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6.xml" ContentType="application/vnd.openxmlformats-officedocument.presentationml.tags+xml"/>
  <Override PartName="/ppt/charts/chart6.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51" r:id="rId2"/>
    <p:sldId id="352" r:id="rId3"/>
    <p:sldId id="364" r:id="rId4"/>
    <p:sldId id="354" r:id="rId5"/>
    <p:sldId id="418" r:id="rId6"/>
    <p:sldId id="365" r:id="rId7"/>
    <p:sldId id="366" r:id="rId8"/>
    <p:sldId id="368" r:id="rId9"/>
    <p:sldId id="367" r:id="rId10"/>
    <p:sldId id="369" r:id="rId11"/>
    <p:sldId id="424" r:id="rId12"/>
    <p:sldId id="425" r:id="rId13"/>
    <p:sldId id="426" r:id="rId14"/>
    <p:sldId id="427" r:id="rId15"/>
    <p:sldId id="428" r:id="rId16"/>
    <p:sldId id="429" r:id="rId17"/>
    <p:sldId id="430" r:id="rId18"/>
    <p:sldId id="431" r:id="rId19"/>
    <p:sldId id="432" r:id="rId20"/>
    <p:sldId id="433" r:id="rId21"/>
    <p:sldId id="448" r:id="rId22"/>
    <p:sldId id="449" r:id="rId23"/>
    <p:sldId id="450" r:id="rId24"/>
    <p:sldId id="419" r:id="rId25"/>
    <p:sldId id="434" r:id="rId26"/>
    <p:sldId id="435" r:id="rId27"/>
    <p:sldId id="436" r:id="rId28"/>
    <p:sldId id="437" r:id="rId29"/>
    <p:sldId id="438" r:id="rId30"/>
    <p:sldId id="475" r:id="rId31"/>
    <p:sldId id="476" r:id="rId32"/>
    <p:sldId id="477" r:id="rId33"/>
    <p:sldId id="478" r:id="rId34"/>
    <p:sldId id="420" r:id="rId35"/>
    <p:sldId id="472" r:id="rId36"/>
    <p:sldId id="473" r:id="rId37"/>
    <p:sldId id="474" r:id="rId38"/>
    <p:sldId id="454" r:id="rId39"/>
    <p:sldId id="455" r:id="rId40"/>
    <p:sldId id="456" r:id="rId41"/>
    <p:sldId id="457" r:id="rId42"/>
    <p:sldId id="458" r:id="rId43"/>
    <p:sldId id="459" r:id="rId44"/>
    <p:sldId id="460" r:id="rId45"/>
    <p:sldId id="461" r:id="rId46"/>
    <p:sldId id="462" r:id="rId47"/>
    <p:sldId id="469" r:id="rId48"/>
    <p:sldId id="470" r:id="rId49"/>
    <p:sldId id="471" r:id="rId50"/>
    <p:sldId id="463" r:id="rId51"/>
    <p:sldId id="464" r:id="rId52"/>
    <p:sldId id="465" r:id="rId53"/>
  </p:sldIdLst>
  <p:sldSz cx="9144000" cy="6858000" type="screen4x3"/>
  <p:notesSz cx="6858000" cy="9144000"/>
  <p:custDataLst>
    <p:tags r:id="rId56"/>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82" userDrawn="1">
          <p15:clr>
            <a:srgbClr val="A4A3A4"/>
          </p15:clr>
        </p15:guide>
        <p15:guide id="2" orient="horz" pos="142" userDrawn="1">
          <p15:clr>
            <a:srgbClr val="A4A3A4"/>
          </p15:clr>
        </p15:guide>
        <p15:guide id="5" pos="2880">
          <p15:clr>
            <a:srgbClr val="A4A3A4"/>
          </p15:clr>
        </p15:guide>
        <p15:guide id="6" pos="142" userDrawn="1">
          <p15:clr>
            <a:srgbClr val="A4A3A4"/>
          </p15:clr>
        </p15:guide>
        <p15:guide id="7" pos="5616">
          <p15:clr>
            <a:srgbClr val="A4A3A4"/>
          </p15:clr>
        </p15:guide>
        <p15:guide id="8" orient="horz" pos="768" userDrawn="1">
          <p15:clr>
            <a:srgbClr val="A4A3A4"/>
          </p15:clr>
        </p15:guide>
        <p15:guide id="9" orient="horz" pos="3872" userDrawn="1">
          <p15:clr>
            <a:srgbClr val="A4A3A4"/>
          </p15:clr>
        </p15:guide>
        <p15:guide id="10" orient="horz" pos="2160" userDrawn="1">
          <p15:clr>
            <a:srgbClr val="A4A3A4"/>
          </p15:clr>
        </p15:guide>
        <p15:guide id="11" orient="horz" pos="1758">
          <p15:clr>
            <a:srgbClr val="A4A3A4"/>
          </p15:clr>
        </p15:guide>
        <p15:guide id="12" pos="56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Sheth, Parita, Springer Healthcare UK" initials="iSC" lastIdx="26" clrIdx="1"/>
  <p:cmAuthor id="2" name="Davies, Mark, Springer" initials="DMS" lastIdx="10" clrIdx="2"/>
  <p:cmAuthor id="3" name="Wheatcroft, Clare, Springer" initials="WCS" lastIdx="3" clrIdx="3"/>
  <p:cmAuthor id="4" name="Piotr Rutkowski" initials="PR" lastIdx="4" clrIdx="4">
    <p:extLst>
      <p:ext uri="{19B8F6BF-5375-455C-9EA6-DF929625EA0E}">
        <p15:presenceInfo xmlns:p15="http://schemas.microsoft.com/office/powerpoint/2012/main" userId="00a746e846ba0b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2C4EE"/>
    <a:srgbClr val="FF9999"/>
    <a:srgbClr val="23246D"/>
    <a:srgbClr val="363636"/>
    <a:srgbClr val="393939"/>
    <a:srgbClr val="006DB0"/>
    <a:srgbClr val="3F5075"/>
    <a:srgbClr val="03469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11" autoAdjust="0"/>
    <p:restoredTop sz="95933" autoAdjust="0"/>
  </p:normalViewPr>
  <p:slideViewPr>
    <p:cSldViewPr snapToGrid="0" showGuides="1">
      <p:cViewPr varScale="1">
        <p:scale>
          <a:sx n="128" d="100"/>
          <a:sy n="128" d="100"/>
        </p:scale>
        <p:origin x="1104" y="114"/>
      </p:cViewPr>
      <p:guideLst>
        <p:guide orient="horz" pos="4182"/>
        <p:guide orient="horz" pos="142"/>
        <p:guide pos="2880"/>
        <p:guide pos="142"/>
        <p:guide pos="5616"/>
        <p:guide orient="horz" pos="768"/>
        <p:guide orient="horz" pos="3872"/>
        <p:guide orient="horz" pos="2160"/>
        <p:guide orient="horz" pos="1758"/>
        <p:guide pos="562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23246D"/>
            </a:solidFill>
          </c:spPr>
          <c:invertIfNegative val="0"/>
          <c:dPt>
            <c:idx val="0"/>
            <c:invertIfNegative val="0"/>
            <c:bubble3D val="0"/>
            <c:spPr>
              <a:solidFill>
                <a:schemeClr val="accent2"/>
              </a:solidFill>
            </c:spPr>
            <c:extLst>
              <c:ext xmlns:c16="http://schemas.microsoft.com/office/drawing/2014/chart" uri="{C3380CC4-5D6E-409C-BE32-E72D297353CC}">
                <c16:uniqueId val="{00000003-6C24-4EC5-A942-89119A53104F}"/>
              </c:ext>
            </c:extLst>
          </c:dPt>
          <c:dPt>
            <c:idx val="1"/>
            <c:invertIfNegative val="0"/>
            <c:bubble3D val="0"/>
            <c:spPr>
              <a:solidFill>
                <a:schemeClr val="accent1"/>
              </a:solidFill>
            </c:spPr>
            <c:extLst>
              <c:ext xmlns:c16="http://schemas.microsoft.com/office/drawing/2014/chart" uri="{C3380CC4-5D6E-409C-BE32-E72D297353CC}">
                <c16:uniqueId val="{00000001-6C24-4EC5-A942-89119A53104F}"/>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Category 1</c:v>
                </c:pt>
                <c:pt idx="1">
                  <c:v>Category 2</c:v>
                </c:pt>
              </c:strCache>
            </c:strRef>
          </c:cat>
          <c:val>
            <c:numRef>
              <c:f>Sheet1!$B$2:$B$3</c:f>
              <c:numCache>
                <c:formatCode>General</c:formatCode>
                <c:ptCount val="2"/>
                <c:pt idx="0">
                  <c:v>16.100000000000001</c:v>
                </c:pt>
                <c:pt idx="1">
                  <c:v>7.9</c:v>
                </c:pt>
              </c:numCache>
            </c:numRef>
          </c:val>
          <c:extLst>
            <c:ext xmlns:c16="http://schemas.microsoft.com/office/drawing/2014/chart" uri="{C3380CC4-5D6E-409C-BE32-E72D297353CC}">
              <c16:uniqueId val="{00000002-6C24-4EC5-A942-89119A53104F}"/>
            </c:ext>
          </c:extLst>
        </c:ser>
        <c:dLbls>
          <c:showLegendKey val="0"/>
          <c:showVal val="0"/>
          <c:showCatName val="0"/>
          <c:showSerName val="0"/>
          <c:showPercent val="0"/>
          <c:showBubbleSize val="0"/>
        </c:dLbls>
        <c:gapWidth val="150"/>
        <c:axId val="48250240"/>
        <c:axId val="52581120"/>
      </c:barChart>
      <c:catAx>
        <c:axId val="48250240"/>
        <c:scaling>
          <c:orientation val="minMax"/>
        </c:scaling>
        <c:delete val="1"/>
        <c:axPos val="b"/>
        <c:numFmt formatCode="General" sourceLinked="0"/>
        <c:majorTickMark val="out"/>
        <c:minorTickMark val="none"/>
        <c:tickLblPos val="nextTo"/>
        <c:crossAx val="52581120"/>
        <c:crosses val="autoZero"/>
        <c:auto val="1"/>
        <c:lblAlgn val="ctr"/>
        <c:lblOffset val="100"/>
        <c:noMultiLvlLbl val="0"/>
      </c:catAx>
      <c:valAx>
        <c:axId val="52581120"/>
        <c:scaling>
          <c:orientation val="minMax"/>
        </c:scaling>
        <c:delete val="0"/>
        <c:axPos val="l"/>
        <c:numFmt formatCode="General" sourceLinked="1"/>
        <c:majorTickMark val="out"/>
        <c:minorTickMark val="none"/>
        <c:tickLblPos val="nextTo"/>
        <c:spPr>
          <a:ln w="19050">
            <a:solidFill>
              <a:schemeClr val="tx1"/>
            </a:solidFill>
          </a:ln>
        </c:spPr>
        <c:txPr>
          <a:bodyPr/>
          <a:lstStyle/>
          <a:p>
            <a:pPr>
              <a:defRPr sz="1400"/>
            </a:pPr>
            <a:endParaRPr lang="en-US"/>
          </a:p>
        </c:txPr>
        <c:crossAx val="48250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23246D"/>
            </a:solidFill>
          </c:spPr>
          <c:invertIfNegative val="0"/>
          <c:dPt>
            <c:idx val="0"/>
            <c:invertIfNegative val="0"/>
            <c:bubble3D val="0"/>
            <c:spPr>
              <a:solidFill>
                <a:schemeClr val="accent2"/>
              </a:solidFill>
            </c:spPr>
            <c:extLst>
              <c:ext xmlns:c16="http://schemas.microsoft.com/office/drawing/2014/chart" uri="{C3380CC4-5D6E-409C-BE32-E72D297353CC}">
                <c16:uniqueId val="{00000003-5E6F-4658-A8CB-B16B6F6D1966}"/>
              </c:ext>
            </c:extLst>
          </c:dPt>
          <c:dPt>
            <c:idx val="1"/>
            <c:invertIfNegative val="0"/>
            <c:bubble3D val="0"/>
            <c:spPr>
              <a:solidFill>
                <a:schemeClr val="accent1"/>
              </a:solidFill>
            </c:spPr>
            <c:extLst>
              <c:ext xmlns:c16="http://schemas.microsoft.com/office/drawing/2014/chart" uri="{C3380CC4-5D6E-409C-BE32-E72D297353CC}">
                <c16:uniqueId val="{00000001-5E6F-4658-A8CB-B16B6F6D1966}"/>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Category 1</c:v>
                </c:pt>
                <c:pt idx="1">
                  <c:v>Category 2</c:v>
                </c:pt>
              </c:strCache>
            </c:strRef>
          </c:cat>
          <c:val>
            <c:numRef>
              <c:f>Sheet1!$B$2:$B$3</c:f>
              <c:numCache>
                <c:formatCode>General</c:formatCode>
                <c:ptCount val="2"/>
                <c:pt idx="0">
                  <c:v>77</c:v>
                </c:pt>
                <c:pt idx="1">
                  <c:v>64</c:v>
                </c:pt>
              </c:numCache>
            </c:numRef>
          </c:val>
          <c:extLst>
            <c:ext xmlns:c16="http://schemas.microsoft.com/office/drawing/2014/chart" uri="{C3380CC4-5D6E-409C-BE32-E72D297353CC}">
              <c16:uniqueId val="{00000002-5E6F-4658-A8CB-B16B6F6D1966}"/>
            </c:ext>
          </c:extLst>
        </c:ser>
        <c:dLbls>
          <c:showLegendKey val="0"/>
          <c:showVal val="0"/>
          <c:showCatName val="0"/>
          <c:showSerName val="0"/>
          <c:showPercent val="0"/>
          <c:showBubbleSize val="0"/>
        </c:dLbls>
        <c:gapWidth val="150"/>
        <c:axId val="51512448"/>
        <c:axId val="51513984"/>
      </c:barChart>
      <c:catAx>
        <c:axId val="51512448"/>
        <c:scaling>
          <c:orientation val="minMax"/>
        </c:scaling>
        <c:delete val="1"/>
        <c:axPos val="b"/>
        <c:numFmt formatCode="General" sourceLinked="0"/>
        <c:majorTickMark val="out"/>
        <c:minorTickMark val="none"/>
        <c:tickLblPos val="nextTo"/>
        <c:crossAx val="51513984"/>
        <c:crosses val="autoZero"/>
        <c:auto val="1"/>
        <c:lblAlgn val="ctr"/>
        <c:lblOffset val="100"/>
        <c:noMultiLvlLbl val="0"/>
      </c:catAx>
      <c:valAx>
        <c:axId val="51513984"/>
        <c:scaling>
          <c:orientation val="minMax"/>
        </c:scaling>
        <c:delete val="0"/>
        <c:axPos val="l"/>
        <c:numFmt formatCode="General" sourceLinked="1"/>
        <c:majorTickMark val="out"/>
        <c:minorTickMark val="none"/>
        <c:tickLblPos val="nextTo"/>
        <c:spPr>
          <a:ln w="19050">
            <a:solidFill>
              <a:schemeClr val="tx1"/>
            </a:solidFill>
          </a:ln>
        </c:spPr>
        <c:txPr>
          <a:bodyPr/>
          <a:lstStyle/>
          <a:p>
            <a:pPr>
              <a:defRPr sz="1400"/>
            </a:pPr>
            <a:endParaRPr lang="en-US"/>
          </a:p>
        </c:txPr>
        <c:crossAx val="51512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23246D"/>
            </a:solidFill>
          </c:spPr>
          <c:invertIfNegative val="0"/>
          <c:dPt>
            <c:idx val="0"/>
            <c:invertIfNegative val="0"/>
            <c:bubble3D val="0"/>
            <c:spPr>
              <a:solidFill>
                <a:schemeClr val="accent2"/>
              </a:solidFill>
            </c:spPr>
            <c:extLst>
              <c:ext xmlns:c16="http://schemas.microsoft.com/office/drawing/2014/chart" uri="{C3380CC4-5D6E-409C-BE32-E72D297353CC}">
                <c16:uniqueId val="{00000003-6817-4C0B-B033-102C93A470EF}"/>
              </c:ext>
            </c:extLst>
          </c:dPt>
          <c:dPt>
            <c:idx val="1"/>
            <c:invertIfNegative val="0"/>
            <c:bubble3D val="0"/>
            <c:spPr>
              <a:solidFill>
                <a:srgbClr val="62C4EE"/>
              </a:solidFill>
            </c:spPr>
            <c:extLst>
              <c:ext xmlns:c16="http://schemas.microsoft.com/office/drawing/2014/chart" uri="{C3380CC4-5D6E-409C-BE32-E72D297353CC}">
                <c16:uniqueId val="{00000001-6817-4C0B-B033-102C93A470EF}"/>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Category 1</c:v>
                </c:pt>
                <c:pt idx="1">
                  <c:v>Category 2</c:v>
                </c:pt>
              </c:strCache>
            </c:strRef>
          </c:cat>
          <c:val>
            <c:numRef>
              <c:f>Sheet1!$B$2:$B$3</c:f>
              <c:numCache>
                <c:formatCode>General</c:formatCode>
                <c:ptCount val="2"/>
                <c:pt idx="0">
                  <c:v>28.8</c:v>
                </c:pt>
                <c:pt idx="1">
                  <c:v>19.2</c:v>
                </c:pt>
              </c:numCache>
            </c:numRef>
          </c:val>
          <c:extLst>
            <c:ext xmlns:c16="http://schemas.microsoft.com/office/drawing/2014/chart" uri="{C3380CC4-5D6E-409C-BE32-E72D297353CC}">
              <c16:uniqueId val="{00000002-6817-4C0B-B033-102C93A470EF}"/>
            </c:ext>
          </c:extLst>
        </c:ser>
        <c:dLbls>
          <c:showLegendKey val="0"/>
          <c:showVal val="0"/>
          <c:showCatName val="0"/>
          <c:showSerName val="0"/>
          <c:showPercent val="0"/>
          <c:showBubbleSize val="0"/>
        </c:dLbls>
        <c:gapWidth val="150"/>
        <c:axId val="80398592"/>
        <c:axId val="80814080"/>
      </c:barChart>
      <c:catAx>
        <c:axId val="80398592"/>
        <c:scaling>
          <c:orientation val="minMax"/>
        </c:scaling>
        <c:delete val="1"/>
        <c:axPos val="b"/>
        <c:numFmt formatCode="General" sourceLinked="0"/>
        <c:majorTickMark val="out"/>
        <c:minorTickMark val="none"/>
        <c:tickLblPos val="nextTo"/>
        <c:crossAx val="80814080"/>
        <c:crosses val="autoZero"/>
        <c:auto val="1"/>
        <c:lblAlgn val="ctr"/>
        <c:lblOffset val="100"/>
        <c:noMultiLvlLbl val="0"/>
      </c:catAx>
      <c:valAx>
        <c:axId val="80814080"/>
        <c:scaling>
          <c:orientation val="minMax"/>
        </c:scaling>
        <c:delete val="0"/>
        <c:axPos val="l"/>
        <c:numFmt formatCode="General" sourceLinked="1"/>
        <c:majorTickMark val="out"/>
        <c:minorTickMark val="none"/>
        <c:tickLblPos val="nextTo"/>
        <c:spPr>
          <a:ln w="19050">
            <a:solidFill>
              <a:schemeClr val="tx1"/>
            </a:solidFill>
          </a:ln>
        </c:spPr>
        <c:txPr>
          <a:bodyPr/>
          <a:lstStyle/>
          <a:p>
            <a:pPr>
              <a:defRPr sz="1200"/>
            </a:pPr>
            <a:endParaRPr lang="en-US"/>
          </a:p>
        </c:txPr>
        <c:crossAx val="80398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c:spPr>
          <c:invertIfNegative val="0"/>
          <c:dPt>
            <c:idx val="1"/>
            <c:invertIfNegative val="0"/>
            <c:bubble3D val="0"/>
            <c:extLst>
              <c:ext xmlns:c16="http://schemas.microsoft.com/office/drawing/2014/chart" uri="{C3380CC4-5D6E-409C-BE32-E72D297353CC}">
                <c16:uniqueId val="{00000000-74B3-47C4-BCF2-5D2FFC253413}"/>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Category 1</c:v>
                </c:pt>
                <c:pt idx="1">
                  <c:v>Category 2</c:v>
                </c:pt>
              </c:strCache>
            </c:strRef>
          </c:cat>
          <c:val>
            <c:numRef>
              <c:f>Sheet1!$B$2:$B$3</c:f>
              <c:numCache>
                <c:formatCode>General</c:formatCode>
                <c:ptCount val="2"/>
                <c:pt idx="0">
                  <c:v>1.3</c:v>
                </c:pt>
                <c:pt idx="1">
                  <c:v>17.100000000000001</c:v>
                </c:pt>
              </c:numCache>
            </c:numRef>
          </c:val>
          <c:extLst>
            <c:ext xmlns:c16="http://schemas.microsoft.com/office/drawing/2014/chart" uri="{C3380CC4-5D6E-409C-BE32-E72D297353CC}">
              <c16:uniqueId val="{00000001-74B3-47C4-BCF2-5D2FFC253413}"/>
            </c:ext>
          </c:extLst>
        </c:ser>
        <c:ser>
          <c:idx val="1"/>
          <c:order val="1"/>
          <c:tx>
            <c:strRef>
              <c:f>Sheet1!$C$1</c:f>
              <c:strCache>
                <c:ptCount val="1"/>
                <c:pt idx="0">
                  <c:v>Series 2</c:v>
                </c:pt>
              </c:strCache>
            </c:strRef>
          </c:tx>
          <c:spPr>
            <a:solidFill>
              <a:schemeClr val="accent1"/>
            </a:solidFill>
            <a:ln>
              <a:solidFill>
                <a:schemeClr val="accent1"/>
              </a:solidFill>
            </a:ln>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Category 1</c:v>
                </c:pt>
                <c:pt idx="1">
                  <c:v>Category 2</c:v>
                </c:pt>
              </c:strCache>
            </c:strRef>
          </c:cat>
          <c:val>
            <c:numRef>
              <c:f>Sheet1!$C$2:$C$3</c:f>
              <c:numCache>
                <c:formatCode>General</c:formatCode>
                <c:ptCount val="2"/>
                <c:pt idx="0">
                  <c:v>3.9</c:v>
                </c:pt>
                <c:pt idx="1">
                  <c:v>3.9</c:v>
                </c:pt>
              </c:numCache>
            </c:numRef>
          </c:val>
          <c:extLst>
            <c:ext xmlns:c16="http://schemas.microsoft.com/office/drawing/2014/chart" uri="{C3380CC4-5D6E-409C-BE32-E72D297353CC}">
              <c16:uniqueId val="{00000002-74B3-47C4-BCF2-5D2FFC253413}"/>
            </c:ext>
          </c:extLst>
        </c:ser>
        <c:dLbls>
          <c:showLegendKey val="0"/>
          <c:showVal val="0"/>
          <c:showCatName val="0"/>
          <c:showSerName val="0"/>
          <c:showPercent val="0"/>
          <c:showBubbleSize val="0"/>
        </c:dLbls>
        <c:gapWidth val="141"/>
        <c:overlap val="-40"/>
        <c:axId val="80843520"/>
        <c:axId val="80845056"/>
      </c:barChart>
      <c:catAx>
        <c:axId val="80843520"/>
        <c:scaling>
          <c:orientation val="minMax"/>
        </c:scaling>
        <c:delete val="1"/>
        <c:axPos val="b"/>
        <c:numFmt formatCode="General" sourceLinked="0"/>
        <c:majorTickMark val="out"/>
        <c:minorTickMark val="none"/>
        <c:tickLblPos val="nextTo"/>
        <c:crossAx val="80845056"/>
        <c:crosses val="autoZero"/>
        <c:auto val="1"/>
        <c:lblAlgn val="ctr"/>
        <c:lblOffset val="100"/>
        <c:noMultiLvlLbl val="0"/>
      </c:catAx>
      <c:valAx>
        <c:axId val="80845056"/>
        <c:scaling>
          <c:orientation val="minMax"/>
          <c:max val="35"/>
        </c:scaling>
        <c:delete val="0"/>
        <c:axPos val="l"/>
        <c:numFmt formatCode="General" sourceLinked="1"/>
        <c:majorTickMark val="out"/>
        <c:minorTickMark val="none"/>
        <c:tickLblPos val="nextTo"/>
        <c:spPr>
          <a:ln w="19050">
            <a:solidFill>
              <a:schemeClr val="tx1"/>
            </a:solidFill>
          </a:ln>
        </c:spPr>
        <c:txPr>
          <a:bodyPr/>
          <a:lstStyle/>
          <a:p>
            <a:pPr>
              <a:defRPr sz="1200"/>
            </a:pPr>
            <a:endParaRPr lang="en-US"/>
          </a:p>
        </c:txPr>
        <c:crossAx val="8084352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c:spPr>
          <c:invertIfNegative val="0"/>
          <c:dPt>
            <c:idx val="1"/>
            <c:invertIfNegative val="0"/>
            <c:bubble3D val="0"/>
            <c:extLst>
              <c:ext xmlns:c16="http://schemas.microsoft.com/office/drawing/2014/chart" uri="{C3380CC4-5D6E-409C-BE32-E72D297353CC}">
                <c16:uniqueId val="{00000000-4623-4119-8F0D-6A1BE982443E}"/>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Category 1</c:v>
                </c:pt>
                <c:pt idx="1">
                  <c:v>Category 2</c:v>
                </c:pt>
              </c:strCache>
            </c:strRef>
          </c:cat>
          <c:val>
            <c:numRef>
              <c:f>Sheet1!$B$2:$B$3</c:f>
              <c:numCache>
                <c:formatCode>General</c:formatCode>
                <c:ptCount val="2"/>
                <c:pt idx="0">
                  <c:v>5.3</c:v>
                </c:pt>
                <c:pt idx="1">
                  <c:v>31.6</c:v>
                </c:pt>
              </c:numCache>
            </c:numRef>
          </c:val>
          <c:extLst>
            <c:ext xmlns:c16="http://schemas.microsoft.com/office/drawing/2014/chart" uri="{C3380CC4-5D6E-409C-BE32-E72D297353CC}">
              <c16:uniqueId val="{00000001-4623-4119-8F0D-6A1BE982443E}"/>
            </c:ext>
          </c:extLst>
        </c:ser>
        <c:ser>
          <c:idx val="1"/>
          <c:order val="1"/>
          <c:tx>
            <c:strRef>
              <c:f>Sheet1!$C$1</c:f>
              <c:strCache>
                <c:ptCount val="1"/>
                <c:pt idx="0">
                  <c:v>Series 2</c:v>
                </c:pt>
              </c:strCache>
            </c:strRef>
          </c:tx>
          <c:spPr>
            <a:solidFill>
              <a:schemeClr val="accent1"/>
            </a:solidFill>
            <a:ln>
              <a:solidFill>
                <a:schemeClr val="accent1"/>
              </a:solidFill>
            </a:ln>
          </c:spPr>
          <c:invertIfNegative val="0"/>
          <c:dLbls>
            <c:dLbl>
              <c:idx val="0"/>
              <c:spPr/>
              <c:txPr>
                <a:bodyPr/>
                <a:lstStyle/>
                <a:p>
                  <a:pPr>
                    <a:defRPr sz="1400"/>
                  </a:pPr>
                  <a:endParaRPr lang="en-US"/>
                </a:p>
              </c:txPr>
              <c:showLegendKey val="0"/>
              <c:showVal val="1"/>
              <c:showCatName val="0"/>
              <c:showSerName val="0"/>
              <c:showPercent val="0"/>
              <c:showBubbleSize val="0"/>
              <c:extLst>
                <c:ext xmlns:c16="http://schemas.microsoft.com/office/drawing/2014/chart" uri="{C3380CC4-5D6E-409C-BE32-E72D297353CC}">
                  <c16:uniqueId val="{00000002-4623-4119-8F0D-6A1BE982443E}"/>
                </c:ext>
              </c:extLst>
            </c:dLbl>
            <c:dLbl>
              <c:idx val="1"/>
              <c:spPr/>
              <c:txPr>
                <a:bodyPr/>
                <a:lstStyle/>
                <a:p>
                  <a:pPr>
                    <a:defRPr sz="1400"/>
                  </a:pPr>
                  <a:endParaRPr lang="en-US"/>
                </a:p>
              </c:txPr>
              <c:showLegendKey val="0"/>
              <c:showVal val="1"/>
              <c:showCatName val="0"/>
              <c:showSerName val="0"/>
              <c:showPercent val="0"/>
              <c:showBubbleSize val="0"/>
              <c:extLst>
                <c:ext xmlns:c16="http://schemas.microsoft.com/office/drawing/2014/chart" uri="{C3380CC4-5D6E-409C-BE32-E72D297353CC}">
                  <c16:uniqueId val="{00000003-4623-4119-8F0D-6A1BE982443E}"/>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Sheet1!$C$2:$C$3</c:f>
              <c:numCache>
                <c:formatCode>General</c:formatCode>
                <c:ptCount val="2"/>
                <c:pt idx="0">
                  <c:v>5.2</c:v>
                </c:pt>
                <c:pt idx="1">
                  <c:v>14.3</c:v>
                </c:pt>
              </c:numCache>
            </c:numRef>
          </c:val>
          <c:extLst>
            <c:ext xmlns:c16="http://schemas.microsoft.com/office/drawing/2014/chart" uri="{C3380CC4-5D6E-409C-BE32-E72D297353CC}">
              <c16:uniqueId val="{00000004-4623-4119-8F0D-6A1BE982443E}"/>
            </c:ext>
          </c:extLst>
        </c:ser>
        <c:dLbls>
          <c:showLegendKey val="0"/>
          <c:showVal val="0"/>
          <c:showCatName val="0"/>
          <c:showSerName val="0"/>
          <c:showPercent val="0"/>
          <c:showBubbleSize val="0"/>
        </c:dLbls>
        <c:gapWidth val="141"/>
        <c:overlap val="-40"/>
        <c:axId val="52441856"/>
        <c:axId val="52443776"/>
      </c:barChart>
      <c:catAx>
        <c:axId val="52441856"/>
        <c:scaling>
          <c:orientation val="minMax"/>
        </c:scaling>
        <c:delete val="1"/>
        <c:axPos val="b"/>
        <c:numFmt formatCode="General" sourceLinked="0"/>
        <c:majorTickMark val="out"/>
        <c:minorTickMark val="none"/>
        <c:tickLblPos val="nextTo"/>
        <c:crossAx val="52443776"/>
        <c:crosses val="autoZero"/>
        <c:auto val="1"/>
        <c:lblAlgn val="ctr"/>
        <c:lblOffset val="100"/>
        <c:noMultiLvlLbl val="0"/>
      </c:catAx>
      <c:valAx>
        <c:axId val="52443776"/>
        <c:scaling>
          <c:orientation val="minMax"/>
          <c:max val="35"/>
        </c:scaling>
        <c:delete val="0"/>
        <c:axPos val="l"/>
        <c:numFmt formatCode="General" sourceLinked="1"/>
        <c:majorTickMark val="out"/>
        <c:minorTickMark val="none"/>
        <c:tickLblPos val="nextTo"/>
        <c:spPr>
          <a:ln w="19050">
            <a:solidFill>
              <a:schemeClr val="tx1"/>
            </a:solidFill>
          </a:ln>
        </c:spPr>
        <c:txPr>
          <a:bodyPr/>
          <a:lstStyle/>
          <a:p>
            <a:pPr>
              <a:defRPr sz="1200"/>
            </a:pPr>
            <a:endParaRPr lang="en-US"/>
          </a:p>
        </c:txPr>
        <c:crossAx val="52441856"/>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373388042892354E-2"/>
          <c:y val="2.4437500000000001E-2"/>
          <c:w val="0.92576359880544012"/>
          <c:h val="0.919875"/>
        </c:manualLayout>
      </c:layout>
      <c:barChart>
        <c:barDir val="col"/>
        <c:grouping val="clustered"/>
        <c:varyColors val="0"/>
        <c:ser>
          <c:idx val="0"/>
          <c:order val="0"/>
          <c:tx>
            <c:strRef>
              <c:f>Sheet1!$B$1</c:f>
              <c:strCache>
                <c:ptCount val="1"/>
                <c:pt idx="0">
                  <c:v>Column2</c:v>
                </c:pt>
              </c:strCache>
            </c:strRef>
          </c:tx>
          <c:spPr>
            <a:solidFill>
              <a:srgbClr val="FF6600"/>
            </a:solidFill>
            <a:ln>
              <a:solidFill>
                <a:schemeClr val="bg1"/>
              </a:solidFill>
            </a:ln>
          </c:spPr>
          <c:invertIfNegative val="0"/>
          <c:cat>
            <c:numRef>
              <c:f>Sheet1!$A$2</c:f>
              <c:numCache>
                <c:formatCode>General</c:formatCode>
                <c:ptCount val="1"/>
              </c:numCache>
            </c:numRef>
          </c:cat>
          <c:val>
            <c:numRef>
              <c:f>Sheet1!$B$2</c:f>
              <c:numCache>
                <c:formatCode>General</c:formatCode>
                <c:ptCount val="1"/>
                <c:pt idx="0">
                  <c:v>70</c:v>
                </c:pt>
              </c:numCache>
            </c:numRef>
          </c:val>
          <c:extLst>
            <c:ext xmlns:c16="http://schemas.microsoft.com/office/drawing/2014/chart" uri="{C3380CC4-5D6E-409C-BE32-E72D297353CC}">
              <c16:uniqueId val="{00000000-CEF3-4E30-B9BA-FB08E427EDB4}"/>
            </c:ext>
          </c:extLst>
        </c:ser>
        <c:ser>
          <c:idx val="1"/>
          <c:order val="1"/>
          <c:tx>
            <c:strRef>
              <c:f>Sheet1!$C$1</c:f>
              <c:strCache>
                <c:ptCount val="1"/>
                <c:pt idx="0">
                  <c:v>Column3</c:v>
                </c:pt>
              </c:strCache>
            </c:strRef>
          </c:tx>
          <c:spPr>
            <a:solidFill>
              <a:srgbClr val="006DB0"/>
            </a:solidFill>
            <a:ln>
              <a:solidFill>
                <a:schemeClr val="bg1"/>
              </a:solidFill>
            </a:ln>
          </c:spPr>
          <c:invertIfNegative val="0"/>
          <c:cat>
            <c:numRef>
              <c:f>Sheet1!$A$2</c:f>
              <c:numCache>
                <c:formatCode>General</c:formatCode>
                <c:ptCount val="1"/>
              </c:numCache>
            </c:numRef>
          </c:cat>
          <c:val>
            <c:numRef>
              <c:f>Sheet1!$C$2</c:f>
              <c:numCache>
                <c:formatCode>General</c:formatCode>
                <c:ptCount val="1"/>
                <c:pt idx="0">
                  <c:v>60</c:v>
                </c:pt>
              </c:numCache>
            </c:numRef>
          </c:val>
          <c:extLst>
            <c:ext xmlns:c16="http://schemas.microsoft.com/office/drawing/2014/chart" uri="{C3380CC4-5D6E-409C-BE32-E72D297353CC}">
              <c16:uniqueId val="{00000001-CEF3-4E30-B9BA-FB08E427EDB4}"/>
            </c:ext>
          </c:extLst>
        </c:ser>
        <c:ser>
          <c:idx val="2"/>
          <c:order val="2"/>
          <c:tx>
            <c:strRef>
              <c:f>Sheet1!$D$1</c:f>
              <c:strCache>
                <c:ptCount val="1"/>
                <c:pt idx="0">
                  <c:v>Column4</c:v>
                </c:pt>
              </c:strCache>
            </c:strRef>
          </c:tx>
          <c:spPr>
            <a:solidFill>
              <a:srgbClr val="006DB0"/>
            </a:solidFill>
            <a:ln>
              <a:solidFill>
                <a:schemeClr val="bg1"/>
              </a:solidFill>
            </a:ln>
          </c:spPr>
          <c:invertIfNegative val="0"/>
          <c:cat>
            <c:numRef>
              <c:f>Sheet1!$A$2</c:f>
              <c:numCache>
                <c:formatCode>General</c:formatCode>
                <c:ptCount val="1"/>
              </c:numCache>
            </c:numRef>
          </c:cat>
          <c:val>
            <c:numRef>
              <c:f>Sheet1!$D$2</c:f>
              <c:numCache>
                <c:formatCode>General</c:formatCode>
                <c:ptCount val="1"/>
                <c:pt idx="0">
                  <c:v>55</c:v>
                </c:pt>
              </c:numCache>
            </c:numRef>
          </c:val>
          <c:extLst>
            <c:ext xmlns:c16="http://schemas.microsoft.com/office/drawing/2014/chart" uri="{C3380CC4-5D6E-409C-BE32-E72D297353CC}">
              <c16:uniqueId val="{00000002-CEF3-4E30-B9BA-FB08E427EDB4}"/>
            </c:ext>
          </c:extLst>
        </c:ser>
        <c:ser>
          <c:idx val="3"/>
          <c:order val="3"/>
          <c:tx>
            <c:strRef>
              <c:f>Sheet1!$E$1</c:f>
              <c:strCache>
                <c:ptCount val="1"/>
                <c:pt idx="0">
                  <c:v>Column5</c:v>
                </c:pt>
              </c:strCache>
            </c:strRef>
          </c:tx>
          <c:spPr>
            <a:solidFill>
              <a:srgbClr val="FF6600"/>
            </a:solidFill>
            <a:ln>
              <a:solidFill>
                <a:schemeClr val="bg1"/>
              </a:solidFill>
            </a:ln>
          </c:spPr>
          <c:invertIfNegative val="0"/>
          <c:cat>
            <c:numRef>
              <c:f>Sheet1!$A$2</c:f>
              <c:numCache>
                <c:formatCode>General</c:formatCode>
                <c:ptCount val="1"/>
              </c:numCache>
            </c:numRef>
          </c:cat>
          <c:val>
            <c:numRef>
              <c:f>Sheet1!$E$2</c:f>
              <c:numCache>
                <c:formatCode>General</c:formatCode>
                <c:ptCount val="1"/>
                <c:pt idx="0">
                  <c:v>50</c:v>
                </c:pt>
              </c:numCache>
            </c:numRef>
          </c:val>
          <c:extLst>
            <c:ext xmlns:c16="http://schemas.microsoft.com/office/drawing/2014/chart" uri="{C3380CC4-5D6E-409C-BE32-E72D297353CC}">
              <c16:uniqueId val="{00000003-CEF3-4E30-B9BA-FB08E427EDB4}"/>
            </c:ext>
          </c:extLst>
        </c:ser>
        <c:ser>
          <c:idx val="4"/>
          <c:order val="4"/>
          <c:tx>
            <c:strRef>
              <c:f>Sheet1!$F$1</c:f>
              <c:strCache>
                <c:ptCount val="1"/>
                <c:pt idx="0">
                  <c:v>Column6</c:v>
                </c:pt>
              </c:strCache>
            </c:strRef>
          </c:tx>
          <c:spPr>
            <a:solidFill>
              <a:srgbClr val="006DB0"/>
            </a:solidFill>
            <a:ln>
              <a:solidFill>
                <a:schemeClr val="bg1"/>
              </a:solidFill>
            </a:ln>
          </c:spPr>
          <c:invertIfNegative val="0"/>
          <c:cat>
            <c:numRef>
              <c:f>Sheet1!$A$2</c:f>
              <c:numCache>
                <c:formatCode>General</c:formatCode>
                <c:ptCount val="1"/>
              </c:numCache>
            </c:numRef>
          </c:cat>
          <c:val>
            <c:numRef>
              <c:f>Sheet1!$F$2</c:f>
              <c:numCache>
                <c:formatCode>General</c:formatCode>
                <c:ptCount val="1"/>
                <c:pt idx="0">
                  <c:v>35</c:v>
                </c:pt>
              </c:numCache>
            </c:numRef>
          </c:val>
          <c:extLst>
            <c:ext xmlns:c16="http://schemas.microsoft.com/office/drawing/2014/chart" uri="{C3380CC4-5D6E-409C-BE32-E72D297353CC}">
              <c16:uniqueId val="{00000004-CEF3-4E30-B9BA-FB08E427EDB4}"/>
            </c:ext>
          </c:extLst>
        </c:ser>
        <c:ser>
          <c:idx val="5"/>
          <c:order val="5"/>
          <c:tx>
            <c:strRef>
              <c:f>Sheet1!$G$1</c:f>
              <c:strCache>
                <c:ptCount val="1"/>
                <c:pt idx="0">
                  <c:v>Column7</c:v>
                </c:pt>
              </c:strCache>
            </c:strRef>
          </c:tx>
          <c:spPr>
            <a:solidFill>
              <a:srgbClr val="006DB0"/>
            </a:solidFill>
            <a:ln>
              <a:solidFill>
                <a:schemeClr val="bg1"/>
              </a:solidFill>
            </a:ln>
          </c:spPr>
          <c:invertIfNegative val="0"/>
          <c:cat>
            <c:numRef>
              <c:f>Sheet1!$A$2</c:f>
              <c:numCache>
                <c:formatCode>General</c:formatCode>
                <c:ptCount val="1"/>
              </c:numCache>
            </c:numRef>
          </c:cat>
          <c:val>
            <c:numRef>
              <c:f>Sheet1!$G$2</c:f>
              <c:numCache>
                <c:formatCode>General</c:formatCode>
                <c:ptCount val="1"/>
                <c:pt idx="0">
                  <c:v>30</c:v>
                </c:pt>
              </c:numCache>
            </c:numRef>
          </c:val>
          <c:extLst>
            <c:ext xmlns:c16="http://schemas.microsoft.com/office/drawing/2014/chart" uri="{C3380CC4-5D6E-409C-BE32-E72D297353CC}">
              <c16:uniqueId val="{00000005-CEF3-4E30-B9BA-FB08E427EDB4}"/>
            </c:ext>
          </c:extLst>
        </c:ser>
        <c:ser>
          <c:idx val="6"/>
          <c:order val="6"/>
          <c:tx>
            <c:strRef>
              <c:f>Sheet1!$H$1</c:f>
              <c:strCache>
                <c:ptCount val="1"/>
                <c:pt idx="0">
                  <c:v>Column8</c:v>
                </c:pt>
              </c:strCache>
            </c:strRef>
          </c:tx>
          <c:spPr>
            <a:solidFill>
              <a:srgbClr val="006DB0"/>
            </a:solidFill>
            <a:ln>
              <a:solidFill>
                <a:schemeClr val="bg1"/>
              </a:solidFill>
            </a:ln>
          </c:spPr>
          <c:invertIfNegative val="0"/>
          <c:cat>
            <c:numRef>
              <c:f>Sheet1!$A$2</c:f>
              <c:numCache>
                <c:formatCode>General</c:formatCode>
                <c:ptCount val="1"/>
              </c:numCache>
            </c:numRef>
          </c:cat>
          <c:val>
            <c:numRef>
              <c:f>Sheet1!$H$2</c:f>
              <c:numCache>
                <c:formatCode>General</c:formatCode>
                <c:ptCount val="1"/>
                <c:pt idx="0">
                  <c:v>26</c:v>
                </c:pt>
              </c:numCache>
            </c:numRef>
          </c:val>
          <c:extLst>
            <c:ext xmlns:c16="http://schemas.microsoft.com/office/drawing/2014/chart" uri="{C3380CC4-5D6E-409C-BE32-E72D297353CC}">
              <c16:uniqueId val="{00000006-CEF3-4E30-B9BA-FB08E427EDB4}"/>
            </c:ext>
          </c:extLst>
        </c:ser>
        <c:ser>
          <c:idx val="7"/>
          <c:order val="7"/>
          <c:tx>
            <c:strRef>
              <c:f>Sheet1!$I$1</c:f>
              <c:strCache>
                <c:ptCount val="1"/>
                <c:pt idx="0">
                  <c:v>Column9</c:v>
                </c:pt>
              </c:strCache>
            </c:strRef>
          </c:tx>
          <c:spPr>
            <a:solidFill>
              <a:srgbClr val="FF6600"/>
            </a:solidFill>
            <a:ln>
              <a:solidFill>
                <a:schemeClr val="bg1"/>
              </a:solidFill>
            </a:ln>
          </c:spPr>
          <c:invertIfNegative val="0"/>
          <c:cat>
            <c:numRef>
              <c:f>Sheet1!$A$2</c:f>
              <c:numCache>
                <c:formatCode>General</c:formatCode>
                <c:ptCount val="1"/>
              </c:numCache>
            </c:numRef>
          </c:cat>
          <c:val>
            <c:numRef>
              <c:f>Sheet1!$I$2</c:f>
              <c:numCache>
                <c:formatCode>General</c:formatCode>
                <c:ptCount val="1"/>
                <c:pt idx="0">
                  <c:v>25</c:v>
                </c:pt>
              </c:numCache>
            </c:numRef>
          </c:val>
          <c:extLst>
            <c:ext xmlns:c16="http://schemas.microsoft.com/office/drawing/2014/chart" uri="{C3380CC4-5D6E-409C-BE32-E72D297353CC}">
              <c16:uniqueId val="{00000007-CEF3-4E30-B9BA-FB08E427EDB4}"/>
            </c:ext>
          </c:extLst>
        </c:ser>
        <c:ser>
          <c:idx val="8"/>
          <c:order val="8"/>
          <c:tx>
            <c:strRef>
              <c:f>Sheet1!$J$1</c:f>
              <c:strCache>
                <c:ptCount val="1"/>
                <c:pt idx="0">
                  <c:v>Column10</c:v>
                </c:pt>
              </c:strCache>
            </c:strRef>
          </c:tx>
          <c:spPr>
            <a:solidFill>
              <a:srgbClr val="FF6600"/>
            </a:solidFill>
            <a:ln>
              <a:solidFill>
                <a:schemeClr val="bg1"/>
              </a:solidFill>
            </a:ln>
          </c:spPr>
          <c:invertIfNegative val="0"/>
          <c:cat>
            <c:numRef>
              <c:f>Sheet1!$A$2</c:f>
              <c:numCache>
                <c:formatCode>General</c:formatCode>
                <c:ptCount val="1"/>
              </c:numCache>
            </c:numRef>
          </c:cat>
          <c:val>
            <c:numRef>
              <c:f>Sheet1!$J$2</c:f>
              <c:numCache>
                <c:formatCode>General</c:formatCode>
                <c:ptCount val="1"/>
                <c:pt idx="0">
                  <c:v>20</c:v>
                </c:pt>
              </c:numCache>
            </c:numRef>
          </c:val>
          <c:extLst>
            <c:ext xmlns:c16="http://schemas.microsoft.com/office/drawing/2014/chart" uri="{C3380CC4-5D6E-409C-BE32-E72D297353CC}">
              <c16:uniqueId val="{00000008-CEF3-4E30-B9BA-FB08E427EDB4}"/>
            </c:ext>
          </c:extLst>
        </c:ser>
        <c:ser>
          <c:idx val="9"/>
          <c:order val="9"/>
          <c:tx>
            <c:strRef>
              <c:f>Sheet1!$K$1</c:f>
              <c:strCache>
                <c:ptCount val="1"/>
                <c:pt idx="0">
                  <c:v>Column11</c:v>
                </c:pt>
              </c:strCache>
            </c:strRef>
          </c:tx>
          <c:spPr>
            <a:solidFill>
              <a:srgbClr val="006DB0"/>
            </a:solidFill>
            <a:ln>
              <a:solidFill>
                <a:schemeClr val="bg1"/>
              </a:solidFill>
            </a:ln>
          </c:spPr>
          <c:invertIfNegative val="0"/>
          <c:cat>
            <c:numRef>
              <c:f>Sheet1!$A$2</c:f>
              <c:numCache>
                <c:formatCode>General</c:formatCode>
                <c:ptCount val="1"/>
              </c:numCache>
            </c:numRef>
          </c:cat>
          <c:val>
            <c:numRef>
              <c:f>Sheet1!$K$2</c:f>
              <c:numCache>
                <c:formatCode>General</c:formatCode>
                <c:ptCount val="1"/>
                <c:pt idx="0">
                  <c:v>20</c:v>
                </c:pt>
              </c:numCache>
            </c:numRef>
          </c:val>
          <c:extLst>
            <c:ext xmlns:c16="http://schemas.microsoft.com/office/drawing/2014/chart" uri="{C3380CC4-5D6E-409C-BE32-E72D297353CC}">
              <c16:uniqueId val="{00000009-CEF3-4E30-B9BA-FB08E427EDB4}"/>
            </c:ext>
          </c:extLst>
        </c:ser>
        <c:ser>
          <c:idx val="10"/>
          <c:order val="10"/>
          <c:tx>
            <c:strRef>
              <c:f>Sheet1!$L$1</c:f>
              <c:strCache>
                <c:ptCount val="1"/>
                <c:pt idx="0">
                  <c:v>Column12</c:v>
                </c:pt>
              </c:strCache>
            </c:strRef>
          </c:tx>
          <c:spPr>
            <a:solidFill>
              <a:srgbClr val="FF6600"/>
            </a:solidFill>
            <a:ln>
              <a:solidFill>
                <a:schemeClr val="bg1"/>
              </a:solidFill>
            </a:ln>
          </c:spPr>
          <c:invertIfNegative val="0"/>
          <c:cat>
            <c:numRef>
              <c:f>Sheet1!$A$2</c:f>
              <c:numCache>
                <c:formatCode>General</c:formatCode>
                <c:ptCount val="1"/>
              </c:numCache>
            </c:numRef>
          </c:cat>
          <c:val>
            <c:numRef>
              <c:f>Sheet1!$L$2</c:f>
              <c:numCache>
                <c:formatCode>General</c:formatCode>
                <c:ptCount val="1"/>
                <c:pt idx="0">
                  <c:v>19</c:v>
                </c:pt>
              </c:numCache>
            </c:numRef>
          </c:val>
          <c:extLst>
            <c:ext xmlns:c16="http://schemas.microsoft.com/office/drawing/2014/chart" uri="{C3380CC4-5D6E-409C-BE32-E72D297353CC}">
              <c16:uniqueId val="{0000000A-CEF3-4E30-B9BA-FB08E427EDB4}"/>
            </c:ext>
          </c:extLst>
        </c:ser>
        <c:ser>
          <c:idx val="11"/>
          <c:order val="11"/>
          <c:tx>
            <c:strRef>
              <c:f>Sheet1!$M$1</c:f>
              <c:strCache>
                <c:ptCount val="1"/>
                <c:pt idx="0">
                  <c:v>Column13</c:v>
                </c:pt>
              </c:strCache>
            </c:strRef>
          </c:tx>
          <c:spPr>
            <a:solidFill>
              <a:srgbClr val="006DB0"/>
            </a:solidFill>
            <a:ln>
              <a:solidFill>
                <a:schemeClr val="bg1"/>
              </a:solidFill>
            </a:ln>
          </c:spPr>
          <c:invertIfNegative val="0"/>
          <c:cat>
            <c:numRef>
              <c:f>Sheet1!$A$2</c:f>
              <c:numCache>
                <c:formatCode>General</c:formatCode>
                <c:ptCount val="1"/>
              </c:numCache>
            </c:numRef>
          </c:cat>
          <c:val>
            <c:numRef>
              <c:f>Sheet1!$M$2</c:f>
              <c:numCache>
                <c:formatCode>General</c:formatCode>
                <c:ptCount val="1"/>
                <c:pt idx="0">
                  <c:v>18</c:v>
                </c:pt>
              </c:numCache>
            </c:numRef>
          </c:val>
          <c:extLst>
            <c:ext xmlns:c16="http://schemas.microsoft.com/office/drawing/2014/chart" uri="{C3380CC4-5D6E-409C-BE32-E72D297353CC}">
              <c16:uniqueId val="{0000000B-CEF3-4E30-B9BA-FB08E427EDB4}"/>
            </c:ext>
          </c:extLst>
        </c:ser>
        <c:ser>
          <c:idx val="12"/>
          <c:order val="12"/>
          <c:tx>
            <c:strRef>
              <c:f>Sheet1!$N$1</c:f>
              <c:strCache>
                <c:ptCount val="1"/>
                <c:pt idx="0">
                  <c:v>Column14</c:v>
                </c:pt>
              </c:strCache>
            </c:strRef>
          </c:tx>
          <c:spPr>
            <a:solidFill>
              <a:srgbClr val="006DB0"/>
            </a:solidFill>
            <a:ln>
              <a:solidFill>
                <a:schemeClr val="bg1"/>
              </a:solidFill>
            </a:ln>
          </c:spPr>
          <c:invertIfNegative val="0"/>
          <c:cat>
            <c:numRef>
              <c:f>Sheet1!$A$2</c:f>
              <c:numCache>
                <c:formatCode>General</c:formatCode>
                <c:ptCount val="1"/>
              </c:numCache>
            </c:numRef>
          </c:cat>
          <c:val>
            <c:numRef>
              <c:f>Sheet1!$N$2</c:f>
              <c:numCache>
                <c:formatCode>General</c:formatCode>
                <c:ptCount val="1"/>
                <c:pt idx="0">
                  <c:v>18</c:v>
                </c:pt>
              </c:numCache>
            </c:numRef>
          </c:val>
          <c:extLst>
            <c:ext xmlns:c16="http://schemas.microsoft.com/office/drawing/2014/chart" uri="{C3380CC4-5D6E-409C-BE32-E72D297353CC}">
              <c16:uniqueId val="{0000000C-CEF3-4E30-B9BA-FB08E427EDB4}"/>
            </c:ext>
          </c:extLst>
        </c:ser>
        <c:ser>
          <c:idx val="13"/>
          <c:order val="13"/>
          <c:tx>
            <c:strRef>
              <c:f>Sheet1!$O$1</c:f>
              <c:strCache>
                <c:ptCount val="1"/>
                <c:pt idx="0">
                  <c:v>Column15</c:v>
                </c:pt>
              </c:strCache>
            </c:strRef>
          </c:tx>
          <c:spPr>
            <a:solidFill>
              <a:srgbClr val="006DB0"/>
            </a:solidFill>
            <a:ln>
              <a:solidFill>
                <a:schemeClr val="bg1"/>
              </a:solidFill>
            </a:ln>
          </c:spPr>
          <c:invertIfNegative val="0"/>
          <c:cat>
            <c:numRef>
              <c:f>Sheet1!$A$2</c:f>
              <c:numCache>
                <c:formatCode>General</c:formatCode>
                <c:ptCount val="1"/>
              </c:numCache>
            </c:numRef>
          </c:cat>
          <c:val>
            <c:numRef>
              <c:f>Sheet1!$O$2</c:f>
              <c:numCache>
                <c:formatCode>General</c:formatCode>
                <c:ptCount val="1"/>
                <c:pt idx="0">
                  <c:v>17</c:v>
                </c:pt>
              </c:numCache>
            </c:numRef>
          </c:val>
          <c:extLst>
            <c:ext xmlns:c16="http://schemas.microsoft.com/office/drawing/2014/chart" uri="{C3380CC4-5D6E-409C-BE32-E72D297353CC}">
              <c16:uniqueId val="{0000000D-CEF3-4E30-B9BA-FB08E427EDB4}"/>
            </c:ext>
          </c:extLst>
        </c:ser>
        <c:ser>
          <c:idx val="14"/>
          <c:order val="14"/>
          <c:tx>
            <c:strRef>
              <c:f>Sheet1!$P$1</c:f>
              <c:strCache>
                <c:ptCount val="1"/>
                <c:pt idx="0">
                  <c:v>Column16</c:v>
                </c:pt>
              </c:strCache>
            </c:strRef>
          </c:tx>
          <c:spPr>
            <a:solidFill>
              <a:srgbClr val="006DB0"/>
            </a:solidFill>
            <a:ln>
              <a:solidFill>
                <a:schemeClr val="bg1"/>
              </a:solidFill>
            </a:ln>
          </c:spPr>
          <c:invertIfNegative val="0"/>
          <c:cat>
            <c:numRef>
              <c:f>Sheet1!$A$2</c:f>
              <c:numCache>
                <c:formatCode>General</c:formatCode>
                <c:ptCount val="1"/>
              </c:numCache>
            </c:numRef>
          </c:cat>
          <c:val>
            <c:numRef>
              <c:f>Sheet1!$P$2</c:f>
              <c:numCache>
                <c:formatCode>General</c:formatCode>
                <c:ptCount val="1"/>
                <c:pt idx="0">
                  <c:v>10</c:v>
                </c:pt>
              </c:numCache>
            </c:numRef>
          </c:val>
          <c:extLst>
            <c:ext xmlns:c16="http://schemas.microsoft.com/office/drawing/2014/chart" uri="{C3380CC4-5D6E-409C-BE32-E72D297353CC}">
              <c16:uniqueId val="{0000000E-CEF3-4E30-B9BA-FB08E427EDB4}"/>
            </c:ext>
          </c:extLst>
        </c:ser>
        <c:ser>
          <c:idx val="15"/>
          <c:order val="15"/>
          <c:tx>
            <c:strRef>
              <c:f>Sheet1!$Q$1</c:f>
              <c:strCache>
                <c:ptCount val="1"/>
                <c:pt idx="0">
                  <c:v>Column17</c:v>
                </c:pt>
              </c:strCache>
            </c:strRef>
          </c:tx>
          <c:spPr>
            <a:solidFill>
              <a:srgbClr val="006DB0"/>
            </a:solidFill>
            <a:ln>
              <a:solidFill>
                <a:schemeClr val="bg1"/>
              </a:solidFill>
            </a:ln>
          </c:spPr>
          <c:invertIfNegative val="0"/>
          <c:cat>
            <c:numRef>
              <c:f>Sheet1!$A$2</c:f>
              <c:numCache>
                <c:formatCode>General</c:formatCode>
                <c:ptCount val="1"/>
              </c:numCache>
            </c:numRef>
          </c:cat>
          <c:val>
            <c:numRef>
              <c:f>Sheet1!$Q$2</c:f>
              <c:numCache>
                <c:formatCode>General</c:formatCode>
                <c:ptCount val="1"/>
                <c:pt idx="0">
                  <c:v>8</c:v>
                </c:pt>
              </c:numCache>
            </c:numRef>
          </c:val>
          <c:extLst>
            <c:ext xmlns:c16="http://schemas.microsoft.com/office/drawing/2014/chart" uri="{C3380CC4-5D6E-409C-BE32-E72D297353CC}">
              <c16:uniqueId val="{0000000F-CEF3-4E30-B9BA-FB08E427EDB4}"/>
            </c:ext>
          </c:extLst>
        </c:ser>
        <c:ser>
          <c:idx val="16"/>
          <c:order val="16"/>
          <c:tx>
            <c:strRef>
              <c:f>Sheet1!$R$1</c:f>
              <c:strCache>
                <c:ptCount val="1"/>
                <c:pt idx="0">
                  <c:v>Column18</c:v>
                </c:pt>
              </c:strCache>
            </c:strRef>
          </c:tx>
          <c:spPr>
            <a:solidFill>
              <a:srgbClr val="006DB0"/>
            </a:solidFill>
            <a:ln>
              <a:solidFill>
                <a:schemeClr val="bg1"/>
              </a:solidFill>
            </a:ln>
          </c:spPr>
          <c:invertIfNegative val="0"/>
          <c:cat>
            <c:numRef>
              <c:f>Sheet1!$A$2</c:f>
              <c:numCache>
                <c:formatCode>General</c:formatCode>
                <c:ptCount val="1"/>
              </c:numCache>
            </c:numRef>
          </c:cat>
          <c:val>
            <c:numRef>
              <c:f>Sheet1!$R$2</c:f>
              <c:numCache>
                <c:formatCode>General</c:formatCode>
                <c:ptCount val="1"/>
                <c:pt idx="0">
                  <c:v>5</c:v>
                </c:pt>
              </c:numCache>
            </c:numRef>
          </c:val>
          <c:extLst>
            <c:ext xmlns:c16="http://schemas.microsoft.com/office/drawing/2014/chart" uri="{C3380CC4-5D6E-409C-BE32-E72D297353CC}">
              <c16:uniqueId val="{00000010-CEF3-4E30-B9BA-FB08E427EDB4}"/>
            </c:ext>
          </c:extLst>
        </c:ser>
        <c:ser>
          <c:idx val="17"/>
          <c:order val="17"/>
          <c:tx>
            <c:strRef>
              <c:f>Sheet1!$S$1</c:f>
              <c:strCache>
                <c:ptCount val="1"/>
                <c:pt idx="0">
                  <c:v>Column19</c:v>
                </c:pt>
              </c:strCache>
            </c:strRef>
          </c:tx>
          <c:spPr>
            <a:solidFill>
              <a:srgbClr val="FF6600"/>
            </a:solidFill>
          </c:spPr>
          <c:invertIfNegative val="0"/>
          <c:cat>
            <c:numRef>
              <c:f>Sheet1!$A$2</c:f>
              <c:numCache>
                <c:formatCode>General</c:formatCode>
                <c:ptCount val="1"/>
              </c:numCache>
            </c:numRef>
          </c:cat>
          <c:val>
            <c:numRef>
              <c:f>Sheet1!$S$2</c:f>
              <c:numCache>
                <c:formatCode>General</c:formatCode>
                <c:ptCount val="1"/>
                <c:pt idx="0">
                  <c:v>4</c:v>
                </c:pt>
              </c:numCache>
            </c:numRef>
          </c:val>
          <c:extLst>
            <c:ext xmlns:c16="http://schemas.microsoft.com/office/drawing/2014/chart" uri="{C3380CC4-5D6E-409C-BE32-E72D297353CC}">
              <c16:uniqueId val="{00000011-CEF3-4E30-B9BA-FB08E427EDB4}"/>
            </c:ext>
          </c:extLst>
        </c:ser>
        <c:ser>
          <c:idx val="18"/>
          <c:order val="18"/>
          <c:tx>
            <c:strRef>
              <c:f>Sheet1!$T$1</c:f>
              <c:strCache>
                <c:ptCount val="1"/>
                <c:pt idx="0">
                  <c:v>Column20</c:v>
                </c:pt>
              </c:strCache>
            </c:strRef>
          </c:tx>
          <c:spPr>
            <a:solidFill>
              <a:srgbClr val="FF6600"/>
            </a:solidFill>
            <a:ln>
              <a:solidFill>
                <a:schemeClr val="bg1"/>
              </a:solidFill>
            </a:ln>
          </c:spPr>
          <c:invertIfNegative val="0"/>
          <c:cat>
            <c:numRef>
              <c:f>Sheet1!$A$2</c:f>
              <c:numCache>
                <c:formatCode>General</c:formatCode>
                <c:ptCount val="1"/>
              </c:numCache>
            </c:numRef>
          </c:cat>
          <c:val>
            <c:numRef>
              <c:f>Sheet1!$T$2</c:f>
              <c:numCache>
                <c:formatCode>General</c:formatCode>
                <c:ptCount val="1"/>
                <c:pt idx="0">
                  <c:v>4</c:v>
                </c:pt>
              </c:numCache>
            </c:numRef>
          </c:val>
          <c:extLst>
            <c:ext xmlns:c16="http://schemas.microsoft.com/office/drawing/2014/chart" uri="{C3380CC4-5D6E-409C-BE32-E72D297353CC}">
              <c16:uniqueId val="{00000012-CEF3-4E30-B9BA-FB08E427EDB4}"/>
            </c:ext>
          </c:extLst>
        </c:ser>
        <c:ser>
          <c:idx val="19"/>
          <c:order val="19"/>
          <c:tx>
            <c:strRef>
              <c:f>Sheet1!$U$1</c:f>
              <c:strCache>
                <c:ptCount val="1"/>
                <c:pt idx="0">
                  <c:v>Column21</c:v>
                </c:pt>
              </c:strCache>
            </c:strRef>
          </c:tx>
          <c:spPr>
            <a:solidFill>
              <a:srgbClr val="006DB0"/>
            </a:solidFill>
            <a:ln>
              <a:solidFill>
                <a:schemeClr val="bg1"/>
              </a:solidFill>
            </a:ln>
          </c:spPr>
          <c:invertIfNegative val="0"/>
          <c:cat>
            <c:numRef>
              <c:f>Sheet1!$A$2</c:f>
              <c:numCache>
                <c:formatCode>General</c:formatCode>
                <c:ptCount val="1"/>
              </c:numCache>
            </c:numRef>
          </c:cat>
          <c:val>
            <c:numRef>
              <c:f>Sheet1!$U$2</c:f>
              <c:numCache>
                <c:formatCode>General</c:formatCode>
                <c:ptCount val="1"/>
                <c:pt idx="0">
                  <c:v>2</c:v>
                </c:pt>
              </c:numCache>
            </c:numRef>
          </c:val>
          <c:extLst>
            <c:ext xmlns:c16="http://schemas.microsoft.com/office/drawing/2014/chart" uri="{C3380CC4-5D6E-409C-BE32-E72D297353CC}">
              <c16:uniqueId val="{00000013-CEF3-4E30-B9BA-FB08E427EDB4}"/>
            </c:ext>
          </c:extLst>
        </c:ser>
        <c:ser>
          <c:idx val="20"/>
          <c:order val="20"/>
          <c:tx>
            <c:strRef>
              <c:f>Sheet1!$V$1</c:f>
              <c:strCache>
                <c:ptCount val="1"/>
                <c:pt idx="0">
                  <c:v>Column22</c:v>
                </c:pt>
              </c:strCache>
            </c:strRef>
          </c:tx>
          <c:spPr>
            <a:solidFill>
              <a:srgbClr val="006DB0"/>
            </a:solidFill>
            <a:ln>
              <a:solidFill>
                <a:schemeClr val="bg1"/>
              </a:solidFill>
            </a:ln>
          </c:spPr>
          <c:invertIfNegative val="0"/>
          <c:cat>
            <c:numRef>
              <c:f>Sheet1!$A$2</c:f>
              <c:numCache>
                <c:formatCode>General</c:formatCode>
                <c:ptCount val="1"/>
              </c:numCache>
            </c:numRef>
          </c:cat>
          <c:val>
            <c:numRef>
              <c:f>Sheet1!$V$2</c:f>
              <c:numCache>
                <c:formatCode>General</c:formatCode>
                <c:ptCount val="1"/>
                <c:pt idx="0">
                  <c:v>2</c:v>
                </c:pt>
              </c:numCache>
            </c:numRef>
          </c:val>
          <c:extLst>
            <c:ext xmlns:c16="http://schemas.microsoft.com/office/drawing/2014/chart" uri="{C3380CC4-5D6E-409C-BE32-E72D297353CC}">
              <c16:uniqueId val="{00000014-CEF3-4E30-B9BA-FB08E427EDB4}"/>
            </c:ext>
          </c:extLst>
        </c:ser>
        <c:ser>
          <c:idx val="21"/>
          <c:order val="21"/>
          <c:tx>
            <c:strRef>
              <c:f>Sheet1!$W$1</c:f>
              <c:strCache>
                <c:ptCount val="1"/>
                <c:pt idx="0">
                  <c:v>Column23</c:v>
                </c:pt>
              </c:strCache>
            </c:strRef>
          </c:tx>
          <c:invertIfNegative val="0"/>
          <c:cat>
            <c:numRef>
              <c:f>Sheet1!$A$2</c:f>
              <c:numCache>
                <c:formatCode>General</c:formatCode>
                <c:ptCount val="1"/>
              </c:numCache>
            </c:numRef>
          </c:cat>
          <c:val>
            <c:numRef>
              <c:f>Sheet1!$W$2</c:f>
              <c:numCache>
                <c:formatCode>General</c:formatCode>
                <c:ptCount val="1"/>
                <c:pt idx="0">
                  <c:v>0</c:v>
                </c:pt>
              </c:numCache>
            </c:numRef>
          </c:val>
          <c:extLst>
            <c:ext xmlns:c16="http://schemas.microsoft.com/office/drawing/2014/chart" uri="{C3380CC4-5D6E-409C-BE32-E72D297353CC}">
              <c16:uniqueId val="{00000015-CEF3-4E30-B9BA-FB08E427EDB4}"/>
            </c:ext>
          </c:extLst>
        </c:ser>
        <c:ser>
          <c:idx val="22"/>
          <c:order val="22"/>
          <c:tx>
            <c:strRef>
              <c:f>Sheet1!$X$1</c:f>
              <c:strCache>
                <c:ptCount val="1"/>
                <c:pt idx="0">
                  <c:v>Column24</c:v>
                </c:pt>
              </c:strCache>
            </c:strRef>
          </c:tx>
          <c:spPr>
            <a:solidFill>
              <a:srgbClr val="006DB0"/>
            </a:solidFill>
            <a:ln>
              <a:solidFill>
                <a:schemeClr val="bg1"/>
              </a:solidFill>
            </a:ln>
          </c:spPr>
          <c:invertIfNegative val="0"/>
          <c:cat>
            <c:numRef>
              <c:f>Sheet1!$A$2</c:f>
              <c:numCache>
                <c:formatCode>General</c:formatCode>
                <c:ptCount val="1"/>
              </c:numCache>
            </c:numRef>
          </c:cat>
          <c:val>
            <c:numRef>
              <c:f>Sheet1!$X$2</c:f>
              <c:numCache>
                <c:formatCode>General</c:formatCode>
                <c:ptCount val="1"/>
                <c:pt idx="0">
                  <c:v>-2</c:v>
                </c:pt>
              </c:numCache>
            </c:numRef>
          </c:val>
          <c:extLst>
            <c:ext xmlns:c16="http://schemas.microsoft.com/office/drawing/2014/chart" uri="{C3380CC4-5D6E-409C-BE32-E72D297353CC}">
              <c16:uniqueId val="{00000016-CEF3-4E30-B9BA-FB08E427EDB4}"/>
            </c:ext>
          </c:extLst>
        </c:ser>
        <c:ser>
          <c:idx val="23"/>
          <c:order val="23"/>
          <c:tx>
            <c:strRef>
              <c:f>Sheet1!$Y$1</c:f>
              <c:strCache>
                <c:ptCount val="1"/>
                <c:pt idx="0">
                  <c:v>Column25</c:v>
                </c:pt>
              </c:strCache>
            </c:strRef>
          </c:tx>
          <c:spPr>
            <a:solidFill>
              <a:srgbClr val="006DB0"/>
            </a:solidFill>
            <a:ln>
              <a:solidFill>
                <a:schemeClr val="bg1"/>
              </a:solidFill>
            </a:ln>
          </c:spPr>
          <c:invertIfNegative val="0"/>
          <c:cat>
            <c:numRef>
              <c:f>Sheet1!$A$2</c:f>
              <c:numCache>
                <c:formatCode>General</c:formatCode>
                <c:ptCount val="1"/>
              </c:numCache>
            </c:numRef>
          </c:cat>
          <c:val>
            <c:numRef>
              <c:f>Sheet1!$Y$2</c:f>
              <c:numCache>
                <c:formatCode>General</c:formatCode>
                <c:ptCount val="1"/>
                <c:pt idx="0">
                  <c:v>-2</c:v>
                </c:pt>
              </c:numCache>
            </c:numRef>
          </c:val>
          <c:extLst>
            <c:ext xmlns:c16="http://schemas.microsoft.com/office/drawing/2014/chart" uri="{C3380CC4-5D6E-409C-BE32-E72D297353CC}">
              <c16:uniqueId val="{00000017-CEF3-4E30-B9BA-FB08E427EDB4}"/>
            </c:ext>
          </c:extLst>
        </c:ser>
        <c:ser>
          <c:idx val="24"/>
          <c:order val="24"/>
          <c:tx>
            <c:strRef>
              <c:f>Sheet1!$Z$1</c:f>
              <c:strCache>
                <c:ptCount val="1"/>
                <c:pt idx="0">
                  <c:v>Column26</c:v>
                </c:pt>
              </c:strCache>
            </c:strRef>
          </c:tx>
          <c:spPr>
            <a:solidFill>
              <a:srgbClr val="FF6600"/>
            </a:solidFill>
            <a:ln>
              <a:solidFill>
                <a:schemeClr val="bg1"/>
              </a:solidFill>
            </a:ln>
          </c:spPr>
          <c:invertIfNegative val="0"/>
          <c:cat>
            <c:numRef>
              <c:f>Sheet1!$A$2</c:f>
              <c:numCache>
                <c:formatCode>General</c:formatCode>
                <c:ptCount val="1"/>
              </c:numCache>
            </c:numRef>
          </c:cat>
          <c:val>
            <c:numRef>
              <c:f>Sheet1!$Z$2</c:f>
              <c:numCache>
                <c:formatCode>General</c:formatCode>
                <c:ptCount val="1"/>
                <c:pt idx="0">
                  <c:v>-5</c:v>
                </c:pt>
              </c:numCache>
            </c:numRef>
          </c:val>
          <c:extLst>
            <c:ext xmlns:c16="http://schemas.microsoft.com/office/drawing/2014/chart" uri="{C3380CC4-5D6E-409C-BE32-E72D297353CC}">
              <c16:uniqueId val="{00000018-CEF3-4E30-B9BA-FB08E427EDB4}"/>
            </c:ext>
          </c:extLst>
        </c:ser>
        <c:ser>
          <c:idx val="25"/>
          <c:order val="25"/>
          <c:tx>
            <c:strRef>
              <c:f>Sheet1!$AA$1</c:f>
              <c:strCache>
                <c:ptCount val="1"/>
                <c:pt idx="0">
                  <c:v>Column27</c:v>
                </c:pt>
              </c:strCache>
            </c:strRef>
          </c:tx>
          <c:spPr>
            <a:solidFill>
              <a:srgbClr val="006DB0"/>
            </a:solidFill>
            <a:ln>
              <a:solidFill>
                <a:schemeClr val="bg1"/>
              </a:solidFill>
            </a:ln>
          </c:spPr>
          <c:invertIfNegative val="0"/>
          <c:cat>
            <c:numRef>
              <c:f>Sheet1!$A$2</c:f>
              <c:numCache>
                <c:formatCode>General</c:formatCode>
                <c:ptCount val="1"/>
              </c:numCache>
            </c:numRef>
          </c:cat>
          <c:val>
            <c:numRef>
              <c:f>Sheet1!$AA$2</c:f>
              <c:numCache>
                <c:formatCode>General</c:formatCode>
                <c:ptCount val="1"/>
                <c:pt idx="0">
                  <c:v>-6</c:v>
                </c:pt>
              </c:numCache>
            </c:numRef>
          </c:val>
          <c:extLst>
            <c:ext xmlns:c16="http://schemas.microsoft.com/office/drawing/2014/chart" uri="{C3380CC4-5D6E-409C-BE32-E72D297353CC}">
              <c16:uniqueId val="{00000019-CEF3-4E30-B9BA-FB08E427EDB4}"/>
            </c:ext>
          </c:extLst>
        </c:ser>
        <c:ser>
          <c:idx val="26"/>
          <c:order val="26"/>
          <c:tx>
            <c:strRef>
              <c:f>Sheet1!$AB$1</c:f>
              <c:strCache>
                <c:ptCount val="1"/>
                <c:pt idx="0">
                  <c:v>Column28</c:v>
                </c:pt>
              </c:strCache>
            </c:strRef>
          </c:tx>
          <c:spPr>
            <a:solidFill>
              <a:srgbClr val="006DB0"/>
            </a:solidFill>
            <a:ln>
              <a:solidFill>
                <a:schemeClr val="bg1"/>
              </a:solidFill>
            </a:ln>
          </c:spPr>
          <c:invertIfNegative val="0"/>
          <c:cat>
            <c:numRef>
              <c:f>Sheet1!$A$2</c:f>
              <c:numCache>
                <c:formatCode>General</c:formatCode>
                <c:ptCount val="1"/>
              </c:numCache>
            </c:numRef>
          </c:cat>
          <c:val>
            <c:numRef>
              <c:f>Sheet1!$AB$2</c:f>
              <c:numCache>
                <c:formatCode>General</c:formatCode>
                <c:ptCount val="1"/>
                <c:pt idx="0">
                  <c:v>-6</c:v>
                </c:pt>
              </c:numCache>
            </c:numRef>
          </c:val>
          <c:extLst>
            <c:ext xmlns:c16="http://schemas.microsoft.com/office/drawing/2014/chart" uri="{C3380CC4-5D6E-409C-BE32-E72D297353CC}">
              <c16:uniqueId val="{0000001A-CEF3-4E30-B9BA-FB08E427EDB4}"/>
            </c:ext>
          </c:extLst>
        </c:ser>
        <c:ser>
          <c:idx val="27"/>
          <c:order val="27"/>
          <c:tx>
            <c:strRef>
              <c:f>Sheet1!$AC$1</c:f>
              <c:strCache>
                <c:ptCount val="1"/>
                <c:pt idx="0">
                  <c:v>Column29</c:v>
                </c:pt>
              </c:strCache>
            </c:strRef>
          </c:tx>
          <c:spPr>
            <a:solidFill>
              <a:srgbClr val="FF6600"/>
            </a:solidFill>
            <a:ln>
              <a:solidFill>
                <a:schemeClr val="bg1"/>
              </a:solidFill>
            </a:ln>
          </c:spPr>
          <c:invertIfNegative val="0"/>
          <c:cat>
            <c:numRef>
              <c:f>Sheet1!$A$2</c:f>
              <c:numCache>
                <c:formatCode>General</c:formatCode>
                <c:ptCount val="1"/>
              </c:numCache>
            </c:numRef>
          </c:cat>
          <c:val>
            <c:numRef>
              <c:f>Sheet1!$AC$2</c:f>
              <c:numCache>
                <c:formatCode>General</c:formatCode>
                <c:ptCount val="1"/>
                <c:pt idx="0">
                  <c:v>-7</c:v>
                </c:pt>
              </c:numCache>
            </c:numRef>
          </c:val>
          <c:extLst>
            <c:ext xmlns:c16="http://schemas.microsoft.com/office/drawing/2014/chart" uri="{C3380CC4-5D6E-409C-BE32-E72D297353CC}">
              <c16:uniqueId val="{0000001B-CEF3-4E30-B9BA-FB08E427EDB4}"/>
            </c:ext>
          </c:extLst>
        </c:ser>
        <c:ser>
          <c:idx val="28"/>
          <c:order val="28"/>
          <c:tx>
            <c:strRef>
              <c:f>Sheet1!$AD$1</c:f>
              <c:strCache>
                <c:ptCount val="1"/>
                <c:pt idx="0">
                  <c:v>Column30</c:v>
                </c:pt>
              </c:strCache>
            </c:strRef>
          </c:tx>
          <c:spPr>
            <a:solidFill>
              <a:srgbClr val="006DB0"/>
            </a:solidFill>
            <a:ln>
              <a:solidFill>
                <a:schemeClr val="bg1"/>
              </a:solidFill>
            </a:ln>
          </c:spPr>
          <c:invertIfNegative val="0"/>
          <c:cat>
            <c:numRef>
              <c:f>Sheet1!$A$2</c:f>
              <c:numCache>
                <c:formatCode>General</c:formatCode>
                <c:ptCount val="1"/>
              </c:numCache>
            </c:numRef>
          </c:cat>
          <c:val>
            <c:numRef>
              <c:f>Sheet1!$AD$2</c:f>
              <c:numCache>
                <c:formatCode>General</c:formatCode>
                <c:ptCount val="1"/>
                <c:pt idx="0">
                  <c:v>-7</c:v>
                </c:pt>
              </c:numCache>
            </c:numRef>
          </c:val>
          <c:extLst>
            <c:ext xmlns:c16="http://schemas.microsoft.com/office/drawing/2014/chart" uri="{C3380CC4-5D6E-409C-BE32-E72D297353CC}">
              <c16:uniqueId val="{0000001C-CEF3-4E30-B9BA-FB08E427EDB4}"/>
            </c:ext>
          </c:extLst>
        </c:ser>
        <c:ser>
          <c:idx val="29"/>
          <c:order val="29"/>
          <c:tx>
            <c:strRef>
              <c:f>Sheet1!$AE$1</c:f>
              <c:strCache>
                <c:ptCount val="1"/>
                <c:pt idx="0">
                  <c:v>Column31</c:v>
                </c:pt>
              </c:strCache>
            </c:strRef>
          </c:tx>
          <c:spPr>
            <a:solidFill>
              <a:srgbClr val="FF6600"/>
            </a:solidFill>
            <a:ln>
              <a:solidFill>
                <a:schemeClr val="bg1"/>
              </a:solidFill>
            </a:ln>
          </c:spPr>
          <c:invertIfNegative val="0"/>
          <c:cat>
            <c:numRef>
              <c:f>Sheet1!$A$2</c:f>
              <c:numCache>
                <c:formatCode>General</c:formatCode>
                <c:ptCount val="1"/>
              </c:numCache>
            </c:numRef>
          </c:cat>
          <c:val>
            <c:numRef>
              <c:f>Sheet1!$AE$2</c:f>
              <c:numCache>
                <c:formatCode>General</c:formatCode>
                <c:ptCount val="1"/>
                <c:pt idx="0">
                  <c:v>-8</c:v>
                </c:pt>
              </c:numCache>
            </c:numRef>
          </c:val>
          <c:extLst>
            <c:ext xmlns:c16="http://schemas.microsoft.com/office/drawing/2014/chart" uri="{C3380CC4-5D6E-409C-BE32-E72D297353CC}">
              <c16:uniqueId val="{0000001D-CEF3-4E30-B9BA-FB08E427EDB4}"/>
            </c:ext>
          </c:extLst>
        </c:ser>
        <c:ser>
          <c:idx val="30"/>
          <c:order val="30"/>
          <c:tx>
            <c:strRef>
              <c:f>Sheet1!$AF$1</c:f>
              <c:strCache>
                <c:ptCount val="1"/>
                <c:pt idx="0">
                  <c:v>Column32</c:v>
                </c:pt>
              </c:strCache>
            </c:strRef>
          </c:tx>
          <c:spPr>
            <a:solidFill>
              <a:srgbClr val="FF6600"/>
            </a:solidFill>
            <a:ln>
              <a:solidFill>
                <a:schemeClr val="bg1"/>
              </a:solidFill>
            </a:ln>
          </c:spPr>
          <c:invertIfNegative val="0"/>
          <c:cat>
            <c:numRef>
              <c:f>Sheet1!$A$2</c:f>
              <c:numCache>
                <c:formatCode>General</c:formatCode>
                <c:ptCount val="1"/>
              </c:numCache>
            </c:numRef>
          </c:cat>
          <c:val>
            <c:numRef>
              <c:f>Sheet1!$AF$2</c:f>
              <c:numCache>
                <c:formatCode>General</c:formatCode>
                <c:ptCount val="1"/>
                <c:pt idx="0">
                  <c:v>-9</c:v>
                </c:pt>
              </c:numCache>
            </c:numRef>
          </c:val>
          <c:extLst>
            <c:ext xmlns:c16="http://schemas.microsoft.com/office/drawing/2014/chart" uri="{C3380CC4-5D6E-409C-BE32-E72D297353CC}">
              <c16:uniqueId val="{0000001E-CEF3-4E30-B9BA-FB08E427EDB4}"/>
            </c:ext>
          </c:extLst>
        </c:ser>
        <c:ser>
          <c:idx val="31"/>
          <c:order val="31"/>
          <c:tx>
            <c:strRef>
              <c:f>Sheet1!$AG$1</c:f>
              <c:strCache>
                <c:ptCount val="1"/>
                <c:pt idx="0">
                  <c:v>Column33</c:v>
                </c:pt>
              </c:strCache>
            </c:strRef>
          </c:tx>
          <c:spPr>
            <a:solidFill>
              <a:srgbClr val="FF6600"/>
            </a:solidFill>
            <a:ln>
              <a:solidFill>
                <a:schemeClr val="bg1"/>
              </a:solidFill>
            </a:ln>
          </c:spPr>
          <c:invertIfNegative val="0"/>
          <c:cat>
            <c:numRef>
              <c:f>Sheet1!$A$2</c:f>
              <c:numCache>
                <c:formatCode>General</c:formatCode>
                <c:ptCount val="1"/>
              </c:numCache>
            </c:numRef>
          </c:cat>
          <c:val>
            <c:numRef>
              <c:f>Sheet1!$AG$2</c:f>
              <c:numCache>
                <c:formatCode>General</c:formatCode>
                <c:ptCount val="1"/>
                <c:pt idx="0">
                  <c:v>-9</c:v>
                </c:pt>
              </c:numCache>
            </c:numRef>
          </c:val>
          <c:extLst>
            <c:ext xmlns:c16="http://schemas.microsoft.com/office/drawing/2014/chart" uri="{C3380CC4-5D6E-409C-BE32-E72D297353CC}">
              <c16:uniqueId val="{0000001F-CEF3-4E30-B9BA-FB08E427EDB4}"/>
            </c:ext>
          </c:extLst>
        </c:ser>
        <c:ser>
          <c:idx val="32"/>
          <c:order val="32"/>
          <c:tx>
            <c:strRef>
              <c:f>Sheet1!$AH$1</c:f>
              <c:strCache>
                <c:ptCount val="1"/>
                <c:pt idx="0">
                  <c:v>Column34</c:v>
                </c:pt>
              </c:strCache>
            </c:strRef>
          </c:tx>
          <c:spPr>
            <a:solidFill>
              <a:srgbClr val="FF6600"/>
            </a:solidFill>
            <a:ln>
              <a:solidFill>
                <a:schemeClr val="bg1"/>
              </a:solidFill>
            </a:ln>
          </c:spPr>
          <c:invertIfNegative val="0"/>
          <c:cat>
            <c:numRef>
              <c:f>Sheet1!$A$2</c:f>
              <c:numCache>
                <c:formatCode>General</c:formatCode>
                <c:ptCount val="1"/>
              </c:numCache>
            </c:numRef>
          </c:cat>
          <c:val>
            <c:numRef>
              <c:f>Sheet1!$AH$2</c:f>
              <c:numCache>
                <c:formatCode>General</c:formatCode>
                <c:ptCount val="1"/>
                <c:pt idx="0">
                  <c:v>-9</c:v>
                </c:pt>
              </c:numCache>
            </c:numRef>
          </c:val>
          <c:extLst>
            <c:ext xmlns:c16="http://schemas.microsoft.com/office/drawing/2014/chart" uri="{C3380CC4-5D6E-409C-BE32-E72D297353CC}">
              <c16:uniqueId val="{00000020-CEF3-4E30-B9BA-FB08E427EDB4}"/>
            </c:ext>
          </c:extLst>
        </c:ser>
        <c:ser>
          <c:idx val="33"/>
          <c:order val="33"/>
          <c:tx>
            <c:strRef>
              <c:f>Sheet1!$AI$1</c:f>
              <c:strCache>
                <c:ptCount val="1"/>
                <c:pt idx="0">
                  <c:v>Column35</c:v>
                </c:pt>
              </c:strCache>
            </c:strRef>
          </c:tx>
          <c:spPr>
            <a:solidFill>
              <a:srgbClr val="006DB0"/>
            </a:solidFill>
          </c:spPr>
          <c:invertIfNegative val="0"/>
          <c:cat>
            <c:numRef>
              <c:f>Sheet1!$A$2</c:f>
              <c:numCache>
                <c:formatCode>General</c:formatCode>
                <c:ptCount val="1"/>
              </c:numCache>
            </c:numRef>
          </c:cat>
          <c:val>
            <c:numRef>
              <c:f>Sheet1!$AI$2</c:f>
              <c:numCache>
                <c:formatCode>General</c:formatCode>
                <c:ptCount val="1"/>
                <c:pt idx="0">
                  <c:v>-9</c:v>
                </c:pt>
              </c:numCache>
            </c:numRef>
          </c:val>
          <c:extLst>
            <c:ext xmlns:c16="http://schemas.microsoft.com/office/drawing/2014/chart" uri="{C3380CC4-5D6E-409C-BE32-E72D297353CC}">
              <c16:uniqueId val="{00000021-CEF3-4E30-B9BA-FB08E427EDB4}"/>
            </c:ext>
          </c:extLst>
        </c:ser>
        <c:ser>
          <c:idx val="34"/>
          <c:order val="34"/>
          <c:tx>
            <c:strRef>
              <c:f>Sheet1!$AJ$1</c:f>
              <c:strCache>
                <c:ptCount val="1"/>
                <c:pt idx="0">
                  <c:v>Column36</c:v>
                </c:pt>
              </c:strCache>
            </c:strRef>
          </c:tx>
          <c:spPr>
            <a:solidFill>
              <a:srgbClr val="006DB0"/>
            </a:solidFill>
            <a:ln>
              <a:solidFill>
                <a:schemeClr val="bg1"/>
              </a:solidFill>
            </a:ln>
          </c:spPr>
          <c:invertIfNegative val="0"/>
          <c:cat>
            <c:numRef>
              <c:f>Sheet1!$A$2</c:f>
              <c:numCache>
                <c:formatCode>General</c:formatCode>
                <c:ptCount val="1"/>
              </c:numCache>
            </c:numRef>
          </c:cat>
          <c:val>
            <c:numRef>
              <c:f>Sheet1!$AJ$2</c:f>
              <c:numCache>
                <c:formatCode>General</c:formatCode>
                <c:ptCount val="1"/>
                <c:pt idx="0">
                  <c:v>-9</c:v>
                </c:pt>
              </c:numCache>
            </c:numRef>
          </c:val>
          <c:extLst>
            <c:ext xmlns:c16="http://schemas.microsoft.com/office/drawing/2014/chart" uri="{C3380CC4-5D6E-409C-BE32-E72D297353CC}">
              <c16:uniqueId val="{00000022-CEF3-4E30-B9BA-FB08E427EDB4}"/>
            </c:ext>
          </c:extLst>
        </c:ser>
        <c:ser>
          <c:idx val="35"/>
          <c:order val="35"/>
          <c:tx>
            <c:strRef>
              <c:f>Sheet1!$AK$1</c:f>
              <c:strCache>
                <c:ptCount val="1"/>
                <c:pt idx="0">
                  <c:v>Column37</c:v>
                </c:pt>
              </c:strCache>
            </c:strRef>
          </c:tx>
          <c:spPr>
            <a:solidFill>
              <a:srgbClr val="FF6600"/>
            </a:solidFill>
            <a:ln>
              <a:solidFill>
                <a:schemeClr val="bg1"/>
              </a:solidFill>
            </a:ln>
          </c:spPr>
          <c:invertIfNegative val="0"/>
          <c:cat>
            <c:numRef>
              <c:f>Sheet1!$A$2</c:f>
              <c:numCache>
                <c:formatCode>General</c:formatCode>
                <c:ptCount val="1"/>
              </c:numCache>
            </c:numRef>
          </c:cat>
          <c:val>
            <c:numRef>
              <c:f>Sheet1!$AK$2</c:f>
              <c:numCache>
                <c:formatCode>General</c:formatCode>
                <c:ptCount val="1"/>
                <c:pt idx="0">
                  <c:v>-10</c:v>
                </c:pt>
              </c:numCache>
            </c:numRef>
          </c:val>
          <c:extLst>
            <c:ext xmlns:c16="http://schemas.microsoft.com/office/drawing/2014/chart" uri="{C3380CC4-5D6E-409C-BE32-E72D297353CC}">
              <c16:uniqueId val="{00000023-CEF3-4E30-B9BA-FB08E427EDB4}"/>
            </c:ext>
          </c:extLst>
        </c:ser>
        <c:ser>
          <c:idx val="36"/>
          <c:order val="36"/>
          <c:tx>
            <c:strRef>
              <c:f>Sheet1!$AL$1</c:f>
              <c:strCache>
                <c:ptCount val="1"/>
                <c:pt idx="0">
                  <c:v>Column38</c:v>
                </c:pt>
              </c:strCache>
            </c:strRef>
          </c:tx>
          <c:spPr>
            <a:solidFill>
              <a:srgbClr val="FF6600"/>
            </a:solidFill>
            <a:ln>
              <a:solidFill>
                <a:schemeClr val="bg1"/>
              </a:solidFill>
            </a:ln>
          </c:spPr>
          <c:invertIfNegative val="0"/>
          <c:cat>
            <c:numRef>
              <c:f>Sheet1!$A$2</c:f>
              <c:numCache>
                <c:formatCode>General</c:formatCode>
                <c:ptCount val="1"/>
              </c:numCache>
            </c:numRef>
          </c:cat>
          <c:val>
            <c:numRef>
              <c:f>Sheet1!$AL$2</c:f>
              <c:numCache>
                <c:formatCode>General</c:formatCode>
                <c:ptCount val="1"/>
                <c:pt idx="0">
                  <c:v>-11</c:v>
                </c:pt>
              </c:numCache>
            </c:numRef>
          </c:val>
          <c:extLst>
            <c:ext xmlns:c16="http://schemas.microsoft.com/office/drawing/2014/chart" uri="{C3380CC4-5D6E-409C-BE32-E72D297353CC}">
              <c16:uniqueId val="{00000024-CEF3-4E30-B9BA-FB08E427EDB4}"/>
            </c:ext>
          </c:extLst>
        </c:ser>
        <c:ser>
          <c:idx val="37"/>
          <c:order val="37"/>
          <c:tx>
            <c:strRef>
              <c:f>Sheet1!$AM$1</c:f>
              <c:strCache>
                <c:ptCount val="1"/>
                <c:pt idx="0">
                  <c:v>Column39</c:v>
                </c:pt>
              </c:strCache>
            </c:strRef>
          </c:tx>
          <c:spPr>
            <a:solidFill>
              <a:srgbClr val="006DB0"/>
            </a:solidFill>
            <a:ln>
              <a:solidFill>
                <a:schemeClr val="bg1"/>
              </a:solidFill>
            </a:ln>
          </c:spPr>
          <c:invertIfNegative val="0"/>
          <c:cat>
            <c:numRef>
              <c:f>Sheet1!$A$2</c:f>
              <c:numCache>
                <c:formatCode>General</c:formatCode>
                <c:ptCount val="1"/>
              </c:numCache>
            </c:numRef>
          </c:cat>
          <c:val>
            <c:numRef>
              <c:f>Sheet1!$AM$2</c:f>
              <c:numCache>
                <c:formatCode>General</c:formatCode>
                <c:ptCount val="1"/>
                <c:pt idx="0">
                  <c:v>-11</c:v>
                </c:pt>
              </c:numCache>
            </c:numRef>
          </c:val>
          <c:extLst>
            <c:ext xmlns:c16="http://schemas.microsoft.com/office/drawing/2014/chart" uri="{C3380CC4-5D6E-409C-BE32-E72D297353CC}">
              <c16:uniqueId val="{00000025-CEF3-4E30-B9BA-FB08E427EDB4}"/>
            </c:ext>
          </c:extLst>
        </c:ser>
        <c:ser>
          <c:idx val="38"/>
          <c:order val="38"/>
          <c:tx>
            <c:strRef>
              <c:f>Sheet1!$AN$1</c:f>
              <c:strCache>
                <c:ptCount val="1"/>
                <c:pt idx="0">
                  <c:v>Column40</c:v>
                </c:pt>
              </c:strCache>
            </c:strRef>
          </c:tx>
          <c:spPr>
            <a:solidFill>
              <a:srgbClr val="006DB0"/>
            </a:solidFill>
            <a:ln>
              <a:solidFill>
                <a:schemeClr val="bg1"/>
              </a:solidFill>
            </a:ln>
          </c:spPr>
          <c:invertIfNegative val="0"/>
          <c:cat>
            <c:numRef>
              <c:f>Sheet1!$A$2</c:f>
              <c:numCache>
                <c:formatCode>General</c:formatCode>
                <c:ptCount val="1"/>
              </c:numCache>
            </c:numRef>
          </c:cat>
          <c:val>
            <c:numRef>
              <c:f>Sheet1!$AN$2</c:f>
              <c:numCache>
                <c:formatCode>General</c:formatCode>
                <c:ptCount val="1"/>
                <c:pt idx="0">
                  <c:v>-12</c:v>
                </c:pt>
              </c:numCache>
            </c:numRef>
          </c:val>
          <c:extLst>
            <c:ext xmlns:c16="http://schemas.microsoft.com/office/drawing/2014/chart" uri="{C3380CC4-5D6E-409C-BE32-E72D297353CC}">
              <c16:uniqueId val="{00000026-CEF3-4E30-B9BA-FB08E427EDB4}"/>
            </c:ext>
          </c:extLst>
        </c:ser>
        <c:ser>
          <c:idx val="39"/>
          <c:order val="39"/>
          <c:tx>
            <c:strRef>
              <c:f>Sheet1!$AO$1</c:f>
              <c:strCache>
                <c:ptCount val="1"/>
                <c:pt idx="0">
                  <c:v>Column41</c:v>
                </c:pt>
              </c:strCache>
            </c:strRef>
          </c:tx>
          <c:spPr>
            <a:solidFill>
              <a:srgbClr val="FF6600"/>
            </a:solidFill>
            <a:ln>
              <a:solidFill>
                <a:schemeClr val="bg1"/>
              </a:solidFill>
            </a:ln>
          </c:spPr>
          <c:invertIfNegative val="0"/>
          <c:cat>
            <c:numRef>
              <c:f>Sheet1!$A$2</c:f>
              <c:numCache>
                <c:formatCode>General</c:formatCode>
                <c:ptCount val="1"/>
              </c:numCache>
            </c:numRef>
          </c:cat>
          <c:val>
            <c:numRef>
              <c:f>Sheet1!$AO$2</c:f>
              <c:numCache>
                <c:formatCode>General</c:formatCode>
                <c:ptCount val="1"/>
                <c:pt idx="0">
                  <c:v>-12.5</c:v>
                </c:pt>
              </c:numCache>
            </c:numRef>
          </c:val>
          <c:extLst>
            <c:ext xmlns:c16="http://schemas.microsoft.com/office/drawing/2014/chart" uri="{C3380CC4-5D6E-409C-BE32-E72D297353CC}">
              <c16:uniqueId val="{00000027-CEF3-4E30-B9BA-FB08E427EDB4}"/>
            </c:ext>
          </c:extLst>
        </c:ser>
        <c:ser>
          <c:idx val="40"/>
          <c:order val="40"/>
          <c:tx>
            <c:strRef>
              <c:f>Sheet1!$AP$1</c:f>
              <c:strCache>
                <c:ptCount val="1"/>
                <c:pt idx="0">
                  <c:v>Column42</c:v>
                </c:pt>
              </c:strCache>
            </c:strRef>
          </c:tx>
          <c:spPr>
            <a:solidFill>
              <a:srgbClr val="006DB0"/>
            </a:solidFill>
            <a:ln>
              <a:solidFill>
                <a:schemeClr val="bg1"/>
              </a:solidFill>
            </a:ln>
          </c:spPr>
          <c:invertIfNegative val="0"/>
          <c:cat>
            <c:numRef>
              <c:f>Sheet1!$A$2</c:f>
              <c:numCache>
                <c:formatCode>General</c:formatCode>
                <c:ptCount val="1"/>
              </c:numCache>
            </c:numRef>
          </c:cat>
          <c:val>
            <c:numRef>
              <c:f>Sheet1!$AP$2</c:f>
              <c:numCache>
                <c:formatCode>General</c:formatCode>
                <c:ptCount val="1"/>
                <c:pt idx="0">
                  <c:v>-13</c:v>
                </c:pt>
              </c:numCache>
            </c:numRef>
          </c:val>
          <c:extLst>
            <c:ext xmlns:c16="http://schemas.microsoft.com/office/drawing/2014/chart" uri="{C3380CC4-5D6E-409C-BE32-E72D297353CC}">
              <c16:uniqueId val="{00000028-CEF3-4E30-B9BA-FB08E427EDB4}"/>
            </c:ext>
          </c:extLst>
        </c:ser>
        <c:ser>
          <c:idx val="41"/>
          <c:order val="41"/>
          <c:tx>
            <c:strRef>
              <c:f>Sheet1!$AQ$1</c:f>
              <c:strCache>
                <c:ptCount val="1"/>
                <c:pt idx="0">
                  <c:v>Column43</c:v>
                </c:pt>
              </c:strCache>
            </c:strRef>
          </c:tx>
          <c:spPr>
            <a:solidFill>
              <a:srgbClr val="006DB0"/>
            </a:solidFill>
            <a:ln>
              <a:solidFill>
                <a:schemeClr val="bg1"/>
              </a:solidFill>
            </a:ln>
          </c:spPr>
          <c:invertIfNegative val="0"/>
          <c:cat>
            <c:numRef>
              <c:f>Sheet1!$A$2</c:f>
              <c:numCache>
                <c:formatCode>General</c:formatCode>
                <c:ptCount val="1"/>
              </c:numCache>
            </c:numRef>
          </c:cat>
          <c:val>
            <c:numRef>
              <c:f>Sheet1!$AQ$2</c:f>
              <c:numCache>
                <c:formatCode>General</c:formatCode>
                <c:ptCount val="1"/>
                <c:pt idx="0">
                  <c:v>-15</c:v>
                </c:pt>
              </c:numCache>
            </c:numRef>
          </c:val>
          <c:extLst>
            <c:ext xmlns:c16="http://schemas.microsoft.com/office/drawing/2014/chart" uri="{C3380CC4-5D6E-409C-BE32-E72D297353CC}">
              <c16:uniqueId val="{00000029-CEF3-4E30-B9BA-FB08E427EDB4}"/>
            </c:ext>
          </c:extLst>
        </c:ser>
        <c:ser>
          <c:idx val="42"/>
          <c:order val="42"/>
          <c:tx>
            <c:strRef>
              <c:f>Sheet1!$AR$1</c:f>
              <c:strCache>
                <c:ptCount val="1"/>
                <c:pt idx="0">
                  <c:v>Column44</c:v>
                </c:pt>
              </c:strCache>
            </c:strRef>
          </c:tx>
          <c:spPr>
            <a:solidFill>
              <a:srgbClr val="FF6600"/>
            </a:solidFill>
            <a:ln>
              <a:solidFill>
                <a:schemeClr val="bg1"/>
              </a:solidFill>
            </a:ln>
          </c:spPr>
          <c:invertIfNegative val="0"/>
          <c:cat>
            <c:numRef>
              <c:f>Sheet1!$A$2</c:f>
              <c:numCache>
                <c:formatCode>General</c:formatCode>
                <c:ptCount val="1"/>
              </c:numCache>
            </c:numRef>
          </c:cat>
          <c:val>
            <c:numRef>
              <c:f>Sheet1!$AR$2</c:f>
              <c:numCache>
                <c:formatCode>General</c:formatCode>
                <c:ptCount val="1"/>
                <c:pt idx="0">
                  <c:v>-15</c:v>
                </c:pt>
              </c:numCache>
            </c:numRef>
          </c:val>
          <c:extLst>
            <c:ext xmlns:c16="http://schemas.microsoft.com/office/drawing/2014/chart" uri="{C3380CC4-5D6E-409C-BE32-E72D297353CC}">
              <c16:uniqueId val="{0000002A-CEF3-4E30-B9BA-FB08E427EDB4}"/>
            </c:ext>
          </c:extLst>
        </c:ser>
        <c:ser>
          <c:idx val="43"/>
          <c:order val="43"/>
          <c:tx>
            <c:strRef>
              <c:f>Sheet1!$AS$1</c:f>
              <c:strCache>
                <c:ptCount val="1"/>
                <c:pt idx="0">
                  <c:v>Column45</c:v>
                </c:pt>
              </c:strCache>
            </c:strRef>
          </c:tx>
          <c:spPr>
            <a:solidFill>
              <a:srgbClr val="FF6600"/>
            </a:solidFill>
            <a:ln>
              <a:solidFill>
                <a:schemeClr val="bg1"/>
              </a:solidFill>
            </a:ln>
          </c:spPr>
          <c:invertIfNegative val="0"/>
          <c:cat>
            <c:numRef>
              <c:f>Sheet1!$A$2</c:f>
              <c:numCache>
                <c:formatCode>General</c:formatCode>
                <c:ptCount val="1"/>
              </c:numCache>
            </c:numRef>
          </c:cat>
          <c:val>
            <c:numRef>
              <c:f>Sheet1!$AS$2</c:f>
              <c:numCache>
                <c:formatCode>General</c:formatCode>
                <c:ptCount val="1"/>
                <c:pt idx="0">
                  <c:v>-16</c:v>
                </c:pt>
              </c:numCache>
            </c:numRef>
          </c:val>
          <c:extLst>
            <c:ext xmlns:c16="http://schemas.microsoft.com/office/drawing/2014/chart" uri="{C3380CC4-5D6E-409C-BE32-E72D297353CC}">
              <c16:uniqueId val="{0000002B-CEF3-4E30-B9BA-FB08E427EDB4}"/>
            </c:ext>
          </c:extLst>
        </c:ser>
        <c:ser>
          <c:idx val="44"/>
          <c:order val="44"/>
          <c:tx>
            <c:strRef>
              <c:f>Sheet1!$AT$1</c:f>
              <c:strCache>
                <c:ptCount val="1"/>
                <c:pt idx="0">
                  <c:v>Column46</c:v>
                </c:pt>
              </c:strCache>
            </c:strRef>
          </c:tx>
          <c:spPr>
            <a:solidFill>
              <a:srgbClr val="006DB0"/>
            </a:solidFill>
            <a:ln>
              <a:solidFill>
                <a:schemeClr val="bg1"/>
              </a:solidFill>
            </a:ln>
          </c:spPr>
          <c:invertIfNegative val="0"/>
          <c:cat>
            <c:numRef>
              <c:f>Sheet1!$A$2</c:f>
              <c:numCache>
                <c:formatCode>General</c:formatCode>
                <c:ptCount val="1"/>
              </c:numCache>
            </c:numRef>
          </c:cat>
          <c:val>
            <c:numRef>
              <c:f>Sheet1!$AT$2</c:f>
              <c:numCache>
                <c:formatCode>General</c:formatCode>
                <c:ptCount val="1"/>
                <c:pt idx="0">
                  <c:v>-17</c:v>
                </c:pt>
              </c:numCache>
            </c:numRef>
          </c:val>
          <c:extLst>
            <c:ext xmlns:c16="http://schemas.microsoft.com/office/drawing/2014/chart" uri="{C3380CC4-5D6E-409C-BE32-E72D297353CC}">
              <c16:uniqueId val="{0000002C-CEF3-4E30-B9BA-FB08E427EDB4}"/>
            </c:ext>
          </c:extLst>
        </c:ser>
        <c:ser>
          <c:idx val="45"/>
          <c:order val="45"/>
          <c:tx>
            <c:strRef>
              <c:f>Sheet1!$AU$1</c:f>
              <c:strCache>
                <c:ptCount val="1"/>
                <c:pt idx="0">
                  <c:v>Column47</c:v>
                </c:pt>
              </c:strCache>
            </c:strRef>
          </c:tx>
          <c:spPr>
            <a:solidFill>
              <a:srgbClr val="FF6600"/>
            </a:solidFill>
            <a:ln>
              <a:solidFill>
                <a:schemeClr val="bg1"/>
              </a:solidFill>
            </a:ln>
          </c:spPr>
          <c:invertIfNegative val="0"/>
          <c:cat>
            <c:numRef>
              <c:f>Sheet1!$A$2</c:f>
              <c:numCache>
                <c:formatCode>General</c:formatCode>
                <c:ptCount val="1"/>
              </c:numCache>
            </c:numRef>
          </c:cat>
          <c:val>
            <c:numRef>
              <c:f>Sheet1!$AU$2</c:f>
              <c:numCache>
                <c:formatCode>General</c:formatCode>
                <c:ptCount val="1"/>
                <c:pt idx="0">
                  <c:v>-18</c:v>
                </c:pt>
              </c:numCache>
            </c:numRef>
          </c:val>
          <c:extLst>
            <c:ext xmlns:c16="http://schemas.microsoft.com/office/drawing/2014/chart" uri="{C3380CC4-5D6E-409C-BE32-E72D297353CC}">
              <c16:uniqueId val="{0000002D-CEF3-4E30-B9BA-FB08E427EDB4}"/>
            </c:ext>
          </c:extLst>
        </c:ser>
        <c:ser>
          <c:idx val="46"/>
          <c:order val="46"/>
          <c:tx>
            <c:strRef>
              <c:f>Sheet1!$AV$1</c:f>
              <c:strCache>
                <c:ptCount val="1"/>
                <c:pt idx="0">
                  <c:v>Column48</c:v>
                </c:pt>
              </c:strCache>
            </c:strRef>
          </c:tx>
          <c:spPr>
            <a:solidFill>
              <a:srgbClr val="006DB0"/>
            </a:solidFill>
            <a:ln>
              <a:solidFill>
                <a:schemeClr val="bg1"/>
              </a:solidFill>
            </a:ln>
          </c:spPr>
          <c:invertIfNegative val="0"/>
          <c:cat>
            <c:numRef>
              <c:f>Sheet1!$A$2</c:f>
              <c:numCache>
                <c:formatCode>General</c:formatCode>
                <c:ptCount val="1"/>
              </c:numCache>
            </c:numRef>
          </c:cat>
          <c:val>
            <c:numRef>
              <c:f>Sheet1!$AV$2</c:f>
              <c:numCache>
                <c:formatCode>General</c:formatCode>
                <c:ptCount val="1"/>
                <c:pt idx="0">
                  <c:v>-21</c:v>
                </c:pt>
              </c:numCache>
            </c:numRef>
          </c:val>
          <c:extLst>
            <c:ext xmlns:c16="http://schemas.microsoft.com/office/drawing/2014/chart" uri="{C3380CC4-5D6E-409C-BE32-E72D297353CC}">
              <c16:uniqueId val="{0000002E-CEF3-4E30-B9BA-FB08E427EDB4}"/>
            </c:ext>
          </c:extLst>
        </c:ser>
        <c:ser>
          <c:idx val="47"/>
          <c:order val="47"/>
          <c:tx>
            <c:strRef>
              <c:f>Sheet1!$AW$1</c:f>
              <c:strCache>
                <c:ptCount val="1"/>
                <c:pt idx="0">
                  <c:v>Column49</c:v>
                </c:pt>
              </c:strCache>
            </c:strRef>
          </c:tx>
          <c:spPr>
            <a:solidFill>
              <a:srgbClr val="006DB0"/>
            </a:solidFill>
            <a:ln>
              <a:solidFill>
                <a:schemeClr val="bg1"/>
              </a:solidFill>
            </a:ln>
          </c:spPr>
          <c:invertIfNegative val="0"/>
          <c:cat>
            <c:numRef>
              <c:f>Sheet1!$A$2</c:f>
              <c:numCache>
                <c:formatCode>General</c:formatCode>
                <c:ptCount val="1"/>
              </c:numCache>
            </c:numRef>
          </c:cat>
          <c:val>
            <c:numRef>
              <c:f>Sheet1!$AW$2</c:f>
              <c:numCache>
                <c:formatCode>General</c:formatCode>
                <c:ptCount val="1"/>
                <c:pt idx="0">
                  <c:v>-22</c:v>
                </c:pt>
              </c:numCache>
            </c:numRef>
          </c:val>
          <c:extLst>
            <c:ext xmlns:c16="http://schemas.microsoft.com/office/drawing/2014/chart" uri="{C3380CC4-5D6E-409C-BE32-E72D297353CC}">
              <c16:uniqueId val="{0000002F-CEF3-4E30-B9BA-FB08E427EDB4}"/>
            </c:ext>
          </c:extLst>
        </c:ser>
        <c:ser>
          <c:idx val="48"/>
          <c:order val="48"/>
          <c:tx>
            <c:strRef>
              <c:f>Sheet1!$AX$1</c:f>
              <c:strCache>
                <c:ptCount val="1"/>
                <c:pt idx="0">
                  <c:v>Column50</c:v>
                </c:pt>
              </c:strCache>
            </c:strRef>
          </c:tx>
          <c:spPr>
            <a:solidFill>
              <a:srgbClr val="006DB0"/>
            </a:solidFill>
            <a:ln>
              <a:solidFill>
                <a:schemeClr val="bg1"/>
              </a:solidFill>
            </a:ln>
          </c:spPr>
          <c:invertIfNegative val="0"/>
          <c:cat>
            <c:numRef>
              <c:f>Sheet1!$A$2</c:f>
              <c:numCache>
                <c:formatCode>General</c:formatCode>
                <c:ptCount val="1"/>
              </c:numCache>
            </c:numRef>
          </c:cat>
          <c:val>
            <c:numRef>
              <c:f>Sheet1!$AX$2</c:f>
              <c:numCache>
                <c:formatCode>General</c:formatCode>
                <c:ptCount val="1"/>
                <c:pt idx="0">
                  <c:v>-25</c:v>
                </c:pt>
              </c:numCache>
            </c:numRef>
          </c:val>
          <c:extLst>
            <c:ext xmlns:c16="http://schemas.microsoft.com/office/drawing/2014/chart" uri="{C3380CC4-5D6E-409C-BE32-E72D297353CC}">
              <c16:uniqueId val="{00000030-CEF3-4E30-B9BA-FB08E427EDB4}"/>
            </c:ext>
          </c:extLst>
        </c:ser>
        <c:ser>
          <c:idx val="49"/>
          <c:order val="49"/>
          <c:tx>
            <c:strRef>
              <c:f>Sheet1!$AY$1</c:f>
              <c:strCache>
                <c:ptCount val="1"/>
                <c:pt idx="0">
                  <c:v>Column51</c:v>
                </c:pt>
              </c:strCache>
            </c:strRef>
          </c:tx>
          <c:spPr>
            <a:solidFill>
              <a:srgbClr val="FF6600"/>
            </a:solidFill>
            <a:ln>
              <a:solidFill>
                <a:schemeClr val="bg1"/>
              </a:solidFill>
            </a:ln>
          </c:spPr>
          <c:invertIfNegative val="0"/>
          <c:cat>
            <c:numRef>
              <c:f>Sheet1!$A$2</c:f>
              <c:numCache>
                <c:formatCode>General</c:formatCode>
                <c:ptCount val="1"/>
              </c:numCache>
            </c:numRef>
          </c:cat>
          <c:val>
            <c:numRef>
              <c:f>Sheet1!$AY$2</c:f>
              <c:numCache>
                <c:formatCode>General</c:formatCode>
                <c:ptCount val="1"/>
                <c:pt idx="0">
                  <c:v>-25</c:v>
                </c:pt>
              </c:numCache>
            </c:numRef>
          </c:val>
          <c:extLst>
            <c:ext xmlns:c16="http://schemas.microsoft.com/office/drawing/2014/chart" uri="{C3380CC4-5D6E-409C-BE32-E72D297353CC}">
              <c16:uniqueId val="{00000031-CEF3-4E30-B9BA-FB08E427EDB4}"/>
            </c:ext>
          </c:extLst>
        </c:ser>
        <c:ser>
          <c:idx val="50"/>
          <c:order val="50"/>
          <c:tx>
            <c:strRef>
              <c:f>Sheet1!$AZ$1</c:f>
              <c:strCache>
                <c:ptCount val="1"/>
                <c:pt idx="0">
                  <c:v>Column52</c:v>
                </c:pt>
              </c:strCache>
            </c:strRef>
          </c:tx>
          <c:spPr>
            <a:solidFill>
              <a:srgbClr val="FF6600"/>
            </a:solidFill>
            <a:ln>
              <a:solidFill>
                <a:schemeClr val="bg1"/>
              </a:solidFill>
            </a:ln>
          </c:spPr>
          <c:invertIfNegative val="0"/>
          <c:cat>
            <c:numRef>
              <c:f>Sheet1!$A$2</c:f>
              <c:numCache>
                <c:formatCode>General</c:formatCode>
                <c:ptCount val="1"/>
              </c:numCache>
            </c:numRef>
          </c:cat>
          <c:val>
            <c:numRef>
              <c:f>Sheet1!$AZ$2</c:f>
              <c:numCache>
                <c:formatCode>General</c:formatCode>
                <c:ptCount val="1"/>
                <c:pt idx="0">
                  <c:v>-26</c:v>
                </c:pt>
              </c:numCache>
            </c:numRef>
          </c:val>
          <c:extLst>
            <c:ext xmlns:c16="http://schemas.microsoft.com/office/drawing/2014/chart" uri="{C3380CC4-5D6E-409C-BE32-E72D297353CC}">
              <c16:uniqueId val="{00000032-CEF3-4E30-B9BA-FB08E427EDB4}"/>
            </c:ext>
          </c:extLst>
        </c:ser>
        <c:ser>
          <c:idx val="51"/>
          <c:order val="51"/>
          <c:tx>
            <c:strRef>
              <c:f>Sheet1!$BA$1</c:f>
              <c:strCache>
                <c:ptCount val="1"/>
                <c:pt idx="0">
                  <c:v>Column53</c:v>
                </c:pt>
              </c:strCache>
            </c:strRef>
          </c:tx>
          <c:spPr>
            <a:solidFill>
              <a:srgbClr val="006DB0"/>
            </a:solidFill>
            <a:ln>
              <a:solidFill>
                <a:schemeClr val="bg1"/>
              </a:solidFill>
            </a:ln>
          </c:spPr>
          <c:invertIfNegative val="0"/>
          <c:cat>
            <c:numRef>
              <c:f>Sheet1!$A$2</c:f>
              <c:numCache>
                <c:formatCode>General</c:formatCode>
                <c:ptCount val="1"/>
              </c:numCache>
            </c:numRef>
          </c:cat>
          <c:val>
            <c:numRef>
              <c:f>Sheet1!$BA$2</c:f>
              <c:numCache>
                <c:formatCode>General</c:formatCode>
                <c:ptCount val="1"/>
                <c:pt idx="0">
                  <c:v>-32</c:v>
                </c:pt>
              </c:numCache>
            </c:numRef>
          </c:val>
          <c:extLst>
            <c:ext xmlns:c16="http://schemas.microsoft.com/office/drawing/2014/chart" uri="{C3380CC4-5D6E-409C-BE32-E72D297353CC}">
              <c16:uniqueId val="{00000033-CEF3-4E30-B9BA-FB08E427EDB4}"/>
            </c:ext>
          </c:extLst>
        </c:ser>
        <c:ser>
          <c:idx val="52"/>
          <c:order val="52"/>
          <c:tx>
            <c:strRef>
              <c:f>Sheet1!$BB$1</c:f>
              <c:strCache>
                <c:ptCount val="1"/>
                <c:pt idx="0">
                  <c:v>Column54</c:v>
                </c:pt>
              </c:strCache>
            </c:strRef>
          </c:tx>
          <c:spPr>
            <a:solidFill>
              <a:srgbClr val="FF6600"/>
            </a:solidFill>
            <a:ln>
              <a:solidFill>
                <a:schemeClr val="bg1"/>
              </a:solidFill>
            </a:ln>
          </c:spPr>
          <c:invertIfNegative val="0"/>
          <c:cat>
            <c:numRef>
              <c:f>Sheet1!$A$2</c:f>
              <c:numCache>
                <c:formatCode>General</c:formatCode>
                <c:ptCount val="1"/>
              </c:numCache>
            </c:numRef>
          </c:cat>
          <c:val>
            <c:numRef>
              <c:f>Sheet1!$BB$2</c:f>
              <c:numCache>
                <c:formatCode>General</c:formatCode>
                <c:ptCount val="1"/>
                <c:pt idx="0">
                  <c:v>-33</c:v>
                </c:pt>
              </c:numCache>
            </c:numRef>
          </c:val>
          <c:extLst>
            <c:ext xmlns:c16="http://schemas.microsoft.com/office/drawing/2014/chart" uri="{C3380CC4-5D6E-409C-BE32-E72D297353CC}">
              <c16:uniqueId val="{00000034-CEF3-4E30-B9BA-FB08E427EDB4}"/>
            </c:ext>
          </c:extLst>
        </c:ser>
        <c:ser>
          <c:idx val="53"/>
          <c:order val="53"/>
          <c:tx>
            <c:strRef>
              <c:f>Sheet1!$BC$1</c:f>
              <c:strCache>
                <c:ptCount val="1"/>
                <c:pt idx="0">
                  <c:v>Column55</c:v>
                </c:pt>
              </c:strCache>
            </c:strRef>
          </c:tx>
          <c:spPr>
            <a:solidFill>
              <a:srgbClr val="006DB0"/>
            </a:solidFill>
            <a:ln>
              <a:solidFill>
                <a:schemeClr val="bg1"/>
              </a:solidFill>
            </a:ln>
          </c:spPr>
          <c:invertIfNegative val="0"/>
          <c:cat>
            <c:numRef>
              <c:f>Sheet1!$A$2</c:f>
              <c:numCache>
                <c:formatCode>General</c:formatCode>
                <c:ptCount val="1"/>
              </c:numCache>
            </c:numRef>
          </c:cat>
          <c:val>
            <c:numRef>
              <c:f>Sheet1!$BC$2</c:f>
              <c:numCache>
                <c:formatCode>General</c:formatCode>
                <c:ptCount val="1"/>
                <c:pt idx="0">
                  <c:v>-45</c:v>
                </c:pt>
              </c:numCache>
            </c:numRef>
          </c:val>
          <c:extLst>
            <c:ext xmlns:c16="http://schemas.microsoft.com/office/drawing/2014/chart" uri="{C3380CC4-5D6E-409C-BE32-E72D297353CC}">
              <c16:uniqueId val="{00000035-CEF3-4E30-B9BA-FB08E427EDB4}"/>
            </c:ext>
          </c:extLst>
        </c:ser>
        <c:ser>
          <c:idx val="54"/>
          <c:order val="54"/>
          <c:tx>
            <c:strRef>
              <c:f>Sheet1!$BD$1</c:f>
              <c:strCache>
                <c:ptCount val="1"/>
                <c:pt idx="0">
                  <c:v>Column56</c:v>
                </c:pt>
              </c:strCache>
            </c:strRef>
          </c:tx>
          <c:spPr>
            <a:solidFill>
              <a:srgbClr val="006DB0"/>
            </a:solidFill>
            <a:ln>
              <a:solidFill>
                <a:schemeClr val="bg1"/>
              </a:solidFill>
            </a:ln>
          </c:spPr>
          <c:invertIfNegative val="0"/>
          <c:cat>
            <c:numRef>
              <c:f>Sheet1!$A$2</c:f>
              <c:numCache>
                <c:formatCode>General</c:formatCode>
                <c:ptCount val="1"/>
              </c:numCache>
            </c:numRef>
          </c:cat>
          <c:val>
            <c:numRef>
              <c:f>Sheet1!$BD$2</c:f>
              <c:numCache>
                <c:formatCode>General</c:formatCode>
                <c:ptCount val="1"/>
                <c:pt idx="0">
                  <c:v>-45</c:v>
                </c:pt>
              </c:numCache>
            </c:numRef>
          </c:val>
          <c:extLst>
            <c:ext xmlns:c16="http://schemas.microsoft.com/office/drawing/2014/chart" uri="{C3380CC4-5D6E-409C-BE32-E72D297353CC}">
              <c16:uniqueId val="{00000036-CEF3-4E30-B9BA-FB08E427EDB4}"/>
            </c:ext>
          </c:extLst>
        </c:ser>
        <c:ser>
          <c:idx val="55"/>
          <c:order val="55"/>
          <c:tx>
            <c:strRef>
              <c:f>Sheet1!$BE$1</c:f>
              <c:strCache>
                <c:ptCount val="1"/>
                <c:pt idx="0">
                  <c:v>Column57</c:v>
                </c:pt>
              </c:strCache>
            </c:strRef>
          </c:tx>
          <c:spPr>
            <a:solidFill>
              <a:srgbClr val="006DB0"/>
            </a:solidFill>
            <a:ln>
              <a:solidFill>
                <a:schemeClr val="bg1"/>
              </a:solidFill>
            </a:ln>
          </c:spPr>
          <c:invertIfNegative val="0"/>
          <c:cat>
            <c:numRef>
              <c:f>Sheet1!$A$2</c:f>
              <c:numCache>
                <c:formatCode>General</c:formatCode>
                <c:ptCount val="1"/>
              </c:numCache>
            </c:numRef>
          </c:cat>
          <c:val>
            <c:numRef>
              <c:f>Sheet1!$BE$2</c:f>
              <c:numCache>
                <c:formatCode>General</c:formatCode>
                <c:ptCount val="1"/>
                <c:pt idx="0">
                  <c:v>-46</c:v>
                </c:pt>
              </c:numCache>
            </c:numRef>
          </c:val>
          <c:extLst>
            <c:ext xmlns:c16="http://schemas.microsoft.com/office/drawing/2014/chart" uri="{C3380CC4-5D6E-409C-BE32-E72D297353CC}">
              <c16:uniqueId val="{00000037-CEF3-4E30-B9BA-FB08E427EDB4}"/>
            </c:ext>
          </c:extLst>
        </c:ser>
        <c:ser>
          <c:idx val="56"/>
          <c:order val="56"/>
          <c:tx>
            <c:strRef>
              <c:f>Sheet1!$BF$1</c:f>
              <c:strCache>
                <c:ptCount val="1"/>
                <c:pt idx="0">
                  <c:v>Column58</c:v>
                </c:pt>
              </c:strCache>
            </c:strRef>
          </c:tx>
          <c:spPr>
            <a:solidFill>
              <a:srgbClr val="FF6600"/>
            </a:solidFill>
            <a:ln>
              <a:solidFill>
                <a:schemeClr val="bg1"/>
              </a:solidFill>
            </a:ln>
          </c:spPr>
          <c:invertIfNegative val="0"/>
          <c:cat>
            <c:numRef>
              <c:f>Sheet1!$A$2</c:f>
              <c:numCache>
                <c:formatCode>General</c:formatCode>
                <c:ptCount val="1"/>
              </c:numCache>
            </c:numRef>
          </c:cat>
          <c:val>
            <c:numRef>
              <c:f>Sheet1!$BF$2</c:f>
              <c:numCache>
                <c:formatCode>General</c:formatCode>
                <c:ptCount val="1"/>
                <c:pt idx="0">
                  <c:v>-46</c:v>
                </c:pt>
              </c:numCache>
            </c:numRef>
          </c:val>
          <c:extLst>
            <c:ext xmlns:c16="http://schemas.microsoft.com/office/drawing/2014/chart" uri="{C3380CC4-5D6E-409C-BE32-E72D297353CC}">
              <c16:uniqueId val="{00000038-CEF3-4E30-B9BA-FB08E427EDB4}"/>
            </c:ext>
          </c:extLst>
        </c:ser>
        <c:ser>
          <c:idx val="57"/>
          <c:order val="57"/>
          <c:tx>
            <c:strRef>
              <c:f>Sheet1!$BG$1</c:f>
              <c:strCache>
                <c:ptCount val="1"/>
                <c:pt idx="0">
                  <c:v>Column59</c:v>
                </c:pt>
              </c:strCache>
            </c:strRef>
          </c:tx>
          <c:spPr>
            <a:solidFill>
              <a:srgbClr val="006DB0"/>
            </a:solidFill>
            <a:ln>
              <a:solidFill>
                <a:schemeClr val="bg1"/>
              </a:solidFill>
            </a:ln>
          </c:spPr>
          <c:invertIfNegative val="0"/>
          <c:cat>
            <c:numRef>
              <c:f>Sheet1!$A$2</c:f>
              <c:numCache>
                <c:formatCode>General</c:formatCode>
                <c:ptCount val="1"/>
              </c:numCache>
            </c:numRef>
          </c:cat>
          <c:val>
            <c:numRef>
              <c:f>Sheet1!$BG$2</c:f>
              <c:numCache>
                <c:formatCode>General</c:formatCode>
                <c:ptCount val="1"/>
                <c:pt idx="0">
                  <c:v>-50</c:v>
                </c:pt>
              </c:numCache>
            </c:numRef>
          </c:val>
          <c:extLst>
            <c:ext xmlns:c16="http://schemas.microsoft.com/office/drawing/2014/chart" uri="{C3380CC4-5D6E-409C-BE32-E72D297353CC}">
              <c16:uniqueId val="{00000039-CEF3-4E30-B9BA-FB08E427EDB4}"/>
            </c:ext>
          </c:extLst>
        </c:ser>
        <c:ser>
          <c:idx val="58"/>
          <c:order val="58"/>
          <c:tx>
            <c:strRef>
              <c:f>Sheet1!$BH$1</c:f>
              <c:strCache>
                <c:ptCount val="1"/>
                <c:pt idx="0">
                  <c:v>Column60</c:v>
                </c:pt>
              </c:strCache>
            </c:strRef>
          </c:tx>
          <c:spPr>
            <a:solidFill>
              <a:srgbClr val="FF6600"/>
            </a:solidFill>
            <a:ln>
              <a:solidFill>
                <a:schemeClr val="bg1"/>
              </a:solidFill>
            </a:ln>
          </c:spPr>
          <c:invertIfNegative val="0"/>
          <c:cat>
            <c:numRef>
              <c:f>Sheet1!$A$2</c:f>
              <c:numCache>
                <c:formatCode>General</c:formatCode>
                <c:ptCount val="1"/>
              </c:numCache>
            </c:numRef>
          </c:cat>
          <c:val>
            <c:numRef>
              <c:f>Sheet1!$BH$2</c:f>
              <c:numCache>
                <c:formatCode>General</c:formatCode>
                <c:ptCount val="1"/>
                <c:pt idx="0">
                  <c:v>-55</c:v>
                </c:pt>
              </c:numCache>
            </c:numRef>
          </c:val>
          <c:extLst>
            <c:ext xmlns:c16="http://schemas.microsoft.com/office/drawing/2014/chart" uri="{C3380CC4-5D6E-409C-BE32-E72D297353CC}">
              <c16:uniqueId val="{0000003A-CEF3-4E30-B9BA-FB08E427EDB4}"/>
            </c:ext>
          </c:extLst>
        </c:ser>
        <c:ser>
          <c:idx val="59"/>
          <c:order val="59"/>
          <c:tx>
            <c:strRef>
              <c:f>Sheet1!$BI$1</c:f>
              <c:strCache>
                <c:ptCount val="1"/>
                <c:pt idx="0">
                  <c:v>Column61</c:v>
                </c:pt>
              </c:strCache>
            </c:strRef>
          </c:tx>
          <c:spPr>
            <a:solidFill>
              <a:srgbClr val="006DB0"/>
            </a:solidFill>
            <a:ln>
              <a:solidFill>
                <a:schemeClr val="bg1"/>
              </a:solidFill>
            </a:ln>
          </c:spPr>
          <c:invertIfNegative val="0"/>
          <c:cat>
            <c:numRef>
              <c:f>Sheet1!$A$2</c:f>
              <c:numCache>
                <c:formatCode>General</c:formatCode>
                <c:ptCount val="1"/>
              </c:numCache>
            </c:numRef>
          </c:cat>
          <c:val>
            <c:numRef>
              <c:f>Sheet1!$BI$2</c:f>
              <c:numCache>
                <c:formatCode>General</c:formatCode>
                <c:ptCount val="1"/>
                <c:pt idx="0">
                  <c:v>-60</c:v>
                </c:pt>
              </c:numCache>
            </c:numRef>
          </c:val>
          <c:extLst>
            <c:ext xmlns:c16="http://schemas.microsoft.com/office/drawing/2014/chart" uri="{C3380CC4-5D6E-409C-BE32-E72D297353CC}">
              <c16:uniqueId val="{0000003B-CEF3-4E30-B9BA-FB08E427EDB4}"/>
            </c:ext>
          </c:extLst>
        </c:ser>
        <c:ser>
          <c:idx val="60"/>
          <c:order val="60"/>
          <c:tx>
            <c:strRef>
              <c:f>Sheet1!$BJ$1</c:f>
              <c:strCache>
                <c:ptCount val="1"/>
                <c:pt idx="0">
                  <c:v>Column62</c:v>
                </c:pt>
              </c:strCache>
            </c:strRef>
          </c:tx>
          <c:spPr>
            <a:solidFill>
              <a:srgbClr val="006DB0"/>
            </a:solidFill>
            <a:ln>
              <a:solidFill>
                <a:schemeClr val="bg1"/>
              </a:solidFill>
            </a:ln>
          </c:spPr>
          <c:invertIfNegative val="0"/>
          <c:dPt>
            <c:idx val="0"/>
            <c:invertIfNegative val="0"/>
            <c:bubble3D val="0"/>
            <c:spPr>
              <a:solidFill>
                <a:srgbClr val="FF6600"/>
              </a:solidFill>
              <a:ln>
                <a:solidFill>
                  <a:schemeClr val="bg1"/>
                </a:solidFill>
              </a:ln>
            </c:spPr>
            <c:extLst>
              <c:ext xmlns:c16="http://schemas.microsoft.com/office/drawing/2014/chart" uri="{C3380CC4-5D6E-409C-BE32-E72D297353CC}">
                <c16:uniqueId val="{0000003D-CEF3-4E30-B9BA-FB08E427EDB4}"/>
              </c:ext>
            </c:extLst>
          </c:dPt>
          <c:cat>
            <c:numRef>
              <c:f>Sheet1!$A$2</c:f>
              <c:numCache>
                <c:formatCode>General</c:formatCode>
                <c:ptCount val="1"/>
              </c:numCache>
            </c:numRef>
          </c:cat>
          <c:val>
            <c:numRef>
              <c:f>Sheet1!$BJ$2</c:f>
              <c:numCache>
                <c:formatCode>General</c:formatCode>
                <c:ptCount val="1"/>
                <c:pt idx="0">
                  <c:v>-60</c:v>
                </c:pt>
              </c:numCache>
            </c:numRef>
          </c:val>
          <c:extLst>
            <c:ext xmlns:c16="http://schemas.microsoft.com/office/drawing/2014/chart" uri="{C3380CC4-5D6E-409C-BE32-E72D297353CC}">
              <c16:uniqueId val="{0000003E-CEF3-4E30-B9BA-FB08E427EDB4}"/>
            </c:ext>
          </c:extLst>
        </c:ser>
        <c:ser>
          <c:idx val="61"/>
          <c:order val="61"/>
          <c:tx>
            <c:strRef>
              <c:f>Sheet1!$BK$1</c:f>
              <c:strCache>
                <c:ptCount val="1"/>
                <c:pt idx="0">
                  <c:v>Column63</c:v>
                </c:pt>
              </c:strCache>
            </c:strRef>
          </c:tx>
          <c:spPr>
            <a:solidFill>
              <a:srgbClr val="006DB0"/>
            </a:solidFill>
            <a:ln>
              <a:solidFill>
                <a:schemeClr val="bg1"/>
              </a:solidFill>
            </a:ln>
          </c:spPr>
          <c:invertIfNegative val="0"/>
          <c:cat>
            <c:numRef>
              <c:f>Sheet1!$A$2</c:f>
              <c:numCache>
                <c:formatCode>General</c:formatCode>
                <c:ptCount val="1"/>
              </c:numCache>
            </c:numRef>
          </c:cat>
          <c:val>
            <c:numRef>
              <c:f>Sheet1!$BK$2</c:f>
              <c:numCache>
                <c:formatCode>General</c:formatCode>
                <c:ptCount val="1"/>
                <c:pt idx="0">
                  <c:v>-63</c:v>
                </c:pt>
              </c:numCache>
            </c:numRef>
          </c:val>
          <c:extLst>
            <c:ext xmlns:c16="http://schemas.microsoft.com/office/drawing/2014/chart" uri="{C3380CC4-5D6E-409C-BE32-E72D297353CC}">
              <c16:uniqueId val="{0000003F-CEF3-4E30-B9BA-FB08E427EDB4}"/>
            </c:ext>
          </c:extLst>
        </c:ser>
        <c:ser>
          <c:idx val="62"/>
          <c:order val="62"/>
          <c:tx>
            <c:strRef>
              <c:f>Sheet1!$BL$1</c:f>
              <c:strCache>
                <c:ptCount val="1"/>
                <c:pt idx="0">
                  <c:v>Column64</c:v>
                </c:pt>
              </c:strCache>
            </c:strRef>
          </c:tx>
          <c:spPr>
            <a:solidFill>
              <a:srgbClr val="FF6600"/>
            </a:solidFill>
            <a:ln>
              <a:solidFill>
                <a:schemeClr val="bg1"/>
              </a:solidFill>
            </a:ln>
          </c:spPr>
          <c:invertIfNegative val="0"/>
          <c:cat>
            <c:numRef>
              <c:f>Sheet1!$A$2</c:f>
              <c:numCache>
                <c:formatCode>General</c:formatCode>
                <c:ptCount val="1"/>
              </c:numCache>
            </c:numRef>
          </c:cat>
          <c:val>
            <c:numRef>
              <c:f>Sheet1!$BL$2</c:f>
              <c:numCache>
                <c:formatCode>General</c:formatCode>
                <c:ptCount val="1"/>
                <c:pt idx="0">
                  <c:v>-70</c:v>
                </c:pt>
              </c:numCache>
            </c:numRef>
          </c:val>
          <c:extLst>
            <c:ext xmlns:c16="http://schemas.microsoft.com/office/drawing/2014/chart" uri="{C3380CC4-5D6E-409C-BE32-E72D297353CC}">
              <c16:uniqueId val="{00000040-CEF3-4E30-B9BA-FB08E427EDB4}"/>
            </c:ext>
          </c:extLst>
        </c:ser>
        <c:dLbls>
          <c:showLegendKey val="0"/>
          <c:showVal val="0"/>
          <c:showCatName val="0"/>
          <c:showSerName val="0"/>
          <c:showPercent val="0"/>
          <c:showBubbleSize val="0"/>
        </c:dLbls>
        <c:gapWidth val="150"/>
        <c:axId val="46955520"/>
        <c:axId val="47298048"/>
      </c:barChart>
      <c:catAx>
        <c:axId val="46955520"/>
        <c:scaling>
          <c:orientation val="minMax"/>
        </c:scaling>
        <c:delete val="0"/>
        <c:axPos val="b"/>
        <c:numFmt formatCode="General" sourceLinked="1"/>
        <c:majorTickMark val="out"/>
        <c:minorTickMark val="none"/>
        <c:tickLblPos val="nextTo"/>
        <c:crossAx val="47298048"/>
        <c:crosses val="autoZero"/>
        <c:auto val="1"/>
        <c:lblAlgn val="ctr"/>
        <c:lblOffset val="100"/>
        <c:noMultiLvlLbl val="0"/>
      </c:catAx>
      <c:valAx>
        <c:axId val="47298048"/>
        <c:scaling>
          <c:orientation val="minMax"/>
        </c:scaling>
        <c:delete val="0"/>
        <c:axPos val="l"/>
        <c:numFmt formatCode="General" sourceLinked="1"/>
        <c:majorTickMark val="out"/>
        <c:minorTickMark val="none"/>
        <c:tickLblPos val="nextTo"/>
        <c:spPr>
          <a:ln w="19050"/>
        </c:spPr>
        <c:txPr>
          <a:bodyPr/>
          <a:lstStyle/>
          <a:p>
            <a:pPr>
              <a:defRPr sz="1400"/>
            </a:pPr>
            <a:endParaRPr lang="en-US"/>
          </a:p>
        </c:txPr>
        <c:crossAx val="46955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30/10/2018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10/30/2018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9" name="Rectangle 28"/>
          <p:cNvSpPr/>
          <p:nvPr userDrawn="1"/>
        </p:nvSpPr>
        <p:spPr>
          <a:xfrm>
            <a:off x="1" y="5581650"/>
            <a:ext cx="6029324" cy="1276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2105025" y="0"/>
            <a:ext cx="7038975" cy="1790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userDrawn="1">
            <p:ph type="ctrTitle"/>
          </p:nvPr>
        </p:nvSpPr>
        <p:spPr>
          <a:xfrm>
            <a:off x="227013" y="2307338"/>
            <a:ext cx="8665709" cy="2483738"/>
          </a:xfrm>
        </p:spPr>
        <p:txBody>
          <a:bodyPr bIns="45720" anchor="ctr"/>
          <a:lstStyle>
            <a:lvl1pPr>
              <a:defRPr sz="2800">
                <a:solidFill>
                  <a:schemeClr val="tx2"/>
                </a:solidFill>
              </a:defRPr>
            </a:lvl1pPr>
          </a:lstStyle>
          <a:p>
            <a:pPr lvl="0"/>
            <a:r>
              <a:rPr lang="en-GB" noProof="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9798" y="188251"/>
            <a:ext cx="1544055" cy="956561"/>
          </a:xfrm>
          <a:prstGeom prst="rect">
            <a:avLst/>
          </a:prstGeom>
        </p:spPr>
      </p:pic>
      <p:sp>
        <p:nvSpPr>
          <p:cNvPr id="36" name="Freeform: Shape 35"/>
          <p:cNvSpPr/>
          <p:nvPr userDrawn="1"/>
        </p:nvSpPr>
        <p:spPr>
          <a:xfrm>
            <a:off x="-1" y="4610100"/>
            <a:ext cx="9058275" cy="2247900"/>
          </a:xfrm>
          <a:custGeom>
            <a:avLst/>
            <a:gdLst>
              <a:gd name="connsiteX0" fmla="*/ 1480079 w 6548586"/>
              <a:gd name="connsiteY0" fmla="*/ 949 h 3365601"/>
              <a:gd name="connsiteX1" fmla="*/ 4165229 w 6548586"/>
              <a:gd name="connsiteY1" fmla="*/ 1078223 h 3365601"/>
              <a:gd name="connsiteX2" fmla="*/ 5991299 w 6548586"/>
              <a:gd name="connsiteY2" fmla="*/ 2867109 h 3365601"/>
              <a:gd name="connsiteX3" fmla="*/ 6472025 w 6548586"/>
              <a:gd name="connsiteY3" fmla="*/ 3306107 h 3365601"/>
              <a:gd name="connsiteX4" fmla="*/ 6548586 w 6548586"/>
              <a:gd name="connsiteY4" fmla="*/ 3365601 h 3365601"/>
              <a:gd name="connsiteX5" fmla="*/ 4235274 w 6548586"/>
              <a:gd name="connsiteY5" fmla="*/ 3365601 h 3365601"/>
              <a:gd name="connsiteX6" fmla="*/ 3987698 w 6548586"/>
              <a:gd name="connsiteY6" fmla="*/ 3197699 h 3365601"/>
              <a:gd name="connsiteX7" fmla="*/ 2512272 w 6548586"/>
              <a:gd name="connsiteY7" fmla="*/ 2274540 h 3365601"/>
              <a:gd name="connsiteX8" fmla="*/ 1004508 w 6548586"/>
              <a:gd name="connsiteY8" fmla="*/ 1911173 h 3365601"/>
              <a:gd name="connsiteX9" fmla="*/ 3280 w 6548586"/>
              <a:gd name="connsiteY9" fmla="*/ 2221477 h 3365601"/>
              <a:gd name="connsiteX10" fmla="*/ 0 w 6548586"/>
              <a:gd name="connsiteY10" fmla="*/ 2226125 h 3365601"/>
              <a:gd name="connsiteX11" fmla="*/ 0 w 6548586"/>
              <a:gd name="connsiteY11" fmla="*/ 619218 h 3365601"/>
              <a:gd name="connsiteX12" fmla="*/ 55727 w 6548586"/>
              <a:gd name="connsiteY12" fmla="*/ 549104 h 3365601"/>
              <a:gd name="connsiteX13" fmla="*/ 658281 w 6548586"/>
              <a:gd name="connsiteY13" fmla="*/ 155829 h 3365601"/>
              <a:gd name="connsiteX14" fmla="*/ 1480079 w 6548586"/>
              <a:gd name="connsiteY14" fmla="*/ 949 h 336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586" h="3365601">
                <a:moveTo>
                  <a:pt x="1480079" y="949"/>
                </a:moveTo>
                <a:cubicBezTo>
                  <a:pt x="2659144" y="-29764"/>
                  <a:pt x="3756876" y="692145"/>
                  <a:pt x="4165229" y="1078223"/>
                </a:cubicBezTo>
                <a:cubicBezTo>
                  <a:pt x="4667817" y="1553396"/>
                  <a:pt x="5650656" y="2554054"/>
                  <a:pt x="5991299" y="2867109"/>
                </a:cubicBezTo>
                <a:cubicBezTo>
                  <a:pt x="6099495" y="2966685"/>
                  <a:pt x="6266043" y="3138324"/>
                  <a:pt x="6472025" y="3306107"/>
                </a:cubicBezTo>
                <a:lnTo>
                  <a:pt x="6548586" y="3365601"/>
                </a:lnTo>
                <a:lnTo>
                  <a:pt x="4235274" y="3365601"/>
                </a:lnTo>
                <a:lnTo>
                  <a:pt x="3987698" y="3197699"/>
                </a:lnTo>
                <a:cubicBezTo>
                  <a:pt x="3229944" y="2695994"/>
                  <a:pt x="2512272" y="2274540"/>
                  <a:pt x="2512272" y="2274540"/>
                </a:cubicBezTo>
                <a:cubicBezTo>
                  <a:pt x="2126955" y="2090062"/>
                  <a:pt x="1825402" y="1911173"/>
                  <a:pt x="1004508" y="1911173"/>
                </a:cubicBezTo>
                <a:cubicBezTo>
                  <a:pt x="281340" y="1911173"/>
                  <a:pt x="49852" y="2159416"/>
                  <a:pt x="3280" y="2221477"/>
                </a:cubicBezTo>
                <a:lnTo>
                  <a:pt x="0" y="2226125"/>
                </a:lnTo>
                <a:lnTo>
                  <a:pt x="0" y="619218"/>
                </a:lnTo>
                <a:lnTo>
                  <a:pt x="55727" y="549104"/>
                </a:lnTo>
                <a:cubicBezTo>
                  <a:pt x="190835" y="394158"/>
                  <a:pt x="384999" y="257502"/>
                  <a:pt x="658281" y="155829"/>
                </a:cubicBezTo>
                <a:cubicBezTo>
                  <a:pt x="931563" y="55204"/>
                  <a:pt x="1207987" y="8036"/>
                  <a:pt x="1480079" y="94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5" name="Rectangle 3"/>
          <p:cNvSpPr>
            <a:spLocks noGrp="1" noChangeArrowheads="1"/>
          </p:cNvSpPr>
          <p:nvPr userDrawn="1">
            <p:ph type="subTitle" idx="1"/>
          </p:nvPr>
        </p:nvSpPr>
        <p:spPr>
          <a:xfrm>
            <a:off x="227014" y="4791075"/>
            <a:ext cx="4344986" cy="1104900"/>
          </a:xfrm>
        </p:spPr>
        <p:txBody>
          <a:bodyPr anchor="ctr"/>
          <a:lstStyle>
            <a:lvl1pPr marL="0" indent="0">
              <a:buFontTx/>
              <a:buNone/>
              <a:defRPr sz="1600" b="1">
                <a:solidFill>
                  <a:schemeClr val="accent2"/>
                </a:solidFill>
              </a:defRPr>
            </a:lvl1pPr>
          </a:lstStyle>
          <a:p>
            <a:pPr lvl="0"/>
            <a:r>
              <a:rPr lang="en-GB" noProof="0" dirty="0"/>
              <a:t>Click to edit Master subtitle style</a:t>
            </a:r>
          </a:p>
        </p:txBody>
      </p:sp>
      <p:sp>
        <p:nvSpPr>
          <p:cNvPr id="10" name="Freeform: Shape 9"/>
          <p:cNvSpPr/>
          <p:nvPr userDrawn="1"/>
        </p:nvSpPr>
        <p:spPr>
          <a:xfrm>
            <a:off x="-2" y="0"/>
            <a:ext cx="9144002" cy="3133725"/>
          </a:xfrm>
          <a:custGeom>
            <a:avLst/>
            <a:gdLst>
              <a:gd name="connsiteX0" fmla="*/ 0 w 9144002"/>
              <a:gd name="connsiteY0" fmla="*/ 0 h 3133725"/>
              <a:gd name="connsiteX1" fmla="*/ 2519249 w 9144002"/>
              <a:gd name="connsiteY1" fmla="*/ 0 h 3133725"/>
              <a:gd name="connsiteX2" fmla="*/ 2609471 w 9144002"/>
              <a:gd name="connsiteY2" fmla="*/ 37769 h 3133725"/>
              <a:gd name="connsiteX3" fmla="*/ 2969333 w 9144002"/>
              <a:gd name="connsiteY3" fmla="*/ 156871 h 3133725"/>
              <a:gd name="connsiteX4" fmla="*/ 6661323 w 9144002"/>
              <a:gd name="connsiteY4" fmla="*/ 959169 h 3133725"/>
              <a:gd name="connsiteX5" fmla="*/ 9096658 w 9144002"/>
              <a:gd name="connsiteY5" fmla="*/ 1513854 h 3133725"/>
              <a:gd name="connsiteX6" fmla="*/ 9144002 w 9144002"/>
              <a:gd name="connsiteY6" fmla="*/ 1531861 h 3133725"/>
              <a:gd name="connsiteX7" fmla="*/ 9144002 w 9144002"/>
              <a:gd name="connsiteY7" fmla="*/ 3133725 h 3133725"/>
              <a:gd name="connsiteX8" fmla="*/ 9009890 w 9144002"/>
              <a:gd name="connsiteY8" fmla="*/ 3076232 h 3133725"/>
              <a:gd name="connsiteX9" fmla="*/ 3896877 w 9144002"/>
              <a:gd name="connsiteY9" fmla="*/ 2283206 h 3133725"/>
              <a:gd name="connsiteX10" fmla="*/ 78966 w 9144002"/>
              <a:gd name="connsiteY10" fmla="*/ 830672 h 3133725"/>
              <a:gd name="connsiteX11" fmla="*/ 0 w 9144002"/>
              <a:gd name="connsiteY11" fmla="*/ 749628 h 3133725"/>
              <a:gd name="connsiteX12" fmla="*/ 0 w 9144002"/>
              <a:gd name="connsiteY1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2" h="3133725">
                <a:moveTo>
                  <a:pt x="0" y="0"/>
                </a:moveTo>
                <a:lnTo>
                  <a:pt x="2519249" y="0"/>
                </a:lnTo>
                <a:lnTo>
                  <a:pt x="2609471" y="37769"/>
                </a:lnTo>
                <a:cubicBezTo>
                  <a:pt x="2715229" y="79565"/>
                  <a:pt x="2834635" y="119494"/>
                  <a:pt x="2969333" y="156871"/>
                </a:cubicBezTo>
                <a:cubicBezTo>
                  <a:pt x="4412179" y="550637"/>
                  <a:pt x="5000230" y="668767"/>
                  <a:pt x="6661323" y="959169"/>
                </a:cubicBezTo>
                <a:cubicBezTo>
                  <a:pt x="7286505" y="1069916"/>
                  <a:pt x="8258665" y="1213195"/>
                  <a:pt x="9096658" y="1513854"/>
                </a:cubicBezTo>
                <a:lnTo>
                  <a:pt x="9144002" y="1531861"/>
                </a:lnTo>
                <a:lnTo>
                  <a:pt x="9144002" y="3133725"/>
                </a:lnTo>
                <a:lnTo>
                  <a:pt x="9009890" y="3076232"/>
                </a:lnTo>
                <a:cubicBezTo>
                  <a:pt x="8172678" y="2736614"/>
                  <a:pt x="7049315" y="2539154"/>
                  <a:pt x="3896877" y="2283206"/>
                </a:cubicBezTo>
                <a:cubicBezTo>
                  <a:pt x="1811513" y="2116317"/>
                  <a:pt x="678021" y="1423905"/>
                  <a:pt x="78966" y="830672"/>
                </a:cubicBezTo>
                <a:lnTo>
                  <a:pt x="0" y="7496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E117EA-025D-41AB-BA55-2033E1E4FE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72" r="1106"/>
          <a:stretch/>
        </p:blipFill>
        <p:spPr>
          <a:xfrm>
            <a:off x="0" y="0"/>
            <a:ext cx="9143998" cy="5999161"/>
          </a:xfrm>
          <a:prstGeom prst="rect">
            <a:avLst/>
          </a:prstGeom>
        </p:spPr>
      </p:pic>
      <p:sp>
        <p:nvSpPr>
          <p:cNvPr id="18" name="Freeform: Shape 17"/>
          <p:cNvSpPr/>
          <p:nvPr userDrawn="1"/>
        </p:nvSpPr>
        <p:spPr>
          <a:xfrm>
            <a:off x="2" y="5403572"/>
            <a:ext cx="4235273" cy="1454428"/>
          </a:xfrm>
          <a:custGeom>
            <a:avLst/>
            <a:gdLst>
              <a:gd name="connsiteX0" fmla="*/ 1004507 w 4235273"/>
              <a:gd name="connsiteY0" fmla="*/ 0 h 1454428"/>
              <a:gd name="connsiteX1" fmla="*/ 2512271 w 4235273"/>
              <a:gd name="connsiteY1" fmla="*/ 363367 h 1454428"/>
              <a:gd name="connsiteX2" fmla="*/ 3987697 w 4235273"/>
              <a:gd name="connsiteY2" fmla="*/ 1286526 h 1454428"/>
              <a:gd name="connsiteX3" fmla="*/ 4235273 w 4235273"/>
              <a:gd name="connsiteY3" fmla="*/ 1454428 h 1454428"/>
              <a:gd name="connsiteX4" fmla="*/ 0 w 4235273"/>
              <a:gd name="connsiteY4" fmla="*/ 1454428 h 1454428"/>
              <a:gd name="connsiteX5" fmla="*/ 0 w 4235273"/>
              <a:gd name="connsiteY5" fmla="*/ 314951 h 1454428"/>
              <a:gd name="connsiteX6" fmla="*/ 3279 w 4235273"/>
              <a:gd name="connsiteY6" fmla="*/ 310304 h 1454428"/>
              <a:gd name="connsiteX7" fmla="*/ 1004507 w 4235273"/>
              <a:gd name="connsiteY7" fmla="*/ 0 h 145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5273" h="1454428">
                <a:moveTo>
                  <a:pt x="1004507" y="0"/>
                </a:moveTo>
                <a:cubicBezTo>
                  <a:pt x="1825401" y="0"/>
                  <a:pt x="2126954" y="178889"/>
                  <a:pt x="2512271" y="363367"/>
                </a:cubicBezTo>
                <a:cubicBezTo>
                  <a:pt x="2512271" y="363367"/>
                  <a:pt x="3229943" y="784821"/>
                  <a:pt x="3987697" y="1286526"/>
                </a:cubicBezTo>
                <a:lnTo>
                  <a:pt x="4235273" y="1454428"/>
                </a:lnTo>
                <a:lnTo>
                  <a:pt x="0" y="1454428"/>
                </a:lnTo>
                <a:lnTo>
                  <a:pt x="0" y="314951"/>
                </a:lnTo>
                <a:lnTo>
                  <a:pt x="3279" y="310304"/>
                </a:lnTo>
                <a:cubicBezTo>
                  <a:pt x="49851" y="248243"/>
                  <a:pt x="281339" y="0"/>
                  <a:pt x="10045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userDrawn="1"/>
        </p:nvSpPr>
        <p:spPr>
          <a:xfrm>
            <a:off x="4709579" y="0"/>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260240" y="6254113"/>
            <a:ext cx="633977" cy="345152"/>
          </a:xfrm>
          <a:prstGeom prst="rect">
            <a:avLst/>
          </a:prstGeom>
        </p:spPr>
      </p:pic>
      <p:sp>
        <p:nvSpPr>
          <p:cNvPr id="8" name="Subtitle 2"/>
          <p:cNvSpPr txBox="1">
            <a:spLocks/>
          </p:cNvSpPr>
          <p:nvPr userDrawn="1"/>
        </p:nvSpPr>
        <p:spPr>
          <a:xfrm>
            <a:off x="1019175" y="6099205"/>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
        <p:nvSpPr>
          <p:cNvPr id="12" name="Rectangle 11"/>
          <p:cNvSpPr/>
          <p:nvPr userDrawn="1"/>
        </p:nvSpPr>
        <p:spPr>
          <a:xfrm>
            <a:off x="3546008" y="1180466"/>
            <a:ext cx="4478551" cy="4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pPr algn="r"/>
            <a:r>
              <a:rPr lang="en-US" sz="1800" b="0" kern="1200" dirty="0">
                <a:solidFill>
                  <a:schemeClr val="bg1"/>
                </a:solidFill>
                <a:effectLst/>
                <a:latin typeface="Arial"/>
                <a:ea typeface="+mn-ea"/>
                <a:cs typeface="Arial"/>
              </a:rPr>
              <a:t>19–23 October 2018</a:t>
            </a:r>
            <a:r>
              <a:rPr lang="en-US" sz="1800" b="0" kern="1200" baseline="0" dirty="0">
                <a:solidFill>
                  <a:schemeClr val="bg1"/>
                </a:solidFill>
                <a:effectLst/>
                <a:latin typeface="Arial"/>
                <a:ea typeface="+mn-ea"/>
                <a:cs typeface="Arial"/>
              </a:rPr>
              <a:t> </a:t>
            </a:r>
            <a:r>
              <a:rPr lang="en-US" sz="1800" b="0" kern="1200" dirty="0">
                <a:solidFill>
                  <a:schemeClr val="bg1"/>
                </a:solidFill>
                <a:effectLst/>
                <a:latin typeface="Arial"/>
                <a:ea typeface="+mn-ea"/>
                <a:cs typeface="Arial"/>
              </a:rPr>
              <a:t>| </a:t>
            </a:r>
            <a:r>
              <a:rPr lang="en-GB" sz="1800" b="0" kern="1200" dirty="0">
                <a:solidFill>
                  <a:schemeClr val="bg1"/>
                </a:solidFill>
                <a:effectLst/>
                <a:latin typeface="Arial"/>
                <a:ea typeface="+mn-ea"/>
                <a:cs typeface="Arial"/>
              </a:rPr>
              <a:t>Munich, Germany </a:t>
            </a:r>
          </a:p>
        </p:txBody>
      </p:sp>
      <p:sp>
        <p:nvSpPr>
          <p:cNvPr id="15" name="Rectangle 14"/>
          <p:cNvSpPr/>
          <p:nvPr userDrawn="1"/>
        </p:nvSpPr>
        <p:spPr>
          <a:xfrm>
            <a:off x="1495653" y="606238"/>
            <a:ext cx="6528906" cy="646331"/>
          </a:xfrm>
          <a:prstGeom prst="rect">
            <a:avLst/>
          </a:prstGeom>
          <a:effectLst/>
        </p:spPr>
        <p:txBody>
          <a:bodyPr wrap="square" rIns="0">
            <a:spAutoFit/>
          </a:bodyPr>
          <a:lstStyle/>
          <a:p>
            <a:pPr algn="r"/>
            <a:r>
              <a:rPr kumimoji="0" lang="en-US" sz="3600" b="1" i="0" u="none" strike="noStrike" kern="0" cap="none" spc="0" normalizeH="0" baseline="0" noProof="0" dirty="0">
                <a:ln>
                  <a:noFill/>
                </a:ln>
                <a:solidFill>
                  <a:schemeClr val="bg1"/>
                </a:solidFill>
                <a:effectLst/>
                <a:uLnTx/>
                <a:uFillTx/>
                <a:latin typeface="Arial"/>
                <a:ea typeface="+mn-ea"/>
                <a:cs typeface="Arial"/>
              </a:rPr>
              <a:t>ESMO 2018 CONGRESS</a:t>
            </a:r>
            <a:endParaRPr lang="en-GB" sz="1600" dirty="0">
              <a:solidFill>
                <a:schemeClr val="bg1"/>
              </a:solidFill>
              <a:effectLst/>
            </a:endParaRP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96" y="5886449"/>
            <a:ext cx="1445252" cy="895351"/>
          </a:xfrm>
          <a:prstGeom prst="rect">
            <a:avLst/>
          </a:prstGeom>
        </p:spPr>
      </p:pic>
    </p:spTree>
    <p:extLst>
      <p:ext uri="{BB962C8B-B14F-4D97-AF65-F5344CB8AC3E}">
        <p14:creationId xmlns:p14="http://schemas.microsoft.com/office/powerpoint/2010/main" val="34886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232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1084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404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8607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8080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Freeform: Shape 19"/>
          <p:cNvSpPr/>
          <p:nvPr userDrawn="1"/>
        </p:nvSpPr>
        <p:spPr>
          <a:xfrm>
            <a:off x="4709579" y="-2473"/>
            <a:ext cx="4434420" cy="1092200"/>
          </a:xfrm>
          <a:custGeom>
            <a:avLst/>
            <a:gdLst>
              <a:gd name="connsiteX0" fmla="*/ 0 w 4434420"/>
              <a:gd name="connsiteY0" fmla="*/ 0 h 1092200"/>
              <a:gd name="connsiteX1" fmla="*/ 4434420 w 4434420"/>
              <a:gd name="connsiteY1" fmla="*/ 0 h 1092200"/>
              <a:gd name="connsiteX2" fmla="*/ 4434420 w 4434420"/>
              <a:gd name="connsiteY2" fmla="*/ 1092200 h 1092200"/>
              <a:gd name="connsiteX3" fmla="*/ 4367939 w 4434420"/>
              <a:gd name="connsiteY3" fmla="*/ 1022030 h 1092200"/>
              <a:gd name="connsiteX4" fmla="*/ 4268421 w 4434420"/>
              <a:gd name="connsiteY4" fmla="*/ 946239 h 1092200"/>
              <a:gd name="connsiteX5" fmla="*/ 851048 w 4434420"/>
              <a:gd name="connsiteY5" fmla="*/ 163500 h 1092200"/>
              <a:gd name="connsiteX6" fmla="*/ 75879 w 4434420"/>
              <a:gd name="connsiteY6" fmla="*/ 22794 h 1092200"/>
              <a:gd name="connsiteX7" fmla="*/ 0 w 4434420"/>
              <a:gd name="connsiteY7"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4420" h="1092200">
                <a:moveTo>
                  <a:pt x="0" y="0"/>
                </a:moveTo>
                <a:lnTo>
                  <a:pt x="4434420" y="0"/>
                </a:lnTo>
                <a:lnTo>
                  <a:pt x="4434420" y="1092200"/>
                </a:lnTo>
                <a:lnTo>
                  <a:pt x="4367939" y="1022030"/>
                </a:lnTo>
                <a:cubicBezTo>
                  <a:pt x="4338265" y="995374"/>
                  <a:pt x="4305199" y="970014"/>
                  <a:pt x="4268421" y="946239"/>
                </a:cubicBezTo>
                <a:cubicBezTo>
                  <a:pt x="3676320" y="565842"/>
                  <a:pt x="3190213" y="397590"/>
                  <a:pt x="851048" y="163500"/>
                </a:cubicBezTo>
                <a:cubicBezTo>
                  <a:pt x="563678" y="135153"/>
                  <a:pt x="306290" y="86403"/>
                  <a:pt x="75879" y="22794"/>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228600" y="228600"/>
            <a:ext cx="7130143"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Freeform: Shape 13"/>
          <p:cNvSpPr/>
          <p:nvPr userDrawn="1"/>
        </p:nvSpPr>
        <p:spPr>
          <a:xfrm>
            <a:off x="1" y="6188672"/>
            <a:ext cx="2333533" cy="669328"/>
          </a:xfrm>
          <a:custGeom>
            <a:avLst/>
            <a:gdLst>
              <a:gd name="connsiteX0" fmla="*/ 617162 w 2333533"/>
              <a:gd name="connsiteY0" fmla="*/ 621 h 669328"/>
              <a:gd name="connsiteX1" fmla="*/ 2304711 w 2333533"/>
              <a:gd name="connsiteY1" fmla="*/ 643664 h 669328"/>
              <a:gd name="connsiteX2" fmla="*/ 2333533 w 2333533"/>
              <a:gd name="connsiteY2" fmla="*/ 669328 h 669328"/>
              <a:gd name="connsiteX3" fmla="*/ 0 w 2333533"/>
              <a:gd name="connsiteY3" fmla="*/ 669328 h 669328"/>
              <a:gd name="connsiteX4" fmla="*/ 0 w 2333533"/>
              <a:gd name="connsiteY4" fmla="*/ 135552 h 669328"/>
              <a:gd name="connsiteX5" fmla="*/ 79415 w 2333533"/>
              <a:gd name="connsiteY5" fmla="*/ 101968 h 669328"/>
              <a:gd name="connsiteX6" fmla="*/ 617162 w 2333533"/>
              <a:gd name="connsiteY6" fmla="*/ 621 h 6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3533" h="669328">
                <a:moveTo>
                  <a:pt x="617162" y="621"/>
                </a:moveTo>
                <a:cubicBezTo>
                  <a:pt x="1329340" y="-17930"/>
                  <a:pt x="1996170" y="383148"/>
                  <a:pt x="2304711" y="643664"/>
                </a:cubicBezTo>
                <a:lnTo>
                  <a:pt x="2333533" y="669328"/>
                </a:lnTo>
                <a:lnTo>
                  <a:pt x="0" y="669328"/>
                </a:lnTo>
                <a:lnTo>
                  <a:pt x="0" y="135552"/>
                </a:lnTo>
                <a:lnTo>
                  <a:pt x="79415" y="101968"/>
                </a:lnTo>
                <a:cubicBezTo>
                  <a:pt x="258238" y="36123"/>
                  <a:pt x="439117" y="5259"/>
                  <a:pt x="617162" y="6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49" r:id="rId1"/>
    <p:sldLayoutId id="2147483677" r:id="rId2"/>
    <p:sldLayoutId id="2147483650" r:id="rId3"/>
    <p:sldLayoutId id="2147483651" r:id="rId4"/>
    <p:sldLayoutId id="2147483652" r:id="rId5"/>
    <p:sldLayoutId id="2147483653" r:id="rId6"/>
    <p:sldLayoutId id="2147483654" r:id="rId7"/>
    <p:sldLayoutId id="2147483655" r:id="rId8"/>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143" userDrawn="1">
          <p15:clr>
            <a:srgbClr val="F26B43"/>
          </p15:clr>
        </p15:guide>
        <p15:guide id="4" pos="5617" userDrawn="1">
          <p15:clr>
            <a:srgbClr val="F26B43"/>
          </p15:clr>
        </p15:guide>
        <p15:guide id="5" orient="horz" pos="4180" userDrawn="1">
          <p15:clr>
            <a:srgbClr val="F26B43"/>
          </p15:clr>
        </p15:guide>
        <p15:guide id="6" orient="horz" pos="14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34.xml"/><Relationship Id="rId5" Type="http://schemas.openxmlformats.org/officeDocument/2006/relationships/slide" Target="slide30.xml"/><Relationship Id="rId4" Type="http://schemas.openxmlformats.org/officeDocument/2006/relationships/slide" Target="slide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353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13426" cy="939801"/>
          </a:xfrm>
        </p:spPr>
        <p:txBody>
          <a:bodyPr/>
          <a:lstStyle/>
          <a:p>
            <a:r>
              <a:rPr lang="en-GB" dirty="0" smtClean="0"/>
              <a:t>1601O: Natural </a:t>
            </a:r>
            <a:r>
              <a:rPr lang="en-GB" dirty="0"/>
              <a:t>history of sarcomas and impact of reference </a:t>
            </a:r>
            <a:r>
              <a:rPr lang="en-GB" dirty="0" err="1"/>
              <a:t>centers</a:t>
            </a:r>
            <a:r>
              <a:rPr lang="en-GB" dirty="0"/>
              <a:t> in </a:t>
            </a:r>
            <a:r>
              <a:rPr lang="en-GB" dirty="0" smtClean="0"/>
              <a:t/>
            </a:r>
            <a:br>
              <a:rPr lang="en-GB" dirty="0" smtClean="0"/>
            </a:br>
            <a:r>
              <a:rPr lang="en-GB" dirty="0" smtClean="0"/>
              <a:t>the </a:t>
            </a:r>
            <a:r>
              <a:rPr lang="en-GB" dirty="0"/>
              <a:t>nationwide NETSARC study on 35,784 patients (pts) from 2010 to 2017 </a:t>
            </a:r>
            <a:r>
              <a:rPr lang="en-GB" dirty="0" smtClean="0"/>
              <a:t>– </a:t>
            </a:r>
            <a:r>
              <a:rPr lang="en-GB" dirty="0" err="1" smtClean="0"/>
              <a:t>Blay</a:t>
            </a:r>
            <a:r>
              <a:rPr lang="en-GB" dirty="0" smtClean="0"/>
              <a:t> J-Y, et al </a:t>
            </a:r>
            <a:endParaRPr lang="en-GB" dirty="0"/>
          </a:p>
        </p:txBody>
      </p:sp>
      <p:sp>
        <p:nvSpPr>
          <p:cNvPr id="3" name="Content Placeholder 2"/>
          <p:cNvSpPr>
            <a:spLocks noGrp="1"/>
          </p:cNvSpPr>
          <p:nvPr>
            <p:ph idx="1"/>
          </p:nvPr>
        </p:nvSpPr>
        <p:spPr>
          <a:xfrm>
            <a:off x="228600" y="1320800"/>
            <a:ext cx="8591400" cy="5308600"/>
          </a:xfrm>
        </p:spPr>
        <p:txBody>
          <a:bodyPr/>
          <a:lstStyle/>
          <a:p>
            <a:pPr marL="0" indent="0">
              <a:buNone/>
            </a:pPr>
            <a:r>
              <a:rPr lang="en-GB" b="1" dirty="0" smtClean="0">
                <a:solidFill>
                  <a:schemeClr val="bg1"/>
                </a:solidFill>
              </a:rPr>
              <a:t>KEY RESULTS (CONT.)</a:t>
            </a:r>
          </a:p>
          <a:p>
            <a:pPr marL="0" indent="0">
              <a:buNone/>
            </a:pPr>
            <a:r>
              <a:rPr lang="en-GB" dirty="0" smtClean="0">
                <a:solidFill>
                  <a:schemeClr val="bg1"/>
                </a:solidFill>
              </a:rPr>
              <a:t> </a:t>
            </a:r>
          </a:p>
          <a:p>
            <a:pPr marL="0" indent="0">
              <a:spcBef>
                <a:spcPts val="19200"/>
              </a:spcBef>
              <a:buNone/>
            </a:pPr>
            <a:r>
              <a:rPr lang="en-GB" b="1" dirty="0" smtClean="0">
                <a:solidFill>
                  <a:schemeClr val="bg1"/>
                </a:solidFill>
              </a:rPr>
              <a:t>CONCLUSIONS</a:t>
            </a:r>
          </a:p>
          <a:p>
            <a:pPr>
              <a:spcAft>
                <a:spcPts val="1200"/>
              </a:spcAft>
            </a:pPr>
            <a:r>
              <a:rPr lang="en-GB" sz="1600" dirty="0"/>
              <a:t>The NETSARC network </a:t>
            </a:r>
            <a:r>
              <a:rPr lang="en-GB" sz="1600" dirty="0" smtClean="0"/>
              <a:t>is a large database that enables the exploration of rare </a:t>
            </a:r>
            <a:r>
              <a:rPr lang="en-GB" sz="1600" dirty="0"/>
              <a:t>clinical and histological subtypes </a:t>
            </a:r>
          </a:p>
          <a:p>
            <a:pPr>
              <a:spcAft>
                <a:spcPts val="1200"/>
              </a:spcAft>
            </a:pPr>
            <a:r>
              <a:rPr lang="en-GB" sz="1600" dirty="0" smtClean="0"/>
              <a:t>Patient outcomes are influenced by predisposing conditions and those </a:t>
            </a:r>
            <a:r>
              <a:rPr lang="en-GB" sz="1600" dirty="0"/>
              <a:t>p</a:t>
            </a:r>
            <a:r>
              <a:rPr lang="en-GB" sz="1600" dirty="0" smtClean="0"/>
              <a:t>atients who are treated in reference </a:t>
            </a:r>
            <a:r>
              <a:rPr lang="en-US" sz="1600" dirty="0" smtClean="0"/>
              <a:t>centers</a:t>
            </a:r>
            <a:r>
              <a:rPr lang="en-GB" sz="1600" dirty="0" smtClean="0"/>
              <a:t> </a:t>
            </a:r>
            <a:r>
              <a:rPr lang="en-GB" sz="1600" dirty="0" smtClean="0"/>
              <a:t>tend to have a reduced risk of relapse and better survival</a:t>
            </a:r>
          </a:p>
        </p:txBody>
      </p:sp>
      <p:sp>
        <p:nvSpPr>
          <p:cNvPr id="4" name="Text Box 4"/>
          <p:cNvSpPr txBox="1">
            <a:spLocks noChangeArrowheads="1"/>
          </p:cNvSpPr>
          <p:nvPr/>
        </p:nvSpPr>
        <p:spPr bwMode="auto">
          <a:xfrm>
            <a:off x="5118834" y="6474897"/>
            <a:ext cx="38045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Blay</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J-Y</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1601O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11061696"/>
              </p:ext>
            </p:extLst>
          </p:nvPr>
        </p:nvGraphicFramePr>
        <p:xfrm>
          <a:off x="273600" y="1698978"/>
          <a:ext cx="8546400" cy="2637600"/>
        </p:xfrm>
        <a:graphic>
          <a:graphicData uri="http://schemas.openxmlformats.org/drawingml/2006/table">
            <a:tbl>
              <a:tblPr firstRow="1" bandRow="1">
                <a:tableStyleId>{69012ECD-51FC-41F1-AA8D-1B2483CD663E}</a:tableStyleId>
              </a:tblPr>
              <a:tblGrid>
                <a:gridCol w="7281443">
                  <a:extLst>
                    <a:ext uri="{9D8B030D-6E8A-4147-A177-3AD203B41FA5}">
                      <a16:colId xmlns:a16="http://schemas.microsoft.com/office/drawing/2014/main" val="4099275845"/>
                    </a:ext>
                  </a:extLst>
                </a:gridCol>
                <a:gridCol w="1264957">
                  <a:extLst>
                    <a:ext uri="{9D8B030D-6E8A-4147-A177-3AD203B41FA5}">
                      <a16:colId xmlns:a16="http://schemas.microsoft.com/office/drawing/2014/main" val="3608126888"/>
                    </a:ext>
                  </a:extLst>
                </a:gridCol>
              </a:tblGrid>
              <a:tr h="144222">
                <a:tc>
                  <a:txBody>
                    <a:bodyPr/>
                    <a:lstStyle/>
                    <a:p>
                      <a:r>
                        <a:rPr lang="en-GB" sz="1000" dirty="0" smtClean="0">
                          <a:solidFill>
                            <a:schemeClr val="tx2"/>
                          </a:solidFill>
                        </a:rPr>
                        <a:t>Prognostic</a:t>
                      </a:r>
                      <a:r>
                        <a:rPr lang="en-GB" sz="1000" baseline="0" dirty="0" smtClean="0">
                          <a:solidFill>
                            <a:schemeClr val="tx2"/>
                          </a:solidFill>
                        </a:rPr>
                        <a:t> factors in multivariate analysis of </a:t>
                      </a:r>
                      <a:r>
                        <a:rPr lang="en-GB" sz="1000" baseline="0" dirty="0" smtClean="0">
                          <a:solidFill>
                            <a:schemeClr val="tx2"/>
                          </a:solidFill>
                        </a:rPr>
                        <a:t>the incident </a:t>
                      </a:r>
                      <a:r>
                        <a:rPr lang="en-GB" sz="1000" baseline="0" dirty="0" smtClean="0">
                          <a:solidFill>
                            <a:schemeClr val="tx2"/>
                          </a:solidFill>
                        </a:rPr>
                        <a:t>patient </a:t>
                      </a:r>
                      <a:r>
                        <a:rPr lang="en-GB" sz="1000" baseline="0" dirty="0" smtClean="0">
                          <a:solidFill>
                            <a:schemeClr val="tx2"/>
                          </a:solidFill>
                        </a:rPr>
                        <a:t>population from </a:t>
                      </a:r>
                      <a:r>
                        <a:rPr lang="en-GB" sz="1000" baseline="0" dirty="0" smtClean="0">
                          <a:solidFill>
                            <a:schemeClr val="tx2"/>
                          </a:solidFill>
                        </a:rPr>
                        <a:t>date of metastatic relapse (n=4,713)</a:t>
                      </a:r>
                      <a:endParaRPr lang="en-GB" sz="1000" dirty="0">
                        <a:solidFill>
                          <a:schemeClr val="tx2"/>
                        </a:solidFill>
                      </a:endParaRPr>
                    </a:p>
                  </a:txBody>
                  <a:tcPr marT="18000" marB="18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2"/>
                          </a:solidFill>
                        </a:rPr>
                        <a:t>p-value</a:t>
                      </a:r>
                      <a:endParaRPr lang="en-GB" sz="1000" dirty="0" smtClean="0">
                        <a:solidFill>
                          <a:schemeClr val="tx2"/>
                        </a:solidFill>
                      </a:endParaRPr>
                    </a:p>
                  </a:txBody>
                  <a:tcPr marT="18000" marB="18000" anchor="b"/>
                </a:tc>
                <a:extLst>
                  <a:ext uri="{0D108BD9-81ED-4DB2-BD59-A6C34878D82A}">
                    <a16:rowId xmlns:a16="http://schemas.microsoft.com/office/drawing/2014/main" val="4241518351"/>
                  </a:ext>
                </a:extLst>
              </a:tr>
              <a:tr h="151662">
                <a:tc>
                  <a:txBody>
                    <a:bodyPr/>
                    <a:lstStyle/>
                    <a:p>
                      <a:r>
                        <a:rPr lang="en-GB" sz="1000" dirty="0" smtClean="0">
                          <a:solidFill>
                            <a:schemeClr val="accent1"/>
                          </a:solidFill>
                        </a:rPr>
                        <a:t>NF1</a:t>
                      </a:r>
                      <a:endParaRPr lang="en-GB" sz="1000" dirty="0"/>
                    </a:p>
                  </a:txBody>
                  <a:tcPr marT="18000" marB="18000"/>
                </a:tc>
                <a:tc>
                  <a:txBody>
                    <a:bodyPr/>
                    <a:lstStyle/>
                    <a:p>
                      <a:pPr algn="ctr"/>
                      <a:r>
                        <a:rPr lang="en-GB" sz="1000" dirty="0" smtClean="0">
                          <a:solidFill>
                            <a:schemeClr val="accent1"/>
                          </a:solidFill>
                        </a:rPr>
                        <a:t>0.000</a:t>
                      </a:r>
                      <a:endParaRPr lang="en-GB" sz="1000" dirty="0">
                        <a:solidFill>
                          <a:schemeClr val="accent1"/>
                        </a:solidFill>
                      </a:endParaRPr>
                    </a:p>
                  </a:txBody>
                  <a:tcPr marT="18000" marB="18000"/>
                </a:tc>
                <a:extLst>
                  <a:ext uri="{0D108BD9-81ED-4DB2-BD59-A6C34878D82A}">
                    <a16:rowId xmlns:a16="http://schemas.microsoft.com/office/drawing/2014/main" val="383690205"/>
                  </a:ext>
                </a:extLst>
              </a:tr>
              <a:tr h="0">
                <a:tc>
                  <a:txBody>
                    <a:bodyPr/>
                    <a:lstStyle/>
                    <a:p>
                      <a:r>
                        <a:rPr lang="en-GB" sz="1000" dirty="0" smtClean="0"/>
                        <a:t>Metastatic at diagnosis</a:t>
                      </a:r>
                      <a:endParaRPr lang="en-GB" sz="1000" dirty="0">
                        <a:solidFill>
                          <a:schemeClr val="accent1"/>
                        </a:solidFill>
                      </a:endParaRPr>
                    </a:p>
                  </a:txBody>
                  <a:tcPr marT="18000" marB="18000"/>
                </a:tc>
                <a:tc>
                  <a:txBody>
                    <a:bodyPr/>
                    <a:lstStyle/>
                    <a:p>
                      <a:pPr algn="ctr"/>
                      <a:r>
                        <a:rPr lang="en-GB" sz="1000" dirty="0" smtClean="0">
                          <a:solidFill>
                            <a:srgbClr val="000000"/>
                          </a:solidFill>
                        </a:rPr>
                        <a:t>0.000</a:t>
                      </a:r>
                      <a:endParaRPr lang="en-GB" sz="1000" dirty="0">
                        <a:solidFill>
                          <a:srgbClr val="000000"/>
                        </a:solidFill>
                      </a:endParaRPr>
                    </a:p>
                  </a:txBody>
                  <a:tcPr marT="18000" marB="18000"/>
                </a:tc>
                <a:extLst>
                  <a:ext uri="{0D108BD9-81ED-4DB2-BD59-A6C34878D82A}">
                    <a16:rowId xmlns:a16="http://schemas.microsoft.com/office/drawing/2014/main" val="31285390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accent1"/>
                          </a:solidFill>
                        </a:rPr>
                        <a:t>Previous RT</a:t>
                      </a:r>
                    </a:p>
                  </a:txBody>
                  <a:tcPr marT="18000" marB="18000"/>
                </a:tc>
                <a:tc>
                  <a:txBody>
                    <a:bodyPr/>
                    <a:lstStyle/>
                    <a:p>
                      <a:pPr algn="ctr"/>
                      <a:r>
                        <a:rPr lang="en-GB" sz="1000" dirty="0" smtClean="0">
                          <a:solidFill>
                            <a:schemeClr val="accent1"/>
                          </a:solidFill>
                        </a:rPr>
                        <a:t>0.002</a:t>
                      </a:r>
                      <a:endParaRPr lang="en-GB" sz="1000" dirty="0">
                        <a:solidFill>
                          <a:schemeClr val="accent1"/>
                        </a:solidFill>
                      </a:endParaRPr>
                    </a:p>
                  </a:txBody>
                  <a:tcPr marT="18000" marB="18000"/>
                </a:tc>
                <a:extLst>
                  <a:ext uri="{0D108BD9-81ED-4DB2-BD59-A6C34878D82A}">
                    <a16:rowId xmlns:a16="http://schemas.microsoft.com/office/drawing/2014/main" val="217289317"/>
                  </a:ext>
                </a:extLst>
              </a:tr>
              <a:tr h="0">
                <a:tc>
                  <a:txBody>
                    <a:bodyPr/>
                    <a:lstStyle/>
                    <a:p>
                      <a:r>
                        <a:rPr lang="en-GB" sz="1000" dirty="0" smtClean="0">
                          <a:solidFill>
                            <a:srgbClr val="000000"/>
                          </a:solidFill>
                        </a:rPr>
                        <a:t>Head</a:t>
                      </a:r>
                      <a:r>
                        <a:rPr lang="en-GB" sz="1000" baseline="0" dirty="0" smtClean="0">
                          <a:solidFill>
                            <a:srgbClr val="000000"/>
                          </a:solidFill>
                        </a:rPr>
                        <a:t> neck</a:t>
                      </a:r>
                      <a:endParaRPr lang="en-GB" sz="1000" dirty="0">
                        <a:solidFill>
                          <a:srgbClr val="000000"/>
                        </a:solidFill>
                      </a:endParaRPr>
                    </a:p>
                  </a:txBody>
                  <a:tcPr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0.015</a:t>
                      </a:r>
                    </a:p>
                  </a:txBody>
                  <a:tcPr marT="18000" marB="18000"/>
                </a:tc>
                <a:extLst>
                  <a:ext uri="{0D108BD9-81ED-4DB2-BD59-A6C34878D82A}">
                    <a16:rowId xmlns:a16="http://schemas.microsoft.com/office/drawing/2014/main" val="269170099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Grade 3</a:t>
                      </a:r>
                    </a:p>
                  </a:txBody>
                  <a:tcPr marT="18000" marB="18000"/>
                </a:tc>
                <a:tc>
                  <a:txBody>
                    <a:bodyPr/>
                    <a:lstStyle/>
                    <a:p>
                      <a:pPr algn="ctr"/>
                      <a:r>
                        <a:rPr lang="en-GB" sz="1000" dirty="0" smtClean="0"/>
                        <a:t>0.000</a:t>
                      </a:r>
                      <a:endParaRPr lang="en-GB" sz="1000" dirty="0"/>
                    </a:p>
                  </a:txBody>
                  <a:tcPr marT="18000" marB="18000"/>
                </a:tc>
                <a:extLst>
                  <a:ext uri="{0D108BD9-81ED-4DB2-BD59-A6C34878D82A}">
                    <a16:rowId xmlns:a16="http://schemas.microsoft.com/office/drawing/2014/main" val="433251799"/>
                  </a:ext>
                </a:extLst>
              </a:tr>
              <a:tr h="0">
                <a:tc>
                  <a:txBody>
                    <a:bodyPr/>
                    <a:lstStyle/>
                    <a:p>
                      <a:r>
                        <a:rPr lang="en-GB" sz="1000" dirty="0" smtClean="0"/>
                        <a:t>UPS</a:t>
                      </a:r>
                      <a:endParaRPr lang="en-GB" sz="1000" dirty="0"/>
                    </a:p>
                  </a:txBody>
                  <a:tcPr marT="18000" marB="18000"/>
                </a:tc>
                <a:tc>
                  <a:txBody>
                    <a:bodyPr/>
                    <a:lstStyle/>
                    <a:p>
                      <a:pPr algn="ctr"/>
                      <a:r>
                        <a:rPr lang="en-GB" sz="1000" dirty="0" smtClean="0"/>
                        <a:t>0.040</a:t>
                      </a:r>
                      <a:endParaRPr lang="en-GB" sz="1000" dirty="0"/>
                    </a:p>
                  </a:txBody>
                  <a:tcPr marT="18000" marB="18000"/>
                </a:tc>
                <a:extLst>
                  <a:ext uri="{0D108BD9-81ED-4DB2-BD59-A6C34878D82A}">
                    <a16:rowId xmlns:a16="http://schemas.microsoft.com/office/drawing/2014/main" val="2960732843"/>
                  </a:ext>
                </a:extLst>
              </a:tr>
              <a:tr h="0">
                <a:tc>
                  <a:txBody>
                    <a:bodyPr/>
                    <a:lstStyle/>
                    <a:p>
                      <a:r>
                        <a:rPr lang="en-GB" sz="1000" dirty="0" smtClean="0"/>
                        <a:t>Trunk wall </a:t>
                      </a:r>
                      <a:endParaRPr lang="en-GB" sz="1000" dirty="0"/>
                    </a:p>
                  </a:txBody>
                  <a:tcPr marT="18000" marB="18000"/>
                </a:tc>
                <a:tc>
                  <a:txBody>
                    <a:bodyPr/>
                    <a:lstStyle/>
                    <a:p>
                      <a:pPr algn="ctr"/>
                      <a:r>
                        <a:rPr lang="en-GB" sz="1000" dirty="0" smtClean="0"/>
                        <a:t>0.090</a:t>
                      </a:r>
                      <a:endParaRPr lang="en-GB" sz="1000" dirty="0"/>
                    </a:p>
                  </a:txBody>
                  <a:tcPr marT="18000" marB="18000"/>
                </a:tc>
                <a:extLst>
                  <a:ext uri="{0D108BD9-81ED-4DB2-BD59-A6C34878D82A}">
                    <a16:rowId xmlns:a16="http://schemas.microsoft.com/office/drawing/2014/main" val="2228080238"/>
                  </a:ext>
                </a:extLst>
              </a:tr>
              <a:tr h="0">
                <a:tc>
                  <a:txBody>
                    <a:bodyPr/>
                    <a:lstStyle/>
                    <a:p>
                      <a:r>
                        <a:rPr lang="en-GB" sz="1000" dirty="0" smtClean="0"/>
                        <a:t>Deep</a:t>
                      </a:r>
                      <a:r>
                        <a:rPr lang="en-GB" sz="1000" baseline="0" dirty="0" smtClean="0"/>
                        <a:t> seated</a:t>
                      </a:r>
                      <a:endParaRPr lang="en-GB" sz="1000" dirty="0"/>
                    </a:p>
                  </a:txBody>
                  <a:tcPr marT="18000" marB="18000"/>
                </a:tc>
                <a:tc>
                  <a:txBody>
                    <a:bodyPr/>
                    <a:lstStyle/>
                    <a:p>
                      <a:pPr algn="ctr"/>
                      <a:r>
                        <a:rPr lang="en-GB" sz="1000" dirty="0" smtClean="0">
                          <a:solidFill>
                            <a:srgbClr val="000000"/>
                          </a:solidFill>
                        </a:rPr>
                        <a:t>0.050</a:t>
                      </a:r>
                      <a:endParaRPr lang="en-GB" sz="1000" dirty="0">
                        <a:solidFill>
                          <a:srgbClr val="000000"/>
                        </a:solidFill>
                      </a:endParaRPr>
                    </a:p>
                  </a:txBody>
                  <a:tcPr marT="18000" marB="18000"/>
                </a:tc>
                <a:extLst>
                  <a:ext uri="{0D108BD9-81ED-4DB2-BD59-A6C34878D82A}">
                    <a16:rowId xmlns:a16="http://schemas.microsoft.com/office/drawing/2014/main" val="41327012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accent3"/>
                          </a:solidFill>
                        </a:rPr>
                        <a:t>Surgery</a:t>
                      </a:r>
                      <a:r>
                        <a:rPr lang="en-GB" sz="1000" baseline="0" dirty="0" smtClean="0">
                          <a:solidFill>
                            <a:schemeClr val="accent3"/>
                          </a:solidFill>
                        </a:rPr>
                        <a:t> NETSARC</a:t>
                      </a:r>
                      <a:endParaRPr lang="en-GB" sz="1000" dirty="0" smtClean="0">
                        <a:solidFill>
                          <a:schemeClr val="accent3"/>
                        </a:solidFill>
                      </a:endParaRPr>
                    </a:p>
                  </a:txBody>
                  <a:tcPr marT="18000" marB="18000"/>
                </a:tc>
                <a:tc>
                  <a:txBody>
                    <a:bodyPr/>
                    <a:lstStyle/>
                    <a:p>
                      <a:pPr algn="ctr"/>
                      <a:r>
                        <a:rPr lang="en-GB" sz="1000" dirty="0" smtClean="0">
                          <a:solidFill>
                            <a:schemeClr val="accent3"/>
                          </a:solidFill>
                        </a:rPr>
                        <a:t>0.000</a:t>
                      </a:r>
                      <a:endParaRPr lang="en-GB" sz="1000" dirty="0">
                        <a:solidFill>
                          <a:schemeClr val="accent3"/>
                        </a:solidFill>
                      </a:endParaRPr>
                    </a:p>
                  </a:txBody>
                  <a:tcPr marT="18000" marB="18000"/>
                </a:tc>
                <a:extLst>
                  <a:ext uri="{0D108BD9-81ED-4DB2-BD59-A6C34878D82A}">
                    <a16:rowId xmlns:a16="http://schemas.microsoft.com/office/drawing/2014/main" val="2900954113"/>
                  </a:ext>
                </a:extLst>
              </a:tr>
              <a:tr h="0">
                <a:tc>
                  <a:txBody>
                    <a:bodyPr/>
                    <a:lstStyle/>
                    <a:p>
                      <a:r>
                        <a:rPr lang="en-GB" sz="1000" dirty="0" smtClean="0"/>
                        <a:t>Grade 1</a:t>
                      </a:r>
                      <a:endParaRPr lang="en-GB" sz="1000" dirty="0"/>
                    </a:p>
                  </a:txBody>
                  <a:tcPr marT="18000" marB="18000"/>
                </a:tc>
                <a:tc>
                  <a:txBody>
                    <a:bodyPr/>
                    <a:lstStyle/>
                    <a:p>
                      <a:pPr algn="ctr"/>
                      <a:r>
                        <a:rPr lang="en-GB" sz="1000" dirty="0" smtClean="0"/>
                        <a:t>0.011</a:t>
                      </a:r>
                      <a:endParaRPr lang="en-GB" sz="1000" dirty="0"/>
                    </a:p>
                  </a:txBody>
                  <a:tcPr marT="18000" marB="18000"/>
                </a:tc>
                <a:extLst>
                  <a:ext uri="{0D108BD9-81ED-4DB2-BD59-A6C34878D82A}">
                    <a16:rowId xmlns:a16="http://schemas.microsoft.com/office/drawing/2014/main" val="4247793463"/>
                  </a:ext>
                </a:extLst>
              </a:tr>
              <a:tr h="0">
                <a:tc>
                  <a:txBody>
                    <a:bodyPr/>
                    <a:lstStyle/>
                    <a:p>
                      <a:r>
                        <a:rPr lang="en-GB" sz="1000" dirty="0" smtClean="0">
                          <a:solidFill>
                            <a:schemeClr val="bg1"/>
                          </a:solidFill>
                        </a:rPr>
                        <a:t>LMS</a:t>
                      </a:r>
                      <a:endParaRPr lang="en-GB" sz="1000" dirty="0">
                        <a:solidFill>
                          <a:schemeClr val="bg1"/>
                        </a:solidFill>
                      </a:endParaRPr>
                    </a:p>
                  </a:txBody>
                  <a:tcPr marT="18000" marB="18000"/>
                </a:tc>
                <a:tc>
                  <a:txBody>
                    <a:bodyPr/>
                    <a:lstStyle/>
                    <a:p>
                      <a:pPr algn="ctr"/>
                      <a:r>
                        <a:rPr lang="en-GB" sz="1000" dirty="0" smtClean="0">
                          <a:solidFill>
                            <a:srgbClr val="000000"/>
                          </a:solidFill>
                        </a:rPr>
                        <a:t>0.000</a:t>
                      </a:r>
                      <a:endParaRPr lang="en-GB" sz="1000" dirty="0">
                        <a:solidFill>
                          <a:srgbClr val="000000"/>
                        </a:solidFill>
                      </a:endParaRPr>
                    </a:p>
                  </a:txBody>
                  <a:tcPr marT="18000" marB="18000"/>
                </a:tc>
                <a:extLst>
                  <a:ext uri="{0D108BD9-81ED-4DB2-BD59-A6C34878D82A}">
                    <a16:rowId xmlns:a16="http://schemas.microsoft.com/office/drawing/2014/main" val="4169280846"/>
                  </a:ext>
                </a:extLst>
              </a:tr>
              <a:tr h="0">
                <a:tc>
                  <a:txBody>
                    <a:bodyPr/>
                    <a:lstStyle/>
                    <a:p>
                      <a:r>
                        <a:rPr lang="en-GB" sz="1000" dirty="0" smtClean="0"/>
                        <a:t>GIST</a:t>
                      </a:r>
                      <a:endParaRPr lang="en-GB" sz="1000" dirty="0"/>
                    </a:p>
                  </a:txBody>
                  <a:tcPr marT="18000" marB="18000"/>
                </a:tc>
                <a:tc>
                  <a:txBody>
                    <a:bodyPr/>
                    <a:lstStyle/>
                    <a:p>
                      <a:pPr algn="ctr"/>
                      <a:r>
                        <a:rPr lang="en-GB" sz="1000" dirty="0" smtClean="0"/>
                        <a:t>0.000</a:t>
                      </a:r>
                      <a:endParaRPr lang="en-GB" sz="1000" dirty="0"/>
                    </a:p>
                  </a:txBody>
                  <a:tcPr marT="18000" marB="18000"/>
                </a:tc>
                <a:extLst>
                  <a:ext uri="{0D108BD9-81ED-4DB2-BD59-A6C34878D82A}">
                    <a16:rowId xmlns:a16="http://schemas.microsoft.com/office/drawing/2014/main" val="2675457964"/>
                  </a:ext>
                </a:extLst>
              </a:tr>
              <a:tr h="178062">
                <a:tc>
                  <a:txBody>
                    <a:bodyPr/>
                    <a:lstStyle/>
                    <a:p>
                      <a:r>
                        <a:rPr lang="en-GB" sz="1000" dirty="0" smtClean="0"/>
                        <a:t>TIM</a:t>
                      </a:r>
                      <a:endParaRPr lang="en-GB" sz="1000" dirty="0"/>
                    </a:p>
                  </a:txBody>
                  <a:tcPr marT="18000" marB="18000"/>
                </a:tc>
                <a:tc>
                  <a:txBody>
                    <a:bodyPr/>
                    <a:lstStyle/>
                    <a:p>
                      <a:pPr algn="ctr"/>
                      <a:r>
                        <a:rPr lang="en-GB" sz="1000" dirty="0" smtClean="0"/>
                        <a:t>0.000</a:t>
                      </a:r>
                      <a:endParaRPr lang="en-GB" sz="1000" dirty="0"/>
                    </a:p>
                  </a:txBody>
                  <a:tcPr marT="18000" marB="18000"/>
                </a:tc>
                <a:extLst>
                  <a:ext uri="{0D108BD9-81ED-4DB2-BD59-A6C34878D82A}">
                    <a16:rowId xmlns:a16="http://schemas.microsoft.com/office/drawing/2014/main" val="2885805810"/>
                  </a:ext>
                </a:extLst>
              </a:tr>
            </a:tbl>
          </a:graphicData>
        </a:graphic>
      </p:graphicFrame>
    </p:spTree>
    <p:extLst>
      <p:ext uri="{BB962C8B-B14F-4D97-AF65-F5344CB8AC3E}">
        <p14:creationId xmlns:p14="http://schemas.microsoft.com/office/powerpoint/2010/main" val="305547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1602O</a:t>
            </a:r>
            <a:r>
              <a:rPr lang="en-GB" dirty="0"/>
              <a:t>: Outcome following unplanned excision in soft tissue </a:t>
            </a:r>
            <a:r>
              <a:rPr lang="en-GB" dirty="0" smtClean="0"/>
              <a:t>sarcoma: </a:t>
            </a:r>
            <a:r>
              <a:rPr lang="en-GB" dirty="0"/>
              <a:t>Results of a multicentre study including 728 </a:t>
            </a:r>
            <a:r>
              <a:rPr lang="en-GB" dirty="0" smtClean="0"/>
              <a:t>patients </a:t>
            </a:r>
            <a:br>
              <a:rPr lang="en-GB" dirty="0" smtClean="0"/>
            </a:br>
            <a:r>
              <a:rPr lang="en-GB" dirty="0" smtClean="0"/>
              <a:t>– </a:t>
            </a:r>
            <a:r>
              <a:rPr lang="en-GB" dirty="0" err="1" smtClean="0"/>
              <a:t>Leithner</a:t>
            </a:r>
            <a:r>
              <a:rPr lang="en-GB" dirty="0" smtClean="0"/>
              <a:t> A,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smtClean="0"/>
              <a:t>To examine the outcomes for patients with STS who had or did not have an unplanned excision (UE)</a:t>
            </a:r>
          </a:p>
          <a:p>
            <a:endParaRPr lang="en-GB" dirty="0"/>
          </a:p>
          <a:p>
            <a:pPr marL="0" indent="0">
              <a:buNone/>
            </a:pPr>
            <a:r>
              <a:rPr lang="en-GB" b="1" dirty="0" smtClean="0">
                <a:solidFill>
                  <a:schemeClr val="bg1"/>
                </a:solidFill>
              </a:rPr>
              <a:t>METHODS</a:t>
            </a:r>
          </a:p>
          <a:p>
            <a:pPr>
              <a:spcAft>
                <a:spcPts val="1200"/>
              </a:spcAft>
            </a:pPr>
            <a:r>
              <a:rPr lang="en-GB" sz="1600" dirty="0" smtClean="0"/>
              <a:t>Between 1989 and 2015, 1,037 patients with extremity or trunk STS in 5 European tertiary tumour centres were assessed</a:t>
            </a:r>
          </a:p>
          <a:p>
            <a:pPr>
              <a:spcAft>
                <a:spcPts val="1200"/>
              </a:spcAft>
            </a:pPr>
            <a:r>
              <a:rPr lang="en-GB" sz="1600" dirty="0" smtClean="0"/>
              <a:t>To avoid bias, an inverse-probability-of-treatment-weight (IPTW) was calculated as follows:</a:t>
            </a:r>
          </a:p>
          <a:p>
            <a:pPr marL="0" indent="0" algn="ctr">
              <a:spcAft>
                <a:spcPts val="1200"/>
              </a:spcAft>
              <a:buNone/>
            </a:pPr>
            <a:r>
              <a:rPr lang="en-GB" sz="1600" dirty="0" smtClean="0"/>
              <a:t>No UE: 1 / (1 – PS) </a:t>
            </a:r>
          </a:p>
          <a:p>
            <a:pPr marL="0" indent="0" algn="ctr">
              <a:spcAft>
                <a:spcPts val="600"/>
              </a:spcAft>
              <a:buNone/>
            </a:pPr>
            <a:r>
              <a:rPr lang="en-GB" sz="1600" dirty="0" smtClean="0"/>
              <a:t>UE: 1 / PS</a:t>
            </a:r>
          </a:p>
          <a:p>
            <a:pPr lvl="1">
              <a:spcAft>
                <a:spcPts val="600"/>
              </a:spcAft>
            </a:pPr>
            <a:r>
              <a:rPr lang="en-GB" sz="1600" dirty="0"/>
              <a:t>w</a:t>
            </a:r>
            <a:r>
              <a:rPr lang="en-GB" sz="1600" dirty="0" smtClean="0"/>
              <a:t>here PS is the propensity score that comprises all influencing factors (i.e. gender, tumour location, depth, tumour size, grading) for performance of UE </a:t>
            </a:r>
            <a:endParaRPr lang="en-GB" sz="1600" dirty="0"/>
          </a:p>
        </p:txBody>
      </p:sp>
      <p:sp>
        <p:nvSpPr>
          <p:cNvPr id="4" name="Text Box 4"/>
          <p:cNvSpPr txBox="1">
            <a:spLocks noChangeArrowheads="1"/>
          </p:cNvSpPr>
          <p:nvPr/>
        </p:nvSpPr>
        <p:spPr bwMode="auto">
          <a:xfrm>
            <a:off x="4980848" y="6474897"/>
            <a:ext cx="394249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solidFill>
                  <a:srgbClr val="363636"/>
                </a:solidFill>
              </a:rPr>
              <a:t>Leithner</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A</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1602O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8443167" y="0"/>
            <a:ext cx="700833" cy="430887"/>
          </a:xfrm>
          <a:prstGeom prst="rect">
            <a:avLst/>
          </a:prstGeom>
          <a:solidFill>
            <a:srgbClr val="FFFF00"/>
          </a:solidFill>
        </p:spPr>
        <p:txBody>
          <a:bodyPr wrap="none" rtlCol="0">
            <a:spAutoFit/>
          </a:bodyPr>
          <a:lstStyle/>
          <a:p>
            <a:pPr algn="r"/>
            <a:r>
              <a:rPr lang="en-GB" sz="1100" b="1" dirty="0" smtClean="0"/>
              <a:t>All</a:t>
            </a:r>
          </a:p>
          <a:p>
            <a:pPr algn="r"/>
            <a:r>
              <a:rPr lang="en-GB" sz="1100" b="1" dirty="0"/>
              <a:t>5</a:t>
            </a:r>
            <a:r>
              <a:rPr lang="en-GB" sz="1100" b="1" dirty="0" smtClean="0"/>
              <a:t> slides</a:t>
            </a:r>
            <a:endParaRPr lang="en-GB" sz="1100" b="1" dirty="0"/>
          </a:p>
        </p:txBody>
      </p:sp>
    </p:spTree>
    <p:extLst>
      <p:ext uri="{BB962C8B-B14F-4D97-AF65-F5344CB8AC3E}">
        <p14:creationId xmlns:p14="http://schemas.microsoft.com/office/powerpoint/2010/main" val="3645853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1602O</a:t>
            </a:r>
            <a:r>
              <a:rPr lang="en-GB" dirty="0"/>
              <a:t>: Outcome following unplanned excision in soft tissue </a:t>
            </a:r>
            <a:r>
              <a:rPr lang="en-GB" dirty="0" smtClean="0"/>
              <a:t>sarcoma: </a:t>
            </a:r>
            <a:r>
              <a:rPr lang="en-GB" dirty="0"/>
              <a:t>Results of a multicentre study including 728 </a:t>
            </a:r>
            <a:r>
              <a:rPr lang="en-GB" dirty="0" smtClean="0"/>
              <a:t>patients </a:t>
            </a:r>
            <a:br>
              <a:rPr lang="en-GB" dirty="0" smtClean="0"/>
            </a:br>
            <a:r>
              <a:rPr lang="en-GB" dirty="0" smtClean="0"/>
              <a:t>– </a:t>
            </a:r>
            <a:r>
              <a:rPr lang="en-GB" dirty="0" err="1" smtClean="0"/>
              <a:t>Leithner</a:t>
            </a:r>
            <a:r>
              <a:rPr lang="en-GB" dirty="0" smtClean="0"/>
              <a:t> A,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pPr>
              <a:spcAft>
                <a:spcPts val="1200"/>
              </a:spcAft>
            </a:pPr>
            <a:r>
              <a:rPr lang="en-GB" sz="1600" dirty="0" smtClean="0"/>
              <a:t>The most common site of STS was lower limbs (n=703; 67.8%) and upper limbs (n=195; 18.8%)</a:t>
            </a:r>
          </a:p>
          <a:p>
            <a:pPr>
              <a:spcAft>
                <a:spcPts val="1200"/>
              </a:spcAft>
            </a:pPr>
            <a:r>
              <a:rPr lang="en-GB" sz="1600" dirty="0" smtClean="0"/>
              <a:t>Increase in size of tumour (n=497) was the most common reason for admission</a:t>
            </a:r>
          </a:p>
          <a:p>
            <a:pPr>
              <a:spcAft>
                <a:spcPts val="1200"/>
              </a:spcAft>
            </a:pPr>
            <a:r>
              <a:rPr lang="en-GB" sz="1600" dirty="0" smtClean="0"/>
              <a:t>719 </a:t>
            </a:r>
            <a:r>
              <a:rPr lang="en-GB" sz="1600" dirty="0" smtClean="0"/>
              <a:t>(72.2%) </a:t>
            </a:r>
            <a:r>
              <a:rPr lang="en-GB" sz="1600" dirty="0" smtClean="0"/>
              <a:t>patients had </a:t>
            </a:r>
            <a:r>
              <a:rPr lang="en-GB" sz="1600" dirty="0" smtClean="0"/>
              <a:t>wide, 168 (16.9%) </a:t>
            </a:r>
            <a:r>
              <a:rPr lang="en-GB" sz="1600" dirty="0" smtClean="0"/>
              <a:t>had </a:t>
            </a:r>
            <a:r>
              <a:rPr lang="en-GB" sz="1600" dirty="0" smtClean="0"/>
              <a:t>marginal and 109 (10.9%) </a:t>
            </a:r>
            <a:r>
              <a:rPr lang="en-GB" sz="1600" dirty="0" smtClean="0"/>
              <a:t>had </a:t>
            </a:r>
            <a:r>
              <a:rPr lang="en-GB" sz="1600" dirty="0" smtClean="0"/>
              <a:t>intra-</a:t>
            </a:r>
            <a:r>
              <a:rPr lang="en-GB" sz="1600" dirty="0" err="1" smtClean="0"/>
              <a:t>lesional</a:t>
            </a:r>
            <a:r>
              <a:rPr lang="en-GB" sz="1600" dirty="0" smtClean="0"/>
              <a:t> histological margins</a:t>
            </a:r>
          </a:p>
          <a:p>
            <a:pPr>
              <a:spcAft>
                <a:spcPts val="1200"/>
              </a:spcAft>
            </a:pPr>
            <a:r>
              <a:rPr lang="en-GB" sz="1600" dirty="0" smtClean="0"/>
              <a:t>Postoperative complications occurred in 206 (20.6%) patients, particularly after neoadjuvant radiotherapy (p=0.011</a:t>
            </a:r>
            <a:r>
              <a:rPr lang="en-GB" sz="1600" dirty="0" smtClean="0"/>
              <a:t>)</a:t>
            </a:r>
            <a:endParaRPr lang="en-GB" sz="1600" dirty="0"/>
          </a:p>
          <a:p>
            <a:pPr>
              <a:spcAft>
                <a:spcPts val="1200"/>
              </a:spcAft>
            </a:pPr>
            <a:r>
              <a:rPr lang="en-GB" sz="1600" dirty="0" smtClean="0"/>
              <a:t>For radiotherapy, 72 </a:t>
            </a:r>
            <a:r>
              <a:rPr lang="en-GB" sz="1600" dirty="0" smtClean="0"/>
              <a:t>(6.9%) </a:t>
            </a:r>
            <a:r>
              <a:rPr lang="en-GB" sz="1600" dirty="0" smtClean="0"/>
              <a:t>patients had </a:t>
            </a:r>
            <a:r>
              <a:rPr lang="en-GB" sz="1600" dirty="0" smtClean="0"/>
              <a:t>neoadjuvant, 525 (50.6%) had adjuvant, 28 (2.7%) had palliative and 24 (2.3%) had </a:t>
            </a:r>
            <a:r>
              <a:rPr lang="en-GB" sz="1600" dirty="0" smtClean="0"/>
              <a:t>combination treatment; </a:t>
            </a:r>
            <a:r>
              <a:rPr lang="en-GB" sz="1600" dirty="0" smtClean="0"/>
              <a:t>while </a:t>
            </a:r>
            <a:r>
              <a:rPr lang="en-GB" sz="1600" dirty="0" smtClean="0"/>
              <a:t>for chemotherapy, </a:t>
            </a:r>
            <a:r>
              <a:rPr lang="en-GB" sz="1600" dirty="0" smtClean="0"/>
              <a:t>49 </a:t>
            </a:r>
            <a:r>
              <a:rPr lang="en-GB" sz="1600" dirty="0" smtClean="0"/>
              <a:t>(4.7%) </a:t>
            </a:r>
            <a:r>
              <a:rPr lang="en-GB" sz="1600" dirty="0" smtClean="0"/>
              <a:t>patients had </a:t>
            </a:r>
            <a:r>
              <a:rPr lang="en-GB" sz="1600" dirty="0" smtClean="0"/>
              <a:t>neoadjuvant, 78 (7.5%) had adjuvant, 87 (8.4%) had palliative and 58 (5.6%) had </a:t>
            </a:r>
            <a:r>
              <a:rPr lang="en-GB" sz="1600" dirty="0"/>
              <a:t>combination treatment</a:t>
            </a:r>
            <a:endParaRPr lang="en-GB" sz="1600" dirty="0" smtClean="0"/>
          </a:p>
        </p:txBody>
      </p:sp>
      <p:sp>
        <p:nvSpPr>
          <p:cNvPr id="4" name="Text Box 4"/>
          <p:cNvSpPr txBox="1">
            <a:spLocks noChangeArrowheads="1"/>
          </p:cNvSpPr>
          <p:nvPr/>
        </p:nvSpPr>
        <p:spPr bwMode="auto">
          <a:xfrm>
            <a:off x="4980848" y="6474897"/>
            <a:ext cx="394249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solidFill>
                  <a:srgbClr val="363636"/>
                </a:solidFill>
              </a:rPr>
              <a:t>Leithner</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A</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1602O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3001085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1602O</a:t>
            </a:r>
            <a:r>
              <a:rPr lang="en-GB" dirty="0"/>
              <a:t>: Outcome following unplanned excision in soft tissue </a:t>
            </a:r>
            <a:r>
              <a:rPr lang="en-GB" dirty="0" smtClean="0"/>
              <a:t>sarcoma: </a:t>
            </a:r>
            <a:r>
              <a:rPr lang="en-GB" dirty="0"/>
              <a:t>Results of a multicentre study including 728 </a:t>
            </a:r>
            <a:r>
              <a:rPr lang="en-GB" dirty="0" smtClean="0"/>
              <a:t>patients </a:t>
            </a:r>
            <a:br>
              <a:rPr lang="en-GB" dirty="0" smtClean="0"/>
            </a:br>
            <a:r>
              <a:rPr lang="en-GB" dirty="0" smtClean="0"/>
              <a:t>– </a:t>
            </a:r>
            <a:r>
              <a:rPr lang="en-GB" dirty="0" err="1" smtClean="0"/>
              <a:t>Leithner</a:t>
            </a:r>
            <a:r>
              <a:rPr lang="en-GB" dirty="0" smtClean="0"/>
              <a:t> A,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pPr>
              <a:spcAft>
                <a:spcPts val="1200"/>
              </a:spcAft>
            </a:pPr>
            <a:r>
              <a:rPr lang="en-GB" sz="1600" dirty="0" smtClean="0"/>
              <a:t>In total, 383 (26.9%) patients had an UE and these patients tended to have </a:t>
            </a:r>
          </a:p>
          <a:p>
            <a:pPr lvl="1">
              <a:spcAft>
                <a:spcPts val="1200"/>
              </a:spcAft>
            </a:pPr>
            <a:r>
              <a:rPr lang="en-GB" sz="1600" dirty="0" smtClean="0"/>
              <a:t>Smaller tumours (p=0.0001)</a:t>
            </a:r>
          </a:p>
          <a:p>
            <a:pPr lvl="1">
              <a:spcAft>
                <a:spcPts val="1200"/>
              </a:spcAft>
            </a:pPr>
            <a:r>
              <a:rPr lang="en-GB" sz="1600" dirty="0" smtClean="0"/>
              <a:t>Superficial STS at presentation (p=0.0001)</a:t>
            </a:r>
          </a:p>
          <a:p>
            <a:pPr lvl="1">
              <a:spcAft>
                <a:spcPts val="1200"/>
              </a:spcAft>
            </a:pPr>
            <a:r>
              <a:rPr lang="en-GB" sz="1600" dirty="0" smtClean="0"/>
              <a:t>Upper limb as primary location (p=0.0001)</a:t>
            </a:r>
          </a:p>
          <a:p>
            <a:pPr lvl="1">
              <a:spcAft>
                <a:spcPts val="1200"/>
              </a:spcAft>
            </a:pPr>
            <a:r>
              <a:rPr lang="en-GB" sz="1600" dirty="0" smtClean="0"/>
              <a:t>Liposarcoma as histological subtype (p=0.037)</a:t>
            </a:r>
          </a:p>
          <a:p>
            <a:pPr lvl="1">
              <a:spcAft>
                <a:spcPts val="1200"/>
              </a:spcAft>
            </a:pPr>
            <a:r>
              <a:rPr lang="en-GB" sz="1600" dirty="0"/>
              <a:t>S</a:t>
            </a:r>
            <a:r>
              <a:rPr lang="en-GB" sz="1600" dirty="0" smtClean="0"/>
              <a:t>ymptoms of &gt;6 months duration (p=0.008)</a:t>
            </a:r>
          </a:p>
          <a:p>
            <a:pPr lvl="1">
              <a:spcAft>
                <a:spcPts val="1200"/>
              </a:spcAft>
            </a:pPr>
            <a:r>
              <a:rPr lang="en-GB" sz="1600" dirty="0" smtClean="0"/>
              <a:t>Wider resections (p=0.0017)</a:t>
            </a:r>
          </a:p>
          <a:p>
            <a:pPr lvl="1">
              <a:spcAft>
                <a:spcPts val="1200"/>
              </a:spcAft>
            </a:pPr>
            <a:r>
              <a:rPr lang="en-GB" sz="1600" dirty="0" smtClean="0"/>
              <a:t>More plastic reconstructions (p=0.0001) </a:t>
            </a:r>
          </a:p>
          <a:p>
            <a:pPr lvl="1">
              <a:spcAft>
                <a:spcPts val="600"/>
              </a:spcAft>
            </a:pPr>
            <a:r>
              <a:rPr lang="en-GB" sz="1600" dirty="0" smtClean="0"/>
              <a:t>More frequently receive adjuvant radiotherapy (p=0.061)</a:t>
            </a:r>
            <a:endParaRPr lang="en-GB" sz="1600" dirty="0"/>
          </a:p>
        </p:txBody>
      </p:sp>
      <p:sp>
        <p:nvSpPr>
          <p:cNvPr id="4" name="Text Box 4"/>
          <p:cNvSpPr txBox="1">
            <a:spLocks noChangeArrowheads="1"/>
          </p:cNvSpPr>
          <p:nvPr/>
        </p:nvSpPr>
        <p:spPr bwMode="auto">
          <a:xfrm>
            <a:off x="4980848" y="6474897"/>
            <a:ext cx="394249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solidFill>
                  <a:srgbClr val="363636"/>
                </a:solidFill>
              </a:rPr>
              <a:t>Leithner</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A</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1602O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4073642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1602O</a:t>
            </a:r>
            <a:r>
              <a:rPr lang="en-GB" dirty="0"/>
              <a:t>: Outcome following unplanned excision in soft tissue </a:t>
            </a:r>
            <a:r>
              <a:rPr lang="en-GB" dirty="0" smtClean="0"/>
              <a:t>sarcoma: </a:t>
            </a:r>
            <a:r>
              <a:rPr lang="en-GB" dirty="0"/>
              <a:t>Results of a multicentre study including 728 </a:t>
            </a:r>
            <a:r>
              <a:rPr lang="en-GB" dirty="0" smtClean="0"/>
              <a:t>patients </a:t>
            </a:r>
            <a:br>
              <a:rPr lang="en-GB" dirty="0" smtClean="0"/>
            </a:br>
            <a:r>
              <a:rPr lang="en-GB" dirty="0" smtClean="0"/>
              <a:t>– </a:t>
            </a:r>
            <a:r>
              <a:rPr lang="en-GB" dirty="0" err="1" smtClean="0"/>
              <a:t>Leithner</a:t>
            </a:r>
            <a:r>
              <a:rPr lang="en-GB" dirty="0" smtClean="0"/>
              <a:t> A,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r>
              <a:rPr lang="en-GB" sz="1600" dirty="0" smtClean="0"/>
              <a:t>149 </a:t>
            </a:r>
            <a:r>
              <a:rPr lang="en-GB" sz="1600" dirty="0" smtClean="0"/>
              <a:t>(14.5%) </a:t>
            </a:r>
            <a:r>
              <a:rPr lang="en-GB" sz="1600" dirty="0" smtClean="0"/>
              <a:t>patients had </a:t>
            </a:r>
            <a:r>
              <a:rPr lang="en-GB" sz="1600" dirty="0" smtClean="0"/>
              <a:t>local recurrence, 263 (25.%) had distant metastases and 327 (31.5%) died during observation</a:t>
            </a:r>
            <a:endParaRPr lang="en-GB" sz="1600" dirty="0"/>
          </a:p>
        </p:txBody>
      </p:sp>
      <p:sp>
        <p:nvSpPr>
          <p:cNvPr id="4" name="Text Box 4"/>
          <p:cNvSpPr txBox="1">
            <a:spLocks noChangeArrowheads="1"/>
          </p:cNvSpPr>
          <p:nvPr/>
        </p:nvSpPr>
        <p:spPr bwMode="auto">
          <a:xfrm>
            <a:off x="4980848" y="6474897"/>
            <a:ext cx="394249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solidFill>
                  <a:srgbClr val="363636"/>
                </a:solidFill>
              </a:rPr>
              <a:t>Leithner</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A</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1602O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107" name="TextBox 106"/>
          <p:cNvSpPr txBox="1"/>
          <p:nvPr/>
        </p:nvSpPr>
        <p:spPr>
          <a:xfrm>
            <a:off x="2910553" y="2547953"/>
            <a:ext cx="3288080" cy="338554"/>
          </a:xfrm>
          <a:prstGeom prst="rect">
            <a:avLst/>
          </a:prstGeom>
          <a:noFill/>
        </p:spPr>
        <p:txBody>
          <a:bodyPr wrap="none" rtlCol="0">
            <a:spAutoFit/>
          </a:bodyPr>
          <a:lstStyle/>
          <a:p>
            <a:pPr algn="ctr"/>
            <a:r>
              <a:rPr lang="en-GB" sz="1600" b="1" dirty="0" smtClean="0"/>
              <a:t>Na</a:t>
            </a:r>
            <a:r>
              <a:rPr lang="en-GB" sz="1600" b="1" dirty="0" smtClean="0">
                <a:cs typeface="Arial"/>
              </a:rPr>
              <a:t>ïve analysis – competing risk</a:t>
            </a:r>
            <a:endParaRPr lang="en-GB" sz="1600" b="1" dirty="0"/>
          </a:p>
        </p:txBody>
      </p:sp>
      <p:grpSp>
        <p:nvGrpSpPr>
          <p:cNvPr id="108" name="Group 107"/>
          <p:cNvGrpSpPr/>
          <p:nvPr/>
        </p:nvGrpSpPr>
        <p:grpSpPr>
          <a:xfrm>
            <a:off x="59456" y="3377586"/>
            <a:ext cx="3143817" cy="1901386"/>
            <a:chOff x="1948607" y="2204178"/>
            <a:chExt cx="4613253" cy="2935406"/>
          </a:xfrm>
        </p:grpSpPr>
        <p:grpSp>
          <p:nvGrpSpPr>
            <p:cNvPr id="109" name="Group 108"/>
            <p:cNvGrpSpPr/>
            <p:nvPr/>
          </p:nvGrpSpPr>
          <p:grpSpPr>
            <a:xfrm>
              <a:off x="2614623" y="2396465"/>
              <a:ext cx="3901680" cy="2171700"/>
              <a:chOff x="836615" y="2448719"/>
              <a:chExt cx="3901680" cy="2171700"/>
            </a:xfrm>
          </p:grpSpPr>
          <p:sp>
            <p:nvSpPr>
              <p:cNvPr id="124" name="Freeform 12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2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26"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27"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28"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29"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30"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31" name="Line 12"/>
              <p:cNvSpPr>
                <a:spLocks noChangeShapeType="1"/>
              </p:cNvSpPr>
              <p:nvPr/>
            </p:nvSpPr>
            <p:spPr bwMode="auto">
              <a:xfrm>
                <a:off x="276196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32" name="Line 14"/>
              <p:cNvSpPr>
                <a:spLocks noChangeShapeType="1"/>
              </p:cNvSpPr>
              <p:nvPr/>
            </p:nvSpPr>
            <p:spPr bwMode="auto">
              <a:xfrm>
                <a:off x="3623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33" name="Line 17"/>
              <p:cNvSpPr>
                <a:spLocks noChangeShapeType="1"/>
              </p:cNvSpPr>
              <p:nvPr/>
            </p:nvSpPr>
            <p:spPr bwMode="auto">
              <a:xfrm>
                <a:off x="449006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34" name="Line 19"/>
              <p:cNvSpPr>
                <a:spLocks noChangeShapeType="1"/>
              </p:cNvSpPr>
              <p:nvPr/>
            </p:nvSpPr>
            <p:spPr bwMode="auto">
              <a:xfrm>
                <a:off x="187976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35" name="Line 21"/>
              <p:cNvSpPr>
                <a:spLocks noChangeShapeType="1"/>
              </p:cNvSpPr>
              <p:nvPr/>
            </p:nvSpPr>
            <p:spPr bwMode="auto">
              <a:xfrm>
                <a:off x="99628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cs typeface="Arial" panose="020B0604020202020204" pitchFamily="34" charset="0"/>
                </a:endParaRPr>
              </a:p>
            </p:txBody>
          </p:sp>
        </p:grpSp>
        <p:sp>
          <p:nvSpPr>
            <p:cNvPr id="110" name="TextBox 109"/>
            <p:cNvSpPr txBox="1"/>
            <p:nvPr/>
          </p:nvSpPr>
          <p:spPr>
            <a:xfrm rot="16200000">
              <a:off x="1082882" y="3267840"/>
              <a:ext cx="2080291" cy="348842"/>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cs typeface="Arial" panose="020B0604020202020204" pitchFamily="34" charset="0"/>
                </a:rPr>
                <a:t>Cumulative incidence</a:t>
              </a:r>
              <a:endParaRPr lang="en-GB" sz="1000" dirty="0">
                <a:solidFill>
                  <a:srgbClr val="000000"/>
                </a:solidFill>
                <a:cs typeface="Arial" panose="020B0604020202020204" pitchFamily="34" charset="0"/>
              </a:endParaRPr>
            </a:p>
          </p:txBody>
        </p:sp>
        <p:sp>
          <p:nvSpPr>
            <p:cNvPr id="111" name="TextBox 110"/>
            <p:cNvSpPr txBox="1"/>
            <p:nvPr/>
          </p:nvSpPr>
          <p:spPr>
            <a:xfrm>
              <a:off x="4091938" y="4759462"/>
              <a:ext cx="1407120" cy="380122"/>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cs typeface="Arial" panose="020B0604020202020204" pitchFamily="34" charset="0"/>
                </a:rPr>
                <a:t>Time, months</a:t>
              </a:r>
              <a:endParaRPr lang="en-GB" sz="1000" dirty="0">
                <a:solidFill>
                  <a:srgbClr val="000000"/>
                </a:solidFill>
                <a:cs typeface="Arial" panose="020B0604020202020204" pitchFamily="34" charset="0"/>
              </a:endParaRPr>
            </a:p>
          </p:txBody>
        </p:sp>
        <p:sp>
          <p:nvSpPr>
            <p:cNvPr id="112" name="TextBox 111"/>
            <p:cNvSpPr txBox="1"/>
            <p:nvPr/>
          </p:nvSpPr>
          <p:spPr>
            <a:xfrm>
              <a:off x="2202041" y="2204178"/>
              <a:ext cx="511452"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2.5</a:t>
              </a:r>
              <a:endParaRPr lang="en-GB" sz="1000" dirty="0">
                <a:solidFill>
                  <a:srgbClr val="000000"/>
                </a:solidFill>
                <a:cs typeface="Arial" panose="020B0604020202020204" pitchFamily="34" charset="0"/>
              </a:endParaRPr>
            </a:p>
          </p:txBody>
        </p:sp>
        <p:sp>
          <p:nvSpPr>
            <p:cNvPr id="113" name="TextBox 112"/>
            <p:cNvSpPr txBox="1"/>
            <p:nvPr/>
          </p:nvSpPr>
          <p:spPr>
            <a:xfrm>
              <a:off x="2202045" y="2600055"/>
              <a:ext cx="511452"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2.0</a:t>
              </a:r>
              <a:endParaRPr lang="en-GB" sz="1000" dirty="0">
                <a:solidFill>
                  <a:srgbClr val="000000"/>
                </a:solidFill>
                <a:cs typeface="Arial" panose="020B0604020202020204" pitchFamily="34" charset="0"/>
              </a:endParaRPr>
            </a:p>
          </p:txBody>
        </p:sp>
        <p:sp>
          <p:nvSpPr>
            <p:cNvPr id="114" name="TextBox 113"/>
            <p:cNvSpPr txBox="1"/>
            <p:nvPr/>
          </p:nvSpPr>
          <p:spPr>
            <a:xfrm>
              <a:off x="2202045" y="2985551"/>
              <a:ext cx="511452"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1.5</a:t>
              </a:r>
              <a:endParaRPr lang="en-GB" sz="1000" dirty="0">
                <a:solidFill>
                  <a:srgbClr val="000000"/>
                </a:solidFill>
                <a:cs typeface="Arial" panose="020B0604020202020204" pitchFamily="34" charset="0"/>
              </a:endParaRPr>
            </a:p>
          </p:txBody>
        </p:sp>
        <p:sp>
          <p:nvSpPr>
            <p:cNvPr id="115" name="TextBox 114"/>
            <p:cNvSpPr txBox="1"/>
            <p:nvPr/>
          </p:nvSpPr>
          <p:spPr>
            <a:xfrm>
              <a:off x="2202045" y="3384009"/>
              <a:ext cx="511452"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1.0</a:t>
              </a:r>
              <a:endParaRPr lang="en-GB" sz="1000" dirty="0">
                <a:solidFill>
                  <a:srgbClr val="000000"/>
                </a:solidFill>
                <a:cs typeface="Arial" panose="020B0604020202020204" pitchFamily="34" charset="0"/>
              </a:endParaRPr>
            </a:p>
          </p:txBody>
        </p:sp>
        <p:sp>
          <p:nvSpPr>
            <p:cNvPr id="116" name="TextBox 115"/>
            <p:cNvSpPr txBox="1"/>
            <p:nvPr/>
          </p:nvSpPr>
          <p:spPr>
            <a:xfrm>
              <a:off x="2202045" y="3773826"/>
              <a:ext cx="511452"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0.5</a:t>
              </a:r>
              <a:endParaRPr lang="en-GB" sz="1000" dirty="0">
                <a:solidFill>
                  <a:srgbClr val="000000"/>
                </a:solidFill>
                <a:cs typeface="Arial" panose="020B0604020202020204" pitchFamily="34" charset="0"/>
              </a:endParaRPr>
            </a:p>
          </p:txBody>
        </p:sp>
        <p:sp>
          <p:nvSpPr>
            <p:cNvPr id="117" name="TextBox 116"/>
            <p:cNvSpPr txBox="1"/>
            <p:nvPr/>
          </p:nvSpPr>
          <p:spPr>
            <a:xfrm>
              <a:off x="2351942" y="4174846"/>
              <a:ext cx="361559" cy="366353"/>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118" name="TextBox 117"/>
            <p:cNvSpPr txBox="1"/>
            <p:nvPr/>
          </p:nvSpPr>
          <p:spPr>
            <a:xfrm>
              <a:off x="2598363" y="4522747"/>
              <a:ext cx="361560" cy="366353"/>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119" name="TextBox 118"/>
            <p:cNvSpPr txBox="1"/>
            <p:nvPr/>
          </p:nvSpPr>
          <p:spPr>
            <a:xfrm>
              <a:off x="3420615" y="4522747"/>
              <a:ext cx="477979"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50</a:t>
              </a:r>
              <a:endParaRPr lang="en-GB" sz="1000" dirty="0">
                <a:solidFill>
                  <a:srgbClr val="000000"/>
                </a:solidFill>
                <a:cs typeface="Arial" panose="020B0604020202020204" pitchFamily="34" charset="0"/>
              </a:endParaRPr>
            </a:p>
          </p:txBody>
        </p:sp>
        <p:sp>
          <p:nvSpPr>
            <p:cNvPr id="120" name="TextBox 119"/>
            <p:cNvSpPr txBox="1"/>
            <p:nvPr/>
          </p:nvSpPr>
          <p:spPr>
            <a:xfrm>
              <a:off x="4014924" y="4522748"/>
              <a:ext cx="261722" cy="366352"/>
            </a:xfrm>
            <a:prstGeom prst="rect">
              <a:avLst/>
            </a:prstGeom>
            <a:noFill/>
          </p:spPr>
          <p:txBody>
            <a:bodyPr wrap="none" rtlCol="0" anchor="t" anchorCtr="0">
              <a:spAutoFit/>
            </a:bodyPr>
            <a:lstStyle/>
            <a:p>
              <a:pPr algn="ctr"/>
              <a:endParaRPr lang="en-GB" sz="1000" dirty="0">
                <a:solidFill>
                  <a:srgbClr val="000000"/>
                </a:solidFill>
                <a:cs typeface="Arial" panose="020B0604020202020204" pitchFamily="34" charset="0"/>
              </a:endParaRPr>
            </a:p>
          </p:txBody>
        </p:sp>
        <p:sp>
          <p:nvSpPr>
            <p:cNvPr id="121" name="TextBox 120"/>
            <p:cNvSpPr txBox="1"/>
            <p:nvPr/>
          </p:nvSpPr>
          <p:spPr>
            <a:xfrm>
              <a:off x="4254965"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122" name="TextBox 121"/>
            <p:cNvSpPr txBox="1"/>
            <p:nvPr/>
          </p:nvSpPr>
          <p:spPr>
            <a:xfrm>
              <a:off x="5109629"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150</a:t>
              </a:r>
              <a:endParaRPr lang="en-GB" sz="1000" dirty="0">
                <a:solidFill>
                  <a:srgbClr val="000000"/>
                </a:solidFill>
                <a:cs typeface="Arial" panose="020B0604020202020204" pitchFamily="34" charset="0"/>
              </a:endParaRPr>
            </a:p>
          </p:txBody>
        </p:sp>
        <p:sp>
          <p:nvSpPr>
            <p:cNvPr id="123" name="TextBox 122"/>
            <p:cNvSpPr txBox="1"/>
            <p:nvPr/>
          </p:nvSpPr>
          <p:spPr>
            <a:xfrm>
              <a:off x="5980382"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200</a:t>
              </a:r>
              <a:endParaRPr lang="en-GB" sz="1000" dirty="0">
                <a:solidFill>
                  <a:srgbClr val="000000"/>
                </a:solidFill>
                <a:cs typeface="Arial" panose="020B0604020202020204" pitchFamily="34" charset="0"/>
              </a:endParaRPr>
            </a:p>
          </p:txBody>
        </p:sp>
      </p:grpSp>
      <p:sp>
        <p:nvSpPr>
          <p:cNvPr id="136" name="TextBox 135"/>
          <p:cNvSpPr txBox="1"/>
          <p:nvPr/>
        </p:nvSpPr>
        <p:spPr>
          <a:xfrm>
            <a:off x="1181782" y="2961949"/>
            <a:ext cx="1627369" cy="307777"/>
          </a:xfrm>
          <a:prstGeom prst="rect">
            <a:avLst/>
          </a:prstGeom>
          <a:noFill/>
        </p:spPr>
        <p:txBody>
          <a:bodyPr wrap="none" rtlCol="0">
            <a:spAutoFit/>
          </a:bodyPr>
          <a:lstStyle/>
          <a:p>
            <a:pPr algn="ctr"/>
            <a:r>
              <a:rPr lang="en-GB" sz="1400" b="1" dirty="0" smtClean="0"/>
              <a:t>Local recurrence</a:t>
            </a:r>
            <a:endParaRPr lang="en-GB" sz="1400" b="1" dirty="0"/>
          </a:p>
        </p:txBody>
      </p:sp>
      <p:sp>
        <p:nvSpPr>
          <p:cNvPr id="137" name="TextBox 136"/>
          <p:cNvSpPr txBox="1"/>
          <p:nvPr/>
        </p:nvSpPr>
        <p:spPr>
          <a:xfrm>
            <a:off x="1295426" y="4472356"/>
            <a:ext cx="856325" cy="307777"/>
          </a:xfrm>
          <a:prstGeom prst="rect">
            <a:avLst/>
          </a:prstGeom>
          <a:noFill/>
        </p:spPr>
        <p:txBody>
          <a:bodyPr wrap="none" rtlCol="0">
            <a:spAutoFit/>
          </a:bodyPr>
          <a:lstStyle/>
          <a:p>
            <a:pPr algn="ctr"/>
            <a:r>
              <a:rPr lang="en-GB" sz="1400" dirty="0" smtClean="0"/>
              <a:t>p=0.245</a:t>
            </a:r>
            <a:endParaRPr lang="en-GB" sz="1400" dirty="0"/>
          </a:p>
        </p:txBody>
      </p:sp>
      <p:grpSp>
        <p:nvGrpSpPr>
          <p:cNvPr id="138" name="Group 137"/>
          <p:cNvGrpSpPr/>
          <p:nvPr/>
        </p:nvGrpSpPr>
        <p:grpSpPr>
          <a:xfrm>
            <a:off x="3300573" y="3377586"/>
            <a:ext cx="2788442" cy="1901386"/>
            <a:chOff x="2333767" y="2204178"/>
            <a:chExt cx="4228093" cy="2935406"/>
          </a:xfrm>
        </p:grpSpPr>
        <p:grpSp>
          <p:nvGrpSpPr>
            <p:cNvPr id="139" name="Group 138"/>
            <p:cNvGrpSpPr/>
            <p:nvPr/>
          </p:nvGrpSpPr>
          <p:grpSpPr>
            <a:xfrm>
              <a:off x="2614623" y="2396465"/>
              <a:ext cx="3901680" cy="2171700"/>
              <a:chOff x="836615" y="2448719"/>
              <a:chExt cx="3901680" cy="2171700"/>
            </a:xfrm>
          </p:grpSpPr>
          <p:sp>
            <p:nvSpPr>
              <p:cNvPr id="152" name="Freeform 15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5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54" name="Line 7"/>
              <p:cNvSpPr>
                <a:spLocks noChangeShapeType="1"/>
              </p:cNvSpPr>
              <p:nvPr/>
            </p:nvSpPr>
            <p:spPr bwMode="auto">
              <a:xfrm>
                <a:off x="836615" y="292023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55" name="Line 9"/>
              <p:cNvSpPr>
                <a:spLocks noChangeShapeType="1"/>
              </p:cNvSpPr>
              <p:nvPr/>
            </p:nvSpPr>
            <p:spPr bwMode="auto">
              <a:xfrm>
                <a:off x="836615" y="342151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56" name="Line 10"/>
              <p:cNvSpPr>
                <a:spLocks noChangeShapeType="1"/>
              </p:cNvSpPr>
              <p:nvPr/>
            </p:nvSpPr>
            <p:spPr bwMode="auto">
              <a:xfrm>
                <a:off x="836615" y="392179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57"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58" name="Line 12"/>
              <p:cNvSpPr>
                <a:spLocks noChangeShapeType="1"/>
              </p:cNvSpPr>
              <p:nvPr/>
            </p:nvSpPr>
            <p:spPr bwMode="auto">
              <a:xfrm>
                <a:off x="276196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59" name="Line 14"/>
              <p:cNvSpPr>
                <a:spLocks noChangeShapeType="1"/>
              </p:cNvSpPr>
              <p:nvPr/>
            </p:nvSpPr>
            <p:spPr bwMode="auto">
              <a:xfrm>
                <a:off x="3623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60" name="Line 17"/>
              <p:cNvSpPr>
                <a:spLocks noChangeShapeType="1"/>
              </p:cNvSpPr>
              <p:nvPr/>
            </p:nvSpPr>
            <p:spPr bwMode="auto">
              <a:xfrm>
                <a:off x="449006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61" name="Line 19"/>
              <p:cNvSpPr>
                <a:spLocks noChangeShapeType="1"/>
              </p:cNvSpPr>
              <p:nvPr/>
            </p:nvSpPr>
            <p:spPr bwMode="auto">
              <a:xfrm>
                <a:off x="187976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62" name="Line 21"/>
              <p:cNvSpPr>
                <a:spLocks noChangeShapeType="1"/>
              </p:cNvSpPr>
              <p:nvPr/>
            </p:nvSpPr>
            <p:spPr bwMode="auto">
              <a:xfrm>
                <a:off x="99628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cs typeface="Arial" panose="020B0604020202020204" pitchFamily="34" charset="0"/>
                </a:endParaRPr>
              </a:p>
            </p:txBody>
          </p:sp>
        </p:grpSp>
        <p:sp>
          <p:nvSpPr>
            <p:cNvPr id="140" name="TextBox 139"/>
            <p:cNvSpPr txBox="1"/>
            <p:nvPr/>
          </p:nvSpPr>
          <p:spPr>
            <a:xfrm>
              <a:off x="4068499" y="4759462"/>
              <a:ext cx="1453998" cy="380122"/>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cs typeface="Arial" panose="020B0604020202020204" pitchFamily="34" charset="0"/>
                </a:rPr>
                <a:t>Time, months</a:t>
              </a:r>
              <a:endParaRPr lang="en-GB" sz="1000" dirty="0">
                <a:solidFill>
                  <a:srgbClr val="000000"/>
                </a:solidFill>
                <a:cs typeface="Arial" panose="020B0604020202020204" pitchFamily="34" charset="0"/>
              </a:endParaRPr>
            </a:p>
          </p:txBody>
        </p:sp>
        <p:sp>
          <p:nvSpPr>
            <p:cNvPr id="141" name="TextBox 140"/>
            <p:cNvSpPr txBox="1"/>
            <p:nvPr/>
          </p:nvSpPr>
          <p:spPr>
            <a:xfrm>
              <a:off x="2333767" y="2204178"/>
              <a:ext cx="386955"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8</a:t>
              </a:r>
              <a:endParaRPr lang="en-GB" sz="1000" dirty="0">
                <a:solidFill>
                  <a:srgbClr val="000000"/>
                </a:solidFill>
                <a:cs typeface="Arial" panose="020B0604020202020204" pitchFamily="34" charset="0"/>
              </a:endParaRPr>
            </a:p>
          </p:txBody>
        </p:sp>
        <p:sp>
          <p:nvSpPr>
            <p:cNvPr id="142" name="TextBox 141"/>
            <p:cNvSpPr txBox="1"/>
            <p:nvPr/>
          </p:nvSpPr>
          <p:spPr>
            <a:xfrm>
              <a:off x="2333769" y="2677247"/>
              <a:ext cx="386955"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6</a:t>
              </a:r>
              <a:endParaRPr lang="en-GB" sz="1000" dirty="0">
                <a:solidFill>
                  <a:srgbClr val="000000"/>
                </a:solidFill>
                <a:cs typeface="Arial" panose="020B0604020202020204" pitchFamily="34" charset="0"/>
              </a:endParaRPr>
            </a:p>
          </p:txBody>
        </p:sp>
        <p:sp>
          <p:nvSpPr>
            <p:cNvPr id="143" name="TextBox 142"/>
            <p:cNvSpPr txBox="1"/>
            <p:nvPr/>
          </p:nvSpPr>
          <p:spPr>
            <a:xfrm>
              <a:off x="2333769" y="3178161"/>
              <a:ext cx="386955"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4</a:t>
              </a:r>
              <a:endParaRPr lang="en-GB" sz="1000" dirty="0">
                <a:solidFill>
                  <a:srgbClr val="000000"/>
                </a:solidFill>
                <a:cs typeface="Arial" panose="020B0604020202020204" pitchFamily="34" charset="0"/>
              </a:endParaRPr>
            </a:p>
          </p:txBody>
        </p:sp>
        <p:sp>
          <p:nvSpPr>
            <p:cNvPr id="144" name="TextBox 143"/>
            <p:cNvSpPr txBox="1"/>
            <p:nvPr/>
          </p:nvSpPr>
          <p:spPr>
            <a:xfrm>
              <a:off x="2333769" y="3678254"/>
              <a:ext cx="386955"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2</a:t>
              </a:r>
              <a:endParaRPr lang="en-GB" sz="1000" dirty="0">
                <a:solidFill>
                  <a:srgbClr val="000000"/>
                </a:solidFill>
                <a:cs typeface="Arial" panose="020B0604020202020204" pitchFamily="34" charset="0"/>
              </a:endParaRPr>
            </a:p>
          </p:txBody>
        </p:sp>
        <p:sp>
          <p:nvSpPr>
            <p:cNvPr id="145" name="TextBox 144"/>
            <p:cNvSpPr txBox="1"/>
            <p:nvPr/>
          </p:nvSpPr>
          <p:spPr>
            <a:xfrm>
              <a:off x="2359170" y="4174847"/>
              <a:ext cx="361560" cy="366353"/>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146" name="TextBox 145"/>
            <p:cNvSpPr txBox="1"/>
            <p:nvPr/>
          </p:nvSpPr>
          <p:spPr>
            <a:xfrm>
              <a:off x="2598363" y="4522747"/>
              <a:ext cx="361560" cy="366353"/>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147" name="TextBox 146"/>
            <p:cNvSpPr txBox="1"/>
            <p:nvPr/>
          </p:nvSpPr>
          <p:spPr>
            <a:xfrm>
              <a:off x="3420615" y="4522747"/>
              <a:ext cx="477979"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50</a:t>
              </a:r>
              <a:endParaRPr lang="en-GB" sz="1000" dirty="0">
                <a:solidFill>
                  <a:srgbClr val="000000"/>
                </a:solidFill>
                <a:cs typeface="Arial" panose="020B0604020202020204" pitchFamily="34" charset="0"/>
              </a:endParaRPr>
            </a:p>
          </p:txBody>
        </p:sp>
        <p:sp>
          <p:nvSpPr>
            <p:cNvPr id="148" name="TextBox 147"/>
            <p:cNvSpPr txBox="1"/>
            <p:nvPr/>
          </p:nvSpPr>
          <p:spPr>
            <a:xfrm>
              <a:off x="4014924" y="4522748"/>
              <a:ext cx="261722" cy="366352"/>
            </a:xfrm>
            <a:prstGeom prst="rect">
              <a:avLst/>
            </a:prstGeom>
            <a:noFill/>
          </p:spPr>
          <p:txBody>
            <a:bodyPr wrap="none" rtlCol="0" anchor="t" anchorCtr="0">
              <a:spAutoFit/>
            </a:bodyPr>
            <a:lstStyle/>
            <a:p>
              <a:pPr algn="ctr"/>
              <a:endParaRPr lang="en-GB" sz="1000" dirty="0">
                <a:solidFill>
                  <a:srgbClr val="000000"/>
                </a:solidFill>
                <a:cs typeface="Arial" panose="020B0604020202020204" pitchFamily="34" charset="0"/>
              </a:endParaRPr>
            </a:p>
          </p:txBody>
        </p:sp>
        <p:sp>
          <p:nvSpPr>
            <p:cNvPr id="149" name="TextBox 148"/>
            <p:cNvSpPr txBox="1"/>
            <p:nvPr/>
          </p:nvSpPr>
          <p:spPr>
            <a:xfrm>
              <a:off x="4254965"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150" name="TextBox 149"/>
            <p:cNvSpPr txBox="1"/>
            <p:nvPr/>
          </p:nvSpPr>
          <p:spPr>
            <a:xfrm>
              <a:off x="5109629"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150</a:t>
              </a:r>
              <a:endParaRPr lang="en-GB" sz="1000" dirty="0">
                <a:solidFill>
                  <a:srgbClr val="000000"/>
                </a:solidFill>
                <a:cs typeface="Arial" panose="020B0604020202020204" pitchFamily="34" charset="0"/>
              </a:endParaRPr>
            </a:p>
          </p:txBody>
        </p:sp>
        <p:sp>
          <p:nvSpPr>
            <p:cNvPr id="151" name="TextBox 150"/>
            <p:cNvSpPr txBox="1"/>
            <p:nvPr/>
          </p:nvSpPr>
          <p:spPr>
            <a:xfrm>
              <a:off x="5980382"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200</a:t>
              </a:r>
              <a:endParaRPr lang="en-GB" sz="1000" dirty="0">
                <a:solidFill>
                  <a:srgbClr val="000000"/>
                </a:solidFill>
                <a:cs typeface="Arial" panose="020B0604020202020204" pitchFamily="34" charset="0"/>
              </a:endParaRPr>
            </a:p>
          </p:txBody>
        </p:sp>
      </p:grpSp>
      <p:sp>
        <p:nvSpPr>
          <p:cNvPr id="163" name="TextBox 162"/>
          <p:cNvSpPr txBox="1"/>
          <p:nvPr/>
        </p:nvSpPr>
        <p:spPr>
          <a:xfrm>
            <a:off x="4037535" y="2961949"/>
            <a:ext cx="1765227" cy="307777"/>
          </a:xfrm>
          <a:prstGeom prst="rect">
            <a:avLst/>
          </a:prstGeom>
          <a:noFill/>
        </p:spPr>
        <p:txBody>
          <a:bodyPr wrap="none" rtlCol="0">
            <a:spAutoFit/>
          </a:bodyPr>
          <a:lstStyle/>
          <a:p>
            <a:pPr algn="ctr"/>
            <a:r>
              <a:rPr lang="en-GB" sz="1400" b="1" dirty="0" smtClean="0"/>
              <a:t>Distant metastasis</a:t>
            </a:r>
            <a:endParaRPr lang="en-GB" sz="1400" b="1" dirty="0"/>
          </a:p>
        </p:txBody>
      </p:sp>
      <p:sp>
        <p:nvSpPr>
          <p:cNvPr id="164" name="TextBox 163"/>
          <p:cNvSpPr txBox="1"/>
          <p:nvPr/>
        </p:nvSpPr>
        <p:spPr>
          <a:xfrm>
            <a:off x="4204668" y="4472356"/>
            <a:ext cx="904730" cy="307777"/>
          </a:xfrm>
          <a:prstGeom prst="rect">
            <a:avLst/>
          </a:prstGeom>
          <a:noFill/>
        </p:spPr>
        <p:txBody>
          <a:bodyPr wrap="none" rtlCol="0">
            <a:spAutoFit/>
          </a:bodyPr>
          <a:lstStyle/>
          <a:p>
            <a:pPr algn="ctr"/>
            <a:r>
              <a:rPr lang="en-GB" sz="1400" dirty="0" smtClean="0"/>
              <a:t>p=0.0005</a:t>
            </a:r>
            <a:endParaRPr lang="en-GB" sz="1400" dirty="0"/>
          </a:p>
        </p:txBody>
      </p:sp>
      <p:grpSp>
        <p:nvGrpSpPr>
          <p:cNvPr id="165" name="Group 164"/>
          <p:cNvGrpSpPr/>
          <p:nvPr/>
        </p:nvGrpSpPr>
        <p:grpSpPr>
          <a:xfrm>
            <a:off x="6077897" y="3377586"/>
            <a:ext cx="2944624" cy="1901386"/>
            <a:chOff x="2042505" y="2204178"/>
            <a:chExt cx="4519355" cy="2935406"/>
          </a:xfrm>
        </p:grpSpPr>
        <p:grpSp>
          <p:nvGrpSpPr>
            <p:cNvPr id="166" name="Group 165"/>
            <p:cNvGrpSpPr/>
            <p:nvPr/>
          </p:nvGrpSpPr>
          <p:grpSpPr>
            <a:xfrm>
              <a:off x="2614623" y="2396465"/>
              <a:ext cx="3901680" cy="2171700"/>
              <a:chOff x="836615" y="2448719"/>
              <a:chExt cx="3901680" cy="2171700"/>
            </a:xfrm>
          </p:grpSpPr>
          <p:sp>
            <p:nvSpPr>
              <p:cNvPr id="179" name="Freeform 17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1" name="Line 7"/>
              <p:cNvSpPr>
                <a:spLocks noChangeShapeType="1"/>
              </p:cNvSpPr>
              <p:nvPr/>
            </p:nvSpPr>
            <p:spPr bwMode="auto">
              <a:xfrm>
                <a:off x="836615" y="2939462"/>
                <a:ext cx="889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2" name="Line 8"/>
              <p:cNvSpPr>
                <a:spLocks noChangeShapeType="1"/>
              </p:cNvSpPr>
              <p:nvPr/>
            </p:nvSpPr>
            <p:spPr bwMode="auto">
              <a:xfrm>
                <a:off x="836615" y="3430206"/>
                <a:ext cx="889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3" name="Line 9"/>
              <p:cNvSpPr>
                <a:spLocks noChangeShapeType="1"/>
              </p:cNvSpPr>
              <p:nvPr/>
            </p:nvSpPr>
            <p:spPr bwMode="auto">
              <a:xfrm>
                <a:off x="836615" y="3920949"/>
                <a:ext cx="889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4"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5" name="Line 12"/>
              <p:cNvSpPr>
                <a:spLocks noChangeShapeType="1"/>
              </p:cNvSpPr>
              <p:nvPr/>
            </p:nvSpPr>
            <p:spPr bwMode="auto">
              <a:xfrm>
                <a:off x="276196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6" name="Line 14"/>
              <p:cNvSpPr>
                <a:spLocks noChangeShapeType="1"/>
              </p:cNvSpPr>
              <p:nvPr/>
            </p:nvSpPr>
            <p:spPr bwMode="auto">
              <a:xfrm>
                <a:off x="3623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7" name="Line 17"/>
              <p:cNvSpPr>
                <a:spLocks noChangeShapeType="1"/>
              </p:cNvSpPr>
              <p:nvPr/>
            </p:nvSpPr>
            <p:spPr bwMode="auto">
              <a:xfrm>
                <a:off x="449006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8" name="Line 19"/>
              <p:cNvSpPr>
                <a:spLocks noChangeShapeType="1"/>
              </p:cNvSpPr>
              <p:nvPr/>
            </p:nvSpPr>
            <p:spPr bwMode="auto">
              <a:xfrm>
                <a:off x="187976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9" name="Line 21"/>
              <p:cNvSpPr>
                <a:spLocks noChangeShapeType="1"/>
              </p:cNvSpPr>
              <p:nvPr/>
            </p:nvSpPr>
            <p:spPr bwMode="auto">
              <a:xfrm>
                <a:off x="99628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cs typeface="Arial" panose="020B0604020202020204" pitchFamily="34" charset="0"/>
                </a:endParaRPr>
              </a:p>
            </p:txBody>
          </p:sp>
        </p:grpSp>
        <p:sp>
          <p:nvSpPr>
            <p:cNvPr id="167" name="TextBox 166"/>
            <p:cNvSpPr txBox="1"/>
            <p:nvPr/>
          </p:nvSpPr>
          <p:spPr>
            <a:xfrm>
              <a:off x="4059634" y="4759462"/>
              <a:ext cx="1471729" cy="380122"/>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cs typeface="Arial" panose="020B0604020202020204" pitchFamily="34" charset="0"/>
                </a:rPr>
                <a:t>Time, months</a:t>
              </a:r>
              <a:endParaRPr lang="en-GB" sz="1000" dirty="0">
                <a:solidFill>
                  <a:srgbClr val="000000"/>
                </a:solidFill>
                <a:cs typeface="Arial" panose="020B0604020202020204" pitchFamily="34" charset="0"/>
              </a:endParaRPr>
            </a:p>
          </p:txBody>
        </p:sp>
        <p:sp>
          <p:nvSpPr>
            <p:cNvPr id="168" name="TextBox 167"/>
            <p:cNvSpPr txBox="1"/>
            <p:nvPr/>
          </p:nvSpPr>
          <p:spPr>
            <a:xfrm>
              <a:off x="2042505" y="2204178"/>
              <a:ext cx="662301"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169" name="TextBox 168"/>
            <p:cNvSpPr txBox="1"/>
            <p:nvPr/>
          </p:nvSpPr>
          <p:spPr>
            <a:xfrm>
              <a:off x="2042508" y="2696845"/>
              <a:ext cx="662301"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0.75</a:t>
              </a:r>
              <a:endParaRPr lang="en-GB" sz="1000" dirty="0">
                <a:solidFill>
                  <a:srgbClr val="000000"/>
                </a:solidFill>
                <a:cs typeface="Arial" panose="020B0604020202020204" pitchFamily="34" charset="0"/>
              </a:endParaRPr>
            </a:p>
          </p:txBody>
        </p:sp>
        <p:sp>
          <p:nvSpPr>
            <p:cNvPr id="170" name="TextBox 169"/>
            <p:cNvSpPr txBox="1"/>
            <p:nvPr/>
          </p:nvSpPr>
          <p:spPr>
            <a:xfrm>
              <a:off x="2042508" y="3189512"/>
              <a:ext cx="662301"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0.50</a:t>
              </a:r>
              <a:endParaRPr lang="en-GB" sz="1000" dirty="0">
                <a:solidFill>
                  <a:srgbClr val="000000"/>
                </a:solidFill>
                <a:cs typeface="Arial" panose="020B0604020202020204" pitchFamily="34" charset="0"/>
              </a:endParaRPr>
            </a:p>
          </p:txBody>
        </p:sp>
        <p:sp>
          <p:nvSpPr>
            <p:cNvPr id="171" name="TextBox 170"/>
            <p:cNvSpPr txBox="1"/>
            <p:nvPr/>
          </p:nvSpPr>
          <p:spPr>
            <a:xfrm>
              <a:off x="2042508" y="3682178"/>
              <a:ext cx="662301" cy="380122"/>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0.25</a:t>
              </a:r>
              <a:endParaRPr lang="en-GB" sz="1000" dirty="0">
                <a:solidFill>
                  <a:srgbClr val="000000"/>
                </a:solidFill>
                <a:cs typeface="Arial" panose="020B0604020202020204" pitchFamily="34" charset="0"/>
              </a:endParaRPr>
            </a:p>
          </p:txBody>
        </p:sp>
        <p:sp>
          <p:nvSpPr>
            <p:cNvPr id="172" name="TextBox 171"/>
            <p:cNvSpPr txBox="1"/>
            <p:nvPr/>
          </p:nvSpPr>
          <p:spPr>
            <a:xfrm>
              <a:off x="2343255" y="4174847"/>
              <a:ext cx="361559" cy="366353"/>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173" name="TextBox 172"/>
            <p:cNvSpPr txBox="1"/>
            <p:nvPr/>
          </p:nvSpPr>
          <p:spPr>
            <a:xfrm>
              <a:off x="2598363" y="4522747"/>
              <a:ext cx="361560" cy="366353"/>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174" name="TextBox 173"/>
            <p:cNvSpPr txBox="1"/>
            <p:nvPr/>
          </p:nvSpPr>
          <p:spPr>
            <a:xfrm>
              <a:off x="3420615" y="4522747"/>
              <a:ext cx="477979"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50</a:t>
              </a:r>
              <a:endParaRPr lang="en-GB" sz="1000" dirty="0">
                <a:solidFill>
                  <a:srgbClr val="000000"/>
                </a:solidFill>
                <a:cs typeface="Arial" panose="020B0604020202020204" pitchFamily="34" charset="0"/>
              </a:endParaRPr>
            </a:p>
          </p:txBody>
        </p:sp>
        <p:sp>
          <p:nvSpPr>
            <p:cNvPr id="175" name="TextBox 174"/>
            <p:cNvSpPr txBox="1"/>
            <p:nvPr/>
          </p:nvSpPr>
          <p:spPr>
            <a:xfrm>
              <a:off x="4014924" y="4522748"/>
              <a:ext cx="261722" cy="366352"/>
            </a:xfrm>
            <a:prstGeom prst="rect">
              <a:avLst/>
            </a:prstGeom>
            <a:noFill/>
          </p:spPr>
          <p:txBody>
            <a:bodyPr wrap="none" rtlCol="0" anchor="t" anchorCtr="0">
              <a:spAutoFit/>
            </a:bodyPr>
            <a:lstStyle/>
            <a:p>
              <a:pPr algn="ctr"/>
              <a:endParaRPr lang="en-GB" sz="1000" dirty="0">
                <a:solidFill>
                  <a:srgbClr val="000000"/>
                </a:solidFill>
                <a:cs typeface="Arial" panose="020B0604020202020204" pitchFamily="34" charset="0"/>
              </a:endParaRPr>
            </a:p>
          </p:txBody>
        </p:sp>
        <p:sp>
          <p:nvSpPr>
            <p:cNvPr id="176" name="TextBox 175"/>
            <p:cNvSpPr txBox="1"/>
            <p:nvPr/>
          </p:nvSpPr>
          <p:spPr>
            <a:xfrm>
              <a:off x="4254965"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177" name="TextBox 176"/>
            <p:cNvSpPr txBox="1"/>
            <p:nvPr/>
          </p:nvSpPr>
          <p:spPr>
            <a:xfrm>
              <a:off x="5109629"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150</a:t>
              </a:r>
              <a:endParaRPr lang="en-GB" sz="1000" dirty="0">
                <a:solidFill>
                  <a:srgbClr val="000000"/>
                </a:solidFill>
                <a:cs typeface="Arial" panose="020B0604020202020204" pitchFamily="34" charset="0"/>
              </a:endParaRPr>
            </a:p>
          </p:txBody>
        </p:sp>
        <p:sp>
          <p:nvSpPr>
            <p:cNvPr id="178" name="TextBox 177"/>
            <p:cNvSpPr txBox="1"/>
            <p:nvPr/>
          </p:nvSpPr>
          <p:spPr>
            <a:xfrm>
              <a:off x="5980382"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200</a:t>
              </a:r>
              <a:endParaRPr lang="en-GB" sz="1000" dirty="0">
                <a:solidFill>
                  <a:srgbClr val="000000"/>
                </a:solidFill>
                <a:cs typeface="Arial" panose="020B0604020202020204" pitchFamily="34" charset="0"/>
              </a:endParaRPr>
            </a:p>
          </p:txBody>
        </p:sp>
      </p:grpSp>
      <p:sp>
        <p:nvSpPr>
          <p:cNvPr id="190" name="TextBox 189"/>
          <p:cNvSpPr txBox="1"/>
          <p:nvPr/>
        </p:nvSpPr>
        <p:spPr>
          <a:xfrm>
            <a:off x="7108554" y="2961949"/>
            <a:ext cx="1518364" cy="307777"/>
          </a:xfrm>
          <a:prstGeom prst="rect">
            <a:avLst/>
          </a:prstGeom>
          <a:noFill/>
        </p:spPr>
        <p:txBody>
          <a:bodyPr wrap="none" rtlCol="0">
            <a:spAutoFit/>
          </a:bodyPr>
          <a:lstStyle/>
          <a:p>
            <a:pPr algn="ctr"/>
            <a:r>
              <a:rPr lang="en-GB" sz="1400" b="1" dirty="0" smtClean="0"/>
              <a:t>Overall survival</a:t>
            </a:r>
            <a:endParaRPr lang="en-GB" sz="1400" b="1" dirty="0"/>
          </a:p>
        </p:txBody>
      </p:sp>
      <p:sp>
        <p:nvSpPr>
          <p:cNvPr id="191" name="TextBox 190"/>
          <p:cNvSpPr txBox="1"/>
          <p:nvPr/>
        </p:nvSpPr>
        <p:spPr>
          <a:xfrm>
            <a:off x="7190050" y="4472356"/>
            <a:ext cx="835486" cy="307777"/>
          </a:xfrm>
          <a:prstGeom prst="rect">
            <a:avLst/>
          </a:prstGeom>
          <a:noFill/>
        </p:spPr>
        <p:txBody>
          <a:bodyPr wrap="none" rtlCol="0">
            <a:spAutoFit/>
          </a:bodyPr>
          <a:lstStyle/>
          <a:p>
            <a:pPr algn="ctr"/>
            <a:r>
              <a:rPr lang="en-GB" sz="1400" dirty="0" smtClean="0"/>
              <a:t>p=0.001</a:t>
            </a:r>
            <a:endParaRPr lang="en-GB" sz="1400" dirty="0"/>
          </a:p>
        </p:txBody>
      </p:sp>
      <p:sp>
        <p:nvSpPr>
          <p:cNvPr id="192" name="Freeform 2"/>
          <p:cNvSpPr>
            <a:spLocks/>
          </p:cNvSpPr>
          <p:nvPr/>
        </p:nvSpPr>
        <p:spPr bwMode="auto">
          <a:xfrm>
            <a:off x="632855" y="3623807"/>
            <a:ext cx="2472927" cy="1155257"/>
          </a:xfrm>
          <a:custGeom>
            <a:avLst/>
            <a:gdLst>
              <a:gd name="T0" fmla="*/ 143 w 194"/>
              <a:gd name="T1" fmla="*/ 0 h 94"/>
              <a:gd name="T2" fmla="*/ 141 w 194"/>
              <a:gd name="T3" fmla="*/ 4 h 94"/>
              <a:gd name="T4" fmla="*/ 123 w 194"/>
              <a:gd name="T5" fmla="*/ 8 h 94"/>
              <a:gd name="T6" fmla="*/ 114 w 194"/>
              <a:gd name="T7" fmla="*/ 10 h 94"/>
              <a:gd name="T8" fmla="*/ 113 w 194"/>
              <a:gd name="T9" fmla="*/ 13 h 94"/>
              <a:gd name="T10" fmla="*/ 112 w 194"/>
              <a:gd name="T11" fmla="*/ 17 h 94"/>
              <a:gd name="T12" fmla="*/ 109 w 194"/>
              <a:gd name="T13" fmla="*/ 20 h 94"/>
              <a:gd name="T14" fmla="*/ 86 w 194"/>
              <a:gd name="T15" fmla="*/ 22 h 94"/>
              <a:gd name="T16" fmla="*/ 80 w 194"/>
              <a:gd name="T17" fmla="*/ 23 h 94"/>
              <a:gd name="T18" fmla="*/ 76 w 194"/>
              <a:gd name="T19" fmla="*/ 24 h 94"/>
              <a:gd name="T20" fmla="*/ 75 w 194"/>
              <a:gd name="T21" fmla="*/ 25 h 94"/>
              <a:gd name="T22" fmla="*/ 73 w 194"/>
              <a:gd name="T23" fmla="*/ 27 h 94"/>
              <a:gd name="T24" fmla="*/ 69 w 194"/>
              <a:gd name="T25" fmla="*/ 28 h 94"/>
              <a:gd name="T26" fmla="*/ 67 w 194"/>
              <a:gd name="T27" fmla="*/ 29 h 94"/>
              <a:gd name="T28" fmla="*/ 64 w 194"/>
              <a:gd name="T29" fmla="*/ 32 h 94"/>
              <a:gd name="T30" fmla="*/ 62 w 194"/>
              <a:gd name="T31" fmla="*/ 33 h 94"/>
              <a:gd name="T32" fmla="*/ 60 w 194"/>
              <a:gd name="T33" fmla="*/ 34 h 94"/>
              <a:gd name="T34" fmla="*/ 57 w 194"/>
              <a:gd name="T35" fmla="*/ 35 h 94"/>
              <a:gd name="T36" fmla="*/ 54 w 194"/>
              <a:gd name="T37" fmla="*/ 36 h 94"/>
              <a:gd name="T38" fmla="*/ 50 w 194"/>
              <a:gd name="T39" fmla="*/ 36 h 94"/>
              <a:gd name="T40" fmla="*/ 46 w 194"/>
              <a:gd name="T41" fmla="*/ 38 h 94"/>
              <a:gd name="T42" fmla="*/ 45 w 194"/>
              <a:gd name="T43" fmla="*/ 39 h 94"/>
              <a:gd name="T44" fmla="*/ 40 w 194"/>
              <a:gd name="T45" fmla="*/ 41 h 94"/>
              <a:gd name="T46" fmla="*/ 34 w 194"/>
              <a:gd name="T47" fmla="*/ 42 h 94"/>
              <a:gd name="T48" fmla="*/ 33 w 194"/>
              <a:gd name="T49" fmla="*/ 44 h 94"/>
              <a:gd name="T50" fmla="*/ 30 w 194"/>
              <a:gd name="T51" fmla="*/ 45 h 94"/>
              <a:gd name="T52" fmla="*/ 29 w 194"/>
              <a:gd name="T53" fmla="*/ 47 h 94"/>
              <a:gd name="T54" fmla="*/ 26 w 194"/>
              <a:gd name="T55" fmla="*/ 50 h 94"/>
              <a:gd name="T56" fmla="*/ 24 w 194"/>
              <a:gd name="T57" fmla="*/ 51 h 94"/>
              <a:gd name="T58" fmla="*/ 22 w 194"/>
              <a:gd name="T59" fmla="*/ 53 h 94"/>
              <a:gd name="T60" fmla="*/ 19 w 194"/>
              <a:gd name="T61" fmla="*/ 56 h 94"/>
              <a:gd name="T62" fmla="*/ 17 w 194"/>
              <a:gd name="T63" fmla="*/ 58 h 94"/>
              <a:gd name="T64" fmla="*/ 16 w 194"/>
              <a:gd name="T65" fmla="*/ 60 h 94"/>
              <a:gd name="T66" fmla="*/ 14 w 194"/>
              <a:gd name="T67" fmla="*/ 63 h 94"/>
              <a:gd name="T68" fmla="*/ 12 w 194"/>
              <a:gd name="T69" fmla="*/ 64 h 94"/>
              <a:gd name="T70" fmla="*/ 11 w 194"/>
              <a:gd name="T71" fmla="*/ 66 h 94"/>
              <a:gd name="T72" fmla="*/ 10 w 194"/>
              <a:gd name="T73" fmla="*/ 67 h 94"/>
              <a:gd name="T74" fmla="*/ 9 w 194"/>
              <a:gd name="T75" fmla="*/ 69 h 94"/>
              <a:gd name="T76" fmla="*/ 8 w 194"/>
              <a:gd name="T77" fmla="*/ 72 h 94"/>
              <a:gd name="T78" fmla="*/ 7 w 194"/>
              <a:gd name="T79" fmla="*/ 74 h 94"/>
              <a:gd name="T80" fmla="*/ 6 w 194"/>
              <a:gd name="T81" fmla="*/ 77 h 94"/>
              <a:gd name="T82" fmla="*/ 4 w 194"/>
              <a:gd name="T83" fmla="*/ 82 h 94"/>
              <a:gd name="T84" fmla="*/ 3 w 194"/>
              <a:gd name="T85" fmla="*/ 87 h 94"/>
              <a:gd name="T86" fmla="*/ 2 w 194"/>
              <a:gd name="T87" fmla="*/ 89 h 94"/>
              <a:gd name="T88" fmla="*/ 1 w 194"/>
              <a:gd name="T89" fmla="*/ 92 h 94"/>
              <a:gd name="T90" fmla="*/ 0 w 194"/>
              <a:gd name="T9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94">
                <a:moveTo>
                  <a:pt x="194" y="0"/>
                </a:moveTo>
                <a:lnTo>
                  <a:pt x="143" y="0"/>
                </a:lnTo>
                <a:lnTo>
                  <a:pt x="143" y="4"/>
                </a:lnTo>
                <a:lnTo>
                  <a:pt x="141" y="4"/>
                </a:lnTo>
                <a:lnTo>
                  <a:pt x="141" y="8"/>
                </a:lnTo>
                <a:lnTo>
                  <a:pt x="123" y="8"/>
                </a:lnTo>
                <a:lnTo>
                  <a:pt x="123" y="10"/>
                </a:lnTo>
                <a:lnTo>
                  <a:pt x="114" y="10"/>
                </a:lnTo>
                <a:lnTo>
                  <a:pt x="114" y="13"/>
                </a:lnTo>
                <a:lnTo>
                  <a:pt x="113" y="13"/>
                </a:lnTo>
                <a:lnTo>
                  <a:pt x="113" y="17"/>
                </a:lnTo>
                <a:lnTo>
                  <a:pt x="112" y="17"/>
                </a:lnTo>
                <a:lnTo>
                  <a:pt x="112" y="20"/>
                </a:lnTo>
                <a:lnTo>
                  <a:pt x="109" y="20"/>
                </a:lnTo>
                <a:lnTo>
                  <a:pt x="109" y="22"/>
                </a:lnTo>
                <a:lnTo>
                  <a:pt x="86" y="22"/>
                </a:lnTo>
                <a:lnTo>
                  <a:pt x="86" y="23"/>
                </a:lnTo>
                <a:lnTo>
                  <a:pt x="80" y="23"/>
                </a:lnTo>
                <a:lnTo>
                  <a:pt x="80" y="24"/>
                </a:lnTo>
                <a:lnTo>
                  <a:pt x="76" y="24"/>
                </a:lnTo>
                <a:lnTo>
                  <a:pt x="76" y="25"/>
                </a:lnTo>
                <a:lnTo>
                  <a:pt x="75" y="25"/>
                </a:lnTo>
                <a:lnTo>
                  <a:pt x="75" y="27"/>
                </a:lnTo>
                <a:lnTo>
                  <a:pt x="73" y="27"/>
                </a:lnTo>
                <a:lnTo>
                  <a:pt x="73" y="28"/>
                </a:lnTo>
                <a:lnTo>
                  <a:pt x="69" y="28"/>
                </a:lnTo>
                <a:lnTo>
                  <a:pt x="69" y="29"/>
                </a:lnTo>
                <a:lnTo>
                  <a:pt x="67" y="29"/>
                </a:lnTo>
                <a:lnTo>
                  <a:pt x="67" y="32"/>
                </a:lnTo>
                <a:lnTo>
                  <a:pt x="64" y="32"/>
                </a:lnTo>
                <a:lnTo>
                  <a:pt x="64" y="33"/>
                </a:lnTo>
                <a:lnTo>
                  <a:pt x="62" y="33"/>
                </a:lnTo>
                <a:lnTo>
                  <a:pt x="62" y="34"/>
                </a:lnTo>
                <a:lnTo>
                  <a:pt x="60" y="34"/>
                </a:lnTo>
                <a:lnTo>
                  <a:pt x="57" y="34"/>
                </a:lnTo>
                <a:lnTo>
                  <a:pt x="57" y="35"/>
                </a:lnTo>
                <a:lnTo>
                  <a:pt x="54" y="35"/>
                </a:lnTo>
                <a:lnTo>
                  <a:pt x="54" y="36"/>
                </a:lnTo>
                <a:lnTo>
                  <a:pt x="52" y="36"/>
                </a:lnTo>
                <a:lnTo>
                  <a:pt x="50" y="36"/>
                </a:lnTo>
                <a:lnTo>
                  <a:pt x="46" y="36"/>
                </a:lnTo>
                <a:lnTo>
                  <a:pt x="46" y="38"/>
                </a:lnTo>
                <a:lnTo>
                  <a:pt x="45" y="38"/>
                </a:lnTo>
                <a:lnTo>
                  <a:pt x="45" y="39"/>
                </a:lnTo>
                <a:lnTo>
                  <a:pt x="40" y="39"/>
                </a:lnTo>
                <a:lnTo>
                  <a:pt x="40" y="41"/>
                </a:lnTo>
                <a:lnTo>
                  <a:pt x="34" y="41"/>
                </a:lnTo>
                <a:lnTo>
                  <a:pt x="34" y="42"/>
                </a:lnTo>
                <a:lnTo>
                  <a:pt x="33" y="42"/>
                </a:lnTo>
                <a:lnTo>
                  <a:pt x="33" y="44"/>
                </a:lnTo>
                <a:lnTo>
                  <a:pt x="30" y="44"/>
                </a:lnTo>
                <a:lnTo>
                  <a:pt x="30" y="45"/>
                </a:lnTo>
                <a:lnTo>
                  <a:pt x="29" y="45"/>
                </a:lnTo>
                <a:lnTo>
                  <a:pt x="29" y="47"/>
                </a:lnTo>
                <a:lnTo>
                  <a:pt x="26" y="47"/>
                </a:lnTo>
                <a:lnTo>
                  <a:pt x="26" y="50"/>
                </a:lnTo>
                <a:lnTo>
                  <a:pt x="24" y="50"/>
                </a:lnTo>
                <a:lnTo>
                  <a:pt x="24" y="51"/>
                </a:lnTo>
                <a:lnTo>
                  <a:pt x="22" y="51"/>
                </a:lnTo>
                <a:lnTo>
                  <a:pt x="22" y="53"/>
                </a:lnTo>
                <a:lnTo>
                  <a:pt x="19" y="53"/>
                </a:lnTo>
                <a:lnTo>
                  <a:pt x="19" y="56"/>
                </a:lnTo>
                <a:lnTo>
                  <a:pt x="17" y="56"/>
                </a:lnTo>
                <a:lnTo>
                  <a:pt x="17" y="58"/>
                </a:lnTo>
                <a:lnTo>
                  <a:pt x="16" y="58"/>
                </a:lnTo>
                <a:lnTo>
                  <a:pt x="16" y="60"/>
                </a:lnTo>
                <a:lnTo>
                  <a:pt x="14" y="60"/>
                </a:lnTo>
                <a:lnTo>
                  <a:pt x="14" y="63"/>
                </a:lnTo>
                <a:lnTo>
                  <a:pt x="12" y="63"/>
                </a:lnTo>
                <a:lnTo>
                  <a:pt x="12" y="64"/>
                </a:lnTo>
                <a:lnTo>
                  <a:pt x="11" y="64"/>
                </a:lnTo>
                <a:lnTo>
                  <a:pt x="11" y="66"/>
                </a:lnTo>
                <a:lnTo>
                  <a:pt x="10" y="66"/>
                </a:lnTo>
                <a:lnTo>
                  <a:pt x="10" y="67"/>
                </a:lnTo>
                <a:lnTo>
                  <a:pt x="9" y="67"/>
                </a:lnTo>
                <a:lnTo>
                  <a:pt x="9" y="69"/>
                </a:lnTo>
                <a:lnTo>
                  <a:pt x="8" y="69"/>
                </a:lnTo>
                <a:lnTo>
                  <a:pt x="8" y="72"/>
                </a:lnTo>
                <a:lnTo>
                  <a:pt x="8" y="74"/>
                </a:lnTo>
                <a:lnTo>
                  <a:pt x="7" y="74"/>
                </a:lnTo>
                <a:lnTo>
                  <a:pt x="7" y="77"/>
                </a:lnTo>
                <a:lnTo>
                  <a:pt x="6" y="77"/>
                </a:lnTo>
                <a:lnTo>
                  <a:pt x="6" y="82"/>
                </a:lnTo>
                <a:lnTo>
                  <a:pt x="4" y="82"/>
                </a:lnTo>
                <a:lnTo>
                  <a:pt x="4" y="87"/>
                </a:lnTo>
                <a:lnTo>
                  <a:pt x="3" y="87"/>
                </a:lnTo>
                <a:lnTo>
                  <a:pt x="3" y="89"/>
                </a:lnTo>
                <a:lnTo>
                  <a:pt x="2" y="89"/>
                </a:lnTo>
                <a:lnTo>
                  <a:pt x="2" y="92"/>
                </a:lnTo>
                <a:lnTo>
                  <a:pt x="1" y="92"/>
                </a:lnTo>
                <a:lnTo>
                  <a:pt x="1" y="94"/>
                </a:lnTo>
                <a:lnTo>
                  <a:pt x="0" y="94"/>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Freeform 3"/>
          <p:cNvSpPr>
            <a:spLocks/>
          </p:cNvSpPr>
          <p:nvPr/>
        </p:nvSpPr>
        <p:spPr bwMode="auto">
          <a:xfrm>
            <a:off x="632855" y="3722127"/>
            <a:ext cx="2472927" cy="1056937"/>
          </a:xfrm>
          <a:custGeom>
            <a:avLst/>
            <a:gdLst>
              <a:gd name="T0" fmla="*/ 143 w 194"/>
              <a:gd name="T1" fmla="*/ 0 h 86"/>
              <a:gd name="T2" fmla="*/ 140 w 194"/>
              <a:gd name="T3" fmla="*/ 4 h 86"/>
              <a:gd name="T4" fmla="*/ 122 w 194"/>
              <a:gd name="T5" fmla="*/ 7 h 86"/>
              <a:gd name="T6" fmla="*/ 114 w 194"/>
              <a:gd name="T7" fmla="*/ 10 h 86"/>
              <a:gd name="T8" fmla="*/ 113 w 194"/>
              <a:gd name="T9" fmla="*/ 12 h 86"/>
              <a:gd name="T10" fmla="*/ 112 w 194"/>
              <a:gd name="T11" fmla="*/ 16 h 86"/>
              <a:gd name="T12" fmla="*/ 109 w 194"/>
              <a:gd name="T13" fmla="*/ 18 h 86"/>
              <a:gd name="T14" fmla="*/ 86 w 194"/>
              <a:gd name="T15" fmla="*/ 20 h 86"/>
              <a:gd name="T16" fmla="*/ 80 w 194"/>
              <a:gd name="T17" fmla="*/ 21 h 86"/>
              <a:gd name="T18" fmla="*/ 76 w 194"/>
              <a:gd name="T19" fmla="*/ 22 h 86"/>
              <a:gd name="T20" fmla="*/ 74 w 194"/>
              <a:gd name="T21" fmla="*/ 24 h 86"/>
              <a:gd name="T22" fmla="*/ 73 w 194"/>
              <a:gd name="T23" fmla="*/ 26 h 86"/>
              <a:gd name="T24" fmla="*/ 69 w 194"/>
              <a:gd name="T25" fmla="*/ 27 h 86"/>
              <a:gd name="T26" fmla="*/ 67 w 194"/>
              <a:gd name="T27" fmla="*/ 29 h 86"/>
              <a:gd name="T28" fmla="*/ 64 w 194"/>
              <a:gd name="T29" fmla="*/ 30 h 86"/>
              <a:gd name="T30" fmla="*/ 63 w 194"/>
              <a:gd name="T31" fmla="*/ 31 h 86"/>
              <a:gd name="T32" fmla="*/ 61 w 194"/>
              <a:gd name="T33" fmla="*/ 32 h 86"/>
              <a:gd name="T34" fmla="*/ 55 w 194"/>
              <a:gd name="T35" fmla="*/ 32 h 86"/>
              <a:gd name="T36" fmla="*/ 51 w 194"/>
              <a:gd name="T37" fmla="*/ 33 h 86"/>
              <a:gd name="T38" fmla="*/ 47 w 194"/>
              <a:gd name="T39" fmla="*/ 34 h 86"/>
              <a:gd name="T40" fmla="*/ 46 w 194"/>
              <a:gd name="T41" fmla="*/ 35 h 86"/>
              <a:gd name="T42" fmla="*/ 39 w 194"/>
              <a:gd name="T43" fmla="*/ 37 h 86"/>
              <a:gd name="T44" fmla="*/ 34 w 194"/>
              <a:gd name="T45" fmla="*/ 38 h 86"/>
              <a:gd name="T46" fmla="*/ 32 w 194"/>
              <a:gd name="T47" fmla="*/ 39 h 86"/>
              <a:gd name="T48" fmla="*/ 31 w 194"/>
              <a:gd name="T49" fmla="*/ 40 h 86"/>
              <a:gd name="T50" fmla="*/ 29 w 194"/>
              <a:gd name="T51" fmla="*/ 41 h 86"/>
              <a:gd name="T52" fmla="*/ 26 w 194"/>
              <a:gd name="T53" fmla="*/ 44 h 86"/>
              <a:gd name="T54" fmla="*/ 25 w 194"/>
              <a:gd name="T55" fmla="*/ 45 h 86"/>
              <a:gd name="T56" fmla="*/ 24 w 194"/>
              <a:gd name="T57" fmla="*/ 46 h 86"/>
              <a:gd name="T58" fmla="*/ 20 w 194"/>
              <a:gd name="T59" fmla="*/ 49 h 86"/>
              <a:gd name="T60" fmla="*/ 18 w 194"/>
              <a:gd name="T61" fmla="*/ 51 h 86"/>
              <a:gd name="T62" fmla="*/ 17 w 194"/>
              <a:gd name="T63" fmla="*/ 53 h 86"/>
              <a:gd name="T64" fmla="*/ 16 w 194"/>
              <a:gd name="T65" fmla="*/ 55 h 86"/>
              <a:gd name="T66" fmla="*/ 14 w 194"/>
              <a:gd name="T67" fmla="*/ 56 h 86"/>
              <a:gd name="T68" fmla="*/ 13 w 194"/>
              <a:gd name="T69" fmla="*/ 57 h 86"/>
              <a:gd name="T70" fmla="*/ 11 w 194"/>
              <a:gd name="T71" fmla="*/ 58 h 86"/>
              <a:gd name="T72" fmla="*/ 10 w 194"/>
              <a:gd name="T73" fmla="*/ 60 h 86"/>
              <a:gd name="T74" fmla="*/ 9 w 194"/>
              <a:gd name="T75" fmla="*/ 62 h 86"/>
              <a:gd name="T76" fmla="*/ 9 w 194"/>
              <a:gd name="T77" fmla="*/ 67 h 86"/>
              <a:gd name="T78" fmla="*/ 8 w 194"/>
              <a:gd name="T79" fmla="*/ 70 h 86"/>
              <a:gd name="T80" fmla="*/ 7 w 194"/>
              <a:gd name="T81" fmla="*/ 72 h 86"/>
              <a:gd name="T82" fmla="*/ 5 w 194"/>
              <a:gd name="T83" fmla="*/ 73 h 86"/>
              <a:gd name="T84" fmla="*/ 4 w 194"/>
              <a:gd name="T85" fmla="*/ 79 h 86"/>
              <a:gd name="T86" fmla="*/ 2 w 194"/>
              <a:gd name="T87" fmla="*/ 81 h 86"/>
              <a:gd name="T88" fmla="*/ 1 w 194"/>
              <a:gd name="T89" fmla="*/ 84 h 86"/>
              <a:gd name="T90" fmla="*/ 0 w 194"/>
              <a:gd name="T9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86">
                <a:moveTo>
                  <a:pt x="194" y="0"/>
                </a:moveTo>
                <a:lnTo>
                  <a:pt x="143" y="0"/>
                </a:lnTo>
                <a:lnTo>
                  <a:pt x="143" y="4"/>
                </a:lnTo>
                <a:lnTo>
                  <a:pt x="140" y="4"/>
                </a:lnTo>
                <a:lnTo>
                  <a:pt x="140" y="7"/>
                </a:lnTo>
                <a:lnTo>
                  <a:pt x="122" y="7"/>
                </a:lnTo>
                <a:lnTo>
                  <a:pt x="122" y="10"/>
                </a:lnTo>
                <a:lnTo>
                  <a:pt x="114" y="10"/>
                </a:lnTo>
                <a:lnTo>
                  <a:pt x="114" y="12"/>
                </a:lnTo>
                <a:lnTo>
                  <a:pt x="113" y="12"/>
                </a:lnTo>
                <a:lnTo>
                  <a:pt x="113" y="16"/>
                </a:lnTo>
                <a:lnTo>
                  <a:pt x="112" y="16"/>
                </a:lnTo>
                <a:lnTo>
                  <a:pt x="112" y="18"/>
                </a:lnTo>
                <a:lnTo>
                  <a:pt x="109" y="18"/>
                </a:lnTo>
                <a:lnTo>
                  <a:pt x="109" y="20"/>
                </a:lnTo>
                <a:lnTo>
                  <a:pt x="86" y="20"/>
                </a:lnTo>
                <a:lnTo>
                  <a:pt x="86" y="21"/>
                </a:lnTo>
                <a:lnTo>
                  <a:pt x="80" y="21"/>
                </a:lnTo>
                <a:lnTo>
                  <a:pt x="80" y="22"/>
                </a:lnTo>
                <a:lnTo>
                  <a:pt x="76" y="22"/>
                </a:lnTo>
                <a:lnTo>
                  <a:pt x="76" y="24"/>
                </a:lnTo>
                <a:lnTo>
                  <a:pt x="74" y="24"/>
                </a:lnTo>
                <a:lnTo>
                  <a:pt x="74" y="26"/>
                </a:lnTo>
                <a:lnTo>
                  <a:pt x="73" y="26"/>
                </a:lnTo>
                <a:lnTo>
                  <a:pt x="73" y="27"/>
                </a:lnTo>
                <a:lnTo>
                  <a:pt x="69" y="27"/>
                </a:lnTo>
                <a:lnTo>
                  <a:pt x="67" y="27"/>
                </a:lnTo>
                <a:lnTo>
                  <a:pt x="67" y="29"/>
                </a:lnTo>
                <a:lnTo>
                  <a:pt x="64" y="29"/>
                </a:lnTo>
                <a:lnTo>
                  <a:pt x="64" y="30"/>
                </a:lnTo>
                <a:lnTo>
                  <a:pt x="63" y="30"/>
                </a:lnTo>
                <a:lnTo>
                  <a:pt x="63" y="31"/>
                </a:lnTo>
                <a:lnTo>
                  <a:pt x="61" y="31"/>
                </a:lnTo>
                <a:lnTo>
                  <a:pt x="61" y="32"/>
                </a:lnTo>
                <a:lnTo>
                  <a:pt x="56" y="32"/>
                </a:lnTo>
                <a:lnTo>
                  <a:pt x="55" y="32"/>
                </a:lnTo>
                <a:lnTo>
                  <a:pt x="55" y="33"/>
                </a:lnTo>
                <a:lnTo>
                  <a:pt x="51" y="33"/>
                </a:lnTo>
                <a:lnTo>
                  <a:pt x="51" y="34"/>
                </a:lnTo>
                <a:lnTo>
                  <a:pt x="47" y="34"/>
                </a:lnTo>
                <a:lnTo>
                  <a:pt x="47" y="35"/>
                </a:lnTo>
                <a:lnTo>
                  <a:pt x="46" y="35"/>
                </a:lnTo>
                <a:lnTo>
                  <a:pt x="46" y="37"/>
                </a:lnTo>
                <a:lnTo>
                  <a:pt x="39" y="37"/>
                </a:lnTo>
                <a:lnTo>
                  <a:pt x="39" y="38"/>
                </a:lnTo>
                <a:lnTo>
                  <a:pt x="34" y="38"/>
                </a:lnTo>
                <a:lnTo>
                  <a:pt x="34" y="39"/>
                </a:lnTo>
                <a:lnTo>
                  <a:pt x="32" y="39"/>
                </a:lnTo>
                <a:lnTo>
                  <a:pt x="32" y="40"/>
                </a:lnTo>
                <a:lnTo>
                  <a:pt x="31" y="40"/>
                </a:lnTo>
                <a:lnTo>
                  <a:pt x="31" y="41"/>
                </a:lnTo>
                <a:lnTo>
                  <a:pt x="29" y="41"/>
                </a:lnTo>
                <a:lnTo>
                  <a:pt x="29" y="44"/>
                </a:lnTo>
                <a:lnTo>
                  <a:pt x="26" y="44"/>
                </a:lnTo>
                <a:lnTo>
                  <a:pt x="26" y="45"/>
                </a:lnTo>
                <a:lnTo>
                  <a:pt x="25" y="45"/>
                </a:lnTo>
                <a:lnTo>
                  <a:pt x="25" y="46"/>
                </a:lnTo>
                <a:lnTo>
                  <a:pt x="24" y="46"/>
                </a:lnTo>
                <a:lnTo>
                  <a:pt x="24" y="49"/>
                </a:lnTo>
                <a:lnTo>
                  <a:pt x="20" y="49"/>
                </a:lnTo>
                <a:lnTo>
                  <a:pt x="20" y="51"/>
                </a:lnTo>
                <a:lnTo>
                  <a:pt x="18" y="51"/>
                </a:lnTo>
                <a:lnTo>
                  <a:pt x="18" y="53"/>
                </a:lnTo>
                <a:lnTo>
                  <a:pt x="17" y="53"/>
                </a:lnTo>
                <a:lnTo>
                  <a:pt x="17" y="55"/>
                </a:lnTo>
                <a:lnTo>
                  <a:pt x="16" y="55"/>
                </a:lnTo>
                <a:lnTo>
                  <a:pt x="16" y="56"/>
                </a:lnTo>
                <a:lnTo>
                  <a:pt x="14" y="56"/>
                </a:lnTo>
                <a:lnTo>
                  <a:pt x="14" y="57"/>
                </a:lnTo>
                <a:lnTo>
                  <a:pt x="13" y="57"/>
                </a:lnTo>
                <a:lnTo>
                  <a:pt x="13" y="58"/>
                </a:lnTo>
                <a:lnTo>
                  <a:pt x="11" y="58"/>
                </a:lnTo>
                <a:lnTo>
                  <a:pt x="10" y="58"/>
                </a:lnTo>
                <a:lnTo>
                  <a:pt x="10" y="60"/>
                </a:lnTo>
                <a:lnTo>
                  <a:pt x="10" y="62"/>
                </a:lnTo>
                <a:lnTo>
                  <a:pt x="9" y="62"/>
                </a:lnTo>
                <a:lnTo>
                  <a:pt x="9" y="65"/>
                </a:lnTo>
                <a:lnTo>
                  <a:pt x="9" y="67"/>
                </a:lnTo>
                <a:lnTo>
                  <a:pt x="8" y="67"/>
                </a:lnTo>
                <a:lnTo>
                  <a:pt x="8" y="70"/>
                </a:lnTo>
                <a:lnTo>
                  <a:pt x="7" y="70"/>
                </a:lnTo>
                <a:lnTo>
                  <a:pt x="7" y="72"/>
                </a:lnTo>
                <a:lnTo>
                  <a:pt x="7" y="73"/>
                </a:lnTo>
                <a:lnTo>
                  <a:pt x="5" y="73"/>
                </a:lnTo>
                <a:lnTo>
                  <a:pt x="5" y="79"/>
                </a:lnTo>
                <a:lnTo>
                  <a:pt x="4" y="79"/>
                </a:lnTo>
                <a:lnTo>
                  <a:pt x="4" y="81"/>
                </a:lnTo>
                <a:lnTo>
                  <a:pt x="2" y="81"/>
                </a:lnTo>
                <a:lnTo>
                  <a:pt x="2" y="84"/>
                </a:lnTo>
                <a:lnTo>
                  <a:pt x="1" y="84"/>
                </a:lnTo>
                <a:lnTo>
                  <a:pt x="1" y="86"/>
                </a:lnTo>
                <a:lnTo>
                  <a:pt x="0" y="86"/>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94" name="Group 193"/>
          <p:cNvGrpSpPr/>
          <p:nvPr/>
        </p:nvGrpSpPr>
        <p:grpSpPr>
          <a:xfrm>
            <a:off x="2273300" y="4411265"/>
            <a:ext cx="848131" cy="461665"/>
            <a:chOff x="2273300" y="3932619"/>
            <a:chExt cx="848131" cy="461665"/>
          </a:xfrm>
        </p:grpSpPr>
        <p:cxnSp>
          <p:nvCxnSpPr>
            <p:cNvPr id="195" name="Straight Connector 194"/>
            <p:cNvCxnSpPr/>
            <p:nvPr/>
          </p:nvCxnSpPr>
          <p:spPr>
            <a:xfrm>
              <a:off x="2273300" y="4076072"/>
              <a:ext cx="247650" cy="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96" name="Straight Connector 195"/>
            <p:cNvCxnSpPr/>
            <p:nvPr/>
          </p:nvCxnSpPr>
          <p:spPr>
            <a:xfrm>
              <a:off x="2273300" y="4247522"/>
              <a:ext cx="247650"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197" name="TextBox 196"/>
            <p:cNvSpPr txBox="1"/>
            <p:nvPr/>
          </p:nvSpPr>
          <p:spPr>
            <a:xfrm>
              <a:off x="2484718" y="3932619"/>
              <a:ext cx="636713" cy="461665"/>
            </a:xfrm>
            <a:prstGeom prst="rect">
              <a:avLst/>
            </a:prstGeom>
            <a:noFill/>
          </p:spPr>
          <p:txBody>
            <a:bodyPr wrap="none" rtlCol="0">
              <a:spAutoFit/>
            </a:bodyPr>
            <a:lstStyle/>
            <a:p>
              <a:r>
                <a:rPr lang="en-GB" sz="1200" dirty="0" smtClean="0"/>
                <a:t>No UE</a:t>
              </a:r>
            </a:p>
            <a:p>
              <a:r>
                <a:rPr lang="en-GB" sz="1200" dirty="0" smtClean="0"/>
                <a:t>UE</a:t>
              </a:r>
              <a:endParaRPr lang="en-GB" sz="1200" dirty="0"/>
            </a:p>
          </p:txBody>
        </p:sp>
      </p:grpSp>
      <p:grpSp>
        <p:nvGrpSpPr>
          <p:cNvPr id="198" name="Group 197"/>
          <p:cNvGrpSpPr/>
          <p:nvPr/>
        </p:nvGrpSpPr>
        <p:grpSpPr>
          <a:xfrm>
            <a:off x="5181185" y="4411265"/>
            <a:ext cx="848131" cy="461665"/>
            <a:chOff x="2273300" y="3932619"/>
            <a:chExt cx="848131" cy="461665"/>
          </a:xfrm>
        </p:grpSpPr>
        <p:cxnSp>
          <p:nvCxnSpPr>
            <p:cNvPr id="199" name="Straight Connector 198"/>
            <p:cNvCxnSpPr/>
            <p:nvPr/>
          </p:nvCxnSpPr>
          <p:spPr>
            <a:xfrm>
              <a:off x="2273300" y="4076072"/>
              <a:ext cx="247650" cy="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00" name="Straight Connector 199"/>
            <p:cNvCxnSpPr/>
            <p:nvPr/>
          </p:nvCxnSpPr>
          <p:spPr>
            <a:xfrm>
              <a:off x="2273300" y="4247522"/>
              <a:ext cx="247650"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201" name="TextBox 200"/>
            <p:cNvSpPr txBox="1"/>
            <p:nvPr/>
          </p:nvSpPr>
          <p:spPr>
            <a:xfrm>
              <a:off x="2484718" y="3932619"/>
              <a:ext cx="636713" cy="461665"/>
            </a:xfrm>
            <a:prstGeom prst="rect">
              <a:avLst/>
            </a:prstGeom>
            <a:noFill/>
          </p:spPr>
          <p:txBody>
            <a:bodyPr wrap="none" rtlCol="0">
              <a:spAutoFit/>
            </a:bodyPr>
            <a:lstStyle/>
            <a:p>
              <a:r>
                <a:rPr lang="en-GB" sz="1200" dirty="0" smtClean="0"/>
                <a:t>No UE</a:t>
              </a:r>
            </a:p>
            <a:p>
              <a:r>
                <a:rPr lang="en-GB" sz="1200" dirty="0" smtClean="0"/>
                <a:t>UE</a:t>
              </a:r>
              <a:endParaRPr lang="en-GB" sz="1200" dirty="0"/>
            </a:p>
          </p:txBody>
        </p:sp>
      </p:grpSp>
      <p:grpSp>
        <p:nvGrpSpPr>
          <p:cNvPr id="202" name="Group 201"/>
          <p:cNvGrpSpPr/>
          <p:nvPr/>
        </p:nvGrpSpPr>
        <p:grpSpPr>
          <a:xfrm>
            <a:off x="8112224" y="4411265"/>
            <a:ext cx="848131" cy="461665"/>
            <a:chOff x="2273300" y="3932619"/>
            <a:chExt cx="848131" cy="461665"/>
          </a:xfrm>
        </p:grpSpPr>
        <p:cxnSp>
          <p:nvCxnSpPr>
            <p:cNvPr id="203" name="Straight Connector 202"/>
            <p:cNvCxnSpPr/>
            <p:nvPr/>
          </p:nvCxnSpPr>
          <p:spPr>
            <a:xfrm>
              <a:off x="2273300" y="4076072"/>
              <a:ext cx="247650" cy="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04" name="Straight Connector 203"/>
            <p:cNvCxnSpPr/>
            <p:nvPr/>
          </p:nvCxnSpPr>
          <p:spPr>
            <a:xfrm>
              <a:off x="2273300" y="4247522"/>
              <a:ext cx="247650"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205" name="TextBox 204"/>
            <p:cNvSpPr txBox="1"/>
            <p:nvPr/>
          </p:nvSpPr>
          <p:spPr>
            <a:xfrm>
              <a:off x="2484718" y="3932619"/>
              <a:ext cx="636713" cy="461665"/>
            </a:xfrm>
            <a:prstGeom prst="rect">
              <a:avLst/>
            </a:prstGeom>
            <a:noFill/>
          </p:spPr>
          <p:txBody>
            <a:bodyPr wrap="none" rtlCol="0">
              <a:spAutoFit/>
            </a:bodyPr>
            <a:lstStyle/>
            <a:p>
              <a:r>
                <a:rPr lang="en-GB" sz="1200" dirty="0" smtClean="0"/>
                <a:t>No UE</a:t>
              </a:r>
            </a:p>
            <a:p>
              <a:r>
                <a:rPr lang="en-GB" sz="1200" dirty="0" smtClean="0"/>
                <a:t>UE</a:t>
              </a:r>
              <a:endParaRPr lang="en-GB" sz="1200" dirty="0"/>
            </a:p>
          </p:txBody>
        </p:sp>
      </p:grpSp>
      <p:sp>
        <p:nvSpPr>
          <p:cNvPr id="206" name="Freeform 4"/>
          <p:cNvSpPr>
            <a:spLocks/>
          </p:cNvSpPr>
          <p:nvPr/>
        </p:nvSpPr>
        <p:spPr bwMode="auto">
          <a:xfrm>
            <a:off x="3591100" y="4078572"/>
            <a:ext cx="2304162" cy="733409"/>
          </a:xfrm>
          <a:custGeom>
            <a:avLst/>
            <a:gdLst>
              <a:gd name="T0" fmla="*/ 156 w 179"/>
              <a:gd name="T1" fmla="*/ 0 h 52"/>
              <a:gd name="T2" fmla="*/ 153 w 179"/>
              <a:gd name="T3" fmla="*/ 3 h 52"/>
              <a:gd name="T4" fmla="*/ 131 w 179"/>
              <a:gd name="T5" fmla="*/ 6 h 52"/>
              <a:gd name="T6" fmla="*/ 107 w 179"/>
              <a:gd name="T7" fmla="*/ 8 h 52"/>
              <a:gd name="T8" fmla="*/ 93 w 179"/>
              <a:gd name="T9" fmla="*/ 9 h 52"/>
              <a:gd name="T10" fmla="*/ 80 w 179"/>
              <a:gd name="T11" fmla="*/ 9 h 52"/>
              <a:gd name="T12" fmla="*/ 78 w 179"/>
              <a:gd name="T13" fmla="*/ 11 h 52"/>
              <a:gd name="T14" fmla="*/ 73 w 179"/>
              <a:gd name="T15" fmla="*/ 12 h 52"/>
              <a:gd name="T16" fmla="*/ 65 w 179"/>
              <a:gd name="T17" fmla="*/ 13 h 52"/>
              <a:gd name="T18" fmla="*/ 62 w 179"/>
              <a:gd name="T19" fmla="*/ 14 h 52"/>
              <a:gd name="T20" fmla="*/ 58 w 179"/>
              <a:gd name="T21" fmla="*/ 15 h 52"/>
              <a:gd name="T22" fmla="*/ 53 w 179"/>
              <a:gd name="T23" fmla="*/ 16 h 52"/>
              <a:gd name="T24" fmla="*/ 49 w 179"/>
              <a:gd name="T25" fmla="*/ 17 h 52"/>
              <a:gd name="T26" fmla="*/ 43 w 179"/>
              <a:gd name="T27" fmla="*/ 18 h 52"/>
              <a:gd name="T28" fmla="*/ 35 w 179"/>
              <a:gd name="T29" fmla="*/ 19 h 52"/>
              <a:gd name="T30" fmla="*/ 31 w 179"/>
              <a:gd name="T31" fmla="*/ 21 h 52"/>
              <a:gd name="T32" fmla="*/ 30 w 179"/>
              <a:gd name="T33" fmla="*/ 22 h 52"/>
              <a:gd name="T34" fmla="*/ 28 w 179"/>
              <a:gd name="T35" fmla="*/ 24 h 52"/>
              <a:gd name="T36" fmla="*/ 25 w 179"/>
              <a:gd name="T37" fmla="*/ 25 h 52"/>
              <a:gd name="T38" fmla="*/ 22 w 179"/>
              <a:gd name="T39" fmla="*/ 25 h 52"/>
              <a:gd name="T40" fmla="*/ 20 w 179"/>
              <a:gd name="T41" fmla="*/ 26 h 52"/>
              <a:gd name="T42" fmla="*/ 17 w 179"/>
              <a:gd name="T43" fmla="*/ 27 h 52"/>
              <a:gd name="T44" fmla="*/ 16 w 179"/>
              <a:gd name="T45" fmla="*/ 29 h 52"/>
              <a:gd name="T46" fmla="*/ 14 w 179"/>
              <a:gd name="T47" fmla="*/ 31 h 52"/>
              <a:gd name="T48" fmla="*/ 13 w 179"/>
              <a:gd name="T49" fmla="*/ 32 h 52"/>
              <a:gd name="T50" fmla="*/ 11 w 179"/>
              <a:gd name="T51" fmla="*/ 34 h 52"/>
              <a:gd name="T52" fmla="*/ 10 w 179"/>
              <a:gd name="T53" fmla="*/ 36 h 52"/>
              <a:gd name="T54" fmla="*/ 9 w 179"/>
              <a:gd name="T55" fmla="*/ 37 h 52"/>
              <a:gd name="T56" fmla="*/ 8 w 179"/>
              <a:gd name="T57" fmla="*/ 39 h 52"/>
              <a:gd name="T58" fmla="*/ 7 w 179"/>
              <a:gd name="T59" fmla="*/ 41 h 52"/>
              <a:gd name="T60" fmla="*/ 6 w 179"/>
              <a:gd name="T61" fmla="*/ 42 h 52"/>
              <a:gd name="T62" fmla="*/ 4 w 179"/>
              <a:gd name="T63" fmla="*/ 44 h 52"/>
              <a:gd name="T64" fmla="*/ 3 w 179"/>
              <a:gd name="T65" fmla="*/ 46 h 52"/>
              <a:gd name="T66" fmla="*/ 2 w 179"/>
              <a:gd name="T67" fmla="*/ 47 h 52"/>
              <a:gd name="T68" fmla="*/ 1 w 179"/>
              <a:gd name="T69" fmla="*/ 49 h 52"/>
              <a:gd name="T70" fmla="*/ 0 w 179"/>
              <a:gd name="T7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52">
                <a:moveTo>
                  <a:pt x="179" y="0"/>
                </a:moveTo>
                <a:lnTo>
                  <a:pt x="156" y="0"/>
                </a:lnTo>
                <a:lnTo>
                  <a:pt x="156" y="3"/>
                </a:lnTo>
                <a:lnTo>
                  <a:pt x="153" y="3"/>
                </a:lnTo>
                <a:lnTo>
                  <a:pt x="153" y="6"/>
                </a:lnTo>
                <a:lnTo>
                  <a:pt x="131" y="6"/>
                </a:lnTo>
                <a:lnTo>
                  <a:pt x="131" y="8"/>
                </a:lnTo>
                <a:lnTo>
                  <a:pt x="107" y="8"/>
                </a:lnTo>
                <a:lnTo>
                  <a:pt x="107" y="9"/>
                </a:lnTo>
                <a:lnTo>
                  <a:pt x="93" y="9"/>
                </a:lnTo>
                <a:lnTo>
                  <a:pt x="93" y="9"/>
                </a:lnTo>
                <a:lnTo>
                  <a:pt x="80" y="9"/>
                </a:lnTo>
                <a:lnTo>
                  <a:pt x="78" y="9"/>
                </a:lnTo>
                <a:lnTo>
                  <a:pt x="78" y="11"/>
                </a:lnTo>
                <a:lnTo>
                  <a:pt x="73" y="11"/>
                </a:lnTo>
                <a:lnTo>
                  <a:pt x="73" y="12"/>
                </a:lnTo>
                <a:lnTo>
                  <a:pt x="65" y="12"/>
                </a:lnTo>
                <a:lnTo>
                  <a:pt x="65" y="13"/>
                </a:lnTo>
                <a:lnTo>
                  <a:pt x="62" y="13"/>
                </a:lnTo>
                <a:lnTo>
                  <a:pt x="62" y="14"/>
                </a:lnTo>
                <a:lnTo>
                  <a:pt x="58" y="14"/>
                </a:lnTo>
                <a:lnTo>
                  <a:pt x="58" y="15"/>
                </a:lnTo>
                <a:lnTo>
                  <a:pt x="53" y="15"/>
                </a:lnTo>
                <a:lnTo>
                  <a:pt x="53" y="16"/>
                </a:lnTo>
                <a:lnTo>
                  <a:pt x="49" y="16"/>
                </a:lnTo>
                <a:lnTo>
                  <a:pt x="49" y="17"/>
                </a:lnTo>
                <a:lnTo>
                  <a:pt x="43" y="17"/>
                </a:lnTo>
                <a:lnTo>
                  <a:pt x="43" y="18"/>
                </a:lnTo>
                <a:lnTo>
                  <a:pt x="35" y="18"/>
                </a:lnTo>
                <a:lnTo>
                  <a:pt x="35" y="19"/>
                </a:lnTo>
                <a:lnTo>
                  <a:pt x="31" y="19"/>
                </a:lnTo>
                <a:lnTo>
                  <a:pt x="31" y="21"/>
                </a:lnTo>
                <a:lnTo>
                  <a:pt x="30" y="21"/>
                </a:lnTo>
                <a:lnTo>
                  <a:pt x="30" y="22"/>
                </a:lnTo>
                <a:lnTo>
                  <a:pt x="28" y="22"/>
                </a:lnTo>
                <a:lnTo>
                  <a:pt x="28" y="24"/>
                </a:lnTo>
                <a:lnTo>
                  <a:pt x="25" y="24"/>
                </a:lnTo>
                <a:lnTo>
                  <a:pt x="25" y="25"/>
                </a:lnTo>
                <a:lnTo>
                  <a:pt x="23" y="25"/>
                </a:lnTo>
                <a:lnTo>
                  <a:pt x="22" y="25"/>
                </a:lnTo>
                <a:lnTo>
                  <a:pt x="22" y="26"/>
                </a:lnTo>
                <a:lnTo>
                  <a:pt x="20" y="26"/>
                </a:lnTo>
                <a:lnTo>
                  <a:pt x="20" y="27"/>
                </a:lnTo>
                <a:lnTo>
                  <a:pt x="17" y="27"/>
                </a:lnTo>
                <a:lnTo>
                  <a:pt x="17" y="29"/>
                </a:lnTo>
                <a:lnTo>
                  <a:pt x="16" y="29"/>
                </a:lnTo>
                <a:lnTo>
                  <a:pt x="16" y="31"/>
                </a:lnTo>
                <a:lnTo>
                  <a:pt x="14" y="31"/>
                </a:lnTo>
                <a:lnTo>
                  <a:pt x="14" y="32"/>
                </a:lnTo>
                <a:lnTo>
                  <a:pt x="13" y="32"/>
                </a:lnTo>
                <a:lnTo>
                  <a:pt x="13" y="34"/>
                </a:lnTo>
                <a:lnTo>
                  <a:pt x="11" y="34"/>
                </a:lnTo>
                <a:lnTo>
                  <a:pt x="11" y="36"/>
                </a:lnTo>
                <a:lnTo>
                  <a:pt x="10" y="36"/>
                </a:lnTo>
                <a:lnTo>
                  <a:pt x="10" y="37"/>
                </a:lnTo>
                <a:lnTo>
                  <a:pt x="9" y="37"/>
                </a:lnTo>
                <a:lnTo>
                  <a:pt x="9" y="39"/>
                </a:lnTo>
                <a:lnTo>
                  <a:pt x="8" y="39"/>
                </a:lnTo>
                <a:lnTo>
                  <a:pt x="8" y="41"/>
                </a:lnTo>
                <a:lnTo>
                  <a:pt x="7" y="41"/>
                </a:lnTo>
                <a:lnTo>
                  <a:pt x="7" y="42"/>
                </a:lnTo>
                <a:lnTo>
                  <a:pt x="6" y="42"/>
                </a:lnTo>
                <a:lnTo>
                  <a:pt x="6" y="44"/>
                </a:lnTo>
                <a:lnTo>
                  <a:pt x="4" y="44"/>
                </a:lnTo>
                <a:lnTo>
                  <a:pt x="4" y="46"/>
                </a:lnTo>
                <a:lnTo>
                  <a:pt x="3" y="46"/>
                </a:lnTo>
                <a:lnTo>
                  <a:pt x="3" y="47"/>
                </a:lnTo>
                <a:lnTo>
                  <a:pt x="2" y="47"/>
                </a:lnTo>
                <a:lnTo>
                  <a:pt x="2" y="49"/>
                </a:lnTo>
                <a:lnTo>
                  <a:pt x="1" y="49"/>
                </a:lnTo>
                <a:lnTo>
                  <a:pt x="1" y="52"/>
                </a:lnTo>
                <a:lnTo>
                  <a:pt x="0" y="52"/>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Freeform 5"/>
          <p:cNvSpPr>
            <a:spLocks/>
          </p:cNvSpPr>
          <p:nvPr/>
        </p:nvSpPr>
        <p:spPr bwMode="auto">
          <a:xfrm>
            <a:off x="3591100" y="4261924"/>
            <a:ext cx="2317034" cy="550057"/>
          </a:xfrm>
          <a:custGeom>
            <a:avLst/>
            <a:gdLst>
              <a:gd name="T0" fmla="*/ 180 w 180"/>
              <a:gd name="T1" fmla="*/ 0 h 39"/>
              <a:gd name="T2" fmla="*/ 157 w 180"/>
              <a:gd name="T3" fmla="*/ 0 h 39"/>
              <a:gd name="T4" fmla="*/ 157 w 180"/>
              <a:gd name="T5" fmla="*/ 3 h 39"/>
              <a:gd name="T6" fmla="*/ 153 w 180"/>
              <a:gd name="T7" fmla="*/ 3 h 39"/>
              <a:gd name="T8" fmla="*/ 153 w 180"/>
              <a:gd name="T9" fmla="*/ 5 h 39"/>
              <a:gd name="T10" fmla="*/ 132 w 180"/>
              <a:gd name="T11" fmla="*/ 5 h 39"/>
              <a:gd name="T12" fmla="*/ 132 w 180"/>
              <a:gd name="T13" fmla="*/ 6 h 39"/>
              <a:gd name="T14" fmla="*/ 108 w 180"/>
              <a:gd name="T15" fmla="*/ 6 h 39"/>
              <a:gd name="T16" fmla="*/ 108 w 180"/>
              <a:gd name="T17" fmla="*/ 7 h 39"/>
              <a:gd name="T18" fmla="*/ 96 w 180"/>
              <a:gd name="T19" fmla="*/ 7 h 39"/>
              <a:gd name="T20" fmla="*/ 96 w 180"/>
              <a:gd name="T21" fmla="*/ 8 h 39"/>
              <a:gd name="T22" fmla="*/ 93 w 180"/>
              <a:gd name="T23" fmla="*/ 8 h 39"/>
              <a:gd name="T24" fmla="*/ 80 w 180"/>
              <a:gd name="T25" fmla="*/ 8 h 39"/>
              <a:gd name="T26" fmla="*/ 80 w 180"/>
              <a:gd name="T27" fmla="*/ 9 h 39"/>
              <a:gd name="T28" fmla="*/ 74 w 180"/>
              <a:gd name="T29" fmla="*/ 9 h 39"/>
              <a:gd name="T30" fmla="*/ 74 w 180"/>
              <a:gd name="T31" fmla="*/ 10 h 39"/>
              <a:gd name="T32" fmla="*/ 68 w 180"/>
              <a:gd name="T33" fmla="*/ 10 h 39"/>
              <a:gd name="T34" fmla="*/ 64 w 180"/>
              <a:gd name="T35" fmla="*/ 10 h 39"/>
              <a:gd name="T36" fmla="*/ 64 w 180"/>
              <a:gd name="T37" fmla="*/ 11 h 39"/>
              <a:gd name="T38" fmla="*/ 61 w 180"/>
              <a:gd name="T39" fmla="*/ 11 h 39"/>
              <a:gd name="T40" fmla="*/ 61 w 180"/>
              <a:gd name="T41" fmla="*/ 12 h 39"/>
              <a:gd name="T42" fmla="*/ 55 w 180"/>
              <a:gd name="T43" fmla="*/ 12 h 39"/>
              <a:gd name="T44" fmla="*/ 55 w 180"/>
              <a:gd name="T45" fmla="*/ 13 h 39"/>
              <a:gd name="T46" fmla="*/ 50 w 180"/>
              <a:gd name="T47" fmla="*/ 13 h 39"/>
              <a:gd name="T48" fmla="*/ 50 w 180"/>
              <a:gd name="T49" fmla="*/ 14 h 39"/>
              <a:gd name="T50" fmla="*/ 42 w 180"/>
              <a:gd name="T51" fmla="*/ 14 h 39"/>
              <a:gd name="T52" fmla="*/ 42 w 180"/>
              <a:gd name="T53" fmla="*/ 15 h 39"/>
              <a:gd name="T54" fmla="*/ 36 w 180"/>
              <a:gd name="T55" fmla="*/ 15 h 39"/>
              <a:gd name="T56" fmla="*/ 36 w 180"/>
              <a:gd name="T57" fmla="*/ 16 h 39"/>
              <a:gd name="T58" fmla="*/ 31 w 180"/>
              <a:gd name="T59" fmla="*/ 16 h 39"/>
              <a:gd name="T60" fmla="*/ 31 w 180"/>
              <a:gd name="T61" fmla="*/ 18 h 39"/>
              <a:gd name="T62" fmla="*/ 29 w 180"/>
              <a:gd name="T63" fmla="*/ 18 h 39"/>
              <a:gd name="T64" fmla="*/ 29 w 180"/>
              <a:gd name="T65" fmla="*/ 19 h 39"/>
              <a:gd name="T66" fmla="*/ 24 w 180"/>
              <a:gd name="T67" fmla="*/ 19 h 39"/>
              <a:gd name="T68" fmla="*/ 24 w 180"/>
              <a:gd name="T69" fmla="*/ 20 h 39"/>
              <a:gd name="T70" fmla="*/ 21 w 180"/>
              <a:gd name="T71" fmla="*/ 20 h 39"/>
              <a:gd name="T72" fmla="*/ 21 w 180"/>
              <a:gd name="T73" fmla="*/ 22 h 39"/>
              <a:gd name="T74" fmla="*/ 18 w 180"/>
              <a:gd name="T75" fmla="*/ 22 h 39"/>
              <a:gd name="T76" fmla="*/ 18 w 180"/>
              <a:gd name="T77" fmla="*/ 23 h 39"/>
              <a:gd name="T78" fmla="*/ 16 w 180"/>
              <a:gd name="T79" fmla="*/ 23 h 39"/>
              <a:gd name="T80" fmla="*/ 16 w 180"/>
              <a:gd name="T81" fmla="*/ 25 h 39"/>
              <a:gd name="T82" fmla="*/ 14 w 180"/>
              <a:gd name="T83" fmla="*/ 25 h 39"/>
              <a:gd name="T84" fmla="*/ 14 w 180"/>
              <a:gd name="T85" fmla="*/ 26 h 39"/>
              <a:gd name="T86" fmla="*/ 12 w 180"/>
              <a:gd name="T87" fmla="*/ 26 h 39"/>
              <a:gd name="T88" fmla="*/ 12 w 180"/>
              <a:gd name="T89" fmla="*/ 28 h 39"/>
              <a:gd name="T90" fmla="*/ 10 w 180"/>
              <a:gd name="T91" fmla="*/ 28 h 39"/>
              <a:gd name="T92" fmla="*/ 10 w 180"/>
              <a:gd name="T93" fmla="*/ 30 h 39"/>
              <a:gd name="T94" fmla="*/ 9 w 180"/>
              <a:gd name="T95" fmla="*/ 30 h 39"/>
              <a:gd name="T96" fmla="*/ 9 w 180"/>
              <a:gd name="T97" fmla="*/ 31 h 39"/>
              <a:gd name="T98" fmla="*/ 7 w 180"/>
              <a:gd name="T99" fmla="*/ 31 h 39"/>
              <a:gd name="T100" fmla="*/ 7 w 180"/>
              <a:gd name="T101" fmla="*/ 32 h 39"/>
              <a:gd name="T102" fmla="*/ 7 w 180"/>
              <a:gd name="T103" fmla="*/ 33 h 39"/>
              <a:gd name="T104" fmla="*/ 4 w 180"/>
              <a:gd name="T105" fmla="*/ 33 h 39"/>
              <a:gd name="T106" fmla="*/ 4 w 180"/>
              <a:gd name="T107" fmla="*/ 34 h 39"/>
              <a:gd name="T108" fmla="*/ 2 w 180"/>
              <a:gd name="T109" fmla="*/ 34 h 39"/>
              <a:gd name="T110" fmla="*/ 2 w 180"/>
              <a:gd name="T111" fmla="*/ 36 h 39"/>
              <a:gd name="T112" fmla="*/ 1 w 180"/>
              <a:gd name="T113" fmla="*/ 36 h 39"/>
              <a:gd name="T114" fmla="*/ 1 w 180"/>
              <a:gd name="T115" fmla="*/ 39 h 39"/>
              <a:gd name="T116" fmla="*/ 0 w 180"/>
              <a:gd name="T1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0" h="39">
                <a:moveTo>
                  <a:pt x="180" y="0"/>
                </a:moveTo>
                <a:lnTo>
                  <a:pt x="157" y="0"/>
                </a:lnTo>
                <a:lnTo>
                  <a:pt x="157" y="3"/>
                </a:lnTo>
                <a:lnTo>
                  <a:pt x="153" y="3"/>
                </a:lnTo>
                <a:lnTo>
                  <a:pt x="153" y="5"/>
                </a:lnTo>
                <a:lnTo>
                  <a:pt x="132" y="5"/>
                </a:lnTo>
                <a:lnTo>
                  <a:pt x="132" y="6"/>
                </a:lnTo>
                <a:lnTo>
                  <a:pt x="108" y="6"/>
                </a:lnTo>
                <a:lnTo>
                  <a:pt x="108" y="7"/>
                </a:lnTo>
                <a:lnTo>
                  <a:pt x="96" y="7"/>
                </a:lnTo>
                <a:lnTo>
                  <a:pt x="96" y="8"/>
                </a:lnTo>
                <a:lnTo>
                  <a:pt x="93" y="8"/>
                </a:lnTo>
                <a:lnTo>
                  <a:pt x="80" y="8"/>
                </a:lnTo>
                <a:lnTo>
                  <a:pt x="80" y="9"/>
                </a:lnTo>
                <a:lnTo>
                  <a:pt x="74" y="9"/>
                </a:lnTo>
                <a:lnTo>
                  <a:pt x="74" y="10"/>
                </a:lnTo>
                <a:lnTo>
                  <a:pt x="68" y="10"/>
                </a:lnTo>
                <a:lnTo>
                  <a:pt x="64" y="10"/>
                </a:lnTo>
                <a:lnTo>
                  <a:pt x="64" y="11"/>
                </a:lnTo>
                <a:lnTo>
                  <a:pt x="61" y="11"/>
                </a:lnTo>
                <a:lnTo>
                  <a:pt x="61" y="12"/>
                </a:lnTo>
                <a:lnTo>
                  <a:pt x="55" y="12"/>
                </a:lnTo>
                <a:lnTo>
                  <a:pt x="55" y="13"/>
                </a:lnTo>
                <a:lnTo>
                  <a:pt x="50" y="13"/>
                </a:lnTo>
                <a:lnTo>
                  <a:pt x="50" y="14"/>
                </a:lnTo>
                <a:lnTo>
                  <a:pt x="42" y="14"/>
                </a:lnTo>
                <a:lnTo>
                  <a:pt x="42" y="15"/>
                </a:lnTo>
                <a:lnTo>
                  <a:pt x="36" y="15"/>
                </a:lnTo>
                <a:lnTo>
                  <a:pt x="36" y="16"/>
                </a:lnTo>
                <a:lnTo>
                  <a:pt x="31" y="16"/>
                </a:lnTo>
                <a:lnTo>
                  <a:pt x="31" y="18"/>
                </a:lnTo>
                <a:lnTo>
                  <a:pt x="29" y="18"/>
                </a:lnTo>
                <a:lnTo>
                  <a:pt x="29" y="19"/>
                </a:lnTo>
                <a:lnTo>
                  <a:pt x="24" y="19"/>
                </a:lnTo>
                <a:lnTo>
                  <a:pt x="24" y="20"/>
                </a:lnTo>
                <a:lnTo>
                  <a:pt x="21" y="20"/>
                </a:lnTo>
                <a:lnTo>
                  <a:pt x="21" y="22"/>
                </a:lnTo>
                <a:lnTo>
                  <a:pt x="18" y="22"/>
                </a:lnTo>
                <a:lnTo>
                  <a:pt x="18" y="23"/>
                </a:lnTo>
                <a:lnTo>
                  <a:pt x="16" y="23"/>
                </a:lnTo>
                <a:lnTo>
                  <a:pt x="16" y="25"/>
                </a:lnTo>
                <a:lnTo>
                  <a:pt x="14" y="25"/>
                </a:lnTo>
                <a:lnTo>
                  <a:pt x="14" y="26"/>
                </a:lnTo>
                <a:lnTo>
                  <a:pt x="12" y="26"/>
                </a:lnTo>
                <a:lnTo>
                  <a:pt x="12" y="28"/>
                </a:lnTo>
                <a:lnTo>
                  <a:pt x="10" y="28"/>
                </a:lnTo>
                <a:lnTo>
                  <a:pt x="10" y="30"/>
                </a:lnTo>
                <a:lnTo>
                  <a:pt x="9" y="30"/>
                </a:lnTo>
                <a:lnTo>
                  <a:pt x="9" y="31"/>
                </a:lnTo>
                <a:lnTo>
                  <a:pt x="7" y="31"/>
                </a:lnTo>
                <a:lnTo>
                  <a:pt x="7" y="32"/>
                </a:lnTo>
                <a:lnTo>
                  <a:pt x="7" y="33"/>
                </a:lnTo>
                <a:lnTo>
                  <a:pt x="4" y="33"/>
                </a:lnTo>
                <a:lnTo>
                  <a:pt x="4" y="34"/>
                </a:lnTo>
                <a:lnTo>
                  <a:pt x="2" y="34"/>
                </a:lnTo>
                <a:lnTo>
                  <a:pt x="2" y="36"/>
                </a:lnTo>
                <a:lnTo>
                  <a:pt x="1" y="36"/>
                </a:lnTo>
                <a:lnTo>
                  <a:pt x="1" y="39"/>
                </a:lnTo>
                <a:lnTo>
                  <a:pt x="0" y="39"/>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Freeform 6"/>
          <p:cNvSpPr>
            <a:spLocks/>
          </p:cNvSpPr>
          <p:nvPr/>
        </p:nvSpPr>
        <p:spPr bwMode="auto">
          <a:xfrm>
            <a:off x="6541717" y="3505484"/>
            <a:ext cx="2346037" cy="760111"/>
          </a:xfrm>
          <a:custGeom>
            <a:avLst/>
            <a:gdLst>
              <a:gd name="T0" fmla="*/ 153 w 181"/>
              <a:gd name="T1" fmla="*/ 60 h 60"/>
              <a:gd name="T2" fmla="*/ 152 w 181"/>
              <a:gd name="T3" fmla="*/ 55 h 60"/>
              <a:gd name="T4" fmla="*/ 128 w 181"/>
              <a:gd name="T5" fmla="*/ 51 h 60"/>
              <a:gd name="T6" fmla="*/ 126 w 181"/>
              <a:gd name="T7" fmla="*/ 49 h 60"/>
              <a:gd name="T8" fmla="*/ 111 w 181"/>
              <a:gd name="T9" fmla="*/ 48 h 60"/>
              <a:gd name="T10" fmla="*/ 105 w 181"/>
              <a:gd name="T11" fmla="*/ 47 h 60"/>
              <a:gd name="T12" fmla="*/ 94 w 181"/>
              <a:gd name="T13" fmla="*/ 45 h 60"/>
              <a:gd name="T14" fmla="*/ 91 w 181"/>
              <a:gd name="T15" fmla="*/ 44 h 60"/>
              <a:gd name="T16" fmla="*/ 87 w 181"/>
              <a:gd name="T17" fmla="*/ 43 h 60"/>
              <a:gd name="T18" fmla="*/ 80 w 181"/>
              <a:gd name="T19" fmla="*/ 42 h 60"/>
              <a:gd name="T20" fmla="*/ 77 w 181"/>
              <a:gd name="T21" fmla="*/ 40 h 60"/>
              <a:gd name="T22" fmla="*/ 72 w 181"/>
              <a:gd name="T23" fmla="*/ 40 h 60"/>
              <a:gd name="T24" fmla="*/ 66 w 181"/>
              <a:gd name="T25" fmla="*/ 39 h 60"/>
              <a:gd name="T26" fmla="*/ 60 w 181"/>
              <a:gd name="T27" fmla="*/ 38 h 60"/>
              <a:gd name="T28" fmla="*/ 56 w 181"/>
              <a:gd name="T29" fmla="*/ 36 h 60"/>
              <a:gd name="T30" fmla="*/ 53 w 181"/>
              <a:gd name="T31" fmla="*/ 36 h 60"/>
              <a:gd name="T32" fmla="*/ 48 w 181"/>
              <a:gd name="T33" fmla="*/ 33 h 60"/>
              <a:gd name="T34" fmla="*/ 46 w 181"/>
              <a:gd name="T35" fmla="*/ 32 h 60"/>
              <a:gd name="T36" fmla="*/ 43 w 181"/>
              <a:gd name="T37" fmla="*/ 31 h 60"/>
              <a:gd name="T38" fmla="*/ 39 w 181"/>
              <a:gd name="T39" fmla="*/ 30 h 60"/>
              <a:gd name="T40" fmla="*/ 36 w 181"/>
              <a:gd name="T41" fmla="*/ 29 h 60"/>
              <a:gd name="T42" fmla="*/ 33 w 181"/>
              <a:gd name="T43" fmla="*/ 28 h 60"/>
              <a:gd name="T44" fmla="*/ 32 w 181"/>
              <a:gd name="T45" fmla="*/ 27 h 60"/>
              <a:gd name="T46" fmla="*/ 30 w 181"/>
              <a:gd name="T47" fmla="*/ 26 h 60"/>
              <a:gd name="T48" fmla="*/ 29 w 181"/>
              <a:gd name="T49" fmla="*/ 25 h 60"/>
              <a:gd name="T50" fmla="*/ 26 w 181"/>
              <a:gd name="T51" fmla="*/ 23 h 60"/>
              <a:gd name="T52" fmla="*/ 24 w 181"/>
              <a:gd name="T53" fmla="*/ 22 h 60"/>
              <a:gd name="T54" fmla="*/ 21 w 181"/>
              <a:gd name="T55" fmla="*/ 21 h 60"/>
              <a:gd name="T56" fmla="*/ 18 w 181"/>
              <a:gd name="T57" fmla="*/ 19 h 60"/>
              <a:gd name="T58" fmla="*/ 17 w 181"/>
              <a:gd name="T59" fmla="*/ 16 h 60"/>
              <a:gd name="T60" fmla="*/ 15 w 181"/>
              <a:gd name="T61" fmla="*/ 15 h 60"/>
              <a:gd name="T62" fmla="*/ 13 w 181"/>
              <a:gd name="T63" fmla="*/ 13 h 60"/>
              <a:gd name="T64" fmla="*/ 12 w 181"/>
              <a:gd name="T65" fmla="*/ 12 h 60"/>
              <a:gd name="T66" fmla="*/ 11 w 181"/>
              <a:gd name="T67" fmla="*/ 10 h 60"/>
              <a:gd name="T68" fmla="*/ 10 w 181"/>
              <a:gd name="T69" fmla="*/ 8 h 60"/>
              <a:gd name="T70" fmla="*/ 7 w 181"/>
              <a:gd name="T71" fmla="*/ 7 h 60"/>
              <a:gd name="T72" fmla="*/ 6 w 181"/>
              <a:gd name="T73" fmla="*/ 5 h 60"/>
              <a:gd name="T74" fmla="*/ 5 w 181"/>
              <a:gd name="T75" fmla="*/ 3 h 60"/>
              <a:gd name="T76" fmla="*/ 4 w 181"/>
              <a:gd name="T77" fmla="*/ 2 h 60"/>
              <a:gd name="T78" fmla="*/ 0 w 181"/>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 h="60">
                <a:moveTo>
                  <a:pt x="181" y="60"/>
                </a:moveTo>
                <a:lnTo>
                  <a:pt x="153" y="60"/>
                </a:lnTo>
                <a:lnTo>
                  <a:pt x="153" y="55"/>
                </a:lnTo>
                <a:lnTo>
                  <a:pt x="152" y="55"/>
                </a:lnTo>
                <a:lnTo>
                  <a:pt x="152" y="51"/>
                </a:lnTo>
                <a:lnTo>
                  <a:pt x="128" y="51"/>
                </a:lnTo>
                <a:lnTo>
                  <a:pt x="128" y="49"/>
                </a:lnTo>
                <a:lnTo>
                  <a:pt x="126" y="49"/>
                </a:lnTo>
                <a:lnTo>
                  <a:pt x="126" y="48"/>
                </a:lnTo>
                <a:lnTo>
                  <a:pt x="111" y="48"/>
                </a:lnTo>
                <a:lnTo>
                  <a:pt x="111" y="47"/>
                </a:lnTo>
                <a:lnTo>
                  <a:pt x="105" y="47"/>
                </a:lnTo>
                <a:lnTo>
                  <a:pt x="105" y="45"/>
                </a:lnTo>
                <a:lnTo>
                  <a:pt x="94" y="45"/>
                </a:lnTo>
                <a:lnTo>
                  <a:pt x="94" y="44"/>
                </a:lnTo>
                <a:lnTo>
                  <a:pt x="91" y="44"/>
                </a:lnTo>
                <a:lnTo>
                  <a:pt x="91" y="43"/>
                </a:lnTo>
                <a:lnTo>
                  <a:pt x="87" y="43"/>
                </a:lnTo>
                <a:lnTo>
                  <a:pt x="87" y="42"/>
                </a:lnTo>
                <a:lnTo>
                  <a:pt x="80" y="42"/>
                </a:lnTo>
                <a:lnTo>
                  <a:pt x="80" y="40"/>
                </a:lnTo>
                <a:lnTo>
                  <a:pt x="77" y="40"/>
                </a:lnTo>
                <a:lnTo>
                  <a:pt x="77" y="40"/>
                </a:lnTo>
                <a:lnTo>
                  <a:pt x="72" y="40"/>
                </a:lnTo>
                <a:lnTo>
                  <a:pt x="72" y="39"/>
                </a:lnTo>
                <a:lnTo>
                  <a:pt x="66" y="39"/>
                </a:lnTo>
                <a:lnTo>
                  <a:pt x="66" y="38"/>
                </a:lnTo>
                <a:lnTo>
                  <a:pt x="60" y="38"/>
                </a:lnTo>
                <a:lnTo>
                  <a:pt x="60" y="36"/>
                </a:lnTo>
                <a:lnTo>
                  <a:pt x="56" y="36"/>
                </a:lnTo>
                <a:lnTo>
                  <a:pt x="56" y="36"/>
                </a:lnTo>
                <a:lnTo>
                  <a:pt x="53" y="36"/>
                </a:lnTo>
                <a:lnTo>
                  <a:pt x="53" y="33"/>
                </a:lnTo>
                <a:lnTo>
                  <a:pt x="48" y="33"/>
                </a:lnTo>
                <a:lnTo>
                  <a:pt x="48" y="32"/>
                </a:lnTo>
                <a:lnTo>
                  <a:pt x="46" y="32"/>
                </a:lnTo>
                <a:lnTo>
                  <a:pt x="46" y="31"/>
                </a:lnTo>
                <a:lnTo>
                  <a:pt x="43" y="31"/>
                </a:lnTo>
                <a:lnTo>
                  <a:pt x="43" y="30"/>
                </a:lnTo>
                <a:lnTo>
                  <a:pt x="39" y="30"/>
                </a:lnTo>
                <a:lnTo>
                  <a:pt x="39" y="29"/>
                </a:lnTo>
                <a:lnTo>
                  <a:pt x="36" y="29"/>
                </a:lnTo>
                <a:lnTo>
                  <a:pt x="36" y="28"/>
                </a:lnTo>
                <a:lnTo>
                  <a:pt x="33" y="28"/>
                </a:lnTo>
                <a:lnTo>
                  <a:pt x="33" y="27"/>
                </a:lnTo>
                <a:lnTo>
                  <a:pt x="32" y="27"/>
                </a:lnTo>
                <a:lnTo>
                  <a:pt x="32" y="26"/>
                </a:lnTo>
                <a:lnTo>
                  <a:pt x="30" y="26"/>
                </a:lnTo>
                <a:lnTo>
                  <a:pt x="30" y="25"/>
                </a:lnTo>
                <a:lnTo>
                  <a:pt x="29" y="25"/>
                </a:lnTo>
                <a:lnTo>
                  <a:pt x="29" y="23"/>
                </a:lnTo>
                <a:lnTo>
                  <a:pt x="26" y="23"/>
                </a:lnTo>
                <a:lnTo>
                  <a:pt x="26" y="22"/>
                </a:lnTo>
                <a:lnTo>
                  <a:pt x="24" y="22"/>
                </a:lnTo>
                <a:lnTo>
                  <a:pt x="24" y="21"/>
                </a:lnTo>
                <a:lnTo>
                  <a:pt x="21" y="21"/>
                </a:lnTo>
                <a:lnTo>
                  <a:pt x="21" y="19"/>
                </a:lnTo>
                <a:lnTo>
                  <a:pt x="18" y="19"/>
                </a:lnTo>
                <a:lnTo>
                  <a:pt x="18" y="16"/>
                </a:lnTo>
                <a:lnTo>
                  <a:pt x="17" y="16"/>
                </a:lnTo>
                <a:lnTo>
                  <a:pt x="17" y="15"/>
                </a:lnTo>
                <a:lnTo>
                  <a:pt x="15" y="15"/>
                </a:lnTo>
                <a:lnTo>
                  <a:pt x="15" y="13"/>
                </a:lnTo>
                <a:lnTo>
                  <a:pt x="13" y="13"/>
                </a:lnTo>
                <a:lnTo>
                  <a:pt x="13" y="12"/>
                </a:lnTo>
                <a:lnTo>
                  <a:pt x="12" y="12"/>
                </a:lnTo>
                <a:lnTo>
                  <a:pt x="12" y="10"/>
                </a:lnTo>
                <a:lnTo>
                  <a:pt x="11" y="10"/>
                </a:lnTo>
                <a:lnTo>
                  <a:pt x="11" y="8"/>
                </a:lnTo>
                <a:lnTo>
                  <a:pt x="10" y="8"/>
                </a:lnTo>
                <a:lnTo>
                  <a:pt x="10" y="7"/>
                </a:lnTo>
                <a:lnTo>
                  <a:pt x="7" y="7"/>
                </a:lnTo>
                <a:lnTo>
                  <a:pt x="7" y="5"/>
                </a:lnTo>
                <a:lnTo>
                  <a:pt x="6" y="5"/>
                </a:lnTo>
                <a:lnTo>
                  <a:pt x="6" y="3"/>
                </a:lnTo>
                <a:lnTo>
                  <a:pt x="5" y="3"/>
                </a:lnTo>
                <a:lnTo>
                  <a:pt x="5" y="2"/>
                </a:lnTo>
                <a:lnTo>
                  <a:pt x="4" y="2"/>
                </a:lnTo>
                <a:lnTo>
                  <a:pt x="4" y="0"/>
                </a:lnTo>
                <a:lnTo>
                  <a:pt x="0" y="0"/>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Freeform 7"/>
          <p:cNvSpPr>
            <a:spLocks/>
          </p:cNvSpPr>
          <p:nvPr/>
        </p:nvSpPr>
        <p:spPr bwMode="auto">
          <a:xfrm>
            <a:off x="6551241" y="3505485"/>
            <a:ext cx="2229383" cy="633426"/>
          </a:xfrm>
          <a:custGeom>
            <a:avLst/>
            <a:gdLst>
              <a:gd name="T0" fmla="*/ 138 w 172"/>
              <a:gd name="T1" fmla="*/ 50 h 50"/>
              <a:gd name="T2" fmla="*/ 127 w 172"/>
              <a:gd name="T3" fmla="*/ 44 h 50"/>
              <a:gd name="T4" fmla="*/ 108 w 172"/>
              <a:gd name="T5" fmla="*/ 41 h 50"/>
              <a:gd name="T6" fmla="*/ 104 w 172"/>
              <a:gd name="T7" fmla="*/ 39 h 50"/>
              <a:gd name="T8" fmla="*/ 93 w 172"/>
              <a:gd name="T9" fmla="*/ 38 h 50"/>
              <a:gd name="T10" fmla="*/ 87 w 172"/>
              <a:gd name="T11" fmla="*/ 36 h 50"/>
              <a:gd name="T12" fmla="*/ 82 w 172"/>
              <a:gd name="T13" fmla="*/ 35 h 50"/>
              <a:gd name="T14" fmla="*/ 77 w 172"/>
              <a:gd name="T15" fmla="*/ 33 h 50"/>
              <a:gd name="T16" fmla="*/ 73 w 172"/>
              <a:gd name="T17" fmla="*/ 31 h 50"/>
              <a:gd name="T18" fmla="*/ 71 w 172"/>
              <a:gd name="T19" fmla="*/ 30 h 50"/>
              <a:gd name="T20" fmla="*/ 63 w 172"/>
              <a:gd name="T21" fmla="*/ 28 h 50"/>
              <a:gd name="T22" fmla="*/ 61 w 172"/>
              <a:gd name="T23" fmla="*/ 27 h 50"/>
              <a:gd name="T24" fmla="*/ 59 w 172"/>
              <a:gd name="T25" fmla="*/ 26 h 50"/>
              <a:gd name="T26" fmla="*/ 55 w 172"/>
              <a:gd name="T27" fmla="*/ 25 h 50"/>
              <a:gd name="T28" fmla="*/ 47 w 172"/>
              <a:gd name="T29" fmla="*/ 23 h 50"/>
              <a:gd name="T30" fmla="*/ 41 w 172"/>
              <a:gd name="T31" fmla="*/ 22 h 50"/>
              <a:gd name="T32" fmla="*/ 40 w 172"/>
              <a:gd name="T33" fmla="*/ 21 h 50"/>
              <a:gd name="T34" fmla="*/ 36 w 172"/>
              <a:gd name="T35" fmla="*/ 20 h 50"/>
              <a:gd name="T36" fmla="*/ 33 w 172"/>
              <a:gd name="T37" fmla="*/ 18 h 50"/>
              <a:gd name="T38" fmla="*/ 31 w 172"/>
              <a:gd name="T39" fmla="*/ 16 h 50"/>
              <a:gd name="T40" fmla="*/ 28 w 172"/>
              <a:gd name="T41" fmla="*/ 15 h 50"/>
              <a:gd name="T42" fmla="*/ 27 w 172"/>
              <a:gd name="T43" fmla="*/ 13 h 50"/>
              <a:gd name="T44" fmla="*/ 26 w 172"/>
              <a:gd name="T45" fmla="*/ 12 h 50"/>
              <a:gd name="T46" fmla="*/ 23 w 172"/>
              <a:gd name="T47" fmla="*/ 11 h 50"/>
              <a:gd name="T48" fmla="*/ 21 w 172"/>
              <a:gd name="T49" fmla="*/ 10 h 50"/>
              <a:gd name="T50" fmla="*/ 19 w 172"/>
              <a:gd name="T51" fmla="*/ 9 h 50"/>
              <a:gd name="T52" fmla="*/ 16 w 172"/>
              <a:gd name="T53" fmla="*/ 8 h 50"/>
              <a:gd name="T54" fmla="*/ 12 w 172"/>
              <a:gd name="T55" fmla="*/ 6 h 50"/>
              <a:gd name="T56" fmla="*/ 9 w 172"/>
              <a:gd name="T57" fmla="*/ 5 h 50"/>
              <a:gd name="T58" fmla="*/ 6 w 172"/>
              <a:gd name="T59" fmla="*/ 4 h 50"/>
              <a:gd name="T60" fmla="*/ 4 w 172"/>
              <a:gd name="T61" fmla="*/ 3 h 50"/>
              <a:gd name="T62" fmla="*/ 0 w 172"/>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50">
                <a:moveTo>
                  <a:pt x="172" y="50"/>
                </a:moveTo>
                <a:lnTo>
                  <a:pt x="138" y="50"/>
                </a:lnTo>
                <a:lnTo>
                  <a:pt x="138" y="44"/>
                </a:lnTo>
                <a:lnTo>
                  <a:pt x="127" y="44"/>
                </a:lnTo>
                <a:lnTo>
                  <a:pt x="127" y="41"/>
                </a:lnTo>
                <a:lnTo>
                  <a:pt x="108" y="41"/>
                </a:lnTo>
                <a:lnTo>
                  <a:pt x="108" y="39"/>
                </a:lnTo>
                <a:lnTo>
                  <a:pt x="104" y="39"/>
                </a:lnTo>
                <a:lnTo>
                  <a:pt x="104" y="38"/>
                </a:lnTo>
                <a:lnTo>
                  <a:pt x="93" y="38"/>
                </a:lnTo>
                <a:lnTo>
                  <a:pt x="93" y="36"/>
                </a:lnTo>
                <a:lnTo>
                  <a:pt x="87" y="36"/>
                </a:lnTo>
                <a:lnTo>
                  <a:pt x="87" y="35"/>
                </a:lnTo>
                <a:lnTo>
                  <a:pt x="82" y="35"/>
                </a:lnTo>
                <a:lnTo>
                  <a:pt x="82" y="33"/>
                </a:lnTo>
                <a:lnTo>
                  <a:pt x="77" y="33"/>
                </a:lnTo>
                <a:lnTo>
                  <a:pt x="77" y="31"/>
                </a:lnTo>
                <a:lnTo>
                  <a:pt x="73" y="31"/>
                </a:lnTo>
                <a:lnTo>
                  <a:pt x="73" y="30"/>
                </a:lnTo>
                <a:lnTo>
                  <a:pt x="71" y="30"/>
                </a:lnTo>
                <a:lnTo>
                  <a:pt x="71" y="28"/>
                </a:lnTo>
                <a:lnTo>
                  <a:pt x="63" y="28"/>
                </a:lnTo>
                <a:lnTo>
                  <a:pt x="63" y="27"/>
                </a:lnTo>
                <a:lnTo>
                  <a:pt x="61" y="27"/>
                </a:lnTo>
                <a:lnTo>
                  <a:pt x="61" y="26"/>
                </a:lnTo>
                <a:lnTo>
                  <a:pt x="59" y="26"/>
                </a:lnTo>
                <a:lnTo>
                  <a:pt x="59" y="25"/>
                </a:lnTo>
                <a:lnTo>
                  <a:pt x="55" y="25"/>
                </a:lnTo>
                <a:lnTo>
                  <a:pt x="55" y="23"/>
                </a:lnTo>
                <a:lnTo>
                  <a:pt x="47" y="23"/>
                </a:lnTo>
                <a:lnTo>
                  <a:pt x="47" y="22"/>
                </a:lnTo>
                <a:lnTo>
                  <a:pt x="41" y="22"/>
                </a:lnTo>
                <a:lnTo>
                  <a:pt x="41" y="21"/>
                </a:lnTo>
                <a:lnTo>
                  <a:pt x="40" y="21"/>
                </a:lnTo>
                <a:lnTo>
                  <a:pt x="40" y="20"/>
                </a:lnTo>
                <a:lnTo>
                  <a:pt x="36" y="20"/>
                </a:lnTo>
                <a:lnTo>
                  <a:pt x="36" y="18"/>
                </a:lnTo>
                <a:lnTo>
                  <a:pt x="33" y="18"/>
                </a:lnTo>
                <a:lnTo>
                  <a:pt x="33" y="16"/>
                </a:lnTo>
                <a:lnTo>
                  <a:pt x="31" y="16"/>
                </a:lnTo>
                <a:lnTo>
                  <a:pt x="31" y="15"/>
                </a:lnTo>
                <a:lnTo>
                  <a:pt x="28" y="15"/>
                </a:lnTo>
                <a:lnTo>
                  <a:pt x="28" y="13"/>
                </a:lnTo>
                <a:lnTo>
                  <a:pt x="27" y="13"/>
                </a:lnTo>
                <a:lnTo>
                  <a:pt x="27" y="12"/>
                </a:lnTo>
                <a:lnTo>
                  <a:pt x="26" y="12"/>
                </a:lnTo>
                <a:lnTo>
                  <a:pt x="26" y="11"/>
                </a:lnTo>
                <a:lnTo>
                  <a:pt x="23" y="11"/>
                </a:lnTo>
                <a:lnTo>
                  <a:pt x="23" y="10"/>
                </a:lnTo>
                <a:lnTo>
                  <a:pt x="21" y="10"/>
                </a:lnTo>
                <a:lnTo>
                  <a:pt x="21" y="9"/>
                </a:lnTo>
                <a:lnTo>
                  <a:pt x="19" y="9"/>
                </a:lnTo>
                <a:lnTo>
                  <a:pt x="19" y="8"/>
                </a:lnTo>
                <a:lnTo>
                  <a:pt x="16" y="8"/>
                </a:lnTo>
                <a:lnTo>
                  <a:pt x="16" y="6"/>
                </a:lnTo>
                <a:lnTo>
                  <a:pt x="12" y="6"/>
                </a:lnTo>
                <a:lnTo>
                  <a:pt x="12" y="5"/>
                </a:lnTo>
                <a:lnTo>
                  <a:pt x="9" y="5"/>
                </a:lnTo>
                <a:lnTo>
                  <a:pt x="9" y="4"/>
                </a:lnTo>
                <a:lnTo>
                  <a:pt x="6" y="4"/>
                </a:lnTo>
                <a:lnTo>
                  <a:pt x="6" y="3"/>
                </a:lnTo>
                <a:lnTo>
                  <a:pt x="4" y="3"/>
                </a:lnTo>
                <a:lnTo>
                  <a:pt x="4"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44904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1602O</a:t>
            </a:r>
            <a:r>
              <a:rPr lang="en-GB" dirty="0"/>
              <a:t>: Outcome following unplanned excision in soft tissue </a:t>
            </a:r>
            <a:r>
              <a:rPr lang="en-GB" dirty="0" smtClean="0"/>
              <a:t>sarcoma: </a:t>
            </a:r>
            <a:r>
              <a:rPr lang="en-GB" dirty="0"/>
              <a:t>Results of a multicentre study including 728 </a:t>
            </a:r>
            <a:r>
              <a:rPr lang="en-GB" dirty="0" smtClean="0"/>
              <a:t>patients </a:t>
            </a:r>
            <a:br>
              <a:rPr lang="en-GB" dirty="0" smtClean="0"/>
            </a:br>
            <a:r>
              <a:rPr lang="en-GB" dirty="0" smtClean="0"/>
              <a:t>– </a:t>
            </a:r>
            <a:r>
              <a:rPr lang="en-GB" dirty="0" err="1" smtClean="0"/>
              <a:t>Leithner</a:t>
            </a:r>
            <a:r>
              <a:rPr lang="en-GB" dirty="0" smtClean="0"/>
              <a:t> A,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pPr marL="0" indent="0">
              <a:spcBef>
                <a:spcPts val="20400"/>
              </a:spcBef>
              <a:buNone/>
            </a:pPr>
            <a:r>
              <a:rPr lang="en-GB" b="1" dirty="0" smtClean="0">
                <a:solidFill>
                  <a:schemeClr val="bg1"/>
                </a:solidFill>
              </a:rPr>
              <a:t>CONCLUSIONS</a:t>
            </a:r>
          </a:p>
          <a:p>
            <a:pPr>
              <a:spcAft>
                <a:spcPts val="1200"/>
              </a:spcAft>
            </a:pPr>
            <a:r>
              <a:rPr lang="en-GB" sz="1600" dirty="0" smtClean="0"/>
              <a:t>In patients with STS, an unplanned excision is associated with increased morbidity and may impact their initial more favourable prognosis</a:t>
            </a:r>
          </a:p>
          <a:p>
            <a:pPr>
              <a:spcAft>
                <a:spcPts val="1200"/>
              </a:spcAft>
            </a:pPr>
            <a:r>
              <a:rPr lang="en-GB" sz="1600" dirty="0" smtClean="0"/>
              <a:t>In patients with prior unplanned excisions, a greater requirement for plastic reconstruction and use of adjuvant radiotherapy led to an increase in morbidity</a:t>
            </a:r>
          </a:p>
          <a:p>
            <a:pPr>
              <a:spcAft>
                <a:spcPts val="1200"/>
              </a:spcAft>
            </a:pPr>
            <a:r>
              <a:rPr lang="en-GB" sz="1600" dirty="0" smtClean="0"/>
              <a:t>Therefore, unplanned excisions should be avoided</a:t>
            </a:r>
            <a:endParaRPr lang="en-GB" sz="1600" dirty="0"/>
          </a:p>
        </p:txBody>
      </p:sp>
      <p:sp>
        <p:nvSpPr>
          <p:cNvPr id="4" name="Text Box 4"/>
          <p:cNvSpPr txBox="1">
            <a:spLocks noChangeArrowheads="1"/>
          </p:cNvSpPr>
          <p:nvPr/>
        </p:nvSpPr>
        <p:spPr bwMode="auto">
          <a:xfrm>
            <a:off x="4980848" y="6474897"/>
            <a:ext cx="394249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a:solidFill>
                  <a:srgbClr val="363636"/>
                </a:solidFill>
              </a:rPr>
              <a:t>Leithner</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A</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1602O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3772165" y="1532051"/>
            <a:ext cx="1564852" cy="338554"/>
          </a:xfrm>
          <a:prstGeom prst="rect">
            <a:avLst/>
          </a:prstGeom>
          <a:noFill/>
        </p:spPr>
        <p:txBody>
          <a:bodyPr wrap="none" rtlCol="0">
            <a:spAutoFit/>
          </a:bodyPr>
          <a:lstStyle/>
          <a:p>
            <a:pPr algn="ctr"/>
            <a:r>
              <a:rPr lang="en-GB" sz="1600" b="1" dirty="0" smtClean="0"/>
              <a:t>IPTW </a:t>
            </a:r>
            <a:r>
              <a:rPr lang="en-GB" sz="1600" b="1" dirty="0" smtClean="0">
                <a:latin typeface="Arial"/>
                <a:cs typeface="Arial"/>
              </a:rPr>
              <a:t>a</a:t>
            </a:r>
            <a:r>
              <a:rPr lang="en-GB" sz="1600" b="1" dirty="0" smtClean="0">
                <a:cs typeface="Arial"/>
              </a:rPr>
              <a:t>nalysis</a:t>
            </a:r>
            <a:endParaRPr lang="en-GB" sz="1600" b="1" dirty="0"/>
          </a:p>
        </p:txBody>
      </p:sp>
      <p:sp>
        <p:nvSpPr>
          <p:cNvPr id="6" name="TextBox 5"/>
          <p:cNvSpPr txBox="1"/>
          <p:nvPr/>
        </p:nvSpPr>
        <p:spPr>
          <a:xfrm>
            <a:off x="1181782" y="1883933"/>
            <a:ext cx="1627369" cy="307777"/>
          </a:xfrm>
          <a:prstGeom prst="rect">
            <a:avLst/>
          </a:prstGeom>
          <a:noFill/>
        </p:spPr>
        <p:txBody>
          <a:bodyPr wrap="none" rtlCol="0">
            <a:spAutoFit/>
          </a:bodyPr>
          <a:lstStyle/>
          <a:p>
            <a:pPr algn="ctr"/>
            <a:r>
              <a:rPr lang="en-GB" sz="1400" b="1" dirty="0" smtClean="0"/>
              <a:t>Local recurrence</a:t>
            </a:r>
            <a:endParaRPr lang="en-GB" sz="1400" b="1" dirty="0"/>
          </a:p>
        </p:txBody>
      </p:sp>
      <p:sp>
        <p:nvSpPr>
          <p:cNvPr id="7" name="TextBox 6"/>
          <p:cNvSpPr txBox="1"/>
          <p:nvPr/>
        </p:nvSpPr>
        <p:spPr>
          <a:xfrm>
            <a:off x="4037535" y="1883933"/>
            <a:ext cx="1765227" cy="307777"/>
          </a:xfrm>
          <a:prstGeom prst="rect">
            <a:avLst/>
          </a:prstGeom>
          <a:noFill/>
        </p:spPr>
        <p:txBody>
          <a:bodyPr wrap="none" rtlCol="0">
            <a:spAutoFit/>
          </a:bodyPr>
          <a:lstStyle/>
          <a:p>
            <a:pPr algn="ctr"/>
            <a:r>
              <a:rPr lang="en-GB" sz="1400" b="1" dirty="0" smtClean="0"/>
              <a:t>Distant metastasis</a:t>
            </a:r>
            <a:endParaRPr lang="en-GB" sz="1400" b="1" dirty="0"/>
          </a:p>
        </p:txBody>
      </p:sp>
      <p:sp>
        <p:nvSpPr>
          <p:cNvPr id="8" name="TextBox 7"/>
          <p:cNvSpPr txBox="1"/>
          <p:nvPr/>
        </p:nvSpPr>
        <p:spPr>
          <a:xfrm>
            <a:off x="7108554" y="1883933"/>
            <a:ext cx="1518364" cy="307777"/>
          </a:xfrm>
          <a:prstGeom prst="rect">
            <a:avLst/>
          </a:prstGeom>
          <a:noFill/>
        </p:spPr>
        <p:txBody>
          <a:bodyPr wrap="none" rtlCol="0">
            <a:spAutoFit/>
          </a:bodyPr>
          <a:lstStyle/>
          <a:p>
            <a:pPr algn="ctr"/>
            <a:r>
              <a:rPr lang="en-GB" sz="1400" b="1" dirty="0" smtClean="0"/>
              <a:t>Overall survival</a:t>
            </a:r>
            <a:endParaRPr lang="en-GB" sz="1400" b="1" dirty="0"/>
          </a:p>
        </p:txBody>
      </p:sp>
      <p:sp>
        <p:nvSpPr>
          <p:cNvPr id="9" name="Freeform 8"/>
          <p:cNvSpPr>
            <a:spLocks/>
          </p:cNvSpPr>
          <p:nvPr/>
        </p:nvSpPr>
        <p:spPr bwMode="auto">
          <a:xfrm>
            <a:off x="573922" y="2424123"/>
            <a:ext cx="2598320" cy="13468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0" name="Line 12"/>
          <p:cNvSpPr>
            <a:spLocks noChangeShapeType="1"/>
          </p:cNvSpPr>
          <p:nvPr/>
        </p:nvSpPr>
        <p:spPr bwMode="auto">
          <a:xfrm>
            <a:off x="1825416" y="3771182"/>
            <a:ext cx="0" cy="596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1" name="Line 14"/>
          <p:cNvSpPr>
            <a:spLocks noChangeShapeType="1"/>
          </p:cNvSpPr>
          <p:nvPr/>
        </p:nvSpPr>
        <p:spPr bwMode="auto">
          <a:xfrm>
            <a:off x="2412727" y="3771182"/>
            <a:ext cx="0" cy="596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2" name="Line 17"/>
          <p:cNvSpPr>
            <a:spLocks noChangeShapeType="1"/>
          </p:cNvSpPr>
          <p:nvPr/>
        </p:nvSpPr>
        <p:spPr bwMode="auto">
          <a:xfrm>
            <a:off x="3003080" y="3771182"/>
            <a:ext cx="0" cy="596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3" name="Line 19"/>
          <p:cNvSpPr>
            <a:spLocks noChangeShapeType="1"/>
          </p:cNvSpPr>
          <p:nvPr/>
        </p:nvSpPr>
        <p:spPr bwMode="auto">
          <a:xfrm>
            <a:off x="1224217" y="3771182"/>
            <a:ext cx="0" cy="596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4" name="Line 21"/>
          <p:cNvSpPr>
            <a:spLocks noChangeShapeType="1"/>
          </p:cNvSpPr>
          <p:nvPr/>
        </p:nvSpPr>
        <p:spPr bwMode="auto">
          <a:xfrm>
            <a:off x="622148" y="3771182"/>
            <a:ext cx="0" cy="5964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cs typeface="Arial" panose="020B0604020202020204" pitchFamily="34" charset="0"/>
            </a:endParaRPr>
          </a:p>
        </p:txBody>
      </p:sp>
      <p:sp>
        <p:nvSpPr>
          <p:cNvPr id="15" name="TextBox 14"/>
          <p:cNvSpPr txBox="1"/>
          <p:nvPr/>
        </p:nvSpPr>
        <p:spPr>
          <a:xfrm>
            <a:off x="1520095" y="3997599"/>
            <a:ext cx="958917"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cs typeface="Arial" panose="020B0604020202020204" pitchFamily="34" charset="0"/>
              </a:rPr>
              <a:t>Time, months</a:t>
            </a:r>
            <a:endParaRPr lang="en-GB" sz="1000" dirty="0">
              <a:solidFill>
                <a:srgbClr val="000000"/>
              </a:solidFill>
              <a:cs typeface="Arial" panose="020B0604020202020204" pitchFamily="34" charset="0"/>
            </a:endParaRPr>
          </a:p>
        </p:txBody>
      </p:sp>
      <p:grpSp>
        <p:nvGrpSpPr>
          <p:cNvPr id="16" name="Group 15"/>
          <p:cNvGrpSpPr/>
          <p:nvPr/>
        </p:nvGrpSpPr>
        <p:grpSpPr>
          <a:xfrm>
            <a:off x="2299" y="2299570"/>
            <a:ext cx="578414" cy="1518247"/>
            <a:chOff x="2299" y="3299514"/>
            <a:chExt cx="578414" cy="1518247"/>
          </a:xfrm>
        </p:grpSpPr>
        <p:sp>
          <p:nvSpPr>
            <p:cNvPr id="17" name="Line 6"/>
            <p:cNvSpPr>
              <a:spLocks noChangeShapeType="1"/>
            </p:cNvSpPr>
            <p:nvPr/>
          </p:nvSpPr>
          <p:spPr bwMode="auto">
            <a:xfrm>
              <a:off x="513338" y="3424066"/>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8" name="Line 7"/>
            <p:cNvSpPr>
              <a:spLocks noChangeShapeType="1"/>
            </p:cNvSpPr>
            <p:nvPr/>
          </p:nvSpPr>
          <p:spPr bwMode="auto">
            <a:xfrm>
              <a:off x="513338" y="3744000"/>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19" name="Line 9"/>
            <p:cNvSpPr>
              <a:spLocks noChangeShapeType="1"/>
            </p:cNvSpPr>
            <p:nvPr/>
          </p:nvSpPr>
          <p:spPr bwMode="auto">
            <a:xfrm>
              <a:off x="513338" y="4058494"/>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20" name="Line 10"/>
            <p:cNvSpPr>
              <a:spLocks noChangeShapeType="1"/>
            </p:cNvSpPr>
            <p:nvPr/>
          </p:nvSpPr>
          <p:spPr bwMode="auto">
            <a:xfrm>
              <a:off x="513338" y="4378436"/>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21" name="Line 11"/>
            <p:cNvSpPr>
              <a:spLocks noChangeShapeType="1"/>
            </p:cNvSpPr>
            <p:nvPr/>
          </p:nvSpPr>
          <p:spPr bwMode="auto">
            <a:xfrm>
              <a:off x="513338" y="4695565"/>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22" name="TextBox 21"/>
            <p:cNvSpPr txBox="1"/>
            <p:nvPr/>
          </p:nvSpPr>
          <p:spPr>
            <a:xfrm rot="16200000">
              <a:off x="-552583" y="3982609"/>
              <a:ext cx="1347492" cy="237727"/>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cs typeface="Arial" panose="020B0604020202020204" pitchFamily="34" charset="0"/>
                </a:rPr>
                <a:t>Cumulative incidence</a:t>
              </a:r>
              <a:endParaRPr lang="en-GB" sz="1000" dirty="0">
                <a:solidFill>
                  <a:srgbClr val="000000"/>
                </a:solidFill>
                <a:cs typeface="Arial" panose="020B0604020202020204" pitchFamily="34" charset="0"/>
              </a:endParaRPr>
            </a:p>
          </p:txBody>
        </p:sp>
        <p:sp>
          <p:nvSpPr>
            <p:cNvPr id="23" name="TextBox 22"/>
            <p:cNvSpPr txBox="1"/>
            <p:nvPr/>
          </p:nvSpPr>
          <p:spPr>
            <a:xfrm>
              <a:off x="149181" y="3299514"/>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24" name="TextBox 23"/>
            <p:cNvSpPr txBox="1"/>
            <p:nvPr/>
          </p:nvSpPr>
          <p:spPr>
            <a:xfrm>
              <a:off x="149183" y="3620455"/>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0.75</a:t>
              </a:r>
              <a:endParaRPr lang="en-GB" sz="1000" dirty="0">
                <a:solidFill>
                  <a:srgbClr val="000000"/>
                </a:solidFill>
                <a:cs typeface="Arial" panose="020B0604020202020204" pitchFamily="34" charset="0"/>
              </a:endParaRPr>
            </a:p>
          </p:txBody>
        </p:sp>
        <p:sp>
          <p:nvSpPr>
            <p:cNvPr id="25" name="TextBox 24"/>
            <p:cNvSpPr txBox="1"/>
            <p:nvPr/>
          </p:nvSpPr>
          <p:spPr>
            <a:xfrm>
              <a:off x="149183" y="3934710"/>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0.50</a:t>
              </a:r>
              <a:endParaRPr lang="en-GB" sz="1000" dirty="0">
                <a:solidFill>
                  <a:srgbClr val="000000"/>
                </a:solidFill>
                <a:cs typeface="Arial" panose="020B0604020202020204" pitchFamily="34" charset="0"/>
              </a:endParaRPr>
            </a:p>
          </p:txBody>
        </p:sp>
        <p:sp>
          <p:nvSpPr>
            <p:cNvPr id="26" name="TextBox 25"/>
            <p:cNvSpPr txBox="1"/>
            <p:nvPr/>
          </p:nvSpPr>
          <p:spPr>
            <a:xfrm>
              <a:off x="149183" y="4254531"/>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0.25</a:t>
              </a:r>
              <a:endParaRPr lang="en-GB" sz="1000" dirty="0">
                <a:solidFill>
                  <a:srgbClr val="000000"/>
                </a:solidFill>
                <a:cs typeface="Arial" panose="020B0604020202020204" pitchFamily="34" charset="0"/>
              </a:endParaRPr>
            </a:p>
          </p:txBody>
        </p:sp>
        <p:sp>
          <p:nvSpPr>
            <p:cNvPr id="27" name="TextBox 26"/>
            <p:cNvSpPr txBox="1"/>
            <p:nvPr/>
          </p:nvSpPr>
          <p:spPr>
            <a:xfrm>
              <a:off x="149185" y="4571540"/>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0.00</a:t>
              </a:r>
              <a:endParaRPr lang="en-GB" sz="1000" dirty="0">
                <a:solidFill>
                  <a:srgbClr val="000000"/>
                </a:solidFill>
                <a:cs typeface="Arial" panose="020B0604020202020204" pitchFamily="34" charset="0"/>
              </a:endParaRPr>
            </a:p>
          </p:txBody>
        </p:sp>
      </p:grpSp>
      <p:sp>
        <p:nvSpPr>
          <p:cNvPr id="28" name="TextBox 27"/>
          <p:cNvSpPr txBox="1"/>
          <p:nvPr/>
        </p:nvSpPr>
        <p:spPr>
          <a:xfrm>
            <a:off x="502257" y="3801405"/>
            <a:ext cx="246395" cy="23730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29" name="TextBox 28"/>
          <p:cNvSpPr txBox="1"/>
          <p:nvPr/>
        </p:nvSpPr>
        <p:spPr>
          <a:xfrm>
            <a:off x="1062603" y="3801405"/>
            <a:ext cx="325732" cy="246221"/>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50</a:t>
            </a:r>
            <a:endParaRPr lang="en-GB" sz="1000" dirty="0">
              <a:solidFill>
                <a:srgbClr val="000000"/>
              </a:solidFill>
              <a:cs typeface="Arial" panose="020B0604020202020204" pitchFamily="34" charset="0"/>
            </a:endParaRPr>
          </a:p>
        </p:txBody>
      </p:sp>
      <p:sp>
        <p:nvSpPr>
          <p:cNvPr id="30" name="TextBox 29"/>
          <p:cNvSpPr txBox="1"/>
          <p:nvPr/>
        </p:nvSpPr>
        <p:spPr>
          <a:xfrm>
            <a:off x="1467611" y="3801405"/>
            <a:ext cx="178357" cy="237302"/>
          </a:xfrm>
          <a:prstGeom prst="rect">
            <a:avLst/>
          </a:prstGeom>
          <a:noFill/>
        </p:spPr>
        <p:txBody>
          <a:bodyPr wrap="none" rtlCol="0" anchor="t" anchorCtr="0">
            <a:spAutoFit/>
          </a:bodyPr>
          <a:lstStyle/>
          <a:p>
            <a:pPr algn="ctr"/>
            <a:endParaRPr lang="en-GB" sz="1000" dirty="0">
              <a:solidFill>
                <a:srgbClr val="000000"/>
              </a:solidFill>
              <a:cs typeface="Arial" panose="020B0604020202020204" pitchFamily="34" charset="0"/>
            </a:endParaRPr>
          </a:p>
        </p:txBody>
      </p:sp>
      <p:sp>
        <p:nvSpPr>
          <p:cNvPr id="31" name="TextBox 30"/>
          <p:cNvSpPr txBox="1"/>
          <p:nvPr/>
        </p:nvSpPr>
        <p:spPr>
          <a:xfrm>
            <a:off x="1631193" y="3801405"/>
            <a:ext cx="396264" cy="246221"/>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32" name="TextBox 31"/>
          <p:cNvSpPr txBox="1"/>
          <p:nvPr/>
        </p:nvSpPr>
        <p:spPr>
          <a:xfrm>
            <a:off x="2213626" y="3801405"/>
            <a:ext cx="396264" cy="246221"/>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150</a:t>
            </a:r>
            <a:endParaRPr lang="en-GB" sz="1000" dirty="0">
              <a:solidFill>
                <a:srgbClr val="000000"/>
              </a:solidFill>
              <a:cs typeface="Arial" panose="020B0604020202020204" pitchFamily="34" charset="0"/>
            </a:endParaRPr>
          </a:p>
        </p:txBody>
      </p:sp>
      <p:sp>
        <p:nvSpPr>
          <p:cNvPr id="33" name="TextBox 32"/>
          <p:cNvSpPr txBox="1"/>
          <p:nvPr/>
        </p:nvSpPr>
        <p:spPr>
          <a:xfrm>
            <a:off x="2807024" y="3801405"/>
            <a:ext cx="396264" cy="246221"/>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200</a:t>
            </a:r>
            <a:endParaRPr lang="en-GB" sz="1000" dirty="0">
              <a:solidFill>
                <a:srgbClr val="000000"/>
              </a:solidFill>
              <a:cs typeface="Arial" panose="020B0604020202020204" pitchFamily="34" charset="0"/>
            </a:endParaRPr>
          </a:p>
        </p:txBody>
      </p:sp>
      <p:sp>
        <p:nvSpPr>
          <p:cNvPr id="34" name="TextBox 33"/>
          <p:cNvSpPr txBox="1"/>
          <p:nvPr/>
        </p:nvSpPr>
        <p:spPr>
          <a:xfrm>
            <a:off x="1305846" y="2465852"/>
            <a:ext cx="835486" cy="307777"/>
          </a:xfrm>
          <a:prstGeom prst="rect">
            <a:avLst/>
          </a:prstGeom>
          <a:noFill/>
        </p:spPr>
        <p:txBody>
          <a:bodyPr wrap="none" rtlCol="0">
            <a:spAutoFit/>
          </a:bodyPr>
          <a:lstStyle/>
          <a:p>
            <a:pPr algn="ctr"/>
            <a:r>
              <a:rPr lang="en-GB" sz="1400" dirty="0" smtClean="0"/>
              <a:t>p=0.070</a:t>
            </a:r>
            <a:endParaRPr lang="en-GB" sz="1400" dirty="0"/>
          </a:p>
        </p:txBody>
      </p:sp>
      <p:grpSp>
        <p:nvGrpSpPr>
          <p:cNvPr id="35" name="Group 34"/>
          <p:cNvGrpSpPr/>
          <p:nvPr/>
        </p:nvGrpSpPr>
        <p:grpSpPr>
          <a:xfrm>
            <a:off x="3475075" y="2424123"/>
            <a:ext cx="2613940" cy="1819697"/>
            <a:chOff x="2598363" y="2396466"/>
            <a:chExt cx="3963497" cy="2809292"/>
          </a:xfrm>
        </p:grpSpPr>
        <p:grpSp>
          <p:nvGrpSpPr>
            <p:cNvPr id="36" name="Group 35"/>
            <p:cNvGrpSpPr/>
            <p:nvPr/>
          </p:nvGrpSpPr>
          <p:grpSpPr>
            <a:xfrm>
              <a:off x="2703524" y="2396466"/>
              <a:ext cx="3812779" cy="2171699"/>
              <a:chOff x="925516" y="2448720"/>
              <a:chExt cx="3812779" cy="2171699"/>
            </a:xfrm>
          </p:grpSpPr>
          <p:sp>
            <p:nvSpPr>
              <p:cNvPr id="44" name="Freeform 4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45" name="Line 12"/>
              <p:cNvSpPr>
                <a:spLocks noChangeShapeType="1"/>
              </p:cNvSpPr>
              <p:nvPr/>
            </p:nvSpPr>
            <p:spPr bwMode="auto">
              <a:xfrm>
                <a:off x="276196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46" name="Line 14"/>
              <p:cNvSpPr>
                <a:spLocks noChangeShapeType="1"/>
              </p:cNvSpPr>
              <p:nvPr/>
            </p:nvSpPr>
            <p:spPr bwMode="auto">
              <a:xfrm>
                <a:off x="3623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47" name="Line 17"/>
              <p:cNvSpPr>
                <a:spLocks noChangeShapeType="1"/>
              </p:cNvSpPr>
              <p:nvPr/>
            </p:nvSpPr>
            <p:spPr bwMode="auto">
              <a:xfrm>
                <a:off x="449006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48" name="Line 19"/>
              <p:cNvSpPr>
                <a:spLocks noChangeShapeType="1"/>
              </p:cNvSpPr>
              <p:nvPr/>
            </p:nvSpPr>
            <p:spPr bwMode="auto">
              <a:xfrm>
                <a:off x="187976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49" name="Line 21"/>
              <p:cNvSpPr>
                <a:spLocks noChangeShapeType="1"/>
              </p:cNvSpPr>
              <p:nvPr/>
            </p:nvSpPr>
            <p:spPr bwMode="auto">
              <a:xfrm>
                <a:off x="99628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cs typeface="Arial" panose="020B0604020202020204" pitchFamily="34" charset="0"/>
                </a:endParaRPr>
              </a:p>
            </p:txBody>
          </p:sp>
        </p:grpSp>
        <p:sp>
          <p:nvSpPr>
            <p:cNvPr id="37" name="TextBox 36"/>
            <p:cNvSpPr txBox="1"/>
            <p:nvPr/>
          </p:nvSpPr>
          <p:spPr>
            <a:xfrm>
              <a:off x="4068499" y="4825636"/>
              <a:ext cx="1453998" cy="380122"/>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cs typeface="Arial" panose="020B0604020202020204" pitchFamily="34" charset="0"/>
                </a:rPr>
                <a:t>Time, months</a:t>
              </a:r>
              <a:endParaRPr lang="en-GB" sz="1000" dirty="0">
                <a:solidFill>
                  <a:srgbClr val="000000"/>
                </a:solidFill>
                <a:cs typeface="Arial" panose="020B0604020202020204" pitchFamily="34" charset="0"/>
              </a:endParaRPr>
            </a:p>
          </p:txBody>
        </p:sp>
        <p:sp>
          <p:nvSpPr>
            <p:cNvPr id="38" name="TextBox 37"/>
            <p:cNvSpPr txBox="1"/>
            <p:nvPr/>
          </p:nvSpPr>
          <p:spPr>
            <a:xfrm>
              <a:off x="2598363" y="4522747"/>
              <a:ext cx="361560" cy="366353"/>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39" name="TextBox 38"/>
            <p:cNvSpPr txBox="1"/>
            <p:nvPr/>
          </p:nvSpPr>
          <p:spPr>
            <a:xfrm>
              <a:off x="3420615" y="4522747"/>
              <a:ext cx="477979"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50</a:t>
              </a:r>
              <a:endParaRPr lang="en-GB" sz="1000" dirty="0">
                <a:solidFill>
                  <a:srgbClr val="000000"/>
                </a:solidFill>
                <a:cs typeface="Arial" panose="020B0604020202020204" pitchFamily="34" charset="0"/>
              </a:endParaRPr>
            </a:p>
          </p:txBody>
        </p:sp>
        <p:sp>
          <p:nvSpPr>
            <p:cNvPr id="40" name="TextBox 39"/>
            <p:cNvSpPr txBox="1"/>
            <p:nvPr/>
          </p:nvSpPr>
          <p:spPr>
            <a:xfrm>
              <a:off x="4014924" y="4522748"/>
              <a:ext cx="261722" cy="366352"/>
            </a:xfrm>
            <a:prstGeom prst="rect">
              <a:avLst/>
            </a:prstGeom>
            <a:noFill/>
          </p:spPr>
          <p:txBody>
            <a:bodyPr wrap="none" rtlCol="0" anchor="t" anchorCtr="0">
              <a:spAutoFit/>
            </a:bodyPr>
            <a:lstStyle/>
            <a:p>
              <a:pPr algn="ctr"/>
              <a:endParaRPr lang="en-GB" sz="1000" dirty="0">
                <a:solidFill>
                  <a:srgbClr val="000000"/>
                </a:solidFill>
                <a:cs typeface="Arial" panose="020B0604020202020204" pitchFamily="34" charset="0"/>
              </a:endParaRPr>
            </a:p>
          </p:txBody>
        </p:sp>
        <p:sp>
          <p:nvSpPr>
            <p:cNvPr id="41" name="TextBox 40"/>
            <p:cNvSpPr txBox="1"/>
            <p:nvPr/>
          </p:nvSpPr>
          <p:spPr>
            <a:xfrm>
              <a:off x="4254965"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42" name="TextBox 41"/>
            <p:cNvSpPr txBox="1"/>
            <p:nvPr/>
          </p:nvSpPr>
          <p:spPr>
            <a:xfrm>
              <a:off x="5109629"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150</a:t>
              </a:r>
              <a:endParaRPr lang="en-GB" sz="1000" dirty="0">
                <a:solidFill>
                  <a:srgbClr val="000000"/>
                </a:solidFill>
                <a:cs typeface="Arial" panose="020B0604020202020204" pitchFamily="34" charset="0"/>
              </a:endParaRPr>
            </a:p>
          </p:txBody>
        </p:sp>
        <p:sp>
          <p:nvSpPr>
            <p:cNvPr id="43" name="TextBox 42"/>
            <p:cNvSpPr txBox="1"/>
            <p:nvPr/>
          </p:nvSpPr>
          <p:spPr>
            <a:xfrm>
              <a:off x="5980382"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200</a:t>
              </a:r>
              <a:endParaRPr lang="en-GB" sz="1000" dirty="0">
                <a:solidFill>
                  <a:srgbClr val="000000"/>
                </a:solidFill>
                <a:cs typeface="Arial" panose="020B0604020202020204" pitchFamily="34" charset="0"/>
              </a:endParaRPr>
            </a:p>
          </p:txBody>
        </p:sp>
      </p:grpSp>
      <p:sp>
        <p:nvSpPr>
          <p:cNvPr id="50" name="TextBox 49"/>
          <p:cNvSpPr txBox="1"/>
          <p:nvPr/>
        </p:nvSpPr>
        <p:spPr>
          <a:xfrm>
            <a:off x="4239290" y="2465852"/>
            <a:ext cx="835486" cy="307777"/>
          </a:xfrm>
          <a:prstGeom prst="rect">
            <a:avLst/>
          </a:prstGeom>
          <a:noFill/>
        </p:spPr>
        <p:txBody>
          <a:bodyPr wrap="none" rtlCol="0">
            <a:spAutoFit/>
          </a:bodyPr>
          <a:lstStyle/>
          <a:p>
            <a:pPr algn="ctr"/>
            <a:r>
              <a:rPr lang="en-GB" sz="1400" dirty="0" smtClean="0"/>
              <a:t>p=0.758</a:t>
            </a:r>
            <a:endParaRPr lang="en-GB" sz="1400" dirty="0"/>
          </a:p>
        </p:txBody>
      </p:sp>
      <p:grpSp>
        <p:nvGrpSpPr>
          <p:cNvPr id="51" name="Group 50"/>
          <p:cNvGrpSpPr/>
          <p:nvPr/>
        </p:nvGrpSpPr>
        <p:grpSpPr>
          <a:xfrm>
            <a:off x="6440070" y="2424123"/>
            <a:ext cx="2582448" cy="1819697"/>
            <a:chOff x="2598363" y="2396466"/>
            <a:chExt cx="3963497" cy="2809292"/>
          </a:xfrm>
        </p:grpSpPr>
        <p:grpSp>
          <p:nvGrpSpPr>
            <p:cNvPr id="52" name="Group 51"/>
            <p:cNvGrpSpPr/>
            <p:nvPr/>
          </p:nvGrpSpPr>
          <p:grpSpPr>
            <a:xfrm>
              <a:off x="2703524" y="2396466"/>
              <a:ext cx="3812779" cy="2171699"/>
              <a:chOff x="925516" y="2448720"/>
              <a:chExt cx="3812779" cy="2171699"/>
            </a:xfrm>
          </p:grpSpPr>
          <p:sp>
            <p:nvSpPr>
              <p:cNvPr id="60" name="Freeform 5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61" name="Line 12"/>
              <p:cNvSpPr>
                <a:spLocks noChangeShapeType="1"/>
              </p:cNvSpPr>
              <p:nvPr/>
            </p:nvSpPr>
            <p:spPr bwMode="auto">
              <a:xfrm>
                <a:off x="276196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62" name="Line 14"/>
              <p:cNvSpPr>
                <a:spLocks noChangeShapeType="1"/>
              </p:cNvSpPr>
              <p:nvPr/>
            </p:nvSpPr>
            <p:spPr bwMode="auto">
              <a:xfrm>
                <a:off x="3623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63" name="Line 17"/>
              <p:cNvSpPr>
                <a:spLocks noChangeShapeType="1"/>
              </p:cNvSpPr>
              <p:nvPr/>
            </p:nvSpPr>
            <p:spPr bwMode="auto">
              <a:xfrm>
                <a:off x="449006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64" name="Line 19"/>
              <p:cNvSpPr>
                <a:spLocks noChangeShapeType="1"/>
              </p:cNvSpPr>
              <p:nvPr/>
            </p:nvSpPr>
            <p:spPr bwMode="auto">
              <a:xfrm>
                <a:off x="187976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65" name="Line 21"/>
              <p:cNvSpPr>
                <a:spLocks noChangeShapeType="1"/>
              </p:cNvSpPr>
              <p:nvPr/>
            </p:nvSpPr>
            <p:spPr bwMode="auto">
              <a:xfrm>
                <a:off x="99628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cs typeface="Arial" panose="020B0604020202020204" pitchFamily="34" charset="0"/>
                </a:endParaRPr>
              </a:p>
            </p:txBody>
          </p:sp>
        </p:grpSp>
        <p:sp>
          <p:nvSpPr>
            <p:cNvPr id="53" name="TextBox 52"/>
            <p:cNvSpPr txBox="1"/>
            <p:nvPr/>
          </p:nvSpPr>
          <p:spPr>
            <a:xfrm>
              <a:off x="4059633" y="4825636"/>
              <a:ext cx="1471729" cy="380122"/>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cs typeface="Arial" panose="020B0604020202020204" pitchFamily="34" charset="0"/>
                </a:rPr>
                <a:t>Time, months</a:t>
              </a:r>
              <a:endParaRPr lang="en-GB" sz="1000" dirty="0">
                <a:solidFill>
                  <a:srgbClr val="000000"/>
                </a:solidFill>
                <a:cs typeface="Arial" panose="020B0604020202020204" pitchFamily="34" charset="0"/>
              </a:endParaRPr>
            </a:p>
          </p:txBody>
        </p:sp>
        <p:sp>
          <p:nvSpPr>
            <p:cNvPr id="54" name="TextBox 53"/>
            <p:cNvSpPr txBox="1"/>
            <p:nvPr/>
          </p:nvSpPr>
          <p:spPr>
            <a:xfrm>
              <a:off x="2598363" y="4522747"/>
              <a:ext cx="361560" cy="366353"/>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55" name="TextBox 54"/>
            <p:cNvSpPr txBox="1"/>
            <p:nvPr/>
          </p:nvSpPr>
          <p:spPr>
            <a:xfrm>
              <a:off x="3420615" y="4522747"/>
              <a:ext cx="477979"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50</a:t>
              </a:r>
              <a:endParaRPr lang="en-GB" sz="1000" dirty="0">
                <a:solidFill>
                  <a:srgbClr val="000000"/>
                </a:solidFill>
                <a:cs typeface="Arial" panose="020B0604020202020204" pitchFamily="34" charset="0"/>
              </a:endParaRPr>
            </a:p>
          </p:txBody>
        </p:sp>
        <p:sp>
          <p:nvSpPr>
            <p:cNvPr id="56" name="TextBox 55"/>
            <p:cNvSpPr txBox="1"/>
            <p:nvPr/>
          </p:nvSpPr>
          <p:spPr>
            <a:xfrm>
              <a:off x="4014924" y="4522748"/>
              <a:ext cx="261722" cy="366352"/>
            </a:xfrm>
            <a:prstGeom prst="rect">
              <a:avLst/>
            </a:prstGeom>
            <a:noFill/>
          </p:spPr>
          <p:txBody>
            <a:bodyPr wrap="none" rtlCol="0" anchor="t" anchorCtr="0">
              <a:spAutoFit/>
            </a:bodyPr>
            <a:lstStyle/>
            <a:p>
              <a:pPr algn="ctr"/>
              <a:endParaRPr lang="en-GB" sz="1000" dirty="0">
                <a:solidFill>
                  <a:srgbClr val="000000"/>
                </a:solidFill>
                <a:cs typeface="Arial" panose="020B0604020202020204" pitchFamily="34" charset="0"/>
              </a:endParaRPr>
            </a:p>
          </p:txBody>
        </p:sp>
        <p:sp>
          <p:nvSpPr>
            <p:cNvPr id="57" name="TextBox 56"/>
            <p:cNvSpPr txBox="1"/>
            <p:nvPr/>
          </p:nvSpPr>
          <p:spPr>
            <a:xfrm>
              <a:off x="4254965"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58" name="TextBox 57"/>
            <p:cNvSpPr txBox="1"/>
            <p:nvPr/>
          </p:nvSpPr>
          <p:spPr>
            <a:xfrm>
              <a:off x="5109629"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150</a:t>
              </a:r>
              <a:endParaRPr lang="en-GB" sz="1000" dirty="0">
                <a:solidFill>
                  <a:srgbClr val="000000"/>
                </a:solidFill>
                <a:cs typeface="Arial" panose="020B0604020202020204" pitchFamily="34" charset="0"/>
              </a:endParaRPr>
            </a:p>
          </p:txBody>
        </p:sp>
        <p:sp>
          <p:nvSpPr>
            <p:cNvPr id="59" name="TextBox 58"/>
            <p:cNvSpPr txBox="1"/>
            <p:nvPr/>
          </p:nvSpPr>
          <p:spPr>
            <a:xfrm>
              <a:off x="5980382" y="4522747"/>
              <a:ext cx="581478" cy="380122"/>
            </a:xfrm>
            <a:prstGeom prst="rect">
              <a:avLst/>
            </a:prstGeom>
            <a:noFill/>
          </p:spPr>
          <p:txBody>
            <a:bodyPr wrap="none" rtlCol="0" anchor="t" anchorCtr="0">
              <a:spAutoFit/>
            </a:bodyPr>
            <a:lstStyle/>
            <a:p>
              <a:pPr algn="ctr"/>
              <a:r>
                <a:rPr lang="en-GB" sz="1000" dirty="0" smtClean="0">
                  <a:solidFill>
                    <a:srgbClr val="000000"/>
                  </a:solidFill>
                  <a:cs typeface="Arial" panose="020B0604020202020204" pitchFamily="34" charset="0"/>
                </a:rPr>
                <a:t>200</a:t>
              </a:r>
              <a:endParaRPr lang="en-GB" sz="1000" dirty="0">
                <a:solidFill>
                  <a:srgbClr val="000000"/>
                </a:solidFill>
                <a:cs typeface="Arial" panose="020B0604020202020204" pitchFamily="34" charset="0"/>
              </a:endParaRPr>
            </a:p>
          </p:txBody>
        </p:sp>
      </p:grpSp>
      <p:sp>
        <p:nvSpPr>
          <p:cNvPr id="66" name="TextBox 65"/>
          <p:cNvSpPr txBox="1"/>
          <p:nvPr/>
        </p:nvSpPr>
        <p:spPr>
          <a:xfrm>
            <a:off x="7190050" y="2465852"/>
            <a:ext cx="835486" cy="307777"/>
          </a:xfrm>
          <a:prstGeom prst="rect">
            <a:avLst/>
          </a:prstGeom>
          <a:noFill/>
        </p:spPr>
        <p:txBody>
          <a:bodyPr wrap="none" rtlCol="0">
            <a:spAutoFit/>
          </a:bodyPr>
          <a:lstStyle/>
          <a:p>
            <a:pPr algn="ctr"/>
            <a:r>
              <a:rPr lang="en-GB" sz="1400" dirty="0" smtClean="0"/>
              <a:t>p=0.168</a:t>
            </a:r>
            <a:endParaRPr lang="en-GB" sz="1400" dirty="0"/>
          </a:p>
        </p:txBody>
      </p:sp>
      <p:grpSp>
        <p:nvGrpSpPr>
          <p:cNvPr id="67" name="Group 66"/>
          <p:cNvGrpSpPr/>
          <p:nvPr/>
        </p:nvGrpSpPr>
        <p:grpSpPr>
          <a:xfrm>
            <a:off x="2273300" y="2465852"/>
            <a:ext cx="848131" cy="461665"/>
            <a:chOff x="2273300" y="3932619"/>
            <a:chExt cx="848131" cy="461665"/>
          </a:xfrm>
        </p:grpSpPr>
        <p:cxnSp>
          <p:nvCxnSpPr>
            <p:cNvPr id="68" name="Straight Connector 67"/>
            <p:cNvCxnSpPr/>
            <p:nvPr/>
          </p:nvCxnSpPr>
          <p:spPr>
            <a:xfrm>
              <a:off x="2273300" y="4076072"/>
              <a:ext cx="247650" cy="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9" name="Straight Connector 68"/>
            <p:cNvCxnSpPr/>
            <p:nvPr/>
          </p:nvCxnSpPr>
          <p:spPr>
            <a:xfrm>
              <a:off x="2273300" y="4247522"/>
              <a:ext cx="247650"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70" name="TextBox 69"/>
            <p:cNvSpPr txBox="1"/>
            <p:nvPr/>
          </p:nvSpPr>
          <p:spPr>
            <a:xfrm>
              <a:off x="2484718" y="3932619"/>
              <a:ext cx="636713" cy="461665"/>
            </a:xfrm>
            <a:prstGeom prst="rect">
              <a:avLst/>
            </a:prstGeom>
            <a:noFill/>
          </p:spPr>
          <p:txBody>
            <a:bodyPr wrap="none" rtlCol="0">
              <a:spAutoFit/>
            </a:bodyPr>
            <a:lstStyle/>
            <a:p>
              <a:r>
                <a:rPr lang="en-GB" sz="1200" dirty="0" smtClean="0"/>
                <a:t>No UE</a:t>
              </a:r>
            </a:p>
            <a:p>
              <a:r>
                <a:rPr lang="en-GB" sz="1200" dirty="0" smtClean="0"/>
                <a:t>UE</a:t>
              </a:r>
              <a:endParaRPr lang="en-GB" sz="1200" dirty="0"/>
            </a:p>
          </p:txBody>
        </p:sp>
      </p:grpSp>
      <p:grpSp>
        <p:nvGrpSpPr>
          <p:cNvPr id="71" name="Group 70"/>
          <p:cNvGrpSpPr/>
          <p:nvPr/>
        </p:nvGrpSpPr>
        <p:grpSpPr>
          <a:xfrm>
            <a:off x="5181185" y="2465852"/>
            <a:ext cx="848131" cy="461665"/>
            <a:chOff x="2273300" y="3932619"/>
            <a:chExt cx="848131" cy="461665"/>
          </a:xfrm>
        </p:grpSpPr>
        <p:cxnSp>
          <p:nvCxnSpPr>
            <p:cNvPr id="72" name="Straight Connector 71"/>
            <p:cNvCxnSpPr/>
            <p:nvPr/>
          </p:nvCxnSpPr>
          <p:spPr>
            <a:xfrm>
              <a:off x="2273300" y="4076072"/>
              <a:ext cx="247650" cy="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3" name="Straight Connector 72"/>
            <p:cNvCxnSpPr/>
            <p:nvPr/>
          </p:nvCxnSpPr>
          <p:spPr>
            <a:xfrm>
              <a:off x="2273300" y="4247522"/>
              <a:ext cx="247650"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74" name="TextBox 73"/>
            <p:cNvSpPr txBox="1"/>
            <p:nvPr/>
          </p:nvSpPr>
          <p:spPr>
            <a:xfrm>
              <a:off x="2484718" y="3932619"/>
              <a:ext cx="636713" cy="461665"/>
            </a:xfrm>
            <a:prstGeom prst="rect">
              <a:avLst/>
            </a:prstGeom>
            <a:noFill/>
          </p:spPr>
          <p:txBody>
            <a:bodyPr wrap="none" rtlCol="0">
              <a:spAutoFit/>
            </a:bodyPr>
            <a:lstStyle/>
            <a:p>
              <a:r>
                <a:rPr lang="en-GB" sz="1200" dirty="0" smtClean="0"/>
                <a:t>No UE</a:t>
              </a:r>
            </a:p>
            <a:p>
              <a:r>
                <a:rPr lang="en-GB" sz="1200" dirty="0" smtClean="0"/>
                <a:t>UE</a:t>
              </a:r>
              <a:endParaRPr lang="en-GB" sz="1200" dirty="0"/>
            </a:p>
          </p:txBody>
        </p:sp>
      </p:grpSp>
      <p:grpSp>
        <p:nvGrpSpPr>
          <p:cNvPr id="75" name="Group 74"/>
          <p:cNvGrpSpPr/>
          <p:nvPr/>
        </p:nvGrpSpPr>
        <p:grpSpPr>
          <a:xfrm>
            <a:off x="8112224" y="2465852"/>
            <a:ext cx="848131" cy="461665"/>
            <a:chOff x="2273300" y="3932619"/>
            <a:chExt cx="848131" cy="461665"/>
          </a:xfrm>
        </p:grpSpPr>
        <p:cxnSp>
          <p:nvCxnSpPr>
            <p:cNvPr id="76" name="Straight Connector 75"/>
            <p:cNvCxnSpPr/>
            <p:nvPr/>
          </p:nvCxnSpPr>
          <p:spPr>
            <a:xfrm>
              <a:off x="2273300" y="4076072"/>
              <a:ext cx="247650" cy="0"/>
            </a:xfrm>
            <a:prstGeom prst="line">
              <a:avLst/>
            </a:pr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77" name="Straight Connector 76"/>
            <p:cNvCxnSpPr/>
            <p:nvPr/>
          </p:nvCxnSpPr>
          <p:spPr>
            <a:xfrm>
              <a:off x="2273300" y="4247522"/>
              <a:ext cx="247650"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78" name="TextBox 77"/>
            <p:cNvSpPr txBox="1"/>
            <p:nvPr/>
          </p:nvSpPr>
          <p:spPr>
            <a:xfrm>
              <a:off x="2484718" y="3932619"/>
              <a:ext cx="636713" cy="461665"/>
            </a:xfrm>
            <a:prstGeom prst="rect">
              <a:avLst/>
            </a:prstGeom>
            <a:noFill/>
          </p:spPr>
          <p:txBody>
            <a:bodyPr wrap="none" rtlCol="0">
              <a:spAutoFit/>
            </a:bodyPr>
            <a:lstStyle/>
            <a:p>
              <a:r>
                <a:rPr lang="en-GB" sz="1200" dirty="0" smtClean="0"/>
                <a:t>No UE</a:t>
              </a:r>
            </a:p>
            <a:p>
              <a:r>
                <a:rPr lang="en-GB" sz="1200" dirty="0" smtClean="0"/>
                <a:t>UE</a:t>
              </a:r>
              <a:endParaRPr lang="en-GB" sz="1200" dirty="0"/>
            </a:p>
          </p:txBody>
        </p:sp>
      </p:grpSp>
      <p:sp>
        <p:nvSpPr>
          <p:cNvPr id="79" name="Freeform 2"/>
          <p:cNvSpPr>
            <a:spLocks/>
          </p:cNvSpPr>
          <p:nvPr/>
        </p:nvSpPr>
        <p:spPr bwMode="auto">
          <a:xfrm>
            <a:off x="3688950" y="3129051"/>
            <a:ext cx="2325299" cy="612000"/>
          </a:xfrm>
          <a:custGeom>
            <a:avLst/>
            <a:gdLst>
              <a:gd name="T0" fmla="*/ 184 w 184"/>
              <a:gd name="T1" fmla="*/ 0 h 47"/>
              <a:gd name="T2" fmla="*/ 159 w 184"/>
              <a:gd name="T3" fmla="*/ 0 h 47"/>
              <a:gd name="T4" fmla="*/ 159 w 184"/>
              <a:gd name="T5" fmla="*/ 7 h 47"/>
              <a:gd name="T6" fmla="*/ 156 w 184"/>
              <a:gd name="T7" fmla="*/ 7 h 47"/>
              <a:gd name="T8" fmla="*/ 156 w 184"/>
              <a:gd name="T9" fmla="*/ 14 h 47"/>
              <a:gd name="T10" fmla="*/ 110 w 184"/>
              <a:gd name="T11" fmla="*/ 14 h 47"/>
              <a:gd name="T12" fmla="*/ 110 w 184"/>
              <a:gd name="T13" fmla="*/ 15 h 47"/>
              <a:gd name="T14" fmla="*/ 95 w 184"/>
              <a:gd name="T15" fmla="*/ 15 h 47"/>
              <a:gd name="T16" fmla="*/ 95 w 184"/>
              <a:gd name="T17" fmla="*/ 17 h 47"/>
              <a:gd name="T18" fmla="*/ 82 w 184"/>
              <a:gd name="T19" fmla="*/ 17 h 47"/>
              <a:gd name="T20" fmla="*/ 82 w 184"/>
              <a:gd name="T21" fmla="*/ 18 h 47"/>
              <a:gd name="T22" fmla="*/ 76 w 184"/>
              <a:gd name="T23" fmla="*/ 18 h 47"/>
              <a:gd name="T24" fmla="*/ 66 w 184"/>
              <a:gd name="T25" fmla="*/ 18 h 47"/>
              <a:gd name="T26" fmla="*/ 66 w 184"/>
              <a:gd name="T27" fmla="*/ 20 h 47"/>
              <a:gd name="T28" fmla="*/ 61 w 184"/>
              <a:gd name="T29" fmla="*/ 20 h 47"/>
              <a:gd name="T30" fmla="*/ 61 w 184"/>
              <a:gd name="T31" fmla="*/ 21 h 47"/>
              <a:gd name="T32" fmla="*/ 52 w 184"/>
              <a:gd name="T33" fmla="*/ 21 h 47"/>
              <a:gd name="T34" fmla="*/ 52 w 184"/>
              <a:gd name="T35" fmla="*/ 23 h 47"/>
              <a:gd name="T36" fmla="*/ 44 w 184"/>
              <a:gd name="T37" fmla="*/ 23 h 47"/>
              <a:gd name="T38" fmla="*/ 44 w 184"/>
              <a:gd name="T39" fmla="*/ 23 h 47"/>
              <a:gd name="T40" fmla="*/ 36 w 184"/>
              <a:gd name="T41" fmla="*/ 23 h 47"/>
              <a:gd name="T42" fmla="*/ 36 w 184"/>
              <a:gd name="T43" fmla="*/ 25 h 47"/>
              <a:gd name="T44" fmla="*/ 32 w 184"/>
              <a:gd name="T45" fmla="*/ 25 h 47"/>
              <a:gd name="T46" fmla="*/ 29 w 184"/>
              <a:gd name="T47" fmla="*/ 25 h 47"/>
              <a:gd name="T48" fmla="*/ 29 w 184"/>
              <a:gd name="T49" fmla="*/ 28 h 47"/>
              <a:gd name="T50" fmla="*/ 23 w 184"/>
              <a:gd name="T51" fmla="*/ 28 h 47"/>
              <a:gd name="T52" fmla="*/ 23 w 184"/>
              <a:gd name="T53" fmla="*/ 29 h 47"/>
              <a:gd name="T54" fmla="*/ 20 w 184"/>
              <a:gd name="T55" fmla="*/ 29 h 47"/>
              <a:gd name="T56" fmla="*/ 20 w 184"/>
              <a:gd name="T57" fmla="*/ 30 h 47"/>
              <a:gd name="T58" fmla="*/ 17 w 184"/>
              <a:gd name="T59" fmla="*/ 30 h 47"/>
              <a:gd name="T60" fmla="*/ 17 w 184"/>
              <a:gd name="T61" fmla="*/ 31 h 47"/>
              <a:gd name="T62" fmla="*/ 15 w 184"/>
              <a:gd name="T63" fmla="*/ 31 h 47"/>
              <a:gd name="T64" fmla="*/ 15 w 184"/>
              <a:gd name="T65" fmla="*/ 33 h 47"/>
              <a:gd name="T66" fmla="*/ 14 w 184"/>
              <a:gd name="T67" fmla="*/ 33 h 47"/>
              <a:gd name="T68" fmla="*/ 14 w 184"/>
              <a:gd name="T69" fmla="*/ 35 h 47"/>
              <a:gd name="T70" fmla="*/ 10 w 184"/>
              <a:gd name="T71" fmla="*/ 35 h 47"/>
              <a:gd name="T72" fmla="*/ 10 w 184"/>
              <a:gd name="T73" fmla="*/ 36 h 47"/>
              <a:gd name="T74" fmla="*/ 9 w 184"/>
              <a:gd name="T75" fmla="*/ 36 h 47"/>
              <a:gd name="T76" fmla="*/ 9 w 184"/>
              <a:gd name="T77" fmla="*/ 38 h 47"/>
              <a:gd name="T78" fmla="*/ 7 w 184"/>
              <a:gd name="T79" fmla="*/ 38 h 47"/>
              <a:gd name="T80" fmla="*/ 7 w 184"/>
              <a:gd name="T81" fmla="*/ 39 h 47"/>
              <a:gd name="T82" fmla="*/ 5 w 184"/>
              <a:gd name="T83" fmla="*/ 39 h 47"/>
              <a:gd name="T84" fmla="*/ 5 w 184"/>
              <a:gd name="T85" fmla="*/ 41 h 47"/>
              <a:gd name="T86" fmla="*/ 4 w 184"/>
              <a:gd name="T87" fmla="*/ 41 h 47"/>
              <a:gd name="T88" fmla="*/ 4 w 184"/>
              <a:gd name="T89" fmla="*/ 44 h 47"/>
              <a:gd name="T90" fmla="*/ 2 w 184"/>
              <a:gd name="T91" fmla="*/ 44 h 47"/>
              <a:gd name="T92" fmla="*/ 2 w 184"/>
              <a:gd name="T93" fmla="*/ 47 h 47"/>
              <a:gd name="T94" fmla="*/ 0 w 184"/>
              <a:gd name="T9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47">
                <a:moveTo>
                  <a:pt x="184" y="0"/>
                </a:moveTo>
                <a:lnTo>
                  <a:pt x="159" y="0"/>
                </a:lnTo>
                <a:lnTo>
                  <a:pt x="159" y="7"/>
                </a:lnTo>
                <a:lnTo>
                  <a:pt x="156" y="7"/>
                </a:lnTo>
                <a:lnTo>
                  <a:pt x="156" y="14"/>
                </a:lnTo>
                <a:lnTo>
                  <a:pt x="110" y="14"/>
                </a:lnTo>
                <a:lnTo>
                  <a:pt x="110" y="15"/>
                </a:lnTo>
                <a:lnTo>
                  <a:pt x="95" y="15"/>
                </a:lnTo>
                <a:lnTo>
                  <a:pt x="95" y="17"/>
                </a:lnTo>
                <a:lnTo>
                  <a:pt x="82" y="17"/>
                </a:lnTo>
                <a:lnTo>
                  <a:pt x="82" y="18"/>
                </a:lnTo>
                <a:lnTo>
                  <a:pt x="76" y="18"/>
                </a:lnTo>
                <a:lnTo>
                  <a:pt x="66" y="18"/>
                </a:lnTo>
                <a:lnTo>
                  <a:pt x="66" y="20"/>
                </a:lnTo>
                <a:lnTo>
                  <a:pt x="61" y="20"/>
                </a:lnTo>
                <a:lnTo>
                  <a:pt x="61" y="21"/>
                </a:lnTo>
                <a:lnTo>
                  <a:pt x="52" y="21"/>
                </a:lnTo>
                <a:lnTo>
                  <a:pt x="52" y="23"/>
                </a:lnTo>
                <a:lnTo>
                  <a:pt x="44" y="23"/>
                </a:lnTo>
                <a:lnTo>
                  <a:pt x="44" y="23"/>
                </a:lnTo>
                <a:lnTo>
                  <a:pt x="36" y="23"/>
                </a:lnTo>
                <a:lnTo>
                  <a:pt x="36" y="25"/>
                </a:lnTo>
                <a:lnTo>
                  <a:pt x="32" y="25"/>
                </a:lnTo>
                <a:lnTo>
                  <a:pt x="29" y="25"/>
                </a:lnTo>
                <a:lnTo>
                  <a:pt x="29" y="28"/>
                </a:lnTo>
                <a:lnTo>
                  <a:pt x="23" y="28"/>
                </a:lnTo>
                <a:lnTo>
                  <a:pt x="23" y="29"/>
                </a:lnTo>
                <a:lnTo>
                  <a:pt x="20" y="29"/>
                </a:lnTo>
                <a:lnTo>
                  <a:pt x="20" y="30"/>
                </a:lnTo>
                <a:lnTo>
                  <a:pt x="17" y="30"/>
                </a:lnTo>
                <a:lnTo>
                  <a:pt x="17" y="31"/>
                </a:lnTo>
                <a:lnTo>
                  <a:pt x="15" y="31"/>
                </a:lnTo>
                <a:lnTo>
                  <a:pt x="15" y="33"/>
                </a:lnTo>
                <a:lnTo>
                  <a:pt x="14" y="33"/>
                </a:lnTo>
                <a:lnTo>
                  <a:pt x="14" y="35"/>
                </a:lnTo>
                <a:lnTo>
                  <a:pt x="10" y="35"/>
                </a:lnTo>
                <a:lnTo>
                  <a:pt x="10" y="36"/>
                </a:lnTo>
                <a:lnTo>
                  <a:pt x="9" y="36"/>
                </a:lnTo>
                <a:lnTo>
                  <a:pt x="9" y="38"/>
                </a:lnTo>
                <a:lnTo>
                  <a:pt x="7" y="38"/>
                </a:lnTo>
                <a:lnTo>
                  <a:pt x="7" y="39"/>
                </a:lnTo>
                <a:lnTo>
                  <a:pt x="5" y="39"/>
                </a:lnTo>
                <a:lnTo>
                  <a:pt x="5" y="41"/>
                </a:lnTo>
                <a:lnTo>
                  <a:pt x="4" y="41"/>
                </a:lnTo>
                <a:lnTo>
                  <a:pt x="4" y="44"/>
                </a:lnTo>
                <a:lnTo>
                  <a:pt x="2" y="44"/>
                </a:lnTo>
                <a:lnTo>
                  <a:pt x="2" y="47"/>
                </a:lnTo>
                <a:lnTo>
                  <a:pt x="0" y="47"/>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Freeform 3"/>
          <p:cNvSpPr>
            <a:spLocks/>
          </p:cNvSpPr>
          <p:nvPr/>
        </p:nvSpPr>
        <p:spPr bwMode="auto">
          <a:xfrm>
            <a:off x="3688951" y="3254391"/>
            <a:ext cx="2249888" cy="486660"/>
          </a:xfrm>
          <a:custGeom>
            <a:avLst/>
            <a:gdLst>
              <a:gd name="T0" fmla="*/ 178 w 178"/>
              <a:gd name="T1" fmla="*/ 0 h 37"/>
              <a:gd name="T2" fmla="*/ 134 w 178"/>
              <a:gd name="T3" fmla="*/ 0 h 37"/>
              <a:gd name="T4" fmla="*/ 134 w 178"/>
              <a:gd name="T5" fmla="*/ 6 h 37"/>
              <a:gd name="T6" fmla="*/ 77 w 178"/>
              <a:gd name="T7" fmla="*/ 6 h 37"/>
              <a:gd name="T8" fmla="*/ 77 w 178"/>
              <a:gd name="T9" fmla="*/ 7 h 37"/>
              <a:gd name="T10" fmla="*/ 74 w 178"/>
              <a:gd name="T11" fmla="*/ 7 h 37"/>
              <a:gd name="T12" fmla="*/ 74 w 178"/>
              <a:gd name="T13" fmla="*/ 8 h 37"/>
              <a:gd name="T14" fmla="*/ 66 w 178"/>
              <a:gd name="T15" fmla="*/ 8 h 37"/>
              <a:gd name="T16" fmla="*/ 66 w 178"/>
              <a:gd name="T17" fmla="*/ 10 h 37"/>
              <a:gd name="T18" fmla="*/ 62 w 178"/>
              <a:gd name="T19" fmla="*/ 10 h 37"/>
              <a:gd name="T20" fmla="*/ 62 w 178"/>
              <a:gd name="T21" fmla="*/ 12 h 37"/>
              <a:gd name="T22" fmla="*/ 60 w 178"/>
              <a:gd name="T23" fmla="*/ 12 h 37"/>
              <a:gd name="T24" fmla="*/ 60 w 178"/>
              <a:gd name="T25" fmla="*/ 13 h 37"/>
              <a:gd name="T26" fmla="*/ 44 w 178"/>
              <a:gd name="T27" fmla="*/ 13 h 37"/>
              <a:gd name="T28" fmla="*/ 44 w 178"/>
              <a:gd name="T29" fmla="*/ 14 h 37"/>
              <a:gd name="T30" fmla="*/ 36 w 178"/>
              <a:gd name="T31" fmla="*/ 14 h 37"/>
              <a:gd name="T32" fmla="*/ 36 w 178"/>
              <a:gd name="T33" fmla="*/ 15 h 37"/>
              <a:gd name="T34" fmla="*/ 29 w 178"/>
              <a:gd name="T35" fmla="*/ 15 h 37"/>
              <a:gd name="T36" fmla="*/ 29 w 178"/>
              <a:gd name="T37" fmla="*/ 16 h 37"/>
              <a:gd name="T38" fmla="*/ 25 w 178"/>
              <a:gd name="T39" fmla="*/ 16 h 37"/>
              <a:gd name="T40" fmla="*/ 25 w 178"/>
              <a:gd name="T41" fmla="*/ 17 h 37"/>
              <a:gd name="T42" fmla="*/ 23 w 178"/>
              <a:gd name="T43" fmla="*/ 17 h 37"/>
              <a:gd name="T44" fmla="*/ 23 w 178"/>
              <a:gd name="T45" fmla="*/ 19 h 37"/>
              <a:gd name="T46" fmla="*/ 19 w 178"/>
              <a:gd name="T47" fmla="*/ 19 h 37"/>
              <a:gd name="T48" fmla="*/ 19 w 178"/>
              <a:gd name="T49" fmla="*/ 20 h 37"/>
              <a:gd name="T50" fmla="*/ 17 w 178"/>
              <a:gd name="T51" fmla="*/ 20 h 37"/>
              <a:gd name="T52" fmla="*/ 17 w 178"/>
              <a:gd name="T53" fmla="*/ 22 h 37"/>
              <a:gd name="T54" fmla="*/ 15 w 178"/>
              <a:gd name="T55" fmla="*/ 22 h 37"/>
              <a:gd name="T56" fmla="*/ 15 w 178"/>
              <a:gd name="T57" fmla="*/ 23 h 37"/>
              <a:gd name="T58" fmla="*/ 13 w 178"/>
              <a:gd name="T59" fmla="*/ 23 h 37"/>
              <a:gd name="T60" fmla="*/ 13 w 178"/>
              <a:gd name="T61" fmla="*/ 24 h 37"/>
              <a:gd name="T62" fmla="*/ 11 w 178"/>
              <a:gd name="T63" fmla="*/ 24 h 37"/>
              <a:gd name="T64" fmla="*/ 11 w 178"/>
              <a:gd name="T65" fmla="*/ 26 h 37"/>
              <a:gd name="T66" fmla="*/ 9 w 178"/>
              <a:gd name="T67" fmla="*/ 26 h 37"/>
              <a:gd name="T68" fmla="*/ 9 w 178"/>
              <a:gd name="T69" fmla="*/ 28 h 37"/>
              <a:gd name="T70" fmla="*/ 8 w 178"/>
              <a:gd name="T71" fmla="*/ 28 h 37"/>
              <a:gd name="T72" fmla="*/ 8 w 178"/>
              <a:gd name="T73" fmla="*/ 29 h 37"/>
              <a:gd name="T74" fmla="*/ 5 w 178"/>
              <a:gd name="T75" fmla="*/ 29 h 37"/>
              <a:gd name="T76" fmla="*/ 5 w 178"/>
              <a:gd name="T77" fmla="*/ 31 h 37"/>
              <a:gd name="T78" fmla="*/ 4 w 178"/>
              <a:gd name="T79" fmla="*/ 31 h 37"/>
              <a:gd name="T80" fmla="*/ 4 w 178"/>
              <a:gd name="T81" fmla="*/ 34 h 37"/>
              <a:gd name="T82" fmla="*/ 2 w 178"/>
              <a:gd name="T83" fmla="*/ 34 h 37"/>
              <a:gd name="T84" fmla="*/ 2 w 178"/>
              <a:gd name="T85" fmla="*/ 37 h 37"/>
              <a:gd name="T86" fmla="*/ 0 w 178"/>
              <a:gd name="T8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8" h="37">
                <a:moveTo>
                  <a:pt x="178" y="0"/>
                </a:moveTo>
                <a:lnTo>
                  <a:pt x="134" y="0"/>
                </a:lnTo>
                <a:lnTo>
                  <a:pt x="134" y="6"/>
                </a:lnTo>
                <a:lnTo>
                  <a:pt x="77" y="6"/>
                </a:lnTo>
                <a:lnTo>
                  <a:pt x="77" y="7"/>
                </a:lnTo>
                <a:lnTo>
                  <a:pt x="74" y="7"/>
                </a:lnTo>
                <a:lnTo>
                  <a:pt x="74" y="8"/>
                </a:lnTo>
                <a:lnTo>
                  <a:pt x="66" y="8"/>
                </a:lnTo>
                <a:lnTo>
                  <a:pt x="66" y="10"/>
                </a:lnTo>
                <a:lnTo>
                  <a:pt x="62" y="10"/>
                </a:lnTo>
                <a:lnTo>
                  <a:pt x="62" y="12"/>
                </a:lnTo>
                <a:lnTo>
                  <a:pt x="60" y="12"/>
                </a:lnTo>
                <a:lnTo>
                  <a:pt x="60" y="13"/>
                </a:lnTo>
                <a:lnTo>
                  <a:pt x="44" y="13"/>
                </a:lnTo>
                <a:lnTo>
                  <a:pt x="44" y="14"/>
                </a:lnTo>
                <a:lnTo>
                  <a:pt x="36" y="14"/>
                </a:lnTo>
                <a:lnTo>
                  <a:pt x="36" y="15"/>
                </a:lnTo>
                <a:lnTo>
                  <a:pt x="29" y="15"/>
                </a:lnTo>
                <a:lnTo>
                  <a:pt x="29" y="16"/>
                </a:lnTo>
                <a:lnTo>
                  <a:pt x="25" y="16"/>
                </a:lnTo>
                <a:lnTo>
                  <a:pt x="25" y="17"/>
                </a:lnTo>
                <a:lnTo>
                  <a:pt x="23" y="17"/>
                </a:lnTo>
                <a:lnTo>
                  <a:pt x="23" y="19"/>
                </a:lnTo>
                <a:lnTo>
                  <a:pt x="19" y="19"/>
                </a:lnTo>
                <a:lnTo>
                  <a:pt x="19" y="20"/>
                </a:lnTo>
                <a:lnTo>
                  <a:pt x="17" y="20"/>
                </a:lnTo>
                <a:lnTo>
                  <a:pt x="17" y="22"/>
                </a:lnTo>
                <a:lnTo>
                  <a:pt x="15" y="22"/>
                </a:lnTo>
                <a:lnTo>
                  <a:pt x="15" y="23"/>
                </a:lnTo>
                <a:lnTo>
                  <a:pt x="13" y="23"/>
                </a:lnTo>
                <a:lnTo>
                  <a:pt x="13" y="24"/>
                </a:lnTo>
                <a:lnTo>
                  <a:pt x="11" y="24"/>
                </a:lnTo>
                <a:lnTo>
                  <a:pt x="11" y="26"/>
                </a:lnTo>
                <a:lnTo>
                  <a:pt x="9" y="26"/>
                </a:lnTo>
                <a:lnTo>
                  <a:pt x="9" y="28"/>
                </a:lnTo>
                <a:lnTo>
                  <a:pt x="8" y="28"/>
                </a:lnTo>
                <a:lnTo>
                  <a:pt x="8" y="29"/>
                </a:lnTo>
                <a:lnTo>
                  <a:pt x="5" y="29"/>
                </a:lnTo>
                <a:lnTo>
                  <a:pt x="5" y="31"/>
                </a:lnTo>
                <a:lnTo>
                  <a:pt x="4" y="31"/>
                </a:lnTo>
                <a:lnTo>
                  <a:pt x="4" y="34"/>
                </a:lnTo>
                <a:lnTo>
                  <a:pt x="2" y="34"/>
                </a:lnTo>
                <a:lnTo>
                  <a:pt x="2" y="37"/>
                </a:lnTo>
                <a:lnTo>
                  <a:pt x="0" y="37"/>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81" name="Group 80"/>
          <p:cNvGrpSpPr/>
          <p:nvPr/>
        </p:nvGrpSpPr>
        <p:grpSpPr>
          <a:xfrm>
            <a:off x="3113356" y="2299570"/>
            <a:ext cx="431532" cy="1518247"/>
            <a:chOff x="149181" y="3299514"/>
            <a:chExt cx="431532" cy="1518247"/>
          </a:xfrm>
        </p:grpSpPr>
        <p:sp>
          <p:nvSpPr>
            <p:cNvPr id="82" name="Line 6"/>
            <p:cNvSpPr>
              <a:spLocks noChangeShapeType="1"/>
            </p:cNvSpPr>
            <p:nvPr/>
          </p:nvSpPr>
          <p:spPr bwMode="auto">
            <a:xfrm>
              <a:off x="513338" y="3424066"/>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83" name="Line 7"/>
            <p:cNvSpPr>
              <a:spLocks noChangeShapeType="1"/>
            </p:cNvSpPr>
            <p:nvPr/>
          </p:nvSpPr>
          <p:spPr bwMode="auto">
            <a:xfrm>
              <a:off x="513338" y="3744000"/>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84" name="Line 9"/>
            <p:cNvSpPr>
              <a:spLocks noChangeShapeType="1"/>
            </p:cNvSpPr>
            <p:nvPr/>
          </p:nvSpPr>
          <p:spPr bwMode="auto">
            <a:xfrm>
              <a:off x="513338" y="4058494"/>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85" name="Line 10"/>
            <p:cNvSpPr>
              <a:spLocks noChangeShapeType="1"/>
            </p:cNvSpPr>
            <p:nvPr/>
          </p:nvSpPr>
          <p:spPr bwMode="auto">
            <a:xfrm>
              <a:off x="513338" y="4378436"/>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86" name="Line 11"/>
            <p:cNvSpPr>
              <a:spLocks noChangeShapeType="1"/>
            </p:cNvSpPr>
            <p:nvPr/>
          </p:nvSpPr>
          <p:spPr bwMode="auto">
            <a:xfrm>
              <a:off x="513338" y="4695565"/>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87" name="TextBox 86"/>
            <p:cNvSpPr txBox="1"/>
            <p:nvPr/>
          </p:nvSpPr>
          <p:spPr>
            <a:xfrm>
              <a:off x="149181" y="3299514"/>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88" name="TextBox 87"/>
            <p:cNvSpPr txBox="1"/>
            <p:nvPr/>
          </p:nvSpPr>
          <p:spPr>
            <a:xfrm>
              <a:off x="149183" y="3620455"/>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0.75</a:t>
              </a:r>
              <a:endParaRPr lang="en-GB" sz="1000" dirty="0">
                <a:solidFill>
                  <a:srgbClr val="000000"/>
                </a:solidFill>
                <a:cs typeface="Arial" panose="020B0604020202020204" pitchFamily="34" charset="0"/>
              </a:endParaRPr>
            </a:p>
          </p:txBody>
        </p:sp>
        <p:sp>
          <p:nvSpPr>
            <p:cNvPr id="89" name="TextBox 88"/>
            <p:cNvSpPr txBox="1"/>
            <p:nvPr/>
          </p:nvSpPr>
          <p:spPr>
            <a:xfrm>
              <a:off x="149183" y="3934710"/>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0.50</a:t>
              </a:r>
              <a:endParaRPr lang="en-GB" sz="1000" dirty="0">
                <a:solidFill>
                  <a:srgbClr val="000000"/>
                </a:solidFill>
                <a:cs typeface="Arial" panose="020B0604020202020204" pitchFamily="34" charset="0"/>
              </a:endParaRPr>
            </a:p>
          </p:txBody>
        </p:sp>
        <p:sp>
          <p:nvSpPr>
            <p:cNvPr id="90" name="TextBox 89"/>
            <p:cNvSpPr txBox="1"/>
            <p:nvPr/>
          </p:nvSpPr>
          <p:spPr>
            <a:xfrm>
              <a:off x="149183" y="4254531"/>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0.25</a:t>
              </a:r>
              <a:endParaRPr lang="en-GB" sz="1000" dirty="0">
                <a:solidFill>
                  <a:srgbClr val="000000"/>
                </a:solidFill>
                <a:cs typeface="Arial" panose="020B0604020202020204" pitchFamily="34" charset="0"/>
              </a:endParaRPr>
            </a:p>
          </p:txBody>
        </p:sp>
        <p:sp>
          <p:nvSpPr>
            <p:cNvPr id="91" name="TextBox 90"/>
            <p:cNvSpPr txBox="1"/>
            <p:nvPr/>
          </p:nvSpPr>
          <p:spPr>
            <a:xfrm>
              <a:off x="149185" y="4571540"/>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0.00</a:t>
              </a:r>
              <a:endParaRPr lang="en-GB" sz="1000" dirty="0">
                <a:solidFill>
                  <a:srgbClr val="000000"/>
                </a:solidFill>
                <a:cs typeface="Arial" panose="020B0604020202020204" pitchFamily="34" charset="0"/>
              </a:endParaRPr>
            </a:p>
          </p:txBody>
        </p:sp>
      </p:grpSp>
      <p:grpSp>
        <p:nvGrpSpPr>
          <p:cNvPr id="92" name="Group 91"/>
          <p:cNvGrpSpPr/>
          <p:nvPr/>
        </p:nvGrpSpPr>
        <p:grpSpPr>
          <a:xfrm>
            <a:off x="6086609" y="2299570"/>
            <a:ext cx="431532" cy="1518247"/>
            <a:chOff x="149181" y="3299514"/>
            <a:chExt cx="431532" cy="1518247"/>
          </a:xfrm>
        </p:grpSpPr>
        <p:sp>
          <p:nvSpPr>
            <p:cNvPr id="93" name="Line 6"/>
            <p:cNvSpPr>
              <a:spLocks noChangeShapeType="1"/>
            </p:cNvSpPr>
            <p:nvPr/>
          </p:nvSpPr>
          <p:spPr bwMode="auto">
            <a:xfrm>
              <a:off x="513338" y="3424066"/>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94" name="Line 7"/>
            <p:cNvSpPr>
              <a:spLocks noChangeShapeType="1"/>
            </p:cNvSpPr>
            <p:nvPr/>
          </p:nvSpPr>
          <p:spPr bwMode="auto">
            <a:xfrm>
              <a:off x="513338" y="3744000"/>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95" name="Line 9"/>
            <p:cNvSpPr>
              <a:spLocks noChangeShapeType="1"/>
            </p:cNvSpPr>
            <p:nvPr/>
          </p:nvSpPr>
          <p:spPr bwMode="auto">
            <a:xfrm>
              <a:off x="513338" y="4058494"/>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96" name="Line 10"/>
            <p:cNvSpPr>
              <a:spLocks noChangeShapeType="1"/>
            </p:cNvSpPr>
            <p:nvPr/>
          </p:nvSpPr>
          <p:spPr bwMode="auto">
            <a:xfrm>
              <a:off x="513338" y="4378436"/>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97" name="Line 11"/>
            <p:cNvSpPr>
              <a:spLocks noChangeShapeType="1"/>
            </p:cNvSpPr>
            <p:nvPr/>
          </p:nvSpPr>
          <p:spPr bwMode="auto">
            <a:xfrm>
              <a:off x="513338" y="4695565"/>
              <a:ext cx="6058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000000"/>
                </a:solidFill>
              </a:endParaRPr>
            </a:p>
          </p:txBody>
        </p:sp>
        <p:sp>
          <p:nvSpPr>
            <p:cNvPr id="98" name="TextBox 97"/>
            <p:cNvSpPr txBox="1"/>
            <p:nvPr/>
          </p:nvSpPr>
          <p:spPr>
            <a:xfrm>
              <a:off x="149181" y="3299514"/>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99" name="TextBox 98"/>
            <p:cNvSpPr txBox="1"/>
            <p:nvPr/>
          </p:nvSpPr>
          <p:spPr>
            <a:xfrm>
              <a:off x="149183" y="3620455"/>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0.75</a:t>
              </a:r>
              <a:endParaRPr lang="en-GB" sz="1000" dirty="0">
                <a:solidFill>
                  <a:srgbClr val="000000"/>
                </a:solidFill>
                <a:cs typeface="Arial" panose="020B0604020202020204" pitchFamily="34" charset="0"/>
              </a:endParaRPr>
            </a:p>
          </p:txBody>
        </p:sp>
        <p:sp>
          <p:nvSpPr>
            <p:cNvPr id="100" name="TextBox 99"/>
            <p:cNvSpPr txBox="1"/>
            <p:nvPr/>
          </p:nvSpPr>
          <p:spPr>
            <a:xfrm>
              <a:off x="149183" y="3934710"/>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0.50</a:t>
              </a:r>
              <a:endParaRPr lang="en-GB" sz="1000" dirty="0">
                <a:solidFill>
                  <a:srgbClr val="000000"/>
                </a:solidFill>
                <a:cs typeface="Arial" panose="020B0604020202020204" pitchFamily="34" charset="0"/>
              </a:endParaRPr>
            </a:p>
          </p:txBody>
        </p:sp>
        <p:sp>
          <p:nvSpPr>
            <p:cNvPr id="101" name="TextBox 100"/>
            <p:cNvSpPr txBox="1"/>
            <p:nvPr/>
          </p:nvSpPr>
          <p:spPr>
            <a:xfrm>
              <a:off x="149183" y="4254531"/>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0.25</a:t>
              </a:r>
              <a:endParaRPr lang="en-GB" sz="1000" dirty="0">
                <a:solidFill>
                  <a:srgbClr val="000000"/>
                </a:solidFill>
                <a:cs typeface="Arial" panose="020B0604020202020204" pitchFamily="34" charset="0"/>
              </a:endParaRPr>
            </a:p>
          </p:txBody>
        </p:sp>
        <p:sp>
          <p:nvSpPr>
            <p:cNvPr id="102" name="TextBox 101"/>
            <p:cNvSpPr txBox="1"/>
            <p:nvPr/>
          </p:nvSpPr>
          <p:spPr>
            <a:xfrm>
              <a:off x="149185" y="4571540"/>
              <a:ext cx="431528"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0.00</a:t>
              </a:r>
              <a:endParaRPr lang="en-GB" sz="1000" dirty="0">
                <a:solidFill>
                  <a:srgbClr val="000000"/>
                </a:solidFill>
                <a:cs typeface="Arial" panose="020B0604020202020204" pitchFamily="34" charset="0"/>
              </a:endParaRPr>
            </a:p>
          </p:txBody>
        </p:sp>
      </p:grpSp>
      <p:sp>
        <p:nvSpPr>
          <p:cNvPr id="103" name="Freeform 4"/>
          <p:cNvSpPr>
            <a:spLocks/>
          </p:cNvSpPr>
          <p:nvPr/>
        </p:nvSpPr>
        <p:spPr bwMode="auto">
          <a:xfrm>
            <a:off x="632984" y="3101529"/>
            <a:ext cx="2480374" cy="610806"/>
          </a:xfrm>
          <a:custGeom>
            <a:avLst/>
            <a:gdLst>
              <a:gd name="T0" fmla="*/ 198 w 198"/>
              <a:gd name="T1" fmla="*/ 0 h 49"/>
              <a:gd name="T2" fmla="*/ 146 w 198"/>
              <a:gd name="T3" fmla="*/ 0 h 49"/>
              <a:gd name="T4" fmla="*/ 146 w 198"/>
              <a:gd name="T5" fmla="*/ 21 h 49"/>
              <a:gd name="T6" fmla="*/ 125 w 198"/>
              <a:gd name="T7" fmla="*/ 21 h 49"/>
              <a:gd name="T8" fmla="*/ 125 w 198"/>
              <a:gd name="T9" fmla="*/ 22 h 49"/>
              <a:gd name="T10" fmla="*/ 115 w 198"/>
              <a:gd name="T11" fmla="*/ 22 h 49"/>
              <a:gd name="T12" fmla="*/ 115 w 198"/>
              <a:gd name="T13" fmla="*/ 23 h 49"/>
              <a:gd name="T14" fmla="*/ 78 w 198"/>
              <a:gd name="T15" fmla="*/ 23 h 49"/>
              <a:gd name="T16" fmla="*/ 78 w 198"/>
              <a:gd name="T17" fmla="*/ 24 h 49"/>
              <a:gd name="T18" fmla="*/ 74 w 198"/>
              <a:gd name="T19" fmla="*/ 24 h 49"/>
              <a:gd name="T20" fmla="*/ 74 w 198"/>
              <a:gd name="T21" fmla="*/ 29 h 49"/>
              <a:gd name="T22" fmla="*/ 70 w 198"/>
              <a:gd name="T23" fmla="*/ 29 h 49"/>
              <a:gd name="T24" fmla="*/ 70 w 198"/>
              <a:gd name="T25" fmla="*/ 30 h 49"/>
              <a:gd name="T26" fmla="*/ 53 w 198"/>
              <a:gd name="T27" fmla="*/ 30 h 49"/>
              <a:gd name="T28" fmla="*/ 53 w 198"/>
              <a:gd name="T29" fmla="*/ 31 h 49"/>
              <a:gd name="T30" fmla="*/ 40 w 198"/>
              <a:gd name="T31" fmla="*/ 31 h 49"/>
              <a:gd name="T32" fmla="*/ 40 w 198"/>
              <a:gd name="T33" fmla="*/ 32 h 49"/>
              <a:gd name="T34" fmla="*/ 26 w 198"/>
              <a:gd name="T35" fmla="*/ 32 h 49"/>
              <a:gd name="T36" fmla="*/ 26 w 198"/>
              <a:gd name="T37" fmla="*/ 33 h 49"/>
              <a:gd name="T38" fmla="*/ 24 w 198"/>
              <a:gd name="T39" fmla="*/ 33 h 49"/>
              <a:gd name="T40" fmla="*/ 24 w 198"/>
              <a:gd name="T41" fmla="*/ 35 h 49"/>
              <a:gd name="T42" fmla="*/ 18 w 198"/>
              <a:gd name="T43" fmla="*/ 35 h 49"/>
              <a:gd name="T44" fmla="*/ 18 w 198"/>
              <a:gd name="T45" fmla="*/ 37 h 49"/>
              <a:gd name="T46" fmla="*/ 14 w 198"/>
              <a:gd name="T47" fmla="*/ 37 h 49"/>
              <a:gd name="T48" fmla="*/ 14 w 198"/>
              <a:gd name="T49" fmla="*/ 39 h 49"/>
              <a:gd name="T50" fmla="*/ 11 w 198"/>
              <a:gd name="T51" fmla="*/ 39 h 49"/>
              <a:gd name="T52" fmla="*/ 11 w 198"/>
              <a:gd name="T53" fmla="*/ 40 h 49"/>
              <a:gd name="T54" fmla="*/ 9 w 198"/>
              <a:gd name="T55" fmla="*/ 40 h 49"/>
              <a:gd name="T56" fmla="*/ 9 w 198"/>
              <a:gd name="T57" fmla="*/ 41 h 49"/>
              <a:gd name="T58" fmla="*/ 6 w 198"/>
              <a:gd name="T59" fmla="*/ 41 h 49"/>
              <a:gd name="T60" fmla="*/ 6 w 198"/>
              <a:gd name="T61" fmla="*/ 44 h 49"/>
              <a:gd name="T62" fmla="*/ 6 w 198"/>
              <a:gd name="T63" fmla="*/ 47 h 49"/>
              <a:gd name="T64" fmla="*/ 3 w 198"/>
              <a:gd name="T65" fmla="*/ 47 h 49"/>
              <a:gd name="T66" fmla="*/ 3 w 198"/>
              <a:gd name="T67" fmla="*/ 49 h 49"/>
              <a:gd name="T68" fmla="*/ 0 w 198"/>
              <a:gd name="T6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49">
                <a:moveTo>
                  <a:pt x="198" y="0"/>
                </a:moveTo>
                <a:lnTo>
                  <a:pt x="146" y="0"/>
                </a:lnTo>
                <a:lnTo>
                  <a:pt x="146" y="21"/>
                </a:lnTo>
                <a:lnTo>
                  <a:pt x="125" y="21"/>
                </a:lnTo>
                <a:lnTo>
                  <a:pt x="125" y="22"/>
                </a:lnTo>
                <a:lnTo>
                  <a:pt x="115" y="22"/>
                </a:lnTo>
                <a:lnTo>
                  <a:pt x="115" y="23"/>
                </a:lnTo>
                <a:lnTo>
                  <a:pt x="78" y="23"/>
                </a:lnTo>
                <a:lnTo>
                  <a:pt x="78" y="24"/>
                </a:lnTo>
                <a:lnTo>
                  <a:pt x="74" y="24"/>
                </a:lnTo>
                <a:lnTo>
                  <a:pt x="74" y="29"/>
                </a:lnTo>
                <a:lnTo>
                  <a:pt x="70" y="29"/>
                </a:lnTo>
                <a:lnTo>
                  <a:pt x="70" y="30"/>
                </a:lnTo>
                <a:lnTo>
                  <a:pt x="53" y="30"/>
                </a:lnTo>
                <a:lnTo>
                  <a:pt x="53" y="31"/>
                </a:lnTo>
                <a:lnTo>
                  <a:pt x="40" y="31"/>
                </a:lnTo>
                <a:lnTo>
                  <a:pt x="40" y="32"/>
                </a:lnTo>
                <a:lnTo>
                  <a:pt x="26" y="32"/>
                </a:lnTo>
                <a:lnTo>
                  <a:pt x="26" y="33"/>
                </a:lnTo>
                <a:lnTo>
                  <a:pt x="24" y="33"/>
                </a:lnTo>
                <a:lnTo>
                  <a:pt x="24" y="35"/>
                </a:lnTo>
                <a:lnTo>
                  <a:pt x="18" y="35"/>
                </a:lnTo>
                <a:lnTo>
                  <a:pt x="18" y="37"/>
                </a:lnTo>
                <a:lnTo>
                  <a:pt x="14" y="37"/>
                </a:lnTo>
                <a:lnTo>
                  <a:pt x="14" y="39"/>
                </a:lnTo>
                <a:lnTo>
                  <a:pt x="11" y="39"/>
                </a:lnTo>
                <a:lnTo>
                  <a:pt x="11" y="40"/>
                </a:lnTo>
                <a:lnTo>
                  <a:pt x="9" y="40"/>
                </a:lnTo>
                <a:lnTo>
                  <a:pt x="9" y="41"/>
                </a:lnTo>
                <a:lnTo>
                  <a:pt x="6" y="41"/>
                </a:lnTo>
                <a:lnTo>
                  <a:pt x="6" y="44"/>
                </a:lnTo>
                <a:lnTo>
                  <a:pt x="6" y="47"/>
                </a:lnTo>
                <a:lnTo>
                  <a:pt x="3" y="47"/>
                </a:lnTo>
                <a:lnTo>
                  <a:pt x="3" y="49"/>
                </a:lnTo>
                <a:lnTo>
                  <a:pt x="0" y="49"/>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Freeform 5"/>
          <p:cNvSpPr>
            <a:spLocks/>
          </p:cNvSpPr>
          <p:nvPr/>
        </p:nvSpPr>
        <p:spPr bwMode="auto">
          <a:xfrm>
            <a:off x="632983" y="3313440"/>
            <a:ext cx="2380157" cy="398894"/>
          </a:xfrm>
          <a:custGeom>
            <a:avLst/>
            <a:gdLst>
              <a:gd name="T0" fmla="*/ 190 w 190"/>
              <a:gd name="T1" fmla="*/ 0 h 32"/>
              <a:gd name="T2" fmla="*/ 142 w 190"/>
              <a:gd name="T3" fmla="*/ 0 h 32"/>
              <a:gd name="T4" fmla="*/ 142 w 190"/>
              <a:gd name="T5" fmla="*/ 8 h 32"/>
              <a:gd name="T6" fmla="*/ 114 w 190"/>
              <a:gd name="T7" fmla="*/ 8 h 32"/>
              <a:gd name="T8" fmla="*/ 114 w 190"/>
              <a:gd name="T9" fmla="*/ 17 h 32"/>
              <a:gd name="T10" fmla="*/ 87 w 190"/>
              <a:gd name="T11" fmla="*/ 17 h 32"/>
              <a:gd name="T12" fmla="*/ 87 w 190"/>
              <a:gd name="T13" fmla="*/ 19 h 32"/>
              <a:gd name="T14" fmla="*/ 65 w 190"/>
              <a:gd name="T15" fmla="*/ 19 h 32"/>
              <a:gd name="T16" fmla="*/ 54 w 190"/>
              <a:gd name="T17" fmla="*/ 19 h 32"/>
              <a:gd name="T18" fmla="*/ 54 w 190"/>
              <a:gd name="T19" fmla="*/ 19 h 32"/>
              <a:gd name="T20" fmla="*/ 35 w 190"/>
              <a:gd name="T21" fmla="*/ 19 h 32"/>
              <a:gd name="T22" fmla="*/ 35 w 190"/>
              <a:gd name="T23" fmla="*/ 20 h 32"/>
              <a:gd name="T24" fmla="*/ 32 w 190"/>
              <a:gd name="T25" fmla="*/ 20 h 32"/>
              <a:gd name="T26" fmla="*/ 32 w 190"/>
              <a:gd name="T27" fmla="*/ 22 h 32"/>
              <a:gd name="T28" fmla="*/ 29 w 190"/>
              <a:gd name="T29" fmla="*/ 22 h 32"/>
              <a:gd name="T30" fmla="*/ 29 w 190"/>
              <a:gd name="T31" fmla="*/ 23 h 32"/>
              <a:gd name="T32" fmla="*/ 22 w 190"/>
              <a:gd name="T33" fmla="*/ 23 h 32"/>
              <a:gd name="T34" fmla="*/ 22 w 190"/>
              <a:gd name="T35" fmla="*/ 24 h 32"/>
              <a:gd name="T36" fmla="*/ 17 w 190"/>
              <a:gd name="T37" fmla="*/ 24 h 32"/>
              <a:gd name="T38" fmla="*/ 17 w 190"/>
              <a:gd name="T39" fmla="*/ 25 h 32"/>
              <a:gd name="T40" fmla="*/ 9 w 190"/>
              <a:gd name="T41" fmla="*/ 25 h 32"/>
              <a:gd name="T42" fmla="*/ 9 w 190"/>
              <a:gd name="T43" fmla="*/ 27 h 32"/>
              <a:gd name="T44" fmla="*/ 6 w 190"/>
              <a:gd name="T45" fmla="*/ 27 h 32"/>
              <a:gd name="T46" fmla="*/ 6 w 190"/>
              <a:gd name="T47" fmla="*/ 29 h 32"/>
              <a:gd name="T48" fmla="*/ 3 w 190"/>
              <a:gd name="T49" fmla="*/ 29 h 32"/>
              <a:gd name="T50" fmla="*/ 3 w 190"/>
              <a:gd name="T51" fmla="*/ 32 h 32"/>
              <a:gd name="T52" fmla="*/ 0 w 190"/>
              <a:gd name="T5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0" h="32">
                <a:moveTo>
                  <a:pt x="190" y="0"/>
                </a:moveTo>
                <a:lnTo>
                  <a:pt x="142" y="0"/>
                </a:lnTo>
                <a:lnTo>
                  <a:pt x="142" y="8"/>
                </a:lnTo>
                <a:lnTo>
                  <a:pt x="114" y="8"/>
                </a:lnTo>
                <a:lnTo>
                  <a:pt x="114" y="17"/>
                </a:lnTo>
                <a:lnTo>
                  <a:pt x="87" y="17"/>
                </a:lnTo>
                <a:lnTo>
                  <a:pt x="87" y="19"/>
                </a:lnTo>
                <a:lnTo>
                  <a:pt x="65" y="19"/>
                </a:lnTo>
                <a:lnTo>
                  <a:pt x="54" y="19"/>
                </a:lnTo>
                <a:lnTo>
                  <a:pt x="54" y="19"/>
                </a:lnTo>
                <a:lnTo>
                  <a:pt x="35" y="19"/>
                </a:lnTo>
                <a:lnTo>
                  <a:pt x="35" y="20"/>
                </a:lnTo>
                <a:lnTo>
                  <a:pt x="32" y="20"/>
                </a:lnTo>
                <a:lnTo>
                  <a:pt x="32" y="22"/>
                </a:lnTo>
                <a:lnTo>
                  <a:pt x="29" y="22"/>
                </a:lnTo>
                <a:lnTo>
                  <a:pt x="29" y="23"/>
                </a:lnTo>
                <a:lnTo>
                  <a:pt x="22" y="23"/>
                </a:lnTo>
                <a:lnTo>
                  <a:pt x="22" y="24"/>
                </a:lnTo>
                <a:lnTo>
                  <a:pt x="17" y="24"/>
                </a:lnTo>
                <a:lnTo>
                  <a:pt x="17" y="25"/>
                </a:lnTo>
                <a:lnTo>
                  <a:pt x="9" y="25"/>
                </a:lnTo>
                <a:lnTo>
                  <a:pt x="9" y="27"/>
                </a:lnTo>
                <a:lnTo>
                  <a:pt x="6" y="27"/>
                </a:lnTo>
                <a:lnTo>
                  <a:pt x="6" y="29"/>
                </a:lnTo>
                <a:lnTo>
                  <a:pt x="3" y="29"/>
                </a:lnTo>
                <a:lnTo>
                  <a:pt x="3" y="32"/>
                </a:lnTo>
                <a:lnTo>
                  <a:pt x="0" y="32"/>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Freeform 6"/>
          <p:cNvSpPr>
            <a:spLocks/>
          </p:cNvSpPr>
          <p:nvPr/>
        </p:nvSpPr>
        <p:spPr bwMode="auto">
          <a:xfrm>
            <a:off x="6607274" y="2543526"/>
            <a:ext cx="2276707" cy="863406"/>
          </a:xfrm>
          <a:custGeom>
            <a:avLst/>
            <a:gdLst>
              <a:gd name="T0" fmla="*/ 151 w 179"/>
              <a:gd name="T1" fmla="*/ 71 h 71"/>
              <a:gd name="T2" fmla="*/ 124 w 179"/>
              <a:gd name="T3" fmla="*/ 52 h 71"/>
              <a:gd name="T4" fmla="*/ 110 w 179"/>
              <a:gd name="T5" fmla="*/ 50 h 71"/>
              <a:gd name="T6" fmla="*/ 103 w 179"/>
              <a:gd name="T7" fmla="*/ 49 h 71"/>
              <a:gd name="T8" fmla="*/ 93 w 179"/>
              <a:gd name="T9" fmla="*/ 48 h 71"/>
              <a:gd name="T10" fmla="*/ 91 w 179"/>
              <a:gd name="T11" fmla="*/ 47 h 71"/>
              <a:gd name="T12" fmla="*/ 87 w 179"/>
              <a:gd name="T13" fmla="*/ 46 h 71"/>
              <a:gd name="T14" fmla="*/ 80 w 179"/>
              <a:gd name="T15" fmla="*/ 45 h 71"/>
              <a:gd name="T16" fmla="*/ 78 w 179"/>
              <a:gd name="T17" fmla="*/ 42 h 71"/>
              <a:gd name="T18" fmla="*/ 76 w 179"/>
              <a:gd name="T19" fmla="*/ 40 h 71"/>
              <a:gd name="T20" fmla="*/ 67 w 179"/>
              <a:gd name="T21" fmla="*/ 39 h 71"/>
              <a:gd name="T22" fmla="*/ 59 w 179"/>
              <a:gd name="T23" fmla="*/ 38 h 71"/>
              <a:gd name="T24" fmla="*/ 55 w 179"/>
              <a:gd name="T25" fmla="*/ 34 h 71"/>
              <a:gd name="T26" fmla="*/ 52 w 179"/>
              <a:gd name="T27" fmla="*/ 32 h 71"/>
              <a:gd name="T28" fmla="*/ 44 w 179"/>
              <a:gd name="T29" fmla="*/ 30 h 71"/>
              <a:gd name="T30" fmla="*/ 37 w 179"/>
              <a:gd name="T31" fmla="*/ 29 h 71"/>
              <a:gd name="T32" fmla="*/ 34 w 179"/>
              <a:gd name="T33" fmla="*/ 28 h 71"/>
              <a:gd name="T34" fmla="*/ 31 w 179"/>
              <a:gd name="T35" fmla="*/ 27 h 71"/>
              <a:gd name="T36" fmla="*/ 30 w 179"/>
              <a:gd name="T37" fmla="*/ 25 h 71"/>
              <a:gd name="T38" fmla="*/ 29 w 179"/>
              <a:gd name="T39" fmla="*/ 24 h 71"/>
              <a:gd name="T40" fmla="*/ 27 w 179"/>
              <a:gd name="T41" fmla="*/ 22 h 71"/>
              <a:gd name="T42" fmla="*/ 21 w 179"/>
              <a:gd name="T43" fmla="*/ 20 h 71"/>
              <a:gd name="T44" fmla="*/ 18 w 179"/>
              <a:gd name="T45" fmla="*/ 19 h 71"/>
              <a:gd name="T46" fmla="*/ 16 w 179"/>
              <a:gd name="T47" fmla="*/ 17 h 71"/>
              <a:gd name="T48" fmla="*/ 15 w 179"/>
              <a:gd name="T49" fmla="*/ 16 h 71"/>
              <a:gd name="T50" fmla="*/ 14 w 179"/>
              <a:gd name="T51" fmla="*/ 15 h 71"/>
              <a:gd name="T52" fmla="*/ 12 w 179"/>
              <a:gd name="T53" fmla="*/ 14 h 71"/>
              <a:gd name="T54" fmla="*/ 10 w 179"/>
              <a:gd name="T55" fmla="*/ 13 h 71"/>
              <a:gd name="T56" fmla="*/ 8 w 179"/>
              <a:gd name="T57" fmla="*/ 11 h 71"/>
              <a:gd name="T58" fmla="*/ 7 w 179"/>
              <a:gd name="T59" fmla="*/ 9 h 71"/>
              <a:gd name="T60" fmla="*/ 6 w 179"/>
              <a:gd name="T61" fmla="*/ 7 h 71"/>
              <a:gd name="T62" fmla="*/ 4 w 179"/>
              <a:gd name="T63" fmla="*/ 6 h 71"/>
              <a:gd name="T64" fmla="*/ 3 w 179"/>
              <a:gd name="T65" fmla="*/ 4 h 71"/>
              <a:gd name="T66" fmla="*/ 0 w 179"/>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71">
                <a:moveTo>
                  <a:pt x="179" y="71"/>
                </a:moveTo>
                <a:lnTo>
                  <a:pt x="151" y="71"/>
                </a:lnTo>
                <a:lnTo>
                  <a:pt x="151" y="52"/>
                </a:lnTo>
                <a:lnTo>
                  <a:pt x="124" y="52"/>
                </a:lnTo>
                <a:lnTo>
                  <a:pt x="124" y="50"/>
                </a:lnTo>
                <a:lnTo>
                  <a:pt x="110" y="50"/>
                </a:lnTo>
                <a:lnTo>
                  <a:pt x="110" y="49"/>
                </a:lnTo>
                <a:lnTo>
                  <a:pt x="103" y="49"/>
                </a:lnTo>
                <a:lnTo>
                  <a:pt x="103" y="48"/>
                </a:lnTo>
                <a:lnTo>
                  <a:pt x="93" y="48"/>
                </a:lnTo>
                <a:lnTo>
                  <a:pt x="93" y="47"/>
                </a:lnTo>
                <a:lnTo>
                  <a:pt x="91" y="47"/>
                </a:lnTo>
                <a:lnTo>
                  <a:pt x="91" y="46"/>
                </a:lnTo>
                <a:lnTo>
                  <a:pt x="87" y="46"/>
                </a:lnTo>
                <a:lnTo>
                  <a:pt x="87" y="45"/>
                </a:lnTo>
                <a:lnTo>
                  <a:pt x="80" y="45"/>
                </a:lnTo>
                <a:lnTo>
                  <a:pt x="80" y="42"/>
                </a:lnTo>
                <a:lnTo>
                  <a:pt x="78" y="42"/>
                </a:lnTo>
                <a:lnTo>
                  <a:pt x="78" y="40"/>
                </a:lnTo>
                <a:lnTo>
                  <a:pt x="76" y="40"/>
                </a:lnTo>
                <a:lnTo>
                  <a:pt x="76" y="39"/>
                </a:lnTo>
                <a:lnTo>
                  <a:pt x="67" y="39"/>
                </a:lnTo>
                <a:lnTo>
                  <a:pt x="67" y="38"/>
                </a:lnTo>
                <a:lnTo>
                  <a:pt x="59" y="38"/>
                </a:lnTo>
                <a:lnTo>
                  <a:pt x="59" y="34"/>
                </a:lnTo>
                <a:lnTo>
                  <a:pt x="55" y="34"/>
                </a:lnTo>
                <a:lnTo>
                  <a:pt x="55" y="32"/>
                </a:lnTo>
                <a:lnTo>
                  <a:pt x="52" y="32"/>
                </a:lnTo>
                <a:lnTo>
                  <a:pt x="52" y="30"/>
                </a:lnTo>
                <a:lnTo>
                  <a:pt x="44" y="30"/>
                </a:lnTo>
                <a:lnTo>
                  <a:pt x="44" y="29"/>
                </a:lnTo>
                <a:lnTo>
                  <a:pt x="37" y="29"/>
                </a:lnTo>
                <a:lnTo>
                  <a:pt x="37" y="28"/>
                </a:lnTo>
                <a:lnTo>
                  <a:pt x="34" y="28"/>
                </a:lnTo>
                <a:lnTo>
                  <a:pt x="34" y="27"/>
                </a:lnTo>
                <a:lnTo>
                  <a:pt x="31" y="27"/>
                </a:lnTo>
                <a:lnTo>
                  <a:pt x="31" y="25"/>
                </a:lnTo>
                <a:lnTo>
                  <a:pt x="30" y="25"/>
                </a:lnTo>
                <a:lnTo>
                  <a:pt x="30" y="24"/>
                </a:lnTo>
                <a:lnTo>
                  <a:pt x="29" y="24"/>
                </a:lnTo>
                <a:lnTo>
                  <a:pt x="29" y="22"/>
                </a:lnTo>
                <a:lnTo>
                  <a:pt x="27" y="22"/>
                </a:lnTo>
                <a:lnTo>
                  <a:pt x="27" y="20"/>
                </a:lnTo>
                <a:lnTo>
                  <a:pt x="21" y="20"/>
                </a:lnTo>
                <a:lnTo>
                  <a:pt x="21" y="19"/>
                </a:lnTo>
                <a:lnTo>
                  <a:pt x="18" y="19"/>
                </a:lnTo>
                <a:lnTo>
                  <a:pt x="18" y="17"/>
                </a:lnTo>
                <a:lnTo>
                  <a:pt x="16" y="17"/>
                </a:lnTo>
                <a:lnTo>
                  <a:pt x="16" y="16"/>
                </a:lnTo>
                <a:lnTo>
                  <a:pt x="15" y="16"/>
                </a:lnTo>
                <a:lnTo>
                  <a:pt x="15" y="15"/>
                </a:lnTo>
                <a:lnTo>
                  <a:pt x="14" y="15"/>
                </a:lnTo>
                <a:lnTo>
                  <a:pt x="14" y="14"/>
                </a:lnTo>
                <a:lnTo>
                  <a:pt x="12" y="14"/>
                </a:lnTo>
                <a:lnTo>
                  <a:pt x="12" y="13"/>
                </a:lnTo>
                <a:lnTo>
                  <a:pt x="10" y="13"/>
                </a:lnTo>
                <a:lnTo>
                  <a:pt x="10" y="11"/>
                </a:lnTo>
                <a:lnTo>
                  <a:pt x="8" y="11"/>
                </a:lnTo>
                <a:lnTo>
                  <a:pt x="8" y="9"/>
                </a:lnTo>
                <a:lnTo>
                  <a:pt x="7" y="9"/>
                </a:lnTo>
                <a:lnTo>
                  <a:pt x="7" y="7"/>
                </a:lnTo>
                <a:lnTo>
                  <a:pt x="6" y="7"/>
                </a:lnTo>
                <a:lnTo>
                  <a:pt x="6" y="6"/>
                </a:lnTo>
                <a:lnTo>
                  <a:pt x="4" y="6"/>
                </a:lnTo>
                <a:lnTo>
                  <a:pt x="4" y="4"/>
                </a:lnTo>
                <a:lnTo>
                  <a:pt x="3" y="4"/>
                </a:lnTo>
                <a:lnTo>
                  <a:pt x="3" y="0"/>
                </a:lnTo>
                <a:lnTo>
                  <a:pt x="0" y="0"/>
                </a:lnTo>
              </a:path>
            </a:pathLst>
          </a:custGeom>
          <a:noFill/>
          <a:ln w="19050">
            <a:solidFill>
              <a:srgbClr val="006DB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Freeform 7"/>
          <p:cNvSpPr>
            <a:spLocks/>
          </p:cNvSpPr>
          <p:nvPr/>
        </p:nvSpPr>
        <p:spPr bwMode="auto">
          <a:xfrm>
            <a:off x="6607274" y="2543525"/>
            <a:ext cx="2168366" cy="637461"/>
          </a:xfrm>
          <a:custGeom>
            <a:avLst/>
            <a:gdLst>
              <a:gd name="T0" fmla="*/ 171 w 171"/>
              <a:gd name="T1" fmla="*/ 54 h 54"/>
              <a:gd name="T2" fmla="*/ 138 w 171"/>
              <a:gd name="T3" fmla="*/ 54 h 54"/>
              <a:gd name="T4" fmla="*/ 138 w 171"/>
              <a:gd name="T5" fmla="*/ 42 h 54"/>
              <a:gd name="T6" fmla="*/ 126 w 171"/>
              <a:gd name="T7" fmla="*/ 42 h 54"/>
              <a:gd name="T8" fmla="*/ 126 w 171"/>
              <a:gd name="T9" fmla="*/ 40 h 54"/>
              <a:gd name="T10" fmla="*/ 106 w 171"/>
              <a:gd name="T11" fmla="*/ 40 h 54"/>
              <a:gd name="T12" fmla="*/ 103 w 171"/>
              <a:gd name="T13" fmla="*/ 40 h 54"/>
              <a:gd name="T14" fmla="*/ 103 w 171"/>
              <a:gd name="T15" fmla="*/ 39 h 54"/>
              <a:gd name="T16" fmla="*/ 92 w 171"/>
              <a:gd name="T17" fmla="*/ 39 h 54"/>
              <a:gd name="T18" fmla="*/ 92 w 171"/>
              <a:gd name="T19" fmla="*/ 38 h 54"/>
              <a:gd name="T20" fmla="*/ 83 w 171"/>
              <a:gd name="T21" fmla="*/ 38 h 54"/>
              <a:gd name="T22" fmla="*/ 83 w 171"/>
              <a:gd name="T23" fmla="*/ 35 h 54"/>
              <a:gd name="T24" fmla="*/ 77 w 171"/>
              <a:gd name="T25" fmla="*/ 35 h 54"/>
              <a:gd name="T26" fmla="*/ 77 w 171"/>
              <a:gd name="T27" fmla="*/ 33 h 54"/>
              <a:gd name="T28" fmla="*/ 71 w 171"/>
              <a:gd name="T29" fmla="*/ 33 h 54"/>
              <a:gd name="T30" fmla="*/ 71 w 171"/>
              <a:gd name="T31" fmla="*/ 31 h 54"/>
              <a:gd name="T32" fmla="*/ 62 w 171"/>
              <a:gd name="T33" fmla="*/ 31 h 54"/>
              <a:gd name="T34" fmla="*/ 62 w 171"/>
              <a:gd name="T35" fmla="*/ 29 h 54"/>
              <a:gd name="T36" fmla="*/ 59 w 171"/>
              <a:gd name="T37" fmla="*/ 29 h 54"/>
              <a:gd name="T38" fmla="*/ 59 w 171"/>
              <a:gd name="T39" fmla="*/ 27 h 54"/>
              <a:gd name="T40" fmla="*/ 52 w 171"/>
              <a:gd name="T41" fmla="*/ 27 h 54"/>
              <a:gd name="T42" fmla="*/ 52 w 171"/>
              <a:gd name="T43" fmla="*/ 26 h 54"/>
              <a:gd name="T44" fmla="*/ 46 w 171"/>
              <a:gd name="T45" fmla="*/ 26 h 54"/>
              <a:gd name="T46" fmla="*/ 46 w 171"/>
              <a:gd name="T47" fmla="*/ 25 h 54"/>
              <a:gd name="T48" fmla="*/ 41 w 171"/>
              <a:gd name="T49" fmla="*/ 25 h 54"/>
              <a:gd name="T50" fmla="*/ 41 w 171"/>
              <a:gd name="T51" fmla="*/ 23 h 54"/>
              <a:gd name="T52" fmla="*/ 39 w 171"/>
              <a:gd name="T53" fmla="*/ 23 h 54"/>
              <a:gd name="T54" fmla="*/ 39 w 171"/>
              <a:gd name="T55" fmla="*/ 22 h 54"/>
              <a:gd name="T56" fmla="*/ 35 w 171"/>
              <a:gd name="T57" fmla="*/ 22 h 54"/>
              <a:gd name="T58" fmla="*/ 35 w 171"/>
              <a:gd name="T59" fmla="*/ 20 h 54"/>
              <a:gd name="T60" fmla="*/ 32 w 171"/>
              <a:gd name="T61" fmla="*/ 20 h 54"/>
              <a:gd name="T62" fmla="*/ 32 w 171"/>
              <a:gd name="T63" fmla="*/ 19 h 54"/>
              <a:gd name="T64" fmla="*/ 30 w 171"/>
              <a:gd name="T65" fmla="*/ 19 h 54"/>
              <a:gd name="T66" fmla="*/ 30 w 171"/>
              <a:gd name="T67" fmla="*/ 17 h 54"/>
              <a:gd name="T68" fmla="*/ 28 w 171"/>
              <a:gd name="T69" fmla="*/ 17 h 54"/>
              <a:gd name="T70" fmla="*/ 28 w 171"/>
              <a:gd name="T71" fmla="*/ 14 h 54"/>
              <a:gd name="T72" fmla="*/ 27 w 171"/>
              <a:gd name="T73" fmla="*/ 14 h 54"/>
              <a:gd name="T74" fmla="*/ 27 w 171"/>
              <a:gd name="T75" fmla="*/ 13 h 54"/>
              <a:gd name="T76" fmla="*/ 23 w 171"/>
              <a:gd name="T77" fmla="*/ 13 h 54"/>
              <a:gd name="T78" fmla="*/ 23 w 171"/>
              <a:gd name="T79" fmla="*/ 12 h 54"/>
              <a:gd name="T80" fmla="*/ 21 w 171"/>
              <a:gd name="T81" fmla="*/ 12 h 54"/>
              <a:gd name="T82" fmla="*/ 21 w 171"/>
              <a:gd name="T83" fmla="*/ 11 h 54"/>
              <a:gd name="T84" fmla="*/ 19 w 171"/>
              <a:gd name="T85" fmla="*/ 11 h 54"/>
              <a:gd name="T86" fmla="*/ 19 w 171"/>
              <a:gd name="T87" fmla="*/ 10 h 54"/>
              <a:gd name="T88" fmla="*/ 17 w 171"/>
              <a:gd name="T89" fmla="*/ 10 h 54"/>
              <a:gd name="T90" fmla="*/ 17 w 171"/>
              <a:gd name="T91" fmla="*/ 9 h 54"/>
              <a:gd name="T92" fmla="*/ 15 w 171"/>
              <a:gd name="T93" fmla="*/ 9 h 54"/>
              <a:gd name="T94" fmla="*/ 15 w 171"/>
              <a:gd name="T95" fmla="*/ 8 h 54"/>
              <a:gd name="T96" fmla="*/ 11 w 171"/>
              <a:gd name="T97" fmla="*/ 8 h 54"/>
              <a:gd name="T98" fmla="*/ 11 w 171"/>
              <a:gd name="T99" fmla="*/ 6 h 54"/>
              <a:gd name="T100" fmla="*/ 8 w 171"/>
              <a:gd name="T101" fmla="*/ 6 h 54"/>
              <a:gd name="T102" fmla="*/ 8 w 171"/>
              <a:gd name="T103" fmla="*/ 5 h 54"/>
              <a:gd name="T104" fmla="*/ 6 w 171"/>
              <a:gd name="T105" fmla="*/ 5 h 54"/>
              <a:gd name="T106" fmla="*/ 6 w 171"/>
              <a:gd name="T107" fmla="*/ 3 h 54"/>
              <a:gd name="T108" fmla="*/ 5 w 171"/>
              <a:gd name="T109" fmla="*/ 3 h 54"/>
              <a:gd name="T110" fmla="*/ 5 w 171"/>
              <a:gd name="T111" fmla="*/ 2 h 54"/>
              <a:gd name="T112" fmla="*/ 5 w 171"/>
              <a:gd name="T113" fmla="*/ 2 h 54"/>
              <a:gd name="T114" fmla="*/ 5 w 171"/>
              <a:gd name="T115" fmla="*/ 0 h 54"/>
              <a:gd name="T116" fmla="*/ 0 w 171"/>
              <a:gd name="T1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54">
                <a:moveTo>
                  <a:pt x="171" y="54"/>
                </a:moveTo>
                <a:lnTo>
                  <a:pt x="138" y="54"/>
                </a:lnTo>
                <a:lnTo>
                  <a:pt x="138" y="42"/>
                </a:lnTo>
                <a:lnTo>
                  <a:pt x="126" y="42"/>
                </a:lnTo>
                <a:lnTo>
                  <a:pt x="126" y="40"/>
                </a:lnTo>
                <a:lnTo>
                  <a:pt x="106" y="40"/>
                </a:lnTo>
                <a:lnTo>
                  <a:pt x="103" y="40"/>
                </a:lnTo>
                <a:lnTo>
                  <a:pt x="103" y="39"/>
                </a:lnTo>
                <a:lnTo>
                  <a:pt x="92" y="39"/>
                </a:lnTo>
                <a:lnTo>
                  <a:pt x="92" y="38"/>
                </a:lnTo>
                <a:lnTo>
                  <a:pt x="83" y="38"/>
                </a:lnTo>
                <a:lnTo>
                  <a:pt x="83" y="35"/>
                </a:lnTo>
                <a:lnTo>
                  <a:pt x="77" y="35"/>
                </a:lnTo>
                <a:lnTo>
                  <a:pt x="77" y="33"/>
                </a:lnTo>
                <a:lnTo>
                  <a:pt x="71" y="33"/>
                </a:lnTo>
                <a:lnTo>
                  <a:pt x="71" y="31"/>
                </a:lnTo>
                <a:lnTo>
                  <a:pt x="62" y="31"/>
                </a:lnTo>
                <a:lnTo>
                  <a:pt x="62" y="29"/>
                </a:lnTo>
                <a:lnTo>
                  <a:pt x="59" y="29"/>
                </a:lnTo>
                <a:lnTo>
                  <a:pt x="59" y="27"/>
                </a:lnTo>
                <a:lnTo>
                  <a:pt x="52" y="27"/>
                </a:lnTo>
                <a:lnTo>
                  <a:pt x="52" y="26"/>
                </a:lnTo>
                <a:lnTo>
                  <a:pt x="46" y="26"/>
                </a:lnTo>
                <a:lnTo>
                  <a:pt x="46" y="25"/>
                </a:lnTo>
                <a:lnTo>
                  <a:pt x="41" y="25"/>
                </a:lnTo>
                <a:lnTo>
                  <a:pt x="41" y="23"/>
                </a:lnTo>
                <a:lnTo>
                  <a:pt x="39" y="23"/>
                </a:lnTo>
                <a:lnTo>
                  <a:pt x="39" y="22"/>
                </a:lnTo>
                <a:lnTo>
                  <a:pt x="35" y="22"/>
                </a:lnTo>
                <a:lnTo>
                  <a:pt x="35" y="20"/>
                </a:lnTo>
                <a:lnTo>
                  <a:pt x="32" y="20"/>
                </a:lnTo>
                <a:lnTo>
                  <a:pt x="32" y="19"/>
                </a:lnTo>
                <a:lnTo>
                  <a:pt x="30" y="19"/>
                </a:lnTo>
                <a:lnTo>
                  <a:pt x="30" y="17"/>
                </a:lnTo>
                <a:lnTo>
                  <a:pt x="28" y="17"/>
                </a:lnTo>
                <a:lnTo>
                  <a:pt x="28" y="14"/>
                </a:lnTo>
                <a:lnTo>
                  <a:pt x="27" y="14"/>
                </a:lnTo>
                <a:lnTo>
                  <a:pt x="27" y="13"/>
                </a:lnTo>
                <a:lnTo>
                  <a:pt x="23" y="13"/>
                </a:lnTo>
                <a:lnTo>
                  <a:pt x="23" y="12"/>
                </a:lnTo>
                <a:lnTo>
                  <a:pt x="21" y="12"/>
                </a:lnTo>
                <a:lnTo>
                  <a:pt x="21" y="11"/>
                </a:lnTo>
                <a:lnTo>
                  <a:pt x="19" y="11"/>
                </a:lnTo>
                <a:lnTo>
                  <a:pt x="19" y="10"/>
                </a:lnTo>
                <a:lnTo>
                  <a:pt x="17" y="10"/>
                </a:lnTo>
                <a:lnTo>
                  <a:pt x="17" y="9"/>
                </a:lnTo>
                <a:lnTo>
                  <a:pt x="15" y="9"/>
                </a:lnTo>
                <a:lnTo>
                  <a:pt x="15" y="8"/>
                </a:lnTo>
                <a:lnTo>
                  <a:pt x="11" y="8"/>
                </a:lnTo>
                <a:lnTo>
                  <a:pt x="11" y="6"/>
                </a:lnTo>
                <a:lnTo>
                  <a:pt x="8" y="6"/>
                </a:lnTo>
                <a:lnTo>
                  <a:pt x="8" y="5"/>
                </a:lnTo>
                <a:lnTo>
                  <a:pt x="6" y="5"/>
                </a:lnTo>
                <a:lnTo>
                  <a:pt x="6" y="3"/>
                </a:lnTo>
                <a:lnTo>
                  <a:pt x="5" y="3"/>
                </a:lnTo>
                <a:lnTo>
                  <a:pt x="5" y="2"/>
                </a:lnTo>
                <a:lnTo>
                  <a:pt x="5" y="2"/>
                </a:lnTo>
                <a:lnTo>
                  <a:pt x="5"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45349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LBA66: </a:t>
            </a:r>
            <a:r>
              <a:rPr lang="en-GB" dirty="0"/>
              <a:t>A phase II/III trial of hafnium oxide nanoparticles activated by radiotherapy in the treatment of locally advance soft tissue sarcoma of the extremity and trunk </a:t>
            </a:r>
            <a:r>
              <a:rPr lang="en-GB" dirty="0" smtClean="0"/>
              <a:t>wall – </a:t>
            </a:r>
            <a:r>
              <a:rPr lang="en-GB" dirty="0" err="1" smtClean="0"/>
              <a:t>Bonvalot</a:t>
            </a:r>
            <a:r>
              <a:rPr lang="en-GB" dirty="0" smtClean="0"/>
              <a:t>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smtClean="0"/>
              <a:t>To examine the efficacy and safety of radiotherapy-activated hafnium nanoparticles (NBTX3) in patients with locally advanced extremity or trunk wall STS </a:t>
            </a:r>
            <a:endParaRPr lang="en-GB" sz="1600" dirty="0"/>
          </a:p>
        </p:txBody>
      </p:sp>
      <p:sp>
        <p:nvSpPr>
          <p:cNvPr id="4" name="Text Box 4"/>
          <p:cNvSpPr txBox="1">
            <a:spLocks noChangeArrowheads="1"/>
          </p:cNvSpPr>
          <p:nvPr/>
        </p:nvSpPr>
        <p:spPr bwMode="auto">
          <a:xfrm>
            <a:off x="4929103" y="6474897"/>
            <a:ext cx="3994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Bonvalot</a:t>
            </a:r>
            <a:r>
              <a:rPr kumimoji="0" lang="en-GB" sz="1200" b="0" i="0" u="none" strike="noStrike" kern="1200" cap="none" spc="0" normalizeH="0" noProof="0" dirty="0" smtClean="0">
                <a:ln>
                  <a:noFill/>
                </a:ln>
                <a:solidFill>
                  <a:srgbClr val="363636"/>
                </a:solidFill>
                <a:effectLst/>
                <a:uLnTx/>
                <a:uFillTx/>
              </a:rPr>
              <a:t> S</a:t>
            </a:r>
            <a:r>
              <a:rPr kumimoji="0" lang="en-GB" sz="1200" b="0" i="0" u="none" strike="noStrike" kern="1200" cap="none" spc="0" normalizeH="0" baseline="0" noProof="0" dirty="0" smtClean="0">
                <a:ln>
                  <a:noFill/>
                </a:ln>
                <a:solidFill>
                  <a:srgbClr val="363636"/>
                </a:solidFill>
                <a:effectLst/>
                <a:uLnTx/>
                <a:uFillTx/>
              </a:rPr>
              <a:t>, et </a:t>
            </a:r>
            <a:r>
              <a:rPr kumimoji="0" lang="en-GB" sz="1200" b="0" i="0" u="none" strike="noStrike" kern="1200" cap="none" spc="0" normalizeH="0" baseline="0" noProof="0" dirty="0">
                <a:ln>
                  <a:noFill/>
                </a:ln>
                <a:solidFill>
                  <a:srgbClr val="363636"/>
                </a:solidFill>
                <a:effectLst/>
                <a:uLnTx/>
                <a:uFillTx/>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LBA66</a:t>
            </a:r>
            <a:endParaRPr kumimoji="0" lang="en-GB" sz="1200" b="0" i="0" u="none" strike="noStrike" kern="1200" cap="none" spc="0" normalizeH="0" baseline="0" noProof="0" dirty="0">
              <a:ln>
                <a:noFill/>
              </a:ln>
              <a:solidFill>
                <a:srgbClr val="363636"/>
              </a:solidFill>
              <a:effectLst/>
              <a:uLnTx/>
              <a:uFillTx/>
            </a:endParaRPr>
          </a:p>
        </p:txBody>
      </p:sp>
      <p:sp>
        <p:nvSpPr>
          <p:cNvPr id="5" name="TextBox 4"/>
          <p:cNvSpPr txBox="1"/>
          <p:nvPr/>
        </p:nvSpPr>
        <p:spPr>
          <a:xfrm>
            <a:off x="8443167" y="0"/>
            <a:ext cx="700833" cy="430887"/>
          </a:xfrm>
          <a:prstGeom prst="rect">
            <a:avLst/>
          </a:prstGeom>
          <a:solidFill>
            <a:srgbClr val="FFFF00"/>
          </a:solidFill>
        </p:spPr>
        <p:txBody>
          <a:bodyPr wrap="none" rtlCol="0">
            <a:spAutoFit/>
          </a:bodyPr>
          <a:lstStyle/>
          <a:p>
            <a:pPr algn="r"/>
            <a:r>
              <a:rPr lang="en-GB" sz="1100" b="1" dirty="0" smtClean="0"/>
              <a:t>All</a:t>
            </a:r>
          </a:p>
          <a:p>
            <a:pPr algn="r"/>
            <a:r>
              <a:rPr lang="en-GB" sz="1100" b="1" dirty="0"/>
              <a:t>5</a:t>
            </a:r>
            <a:r>
              <a:rPr lang="en-GB" sz="1100" b="1" dirty="0" smtClean="0"/>
              <a:t> slides</a:t>
            </a:r>
            <a:endParaRPr lang="en-GB" sz="1100" b="1" dirty="0"/>
          </a:p>
        </p:txBody>
      </p:sp>
      <p:sp>
        <p:nvSpPr>
          <p:cNvPr id="6" name="Oval 14"/>
          <p:cNvSpPr>
            <a:spLocks noChangeArrowheads="1"/>
          </p:cNvSpPr>
          <p:nvPr/>
        </p:nvSpPr>
        <p:spPr bwMode="auto">
          <a:xfrm>
            <a:off x="4664659" y="3654209"/>
            <a:ext cx="583595" cy="584200"/>
          </a:xfrm>
          <a:prstGeom prst="ellipse">
            <a:avLst/>
          </a:prstGeom>
          <a:noFill/>
          <a:ln w="28575">
            <a:solidFill>
              <a:schemeClr val="bg2"/>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R</a:t>
            </a:r>
            <a:br>
              <a:rPr kumimoji="0" lang="en-GB"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br>
            <a:r>
              <a:rPr kumimoji="0" lang="en-GB" altLang="zh-CN" sz="1600" b="1" i="0" u="none" strike="noStrike" kern="1200" cap="none" spc="0" normalizeH="0" baseline="0" noProof="0" dirty="0" smtClean="0">
                <a:ln>
                  <a:noFill/>
                </a:ln>
                <a:solidFill>
                  <a:srgbClr val="23246D"/>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23246D"/>
              </a:solidFill>
              <a:effectLst/>
              <a:uLnTx/>
              <a:uFillTx/>
              <a:latin typeface="Arial" charset="0"/>
              <a:ea typeface="SimSun" pitchFamily="2" charset="-122"/>
              <a:cs typeface="Arial" charset="0"/>
            </a:endParaRPr>
          </a:p>
        </p:txBody>
      </p:sp>
      <p:cxnSp>
        <p:nvCxnSpPr>
          <p:cNvPr id="7" name="AutoShape 15"/>
          <p:cNvCxnSpPr>
            <a:cxnSpLocks noChangeShapeType="1"/>
            <a:stCxn id="6" idx="0"/>
            <a:endCxn id="12" idx="1"/>
          </p:cNvCxnSpPr>
          <p:nvPr/>
        </p:nvCxnSpPr>
        <p:spPr bwMode="auto">
          <a:xfrm rot="5400000" flipH="1" flipV="1">
            <a:off x="4883308" y="3141044"/>
            <a:ext cx="586315" cy="440016"/>
          </a:xfrm>
          <a:prstGeom prst="bentConnector2">
            <a:avLst/>
          </a:prstGeom>
          <a:noFill/>
          <a:ln w="38100">
            <a:solidFill>
              <a:schemeClr val="bg2"/>
            </a:solidFill>
            <a:miter lim="800000"/>
            <a:headEnd/>
            <a:tailEnd type="triangle" w="med" len="med"/>
          </a:ln>
        </p:spPr>
      </p:cxnSp>
      <p:cxnSp>
        <p:nvCxnSpPr>
          <p:cNvPr id="8" name="AutoShape 16"/>
          <p:cNvCxnSpPr>
            <a:cxnSpLocks noChangeShapeType="1"/>
            <a:stCxn id="6" idx="4"/>
            <a:endCxn id="11" idx="1"/>
          </p:cNvCxnSpPr>
          <p:nvPr/>
        </p:nvCxnSpPr>
        <p:spPr bwMode="auto">
          <a:xfrm rot="16200000" flipH="1">
            <a:off x="4919239" y="4275626"/>
            <a:ext cx="514801" cy="440365"/>
          </a:xfrm>
          <a:prstGeom prst="bentConnector2">
            <a:avLst/>
          </a:prstGeom>
          <a:noFill/>
          <a:ln w="38100">
            <a:solidFill>
              <a:schemeClr val="bg2"/>
            </a:solidFill>
            <a:miter lim="800000"/>
            <a:headEnd/>
            <a:tailEnd type="triangle" w="med" len="med"/>
          </a:ln>
        </p:spPr>
      </p:cxnSp>
      <p:cxnSp>
        <p:nvCxnSpPr>
          <p:cNvPr id="9" name="AutoShape 19"/>
          <p:cNvCxnSpPr>
            <a:cxnSpLocks noChangeShapeType="1"/>
            <a:stCxn id="10" idx="3"/>
            <a:endCxn id="6" idx="2"/>
          </p:cNvCxnSpPr>
          <p:nvPr/>
        </p:nvCxnSpPr>
        <p:spPr bwMode="auto">
          <a:xfrm flipV="1">
            <a:off x="4454588" y="3946309"/>
            <a:ext cx="210071" cy="1"/>
          </a:xfrm>
          <a:prstGeom prst="straightConnector1">
            <a:avLst/>
          </a:prstGeom>
          <a:noFill/>
          <a:ln w="38100">
            <a:solidFill>
              <a:schemeClr val="bg2"/>
            </a:solidFill>
            <a:round/>
            <a:headEnd type="none" w="med" len="med"/>
            <a:tailEnd type="none" w="med" len="med"/>
          </a:ln>
        </p:spPr>
      </p:cxnSp>
      <p:sp>
        <p:nvSpPr>
          <p:cNvPr id="10" name="AutoShape 9"/>
          <p:cNvSpPr>
            <a:spLocks noChangeArrowheads="1"/>
          </p:cNvSpPr>
          <p:nvPr/>
        </p:nvSpPr>
        <p:spPr bwMode="auto">
          <a:xfrm>
            <a:off x="377888" y="2969996"/>
            <a:ext cx="4076700"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Key patient inclusion criteria</a:t>
            </a:r>
          </a:p>
          <a:p>
            <a:pPr marL="228600" lvl="0" indent="-228600" defTabSz="892175" eaLnBrk="0" hangingPunct="0">
              <a:spcAft>
                <a:spcPct val="30000"/>
              </a:spcAft>
              <a:buFont typeface="Arial" pitchFamily="34" charset="0"/>
              <a:buChar char="•"/>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Locally </a:t>
            </a:r>
            <a:r>
              <a:rPr lang="en-GB" altLang="zh-CN" sz="1600" dirty="0" smtClean="0">
                <a:solidFill>
                  <a:srgbClr val="FFFFFF"/>
                </a:solidFill>
                <a:ea typeface="SimSun" pitchFamily="2" charset="-122"/>
              </a:rPr>
              <a:t>advanced, newly diagnosed or relapsed STS (extremity </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or </a:t>
            </a:r>
            <a:r>
              <a:rPr lang="en-GB" altLang="zh-CN" sz="1600" dirty="0" smtClean="0">
                <a:solidFill>
                  <a:srgbClr val="FFFFFF"/>
                </a:solidFill>
                <a:ea typeface="SimSun" pitchFamily="2" charset="-122"/>
              </a:rPr>
              <a:t>trunk wall)</a:t>
            </a:r>
            <a:endParaRPr kumimoji="0" lang="en-GB" altLang="zh-CN" sz="1600" b="0" i="0"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High-risk </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tumour</a:t>
            </a:r>
            <a:endParaRPr kumimoji="0" lang="en-GB" altLang="zh-CN" sz="1600" b="0" i="0" u="none" strike="noStrike" kern="1200" cap="none" spc="0" normalizeH="0" baseline="0" noProof="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WHO PS 0–2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(n=180)</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sp>
        <p:nvSpPr>
          <p:cNvPr id="11" name="AutoShape 12"/>
          <p:cNvSpPr>
            <a:spLocks noChangeArrowheads="1"/>
          </p:cNvSpPr>
          <p:nvPr/>
        </p:nvSpPr>
        <p:spPr bwMode="auto">
          <a:xfrm>
            <a:off x="5396822" y="4342842"/>
            <a:ext cx="2907593" cy="82073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RT alone</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(n=89)</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AutoShape 8"/>
          <p:cNvSpPr>
            <a:spLocks noChangeArrowheads="1"/>
          </p:cNvSpPr>
          <p:nvPr/>
        </p:nvSpPr>
        <p:spPr bwMode="auto">
          <a:xfrm>
            <a:off x="5396473" y="2657525"/>
            <a:ext cx="2907961" cy="820737"/>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NBTX3 activated by RT (n=87)</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Rectangle 9"/>
          <p:cNvSpPr txBox="1">
            <a:spLocks noChangeArrowheads="1"/>
          </p:cNvSpPr>
          <p:nvPr/>
        </p:nvSpPr>
        <p:spPr bwMode="auto">
          <a:xfrm>
            <a:off x="228600" y="5262079"/>
            <a:ext cx="4267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GB"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GB" sz="1600" b="0" i="0" u="none" strike="noStrike" kern="1200" cap="none" spc="0" normalizeH="0" baseline="0" noProof="0" dirty="0" smtClean="0">
                <a:ln>
                  <a:noFill/>
                </a:ln>
                <a:solidFill>
                  <a:srgbClr val="363636"/>
                </a:solidFill>
                <a:effectLst/>
                <a:uLnTx/>
                <a:uFillTx/>
                <a:latin typeface="Arial"/>
                <a:ea typeface="+mn-ea"/>
                <a:cs typeface="Arial"/>
              </a:rPr>
              <a:t>Pathological complete</a:t>
            </a:r>
            <a:r>
              <a:rPr kumimoji="0" lang="en-GB" sz="1600" b="0" i="0" u="none" strike="noStrike" kern="1200" cap="none" spc="0" normalizeH="0" noProof="0" dirty="0" smtClean="0">
                <a:ln>
                  <a:noFill/>
                </a:ln>
                <a:solidFill>
                  <a:srgbClr val="363636"/>
                </a:solidFill>
                <a:effectLst/>
                <a:uLnTx/>
                <a:uFillTx/>
                <a:latin typeface="Arial"/>
                <a:ea typeface="+mn-ea"/>
                <a:cs typeface="Arial"/>
              </a:rPr>
              <a:t> response</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4" name="Content Placeholder 26"/>
          <p:cNvSpPr txBox="1">
            <a:spLocks/>
          </p:cNvSpPr>
          <p:nvPr/>
        </p:nvSpPr>
        <p:spPr>
          <a:xfrm>
            <a:off x="4648200" y="5262079"/>
            <a:ext cx="42672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GB"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23246D"/>
              </a:buClr>
              <a:buSzPct val="110000"/>
              <a:buFontTx/>
              <a:buChar char="•"/>
              <a:tabLst/>
              <a:defRPr/>
            </a:pPr>
            <a:r>
              <a:rPr kumimoji="0" lang="en-GB" sz="1600" b="0" i="0" u="none" strike="noStrike" kern="1200" cap="none" spc="0" normalizeH="0" noProof="0" dirty="0" smtClean="0">
                <a:ln>
                  <a:noFill/>
                </a:ln>
                <a:solidFill>
                  <a:srgbClr val="363636"/>
                </a:solidFill>
                <a:effectLst/>
                <a:uLnTx/>
                <a:uFillTx/>
                <a:latin typeface="Arial"/>
                <a:ea typeface="+mn-ea"/>
                <a:cs typeface="Arial"/>
              </a:rPr>
              <a:t>Resection margins, </a:t>
            </a:r>
            <a:r>
              <a:rPr kumimoji="0" lang="en-GB" sz="1600" b="0" i="0" u="none" strike="noStrike" kern="1200" cap="none" spc="0" normalizeH="0" noProof="0" dirty="0" smtClean="0">
                <a:ln>
                  <a:noFill/>
                </a:ln>
                <a:solidFill>
                  <a:srgbClr val="363636"/>
                </a:solidFill>
                <a:effectLst/>
                <a:uLnTx/>
                <a:uFillTx/>
                <a:latin typeface="Arial"/>
                <a:ea typeface="+mn-ea"/>
                <a:cs typeface="Arial"/>
              </a:rPr>
              <a:t>amputation rate, safety</a:t>
            </a: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6" name="Content Placeholder 26"/>
          <p:cNvSpPr txBox="1">
            <a:spLocks/>
          </p:cNvSpPr>
          <p:nvPr/>
        </p:nvSpPr>
        <p:spPr bwMode="auto">
          <a:xfrm>
            <a:off x="5435709" y="3613264"/>
            <a:ext cx="3730625" cy="508870"/>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smtClean="0">
                <a:ln>
                  <a:noFill/>
                </a:ln>
                <a:solidFill>
                  <a:srgbClr val="363636"/>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charset="0"/>
              </a:rPr>
              <a:t>Myxoid liposarcoma vs.</a:t>
            </a:r>
            <a:r>
              <a:rPr kumimoji="0" lang="en-GB" sz="1200" b="0" i="0" u="none" strike="noStrike" kern="1200" cap="none" spc="0" normalizeH="0" noProof="0" dirty="0" smtClean="0">
                <a:ln>
                  <a:noFill/>
                </a:ln>
                <a:solidFill>
                  <a:srgbClr val="363636"/>
                </a:solidFill>
                <a:effectLst/>
                <a:uLnTx/>
                <a:uFillTx/>
                <a:latin typeface="Arial"/>
                <a:ea typeface="+mn-ea"/>
                <a:cs typeface="Arial" charset="0"/>
              </a:rPr>
              <a:t> other</a:t>
            </a:r>
            <a:endParaRPr kumimoji="0" lang="en-GB" sz="1200" b="0" i="0" u="none" strike="noStrike" kern="1200" cap="none" spc="0" normalizeH="0" baseline="0" noProof="0" dirty="0">
              <a:ln>
                <a:noFill/>
              </a:ln>
              <a:solidFill>
                <a:srgbClr val="363636"/>
              </a:solidFill>
              <a:effectLst/>
              <a:uLnTx/>
              <a:uFillTx/>
              <a:latin typeface="Arial"/>
              <a:ea typeface="+mn-ea"/>
              <a:cs typeface="Arial" charset="0"/>
            </a:endParaRPr>
          </a:p>
        </p:txBody>
      </p:sp>
    </p:spTree>
    <p:extLst>
      <p:ext uri="{BB962C8B-B14F-4D97-AF65-F5344CB8AC3E}">
        <p14:creationId xmlns:p14="http://schemas.microsoft.com/office/powerpoint/2010/main" val="3687370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LBA66: </a:t>
            </a:r>
            <a:r>
              <a:rPr lang="en-GB" dirty="0"/>
              <a:t>A phase II/III trial of hafnium oxide nanoparticles activated by radiotherapy in the treatment of locally advance soft tissue sarcoma of the extremity and trunk </a:t>
            </a:r>
            <a:r>
              <a:rPr lang="en-GB" dirty="0" smtClean="0"/>
              <a:t>wall – </a:t>
            </a:r>
            <a:r>
              <a:rPr lang="en-GB" dirty="0" err="1" smtClean="0"/>
              <a:t>Bonvalot</a:t>
            </a:r>
            <a:r>
              <a:rPr lang="en-GB" dirty="0" smtClean="0"/>
              <a:t>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endParaRPr lang="en-GB" dirty="0"/>
          </a:p>
        </p:txBody>
      </p:sp>
      <p:sp>
        <p:nvSpPr>
          <p:cNvPr id="4" name="Text Box 4"/>
          <p:cNvSpPr txBox="1">
            <a:spLocks noChangeArrowheads="1"/>
          </p:cNvSpPr>
          <p:nvPr/>
        </p:nvSpPr>
        <p:spPr bwMode="auto">
          <a:xfrm>
            <a:off x="4929103" y="6474897"/>
            <a:ext cx="3994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Bonvalot</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LBA66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TextBox 6"/>
          <p:cNvSpPr txBox="1"/>
          <p:nvPr/>
        </p:nvSpPr>
        <p:spPr>
          <a:xfrm>
            <a:off x="630598" y="1765300"/>
            <a:ext cx="3765775" cy="584775"/>
          </a:xfrm>
          <a:prstGeom prst="rect">
            <a:avLst/>
          </a:prstGeom>
          <a:noFill/>
        </p:spPr>
        <p:txBody>
          <a:bodyPr wrap="none" rtlCol="0">
            <a:spAutoFit/>
          </a:bodyPr>
          <a:lstStyle/>
          <a:p>
            <a:pPr algn="ctr"/>
            <a:r>
              <a:rPr lang="en-GB" sz="1600" b="1" dirty="0" smtClean="0"/>
              <a:t>Pathological complete response rate</a:t>
            </a:r>
          </a:p>
          <a:p>
            <a:pPr algn="ctr"/>
            <a:r>
              <a:rPr lang="en-GB" sz="1600" b="1" dirty="0" smtClean="0"/>
              <a:t> </a:t>
            </a:r>
            <a:r>
              <a:rPr lang="en-GB" sz="1600" b="1" dirty="0" smtClean="0">
                <a:cs typeface="Arial"/>
              </a:rPr>
              <a:t>– ITT full analysis set</a:t>
            </a:r>
            <a:endParaRPr lang="en-GB" sz="1600" b="1" dirty="0"/>
          </a:p>
        </p:txBody>
      </p:sp>
      <p:sp>
        <p:nvSpPr>
          <p:cNvPr id="8" name="TextBox 7"/>
          <p:cNvSpPr txBox="1"/>
          <p:nvPr/>
        </p:nvSpPr>
        <p:spPr>
          <a:xfrm>
            <a:off x="5862413" y="1765300"/>
            <a:ext cx="2310248" cy="584775"/>
          </a:xfrm>
          <a:prstGeom prst="rect">
            <a:avLst/>
          </a:prstGeom>
          <a:noFill/>
        </p:spPr>
        <p:txBody>
          <a:bodyPr wrap="none" rtlCol="0">
            <a:spAutoFit/>
          </a:bodyPr>
          <a:lstStyle/>
          <a:p>
            <a:pPr algn="ctr"/>
            <a:r>
              <a:rPr lang="en-GB" sz="1600" b="1" dirty="0" smtClean="0"/>
              <a:t>R0 resection margin</a:t>
            </a:r>
          </a:p>
          <a:p>
            <a:pPr algn="ctr"/>
            <a:r>
              <a:rPr lang="en-GB" sz="1600" b="1" dirty="0" smtClean="0"/>
              <a:t> </a:t>
            </a:r>
            <a:r>
              <a:rPr lang="en-GB" sz="1600" b="1" dirty="0" smtClean="0">
                <a:cs typeface="Arial"/>
              </a:rPr>
              <a:t>– ITT full analysis set</a:t>
            </a:r>
            <a:endParaRPr lang="en-GB" sz="1600" b="1" dirty="0"/>
          </a:p>
        </p:txBody>
      </p:sp>
      <p:grpSp>
        <p:nvGrpSpPr>
          <p:cNvPr id="9" name="Group 8"/>
          <p:cNvGrpSpPr/>
          <p:nvPr/>
        </p:nvGrpSpPr>
        <p:grpSpPr>
          <a:xfrm>
            <a:off x="385462" y="2555811"/>
            <a:ext cx="4186538" cy="3550463"/>
            <a:chOff x="385462" y="2555811"/>
            <a:chExt cx="4186538" cy="3550463"/>
          </a:xfrm>
        </p:grpSpPr>
        <p:graphicFrame>
          <p:nvGraphicFramePr>
            <p:cNvPr id="10" name="Chart 9"/>
            <p:cNvGraphicFramePr/>
            <p:nvPr>
              <p:extLst>
                <p:ext uri="{D42A27DB-BD31-4B8C-83A1-F6EECF244321}">
                  <p14:modId xmlns:p14="http://schemas.microsoft.com/office/powerpoint/2010/main" val="1029801932"/>
                </p:ext>
              </p:extLst>
            </p:nvPr>
          </p:nvGraphicFramePr>
          <p:xfrm>
            <a:off x="780411" y="3032874"/>
            <a:ext cx="3791589" cy="268988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193800" y="5563192"/>
              <a:ext cx="28829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71648" y="5583054"/>
              <a:ext cx="1659429" cy="523220"/>
            </a:xfrm>
            <a:prstGeom prst="rect">
              <a:avLst/>
            </a:prstGeom>
            <a:noFill/>
          </p:spPr>
          <p:txBody>
            <a:bodyPr wrap="none" rtlCol="0">
              <a:spAutoFit/>
            </a:bodyPr>
            <a:lstStyle/>
            <a:p>
              <a:pPr algn="ctr"/>
              <a:r>
                <a:rPr lang="en-GB" sz="1400" dirty="0" smtClean="0"/>
                <a:t>NBTXR3 activated</a:t>
              </a:r>
              <a:br>
                <a:rPr lang="en-GB" sz="1400" dirty="0" smtClean="0"/>
              </a:br>
              <a:r>
                <a:rPr lang="en-GB" sz="1400" dirty="0" smtClean="0"/>
                <a:t>by RT (n=87)</a:t>
              </a:r>
              <a:endParaRPr lang="en-GB" sz="1400" dirty="0"/>
            </a:p>
          </p:txBody>
        </p:sp>
        <p:sp>
          <p:nvSpPr>
            <p:cNvPr id="13" name="TextBox 12"/>
            <p:cNvSpPr txBox="1"/>
            <p:nvPr/>
          </p:nvSpPr>
          <p:spPr>
            <a:xfrm>
              <a:off x="3149451" y="5583054"/>
              <a:ext cx="904286" cy="523220"/>
            </a:xfrm>
            <a:prstGeom prst="rect">
              <a:avLst/>
            </a:prstGeom>
            <a:noFill/>
          </p:spPr>
          <p:txBody>
            <a:bodyPr wrap="none" rtlCol="0">
              <a:spAutoFit/>
            </a:bodyPr>
            <a:lstStyle/>
            <a:p>
              <a:pPr algn="ctr"/>
              <a:r>
                <a:rPr lang="en-GB" sz="1400" dirty="0" smtClean="0"/>
                <a:t>RT alone</a:t>
              </a:r>
              <a:br>
                <a:rPr lang="en-GB" sz="1400" dirty="0" smtClean="0"/>
              </a:br>
              <a:r>
                <a:rPr lang="en-GB" sz="1400" dirty="0" smtClean="0"/>
                <a:t>(n=89)</a:t>
              </a:r>
              <a:endParaRPr lang="en-GB" sz="1400" dirty="0"/>
            </a:p>
          </p:txBody>
        </p:sp>
        <p:sp>
          <p:nvSpPr>
            <p:cNvPr id="14" name="TextBox 13"/>
            <p:cNvSpPr txBox="1"/>
            <p:nvPr/>
          </p:nvSpPr>
          <p:spPr>
            <a:xfrm rot="16200000">
              <a:off x="-459481" y="4251786"/>
              <a:ext cx="1997663" cy="307777"/>
            </a:xfrm>
            <a:prstGeom prst="rect">
              <a:avLst/>
            </a:prstGeom>
            <a:noFill/>
          </p:spPr>
          <p:txBody>
            <a:bodyPr wrap="none" rtlCol="0">
              <a:spAutoFit/>
            </a:bodyPr>
            <a:lstStyle/>
            <a:p>
              <a:pPr algn="ctr"/>
              <a:r>
                <a:rPr lang="en-GB" sz="1400" dirty="0" smtClean="0"/>
                <a:t>% of patients with </a:t>
              </a:r>
              <a:r>
                <a:rPr lang="en-GB" sz="1400" dirty="0" err="1" smtClean="0"/>
                <a:t>pCR</a:t>
              </a:r>
              <a:endParaRPr lang="en-GB" sz="1400" dirty="0"/>
            </a:p>
          </p:txBody>
        </p:sp>
        <p:sp>
          <p:nvSpPr>
            <p:cNvPr id="15" name="Left Brace 14"/>
            <p:cNvSpPr/>
            <p:nvPr/>
          </p:nvSpPr>
          <p:spPr>
            <a:xfrm rot="5400000">
              <a:off x="2615634" y="2184992"/>
              <a:ext cx="373538" cy="15983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6" name="TextBox 15"/>
            <p:cNvSpPr txBox="1"/>
            <p:nvPr/>
          </p:nvSpPr>
          <p:spPr>
            <a:xfrm>
              <a:off x="2334966" y="2555811"/>
              <a:ext cx="934871" cy="307777"/>
            </a:xfrm>
            <a:prstGeom prst="rect">
              <a:avLst/>
            </a:prstGeom>
            <a:noFill/>
          </p:spPr>
          <p:txBody>
            <a:bodyPr wrap="none" rtlCol="0">
              <a:spAutoFit/>
            </a:bodyPr>
            <a:lstStyle/>
            <a:p>
              <a:pPr algn="ctr"/>
              <a:r>
                <a:rPr lang="en-GB" sz="1400" dirty="0"/>
                <a:t>p</a:t>
              </a:r>
              <a:r>
                <a:rPr lang="en-GB" sz="1400" dirty="0" smtClean="0"/>
                <a:t>=0.0448</a:t>
              </a:r>
              <a:endParaRPr lang="en-GB" sz="1400" dirty="0"/>
            </a:p>
          </p:txBody>
        </p:sp>
      </p:grpSp>
      <p:graphicFrame>
        <p:nvGraphicFramePr>
          <p:cNvPr id="17" name="Chart 16"/>
          <p:cNvGraphicFramePr/>
          <p:nvPr>
            <p:extLst>
              <p:ext uri="{D42A27DB-BD31-4B8C-83A1-F6EECF244321}">
                <p14:modId xmlns:p14="http://schemas.microsoft.com/office/powerpoint/2010/main" val="1734473870"/>
              </p:ext>
            </p:extLst>
          </p:nvPr>
        </p:nvGraphicFramePr>
        <p:xfrm>
          <a:off x="4966949" y="3032874"/>
          <a:ext cx="3791589" cy="2689880"/>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a:xfrm>
            <a:off x="5380338" y="5563192"/>
            <a:ext cx="28829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58186" y="5583054"/>
            <a:ext cx="1659429" cy="523220"/>
          </a:xfrm>
          <a:prstGeom prst="rect">
            <a:avLst/>
          </a:prstGeom>
          <a:noFill/>
        </p:spPr>
        <p:txBody>
          <a:bodyPr wrap="none" rtlCol="0">
            <a:spAutoFit/>
          </a:bodyPr>
          <a:lstStyle/>
          <a:p>
            <a:pPr algn="ctr"/>
            <a:r>
              <a:rPr lang="en-GB" sz="1400" dirty="0" smtClean="0"/>
              <a:t>NBTXR3 activated</a:t>
            </a:r>
            <a:br>
              <a:rPr lang="en-GB" sz="1400" dirty="0" smtClean="0"/>
            </a:br>
            <a:r>
              <a:rPr lang="en-GB" sz="1400" dirty="0" smtClean="0"/>
              <a:t>by RT (n=87)</a:t>
            </a:r>
            <a:endParaRPr lang="en-GB" sz="1400" dirty="0"/>
          </a:p>
        </p:txBody>
      </p:sp>
      <p:sp>
        <p:nvSpPr>
          <p:cNvPr id="20" name="TextBox 19"/>
          <p:cNvSpPr txBox="1"/>
          <p:nvPr/>
        </p:nvSpPr>
        <p:spPr>
          <a:xfrm>
            <a:off x="7335989" y="5583054"/>
            <a:ext cx="904286" cy="523220"/>
          </a:xfrm>
          <a:prstGeom prst="rect">
            <a:avLst/>
          </a:prstGeom>
          <a:noFill/>
        </p:spPr>
        <p:txBody>
          <a:bodyPr wrap="none" rtlCol="0">
            <a:spAutoFit/>
          </a:bodyPr>
          <a:lstStyle/>
          <a:p>
            <a:pPr algn="ctr"/>
            <a:r>
              <a:rPr lang="en-GB" sz="1400" dirty="0" smtClean="0"/>
              <a:t>RT alone</a:t>
            </a:r>
            <a:br>
              <a:rPr lang="en-GB" sz="1400" dirty="0" smtClean="0"/>
            </a:br>
            <a:r>
              <a:rPr lang="en-GB" sz="1400" dirty="0" smtClean="0"/>
              <a:t>(n=89)</a:t>
            </a:r>
            <a:endParaRPr lang="en-GB" sz="1400" dirty="0"/>
          </a:p>
        </p:txBody>
      </p:sp>
      <p:sp>
        <p:nvSpPr>
          <p:cNvPr id="21" name="TextBox 20"/>
          <p:cNvSpPr txBox="1"/>
          <p:nvPr/>
        </p:nvSpPr>
        <p:spPr>
          <a:xfrm rot="16200000">
            <a:off x="3767134" y="4115929"/>
            <a:ext cx="1917513" cy="523220"/>
          </a:xfrm>
          <a:prstGeom prst="rect">
            <a:avLst/>
          </a:prstGeom>
          <a:noFill/>
        </p:spPr>
        <p:txBody>
          <a:bodyPr wrap="none" rtlCol="0">
            <a:spAutoFit/>
          </a:bodyPr>
          <a:lstStyle/>
          <a:p>
            <a:pPr algn="ctr"/>
            <a:r>
              <a:rPr lang="en-GB" sz="1400" dirty="0" smtClean="0"/>
              <a:t>% of patients with R0 </a:t>
            </a:r>
            <a:br>
              <a:rPr lang="en-GB" sz="1400" dirty="0" smtClean="0"/>
            </a:br>
            <a:r>
              <a:rPr lang="en-GB" sz="1400" dirty="0" smtClean="0"/>
              <a:t>resection margins</a:t>
            </a:r>
            <a:endParaRPr lang="en-GB" sz="1400" dirty="0"/>
          </a:p>
        </p:txBody>
      </p:sp>
      <p:sp>
        <p:nvSpPr>
          <p:cNvPr id="22" name="Left Brace 21"/>
          <p:cNvSpPr/>
          <p:nvPr/>
        </p:nvSpPr>
        <p:spPr>
          <a:xfrm rot="5400000">
            <a:off x="6802172" y="2184992"/>
            <a:ext cx="373538" cy="15983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6521503" y="2555811"/>
            <a:ext cx="934871" cy="307777"/>
          </a:xfrm>
          <a:prstGeom prst="rect">
            <a:avLst/>
          </a:prstGeom>
          <a:noFill/>
        </p:spPr>
        <p:txBody>
          <a:bodyPr wrap="none" rtlCol="0">
            <a:spAutoFit/>
          </a:bodyPr>
          <a:lstStyle/>
          <a:p>
            <a:pPr algn="ctr"/>
            <a:r>
              <a:rPr lang="en-GB" sz="1400" dirty="0"/>
              <a:t>p</a:t>
            </a:r>
            <a:r>
              <a:rPr lang="en-GB" sz="1400" dirty="0" smtClean="0"/>
              <a:t>=0.0424</a:t>
            </a:r>
            <a:endParaRPr lang="en-GB" sz="1400" dirty="0"/>
          </a:p>
        </p:txBody>
      </p:sp>
    </p:spTree>
    <p:extLst>
      <p:ext uri="{BB962C8B-B14F-4D97-AF65-F5344CB8AC3E}">
        <p14:creationId xmlns:p14="http://schemas.microsoft.com/office/powerpoint/2010/main" val="2475793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LBA66: </a:t>
            </a:r>
            <a:r>
              <a:rPr lang="en-GB" dirty="0"/>
              <a:t>A phase II/III trial of hafnium oxide nanoparticles activated by radiotherapy in the treatment of locally advance soft tissue sarcoma of the extremity and trunk </a:t>
            </a:r>
            <a:r>
              <a:rPr lang="en-GB" dirty="0" smtClean="0"/>
              <a:t>wall – </a:t>
            </a:r>
            <a:r>
              <a:rPr lang="en-GB" dirty="0" err="1" smtClean="0"/>
              <a:t>Bonvalot</a:t>
            </a:r>
            <a:r>
              <a:rPr lang="en-GB" dirty="0" smtClean="0"/>
              <a:t>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endParaRPr lang="en-GB" dirty="0"/>
          </a:p>
        </p:txBody>
      </p:sp>
      <p:sp>
        <p:nvSpPr>
          <p:cNvPr id="4" name="Text Box 4"/>
          <p:cNvSpPr txBox="1">
            <a:spLocks noChangeArrowheads="1"/>
          </p:cNvSpPr>
          <p:nvPr/>
        </p:nvSpPr>
        <p:spPr bwMode="auto">
          <a:xfrm>
            <a:off x="4929103" y="6474897"/>
            <a:ext cx="3994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Bonvalot</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LBA66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TextBox 6"/>
          <p:cNvSpPr txBox="1"/>
          <p:nvPr/>
        </p:nvSpPr>
        <p:spPr>
          <a:xfrm>
            <a:off x="161872" y="1638688"/>
            <a:ext cx="2827185" cy="584775"/>
          </a:xfrm>
          <a:prstGeom prst="rect">
            <a:avLst/>
          </a:prstGeom>
          <a:noFill/>
        </p:spPr>
        <p:txBody>
          <a:bodyPr wrap="none" rtlCol="0">
            <a:spAutoFit/>
          </a:bodyPr>
          <a:lstStyle/>
          <a:p>
            <a:pPr algn="ctr"/>
            <a:r>
              <a:rPr lang="en-GB" sz="1600" b="1" dirty="0" smtClean="0"/>
              <a:t>Tumour necrosis/infarction</a:t>
            </a:r>
          </a:p>
          <a:p>
            <a:pPr algn="ctr"/>
            <a:r>
              <a:rPr lang="en-GB" sz="1600" b="1" dirty="0" smtClean="0"/>
              <a:t> </a:t>
            </a:r>
            <a:r>
              <a:rPr lang="en-GB" sz="1600" b="1" dirty="0" smtClean="0">
                <a:cs typeface="Arial"/>
              </a:rPr>
              <a:t>– ITT full analysis set</a:t>
            </a:r>
            <a:endParaRPr lang="en-GB" sz="1600" b="1" dirty="0"/>
          </a:p>
        </p:txBody>
      </p:sp>
      <p:sp>
        <p:nvSpPr>
          <p:cNvPr id="8" name="TextBox 7"/>
          <p:cNvSpPr txBox="1"/>
          <p:nvPr/>
        </p:nvSpPr>
        <p:spPr>
          <a:xfrm>
            <a:off x="4185261" y="1638688"/>
            <a:ext cx="3526928" cy="584775"/>
          </a:xfrm>
          <a:prstGeom prst="rect">
            <a:avLst/>
          </a:prstGeom>
          <a:noFill/>
        </p:spPr>
        <p:txBody>
          <a:bodyPr wrap="none" rtlCol="0">
            <a:spAutoFit/>
          </a:bodyPr>
          <a:lstStyle/>
          <a:p>
            <a:pPr algn="ctr"/>
            <a:r>
              <a:rPr lang="en-GB" sz="1600" b="1" dirty="0" smtClean="0">
                <a:cs typeface="Arial"/>
              </a:rPr>
              <a:t>ITT full analysis set </a:t>
            </a:r>
            <a:r>
              <a:rPr lang="en-GB" sz="1600" b="1" dirty="0" smtClean="0">
                <a:latin typeface="Arial"/>
                <a:cs typeface="Arial"/>
              </a:rPr>
              <a:t>– subgroup:</a:t>
            </a:r>
          </a:p>
          <a:p>
            <a:pPr algn="ctr"/>
            <a:r>
              <a:rPr lang="en-GB" sz="1600" b="1" dirty="0" smtClean="0">
                <a:latin typeface="Arial"/>
                <a:cs typeface="Arial"/>
              </a:rPr>
              <a:t>Patients with </a:t>
            </a:r>
            <a:r>
              <a:rPr lang="en-GB" sz="1600" b="1" dirty="0" err="1" smtClean="0">
                <a:latin typeface="Arial"/>
                <a:cs typeface="Arial"/>
              </a:rPr>
              <a:t>pR</a:t>
            </a:r>
            <a:r>
              <a:rPr lang="en-GB" sz="1600" b="1" dirty="0" smtClean="0">
                <a:latin typeface="Arial"/>
                <a:cs typeface="Arial"/>
              </a:rPr>
              <a:t> and known grade</a:t>
            </a:r>
            <a:endParaRPr lang="en-GB" sz="1600" b="1" dirty="0"/>
          </a:p>
        </p:txBody>
      </p:sp>
      <p:graphicFrame>
        <p:nvGraphicFramePr>
          <p:cNvPr id="9" name="Chart 8"/>
          <p:cNvGraphicFramePr/>
          <p:nvPr>
            <p:extLst>
              <p:ext uri="{D42A27DB-BD31-4B8C-83A1-F6EECF244321}">
                <p14:modId xmlns:p14="http://schemas.microsoft.com/office/powerpoint/2010/main" val="598584143"/>
              </p:ext>
            </p:extLst>
          </p:nvPr>
        </p:nvGraphicFramePr>
        <p:xfrm>
          <a:off x="416904" y="2749515"/>
          <a:ext cx="2398983" cy="268988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830293" y="5279833"/>
            <a:ext cx="160860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8196" y="5299695"/>
            <a:ext cx="1226491" cy="738664"/>
          </a:xfrm>
          <a:prstGeom prst="rect">
            <a:avLst/>
          </a:prstGeom>
          <a:noFill/>
        </p:spPr>
        <p:txBody>
          <a:bodyPr wrap="none" rtlCol="0">
            <a:spAutoFit/>
          </a:bodyPr>
          <a:lstStyle/>
          <a:p>
            <a:pPr algn="ctr"/>
            <a:r>
              <a:rPr lang="en-GB" sz="1400" dirty="0" smtClean="0"/>
              <a:t>NBTXR3 </a:t>
            </a:r>
            <a:br>
              <a:rPr lang="en-GB" sz="1400" dirty="0" smtClean="0"/>
            </a:br>
            <a:r>
              <a:rPr lang="en-GB" sz="1400" dirty="0" smtClean="0"/>
              <a:t>activated</a:t>
            </a:r>
            <a:br>
              <a:rPr lang="en-GB" sz="1400" dirty="0" smtClean="0"/>
            </a:br>
            <a:r>
              <a:rPr lang="en-GB" sz="1400" dirty="0" smtClean="0"/>
              <a:t>by RT (n=87)</a:t>
            </a:r>
            <a:endParaRPr lang="en-GB" sz="1400" dirty="0"/>
          </a:p>
        </p:txBody>
      </p:sp>
      <p:sp>
        <p:nvSpPr>
          <p:cNvPr id="12" name="TextBox 11"/>
          <p:cNvSpPr txBox="1"/>
          <p:nvPr/>
        </p:nvSpPr>
        <p:spPr>
          <a:xfrm>
            <a:off x="1759449" y="5299695"/>
            <a:ext cx="904286" cy="523220"/>
          </a:xfrm>
          <a:prstGeom prst="rect">
            <a:avLst/>
          </a:prstGeom>
          <a:noFill/>
        </p:spPr>
        <p:txBody>
          <a:bodyPr wrap="none" rtlCol="0">
            <a:spAutoFit/>
          </a:bodyPr>
          <a:lstStyle/>
          <a:p>
            <a:pPr algn="ctr"/>
            <a:r>
              <a:rPr lang="en-GB" sz="1400" dirty="0" smtClean="0"/>
              <a:t>RT alone</a:t>
            </a:r>
            <a:br>
              <a:rPr lang="en-GB" sz="1400" dirty="0" smtClean="0"/>
            </a:br>
            <a:r>
              <a:rPr lang="en-GB" sz="1400" dirty="0" smtClean="0"/>
              <a:t>(n=89)</a:t>
            </a:r>
            <a:endParaRPr lang="en-GB" sz="1400" dirty="0"/>
          </a:p>
        </p:txBody>
      </p:sp>
      <p:sp>
        <p:nvSpPr>
          <p:cNvPr id="13" name="TextBox 12"/>
          <p:cNvSpPr txBox="1"/>
          <p:nvPr/>
        </p:nvSpPr>
        <p:spPr>
          <a:xfrm rot="16200000">
            <a:off x="-681838" y="3831210"/>
            <a:ext cx="1895071" cy="523220"/>
          </a:xfrm>
          <a:prstGeom prst="rect">
            <a:avLst/>
          </a:prstGeom>
          <a:noFill/>
        </p:spPr>
        <p:txBody>
          <a:bodyPr wrap="none" rtlCol="0">
            <a:spAutoFit/>
          </a:bodyPr>
          <a:lstStyle/>
          <a:p>
            <a:pPr algn="ctr"/>
            <a:r>
              <a:rPr lang="en-GB" sz="1400" dirty="0" smtClean="0"/>
              <a:t>Mean of % of tumour </a:t>
            </a:r>
            <a:br>
              <a:rPr lang="en-GB" sz="1400" dirty="0" smtClean="0"/>
            </a:br>
            <a:r>
              <a:rPr lang="en-GB" sz="1400" dirty="0" smtClean="0"/>
              <a:t>necrosis/infarction</a:t>
            </a:r>
            <a:endParaRPr lang="en-GB" sz="1400" dirty="0"/>
          </a:p>
        </p:txBody>
      </p:sp>
      <p:sp>
        <p:nvSpPr>
          <p:cNvPr id="14" name="Left Brace 13"/>
          <p:cNvSpPr/>
          <p:nvPr/>
        </p:nvSpPr>
        <p:spPr>
          <a:xfrm rot="5400000">
            <a:off x="1645146" y="2333931"/>
            <a:ext cx="327661" cy="111556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5" name="TextBox 14"/>
          <p:cNvSpPr txBox="1"/>
          <p:nvPr/>
        </p:nvSpPr>
        <p:spPr>
          <a:xfrm>
            <a:off x="1341541" y="2486280"/>
            <a:ext cx="934871" cy="307777"/>
          </a:xfrm>
          <a:prstGeom prst="rect">
            <a:avLst/>
          </a:prstGeom>
          <a:noFill/>
        </p:spPr>
        <p:txBody>
          <a:bodyPr wrap="none" rtlCol="0">
            <a:spAutoFit/>
          </a:bodyPr>
          <a:lstStyle/>
          <a:p>
            <a:pPr algn="ctr"/>
            <a:r>
              <a:rPr lang="en-GB" sz="1400" dirty="0"/>
              <a:t>p</a:t>
            </a:r>
            <a:r>
              <a:rPr lang="en-GB" sz="1400" dirty="0" smtClean="0"/>
              <a:t>=0.0140</a:t>
            </a:r>
            <a:endParaRPr lang="en-GB" sz="1400" dirty="0"/>
          </a:p>
        </p:txBody>
      </p:sp>
      <p:sp>
        <p:nvSpPr>
          <p:cNvPr id="16" name="TextBox 15"/>
          <p:cNvSpPr txBox="1"/>
          <p:nvPr/>
        </p:nvSpPr>
        <p:spPr>
          <a:xfrm>
            <a:off x="2915322" y="2255541"/>
            <a:ext cx="2927404" cy="523220"/>
          </a:xfrm>
          <a:prstGeom prst="rect">
            <a:avLst/>
          </a:prstGeom>
          <a:noFill/>
        </p:spPr>
        <p:txBody>
          <a:bodyPr wrap="none" rtlCol="0">
            <a:spAutoFit/>
          </a:bodyPr>
          <a:lstStyle/>
          <a:p>
            <a:pPr algn="ctr"/>
            <a:r>
              <a:rPr lang="en-GB" sz="1400" b="1" dirty="0" smtClean="0">
                <a:cs typeface="Arial"/>
              </a:rPr>
              <a:t>Pathological complete response</a:t>
            </a:r>
            <a:br>
              <a:rPr lang="en-GB" sz="1400" b="1" dirty="0" smtClean="0">
                <a:cs typeface="Arial"/>
              </a:rPr>
            </a:br>
            <a:r>
              <a:rPr lang="en-GB" sz="1400" b="1" dirty="0" smtClean="0">
                <a:cs typeface="Arial"/>
              </a:rPr>
              <a:t>&lt;5% residual viable cancer cells</a:t>
            </a:r>
            <a:endParaRPr lang="en-GB" sz="1400" b="1" dirty="0"/>
          </a:p>
        </p:txBody>
      </p:sp>
      <p:sp>
        <p:nvSpPr>
          <p:cNvPr id="17" name="TextBox 16"/>
          <p:cNvSpPr txBox="1"/>
          <p:nvPr/>
        </p:nvSpPr>
        <p:spPr>
          <a:xfrm>
            <a:off x="5974573" y="2255541"/>
            <a:ext cx="3007555" cy="523220"/>
          </a:xfrm>
          <a:prstGeom prst="rect">
            <a:avLst/>
          </a:prstGeom>
          <a:noFill/>
        </p:spPr>
        <p:txBody>
          <a:bodyPr wrap="none" rtlCol="0">
            <a:spAutoFit/>
          </a:bodyPr>
          <a:lstStyle/>
          <a:p>
            <a:pPr algn="ctr"/>
            <a:r>
              <a:rPr lang="en-GB" sz="1400" b="1" dirty="0" smtClean="0">
                <a:cs typeface="Arial"/>
              </a:rPr>
              <a:t>Pathological response</a:t>
            </a:r>
            <a:br>
              <a:rPr lang="en-GB" sz="1400" b="1" dirty="0" smtClean="0">
                <a:cs typeface="Arial"/>
              </a:rPr>
            </a:br>
            <a:r>
              <a:rPr lang="en-GB" sz="1400" b="1" dirty="0" smtClean="0">
                <a:cs typeface="Arial"/>
              </a:rPr>
              <a:t>≤10% residual viable cancer cells</a:t>
            </a:r>
            <a:endParaRPr lang="en-GB" sz="1400" b="1" dirty="0"/>
          </a:p>
        </p:txBody>
      </p:sp>
      <p:grpSp>
        <p:nvGrpSpPr>
          <p:cNvPr id="18" name="Group 17"/>
          <p:cNvGrpSpPr/>
          <p:nvPr/>
        </p:nvGrpSpPr>
        <p:grpSpPr>
          <a:xfrm>
            <a:off x="2880047" y="2749515"/>
            <a:ext cx="3122440" cy="3076084"/>
            <a:chOff x="2711231" y="2749515"/>
            <a:chExt cx="3122440" cy="3076084"/>
          </a:xfrm>
        </p:grpSpPr>
        <p:graphicFrame>
          <p:nvGraphicFramePr>
            <p:cNvPr id="19" name="Chart 18"/>
            <p:cNvGraphicFramePr/>
            <p:nvPr>
              <p:extLst>
                <p:ext uri="{D42A27DB-BD31-4B8C-83A1-F6EECF244321}">
                  <p14:modId xmlns:p14="http://schemas.microsoft.com/office/powerpoint/2010/main" val="3443281955"/>
                </p:ext>
              </p:extLst>
            </p:nvPr>
          </p:nvGraphicFramePr>
          <p:xfrm>
            <a:off x="2951963" y="2749515"/>
            <a:ext cx="2881708" cy="268988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p:cNvCxnSpPr/>
            <p:nvPr/>
          </p:nvCxnSpPr>
          <p:spPr>
            <a:xfrm>
              <a:off x="3313135" y="5275270"/>
              <a:ext cx="225502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10087" y="5517822"/>
              <a:ext cx="830677" cy="307777"/>
            </a:xfrm>
            <a:prstGeom prst="rect">
              <a:avLst/>
            </a:prstGeom>
            <a:noFill/>
          </p:spPr>
          <p:txBody>
            <a:bodyPr wrap="none" rtlCol="0">
              <a:spAutoFit/>
            </a:bodyPr>
            <a:lstStyle/>
            <a:p>
              <a:r>
                <a:rPr lang="en-GB" sz="1400" dirty="0" smtClean="0"/>
                <a:t>Grade 1</a:t>
              </a:r>
              <a:endParaRPr lang="en-GB" sz="1400" dirty="0"/>
            </a:p>
          </p:txBody>
        </p:sp>
        <p:sp>
          <p:nvSpPr>
            <p:cNvPr id="22" name="TextBox 21"/>
            <p:cNvSpPr txBox="1"/>
            <p:nvPr/>
          </p:nvSpPr>
          <p:spPr>
            <a:xfrm>
              <a:off x="3421613" y="5279833"/>
              <a:ext cx="587020" cy="307777"/>
            </a:xfrm>
            <a:prstGeom prst="rect">
              <a:avLst/>
            </a:prstGeom>
            <a:noFill/>
          </p:spPr>
          <p:txBody>
            <a:bodyPr wrap="none" rtlCol="0">
              <a:spAutoFit/>
            </a:bodyPr>
            <a:lstStyle/>
            <a:p>
              <a:r>
                <a:rPr lang="en-GB" sz="1400" dirty="0" smtClean="0"/>
                <a:t>n=15</a:t>
              </a:r>
              <a:endParaRPr lang="en-GB" sz="1400" dirty="0"/>
            </a:p>
          </p:txBody>
        </p:sp>
        <p:sp>
          <p:nvSpPr>
            <p:cNvPr id="23" name="TextBox 22"/>
            <p:cNvSpPr txBox="1"/>
            <p:nvPr/>
          </p:nvSpPr>
          <p:spPr>
            <a:xfrm>
              <a:off x="3883509" y="5279833"/>
              <a:ext cx="587020" cy="307777"/>
            </a:xfrm>
            <a:prstGeom prst="rect">
              <a:avLst/>
            </a:prstGeom>
            <a:noFill/>
          </p:spPr>
          <p:txBody>
            <a:bodyPr wrap="none" rtlCol="0">
              <a:spAutoFit/>
            </a:bodyPr>
            <a:lstStyle/>
            <a:p>
              <a:r>
                <a:rPr lang="en-GB" sz="1400" dirty="0" smtClean="0"/>
                <a:t>n=16</a:t>
              </a:r>
              <a:endParaRPr lang="en-GB" sz="1400" dirty="0"/>
            </a:p>
          </p:txBody>
        </p:sp>
        <p:sp>
          <p:nvSpPr>
            <p:cNvPr id="24" name="TextBox 23"/>
            <p:cNvSpPr txBox="1"/>
            <p:nvPr/>
          </p:nvSpPr>
          <p:spPr>
            <a:xfrm>
              <a:off x="4557847" y="5517822"/>
              <a:ext cx="1029449" cy="307777"/>
            </a:xfrm>
            <a:prstGeom prst="rect">
              <a:avLst/>
            </a:prstGeom>
            <a:noFill/>
          </p:spPr>
          <p:txBody>
            <a:bodyPr wrap="none" rtlCol="0">
              <a:spAutoFit/>
            </a:bodyPr>
            <a:lstStyle/>
            <a:p>
              <a:pPr algn="ctr"/>
              <a:r>
                <a:rPr lang="en-GB" sz="1400" dirty="0" smtClean="0"/>
                <a:t>Grade 2</a:t>
              </a:r>
              <a:r>
                <a:rPr lang="en-GB" sz="1400" dirty="0" smtClean="0">
                  <a:cs typeface="Arial"/>
                </a:rPr>
                <a:t>–3</a:t>
              </a:r>
              <a:endParaRPr lang="en-GB" sz="1400" dirty="0"/>
            </a:p>
          </p:txBody>
        </p:sp>
        <p:sp>
          <p:nvSpPr>
            <p:cNvPr id="25" name="TextBox 24"/>
            <p:cNvSpPr txBox="1"/>
            <p:nvPr/>
          </p:nvSpPr>
          <p:spPr>
            <a:xfrm>
              <a:off x="4610053" y="5279833"/>
              <a:ext cx="587020" cy="307777"/>
            </a:xfrm>
            <a:prstGeom prst="rect">
              <a:avLst/>
            </a:prstGeom>
            <a:noFill/>
          </p:spPr>
          <p:txBody>
            <a:bodyPr wrap="none" rtlCol="0">
              <a:spAutoFit/>
            </a:bodyPr>
            <a:lstStyle/>
            <a:p>
              <a:r>
                <a:rPr lang="en-GB" sz="1400" dirty="0" smtClean="0"/>
                <a:t>n=61</a:t>
              </a:r>
              <a:endParaRPr lang="en-GB" sz="1400" dirty="0"/>
            </a:p>
          </p:txBody>
        </p:sp>
        <p:sp>
          <p:nvSpPr>
            <p:cNvPr id="26" name="TextBox 25"/>
            <p:cNvSpPr txBox="1"/>
            <p:nvPr/>
          </p:nvSpPr>
          <p:spPr>
            <a:xfrm>
              <a:off x="5057881" y="5279833"/>
              <a:ext cx="587020" cy="307777"/>
            </a:xfrm>
            <a:prstGeom prst="rect">
              <a:avLst/>
            </a:prstGeom>
            <a:noFill/>
          </p:spPr>
          <p:txBody>
            <a:bodyPr wrap="none" rtlCol="0">
              <a:spAutoFit/>
            </a:bodyPr>
            <a:lstStyle/>
            <a:p>
              <a:r>
                <a:rPr lang="en-GB" sz="1400" dirty="0" smtClean="0"/>
                <a:t>n=61</a:t>
              </a:r>
              <a:endParaRPr lang="en-GB" sz="1400" dirty="0"/>
            </a:p>
          </p:txBody>
        </p:sp>
        <p:sp>
          <p:nvSpPr>
            <p:cNvPr id="27" name="TextBox 26"/>
            <p:cNvSpPr txBox="1"/>
            <p:nvPr/>
          </p:nvSpPr>
          <p:spPr>
            <a:xfrm rot="16200000">
              <a:off x="1877509" y="3931258"/>
              <a:ext cx="1975221" cy="307777"/>
            </a:xfrm>
            <a:prstGeom prst="rect">
              <a:avLst/>
            </a:prstGeom>
            <a:noFill/>
          </p:spPr>
          <p:txBody>
            <a:bodyPr wrap="none" rtlCol="0">
              <a:spAutoFit/>
            </a:bodyPr>
            <a:lstStyle/>
            <a:p>
              <a:pPr algn="ctr"/>
              <a:r>
                <a:rPr lang="en-GB" sz="1400" dirty="0" smtClean="0"/>
                <a:t>Percentage of patients</a:t>
              </a:r>
              <a:endParaRPr lang="en-GB" sz="1400" dirty="0"/>
            </a:p>
          </p:txBody>
        </p:sp>
      </p:grpSp>
      <p:grpSp>
        <p:nvGrpSpPr>
          <p:cNvPr id="28" name="Group 27"/>
          <p:cNvGrpSpPr/>
          <p:nvPr/>
        </p:nvGrpSpPr>
        <p:grpSpPr>
          <a:xfrm>
            <a:off x="5917130" y="2749515"/>
            <a:ext cx="3122440" cy="3076084"/>
            <a:chOff x="6021560" y="2749515"/>
            <a:chExt cx="3122440" cy="3076084"/>
          </a:xfrm>
        </p:grpSpPr>
        <p:graphicFrame>
          <p:nvGraphicFramePr>
            <p:cNvPr id="29" name="Chart 28"/>
            <p:cNvGraphicFramePr/>
            <p:nvPr>
              <p:extLst>
                <p:ext uri="{D42A27DB-BD31-4B8C-83A1-F6EECF244321}">
                  <p14:modId xmlns:p14="http://schemas.microsoft.com/office/powerpoint/2010/main" val="3570325773"/>
                </p:ext>
              </p:extLst>
            </p:nvPr>
          </p:nvGraphicFramePr>
          <p:xfrm>
            <a:off x="6262292" y="2749515"/>
            <a:ext cx="2881708" cy="2689880"/>
          </p:xfrm>
          <a:graphic>
            <a:graphicData uri="http://schemas.openxmlformats.org/drawingml/2006/chart">
              <c:chart xmlns:c="http://schemas.openxmlformats.org/drawingml/2006/chart" xmlns:r="http://schemas.openxmlformats.org/officeDocument/2006/relationships" r:id="rId4"/>
            </a:graphicData>
          </a:graphic>
        </p:graphicFrame>
        <p:cxnSp>
          <p:nvCxnSpPr>
            <p:cNvPr id="30" name="Straight Connector 29"/>
            <p:cNvCxnSpPr/>
            <p:nvPr/>
          </p:nvCxnSpPr>
          <p:spPr>
            <a:xfrm>
              <a:off x="6623464" y="5275270"/>
              <a:ext cx="225502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20416" y="5517822"/>
              <a:ext cx="830677" cy="307777"/>
            </a:xfrm>
            <a:prstGeom prst="rect">
              <a:avLst/>
            </a:prstGeom>
            <a:noFill/>
          </p:spPr>
          <p:txBody>
            <a:bodyPr wrap="none" rtlCol="0">
              <a:spAutoFit/>
            </a:bodyPr>
            <a:lstStyle/>
            <a:p>
              <a:r>
                <a:rPr lang="en-GB" sz="1400" dirty="0" smtClean="0"/>
                <a:t>Grade 1</a:t>
              </a:r>
              <a:endParaRPr lang="en-GB" sz="1400" dirty="0"/>
            </a:p>
          </p:txBody>
        </p:sp>
        <p:sp>
          <p:nvSpPr>
            <p:cNvPr id="32" name="TextBox 31"/>
            <p:cNvSpPr txBox="1"/>
            <p:nvPr/>
          </p:nvSpPr>
          <p:spPr>
            <a:xfrm>
              <a:off x="6717874" y="5279833"/>
              <a:ext cx="587020" cy="307777"/>
            </a:xfrm>
            <a:prstGeom prst="rect">
              <a:avLst/>
            </a:prstGeom>
            <a:noFill/>
          </p:spPr>
          <p:txBody>
            <a:bodyPr wrap="none" rtlCol="0">
              <a:spAutoFit/>
            </a:bodyPr>
            <a:lstStyle/>
            <a:p>
              <a:r>
                <a:rPr lang="en-GB" sz="1400" dirty="0" smtClean="0"/>
                <a:t>n=15</a:t>
              </a:r>
              <a:endParaRPr lang="en-GB" sz="1400" dirty="0"/>
            </a:p>
          </p:txBody>
        </p:sp>
        <p:sp>
          <p:nvSpPr>
            <p:cNvPr id="33" name="TextBox 32"/>
            <p:cNvSpPr txBox="1"/>
            <p:nvPr/>
          </p:nvSpPr>
          <p:spPr>
            <a:xfrm>
              <a:off x="7179770" y="5279833"/>
              <a:ext cx="587020" cy="307777"/>
            </a:xfrm>
            <a:prstGeom prst="rect">
              <a:avLst/>
            </a:prstGeom>
            <a:noFill/>
          </p:spPr>
          <p:txBody>
            <a:bodyPr wrap="none" rtlCol="0">
              <a:spAutoFit/>
            </a:bodyPr>
            <a:lstStyle/>
            <a:p>
              <a:r>
                <a:rPr lang="en-GB" sz="1400" dirty="0" smtClean="0"/>
                <a:t>n=16</a:t>
              </a:r>
              <a:endParaRPr lang="en-GB" sz="1400" dirty="0"/>
            </a:p>
          </p:txBody>
        </p:sp>
        <p:sp>
          <p:nvSpPr>
            <p:cNvPr id="34" name="TextBox 33"/>
            <p:cNvSpPr txBox="1"/>
            <p:nvPr/>
          </p:nvSpPr>
          <p:spPr>
            <a:xfrm>
              <a:off x="7868176" y="5517822"/>
              <a:ext cx="1029449" cy="307777"/>
            </a:xfrm>
            <a:prstGeom prst="rect">
              <a:avLst/>
            </a:prstGeom>
            <a:noFill/>
          </p:spPr>
          <p:txBody>
            <a:bodyPr wrap="none" rtlCol="0">
              <a:spAutoFit/>
            </a:bodyPr>
            <a:lstStyle/>
            <a:p>
              <a:pPr algn="ctr"/>
              <a:r>
                <a:rPr lang="en-GB" sz="1400" dirty="0" smtClean="0"/>
                <a:t>Grade 2</a:t>
              </a:r>
              <a:r>
                <a:rPr lang="en-GB" sz="1400" dirty="0" smtClean="0">
                  <a:cs typeface="Arial"/>
                </a:rPr>
                <a:t>–3</a:t>
              </a:r>
              <a:endParaRPr lang="en-GB" sz="1400" dirty="0"/>
            </a:p>
          </p:txBody>
        </p:sp>
        <p:sp>
          <p:nvSpPr>
            <p:cNvPr id="35" name="TextBox 34"/>
            <p:cNvSpPr txBox="1"/>
            <p:nvPr/>
          </p:nvSpPr>
          <p:spPr>
            <a:xfrm>
              <a:off x="7920382" y="5279833"/>
              <a:ext cx="587020" cy="307777"/>
            </a:xfrm>
            <a:prstGeom prst="rect">
              <a:avLst/>
            </a:prstGeom>
            <a:noFill/>
          </p:spPr>
          <p:txBody>
            <a:bodyPr wrap="none" rtlCol="0">
              <a:spAutoFit/>
            </a:bodyPr>
            <a:lstStyle/>
            <a:p>
              <a:r>
                <a:rPr lang="en-GB" sz="1400" dirty="0" smtClean="0"/>
                <a:t>n=61</a:t>
              </a:r>
              <a:endParaRPr lang="en-GB" sz="1400" dirty="0"/>
            </a:p>
          </p:txBody>
        </p:sp>
        <p:sp>
          <p:nvSpPr>
            <p:cNvPr id="36" name="TextBox 35"/>
            <p:cNvSpPr txBox="1"/>
            <p:nvPr/>
          </p:nvSpPr>
          <p:spPr>
            <a:xfrm>
              <a:off x="8382278" y="5279833"/>
              <a:ext cx="587020" cy="307777"/>
            </a:xfrm>
            <a:prstGeom prst="rect">
              <a:avLst/>
            </a:prstGeom>
            <a:noFill/>
          </p:spPr>
          <p:txBody>
            <a:bodyPr wrap="none" rtlCol="0">
              <a:spAutoFit/>
            </a:bodyPr>
            <a:lstStyle/>
            <a:p>
              <a:r>
                <a:rPr lang="en-GB" sz="1400" dirty="0" smtClean="0"/>
                <a:t>n=61</a:t>
              </a:r>
              <a:endParaRPr lang="en-GB" sz="1400" dirty="0"/>
            </a:p>
          </p:txBody>
        </p:sp>
        <p:sp>
          <p:nvSpPr>
            <p:cNvPr id="37" name="TextBox 36"/>
            <p:cNvSpPr txBox="1"/>
            <p:nvPr/>
          </p:nvSpPr>
          <p:spPr>
            <a:xfrm rot="16200000">
              <a:off x="5187838" y="3931258"/>
              <a:ext cx="1975221" cy="307777"/>
            </a:xfrm>
            <a:prstGeom prst="rect">
              <a:avLst/>
            </a:prstGeom>
            <a:noFill/>
          </p:spPr>
          <p:txBody>
            <a:bodyPr wrap="none" rtlCol="0">
              <a:spAutoFit/>
            </a:bodyPr>
            <a:lstStyle/>
            <a:p>
              <a:pPr algn="ctr"/>
              <a:r>
                <a:rPr lang="en-GB" sz="1400" dirty="0" smtClean="0"/>
                <a:t>Percentage of patients</a:t>
              </a:r>
              <a:endParaRPr lang="en-GB" sz="1400" dirty="0"/>
            </a:p>
          </p:txBody>
        </p:sp>
      </p:grpSp>
      <p:grpSp>
        <p:nvGrpSpPr>
          <p:cNvPr id="38" name="Group 37"/>
          <p:cNvGrpSpPr/>
          <p:nvPr/>
        </p:nvGrpSpPr>
        <p:grpSpPr>
          <a:xfrm>
            <a:off x="3871908" y="5898370"/>
            <a:ext cx="4780408" cy="307777"/>
            <a:chOff x="3768672" y="5898370"/>
            <a:chExt cx="4780408" cy="307777"/>
          </a:xfrm>
        </p:grpSpPr>
        <p:sp>
          <p:nvSpPr>
            <p:cNvPr id="39" name="TextBox 38"/>
            <p:cNvSpPr txBox="1"/>
            <p:nvPr/>
          </p:nvSpPr>
          <p:spPr>
            <a:xfrm>
              <a:off x="3992061" y="5898370"/>
              <a:ext cx="2750946" cy="307777"/>
            </a:xfrm>
            <a:prstGeom prst="rect">
              <a:avLst/>
            </a:prstGeom>
            <a:noFill/>
          </p:spPr>
          <p:txBody>
            <a:bodyPr wrap="none" rtlCol="0">
              <a:spAutoFit/>
            </a:bodyPr>
            <a:lstStyle/>
            <a:p>
              <a:pPr algn="ctr"/>
              <a:r>
                <a:rPr lang="en-GB" sz="1400" dirty="0" smtClean="0"/>
                <a:t>NBTXR3 activated by RT (n=76)</a:t>
              </a:r>
              <a:endParaRPr lang="en-GB" sz="1400" dirty="0"/>
            </a:p>
          </p:txBody>
        </p:sp>
        <p:sp>
          <p:nvSpPr>
            <p:cNvPr id="40" name="TextBox 39"/>
            <p:cNvSpPr txBox="1"/>
            <p:nvPr/>
          </p:nvSpPr>
          <p:spPr>
            <a:xfrm>
              <a:off x="7074124" y="5898370"/>
              <a:ext cx="1474956" cy="307777"/>
            </a:xfrm>
            <a:prstGeom prst="rect">
              <a:avLst/>
            </a:prstGeom>
            <a:noFill/>
          </p:spPr>
          <p:txBody>
            <a:bodyPr wrap="none" rtlCol="0">
              <a:spAutoFit/>
            </a:bodyPr>
            <a:lstStyle/>
            <a:p>
              <a:pPr algn="ctr"/>
              <a:r>
                <a:rPr lang="en-GB" sz="1400" dirty="0" smtClean="0"/>
                <a:t>RT alone</a:t>
              </a:r>
              <a:r>
                <a:rPr lang="en-GB" sz="1400" dirty="0"/>
                <a:t> </a:t>
              </a:r>
              <a:r>
                <a:rPr lang="en-GB" sz="1400" dirty="0" smtClean="0"/>
                <a:t>(n=77)</a:t>
              </a:r>
              <a:endParaRPr lang="en-GB" sz="1400" dirty="0"/>
            </a:p>
          </p:txBody>
        </p:sp>
        <p:sp>
          <p:nvSpPr>
            <p:cNvPr id="41" name="Rectangle 40"/>
            <p:cNvSpPr>
              <a:spLocks noChangeAspect="1"/>
            </p:cNvSpPr>
            <p:nvPr/>
          </p:nvSpPr>
          <p:spPr>
            <a:xfrm>
              <a:off x="3768672" y="5944258"/>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a:spLocks noChangeAspect="1"/>
            </p:cNvSpPr>
            <p:nvPr/>
          </p:nvSpPr>
          <p:spPr>
            <a:xfrm>
              <a:off x="6834642" y="5944258"/>
              <a:ext cx="216000" cy="216000"/>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88446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LBA66: </a:t>
            </a:r>
            <a:r>
              <a:rPr lang="en-GB" dirty="0"/>
              <a:t>A phase II/III trial of hafnium oxide nanoparticles activated by radiotherapy in the treatment of locally advance soft tissue sarcoma of the extremity and trunk </a:t>
            </a:r>
            <a:r>
              <a:rPr lang="en-GB" dirty="0" smtClean="0"/>
              <a:t>wall – </a:t>
            </a:r>
            <a:r>
              <a:rPr lang="en-GB" dirty="0" err="1" smtClean="0"/>
              <a:t>Bonvalot</a:t>
            </a:r>
            <a:r>
              <a:rPr lang="en-GB" dirty="0" smtClean="0"/>
              <a:t>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endParaRPr lang="en-GB" dirty="0"/>
          </a:p>
        </p:txBody>
      </p:sp>
      <p:sp>
        <p:nvSpPr>
          <p:cNvPr id="4" name="Text Box 4"/>
          <p:cNvSpPr txBox="1">
            <a:spLocks noChangeArrowheads="1"/>
          </p:cNvSpPr>
          <p:nvPr/>
        </p:nvSpPr>
        <p:spPr bwMode="auto">
          <a:xfrm>
            <a:off x="4929103" y="6474897"/>
            <a:ext cx="3994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Bonvalot</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LBA66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89338391"/>
              </p:ext>
            </p:extLst>
          </p:nvPr>
        </p:nvGraphicFramePr>
        <p:xfrm>
          <a:off x="798300" y="1887220"/>
          <a:ext cx="7547400" cy="3083560"/>
        </p:xfrm>
        <a:graphic>
          <a:graphicData uri="http://schemas.openxmlformats.org/drawingml/2006/table">
            <a:tbl>
              <a:tblPr firstRow="1" bandRow="1">
                <a:tableStyleId>{69012ECD-51FC-41F1-AA8D-1B2483CD663E}</a:tableStyleId>
              </a:tblPr>
              <a:tblGrid>
                <a:gridCol w="3075300">
                  <a:extLst>
                    <a:ext uri="{9D8B030D-6E8A-4147-A177-3AD203B41FA5}">
                      <a16:colId xmlns:a16="http://schemas.microsoft.com/office/drawing/2014/main" val="3469715232"/>
                    </a:ext>
                  </a:extLst>
                </a:gridCol>
                <a:gridCol w="2613600">
                  <a:extLst>
                    <a:ext uri="{9D8B030D-6E8A-4147-A177-3AD203B41FA5}">
                      <a16:colId xmlns:a16="http://schemas.microsoft.com/office/drawing/2014/main" val="2568291381"/>
                    </a:ext>
                  </a:extLst>
                </a:gridCol>
                <a:gridCol w="1858500">
                  <a:extLst>
                    <a:ext uri="{9D8B030D-6E8A-4147-A177-3AD203B41FA5}">
                      <a16:colId xmlns:a16="http://schemas.microsoft.com/office/drawing/2014/main" val="2208616194"/>
                    </a:ext>
                  </a:extLst>
                </a:gridCol>
              </a:tblGrid>
              <a:tr h="370840">
                <a:tc>
                  <a:txBody>
                    <a:bodyPr/>
                    <a:lstStyle/>
                    <a:p>
                      <a:r>
                        <a:rPr lang="en-GB" sz="1600" dirty="0" smtClean="0">
                          <a:solidFill>
                            <a:schemeClr val="tx2"/>
                          </a:solidFill>
                        </a:rPr>
                        <a:t>AE, n (%)</a:t>
                      </a:r>
                      <a:endParaRPr lang="en-GB" sz="1600" dirty="0">
                        <a:solidFill>
                          <a:schemeClr val="tx2"/>
                        </a:solidFill>
                      </a:endParaRPr>
                    </a:p>
                  </a:txBody>
                  <a:tcPr anchor="b"/>
                </a:tc>
                <a:tc>
                  <a:txBody>
                    <a:bodyPr/>
                    <a:lstStyle/>
                    <a:p>
                      <a:pPr algn="ctr"/>
                      <a:r>
                        <a:rPr lang="en-GB" sz="1600" dirty="0" smtClean="0">
                          <a:solidFill>
                            <a:schemeClr val="tx2"/>
                          </a:solidFill>
                        </a:rPr>
                        <a:t>NBTXR3 activated by RT (n=89)</a:t>
                      </a:r>
                      <a:endParaRPr lang="en-GB" sz="1600" dirty="0">
                        <a:solidFill>
                          <a:schemeClr val="tx2"/>
                        </a:solidFill>
                      </a:endParaRPr>
                    </a:p>
                  </a:txBody>
                  <a:tcPr anchor="b"/>
                </a:tc>
                <a:tc>
                  <a:txBody>
                    <a:bodyPr/>
                    <a:lstStyle/>
                    <a:p>
                      <a:pPr algn="ctr"/>
                      <a:r>
                        <a:rPr lang="en-GB" sz="1600" dirty="0" smtClean="0">
                          <a:solidFill>
                            <a:schemeClr val="tx2"/>
                          </a:solidFill>
                        </a:rPr>
                        <a:t>RT alone </a:t>
                      </a:r>
                      <a:br>
                        <a:rPr lang="en-GB" sz="1600" dirty="0" smtClean="0">
                          <a:solidFill>
                            <a:schemeClr val="tx2"/>
                          </a:solidFill>
                        </a:rPr>
                      </a:br>
                      <a:r>
                        <a:rPr lang="en-GB" sz="1600" dirty="0" smtClean="0">
                          <a:solidFill>
                            <a:schemeClr val="tx2"/>
                          </a:solidFill>
                        </a:rPr>
                        <a:t>(n=90)</a:t>
                      </a:r>
                      <a:endParaRPr lang="en-GB" sz="1600" dirty="0">
                        <a:solidFill>
                          <a:schemeClr val="tx2"/>
                        </a:solidFill>
                      </a:endParaRPr>
                    </a:p>
                  </a:txBody>
                  <a:tcPr anchor="b"/>
                </a:tc>
                <a:extLst>
                  <a:ext uri="{0D108BD9-81ED-4DB2-BD59-A6C34878D82A}">
                    <a16:rowId xmlns:a16="http://schemas.microsoft.com/office/drawing/2014/main" val="2027799150"/>
                  </a:ext>
                </a:extLst>
              </a:tr>
              <a:tr h="370840">
                <a:tc>
                  <a:txBody>
                    <a:bodyPr/>
                    <a:lstStyle/>
                    <a:p>
                      <a:r>
                        <a:rPr lang="en-GB" sz="1600" dirty="0" smtClean="0"/>
                        <a:t>Any</a:t>
                      </a:r>
                      <a:r>
                        <a:rPr lang="en-GB" sz="1600" baseline="0" dirty="0" smtClean="0"/>
                        <a:t> TEAE</a:t>
                      </a:r>
                    </a:p>
                    <a:p>
                      <a:pPr marL="179388" indent="0"/>
                      <a:r>
                        <a:rPr lang="en-GB" sz="1600" baseline="0" dirty="0" smtClean="0"/>
                        <a:t>NBTXR3 related</a:t>
                      </a:r>
                    </a:p>
                    <a:p>
                      <a:pPr marL="179388" indent="0"/>
                      <a:r>
                        <a:rPr lang="en-GB" sz="1600" baseline="0" dirty="0" smtClean="0"/>
                        <a:t>Led to death</a:t>
                      </a:r>
                    </a:p>
                    <a:p>
                      <a:pPr marL="179388" indent="0"/>
                      <a:r>
                        <a:rPr lang="en-GB" sz="1600" baseline="0" dirty="0" smtClean="0"/>
                        <a:t>Led to discontinuation</a:t>
                      </a:r>
                    </a:p>
                    <a:p>
                      <a:pPr marL="179388" indent="0"/>
                      <a:r>
                        <a:rPr lang="en-GB" sz="1600" baseline="0" dirty="0" smtClean="0"/>
                        <a:t>Injection procedure related</a:t>
                      </a:r>
                      <a:endParaRPr lang="en-GB" sz="1600" dirty="0"/>
                    </a:p>
                  </a:txBody>
                  <a:tcPr/>
                </a:tc>
                <a:tc>
                  <a:txBody>
                    <a:bodyPr/>
                    <a:lstStyle/>
                    <a:p>
                      <a:pPr algn="ctr"/>
                      <a:r>
                        <a:rPr lang="en-GB" sz="1600" dirty="0" smtClean="0"/>
                        <a:t>87 (97.8)</a:t>
                      </a:r>
                    </a:p>
                    <a:p>
                      <a:pPr algn="ctr"/>
                      <a:r>
                        <a:rPr lang="en-GB" sz="1600" dirty="0" smtClean="0"/>
                        <a:t>31 (34.8)</a:t>
                      </a:r>
                    </a:p>
                    <a:p>
                      <a:pPr algn="ctr"/>
                      <a:r>
                        <a:rPr lang="en-GB" sz="1600" dirty="0" smtClean="0"/>
                        <a:t>0</a:t>
                      </a:r>
                    </a:p>
                    <a:p>
                      <a:pPr algn="ctr"/>
                      <a:r>
                        <a:rPr lang="en-GB" sz="1600" dirty="0" smtClean="0"/>
                        <a:t>1</a:t>
                      </a:r>
                      <a:r>
                        <a:rPr lang="en-GB" sz="1600" baseline="0" dirty="0" smtClean="0"/>
                        <a:t> (1.1)</a:t>
                      </a:r>
                    </a:p>
                    <a:p>
                      <a:pPr algn="ctr"/>
                      <a:r>
                        <a:rPr lang="en-GB" sz="1600" baseline="0" dirty="0" smtClean="0"/>
                        <a:t>40 (44.9)</a:t>
                      </a:r>
                      <a:endParaRPr lang="en-GB" sz="1600" dirty="0"/>
                    </a:p>
                  </a:txBody>
                  <a:tcPr/>
                </a:tc>
                <a:tc>
                  <a:txBody>
                    <a:bodyPr/>
                    <a:lstStyle/>
                    <a:p>
                      <a:pPr algn="ctr"/>
                      <a:r>
                        <a:rPr lang="en-GB" sz="1600" dirty="0" smtClean="0"/>
                        <a:t>87 (96.7)</a:t>
                      </a:r>
                    </a:p>
                    <a:p>
                      <a:pPr algn="ctr"/>
                      <a:r>
                        <a:rPr lang="en-GB" sz="1600" dirty="0" smtClean="0"/>
                        <a:t>NA</a:t>
                      </a:r>
                    </a:p>
                    <a:p>
                      <a:pPr algn="ctr"/>
                      <a:r>
                        <a:rPr lang="en-GB" sz="1600" dirty="0" smtClean="0"/>
                        <a:t>2 (2.2)</a:t>
                      </a:r>
                    </a:p>
                    <a:p>
                      <a:pPr algn="ctr"/>
                      <a:r>
                        <a:rPr lang="en-GB" sz="1600" dirty="0" smtClean="0"/>
                        <a:t>0</a:t>
                      </a:r>
                    </a:p>
                    <a:p>
                      <a:pPr algn="ctr"/>
                      <a:r>
                        <a:rPr lang="en-GB" sz="1600" dirty="0" smtClean="0"/>
                        <a:t>0</a:t>
                      </a:r>
                      <a:endParaRPr lang="en-GB" sz="1600" dirty="0"/>
                    </a:p>
                  </a:txBody>
                  <a:tcPr/>
                </a:tc>
                <a:extLst>
                  <a:ext uri="{0D108BD9-81ED-4DB2-BD59-A6C34878D82A}">
                    <a16:rowId xmlns:a16="http://schemas.microsoft.com/office/drawing/2014/main" val="1015099404"/>
                  </a:ext>
                </a:extLst>
              </a:tr>
              <a:tr h="370840">
                <a:tc>
                  <a:txBody>
                    <a:bodyPr/>
                    <a:lstStyle/>
                    <a:p>
                      <a:r>
                        <a:rPr lang="en-GB" sz="1600" dirty="0" smtClean="0"/>
                        <a:t>Any</a:t>
                      </a:r>
                      <a:r>
                        <a:rPr lang="en-GB" sz="1600" baseline="0" dirty="0" smtClean="0"/>
                        <a:t> serious TEAE</a:t>
                      </a:r>
                    </a:p>
                    <a:p>
                      <a:pPr marL="179388" indent="0"/>
                      <a:r>
                        <a:rPr lang="en-GB" sz="1600" baseline="0" dirty="0" smtClean="0"/>
                        <a:t>NBTRX3 related</a:t>
                      </a:r>
                    </a:p>
                    <a:p>
                      <a:pPr marL="179388" indent="0"/>
                      <a:r>
                        <a:rPr lang="en-GB" sz="1600" baseline="0" dirty="0" smtClean="0"/>
                        <a:t>RT related</a:t>
                      </a:r>
                      <a:endParaRPr lang="en-GB" sz="1600" dirty="0"/>
                    </a:p>
                  </a:txBody>
                  <a:tcPr/>
                </a:tc>
                <a:tc>
                  <a:txBody>
                    <a:bodyPr/>
                    <a:lstStyle/>
                    <a:p>
                      <a:pPr algn="ctr"/>
                      <a:r>
                        <a:rPr lang="en-GB" sz="1600" dirty="0" smtClean="0"/>
                        <a:t>28 (31.5)</a:t>
                      </a:r>
                    </a:p>
                    <a:p>
                      <a:pPr algn="ctr"/>
                      <a:r>
                        <a:rPr lang="en-GB" sz="1600" dirty="0" smtClean="0"/>
                        <a:t>9</a:t>
                      </a:r>
                      <a:r>
                        <a:rPr lang="en-GB" sz="1600" baseline="0" dirty="0" smtClean="0"/>
                        <a:t> (10.1)</a:t>
                      </a:r>
                    </a:p>
                    <a:p>
                      <a:pPr algn="ctr"/>
                      <a:r>
                        <a:rPr lang="en-GB" sz="1600" baseline="0" dirty="0" smtClean="0"/>
                        <a:t>5 (5.6)</a:t>
                      </a:r>
                      <a:endParaRPr lang="en-GB" sz="1600" dirty="0"/>
                    </a:p>
                  </a:txBody>
                  <a:tcPr/>
                </a:tc>
                <a:tc>
                  <a:txBody>
                    <a:bodyPr/>
                    <a:lstStyle/>
                    <a:p>
                      <a:pPr algn="ctr"/>
                      <a:r>
                        <a:rPr lang="en-GB" sz="1600" dirty="0" smtClean="0"/>
                        <a:t>14 (15.6)</a:t>
                      </a:r>
                    </a:p>
                    <a:p>
                      <a:pPr algn="ctr"/>
                      <a:r>
                        <a:rPr lang="en-GB" sz="1600" dirty="0" smtClean="0"/>
                        <a:t>NA</a:t>
                      </a:r>
                    </a:p>
                    <a:p>
                      <a:pPr algn="ctr"/>
                      <a:r>
                        <a:rPr lang="en-GB" sz="1600" dirty="0" smtClean="0"/>
                        <a:t>5 (5.6)</a:t>
                      </a:r>
                      <a:endParaRPr lang="en-GB" sz="1600" dirty="0"/>
                    </a:p>
                  </a:txBody>
                  <a:tcPr/>
                </a:tc>
                <a:extLst>
                  <a:ext uri="{0D108BD9-81ED-4DB2-BD59-A6C34878D82A}">
                    <a16:rowId xmlns:a16="http://schemas.microsoft.com/office/drawing/2014/main" val="949835642"/>
                  </a:ext>
                </a:extLst>
              </a:tr>
              <a:tr h="370840">
                <a:tc>
                  <a:txBody>
                    <a:bodyPr/>
                    <a:lstStyle/>
                    <a:p>
                      <a:r>
                        <a:rPr lang="en-GB" sz="1600" dirty="0" smtClean="0"/>
                        <a:t>Any SAE</a:t>
                      </a:r>
                    </a:p>
                  </a:txBody>
                  <a:tcPr/>
                </a:tc>
                <a:tc>
                  <a:txBody>
                    <a:bodyPr/>
                    <a:lstStyle/>
                    <a:p>
                      <a:pPr algn="ctr"/>
                      <a:r>
                        <a:rPr lang="en-GB" sz="1600" dirty="0" smtClean="0"/>
                        <a:t>35 (39.3)</a:t>
                      </a:r>
                      <a:endParaRPr lang="en-GB" sz="1600" dirty="0"/>
                    </a:p>
                  </a:txBody>
                  <a:tcPr/>
                </a:tc>
                <a:tc>
                  <a:txBody>
                    <a:bodyPr/>
                    <a:lstStyle/>
                    <a:p>
                      <a:pPr algn="ctr"/>
                      <a:r>
                        <a:rPr lang="en-GB" sz="1600" dirty="0" smtClean="0"/>
                        <a:t>27 (30.0)</a:t>
                      </a:r>
                      <a:endParaRPr lang="en-GB" sz="1600" dirty="0"/>
                    </a:p>
                  </a:txBody>
                  <a:tcPr/>
                </a:tc>
                <a:extLst>
                  <a:ext uri="{0D108BD9-81ED-4DB2-BD59-A6C34878D82A}">
                    <a16:rowId xmlns:a16="http://schemas.microsoft.com/office/drawing/2014/main" val="893776855"/>
                  </a:ext>
                </a:extLst>
              </a:tr>
            </a:tbl>
          </a:graphicData>
        </a:graphic>
      </p:graphicFrame>
    </p:spTree>
    <p:extLst>
      <p:ext uri="{BB962C8B-B14F-4D97-AF65-F5344CB8AC3E}">
        <p14:creationId xmlns:p14="http://schemas.microsoft.com/office/powerpoint/2010/main" val="3128306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Prof Jean Yves-</a:t>
            </a:r>
            <a:r>
              <a:rPr lang="en-GB" dirty="0" err="1"/>
              <a:t>Blay</a:t>
            </a:r>
            <a:endParaRPr lang="en-US" dirty="0"/>
          </a:p>
        </p:txBody>
      </p:sp>
      <p:sp>
        <p:nvSpPr>
          <p:cNvPr id="32771" name="Content Placeholder 2"/>
          <p:cNvSpPr>
            <a:spLocks noGrp="1"/>
          </p:cNvSpPr>
          <p:nvPr>
            <p:ph idx="1"/>
          </p:nvPr>
        </p:nvSpPr>
        <p:spPr>
          <a:xfrm>
            <a:off x="2270125" y="1498600"/>
            <a:ext cx="6302375" cy="5188803"/>
          </a:xfrm>
          <a:ln>
            <a:noFill/>
          </a:ln>
        </p:spPr>
        <p:txBody>
          <a:bodyPr lIns="91440" rIns="0"/>
          <a:lstStyle/>
          <a:p>
            <a:pPr marL="0" indent="0">
              <a:spcBef>
                <a:spcPts val="0"/>
              </a:spcBef>
              <a:buFontTx/>
              <a:buNone/>
              <a:tabLst>
                <a:tab pos="441325" algn="l"/>
              </a:tabLst>
              <a:defRPr/>
            </a:pPr>
            <a:r>
              <a:rPr lang="en-GB" sz="1200" dirty="0"/>
              <a:t>Dear Colleagues</a:t>
            </a:r>
          </a:p>
          <a:p>
            <a:pPr marL="0" indent="0">
              <a:buNone/>
              <a:tabLst>
                <a:tab pos="441325" algn="l"/>
              </a:tabLst>
              <a:defRPr/>
            </a:pPr>
            <a:r>
              <a:rPr lang="en-GB" sz="1200" dirty="0"/>
              <a:t>It is my pleasure to present this WSN slide set which has been designed to highlight and summarise key findings in sarcoma from the major congresses in 2018. This slide </a:t>
            </a:r>
            <a:br>
              <a:rPr lang="en-GB" sz="1200" dirty="0"/>
            </a:br>
            <a:r>
              <a:rPr lang="en-GB" sz="1200" dirty="0"/>
              <a:t>set specifically focuses on the </a:t>
            </a:r>
            <a:r>
              <a:rPr lang="en-GB" sz="1200" b="1" dirty="0"/>
              <a:t>ESMO 2018 Congress</a:t>
            </a:r>
            <a:r>
              <a:rPr lang="en-GB" sz="1200" dirty="0"/>
              <a:t>.</a:t>
            </a:r>
          </a:p>
          <a:p>
            <a:pPr marL="0" indent="0">
              <a:buNone/>
              <a:tabLst>
                <a:tab pos="441325" algn="l"/>
              </a:tabLst>
              <a:defRPr/>
            </a:pPr>
            <a:r>
              <a:rPr lang="en-GB" sz="1200" dirty="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sarcoma of benefit to you in your practice. </a:t>
            </a:r>
            <a:endParaRPr lang="en-GB" sz="1200" dirty="0">
              <a:solidFill>
                <a:srgbClr val="FF0000"/>
              </a:solidFill>
            </a:endParaRPr>
          </a:p>
          <a:p>
            <a:pPr marL="0" indent="0">
              <a:buNone/>
              <a:tabLst>
                <a:tab pos="441325" algn="l"/>
              </a:tabLst>
              <a:defRPr/>
            </a:pPr>
            <a:r>
              <a:rPr lang="en-GB" sz="1200" dirty="0">
                <a:solidFill>
                  <a:srgbClr val="363636"/>
                </a:solidFill>
              </a:rPr>
              <a:t>I would like to thank our WSN members Drs Piotr Rutkowski, Claudia </a:t>
            </a:r>
            <a:r>
              <a:rPr lang="en-GB" sz="1200" dirty="0" smtClean="0">
                <a:solidFill>
                  <a:srgbClr val="363636"/>
                </a:solidFill>
              </a:rPr>
              <a:t>Valverde, </a:t>
            </a:r>
            <a:br>
              <a:rPr lang="en-GB" sz="1200" dirty="0" smtClean="0">
                <a:solidFill>
                  <a:srgbClr val="363636"/>
                </a:solidFill>
              </a:rPr>
            </a:br>
            <a:r>
              <a:rPr lang="en-GB" sz="1200" dirty="0" smtClean="0">
                <a:solidFill>
                  <a:srgbClr val="363636"/>
                </a:solidFill>
              </a:rPr>
              <a:t>Eva </a:t>
            </a:r>
            <a:r>
              <a:rPr lang="en-GB" sz="1200" dirty="0" err="1">
                <a:solidFill>
                  <a:srgbClr val="363636"/>
                </a:solidFill>
              </a:rPr>
              <a:t>Wardelmann</a:t>
            </a:r>
            <a:r>
              <a:rPr lang="en-GB" sz="1200" dirty="0">
                <a:solidFill>
                  <a:srgbClr val="363636"/>
                </a:solidFill>
              </a:rPr>
              <a:t> </a:t>
            </a:r>
            <a:r>
              <a:rPr lang="en-GB" sz="1200" dirty="0" smtClean="0">
                <a:solidFill>
                  <a:srgbClr val="363636"/>
                </a:solidFill>
              </a:rPr>
              <a:t>and Axel Le </a:t>
            </a:r>
            <a:r>
              <a:rPr lang="en-GB" sz="1200" dirty="0" err="1" smtClean="0">
                <a:solidFill>
                  <a:srgbClr val="363636"/>
                </a:solidFill>
              </a:rPr>
              <a:t>Cesne</a:t>
            </a:r>
            <a:r>
              <a:rPr lang="en-GB" sz="1200" dirty="0" smtClean="0">
                <a:solidFill>
                  <a:srgbClr val="363636"/>
                </a:solidFill>
              </a:rPr>
              <a:t> for </a:t>
            </a:r>
            <a:r>
              <a:rPr lang="en-GB" sz="1200" dirty="0">
                <a:solidFill>
                  <a:srgbClr val="363636"/>
                </a:solidFill>
              </a:rPr>
              <a:t>their roles as Editors – for prioritising abstracts and reviewing slide content. The slide set you see before you would not be possible without their commitment and hard work. </a:t>
            </a:r>
          </a:p>
          <a:p>
            <a:pPr marL="0" indent="0">
              <a:spcAft>
                <a:spcPts val="1200"/>
              </a:spcAft>
              <a:buNone/>
              <a:tabLst>
                <a:tab pos="441325" algn="l"/>
              </a:tabLst>
              <a:defRPr/>
            </a:pPr>
            <a:r>
              <a:rPr lang="en-GB" sz="1200" dirty="0"/>
              <a:t>Finally, we are also very grateful to Lilly Oncology for their financial, administrative and logistical support in the realisation of this activity.</a:t>
            </a:r>
          </a:p>
          <a:p>
            <a:pPr marL="0" indent="0">
              <a:spcBef>
                <a:spcPts val="0"/>
              </a:spcBef>
              <a:spcAft>
                <a:spcPts val="1200"/>
              </a:spcAft>
              <a:buFontTx/>
              <a:buNone/>
              <a:tabLst>
                <a:tab pos="441325" algn="l"/>
              </a:tabLst>
              <a:defRPr/>
            </a:pPr>
            <a:endParaRPr lang="en-GB" sz="1200" dirty="0"/>
          </a:p>
          <a:p>
            <a:pPr marL="0" indent="0">
              <a:spcBef>
                <a:spcPts val="0"/>
              </a:spcBef>
              <a:spcAft>
                <a:spcPts val="1200"/>
              </a:spcAft>
              <a:buFontTx/>
              <a:buNone/>
              <a:tabLst>
                <a:tab pos="441325" algn="l"/>
              </a:tabLst>
              <a:defRPr/>
            </a:pPr>
            <a:endParaRPr lang="en-GB" sz="1200" dirty="0"/>
          </a:p>
          <a:p>
            <a:pPr marL="0" indent="0">
              <a:spcBef>
                <a:spcPts val="0"/>
              </a:spcBef>
              <a:spcAft>
                <a:spcPts val="1200"/>
              </a:spcAft>
              <a:buFontTx/>
              <a:buNone/>
              <a:tabLst>
                <a:tab pos="441325" algn="l"/>
              </a:tabLst>
              <a:defRPr/>
            </a:pPr>
            <a:r>
              <a:rPr lang="en-GB" sz="1200" dirty="0"/>
              <a:t>Yours sincerely, </a:t>
            </a:r>
            <a:r>
              <a:rPr lang="en-GB" sz="1200" i="1" dirty="0"/>
              <a:t/>
            </a:r>
            <a:br>
              <a:rPr lang="en-GB" sz="1200" i="1" dirty="0"/>
            </a:br>
            <a:r>
              <a:rPr lang="en-GB" sz="1200" i="1" dirty="0"/>
              <a:t>Jean Yves-</a:t>
            </a:r>
            <a:r>
              <a:rPr lang="en-GB" sz="1200" i="1" dirty="0" err="1"/>
              <a:t>Blay</a:t>
            </a:r>
            <a:r>
              <a:rPr lang="en-GB" sz="1200" i="1" dirty="0"/>
              <a:t> </a:t>
            </a:r>
            <a:br>
              <a:rPr lang="en-GB" sz="1200" i="1" dirty="0"/>
            </a:br>
            <a:r>
              <a:rPr lang="en-GB" sz="1200" b="1" dirty="0"/>
              <a:t>WSN Chairman of the Board</a:t>
            </a:r>
            <a:endParaRPr lang="en-GB" sz="12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36" y="1508125"/>
            <a:ext cx="1276362" cy="1914543"/>
          </a:xfrm>
          <a:prstGeom prst="roundRect">
            <a:avLst>
              <a:gd name="adj" fmla="val 50000"/>
            </a:avLst>
          </a:prstGeom>
        </p:spPr>
      </p:pic>
    </p:spTree>
    <p:custDataLst>
      <p:tags r:id="rId1"/>
    </p:custDataLst>
    <p:extLst>
      <p:ext uri="{BB962C8B-B14F-4D97-AF65-F5344CB8AC3E}">
        <p14:creationId xmlns:p14="http://schemas.microsoft.com/office/powerpoint/2010/main" val="2046454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LBA66: </a:t>
            </a:r>
            <a:r>
              <a:rPr lang="en-GB" dirty="0"/>
              <a:t>A phase II/III trial of hafnium oxide nanoparticles activated by radiotherapy in the treatment of locally advance soft tissue sarcoma of the extremity and trunk </a:t>
            </a:r>
            <a:r>
              <a:rPr lang="en-GB" dirty="0" smtClean="0"/>
              <a:t>wall – </a:t>
            </a:r>
            <a:r>
              <a:rPr lang="en-GB" dirty="0" err="1" smtClean="0"/>
              <a:t>Bonvalot</a:t>
            </a:r>
            <a:r>
              <a:rPr lang="en-GB" dirty="0" smtClean="0"/>
              <a:t>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CONCLUSIONS</a:t>
            </a:r>
          </a:p>
          <a:p>
            <a:pPr>
              <a:spcAft>
                <a:spcPts val="1200"/>
              </a:spcAft>
            </a:pPr>
            <a:r>
              <a:rPr lang="en-GB" sz="1600" dirty="0" smtClean="0"/>
              <a:t>In patients with locally advanced STS, radiotherapy-activated hafnium nanoparticles improved complete pathological response and </a:t>
            </a:r>
            <a:r>
              <a:rPr lang="en-GB" sz="1600" dirty="0" smtClean="0"/>
              <a:t>surgical resection margins compared </a:t>
            </a:r>
            <a:r>
              <a:rPr lang="en-GB" sz="1600" dirty="0" smtClean="0"/>
              <a:t>with radiotherapy alone</a:t>
            </a:r>
          </a:p>
          <a:p>
            <a:pPr>
              <a:spcAft>
                <a:spcPts val="1200"/>
              </a:spcAft>
            </a:pPr>
            <a:r>
              <a:rPr lang="en-GB" sz="1600" dirty="0" smtClean="0"/>
              <a:t>The safety profile </a:t>
            </a:r>
            <a:r>
              <a:rPr lang="en-GB" sz="1600" dirty="0"/>
              <a:t>of radiotherapy-activated hafnium </a:t>
            </a:r>
            <a:r>
              <a:rPr lang="en-GB" sz="1600" dirty="0" smtClean="0"/>
              <a:t>nanoparticles and radiotherapy alone was similar</a:t>
            </a:r>
            <a:endParaRPr lang="en-GB" sz="1600" dirty="0"/>
          </a:p>
        </p:txBody>
      </p:sp>
      <p:sp>
        <p:nvSpPr>
          <p:cNvPr id="4" name="Text Box 4"/>
          <p:cNvSpPr txBox="1">
            <a:spLocks noChangeArrowheads="1"/>
          </p:cNvSpPr>
          <p:nvPr/>
        </p:nvSpPr>
        <p:spPr bwMode="auto">
          <a:xfrm>
            <a:off x="4929103" y="6474897"/>
            <a:ext cx="3994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Bonvalot</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LBA66</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2888835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411035" cy="939801"/>
          </a:xfrm>
        </p:spPr>
        <p:txBody>
          <a:bodyPr/>
          <a:lstStyle/>
          <a:p>
            <a:r>
              <a:rPr lang="en-GB" dirty="0" smtClean="0"/>
              <a:t>1609PD</a:t>
            </a:r>
            <a:r>
              <a:rPr lang="en-GB" dirty="0"/>
              <a:t>: Preoperative hypofractionated radiotherapy (RT) in patients with locally advanced myxoid </a:t>
            </a:r>
            <a:r>
              <a:rPr lang="en-GB" dirty="0" err="1"/>
              <a:t>liposarcomas</a:t>
            </a:r>
            <a:r>
              <a:rPr lang="en-GB" dirty="0"/>
              <a:t>: </a:t>
            </a:r>
            <a:r>
              <a:rPr lang="en-GB" dirty="0" smtClean="0"/>
              <a:t>Interim </a:t>
            </a:r>
            <a:r>
              <a:rPr lang="en-GB" dirty="0"/>
              <a:t>analysis of prospective phase II clinical </a:t>
            </a:r>
            <a:r>
              <a:rPr lang="en-GB" dirty="0" smtClean="0"/>
              <a:t>trial </a:t>
            </a:r>
            <a:r>
              <a:rPr lang="en-GB" dirty="0" smtClean="0"/>
              <a:t/>
            </a:r>
            <a:br>
              <a:rPr lang="en-GB" dirty="0" smtClean="0"/>
            </a:br>
            <a:r>
              <a:rPr lang="en-GB" dirty="0" smtClean="0"/>
              <a:t>– </a:t>
            </a:r>
            <a:r>
              <a:rPr lang="en-GB" dirty="0" err="1" smtClean="0"/>
              <a:t>Kosela</a:t>
            </a:r>
            <a:r>
              <a:rPr lang="en-GB" dirty="0" smtClean="0"/>
              <a:t> </a:t>
            </a:r>
            <a:r>
              <a:rPr lang="en-GB" dirty="0" err="1" smtClean="0"/>
              <a:t>Paterczyk</a:t>
            </a:r>
            <a:r>
              <a:rPr lang="en-GB" dirty="0" smtClean="0"/>
              <a:t> </a:t>
            </a:r>
            <a:r>
              <a:rPr lang="en-GB" dirty="0" smtClean="0"/>
              <a:t>HM,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smtClean="0"/>
              <a:t>To examine the efficacy and safety of preoperative hypofractionated radiotherapy in patients with locally advanced myxoid liposarcoma</a:t>
            </a:r>
            <a:endParaRPr lang="en-GB" sz="1600" dirty="0"/>
          </a:p>
        </p:txBody>
      </p:sp>
      <p:sp>
        <p:nvSpPr>
          <p:cNvPr id="4" name="Text Box 4"/>
          <p:cNvSpPr txBox="1">
            <a:spLocks noChangeArrowheads="1"/>
          </p:cNvSpPr>
          <p:nvPr/>
        </p:nvSpPr>
        <p:spPr bwMode="auto">
          <a:xfrm>
            <a:off x="4109968" y="6474897"/>
            <a:ext cx="48133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Kosela</a:t>
            </a:r>
            <a:r>
              <a:rPr lang="en-GB" sz="1200" dirty="0" smtClean="0">
                <a:solidFill>
                  <a:srgbClr val="363636"/>
                </a:solidFill>
              </a:rPr>
              <a:t> </a:t>
            </a:r>
            <a:r>
              <a:rPr lang="en-GB" sz="1200" dirty="0" err="1" smtClean="0">
                <a:solidFill>
                  <a:srgbClr val="363636"/>
                </a:solidFill>
              </a:rPr>
              <a:t>Paterczyk</a:t>
            </a:r>
            <a:r>
              <a:rPr lang="en-GB" sz="1200" dirty="0" smtClean="0">
                <a:solidFill>
                  <a:srgbClr val="363636"/>
                </a:solidFill>
              </a:rPr>
              <a:t> </a:t>
            </a:r>
            <a:r>
              <a:rPr lang="en-GB" sz="1200" dirty="0" smtClean="0">
                <a:solidFill>
                  <a:srgbClr val="363636"/>
                </a:solidFill>
              </a:rPr>
              <a:t>HM</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1609PD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8443167" y="0"/>
            <a:ext cx="700833" cy="430887"/>
          </a:xfrm>
          <a:prstGeom prst="rect">
            <a:avLst/>
          </a:prstGeom>
          <a:solidFill>
            <a:srgbClr val="FFFF00"/>
          </a:solidFill>
        </p:spPr>
        <p:txBody>
          <a:bodyPr wrap="none" rtlCol="0">
            <a:spAutoFit/>
          </a:bodyPr>
          <a:lstStyle/>
          <a:p>
            <a:pPr algn="r"/>
            <a:r>
              <a:rPr lang="en-GB" sz="1100" b="1" dirty="0" smtClean="0"/>
              <a:t>All</a:t>
            </a:r>
          </a:p>
          <a:p>
            <a:pPr algn="r"/>
            <a:r>
              <a:rPr lang="en-GB" sz="1100" b="1" dirty="0" smtClean="0"/>
              <a:t>3 slides</a:t>
            </a:r>
            <a:endParaRPr lang="en-GB" sz="1100" b="1" dirty="0"/>
          </a:p>
        </p:txBody>
      </p:sp>
      <p:sp>
        <p:nvSpPr>
          <p:cNvPr id="6" name="Rectangle 9"/>
          <p:cNvSpPr txBox="1">
            <a:spLocks noChangeArrowheads="1"/>
          </p:cNvSpPr>
          <p:nvPr/>
        </p:nvSpPr>
        <p:spPr bwMode="auto">
          <a:xfrm>
            <a:off x="228599" y="5240778"/>
            <a:ext cx="4332123"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Endpoints</a:t>
            </a:r>
          </a:p>
          <a:p>
            <a:pPr lvl="0">
              <a:buClr>
                <a:srgbClr val="23246D"/>
              </a:buClr>
              <a:defRPr/>
            </a:pPr>
            <a:r>
              <a:rPr lang="en-US" sz="1600" dirty="0" smtClean="0">
                <a:solidFill>
                  <a:srgbClr val="363636"/>
                </a:solidFill>
              </a:rPr>
              <a:t>Early wound healing complication rate, </a:t>
            </a:r>
            <a:br>
              <a:rPr lang="en-US" sz="1600" dirty="0" smtClean="0">
                <a:solidFill>
                  <a:srgbClr val="363636"/>
                </a:solidFill>
              </a:rPr>
            </a:br>
            <a:r>
              <a:rPr lang="en-US" sz="1600" dirty="0" smtClean="0">
                <a:solidFill>
                  <a:srgbClr val="363636"/>
                </a:solidFill>
              </a:rPr>
              <a:t>5-year local control rate</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AutoShape 12"/>
          <p:cNvSpPr>
            <a:spLocks noChangeArrowheads="1"/>
          </p:cNvSpPr>
          <p:nvPr/>
        </p:nvSpPr>
        <p:spPr bwMode="auto">
          <a:xfrm>
            <a:off x="3726115" y="3507557"/>
            <a:ext cx="954905" cy="769120"/>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Tumour biopsy</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9" name="AutoShape 19"/>
          <p:cNvCxnSpPr>
            <a:cxnSpLocks noChangeShapeType="1"/>
            <a:stCxn id="10" idx="3"/>
            <a:endCxn id="8" idx="1"/>
          </p:cNvCxnSpPr>
          <p:nvPr/>
        </p:nvCxnSpPr>
        <p:spPr bwMode="auto">
          <a:xfrm>
            <a:off x="3495494" y="3892117"/>
            <a:ext cx="230621" cy="0"/>
          </a:xfrm>
          <a:prstGeom prst="straightConnector1">
            <a:avLst/>
          </a:prstGeom>
          <a:noFill/>
          <a:ln w="38100">
            <a:solidFill>
              <a:schemeClr val="bg2"/>
            </a:solidFill>
            <a:round/>
            <a:headEnd/>
            <a:tailEnd type="triangle" w="med" len="med"/>
          </a:ln>
        </p:spPr>
      </p:cxnSp>
      <p:sp>
        <p:nvSpPr>
          <p:cNvPr id="10" name="AutoShape 9"/>
          <p:cNvSpPr>
            <a:spLocks noChangeArrowheads="1"/>
          </p:cNvSpPr>
          <p:nvPr/>
        </p:nvSpPr>
        <p:spPr bwMode="auto">
          <a:xfrm>
            <a:off x="119771" y="2618957"/>
            <a:ext cx="3375723"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Locally advanced,</a:t>
            </a:r>
            <a:r>
              <a:rPr kumimoji="0" lang="en-GB" altLang="zh-CN" sz="1600" b="0" i="0" u="none" strike="noStrike" kern="1200" cap="none" spc="0" normalizeH="0" dirty="0" smtClean="0">
                <a:ln>
                  <a:noFill/>
                </a:ln>
                <a:solidFill>
                  <a:srgbClr val="FFFFFF"/>
                </a:solidFill>
                <a:effectLst/>
                <a:uLnTx/>
                <a:uFillTx/>
                <a:ea typeface="SimSun" pitchFamily="2" charset="-122"/>
              </a:rPr>
              <a:t> potentially resectable myxoid liposarcoma</a:t>
            </a:r>
            <a:endParaRPr kumimoji="0" lang="en-GB" altLang="zh-CN" sz="1600" b="0" i="0" u="none" strike="noStrike" kern="1200" cap="none" spc="0" normalizeH="0" baseline="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No prior treatment of primary tumour</a:t>
            </a:r>
            <a:endParaRPr kumimoji="0" lang="en-GB" altLang="zh-CN" sz="1600" b="0" i="0" u="none" strike="noStrike" kern="1200" cap="none" spc="0" normalizeH="0" baseline="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No neoadjuvant chemotherapy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WHO</a:t>
            </a:r>
            <a:r>
              <a:rPr kumimoji="0" lang="en-GB" altLang="zh-CN" sz="1600" b="0" i="0" u="none" strike="noStrike" kern="1200" cap="none" spc="0" normalizeH="0" dirty="0" smtClean="0">
                <a:ln>
                  <a:noFill/>
                </a:ln>
                <a:solidFill>
                  <a:srgbClr val="FFFFFF"/>
                </a:solidFill>
                <a:effectLst/>
                <a:uLnTx/>
                <a:uFillTx/>
                <a:ea typeface="SimSun" pitchFamily="2" charset="-122"/>
              </a:rPr>
              <a:t> PS 0–</a:t>
            </a:r>
            <a:r>
              <a:rPr lang="en-GB" altLang="zh-CN" sz="1600" dirty="0" smtClean="0">
                <a:solidFill>
                  <a:srgbClr val="FFFFFF"/>
                </a:solidFill>
                <a:ea typeface="SimSun" pitchFamily="2" charset="-122"/>
              </a:rPr>
              <a:t>2</a:t>
            </a:r>
            <a:r>
              <a:rPr kumimoji="0" lang="en-GB" altLang="zh-CN" sz="1600" b="0" i="0" u="none" strike="noStrike" kern="1200" cap="none" spc="0" normalizeH="0" dirty="0" smtClean="0">
                <a:ln>
                  <a:noFill/>
                </a:ln>
                <a:solidFill>
                  <a:srgbClr val="FFFFFF"/>
                </a:solidFill>
                <a:effectLst/>
                <a:uLnTx/>
                <a:uFillTx/>
                <a:ea typeface="SimSun" pitchFamily="2" charset="-122"/>
              </a:rPr>
              <a:t> </a:t>
            </a:r>
            <a:endParaRPr kumimoji="0" lang="en-GB" altLang="zh-CN" sz="1600" b="0" i="0" u="none" strike="noStrike" kern="1200" cap="none" spc="0" normalizeH="0" baseline="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(n=19)</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15" name="AutoShape 12"/>
          <p:cNvSpPr>
            <a:spLocks noChangeArrowheads="1"/>
          </p:cNvSpPr>
          <p:nvPr/>
        </p:nvSpPr>
        <p:spPr bwMode="auto">
          <a:xfrm>
            <a:off x="5071851" y="3507557"/>
            <a:ext cx="954905" cy="769120"/>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5x5 </a:t>
            </a:r>
            <a:r>
              <a:rPr kumimoji="0" lang="en-GB" altLang="zh-CN" sz="1600" b="0" i="0" u="none" strike="noStrike" kern="1200" cap="none" spc="0" normalizeH="0" baseline="0" dirty="0" err="1" smtClean="0">
                <a:ln>
                  <a:noFill/>
                </a:ln>
                <a:solidFill>
                  <a:srgbClr val="FFFFFF"/>
                </a:solidFill>
                <a:effectLst/>
                <a:uLnTx/>
                <a:uFillTx/>
                <a:latin typeface="Arial" charset="0"/>
                <a:ea typeface="SimSun" pitchFamily="2" charset="-122"/>
                <a:cs typeface="Arial" charset="0"/>
              </a:rPr>
              <a:t>Gy</a:t>
            </a: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 RT</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6" name="AutoShape 12"/>
          <p:cNvSpPr>
            <a:spLocks noChangeArrowheads="1"/>
          </p:cNvSpPr>
          <p:nvPr/>
        </p:nvSpPr>
        <p:spPr bwMode="auto">
          <a:xfrm>
            <a:off x="6417587" y="3507557"/>
            <a:ext cx="1015057" cy="769120"/>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Surgery</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7" name="AutoShape 12"/>
          <p:cNvSpPr>
            <a:spLocks noChangeArrowheads="1"/>
          </p:cNvSpPr>
          <p:nvPr/>
        </p:nvSpPr>
        <p:spPr bwMode="auto">
          <a:xfrm>
            <a:off x="7823474" y="3507557"/>
            <a:ext cx="1140526" cy="769120"/>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Follow-up</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18" name="AutoShape 19"/>
          <p:cNvCxnSpPr>
            <a:cxnSpLocks noChangeShapeType="1"/>
            <a:stCxn id="8" idx="3"/>
            <a:endCxn id="15" idx="1"/>
          </p:cNvCxnSpPr>
          <p:nvPr/>
        </p:nvCxnSpPr>
        <p:spPr bwMode="auto">
          <a:xfrm>
            <a:off x="4681020" y="3892117"/>
            <a:ext cx="390831" cy="0"/>
          </a:xfrm>
          <a:prstGeom prst="straightConnector1">
            <a:avLst/>
          </a:prstGeom>
          <a:noFill/>
          <a:ln w="38100">
            <a:solidFill>
              <a:schemeClr val="bg2"/>
            </a:solidFill>
            <a:round/>
            <a:headEnd/>
            <a:tailEnd type="triangle" w="med" len="med"/>
          </a:ln>
        </p:spPr>
      </p:cxnSp>
      <p:cxnSp>
        <p:nvCxnSpPr>
          <p:cNvPr id="23" name="AutoShape 19"/>
          <p:cNvCxnSpPr>
            <a:cxnSpLocks noChangeShapeType="1"/>
            <a:stCxn id="15" idx="3"/>
            <a:endCxn id="16" idx="1"/>
          </p:cNvCxnSpPr>
          <p:nvPr/>
        </p:nvCxnSpPr>
        <p:spPr bwMode="auto">
          <a:xfrm>
            <a:off x="6026756" y="3892117"/>
            <a:ext cx="390831" cy="0"/>
          </a:xfrm>
          <a:prstGeom prst="straightConnector1">
            <a:avLst/>
          </a:prstGeom>
          <a:noFill/>
          <a:ln w="38100">
            <a:solidFill>
              <a:schemeClr val="bg2"/>
            </a:solidFill>
            <a:round/>
            <a:headEnd/>
            <a:tailEnd type="triangle" w="med" len="med"/>
          </a:ln>
        </p:spPr>
      </p:cxnSp>
      <p:cxnSp>
        <p:nvCxnSpPr>
          <p:cNvPr id="26" name="AutoShape 19"/>
          <p:cNvCxnSpPr>
            <a:cxnSpLocks noChangeShapeType="1"/>
            <a:stCxn id="16" idx="3"/>
            <a:endCxn id="17" idx="1"/>
          </p:cNvCxnSpPr>
          <p:nvPr/>
        </p:nvCxnSpPr>
        <p:spPr bwMode="auto">
          <a:xfrm>
            <a:off x="7432644" y="3892117"/>
            <a:ext cx="390830" cy="0"/>
          </a:xfrm>
          <a:prstGeom prst="straightConnector1">
            <a:avLst/>
          </a:prstGeom>
          <a:noFill/>
          <a:ln w="38100">
            <a:solidFill>
              <a:schemeClr val="bg2"/>
            </a:solidFill>
            <a:round/>
            <a:headEnd/>
            <a:tailEnd type="triangle" w="med" len="med"/>
          </a:ln>
        </p:spPr>
      </p:cxnSp>
      <p:sp>
        <p:nvSpPr>
          <p:cNvPr id="32" name="TextBox 31"/>
          <p:cNvSpPr txBox="1"/>
          <p:nvPr/>
        </p:nvSpPr>
        <p:spPr>
          <a:xfrm>
            <a:off x="5812164" y="3266958"/>
            <a:ext cx="827471" cy="430887"/>
          </a:xfrm>
          <a:prstGeom prst="rect">
            <a:avLst/>
          </a:prstGeom>
          <a:noFill/>
        </p:spPr>
        <p:txBody>
          <a:bodyPr wrap="none" rtlCol="0">
            <a:spAutoFit/>
          </a:bodyPr>
          <a:lstStyle/>
          <a:p>
            <a:pPr algn="ctr"/>
            <a:r>
              <a:rPr lang="en-GB" sz="1100" dirty="0" smtClean="0"/>
              <a:t>6–8 week </a:t>
            </a:r>
            <a:br>
              <a:rPr lang="en-GB" sz="1100" dirty="0" smtClean="0"/>
            </a:br>
            <a:r>
              <a:rPr lang="en-GB" sz="1100" dirty="0" smtClean="0"/>
              <a:t>gap</a:t>
            </a:r>
            <a:endParaRPr lang="en-GB" sz="1100" dirty="0"/>
          </a:p>
        </p:txBody>
      </p:sp>
    </p:spTree>
    <p:extLst>
      <p:ext uri="{BB962C8B-B14F-4D97-AF65-F5344CB8AC3E}">
        <p14:creationId xmlns:p14="http://schemas.microsoft.com/office/powerpoint/2010/main" val="3621700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337092" cy="939801"/>
          </a:xfrm>
        </p:spPr>
        <p:txBody>
          <a:bodyPr/>
          <a:lstStyle/>
          <a:p>
            <a:r>
              <a:rPr lang="en-GB" dirty="0" smtClean="0"/>
              <a:t>1609PD</a:t>
            </a:r>
            <a:r>
              <a:rPr lang="en-GB" dirty="0"/>
              <a:t>: Preoperative hypofractionated radiotherapy (RT) in patients with locally advanced myxoid </a:t>
            </a:r>
            <a:r>
              <a:rPr lang="en-GB" dirty="0" err="1"/>
              <a:t>liposarcomas</a:t>
            </a:r>
            <a:r>
              <a:rPr lang="en-GB" dirty="0"/>
              <a:t>: </a:t>
            </a:r>
            <a:r>
              <a:rPr lang="en-GB" dirty="0" smtClean="0"/>
              <a:t>Interim </a:t>
            </a:r>
            <a:r>
              <a:rPr lang="en-GB" dirty="0"/>
              <a:t>analysis of prospective phase II clinical </a:t>
            </a:r>
            <a:r>
              <a:rPr lang="en-GB" dirty="0" smtClean="0"/>
              <a:t>trial </a:t>
            </a:r>
            <a:r>
              <a:rPr lang="en-GB" dirty="0" smtClean="0"/>
              <a:t/>
            </a:r>
            <a:br>
              <a:rPr lang="en-GB" dirty="0" smtClean="0"/>
            </a:br>
            <a:r>
              <a:rPr lang="en-GB" dirty="0" smtClean="0"/>
              <a:t>– </a:t>
            </a:r>
            <a:r>
              <a:rPr lang="en-GB" dirty="0" err="1" smtClean="0"/>
              <a:t>Kosela</a:t>
            </a:r>
            <a:r>
              <a:rPr lang="en-GB" dirty="0" smtClean="0"/>
              <a:t> </a:t>
            </a:r>
            <a:r>
              <a:rPr lang="en-GB" dirty="0" err="1" smtClean="0"/>
              <a:t>Paterczyk</a:t>
            </a:r>
            <a:r>
              <a:rPr lang="en-GB" dirty="0" smtClean="0"/>
              <a:t> </a:t>
            </a:r>
            <a:r>
              <a:rPr lang="en-GB" dirty="0" smtClean="0"/>
              <a:t>HM,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pPr marL="0" indent="0">
              <a:buNone/>
            </a:pPr>
            <a:endParaRPr lang="en-GB" b="1" dirty="0" smtClean="0">
              <a:solidFill>
                <a:schemeClr val="bg1"/>
              </a:solidFill>
            </a:endParaRPr>
          </a:p>
        </p:txBody>
      </p:sp>
      <p:sp>
        <p:nvSpPr>
          <p:cNvPr id="4" name="Text Box 4"/>
          <p:cNvSpPr txBox="1">
            <a:spLocks noChangeArrowheads="1"/>
          </p:cNvSpPr>
          <p:nvPr/>
        </p:nvSpPr>
        <p:spPr bwMode="auto">
          <a:xfrm>
            <a:off x="4109968" y="6474897"/>
            <a:ext cx="48133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Kosela</a:t>
            </a:r>
            <a:r>
              <a:rPr lang="en-GB" sz="1200" dirty="0" smtClean="0">
                <a:solidFill>
                  <a:srgbClr val="363636"/>
                </a:solidFill>
              </a:rPr>
              <a:t> </a:t>
            </a:r>
            <a:r>
              <a:rPr lang="en-GB" sz="1200" dirty="0" err="1" smtClean="0">
                <a:solidFill>
                  <a:srgbClr val="363636"/>
                </a:solidFill>
              </a:rPr>
              <a:t>Paterczyk</a:t>
            </a:r>
            <a:r>
              <a:rPr lang="en-GB" sz="1200" dirty="0" smtClean="0">
                <a:solidFill>
                  <a:srgbClr val="363636"/>
                </a:solidFill>
              </a:rPr>
              <a:t> </a:t>
            </a:r>
            <a:r>
              <a:rPr lang="en-GB" sz="1200" dirty="0" smtClean="0">
                <a:solidFill>
                  <a:srgbClr val="363636"/>
                </a:solidFill>
              </a:rPr>
              <a:t>HM</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1609PD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25626624"/>
              </p:ext>
            </p:extLst>
          </p:nvPr>
        </p:nvGraphicFramePr>
        <p:xfrm>
          <a:off x="297305" y="1767840"/>
          <a:ext cx="8034708" cy="1524000"/>
        </p:xfrm>
        <a:graphic>
          <a:graphicData uri="http://schemas.openxmlformats.org/drawingml/2006/table">
            <a:tbl>
              <a:tblPr firstRow="1" bandRow="1">
                <a:tableStyleId>{69012ECD-51FC-41F1-AA8D-1B2483CD663E}</a:tableStyleId>
              </a:tblPr>
              <a:tblGrid>
                <a:gridCol w="6205908">
                  <a:extLst>
                    <a:ext uri="{9D8B030D-6E8A-4147-A177-3AD203B41FA5}">
                      <a16:colId xmlns:a16="http://schemas.microsoft.com/office/drawing/2014/main" val="2846293413"/>
                    </a:ext>
                  </a:extLst>
                </a:gridCol>
                <a:gridCol w="1828800">
                  <a:extLst>
                    <a:ext uri="{9D8B030D-6E8A-4147-A177-3AD203B41FA5}">
                      <a16:colId xmlns:a16="http://schemas.microsoft.com/office/drawing/2014/main" val="3053399442"/>
                    </a:ext>
                  </a:extLst>
                </a:gridCol>
              </a:tblGrid>
              <a:tr h="248921">
                <a:tc>
                  <a:txBody>
                    <a:bodyPr/>
                    <a:lstStyle/>
                    <a:p>
                      <a:r>
                        <a:rPr lang="en-GB" sz="1400" dirty="0" smtClean="0">
                          <a:solidFill>
                            <a:schemeClr val="tx2"/>
                          </a:solidFill>
                        </a:rPr>
                        <a:t>Baseline</a:t>
                      </a:r>
                      <a:r>
                        <a:rPr lang="en-GB" sz="1400" baseline="0" dirty="0" smtClean="0">
                          <a:solidFill>
                            <a:schemeClr val="tx2"/>
                          </a:solidFill>
                        </a:rPr>
                        <a:t> characteristics</a:t>
                      </a:r>
                      <a:endParaRPr lang="en-GB" sz="1400" dirty="0">
                        <a:solidFill>
                          <a:schemeClr val="tx2"/>
                        </a:solidFill>
                      </a:endParaRPr>
                    </a:p>
                  </a:txBody>
                  <a:tcPr>
                    <a:lnR w="12700" cap="flat" cmpd="sng" algn="ctr">
                      <a:noFill/>
                      <a:prstDash val="solid"/>
                      <a:round/>
                      <a:headEnd type="none" w="med" len="med"/>
                      <a:tailEnd type="none" w="med" len="med"/>
                    </a:lnR>
                  </a:tcPr>
                </a:tc>
                <a:tc>
                  <a:txBody>
                    <a:bodyPr/>
                    <a:lstStyle/>
                    <a:p>
                      <a:pPr algn="ctr"/>
                      <a:r>
                        <a:rPr lang="en-GB" sz="1400" dirty="0" smtClean="0">
                          <a:solidFill>
                            <a:schemeClr val="tx2"/>
                          </a:solidFill>
                        </a:rPr>
                        <a:t>n=19</a:t>
                      </a:r>
                      <a:endParaRPr lang="en-GB" sz="1400" dirty="0">
                        <a:solidFill>
                          <a:schemeClr val="tx2"/>
                        </a:solidFill>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3060708535"/>
                  </a:ext>
                </a:extLst>
              </a:tr>
              <a:tr h="304800">
                <a:tc>
                  <a:txBody>
                    <a:bodyPr/>
                    <a:lstStyle/>
                    <a:p>
                      <a:r>
                        <a:rPr lang="en-GB" sz="1400" dirty="0" smtClean="0"/>
                        <a:t>Site of tumour – lower limb, %</a:t>
                      </a:r>
                      <a:endParaRPr lang="en-GB" sz="1400" dirty="0"/>
                    </a:p>
                  </a:txBody>
                  <a:tcPr>
                    <a:lnR w="12700" cap="flat" cmpd="sng" algn="ctr">
                      <a:noFill/>
                      <a:prstDash val="solid"/>
                      <a:round/>
                      <a:headEnd type="none" w="med" len="med"/>
                      <a:tailEnd type="none" w="med" len="med"/>
                    </a:lnR>
                  </a:tcPr>
                </a:tc>
                <a:tc>
                  <a:txBody>
                    <a:bodyPr/>
                    <a:lstStyle/>
                    <a:p>
                      <a:pPr algn="ctr"/>
                      <a:r>
                        <a:rPr lang="en-GB" sz="1400" dirty="0" smtClean="0"/>
                        <a:t>95</a:t>
                      </a:r>
                      <a:endParaRPr lang="en-GB" sz="14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455649273"/>
                  </a:ext>
                </a:extLst>
              </a:tr>
              <a:tr h="304800">
                <a:tc>
                  <a:txBody>
                    <a:bodyPr/>
                    <a:lstStyle/>
                    <a:p>
                      <a:r>
                        <a:rPr lang="en-GB" sz="1400" dirty="0" smtClean="0"/>
                        <a:t>Median (range)</a:t>
                      </a:r>
                      <a:r>
                        <a:rPr lang="en-GB" sz="1400" baseline="0" dirty="0" smtClean="0"/>
                        <a:t> t</a:t>
                      </a:r>
                      <a:r>
                        <a:rPr lang="en-GB" sz="1400" dirty="0" smtClean="0"/>
                        <a:t>umour</a:t>
                      </a:r>
                      <a:r>
                        <a:rPr lang="en-GB" sz="1400" baseline="0" dirty="0" smtClean="0"/>
                        <a:t> size, cm</a:t>
                      </a:r>
                      <a:endParaRPr lang="en-GB" sz="1400" dirty="0"/>
                    </a:p>
                  </a:txBody>
                  <a:tcPr>
                    <a:lnR w="12700" cap="flat" cmpd="sng" algn="ctr">
                      <a:noFill/>
                      <a:prstDash val="solid"/>
                      <a:round/>
                      <a:headEnd type="none" w="med" len="med"/>
                      <a:tailEnd type="none" w="med" len="med"/>
                    </a:lnR>
                  </a:tcPr>
                </a:tc>
                <a:tc>
                  <a:txBody>
                    <a:bodyPr/>
                    <a:lstStyle/>
                    <a:p>
                      <a:pPr algn="ctr"/>
                      <a:r>
                        <a:rPr lang="en-GB" sz="1400" dirty="0" smtClean="0"/>
                        <a:t>14 (5–20)</a:t>
                      </a:r>
                      <a:endParaRPr lang="en-GB" sz="14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3204752873"/>
                  </a:ext>
                </a:extLst>
              </a:tr>
              <a:tr h="304800">
                <a:tc>
                  <a:txBody>
                    <a:bodyPr/>
                    <a:lstStyle/>
                    <a:p>
                      <a:r>
                        <a:rPr lang="en-GB" sz="1400" dirty="0" smtClean="0"/>
                        <a:t>High grade tumours (by FNCLCC), %</a:t>
                      </a:r>
                      <a:endParaRPr lang="en-GB" sz="1400" dirty="0"/>
                    </a:p>
                  </a:txBody>
                  <a:tcPr>
                    <a:lnR w="12700" cap="flat" cmpd="sng" algn="ctr">
                      <a:noFill/>
                      <a:prstDash val="solid"/>
                      <a:round/>
                      <a:headEnd type="none" w="med" len="med"/>
                      <a:tailEnd type="none" w="med" len="med"/>
                    </a:lnR>
                  </a:tcPr>
                </a:tc>
                <a:tc>
                  <a:txBody>
                    <a:bodyPr/>
                    <a:lstStyle/>
                    <a:p>
                      <a:pPr algn="ctr"/>
                      <a:r>
                        <a:rPr lang="en-GB" sz="1400" dirty="0" smtClean="0"/>
                        <a:t>40</a:t>
                      </a:r>
                      <a:endParaRPr lang="en-GB" sz="14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925889450"/>
                  </a:ext>
                </a:extLst>
              </a:tr>
              <a:tr h="304800">
                <a:tc>
                  <a:txBody>
                    <a:bodyPr/>
                    <a:lstStyle/>
                    <a:p>
                      <a:r>
                        <a:rPr lang="en-GB" sz="1400" dirty="0" smtClean="0"/>
                        <a:t>Round cell component &gt;5%, %</a:t>
                      </a:r>
                      <a:endParaRPr lang="en-GB" sz="1400" dirty="0"/>
                    </a:p>
                  </a:txBody>
                  <a:tcPr>
                    <a:lnR w="12700" cap="flat" cmpd="sng" algn="ctr">
                      <a:noFill/>
                      <a:prstDash val="solid"/>
                      <a:round/>
                      <a:headEnd type="none" w="med" len="med"/>
                      <a:tailEnd type="none" w="med" len="med"/>
                    </a:lnR>
                  </a:tcPr>
                </a:tc>
                <a:tc>
                  <a:txBody>
                    <a:bodyPr/>
                    <a:lstStyle/>
                    <a:p>
                      <a:pPr algn="ctr"/>
                      <a:r>
                        <a:rPr lang="en-GB" sz="1400" dirty="0" smtClean="0"/>
                        <a:t>40</a:t>
                      </a:r>
                      <a:endParaRPr lang="en-GB" sz="14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6880882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09332888"/>
              </p:ext>
            </p:extLst>
          </p:nvPr>
        </p:nvGraphicFramePr>
        <p:xfrm>
          <a:off x="297305" y="3359368"/>
          <a:ext cx="8034708" cy="1341120"/>
        </p:xfrm>
        <a:graphic>
          <a:graphicData uri="http://schemas.openxmlformats.org/drawingml/2006/table">
            <a:tbl>
              <a:tblPr firstRow="1" bandRow="1">
                <a:tableStyleId>{69012ECD-51FC-41F1-AA8D-1B2483CD663E}</a:tableStyleId>
              </a:tblPr>
              <a:tblGrid>
                <a:gridCol w="6205908">
                  <a:extLst>
                    <a:ext uri="{9D8B030D-6E8A-4147-A177-3AD203B41FA5}">
                      <a16:colId xmlns:a16="http://schemas.microsoft.com/office/drawing/2014/main" val="2846293413"/>
                    </a:ext>
                  </a:extLst>
                </a:gridCol>
                <a:gridCol w="1828800">
                  <a:extLst>
                    <a:ext uri="{9D8B030D-6E8A-4147-A177-3AD203B41FA5}">
                      <a16:colId xmlns:a16="http://schemas.microsoft.com/office/drawing/2014/main" val="3053399442"/>
                    </a:ext>
                  </a:extLst>
                </a:gridCol>
              </a:tblGrid>
              <a:tr h="248921">
                <a:tc>
                  <a:txBody>
                    <a:bodyPr/>
                    <a:lstStyle/>
                    <a:p>
                      <a:r>
                        <a:rPr lang="en-GB" sz="1400" dirty="0" smtClean="0">
                          <a:solidFill>
                            <a:schemeClr val="tx2"/>
                          </a:solidFill>
                        </a:rPr>
                        <a:t>AEs, n</a:t>
                      </a:r>
                      <a:endParaRPr lang="en-GB" sz="1400" dirty="0">
                        <a:solidFill>
                          <a:schemeClr val="tx2"/>
                        </a:solidFill>
                      </a:endParaRPr>
                    </a:p>
                  </a:txBody>
                  <a:tcPr>
                    <a:lnR w="12700" cap="flat" cmpd="sng" algn="ctr">
                      <a:noFill/>
                      <a:prstDash val="solid"/>
                      <a:round/>
                      <a:headEnd type="none" w="med" len="med"/>
                      <a:tailEnd type="none" w="med" len="med"/>
                    </a:lnR>
                  </a:tcPr>
                </a:tc>
                <a:tc>
                  <a:txBody>
                    <a:bodyPr/>
                    <a:lstStyle/>
                    <a:p>
                      <a:pPr algn="ctr"/>
                      <a:r>
                        <a:rPr lang="en-GB" sz="1400" dirty="0" smtClean="0">
                          <a:solidFill>
                            <a:schemeClr val="tx2"/>
                          </a:solidFill>
                        </a:rPr>
                        <a:t>n=19</a:t>
                      </a:r>
                      <a:endParaRPr lang="en-GB" sz="1400" dirty="0">
                        <a:solidFill>
                          <a:schemeClr val="tx2"/>
                        </a:solidFill>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3060708535"/>
                  </a:ext>
                </a:extLst>
              </a:tr>
              <a:tr h="304800">
                <a:tc>
                  <a:txBody>
                    <a:bodyPr/>
                    <a:lstStyle/>
                    <a:p>
                      <a:r>
                        <a:rPr lang="en-GB" sz="1400" dirty="0" smtClean="0"/>
                        <a:t>EORTC</a:t>
                      </a:r>
                      <a:r>
                        <a:rPr lang="en-GB" sz="1400" baseline="0" dirty="0" smtClean="0"/>
                        <a:t> radiation dermatitis</a:t>
                      </a:r>
                    </a:p>
                    <a:p>
                      <a:pPr marL="182563" indent="0"/>
                      <a:r>
                        <a:rPr lang="en-GB" sz="1400" baseline="0" dirty="0" smtClean="0"/>
                        <a:t>Grade 1</a:t>
                      </a:r>
                    </a:p>
                    <a:p>
                      <a:pPr marL="182563" indent="0"/>
                      <a:r>
                        <a:rPr lang="en-GB" sz="1400" baseline="0" dirty="0" smtClean="0"/>
                        <a:t>Grade 3</a:t>
                      </a:r>
                      <a:endParaRPr lang="en-GB" sz="1400" dirty="0"/>
                    </a:p>
                  </a:txBody>
                  <a:tcPr>
                    <a:lnR w="12700" cap="flat" cmpd="sng" algn="ctr">
                      <a:noFill/>
                      <a:prstDash val="solid"/>
                      <a:round/>
                      <a:headEnd type="none" w="med" len="med"/>
                      <a:tailEnd type="none" w="med" len="med"/>
                    </a:lnR>
                  </a:tcPr>
                </a:tc>
                <a:tc>
                  <a:txBody>
                    <a:bodyPr/>
                    <a:lstStyle/>
                    <a:p>
                      <a:pPr algn="ctr"/>
                      <a:endParaRPr lang="en-GB" sz="1400" dirty="0" smtClean="0"/>
                    </a:p>
                    <a:p>
                      <a:pPr algn="ctr"/>
                      <a:r>
                        <a:rPr lang="en-GB" sz="1400" dirty="0" smtClean="0"/>
                        <a:t>10</a:t>
                      </a:r>
                    </a:p>
                    <a:p>
                      <a:pPr algn="ctr"/>
                      <a:r>
                        <a:rPr lang="en-GB" sz="1400" dirty="0" smtClean="0"/>
                        <a:t>1</a:t>
                      </a:r>
                      <a:endParaRPr lang="en-GB" sz="14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455649273"/>
                  </a:ext>
                </a:extLst>
              </a:tr>
              <a:tr h="304800">
                <a:tc>
                  <a:txBody>
                    <a:bodyPr/>
                    <a:lstStyle/>
                    <a:p>
                      <a:r>
                        <a:rPr lang="en-GB" sz="1400" dirty="0" smtClean="0"/>
                        <a:t>Postoperative wound</a:t>
                      </a:r>
                      <a:r>
                        <a:rPr lang="en-GB" sz="1400" baseline="0" dirty="0" smtClean="0"/>
                        <a:t> complications (wound dehiscence/prolonged healing)</a:t>
                      </a:r>
                      <a:endParaRPr lang="en-GB" sz="1400" dirty="0"/>
                    </a:p>
                  </a:txBody>
                  <a:tcPr>
                    <a:lnR w="12700" cap="flat" cmpd="sng" algn="ctr">
                      <a:noFill/>
                      <a:prstDash val="solid"/>
                      <a:round/>
                      <a:headEnd type="none" w="med" len="med"/>
                      <a:tailEnd type="none" w="med" len="med"/>
                    </a:lnR>
                  </a:tcPr>
                </a:tc>
                <a:tc>
                  <a:txBody>
                    <a:bodyPr/>
                    <a:lstStyle/>
                    <a:p>
                      <a:pPr algn="ctr"/>
                      <a:r>
                        <a:rPr lang="en-GB" sz="1400" dirty="0" smtClean="0"/>
                        <a:t>3</a:t>
                      </a:r>
                      <a:endParaRPr lang="en-GB" sz="14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320475287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72915541"/>
              </p:ext>
            </p:extLst>
          </p:nvPr>
        </p:nvGraphicFramePr>
        <p:xfrm>
          <a:off x="297305" y="4768016"/>
          <a:ext cx="8034708" cy="1341120"/>
        </p:xfrm>
        <a:graphic>
          <a:graphicData uri="http://schemas.openxmlformats.org/drawingml/2006/table">
            <a:tbl>
              <a:tblPr firstRow="1" bandRow="1">
                <a:tableStyleId>{69012ECD-51FC-41F1-AA8D-1B2483CD663E}</a:tableStyleId>
              </a:tblPr>
              <a:tblGrid>
                <a:gridCol w="6205908">
                  <a:extLst>
                    <a:ext uri="{9D8B030D-6E8A-4147-A177-3AD203B41FA5}">
                      <a16:colId xmlns:a16="http://schemas.microsoft.com/office/drawing/2014/main" val="2846293413"/>
                    </a:ext>
                  </a:extLst>
                </a:gridCol>
                <a:gridCol w="1828800">
                  <a:extLst>
                    <a:ext uri="{9D8B030D-6E8A-4147-A177-3AD203B41FA5}">
                      <a16:colId xmlns:a16="http://schemas.microsoft.com/office/drawing/2014/main" val="3053399442"/>
                    </a:ext>
                  </a:extLst>
                </a:gridCol>
              </a:tblGrid>
              <a:tr h="248921">
                <a:tc>
                  <a:txBody>
                    <a:bodyPr/>
                    <a:lstStyle/>
                    <a:p>
                      <a:r>
                        <a:rPr lang="en-GB" sz="1400" dirty="0" smtClean="0">
                          <a:solidFill>
                            <a:schemeClr val="tx2"/>
                          </a:solidFill>
                        </a:rPr>
                        <a:t>Outcomes, n</a:t>
                      </a:r>
                      <a:endParaRPr lang="en-GB" sz="1400" dirty="0">
                        <a:solidFill>
                          <a:schemeClr val="tx2"/>
                        </a:solidFill>
                      </a:endParaRPr>
                    </a:p>
                  </a:txBody>
                  <a:tcPr>
                    <a:lnR w="12700" cap="flat" cmpd="sng" algn="ctr">
                      <a:noFill/>
                      <a:prstDash val="solid"/>
                      <a:round/>
                      <a:headEnd type="none" w="med" len="med"/>
                      <a:tailEnd type="none" w="med" len="med"/>
                    </a:lnR>
                  </a:tcPr>
                </a:tc>
                <a:tc>
                  <a:txBody>
                    <a:bodyPr/>
                    <a:lstStyle/>
                    <a:p>
                      <a:pPr algn="ctr"/>
                      <a:r>
                        <a:rPr lang="en-GB" sz="1400" dirty="0" smtClean="0">
                          <a:solidFill>
                            <a:schemeClr val="tx2"/>
                          </a:solidFill>
                        </a:rPr>
                        <a:t>n=19</a:t>
                      </a:r>
                      <a:endParaRPr lang="en-GB" sz="1400" dirty="0">
                        <a:solidFill>
                          <a:schemeClr val="tx2"/>
                        </a:solidFill>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3060708535"/>
                  </a:ext>
                </a:extLst>
              </a:tr>
              <a:tr h="304800">
                <a:tc>
                  <a:txBody>
                    <a:bodyPr/>
                    <a:lstStyle/>
                    <a:p>
                      <a:r>
                        <a:rPr lang="en-GB" sz="1400" dirty="0" smtClean="0"/>
                        <a:t>Resection</a:t>
                      </a:r>
                      <a:endParaRPr lang="en-GB" sz="1400" baseline="0" dirty="0" smtClean="0"/>
                    </a:p>
                    <a:p>
                      <a:pPr marL="182563" indent="0"/>
                      <a:r>
                        <a:rPr lang="en-GB" sz="1400" baseline="0" dirty="0" smtClean="0"/>
                        <a:t>R0</a:t>
                      </a:r>
                    </a:p>
                    <a:p>
                      <a:pPr marL="182563" indent="0"/>
                      <a:r>
                        <a:rPr lang="en-GB" sz="1400" baseline="0" dirty="0" smtClean="0"/>
                        <a:t>R1</a:t>
                      </a:r>
                      <a:endParaRPr lang="en-GB" sz="1400" dirty="0"/>
                    </a:p>
                  </a:txBody>
                  <a:tcPr>
                    <a:lnR w="12700" cap="flat" cmpd="sng" algn="ctr">
                      <a:noFill/>
                      <a:prstDash val="solid"/>
                      <a:round/>
                      <a:headEnd type="none" w="med" len="med"/>
                      <a:tailEnd type="none" w="med" len="med"/>
                    </a:lnR>
                  </a:tcPr>
                </a:tc>
                <a:tc>
                  <a:txBody>
                    <a:bodyPr/>
                    <a:lstStyle/>
                    <a:p>
                      <a:pPr algn="ctr"/>
                      <a:endParaRPr lang="en-GB" sz="1400" dirty="0" smtClean="0"/>
                    </a:p>
                    <a:p>
                      <a:pPr algn="ctr"/>
                      <a:r>
                        <a:rPr lang="en-GB" sz="1400" dirty="0" smtClean="0"/>
                        <a:t>18</a:t>
                      </a:r>
                    </a:p>
                    <a:p>
                      <a:pPr algn="ctr"/>
                      <a:r>
                        <a:rPr lang="en-GB" sz="1400" dirty="0" smtClean="0"/>
                        <a:t>1</a:t>
                      </a:r>
                      <a:endParaRPr lang="en-GB" sz="14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455649273"/>
                  </a:ext>
                </a:extLst>
              </a:tr>
              <a:tr h="304800">
                <a:tc>
                  <a:txBody>
                    <a:bodyPr/>
                    <a:lstStyle/>
                    <a:p>
                      <a:r>
                        <a:rPr lang="en-GB" sz="1400" dirty="0" smtClean="0"/>
                        <a:t>Local recurrence</a:t>
                      </a:r>
                      <a:endParaRPr lang="en-GB" sz="1400" dirty="0"/>
                    </a:p>
                  </a:txBody>
                  <a:tcPr>
                    <a:lnR w="12700" cap="flat" cmpd="sng" algn="ctr">
                      <a:noFill/>
                      <a:prstDash val="solid"/>
                      <a:round/>
                      <a:headEnd type="none" w="med" len="med"/>
                      <a:tailEnd type="none" w="med" len="med"/>
                    </a:lnR>
                  </a:tcPr>
                </a:tc>
                <a:tc>
                  <a:txBody>
                    <a:bodyPr/>
                    <a:lstStyle/>
                    <a:p>
                      <a:pPr algn="ctr"/>
                      <a:r>
                        <a:rPr lang="en-GB" sz="1400" dirty="0" smtClean="0"/>
                        <a:t>0</a:t>
                      </a:r>
                      <a:endParaRPr lang="en-GB" sz="14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3204752873"/>
                  </a:ext>
                </a:extLst>
              </a:tr>
            </a:tbl>
          </a:graphicData>
        </a:graphic>
      </p:graphicFrame>
    </p:spTree>
    <p:extLst>
      <p:ext uri="{BB962C8B-B14F-4D97-AF65-F5344CB8AC3E}">
        <p14:creationId xmlns:p14="http://schemas.microsoft.com/office/powerpoint/2010/main" val="254332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351931" cy="939801"/>
          </a:xfrm>
        </p:spPr>
        <p:txBody>
          <a:bodyPr/>
          <a:lstStyle/>
          <a:p>
            <a:r>
              <a:rPr lang="en-GB" dirty="0" smtClean="0"/>
              <a:t>1609PD</a:t>
            </a:r>
            <a:r>
              <a:rPr lang="en-GB" dirty="0"/>
              <a:t>: Preoperative hypofractionated radiotherapy (RT) in patients with locally advanced myxoid </a:t>
            </a:r>
            <a:r>
              <a:rPr lang="en-GB" dirty="0" err="1"/>
              <a:t>liposarcomas</a:t>
            </a:r>
            <a:r>
              <a:rPr lang="en-GB" dirty="0"/>
              <a:t>: </a:t>
            </a:r>
            <a:r>
              <a:rPr lang="en-GB" dirty="0" smtClean="0"/>
              <a:t>Interim </a:t>
            </a:r>
            <a:r>
              <a:rPr lang="en-GB" dirty="0"/>
              <a:t>analysis of prospective phase II clinical </a:t>
            </a:r>
            <a:r>
              <a:rPr lang="en-GB" dirty="0" smtClean="0"/>
              <a:t>trial </a:t>
            </a:r>
            <a:r>
              <a:rPr lang="en-GB" dirty="0" smtClean="0"/>
              <a:t/>
            </a:r>
            <a:br>
              <a:rPr lang="en-GB" dirty="0" smtClean="0"/>
            </a:br>
            <a:r>
              <a:rPr lang="en-GB" dirty="0" smtClean="0"/>
              <a:t>– </a:t>
            </a:r>
            <a:r>
              <a:rPr lang="en-GB" dirty="0" err="1" smtClean="0"/>
              <a:t>Kosela</a:t>
            </a:r>
            <a:r>
              <a:rPr lang="en-GB" dirty="0" smtClean="0"/>
              <a:t> </a:t>
            </a:r>
            <a:r>
              <a:rPr lang="en-GB" dirty="0" err="1" smtClean="0"/>
              <a:t>Paterczyk</a:t>
            </a:r>
            <a:r>
              <a:rPr lang="en-GB" dirty="0" smtClean="0"/>
              <a:t> </a:t>
            </a:r>
            <a:r>
              <a:rPr lang="en-GB" dirty="0" smtClean="0"/>
              <a:t>HM,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pPr marL="0" indent="0">
              <a:spcBef>
                <a:spcPts val="25200"/>
              </a:spcBef>
              <a:buNone/>
            </a:pPr>
            <a:r>
              <a:rPr lang="en-GB" b="1" dirty="0" smtClean="0">
                <a:solidFill>
                  <a:schemeClr val="bg1"/>
                </a:solidFill>
              </a:rPr>
              <a:t>CONCLUSION</a:t>
            </a:r>
          </a:p>
          <a:p>
            <a:r>
              <a:rPr lang="en-GB" sz="1600" dirty="0" smtClean="0"/>
              <a:t>In patients with myxoid liposarcoma, good local control with low levels of toxicity can be achieved when leaving a long gap </a:t>
            </a:r>
            <a:r>
              <a:rPr lang="en-GB" sz="1600" dirty="0" smtClean="0"/>
              <a:t>(6–8 weeks) between </a:t>
            </a:r>
            <a:r>
              <a:rPr lang="en-GB" sz="1600" dirty="0" smtClean="0"/>
              <a:t>using preoperative hypofractionated RT and surgery </a:t>
            </a:r>
            <a:endParaRPr lang="en-GB" sz="1600" dirty="0"/>
          </a:p>
        </p:txBody>
      </p:sp>
      <p:sp>
        <p:nvSpPr>
          <p:cNvPr id="4" name="Text Box 4"/>
          <p:cNvSpPr txBox="1">
            <a:spLocks noChangeArrowheads="1"/>
          </p:cNvSpPr>
          <p:nvPr/>
        </p:nvSpPr>
        <p:spPr bwMode="auto">
          <a:xfrm>
            <a:off x="4109968" y="6474897"/>
            <a:ext cx="48133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Kosela</a:t>
            </a:r>
            <a:r>
              <a:rPr lang="en-GB" sz="1200" dirty="0" smtClean="0">
                <a:solidFill>
                  <a:srgbClr val="363636"/>
                </a:solidFill>
              </a:rPr>
              <a:t> </a:t>
            </a:r>
            <a:r>
              <a:rPr lang="en-GB" sz="1200" dirty="0" err="1" smtClean="0">
                <a:solidFill>
                  <a:srgbClr val="363636"/>
                </a:solidFill>
              </a:rPr>
              <a:t>Paterczyk</a:t>
            </a:r>
            <a:r>
              <a:rPr lang="en-GB" sz="1200" dirty="0" smtClean="0">
                <a:solidFill>
                  <a:srgbClr val="363636"/>
                </a:solidFill>
              </a:rPr>
              <a:t> </a:t>
            </a:r>
            <a:r>
              <a:rPr lang="en-GB" sz="1200" dirty="0" smtClean="0">
                <a:solidFill>
                  <a:srgbClr val="363636"/>
                </a:solidFill>
              </a:rPr>
              <a:t>HM</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1609PD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15" name="Group 14"/>
          <p:cNvGrpSpPr/>
          <p:nvPr/>
        </p:nvGrpSpPr>
        <p:grpSpPr>
          <a:xfrm>
            <a:off x="220662" y="1685583"/>
            <a:ext cx="6359869" cy="3154302"/>
            <a:chOff x="4808204" y="1320800"/>
            <a:chExt cx="6359869" cy="3154302"/>
          </a:xfrm>
        </p:grpSpPr>
        <p:pic>
          <p:nvPicPr>
            <p:cNvPr id="7" name="Obraz 13">
              <a:extLst>
                <a:ext uri="{FF2B5EF4-FFF2-40B4-BE49-F238E27FC236}">
                  <a16:creationId xmlns:a16="http://schemas.microsoft.com/office/drawing/2014/main" id="{C0ABC51E-F86D-4EB6-A41A-44C92C30B3C1}"/>
                </a:ext>
              </a:extLst>
            </p:cNvPr>
            <p:cNvPicPr>
              <a:picLocks noChangeAspect="1"/>
            </p:cNvPicPr>
            <p:nvPr/>
          </p:nvPicPr>
          <p:blipFill rotWithShape="1">
            <a:blip r:embed="rId2"/>
            <a:srcRect l="68274" t="1142" b="49279"/>
            <a:stretch/>
          </p:blipFill>
          <p:spPr>
            <a:xfrm>
              <a:off x="4808204" y="2895921"/>
              <a:ext cx="2073730" cy="1579181"/>
            </a:xfrm>
            <a:prstGeom prst="rect">
              <a:avLst/>
            </a:prstGeom>
          </p:spPr>
        </p:pic>
        <p:pic>
          <p:nvPicPr>
            <p:cNvPr id="8" name="Obraz 13">
              <a:extLst>
                <a:ext uri="{FF2B5EF4-FFF2-40B4-BE49-F238E27FC236}">
                  <a16:creationId xmlns:a16="http://schemas.microsoft.com/office/drawing/2014/main" id="{C0ABC51E-F86D-4EB6-A41A-44C92C30B3C1}"/>
                </a:ext>
              </a:extLst>
            </p:cNvPr>
            <p:cNvPicPr>
              <a:picLocks noChangeAspect="1"/>
            </p:cNvPicPr>
            <p:nvPr/>
          </p:nvPicPr>
          <p:blipFill rotWithShape="1">
            <a:blip r:embed="rId2"/>
            <a:srcRect l="760" t="50394" r="66541"/>
            <a:stretch/>
          </p:blipFill>
          <p:spPr>
            <a:xfrm>
              <a:off x="6905331" y="2880347"/>
              <a:ext cx="2137384" cy="1580016"/>
            </a:xfrm>
            <a:prstGeom prst="rect">
              <a:avLst/>
            </a:prstGeom>
          </p:spPr>
        </p:pic>
        <p:pic>
          <p:nvPicPr>
            <p:cNvPr id="9" name="Obraz 13">
              <a:extLst>
                <a:ext uri="{FF2B5EF4-FFF2-40B4-BE49-F238E27FC236}">
                  <a16:creationId xmlns:a16="http://schemas.microsoft.com/office/drawing/2014/main" id="{C0ABC51E-F86D-4EB6-A41A-44C92C30B3C1}"/>
                </a:ext>
              </a:extLst>
            </p:cNvPr>
            <p:cNvPicPr>
              <a:picLocks noChangeAspect="1"/>
            </p:cNvPicPr>
            <p:nvPr/>
          </p:nvPicPr>
          <p:blipFill rotWithShape="1">
            <a:blip r:embed="rId2"/>
            <a:srcRect l="34853" t="50394" r="32330"/>
            <a:stretch/>
          </p:blipFill>
          <p:spPr>
            <a:xfrm>
              <a:off x="9023027" y="2880347"/>
              <a:ext cx="2145046" cy="1580016"/>
            </a:xfrm>
            <a:prstGeom prst="rect">
              <a:avLst/>
            </a:prstGeom>
          </p:spPr>
        </p:pic>
        <p:pic>
          <p:nvPicPr>
            <p:cNvPr id="10" name="Obraz 13">
              <a:extLst>
                <a:ext uri="{FF2B5EF4-FFF2-40B4-BE49-F238E27FC236}">
                  <a16:creationId xmlns:a16="http://schemas.microsoft.com/office/drawing/2014/main" id="{C0ABC51E-F86D-4EB6-A41A-44C92C30B3C1}"/>
                </a:ext>
              </a:extLst>
            </p:cNvPr>
            <p:cNvPicPr>
              <a:picLocks noChangeAspect="1"/>
            </p:cNvPicPr>
            <p:nvPr/>
          </p:nvPicPr>
          <p:blipFill rotWithShape="1">
            <a:blip r:embed="rId2"/>
            <a:srcRect l="35163" t="1397" r="32673" b="49278"/>
            <a:stretch/>
          </p:blipFill>
          <p:spPr>
            <a:xfrm>
              <a:off x="6901308" y="1324859"/>
              <a:ext cx="2102345" cy="1571062"/>
            </a:xfrm>
            <a:prstGeom prst="rect">
              <a:avLst/>
            </a:prstGeom>
          </p:spPr>
        </p:pic>
        <p:pic>
          <p:nvPicPr>
            <p:cNvPr id="11" name="Obraz 13">
              <a:extLst>
                <a:ext uri="{FF2B5EF4-FFF2-40B4-BE49-F238E27FC236}">
                  <a16:creationId xmlns:a16="http://schemas.microsoft.com/office/drawing/2014/main" id="{C0ABC51E-F86D-4EB6-A41A-44C92C30B3C1}"/>
                </a:ext>
              </a:extLst>
            </p:cNvPr>
            <p:cNvPicPr>
              <a:picLocks noChangeAspect="1"/>
            </p:cNvPicPr>
            <p:nvPr/>
          </p:nvPicPr>
          <p:blipFill rotWithShape="1">
            <a:blip r:embed="rId2"/>
            <a:srcRect l="944" t="1141" r="66892" b="49279"/>
            <a:stretch/>
          </p:blipFill>
          <p:spPr>
            <a:xfrm>
              <a:off x="4808204" y="1320800"/>
              <a:ext cx="2102345" cy="1579181"/>
            </a:xfrm>
            <a:prstGeom prst="rect">
              <a:avLst/>
            </a:prstGeom>
          </p:spPr>
        </p:pic>
      </p:grpSp>
      <p:sp>
        <p:nvSpPr>
          <p:cNvPr id="14" name="TextBox 13"/>
          <p:cNvSpPr txBox="1"/>
          <p:nvPr/>
        </p:nvSpPr>
        <p:spPr>
          <a:xfrm>
            <a:off x="4455173" y="1644692"/>
            <a:ext cx="4681090" cy="1600438"/>
          </a:xfrm>
          <a:prstGeom prst="rect">
            <a:avLst/>
          </a:prstGeom>
          <a:noFill/>
        </p:spPr>
        <p:txBody>
          <a:bodyPr wrap="none" rtlCol="0">
            <a:spAutoFit/>
          </a:bodyPr>
          <a:lstStyle/>
          <a:p>
            <a:r>
              <a:rPr lang="en-GB" sz="1400" b="1" dirty="0" smtClean="0"/>
              <a:t>Change in treatment</a:t>
            </a:r>
          </a:p>
          <a:p>
            <a:pPr>
              <a:tabLst>
                <a:tab pos="266700" algn="l"/>
              </a:tabLst>
            </a:pPr>
            <a:r>
              <a:rPr lang="en-GB" sz="1400" dirty="0" smtClean="0"/>
              <a:t>A 	</a:t>
            </a:r>
            <a:r>
              <a:rPr lang="en-GB" sz="1400" dirty="0" err="1"/>
              <a:t>A</a:t>
            </a:r>
            <a:r>
              <a:rPr lang="en-GB" sz="1400" dirty="0" err="1" smtClean="0"/>
              <a:t>dipogenesis</a:t>
            </a:r>
            <a:r>
              <a:rPr lang="en-GB" sz="1400" dirty="0" smtClean="0"/>
              <a:t> induction</a:t>
            </a:r>
          </a:p>
          <a:p>
            <a:pPr>
              <a:tabLst>
                <a:tab pos="266700" algn="l"/>
              </a:tabLst>
            </a:pPr>
            <a:r>
              <a:rPr lang="en-GB" sz="1400" dirty="0" smtClean="0"/>
              <a:t>B 	Fibrosis</a:t>
            </a:r>
          </a:p>
          <a:p>
            <a:pPr>
              <a:tabLst>
                <a:tab pos="266700" algn="l"/>
              </a:tabLst>
            </a:pPr>
            <a:r>
              <a:rPr lang="en-GB" sz="1400" dirty="0" smtClean="0"/>
              <a:t>C 	Pronounced inflammatory and fibrotic changes</a:t>
            </a:r>
          </a:p>
          <a:p>
            <a:pPr>
              <a:tabLst>
                <a:tab pos="266700" algn="l"/>
              </a:tabLst>
            </a:pPr>
            <a:r>
              <a:rPr lang="en-GB" sz="1400" dirty="0" smtClean="0"/>
              <a:t>D 	Stromal fibrosis with tumour infiltrating macrophages, </a:t>
            </a:r>
            <a:br>
              <a:rPr lang="en-GB" sz="1400" dirty="0" smtClean="0"/>
            </a:br>
            <a:r>
              <a:rPr lang="en-GB" sz="1400" dirty="0" smtClean="0"/>
              <a:t>	lymphocytes and plasma cells</a:t>
            </a:r>
          </a:p>
          <a:p>
            <a:pPr>
              <a:tabLst>
                <a:tab pos="266700" algn="l"/>
              </a:tabLst>
            </a:pPr>
            <a:r>
              <a:rPr lang="en-GB" sz="1400" dirty="0" smtClean="0"/>
              <a:t>E 	Vascular wall thickening and fibrosis</a:t>
            </a:r>
            <a:endParaRPr lang="en-GB" sz="1400" dirty="0"/>
          </a:p>
        </p:txBody>
      </p:sp>
    </p:spTree>
    <p:extLst>
      <p:ext uri="{BB962C8B-B14F-4D97-AF65-F5344CB8AC3E}">
        <p14:creationId xmlns:p14="http://schemas.microsoft.com/office/powerpoint/2010/main" val="2615130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dirty="0"/>
              <a:t>Gastrointestinal stromal tumours</a:t>
            </a:r>
          </a:p>
        </p:txBody>
      </p:sp>
    </p:spTree>
    <p:custDataLst>
      <p:tags r:id="rId1"/>
    </p:custDataLst>
    <p:extLst>
      <p:ext uri="{BB962C8B-B14F-4D97-AF65-F5344CB8AC3E}">
        <p14:creationId xmlns:p14="http://schemas.microsoft.com/office/powerpoint/2010/main" val="1653651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1603O: Initial results of phase </a:t>
            </a:r>
            <a:r>
              <a:rPr lang="en-GB" dirty="0" smtClean="0"/>
              <a:t>I </a:t>
            </a:r>
            <a:r>
              <a:rPr lang="en-GB" dirty="0" smtClean="0"/>
              <a:t>study of DCC-2618, a broad-spectrum KIT and PDGFR</a:t>
            </a:r>
            <a:r>
              <a:rPr lang="en-GB" dirty="0" smtClean="0">
                <a:latin typeface="Arial" panose="020B0604020202020204" pitchFamily="34" charset="0"/>
                <a:cs typeface="Arial" panose="020B0604020202020204" pitchFamily="34" charset="0"/>
              </a:rPr>
              <a:t>α</a:t>
            </a:r>
            <a:r>
              <a:rPr lang="en-GB" dirty="0" smtClean="0"/>
              <a:t> inhibitor, in patients (pts) with gastrointestinal stromal </a:t>
            </a:r>
            <a:r>
              <a:rPr lang="en-GB" dirty="0" err="1" smtClean="0"/>
              <a:t>tumor</a:t>
            </a:r>
            <a:r>
              <a:rPr lang="en-GB" dirty="0" smtClean="0"/>
              <a:t> (GIST) by number of prior regimens – George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smtClean="0"/>
              <a:t>To examine the efficacy and safety of DCC-2618, a KIT and PDGFR</a:t>
            </a:r>
            <a:r>
              <a:rPr lang="en-GB" sz="1600" dirty="0" smtClean="0">
                <a:latin typeface="Arial" panose="020B0604020202020204" pitchFamily="34" charset="0"/>
                <a:cs typeface="Arial" panose="020B0604020202020204" pitchFamily="34" charset="0"/>
              </a:rPr>
              <a:t>α</a:t>
            </a:r>
            <a:r>
              <a:rPr lang="en-GB" sz="1600" dirty="0" smtClean="0"/>
              <a:t> inhibitor, in patients with GIST</a:t>
            </a:r>
            <a:endParaRPr lang="en-GB" sz="1600" dirty="0"/>
          </a:p>
        </p:txBody>
      </p:sp>
      <p:sp>
        <p:nvSpPr>
          <p:cNvPr id="4" name="Text Box 4"/>
          <p:cNvSpPr txBox="1">
            <a:spLocks noChangeArrowheads="1"/>
          </p:cNvSpPr>
          <p:nvPr/>
        </p:nvSpPr>
        <p:spPr bwMode="auto">
          <a:xfrm>
            <a:off x="5014062" y="6474897"/>
            <a:ext cx="39092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smtClean="0">
                <a:solidFill>
                  <a:srgbClr val="363636"/>
                </a:solidFill>
              </a:rPr>
              <a:t>George S</a:t>
            </a:r>
            <a:r>
              <a:rPr kumimoji="0" lang="en-GB" sz="1200" b="0" i="0" u="none" strike="noStrike" kern="1200" cap="none" spc="0" normalizeH="0" baseline="0" noProof="0" dirty="0" smtClean="0">
                <a:ln>
                  <a:noFill/>
                </a:ln>
                <a:solidFill>
                  <a:srgbClr val="363636"/>
                </a:solidFill>
                <a:effectLst/>
                <a:uLnTx/>
                <a:uFillTx/>
              </a:rPr>
              <a:t>, et </a:t>
            </a:r>
            <a:r>
              <a:rPr kumimoji="0" lang="en-GB" sz="1200" b="0" i="0" u="none" strike="noStrike" kern="1200" cap="none" spc="0" normalizeH="0" baseline="0" noProof="0" dirty="0">
                <a:ln>
                  <a:noFill/>
                </a:ln>
                <a:solidFill>
                  <a:srgbClr val="363636"/>
                </a:solidFill>
                <a:effectLst/>
                <a:uLnTx/>
                <a:uFillTx/>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1603O</a:t>
            </a:r>
            <a:endParaRPr kumimoji="0" lang="en-GB" sz="1200" b="0" i="0" u="none" strike="noStrike" kern="1200" cap="none" spc="0" normalizeH="0" baseline="0" noProof="0" dirty="0">
              <a:ln>
                <a:noFill/>
              </a:ln>
              <a:solidFill>
                <a:srgbClr val="363636"/>
              </a:solidFill>
              <a:effectLst/>
              <a:uLnTx/>
              <a:uFillTx/>
            </a:endParaRPr>
          </a:p>
        </p:txBody>
      </p:sp>
      <p:sp>
        <p:nvSpPr>
          <p:cNvPr id="5" name="TextBox 4"/>
          <p:cNvSpPr txBox="1"/>
          <p:nvPr/>
        </p:nvSpPr>
        <p:spPr>
          <a:xfrm>
            <a:off x="8443167" y="0"/>
            <a:ext cx="700833" cy="430887"/>
          </a:xfrm>
          <a:prstGeom prst="rect">
            <a:avLst/>
          </a:prstGeom>
          <a:solidFill>
            <a:srgbClr val="FFFF00"/>
          </a:solidFill>
        </p:spPr>
        <p:txBody>
          <a:bodyPr wrap="none" rtlCol="0">
            <a:spAutoFit/>
          </a:bodyPr>
          <a:lstStyle/>
          <a:p>
            <a:pPr algn="r"/>
            <a:r>
              <a:rPr lang="en-GB" sz="1100" b="1" dirty="0" smtClean="0"/>
              <a:t>All</a:t>
            </a:r>
          </a:p>
          <a:p>
            <a:pPr algn="r"/>
            <a:r>
              <a:rPr lang="en-GB" sz="1100" b="1" dirty="0"/>
              <a:t>5</a:t>
            </a:r>
            <a:r>
              <a:rPr lang="en-GB" sz="1100" b="1" dirty="0" smtClean="0"/>
              <a:t> slides</a:t>
            </a:r>
            <a:endParaRPr lang="en-GB" sz="1100" b="1" dirty="0"/>
          </a:p>
        </p:txBody>
      </p:sp>
      <p:sp>
        <p:nvSpPr>
          <p:cNvPr id="6" name="Rectangle 9"/>
          <p:cNvSpPr txBox="1">
            <a:spLocks noChangeArrowheads="1"/>
          </p:cNvSpPr>
          <p:nvPr/>
        </p:nvSpPr>
        <p:spPr bwMode="auto">
          <a:xfrm>
            <a:off x="228599" y="5462143"/>
            <a:ext cx="64098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GB" sz="1600" b="1" i="0" u="none" strike="noStrike" kern="1200" cap="none" spc="0" normalizeH="0" baseline="0" noProof="0" dirty="0" smtClean="0">
                <a:ln>
                  <a:noFill/>
                </a:ln>
                <a:solidFill>
                  <a:srgbClr val="23246D"/>
                </a:solidFill>
                <a:effectLst/>
                <a:uLnTx/>
                <a:uFillTx/>
                <a:latin typeface="Arial"/>
                <a:cs typeface="Arial"/>
              </a:rPr>
              <a:t>Endpoints</a:t>
            </a:r>
          </a:p>
          <a:p>
            <a:pPr lvl="0">
              <a:buClr>
                <a:srgbClr val="23246D"/>
              </a:buClr>
              <a:defRPr/>
            </a:pPr>
            <a:r>
              <a:rPr lang="en-GB" sz="1600" dirty="0" smtClean="0">
                <a:solidFill>
                  <a:srgbClr val="363636"/>
                </a:solidFill>
              </a:rPr>
              <a:t>Maximum tolerated dose, RP2D, safety, PK, anti-tumour activity</a:t>
            </a:r>
            <a:endParaRPr kumimoji="0" lang="en-GB" sz="1600" b="0" i="0" u="none" strike="noStrike" kern="1200" cap="none" spc="0" normalizeH="0" baseline="0" noProof="0" dirty="0">
              <a:ln>
                <a:noFill/>
              </a:ln>
              <a:solidFill>
                <a:srgbClr val="363636"/>
              </a:solidFill>
              <a:effectLst/>
              <a:uLnTx/>
              <a:uFillTx/>
              <a:latin typeface="Arial"/>
              <a:cs typeface="Arial"/>
            </a:endParaRPr>
          </a:p>
        </p:txBody>
      </p:sp>
      <p:sp>
        <p:nvSpPr>
          <p:cNvPr id="8" name="AutoShape 12"/>
          <p:cNvSpPr>
            <a:spLocks noChangeArrowheads="1"/>
          </p:cNvSpPr>
          <p:nvPr/>
        </p:nvSpPr>
        <p:spPr bwMode="auto">
          <a:xfrm>
            <a:off x="3175529" y="3281625"/>
            <a:ext cx="3213884" cy="1172074"/>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DCC-2618</a:t>
            </a:r>
          </a:p>
          <a:p>
            <a:pPr lvl="0" algn="ctr" defTabSz="892175" eaLnBrk="0" hangingPunct="0">
              <a:defRPr/>
            </a:pPr>
            <a:r>
              <a:rPr lang="en-GB" altLang="zh-CN" sz="1600" dirty="0" smtClean="0">
                <a:solidFill>
                  <a:srgbClr val="FFFFFF"/>
                </a:solidFill>
                <a:ea typeface="SimSun" pitchFamily="2" charset="-122"/>
              </a:rPr>
              <a:t>20, 30, 50, 100, 150, 200 mg bid or </a:t>
            </a:r>
            <a:r>
              <a:rPr kumimoji="0" lang="en-GB" altLang="zh-CN" sz="1600" b="0" i="0" u="none" strike="noStrike" kern="1200" cap="none" spc="0" normalizeH="0" baseline="0" dirty="0" smtClean="0">
                <a:ln>
                  <a:noFill/>
                </a:ln>
                <a:solidFill>
                  <a:srgbClr val="FFFFFF"/>
                </a:solidFill>
                <a:effectLst/>
                <a:uLnTx/>
                <a:uFillTx/>
                <a:ea typeface="SimSun" pitchFamily="2" charset="-122"/>
              </a:rPr>
              <a:t>100,</a:t>
            </a:r>
            <a:r>
              <a:rPr kumimoji="0" lang="en-GB" altLang="zh-CN" sz="1600" b="0" i="0" u="none" strike="noStrike" kern="1200" cap="none" spc="0" normalizeH="0" dirty="0" smtClean="0">
                <a:ln>
                  <a:noFill/>
                </a:ln>
                <a:solidFill>
                  <a:srgbClr val="FFFFFF"/>
                </a:solidFill>
                <a:effectLst/>
                <a:uLnTx/>
                <a:uFillTx/>
                <a:ea typeface="SimSun" pitchFamily="2" charset="-122"/>
              </a:rPr>
              <a:t> 150, 250 mg/day</a:t>
            </a:r>
            <a:r>
              <a:rPr kumimoji="0" lang="en-GB" altLang="zh-CN" sz="1600" b="0" i="0" u="none" strike="noStrike" kern="1200" cap="none" spc="0" normalizeH="0" baseline="0" dirty="0" smtClean="0">
                <a:ln>
                  <a:noFill/>
                </a:ln>
                <a:solidFill>
                  <a:srgbClr val="FFFFFF"/>
                </a:solidFill>
                <a:effectLst/>
                <a:uLnTx/>
                <a:uFillTx/>
                <a:ea typeface="SimSun" pitchFamily="2" charset="-122"/>
              </a:rPr>
              <a:t> </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or IPDE* to 150 mg bid</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cxnSp>
        <p:nvCxnSpPr>
          <p:cNvPr id="9" name="AutoShape 19"/>
          <p:cNvCxnSpPr>
            <a:cxnSpLocks noChangeShapeType="1"/>
            <a:stCxn id="10" idx="3"/>
            <a:endCxn id="8" idx="1"/>
          </p:cNvCxnSpPr>
          <p:nvPr/>
        </p:nvCxnSpPr>
        <p:spPr bwMode="auto">
          <a:xfrm flipV="1">
            <a:off x="3009600" y="3867662"/>
            <a:ext cx="165929" cy="1"/>
          </a:xfrm>
          <a:prstGeom prst="straightConnector1">
            <a:avLst/>
          </a:prstGeom>
          <a:noFill/>
          <a:ln w="38100">
            <a:solidFill>
              <a:schemeClr val="bg2"/>
            </a:solidFill>
            <a:round/>
            <a:headEnd/>
            <a:tailEnd type="triangle" w="med" len="med"/>
          </a:ln>
        </p:spPr>
      </p:cxnSp>
      <p:sp>
        <p:nvSpPr>
          <p:cNvPr id="10" name="AutoShape 9"/>
          <p:cNvSpPr>
            <a:spLocks noChangeArrowheads="1"/>
          </p:cNvSpPr>
          <p:nvPr/>
        </p:nvSpPr>
        <p:spPr bwMode="auto">
          <a:xfrm>
            <a:off x="156599" y="2350501"/>
            <a:ext cx="2853001" cy="303432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Advanced refractory</a:t>
            </a:r>
            <a:r>
              <a:rPr kumimoji="0" lang="en-GB" altLang="zh-CN" sz="1600" b="0" i="0" u="none" strike="noStrike" kern="1200" cap="none" spc="0" normalizeH="0" dirty="0" smtClean="0">
                <a:ln>
                  <a:noFill/>
                </a:ln>
                <a:solidFill>
                  <a:srgbClr val="FFFFFF"/>
                </a:solidFill>
                <a:effectLst/>
                <a:uLnTx/>
                <a:uFillTx/>
                <a:ea typeface="SimSun" pitchFamily="2" charset="-122"/>
              </a:rPr>
              <a:t> cancers including GIST</a:t>
            </a:r>
            <a:endParaRPr kumimoji="0" lang="en-GB" altLang="zh-CN" sz="1600" b="0" i="0" u="none" strike="noStrike" kern="1200" cap="none" spc="0" normalizeH="0" baseline="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KIT and PDGFR</a:t>
            </a:r>
            <a:r>
              <a:rPr lang="en-GB" altLang="zh-CN" sz="1600" dirty="0" smtClean="0">
                <a:solidFill>
                  <a:srgbClr val="FFFFFF"/>
                </a:solidFill>
                <a:latin typeface="Arial" panose="020B0604020202020204" pitchFamily="34" charset="0"/>
                <a:ea typeface="SimSun" pitchFamily="2" charset="-122"/>
                <a:cs typeface="Arial" panose="020B0604020202020204" pitchFamily="34" charset="0"/>
              </a:rPr>
              <a:t>α</a:t>
            </a:r>
            <a:r>
              <a:rPr lang="en-GB" altLang="zh-CN" sz="1600" dirty="0" smtClean="0">
                <a:solidFill>
                  <a:srgbClr val="FFFFFF"/>
                </a:solidFill>
                <a:ea typeface="SimSun" pitchFamily="2" charset="-122"/>
              </a:rPr>
              <a:t> mutations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Previously treated with no limit on number of lines of therapy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ECOG</a:t>
            </a:r>
            <a:r>
              <a:rPr kumimoji="0" lang="en-GB" altLang="zh-CN" sz="1600" b="0" i="0" u="none" strike="noStrike" kern="1200" cap="none" spc="0" normalizeH="0" dirty="0" smtClean="0">
                <a:ln>
                  <a:noFill/>
                </a:ln>
                <a:solidFill>
                  <a:srgbClr val="FFFFFF"/>
                </a:solidFill>
                <a:effectLst/>
                <a:uLnTx/>
                <a:uFillTx/>
                <a:ea typeface="SimSun" pitchFamily="2" charset="-122"/>
              </a:rPr>
              <a:t> PS 0–2 </a:t>
            </a:r>
            <a:endParaRPr kumimoji="0" lang="en-GB" altLang="zh-CN" sz="1600" b="0" i="0" u="none" strike="noStrike" kern="1200" cap="none" spc="0" normalizeH="0" baseline="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(n=178)</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11" name="TextBox 10"/>
          <p:cNvSpPr txBox="1"/>
          <p:nvPr/>
        </p:nvSpPr>
        <p:spPr>
          <a:xfrm>
            <a:off x="4052944" y="2956414"/>
            <a:ext cx="1459054" cy="307777"/>
          </a:xfrm>
          <a:prstGeom prst="rect">
            <a:avLst/>
          </a:prstGeom>
          <a:noFill/>
        </p:spPr>
        <p:txBody>
          <a:bodyPr wrap="none" rtlCol="0">
            <a:spAutoFit/>
          </a:bodyPr>
          <a:lstStyle/>
          <a:p>
            <a:r>
              <a:rPr lang="en-GB" sz="1400" dirty="0" smtClean="0"/>
              <a:t>Dose escalation</a:t>
            </a:r>
            <a:endParaRPr lang="en-GB" sz="1400" dirty="0"/>
          </a:p>
        </p:txBody>
      </p:sp>
      <p:sp>
        <p:nvSpPr>
          <p:cNvPr id="12" name="TextBox 11"/>
          <p:cNvSpPr txBox="1"/>
          <p:nvPr/>
        </p:nvSpPr>
        <p:spPr>
          <a:xfrm>
            <a:off x="7028244" y="2956414"/>
            <a:ext cx="1468672" cy="307777"/>
          </a:xfrm>
          <a:prstGeom prst="rect">
            <a:avLst/>
          </a:prstGeom>
          <a:noFill/>
        </p:spPr>
        <p:txBody>
          <a:bodyPr wrap="none" rtlCol="0">
            <a:spAutoFit/>
          </a:bodyPr>
          <a:lstStyle/>
          <a:p>
            <a:r>
              <a:rPr lang="en-GB" sz="1400" dirty="0" smtClean="0"/>
              <a:t>Dose expansion</a:t>
            </a:r>
            <a:endParaRPr lang="en-GB" sz="1400" dirty="0"/>
          </a:p>
        </p:txBody>
      </p:sp>
      <p:sp>
        <p:nvSpPr>
          <p:cNvPr id="16" name="TextBox 5"/>
          <p:cNvSpPr txBox="1"/>
          <p:nvPr/>
        </p:nvSpPr>
        <p:spPr>
          <a:xfrm>
            <a:off x="1820017" y="6297800"/>
            <a:ext cx="2008883"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lvl="0" indent="-450850"/>
            <a:r>
              <a:rPr kumimoji="0" lang="en-GB" sz="1100" b="0" i="0" u="none" strike="noStrike" kern="1200" cap="none" spc="0" normalizeH="0" baseline="0" noProof="0" dirty="0" smtClean="0">
                <a:ln>
                  <a:noFill/>
                </a:ln>
                <a:solidFill>
                  <a:srgbClr val="363636"/>
                </a:solidFill>
                <a:effectLst/>
                <a:uLnTx/>
                <a:uFillTx/>
                <a:latin typeface="Arial"/>
                <a:ea typeface="+mn-ea"/>
                <a:cs typeface="Arial"/>
              </a:rPr>
              <a:t>*Intra-patient</a:t>
            </a:r>
            <a:r>
              <a:rPr kumimoji="0" lang="en-GB" sz="1100" b="0" i="0" u="none" strike="noStrike" kern="1200" cap="none" spc="0" normalizeH="0" noProof="0" dirty="0" smtClean="0">
                <a:ln>
                  <a:noFill/>
                </a:ln>
                <a:solidFill>
                  <a:srgbClr val="363636"/>
                </a:solidFill>
                <a:effectLst/>
                <a:uLnTx/>
                <a:uFillTx/>
                <a:latin typeface="Arial"/>
                <a:ea typeface="+mn-ea"/>
                <a:cs typeface="Arial"/>
              </a:rPr>
              <a:t> dose escalation</a:t>
            </a:r>
            <a:endParaRPr kumimoji="0" lang="en-GB" sz="1100" b="0" i="0" u="none" strike="noStrike" kern="1200" cap="none" spc="0" normalizeH="0" baseline="0" noProof="0" dirty="0">
              <a:ln>
                <a:noFill/>
              </a:ln>
              <a:solidFill>
                <a:srgbClr val="363636"/>
              </a:solidFill>
              <a:effectLst/>
              <a:uLnTx/>
              <a:uFillTx/>
              <a:latin typeface="Arial"/>
              <a:ea typeface="+mn-ea"/>
              <a:cs typeface="Arial"/>
            </a:endParaRPr>
          </a:p>
        </p:txBody>
      </p:sp>
      <p:cxnSp>
        <p:nvCxnSpPr>
          <p:cNvPr id="18" name="AutoShape 19"/>
          <p:cNvCxnSpPr>
            <a:cxnSpLocks noChangeShapeType="1"/>
            <a:stCxn id="8" idx="3"/>
            <a:endCxn id="19" idx="1"/>
          </p:cNvCxnSpPr>
          <p:nvPr/>
        </p:nvCxnSpPr>
        <p:spPr bwMode="auto">
          <a:xfrm>
            <a:off x="6389413" y="3867662"/>
            <a:ext cx="184110" cy="0"/>
          </a:xfrm>
          <a:prstGeom prst="straightConnector1">
            <a:avLst/>
          </a:prstGeom>
          <a:noFill/>
          <a:ln w="38100">
            <a:solidFill>
              <a:schemeClr val="bg2"/>
            </a:solidFill>
            <a:round/>
            <a:headEnd/>
            <a:tailEnd type="triangle" w="med" len="med"/>
          </a:ln>
        </p:spPr>
      </p:cxnSp>
      <p:sp>
        <p:nvSpPr>
          <p:cNvPr id="19" name="AutoShape 12"/>
          <p:cNvSpPr>
            <a:spLocks noChangeArrowheads="1"/>
          </p:cNvSpPr>
          <p:nvPr/>
        </p:nvSpPr>
        <p:spPr bwMode="auto">
          <a:xfrm>
            <a:off x="6573523" y="3281625"/>
            <a:ext cx="2413877" cy="1172074"/>
          </a:xfrm>
          <a:prstGeom prst="roundRect">
            <a:avLst>
              <a:gd name="adj" fmla="val 16667"/>
            </a:avLst>
          </a:prstGeom>
          <a:solidFill>
            <a:schemeClr val="accent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DCC-2618</a:t>
            </a:r>
          </a:p>
          <a:p>
            <a:pPr lvl="0" algn="ctr" defTabSz="892175" eaLnBrk="0" hangingPunct="0">
              <a:defRPr/>
            </a:pPr>
            <a:r>
              <a:rPr lang="en-GB" altLang="zh-CN" sz="1600" dirty="0" smtClean="0">
                <a:solidFill>
                  <a:srgbClr val="FFFFFF"/>
                </a:solidFill>
                <a:ea typeface="SimSun" pitchFamily="2" charset="-122"/>
              </a:rPr>
              <a:t>150 mg/day or</a:t>
            </a:r>
            <a:br>
              <a:rPr lang="en-GB" altLang="zh-CN" sz="1600" dirty="0" smtClean="0">
                <a:solidFill>
                  <a:srgbClr val="FFFFFF"/>
                </a:solidFill>
                <a:ea typeface="SimSun" pitchFamily="2" charset="-122"/>
              </a:rPr>
            </a:br>
            <a:r>
              <a:rPr lang="en-GB" altLang="zh-CN" sz="1600" dirty="0">
                <a:solidFill>
                  <a:srgbClr val="FFFFFF"/>
                </a:solidFill>
                <a:ea typeface="SimSun" pitchFamily="2" charset="-122"/>
              </a:rPr>
              <a:t>IPDE* to 150 mg </a:t>
            </a:r>
            <a:r>
              <a:rPr lang="en-GB" altLang="zh-CN" sz="1600" dirty="0" smtClean="0">
                <a:solidFill>
                  <a:srgbClr val="FFFFFF"/>
                </a:solidFill>
                <a:ea typeface="SimSun" pitchFamily="2" charset="-122"/>
              </a:rPr>
              <a:t>bid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at RECIST progression </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31" name="Content Placeholder 26"/>
          <p:cNvSpPr txBox="1">
            <a:spLocks/>
          </p:cNvSpPr>
          <p:nvPr/>
        </p:nvSpPr>
        <p:spPr bwMode="auto">
          <a:xfrm>
            <a:off x="6577855" y="4525036"/>
            <a:ext cx="2494146" cy="508870"/>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smtClean="0">
                <a:ln>
                  <a:noFill/>
                </a:ln>
                <a:solidFill>
                  <a:srgbClr val="363636"/>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charset="0"/>
              </a:rPr>
              <a:t>Prior</a:t>
            </a:r>
            <a:r>
              <a:rPr kumimoji="0" lang="en-GB" sz="1200" b="0" i="0" u="none" strike="noStrike" kern="1200" cap="none" spc="0" normalizeH="0" noProof="0" dirty="0" smtClean="0">
                <a:ln>
                  <a:noFill/>
                </a:ln>
                <a:solidFill>
                  <a:srgbClr val="363636"/>
                </a:solidFill>
                <a:effectLst/>
                <a:uLnTx/>
                <a:uFillTx/>
                <a:latin typeface="Arial"/>
                <a:ea typeface="+mn-ea"/>
                <a:cs typeface="Arial" charset="0"/>
              </a:rPr>
              <a:t> lines of therapy </a:t>
            </a:r>
            <a:br>
              <a:rPr kumimoji="0" lang="en-GB" sz="1200" b="0" i="0" u="none" strike="noStrike" kern="1200" cap="none" spc="0" normalizeH="0" noProof="0" dirty="0" smtClean="0">
                <a:ln>
                  <a:noFill/>
                </a:ln>
                <a:solidFill>
                  <a:srgbClr val="363636"/>
                </a:solidFill>
                <a:effectLst/>
                <a:uLnTx/>
                <a:uFillTx/>
                <a:latin typeface="Arial"/>
                <a:ea typeface="+mn-ea"/>
                <a:cs typeface="Arial" charset="0"/>
              </a:rPr>
            </a:br>
            <a:r>
              <a:rPr kumimoji="0" lang="en-GB" sz="1200" b="0" i="0" u="none" strike="noStrike" kern="1200" cap="none" spc="0" normalizeH="0" noProof="0" dirty="0" smtClean="0">
                <a:ln>
                  <a:noFill/>
                </a:ln>
                <a:solidFill>
                  <a:srgbClr val="363636"/>
                </a:solidFill>
                <a:effectLst/>
                <a:uLnTx/>
                <a:uFillTx/>
                <a:latin typeface="Arial"/>
                <a:ea typeface="+mn-ea"/>
                <a:cs typeface="Arial" charset="0"/>
              </a:rPr>
              <a:t>(2L, 3L, </a:t>
            </a:r>
            <a:r>
              <a:rPr kumimoji="0" lang="en-GB" sz="1200" b="0" i="0" u="none" strike="noStrike" kern="1200" cap="none" spc="0" normalizeH="0" noProof="0" dirty="0" smtClean="0">
                <a:ln>
                  <a:noFill/>
                </a:ln>
                <a:solidFill>
                  <a:srgbClr val="363636"/>
                </a:solidFill>
                <a:effectLst/>
                <a:uLnTx/>
                <a:uFillTx/>
                <a:latin typeface="Arial" panose="020B0604020202020204" pitchFamily="34" charset="0"/>
                <a:cs typeface="Arial" panose="020B0604020202020204" pitchFamily="34" charset="0"/>
              </a:rPr>
              <a:t>≥</a:t>
            </a:r>
            <a:r>
              <a:rPr kumimoji="0" lang="en-GB" sz="1200" b="0" i="0" u="none" strike="noStrike" kern="1200" cap="none" spc="0" normalizeH="0" noProof="0" dirty="0" smtClean="0">
                <a:ln>
                  <a:noFill/>
                </a:ln>
                <a:solidFill>
                  <a:srgbClr val="363636"/>
                </a:solidFill>
                <a:effectLst/>
                <a:uLnTx/>
                <a:uFillTx/>
                <a:latin typeface="Arial"/>
                <a:ea typeface="+mn-ea"/>
                <a:cs typeface="Arial" charset="0"/>
              </a:rPr>
              <a:t>4L)</a:t>
            </a:r>
            <a:endParaRPr kumimoji="0" lang="en-GB" sz="1200" b="0" i="0" u="none" strike="noStrike" kern="1200" cap="none" spc="0" normalizeH="0" baseline="0" noProof="0" dirty="0">
              <a:ln>
                <a:noFill/>
              </a:ln>
              <a:solidFill>
                <a:srgbClr val="363636"/>
              </a:solidFill>
              <a:effectLst/>
              <a:uLnTx/>
              <a:uFillTx/>
              <a:latin typeface="Arial"/>
              <a:ea typeface="+mn-ea"/>
              <a:cs typeface="Arial" charset="0"/>
            </a:endParaRPr>
          </a:p>
        </p:txBody>
      </p:sp>
    </p:spTree>
    <p:extLst>
      <p:ext uri="{BB962C8B-B14F-4D97-AF65-F5344CB8AC3E}">
        <p14:creationId xmlns:p14="http://schemas.microsoft.com/office/powerpoint/2010/main" val="3205950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1603O</a:t>
            </a:r>
            <a:r>
              <a:rPr lang="en-GB" dirty="0"/>
              <a:t>: Initial </a:t>
            </a:r>
            <a:r>
              <a:rPr lang="en-GB" dirty="0" smtClean="0"/>
              <a:t>results </a:t>
            </a:r>
            <a:r>
              <a:rPr lang="en-GB" dirty="0"/>
              <a:t>of </a:t>
            </a:r>
            <a:r>
              <a:rPr lang="en-GB" dirty="0" smtClean="0"/>
              <a:t>phase </a:t>
            </a:r>
            <a:r>
              <a:rPr lang="en-GB" dirty="0"/>
              <a:t>I</a:t>
            </a:r>
            <a:r>
              <a:rPr lang="en-GB" dirty="0" smtClean="0"/>
              <a:t> </a:t>
            </a:r>
            <a:r>
              <a:rPr lang="en-GB" dirty="0" smtClean="0"/>
              <a:t>study </a:t>
            </a:r>
            <a:r>
              <a:rPr lang="en-GB" dirty="0"/>
              <a:t>of DCC-2618, a </a:t>
            </a:r>
            <a:r>
              <a:rPr lang="en-GB" dirty="0" smtClean="0"/>
              <a:t>broad-spectrum </a:t>
            </a:r>
            <a:r>
              <a:rPr lang="en-GB" dirty="0"/>
              <a:t>KIT and </a:t>
            </a:r>
            <a:r>
              <a:rPr lang="en-GB" dirty="0" smtClean="0"/>
              <a:t>PDGFR</a:t>
            </a:r>
            <a:r>
              <a:rPr lang="el-GR" dirty="0" smtClean="0">
                <a:latin typeface="Arial" panose="020B0604020202020204" pitchFamily="34" charset="0"/>
                <a:cs typeface="Arial" panose="020B0604020202020204" pitchFamily="34" charset="0"/>
              </a:rPr>
              <a:t>α</a:t>
            </a:r>
            <a:r>
              <a:rPr lang="en-GB" dirty="0" smtClean="0"/>
              <a:t> inhibitor</a:t>
            </a:r>
            <a:r>
              <a:rPr lang="en-GB" dirty="0"/>
              <a:t>, in </a:t>
            </a:r>
            <a:r>
              <a:rPr lang="en-GB" dirty="0" smtClean="0"/>
              <a:t>patients </a:t>
            </a:r>
            <a:r>
              <a:rPr lang="en-GB" dirty="0"/>
              <a:t>(pts) with </a:t>
            </a:r>
            <a:r>
              <a:rPr lang="en-GB" dirty="0" smtClean="0"/>
              <a:t>gastrointestinal stromal </a:t>
            </a:r>
            <a:r>
              <a:rPr lang="en-GB" dirty="0" err="1" smtClean="0"/>
              <a:t>tumor</a:t>
            </a:r>
            <a:r>
              <a:rPr lang="en-GB" dirty="0" smtClean="0"/>
              <a:t> </a:t>
            </a:r>
            <a:r>
              <a:rPr lang="en-GB" dirty="0"/>
              <a:t>(GIST) by </a:t>
            </a:r>
            <a:r>
              <a:rPr lang="en-GB" dirty="0" smtClean="0"/>
              <a:t>number </a:t>
            </a:r>
            <a:r>
              <a:rPr lang="en-GB" dirty="0"/>
              <a:t>of </a:t>
            </a:r>
            <a:r>
              <a:rPr lang="en-GB" dirty="0" smtClean="0"/>
              <a:t>prior regimens – George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endParaRPr lang="en-GB" dirty="0"/>
          </a:p>
        </p:txBody>
      </p:sp>
      <p:sp>
        <p:nvSpPr>
          <p:cNvPr id="4" name="Text Box 4"/>
          <p:cNvSpPr txBox="1">
            <a:spLocks noChangeArrowheads="1"/>
          </p:cNvSpPr>
          <p:nvPr/>
        </p:nvSpPr>
        <p:spPr bwMode="auto">
          <a:xfrm>
            <a:off x="5014062" y="6474897"/>
            <a:ext cx="39092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smtClean="0">
                <a:solidFill>
                  <a:srgbClr val="363636"/>
                </a:solidFill>
              </a:rPr>
              <a:t>George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1603O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110" name="Table 109"/>
          <p:cNvGraphicFramePr>
            <a:graphicFrameLocks noGrp="1"/>
          </p:cNvGraphicFramePr>
          <p:nvPr>
            <p:extLst>
              <p:ext uri="{D42A27DB-BD31-4B8C-83A1-F6EECF244321}">
                <p14:modId xmlns:p14="http://schemas.microsoft.com/office/powerpoint/2010/main" val="2244696247"/>
              </p:ext>
            </p:extLst>
          </p:nvPr>
        </p:nvGraphicFramePr>
        <p:xfrm>
          <a:off x="228600" y="2321560"/>
          <a:ext cx="8593532" cy="2214880"/>
        </p:xfrm>
        <a:graphic>
          <a:graphicData uri="http://schemas.openxmlformats.org/drawingml/2006/table">
            <a:tbl>
              <a:tblPr firstRow="1" bandRow="1">
                <a:tableStyleId>{69012ECD-51FC-41F1-AA8D-1B2483CD663E}</a:tableStyleId>
              </a:tblPr>
              <a:tblGrid>
                <a:gridCol w="1402690">
                  <a:extLst>
                    <a:ext uri="{9D8B030D-6E8A-4147-A177-3AD203B41FA5}">
                      <a16:colId xmlns:a16="http://schemas.microsoft.com/office/drawing/2014/main" val="2013605491"/>
                    </a:ext>
                  </a:extLst>
                </a:gridCol>
                <a:gridCol w="1351483">
                  <a:extLst>
                    <a:ext uri="{9D8B030D-6E8A-4147-A177-3AD203B41FA5}">
                      <a16:colId xmlns:a16="http://schemas.microsoft.com/office/drawing/2014/main" val="257486494"/>
                    </a:ext>
                  </a:extLst>
                </a:gridCol>
                <a:gridCol w="1351483">
                  <a:extLst>
                    <a:ext uri="{9D8B030D-6E8A-4147-A177-3AD203B41FA5}">
                      <a16:colId xmlns:a16="http://schemas.microsoft.com/office/drawing/2014/main" val="3302437464"/>
                    </a:ext>
                  </a:extLst>
                </a:gridCol>
                <a:gridCol w="1351483">
                  <a:extLst>
                    <a:ext uri="{9D8B030D-6E8A-4147-A177-3AD203B41FA5}">
                      <a16:colId xmlns:a16="http://schemas.microsoft.com/office/drawing/2014/main" val="3511637648"/>
                    </a:ext>
                  </a:extLst>
                </a:gridCol>
                <a:gridCol w="1351483">
                  <a:extLst>
                    <a:ext uri="{9D8B030D-6E8A-4147-A177-3AD203B41FA5}">
                      <a16:colId xmlns:a16="http://schemas.microsoft.com/office/drawing/2014/main" val="42563211"/>
                    </a:ext>
                  </a:extLst>
                </a:gridCol>
                <a:gridCol w="1784910">
                  <a:extLst>
                    <a:ext uri="{9D8B030D-6E8A-4147-A177-3AD203B41FA5}">
                      <a16:colId xmlns:a16="http://schemas.microsoft.com/office/drawing/2014/main" val="975727325"/>
                    </a:ext>
                  </a:extLst>
                </a:gridCol>
              </a:tblGrid>
              <a:tr h="370840">
                <a:tc>
                  <a:txBody>
                    <a:bodyPr/>
                    <a:lstStyle/>
                    <a:p>
                      <a:r>
                        <a:rPr lang="en-GB" sz="1400" dirty="0" smtClean="0">
                          <a:solidFill>
                            <a:schemeClr val="tx2"/>
                          </a:solidFill>
                        </a:rPr>
                        <a:t>Line of therapy</a:t>
                      </a:r>
                      <a:endParaRPr lang="en-GB" sz="1400" dirty="0">
                        <a:solidFill>
                          <a:schemeClr val="tx2"/>
                        </a:solidFill>
                      </a:endParaRPr>
                    </a:p>
                  </a:txBody>
                  <a:tcPr anchor="b"/>
                </a:tc>
                <a:tc>
                  <a:txBody>
                    <a:bodyPr/>
                    <a:lstStyle/>
                    <a:p>
                      <a:pPr algn="ctr"/>
                      <a:r>
                        <a:rPr lang="en-GB" sz="1400" dirty="0" smtClean="0">
                          <a:solidFill>
                            <a:schemeClr val="tx2"/>
                          </a:solidFill>
                        </a:rPr>
                        <a:t>ORR, </a:t>
                      </a:r>
                      <a:br>
                        <a:rPr lang="en-GB" sz="1400" dirty="0" smtClean="0">
                          <a:solidFill>
                            <a:schemeClr val="tx2"/>
                          </a:solidFill>
                        </a:rPr>
                      </a:br>
                      <a:r>
                        <a:rPr lang="en-GB" sz="1400" dirty="0" smtClean="0">
                          <a:solidFill>
                            <a:schemeClr val="tx2"/>
                          </a:solidFill>
                        </a:rPr>
                        <a:t>n/N (%)</a:t>
                      </a:r>
                      <a:endParaRPr lang="en-GB" sz="1400" dirty="0">
                        <a:solidFill>
                          <a:schemeClr val="tx2"/>
                        </a:solidFill>
                      </a:endParaRPr>
                    </a:p>
                  </a:txBody>
                  <a:tcPr anchor="b"/>
                </a:tc>
                <a:tc>
                  <a:txBody>
                    <a:bodyPr/>
                    <a:lstStyle/>
                    <a:p>
                      <a:pPr algn="ctr"/>
                      <a:r>
                        <a:rPr lang="en-GB" sz="1400" dirty="0" smtClean="0">
                          <a:solidFill>
                            <a:schemeClr val="tx2"/>
                          </a:solidFill>
                        </a:rPr>
                        <a:t>3-month </a:t>
                      </a:r>
                      <a:br>
                        <a:rPr lang="en-GB" sz="1400" dirty="0" smtClean="0">
                          <a:solidFill>
                            <a:schemeClr val="tx2"/>
                          </a:solidFill>
                        </a:rPr>
                      </a:br>
                      <a:r>
                        <a:rPr lang="en-GB" sz="1400" dirty="0" smtClean="0">
                          <a:solidFill>
                            <a:schemeClr val="tx2"/>
                          </a:solidFill>
                        </a:rPr>
                        <a:t>DCR, %</a:t>
                      </a:r>
                      <a:endParaRPr lang="en-GB" sz="1400" dirty="0">
                        <a:solidFill>
                          <a:schemeClr val="tx2"/>
                        </a:solidFill>
                      </a:endParaRPr>
                    </a:p>
                  </a:txBody>
                  <a:tcPr anchor="b"/>
                </a:tc>
                <a:tc>
                  <a:txBody>
                    <a:bodyPr/>
                    <a:lstStyle/>
                    <a:p>
                      <a:pPr algn="ctr"/>
                      <a:r>
                        <a:rPr lang="en-GB" sz="1400" dirty="0" smtClean="0">
                          <a:solidFill>
                            <a:schemeClr val="tx2"/>
                          </a:solidFill>
                        </a:rPr>
                        <a:t>mPFS, weeks (95%CI)</a:t>
                      </a:r>
                      <a:endParaRPr lang="en-GB" sz="1400" dirty="0">
                        <a:solidFill>
                          <a:schemeClr val="tx2"/>
                        </a:solidFill>
                      </a:endParaRPr>
                    </a:p>
                  </a:txBody>
                  <a:tcPr anchor="b"/>
                </a:tc>
                <a:tc>
                  <a:txBody>
                    <a:bodyPr/>
                    <a:lstStyle/>
                    <a:p>
                      <a:pPr algn="ctr"/>
                      <a:r>
                        <a:rPr lang="en-GB" sz="1400" dirty="0" smtClean="0">
                          <a:solidFill>
                            <a:schemeClr val="tx2"/>
                          </a:solidFill>
                        </a:rPr>
                        <a:t>Censored patients for mPFS, %</a:t>
                      </a:r>
                      <a:endParaRPr lang="en-GB" sz="1400" dirty="0">
                        <a:solidFill>
                          <a:schemeClr val="tx2"/>
                        </a:solidFill>
                      </a:endParaRPr>
                    </a:p>
                  </a:txBody>
                  <a:tcPr anchor="b"/>
                </a:tc>
                <a:tc>
                  <a:txBody>
                    <a:bodyPr/>
                    <a:lstStyle/>
                    <a:p>
                      <a:pPr algn="ctr"/>
                      <a:r>
                        <a:rPr lang="en-GB" sz="1400" dirty="0" smtClean="0">
                          <a:solidFill>
                            <a:schemeClr val="tx2"/>
                          </a:solidFill>
                        </a:rPr>
                        <a:t>Median</a:t>
                      </a:r>
                      <a:r>
                        <a:rPr lang="en-GB" sz="1400" baseline="0" dirty="0" smtClean="0">
                          <a:solidFill>
                            <a:schemeClr val="tx2"/>
                          </a:solidFill>
                        </a:rPr>
                        <a:t> duration of treatment, weeks (95%CI)</a:t>
                      </a:r>
                      <a:endParaRPr lang="en-GB" sz="1400" dirty="0">
                        <a:solidFill>
                          <a:schemeClr val="tx2"/>
                        </a:solidFill>
                      </a:endParaRPr>
                    </a:p>
                  </a:txBody>
                  <a:tcPr anchor="b"/>
                </a:tc>
                <a:extLst>
                  <a:ext uri="{0D108BD9-81ED-4DB2-BD59-A6C34878D82A}">
                    <a16:rowId xmlns:a16="http://schemas.microsoft.com/office/drawing/2014/main" val="1038032888"/>
                  </a:ext>
                </a:extLst>
              </a:tr>
              <a:tr h="370840">
                <a:tc>
                  <a:txBody>
                    <a:bodyPr/>
                    <a:lstStyle/>
                    <a:p>
                      <a:r>
                        <a:rPr lang="en-GB" sz="1400" dirty="0" smtClean="0"/>
                        <a:t>2L (n=38)</a:t>
                      </a:r>
                      <a:endParaRPr lang="en-GB" sz="1400" dirty="0"/>
                    </a:p>
                  </a:txBody>
                  <a:tcPr/>
                </a:tc>
                <a:tc>
                  <a:txBody>
                    <a:bodyPr/>
                    <a:lstStyle/>
                    <a:p>
                      <a:pPr algn="ctr"/>
                      <a:r>
                        <a:rPr lang="en-GB" sz="1400" dirty="0" smtClean="0"/>
                        <a:t>7/38</a:t>
                      </a:r>
                      <a:r>
                        <a:rPr lang="en-GB" sz="1400" baseline="0" dirty="0" smtClean="0"/>
                        <a:t> (18)</a:t>
                      </a:r>
                      <a:endParaRPr lang="en-GB" sz="1400" dirty="0"/>
                    </a:p>
                  </a:txBody>
                  <a:tcPr/>
                </a:tc>
                <a:tc>
                  <a:txBody>
                    <a:bodyPr/>
                    <a:lstStyle/>
                    <a:p>
                      <a:pPr algn="ctr"/>
                      <a:r>
                        <a:rPr lang="en-GB" sz="1400" dirty="0" smtClean="0"/>
                        <a:t>79</a:t>
                      </a:r>
                      <a:endParaRPr lang="en-GB" sz="1400" dirty="0"/>
                    </a:p>
                  </a:txBody>
                  <a:tcPr/>
                </a:tc>
                <a:tc>
                  <a:txBody>
                    <a:bodyPr/>
                    <a:lstStyle/>
                    <a:p>
                      <a:pPr algn="ctr"/>
                      <a:r>
                        <a:rPr lang="en-GB" sz="1400" dirty="0" smtClean="0"/>
                        <a:t>42 (24, NE)</a:t>
                      </a:r>
                      <a:endParaRPr lang="en-GB" sz="1400" dirty="0"/>
                    </a:p>
                  </a:txBody>
                  <a:tcPr/>
                </a:tc>
                <a:tc>
                  <a:txBody>
                    <a:bodyPr/>
                    <a:lstStyle/>
                    <a:p>
                      <a:pPr algn="ctr"/>
                      <a:r>
                        <a:rPr lang="en-GB" sz="1400" dirty="0" smtClean="0"/>
                        <a:t>58</a:t>
                      </a:r>
                      <a:endParaRPr lang="en-GB" sz="1400" dirty="0"/>
                    </a:p>
                  </a:txBody>
                  <a:tcPr/>
                </a:tc>
                <a:tc>
                  <a:txBody>
                    <a:bodyPr/>
                    <a:lstStyle/>
                    <a:p>
                      <a:pPr algn="ctr"/>
                      <a:r>
                        <a:rPr lang="en-GB" sz="1400" dirty="0" smtClean="0"/>
                        <a:t>48 (31, NE)</a:t>
                      </a:r>
                      <a:endParaRPr lang="en-GB" sz="1400" dirty="0"/>
                    </a:p>
                  </a:txBody>
                  <a:tcPr/>
                </a:tc>
                <a:extLst>
                  <a:ext uri="{0D108BD9-81ED-4DB2-BD59-A6C34878D82A}">
                    <a16:rowId xmlns:a16="http://schemas.microsoft.com/office/drawing/2014/main" val="845525552"/>
                  </a:ext>
                </a:extLst>
              </a:tr>
              <a:tr h="370840">
                <a:tc>
                  <a:txBody>
                    <a:bodyPr/>
                    <a:lstStyle/>
                    <a:p>
                      <a:r>
                        <a:rPr lang="en-GB" sz="1400" dirty="0" smtClean="0"/>
                        <a:t>3L (n=29)</a:t>
                      </a:r>
                      <a:endParaRPr lang="en-GB" sz="1400" dirty="0"/>
                    </a:p>
                  </a:txBody>
                  <a:tcPr/>
                </a:tc>
                <a:tc>
                  <a:txBody>
                    <a:bodyPr/>
                    <a:lstStyle/>
                    <a:p>
                      <a:pPr algn="ctr"/>
                      <a:r>
                        <a:rPr lang="en-GB" sz="1400" dirty="0" smtClean="0"/>
                        <a:t>7/29 (24)</a:t>
                      </a:r>
                      <a:endParaRPr lang="en-GB" sz="1400" dirty="0"/>
                    </a:p>
                  </a:txBody>
                  <a:tcPr/>
                </a:tc>
                <a:tc>
                  <a:txBody>
                    <a:bodyPr/>
                    <a:lstStyle/>
                    <a:p>
                      <a:pPr algn="ctr"/>
                      <a:r>
                        <a:rPr lang="en-GB" sz="1400" dirty="0" smtClean="0"/>
                        <a:t>83</a:t>
                      </a:r>
                      <a:endParaRPr lang="en-GB" sz="1400" dirty="0"/>
                    </a:p>
                  </a:txBody>
                  <a:tcPr/>
                </a:tc>
                <a:tc>
                  <a:txBody>
                    <a:bodyPr/>
                    <a:lstStyle/>
                    <a:p>
                      <a:pPr algn="ctr"/>
                      <a:r>
                        <a:rPr lang="en-GB" sz="1400" dirty="0" smtClean="0"/>
                        <a:t>40 (24, NE)</a:t>
                      </a:r>
                      <a:endParaRPr lang="en-GB" sz="1400" dirty="0"/>
                    </a:p>
                  </a:txBody>
                  <a:tcPr/>
                </a:tc>
                <a:tc>
                  <a:txBody>
                    <a:bodyPr/>
                    <a:lstStyle/>
                    <a:p>
                      <a:pPr algn="ctr"/>
                      <a:r>
                        <a:rPr lang="en-GB" sz="1400" dirty="0" smtClean="0"/>
                        <a:t>52</a:t>
                      </a:r>
                      <a:endParaRPr lang="en-GB" sz="1400" dirty="0"/>
                    </a:p>
                  </a:txBody>
                  <a:tcPr/>
                </a:tc>
                <a:tc>
                  <a:txBody>
                    <a:bodyPr/>
                    <a:lstStyle/>
                    <a:p>
                      <a:pPr algn="ctr"/>
                      <a:r>
                        <a:rPr lang="en-GB" sz="1400" dirty="0" smtClean="0"/>
                        <a:t>NR (36, NE)</a:t>
                      </a:r>
                      <a:endParaRPr lang="en-GB" sz="1400" dirty="0"/>
                    </a:p>
                  </a:txBody>
                  <a:tcPr/>
                </a:tc>
                <a:extLst>
                  <a:ext uri="{0D108BD9-81ED-4DB2-BD59-A6C34878D82A}">
                    <a16:rowId xmlns:a16="http://schemas.microsoft.com/office/drawing/2014/main" val="2695747923"/>
                  </a:ext>
                </a:extLst>
              </a:tr>
              <a:tr h="370840">
                <a:tc>
                  <a:txBody>
                    <a:bodyPr/>
                    <a:lstStyle/>
                    <a:p>
                      <a:r>
                        <a:rPr lang="en-GB" sz="1400" dirty="0" smtClean="0"/>
                        <a:t>4L</a:t>
                      </a:r>
                      <a:r>
                        <a:rPr lang="en-GB" sz="1400" baseline="0" dirty="0" smtClean="0"/>
                        <a:t> (n=111)</a:t>
                      </a:r>
                      <a:endParaRPr lang="en-GB" sz="1400" dirty="0"/>
                    </a:p>
                  </a:txBody>
                  <a:tcPr/>
                </a:tc>
                <a:tc>
                  <a:txBody>
                    <a:bodyPr/>
                    <a:lstStyle/>
                    <a:p>
                      <a:pPr algn="ctr"/>
                      <a:r>
                        <a:rPr lang="en-GB" sz="1400" dirty="0" smtClean="0"/>
                        <a:t>10/106 (9)</a:t>
                      </a:r>
                      <a:endParaRPr lang="en-GB" sz="1400" dirty="0"/>
                    </a:p>
                  </a:txBody>
                  <a:tcPr/>
                </a:tc>
                <a:tc>
                  <a:txBody>
                    <a:bodyPr/>
                    <a:lstStyle/>
                    <a:p>
                      <a:pPr algn="ctr"/>
                      <a:r>
                        <a:rPr lang="en-GB" sz="1400" dirty="0" smtClean="0"/>
                        <a:t>66</a:t>
                      </a:r>
                      <a:endParaRPr lang="en-GB" sz="1400" dirty="0"/>
                    </a:p>
                  </a:txBody>
                  <a:tcPr/>
                </a:tc>
                <a:tc>
                  <a:txBody>
                    <a:bodyPr/>
                    <a:lstStyle/>
                    <a:p>
                      <a:pPr algn="ctr"/>
                      <a:r>
                        <a:rPr lang="en-GB" sz="1400" dirty="0" smtClean="0"/>
                        <a:t>24 (16,</a:t>
                      </a:r>
                      <a:r>
                        <a:rPr lang="en-GB" sz="1400" baseline="0" dirty="0" smtClean="0"/>
                        <a:t> 30)</a:t>
                      </a:r>
                      <a:endParaRPr lang="en-GB" sz="1400" dirty="0"/>
                    </a:p>
                  </a:txBody>
                  <a:tcPr/>
                </a:tc>
                <a:tc>
                  <a:txBody>
                    <a:bodyPr/>
                    <a:lstStyle/>
                    <a:p>
                      <a:pPr algn="ctr"/>
                      <a:r>
                        <a:rPr lang="en-GB" sz="1400" dirty="0" smtClean="0"/>
                        <a:t>35</a:t>
                      </a:r>
                      <a:endParaRPr lang="en-GB" sz="1400" dirty="0"/>
                    </a:p>
                  </a:txBody>
                  <a:tcPr/>
                </a:tc>
                <a:tc>
                  <a:txBody>
                    <a:bodyPr/>
                    <a:lstStyle/>
                    <a:p>
                      <a:pPr algn="ctr"/>
                      <a:r>
                        <a:rPr lang="en-GB" sz="1400" dirty="0" smtClean="0"/>
                        <a:t>28 (22, 47)</a:t>
                      </a:r>
                      <a:endParaRPr lang="en-GB" sz="1400" dirty="0"/>
                    </a:p>
                  </a:txBody>
                  <a:tcPr/>
                </a:tc>
                <a:extLst>
                  <a:ext uri="{0D108BD9-81ED-4DB2-BD59-A6C34878D82A}">
                    <a16:rowId xmlns:a16="http://schemas.microsoft.com/office/drawing/2014/main" val="2339360043"/>
                  </a:ext>
                </a:extLst>
              </a:tr>
              <a:tr h="370840">
                <a:tc>
                  <a:txBody>
                    <a:bodyPr/>
                    <a:lstStyle/>
                    <a:p>
                      <a:r>
                        <a:rPr lang="en-GB" sz="1400" dirty="0" smtClean="0"/>
                        <a:t>2L + 3L</a:t>
                      </a:r>
                      <a:r>
                        <a:rPr lang="en-GB" sz="1400" baseline="0" dirty="0" smtClean="0"/>
                        <a:t> (n=67)</a:t>
                      </a:r>
                      <a:endParaRPr lang="en-GB" sz="1400" dirty="0"/>
                    </a:p>
                  </a:txBody>
                  <a:tcPr/>
                </a:tc>
                <a:tc>
                  <a:txBody>
                    <a:bodyPr/>
                    <a:lstStyle/>
                    <a:p>
                      <a:pPr algn="ctr"/>
                      <a:r>
                        <a:rPr lang="en-GB" sz="1400" dirty="0" smtClean="0"/>
                        <a:t>14/67 (21)</a:t>
                      </a:r>
                      <a:endParaRPr lang="en-GB" sz="1400" dirty="0"/>
                    </a:p>
                  </a:txBody>
                  <a:tcPr/>
                </a:tc>
                <a:tc>
                  <a:txBody>
                    <a:bodyPr/>
                    <a:lstStyle/>
                    <a:p>
                      <a:pPr algn="ctr"/>
                      <a:r>
                        <a:rPr lang="en-GB" sz="1400" dirty="0" smtClean="0"/>
                        <a:t>81</a:t>
                      </a:r>
                      <a:endParaRPr lang="en-GB" sz="1400" dirty="0"/>
                    </a:p>
                  </a:txBody>
                  <a:tcPr/>
                </a:tc>
                <a:tc>
                  <a:txBody>
                    <a:bodyPr/>
                    <a:lstStyle/>
                    <a:p>
                      <a:pPr algn="ctr"/>
                      <a:r>
                        <a:rPr lang="en-GB" sz="1400" dirty="0" smtClean="0"/>
                        <a:t>40 (24, NE)</a:t>
                      </a:r>
                      <a:endParaRPr lang="en-GB" sz="1400" dirty="0"/>
                    </a:p>
                  </a:txBody>
                  <a:tcPr/>
                </a:tc>
                <a:tc>
                  <a:txBody>
                    <a:bodyPr/>
                    <a:lstStyle/>
                    <a:p>
                      <a:pPr algn="ctr"/>
                      <a:r>
                        <a:rPr lang="en-GB" sz="1400" dirty="0" smtClean="0"/>
                        <a:t>55</a:t>
                      </a:r>
                      <a:endParaRPr lang="en-GB" sz="1400" dirty="0"/>
                    </a:p>
                  </a:txBody>
                  <a:tcPr/>
                </a:tc>
                <a:tc>
                  <a:txBody>
                    <a:bodyPr/>
                    <a:lstStyle/>
                    <a:p>
                      <a:pPr algn="ctr"/>
                      <a:r>
                        <a:rPr lang="en-GB" sz="1400" dirty="0" smtClean="0"/>
                        <a:t>52 (36, NE)</a:t>
                      </a:r>
                      <a:endParaRPr lang="en-GB" sz="1400" dirty="0"/>
                    </a:p>
                  </a:txBody>
                  <a:tcPr/>
                </a:tc>
                <a:extLst>
                  <a:ext uri="{0D108BD9-81ED-4DB2-BD59-A6C34878D82A}">
                    <a16:rowId xmlns:a16="http://schemas.microsoft.com/office/drawing/2014/main" val="2594071738"/>
                  </a:ext>
                </a:extLst>
              </a:tr>
            </a:tbl>
          </a:graphicData>
        </a:graphic>
      </p:graphicFrame>
    </p:spTree>
    <p:extLst>
      <p:ext uri="{BB962C8B-B14F-4D97-AF65-F5344CB8AC3E}">
        <p14:creationId xmlns:p14="http://schemas.microsoft.com/office/powerpoint/2010/main" val="375052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1603O</a:t>
            </a:r>
            <a:r>
              <a:rPr lang="en-GB" dirty="0"/>
              <a:t>: Initial </a:t>
            </a:r>
            <a:r>
              <a:rPr lang="en-GB" dirty="0" smtClean="0"/>
              <a:t>results </a:t>
            </a:r>
            <a:r>
              <a:rPr lang="en-GB" dirty="0"/>
              <a:t>of </a:t>
            </a:r>
            <a:r>
              <a:rPr lang="en-GB" dirty="0" smtClean="0"/>
              <a:t>phase </a:t>
            </a:r>
            <a:r>
              <a:rPr lang="en-GB" dirty="0"/>
              <a:t>I</a:t>
            </a:r>
            <a:r>
              <a:rPr lang="en-GB" dirty="0" smtClean="0"/>
              <a:t> </a:t>
            </a:r>
            <a:r>
              <a:rPr lang="en-GB" dirty="0" smtClean="0"/>
              <a:t>study </a:t>
            </a:r>
            <a:r>
              <a:rPr lang="en-GB" dirty="0"/>
              <a:t>of DCC-2618, a </a:t>
            </a:r>
            <a:r>
              <a:rPr lang="en-GB" dirty="0" smtClean="0"/>
              <a:t>broad-spectrum </a:t>
            </a:r>
            <a:r>
              <a:rPr lang="en-GB" dirty="0"/>
              <a:t>KIT and </a:t>
            </a:r>
            <a:r>
              <a:rPr lang="en-GB" dirty="0" smtClean="0"/>
              <a:t>PDGFR</a:t>
            </a:r>
            <a:r>
              <a:rPr lang="el-GR" dirty="0" smtClean="0">
                <a:latin typeface="Arial" panose="020B0604020202020204" pitchFamily="34" charset="0"/>
                <a:cs typeface="Arial" panose="020B0604020202020204" pitchFamily="34" charset="0"/>
              </a:rPr>
              <a:t>α</a:t>
            </a:r>
            <a:r>
              <a:rPr lang="en-GB" dirty="0" smtClean="0"/>
              <a:t> inhibitor</a:t>
            </a:r>
            <a:r>
              <a:rPr lang="en-GB" dirty="0"/>
              <a:t>, in </a:t>
            </a:r>
            <a:r>
              <a:rPr lang="en-GB" dirty="0" smtClean="0"/>
              <a:t>patients </a:t>
            </a:r>
            <a:r>
              <a:rPr lang="en-GB" dirty="0"/>
              <a:t>(pts) with </a:t>
            </a:r>
            <a:r>
              <a:rPr lang="en-GB" dirty="0" smtClean="0"/>
              <a:t>gastrointestinal stromal </a:t>
            </a:r>
            <a:r>
              <a:rPr lang="en-GB" dirty="0" err="1" smtClean="0"/>
              <a:t>tumor</a:t>
            </a:r>
            <a:r>
              <a:rPr lang="en-GB" dirty="0" smtClean="0"/>
              <a:t> </a:t>
            </a:r>
            <a:r>
              <a:rPr lang="en-GB" dirty="0"/>
              <a:t>(GIST) by </a:t>
            </a:r>
            <a:r>
              <a:rPr lang="en-GB" dirty="0" smtClean="0"/>
              <a:t>number </a:t>
            </a:r>
            <a:r>
              <a:rPr lang="en-GB" dirty="0"/>
              <a:t>of </a:t>
            </a:r>
            <a:r>
              <a:rPr lang="en-GB" dirty="0" smtClean="0"/>
              <a:t>prior regimens – George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endParaRPr lang="en-GB" dirty="0"/>
          </a:p>
        </p:txBody>
      </p:sp>
      <p:sp>
        <p:nvSpPr>
          <p:cNvPr id="4" name="Text Box 4"/>
          <p:cNvSpPr txBox="1">
            <a:spLocks noChangeArrowheads="1"/>
          </p:cNvSpPr>
          <p:nvPr/>
        </p:nvSpPr>
        <p:spPr bwMode="auto">
          <a:xfrm>
            <a:off x="5014062" y="6474897"/>
            <a:ext cx="39092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smtClean="0">
                <a:solidFill>
                  <a:srgbClr val="363636"/>
                </a:solidFill>
              </a:rPr>
              <a:t>George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1603O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19" name="Group 88"/>
          <p:cNvGraphicFramePr>
            <a:graphicFrameLocks noGrp="1"/>
          </p:cNvGraphicFramePr>
          <p:nvPr>
            <p:extLst>
              <p:ext uri="{D42A27DB-BD31-4B8C-83A1-F6EECF244321}">
                <p14:modId xmlns:p14="http://schemas.microsoft.com/office/powerpoint/2010/main" val="3560290168"/>
              </p:ext>
            </p:extLst>
          </p:nvPr>
        </p:nvGraphicFramePr>
        <p:xfrm>
          <a:off x="5396913" y="2094256"/>
          <a:ext cx="3072852" cy="1127760"/>
        </p:xfrm>
        <a:graphic>
          <a:graphicData uri="http://schemas.openxmlformats.org/drawingml/2006/table">
            <a:tbl>
              <a:tblPr firstRow="1" bandRow="1">
                <a:tableStyleId>{69012ECD-51FC-41F1-AA8D-1B2483CD663E}</a:tableStyleId>
              </a:tblPr>
              <a:tblGrid>
                <a:gridCol w="1269452">
                  <a:extLst>
                    <a:ext uri="{9D8B030D-6E8A-4147-A177-3AD203B41FA5}">
                      <a16:colId xmlns:a16="http://schemas.microsoft.com/office/drawing/2014/main" val="20000"/>
                    </a:ext>
                  </a:extLst>
                </a:gridCol>
                <a:gridCol w="971124">
                  <a:extLst>
                    <a:ext uri="{9D8B030D-6E8A-4147-A177-3AD203B41FA5}">
                      <a16:colId xmlns:a16="http://schemas.microsoft.com/office/drawing/2014/main" val="20001"/>
                    </a:ext>
                  </a:extLst>
                </a:gridCol>
                <a:gridCol w="832276">
                  <a:extLst>
                    <a:ext uri="{9D8B030D-6E8A-4147-A177-3AD203B41FA5}">
                      <a16:colId xmlns:a16="http://schemas.microsoft.com/office/drawing/2014/main" val="20002"/>
                    </a:ext>
                  </a:extLst>
                </a:gridCol>
              </a:tblGrid>
              <a:tr h="2834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chemeClr val="tx2"/>
                        </a:solidFill>
                        <a:effectLst/>
                        <a:latin typeface="+mn-lt"/>
                        <a:cs typeface="Arial" charset="0"/>
                      </a:endParaRPr>
                    </a:p>
                  </a:txBody>
                  <a:tcPr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2"/>
                          </a:solidFill>
                          <a:effectLst/>
                          <a:latin typeface="+mn-lt"/>
                        </a:rPr>
                        <a:t>Median </a:t>
                      </a:r>
                      <a:r>
                        <a:rPr kumimoji="0" lang="en-GB" sz="1000" u="none" strike="noStrike" cap="none" normalizeH="0" baseline="0" dirty="0" smtClean="0">
                          <a:ln>
                            <a:noFill/>
                          </a:ln>
                          <a:solidFill>
                            <a:schemeClr val="tx2"/>
                          </a:solidFill>
                          <a:effectLst/>
                          <a:latin typeface="+mn-lt"/>
                        </a:rPr>
                        <a:t>PFS, weeks</a:t>
                      </a:r>
                      <a:endParaRPr kumimoji="0" lang="en-GB" sz="10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2"/>
                          </a:solidFill>
                          <a:effectLst/>
                          <a:latin typeface="+mn-lt"/>
                        </a:rPr>
                        <a:t>95%CI</a:t>
                      </a:r>
                      <a:endParaRPr kumimoji="0" lang="en-GB" sz="10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90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accent2"/>
                          </a:solidFill>
                          <a:effectLst/>
                          <a:latin typeface="+mn-lt"/>
                        </a:rPr>
                        <a:t>2L of therapy </a:t>
                      </a:r>
                      <a:endParaRPr kumimoji="0" lang="en-GB" sz="1000" b="0" i="0" u="none" strike="noStrike" cap="none" normalizeH="0" baseline="0" dirty="0">
                        <a:ln>
                          <a:noFill/>
                        </a:ln>
                        <a:solidFill>
                          <a:schemeClr val="accent2"/>
                        </a:solidFill>
                        <a:effectLst/>
                        <a:latin typeface="+mn-lt"/>
                        <a:cs typeface="Arial" charset="0"/>
                      </a:endParaRPr>
                    </a:p>
                  </a:txBody>
                  <a:tcPr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rgbClr val="006DB0"/>
                          </a:solidFill>
                          <a:effectLst/>
                          <a:latin typeface="+mn-lt"/>
                        </a:rPr>
                        <a:t>41.7</a:t>
                      </a:r>
                      <a:endParaRPr kumimoji="0" lang="en-GB" sz="1000" b="0" i="0" u="none" strike="noStrike" cap="none" normalizeH="0" baseline="0" dirty="0">
                        <a:ln>
                          <a:noFill/>
                        </a:ln>
                        <a:solidFill>
                          <a:srgbClr val="006DB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rgbClr val="006DB0"/>
                          </a:solidFill>
                          <a:effectLst/>
                          <a:latin typeface="+mn-lt"/>
                        </a:rPr>
                        <a:t>(23.9, </a:t>
                      </a:r>
                      <a:r>
                        <a:rPr kumimoji="0" lang="en-GB" sz="1000" u="none" strike="noStrike" cap="none" normalizeH="0" baseline="0" dirty="0" smtClean="0">
                          <a:ln>
                            <a:noFill/>
                          </a:ln>
                          <a:solidFill>
                            <a:srgbClr val="006DB0"/>
                          </a:solidFill>
                          <a:effectLst/>
                          <a:latin typeface="Arial"/>
                          <a:cs typeface="Arial"/>
                        </a:rPr>
                        <a:t>–</a:t>
                      </a:r>
                      <a:r>
                        <a:rPr kumimoji="0" lang="en-GB" sz="1000" u="none" strike="noStrike" cap="none" normalizeH="0" baseline="0" dirty="0" smtClean="0">
                          <a:ln>
                            <a:noFill/>
                          </a:ln>
                          <a:solidFill>
                            <a:srgbClr val="006DB0"/>
                          </a:solidFill>
                          <a:effectLst/>
                          <a:latin typeface="+mn-lt"/>
                        </a:rPr>
                        <a:t>)</a:t>
                      </a:r>
                      <a:endParaRPr kumimoji="0" lang="en-GB" sz="1000" b="0" i="0" u="none" strike="noStrike" cap="none" normalizeH="0" baseline="0" dirty="0">
                        <a:ln>
                          <a:noFill/>
                        </a:ln>
                        <a:solidFill>
                          <a:srgbClr val="006DB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28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accent3"/>
                          </a:solidFill>
                          <a:effectLst/>
                          <a:latin typeface="+mn-lt"/>
                        </a:rPr>
                        <a:t>3L </a:t>
                      </a:r>
                      <a:r>
                        <a:rPr kumimoji="0" lang="en-GB" sz="1000" u="none" strike="noStrike" cap="none" normalizeH="0" baseline="0" dirty="0" smtClean="0">
                          <a:ln>
                            <a:noFill/>
                          </a:ln>
                          <a:solidFill>
                            <a:schemeClr val="accent3"/>
                          </a:solidFill>
                          <a:effectLst/>
                          <a:latin typeface="+mn-lt"/>
                        </a:rPr>
                        <a:t>of therapy</a:t>
                      </a:r>
                      <a:endParaRPr kumimoji="0" lang="en-GB" sz="10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accent3"/>
                          </a:solidFill>
                          <a:effectLst/>
                          <a:latin typeface="+mn-lt"/>
                        </a:rPr>
                        <a:t>39.9</a:t>
                      </a:r>
                      <a:endParaRPr kumimoji="0" lang="en-GB" sz="10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accent3"/>
                          </a:solidFill>
                          <a:effectLst/>
                          <a:latin typeface="+mn-lt"/>
                        </a:rPr>
                        <a:t>(23.9, </a:t>
                      </a:r>
                      <a:r>
                        <a:rPr kumimoji="0" lang="en-GB" sz="1000" u="none" strike="noStrike" cap="none" normalizeH="0" baseline="0" dirty="0" smtClean="0">
                          <a:ln>
                            <a:noFill/>
                          </a:ln>
                          <a:solidFill>
                            <a:schemeClr val="accent3"/>
                          </a:solidFill>
                          <a:effectLst/>
                          <a:latin typeface="+mn-lt"/>
                          <a:cs typeface="+mn-cs"/>
                        </a:rPr>
                        <a:t>–</a:t>
                      </a:r>
                      <a:r>
                        <a:rPr kumimoji="0" lang="en-GB" sz="1000" u="none" strike="noStrike" cap="none" normalizeH="0" baseline="0" dirty="0" smtClean="0">
                          <a:ln>
                            <a:noFill/>
                          </a:ln>
                          <a:solidFill>
                            <a:schemeClr val="accent3"/>
                          </a:solidFill>
                          <a:effectLst/>
                          <a:latin typeface="+mn-lt"/>
                        </a:rPr>
                        <a:t>)</a:t>
                      </a:r>
                      <a:endParaRPr kumimoji="0" lang="en-GB" sz="1000" b="0" i="0" u="none" strike="noStrike" cap="none" normalizeH="0" baseline="0" dirty="0">
                        <a:ln>
                          <a:noFill/>
                        </a:ln>
                        <a:solidFill>
                          <a:schemeClr val="accent3"/>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289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bg2"/>
                          </a:solidFill>
                          <a:effectLst/>
                          <a:latin typeface="+mn-lt"/>
                          <a:cs typeface="Arial" charset="0"/>
                        </a:rPr>
                        <a:t>≥4L of therapy</a:t>
                      </a:r>
                      <a:endParaRPr kumimoji="0" lang="en-GB" sz="1000" b="0" i="0" u="none" strike="noStrike" cap="none" normalizeH="0" baseline="0" dirty="0">
                        <a:ln>
                          <a:noFill/>
                        </a:ln>
                        <a:solidFill>
                          <a:schemeClr val="bg2"/>
                        </a:solidFill>
                        <a:effectLst/>
                        <a:latin typeface="+mn-lt"/>
                        <a:cs typeface="Arial" charset="0"/>
                      </a:endParaRPr>
                    </a:p>
                  </a:txBody>
                  <a:tcPr anchor="ctr" horzOverflow="overflow">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bg2"/>
                          </a:solidFill>
                          <a:effectLst/>
                          <a:latin typeface="+mn-lt"/>
                          <a:cs typeface="Arial" charset="0"/>
                        </a:rPr>
                        <a:t>24.0</a:t>
                      </a:r>
                      <a:endParaRPr kumimoji="0" lang="en-GB" sz="1000" b="0" i="0" u="none" strike="noStrike" cap="none" normalizeH="0" baseline="0" dirty="0">
                        <a:ln>
                          <a:noFill/>
                        </a:ln>
                        <a:solidFill>
                          <a:schemeClr val="bg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smtClean="0">
                          <a:ln>
                            <a:noFill/>
                          </a:ln>
                          <a:solidFill>
                            <a:schemeClr val="bg2"/>
                          </a:solidFill>
                          <a:effectLst/>
                          <a:latin typeface="+mn-lt"/>
                        </a:rPr>
                        <a:t>(16.3, </a:t>
                      </a:r>
                      <a:r>
                        <a:rPr kumimoji="0" lang="en-GB" sz="1000" u="none" strike="noStrike" cap="none" normalizeH="0" baseline="0" dirty="0" smtClean="0">
                          <a:ln>
                            <a:noFill/>
                          </a:ln>
                          <a:solidFill>
                            <a:schemeClr val="bg2"/>
                          </a:solidFill>
                          <a:effectLst/>
                          <a:latin typeface="+mn-lt"/>
                          <a:cs typeface="+mn-cs"/>
                        </a:rPr>
                        <a:t>30.4</a:t>
                      </a:r>
                      <a:r>
                        <a:rPr kumimoji="0" lang="en-GB" sz="1000" u="none" strike="noStrike" cap="none" normalizeH="0" baseline="0" dirty="0" smtClean="0">
                          <a:ln>
                            <a:noFill/>
                          </a:ln>
                          <a:solidFill>
                            <a:schemeClr val="bg2"/>
                          </a:solidFill>
                          <a:effectLst/>
                          <a:latin typeface="+mn-lt"/>
                        </a:rPr>
                        <a:t>)</a:t>
                      </a:r>
                      <a:endParaRPr kumimoji="0" lang="en-GB" sz="1000" b="0" i="0" u="none" strike="noStrike" cap="none" normalizeH="0" baseline="0" dirty="0" smtClean="0">
                        <a:ln>
                          <a:noFill/>
                        </a:ln>
                        <a:solidFill>
                          <a:schemeClr val="bg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20" name="Group 19"/>
          <p:cNvGrpSpPr/>
          <p:nvPr/>
        </p:nvGrpSpPr>
        <p:grpSpPr>
          <a:xfrm>
            <a:off x="656571" y="2142284"/>
            <a:ext cx="7680122" cy="3970620"/>
            <a:chOff x="411583" y="2192799"/>
            <a:chExt cx="7680122" cy="3970620"/>
          </a:xfrm>
        </p:grpSpPr>
        <p:sp>
          <p:nvSpPr>
            <p:cNvPr id="21" name="Freeform 20"/>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2" name="Line 6"/>
            <p:cNvSpPr>
              <a:spLocks noChangeShapeType="1"/>
            </p:cNvSpPr>
            <p:nvPr/>
          </p:nvSpPr>
          <p:spPr bwMode="auto">
            <a:xfrm>
              <a:off x="1048631" y="2334068"/>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3" name="Line 7"/>
            <p:cNvSpPr>
              <a:spLocks noChangeShapeType="1"/>
            </p:cNvSpPr>
            <p:nvPr/>
          </p:nvSpPr>
          <p:spPr bwMode="auto">
            <a:xfrm>
              <a:off x="1048631" y="2856276"/>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4" name="Line 8"/>
            <p:cNvSpPr>
              <a:spLocks noChangeShapeType="1"/>
            </p:cNvSpPr>
            <p:nvPr/>
          </p:nvSpPr>
          <p:spPr bwMode="auto">
            <a:xfrm>
              <a:off x="1048631" y="3355037"/>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5" name="Line 9"/>
            <p:cNvSpPr>
              <a:spLocks noChangeShapeType="1"/>
            </p:cNvSpPr>
            <p:nvPr/>
          </p:nvSpPr>
          <p:spPr bwMode="auto">
            <a:xfrm>
              <a:off x="1048631" y="3869916"/>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10"/>
            <p:cNvSpPr>
              <a:spLocks noChangeShapeType="1"/>
            </p:cNvSpPr>
            <p:nvPr/>
          </p:nvSpPr>
          <p:spPr bwMode="auto">
            <a:xfrm>
              <a:off x="1048631" y="4374052"/>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7" name="Line 11"/>
            <p:cNvSpPr>
              <a:spLocks noChangeShapeType="1"/>
            </p:cNvSpPr>
            <p:nvPr/>
          </p:nvSpPr>
          <p:spPr bwMode="auto">
            <a:xfrm>
              <a:off x="1048631" y="4883560"/>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8" name="TextBox 27"/>
            <p:cNvSpPr txBox="1"/>
            <p:nvPr/>
          </p:nvSpPr>
          <p:spPr>
            <a:xfrm rot="16200000">
              <a:off x="-185054" y="3496326"/>
              <a:ext cx="147027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Survival probability</a:t>
              </a:r>
              <a:endParaRPr lang="en-GB" sz="12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4274427" y="5255734"/>
              <a:ext cx="1005403"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PFS, weeks</a:t>
              </a:r>
              <a:endParaRPr lang="en-GB" sz="120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721447" y="2192799"/>
              <a:ext cx="397865"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721452" y="2716938"/>
              <a:ext cx="397865"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721452" y="3215469"/>
              <a:ext cx="397865"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a:off x="721452" y="3730122"/>
              <a:ext cx="397865"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34" name="TextBox 33"/>
            <p:cNvSpPr txBox="1"/>
            <p:nvPr/>
          </p:nvSpPr>
          <p:spPr>
            <a:xfrm>
              <a:off x="721452" y="4234025"/>
              <a:ext cx="397865"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35" name="TextBox 34"/>
            <p:cNvSpPr txBox="1"/>
            <p:nvPr/>
          </p:nvSpPr>
          <p:spPr>
            <a:xfrm>
              <a:off x="721460" y="4743301"/>
              <a:ext cx="397865"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0.0</a:t>
              </a:r>
              <a:endParaRPr lang="en-GB" sz="1200" dirty="0">
                <a:solidFill>
                  <a:srgbClr val="000000"/>
                </a:solidFill>
                <a:latin typeface="Arial" panose="020B0604020202020204" pitchFamily="34" charset="0"/>
                <a:cs typeface="Arial" panose="020B0604020202020204" pitchFamily="34" charset="0"/>
              </a:endParaRPr>
            </a:p>
          </p:txBody>
        </p:sp>
        <p:grpSp>
          <p:nvGrpSpPr>
            <p:cNvPr id="36" name="Group 35"/>
            <p:cNvGrpSpPr/>
            <p:nvPr/>
          </p:nvGrpSpPr>
          <p:grpSpPr>
            <a:xfrm>
              <a:off x="1172431" y="4920702"/>
              <a:ext cx="304754" cy="1242717"/>
              <a:chOff x="975965" y="4920702"/>
              <a:chExt cx="254450" cy="1242717"/>
            </a:xfrm>
          </p:grpSpPr>
          <p:sp>
            <p:nvSpPr>
              <p:cNvPr id="73" name="Line 21"/>
              <p:cNvSpPr>
                <a:spLocks noChangeShapeType="1"/>
              </p:cNvSpPr>
              <p:nvPr/>
            </p:nvSpPr>
            <p:spPr bwMode="auto">
              <a:xfrm>
                <a:off x="1095959"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4" name="TextBox 73"/>
              <p:cNvSpPr txBox="1"/>
              <p:nvPr/>
            </p:nvSpPr>
            <p:spPr>
              <a:xfrm>
                <a:off x="975965" y="4982720"/>
                <a:ext cx="254450"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rgbClr val="006DB0"/>
                    </a:solidFill>
                    <a:latin typeface="Arial" panose="020B0604020202020204" pitchFamily="34" charset="0"/>
                    <a:cs typeface="Arial" panose="020B0604020202020204" pitchFamily="34" charset="0"/>
                  </a:rPr>
                  <a:t>38</a:t>
                </a:r>
              </a:p>
              <a:p>
                <a:pPr algn="r"/>
                <a:r>
                  <a:rPr lang="en-GB" sz="1200" dirty="0" smtClean="0">
                    <a:solidFill>
                      <a:srgbClr val="FF6600"/>
                    </a:solidFill>
                    <a:latin typeface="Arial" panose="020B0604020202020204" pitchFamily="34" charset="0"/>
                    <a:cs typeface="Arial" panose="020B0604020202020204" pitchFamily="34" charset="0"/>
                  </a:rPr>
                  <a:t>29</a:t>
                </a:r>
              </a:p>
              <a:p>
                <a:pPr algn="r"/>
                <a:r>
                  <a:rPr lang="en-GB" sz="1200" dirty="0" smtClean="0">
                    <a:solidFill>
                      <a:schemeClr val="bg2"/>
                    </a:solidFill>
                    <a:latin typeface="Arial" panose="020B0604020202020204" pitchFamily="34" charset="0"/>
                    <a:cs typeface="Arial" panose="020B0604020202020204" pitchFamily="34" charset="0"/>
                  </a:rPr>
                  <a:t>111</a:t>
                </a:r>
                <a:endParaRPr lang="en-GB" sz="1200" dirty="0">
                  <a:solidFill>
                    <a:schemeClr val="bg2"/>
                  </a:solidFill>
                  <a:latin typeface="Arial" panose="020B0604020202020204" pitchFamily="34" charset="0"/>
                  <a:cs typeface="Arial" panose="020B0604020202020204" pitchFamily="34" charset="0"/>
                </a:endParaRPr>
              </a:p>
            </p:txBody>
          </p:sp>
        </p:grpSp>
        <p:grpSp>
          <p:nvGrpSpPr>
            <p:cNvPr id="37" name="Group 36"/>
            <p:cNvGrpSpPr/>
            <p:nvPr/>
          </p:nvGrpSpPr>
          <p:grpSpPr>
            <a:xfrm>
              <a:off x="1773901" y="4920702"/>
              <a:ext cx="242621" cy="1242717"/>
              <a:chOff x="1001903" y="4920702"/>
              <a:chExt cx="202573" cy="1242717"/>
            </a:xfrm>
          </p:grpSpPr>
          <p:sp>
            <p:nvSpPr>
              <p:cNvPr id="71" name="Line 21"/>
              <p:cNvSpPr>
                <a:spLocks noChangeShapeType="1"/>
              </p:cNvSpPr>
              <p:nvPr/>
            </p:nvSpPr>
            <p:spPr bwMode="auto">
              <a:xfrm>
                <a:off x="1095959"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2" name="TextBox 71"/>
              <p:cNvSpPr txBox="1"/>
              <p:nvPr/>
            </p:nvSpPr>
            <p:spPr>
              <a:xfrm>
                <a:off x="1001903" y="4982720"/>
                <a:ext cx="202573"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6DB0"/>
                    </a:solidFill>
                    <a:latin typeface="Arial" panose="020B0604020202020204" pitchFamily="34" charset="0"/>
                    <a:cs typeface="Arial" panose="020B0604020202020204" pitchFamily="34" charset="0"/>
                  </a:rPr>
                  <a:t>30</a:t>
                </a:r>
              </a:p>
              <a:p>
                <a:pPr algn="ctr"/>
                <a:r>
                  <a:rPr lang="en-GB" sz="1200" dirty="0" smtClean="0">
                    <a:solidFill>
                      <a:srgbClr val="FF6600"/>
                    </a:solidFill>
                    <a:latin typeface="Arial" panose="020B0604020202020204" pitchFamily="34" charset="0"/>
                    <a:cs typeface="Arial" panose="020B0604020202020204" pitchFamily="34" charset="0"/>
                  </a:rPr>
                  <a:t>24</a:t>
                </a:r>
              </a:p>
              <a:p>
                <a:pPr algn="ctr"/>
                <a:r>
                  <a:rPr lang="en-GB" sz="1200" dirty="0" smtClean="0">
                    <a:solidFill>
                      <a:schemeClr val="bg2"/>
                    </a:solidFill>
                    <a:latin typeface="Arial" panose="020B0604020202020204" pitchFamily="34" charset="0"/>
                    <a:cs typeface="Arial" panose="020B0604020202020204" pitchFamily="34" charset="0"/>
                  </a:rPr>
                  <a:t>71</a:t>
                </a:r>
                <a:endParaRPr lang="en-GB" sz="1200" dirty="0">
                  <a:solidFill>
                    <a:schemeClr val="bg2"/>
                  </a:solidFill>
                  <a:latin typeface="Arial" panose="020B0604020202020204" pitchFamily="34" charset="0"/>
                  <a:cs typeface="Arial" panose="020B0604020202020204" pitchFamily="34" charset="0"/>
                </a:endParaRPr>
              </a:p>
            </p:txBody>
          </p:sp>
        </p:grpSp>
        <p:grpSp>
          <p:nvGrpSpPr>
            <p:cNvPr id="38" name="Group 37"/>
            <p:cNvGrpSpPr/>
            <p:nvPr/>
          </p:nvGrpSpPr>
          <p:grpSpPr>
            <a:xfrm>
              <a:off x="2344305" y="4920702"/>
              <a:ext cx="242621" cy="1242717"/>
              <a:chOff x="1001903" y="4920702"/>
              <a:chExt cx="202573" cy="1242717"/>
            </a:xfrm>
          </p:grpSpPr>
          <p:sp>
            <p:nvSpPr>
              <p:cNvPr id="69" name="Line 21"/>
              <p:cNvSpPr>
                <a:spLocks noChangeShapeType="1"/>
              </p:cNvSpPr>
              <p:nvPr/>
            </p:nvSpPr>
            <p:spPr bwMode="auto">
              <a:xfrm>
                <a:off x="1095959"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0" name="TextBox 69"/>
              <p:cNvSpPr txBox="1"/>
              <p:nvPr/>
            </p:nvSpPr>
            <p:spPr>
              <a:xfrm>
                <a:off x="1001903" y="4982720"/>
                <a:ext cx="202573"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6DB0"/>
                    </a:solidFill>
                    <a:latin typeface="Arial" panose="020B0604020202020204" pitchFamily="34" charset="0"/>
                    <a:cs typeface="Arial" panose="020B0604020202020204" pitchFamily="34" charset="0"/>
                  </a:rPr>
                  <a:t>21</a:t>
                </a:r>
              </a:p>
              <a:p>
                <a:pPr algn="ctr"/>
                <a:r>
                  <a:rPr lang="en-GB" sz="1200" dirty="0" smtClean="0">
                    <a:solidFill>
                      <a:srgbClr val="FF6600"/>
                    </a:solidFill>
                    <a:latin typeface="Arial" panose="020B0604020202020204" pitchFamily="34" charset="0"/>
                    <a:cs typeface="Arial" panose="020B0604020202020204" pitchFamily="34" charset="0"/>
                  </a:rPr>
                  <a:t>21</a:t>
                </a:r>
              </a:p>
              <a:p>
                <a:pPr algn="ctr"/>
                <a:r>
                  <a:rPr lang="en-GB" sz="1200" dirty="0" smtClean="0">
                    <a:solidFill>
                      <a:schemeClr val="bg2"/>
                    </a:solidFill>
                    <a:latin typeface="Arial" panose="020B0604020202020204" pitchFamily="34" charset="0"/>
                    <a:cs typeface="Arial" panose="020B0604020202020204" pitchFamily="34" charset="0"/>
                  </a:rPr>
                  <a:t>53</a:t>
                </a:r>
                <a:endParaRPr lang="en-GB" sz="1200" dirty="0">
                  <a:solidFill>
                    <a:schemeClr val="bg2"/>
                  </a:solidFill>
                  <a:latin typeface="Arial" panose="020B0604020202020204" pitchFamily="34" charset="0"/>
                  <a:cs typeface="Arial" panose="020B0604020202020204" pitchFamily="34" charset="0"/>
                </a:endParaRPr>
              </a:p>
            </p:txBody>
          </p:sp>
        </p:grpSp>
        <p:grpSp>
          <p:nvGrpSpPr>
            <p:cNvPr id="39" name="Group 38"/>
            <p:cNvGrpSpPr/>
            <p:nvPr/>
          </p:nvGrpSpPr>
          <p:grpSpPr>
            <a:xfrm>
              <a:off x="2914708" y="4920702"/>
              <a:ext cx="242621" cy="1242717"/>
              <a:chOff x="1001903" y="4920702"/>
              <a:chExt cx="202573" cy="1242717"/>
            </a:xfrm>
          </p:grpSpPr>
          <p:sp>
            <p:nvSpPr>
              <p:cNvPr id="67" name="Line 21"/>
              <p:cNvSpPr>
                <a:spLocks noChangeShapeType="1"/>
              </p:cNvSpPr>
              <p:nvPr/>
            </p:nvSpPr>
            <p:spPr bwMode="auto">
              <a:xfrm>
                <a:off x="1095959"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1001903" y="4982720"/>
                <a:ext cx="202573"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6DB0"/>
                    </a:solidFill>
                    <a:latin typeface="Arial" panose="020B0604020202020204" pitchFamily="34" charset="0"/>
                    <a:cs typeface="Arial" panose="020B0604020202020204" pitchFamily="34" charset="0"/>
                  </a:rPr>
                  <a:t>13</a:t>
                </a:r>
              </a:p>
              <a:p>
                <a:pPr algn="ctr"/>
                <a:r>
                  <a:rPr lang="en-GB" sz="1200" dirty="0" smtClean="0">
                    <a:solidFill>
                      <a:srgbClr val="FF6600"/>
                    </a:solidFill>
                    <a:latin typeface="Arial" panose="020B0604020202020204" pitchFamily="34" charset="0"/>
                    <a:cs typeface="Arial" panose="020B0604020202020204" pitchFamily="34" charset="0"/>
                  </a:rPr>
                  <a:t>14</a:t>
                </a:r>
              </a:p>
              <a:p>
                <a:pPr algn="ctr"/>
                <a:r>
                  <a:rPr lang="en-GB" sz="1200" dirty="0" smtClean="0">
                    <a:solidFill>
                      <a:schemeClr val="bg2"/>
                    </a:solidFill>
                    <a:latin typeface="Arial" panose="020B0604020202020204" pitchFamily="34" charset="0"/>
                    <a:cs typeface="Arial" panose="020B0604020202020204" pitchFamily="34" charset="0"/>
                  </a:rPr>
                  <a:t>32</a:t>
                </a:r>
                <a:endParaRPr lang="en-GB" sz="1200" dirty="0">
                  <a:solidFill>
                    <a:schemeClr val="bg2"/>
                  </a:solidFill>
                  <a:latin typeface="Arial" panose="020B0604020202020204" pitchFamily="34" charset="0"/>
                  <a:cs typeface="Arial" panose="020B0604020202020204" pitchFamily="34" charset="0"/>
                </a:endParaRPr>
              </a:p>
            </p:txBody>
          </p:sp>
        </p:grpSp>
        <p:grpSp>
          <p:nvGrpSpPr>
            <p:cNvPr id="40" name="Group 39"/>
            <p:cNvGrpSpPr/>
            <p:nvPr/>
          </p:nvGrpSpPr>
          <p:grpSpPr>
            <a:xfrm>
              <a:off x="3433362" y="4920702"/>
              <a:ext cx="242621" cy="1242717"/>
              <a:chOff x="958691" y="4920702"/>
              <a:chExt cx="202572" cy="1242717"/>
            </a:xfrm>
          </p:grpSpPr>
          <p:sp>
            <p:nvSpPr>
              <p:cNvPr id="65" name="Line 21"/>
              <p:cNvSpPr>
                <a:spLocks noChangeShapeType="1"/>
              </p:cNvSpPr>
              <p:nvPr/>
            </p:nvSpPr>
            <p:spPr bwMode="auto">
              <a:xfrm>
                <a:off x="1052747"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6" name="TextBox 65"/>
              <p:cNvSpPr txBox="1"/>
              <p:nvPr/>
            </p:nvSpPr>
            <p:spPr>
              <a:xfrm>
                <a:off x="958691" y="4982720"/>
                <a:ext cx="202572"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rgbClr val="006DB0"/>
                    </a:solidFill>
                    <a:latin typeface="Arial" panose="020B0604020202020204" pitchFamily="34" charset="0"/>
                    <a:cs typeface="Arial" panose="020B0604020202020204" pitchFamily="34" charset="0"/>
                  </a:rPr>
                  <a:t>8</a:t>
                </a:r>
              </a:p>
              <a:p>
                <a:pPr algn="r"/>
                <a:r>
                  <a:rPr lang="en-GB" sz="1200" dirty="0" smtClean="0">
                    <a:solidFill>
                      <a:srgbClr val="FF6600"/>
                    </a:solidFill>
                    <a:latin typeface="Arial" panose="020B0604020202020204" pitchFamily="34" charset="0"/>
                    <a:cs typeface="Arial" panose="020B0604020202020204" pitchFamily="34" charset="0"/>
                  </a:rPr>
                  <a:t>8</a:t>
                </a:r>
              </a:p>
              <a:p>
                <a:pPr algn="r"/>
                <a:r>
                  <a:rPr lang="en-GB" sz="1200" dirty="0" smtClean="0">
                    <a:solidFill>
                      <a:schemeClr val="bg2"/>
                    </a:solidFill>
                    <a:latin typeface="Arial" panose="020B0604020202020204" pitchFamily="34" charset="0"/>
                    <a:cs typeface="Arial" panose="020B0604020202020204" pitchFamily="34" charset="0"/>
                  </a:rPr>
                  <a:t>20</a:t>
                </a:r>
                <a:endParaRPr lang="en-GB" sz="1200" dirty="0">
                  <a:solidFill>
                    <a:schemeClr val="bg2"/>
                  </a:solidFill>
                  <a:latin typeface="Arial" panose="020B0604020202020204" pitchFamily="34" charset="0"/>
                  <a:cs typeface="Arial" panose="020B0604020202020204" pitchFamily="34" charset="0"/>
                </a:endParaRPr>
              </a:p>
            </p:txBody>
          </p:sp>
        </p:grpSp>
        <p:grpSp>
          <p:nvGrpSpPr>
            <p:cNvPr id="41" name="Group 40"/>
            <p:cNvGrpSpPr/>
            <p:nvPr/>
          </p:nvGrpSpPr>
          <p:grpSpPr>
            <a:xfrm>
              <a:off x="3977887" y="4920702"/>
              <a:ext cx="242621" cy="1242717"/>
              <a:chOff x="937084" y="4920702"/>
              <a:chExt cx="202572" cy="1242717"/>
            </a:xfrm>
          </p:grpSpPr>
          <p:sp>
            <p:nvSpPr>
              <p:cNvPr id="63" name="Line 21"/>
              <p:cNvSpPr>
                <a:spLocks noChangeShapeType="1"/>
              </p:cNvSpPr>
              <p:nvPr/>
            </p:nvSpPr>
            <p:spPr bwMode="auto">
              <a:xfrm>
                <a:off x="1031141"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4" name="TextBox 63"/>
              <p:cNvSpPr txBox="1"/>
              <p:nvPr/>
            </p:nvSpPr>
            <p:spPr>
              <a:xfrm>
                <a:off x="937084" y="4982720"/>
                <a:ext cx="202572"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50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rgbClr val="006DB0"/>
                    </a:solidFill>
                    <a:latin typeface="Arial" panose="020B0604020202020204" pitchFamily="34" charset="0"/>
                    <a:cs typeface="Arial" panose="020B0604020202020204" pitchFamily="34" charset="0"/>
                  </a:rPr>
                  <a:t>2</a:t>
                </a:r>
              </a:p>
              <a:p>
                <a:pPr algn="r"/>
                <a:r>
                  <a:rPr lang="en-GB" sz="1200" dirty="0" smtClean="0">
                    <a:solidFill>
                      <a:srgbClr val="FF6600"/>
                    </a:solidFill>
                    <a:latin typeface="Arial" panose="020B0604020202020204" pitchFamily="34" charset="0"/>
                    <a:cs typeface="Arial" panose="020B0604020202020204" pitchFamily="34" charset="0"/>
                  </a:rPr>
                  <a:t>4</a:t>
                </a:r>
              </a:p>
              <a:p>
                <a:pPr algn="r"/>
                <a:r>
                  <a:rPr lang="en-GB" sz="1200" dirty="0" smtClean="0">
                    <a:solidFill>
                      <a:schemeClr val="bg2"/>
                    </a:solidFill>
                    <a:latin typeface="Arial" panose="020B0604020202020204" pitchFamily="34" charset="0"/>
                    <a:cs typeface="Arial" panose="020B0604020202020204" pitchFamily="34" charset="0"/>
                  </a:rPr>
                  <a:t>14</a:t>
                </a:r>
                <a:endParaRPr lang="en-GB" sz="1200" dirty="0">
                  <a:solidFill>
                    <a:schemeClr val="bg2"/>
                  </a:solidFill>
                  <a:latin typeface="Arial" panose="020B0604020202020204" pitchFamily="34" charset="0"/>
                  <a:cs typeface="Arial" panose="020B0604020202020204" pitchFamily="34" charset="0"/>
                </a:endParaRPr>
              </a:p>
            </p:txBody>
          </p:sp>
        </p:grpSp>
        <p:grpSp>
          <p:nvGrpSpPr>
            <p:cNvPr id="42" name="Group 41"/>
            <p:cNvGrpSpPr/>
            <p:nvPr/>
          </p:nvGrpSpPr>
          <p:grpSpPr>
            <a:xfrm>
              <a:off x="4527975" y="4920702"/>
              <a:ext cx="242621" cy="1242717"/>
              <a:chOff x="901074" y="4920702"/>
              <a:chExt cx="202572" cy="1242717"/>
            </a:xfrm>
          </p:grpSpPr>
          <p:sp>
            <p:nvSpPr>
              <p:cNvPr id="61" name="Line 21"/>
              <p:cNvSpPr>
                <a:spLocks noChangeShapeType="1"/>
              </p:cNvSpPr>
              <p:nvPr/>
            </p:nvSpPr>
            <p:spPr bwMode="auto">
              <a:xfrm>
                <a:off x="995131"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901074" y="4982720"/>
                <a:ext cx="202572"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rgbClr val="006DB0"/>
                    </a:solidFill>
                    <a:latin typeface="Arial" panose="020B0604020202020204" pitchFamily="34" charset="0"/>
                    <a:cs typeface="Arial" panose="020B0604020202020204" pitchFamily="34" charset="0"/>
                  </a:rPr>
                  <a:t>1</a:t>
                </a:r>
              </a:p>
              <a:p>
                <a:pPr algn="r"/>
                <a:r>
                  <a:rPr lang="en-GB" sz="1200" dirty="0" smtClean="0">
                    <a:solidFill>
                      <a:srgbClr val="FF6600"/>
                    </a:solidFill>
                    <a:latin typeface="Arial" panose="020B0604020202020204" pitchFamily="34" charset="0"/>
                    <a:cs typeface="Arial" panose="020B0604020202020204" pitchFamily="34" charset="0"/>
                  </a:rPr>
                  <a:t>1</a:t>
                </a:r>
              </a:p>
              <a:p>
                <a:pPr algn="r"/>
                <a:r>
                  <a:rPr lang="en-GB" sz="1200" dirty="0" smtClean="0">
                    <a:solidFill>
                      <a:schemeClr val="bg2"/>
                    </a:solidFill>
                    <a:latin typeface="Arial" panose="020B0604020202020204" pitchFamily="34" charset="0"/>
                    <a:cs typeface="Arial" panose="020B0604020202020204" pitchFamily="34" charset="0"/>
                  </a:rPr>
                  <a:t>12</a:t>
                </a:r>
                <a:endParaRPr lang="en-GB" sz="1200" dirty="0">
                  <a:solidFill>
                    <a:schemeClr val="bg2"/>
                  </a:solidFill>
                  <a:latin typeface="Arial" panose="020B0604020202020204" pitchFamily="34" charset="0"/>
                  <a:cs typeface="Arial" panose="020B0604020202020204" pitchFamily="34" charset="0"/>
                </a:endParaRPr>
              </a:p>
            </p:txBody>
          </p:sp>
        </p:grpSp>
        <p:grpSp>
          <p:nvGrpSpPr>
            <p:cNvPr id="43" name="Group 42"/>
            <p:cNvGrpSpPr/>
            <p:nvPr/>
          </p:nvGrpSpPr>
          <p:grpSpPr>
            <a:xfrm>
              <a:off x="5069439" y="4920702"/>
              <a:ext cx="242621" cy="1242717"/>
              <a:chOff x="857862" y="4920702"/>
              <a:chExt cx="202572" cy="1242717"/>
            </a:xfrm>
          </p:grpSpPr>
          <p:sp>
            <p:nvSpPr>
              <p:cNvPr id="59" name="Line 21"/>
              <p:cNvSpPr>
                <a:spLocks noChangeShapeType="1"/>
              </p:cNvSpPr>
              <p:nvPr/>
            </p:nvSpPr>
            <p:spPr bwMode="auto">
              <a:xfrm>
                <a:off x="951918"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 name="TextBox 59"/>
              <p:cNvSpPr txBox="1"/>
              <p:nvPr/>
            </p:nvSpPr>
            <p:spPr>
              <a:xfrm>
                <a:off x="857862" y="4982720"/>
                <a:ext cx="202572"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70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6DB0"/>
                    </a:solidFill>
                    <a:latin typeface="Arial" panose="020B0604020202020204" pitchFamily="34" charset="0"/>
                    <a:cs typeface="Arial" panose="020B0604020202020204" pitchFamily="34" charset="0"/>
                  </a:rPr>
                  <a:t>1</a:t>
                </a:r>
              </a:p>
              <a:p>
                <a:pPr algn="ctr"/>
                <a:r>
                  <a:rPr lang="en-GB" sz="1200" dirty="0" smtClean="0">
                    <a:solidFill>
                      <a:srgbClr val="FF6600"/>
                    </a:solidFill>
                    <a:latin typeface="Arial" panose="020B0604020202020204" pitchFamily="34" charset="0"/>
                    <a:cs typeface="Arial" panose="020B0604020202020204" pitchFamily="34" charset="0"/>
                  </a:rPr>
                  <a:t>1</a:t>
                </a:r>
              </a:p>
              <a:p>
                <a:pPr algn="ctr"/>
                <a:r>
                  <a:rPr lang="en-GB" sz="1200" dirty="0">
                    <a:solidFill>
                      <a:schemeClr val="bg2"/>
                    </a:solidFill>
                    <a:latin typeface="Arial" panose="020B0604020202020204" pitchFamily="34" charset="0"/>
                    <a:cs typeface="Arial" panose="020B0604020202020204" pitchFamily="34" charset="0"/>
                  </a:rPr>
                  <a:t>6</a:t>
                </a:r>
              </a:p>
            </p:txBody>
          </p:sp>
        </p:grpSp>
        <p:grpSp>
          <p:nvGrpSpPr>
            <p:cNvPr id="44" name="Group 43"/>
            <p:cNvGrpSpPr/>
            <p:nvPr/>
          </p:nvGrpSpPr>
          <p:grpSpPr>
            <a:xfrm>
              <a:off x="5606363" y="4920702"/>
              <a:ext cx="242621" cy="1242717"/>
              <a:chOff x="836257" y="4920702"/>
              <a:chExt cx="202572" cy="1242717"/>
            </a:xfrm>
          </p:grpSpPr>
          <p:sp>
            <p:nvSpPr>
              <p:cNvPr id="57" name="Line 21"/>
              <p:cNvSpPr>
                <a:spLocks noChangeShapeType="1"/>
              </p:cNvSpPr>
              <p:nvPr/>
            </p:nvSpPr>
            <p:spPr bwMode="auto">
              <a:xfrm>
                <a:off x="930313"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8" name="TextBox 57"/>
              <p:cNvSpPr txBox="1"/>
              <p:nvPr/>
            </p:nvSpPr>
            <p:spPr>
              <a:xfrm>
                <a:off x="836257" y="4982720"/>
                <a:ext cx="202572"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80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6DB0"/>
                    </a:solidFill>
                    <a:latin typeface="Arial" panose="020B0604020202020204" pitchFamily="34" charset="0"/>
                    <a:cs typeface="Arial" panose="020B0604020202020204" pitchFamily="34" charset="0"/>
                  </a:rPr>
                  <a:t>1</a:t>
                </a:r>
              </a:p>
              <a:p>
                <a:pPr algn="ctr"/>
                <a:r>
                  <a:rPr lang="en-GB" sz="1200" dirty="0" smtClean="0">
                    <a:solidFill>
                      <a:srgbClr val="FF6600"/>
                    </a:solidFill>
                    <a:latin typeface="Arial" panose="020B0604020202020204" pitchFamily="34" charset="0"/>
                    <a:cs typeface="Arial" panose="020B0604020202020204" pitchFamily="34" charset="0"/>
                  </a:rPr>
                  <a:t>0</a:t>
                </a:r>
              </a:p>
              <a:p>
                <a:pPr algn="ctr"/>
                <a:r>
                  <a:rPr lang="en-GB" sz="1200" dirty="0" smtClean="0">
                    <a:solidFill>
                      <a:schemeClr val="bg2"/>
                    </a:solidFill>
                    <a:latin typeface="Arial" panose="020B0604020202020204" pitchFamily="34" charset="0"/>
                    <a:cs typeface="Arial" panose="020B0604020202020204" pitchFamily="34" charset="0"/>
                  </a:rPr>
                  <a:t>5</a:t>
                </a:r>
                <a:endParaRPr lang="en-GB" sz="1200" dirty="0">
                  <a:solidFill>
                    <a:schemeClr val="bg2"/>
                  </a:solidFill>
                  <a:latin typeface="Arial" panose="020B0604020202020204" pitchFamily="34" charset="0"/>
                  <a:cs typeface="Arial" panose="020B0604020202020204" pitchFamily="34" charset="0"/>
                </a:endParaRPr>
              </a:p>
            </p:txBody>
          </p:sp>
        </p:grpSp>
        <p:grpSp>
          <p:nvGrpSpPr>
            <p:cNvPr id="45" name="Group 44"/>
            <p:cNvGrpSpPr/>
            <p:nvPr/>
          </p:nvGrpSpPr>
          <p:grpSpPr>
            <a:xfrm>
              <a:off x="6134656" y="4920702"/>
              <a:ext cx="242621" cy="1242717"/>
              <a:chOff x="807449" y="4920702"/>
              <a:chExt cx="202572" cy="1242717"/>
            </a:xfrm>
          </p:grpSpPr>
          <p:sp>
            <p:nvSpPr>
              <p:cNvPr id="55" name="Line 21"/>
              <p:cNvSpPr>
                <a:spLocks noChangeShapeType="1"/>
              </p:cNvSpPr>
              <p:nvPr/>
            </p:nvSpPr>
            <p:spPr bwMode="auto">
              <a:xfrm>
                <a:off x="901505"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807449" y="4982720"/>
                <a:ext cx="202572"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90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6DB0"/>
                    </a:solidFill>
                    <a:latin typeface="Arial" panose="020B0604020202020204" pitchFamily="34" charset="0"/>
                    <a:cs typeface="Arial" panose="020B0604020202020204" pitchFamily="34" charset="0"/>
                  </a:rPr>
                  <a:t>0</a:t>
                </a:r>
              </a:p>
              <a:p>
                <a:pPr algn="ctr"/>
                <a:r>
                  <a:rPr lang="en-GB" sz="1200" dirty="0" smtClean="0">
                    <a:solidFill>
                      <a:srgbClr val="FF6600"/>
                    </a:solidFill>
                    <a:latin typeface="Arial" panose="020B0604020202020204" pitchFamily="34" charset="0"/>
                    <a:cs typeface="Arial" panose="020B0604020202020204" pitchFamily="34" charset="0"/>
                  </a:rPr>
                  <a:t>0</a:t>
                </a:r>
              </a:p>
              <a:p>
                <a:pPr algn="ctr"/>
                <a:r>
                  <a:rPr lang="en-GB" sz="1200" dirty="0">
                    <a:solidFill>
                      <a:schemeClr val="bg2"/>
                    </a:solidFill>
                    <a:latin typeface="Arial" panose="020B0604020202020204" pitchFamily="34" charset="0"/>
                    <a:cs typeface="Arial" panose="020B0604020202020204" pitchFamily="34" charset="0"/>
                  </a:rPr>
                  <a:t>3</a:t>
                </a:r>
              </a:p>
            </p:txBody>
          </p:sp>
        </p:grpSp>
        <p:grpSp>
          <p:nvGrpSpPr>
            <p:cNvPr id="46" name="Group 45"/>
            <p:cNvGrpSpPr/>
            <p:nvPr/>
          </p:nvGrpSpPr>
          <p:grpSpPr>
            <a:xfrm>
              <a:off x="6646355" y="4920702"/>
              <a:ext cx="327581" cy="1242717"/>
              <a:chOff x="764780" y="4920702"/>
              <a:chExt cx="273506" cy="1242717"/>
            </a:xfrm>
          </p:grpSpPr>
          <p:sp>
            <p:nvSpPr>
              <p:cNvPr id="53" name="Line 21"/>
              <p:cNvSpPr>
                <a:spLocks noChangeShapeType="1"/>
              </p:cNvSpPr>
              <p:nvPr/>
            </p:nvSpPr>
            <p:spPr bwMode="auto">
              <a:xfrm>
                <a:off x="894302"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764780" y="4982720"/>
                <a:ext cx="273506"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6DB0"/>
                    </a:solidFill>
                    <a:latin typeface="Arial" panose="020B0604020202020204" pitchFamily="34" charset="0"/>
                    <a:cs typeface="Arial" panose="020B0604020202020204" pitchFamily="34" charset="0"/>
                  </a:rPr>
                  <a:t>0</a:t>
                </a:r>
              </a:p>
              <a:p>
                <a:pPr algn="ctr"/>
                <a:r>
                  <a:rPr lang="en-GB" sz="1200" dirty="0" smtClean="0">
                    <a:solidFill>
                      <a:srgbClr val="FF6600"/>
                    </a:solidFill>
                    <a:latin typeface="Arial" panose="020B0604020202020204" pitchFamily="34" charset="0"/>
                    <a:cs typeface="Arial" panose="020B0604020202020204" pitchFamily="34" charset="0"/>
                  </a:rPr>
                  <a:t>0</a:t>
                </a:r>
              </a:p>
              <a:p>
                <a:pPr algn="ctr"/>
                <a:r>
                  <a:rPr lang="en-GB" sz="1200" dirty="0">
                    <a:solidFill>
                      <a:schemeClr val="bg2"/>
                    </a:solidFill>
                    <a:latin typeface="Arial" panose="020B0604020202020204" pitchFamily="34" charset="0"/>
                    <a:cs typeface="Arial" panose="020B0604020202020204" pitchFamily="34" charset="0"/>
                  </a:rPr>
                  <a:t>1</a:t>
                </a:r>
              </a:p>
            </p:txBody>
          </p:sp>
        </p:grpSp>
        <p:grpSp>
          <p:nvGrpSpPr>
            <p:cNvPr id="47" name="Group 46"/>
            <p:cNvGrpSpPr/>
            <p:nvPr/>
          </p:nvGrpSpPr>
          <p:grpSpPr>
            <a:xfrm>
              <a:off x="7202151" y="4920702"/>
              <a:ext cx="889554" cy="1242717"/>
              <a:chOff x="733536" y="4920702"/>
              <a:chExt cx="742715" cy="1242717"/>
            </a:xfrm>
          </p:grpSpPr>
          <p:sp>
            <p:nvSpPr>
              <p:cNvPr id="49" name="Line 19"/>
              <p:cNvSpPr>
                <a:spLocks noChangeShapeType="1"/>
              </p:cNvSpPr>
              <p:nvPr/>
            </p:nvSpPr>
            <p:spPr bwMode="auto">
              <a:xfrm>
                <a:off x="1339497"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0" name="Line 21"/>
              <p:cNvSpPr>
                <a:spLocks noChangeShapeType="1"/>
              </p:cNvSpPr>
              <p:nvPr/>
            </p:nvSpPr>
            <p:spPr bwMode="auto">
              <a:xfrm>
                <a:off x="858288"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733536" y="4982720"/>
                <a:ext cx="263978"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110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6DB0"/>
                    </a:solidFill>
                    <a:latin typeface="Arial" panose="020B0604020202020204" pitchFamily="34" charset="0"/>
                    <a:cs typeface="Arial" panose="020B0604020202020204" pitchFamily="34" charset="0"/>
                  </a:rPr>
                  <a:t>0</a:t>
                </a:r>
              </a:p>
              <a:p>
                <a:pPr algn="ctr"/>
                <a:r>
                  <a:rPr lang="en-GB" sz="1200" dirty="0" smtClean="0">
                    <a:solidFill>
                      <a:srgbClr val="FF6600"/>
                    </a:solidFill>
                    <a:latin typeface="Arial" panose="020B0604020202020204" pitchFamily="34" charset="0"/>
                    <a:cs typeface="Arial" panose="020B0604020202020204" pitchFamily="34" charset="0"/>
                  </a:rPr>
                  <a:t>0</a:t>
                </a:r>
              </a:p>
              <a:p>
                <a:pPr algn="ctr"/>
                <a:r>
                  <a:rPr lang="en-GB" sz="1200" dirty="0">
                    <a:solidFill>
                      <a:schemeClr val="bg2"/>
                    </a:solidFill>
                    <a:latin typeface="Arial" panose="020B0604020202020204" pitchFamily="34" charset="0"/>
                    <a:cs typeface="Arial" panose="020B0604020202020204" pitchFamily="34" charset="0"/>
                  </a:rPr>
                  <a:t>1</a:t>
                </a:r>
              </a:p>
            </p:txBody>
          </p:sp>
          <p:sp>
            <p:nvSpPr>
              <p:cNvPr id="52" name="TextBox 51"/>
              <p:cNvSpPr txBox="1"/>
              <p:nvPr/>
            </p:nvSpPr>
            <p:spPr>
              <a:xfrm>
                <a:off x="1202744" y="4982720"/>
                <a:ext cx="273507" cy="1180699"/>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6DB0"/>
                    </a:solidFill>
                    <a:latin typeface="Arial" panose="020B0604020202020204" pitchFamily="34" charset="0"/>
                    <a:cs typeface="Arial" panose="020B0604020202020204" pitchFamily="34" charset="0"/>
                  </a:rPr>
                  <a:t>0</a:t>
                </a:r>
              </a:p>
              <a:p>
                <a:pPr algn="ctr"/>
                <a:r>
                  <a:rPr lang="en-GB" sz="1200" dirty="0" smtClean="0">
                    <a:solidFill>
                      <a:srgbClr val="FF6600"/>
                    </a:solidFill>
                    <a:latin typeface="Arial" panose="020B0604020202020204" pitchFamily="34" charset="0"/>
                    <a:cs typeface="Arial" panose="020B0604020202020204" pitchFamily="34" charset="0"/>
                  </a:rPr>
                  <a:t>0</a:t>
                </a:r>
              </a:p>
              <a:p>
                <a:pPr algn="ctr"/>
                <a:r>
                  <a:rPr lang="en-GB" sz="1200" dirty="0">
                    <a:solidFill>
                      <a:schemeClr val="bg2"/>
                    </a:solidFill>
                    <a:latin typeface="Arial" panose="020B0604020202020204" pitchFamily="34" charset="0"/>
                    <a:cs typeface="Arial" panose="020B0604020202020204" pitchFamily="34" charset="0"/>
                  </a:rPr>
                  <a:t>0</a:t>
                </a:r>
              </a:p>
            </p:txBody>
          </p:sp>
        </p:grpSp>
        <p:sp>
          <p:nvSpPr>
            <p:cNvPr id="48" name="TextBox 47"/>
            <p:cNvSpPr txBox="1"/>
            <p:nvPr/>
          </p:nvSpPr>
          <p:spPr>
            <a:xfrm>
              <a:off x="593207" y="5517088"/>
              <a:ext cx="439544" cy="646331"/>
            </a:xfrm>
            <a:prstGeom prst="rect">
              <a:avLst/>
            </a:prstGeom>
            <a:noFill/>
          </p:spPr>
          <p:txBody>
            <a:bodyPr wrap="none" rtlCol="0">
              <a:spAutoFit/>
            </a:bodyPr>
            <a:lstStyle/>
            <a:p>
              <a:pPr algn="r" fontAlgn="base">
                <a:spcBef>
                  <a:spcPct val="0"/>
                </a:spcBef>
                <a:spcAft>
                  <a:spcPct val="0"/>
                </a:spcAft>
              </a:pPr>
              <a:r>
                <a:rPr lang="en-GB" sz="1200" dirty="0" smtClean="0">
                  <a:solidFill>
                    <a:srgbClr val="006DB0"/>
                  </a:solidFill>
                  <a:latin typeface="Arial" panose="020B0604020202020204" pitchFamily="34" charset="0"/>
                  <a:cs typeface="Arial" panose="020B0604020202020204" pitchFamily="34" charset="0"/>
                </a:rPr>
                <a:t>2L</a:t>
              </a:r>
            </a:p>
            <a:p>
              <a:pPr algn="r" fontAlgn="base">
                <a:spcBef>
                  <a:spcPct val="0"/>
                </a:spcBef>
                <a:spcAft>
                  <a:spcPct val="0"/>
                </a:spcAft>
              </a:pPr>
              <a:r>
                <a:rPr lang="en-GB" sz="1200" dirty="0" smtClean="0">
                  <a:solidFill>
                    <a:srgbClr val="FF6600"/>
                  </a:solidFill>
                  <a:latin typeface="Arial" panose="020B0604020202020204" pitchFamily="34" charset="0"/>
                  <a:cs typeface="Arial" panose="020B0604020202020204" pitchFamily="34" charset="0"/>
                </a:rPr>
                <a:t>3L</a:t>
              </a:r>
              <a:endParaRPr lang="en-GB" sz="1200" dirty="0">
                <a:solidFill>
                  <a:srgbClr val="FF6600"/>
                </a:solidFill>
                <a:latin typeface="Arial" panose="020B0604020202020204" pitchFamily="34" charset="0"/>
                <a:cs typeface="Arial" panose="020B0604020202020204" pitchFamily="34" charset="0"/>
              </a:endParaRPr>
            </a:p>
            <a:p>
              <a:pPr algn="r" fontAlgn="base">
                <a:spcBef>
                  <a:spcPct val="0"/>
                </a:spcBef>
                <a:spcAft>
                  <a:spcPct val="0"/>
                </a:spcAft>
              </a:pPr>
              <a:r>
                <a:rPr lang="en-GB" sz="1200" dirty="0" smtClean="0">
                  <a:solidFill>
                    <a:srgbClr val="969696"/>
                  </a:solidFill>
                  <a:latin typeface="Arial" panose="020B0604020202020204" pitchFamily="34" charset="0"/>
                  <a:cs typeface="Arial" panose="020B0604020202020204" pitchFamily="34" charset="0"/>
                </a:rPr>
                <a:t>≥4L</a:t>
              </a:r>
            </a:p>
          </p:txBody>
        </p:sp>
      </p:grpSp>
      <p:grpSp>
        <p:nvGrpSpPr>
          <p:cNvPr id="75" name="Group 74"/>
          <p:cNvGrpSpPr/>
          <p:nvPr/>
        </p:nvGrpSpPr>
        <p:grpSpPr>
          <a:xfrm>
            <a:off x="1445694" y="2297560"/>
            <a:ext cx="6605898" cy="2412000"/>
            <a:chOff x="1287294" y="1915960"/>
            <a:chExt cx="6605898" cy="2412000"/>
          </a:xfrm>
        </p:grpSpPr>
        <p:sp>
          <p:nvSpPr>
            <p:cNvPr id="76" name="Freeform 2"/>
            <p:cNvSpPr>
              <a:spLocks/>
            </p:cNvSpPr>
            <p:nvPr/>
          </p:nvSpPr>
          <p:spPr bwMode="auto">
            <a:xfrm>
              <a:off x="1287294" y="1915960"/>
              <a:ext cx="6605898" cy="2412000"/>
            </a:xfrm>
            <a:custGeom>
              <a:avLst/>
              <a:gdLst>
                <a:gd name="T0" fmla="*/ 518 w 518"/>
                <a:gd name="T1" fmla="*/ 176 h 198"/>
                <a:gd name="T2" fmla="*/ 395 w 518"/>
                <a:gd name="T3" fmla="*/ 163 h 198"/>
                <a:gd name="T4" fmla="*/ 362 w 518"/>
                <a:gd name="T5" fmla="*/ 153 h 198"/>
                <a:gd name="T6" fmla="*/ 357 w 518"/>
                <a:gd name="T7" fmla="*/ 141 h 198"/>
                <a:gd name="T8" fmla="*/ 259 w 518"/>
                <a:gd name="T9" fmla="*/ 136 h 198"/>
                <a:gd name="T10" fmla="*/ 159 w 518"/>
                <a:gd name="T11" fmla="*/ 133 h 198"/>
                <a:gd name="T12" fmla="*/ 157 w 518"/>
                <a:gd name="T13" fmla="*/ 128 h 198"/>
                <a:gd name="T14" fmla="*/ 155 w 518"/>
                <a:gd name="T15" fmla="*/ 120 h 198"/>
                <a:gd name="T16" fmla="*/ 152 w 518"/>
                <a:gd name="T17" fmla="*/ 116 h 198"/>
                <a:gd name="T18" fmla="*/ 131 w 518"/>
                <a:gd name="T19" fmla="*/ 114 h 198"/>
                <a:gd name="T20" fmla="*/ 116 w 518"/>
                <a:gd name="T21" fmla="*/ 112 h 198"/>
                <a:gd name="T22" fmla="*/ 105 w 518"/>
                <a:gd name="T23" fmla="*/ 111 h 198"/>
                <a:gd name="T24" fmla="*/ 104 w 518"/>
                <a:gd name="T25" fmla="*/ 100 h 198"/>
                <a:gd name="T26" fmla="*/ 102 w 518"/>
                <a:gd name="T27" fmla="*/ 91 h 198"/>
                <a:gd name="T28" fmla="*/ 91 w 518"/>
                <a:gd name="T29" fmla="*/ 87 h 198"/>
                <a:gd name="T30" fmla="*/ 87 w 518"/>
                <a:gd name="T31" fmla="*/ 85 h 198"/>
                <a:gd name="T32" fmla="*/ 73 w 518"/>
                <a:gd name="T33" fmla="*/ 83 h 198"/>
                <a:gd name="T34" fmla="*/ 72 w 518"/>
                <a:gd name="T35" fmla="*/ 80 h 198"/>
                <a:gd name="T36" fmla="*/ 70 w 518"/>
                <a:gd name="T37" fmla="*/ 79 h 198"/>
                <a:gd name="T38" fmla="*/ 69 w 518"/>
                <a:gd name="T39" fmla="*/ 77 h 198"/>
                <a:gd name="T40" fmla="*/ 68 w 518"/>
                <a:gd name="T41" fmla="*/ 68 h 198"/>
                <a:gd name="T42" fmla="*/ 47 w 518"/>
                <a:gd name="T43" fmla="*/ 63 h 198"/>
                <a:gd name="T44" fmla="*/ 40 w 518"/>
                <a:gd name="T45" fmla="*/ 61 h 198"/>
                <a:gd name="T46" fmla="*/ 37 w 518"/>
                <a:gd name="T47" fmla="*/ 59 h 198"/>
                <a:gd name="T48" fmla="*/ 35 w 518"/>
                <a:gd name="T49" fmla="*/ 55 h 198"/>
                <a:gd name="T50" fmla="*/ 34 w 518"/>
                <a:gd name="T51" fmla="*/ 33 h 198"/>
                <a:gd name="T52" fmla="*/ 32 w 518"/>
                <a:gd name="T53" fmla="*/ 22 h 198"/>
                <a:gd name="T54" fmla="*/ 31 w 518"/>
                <a:gd name="T55" fmla="*/ 21 h 198"/>
                <a:gd name="T56" fmla="*/ 31 w 518"/>
                <a:gd name="T57" fmla="*/ 13 h 198"/>
                <a:gd name="T58" fmla="*/ 27 w 518"/>
                <a:gd name="T59" fmla="*/ 11 h 198"/>
                <a:gd name="T60" fmla="*/ 18 w 518"/>
                <a:gd name="T61" fmla="*/ 7 h 198"/>
                <a:gd name="T62" fmla="*/ 15 w 518"/>
                <a:gd name="T63" fmla="*/ 4 h 198"/>
                <a:gd name="T64" fmla="*/ 9 w 518"/>
                <a:gd name="T65" fmla="*/ 2 h 198"/>
                <a:gd name="T66" fmla="*/ 2 w 518"/>
                <a:gd name="T6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8" h="198">
                  <a:moveTo>
                    <a:pt x="518" y="198"/>
                  </a:moveTo>
                  <a:lnTo>
                    <a:pt x="518" y="176"/>
                  </a:lnTo>
                  <a:lnTo>
                    <a:pt x="395" y="176"/>
                  </a:lnTo>
                  <a:lnTo>
                    <a:pt x="395" y="163"/>
                  </a:lnTo>
                  <a:lnTo>
                    <a:pt x="362" y="163"/>
                  </a:lnTo>
                  <a:lnTo>
                    <a:pt x="362" y="153"/>
                  </a:lnTo>
                  <a:lnTo>
                    <a:pt x="357" y="153"/>
                  </a:lnTo>
                  <a:lnTo>
                    <a:pt x="357" y="141"/>
                  </a:lnTo>
                  <a:lnTo>
                    <a:pt x="259" y="141"/>
                  </a:lnTo>
                  <a:lnTo>
                    <a:pt x="259" y="136"/>
                  </a:lnTo>
                  <a:lnTo>
                    <a:pt x="159" y="136"/>
                  </a:lnTo>
                  <a:lnTo>
                    <a:pt x="159" y="133"/>
                  </a:lnTo>
                  <a:lnTo>
                    <a:pt x="157" y="133"/>
                  </a:lnTo>
                  <a:lnTo>
                    <a:pt x="157" y="128"/>
                  </a:lnTo>
                  <a:lnTo>
                    <a:pt x="155" y="128"/>
                  </a:lnTo>
                  <a:lnTo>
                    <a:pt x="155" y="120"/>
                  </a:lnTo>
                  <a:lnTo>
                    <a:pt x="152" y="120"/>
                  </a:lnTo>
                  <a:lnTo>
                    <a:pt x="152" y="116"/>
                  </a:lnTo>
                  <a:lnTo>
                    <a:pt x="131" y="116"/>
                  </a:lnTo>
                  <a:lnTo>
                    <a:pt x="131" y="114"/>
                  </a:lnTo>
                  <a:lnTo>
                    <a:pt x="116" y="114"/>
                  </a:lnTo>
                  <a:lnTo>
                    <a:pt x="116" y="112"/>
                  </a:lnTo>
                  <a:lnTo>
                    <a:pt x="105" y="112"/>
                  </a:lnTo>
                  <a:lnTo>
                    <a:pt x="105" y="111"/>
                  </a:lnTo>
                  <a:lnTo>
                    <a:pt x="104" y="111"/>
                  </a:lnTo>
                  <a:lnTo>
                    <a:pt x="104" y="100"/>
                  </a:lnTo>
                  <a:lnTo>
                    <a:pt x="104" y="91"/>
                  </a:lnTo>
                  <a:lnTo>
                    <a:pt x="102" y="91"/>
                  </a:lnTo>
                  <a:lnTo>
                    <a:pt x="102" y="87"/>
                  </a:lnTo>
                  <a:lnTo>
                    <a:pt x="91" y="87"/>
                  </a:lnTo>
                  <a:lnTo>
                    <a:pt x="91" y="85"/>
                  </a:lnTo>
                  <a:lnTo>
                    <a:pt x="87" y="85"/>
                  </a:lnTo>
                  <a:lnTo>
                    <a:pt x="87" y="83"/>
                  </a:lnTo>
                  <a:lnTo>
                    <a:pt x="73" y="83"/>
                  </a:lnTo>
                  <a:lnTo>
                    <a:pt x="73" y="80"/>
                  </a:lnTo>
                  <a:lnTo>
                    <a:pt x="72" y="80"/>
                  </a:lnTo>
                  <a:lnTo>
                    <a:pt x="72" y="79"/>
                  </a:lnTo>
                  <a:lnTo>
                    <a:pt x="70" y="79"/>
                  </a:lnTo>
                  <a:lnTo>
                    <a:pt x="70" y="77"/>
                  </a:lnTo>
                  <a:lnTo>
                    <a:pt x="69" y="77"/>
                  </a:lnTo>
                  <a:lnTo>
                    <a:pt x="69" y="68"/>
                  </a:lnTo>
                  <a:lnTo>
                    <a:pt x="68" y="68"/>
                  </a:lnTo>
                  <a:lnTo>
                    <a:pt x="68" y="63"/>
                  </a:lnTo>
                  <a:lnTo>
                    <a:pt x="47" y="63"/>
                  </a:lnTo>
                  <a:lnTo>
                    <a:pt x="47" y="61"/>
                  </a:lnTo>
                  <a:lnTo>
                    <a:pt x="40" y="61"/>
                  </a:lnTo>
                  <a:lnTo>
                    <a:pt x="40" y="59"/>
                  </a:lnTo>
                  <a:lnTo>
                    <a:pt x="37" y="59"/>
                  </a:lnTo>
                  <a:lnTo>
                    <a:pt x="37" y="55"/>
                  </a:lnTo>
                  <a:lnTo>
                    <a:pt x="35" y="55"/>
                  </a:lnTo>
                  <a:lnTo>
                    <a:pt x="35" y="33"/>
                  </a:lnTo>
                  <a:lnTo>
                    <a:pt x="34" y="33"/>
                  </a:lnTo>
                  <a:lnTo>
                    <a:pt x="34" y="22"/>
                  </a:lnTo>
                  <a:lnTo>
                    <a:pt x="32" y="22"/>
                  </a:lnTo>
                  <a:lnTo>
                    <a:pt x="32" y="21"/>
                  </a:lnTo>
                  <a:lnTo>
                    <a:pt x="31" y="21"/>
                  </a:lnTo>
                  <a:lnTo>
                    <a:pt x="31" y="16"/>
                  </a:lnTo>
                  <a:lnTo>
                    <a:pt x="31" y="13"/>
                  </a:lnTo>
                  <a:lnTo>
                    <a:pt x="27" y="13"/>
                  </a:lnTo>
                  <a:lnTo>
                    <a:pt x="27" y="11"/>
                  </a:lnTo>
                  <a:lnTo>
                    <a:pt x="18" y="11"/>
                  </a:lnTo>
                  <a:lnTo>
                    <a:pt x="18" y="7"/>
                  </a:lnTo>
                  <a:lnTo>
                    <a:pt x="15" y="7"/>
                  </a:lnTo>
                  <a:lnTo>
                    <a:pt x="15" y="4"/>
                  </a:lnTo>
                  <a:lnTo>
                    <a:pt x="9" y="4"/>
                  </a:lnTo>
                  <a:lnTo>
                    <a:pt x="9" y="2"/>
                  </a:lnTo>
                  <a:lnTo>
                    <a:pt x="2" y="2"/>
                  </a:lnTo>
                  <a:lnTo>
                    <a:pt x="2" y="0"/>
                  </a:lnTo>
                  <a:lnTo>
                    <a:pt x="0" y="0"/>
                  </a:lnTo>
                </a:path>
              </a:pathLst>
            </a:custGeom>
            <a:noFill/>
            <a:ln w="2540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Oval 76"/>
            <p:cNvSpPr>
              <a:spLocks noChangeAspect="1"/>
            </p:cNvSpPr>
            <p:nvPr/>
          </p:nvSpPr>
          <p:spPr>
            <a:xfrm>
              <a:off x="6520940" y="3987639"/>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a:spLocks noChangeAspect="1"/>
            </p:cNvSpPr>
            <p:nvPr/>
          </p:nvSpPr>
          <p:spPr>
            <a:xfrm>
              <a:off x="5213937" y="3568801"/>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a:spLocks noChangeAspect="1"/>
            </p:cNvSpPr>
            <p:nvPr/>
          </p:nvSpPr>
          <p:spPr>
            <a:xfrm>
              <a:off x="4990471" y="3575006"/>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a:spLocks noChangeAspect="1"/>
            </p:cNvSpPr>
            <p:nvPr/>
          </p:nvSpPr>
          <p:spPr>
            <a:xfrm>
              <a:off x="4714145" y="3570639"/>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a:spLocks noChangeAspect="1"/>
            </p:cNvSpPr>
            <p:nvPr/>
          </p:nvSpPr>
          <p:spPr>
            <a:xfrm>
              <a:off x="4573456" y="3575006"/>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a:spLocks noChangeAspect="1"/>
            </p:cNvSpPr>
            <p:nvPr/>
          </p:nvSpPr>
          <p:spPr>
            <a:xfrm>
              <a:off x="4131044" y="3520265"/>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a:spLocks noChangeAspect="1"/>
            </p:cNvSpPr>
            <p:nvPr/>
          </p:nvSpPr>
          <p:spPr>
            <a:xfrm>
              <a:off x="3902653" y="3520265"/>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a:spLocks noChangeAspect="1"/>
            </p:cNvSpPr>
            <p:nvPr/>
          </p:nvSpPr>
          <p:spPr>
            <a:xfrm>
              <a:off x="3674262" y="3520265"/>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a:spLocks noChangeAspect="1"/>
            </p:cNvSpPr>
            <p:nvPr/>
          </p:nvSpPr>
          <p:spPr>
            <a:xfrm>
              <a:off x="3445871" y="3520265"/>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a:spLocks noChangeAspect="1"/>
            </p:cNvSpPr>
            <p:nvPr/>
          </p:nvSpPr>
          <p:spPr>
            <a:xfrm>
              <a:off x="3247540" y="3520265"/>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a:spLocks noChangeAspect="1"/>
            </p:cNvSpPr>
            <p:nvPr/>
          </p:nvSpPr>
          <p:spPr>
            <a:xfrm>
              <a:off x="3015954" y="3274755"/>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a:spLocks noChangeAspect="1"/>
            </p:cNvSpPr>
            <p:nvPr/>
          </p:nvSpPr>
          <p:spPr>
            <a:xfrm>
              <a:off x="2891814" y="3243266"/>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a:spLocks noChangeAspect="1"/>
            </p:cNvSpPr>
            <p:nvPr/>
          </p:nvSpPr>
          <p:spPr>
            <a:xfrm>
              <a:off x="2767674" y="3248276"/>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a:spLocks noChangeAspect="1"/>
            </p:cNvSpPr>
            <p:nvPr/>
          </p:nvSpPr>
          <p:spPr>
            <a:xfrm>
              <a:off x="2643534" y="3253286"/>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a:spLocks noChangeAspect="1"/>
            </p:cNvSpPr>
            <p:nvPr/>
          </p:nvSpPr>
          <p:spPr>
            <a:xfrm>
              <a:off x="2572308" y="3243266"/>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a:spLocks noChangeAspect="1"/>
            </p:cNvSpPr>
            <p:nvPr/>
          </p:nvSpPr>
          <p:spPr>
            <a:xfrm>
              <a:off x="2348265" y="2887528"/>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a:spLocks noChangeAspect="1"/>
            </p:cNvSpPr>
            <p:nvPr/>
          </p:nvSpPr>
          <p:spPr>
            <a:xfrm>
              <a:off x="2124222" y="2813440"/>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a:spLocks noChangeAspect="1"/>
            </p:cNvSpPr>
            <p:nvPr/>
          </p:nvSpPr>
          <p:spPr>
            <a:xfrm>
              <a:off x="2103110" y="2701547"/>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a:spLocks noChangeAspect="1"/>
            </p:cNvSpPr>
            <p:nvPr/>
          </p:nvSpPr>
          <p:spPr>
            <a:xfrm>
              <a:off x="1876753" y="2644395"/>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a:spLocks noChangeAspect="1"/>
            </p:cNvSpPr>
            <p:nvPr/>
          </p:nvSpPr>
          <p:spPr>
            <a:xfrm>
              <a:off x="1776010" y="2614800"/>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a:spLocks noChangeAspect="1"/>
            </p:cNvSpPr>
            <p:nvPr/>
          </p:nvSpPr>
          <p:spPr>
            <a:xfrm>
              <a:off x="1640194" y="2129257"/>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a:spLocks noChangeAspect="1"/>
            </p:cNvSpPr>
            <p:nvPr/>
          </p:nvSpPr>
          <p:spPr>
            <a:xfrm>
              <a:off x="1509032" y="2000249"/>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a:spLocks noChangeAspect="1"/>
            </p:cNvSpPr>
            <p:nvPr/>
          </p:nvSpPr>
          <p:spPr>
            <a:xfrm>
              <a:off x="1432611" y="1997596"/>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0" name="Oval 99"/>
          <p:cNvSpPr>
            <a:spLocks noChangeAspect="1"/>
          </p:cNvSpPr>
          <p:nvPr/>
        </p:nvSpPr>
        <p:spPr>
          <a:xfrm>
            <a:off x="6388281" y="3323768"/>
            <a:ext cx="109482" cy="109482"/>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a:spLocks noChangeAspect="1"/>
          </p:cNvSpPr>
          <p:nvPr/>
        </p:nvSpPr>
        <p:spPr>
          <a:xfrm>
            <a:off x="6187301" y="3323768"/>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2" name="Group 101"/>
          <p:cNvGrpSpPr/>
          <p:nvPr/>
        </p:nvGrpSpPr>
        <p:grpSpPr>
          <a:xfrm>
            <a:off x="1445694" y="2297560"/>
            <a:ext cx="3866596" cy="1322118"/>
            <a:chOff x="1287294" y="1915960"/>
            <a:chExt cx="3866596" cy="1322118"/>
          </a:xfrm>
        </p:grpSpPr>
        <p:sp>
          <p:nvSpPr>
            <p:cNvPr id="103" name="Oval 102"/>
            <p:cNvSpPr>
              <a:spLocks noChangeAspect="1"/>
            </p:cNvSpPr>
            <p:nvPr/>
          </p:nvSpPr>
          <p:spPr>
            <a:xfrm>
              <a:off x="5044408" y="3113467"/>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3"/>
            <p:cNvSpPr>
              <a:spLocks/>
            </p:cNvSpPr>
            <p:nvPr/>
          </p:nvSpPr>
          <p:spPr bwMode="auto">
            <a:xfrm>
              <a:off x="1287294" y="1915960"/>
              <a:ext cx="3812659" cy="1252248"/>
            </a:xfrm>
            <a:custGeom>
              <a:avLst/>
              <a:gdLst>
                <a:gd name="T0" fmla="*/ 299 w 299"/>
                <a:gd name="T1" fmla="*/ 104 h 104"/>
                <a:gd name="T2" fmla="*/ 171 w 299"/>
                <a:gd name="T3" fmla="*/ 104 h 104"/>
                <a:gd name="T4" fmla="*/ 171 w 299"/>
                <a:gd name="T5" fmla="*/ 93 h 104"/>
                <a:gd name="T6" fmla="*/ 156 w 299"/>
                <a:gd name="T7" fmla="*/ 93 h 104"/>
                <a:gd name="T8" fmla="*/ 156 w 299"/>
                <a:gd name="T9" fmla="*/ 83 h 104"/>
                <a:gd name="T10" fmla="*/ 105 w 299"/>
                <a:gd name="T11" fmla="*/ 83 h 104"/>
                <a:gd name="T12" fmla="*/ 105 w 299"/>
                <a:gd name="T13" fmla="*/ 75 h 104"/>
                <a:gd name="T14" fmla="*/ 103 w 299"/>
                <a:gd name="T15" fmla="*/ 75 h 104"/>
                <a:gd name="T16" fmla="*/ 103 w 299"/>
                <a:gd name="T17" fmla="*/ 61 h 104"/>
                <a:gd name="T18" fmla="*/ 101 w 299"/>
                <a:gd name="T19" fmla="*/ 61 h 104"/>
                <a:gd name="T20" fmla="*/ 101 w 299"/>
                <a:gd name="T21" fmla="*/ 51 h 104"/>
                <a:gd name="T22" fmla="*/ 100 w 299"/>
                <a:gd name="T23" fmla="*/ 51 h 104"/>
                <a:gd name="T24" fmla="*/ 100 w 299"/>
                <a:gd name="T25" fmla="*/ 46 h 104"/>
                <a:gd name="T26" fmla="*/ 69 w 299"/>
                <a:gd name="T27" fmla="*/ 46 h 104"/>
                <a:gd name="T28" fmla="*/ 69 w 299"/>
                <a:gd name="T29" fmla="*/ 41 h 104"/>
                <a:gd name="T30" fmla="*/ 67 w 299"/>
                <a:gd name="T31" fmla="*/ 41 h 104"/>
                <a:gd name="T32" fmla="*/ 67 w 299"/>
                <a:gd name="T33" fmla="*/ 32 h 104"/>
                <a:gd name="T34" fmla="*/ 34 w 299"/>
                <a:gd name="T35" fmla="*/ 32 h 104"/>
                <a:gd name="T36" fmla="*/ 34 w 299"/>
                <a:gd name="T37" fmla="*/ 14 h 104"/>
                <a:gd name="T38" fmla="*/ 33 w 299"/>
                <a:gd name="T39" fmla="*/ 14 h 104"/>
                <a:gd name="T40" fmla="*/ 33 w 299"/>
                <a:gd name="T41" fmla="*/ 6 h 104"/>
                <a:gd name="T42" fmla="*/ 30 w 299"/>
                <a:gd name="T43" fmla="*/ 6 h 104"/>
                <a:gd name="T44" fmla="*/ 30 w 299"/>
                <a:gd name="T45" fmla="*/ 0 h 104"/>
                <a:gd name="T46" fmla="*/ 0 w 299"/>
                <a:gd name="T4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9" h="104">
                  <a:moveTo>
                    <a:pt x="299" y="104"/>
                  </a:moveTo>
                  <a:lnTo>
                    <a:pt x="171" y="104"/>
                  </a:lnTo>
                  <a:lnTo>
                    <a:pt x="171" y="93"/>
                  </a:lnTo>
                  <a:lnTo>
                    <a:pt x="156" y="93"/>
                  </a:lnTo>
                  <a:lnTo>
                    <a:pt x="156" y="83"/>
                  </a:lnTo>
                  <a:lnTo>
                    <a:pt x="105" y="83"/>
                  </a:lnTo>
                  <a:lnTo>
                    <a:pt x="105" y="75"/>
                  </a:lnTo>
                  <a:lnTo>
                    <a:pt x="103" y="75"/>
                  </a:lnTo>
                  <a:lnTo>
                    <a:pt x="103" y="61"/>
                  </a:lnTo>
                  <a:lnTo>
                    <a:pt x="101" y="61"/>
                  </a:lnTo>
                  <a:lnTo>
                    <a:pt x="101" y="51"/>
                  </a:lnTo>
                  <a:lnTo>
                    <a:pt x="100" y="51"/>
                  </a:lnTo>
                  <a:lnTo>
                    <a:pt x="100" y="46"/>
                  </a:lnTo>
                  <a:lnTo>
                    <a:pt x="69" y="46"/>
                  </a:lnTo>
                  <a:lnTo>
                    <a:pt x="69" y="41"/>
                  </a:lnTo>
                  <a:lnTo>
                    <a:pt x="67" y="41"/>
                  </a:lnTo>
                  <a:lnTo>
                    <a:pt x="67" y="32"/>
                  </a:lnTo>
                  <a:lnTo>
                    <a:pt x="34" y="32"/>
                  </a:lnTo>
                  <a:lnTo>
                    <a:pt x="34" y="14"/>
                  </a:lnTo>
                  <a:lnTo>
                    <a:pt x="33" y="14"/>
                  </a:lnTo>
                  <a:lnTo>
                    <a:pt x="33" y="6"/>
                  </a:lnTo>
                  <a:lnTo>
                    <a:pt x="30" y="6"/>
                  </a:lnTo>
                  <a:lnTo>
                    <a:pt x="30"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Oval 104"/>
            <p:cNvSpPr>
              <a:spLocks noChangeAspect="1"/>
            </p:cNvSpPr>
            <p:nvPr/>
          </p:nvSpPr>
          <p:spPr>
            <a:xfrm>
              <a:off x="4383350" y="3109849"/>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a:spLocks noChangeAspect="1"/>
            </p:cNvSpPr>
            <p:nvPr/>
          </p:nvSpPr>
          <p:spPr>
            <a:xfrm>
              <a:off x="4107105" y="3116098"/>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a:spLocks noChangeAspect="1"/>
            </p:cNvSpPr>
            <p:nvPr/>
          </p:nvSpPr>
          <p:spPr>
            <a:xfrm>
              <a:off x="3860461" y="3122347"/>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a:spLocks noChangeAspect="1"/>
            </p:cNvSpPr>
            <p:nvPr/>
          </p:nvSpPr>
          <p:spPr>
            <a:xfrm>
              <a:off x="3676308" y="3128596"/>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a:spLocks noChangeAspect="1"/>
            </p:cNvSpPr>
            <p:nvPr/>
          </p:nvSpPr>
          <p:spPr>
            <a:xfrm>
              <a:off x="3492155" y="3115111"/>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a:spLocks noChangeAspect="1"/>
            </p:cNvSpPr>
            <p:nvPr/>
          </p:nvSpPr>
          <p:spPr>
            <a:xfrm>
              <a:off x="3419828" y="3108204"/>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a:spLocks noChangeAspect="1"/>
            </p:cNvSpPr>
            <p:nvPr/>
          </p:nvSpPr>
          <p:spPr>
            <a:xfrm>
              <a:off x="3222519" y="2982893"/>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a:spLocks noChangeAspect="1"/>
            </p:cNvSpPr>
            <p:nvPr/>
          </p:nvSpPr>
          <p:spPr>
            <a:xfrm>
              <a:off x="2880494" y="2857582"/>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a:spLocks noChangeAspect="1"/>
            </p:cNvSpPr>
            <p:nvPr/>
          </p:nvSpPr>
          <p:spPr>
            <a:xfrm>
              <a:off x="2745676" y="2860542"/>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a:spLocks noChangeAspect="1"/>
            </p:cNvSpPr>
            <p:nvPr/>
          </p:nvSpPr>
          <p:spPr>
            <a:xfrm>
              <a:off x="2304981" y="2416198"/>
              <a:ext cx="109482" cy="10948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p:cNvGrpSpPr/>
          <p:nvPr/>
        </p:nvGrpSpPr>
        <p:grpSpPr>
          <a:xfrm>
            <a:off x="1445693" y="2297559"/>
            <a:ext cx="4448639" cy="1680223"/>
            <a:chOff x="1287293" y="1915959"/>
            <a:chExt cx="4448639" cy="1680223"/>
          </a:xfrm>
        </p:grpSpPr>
        <p:sp>
          <p:nvSpPr>
            <p:cNvPr id="116" name="Oval 115"/>
            <p:cNvSpPr>
              <a:spLocks noChangeAspect="1"/>
            </p:cNvSpPr>
            <p:nvPr/>
          </p:nvSpPr>
          <p:spPr>
            <a:xfrm>
              <a:off x="5626450" y="3486700"/>
              <a:ext cx="109482" cy="10948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4"/>
            <p:cNvSpPr>
              <a:spLocks/>
            </p:cNvSpPr>
            <p:nvPr/>
          </p:nvSpPr>
          <p:spPr bwMode="auto">
            <a:xfrm>
              <a:off x="1287293" y="1915959"/>
              <a:ext cx="4393897" cy="1638000"/>
            </a:xfrm>
            <a:custGeom>
              <a:avLst/>
              <a:gdLst>
                <a:gd name="T0" fmla="*/ 344 w 344"/>
                <a:gd name="T1" fmla="*/ 133 h 133"/>
                <a:gd name="T2" fmla="*/ 208 w 344"/>
                <a:gd name="T3" fmla="*/ 133 h 133"/>
                <a:gd name="T4" fmla="*/ 208 w 344"/>
                <a:gd name="T5" fmla="*/ 110 h 133"/>
                <a:gd name="T6" fmla="*/ 179 w 344"/>
                <a:gd name="T7" fmla="*/ 110 h 133"/>
                <a:gd name="T8" fmla="*/ 179 w 344"/>
                <a:gd name="T9" fmla="*/ 93 h 133"/>
                <a:gd name="T10" fmla="*/ 155 w 344"/>
                <a:gd name="T11" fmla="*/ 93 h 133"/>
                <a:gd name="T12" fmla="*/ 155 w 344"/>
                <a:gd name="T13" fmla="*/ 85 h 133"/>
                <a:gd name="T14" fmla="*/ 105 w 344"/>
                <a:gd name="T15" fmla="*/ 85 h 133"/>
                <a:gd name="T16" fmla="*/ 105 w 344"/>
                <a:gd name="T17" fmla="*/ 75 h 133"/>
                <a:gd name="T18" fmla="*/ 104 w 344"/>
                <a:gd name="T19" fmla="*/ 75 h 133"/>
                <a:gd name="T20" fmla="*/ 104 w 344"/>
                <a:gd name="T21" fmla="*/ 60 h 133"/>
                <a:gd name="T22" fmla="*/ 102 w 344"/>
                <a:gd name="T23" fmla="*/ 60 h 133"/>
                <a:gd name="T24" fmla="*/ 102 w 344"/>
                <a:gd name="T25" fmla="*/ 50 h 133"/>
                <a:gd name="T26" fmla="*/ 99 w 344"/>
                <a:gd name="T27" fmla="*/ 50 h 133"/>
                <a:gd name="T28" fmla="*/ 99 w 344"/>
                <a:gd name="T29" fmla="*/ 42 h 133"/>
                <a:gd name="T30" fmla="*/ 65 w 344"/>
                <a:gd name="T31" fmla="*/ 42 h 133"/>
                <a:gd name="T32" fmla="*/ 65 w 344"/>
                <a:gd name="T33" fmla="*/ 36 h 133"/>
                <a:gd name="T34" fmla="*/ 55 w 344"/>
                <a:gd name="T35" fmla="*/ 36 h 133"/>
                <a:gd name="T36" fmla="*/ 55 w 344"/>
                <a:gd name="T37" fmla="*/ 29 h 133"/>
                <a:gd name="T38" fmla="*/ 36 w 344"/>
                <a:gd name="T39" fmla="*/ 29 h 133"/>
                <a:gd name="T40" fmla="*/ 36 w 344"/>
                <a:gd name="T41" fmla="*/ 24 h 133"/>
                <a:gd name="T42" fmla="*/ 35 w 344"/>
                <a:gd name="T43" fmla="*/ 24 h 133"/>
                <a:gd name="T44" fmla="*/ 35 w 344"/>
                <a:gd name="T45" fmla="*/ 14 h 133"/>
                <a:gd name="T46" fmla="*/ 32 w 344"/>
                <a:gd name="T47" fmla="*/ 14 h 133"/>
                <a:gd name="T48" fmla="*/ 32 w 344"/>
                <a:gd name="T49" fmla="*/ 10 h 133"/>
                <a:gd name="T50" fmla="*/ 25 w 344"/>
                <a:gd name="T51" fmla="*/ 10 h 133"/>
                <a:gd name="T52" fmla="*/ 25 w 344"/>
                <a:gd name="T53" fmla="*/ 5 h 133"/>
                <a:gd name="T54" fmla="*/ 13 w 344"/>
                <a:gd name="T55" fmla="*/ 5 h 133"/>
                <a:gd name="T56" fmla="*/ 13 w 344"/>
                <a:gd name="T57" fmla="*/ 0 h 133"/>
                <a:gd name="T58" fmla="*/ 0 w 344"/>
                <a:gd name="T5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4" h="133">
                  <a:moveTo>
                    <a:pt x="344" y="133"/>
                  </a:moveTo>
                  <a:lnTo>
                    <a:pt x="208" y="133"/>
                  </a:lnTo>
                  <a:lnTo>
                    <a:pt x="208" y="110"/>
                  </a:lnTo>
                  <a:lnTo>
                    <a:pt x="179" y="110"/>
                  </a:lnTo>
                  <a:lnTo>
                    <a:pt x="179" y="93"/>
                  </a:lnTo>
                  <a:lnTo>
                    <a:pt x="155" y="93"/>
                  </a:lnTo>
                  <a:lnTo>
                    <a:pt x="155" y="85"/>
                  </a:lnTo>
                  <a:lnTo>
                    <a:pt x="105" y="85"/>
                  </a:lnTo>
                  <a:lnTo>
                    <a:pt x="105" y="75"/>
                  </a:lnTo>
                  <a:lnTo>
                    <a:pt x="104" y="75"/>
                  </a:lnTo>
                  <a:lnTo>
                    <a:pt x="104" y="60"/>
                  </a:lnTo>
                  <a:lnTo>
                    <a:pt x="102" y="60"/>
                  </a:lnTo>
                  <a:lnTo>
                    <a:pt x="102" y="50"/>
                  </a:lnTo>
                  <a:lnTo>
                    <a:pt x="99" y="50"/>
                  </a:lnTo>
                  <a:lnTo>
                    <a:pt x="99" y="42"/>
                  </a:lnTo>
                  <a:lnTo>
                    <a:pt x="65" y="42"/>
                  </a:lnTo>
                  <a:lnTo>
                    <a:pt x="65" y="36"/>
                  </a:lnTo>
                  <a:lnTo>
                    <a:pt x="55" y="36"/>
                  </a:lnTo>
                  <a:lnTo>
                    <a:pt x="55" y="29"/>
                  </a:lnTo>
                  <a:lnTo>
                    <a:pt x="36" y="29"/>
                  </a:lnTo>
                  <a:lnTo>
                    <a:pt x="36" y="24"/>
                  </a:lnTo>
                  <a:lnTo>
                    <a:pt x="35" y="24"/>
                  </a:lnTo>
                  <a:lnTo>
                    <a:pt x="35" y="14"/>
                  </a:lnTo>
                  <a:lnTo>
                    <a:pt x="32" y="14"/>
                  </a:lnTo>
                  <a:lnTo>
                    <a:pt x="32" y="10"/>
                  </a:lnTo>
                  <a:lnTo>
                    <a:pt x="25" y="10"/>
                  </a:lnTo>
                  <a:lnTo>
                    <a:pt x="25" y="5"/>
                  </a:lnTo>
                  <a:lnTo>
                    <a:pt x="13" y="5"/>
                  </a:lnTo>
                  <a:lnTo>
                    <a:pt x="1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Oval 117"/>
            <p:cNvSpPr>
              <a:spLocks noChangeAspect="1"/>
            </p:cNvSpPr>
            <p:nvPr/>
          </p:nvSpPr>
          <p:spPr>
            <a:xfrm>
              <a:off x="3674262" y="3228402"/>
              <a:ext cx="109482" cy="10948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a:spLocks noChangeAspect="1"/>
            </p:cNvSpPr>
            <p:nvPr/>
          </p:nvSpPr>
          <p:spPr>
            <a:xfrm>
              <a:off x="2076456" y="2384492"/>
              <a:ext cx="109482" cy="10948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a:spLocks noChangeAspect="1"/>
            </p:cNvSpPr>
            <p:nvPr/>
          </p:nvSpPr>
          <p:spPr>
            <a:xfrm>
              <a:off x="1931494" y="2306716"/>
              <a:ext cx="109482" cy="10948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1" name="Oval 120"/>
          <p:cNvSpPr>
            <a:spLocks noChangeAspect="1"/>
          </p:cNvSpPr>
          <p:nvPr/>
        </p:nvSpPr>
        <p:spPr>
          <a:xfrm>
            <a:off x="6576161" y="3323768"/>
            <a:ext cx="109482" cy="10948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p:cNvSpPr txBox="1"/>
          <p:nvPr/>
        </p:nvSpPr>
        <p:spPr>
          <a:xfrm>
            <a:off x="6788822" y="3240010"/>
            <a:ext cx="848309" cy="276999"/>
          </a:xfrm>
          <a:prstGeom prst="rect">
            <a:avLst/>
          </a:prstGeom>
          <a:noFill/>
        </p:spPr>
        <p:txBody>
          <a:bodyPr wrap="none" rtlCol="0">
            <a:spAutoFit/>
          </a:bodyPr>
          <a:lstStyle/>
          <a:p>
            <a:r>
              <a:rPr lang="en-GB" sz="1200" dirty="0" smtClean="0"/>
              <a:t>Censored</a:t>
            </a:r>
            <a:endParaRPr lang="en-GB" sz="1200" dirty="0"/>
          </a:p>
        </p:txBody>
      </p:sp>
      <p:sp>
        <p:nvSpPr>
          <p:cNvPr id="123" name="TextBox 122"/>
          <p:cNvSpPr txBox="1"/>
          <p:nvPr/>
        </p:nvSpPr>
        <p:spPr>
          <a:xfrm>
            <a:off x="450519" y="1728000"/>
            <a:ext cx="8242962" cy="338554"/>
          </a:xfrm>
          <a:prstGeom prst="rect">
            <a:avLst/>
          </a:prstGeom>
          <a:noFill/>
        </p:spPr>
        <p:txBody>
          <a:bodyPr wrap="none" rtlCol="0">
            <a:spAutoFit/>
          </a:bodyPr>
          <a:lstStyle/>
          <a:p>
            <a:pPr algn="ctr"/>
            <a:r>
              <a:rPr lang="en-GB" sz="1600" b="1" dirty="0" smtClean="0"/>
              <a:t>Median PFS by line of therapy in patients receiving DCC-2618 </a:t>
            </a:r>
            <a:r>
              <a:rPr lang="en-GB" sz="1600" b="1" dirty="0" smtClean="0">
                <a:latin typeface="Arial" panose="020B0604020202020204" pitchFamily="34" charset="0"/>
                <a:cs typeface="Arial" panose="020B0604020202020204" pitchFamily="34" charset="0"/>
              </a:rPr>
              <a:t>≥</a:t>
            </a:r>
            <a:r>
              <a:rPr lang="en-GB" sz="1600" b="1" dirty="0" smtClean="0"/>
              <a:t>100 mg/day (n=178)</a:t>
            </a:r>
            <a:endParaRPr lang="en-GB" sz="1600" b="1" dirty="0"/>
          </a:p>
        </p:txBody>
      </p:sp>
      <p:sp>
        <p:nvSpPr>
          <p:cNvPr id="124" name="TextBox 123"/>
          <p:cNvSpPr txBox="1"/>
          <p:nvPr/>
        </p:nvSpPr>
        <p:spPr>
          <a:xfrm>
            <a:off x="414083" y="5288063"/>
            <a:ext cx="817853" cy="261610"/>
          </a:xfrm>
          <a:prstGeom prst="rect">
            <a:avLst/>
          </a:prstGeom>
          <a:noFill/>
        </p:spPr>
        <p:txBody>
          <a:bodyPr wrap="none" rtlCol="0">
            <a:spAutoFit/>
          </a:bodyPr>
          <a:lstStyle/>
          <a:p>
            <a:pPr algn="r" fontAlgn="base">
              <a:spcBef>
                <a:spcPct val="0"/>
              </a:spcBef>
              <a:spcAft>
                <a:spcPct val="0"/>
              </a:spcAft>
            </a:pPr>
            <a:r>
              <a:rPr lang="en-GB" sz="1100" dirty="0" smtClean="0">
                <a:solidFill>
                  <a:srgbClr val="000000"/>
                </a:solidFill>
                <a:cs typeface="Arial" panose="020B0604020202020204" pitchFamily="34" charset="0"/>
              </a:rPr>
              <a:t>No. at risk</a:t>
            </a:r>
          </a:p>
        </p:txBody>
      </p:sp>
    </p:spTree>
    <p:extLst>
      <p:ext uri="{BB962C8B-B14F-4D97-AF65-F5344CB8AC3E}">
        <p14:creationId xmlns:p14="http://schemas.microsoft.com/office/powerpoint/2010/main" val="828086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1603O</a:t>
            </a:r>
            <a:r>
              <a:rPr lang="en-GB" dirty="0"/>
              <a:t>: Initial </a:t>
            </a:r>
            <a:r>
              <a:rPr lang="en-GB" dirty="0" smtClean="0"/>
              <a:t>results </a:t>
            </a:r>
            <a:r>
              <a:rPr lang="en-GB" dirty="0"/>
              <a:t>of </a:t>
            </a:r>
            <a:r>
              <a:rPr lang="en-GB" dirty="0" smtClean="0"/>
              <a:t>phase </a:t>
            </a:r>
            <a:r>
              <a:rPr lang="en-GB" dirty="0"/>
              <a:t>I</a:t>
            </a:r>
            <a:r>
              <a:rPr lang="en-GB" dirty="0" smtClean="0"/>
              <a:t> </a:t>
            </a:r>
            <a:r>
              <a:rPr lang="en-GB" dirty="0" smtClean="0"/>
              <a:t>study </a:t>
            </a:r>
            <a:r>
              <a:rPr lang="en-GB" dirty="0"/>
              <a:t>of DCC-2618, a </a:t>
            </a:r>
            <a:r>
              <a:rPr lang="en-GB" dirty="0" smtClean="0"/>
              <a:t>broad-spectrum </a:t>
            </a:r>
            <a:r>
              <a:rPr lang="en-GB" dirty="0"/>
              <a:t>KIT and </a:t>
            </a:r>
            <a:r>
              <a:rPr lang="en-GB" dirty="0" smtClean="0"/>
              <a:t>PDGFR</a:t>
            </a:r>
            <a:r>
              <a:rPr lang="el-GR" dirty="0" smtClean="0">
                <a:latin typeface="Arial" panose="020B0604020202020204" pitchFamily="34" charset="0"/>
                <a:cs typeface="Arial" panose="020B0604020202020204" pitchFamily="34" charset="0"/>
              </a:rPr>
              <a:t>α</a:t>
            </a:r>
            <a:r>
              <a:rPr lang="en-GB" dirty="0" smtClean="0"/>
              <a:t> inhibitor</a:t>
            </a:r>
            <a:r>
              <a:rPr lang="en-GB" dirty="0"/>
              <a:t>, in </a:t>
            </a:r>
            <a:r>
              <a:rPr lang="en-GB" dirty="0" smtClean="0"/>
              <a:t>patients </a:t>
            </a:r>
            <a:r>
              <a:rPr lang="en-GB" dirty="0"/>
              <a:t>(pts) with </a:t>
            </a:r>
            <a:r>
              <a:rPr lang="en-GB" dirty="0" smtClean="0"/>
              <a:t>gastrointestinal stromal </a:t>
            </a:r>
            <a:r>
              <a:rPr lang="en-GB" dirty="0" err="1" smtClean="0"/>
              <a:t>tumor</a:t>
            </a:r>
            <a:r>
              <a:rPr lang="en-GB" dirty="0" smtClean="0"/>
              <a:t> </a:t>
            </a:r>
            <a:r>
              <a:rPr lang="en-GB" dirty="0"/>
              <a:t>(GIST) by </a:t>
            </a:r>
            <a:r>
              <a:rPr lang="en-GB" dirty="0" smtClean="0"/>
              <a:t>number </a:t>
            </a:r>
            <a:r>
              <a:rPr lang="en-GB" dirty="0"/>
              <a:t>of </a:t>
            </a:r>
            <a:r>
              <a:rPr lang="en-GB" dirty="0" smtClean="0"/>
              <a:t>prior regimens – George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endParaRPr lang="en-GB" dirty="0"/>
          </a:p>
        </p:txBody>
      </p:sp>
      <p:sp>
        <p:nvSpPr>
          <p:cNvPr id="4" name="Text Box 4"/>
          <p:cNvSpPr txBox="1">
            <a:spLocks noChangeArrowheads="1"/>
          </p:cNvSpPr>
          <p:nvPr/>
        </p:nvSpPr>
        <p:spPr bwMode="auto">
          <a:xfrm>
            <a:off x="5014062" y="6474897"/>
            <a:ext cx="39092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smtClean="0">
                <a:solidFill>
                  <a:srgbClr val="363636"/>
                </a:solidFill>
              </a:rPr>
              <a:t>George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1603O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1401642" y="5177907"/>
            <a:ext cx="2967223" cy="954107"/>
          </a:xfrm>
          <a:prstGeom prst="rect">
            <a:avLst/>
          </a:prstGeom>
          <a:noFill/>
        </p:spPr>
        <p:txBody>
          <a:bodyPr wrap="none" rtlCol="0">
            <a:spAutoFit/>
          </a:bodyPr>
          <a:lstStyle/>
          <a:p>
            <a:r>
              <a:rPr lang="en-GB" sz="1400" dirty="0" smtClean="0"/>
              <a:t>As </a:t>
            </a:r>
            <a:r>
              <a:rPr lang="en-GB" sz="1400" dirty="0"/>
              <a:t>of data </a:t>
            </a:r>
            <a:r>
              <a:rPr lang="en-GB" sz="1400" dirty="0" smtClean="0"/>
              <a:t>cut-off, PRs occurred in </a:t>
            </a:r>
            <a:endParaRPr lang="en-GB" sz="1400" dirty="0"/>
          </a:p>
          <a:p>
            <a:pPr marL="179388" indent="-179388">
              <a:buFont typeface="Arial" panose="020B0604020202020204" pitchFamily="34" charset="0"/>
              <a:buChar char="•"/>
            </a:pPr>
            <a:r>
              <a:rPr lang="en-GB" sz="1400" dirty="0" smtClean="0"/>
              <a:t>18% (7/38) on 2L </a:t>
            </a:r>
          </a:p>
          <a:p>
            <a:pPr marL="179388" indent="-179388">
              <a:buFont typeface="Arial" panose="020B0604020202020204" pitchFamily="34" charset="0"/>
              <a:buChar char="•"/>
            </a:pPr>
            <a:r>
              <a:rPr lang="en-GB" sz="1400" dirty="0" smtClean="0"/>
              <a:t>24% (7/29) on 3L</a:t>
            </a:r>
          </a:p>
          <a:p>
            <a:pPr marL="179388" indent="-179388">
              <a:buFont typeface="Arial" panose="020B0604020202020204" pitchFamily="34" charset="0"/>
              <a:buChar char="•"/>
            </a:pPr>
            <a:r>
              <a:rPr lang="en-GB" sz="1400" dirty="0" smtClean="0"/>
              <a:t>21% (14/67) on 2L and 3L</a:t>
            </a:r>
            <a:endParaRPr lang="en-GB" sz="1400" dirty="0"/>
          </a:p>
        </p:txBody>
      </p:sp>
      <p:graphicFrame>
        <p:nvGraphicFramePr>
          <p:cNvPr id="6" name="Chart 5"/>
          <p:cNvGraphicFramePr/>
          <p:nvPr>
            <p:extLst>
              <p:ext uri="{D42A27DB-BD31-4B8C-83A1-F6EECF244321}">
                <p14:modId xmlns:p14="http://schemas.microsoft.com/office/powerpoint/2010/main" val="90682401"/>
              </p:ext>
            </p:extLst>
          </p:nvPr>
        </p:nvGraphicFramePr>
        <p:xfrm>
          <a:off x="513523" y="2005365"/>
          <a:ext cx="8306920" cy="37837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1324179" y="3690387"/>
            <a:ext cx="3337773" cy="307777"/>
          </a:xfrm>
          <a:prstGeom prst="rect">
            <a:avLst/>
          </a:prstGeom>
          <a:noFill/>
        </p:spPr>
        <p:txBody>
          <a:bodyPr wrap="none" rtlCol="0">
            <a:spAutoFit/>
          </a:bodyPr>
          <a:lstStyle/>
          <a:p>
            <a:pPr algn="ctr"/>
            <a:r>
              <a:rPr lang="en-GB" sz="1400" dirty="0" smtClean="0"/>
              <a:t>Change in diameters from baseline, %</a:t>
            </a:r>
            <a:endParaRPr lang="en-GB" sz="1400" dirty="0"/>
          </a:p>
        </p:txBody>
      </p:sp>
      <p:cxnSp>
        <p:nvCxnSpPr>
          <p:cNvPr id="8" name="Straight Connector 7"/>
          <p:cNvCxnSpPr/>
          <p:nvPr/>
        </p:nvCxnSpPr>
        <p:spPr>
          <a:xfrm>
            <a:off x="928468" y="3411692"/>
            <a:ext cx="7704000"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8468" y="4478492"/>
            <a:ext cx="7704000"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599636" y="3257803"/>
            <a:ext cx="434734" cy="307777"/>
          </a:xfrm>
          <a:prstGeom prst="rect">
            <a:avLst/>
          </a:prstGeom>
          <a:noFill/>
        </p:spPr>
        <p:txBody>
          <a:bodyPr wrap="none" rtlCol="0">
            <a:spAutoFit/>
          </a:bodyPr>
          <a:lstStyle/>
          <a:p>
            <a:r>
              <a:rPr lang="en-GB" sz="1400" b="1" dirty="0" smtClean="0"/>
              <a:t>PD</a:t>
            </a:r>
            <a:endParaRPr lang="en-GB" sz="1400" b="1" dirty="0"/>
          </a:p>
        </p:txBody>
      </p:sp>
      <p:sp>
        <p:nvSpPr>
          <p:cNvPr id="11" name="TextBox 10"/>
          <p:cNvSpPr txBox="1"/>
          <p:nvPr/>
        </p:nvSpPr>
        <p:spPr>
          <a:xfrm>
            <a:off x="8599636" y="3733767"/>
            <a:ext cx="434734" cy="307777"/>
          </a:xfrm>
          <a:prstGeom prst="rect">
            <a:avLst/>
          </a:prstGeom>
          <a:noFill/>
        </p:spPr>
        <p:txBody>
          <a:bodyPr wrap="none" rtlCol="0">
            <a:spAutoFit/>
          </a:bodyPr>
          <a:lstStyle/>
          <a:p>
            <a:r>
              <a:rPr lang="en-GB" sz="1400" b="1" dirty="0" smtClean="0"/>
              <a:t>SD</a:t>
            </a:r>
            <a:endParaRPr lang="en-GB" sz="1400" b="1" dirty="0"/>
          </a:p>
        </p:txBody>
      </p:sp>
      <p:sp>
        <p:nvSpPr>
          <p:cNvPr id="12" name="TextBox 11"/>
          <p:cNvSpPr txBox="1"/>
          <p:nvPr/>
        </p:nvSpPr>
        <p:spPr>
          <a:xfrm>
            <a:off x="8599636" y="4336343"/>
            <a:ext cx="434734" cy="307777"/>
          </a:xfrm>
          <a:prstGeom prst="rect">
            <a:avLst/>
          </a:prstGeom>
          <a:noFill/>
        </p:spPr>
        <p:txBody>
          <a:bodyPr wrap="none" rtlCol="0">
            <a:spAutoFit/>
          </a:bodyPr>
          <a:lstStyle/>
          <a:p>
            <a:r>
              <a:rPr lang="en-GB" sz="1400" b="1" dirty="0" smtClean="0"/>
              <a:t>PR</a:t>
            </a:r>
            <a:endParaRPr lang="en-GB" sz="1400" b="1" dirty="0"/>
          </a:p>
        </p:txBody>
      </p:sp>
      <p:sp>
        <p:nvSpPr>
          <p:cNvPr id="13" name="Rectangle 12"/>
          <p:cNvSpPr/>
          <p:nvPr/>
        </p:nvSpPr>
        <p:spPr>
          <a:xfrm>
            <a:off x="6979965" y="2298342"/>
            <a:ext cx="110532" cy="130628"/>
          </a:xfrm>
          <a:prstGeom prst="rect">
            <a:avLst/>
          </a:prstGeom>
          <a:solidFill>
            <a:srgbClr val="006DB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979965" y="2592233"/>
            <a:ext cx="110532" cy="130628"/>
          </a:xfrm>
          <a:prstGeom prst="rect">
            <a:avLst/>
          </a:prstGeom>
          <a:solidFill>
            <a:srgbClr val="FF66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110181" y="2209768"/>
            <a:ext cx="2300116" cy="307777"/>
          </a:xfrm>
          <a:prstGeom prst="rect">
            <a:avLst/>
          </a:prstGeom>
          <a:noFill/>
        </p:spPr>
        <p:txBody>
          <a:bodyPr wrap="square" rtlCol="0">
            <a:spAutoFit/>
          </a:bodyPr>
          <a:lstStyle/>
          <a:p>
            <a:r>
              <a:rPr lang="en-GB" sz="1400" dirty="0" smtClean="0">
                <a:solidFill>
                  <a:srgbClr val="006DB0"/>
                </a:solidFill>
              </a:rPr>
              <a:t>2L of therapy</a:t>
            </a:r>
            <a:endParaRPr lang="en-GB" sz="1400" dirty="0">
              <a:solidFill>
                <a:srgbClr val="006DB0"/>
              </a:solidFill>
            </a:endParaRPr>
          </a:p>
        </p:txBody>
      </p:sp>
      <p:sp>
        <p:nvSpPr>
          <p:cNvPr id="16" name="TextBox 15"/>
          <p:cNvSpPr txBox="1"/>
          <p:nvPr/>
        </p:nvSpPr>
        <p:spPr>
          <a:xfrm>
            <a:off x="7110181" y="2503659"/>
            <a:ext cx="2300116" cy="307777"/>
          </a:xfrm>
          <a:prstGeom prst="rect">
            <a:avLst/>
          </a:prstGeom>
          <a:noFill/>
        </p:spPr>
        <p:txBody>
          <a:bodyPr wrap="square" rtlCol="0">
            <a:spAutoFit/>
          </a:bodyPr>
          <a:lstStyle/>
          <a:p>
            <a:r>
              <a:rPr lang="en-GB" sz="1400" dirty="0" smtClean="0">
                <a:solidFill>
                  <a:srgbClr val="FF6600"/>
                </a:solidFill>
              </a:rPr>
              <a:t>3L of therapy</a:t>
            </a:r>
            <a:endParaRPr lang="en-GB" sz="1400" dirty="0">
              <a:solidFill>
                <a:srgbClr val="FF6600"/>
              </a:solidFill>
            </a:endParaRPr>
          </a:p>
        </p:txBody>
      </p:sp>
      <p:sp>
        <p:nvSpPr>
          <p:cNvPr id="17" name="TextBox 16"/>
          <p:cNvSpPr txBox="1"/>
          <p:nvPr/>
        </p:nvSpPr>
        <p:spPr>
          <a:xfrm>
            <a:off x="369292" y="1656000"/>
            <a:ext cx="8405443" cy="338554"/>
          </a:xfrm>
          <a:prstGeom prst="rect">
            <a:avLst/>
          </a:prstGeom>
          <a:noFill/>
        </p:spPr>
        <p:txBody>
          <a:bodyPr wrap="none" rtlCol="0">
            <a:spAutoFit/>
          </a:bodyPr>
          <a:lstStyle/>
          <a:p>
            <a:pPr algn="ctr"/>
            <a:r>
              <a:rPr lang="en-GB" sz="1600" b="1" dirty="0" smtClean="0"/>
              <a:t>Best overall response in 2L and 3L patients receiving </a:t>
            </a:r>
            <a:r>
              <a:rPr lang="en-GB" sz="1600" b="1" dirty="0"/>
              <a:t>DCC-2618 </a:t>
            </a:r>
            <a:r>
              <a:rPr lang="en-GB" sz="1600" b="1" dirty="0">
                <a:latin typeface="Arial" panose="020B0604020202020204" pitchFamily="34" charset="0"/>
                <a:cs typeface="Arial" panose="020B0604020202020204" pitchFamily="34" charset="0"/>
              </a:rPr>
              <a:t>≥</a:t>
            </a:r>
            <a:r>
              <a:rPr lang="en-GB" sz="1600" b="1" dirty="0"/>
              <a:t>100 mg/day (</a:t>
            </a:r>
            <a:r>
              <a:rPr lang="en-GB" sz="1600" b="1" dirty="0" smtClean="0"/>
              <a:t>n=67) </a:t>
            </a:r>
            <a:endParaRPr lang="en-GB" sz="1600" b="1" dirty="0"/>
          </a:p>
        </p:txBody>
      </p:sp>
    </p:spTree>
    <p:extLst>
      <p:ext uri="{BB962C8B-B14F-4D97-AF65-F5344CB8AC3E}">
        <p14:creationId xmlns:p14="http://schemas.microsoft.com/office/powerpoint/2010/main" val="140368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1603O</a:t>
            </a:r>
            <a:r>
              <a:rPr lang="en-GB" dirty="0"/>
              <a:t>: Initial </a:t>
            </a:r>
            <a:r>
              <a:rPr lang="en-GB" dirty="0" smtClean="0"/>
              <a:t>results </a:t>
            </a:r>
            <a:r>
              <a:rPr lang="en-GB" dirty="0"/>
              <a:t>of </a:t>
            </a:r>
            <a:r>
              <a:rPr lang="en-GB" dirty="0" smtClean="0"/>
              <a:t>phase </a:t>
            </a:r>
            <a:r>
              <a:rPr lang="en-GB" dirty="0"/>
              <a:t>I</a:t>
            </a:r>
            <a:r>
              <a:rPr lang="en-GB" dirty="0" smtClean="0"/>
              <a:t> </a:t>
            </a:r>
            <a:r>
              <a:rPr lang="en-GB" dirty="0" smtClean="0"/>
              <a:t>study </a:t>
            </a:r>
            <a:r>
              <a:rPr lang="en-GB" dirty="0"/>
              <a:t>of DCC-2618, a </a:t>
            </a:r>
            <a:r>
              <a:rPr lang="en-GB" dirty="0" smtClean="0"/>
              <a:t>broad-spectrum </a:t>
            </a:r>
            <a:r>
              <a:rPr lang="en-GB" dirty="0"/>
              <a:t>KIT and </a:t>
            </a:r>
            <a:r>
              <a:rPr lang="en-GB" dirty="0" smtClean="0"/>
              <a:t>PDGFR</a:t>
            </a:r>
            <a:r>
              <a:rPr lang="el-GR" dirty="0" smtClean="0">
                <a:latin typeface="Arial" panose="020B0604020202020204" pitchFamily="34" charset="0"/>
                <a:cs typeface="Arial" panose="020B0604020202020204" pitchFamily="34" charset="0"/>
              </a:rPr>
              <a:t>α</a:t>
            </a:r>
            <a:r>
              <a:rPr lang="en-GB" dirty="0" smtClean="0"/>
              <a:t> inhibitor</a:t>
            </a:r>
            <a:r>
              <a:rPr lang="en-GB" dirty="0"/>
              <a:t>, in </a:t>
            </a:r>
            <a:r>
              <a:rPr lang="en-GB" dirty="0" smtClean="0"/>
              <a:t>patients </a:t>
            </a:r>
            <a:r>
              <a:rPr lang="en-GB" dirty="0"/>
              <a:t>(pts) with </a:t>
            </a:r>
            <a:r>
              <a:rPr lang="en-GB" dirty="0" smtClean="0"/>
              <a:t>gastrointestinal stromal </a:t>
            </a:r>
            <a:r>
              <a:rPr lang="en-GB" dirty="0" err="1" smtClean="0"/>
              <a:t>tumor</a:t>
            </a:r>
            <a:r>
              <a:rPr lang="en-GB" dirty="0" smtClean="0"/>
              <a:t> </a:t>
            </a:r>
            <a:r>
              <a:rPr lang="en-GB" dirty="0"/>
              <a:t>(GIST) by </a:t>
            </a:r>
            <a:r>
              <a:rPr lang="en-GB" dirty="0" smtClean="0"/>
              <a:t>number </a:t>
            </a:r>
            <a:r>
              <a:rPr lang="en-GB" dirty="0"/>
              <a:t>of </a:t>
            </a:r>
            <a:r>
              <a:rPr lang="en-GB" dirty="0" smtClean="0"/>
              <a:t>prior regimens – George S, et al </a:t>
            </a:r>
            <a:endParaRPr lang="en-GB" dirty="0"/>
          </a:p>
        </p:txBody>
      </p:sp>
      <p:sp>
        <p:nvSpPr>
          <p:cNvPr id="3" name="Content Placeholder 2"/>
          <p:cNvSpPr>
            <a:spLocks noGrp="1"/>
          </p:cNvSpPr>
          <p:nvPr>
            <p:ph idx="1"/>
          </p:nvPr>
        </p:nvSpPr>
        <p:spPr>
          <a:xfrm>
            <a:off x="228600" y="1320800"/>
            <a:ext cx="8750508" cy="5308600"/>
          </a:xfrm>
        </p:spPr>
        <p:txBody>
          <a:bodyPr/>
          <a:lstStyle/>
          <a:p>
            <a:pPr marL="0" indent="0">
              <a:buNone/>
            </a:pPr>
            <a:r>
              <a:rPr lang="en-GB" b="1" dirty="0" smtClean="0">
                <a:solidFill>
                  <a:schemeClr val="bg1"/>
                </a:solidFill>
              </a:rPr>
              <a:t>KEY RESULTS (CONT.)</a:t>
            </a:r>
          </a:p>
          <a:p>
            <a:pPr>
              <a:spcAft>
                <a:spcPts val="1200"/>
              </a:spcAft>
            </a:pPr>
            <a:r>
              <a:rPr lang="en-GB" sz="1600" dirty="0"/>
              <a:t>TEAEs led to dose reductions in 24 (14%) </a:t>
            </a:r>
            <a:r>
              <a:rPr lang="en-GB" sz="1600" dirty="0" smtClean="0"/>
              <a:t>patients and </a:t>
            </a:r>
            <a:r>
              <a:rPr lang="en-GB" sz="1600" dirty="0"/>
              <a:t>discontinuation in 19 (11%) patients</a:t>
            </a:r>
          </a:p>
          <a:p>
            <a:pPr>
              <a:spcAft>
                <a:spcPts val="1200"/>
              </a:spcAft>
            </a:pPr>
            <a:r>
              <a:rPr lang="en-GB" sz="1600" dirty="0"/>
              <a:t>The reported grade 3–4 AEs </a:t>
            </a:r>
            <a:r>
              <a:rPr lang="en-GB" sz="1600" dirty="0" smtClean="0"/>
              <a:t>were: </a:t>
            </a:r>
            <a:r>
              <a:rPr lang="en-GB" sz="1600" dirty="0"/>
              <a:t>increased lipase (11%), anaemia (7%), hypertension (6%), abdominal pain (5%), increased blood bilirubin (3%) and diarrhoea (2%) plus fatigue, vomiting, dyspnoea, decreased appetite, back pain and hand-foot skin reaction (1% for each)</a:t>
            </a:r>
          </a:p>
          <a:p>
            <a:pPr marL="0" indent="0">
              <a:spcBef>
                <a:spcPts val="1800"/>
              </a:spcBef>
              <a:buNone/>
            </a:pPr>
            <a:r>
              <a:rPr lang="en-GB" b="1" dirty="0" smtClean="0">
                <a:solidFill>
                  <a:schemeClr val="bg1"/>
                </a:solidFill>
              </a:rPr>
              <a:t>CONCLUSIONS</a:t>
            </a:r>
          </a:p>
          <a:p>
            <a:pPr>
              <a:spcAft>
                <a:spcPts val="1200"/>
              </a:spcAft>
            </a:pPr>
            <a:r>
              <a:rPr lang="en-GB" sz="1600" dirty="0" smtClean="0"/>
              <a:t>In</a:t>
            </a:r>
            <a:r>
              <a:rPr lang="en-GB" dirty="0" smtClean="0"/>
              <a:t> </a:t>
            </a:r>
            <a:r>
              <a:rPr lang="en-GB" sz="1600" dirty="0" smtClean="0"/>
              <a:t>patients with GIST, encouraging clinical benefit was observed for DCC-2618 across all lines of therapy and it was generally well tolerated</a:t>
            </a:r>
          </a:p>
          <a:p>
            <a:pPr>
              <a:spcAft>
                <a:spcPts val="1200"/>
              </a:spcAft>
            </a:pPr>
            <a:r>
              <a:rPr lang="en-GB" sz="1600" dirty="0" smtClean="0"/>
              <a:t>The results support further analysis of DCC-2618 in patients with GIST with two phase 3 trials ongoing or planned – INVICTUS in 4L patients and INTRIGUE in 2L patients</a:t>
            </a:r>
            <a:endParaRPr lang="en-GB" sz="1600" dirty="0"/>
          </a:p>
        </p:txBody>
      </p:sp>
      <p:sp>
        <p:nvSpPr>
          <p:cNvPr id="4" name="Text Box 4"/>
          <p:cNvSpPr txBox="1">
            <a:spLocks noChangeArrowheads="1"/>
          </p:cNvSpPr>
          <p:nvPr/>
        </p:nvSpPr>
        <p:spPr bwMode="auto">
          <a:xfrm>
            <a:off x="5014062" y="6474897"/>
            <a:ext cx="39092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smtClean="0">
                <a:solidFill>
                  <a:srgbClr val="363636"/>
                </a:solidFill>
              </a:rPr>
              <a:t>George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1603O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1300489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solidFill>
                  <a:schemeClr val="bg1"/>
                </a:solidFill>
              </a:rPr>
              <a:t>WSN Medical Oncology Slide Deck Editors </a:t>
            </a:r>
            <a:r>
              <a:rPr lang="en-GB" dirty="0" smtClean="0">
                <a:solidFill>
                  <a:schemeClr val="bg1"/>
                </a:solidFill>
              </a:rPr>
              <a:t>2018</a:t>
            </a:r>
            <a:endParaRPr lang="en-US" dirty="0"/>
          </a:p>
        </p:txBody>
      </p:sp>
      <p:sp>
        <p:nvSpPr>
          <p:cNvPr id="12" name="Content Placeholder 9"/>
          <p:cNvSpPr txBox="1">
            <a:spLocks/>
          </p:cNvSpPr>
          <p:nvPr/>
        </p:nvSpPr>
        <p:spPr bwMode="auto">
          <a:xfrm>
            <a:off x="870768" y="1468248"/>
            <a:ext cx="7446048" cy="1048909"/>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600" b="0" i="0" u="none" strike="noStrike" kern="0" cap="none" spc="0" normalizeH="0" baseline="0" noProof="0" dirty="0" smtClean="0">
                <a:ln>
                  <a:noFill/>
                </a:ln>
                <a:solidFill>
                  <a:srgbClr val="FFFFFF"/>
                </a:solidFill>
                <a:effectLst/>
                <a:uLnTx/>
                <a:uFillTx/>
                <a:latin typeface="Arial" charset="0"/>
                <a:ea typeface="+mn-ea"/>
                <a:cs typeface="Arial" charset="0"/>
              </a:rPr>
              <a:t>Piotr Rutkowski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200" b="0" i="1" u="none" strike="noStrike" kern="0" cap="none" spc="0" normalizeH="0" baseline="0" noProof="0" dirty="0" smtClean="0">
                <a:ln>
                  <a:noFill/>
                </a:ln>
                <a:solidFill>
                  <a:srgbClr val="FFFFFF"/>
                </a:solidFill>
                <a:effectLst/>
                <a:uLnTx/>
                <a:uFillTx/>
                <a:latin typeface="Arial" charset="0"/>
                <a:ea typeface="+mn-ea"/>
                <a:cs typeface="Arial" charset="0"/>
              </a:rPr>
              <a:t>Maria </a:t>
            </a:r>
            <a:r>
              <a:rPr kumimoji="0" lang="en-GB" sz="1200" b="0" i="1" u="none" strike="noStrike" kern="0" cap="none" spc="0" normalizeH="0" baseline="0" noProof="0" dirty="0" err="1" smtClean="0">
                <a:ln>
                  <a:noFill/>
                </a:ln>
                <a:solidFill>
                  <a:srgbClr val="FFFFFF"/>
                </a:solidFill>
                <a:effectLst/>
                <a:uLnTx/>
                <a:uFillTx/>
                <a:latin typeface="Arial" charset="0"/>
                <a:ea typeface="+mn-ea"/>
                <a:cs typeface="Arial" charset="0"/>
              </a:rPr>
              <a:t>Sklodowska</a:t>
            </a:r>
            <a:r>
              <a:rPr kumimoji="0" lang="en-GB" sz="1200" b="0" i="1" u="none" strike="noStrike" kern="0" cap="none" spc="0" normalizeH="0" baseline="0" noProof="0" dirty="0" smtClean="0">
                <a:ln>
                  <a:noFill/>
                </a:ln>
                <a:solidFill>
                  <a:srgbClr val="FFFFFF"/>
                </a:solidFill>
                <a:effectLst/>
                <a:uLnTx/>
                <a:uFillTx/>
                <a:latin typeface="Arial" charset="0"/>
                <a:ea typeface="+mn-ea"/>
                <a:cs typeface="Arial" charset="0"/>
              </a:rPr>
              <a:t>-Curie Institute – Oncology </a:t>
            </a:r>
            <a:r>
              <a:rPr kumimoji="0" lang="en-GB" sz="1200" b="0" i="1" u="none" strike="noStrike" kern="0" cap="none" spc="0" normalizeH="0" baseline="0" noProof="0" dirty="0" err="1" smtClean="0">
                <a:ln>
                  <a:noFill/>
                </a:ln>
                <a:solidFill>
                  <a:srgbClr val="FFFFFF"/>
                </a:solidFill>
                <a:effectLst/>
                <a:uLnTx/>
                <a:uFillTx/>
                <a:latin typeface="Arial" charset="0"/>
                <a:ea typeface="+mn-ea"/>
                <a:cs typeface="Arial" charset="0"/>
              </a:rPr>
              <a:t>Center</a:t>
            </a:r>
            <a:r>
              <a:rPr kumimoji="0" lang="en-GB" sz="1200" b="0" i="1" u="none" strike="noStrike" kern="0" cap="none" spc="0" normalizeH="0" baseline="0" noProof="0" dirty="0" smtClean="0">
                <a:ln>
                  <a:noFill/>
                </a:ln>
                <a:solidFill>
                  <a:srgbClr val="FFFFFF"/>
                </a:solidFill>
                <a:effectLst/>
                <a:uLnTx/>
                <a:uFillTx/>
                <a:latin typeface="Arial" charset="0"/>
                <a:ea typeface="+mn-ea"/>
                <a:cs typeface="Arial" charset="0"/>
              </a:rPr>
              <a:t>, Warsaw, Poland</a:t>
            </a:r>
            <a:endParaRPr kumimoji="0" lang="en-GB" sz="1200" b="0" i="1" u="none"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4" name="Content Placeholder 9"/>
          <p:cNvSpPr txBox="1">
            <a:spLocks/>
          </p:cNvSpPr>
          <p:nvPr/>
        </p:nvSpPr>
        <p:spPr bwMode="auto">
          <a:xfrm>
            <a:off x="870768" y="2673374"/>
            <a:ext cx="7446048" cy="1048909"/>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charset="0"/>
                <a:ea typeface="+mn-ea"/>
                <a:cs typeface="Arial" charset="0"/>
              </a:rPr>
              <a:t>Claudia </a:t>
            </a:r>
            <a:r>
              <a:rPr kumimoji="0" lang="en-GB" sz="1600" b="0" i="0" u="none" strike="noStrike" kern="0" cap="none" spc="0" normalizeH="0" baseline="0" noProof="0" dirty="0" err="1">
                <a:ln>
                  <a:noFill/>
                </a:ln>
                <a:solidFill>
                  <a:srgbClr val="FFFFFF"/>
                </a:solidFill>
                <a:effectLst/>
                <a:uLnTx/>
                <a:uFillTx/>
                <a:latin typeface="Arial" charset="0"/>
                <a:ea typeface="+mn-ea"/>
                <a:cs typeface="Arial" charset="0"/>
              </a:rPr>
              <a:t>Valverde</a:t>
            </a:r>
            <a:endParaRPr kumimoji="0" lang="en-GB" sz="1600" b="0" i="0" u="none" strike="noStrike" kern="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200" b="0" i="1" u="none" strike="noStrike" kern="0" cap="none" spc="0" normalizeH="0" baseline="0" noProof="0" dirty="0" err="1">
                <a:ln>
                  <a:noFill/>
                </a:ln>
                <a:solidFill>
                  <a:srgbClr val="FFFFFF"/>
                </a:solidFill>
                <a:effectLst/>
                <a:uLnTx/>
                <a:uFillTx/>
                <a:latin typeface="Arial" charset="0"/>
                <a:ea typeface="+mn-ea"/>
                <a:cs typeface="Arial" charset="0"/>
              </a:rPr>
              <a:t>Vall</a:t>
            </a: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 </a:t>
            </a:r>
            <a:r>
              <a:rPr kumimoji="0" lang="en-GB" sz="1200" b="0" i="1" u="none" strike="noStrike" kern="0" cap="none" spc="0" normalizeH="0" baseline="0" noProof="0" dirty="0" err="1">
                <a:ln>
                  <a:noFill/>
                </a:ln>
                <a:solidFill>
                  <a:srgbClr val="FFFFFF"/>
                </a:solidFill>
                <a:effectLst/>
                <a:uLnTx/>
                <a:uFillTx/>
                <a:latin typeface="Arial" charset="0"/>
                <a:ea typeface="+mn-ea"/>
                <a:cs typeface="Arial" charset="0"/>
              </a:rPr>
              <a:t>d’Hebron</a:t>
            </a: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 University Hospital, Barcelona, Spain</a:t>
            </a: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7853" y="2712716"/>
            <a:ext cx="817032" cy="970225"/>
          </a:xfrm>
          <a:prstGeom prst="roundRect">
            <a:avLst>
              <a:gd name="adj" fmla="val 50000"/>
            </a:avLst>
          </a:prstGeom>
          <a:ln>
            <a:noFill/>
          </a:ln>
          <a:effectLst/>
          <a:extLst>
            <a:ext uri="{909E8E84-426E-40DD-AFC4-6F175D3DCCD1}">
              <a14:hiddenFill xmlns:a14="http://schemas.microsoft.com/office/drawing/2010/main">
                <a:solidFill>
                  <a:srgbClr val="FFFFFF"/>
                </a:solidFill>
              </a14:hiddenFill>
            </a:ext>
          </a:extLst>
        </p:spPr>
      </p:pic>
      <p:pic>
        <p:nvPicPr>
          <p:cNvPr id="16" name="Picture 15" descr="A person wearing glasses posing for the camera&#10;&#10;Description generated with very high confidenc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83245" y="1513317"/>
            <a:ext cx="746249" cy="958771"/>
          </a:xfrm>
          <a:prstGeom prst="roundRect">
            <a:avLst>
              <a:gd name="adj" fmla="val 50000"/>
            </a:avLst>
          </a:prstGeom>
        </p:spPr>
      </p:pic>
      <p:sp>
        <p:nvSpPr>
          <p:cNvPr id="7" name="Content Placeholder 9"/>
          <p:cNvSpPr txBox="1">
            <a:spLocks/>
          </p:cNvSpPr>
          <p:nvPr/>
        </p:nvSpPr>
        <p:spPr bwMode="auto">
          <a:xfrm>
            <a:off x="870768" y="3878500"/>
            <a:ext cx="7446048" cy="1048909"/>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600" b="0" i="0" u="none" strike="noStrike" kern="0" cap="none" spc="0" normalizeH="0" baseline="0" noProof="0" dirty="0" smtClean="0">
                <a:ln>
                  <a:noFill/>
                </a:ln>
                <a:solidFill>
                  <a:srgbClr val="FFFFFF"/>
                </a:solidFill>
                <a:effectLst/>
                <a:uLnTx/>
                <a:uFillTx/>
                <a:latin typeface="Arial" charset="0"/>
                <a:ea typeface="+mn-ea"/>
                <a:cs typeface="Arial" charset="0"/>
              </a:rPr>
              <a:t>Eva </a:t>
            </a:r>
            <a:r>
              <a:rPr kumimoji="0" lang="en-GB" sz="1600" b="0" i="0" u="none" strike="noStrike" kern="0" cap="none" spc="0" normalizeH="0" baseline="0" noProof="0" dirty="0" err="1" smtClean="0">
                <a:ln>
                  <a:noFill/>
                </a:ln>
                <a:solidFill>
                  <a:srgbClr val="FFFFFF"/>
                </a:solidFill>
                <a:effectLst/>
                <a:uLnTx/>
                <a:uFillTx/>
                <a:latin typeface="Arial" charset="0"/>
                <a:ea typeface="+mn-ea"/>
                <a:cs typeface="Arial" charset="0"/>
              </a:rPr>
              <a:t>Wardelmann</a:t>
            </a:r>
            <a:endParaRPr kumimoji="0" lang="en-GB" sz="1600" b="0" i="0" u="none" strike="noStrike" kern="0" cap="none" spc="0" normalizeH="0" baseline="0" noProof="0" dirty="0">
              <a:ln>
                <a:noFill/>
              </a:ln>
              <a:solidFill>
                <a:srgbClr val="FFFFFF"/>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200" b="0" i="1" u="none" strike="noStrike" kern="0" cap="none" spc="0" normalizeH="0" baseline="0" noProof="0" dirty="0">
                <a:ln>
                  <a:noFill/>
                </a:ln>
                <a:solidFill>
                  <a:srgbClr val="FFFFFF"/>
                </a:solidFill>
                <a:effectLst/>
                <a:uLnTx/>
                <a:uFillTx/>
                <a:latin typeface="Arial" charset="0"/>
                <a:ea typeface="+mn-ea"/>
                <a:cs typeface="Arial" charset="0"/>
              </a:rPr>
              <a:t>Gerhard Domagk Institute of Pathology, </a:t>
            </a:r>
            <a:r>
              <a:rPr kumimoji="0" lang="en-GB" sz="1200" b="0" i="1" u="none" strike="noStrike" kern="0" cap="none" spc="0" normalizeH="0" baseline="0" noProof="0" dirty="0" err="1" smtClean="0">
                <a:ln>
                  <a:noFill/>
                </a:ln>
                <a:solidFill>
                  <a:srgbClr val="FFFFFF"/>
                </a:solidFill>
                <a:effectLst/>
                <a:uLnTx/>
                <a:uFillTx/>
                <a:latin typeface="Arial" charset="0"/>
                <a:ea typeface="+mn-ea"/>
                <a:cs typeface="Arial" charset="0"/>
              </a:rPr>
              <a:t>Münster</a:t>
            </a:r>
            <a:r>
              <a:rPr kumimoji="0" lang="en-GB" sz="1200" b="0" i="1" u="none" strike="noStrike" kern="0" cap="none" spc="0" normalizeH="0" baseline="0" noProof="0" dirty="0" smtClean="0">
                <a:ln>
                  <a:noFill/>
                </a:ln>
                <a:solidFill>
                  <a:srgbClr val="FFFFFF"/>
                </a:solidFill>
                <a:effectLst/>
                <a:uLnTx/>
                <a:uFillTx/>
                <a:latin typeface="Arial" charset="0"/>
                <a:ea typeface="+mn-ea"/>
                <a:cs typeface="Arial" charset="0"/>
              </a:rPr>
              <a:t>, Germany</a:t>
            </a:r>
            <a:endParaRPr kumimoji="0" lang="en-GB" sz="1200" b="0" i="1" u="none" strike="noStrike" kern="0" cap="none" spc="0" normalizeH="0" baseline="0" noProof="0" dirty="0">
              <a:ln>
                <a:noFill/>
              </a:ln>
              <a:solidFill>
                <a:srgbClr val="FFFFFF"/>
              </a:solidFill>
              <a:effectLst/>
              <a:uLnTx/>
              <a:uFillTx/>
              <a:latin typeface="Arial" charset="0"/>
              <a:ea typeface="+mn-ea"/>
              <a:cs typeface="Arial" charset="0"/>
            </a:endParaRPr>
          </a:p>
        </p:txBody>
      </p:sp>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07119" y="3918380"/>
            <a:ext cx="698501" cy="969148"/>
          </a:xfrm>
          <a:prstGeom prst="roundRect">
            <a:avLst>
              <a:gd name="adj" fmla="val 50000"/>
            </a:avLst>
          </a:prstGeom>
          <a:ln>
            <a:noFill/>
          </a:ln>
          <a:effectLst/>
          <a:extLst>
            <a:ext uri="{909E8E84-426E-40DD-AFC4-6F175D3DCCD1}">
              <a14:hiddenFill xmlns:a14="http://schemas.microsoft.com/office/drawing/2010/main">
                <a:solidFill>
                  <a:srgbClr val="FFFFFF"/>
                </a:solidFill>
              </a14:hiddenFill>
            </a:ext>
          </a:extLst>
        </p:spPr>
      </p:pic>
      <p:sp>
        <p:nvSpPr>
          <p:cNvPr id="10" name="Content Placeholder 9"/>
          <p:cNvSpPr txBox="1">
            <a:spLocks/>
          </p:cNvSpPr>
          <p:nvPr/>
        </p:nvSpPr>
        <p:spPr bwMode="auto">
          <a:xfrm>
            <a:off x="870768" y="5083626"/>
            <a:ext cx="7446048" cy="1048909"/>
          </a:xfrm>
          <a:prstGeom prst="roundRect">
            <a:avLst>
              <a:gd name="adj" fmla="val 32351"/>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600" b="0" i="0" u="none" strike="noStrike" kern="0" cap="none" spc="0" normalizeH="0" baseline="0" noProof="0" dirty="0" smtClean="0">
                <a:ln>
                  <a:noFill/>
                </a:ln>
                <a:solidFill>
                  <a:srgbClr val="FFFFFF"/>
                </a:solidFill>
                <a:effectLst/>
                <a:uLnTx/>
                <a:uFillTx/>
                <a:latin typeface="Arial" charset="0"/>
                <a:ea typeface="+mn-ea"/>
                <a:cs typeface="Arial" charset="0"/>
              </a:rPr>
              <a:t>Axel Le </a:t>
            </a:r>
            <a:r>
              <a:rPr kumimoji="0" lang="en-GB" sz="1600" b="0" i="0" u="none" strike="noStrike" kern="0" cap="none" spc="0" normalizeH="0" baseline="0" noProof="0" dirty="0" err="1" smtClean="0">
                <a:ln>
                  <a:noFill/>
                </a:ln>
                <a:solidFill>
                  <a:srgbClr val="FFFFFF"/>
                </a:solidFill>
                <a:effectLst/>
                <a:uLnTx/>
                <a:uFillTx/>
                <a:latin typeface="Arial" charset="0"/>
                <a:ea typeface="+mn-ea"/>
                <a:cs typeface="Arial" charset="0"/>
              </a:rPr>
              <a:t>Cesne</a:t>
            </a:r>
            <a:endParaRPr kumimoji="0" lang="en-GB" sz="1600" b="0" i="0" u="none" strike="noStrike" kern="0" cap="none" spc="0" normalizeH="0" baseline="0" noProof="0" dirty="0" smtClean="0">
              <a:ln>
                <a:noFill/>
              </a:ln>
              <a:solidFill>
                <a:srgbClr val="FFFFFF"/>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1200" b="0" i="1" u="none" strike="noStrike" kern="0" cap="none" spc="0" normalizeH="0" baseline="0" noProof="0" dirty="0" smtClean="0">
                <a:ln>
                  <a:noFill/>
                </a:ln>
                <a:solidFill>
                  <a:srgbClr val="FFFFFF"/>
                </a:solidFill>
                <a:effectLst/>
                <a:uLnTx/>
                <a:uFillTx/>
                <a:latin typeface="Arial" charset="0"/>
                <a:ea typeface="+mn-ea"/>
                <a:cs typeface="Arial" charset="0"/>
              </a:rPr>
              <a:t>Gustave </a:t>
            </a:r>
            <a:r>
              <a:rPr kumimoji="0" lang="en-GB" sz="1200" b="0" i="1" u="none" strike="noStrike" kern="0" cap="none" spc="0" normalizeH="0" baseline="0" noProof="0" dirty="0" err="1" smtClean="0">
                <a:ln>
                  <a:noFill/>
                </a:ln>
                <a:solidFill>
                  <a:srgbClr val="FFFFFF"/>
                </a:solidFill>
                <a:effectLst/>
                <a:uLnTx/>
                <a:uFillTx/>
                <a:latin typeface="Arial" charset="0"/>
                <a:ea typeface="+mn-ea"/>
                <a:cs typeface="Arial" charset="0"/>
              </a:rPr>
              <a:t>Roussy</a:t>
            </a:r>
            <a:r>
              <a:rPr kumimoji="0" lang="en-GB" sz="1200" b="0" i="1" u="none" strike="noStrike" kern="0" cap="none" spc="0" normalizeH="0" baseline="0" noProof="0" dirty="0" smtClean="0">
                <a:ln>
                  <a:noFill/>
                </a:ln>
                <a:solidFill>
                  <a:srgbClr val="FFFFFF"/>
                </a:solidFill>
                <a:effectLst/>
                <a:uLnTx/>
                <a:uFillTx/>
                <a:latin typeface="Arial" charset="0"/>
                <a:ea typeface="+mn-ea"/>
                <a:cs typeface="Arial" charset="0"/>
              </a:rPr>
              <a:t>, Villejuif, Paris, France</a:t>
            </a:r>
            <a:endParaRPr kumimoji="0" lang="en-GB" sz="1200" b="0" i="1" u="none" strike="noStrike" kern="0" cap="none" spc="0" normalizeH="0" baseline="0" noProof="0" dirty="0">
              <a:ln>
                <a:noFill/>
              </a:ln>
              <a:solidFill>
                <a:srgbClr val="FFFFFF"/>
              </a:solidFill>
              <a:effectLst/>
              <a:uLnTx/>
              <a:uFillTx/>
              <a:latin typeface="Arial" charset="0"/>
              <a:ea typeface="+mn-ea"/>
              <a:cs typeface="Arial" charset="0"/>
            </a:endParaRPr>
          </a:p>
        </p:txBody>
      </p:sp>
      <p:pic>
        <p:nvPicPr>
          <p:cNvPr id="1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59243" y="5139815"/>
            <a:ext cx="794253" cy="936530"/>
          </a:xfrm>
          <a:prstGeom prst="roundRect">
            <a:avLst>
              <a:gd name="adj" fmla="val 50000"/>
            </a:avLst>
          </a:prstGeom>
          <a:ln>
            <a:noFill/>
          </a:ln>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0034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Osteosarcoma and chondrosarcoma</a:t>
            </a:r>
            <a:endParaRPr lang="en-GB" sz="4000" dirty="0"/>
          </a:p>
        </p:txBody>
      </p:sp>
    </p:spTree>
    <p:custDataLst>
      <p:tags r:id="rId1"/>
    </p:custDataLst>
    <p:extLst>
      <p:ext uri="{BB962C8B-B14F-4D97-AF65-F5344CB8AC3E}">
        <p14:creationId xmlns:p14="http://schemas.microsoft.com/office/powerpoint/2010/main" val="1918995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LBA67</a:t>
            </a:r>
            <a:r>
              <a:rPr lang="en-GB" dirty="0"/>
              <a:t>: Cabozantinib in </a:t>
            </a:r>
            <a:r>
              <a:rPr lang="en-GB" dirty="0" smtClean="0"/>
              <a:t>patients with advanced osteosarcomas </a:t>
            </a:r>
            <a:r>
              <a:rPr lang="en-GB" dirty="0"/>
              <a:t>and Ewing sarcomas: </a:t>
            </a:r>
            <a:r>
              <a:rPr lang="en-GB" dirty="0" smtClean="0"/>
              <a:t>A </a:t>
            </a:r>
            <a:r>
              <a:rPr lang="en-GB" dirty="0"/>
              <a:t>French Sarcoma Group (FSG)/ US National Cancer Institute phase II collaborative </a:t>
            </a:r>
            <a:r>
              <a:rPr lang="en-GB" dirty="0" smtClean="0"/>
              <a:t>study – </a:t>
            </a:r>
            <a:r>
              <a:rPr lang="en-GB" dirty="0" err="1" smtClean="0"/>
              <a:t>Italiano</a:t>
            </a:r>
            <a:r>
              <a:rPr lang="en-GB" dirty="0" smtClean="0"/>
              <a:t> A,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smtClean="0"/>
              <a:t>To examine the efficacy and safety of cabozantinib, a small molecule VEGFR2, AXL and </a:t>
            </a:r>
            <a:r>
              <a:rPr lang="en-GB" sz="1600" dirty="0" err="1" smtClean="0"/>
              <a:t>cMET</a:t>
            </a:r>
            <a:r>
              <a:rPr lang="en-GB" sz="1600" dirty="0" smtClean="0"/>
              <a:t> inhibitor, in patients with advanced osteosarcoma or Ewing’s sarcoma</a:t>
            </a:r>
            <a:endParaRPr lang="en-GB" sz="1600" dirty="0"/>
          </a:p>
        </p:txBody>
      </p:sp>
      <p:sp>
        <p:nvSpPr>
          <p:cNvPr id="4" name="Text Box 4"/>
          <p:cNvSpPr txBox="1">
            <a:spLocks noChangeArrowheads="1"/>
          </p:cNvSpPr>
          <p:nvPr/>
        </p:nvSpPr>
        <p:spPr bwMode="auto">
          <a:xfrm>
            <a:off x="5040159" y="6474897"/>
            <a:ext cx="388317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Italiano</a:t>
            </a:r>
            <a:r>
              <a:rPr lang="en-GB" sz="1200" dirty="0" smtClean="0">
                <a:solidFill>
                  <a:srgbClr val="363636"/>
                </a:solidFill>
              </a:rPr>
              <a:t> A</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LBA67</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7171985" y="0"/>
            <a:ext cx="1972015" cy="430887"/>
          </a:xfrm>
          <a:prstGeom prst="rect">
            <a:avLst/>
          </a:prstGeom>
          <a:solidFill>
            <a:srgbClr val="FFFF00"/>
          </a:solidFill>
        </p:spPr>
        <p:txBody>
          <a:bodyPr wrap="none" rtlCol="0">
            <a:spAutoFit/>
          </a:bodyPr>
          <a:lstStyle/>
          <a:p>
            <a:pPr algn="r"/>
            <a:r>
              <a:rPr lang="en-GB" sz="1100" b="1" dirty="0" smtClean="0"/>
              <a:t>Drs Rutkowski &amp; Le </a:t>
            </a:r>
            <a:r>
              <a:rPr lang="en-GB" sz="1100" b="1" dirty="0" err="1" smtClean="0"/>
              <a:t>Cesne</a:t>
            </a:r>
            <a:endParaRPr lang="en-GB" sz="1100" b="1" dirty="0" smtClean="0"/>
          </a:p>
          <a:p>
            <a:pPr algn="r"/>
            <a:r>
              <a:rPr lang="en-GB" sz="1100" b="1" dirty="0" smtClean="0"/>
              <a:t>3 slides</a:t>
            </a:r>
            <a:endParaRPr lang="en-GB" sz="1100" b="1" dirty="0"/>
          </a:p>
        </p:txBody>
      </p:sp>
      <p:sp>
        <p:nvSpPr>
          <p:cNvPr id="6" name="Rectangle 9"/>
          <p:cNvSpPr txBox="1">
            <a:spLocks noChangeArrowheads="1"/>
          </p:cNvSpPr>
          <p:nvPr/>
        </p:nvSpPr>
        <p:spPr bwMode="auto">
          <a:xfrm>
            <a:off x="228599" y="4951953"/>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Primary endpoints</a:t>
            </a:r>
          </a:p>
          <a:p>
            <a:pPr lvl="0">
              <a:buClr>
                <a:srgbClr val="23246D"/>
              </a:buClr>
              <a:defRPr/>
            </a:pPr>
            <a:r>
              <a:rPr lang="en-US" sz="1600" dirty="0" smtClean="0">
                <a:solidFill>
                  <a:srgbClr val="363636"/>
                </a:solidFill>
              </a:rPr>
              <a:t>Osteosarcoma: 6-month non-progression or objective response</a:t>
            </a:r>
          </a:p>
          <a:p>
            <a:pPr lvl="0">
              <a:buClr>
                <a:srgbClr val="23246D"/>
              </a:buClr>
              <a:defRPr/>
            </a:pPr>
            <a:r>
              <a:rPr lang="en-US" sz="1600" dirty="0">
                <a:solidFill>
                  <a:srgbClr val="363636"/>
                </a:solidFill>
              </a:rPr>
              <a:t>Ewing’s </a:t>
            </a:r>
            <a:r>
              <a:rPr lang="en-US" sz="1600" dirty="0" smtClean="0">
                <a:solidFill>
                  <a:srgbClr val="363636"/>
                </a:solidFill>
              </a:rPr>
              <a:t>sarcoma: </a:t>
            </a: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objective</a:t>
            </a:r>
            <a:r>
              <a:rPr kumimoji="0" lang="en-US" sz="1600" b="0" i="0" u="none" strike="noStrike" kern="1200" cap="none" spc="0" normalizeH="0" noProof="0" dirty="0" smtClean="0">
                <a:ln>
                  <a:noFill/>
                </a:ln>
                <a:solidFill>
                  <a:srgbClr val="363636"/>
                </a:solidFill>
                <a:effectLst/>
                <a:uLnTx/>
                <a:uFillTx/>
                <a:latin typeface="Arial"/>
                <a:ea typeface="+mn-ea"/>
                <a:cs typeface="Arial"/>
              </a:rPr>
              <a:t> response</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7" name="Content Placeholder 26"/>
          <p:cNvSpPr txBox="1">
            <a:spLocks/>
          </p:cNvSpPr>
          <p:nvPr/>
        </p:nvSpPr>
        <p:spPr>
          <a:xfrm>
            <a:off x="5040159" y="4951952"/>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PFS, safety</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8" name="AutoShape 12"/>
          <p:cNvSpPr>
            <a:spLocks noChangeArrowheads="1"/>
          </p:cNvSpPr>
          <p:nvPr/>
        </p:nvSpPr>
        <p:spPr bwMode="auto">
          <a:xfrm>
            <a:off x="4481094" y="3095474"/>
            <a:ext cx="3916907" cy="1172074"/>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Caboza</a:t>
            </a:r>
            <a:r>
              <a:rPr lang="en-GB" altLang="zh-CN" sz="1600" dirty="0" smtClean="0">
                <a:solidFill>
                  <a:srgbClr val="FFFFFF"/>
                </a:solidFill>
                <a:ea typeface="SimSun" pitchFamily="2" charset="-122"/>
              </a:rPr>
              <a:t>ntinib 60 mg/day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(&lt;18 years of age: 40 mg/m</a:t>
            </a:r>
            <a:r>
              <a:rPr lang="en-GB" altLang="zh-CN" sz="1600" baseline="30000" dirty="0" smtClean="0">
                <a:solidFill>
                  <a:srgbClr val="FFFFFF"/>
                </a:solidFill>
                <a:ea typeface="SimSun" pitchFamily="2" charset="-122"/>
              </a:rPr>
              <a:t>2</a:t>
            </a:r>
            <a:r>
              <a:rPr lang="en-GB" altLang="zh-CN" sz="1600" dirty="0" smtClean="0">
                <a:solidFill>
                  <a:srgbClr val="FFFFFF"/>
                </a:solidFill>
                <a:ea typeface="SimSun" pitchFamily="2" charset="-122"/>
              </a:rPr>
              <a:t>)</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9" name="AutoShape 19"/>
          <p:cNvCxnSpPr>
            <a:cxnSpLocks noChangeShapeType="1"/>
            <a:stCxn id="10" idx="3"/>
            <a:endCxn id="8" idx="1"/>
          </p:cNvCxnSpPr>
          <p:nvPr/>
        </p:nvCxnSpPr>
        <p:spPr bwMode="auto">
          <a:xfrm>
            <a:off x="4038372" y="3681511"/>
            <a:ext cx="442722" cy="0"/>
          </a:xfrm>
          <a:prstGeom prst="straightConnector1">
            <a:avLst/>
          </a:prstGeom>
          <a:noFill/>
          <a:ln w="38100">
            <a:solidFill>
              <a:schemeClr val="bg2"/>
            </a:solidFill>
            <a:round/>
            <a:headEnd/>
            <a:tailEnd type="triangle" w="med" len="med"/>
          </a:ln>
        </p:spPr>
      </p:cxnSp>
      <p:sp>
        <p:nvSpPr>
          <p:cNvPr id="10" name="AutoShape 9"/>
          <p:cNvSpPr>
            <a:spLocks noChangeArrowheads="1"/>
          </p:cNvSpPr>
          <p:nvPr/>
        </p:nvSpPr>
        <p:spPr bwMode="auto">
          <a:xfrm>
            <a:off x="760571" y="2782636"/>
            <a:ext cx="3277801" cy="179775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Locally</a:t>
            </a:r>
            <a:r>
              <a:rPr kumimoji="0" lang="en-GB" altLang="zh-CN" sz="1600" b="0" i="0" u="none" strike="noStrike" kern="1200" cap="none" spc="0" normalizeH="0" dirty="0" smtClean="0">
                <a:ln>
                  <a:noFill/>
                </a:ln>
                <a:solidFill>
                  <a:srgbClr val="FFFFFF"/>
                </a:solidFill>
                <a:effectLst/>
                <a:uLnTx/>
                <a:uFillTx/>
                <a:ea typeface="SimSun" pitchFamily="2" charset="-122"/>
              </a:rPr>
              <a:t> advanced (unresectable) and/or metastatic osteosarcoma or Ewing’s sarcoma</a:t>
            </a:r>
            <a:endParaRPr kumimoji="0" lang="en-GB" altLang="zh-CN" sz="1600" b="0" i="0" u="none" strike="noStrike" kern="1200" cap="none" spc="0" normalizeH="0" baseline="0" dirty="0" smtClean="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(n=90)</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Tree>
    <p:extLst>
      <p:ext uri="{BB962C8B-B14F-4D97-AF65-F5344CB8AC3E}">
        <p14:creationId xmlns:p14="http://schemas.microsoft.com/office/powerpoint/2010/main" val="1320195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LBA67</a:t>
            </a:r>
            <a:r>
              <a:rPr lang="en-GB" dirty="0"/>
              <a:t>: Cabozantinib in </a:t>
            </a:r>
            <a:r>
              <a:rPr lang="en-GB" dirty="0" smtClean="0"/>
              <a:t>patients with advanced osteosarcomas </a:t>
            </a:r>
            <a:r>
              <a:rPr lang="en-GB" dirty="0"/>
              <a:t>and Ewing sarcomas: </a:t>
            </a:r>
            <a:r>
              <a:rPr lang="en-GB" dirty="0" smtClean="0"/>
              <a:t>A </a:t>
            </a:r>
            <a:r>
              <a:rPr lang="en-GB" dirty="0"/>
              <a:t>French Sarcoma Group (FSG)/ US National Cancer Institute phase II collaborative </a:t>
            </a:r>
            <a:r>
              <a:rPr lang="en-GB" dirty="0" smtClean="0"/>
              <a:t>study – </a:t>
            </a:r>
            <a:r>
              <a:rPr lang="en-GB" dirty="0" err="1" smtClean="0"/>
              <a:t>Italiano</a:t>
            </a:r>
            <a:r>
              <a:rPr lang="en-GB" dirty="0" smtClean="0"/>
              <a:t> A,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pPr marL="0" indent="0">
              <a:spcBef>
                <a:spcPts val="31200"/>
              </a:spcBef>
              <a:buNone/>
            </a:pPr>
            <a:endParaRPr lang="en-GB" dirty="0" smtClean="0">
              <a:solidFill>
                <a:srgbClr val="000000"/>
              </a:solidFill>
            </a:endParaRPr>
          </a:p>
          <a:p>
            <a:endParaRPr lang="en-GB" dirty="0"/>
          </a:p>
        </p:txBody>
      </p:sp>
      <p:sp>
        <p:nvSpPr>
          <p:cNvPr id="4" name="Text Box 4"/>
          <p:cNvSpPr txBox="1">
            <a:spLocks noChangeArrowheads="1"/>
          </p:cNvSpPr>
          <p:nvPr/>
        </p:nvSpPr>
        <p:spPr bwMode="auto">
          <a:xfrm>
            <a:off x="5040159" y="6474897"/>
            <a:ext cx="388317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Italiano</a:t>
            </a:r>
            <a:r>
              <a:rPr lang="en-GB" sz="1200" dirty="0" smtClean="0">
                <a:solidFill>
                  <a:srgbClr val="363636"/>
                </a:solidFill>
              </a:rPr>
              <a:t> A</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LBA67</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TextBox 6"/>
          <p:cNvSpPr txBox="1"/>
          <p:nvPr/>
        </p:nvSpPr>
        <p:spPr>
          <a:xfrm>
            <a:off x="3402723" y="1716781"/>
            <a:ext cx="2316661" cy="338554"/>
          </a:xfrm>
          <a:prstGeom prst="rect">
            <a:avLst/>
          </a:prstGeom>
          <a:noFill/>
        </p:spPr>
        <p:txBody>
          <a:bodyPr wrap="none" rtlCol="0">
            <a:spAutoFit/>
          </a:bodyPr>
          <a:lstStyle/>
          <a:p>
            <a:pPr algn="ctr"/>
            <a:r>
              <a:rPr lang="en-GB" sz="1600" b="1" dirty="0" smtClean="0"/>
              <a:t>Best overall response</a:t>
            </a:r>
            <a:endParaRPr lang="en-GB" sz="1600" b="1" dirty="0"/>
          </a:p>
        </p:txBody>
      </p:sp>
      <p:sp>
        <p:nvSpPr>
          <p:cNvPr id="9" name="TextBox 8"/>
          <p:cNvSpPr txBox="1"/>
          <p:nvPr/>
        </p:nvSpPr>
        <p:spPr>
          <a:xfrm>
            <a:off x="2251915" y="5567227"/>
            <a:ext cx="4644541" cy="276999"/>
          </a:xfrm>
          <a:prstGeom prst="rect">
            <a:avLst/>
          </a:prstGeom>
          <a:noFill/>
        </p:spPr>
        <p:txBody>
          <a:bodyPr wrap="none" rtlCol="0">
            <a:spAutoFit/>
          </a:bodyPr>
          <a:lstStyle/>
          <a:p>
            <a:pPr>
              <a:tabLst>
                <a:tab pos="1879600" algn="l"/>
                <a:tab pos="3319463" algn="l"/>
              </a:tabLst>
            </a:pPr>
            <a:r>
              <a:rPr lang="en-GB" sz="1200" dirty="0" smtClean="0"/>
              <a:t>Progressive disease	Stable disease 	Partial response</a:t>
            </a:r>
            <a:endParaRPr lang="en-GB" sz="1200" dirty="0"/>
          </a:p>
        </p:txBody>
      </p:sp>
      <p:sp>
        <p:nvSpPr>
          <p:cNvPr id="10" name="Rectangle 9"/>
          <p:cNvSpPr/>
          <p:nvPr/>
        </p:nvSpPr>
        <p:spPr>
          <a:xfrm>
            <a:off x="2112284" y="5565754"/>
            <a:ext cx="162232" cy="279944"/>
          </a:xfrm>
          <a:prstGeom prst="rect">
            <a:avLst/>
          </a:prstGeom>
          <a:solidFill>
            <a:srgbClr val="FF660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929628" y="5565754"/>
            <a:ext cx="162232" cy="279944"/>
          </a:xfrm>
          <a:prstGeom prst="rect">
            <a:avLst/>
          </a:prstGeom>
          <a:solidFill>
            <a:schemeClr val="accent2"/>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334028" y="5565754"/>
            <a:ext cx="162232" cy="279944"/>
          </a:xfrm>
          <a:prstGeom prst="rect">
            <a:avLst/>
          </a:prstGeom>
          <a:solidFill>
            <a:srgbClr val="969696"/>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64894" y="2361055"/>
            <a:ext cx="4413315" cy="2607045"/>
            <a:chOff x="2430749" y="2228159"/>
            <a:chExt cx="4542512" cy="2274878"/>
          </a:xfrm>
        </p:grpSpPr>
        <p:grpSp>
          <p:nvGrpSpPr>
            <p:cNvPr id="14" name="Group 13"/>
            <p:cNvGrpSpPr/>
            <p:nvPr/>
          </p:nvGrpSpPr>
          <p:grpSpPr>
            <a:xfrm>
              <a:off x="2972561" y="2333162"/>
              <a:ext cx="4000700" cy="2072210"/>
              <a:chOff x="2291341" y="1973094"/>
              <a:chExt cx="5075065" cy="3926658"/>
            </a:xfrm>
          </p:grpSpPr>
          <p:cxnSp>
            <p:nvCxnSpPr>
              <p:cNvPr id="26" name="Straight Connector 25"/>
              <p:cNvCxnSpPr/>
              <p:nvPr/>
            </p:nvCxnSpPr>
            <p:spPr>
              <a:xfrm>
                <a:off x="2401643" y="1973094"/>
                <a:ext cx="0" cy="392665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91341" y="236858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91341" y="279733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91341" y="323033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91341" y="45576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91341" y="4996567"/>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91341" y="543123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01672" y="3678354"/>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91341" y="4128008"/>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rot="16200000">
              <a:off x="1852348" y="3244353"/>
              <a:ext cx="1410232" cy="253429"/>
            </a:xfrm>
            <a:prstGeom prst="rect">
              <a:avLst/>
            </a:prstGeom>
            <a:noFill/>
          </p:spPr>
          <p:txBody>
            <a:bodyPr wrap="none" rtlCol="0">
              <a:spAutoFit/>
            </a:bodyPr>
            <a:lstStyle/>
            <a:p>
              <a:pPr algn="ctr"/>
              <a:r>
                <a:rPr lang="en-GB" sz="1000" dirty="0" smtClean="0">
                  <a:solidFill>
                    <a:srgbClr val="000000"/>
                  </a:solidFill>
                  <a:cs typeface="Arial" panose="020B0604020202020204" pitchFamily="34" charset="0"/>
                </a:rPr>
                <a:t>Change from baseline, %</a:t>
              </a:r>
              <a:endParaRPr lang="en-GB" sz="1000" dirty="0">
                <a:solidFill>
                  <a:srgbClr val="000000"/>
                </a:solidFill>
                <a:cs typeface="Arial" panose="020B0604020202020204" pitchFamily="34" charset="0"/>
              </a:endParaRPr>
            </a:p>
          </p:txBody>
        </p:sp>
        <p:sp>
          <p:nvSpPr>
            <p:cNvPr id="16" name="TextBox 15"/>
            <p:cNvSpPr txBox="1"/>
            <p:nvPr/>
          </p:nvSpPr>
          <p:spPr>
            <a:xfrm>
              <a:off x="2684669" y="2228159"/>
              <a:ext cx="325730" cy="214850"/>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50</a:t>
              </a:r>
              <a:endParaRPr lang="en-GB" sz="1000" dirty="0">
                <a:solidFill>
                  <a:srgbClr val="000000"/>
                </a:solidFill>
                <a:cs typeface="Arial" panose="020B0604020202020204" pitchFamily="34" charset="0"/>
              </a:endParaRPr>
            </a:p>
          </p:txBody>
        </p:sp>
        <p:sp>
          <p:nvSpPr>
            <p:cNvPr id="17" name="TextBox 16"/>
            <p:cNvSpPr txBox="1"/>
            <p:nvPr/>
          </p:nvSpPr>
          <p:spPr>
            <a:xfrm>
              <a:off x="2684669" y="2442253"/>
              <a:ext cx="325730" cy="214850"/>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40</a:t>
              </a:r>
              <a:endParaRPr lang="en-GB" sz="1000" dirty="0">
                <a:solidFill>
                  <a:srgbClr val="000000"/>
                </a:solidFill>
                <a:cs typeface="Arial" panose="020B0604020202020204" pitchFamily="34" charset="0"/>
              </a:endParaRPr>
            </a:p>
          </p:txBody>
        </p:sp>
        <p:sp>
          <p:nvSpPr>
            <p:cNvPr id="18" name="TextBox 17"/>
            <p:cNvSpPr txBox="1"/>
            <p:nvPr/>
          </p:nvSpPr>
          <p:spPr>
            <a:xfrm>
              <a:off x="2684669" y="2655539"/>
              <a:ext cx="325730" cy="214850"/>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30</a:t>
              </a:r>
              <a:endParaRPr lang="en-GB" sz="1000" dirty="0">
                <a:solidFill>
                  <a:srgbClr val="000000"/>
                </a:solidFill>
                <a:cs typeface="Arial" panose="020B0604020202020204" pitchFamily="34" charset="0"/>
              </a:endParaRPr>
            </a:p>
          </p:txBody>
        </p:sp>
        <p:sp>
          <p:nvSpPr>
            <p:cNvPr id="19" name="TextBox 18"/>
            <p:cNvSpPr txBox="1"/>
            <p:nvPr/>
          </p:nvSpPr>
          <p:spPr>
            <a:xfrm>
              <a:off x="2684669" y="2881153"/>
              <a:ext cx="325730" cy="214850"/>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20</a:t>
              </a:r>
              <a:endParaRPr lang="en-GB" sz="1000" dirty="0">
                <a:solidFill>
                  <a:srgbClr val="000000"/>
                </a:solidFill>
                <a:cs typeface="Arial" panose="020B0604020202020204" pitchFamily="34" charset="0"/>
              </a:endParaRPr>
            </a:p>
          </p:txBody>
        </p:sp>
        <p:sp>
          <p:nvSpPr>
            <p:cNvPr id="20" name="TextBox 19"/>
            <p:cNvSpPr txBox="1"/>
            <p:nvPr/>
          </p:nvSpPr>
          <p:spPr>
            <a:xfrm>
              <a:off x="2755201" y="3362947"/>
              <a:ext cx="255198" cy="214850"/>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21" name="TextBox 20"/>
            <p:cNvSpPr txBox="1"/>
            <p:nvPr/>
          </p:nvSpPr>
          <p:spPr>
            <a:xfrm>
              <a:off x="2614137" y="3583861"/>
              <a:ext cx="396262" cy="214850"/>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–10</a:t>
              </a:r>
              <a:endParaRPr lang="en-GB" sz="1000" dirty="0">
                <a:solidFill>
                  <a:srgbClr val="000000"/>
                </a:solidFill>
                <a:cs typeface="Arial" panose="020B0604020202020204" pitchFamily="34" charset="0"/>
              </a:endParaRPr>
            </a:p>
          </p:txBody>
        </p:sp>
        <p:sp>
          <p:nvSpPr>
            <p:cNvPr id="22" name="TextBox 21"/>
            <p:cNvSpPr txBox="1"/>
            <p:nvPr/>
          </p:nvSpPr>
          <p:spPr>
            <a:xfrm>
              <a:off x="2614137" y="3815698"/>
              <a:ext cx="396262" cy="214850"/>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–20</a:t>
              </a:r>
              <a:endParaRPr lang="en-GB" sz="1000" dirty="0">
                <a:solidFill>
                  <a:srgbClr val="000000"/>
                </a:solidFill>
                <a:cs typeface="Arial" panose="020B0604020202020204" pitchFamily="34" charset="0"/>
              </a:endParaRPr>
            </a:p>
          </p:txBody>
        </p:sp>
        <p:sp>
          <p:nvSpPr>
            <p:cNvPr id="23" name="TextBox 22"/>
            <p:cNvSpPr txBox="1"/>
            <p:nvPr/>
          </p:nvSpPr>
          <p:spPr>
            <a:xfrm>
              <a:off x="2614137" y="4049835"/>
              <a:ext cx="396262" cy="214850"/>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–30</a:t>
              </a:r>
              <a:endParaRPr lang="en-GB" sz="1000" dirty="0">
                <a:solidFill>
                  <a:srgbClr val="000000"/>
                </a:solidFill>
                <a:cs typeface="Arial" panose="020B0604020202020204" pitchFamily="34" charset="0"/>
              </a:endParaRPr>
            </a:p>
          </p:txBody>
        </p:sp>
        <p:sp>
          <p:nvSpPr>
            <p:cNvPr id="24" name="TextBox 23"/>
            <p:cNvSpPr txBox="1"/>
            <p:nvPr/>
          </p:nvSpPr>
          <p:spPr>
            <a:xfrm>
              <a:off x="2614137" y="4288187"/>
              <a:ext cx="396262" cy="214850"/>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–40</a:t>
              </a:r>
              <a:endParaRPr lang="en-GB" sz="1000" dirty="0">
                <a:solidFill>
                  <a:srgbClr val="000000"/>
                </a:solidFill>
                <a:cs typeface="Arial" panose="020B0604020202020204" pitchFamily="34" charset="0"/>
              </a:endParaRPr>
            </a:p>
          </p:txBody>
        </p:sp>
        <p:sp>
          <p:nvSpPr>
            <p:cNvPr id="25" name="TextBox 24"/>
            <p:cNvSpPr txBox="1"/>
            <p:nvPr/>
          </p:nvSpPr>
          <p:spPr>
            <a:xfrm>
              <a:off x="2684669" y="3125654"/>
              <a:ext cx="325730" cy="214850"/>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10</a:t>
              </a:r>
              <a:endParaRPr lang="en-GB" sz="1000" dirty="0">
                <a:solidFill>
                  <a:srgbClr val="000000"/>
                </a:solidFill>
                <a:cs typeface="Arial" panose="020B0604020202020204" pitchFamily="34" charset="0"/>
              </a:endParaRPr>
            </a:p>
          </p:txBody>
        </p:sp>
      </p:grpSp>
      <p:grpSp>
        <p:nvGrpSpPr>
          <p:cNvPr id="37" name="Group 36"/>
          <p:cNvGrpSpPr/>
          <p:nvPr/>
        </p:nvGrpSpPr>
        <p:grpSpPr>
          <a:xfrm>
            <a:off x="672801" y="5250811"/>
            <a:ext cx="3809199" cy="283857"/>
            <a:chOff x="672801" y="5068878"/>
            <a:chExt cx="3809199" cy="283857"/>
          </a:xfrm>
        </p:grpSpPr>
        <p:cxnSp>
          <p:nvCxnSpPr>
            <p:cNvPr id="38" name="Straight Connector 37"/>
            <p:cNvCxnSpPr/>
            <p:nvPr/>
          </p:nvCxnSpPr>
          <p:spPr>
            <a:xfrm>
              <a:off x="672801" y="5068878"/>
              <a:ext cx="37875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54983"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44625"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30129"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315633"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501137"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82503"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863869"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045235"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26601"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407967"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589333"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70699"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52065"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33431"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314797"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487887"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660977"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834067"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007157"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88523"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369889"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80773" y="5126144"/>
              <a:ext cx="143235" cy="226591"/>
            </a:xfrm>
            <a:prstGeom prst="rect">
              <a:avLst/>
            </a:prstGeom>
            <a:noFill/>
          </p:spPr>
          <p:txBody>
            <a:bodyPr wrap="none" lIns="36000" tIns="36000" rIns="36000" bIns="36000" rtlCol="0">
              <a:spAutoFit/>
            </a:bodyPr>
            <a:lstStyle/>
            <a:p>
              <a:pPr algn="ctr"/>
              <a:r>
                <a:rPr lang="en-GB" sz="1000" dirty="0" smtClean="0"/>
                <a:t>1</a:t>
              </a:r>
              <a:endParaRPr lang="en-GB" sz="1000" dirty="0"/>
            </a:p>
          </p:txBody>
        </p:sp>
        <p:sp>
          <p:nvSpPr>
            <p:cNvPr id="61" name="TextBox 60"/>
            <p:cNvSpPr txBox="1"/>
            <p:nvPr/>
          </p:nvSpPr>
          <p:spPr>
            <a:xfrm>
              <a:off x="873650" y="5126144"/>
              <a:ext cx="143235" cy="226591"/>
            </a:xfrm>
            <a:prstGeom prst="rect">
              <a:avLst/>
            </a:prstGeom>
            <a:noFill/>
          </p:spPr>
          <p:txBody>
            <a:bodyPr wrap="none" lIns="36000" tIns="36000" rIns="36000" bIns="36000" rtlCol="0">
              <a:spAutoFit/>
            </a:bodyPr>
            <a:lstStyle/>
            <a:p>
              <a:pPr algn="ctr"/>
              <a:r>
                <a:rPr lang="en-GB" sz="1000" dirty="0" smtClean="0"/>
                <a:t>3</a:t>
              </a:r>
              <a:endParaRPr lang="en-GB" sz="1000" dirty="0"/>
            </a:p>
          </p:txBody>
        </p:sp>
        <p:sp>
          <p:nvSpPr>
            <p:cNvPr id="62" name="TextBox 61"/>
            <p:cNvSpPr txBox="1"/>
            <p:nvPr/>
          </p:nvSpPr>
          <p:spPr>
            <a:xfrm>
              <a:off x="1059384" y="5126144"/>
              <a:ext cx="143235" cy="226591"/>
            </a:xfrm>
            <a:prstGeom prst="rect">
              <a:avLst/>
            </a:prstGeom>
            <a:noFill/>
          </p:spPr>
          <p:txBody>
            <a:bodyPr wrap="none" lIns="36000" tIns="36000" rIns="36000" bIns="36000" rtlCol="0">
              <a:spAutoFit/>
            </a:bodyPr>
            <a:lstStyle/>
            <a:p>
              <a:pPr algn="ctr"/>
              <a:r>
                <a:rPr lang="en-GB" sz="1000" dirty="0" smtClean="0"/>
                <a:t>5</a:t>
              </a:r>
              <a:endParaRPr lang="en-GB" sz="1000" dirty="0"/>
            </a:p>
          </p:txBody>
        </p:sp>
        <p:sp>
          <p:nvSpPr>
            <p:cNvPr id="63" name="TextBox 62"/>
            <p:cNvSpPr txBox="1"/>
            <p:nvPr/>
          </p:nvSpPr>
          <p:spPr>
            <a:xfrm>
              <a:off x="1245118" y="5126144"/>
              <a:ext cx="143235" cy="226591"/>
            </a:xfrm>
            <a:prstGeom prst="rect">
              <a:avLst/>
            </a:prstGeom>
            <a:noFill/>
          </p:spPr>
          <p:txBody>
            <a:bodyPr wrap="none" lIns="36000" tIns="36000" rIns="36000" bIns="36000" rtlCol="0">
              <a:spAutoFit/>
            </a:bodyPr>
            <a:lstStyle/>
            <a:p>
              <a:pPr algn="ctr"/>
              <a:r>
                <a:rPr lang="en-GB" sz="1000" dirty="0" smtClean="0"/>
                <a:t>7</a:t>
              </a:r>
              <a:endParaRPr lang="en-GB" sz="1000" dirty="0"/>
            </a:p>
          </p:txBody>
        </p:sp>
        <p:sp>
          <p:nvSpPr>
            <p:cNvPr id="64" name="TextBox 63"/>
            <p:cNvSpPr txBox="1"/>
            <p:nvPr/>
          </p:nvSpPr>
          <p:spPr>
            <a:xfrm>
              <a:off x="1430852" y="5126144"/>
              <a:ext cx="143235" cy="226591"/>
            </a:xfrm>
            <a:prstGeom prst="rect">
              <a:avLst/>
            </a:prstGeom>
            <a:noFill/>
          </p:spPr>
          <p:txBody>
            <a:bodyPr wrap="none" lIns="36000" tIns="36000" rIns="36000" bIns="36000" rtlCol="0">
              <a:spAutoFit/>
            </a:bodyPr>
            <a:lstStyle/>
            <a:p>
              <a:pPr algn="ctr"/>
              <a:r>
                <a:rPr lang="en-GB" sz="1000" dirty="0" smtClean="0"/>
                <a:t>9</a:t>
              </a:r>
              <a:endParaRPr lang="en-GB" sz="1000" dirty="0"/>
            </a:p>
          </p:txBody>
        </p:sp>
        <p:sp>
          <p:nvSpPr>
            <p:cNvPr id="65" name="TextBox 64"/>
            <p:cNvSpPr txBox="1"/>
            <p:nvPr/>
          </p:nvSpPr>
          <p:spPr>
            <a:xfrm>
              <a:off x="1576558" y="5126144"/>
              <a:ext cx="213767" cy="226591"/>
            </a:xfrm>
            <a:prstGeom prst="rect">
              <a:avLst/>
            </a:prstGeom>
            <a:noFill/>
          </p:spPr>
          <p:txBody>
            <a:bodyPr wrap="none" lIns="36000" tIns="36000" rIns="36000" bIns="36000" rtlCol="0">
              <a:spAutoFit/>
            </a:bodyPr>
            <a:lstStyle/>
            <a:p>
              <a:pPr algn="ctr"/>
              <a:r>
                <a:rPr lang="en-GB" sz="1000" dirty="0" smtClean="0"/>
                <a:t>11</a:t>
              </a:r>
              <a:endParaRPr lang="en-GB" sz="1000" dirty="0"/>
            </a:p>
          </p:txBody>
        </p:sp>
        <p:sp>
          <p:nvSpPr>
            <p:cNvPr id="66" name="TextBox 65"/>
            <p:cNvSpPr txBox="1"/>
            <p:nvPr/>
          </p:nvSpPr>
          <p:spPr>
            <a:xfrm>
              <a:off x="1755149" y="5126144"/>
              <a:ext cx="213767" cy="226591"/>
            </a:xfrm>
            <a:prstGeom prst="rect">
              <a:avLst/>
            </a:prstGeom>
            <a:noFill/>
          </p:spPr>
          <p:txBody>
            <a:bodyPr wrap="none" lIns="36000" tIns="36000" rIns="36000" bIns="36000" rtlCol="0">
              <a:spAutoFit/>
            </a:bodyPr>
            <a:lstStyle/>
            <a:p>
              <a:pPr algn="ctr"/>
              <a:r>
                <a:rPr lang="en-GB" sz="1000" dirty="0" smtClean="0"/>
                <a:t>13</a:t>
              </a:r>
              <a:endParaRPr lang="en-GB" sz="1000" dirty="0"/>
            </a:p>
          </p:txBody>
        </p:sp>
        <p:sp>
          <p:nvSpPr>
            <p:cNvPr id="67" name="TextBox 66"/>
            <p:cNvSpPr txBox="1"/>
            <p:nvPr/>
          </p:nvSpPr>
          <p:spPr>
            <a:xfrm>
              <a:off x="1938502" y="5126144"/>
              <a:ext cx="213767" cy="226591"/>
            </a:xfrm>
            <a:prstGeom prst="rect">
              <a:avLst/>
            </a:prstGeom>
            <a:noFill/>
          </p:spPr>
          <p:txBody>
            <a:bodyPr wrap="none" lIns="36000" tIns="36000" rIns="36000" bIns="36000" rtlCol="0">
              <a:spAutoFit/>
            </a:bodyPr>
            <a:lstStyle/>
            <a:p>
              <a:pPr algn="ctr"/>
              <a:r>
                <a:rPr lang="en-GB" sz="1000" dirty="0" smtClean="0"/>
                <a:t>15</a:t>
              </a:r>
              <a:endParaRPr lang="en-GB" sz="1000" dirty="0"/>
            </a:p>
          </p:txBody>
        </p:sp>
        <p:sp>
          <p:nvSpPr>
            <p:cNvPr id="68" name="TextBox 67"/>
            <p:cNvSpPr txBox="1"/>
            <p:nvPr/>
          </p:nvSpPr>
          <p:spPr>
            <a:xfrm>
              <a:off x="2117093" y="5126144"/>
              <a:ext cx="213767" cy="226591"/>
            </a:xfrm>
            <a:prstGeom prst="rect">
              <a:avLst/>
            </a:prstGeom>
            <a:noFill/>
          </p:spPr>
          <p:txBody>
            <a:bodyPr wrap="none" lIns="36000" tIns="36000" rIns="36000" bIns="36000" rtlCol="0">
              <a:spAutoFit/>
            </a:bodyPr>
            <a:lstStyle/>
            <a:p>
              <a:pPr algn="ctr"/>
              <a:r>
                <a:rPr lang="en-GB" sz="1000" dirty="0" smtClean="0"/>
                <a:t>17</a:t>
              </a:r>
              <a:endParaRPr lang="en-GB" sz="1000" dirty="0"/>
            </a:p>
          </p:txBody>
        </p:sp>
        <p:sp>
          <p:nvSpPr>
            <p:cNvPr id="69" name="TextBox 68"/>
            <p:cNvSpPr txBox="1"/>
            <p:nvPr/>
          </p:nvSpPr>
          <p:spPr>
            <a:xfrm>
              <a:off x="2302448" y="5126144"/>
              <a:ext cx="213767" cy="226591"/>
            </a:xfrm>
            <a:prstGeom prst="rect">
              <a:avLst/>
            </a:prstGeom>
            <a:noFill/>
          </p:spPr>
          <p:txBody>
            <a:bodyPr wrap="none" lIns="36000" tIns="36000" rIns="36000" bIns="36000" rtlCol="0">
              <a:spAutoFit/>
            </a:bodyPr>
            <a:lstStyle/>
            <a:p>
              <a:pPr algn="ctr"/>
              <a:r>
                <a:rPr lang="en-GB" sz="1000" dirty="0" smtClean="0"/>
                <a:t>19</a:t>
              </a:r>
              <a:endParaRPr lang="en-GB" sz="1000" dirty="0"/>
            </a:p>
          </p:txBody>
        </p:sp>
        <p:sp>
          <p:nvSpPr>
            <p:cNvPr id="70" name="TextBox 69"/>
            <p:cNvSpPr txBox="1"/>
            <p:nvPr/>
          </p:nvSpPr>
          <p:spPr>
            <a:xfrm>
              <a:off x="2483279" y="5126144"/>
              <a:ext cx="213767" cy="226591"/>
            </a:xfrm>
            <a:prstGeom prst="rect">
              <a:avLst/>
            </a:prstGeom>
            <a:noFill/>
          </p:spPr>
          <p:txBody>
            <a:bodyPr wrap="none" lIns="36000" tIns="36000" rIns="36000" bIns="36000" rtlCol="0">
              <a:spAutoFit/>
            </a:bodyPr>
            <a:lstStyle/>
            <a:p>
              <a:r>
                <a:rPr lang="en-GB" sz="1000" dirty="0" smtClean="0"/>
                <a:t>21</a:t>
              </a:r>
              <a:endParaRPr lang="en-GB" sz="1000" dirty="0"/>
            </a:p>
          </p:txBody>
        </p:sp>
        <p:sp>
          <p:nvSpPr>
            <p:cNvPr id="71" name="TextBox 70"/>
            <p:cNvSpPr txBox="1"/>
            <p:nvPr/>
          </p:nvSpPr>
          <p:spPr>
            <a:xfrm>
              <a:off x="2662011" y="5126144"/>
              <a:ext cx="213767" cy="226591"/>
            </a:xfrm>
            <a:prstGeom prst="rect">
              <a:avLst/>
            </a:prstGeom>
            <a:noFill/>
          </p:spPr>
          <p:txBody>
            <a:bodyPr wrap="none" lIns="36000" tIns="36000" rIns="36000" bIns="36000" rtlCol="0">
              <a:spAutoFit/>
            </a:bodyPr>
            <a:lstStyle/>
            <a:p>
              <a:pPr algn="ctr"/>
              <a:r>
                <a:rPr lang="en-GB" sz="1000" dirty="0" smtClean="0"/>
                <a:t>23</a:t>
              </a:r>
              <a:endParaRPr lang="en-GB" sz="1000" dirty="0"/>
            </a:p>
          </p:txBody>
        </p:sp>
        <p:sp>
          <p:nvSpPr>
            <p:cNvPr id="72" name="TextBox 71"/>
            <p:cNvSpPr txBox="1"/>
            <p:nvPr/>
          </p:nvSpPr>
          <p:spPr>
            <a:xfrm>
              <a:off x="2845219" y="5126144"/>
              <a:ext cx="213767" cy="226591"/>
            </a:xfrm>
            <a:prstGeom prst="rect">
              <a:avLst/>
            </a:prstGeom>
            <a:noFill/>
          </p:spPr>
          <p:txBody>
            <a:bodyPr wrap="none" lIns="36000" tIns="36000" rIns="36000" bIns="36000" rtlCol="0">
              <a:spAutoFit/>
            </a:bodyPr>
            <a:lstStyle/>
            <a:p>
              <a:r>
                <a:rPr lang="en-GB" sz="1000" dirty="0" smtClean="0"/>
                <a:t>25</a:t>
              </a:r>
              <a:endParaRPr lang="en-GB" sz="1000" dirty="0"/>
            </a:p>
          </p:txBody>
        </p:sp>
        <p:sp>
          <p:nvSpPr>
            <p:cNvPr id="73" name="TextBox 72"/>
            <p:cNvSpPr txBox="1"/>
            <p:nvPr/>
          </p:nvSpPr>
          <p:spPr>
            <a:xfrm>
              <a:off x="3028572" y="5126144"/>
              <a:ext cx="213767" cy="226591"/>
            </a:xfrm>
            <a:prstGeom prst="rect">
              <a:avLst/>
            </a:prstGeom>
            <a:noFill/>
          </p:spPr>
          <p:txBody>
            <a:bodyPr wrap="none" lIns="36000" tIns="36000" rIns="36000" bIns="36000" rtlCol="0">
              <a:spAutoFit/>
            </a:bodyPr>
            <a:lstStyle/>
            <a:p>
              <a:r>
                <a:rPr lang="en-GB" sz="1000" dirty="0" smtClean="0"/>
                <a:t>27</a:t>
              </a:r>
              <a:endParaRPr lang="en-GB" sz="1000" dirty="0"/>
            </a:p>
          </p:txBody>
        </p:sp>
        <p:sp>
          <p:nvSpPr>
            <p:cNvPr id="74" name="TextBox 73"/>
            <p:cNvSpPr txBox="1"/>
            <p:nvPr/>
          </p:nvSpPr>
          <p:spPr>
            <a:xfrm>
              <a:off x="3208115" y="5126144"/>
              <a:ext cx="213767" cy="226591"/>
            </a:xfrm>
            <a:prstGeom prst="rect">
              <a:avLst/>
            </a:prstGeom>
            <a:noFill/>
          </p:spPr>
          <p:txBody>
            <a:bodyPr wrap="none" lIns="36000" tIns="36000" rIns="36000" bIns="36000" rtlCol="0">
              <a:spAutoFit/>
            </a:bodyPr>
            <a:lstStyle/>
            <a:p>
              <a:r>
                <a:rPr lang="en-GB" sz="1000" dirty="0" smtClean="0"/>
                <a:t>29</a:t>
              </a:r>
              <a:endParaRPr lang="en-GB" sz="1000" dirty="0"/>
            </a:p>
          </p:txBody>
        </p:sp>
        <p:sp>
          <p:nvSpPr>
            <p:cNvPr id="75" name="TextBox 74"/>
            <p:cNvSpPr txBox="1"/>
            <p:nvPr/>
          </p:nvSpPr>
          <p:spPr>
            <a:xfrm>
              <a:off x="3379563" y="5126144"/>
              <a:ext cx="213767" cy="226591"/>
            </a:xfrm>
            <a:prstGeom prst="rect">
              <a:avLst/>
            </a:prstGeom>
            <a:noFill/>
          </p:spPr>
          <p:txBody>
            <a:bodyPr wrap="none" lIns="36000" tIns="36000" rIns="36000" bIns="36000" rtlCol="0">
              <a:spAutoFit/>
            </a:bodyPr>
            <a:lstStyle/>
            <a:p>
              <a:r>
                <a:rPr lang="en-GB" sz="1000" dirty="0" smtClean="0"/>
                <a:t>31</a:t>
              </a:r>
              <a:endParaRPr lang="en-GB" sz="1000" dirty="0"/>
            </a:p>
          </p:txBody>
        </p:sp>
        <p:sp>
          <p:nvSpPr>
            <p:cNvPr id="76" name="TextBox 75"/>
            <p:cNvSpPr txBox="1"/>
            <p:nvPr/>
          </p:nvSpPr>
          <p:spPr>
            <a:xfrm>
              <a:off x="3553392" y="5126144"/>
              <a:ext cx="213767" cy="226591"/>
            </a:xfrm>
            <a:prstGeom prst="rect">
              <a:avLst/>
            </a:prstGeom>
            <a:noFill/>
          </p:spPr>
          <p:txBody>
            <a:bodyPr wrap="none" lIns="36000" tIns="36000" rIns="36000" bIns="36000" rtlCol="0">
              <a:spAutoFit/>
            </a:bodyPr>
            <a:lstStyle/>
            <a:p>
              <a:r>
                <a:rPr lang="en-GB" sz="1000" dirty="0" smtClean="0"/>
                <a:t>33</a:t>
              </a:r>
              <a:endParaRPr lang="en-GB" sz="1000" dirty="0"/>
            </a:p>
          </p:txBody>
        </p:sp>
        <p:sp>
          <p:nvSpPr>
            <p:cNvPr id="77" name="TextBox 76"/>
            <p:cNvSpPr txBox="1"/>
            <p:nvPr/>
          </p:nvSpPr>
          <p:spPr>
            <a:xfrm>
              <a:off x="3730079" y="5126144"/>
              <a:ext cx="213767" cy="226591"/>
            </a:xfrm>
            <a:prstGeom prst="rect">
              <a:avLst/>
            </a:prstGeom>
            <a:noFill/>
          </p:spPr>
          <p:txBody>
            <a:bodyPr wrap="none" lIns="36000" tIns="36000" rIns="36000" bIns="36000" rtlCol="0">
              <a:spAutoFit/>
            </a:bodyPr>
            <a:lstStyle/>
            <a:p>
              <a:r>
                <a:rPr lang="en-GB" sz="1000" dirty="0" smtClean="0"/>
                <a:t>35</a:t>
              </a:r>
              <a:endParaRPr lang="en-GB" sz="1000" dirty="0"/>
            </a:p>
          </p:txBody>
        </p:sp>
        <p:sp>
          <p:nvSpPr>
            <p:cNvPr id="78" name="TextBox 77"/>
            <p:cNvSpPr txBox="1"/>
            <p:nvPr/>
          </p:nvSpPr>
          <p:spPr>
            <a:xfrm>
              <a:off x="3903431" y="5126144"/>
              <a:ext cx="213767" cy="226591"/>
            </a:xfrm>
            <a:prstGeom prst="rect">
              <a:avLst/>
            </a:prstGeom>
            <a:noFill/>
          </p:spPr>
          <p:txBody>
            <a:bodyPr wrap="none" lIns="36000" tIns="36000" rIns="36000" bIns="36000" rtlCol="0">
              <a:spAutoFit/>
            </a:bodyPr>
            <a:lstStyle/>
            <a:p>
              <a:r>
                <a:rPr lang="en-GB" sz="1000" dirty="0" smtClean="0"/>
                <a:t>37</a:t>
              </a:r>
              <a:endParaRPr lang="en-GB" sz="1000" dirty="0"/>
            </a:p>
          </p:txBody>
        </p:sp>
        <p:sp>
          <p:nvSpPr>
            <p:cNvPr id="79" name="TextBox 78"/>
            <p:cNvSpPr txBox="1"/>
            <p:nvPr/>
          </p:nvSpPr>
          <p:spPr>
            <a:xfrm>
              <a:off x="4081070" y="5126144"/>
              <a:ext cx="213767" cy="226591"/>
            </a:xfrm>
            <a:prstGeom prst="rect">
              <a:avLst/>
            </a:prstGeom>
            <a:noFill/>
          </p:spPr>
          <p:txBody>
            <a:bodyPr wrap="none" lIns="36000" tIns="36000" rIns="36000" bIns="36000" rtlCol="0">
              <a:spAutoFit/>
            </a:bodyPr>
            <a:lstStyle/>
            <a:p>
              <a:r>
                <a:rPr lang="en-GB" sz="1000" dirty="0" smtClean="0"/>
                <a:t>39</a:t>
              </a:r>
              <a:endParaRPr lang="en-GB" sz="1000" dirty="0"/>
            </a:p>
          </p:txBody>
        </p:sp>
        <p:sp>
          <p:nvSpPr>
            <p:cNvPr id="80" name="TextBox 79"/>
            <p:cNvSpPr txBox="1"/>
            <p:nvPr/>
          </p:nvSpPr>
          <p:spPr>
            <a:xfrm>
              <a:off x="4268233" y="5126144"/>
              <a:ext cx="213767" cy="226591"/>
            </a:xfrm>
            <a:prstGeom prst="rect">
              <a:avLst/>
            </a:prstGeom>
            <a:noFill/>
          </p:spPr>
          <p:txBody>
            <a:bodyPr wrap="none" lIns="36000" tIns="36000" rIns="36000" bIns="36000" rtlCol="0">
              <a:spAutoFit/>
            </a:bodyPr>
            <a:lstStyle/>
            <a:p>
              <a:r>
                <a:rPr lang="en-GB" sz="1000" dirty="0" smtClean="0"/>
                <a:t>41</a:t>
              </a:r>
              <a:endParaRPr lang="en-GB" sz="1000" dirty="0"/>
            </a:p>
          </p:txBody>
        </p:sp>
      </p:grpSp>
      <p:sp>
        <p:nvSpPr>
          <p:cNvPr id="81" name="TextBox 80"/>
          <p:cNvSpPr txBox="1"/>
          <p:nvPr/>
        </p:nvSpPr>
        <p:spPr>
          <a:xfrm>
            <a:off x="2140342" y="3085583"/>
            <a:ext cx="2468946" cy="276999"/>
          </a:xfrm>
          <a:prstGeom prst="rect">
            <a:avLst/>
          </a:prstGeom>
          <a:noFill/>
        </p:spPr>
        <p:txBody>
          <a:bodyPr wrap="none" rtlCol="0">
            <a:spAutoFit/>
          </a:bodyPr>
          <a:lstStyle/>
          <a:p>
            <a:r>
              <a:rPr lang="en-GB" sz="1200" dirty="0" smtClean="0"/>
              <a:t>Reduction in tumour burden: 41%</a:t>
            </a:r>
            <a:endParaRPr lang="en-GB" sz="1200" dirty="0"/>
          </a:p>
        </p:txBody>
      </p:sp>
      <p:sp>
        <p:nvSpPr>
          <p:cNvPr id="82" name="Right Brace 81"/>
          <p:cNvSpPr/>
          <p:nvPr/>
        </p:nvSpPr>
        <p:spPr>
          <a:xfrm rot="16200000">
            <a:off x="3179247" y="2590598"/>
            <a:ext cx="380577" cy="200071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TextBox 82"/>
          <p:cNvSpPr txBox="1"/>
          <p:nvPr/>
        </p:nvSpPr>
        <p:spPr>
          <a:xfrm>
            <a:off x="695628" y="4913875"/>
            <a:ext cx="2119042" cy="276999"/>
          </a:xfrm>
          <a:prstGeom prst="rect">
            <a:avLst/>
          </a:prstGeom>
          <a:noFill/>
        </p:spPr>
        <p:txBody>
          <a:bodyPr wrap="none" rtlCol="0">
            <a:spAutoFit/>
          </a:bodyPr>
          <a:lstStyle/>
          <a:p>
            <a:r>
              <a:rPr lang="en-GB" sz="1200" dirty="0" smtClean="0"/>
              <a:t>* Appearance of new lesions</a:t>
            </a:r>
            <a:endParaRPr lang="en-GB" sz="1200" dirty="0"/>
          </a:p>
        </p:txBody>
      </p:sp>
      <p:sp>
        <p:nvSpPr>
          <p:cNvPr id="84" name="Rectangle 83"/>
          <p:cNvSpPr/>
          <p:nvPr/>
        </p:nvSpPr>
        <p:spPr>
          <a:xfrm rot="10800000">
            <a:off x="1859735" y="3525640"/>
            <a:ext cx="90000" cy="252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rot="10800000">
            <a:off x="1316177" y="3357324"/>
            <a:ext cx="90000" cy="432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rot="10800000">
            <a:off x="1057347" y="3201641"/>
            <a:ext cx="90000" cy="576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rot="10800000">
            <a:off x="970511" y="3093641"/>
            <a:ext cx="90000" cy="684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rot="10800000">
            <a:off x="878912" y="2985641"/>
            <a:ext cx="90000" cy="792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rot="10800000">
            <a:off x="787313" y="2949641"/>
            <a:ext cx="90000" cy="828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rot="10800000">
            <a:off x="695714" y="2481641"/>
            <a:ext cx="90000" cy="1296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rot="10800000">
            <a:off x="1958913" y="3669640"/>
            <a:ext cx="90000" cy="108000"/>
          </a:xfrm>
          <a:prstGeom prst="rect">
            <a:avLst/>
          </a:prstGeom>
          <a:solidFill>
            <a:srgbClr val="23246D"/>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rot="10800000">
            <a:off x="1768889" y="3525640"/>
            <a:ext cx="90000" cy="252000"/>
          </a:xfrm>
          <a:prstGeom prst="rect">
            <a:avLst/>
          </a:prstGeom>
          <a:solidFill>
            <a:srgbClr val="23246D"/>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rot="10800000">
            <a:off x="1683651" y="3489640"/>
            <a:ext cx="90000" cy="288000"/>
          </a:xfrm>
          <a:prstGeom prst="rect">
            <a:avLst/>
          </a:prstGeom>
          <a:solidFill>
            <a:srgbClr val="23246D"/>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rot="10800000">
            <a:off x="1598413" y="3453641"/>
            <a:ext cx="90000" cy="324000"/>
          </a:xfrm>
          <a:prstGeom prst="rect">
            <a:avLst/>
          </a:prstGeom>
          <a:solidFill>
            <a:srgbClr val="23246D"/>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rot="10800000">
            <a:off x="1508412" y="3417641"/>
            <a:ext cx="90000" cy="360000"/>
          </a:xfrm>
          <a:prstGeom prst="rect">
            <a:avLst/>
          </a:prstGeom>
          <a:solidFill>
            <a:srgbClr val="23246D"/>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rot="10800000">
            <a:off x="1418411" y="3417641"/>
            <a:ext cx="90000" cy="360000"/>
          </a:xfrm>
          <a:prstGeom prst="rect">
            <a:avLst/>
          </a:prstGeom>
          <a:solidFill>
            <a:srgbClr val="23246D"/>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rot="10800000">
            <a:off x="1242676" y="3345641"/>
            <a:ext cx="90000" cy="432000"/>
          </a:xfrm>
          <a:prstGeom prst="rect">
            <a:avLst/>
          </a:prstGeom>
          <a:solidFill>
            <a:srgbClr val="23246D"/>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rot="10800000">
            <a:off x="1147912" y="3309641"/>
            <a:ext cx="90000" cy="468000"/>
          </a:xfrm>
          <a:prstGeom prst="rect">
            <a:avLst/>
          </a:prstGeom>
          <a:solidFill>
            <a:srgbClr val="23246D"/>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rot="10800000">
            <a:off x="2138703" y="3741640"/>
            <a:ext cx="90000" cy="36000"/>
          </a:xfrm>
          <a:prstGeom prst="rect">
            <a:avLst/>
          </a:prstGeom>
          <a:solidFill>
            <a:srgbClr val="969696"/>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rot="10800000">
            <a:off x="1855244" y="3535503"/>
            <a:ext cx="90000" cy="2448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rot="10800000">
            <a:off x="1949912" y="3674547"/>
            <a:ext cx="90000" cy="108001"/>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rot="10800000">
            <a:off x="2121598" y="3750717"/>
            <a:ext cx="90000" cy="36000"/>
          </a:xfrm>
          <a:prstGeom prst="rect">
            <a:avLst/>
          </a:prstGeom>
          <a:solidFill>
            <a:srgbClr val="969696"/>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rot="10800000">
            <a:off x="1769735" y="3530548"/>
            <a:ext cx="90000" cy="252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rot="10800000">
            <a:off x="1681794" y="3494548"/>
            <a:ext cx="90000" cy="288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rot="10800000">
            <a:off x="1593853" y="3458549"/>
            <a:ext cx="90000" cy="324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p:cNvSpPr/>
          <p:nvPr/>
        </p:nvSpPr>
        <p:spPr>
          <a:xfrm rot="10800000">
            <a:off x="1505912" y="3422549"/>
            <a:ext cx="90000" cy="360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rot="10800000">
            <a:off x="1412033" y="3422549"/>
            <a:ext cx="90000" cy="360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rot="10800000">
            <a:off x="1232123" y="3352650"/>
            <a:ext cx="90000" cy="432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rot="10800000">
            <a:off x="1138244" y="3316650"/>
            <a:ext cx="90000" cy="468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rot="10800000">
            <a:off x="970511" y="3093641"/>
            <a:ext cx="90000" cy="684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rot="10800000">
            <a:off x="883675" y="2985641"/>
            <a:ext cx="90000" cy="792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rot="10800000">
            <a:off x="796839" y="2949641"/>
            <a:ext cx="90000" cy="828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p:cNvSpPr/>
          <p:nvPr/>
        </p:nvSpPr>
        <p:spPr>
          <a:xfrm rot="10800000">
            <a:off x="710003" y="2481641"/>
            <a:ext cx="90000" cy="1296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p:cNvSpPr/>
          <p:nvPr/>
        </p:nvSpPr>
        <p:spPr>
          <a:xfrm>
            <a:off x="3650419" y="3790020"/>
            <a:ext cx="90000" cy="828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p:cNvSpPr/>
          <p:nvPr/>
        </p:nvSpPr>
        <p:spPr>
          <a:xfrm>
            <a:off x="3933664" y="3790020"/>
            <a:ext cx="90000" cy="864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a:off x="2398840" y="3790020"/>
            <a:ext cx="90000" cy="36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p:cNvSpPr/>
          <p:nvPr/>
        </p:nvSpPr>
        <p:spPr>
          <a:xfrm>
            <a:off x="2486965" y="3790020"/>
            <a:ext cx="90000" cy="90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p:cNvSpPr/>
          <p:nvPr/>
        </p:nvSpPr>
        <p:spPr>
          <a:xfrm>
            <a:off x="2575090" y="3790020"/>
            <a:ext cx="90000" cy="108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p:cNvSpPr/>
          <p:nvPr/>
        </p:nvSpPr>
        <p:spPr>
          <a:xfrm>
            <a:off x="2663215" y="3790020"/>
            <a:ext cx="90000" cy="126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p:cNvSpPr/>
          <p:nvPr/>
        </p:nvSpPr>
        <p:spPr>
          <a:xfrm>
            <a:off x="2753996" y="3790020"/>
            <a:ext cx="90000" cy="180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p:cNvSpPr/>
          <p:nvPr/>
        </p:nvSpPr>
        <p:spPr>
          <a:xfrm>
            <a:off x="2846365" y="3790020"/>
            <a:ext cx="90000" cy="252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p:cNvSpPr/>
          <p:nvPr/>
        </p:nvSpPr>
        <p:spPr>
          <a:xfrm>
            <a:off x="2939421" y="3790020"/>
            <a:ext cx="90000" cy="306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p:cNvSpPr/>
          <p:nvPr/>
        </p:nvSpPr>
        <p:spPr>
          <a:xfrm>
            <a:off x="3026341" y="3790020"/>
            <a:ext cx="90000" cy="324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p:cNvSpPr/>
          <p:nvPr/>
        </p:nvSpPr>
        <p:spPr>
          <a:xfrm>
            <a:off x="3113261" y="3790020"/>
            <a:ext cx="90000" cy="396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p:cNvSpPr/>
          <p:nvPr/>
        </p:nvSpPr>
        <p:spPr>
          <a:xfrm>
            <a:off x="3200181" y="3790020"/>
            <a:ext cx="90000" cy="486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p:cNvSpPr/>
          <p:nvPr/>
        </p:nvSpPr>
        <p:spPr>
          <a:xfrm>
            <a:off x="3287101" y="3790020"/>
            <a:ext cx="90000" cy="540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p:cNvSpPr/>
          <p:nvPr/>
        </p:nvSpPr>
        <p:spPr>
          <a:xfrm>
            <a:off x="3377089" y="3790020"/>
            <a:ext cx="90000" cy="594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p:cNvSpPr/>
          <p:nvPr/>
        </p:nvSpPr>
        <p:spPr>
          <a:xfrm>
            <a:off x="3469458" y="3790020"/>
            <a:ext cx="90000" cy="756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p:cNvSpPr/>
          <p:nvPr/>
        </p:nvSpPr>
        <p:spPr>
          <a:xfrm>
            <a:off x="3558687" y="3790020"/>
            <a:ext cx="90000" cy="774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p:cNvSpPr/>
          <p:nvPr/>
        </p:nvSpPr>
        <p:spPr>
          <a:xfrm>
            <a:off x="3743745" y="3790020"/>
            <a:ext cx="90000" cy="8388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p:cNvSpPr/>
          <p:nvPr/>
        </p:nvSpPr>
        <p:spPr>
          <a:xfrm>
            <a:off x="3837071" y="3790020"/>
            <a:ext cx="90000" cy="864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p:cNvSpPr/>
          <p:nvPr/>
        </p:nvSpPr>
        <p:spPr>
          <a:xfrm>
            <a:off x="4024471" y="3789908"/>
            <a:ext cx="90000" cy="900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4117797" y="3789908"/>
            <a:ext cx="90000" cy="972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p:cNvSpPr/>
          <p:nvPr/>
        </p:nvSpPr>
        <p:spPr>
          <a:xfrm>
            <a:off x="4208055" y="3789908"/>
            <a:ext cx="90000" cy="1044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p:cNvSpPr/>
          <p:nvPr/>
        </p:nvSpPr>
        <p:spPr>
          <a:xfrm>
            <a:off x="4302421" y="3789908"/>
            <a:ext cx="90000" cy="1224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Box 135"/>
          <p:cNvSpPr txBox="1"/>
          <p:nvPr/>
        </p:nvSpPr>
        <p:spPr>
          <a:xfrm>
            <a:off x="3886357" y="4591131"/>
            <a:ext cx="162471" cy="349702"/>
          </a:xfrm>
          <a:prstGeom prst="rect">
            <a:avLst/>
          </a:prstGeom>
          <a:noFill/>
        </p:spPr>
        <p:txBody>
          <a:bodyPr wrap="none" lIns="36000" tIns="36000" rIns="36000" bIns="36000" rtlCol="0" anchor="ctr" anchorCtr="0">
            <a:spAutoFit/>
          </a:bodyPr>
          <a:lstStyle/>
          <a:p>
            <a:r>
              <a:rPr lang="en-GB" dirty="0" smtClean="0"/>
              <a:t>*</a:t>
            </a:r>
            <a:endParaRPr lang="en-GB" dirty="0"/>
          </a:p>
        </p:txBody>
      </p:sp>
      <p:cxnSp>
        <p:nvCxnSpPr>
          <p:cNvPr id="137" name="Straight Connector 136"/>
          <p:cNvCxnSpPr/>
          <p:nvPr/>
        </p:nvCxnSpPr>
        <p:spPr>
          <a:xfrm>
            <a:off x="5188725" y="2542730"/>
            <a:ext cx="0" cy="266739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104246" y="3127506"/>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104246" y="3332665"/>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104246" y="4592886"/>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104246" y="4802475"/>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104246" y="5031530"/>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104246" y="2718776"/>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112158" y="3540732"/>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16200000">
            <a:off x="3878137" y="3601375"/>
            <a:ext cx="1616148" cy="246221"/>
          </a:xfrm>
          <a:prstGeom prst="rect">
            <a:avLst/>
          </a:prstGeom>
          <a:noFill/>
        </p:spPr>
        <p:txBody>
          <a:bodyPr wrap="none" rtlCol="0">
            <a:spAutoFit/>
          </a:bodyPr>
          <a:lstStyle/>
          <a:p>
            <a:pPr algn="ctr"/>
            <a:r>
              <a:rPr lang="en-GB" sz="1000" dirty="0" smtClean="0">
                <a:solidFill>
                  <a:srgbClr val="000000"/>
                </a:solidFill>
                <a:cs typeface="Arial" panose="020B0604020202020204" pitchFamily="34" charset="0"/>
              </a:rPr>
              <a:t>Change from baseline, %</a:t>
            </a:r>
            <a:endParaRPr lang="en-GB" sz="1000" dirty="0">
              <a:solidFill>
                <a:srgbClr val="000000"/>
              </a:solidFill>
              <a:cs typeface="Arial" panose="020B0604020202020204" pitchFamily="34" charset="0"/>
            </a:endParaRPr>
          </a:p>
        </p:txBody>
      </p:sp>
      <p:grpSp>
        <p:nvGrpSpPr>
          <p:cNvPr id="146" name="Group 145"/>
          <p:cNvGrpSpPr/>
          <p:nvPr/>
        </p:nvGrpSpPr>
        <p:grpSpPr>
          <a:xfrm>
            <a:off x="4744746" y="2803921"/>
            <a:ext cx="443979" cy="246221"/>
            <a:chOff x="4744746" y="2400768"/>
            <a:chExt cx="443979" cy="246221"/>
          </a:xfrm>
        </p:grpSpPr>
        <p:cxnSp>
          <p:nvCxnSpPr>
            <p:cNvPr id="147" name="Straight Connector 146"/>
            <p:cNvCxnSpPr/>
            <p:nvPr/>
          </p:nvCxnSpPr>
          <p:spPr>
            <a:xfrm>
              <a:off x="5104246" y="2523878"/>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4744746" y="2400768"/>
              <a:ext cx="396262"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140</a:t>
              </a:r>
              <a:endParaRPr lang="en-GB" sz="1000" dirty="0">
                <a:solidFill>
                  <a:srgbClr val="000000"/>
                </a:solidFill>
                <a:cs typeface="Arial" panose="020B0604020202020204" pitchFamily="34" charset="0"/>
              </a:endParaRPr>
            </a:p>
          </p:txBody>
        </p:sp>
      </p:grpSp>
      <p:sp>
        <p:nvSpPr>
          <p:cNvPr id="149" name="TextBox 148"/>
          <p:cNvSpPr txBox="1"/>
          <p:nvPr/>
        </p:nvSpPr>
        <p:spPr>
          <a:xfrm>
            <a:off x="4744746" y="3004396"/>
            <a:ext cx="396262"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120</a:t>
            </a:r>
            <a:endParaRPr lang="en-GB" sz="1000" dirty="0">
              <a:solidFill>
                <a:srgbClr val="000000"/>
              </a:solidFill>
              <a:cs typeface="Arial" panose="020B0604020202020204" pitchFamily="34" charset="0"/>
            </a:endParaRPr>
          </a:p>
        </p:txBody>
      </p:sp>
      <p:sp>
        <p:nvSpPr>
          <p:cNvPr id="150" name="TextBox 149"/>
          <p:cNvSpPr txBox="1"/>
          <p:nvPr/>
        </p:nvSpPr>
        <p:spPr>
          <a:xfrm>
            <a:off x="4744746" y="3209555"/>
            <a:ext cx="396262"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100</a:t>
            </a:r>
            <a:endParaRPr lang="en-GB" sz="1000" dirty="0">
              <a:solidFill>
                <a:srgbClr val="000000"/>
              </a:solidFill>
              <a:cs typeface="Arial" panose="020B0604020202020204" pitchFamily="34" charset="0"/>
            </a:endParaRPr>
          </a:p>
        </p:txBody>
      </p:sp>
      <p:sp>
        <p:nvSpPr>
          <p:cNvPr id="151" name="TextBox 150"/>
          <p:cNvSpPr txBox="1"/>
          <p:nvPr/>
        </p:nvSpPr>
        <p:spPr>
          <a:xfrm>
            <a:off x="4815278" y="3417622"/>
            <a:ext cx="325730"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80</a:t>
            </a:r>
            <a:endParaRPr lang="en-GB" sz="1000" dirty="0">
              <a:solidFill>
                <a:srgbClr val="000000"/>
              </a:solidFill>
              <a:cs typeface="Arial" panose="020B0604020202020204" pitchFamily="34" charset="0"/>
            </a:endParaRPr>
          </a:p>
        </p:txBody>
      </p:sp>
      <p:sp>
        <p:nvSpPr>
          <p:cNvPr id="152" name="TextBox 151"/>
          <p:cNvSpPr txBox="1"/>
          <p:nvPr/>
        </p:nvSpPr>
        <p:spPr>
          <a:xfrm>
            <a:off x="4893068" y="4244655"/>
            <a:ext cx="247940"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0</a:t>
            </a:r>
            <a:endParaRPr lang="en-GB" sz="1000" dirty="0">
              <a:solidFill>
                <a:srgbClr val="000000"/>
              </a:solidFill>
              <a:cs typeface="Arial" panose="020B0604020202020204" pitchFamily="34" charset="0"/>
            </a:endParaRPr>
          </a:p>
        </p:txBody>
      </p:sp>
      <p:sp>
        <p:nvSpPr>
          <p:cNvPr id="153" name="TextBox 152"/>
          <p:cNvSpPr txBox="1"/>
          <p:nvPr/>
        </p:nvSpPr>
        <p:spPr>
          <a:xfrm>
            <a:off x="4744745" y="4469776"/>
            <a:ext cx="396262"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–20</a:t>
            </a:r>
            <a:endParaRPr lang="en-GB" sz="1000" dirty="0">
              <a:solidFill>
                <a:srgbClr val="000000"/>
              </a:solidFill>
              <a:cs typeface="Arial" panose="020B0604020202020204" pitchFamily="34" charset="0"/>
            </a:endParaRPr>
          </a:p>
        </p:txBody>
      </p:sp>
      <p:sp>
        <p:nvSpPr>
          <p:cNvPr id="154" name="TextBox 153"/>
          <p:cNvSpPr txBox="1"/>
          <p:nvPr/>
        </p:nvSpPr>
        <p:spPr>
          <a:xfrm>
            <a:off x="4744745" y="4679365"/>
            <a:ext cx="396262"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–40</a:t>
            </a:r>
            <a:endParaRPr lang="en-GB" sz="1000" dirty="0">
              <a:solidFill>
                <a:srgbClr val="000000"/>
              </a:solidFill>
              <a:cs typeface="Arial" panose="020B0604020202020204" pitchFamily="34" charset="0"/>
            </a:endParaRPr>
          </a:p>
        </p:txBody>
      </p:sp>
      <p:sp>
        <p:nvSpPr>
          <p:cNvPr id="155" name="TextBox 154"/>
          <p:cNvSpPr txBox="1"/>
          <p:nvPr/>
        </p:nvSpPr>
        <p:spPr>
          <a:xfrm>
            <a:off x="4744745" y="4908420"/>
            <a:ext cx="396262"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–60</a:t>
            </a:r>
            <a:endParaRPr lang="en-GB" sz="1000" dirty="0">
              <a:solidFill>
                <a:srgbClr val="000000"/>
              </a:solidFill>
              <a:cs typeface="Arial" panose="020B0604020202020204" pitchFamily="34" charset="0"/>
            </a:endParaRPr>
          </a:p>
        </p:txBody>
      </p:sp>
      <p:sp>
        <p:nvSpPr>
          <p:cNvPr id="156" name="TextBox 155"/>
          <p:cNvSpPr txBox="1"/>
          <p:nvPr/>
        </p:nvSpPr>
        <p:spPr>
          <a:xfrm>
            <a:off x="6411774" y="3631085"/>
            <a:ext cx="2468946" cy="276999"/>
          </a:xfrm>
          <a:prstGeom prst="rect">
            <a:avLst/>
          </a:prstGeom>
          <a:noFill/>
        </p:spPr>
        <p:txBody>
          <a:bodyPr wrap="none" rtlCol="0">
            <a:spAutoFit/>
          </a:bodyPr>
          <a:lstStyle/>
          <a:p>
            <a:r>
              <a:rPr lang="en-GB" sz="1200" dirty="0" smtClean="0"/>
              <a:t>Reduction in tumour burden: 71%</a:t>
            </a:r>
            <a:endParaRPr lang="en-GB" sz="1200" dirty="0"/>
          </a:p>
        </p:txBody>
      </p:sp>
      <p:sp>
        <p:nvSpPr>
          <p:cNvPr id="157" name="Right Brace 156"/>
          <p:cNvSpPr/>
          <p:nvPr/>
        </p:nvSpPr>
        <p:spPr>
          <a:xfrm rot="16200000">
            <a:off x="7413162" y="2783324"/>
            <a:ext cx="380577" cy="2558781"/>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8" name="Rectangle 157"/>
          <p:cNvSpPr/>
          <p:nvPr/>
        </p:nvSpPr>
        <p:spPr>
          <a:xfrm rot="10800000">
            <a:off x="6038607" y="4228440"/>
            <a:ext cx="115200" cy="144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p:cNvSpPr/>
          <p:nvPr/>
        </p:nvSpPr>
        <p:spPr>
          <a:xfrm rot="10800000">
            <a:off x="5444183" y="3904441"/>
            <a:ext cx="115200" cy="468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p:cNvSpPr/>
          <p:nvPr/>
        </p:nvSpPr>
        <p:spPr>
          <a:xfrm rot="10800000">
            <a:off x="5204419" y="2464441"/>
            <a:ext cx="115200" cy="1908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p:cNvSpPr/>
          <p:nvPr/>
        </p:nvSpPr>
        <p:spPr>
          <a:xfrm>
            <a:off x="7903607" y="4371227"/>
            <a:ext cx="118800" cy="360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p:cNvSpPr/>
          <p:nvPr/>
        </p:nvSpPr>
        <p:spPr>
          <a:xfrm>
            <a:off x="6308865" y="4371227"/>
            <a:ext cx="118800" cy="72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p:cNvSpPr/>
          <p:nvPr/>
        </p:nvSpPr>
        <p:spPr>
          <a:xfrm rot="10800000">
            <a:off x="6165828" y="4264440"/>
            <a:ext cx="115200" cy="108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p:cNvSpPr/>
          <p:nvPr/>
        </p:nvSpPr>
        <p:spPr>
          <a:xfrm rot="10800000">
            <a:off x="5920063" y="4192440"/>
            <a:ext cx="115200" cy="180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p:cNvSpPr/>
          <p:nvPr/>
        </p:nvSpPr>
        <p:spPr>
          <a:xfrm rot="10800000">
            <a:off x="5801982" y="4192440"/>
            <a:ext cx="115200" cy="180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p:cNvSpPr/>
          <p:nvPr/>
        </p:nvSpPr>
        <p:spPr>
          <a:xfrm rot="10800000">
            <a:off x="5683025" y="4156440"/>
            <a:ext cx="115200" cy="216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p:cNvSpPr/>
          <p:nvPr/>
        </p:nvSpPr>
        <p:spPr>
          <a:xfrm rot="10800000">
            <a:off x="5564500" y="4120441"/>
            <a:ext cx="115200" cy="252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p:cNvSpPr/>
          <p:nvPr/>
        </p:nvSpPr>
        <p:spPr>
          <a:xfrm rot="10800000">
            <a:off x="5321888" y="3904441"/>
            <a:ext cx="115200" cy="468000"/>
          </a:xfrm>
          <a:prstGeom prst="rect">
            <a:avLst/>
          </a:prstGeom>
          <a:solidFill>
            <a:srgbClr val="FF6600"/>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9" name="Group 168"/>
          <p:cNvGrpSpPr/>
          <p:nvPr/>
        </p:nvGrpSpPr>
        <p:grpSpPr>
          <a:xfrm>
            <a:off x="5185751" y="5250811"/>
            <a:ext cx="3878131" cy="245385"/>
            <a:chOff x="5185751" y="5186862"/>
            <a:chExt cx="3878131" cy="245385"/>
          </a:xfrm>
        </p:grpSpPr>
        <p:cxnSp>
          <p:nvCxnSpPr>
            <p:cNvPr id="170" name="Straight Connector 169"/>
            <p:cNvCxnSpPr/>
            <p:nvPr/>
          </p:nvCxnSpPr>
          <p:spPr>
            <a:xfrm>
              <a:off x="5185751" y="5186862"/>
              <a:ext cx="378759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267933"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383091"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518939"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658925"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782359"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905793"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029227"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152661"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280233"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411943"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560205" y="5186862"/>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5202540" y="5244128"/>
              <a:ext cx="125602" cy="188119"/>
            </a:xfrm>
            <a:prstGeom prst="rect">
              <a:avLst/>
            </a:prstGeom>
            <a:noFill/>
          </p:spPr>
          <p:txBody>
            <a:bodyPr wrap="none" lIns="36000" tIns="36000" rIns="36000" bIns="36000" rtlCol="0">
              <a:spAutoFit/>
            </a:bodyPr>
            <a:lstStyle/>
            <a:p>
              <a:pPr algn="ctr"/>
              <a:r>
                <a:rPr lang="en-GB" sz="750" dirty="0" smtClean="0"/>
                <a:t>1</a:t>
              </a:r>
              <a:endParaRPr lang="en-GB" sz="750" dirty="0"/>
            </a:p>
          </p:txBody>
        </p:sp>
        <p:sp>
          <p:nvSpPr>
            <p:cNvPr id="184" name="TextBox 183"/>
            <p:cNvSpPr txBox="1"/>
            <p:nvPr/>
          </p:nvSpPr>
          <p:spPr>
            <a:xfrm>
              <a:off x="5457011" y="5244128"/>
              <a:ext cx="125602" cy="188119"/>
            </a:xfrm>
            <a:prstGeom prst="rect">
              <a:avLst/>
            </a:prstGeom>
            <a:noFill/>
          </p:spPr>
          <p:txBody>
            <a:bodyPr wrap="none" lIns="36000" tIns="36000" rIns="36000" bIns="36000" rtlCol="0">
              <a:spAutoFit/>
            </a:bodyPr>
            <a:lstStyle/>
            <a:p>
              <a:pPr algn="ctr"/>
              <a:r>
                <a:rPr lang="en-GB" sz="750" dirty="0" smtClean="0"/>
                <a:t>3</a:t>
              </a:r>
              <a:endParaRPr lang="en-GB" sz="750" dirty="0"/>
            </a:p>
          </p:txBody>
        </p:sp>
        <p:sp>
          <p:nvSpPr>
            <p:cNvPr id="186" name="TextBox 185"/>
            <p:cNvSpPr txBox="1"/>
            <p:nvPr/>
          </p:nvSpPr>
          <p:spPr>
            <a:xfrm>
              <a:off x="5720891" y="5244128"/>
              <a:ext cx="125602" cy="188119"/>
            </a:xfrm>
            <a:prstGeom prst="rect">
              <a:avLst/>
            </a:prstGeom>
            <a:noFill/>
          </p:spPr>
          <p:txBody>
            <a:bodyPr wrap="none" lIns="36000" tIns="36000" rIns="36000" bIns="36000" rtlCol="0">
              <a:spAutoFit/>
            </a:bodyPr>
            <a:lstStyle/>
            <a:p>
              <a:pPr algn="ctr"/>
              <a:r>
                <a:rPr lang="en-GB" sz="750" dirty="0" smtClean="0"/>
                <a:t>5</a:t>
              </a:r>
              <a:endParaRPr lang="en-GB" sz="750" dirty="0"/>
            </a:p>
          </p:txBody>
        </p:sp>
        <p:sp>
          <p:nvSpPr>
            <p:cNvPr id="188" name="TextBox 187"/>
            <p:cNvSpPr txBox="1"/>
            <p:nvPr/>
          </p:nvSpPr>
          <p:spPr>
            <a:xfrm>
              <a:off x="5964590" y="5244128"/>
              <a:ext cx="125602" cy="188119"/>
            </a:xfrm>
            <a:prstGeom prst="rect">
              <a:avLst/>
            </a:prstGeom>
            <a:noFill/>
          </p:spPr>
          <p:txBody>
            <a:bodyPr wrap="none" lIns="36000" tIns="36000" rIns="36000" bIns="36000" rtlCol="0">
              <a:spAutoFit/>
            </a:bodyPr>
            <a:lstStyle/>
            <a:p>
              <a:pPr algn="ctr"/>
              <a:r>
                <a:rPr lang="en-GB" sz="750" dirty="0" smtClean="0"/>
                <a:t>7</a:t>
              </a:r>
              <a:endParaRPr lang="en-GB" sz="750" dirty="0"/>
            </a:p>
          </p:txBody>
        </p:sp>
        <p:sp>
          <p:nvSpPr>
            <p:cNvPr id="190" name="TextBox 189"/>
            <p:cNvSpPr txBox="1"/>
            <p:nvPr/>
          </p:nvSpPr>
          <p:spPr>
            <a:xfrm>
              <a:off x="6214808" y="5244128"/>
              <a:ext cx="125602" cy="188119"/>
            </a:xfrm>
            <a:prstGeom prst="rect">
              <a:avLst/>
            </a:prstGeom>
            <a:noFill/>
          </p:spPr>
          <p:txBody>
            <a:bodyPr wrap="none" lIns="36000" tIns="36000" rIns="36000" bIns="36000" rtlCol="0">
              <a:spAutoFit/>
            </a:bodyPr>
            <a:lstStyle/>
            <a:p>
              <a:pPr algn="ctr"/>
              <a:r>
                <a:rPr lang="en-GB" sz="750" dirty="0" smtClean="0"/>
                <a:t>9</a:t>
              </a:r>
              <a:endParaRPr lang="en-GB" sz="750" dirty="0"/>
            </a:p>
          </p:txBody>
        </p:sp>
        <p:sp>
          <p:nvSpPr>
            <p:cNvPr id="192" name="TextBox 191"/>
            <p:cNvSpPr txBox="1"/>
            <p:nvPr/>
          </p:nvSpPr>
          <p:spPr>
            <a:xfrm>
              <a:off x="6454151" y="5244128"/>
              <a:ext cx="178501" cy="188119"/>
            </a:xfrm>
            <a:prstGeom prst="rect">
              <a:avLst/>
            </a:prstGeom>
            <a:noFill/>
          </p:spPr>
          <p:txBody>
            <a:bodyPr wrap="none" lIns="36000" tIns="36000" rIns="36000" bIns="36000" rtlCol="0">
              <a:spAutoFit/>
            </a:bodyPr>
            <a:lstStyle/>
            <a:p>
              <a:r>
                <a:rPr lang="en-GB" sz="750" dirty="0" smtClean="0"/>
                <a:t>11</a:t>
              </a:r>
              <a:endParaRPr lang="en-GB" sz="750" dirty="0"/>
            </a:p>
          </p:txBody>
        </p:sp>
        <p:grpSp>
          <p:nvGrpSpPr>
            <p:cNvPr id="193" name="Group 192"/>
            <p:cNvGrpSpPr/>
            <p:nvPr/>
          </p:nvGrpSpPr>
          <p:grpSpPr>
            <a:xfrm>
              <a:off x="6683639" y="5186862"/>
              <a:ext cx="1171199" cy="245385"/>
              <a:chOff x="6683639" y="5068878"/>
              <a:chExt cx="1171199" cy="245385"/>
            </a:xfrm>
          </p:grpSpPr>
          <p:cxnSp>
            <p:nvCxnSpPr>
              <p:cNvPr id="215" name="Straight Connector 214"/>
              <p:cNvCxnSpPr/>
              <p:nvPr/>
            </p:nvCxnSpPr>
            <p:spPr>
              <a:xfrm>
                <a:off x="6683639"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6807073"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6934645"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045665"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169099"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288395"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407691"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518711"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654559"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777993"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6700227" y="5126144"/>
                <a:ext cx="178501" cy="188119"/>
              </a:xfrm>
              <a:prstGeom prst="rect">
                <a:avLst/>
              </a:prstGeom>
              <a:noFill/>
            </p:spPr>
            <p:txBody>
              <a:bodyPr wrap="none" lIns="36000" tIns="36000" rIns="36000" bIns="36000" rtlCol="0">
                <a:spAutoFit/>
              </a:bodyPr>
              <a:lstStyle/>
              <a:p>
                <a:r>
                  <a:rPr lang="en-GB" sz="750" dirty="0" smtClean="0"/>
                  <a:t>13</a:t>
                </a:r>
                <a:endParaRPr lang="en-GB" sz="750" dirty="0"/>
              </a:p>
            </p:txBody>
          </p:sp>
          <p:sp>
            <p:nvSpPr>
              <p:cNvPr id="228" name="TextBox 227"/>
              <p:cNvSpPr txBox="1"/>
              <p:nvPr/>
            </p:nvSpPr>
            <p:spPr>
              <a:xfrm>
                <a:off x="6938983" y="5126144"/>
                <a:ext cx="178501" cy="188119"/>
              </a:xfrm>
              <a:prstGeom prst="rect">
                <a:avLst/>
              </a:prstGeom>
              <a:noFill/>
            </p:spPr>
            <p:txBody>
              <a:bodyPr wrap="none" lIns="36000" tIns="36000" rIns="36000" bIns="36000" rtlCol="0">
                <a:spAutoFit/>
              </a:bodyPr>
              <a:lstStyle/>
              <a:p>
                <a:r>
                  <a:rPr lang="en-GB" sz="750" dirty="0" smtClean="0"/>
                  <a:t>15</a:t>
                </a:r>
                <a:endParaRPr lang="en-GB" sz="750" dirty="0"/>
              </a:p>
            </p:txBody>
          </p:sp>
          <p:sp>
            <p:nvSpPr>
              <p:cNvPr id="230" name="TextBox 229"/>
              <p:cNvSpPr txBox="1"/>
              <p:nvPr/>
            </p:nvSpPr>
            <p:spPr>
              <a:xfrm>
                <a:off x="7180810" y="5126144"/>
                <a:ext cx="178501" cy="188119"/>
              </a:xfrm>
              <a:prstGeom prst="rect">
                <a:avLst/>
              </a:prstGeom>
              <a:noFill/>
            </p:spPr>
            <p:txBody>
              <a:bodyPr wrap="none" lIns="36000" tIns="36000" rIns="36000" bIns="36000" rtlCol="0">
                <a:spAutoFit/>
              </a:bodyPr>
              <a:lstStyle/>
              <a:p>
                <a:r>
                  <a:rPr lang="en-GB" sz="750" dirty="0" smtClean="0"/>
                  <a:t>17</a:t>
                </a:r>
                <a:endParaRPr lang="en-GB" sz="750" dirty="0"/>
              </a:p>
            </p:txBody>
          </p:sp>
          <p:sp>
            <p:nvSpPr>
              <p:cNvPr id="232" name="TextBox 231"/>
              <p:cNvSpPr txBox="1"/>
              <p:nvPr/>
            </p:nvSpPr>
            <p:spPr>
              <a:xfrm>
                <a:off x="7414985" y="5126144"/>
                <a:ext cx="178501" cy="188119"/>
              </a:xfrm>
              <a:prstGeom prst="rect">
                <a:avLst/>
              </a:prstGeom>
              <a:noFill/>
            </p:spPr>
            <p:txBody>
              <a:bodyPr wrap="none" lIns="36000" tIns="36000" rIns="36000" bIns="36000" rtlCol="0">
                <a:spAutoFit/>
              </a:bodyPr>
              <a:lstStyle/>
              <a:p>
                <a:r>
                  <a:rPr lang="en-GB" sz="750" dirty="0" smtClean="0"/>
                  <a:t>19</a:t>
                </a:r>
                <a:endParaRPr lang="en-GB" sz="750" dirty="0"/>
              </a:p>
            </p:txBody>
          </p:sp>
          <p:sp>
            <p:nvSpPr>
              <p:cNvPr id="234" name="TextBox 233"/>
              <p:cNvSpPr txBox="1"/>
              <p:nvPr/>
            </p:nvSpPr>
            <p:spPr>
              <a:xfrm>
                <a:off x="7676337" y="5126144"/>
                <a:ext cx="178501" cy="188119"/>
              </a:xfrm>
              <a:prstGeom prst="rect">
                <a:avLst/>
              </a:prstGeom>
              <a:noFill/>
            </p:spPr>
            <p:txBody>
              <a:bodyPr wrap="none" lIns="36000" tIns="36000" rIns="36000" bIns="36000" rtlCol="0">
                <a:spAutoFit/>
              </a:bodyPr>
              <a:lstStyle/>
              <a:p>
                <a:r>
                  <a:rPr lang="en-GB" sz="750" dirty="0" smtClean="0"/>
                  <a:t>21</a:t>
                </a:r>
                <a:endParaRPr lang="en-GB" sz="750" dirty="0"/>
              </a:p>
            </p:txBody>
          </p:sp>
        </p:grpSp>
        <p:grpSp>
          <p:nvGrpSpPr>
            <p:cNvPr id="194" name="Group 193"/>
            <p:cNvGrpSpPr/>
            <p:nvPr/>
          </p:nvGrpSpPr>
          <p:grpSpPr>
            <a:xfrm>
              <a:off x="7876131" y="5186862"/>
              <a:ext cx="1187751" cy="245385"/>
              <a:chOff x="6683639" y="5068878"/>
              <a:chExt cx="1187751" cy="245385"/>
            </a:xfrm>
          </p:grpSpPr>
          <p:cxnSp>
            <p:nvCxnSpPr>
              <p:cNvPr id="195" name="Straight Connector 194"/>
              <p:cNvCxnSpPr/>
              <p:nvPr/>
            </p:nvCxnSpPr>
            <p:spPr>
              <a:xfrm>
                <a:off x="6683639"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807073"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934645"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045665"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169099"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288395"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407691"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535263"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654559"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777993" y="506887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6712641" y="5126144"/>
                <a:ext cx="178501" cy="188119"/>
              </a:xfrm>
              <a:prstGeom prst="rect">
                <a:avLst/>
              </a:prstGeom>
              <a:noFill/>
            </p:spPr>
            <p:txBody>
              <a:bodyPr wrap="none" lIns="36000" tIns="36000" rIns="36000" bIns="36000" rtlCol="0">
                <a:spAutoFit/>
              </a:bodyPr>
              <a:lstStyle/>
              <a:p>
                <a:r>
                  <a:rPr lang="en-GB" sz="750" dirty="0" smtClean="0"/>
                  <a:t>23</a:t>
                </a:r>
                <a:endParaRPr lang="en-GB" sz="750" dirty="0"/>
              </a:p>
            </p:txBody>
          </p:sp>
          <p:sp>
            <p:nvSpPr>
              <p:cNvPr id="208" name="TextBox 207"/>
              <p:cNvSpPr txBox="1"/>
              <p:nvPr/>
            </p:nvSpPr>
            <p:spPr>
              <a:xfrm>
                <a:off x="6951397" y="5126144"/>
                <a:ext cx="178501" cy="188119"/>
              </a:xfrm>
              <a:prstGeom prst="rect">
                <a:avLst/>
              </a:prstGeom>
              <a:noFill/>
            </p:spPr>
            <p:txBody>
              <a:bodyPr wrap="none" lIns="36000" tIns="36000" rIns="36000" bIns="36000" rtlCol="0">
                <a:spAutoFit/>
              </a:bodyPr>
              <a:lstStyle/>
              <a:p>
                <a:r>
                  <a:rPr lang="en-GB" sz="750" dirty="0" smtClean="0"/>
                  <a:t>25</a:t>
                </a:r>
                <a:endParaRPr lang="en-GB" sz="750" dirty="0"/>
              </a:p>
            </p:txBody>
          </p:sp>
          <p:sp>
            <p:nvSpPr>
              <p:cNvPr id="210" name="TextBox 209"/>
              <p:cNvSpPr txBox="1"/>
              <p:nvPr/>
            </p:nvSpPr>
            <p:spPr>
              <a:xfrm>
                <a:off x="7193224" y="5126144"/>
                <a:ext cx="178501" cy="188119"/>
              </a:xfrm>
              <a:prstGeom prst="rect">
                <a:avLst/>
              </a:prstGeom>
              <a:noFill/>
            </p:spPr>
            <p:txBody>
              <a:bodyPr wrap="none" lIns="36000" tIns="36000" rIns="36000" bIns="36000" rtlCol="0">
                <a:spAutoFit/>
              </a:bodyPr>
              <a:lstStyle/>
              <a:p>
                <a:r>
                  <a:rPr lang="en-GB" sz="750" dirty="0" smtClean="0"/>
                  <a:t>27</a:t>
                </a:r>
                <a:endParaRPr lang="en-GB" sz="750" dirty="0"/>
              </a:p>
            </p:txBody>
          </p:sp>
          <p:sp>
            <p:nvSpPr>
              <p:cNvPr id="212" name="TextBox 211"/>
              <p:cNvSpPr txBox="1"/>
              <p:nvPr/>
            </p:nvSpPr>
            <p:spPr>
              <a:xfrm>
                <a:off x="7443951" y="5126144"/>
                <a:ext cx="178501" cy="188119"/>
              </a:xfrm>
              <a:prstGeom prst="rect">
                <a:avLst/>
              </a:prstGeom>
              <a:noFill/>
            </p:spPr>
            <p:txBody>
              <a:bodyPr wrap="none" lIns="36000" tIns="36000" rIns="36000" bIns="36000" rtlCol="0">
                <a:spAutoFit/>
              </a:bodyPr>
              <a:lstStyle/>
              <a:p>
                <a:r>
                  <a:rPr lang="en-GB" sz="750" dirty="0" smtClean="0"/>
                  <a:t>29</a:t>
                </a:r>
                <a:endParaRPr lang="en-GB" sz="750" dirty="0"/>
              </a:p>
            </p:txBody>
          </p:sp>
          <p:sp>
            <p:nvSpPr>
              <p:cNvPr id="214" name="TextBox 213"/>
              <p:cNvSpPr txBox="1"/>
              <p:nvPr/>
            </p:nvSpPr>
            <p:spPr>
              <a:xfrm>
                <a:off x="7692889" y="5126144"/>
                <a:ext cx="178501" cy="188119"/>
              </a:xfrm>
              <a:prstGeom prst="rect">
                <a:avLst/>
              </a:prstGeom>
              <a:noFill/>
            </p:spPr>
            <p:txBody>
              <a:bodyPr wrap="none" lIns="36000" tIns="36000" rIns="36000" bIns="36000" rtlCol="0">
                <a:spAutoFit/>
              </a:bodyPr>
              <a:lstStyle/>
              <a:p>
                <a:r>
                  <a:rPr lang="en-GB" sz="750" dirty="0" smtClean="0"/>
                  <a:t>31</a:t>
                </a:r>
                <a:endParaRPr lang="en-GB" sz="750" dirty="0"/>
              </a:p>
            </p:txBody>
          </p:sp>
        </p:grpSp>
      </p:grpSp>
      <p:grpSp>
        <p:nvGrpSpPr>
          <p:cNvPr id="235" name="Group 234"/>
          <p:cNvGrpSpPr/>
          <p:nvPr/>
        </p:nvGrpSpPr>
        <p:grpSpPr>
          <a:xfrm>
            <a:off x="4815278" y="3620437"/>
            <a:ext cx="373447" cy="674441"/>
            <a:chOff x="4815278" y="2400768"/>
            <a:chExt cx="373447" cy="674441"/>
          </a:xfrm>
        </p:grpSpPr>
        <p:cxnSp>
          <p:nvCxnSpPr>
            <p:cNvPr id="236" name="Straight Connector 235"/>
            <p:cNvCxnSpPr/>
            <p:nvPr/>
          </p:nvCxnSpPr>
          <p:spPr>
            <a:xfrm>
              <a:off x="5104246" y="2523878"/>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4815278" y="2400768"/>
              <a:ext cx="325730"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60</a:t>
              </a:r>
              <a:endParaRPr lang="en-GB" sz="1000" dirty="0">
                <a:solidFill>
                  <a:srgbClr val="000000"/>
                </a:solidFill>
                <a:cs typeface="Arial" panose="020B0604020202020204" pitchFamily="34" charset="0"/>
              </a:endParaRPr>
            </a:p>
          </p:txBody>
        </p:sp>
        <p:sp>
          <p:nvSpPr>
            <p:cNvPr id="238" name="TextBox 237"/>
            <p:cNvSpPr txBox="1"/>
            <p:nvPr/>
          </p:nvSpPr>
          <p:spPr>
            <a:xfrm>
              <a:off x="4815278" y="2614878"/>
              <a:ext cx="325730"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40</a:t>
              </a:r>
              <a:endParaRPr lang="en-GB" sz="1000" dirty="0">
                <a:solidFill>
                  <a:srgbClr val="000000"/>
                </a:solidFill>
                <a:cs typeface="Arial" panose="020B0604020202020204" pitchFamily="34" charset="0"/>
              </a:endParaRPr>
            </a:p>
          </p:txBody>
        </p:sp>
        <p:sp>
          <p:nvSpPr>
            <p:cNvPr id="239" name="TextBox 238"/>
            <p:cNvSpPr txBox="1"/>
            <p:nvPr/>
          </p:nvSpPr>
          <p:spPr>
            <a:xfrm>
              <a:off x="4815278" y="2828988"/>
              <a:ext cx="325730"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20</a:t>
              </a:r>
              <a:endParaRPr lang="en-GB" sz="1000" dirty="0">
                <a:solidFill>
                  <a:srgbClr val="000000"/>
                </a:solidFill>
                <a:cs typeface="Arial" panose="020B0604020202020204" pitchFamily="34" charset="0"/>
              </a:endParaRPr>
            </a:p>
          </p:txBody>
        </p:sp>
      </p:grpSp>
      <p:cxnSp>
        <p:nvCxnSpPr>
          <p:cNvPr id="240" name="Straight Connector 239"/>
          <p:cNvCxnSpPr/>
          <p:nvPr/>
        </p:nvCxnSpPr>
        <p:spPr>
          <a:xfrm>
            <a:off x="5104246" y="3966610"/>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5104246" y="4168088"/>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42" name="TextBox 241"/>
          <p:cNvSpPr txBox="1"/>
          <p:nvPr/>
        </p:nvSpPr>
        <p:spPr>
          <a:xfrm>
            <a:off x="4744745" y="2600762"/>
            <a:ext cx="396262"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160</a:t>
            </a:r>
            <a:endParaRPr lang="en-GB" sz="1000" dirty="0">
              <a:solidFill>
                <a:srgbClr val="000000"/>
              </a:solidFill>
              <a:cs typeface="Arial" panose="020B0604020202020204" pitchFamily="34" charset="0"/>
            </a:endParaRPr>
          </a:p>
        </p:txBody>
      </p:sp>
      <p:cxnSp>
        <p:nvCxnSpPr>
          <p:cNvPr id="243" name="Straight Connector 242"/>
          <p:cNvCxnSpPr/>
          <p:nvPr/>
        </p:nvCxnSpPr>
        <p:spPr>
          <a:xfrm>
            <a:off x="5106872" y="2542730"/>
            <a:ext cx="8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4747371" y="2424716"/>
            <a:ext cx="396262" cy="246221"/>
          </a:xfrm>
          <a:prstGeom prst="rect">
            <a:avLst/>
          </a:prstGeom>
          <a:noFill/>
        </p:spPr>
        <p:txBody>
          <a:bodyPr wrap="none" rtlCol="0" anchor="ctr" anchorCtr="0">
            <a:spAutoFit/>
          </a:bodyPr>
          <a:lstStyle/>
          <a:p>
            <a:pPr algn="r"/>
            <a:r>
              <a:rPr lang="en-GB" sz="1000" dirty="0" smtClean="0">
                <a:solidFill>
                  <a:srgbClr val="000000"/>
                </a:solidFill>
                <a:cs typeface="Arial" panose="020B0604020202020204" pitchFamily="34" charset="0"/>
              </a:rPr>
              <a:t>180</a:t>
            </a:r>
            <a:endParaRPr lang="en-GB" sz="1000" dirty="0">
              <a:solidFill>
                <a:srgbClr val="000000"/>
              </a:solidFill>
              <a:cs typeface="Arial" panose="020B0604020202020204" pitchFamily="34" charset="0"/>
            </a:endParaRPr>
          </a:p>
        </p:txBody>
      </p:sp>
      <p:sp>
        <p:nvSpPr>
          <p:cNvPr id="245" name="Rectangle 244"/>
          <p:cNvSpPr/>
          <p:nvPr/>
        </p:nvSpPr>
        <p:spPr>
          <a:xfrm>
            <a:off x="6420048" y="4371227"/>
            <a:ext cx="118800" cy="90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p:cNvSpPr/>
          <p:nvPr/>
        </p:nvSpPr>
        <p:spPr>
          <a:xfrm>
            <a:off x="6539961" y="4371227"/>
            <a:ext cx="118800" cy="90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p:cNvSpPr/>
          <p:nvPr/>
        </p:nvSpPr>
        <p:spPr>
          <a:xfrm>
            <a:off x="6663048" y="4371227"/>
            <a:ext cx="118800" cy="90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p:cNvSpPr/>
          <p:nvPr/>
        </p:nvSpPr>
        <p:spPr>
          <a:xfrm>
            <a:off x="6786135" y="4371227"/>
            <a:ext cx="118800" cy="1152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p:cNvSpPr/>
          <p:nvPr/>
        </p:nvSpPr>
        <p:spPr>
          <a:xfrm>
            <a:off x="6909222" y="4371227"/>
            <a:ext cx="118800" cy="126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p:cNvSpPr/>
          <p:nvPr/>
        </p:nvSpPr>
        <p:spPr>
          <a:xfrm>
            <a:off x="7032309" y="4371227"/>
            <a:ext cx="118800" cy="126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p:cNvSpPr/>
          <p:nvPr/>
        </p:nvSpPr>
        <p:spPr>
          <a:xfrm>
            <a:off x="7155396" y="4371227"/>
            <a:ext cx="118800" cy="144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p:cNvSpPr/>
          <p:nvPr/>
        </p:nvSpPr>
        <p:spPr>
          <a:xfrm>
            <a:off x="7278483" y="4371227"/>
            <a:ext cx="118800" cy="1512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p:cNvSpPr/>
          <p:nvPr/>
        </p:nvSpPr>
        <p:spPr>
          <a:xfrm>
            <a:off x="7401570" y="4371227"/>
            <a:ext cx="118800" cy="1584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p:cNvSpPr/>
          <p:nvPr/>
        </p:nvSpPr>
        <p:spPr>
          <a:xfrm>
            <a:off x="7527038" y="4371227"/>
            <a:ext cx="118800" cy="180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p:cNvSpPr/>
          <p:nvPr/>
        </p:nvSpPr>
        <p:spPr>
          <a:xfrm>
            <a:off x="7652506" y="4371227"/>
            <a:ext cx="118800" cy="2520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p:cNvSpPr/>
          <p:nvPr/>
        </p:nvSpPr>
        <p:spPr>
          <a:xfrm>
            <a:off x="7777974" y="4371227"/>
            <a:ext cx="118800" cy="259200"/>
          </a:xfrm>
          <a:prstGeom prst="rect">
            <a:avLst/>
          </a:prstGeom>
          <a:solidFill>
            <a:schemeClr val="accent2"/>
          </a:solidFill>
          <a:ln>
            <a:noFill/>
          </a:ln>
          <a:scene3d>
            <a:camera prst="orthographicFront"/>
            <a:lightRig rig="threePt" dir="t"/>
          </a:scene3d>
          <a:sp3d>
            <a:bevelT w="31750" h="31750"/>
            <a:bevelB w="317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p:cNvSpPr/>
          <p:nvPr/>
        </p:nvSpPr>
        <p:spPr>
          <a:xfrm>
            <a:off x="8028661" y="4371227"/>
            <a:ext cx="118800" cy="396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p:cNvSpPr/>
          <p:nvPr/>
        </p:nvSpPr>
        <p:spPr>
          <a:xfrm>
            <a:off x="8151334" y="4371227"/>
            <a:ext cx="118800" cy="396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p:cNvSpPr/>
          <p:nvPr/>
        </p:nvSpPr>
        <p:spPr>
          <a:xfrm>
            <a:off x="8274800" y="4371227"/>
            <a:ext cx="118800" cy="414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p:cNvSpPr/>
          <p:nvPr/>
        </p:nvSpPr>
        <p:spPr>
          <a:xfrm>
            <a:off x="8398266" y="4371227"/>
            <a:ext cx="118800" cy="432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p:cNvSpPr/>
          <p:nvPr/>
        </p:nvSpPr>
        <p:spPr>
          <a:xfrm>
            <a:off x="8521732" y="4371227"/>
            <a:ext cx="118800" cy="504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p:cNvSpPr/>
          <p:nvPr/>
        </p:nvSpPr>
        <p:spPr>
          <a:xfrm>
            <a:off x="8645992" y="4371227"/>
            <a:ext cx="118800" cy="540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p:cNvSpPr/>
          <p:nvPr/>
        </p:nvSpPr>
        <p:spPr>
          <a:xfrm>
            <a:off x="8770252" y="4371227"/>
            <a:ext cx="118800" cy="558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p:cNvSpPr/>
          <p:nvPr/>
        </p:nvSpPr>
        <p:spPr>
          <a:xfrm>
            <a:off x="8894512" y="4371227"/>
            <a:ext cx="118800" cy="846000"/>
          </a:xfrm>
          <a:prstGeom prst="rect">
            <a:avLst/>
          </a:prstGeom>
          <a:solidFill>
            <a:srgbClr val="969696"/>
          </a:solidFill>
          <a:ln>
            <a:noFill/>
          </a:ln>
          <a:scene3d>
            <a:camera prst="orthographicFront"/>
            <a:lightRig rig="threePt" dir="t"/>
          </a:scene3d>
          <a:sp3d>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5" name="Straight Connector 264"/>
          <p:cNvCxnSpPr/>
          <p:nvPr/>
        </p:nvCxnSpPr>
        <p:spPr>
          <a:xfrm>
            <a:off x="5104246" y="4377163"/>
            <a:ext cx="388691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90325" y="2224879"/>
            <a:ext cx="1428596" cy="307777"/>
          </a:xfrm>
          <a:prstGeom prst="rect">
            <a:avLst/>
          </a:prstGeom>
          <a:noFill/>
        </p:spPr>
        <p:txBody>
          <a:bodyPr wrap="none" rtlCol="0">
            <a:spAutoFit/>
          </a:bodyPr>
          <a:lstStyle/>
          <a:p>
            <a:r>
              <a:rPr lang="en-GB" sz="1400" b="1" dirty="0" smtClean="0"/>
              <a:t>Osteosarcoma</a:t>
            </a:r>
            <a:endParaRPr lang="en-GB" b="1" dirty="0"/>
          </a:p>
        </p:txBody>
      </p:sp>
      <p:sp>
        <p:nvSpPr>
          <p:cNvPr id="266" name="TextBox 265"/>
          <p:cNvSpPr txBox="1"/>
          <p:nvPr/>
        </p:nvSpPr>
        <p:spPr>
          <a:xfrm>
            <a:off x="6271840" y="2224879"/>
            <a:ext cx="1641540" cy="307777"/>
          </a:xfrm>
          <a:prstGeom prst="rect">
            <a:avLst/>
          </a:prstGeom>
          <a:noFill/>
        </p:spPr>
        <p:txBody>
          <a:bodyPr wrap="none" rtlCol="0">
            <a:spAutoFit/>
          </a:bodyPr>
          <a:lstStyle/>
          <a:p>
            <a:r>
              <a:rPr lang="en-GB" sz="1400" b="1" dirty="0" smtClean="0"/>
              <a:t>Ewing’s sarcoma</a:t>
            </a:r>
            <a:endParaRPr lang="en-GB" b="1" dirty="0"/>
          </a:p>
        </p:txBody>
      </p:sp>
      <p:sp>
        <p:nvSpPr>
          <p:cNvPr id="267" name="TextBox 266"/>
          <p:cNvSpPr txBox="1"/>
          <p:nvPr/>
        </p:nvSpPr>
        <p:spPr>
          <a:xfrm>
            <a:off x="1888800" y="2483304"/>
            <a:ext cx="1112612" cy="276999"/>
          </a:xfrm>
          <a:prstGeom prst="rect">
            <a:avLst/>
          </a:prstGeom>
          <a:noFill/>
        </p:spPr>
        <p:txBody>
          <a:bodyPr wrap="none" rtlCol="0">
            <a:spAutoFit/>
          </a:bodyPr>
          <a:lstStyle/>
          <a:p>
            <a:pPr algn="ctr"/>
            <a:r>
              <a:rPr lang="en-GB" sz="1200" dirty="0" smtClean="0"/>
              <a:t>OR 5 (11.9%)</a:t>
            </a:r>
            <a:endParaRPr lang="en-GB" sz="1200" dirty="0"/>
          </a:p>
        </p:txBody>
      </p:sp>
      <p:sp>
        <p:nvSpPr>
          <p:cNvPr id="268" name="TextBox 267"/>
          <p:cNvSpPr txBox="1"/>
          <p:nvPr/>
        </p:nvSpPr>
        <p:spPr>
          <a:xfrm>
            <a:off x="5832034" y="2483303"/>
            <a:ext cx="2435283" cy="276999"/>
          </a:xfrm>
          <a:prstGeom prst="rect">
            <a:avLst/>
          </a:prstGeom>
          <a:noFill/>
        </p:spPr>
        <p:txBody>
          <a:bodyPr wrap="none" rtlCol="0">
            <a:spAutoFit/>
          </a:bodyPr>
          <a:lstStyle/>
          <a:p>
            <a:pPr algn="ctr"/>
            <a:r>
              <a:rPr lang="en-GB" sz="1200" dirty="0" smtClean="0"/>
              <a:t>OR 9 (28.1%) – ongoing analysis</a:t>
            </a:r>
            <a:endParaRPr lang="en-GB" sz="1200" dirty="0"/>
          </a:p>
        </p:txBody>
      </p:sp>
    </p:spTree>
    <p:extLst>
      <p:ext uri="{BB962C8B-B14F-4D97-AF65-F5344CB8AC3E}">
        <p14:creationId xmlns:p14="http://schemas.microsoft.com/office/powerpoint/2010/main" val="4249762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LBA67</a:t>
            </a:r>
            <a:r>
              <a:rPr lang="en-GB" dirty="0"/>
              <a:t>: Cabozantinib in </a:t>
            </a:r>
            <a:r>
              <a:rPr lang="en-GB" dirty="0" smtClean="0"/>
              <a:t>patients with advanced osteosarcomas </a:t>
            </a:r>
            <a:r>
              <a:rPr lang="en-GB" dirty="0"/>
              <a:t>and Ewing sarcomas: </a:t>
            </a:r>
            <a:r>
              <a:rPr lang="en-GB" dirty="0" smtClean="0"/>
              <a:t>A </a:t>
            </a:r>
            <a:r>
              <a:rPr lang="en-GB" dirty="0"/>
              <a:t>French Sarcoma Group (FSG)/ US National Cancer Institute phase II collaborative </a:t>
            </a:r>
            <a:r>
              <a:rPr lang="en-GB" dirty="0" smtClean="0"/>
              <a:t>study – </a:t>
            </a:r>
            <a:r>
              <a:rPr lang="en-GB" dirty="0" err="1" smtClean="0"/>
              <a:t>Italiano</a:t>
            </a:r>
            <a:r>
              <a:rPr lang="en-GB" dirty="0" smtClean="0"/>
              <a:t> A, et al </a:t>
            </a:r>
            <a:endParaRPr lang="en-GB" dirty="0"/>
          </a:p>
        </p:txBody>
      </p:sp>
      <p:sp>
        <p:nvSpPr>
          <p:cNvPr id="3" name="Content Placeholder 2"/>
          <p:cNvSpPr>
            <a:spLocks noGrp="1"/>
          </p:cNvSpPr>
          <p:nvPr>
            <p:ph idx="1"/>
          </p:nvPr>
        </p:nvSpPr>
        <p:spPr>
          <a:xfrm>
            <a:off x="228599" y="1320800"/>
            <a:ext cx="8758003" cy="5308600"/>
          </a:xfrm>
        </p:spPr>
        <p:txBody>
          <a:bodyPr/>
          <a:lstStyle/>
          <a:p>
            <a:pPr marL="0" indent="0">
              <a:buNone/>
            </a:pPr>
            <a:r>
              <a:rPr lang="en-GB" b="1" dirty="0" smtClean="0">
                <a:solidFill>
                  <a:schemeClr val="bg1"/>
                </a:solidFill>
              </a:rPr>
              <a:t>KEY RESULTS (CONT.)</a:t>
            </a:r>
          </a:p>
          <a:p>
            <a:pPr>
              <a:spcAft>
                <a:spcPts val="1200"/>
              </a:spcAft>
            </a:pPr>
            <a:r>
              <a:rPr lang="en-GB" sz="1600" dirty="0" smtClean="0">
                <a:solidFill>
                  <a:srgbClr val="000000"/>
                </a:solidFill>
              </a:rPr>
              <a:t>This was a heavily pre-treated patient population with 54.8</a:t>
            </a:r>
            <a:r>
              <a:rPr lang="en-GB" sz="1600" dirty="0">
                <a:solidFill>
                  <a:srgbClr val="000000"/>
                </a:solidFill>
              </a:rPr>
              <a:t>% </a:t>
            </a:r>
            <a:r>
              <a:rPr lang="en-GB" sz="1600" dirty="0" smtClean="0">
                <a:solidFill>
                  <a:srgbClr val="000000"/>
                </a:solidFill>
              </a:rPr>
              <a:t>of the patients with osteosarcoma and </a:t>
            </a:r>
            <a:r>
              <a:rPr lang="en-GB" sz="1600" dirty="0" smtClean="0">
                <a:solidFill>
                  <a:srgbClr val="000000"/>
                </a:solidFill>
              </a:rPr>
              <a:t>75.8% of the patients with Ewing’s sarcoma patients receiving &gt;2 lines of prior therapy</a:t>
            </a:r>
          </a:p>
          <a:p>
            <a:pPr>
              <a:spcAft>
                <a:spcPts val="1200"/>
              </a:spcAft>
            </a:pPr>
            <a:r>
              <a:rPr lang="en-GB" sz="1600" dirty="0" smtClean="0">
                <a:solidFill>
                  <a:srgbClr val="000000"/>
                </a:solidFill>
              </a:rPr>
              <a:t>In </a:t>
            </a:r>
            <a:r>
              <a:rPr lang="en-GB" sz="1600" dirty="0">
                <a:solidFill>
                  <a:srgbClr val="000000"/>
                </a:solidFill>
              </a:rPr>
              <a:t>patients with osteosarcoma, mPFS was 6.2 months (95%CI 5.4, 8.2) and OS 10.6 months</a:t>
            </a:r>
          </a:p>
          <a:p>
            <a:pPr>
              <a:spcAft>
                <a:spcPts val="1200"/>
              </a:spcAft>
            </a:pPr>
            <a:r>
              <a:rPr lang="en-GB" sz="1600" dirty="0">
                <a:solidFill>
                  <a:srgbClr val="000000"/>
                </a:solidFill>
              </a:rPr>
              <a:t>In patients with Ewing’s sarcoma, mPFS was 5.2 months (95%CI 3.2, 7.4) and OS 9.8 months</a:t>
            </a:r>
          </a:p>
          <a:p>
            <a:pPr>
              <a:spcAft>
                <a:spcPts val="1200"/>
              </a:spcAft>
            </a:pPr>
            <a:r>
              <a:rPr lang="en-GB" sz="1600" dirty="0">
                <a:solidFill>
                  <a:srgbClr val="000000"/>
                </a:solidFill>
              </a:rPr>
              <a:t>The most commonly reported grade 3 AEs were: pneumothorax (6.1%), fatigue (4.9%), diarrhoea (3.7%), oral mucositis (</a:t>
            </a:r>
            <a:r>
              <a:rPr lang="en-GB" sz="1600" dirty="0" smtClean="0">
                <a:solidFill>
                  <a:srgbClr val="000000"/>
                </a:solidFill>
              </a:rPr>
              <a:t>3.7%), </a:t>
            </a:r>
            <a:r>
              <a:rPr lang="en-GB" sz="1600" dirty="0">
                <a:solidFill>
                  <a:srgbClr val="000000"/>
                </a:solidFill>
              </a:rPr>
              <a:t>palmar-plantar erythrodysesthesia syndrome (3.7%), weight loss (3.7%) and hypertension (2.4%)</a:t>
            </a:r>
          </a:p>
          <a:p>
            <a:pPr>
              <a:spcAft>
                <a:spcPts val="1200"/>
              </a:spcAft>
            </a:pPr>
            <a:r>
              <a:rPr lang="en-GB" sz="1600" dirty="0">
                <a:solidFill>
                  <a:srgbClr val="000000"/>
                </a:solidFill>
              </a:rPr>
              <a:t>Grade 4 laboratory abnormalities included increased lipase (2.4%), neutropenia (1.2%) and hypomagnesemia (1.2%)</a:t>
            </a:r>
          </a:p>
          <a:p>
            <a:pPr marL="0" indent="0">
              <a:spcBef>
                <a:spcPts val="1800"/>
              </a:spcBef>
              <a:buNone/>
            </a:pPr>
            <a:r>
              <a:rPr lang="en-GB" b="1" dirty="0" smtClean="0">
                <a:solidFill>
                  <a:schemeClr val="bg1"/>
                </a:solidFill>
              </a:rPr>
              <a:t>CONCLUSION</a:t>
            </a:r>
          </a:p>
          <a:p>
            <a:r>
              <a:rPr lang="en-GB" sz="1600" dirty="0" smtClean="0"/>
              <a:t>In patients with osteosarcoma or Ewing’s sarcoma, cabozantinib provided encouraging anti-tumour activity</a:t>
            </a:r>
            <a:endParaRPr lang="en-GB" sz="1600" dirty="0"/>
          </a:p>
        </p:txBody>
      </p:sp>
      <p:sp>
        <p:nvSpPr>
          <p:cNvPr id="4" name="Text Box 4"/>
          <p:cNvSpPr txBox="1">
            <a:spLocks noChangeArrowheads="1"/>
          </p:cNvSpPr>
          <p:nvPr/>
        </p:nvSpPr>
        <p:spPr bwMode="auto">
          <a:xfrm>
            <a:off x="5040159" y="6474897"/>
            <a:ext cx="388317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Italiano</a:t>
            </a:r>
            <a:r>
              <a:rPr lang="en-GB" sz="1200" dirty="0" smtClean="0">
                <a:solidFill>
                  <a:srgbClr val="363636"/>
                </a:solidFill>
              </a:rPr>
              <a:t> A</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LBA67</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3371778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Rarer sarcomas and </a:t>
            </a:r>
            <a:br>
              <a:rPr lang="en-GB" sz="4000" dirty="0" smtClean="0"/>
            </a:br>
            <a:r>
              <a:rPr lang="en-GB" sz="4000" dirty="0" smtClean="0"/>
              <a:t>desmoid tumours</a:t>
            </a:r>
            <a:endParaRPr lang="en-GB" sz="4000" dirty="0"/>
          </a:p>
        </p:txBody>
      </p:sp>
    </p:spTree>
    <p:custDataLst>
      <p:tags r:id="rId1"/>
    </p:custDataLst>
    <p:extLst>
      <p:ext uri="{BB962C8B-B14F-4D97-AF65-F5344CB8AC3E}">
        <p14:creationId xmlns:p14="http://schemas.microsoft.com/office/powerpoint/2010/main" val="890109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smtClean="0"/>
              <a:t>1615PD</a:t>
            </a:r>
            <a:r>
              <a:rPr lang="en-GB" dirty="0"/>
              <a:t>: A phase </a:t>
            </a:r>
            <a:r>
              <a:rPr lang="en-GB" dirty="0" smtClean="0"/>
              <a:t>II, </a:t>
            </a:r>
            <a:r>
              <a:rPr lang="en-GB" dirty="0" err="1"/>
              <a:t>multicenter</a:t>
            </a:r>
            <a:r>
              <a:rPr lang="en-GB" dirty="0"/>
              <a:t> study of the EZH2 inhibitor tazemetostat in adults: </a:t>
            </a:r>
            <a:r>
              <a:rPr lang="en-GB" dirty="0" smtClean="0"/>
              <a:t>Epithelioid </a:t>
            </a:r>
            <a:r>
              <a:rPr lang="en-GB" dirty="0"/>
              <a:t>sarcoma </a:t>
            </a:r>
            <a:r>
              <a:rPr lang="en-GB" dirty="0" smtClean="0"/>
              <a:t>cohort </a:t>
            </a:r>
            <a:r>
              <a:rPr lang="en-GB" dirty="0"/>
              <a:t>(NCT02601950</a:t>
            </a:r>
            <a:r>
              <a:rPr lang="en-GB" dirty="0" smtClean="0"/>
              <a:t>) </a:t>
            </a:r>
            <a:r>
              <a:rPr lang="en-GB" dirty="0" smtClean="0"/>
              <a:t/>
            </a:r>
            <a:br>
              <a:rPr lang="en-GB" dirty="0" smtClean="0"/>
            </a:br>
            <a:r>
              <a:rPr lang="en-GB" dirty="0" smtClean="0"/>
              <a:t>– </a:t>
            </a:r>
            <a:r>
              <a:rPr lang="en-GB" dirty="0" err="1" smtClean="0"/>
              <a:t>Gounder</a:t>
            </a:r>
            <a:r>
              <a:rPr lang="en-GB" dirty="0" smtClean="0"/>
              <a:t> M,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a:t>To examine the </a:t>
            </a:r>
            <a:r>
              <a:rPr lang="en-GB" sz="1600" dirty="0" smtClean="0"/>
              <a:t>efficacy and safety of tazemetostat</a:t>
            </a:r>
            <a:r>
              <a:rPr lang="en-GB" sz="1600" dirty="0"/>
              <a:t>, a small molecule EZH2 </a:t>
            </a:r>
            <a:r>
              <a:rPr lang="en-GB" sz="1600" dirty="0" smtClean="0"/>
              <a:t>inhibitor, in patients </a:t>
            </a:r>
            <a:r>
              <a:rPr lang="en-GB" sz="1600" dirty="0"/>
              <a:t>with epithelioid </a:t>
            </a:r>
            <a:r>
              <a:rPr lang="en-GB" sz="1600" dirty="0" smtClean="0"/>
              <a:t>sarcoma (ES)</a:t>
            </a:r>
            <a:endParaRPr lang="en-GB" sz="1600" dirty="0"/>
          </a:p>
        </p:txBody>
      </p:sp>
      <p:sp>
        <p:nvSpPr>
          <p:cNvPr id="4" name="Text Box 4"/>
          <p:cNvSpPr txBox="1">
            <a:spLocks noChangeArrowheads="1"/>
          </p:cNvSpPr>
          <p:nvPr/>
        </p:nvSpPr>
        <p:spPr bwMode="auto">
          <a:xfrm>
            <a:off x="4810481" y="6474897"/>
            <a:ext cx="41128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Gounder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1615PD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7030921" y="0"/>
            <a:ext cx="2113079" cy="430887"/>
          </a:xfrm>
          <a:prstGeom prst="rect">
            <a:avLst/>
          </a:prstGeom>
          <a:solidFill>
            <a:srgbClr val="FFFF00"/>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Drs </a:t>
            </a:r>
            <a:r>
              <a:rPr kumimoji="0" lang="en-GB" sz="1100" b="1" i="0" u="none" strike="noStrike" kern="1200" cap="none" spc="0" normalizeH="0" baseline="0" noProof="0" dirty="0" err="1" smtClean="0">
                <a:ln>
                  <a:noFill/>
                </a:ln>
                <a:solidFill>
                  <a:srgbClr val="363636"/>
                </a:solidFill>
                <a:effectLst/>
                <a:uLnTx/>
                <a:uFillTx/>
                <a:latin typeface="Arial" charset="0"/>
                <a:ea typeface="+mn-ea"/>
                <a:cs typeface="Arial" charset="0"/>
              </a:rPr>
              <a:t>Wardelmann</a:t>
            </a: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 &amp; Le </a:t>
            </a:r>
            <a:r>
              <a:rPr kumimoji="0" lang="en-GB" sz="1100" b="1" i="0" u="none" strike="noStrike" kern="1200" cap="none" spc="0" normalizeH="0" baseline="0" noProof="0" dirty="0" err="1" smtClean="0">
                <a:ln>
                  <a:noFill/>
                </a:ln>
                <a:solidFill>
                  <a:srgbClr val="363636"/>
                </a:solidFill>
                <a:effectLst/>
                <a:uLnTx/>
                <a:uFillTx/>
                <a:latin typeface="Arial" charset="0"/>
                <a:ea typeface="+mn-ea"/>
                <a:cs typeface="Arial" charset="0"/>
              </a:rPr>
              <a:t>Cesne</a:t>
            </a:r>
            <a:endPar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3 slides</a:t>
            </a:r>
            <a:endParaRPr kumimoji="0" lang="en-GB" sz="11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 name="AutoShape 12"/>
          <p:cNvSpPr>
            <a:spLocks noChangeArrowheads="1"/>
          </p:cNvSpPr>
          <p:nvPr/>
        </p:nvSpPr>
        <p:spPr bwMode="auto">
          <a:xfrm>
            <a:off x="5335364" y="3092303"/>
            <a:ext cx="1896613" cy="1292898"/>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Tazemetostat 800</a:t>
            </a:r>
            <a:r>
              <a:rPr kumimoji="0" lang="en-GB" altLang="zh-CN" sz="1600" b="0" i="0" u="none" strike="noStrike" kern="1200" cap="none" spc="0" normalizeH="0" dirty="0" smtClean="0">
                <a:ln>
                  <a:noFill/>
                </a:ln>
                <a:solidFill>
                  <a:srgbClr val="FFFFFF"/>
                </a:solidFill>
                <a:effectLst/>
                <a:uLnTx/>
                <a:uFillTx/>
                <a:ea typeface="SimSun" pitchFamily="2" charset="-122"/>
              </a:rPr>
              <a:t> mg bid continuous </a:t>
            </a:r>
            <a:br>
              <a:rPr kumimoji="0" lang="en-GB" altLang="zh-CN" sz="1600" b="0" i="0" u="none" strike="noStrike" kern="1200" cap="none" spc="0" normalizeH="0" dirty="0" smtClean="0">
                <a:ln>
                  <a:noFill/>
                </a:ln>
                <a:solidFill>
                  <a:srgbClr val="FFFFFF"/>
                </a:solidFill>
                <a:effectLst/>
                <a:uLnTx/>
                <a:uFillTx/>
                <a:ea typeface="SimSun" pitchFamily="2" charset="-122"/>
              </a:rPr>
            </a:br>
            <a:r>
              <a:rPr kumimoji="0" lang="en-GB" altLang="zh-CN" sz="1600" b="0" i="0" u="none" strike="noStrike" kern="1200" cap="none" spc="0" normalizeH="0" dirty="0" smtClean="0">
                <a:ln>
                  <a:noFill/>
                </a:ln>
                <a:solidFill>
                  <a:srgbClr val="FFFFFF"/>
                </a:solidFill>
                <a:effectLst/>
                <a:uLnTx/>
                <a:uFillTx/>
                <a:ea typeface="SimSun" pitchFamily="2" charset="-122"/>
              </a:rPr>
              <a:t>28-day cycles</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cxnSp>
        <p:nvCxnSpPr>
          <p:cNvPr id="7" name="AutoShape 19"/>
          <p:cNvCxnSpPr>
            <a:cxnSpLocks noChangeShapeType="1"/>
            <a:stCxn id="8" idx="3"/>
            <a:endCxn id="6" idx="1"/>
          </p:cNvCxnSpPr>
          <p:nvPr/>
        </p:nvCxnSpPr>
        <p:spPr bwMode="auto">
          <a:xfrm flipV="1">
            <a:off x="4810481" y="3738752"/>
            <a:ext cx="524883" cy="1"/>
          </a:xfrm>
          <a:prstGeom prst="straightConnector1">
            <a:avLst/>
          </a:prstGeom>
          <a:noFill/>
          <a:ln w="38100">
            <a:solidFill>
              <a:schemeClr val="bg2"/>
            </a:solidFill>
            <a:round/>
            <a:headEnd/>
            <a:tailEnd type="triangle" w="med" len="med"/>
          </a:ln>
        </p:spPr>
      </p:cxnSp>
      <p:sp>
        <p:nvSpPr>
          <p:cNvPr id="8" name="AutoShape 9"/>
          <p:cNvSpPr>
            <a:spLocks noChangeArrowheads="1"/>
          </p:cNvSpPr>
          <p:nvPr/>
        </p:nvSpPr>
        <p:spPr bwMode="auto">
          <a:xfrm>
            <a:off x="98999" y="2555937"/>
            <a:ext cx="4711482" cy="236563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Key patient inclusion criteria</a:t>
            </a:r>
          </a:p>
          <a:p>
            <a:pPr marR="0" lvl="0" algn="l" defTabSz="892175" rtl="0" eaLnBrk="0" fontAlgn="base" latinLnBrk="0" hangingPunct="0">
              <a:lnSpc>
                <a:spcPct val="100000"/>
              </a:lnSpc>
              <a:spcBef>
                <a:spcPct val="0"/>
              </a:spcBef>
              <a:spcAft>
                <a:spcPct val="30000"/>
              </a:spcAft>
              <a:buClrTx/>
              <a:buSzTx/>
              <a:tabLst/>
              <a:defRPr/>
            </a:pPr>
            <a:r>
              <a:rPr kumimoji="0" lang="en-GB" altLang="zh-CN" sz="1600" b="1" i="0" u="sng" strike="noStrike" kern="1200" cap="none" spc="0" normalizeH="0" baseline="0" dirty="0" smtClean="0">
                <a:ln>
                  <a:noFill/>
                </a:ln>
                <a:solidFill>
                  <a:srgbClr val="FFFFFF"/>
                </a:solidFill>
                <a:effectLst/>
                <a:uLnTx/>
                <a:uFillTx/>
                <a:ea typeface="SimSun" pitchFamily="2" charset="-122"/>
              </a:rPr>
              <a:t>Cohort</a:t>
            </a:r>
            <a:r>
              <a:rPr kumimoji="0" lang="en-GB" altLang="zh-CN" sz="1600" b="1" i="0" u="sng" strike="noStrike" kern="1200" cap="none" spc="0" normalizeH="0" dirty="0" smtClean="0">
                <a:ln>
                  <a:noFill/>
                </a:ln>
                <a:solidFill>
                  <a:srgbClr val="FFFFFF"/>
                </a:solidFill>
                <a:effectLst/>
                <a:uLnTx/>
                <a:uFillTx/>
                <a:ea typeface="SimSun" pitchFamily="2" charset="-122"/>
              </a:rPr>
              <a:t> 5: epithelioid 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Advanced disease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INI1-negative tumours and loss of INI1 by IHC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No other EZH2 inhibitors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ECOG PS 0–1</a:t>
            </a:r>
            <a:r>
              <a:rPr kumimoji="0" lang="en-GB" altLang="zh-CN" sz="1600" b="1" i="0" u="sng" strike="noStrike" kern="1200" cap="none" spc="0" normalizeH="0" dirty="0" smtClean="0">
                <a:ln>
                  <a:noFill/>
                </a:ln>
                <a:solidFill>
                  <a:srgbClr val="FFFFFF"/>
                </a:solidFill>
                <a:effectLst/>
                <a:uLnTx/>
                <a:uFillTx/>
                <a:ea typeface="SimSun" pitchFamily="2" charset="-122"/>
              </a:rPr>
              <a:t> </a:t>
            </a:r>
          </a:p>
          <a:p>
            <a:pPr marR="0" lvl="0" algn="l" defTabSz="892175" rtl="0" eaLnBrk="0" fontAlgn="base" latinLnBrk="0" hangingPunct="0">
              <a:lnSpc>
                <a:spcPct val="100000"/>
              </a:lnSpc>
              <a:spcBef>
                <a:spcPct val="0"/>
              </a:spcBef>
              <a:spcAft>
                <a:spcPct val="30000"/>
              </a:spcAft>
              <a:buClrTx/>
              <a:buSzTx/>
              <a:tabLst/>
              <a:defRPr/>
            </a:pPr>
            <a:r>
              <a:rPr kumimoji="0" lang="en-GB" altLang="zh-CN" sz="1600" i="0" strike="noStrike" kern="1200" cap="none" spc="0" normalizeH="0" dirty="0" smtClean="0">
                <a:ln>
                  <a:noFill/>
                </a:ln>
                <a:solidFill>
                  <a:srgbClr val="FFFFFF"/>
                </a:solidFill>
                <a:effectLst/>
                <a:uLnTx/>
                <a:uFillTx/>
                <a:ea typeface="SimSun" pitchFamily="2" charset="-122"/>
              </a:rPr>
              <a:t>(n=62)</a:t>
            </a:r>
          </a:p>
        </p:txBody>
      </p:sp>
      <p:cxnSp>
        <p:nvCxnSpPr>
          <p:cNvPr id="9" name="AutoShape 19"/>
          <p:cNvCxnSpPr>
            <a:cxnSpLocks noChangeShapeType="1"/>
            <a:stCxn id="6" idx="3"/>
            <a:endCxn id="10" idx="1"/>
          </p:cNvCxnSpPr>
          <p:nvPr/>
        </p:nvCxnSpPr>
        <p:spPr bwMode="auto">
          <a:xfrm>
            <a:off x="7231977" y="3738752"/>
            <a:ext cx="524883" cy="7201"/>
          </a:xfrm>
          <a:prstGeom prst="straightConnector1">
            <a:avLst/>
          </a:prstGeom>
          <a:noFill/>
          <a:ln w="38100">
            <a:solidFill>
              <a:schemeClr val="bg2"/>
            </a:solidFill>
            <a:round/>
            <a:headEnd/>
            <a:tailEnd type="triangle" w="med" len="med"/>
          </a:ln>
        </p:spPr>
      </p:cxnSp>
      <p:sp>
        <p:nvSpPr>
          <p:cNvPr id="10" name="AutoShape 12"/>
          <p:cNvSpPr>
            <a:spLocks noChangeArrowheads="1"/>
          </p:cNvSpPr>
          <p:nvPr/>
        </p:nvSpPr>
        <p:spPr bwMode="auto">
          <a:xfrm>
            <a:off x="7756860" y="3284365"/>
            <a:ext cx="1281677" cy="923175"/>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PD/</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toxicity/</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withdrawal</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11" name="Rectangle 9"/>
          <p:cNvSpPr txBox="1">
            <a:spLocks noChangeArrowheads="1"/>
          </p:cNvSpPr>
          <p:nvPr/>
        </p:nvSpPr>
        <p:spPr bwMode="auto">
          <a:xfrm>
            <a:off x="228600" y="5152716"/>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lvl="0">
              <a:buClr>
                <a:srgbClr val="23246D"/>
              </a:buClr>
              <a:defRPr/>
            </a:pPr>
            <a:r>
              <a:rPr lang="en-US" sz="1600" dirty="0" smtClean="0">
                <a:solidFill>
                  <a:srgbClr val="363636"/>
                </a:solidFill>
              </a:rPr>
              <a:t>ORR (RECIST v1.1)</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 name="Content Placeholder 26"/>
          <p:cNvSpPr txBox="1">
            <a:spLocks/>
          </p:cNvSpPr>
          <p:nvPr/>
        </p:nvSpPr>
        <p:spPr>
          <a:xfrm>
            <a:off x="5040160" y="5152715"/>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DCR, </a:t>
            </a:r>
            <a:r>
              <a:rPr kumimoji="0" lang="en-US" sz="1600" b="0" i="0" u="none" strike="noStrike" kern="1200" cap="none" spc="0" normalizeH="0" baseline="0" noProof="0" dirty="0" err="1" smtClean="0">
                <a:ln>
                  <a:noFill/>
                </a:ln>
                <a:solidFill>
                  <a:srgbClr val="363636"/>
                </a:solidFill>
                <a:effectLst/>
                <a:uLnTx/>
                <a:uFillTx/>
                <a:latin typeface="Arial"/>
                <a:ea typeface="+mn-ea"/>
                <a:cs typeface="Arial"/>
              </a:rPr>
              <a:t>DoR</a:t>
            </a: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 safety</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1505070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smtClean="0"/>
              <a:t>1615PD</a:t>
            </a:r>
            <a:r>
              <a:rPr lang="en-GB" dirty="0"/>
              <a:t>: A phase </a:t>
            </a:r>
            <a:r>
              <a:rPr lang="en-GB" dirty="0" smtClean="0"/>
              <a:t>II, </a:t>
            </a:r>
            <a:r>
              <a:rPr lang="en-GB" dirty="0" err="1"/>
              <a:t>multicenter</a:t>
            </a:r>
            <a:r>
              <a:rPr lang="en-GB" dirty="0"/>
              <a:t> study of the EZH2 inhibitor tazemetostat in </a:t>
            </a:r>
            <a:r>
              <a:rPr lang="en-GB" dirty="0" smtClean="0"/>
              <a:t>adults: Epithelioid </a:t>
            </a:r>
            <a:r>
              <a:rPr lang="en-GB" dirty="0"/>
              <a:t>sarcoma </a:t>
            </a:r>
            <a:r>
              <a:rPr lang="en-GB" dirty="0" smtClean="0"/>
              <a:t>cohort </a:t>
            </a:r>
            <a:r>
              <a:rPr lang="en-GB" dirty="0"/>
              <a:t>(NCT02601950</a:t>
            </a:r>
            <a:r>
              <a:rPr lang="en-GB" dirty="0" smtClean="0"/>
              <a:t>) </a:t>
            </a:r>
            <a:r>
              <a:rPr lang="en-GB" dirty="0" smtClean="0"/>
              <a:t/>
            </a:r>
            <a:br>
              <a:rPr lang="en-GB" dirty="0" smtClean="0"/>
            </a:br>
            <a:r>
              <a:rPr lang="en-GB" dirty="0" smtClean="0"/>
              <a:t>– </a:t>
            </a:r>
            <a:r>
              <a:rPr lang="en-GB" dirty="0" err="1" smtClean="0"/>
              <a:t>Gounder</a:t>
            </a:r>
            <a:r>
              <a:rPr lang="en-GB" dirty="0" smtClean="0"/>
              <a:t> M,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endParaRPr lang="en-GB" dirty="0"/>
          </a:p>
        </p:txBody>
      </p:sp>
      <p:sp>
        <p:nvSpPr>
          <p:cNvPr id="4" name="Text Box 4"/>
          <p:cNvSpPr txBox="1">
            <a:spLocks noChangeArrowheads="1"/>
          </p:cNvSpPr>
          <p:nvPr/>
        </p:nvSpPr>
        <p:spPr bwMode="auto">
          <a:xfrm>
            <a:off x="4810481" y="6474897"/>
            <a:ext cx="41128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Gounder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1615PD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7" name="TextBox 6"/>
          <p:cNvSpPr txBox="1"/>
          <p:nvPr/>
        </p:nvSpPr>
        <p:spPr>
          <a:xfrm>
            <a:off x="6086171" y="3460119"/>
            <a:ext cx="1715534"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363636"/>
                </a:solidFill>
                <a:effectLst/>
                <a:uLnTx/>
                <a:uFillTx/>
                <a:ea typeface="+mn-ea"/>
                <a:cs typeface="Arial" charset="0"/>
              </a:rPr>
              <a:t>Overall survival</a:t>
            </a:r>
            <a:endParaRPr kumimoji="0" lang="en-GB" sz="1600" b="1" i="0" u="none" strike="noStrike" kern="1200" cap="none" spc="0" normalizeH="0" baseline="0" noProof="0" dirty="0">
              <a:ln>
                <a:noFill/>
              </a:ln>
              <a:solidFill>
                <a:srgbClr val="363636"/>
              </a:solidFill>
              <a:effectLst/>
              <a:uLnTx/>
              <a:uFillTx/>
              <a:ea typeface="+mn-ea"/>
              <a:cs typeface="Arial" charset="0"/>
            </a:endParaRPr>
          </a:p>
        </p:txBody>
      </p:sp>
      <p:sp>
        <p:nvSpPr>
          <p:cNvPr id="8" name="TextBox 7"/>
          <p:cNvSpPr txBox="1"/>
          <p:nvPr/>
        </p:nvSpPr>
        <p:spPr>
          <a:xfrm>
            <a:off x="1268014" y="3452306"/>
            <a:ext cx="265970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363636"/>
                </a:solidFill>
                <a:effectLst/>
                <a:uLnTx/>
                <a:uFillTx/>
                <a:ea typeface="+mn-ea"/>
                <a:cs typeface="Arial" charset="0"/>
              </a:rPr>
              <a:t>Progression-free survival</a:t>
            </a:r>
            <a:endParaRPr kumimoji="0" lang="en-GB" sz="1600" b="1" i="0" u="none" strike="noStrike" kern="1200" cap="none" spc="0" normalizeH="0" baseline="0" noProof="0" dirty="0">
              <a:ln>
                <a:noFill/>
              </a:ln>
              <a:solidFill>
                <a:srgbClr val="363636"/>
              </a:solidFill>
              <a:effectLst/>
              <a:uLnTx/>
              <a:uFillTx/>
              <a:ea typeface="+mn-ea"/>
              <a:cs typeface="Arial" charset="0"/>
            </a:endParaRPr>
          </a:p>
        </p:txBody>
      </p:sp>
      <p:grpSp>
        <p:nvGrpSpPr>
          <p:cNvPr id="9" name="Group 8"/>
          <p:cNvGrpSpPr/>
          <p:nvPr/>
        </p:nvGrpSpPr>
        <p:grpSpPr>
          <a:xfrm>
            <a:off x="45152" y="3754257"/>
            <a:ext cx="4479401" cy="2386779"/>
            <a:chOff x="-43336" y="2415057"/>
            <a:chExt cx="4479401" cy="2386779"/>
          </a:xfrm>
        </p:grpSpPr>
        <p:sp>
          <p:nvSpPr>
            <p:cNvPr id="10" name="Freeform 9"/>
            <p:cNvSpPr>
              <a:spLocks/>
            </p:cNvSpPr>
            <p:nvPr/>
          </p:nvSpPr>
          <p:spPr bwMode="auto">
            <a:xfrm>
              <a:off x="703537" y="2524441"/>
              <a:ext cx="3674070" cy="15516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1" name="Line 6"/>
            <p:cNvSpPr>
              <a:spLocks noChangeShapeType="1"/>
            </p:cNvSpPr>
            <p:nvPr/>
          </p:nvSpPr>
          <p:spPr bwMode="auto">
            <a:xfrm>
              <a:off x="654824" y="2524440"/>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2" name="Line 7"/>
            <p:cNvSpPr>
              <a:spLocks noChangeShapeType="1"/>
            </p:cNvSpPr>
            <p:nvPr/>
          </p:nvSpPr>
          <p:spPr bwMode="auto">
            <a:xfrm>
              <a:off x="654824" y="2837755"/>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3" name="Line 8"/>
            <p:cNvSpPr>
              <a:spLocks noChangeShapeType="1"/>
            </p:cNvSpPr>
            <p:nvPr/>
          </p:nvSpPr>
          <p:spPr bwMode="auto">
            <a:xfrm>
              <a:off x="654824" y="3137001"/>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4" name="Line 9"/>
            <p:cNvSpPr>
              <a:spLocks noChangeShapeType="1"/>
            </p:cNvSpPr>
            <p:nvPr/>
          </p:nvSpPr>
          <p:spPr bwMode="auto">
            <a:xfrm>
              <a:off x="654824" y="3445919"/>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5" name="Line 10"/>
            <p:cNvSpPr>
              <a:spLocks noChangeShapeType="1"/>
            </p:cNvSpPr>
            <p:nvPr/>
          </p:nvSpPr>
          <p:spPr bwMode="auto">
            <a:xfrm>
              <a:off x="654824" y="3748390"/>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6" name="Line 11"/>
            <p:cNvSpPr>
              <a:spLocks noChangeShapeType="1"/>
            </p:cNvSpPr>
            <p:nvPr/>
          </p:nvSpPr>
          <p:spPr bwMode="auto">
            <a:xfrm>
              <a:off x="654824" y="4054085"/>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7" name="TextBox 16"/>
            <p:cNvSpPr txBox="1"/>
            <p:nvPr/>
          </p:nvSpPr>
          <p:spPr>
            <a:xfrm rot="16200000">
              <a:off x="-388826" y="3197148"/>
              <a:ext cx="1471878" cy="215444"/>
            </a:xfrm>
            <a:prstGeom prst="rect">
              <a:avLst/>
            </a:prstGeom>
            <a:noFill/>
          </p:spPr>
          <p:txBody>
            <a:bodyPr wrap="none" rtlCol="0">
              <a:spAutoFit/>
            </a:bodyPr>
            <a:lstStyle/>
            <a:p>
              <a:pPr algn="ctr" fontAlgn="base">
                <a:spcBef>
                  <a:spcPct val="0"/>
                </a:spcBef>
                <a:spcAft>
                  <a:spcPct val="0"/>
                </a:spcAft>
              </a:pPr>
              <a:r>
                <a:rPr lang="en-GB" sz="800" dirty="0" smtClean="0">
                  <a:solidFill>
                    <a:srgbClr val="000000"/>
                  </a:solidFill>
                  <a:cs typeface="Arial" panose="020B0604020202020204" pitchFamily="34" charset="0"/>
                </a:rPr>
                <a:t>Progression-free survival, %</a:t>
              </a:r>
              <a:endParaRPr lang="en-GB" sz="800" dirty="0">
                <a:solidFill>
                  <a:srgbClr val="000000"/>
                </a:solidFill>
                <a:cs typeface="Arial" panose="020B0604020202020204" pitchFamily="34" charset="0"/>
              </a:endParaRPr>
            </a:p>
          </p:txBody>
        </p:sp>
        <p:sp>
          <p:nvSpPr>
            <p:cNvPr id="18" name="TextBox 17"/>
            <p:cNvSpPr txBox="1"/>
            <p:nvPr/>
          </p:nvSpPr>
          <p:spPr>
            <a:xfrm>
              <a:off x="2286848" y="4277382"/>
              <a:ext cx="761747" cy="215444"/>
            </a:xfrm>
            <a:prstGeom prst="rect">
              <a:avLst/>
            </a:prstGeom>
            <a:noFill/>
          </p:spPr>
          <p:txBody>
            <a:bodyPr wrap="none" rtlCol="0">
              <a:spAutoFit/>
            </a:bodyPr>
            <a:lstStyle/>
            <a:p>
              <a:pPr algn="ctr" fontAlgn="base">
                <a:spcBef>
                  <a:spcPct val="0"/>
                </a:spcBef>
                <a:spcAft>
                  <a:spcPct val="0"/>
                </a:spcAft>
              </a:pPr>
              <a:r>
                <a:rPr lang="en-GB" sz="800" dirty="0" smtClean="0">
                  <a:solidFill>
                    <a:srgbClr val="000000"/>
                  </a:solidFill>
                  <a:cs typeface="Arial" panose="020B0604020202020204" pitchFamily="34" charset="0"/>
                </a:rPr>
                <a:t>Time, weeks</a:t>
              </a:r>
              <a:endParaRPr lang="en-GB" sz="800" dirty="0">
                <a:solidFill>
                  <a:srgbClr val="000000"/>
                </a:solidFill>
                <a:cs typeface="Arial" panose="020B0604020202020204" pitchFamily="34" charset="0"/>
              </a:endParaRPr>
            </a:p>
          </p:txBody>
        </p:sp>
        <p:sp>
          <p:nvSpPr>
            <p:cNvPr id="19" name="TextBox 18"/>
            <p:cNvSpPr txBox="1"/>
            <p:nvPr/>
          </p:nvSpPr>
          <p:spPr>
            <a:xfrm>
              <a:off x="361629" y="2415057"/>
              <a:ext cx="357790"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100</a:t>
              </a:r>
              <a:endParaRPr lang="en-GB" sz="800" dirty="0">
                <a:solidFill>
                  <a:srgbClr val="000000"/>
                </a:solidFill>
                <a:cs typeface="Arial" panose="020B0604020202020204" pitchFamily="34" charset="0"/>
              </a:endParaRPr>
            </a:p>
          </p:txBody>
        </p:sp>
        <p:sp>
          <p:nvSpPr>
            <p:cNvPr id="20" name="TextBox 19"/>
            <p:cNvSpPr txBox="1"/>
            <p:nvPr/>
          </p:nvSpPr>
          <p:spPr>
            <a:xfrm>
              <a:off x="419339" y="2729530"/>
              <a:ext cx="300082"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80</a:t>
              </a:r>
              <a:endParaRPr lang="en-GB" sz="800" dirty="0">
                <a:solidFill>
                  <a:srgbClr val="000000"/>
                </a:solidFill>
                <a:cs typeface="Arial" panose="020B0604020202020204" pitchFamily="34" charset="0"/>
              </a:endParaRPr>
            </a:p>
          </p:txBody>
        </p:sp>
        <p:sp>
          <p:nvSpPr>
            <p:cNvPr id="21" name="TextBox 20"/>
            <p:cNvSpPr txBox="1"/>
            <p:nvPr/>
          </p:nvSpPr>
          <p:spPr>
            <a:xfrm>
              <a:off x="419339" y="3028639"/>
              <a:ext cx="300082"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60</a:t>
              </a:r>
              <a:endParaRPr lang="en-GB" sz="800" dirty="0">
                <a:solidFill>
                  <a:srgbClr val="000000"/>
                </a:solidFill>
                <a:cs typeface="Arial" panose="020B0604020202020204" pitchFamily="34" charset="0"/>
              </a:endParaRPr>
            </a:p>
          </p:txBody>
        </p:sp>
        <p:sp>
          <p:nvSpPr>
            <p:cNvPr id="22" name="TextBox 21"/>
            <p:cNvSpPr txBox="1"/>
            <p:nvPr/>
          </p:nvSpPr>
          <p:spPr>
            <a:xfrm>
              <a:off x="419339" y="3337421"/>
              <a:ext cx="300082"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40</a:t>
              </a:r>
              <a:endParaRPr lang="en-GB" sz="800" dirty="0">
                <a:solidFill>
                  <a:srgbClr val="000000"/>
                </a:solidFill>
                <a:cs typeface="Arial" panose="020B0604020202020204" pitchFamily="34" charset="0"/>
              </a:endParaRPr>
            </a:p>
          </p:txBody>
        </p:sp>
        <p:sp>
          <p:nvSpPr>
            <p:cNvPr id="23" name="TextBox 22"/>
            <p:cNvSpPr txBox="1"/>
            <p:nvPr/>
          </p:nvSpPr>
          <p:spPr>
            <a:xfrm>
              <a:off x="419339" y="3639753"/>
              <a:ext cx="300082"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20</a:t>
              </a:r>
              <a:endParaRPr lang="en-GB" sz="800" dirty="0">
                <a:solidFill>
                  <a:srgbClr val="000000"/>
                </a:solidFill>
                <a:cs typeface="Arial" panose="020B0604020202020204" pitchFamily="34" charset="0"/>
              </a:endParaRPr>
            </a:p>
          </p:txBody>
        </p:sp>
        <p:sp>
          <p:nvSpPr>
            <p:cNvPr id="24" name="TextBox 23"/>
            <p:cNvSpPr txBox="1"/>
            <p:nvPr/>
          </p:nvSpPr>
          <p:spPr>
            <a:xfrm>
              <a:off x="477051" y="3945308"/>
              <a:ext cx="242374"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0</a:t>
              </a:r>
              <a:endParaRPr lang="en-GB" sz="800" dirty="0">
                <a:solidFill>
                  <a:srgbClr val="000000"/>
                </a:solidFill>
                <a:cs typeface="Arial" panose="020B0604020202020204" pitchFamily="34" charset="0"/>
              </a:endParaRPr>
            </a:p>
          </p:txBody>
        </p:sp>
        <p:sp>
          <p:nvSpPr>
            <p:cNvPr id="25" name="Line 21"/>
            <p:cNvSpPr>
              <a:spLocks noChangeShapeType="1"/>
            </p:cNvSpPr>
            <p:nvPr/>
          </p:nvSpPr>
          <p:spPr bwMode="auto">
            <a:xfrm>
              <a:off x="773059"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26" name="TextBox 25"/>
            <p:cNvSpPr txBox="1"/>
            <p:nvPr/>
          </p:nvSpPr>
          <p:spPr>
            <a:xfrm>
              <a:off x="690024"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72</a:t>
              </a:r>
            </a:p>
            <a:p>
              <a:pPr algn="ctr"/>
              <a:r>
                <a:rPr lang="en-GB" sz="800" dirty="0" smtClean="0">
                  <a:solidFill>
                    <a:schemeClr val="accent1"/>
                  </a:solidFill>
                  <a:cs typeface="Arial" panose="020B0604020202020204" pitchFamily="34" charset="0"/>
                </a:rPr>
                <a:t>48</a:t>
              </a:r>
              <a:endParaRPr lang="en-GB" sz="800" dirty="0">
                <a:solidFill>
                  <a:schemeClr val="accent1"/>
                </a:solidFill>
                <a:cs typeface="Arial" panose="020B0604020202020204" pitchFamily="34" charset="0"/>
              </a:endParaRPr>
            </a:p>
          </p:txBody>
        </p:sp>
        <p:sp>
          <p:nvSpPr>
            <p:cNvPr id="27" name="Line 21"/>
            <p:cNvSpPr>
              <a:spLocks noChangeShapeType="1"/>
            </p:cNvSpPr>
            <p:nvPr/>
          </p:nvSpPr>
          <p:spPr bwMode="auto">
            <a:xfrm>
              <a:off x="1047667"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28" name="TextBox 27"/>
            <p:cNvSpPr txBox="1"/>
            <p:nvPr/>
          </p:nvSpPr>
          <p:spPr>
            <a:xfrm>
              <a:off x="958282"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10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34</a:t>
              </a:r>
            </a:p>
            <a:p>
              <a:pPr algn="ctr"/>
              <a:r>
                <a:rPr lang="en-GB" sz="800" dirty="0" smtClean="0">
                  <a:solidFill>
                    <a:schemeClr val="accent1"/>
                  </a:solidFill>
                  <a:cs typeface="Arial" panose="020B0604020202020204" pitchFamily="34" charset="0"/>
                </a:rPr>
                <a:t>36</a:t>
              </a:r>
              <a:endParaRPr lang="en-GB" sz="800" dirty="0">
                <a:solidFill>
                  <a:schemeClr val="accent1"/>
                </a:solidFill>
                <a:cs typeface="Arial" panose="020B0604020202020204" pitchFamily="34" charset="0"/>
              </a:endParaRPr>
            </a:p>
          </p:txBody>
        </p:sp>
        <p:sp>
          <p:nvSpPr>
            <p:cNvPr id="29" name="Line 19"/>
            <p:cNvSpPr>
              <a:spLocks noChangeShapeType="1"/>
            </p:cNvSpPr>
            <p:nvPr/>
          </p:nvSpPr>
          <p:spPr bwMode="auto">
            <a:xfrm>
              <a:off x="1591655"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30" name="Line 21"/>
            <p:cNvSpPr>
              <a:spLocks noChangeShapeType="1"/>
            </p:cNvSpPr>
            <p:nvPr/>
          </p:nvSpPr>
          <p:spPr bwMode="auto">
            <a:xfrm>
              <a:off x="1317514"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31" name="TextBox 30"/>
            <p:cNvSpPr txBox="1"/>
            <p:nvPr/>
          </p:nvSpPr>
          <p:spPr>
            <a:xfrm>
              <a:off x="1228129"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20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24</a:t>
              </a:r>
            </a:p>
            <a:p>
              <a:pPr algn="ctr"/>
              <a:r>
                <a:rPr lang="en-GB" sz="800" dirty="0" smtClean="0">
                  <a:solidFill>
                    <a:schemeClr val="accent1"/>
                  </a:solidFill>
                  <a:cs typeface="Arial" panose="020B0604020202020204" pitchFamily="34" charset="0"/>
                </a:rPr>
                <a:t>23</a:t>
              </a:r>
              <a:endParaRPr lang="en-GB" sz="800" dirty="0">
                <a:solidFill>
                  <a:schemeClr val="accent1"/>
                </a:solidFill>
                <a:cs typeface="Arial" panose="020B0604020202020204" pitchFamily="34" charset="0"/>
              </a:endParaRPr>
            </a:p>
          </p:txBody>
        </p:sp>
        <p:sp>
          <p:nvSpPr>
            <p:cNvPr id="32" name="TextBox 31"/>
            <p:cNvSpPr txBox="1"/>
            <p:nvPr/>
          </p:nvSpPr>
          <p:spPr>
            <a:xfrm>
              <a:off x="1497595"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30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15</a:t>
              </a:r>
            </a:p>
            <a:p>
              <a:pPr algn="ctr"/>
              <a:r>
                <a:rPr lang="en-GB" sz="800" dirty="0" smtClean="0">
                  <a:solidFill>
                    <a:schemeClr val="accent1"/>
                  </a:solidFill>
                  <a:cs typeface="Arial" panose="020B0604020202020204" pitchFamily="34" charset="0"/>
                </a:rPr>
                <a:t>17</a:t>
              </a:r>
              <a:endParaRPr lang="en-GB" sz="800" dirty="0">
                <a:solidFill>
                  <a:schemeClr val="accent1"/>
                </a:solidFill>
                <a:cs typeface="Arial" panose="020B0604020202020204" pitchFamily="34" charset="0"/>
              </a:endParaRPr>
            </a:p>
          </p:txBody>
        </p:sp>
        <p:sp>
          <p:nvSpPr>
            <p:cNvPr id="33" name="Line 19"/>
            <p:cNvSpPr>
              <a:spLocks noChangeShapeType="1"/>
            </p:cNvSpPr>
            <p:nvPr/>
          </p:nvSpPr>
          <p:spPr bwMode="auto">
            <a:xfrm>
              <a:off x="1861501"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34" name="TextBox 33"/>
            <p:cNvSpPr txBox="1"/>
            <p:nvPr/>
          </p:nvSpPr>
          <p:spPr>
            <a:xfrm>
              <a:off x="1759746" y="4113580"/>
              <a:ext cx="203508"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40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11</a:t>
              </a:r>
            </a:p>
            <a:p>
              <a:pPr algn="r"/>
              <a:r>
                <a:rPr lang="en-GB" sz="800" dirty="0" smtClean="0">
                  <a:solidFill>
                    <a:schemeClr val="accent1"/>
                  </a:solidFill>
                  <a:cs typeface="Arial" panose="020B0604020202020204" pitchFamily="34" charset="0"/>
                </a:rPr>
                <a:t>15</a:t>
              </a:r>
              <a:endParaRPr lang="en-GB" sz="800" dirty="0">
                <a:solidFill>
                  <a:schemeClr val="accent1"/>
                </a:solidFill>
                <a:cs typeface="Arial" panose="020B0604020202020204" pitchFamily="34" charset="0"/>
              </a:endParaRPr>
            </a:p>
          </p:txBody>
        </p:sp>
        <p:sp>
          <p:nvSpPr>
            <p:cNvPr id="35" name="Line 19"/>
            <p:cNvSpPr>
              <a:spLocks noChangeShapeType="1"/>
            </p:cNvSpPr>
            <p:nvPr/>
          </p:nvSpPr>
          <p:spPr bwMode="auto">
            <a:xfrm>
              <a:off x="2131348"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36" name="TextBox 35"/>
            <p:cNvSpPr txBox="1"/>
            <p:nvPr/>
          </p:nvSpPr>
          <p:spPr>
            <a:xfrm>
              <a:off x="2029593" y="4113580"/>
              <a:ext cx="203508"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50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8</a:t>
              </a:r>
            </a:p>
            <a:p>
              <a:pPr algn="r"/>
              <a:r>
                <a:rPr lang="en-GB" sz="800" dirty="0" smtClean="0">
                  <a:solidFill>
                    <a:schemeClr val="accent1"/>
                  </a:solidFill>
                  <a:cs typeface="Arial" panose="020B0604020202020204" pitchFamily="34" charset="0"/>
                </a:rPr>
                <a:t>12</a:t>
              </a:r>
              <a:endParaRPr lang="en-GB" sz="800" dirty="0">
                <a:solidFill>
                  <a:schemeClr val="accent1"/>
                </a:solidFill>
                <a:cs typeface="Arial" panose="020B0604020202020204" pitchFamily="34" charset="0"/>
              </a:endParaRPr>
            </a:p>
          </p:txBody>
        </p:sp>
        <p:sp>
          <p:nvSpPr>
            <p:cNvPr id="37" name="Line 19"/>
            <p:cNvSpPr>
              <a:spLocks noChangeShapeType="1"/>
            </p:cNvSpPr>
            <p:nvPr/>
          </p:nvSpPr>
          <p:spPr bwMode="auto">
            <a:xfrm>
              <a:off x="2401196"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38" name="TextBox 37"/>
            <p:cNvSpPr txBox="1"/>
            <p:nvPr/>
          </p:nvSpPr>
          <p:spPr>
            <a:xfrm>
              <a:off x="2302647" y="4113580"/>
              <a:ext cx="197096"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60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8</a:t>
              </a:r>
            </a:p>
            <a:p>
              <a:pPr algn="r"/>
              <a:r>
                <a:rPr lang="en-GB" sz="800" dirty="0" smtClean="0">
                  <a:solidFill>
                    <a:schemeClr val="accent1"/>
                  </a:solidFill>
                  <a:cs typeface="Arial" panose="020B0604020202020204" pitchFamily="34" charset="0"/>
                </a:rPr>
                <a:t>10</a:t>
              </a:r>
              <a:endParaRPr lang="en-GB" sz="800" dirty="0">
                <a:solidFill>
                  <a:schemeClr val="accent1"/>
                </a:solidFill>
                <a:cs typeface="Arial" panose="020B0604020202020204" pitchFamily="34" charset="0"/>
              </a:endParaRPr>
            </a:p>
          </p:txBody>
        </p:sp>
        <p:sp>
          <p:nvSpPr>
            <p:cNvPr id="39" name="Line 21"/>
            <p:cNvSpPr>
              <a:spLocks noChangeShapeType="1"/>
            </p:cNvSpPr>
            <p:nvPr/>
          </p:nvSpPr>
          <p:spPr bwMode="auto">
            <a:xfrm>
              <a:off x="2673510"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40" name="TextBox 39"/>
            <p:cNvSpPr txBox="1"/>
            <p:nvPr/>
          </p:nvSpPr>
          <p:spPr>
            <a:xfrm>
              <a:off x="2584125"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70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5</a:t>
              </a:r>
            </a:p>
            <a:p>
              <a:pPr algn="ctr"/>
              <a:r>
                <a:rPr lang="en-GB" sz="800" dirty="0" smtClean="0">
                  <a:solidFill>
                    <a:schemeClr val="accent1"/>
                  </a:solidFill>
                  <a:cs typeface="Arial" panose="020B0604020202020204" pitchFamily="34" charset="0"/>
                </a:rPr>
                <a:t>8</a:t>
              </a:r>
              <a:endParaRPr lang="en-GB" sz="800" dirty="0">
                <a:solidFill>
                  <a:schemeClr val="accent1"/>
                </a:solidFill>
                <a:cs typeface="Arial" panose="020B0604020202020204" pitchFamily="34" charset="0"/>
              </a:endParaRPr>
            </a:p>
          </p:txBody>
        </p:sp>
        <p:sp>
          <p:nvSpPr>
            <p:cNvPr id="41" name="Line 19"/>
            <p:cNvSpPr>
              <a:spLocks noChangeShapeType="1"/>
            </p:cNvSpPr>
            <p:nvPr/>
          </p:nvSpPr>
          <p:spPr bwMode="auto">
            <a:xfrm>
              <a:off x="2946476"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42" name="TextBox 41"/>
            <p:cNvSpPr txBox="1"/>
            <p:nvPr/>
          </p:nvSpPr>
          <p:spPr>
            <a:xfrm>
              <a:off x="2852417" y="4113580"/>
              <a:ext cx="188120"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80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2</a:t>
              </a:r>
            </a:p>
            <a:p>
              <a:pPr algn="ctr"/>
              <a:r>
                <a:rPr lang="en-GB" sz="800" dirty="0" smtClean="0">
                  <a:solidFill>
                    <a:schemeClr val="accent1"/>
                  </a:solidFill>
                  <a:cs typeface="Arial" panose="020B0604020202020204" pitchFamily="34" charset="0"/>
                </a:rPr>
                <a:t>4</a:t>
              </a:r>
              <a:endParaRPr lang="en-GB" sz="800" dirty="0">
                <a:solidFill>
                  <a:schemeClr val="accent1"/>
                </a:solidFill>
                <a:cs typeface="Arial" panose="020B0604020202020204" pitchFamily="34" charset="0"/>
              </a:endParaRPr>
            </a:p>
          </p:txBody>
        </p:sp>
        <p:sp>
          <p:nvSpPr>
            <p:cNvPr id="43" name="Line 21"/>
            <p:cNvSpPr>
              <a:spLocks noChangeShapeType="1"/>
            </p:cNvSpPr>
            <p:nvPr/>
          </p:nvSpPr>
          <p:spPr bwMode="auto">
            <a:xfrm>
              <a:off x="3216653"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44" name="TextBox 43"/>
            <p:cNvSpPr txBox="1"/>
            <p:nvPr/>
          </p:nvSpPr>
          <p:spPr>
            <a:xfrm>
              <a:off x="3127268"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90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1</a:t>
              </a:r>
            </a:p>
            <a:p>
              <a:pPr algn="r"/>
              <a:r>
                <a:rPr lang="en-GB" sz="800" dirty="0" smtClean="0">
                  <a:solidFill>
                    <a:schemeClr val="accent1"/>
                  </a:solidFill>
                  <a:cs typeface="Arial" panose="020B0604020202020204" pitchFamily="34" charset="0"/>
                </a:rPr>
                <a:t>4</a:t>
              </a:r>
              <a:endParaRPr lang="en-GB" sz="800" dirty="0">
                <a:solidFill>
                  <a:schemeClr val="accent1"/>
                </a:solidFill>
                <a:cs typeface="Arial" panose="020B0604020202020204" pitchFamily="34" charset="0"/>
              </a:endParaRPr>
            </a:p>
          </p:txBody>
        </p:sp>
        <p:sp>
          <p:nvSpPr>
            <p:cNvPr id="45" name="Line 19"/>
            <p:cNvSpPr>
              <a:spLocks noChangeShapeType="1"/>
            </p:cNvSpPr>
            <p:nvPr/>
          </p:nvSpPr>
          <p:spPr bwMode="auto">
            <a:xfrm>
              <a:off x="3766058"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46" name="Line 21"/>
            <p:cNvSpPr>
              <a:spLocks noChangeShapeType="1"/>
            </p:cNvSpPr>
            <p:nvPr/>
          </p:nvSpPr>
          <p:spPr bwMode="auto">
            <a:xfrm>
              <a:off x="3489537"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47" name="TextBox 46"/>
            <p:cNvSpPr txBox="1"/>
            <p:nvPr/>
          </p:nvSpPr>
          <p:spPr>
            <a:xfrm>
              <a:off x="3371298" y="4113580"/>
              <a:ext cx="245828"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100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1</a:t>
              </a:r>
            </a:p>
            <a:p>
              <a:pPr algn="r"/>
              <a:r>
                <a:rPr lang="en-GB" sz="800" dirty="0" smtClean="0">
                  <a:solidFill>
                    <a:schemeClr val="accent1"/>
                  </a:solidFill>
                  <a:cs typeface="Arial" panose="020B0604020202020204" pitchFamily="34" charset="0"/>
                </a:rPr>
                <a:t>4</a:t>
              </a:r>
              <a:endParaRPr lang="en-GB" sz="800" dirty="0">
                <a:solidFill>
                  <a:schemeClr val="accent1"/>
                </a:solidFill>
                <a:cs typeface="Arial" panose="020B0604020202020204" pitchFamily="34" charset="0"/>
              </a:endParaRPr>
            </a:p>
          </p:txBody>
        </p:sp>
        <p:sp>
          <p:nvSpPr>
            <p:cNvPr id="48" name="TextBox 47"/>
            <p:cNvSpPr txBox="1"/>
            <p:nvPr/>
          </p:nvSpPr>
          <p:spPr>
            <a:xfrm>
              <a:off x="3643144" y="4113580"/>
              <a:ext cx="245828"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110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1</a:t>
              </a:r>
            </a:p>
            <a:p>
              <a:pPr algn="r"/>
              <a:r>
                <a:rPr lang="en-GB" sz="800" dirty="0" smtClean="0">
                  <a:solidFill>
                    <a:schemeClr val="accent1"/>
                  </a:solidFill>
                  <a:cs typeface="Arial" panose="020B0604020202020204" pitchFamily="34" charset="0"/>
                </a:rPr>
                <a:t>1</a:t>
              </a:r>
              <a:endParaRPr lang="en-GB" sz="800" dirty="0">
                <a:solidFill>
                  <a:schemeClr val="accent1"/>
                </a:solidFill>
                <a:cs typeface="Arial" panose="020B0604020202020204" pitchFamily="34" charset="0"/>
              </a:endParaRPr>
            </a:p>
          </p:txBody>
        </p:sp>
        <p:sp>
          <p:nvSpPr>
            <p:cNvPr id="49" name="Line 19"/>
            <p:cNvSpPr>
              <a:spLocks noChangeShapeType="1"/>
            </p:cNvSpPr>
            <p:nvPr/>
          </p:nvSpPr>
          <p:spPr bwMode="auto">
            <a:xfrm>
              <a:off x="4048468"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50" name="TextBox 49"/>
            <p:cNvSpPr txBox="1"/>
            <p:nvPr/>
          </p:nvSpPr>
          <p:spPr>
            <a:xfrm>
              <a:off x="3925554" y="4113580"/>
              <a:ext cx="245828"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120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0</a:t>
              </a:r>
            </a:p>
            <a:p>
              <a:pPr algn="ctr"/>
              <a:r>
                <a:rPr lang="en-GB" sz="800" dirty="0" smtClean="0">
                  <a:solidFill>
                    <a:schemeClr val="accent1"/>
                  </a:solidFill>
                  <a:cs typeface="Arial" panose="020B0604020202020204" pitchFamily="34" charset="0"/>
                </a:rPr>
                <a:t>0</a:t>
              </a:r>
              <a:endParaRPr lang="en-GB" sz="800" dirty="0">
                <a:solidFill>
                  <a:schemeClr val="accent1"/>
                </a:solidFill>
                <a:cs typeface="Arial" panose="020B0604020202020204" pitchFamily="34" charset="0"/>
              </a:endParaRPr>
            </a:p>
          </p:txBody>
        </p:sp>
        <p:sp>
          <p:nvSpPr>
            <p:cNvPr id="51" name="Line 19"/>
            <p:cNvSpPr>
              <a:spLocks noChangeShapeType="1"/>
            </p:cNvSpPr>
            <p:nvPr/>
          </p:nvSpPr>
          <p:spPr bwMode="auto">
            <a:xfrm>
              <a:off x="4309201"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52" name="TextBox 51"/>
            <p:cNvSpPr txBox="1"/>
            <p:nvPr/>
          </p:nvSpPr>
          <p:spPr>
            <a:xfrm>
              <a:off x="4186288" y="4113580"/>
              <a:ext cx="245827" cy="56514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130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0</a:t>
              </a:r>
              <a:endParaRPr lang="en-GB" sz="800" dirty="0">
                <a:solidFill>
                  <a:schemeClr val="accent2"/>
                </a:solidFill>
                <a:cs typeface="Arial" panose="020B0604020202020204" pitchFamily="34" charset="0"/>
              </a:endParaRPr>
            </a:p>
          </p:txBody>
        </p:sp>
        <p:sp>
          <p:nvSpPr>
            <p:cNvPr id="53" name="TextBox 52"/>
            <p:cNvSpPr txBox="1"/>
            <p:nvPr/>
          </p:nvSpPr>
          <p:spPr>
            <a:xfrm>
              <a:off x="-43336" y="4340171"/>
              <a:ext cx="768159" cy="461665"/>
            </a:xfrm>
            <a:prstGeom prst="rect">
              <a:avLst/>
            </a:prstGeom>
            <a:noFill/>
          </p:spPr>
          <p:txBody>
            <a:bodyPr wrap="none" rtlCol="0">
              <a:spAutoFit/>
            </a:bodyPr>
            <a:lstStyle/>
            <a:p>
              <a:pPr algn="r" fontAlgn="base">
                <a:spcBef>
                  <a:spcPct val="0"/>
                </a:spcBef>
                <a:spcAft>
                  <a:spcPct val="0"/>
                </a:spcAft>
              </a:pPr>
              <a:r>
                <a:rPr lang="en-GB" sz="800" dirty="0" smtClean="0">
                  <a:solidFill>
                    <a:srgbClr val="000000"/>
                  </a:solidFill>
                  <a:cs typeface="Arial" panose="020B0604020202020204" pitchFamily="34" charset="0"/>
                </a:rPr>
                <a:t>No. at risk</a:t>
              </a:r>
            </a:p>
            <a:p>
              <a:pPr algn="r" fontAlgn="base">
                <a:spcBef>
                  <a:spcPct val="0"/>
                </a:spcBef>
                <a:spcAft>
                  <a:spcPct val="0"/>
                </a:spcAft>
              </a:pPr>
              <a:r>
                <a:rPr lang="en-GB" sz="800" dirty="0" smtClean="0">
                  <a:solidFill>
                    <a:schemeClr val="accent2"/>
                  </a:solidFill>
                  <a:cs typeface="Arial" panose="020B0604020202020204" pitchFamily="34" charset="0"/>
                </a:rPr>
                <a:t>With prior</a:t>
              </a:r>
            </a:p>
            <a:p>
              <a:pPr algn="r" fontAlgn="base">
                <a:spcBef>
                  <a:spcPct val="0"/>
                </a:spcBef>
                <a:spcAft>
                  <a:spcPct val="0"/>
                </a:spcAft>
              </a:pPr>
              <a:r>
                <a:rPr lang="en-GB" sz="800" dirty="0" smtClean="0">
                  <a:solidFill>
                    <a:schemeClr val="accent1"/>
                  </a:solidFill>
                  <a:cs typeface="Arial" panose="020B0604020202020204" pitchFamily="34" charset="0"/>
                </a:rPr>
                <a:t>Without prior</a:t>
              </a:r>
              <a:endParaRPr lang="en-GB" sz="800" dirty="0">
                <a:solidFill>
                  <a:schemeClr val="accent1"/>
                </a:solidFill>
                <a:cs typeface="Arial" panose="020B0604020202020204" pitchFamily="34" charset="0"/>
              </a:endParaRPr>
            </a:p>
          </p:txBody>
        </p:sp>
        <p:grpSp>
          <p:nvGrpSpPr>
            <p:cNvPr id="54" name="Group 2"/>
            <p:cNvGrpSpPr>
              <a:grpSpLocks/>
            </p:cNvGrpSpPr>
            <p:nvPr/>
          </p:nvGrpSpPr>
          <p:grpSpPr bwMode="auto">
            <a:xfrm>
              <a:off x="773058" y="2503741"/>
              <a:ext cx="2844067" cy="1044000"/>
              <a:chOff x="2205" y="1912"/>
              <a:chExt cx="1344" cy="492"/>
            </a:xfrm>
          </p:grpSpPr>
          <p:sp>
            <p:nvSpPr>
              <p:cNvPr id="68" name="Freeform 3"/>
              <p:cNvSpPr>
                <a:spLocks/>
              </p:cNvSpPr>
              <p:nvPr/>
            </p:nvSpPr>
            <p:spPr bwMode="auto">
              <a:xfrm>
                <a:off x="2205" y="1930"/>
                <a:ext cx="1344" cy="456"/>
              </a:xfrm>
              <a:custGeom>
                <a:avLst/>
                <a:gdLst>
                  <a:gd name="T0" fmla="*/ 224 w 224"/>
                  <a:gd name="T1" fmla="*/ 76 h 76"/>
                  <a:gd name="T2" fmla="*/ 106 w 224"/>
                  <a:gd name="T3" fmla="*/ 76 h 76"/>
                  <a:gd name="T4" fmla="*/ 106 w 224"/>
                  <a:gd name="T5" fmla="*/ 72 h 76"/>
                  <a:gd name="T6" fmla="*/ 91 w 224"/>
                  <a:gd name="T7" fmla="*/ 72 h 76"/>
                  <a:gd name="T8" fmla="*/ 91 w 224"/>
                  <a:gd name="T9" fmla="*/ 69 h 76"/>
                  <a:gd name="T10" fmla="*/ 56 w 224"/>
                  <a:gd name="T11" fmla="*/ 69 h 76"/>
                  <a:gd name="T12" fmla="*/ 56 w 224"/>
                  <a:gd name="T13" fmla="*/ 66 h 76"/>
                  <a:gd name="T14" fmla="*/ 55 w 224"/>
                  <a:gd name="T15" fmla="*/ 66 h 76"/>
                  <a:gd name="T16" fmla="*/ 55 w 224"/>
                  <a:gd name="T17" fmla="*/ 63 h 76"/>
                  <a:gd name="T18" fmla="*/ 52 w 224"/>
                  <a:gd name="T19" fmla="*/ 63 h 76"/>
                  <a:gd name="T20" fmla="*/ 52 w 224"/>
                  <a:gd name="T21" fmla="*/ 59 h 76"/>
                  <a:gd name="T22" fmla="*/ 51 w 224"/>
                  <a:gd name="T23" fmla="*/ 59 h 76"/>
                  <a:gd name="T24" fmla="*/ 51 w 224"/>
                  <a:gd name="T25" fmla="*/ 51 h 76"/>
                  <a:gd name="T26" fmla="*/ 38 w 224"/>
                  <a:gd name="T27" fmla="*/ 51 h 76"/>
                  <a:gd name="T28" fmla="*/ 38 w 224"/>
                  <a:gd name="T29" fmla="*/ 48 h 76"/>
                  <a:gd name="T30" fmla="*/ 36 w 224"/>
                  <a:gd name="T31" fmla="*/ 48 h 76"/>
                  <a:gd name="T32" fmla="*/ 36 w 224"/>
                  <a:gd name="T33" fmla="*/ 42 h 76"/>
                  <a:gd name="T34" fmla="*/ 35 w 224"/>
                  <a:gd name="T35" fmla="*/ 42 h 76"/>
                  <a:gd name="T36" fmla="*/ 35 w 224"/>
                  <a:gd name="T37" fmla="*/ 31 h 76"/>
                  <a:gd name="T38" fmla="*/ 33 w 224"/>
                  <a:gd name="T39" fmla="*/ 31 h 76"/>
                  <a:gd name="T40" fmla="*/ 33 w 224"/>
                  <a:gd name="T41" fmla="*/ 29 h 76"/>
                  <a:gd name="T42" fmla="*/ 31 w 224"/>
                  <a:gd name="T43" fmla="*/ 29 h 76"/>
                  <a:gd name="T44" fmla="*/ 31 w 224"/>
                  <a:gd name="T45" fmla="*/ 23 h 76"/>
                  <a:gd name="T46" fmla="*/ 26 w 224"/>
                  <a:gd name="T47" fmla="*/ 23 h 76"/>
                  <a:gd name="T48" fmla="*/ 26 w 224"/>
                  <a:gd name="T49" fmla="*/ 20 h 76"/>
                  <a:gd name="T50" fmla="*/ 19 w 224"/>
                  <a:gd name="T51" fmla="*/ 20 h 76"/>
                  <a:gd name="T52" fmla="*/ 19 w 224"/>
                  <a:gd name="T53" fmla="*/ 5 h 76"/>
                  <a:gd name="T54" fmla="*/ 17 w 224"/>
                  <a:gd name="T55" fmla="*/ 5 h 76"/>
                  <a:gd name="T56" fmla="*/ 17 w 224"/>
                  <a:gd name="T57" fmla="*/ 2 h 76"/>
                  <a:gd name="T58" fmla="*/ 15 w 224"/>
                  <a:gd name="T59" fmla="*/ 2 h 76"/>
                  <a:gd name="T60" fmla="*/ 15 w 224"/>
                  <a:gd name="T61" fmla="*/ 0 h 76"/>
                  <a:gd name="T62" fmla="*/ 0 w 224"/>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76">
                    <a:moveTo>
                      <a:pt x="224" y="76"/>
                    </a:moveTo>
                    <a:lnTo>
                      <a:pt x="106" y="76"/>
                    </a:lnTo>
                    <a:lnTo>
                      <a:pt x="106" y="72"/>
                    </a:lnTo>
                    <a:lnTo>
                      <a:pt x="91" y="72"/>
                    </a:lnTo>
                    <a:lnTo>
                      <a:pt x="91" y="69"/>
                    </a:lnTo>
                    <a:lnTo>
                      <a:pt x="56" y="69"/>
                    </a:lnTo>
                    <a:lnTo>
                      <a:pt x="56" y="66"/>
                    </a:lnTo>
                    <a:lnTo>
                      <a:pt x="55" y="66"/>
                    </a:lnTo>
                    <a:lnTo>
                      <a:pt x="55" y="63"/>
                    </a:lnTo>
                    <a:lnTo>
                      <a:pt x="52" y="63"/>
                    </a:lnTo>
                    <a:lnTo>
                      <a:pt x="52" y="59"/>
                    </a:lnTo>
                    <a:lnTo>
                      <a:pt x="51" y="59"/>
                    </a:lnTo>
                    <a:lnTo>
                      <a:pt x="51" y="51"/>
                    </a:lnTo>
                    <a:lnTo>
                      <a:pt x="38" y="51"/>
                    </a:lnTo>
                    <a:lnTo>
                      <a:pt x="38" y="48"/>
                    </a:lnTo>
                    <a:lnTo>
                      <a:pt x="36" y="48"/>
                    </a:lnTo>
                    <a:lnTo>
                      <a:pt x="36" y="42"/>
                    </a:lnTo>
                    <a:lnTo>
                      <a:pt x="35" y="42"/>
                    </a:lnTo>
                    <a:lnTo>
                      <a:pt x="35" y="31"/>
                    </a:lnTo>
                    <a:lnTo>
                      <a:pt x="33" y="31"/>
                    </a:lnTo>
                    <a:lnTo>
                      <a:pt x="33" y="29"/>
                    </a:lnTo>
                    <a:lnTo>
                      <a:pt x="31" y="29"/>
                    </a:lnTo>
                    <a:lnTo>
                      <a:pt x="31" y="23"/>
                    </a:lnTo>
                    <a:lnTo>
                      <a:pt x="26" y="23"/>
                    </a:lnTo>
                    <a:lnTo>
                      <a:pt x="26" y="20"/>
                    </a:lnTo>
                    <a:lnTo>
                      <a:pt x="19" y="20"/>
                    </a:lnTo>
                    <a:lnTo>
                      <a:pt x="19" y="5"/>
                    </a:lnTo>
                    <a:lnTo>
                      <a:pt x="17" y="5"/>
                    </a:lnTo>
                    <a:lnTo>
                      <a:pt x="17" y="2"/>
                    </a:lnTo>
                    <a:lnTo>
                      <a:pt x="15" y="2"/>
                    </a:lnTo>
                    <a:lnTo>
                      <a:pt x="15"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4"/>
              <p:cNvSpPr>
                <a:spLocks noChangeShapeType="1"/>
              </p:cNvSpPr>
              <p:nvPr/>
            </p:nvSpPr>
            <p:spPr bwMode="auto">
              <a:xfrm>
                <a:off x="2415" y="220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5"/>
              <p:cNvSpPr>
                <a:spLocks noChangeShapeType="1"/>
              </p:cNvSpPr>
              <p:nvPr/>
            </p:nvSpPr>
            <p:spPr bwMode="auto">
              <a:xfrm>
                <a:off x="2295" y="2020"/>
                <a:ext cx="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6"/>
              <p:cNvSpPr>
                <a:spLocks noChangeShapeType="1"/>
              </p:cNvSpPr>
              <p:nvPr/>
            </p:nvSpPr>
            <p:spPr bwMode="auto">
              <a:xfrm>
                <a:off x="2595" y="232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7"/>
              <p:cNvSpPr>
                <a:spLocks noChangeShapeType="1"/>
              </p:cNvSpPr>
              <p:nvPr/>
            </p:nvSpPr>
            <p:spPr bwMode="auto">
              <a:xfrm>
                <a:off x="2607" y="232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8"/>
              <p:cNvSpPr>
                <a:spLocks noChangeShapeType="1"/>
              </p:cNvSpPr>
              <p:nvPr/>
            </p:nvSpPr>
            <p:spPr bwMode="auto">
              <a:xfrm>
                <a:off x="2211" y="191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9"/>
              <p:cNvSpPr>
                <a:spLocks noChangeShapeType="1"/>
              </p:cNvSpPr>
              <p:nvPr/>
            </p:nvSpPr>
            <p:spPr bwMode="auto">
              <a:xfrm>
                <a:off x="2325" y="203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10"/>
              <p:cNvSpPr>
                <a:spLocks noChangeShapeType="1"/>
              </p:cNvSpPr>
              <p:nvPr/>
            </p:nvSpPr>
            <p:spPr bwMode="auto">
              <a:xfrm>
                <a:off x="3027" y="236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11"/>
              <p:cNvSpPr>
                <a:spLocks noChangeShapeType="1"/>
              </p:cNvSpPr>
              <p:nvPr/>
            </p:nvSpPr>
            <p:spPr bwMode="auto">
              <a:xfrm>
                <a:off x="3135" y="236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12"/>
              <p:cNvSpPr>
                <a:spLocks noChangeShapeType="1"/>
              </p:cNvSpPr>
              <p:nvPr/>
            </p:nvSpPr>
            <p:spPr bwMode="auto">
              <a:xfrm>
                <a:off x="3231" y="236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13"/>
              <p:cNvSpPr>
                <a:spLocks noChangeShapeType="1"/>
              </p:cNvSpPr>
              <p:nvPr/>
            </p:nvSpPr>
            <p:spPr bwMode="auto">
              <a:xfrm>
                <a:off x="3537" y="236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14"/>
              <p:cNvSpPr>
                <a:spLocks noChangeShapeType="1"/>
              </p:cNvSpPr>
              <p:nvPr/>
            </p:nvSpPr>
            <p:spPr bwMode="auto">
              <a:xfrm>
                <a:off x="2841" y="236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15"/>
              <p:cNvSpPr>
                <a:spLocks noChangeShapeType="1"/>
              </p:cNvSpPr>
              <p:nvPr/>
            </p:nvSpPr>
            <p:spPr bwMode="auto">
              <a:xfrm>
                <a:off x="2931" y="236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cxnSp>
          <p:nvCxnSpPr>
            <p:cNvPr id="55" name="Straight Connector 54"/>
            <p:cNvCxnSpPr/>
            <p:nvPr/>
          </p:nvCxnSpPr>
          <p:spPr>
            <a:xfrm>
              <a:off x="2376311" y="3297299"/>
              <a:ext cx="25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376311" y="3177425"/>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7" name="Group 16"/>
            <p:cNvGrpSpPr>
              <a:grpSpLocks/>
            </p:cNvGrpSpPr>
            <p:nvPr/>
          </p:nvGrpSpPr>
          <p:grpSpPr bwMode="auto">
            <a:xfrm>
              <a:off x="773057" y="2533431"/>
              <a:ext cx="3044859" cy="1519200"/>
              <a:chOff x="2159" y="1798"/>
              <a:chExt cx="1440" cy="720"/>
            </a:xfrm>
          </p:grpSpPr>
          <p:sp>
            <p:nvSpPr>
              <p:cNvPr id="60" name="Line 17"/>
              <p:cNvSpPr>
                <a:spLocks noChangeShapeType="1"/>
              </p:cNvSpPr>
              <p:nvPr/>
            </p:nvSpPr>
            <p:spPr bwMode="auto">
              <a:xfrm>
                <a:off x="2291" y="2110"/>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Freeform 18"/>
              <p:cNvSpPr>
                <a:spLocks/>
              </p:cNvSpPr>
              <p:nvPr/>
            </p:nvSpPr>
            <p:spPr bwMode="auto">
              <a:xfrm>
                <a:off x="2159" y="1798"/>
                <a:ext cx="1440" cy="702"/>
              </a:xfrm>
              <a:custGeom>
                <a:avLst/>
                <a:gdLst>
                  <a:gd name="T0" fmla="*/ 186 w 240"/>
                  <a:gd name="T1" fmla="*/ 117 h 117"/>
                  <a:gd name="T2" fmla="*/ 171 w 240"/>
                  <a:gd name="T3" fmla="*/ 114 h 117"/>
                  <a:gd name="T4" fmla="*/ 155 w 240"/>
                  <a:gd name="T5" fmla="*/ 112 h 117"/>
                  <a:gd name="T6" fmla="*/ 154 w 240"/>
                  <a:gd name="T7" fmla="*/ 109 h 117"/>
                  <a:gd name="T8" fmla="*/ 130 w 240"/>
                  <a:gd name="T9" fmla="*/ 106 h 117"/>
                  <a:gd name="T10" fmla="*/ 105 w 240"/>
                  <a:gd name="T11" fmla="*/ 105 h 117"/>
                  <a:gd name="T12" fmla="*/ 104 w 240"/>
                  <a:gd name="T13" fmla="*/ 103 h 117"/>
                  <a:gd name="T14" fmla="*/ 102 w 240"/>
                  <a:gd name="T15" fmla="*/ 101 h 117"/>
                  <a:gd name="T16" fmla="*/ 69 w 240"/>
                  <a:gd name="T17" fmla="*/ 99 h 117"/>
                  <a:gd name="T18" fmla="*/ 68 w 240"/>
                  <a:gd name="T19" fmla="*/ 95 h 117"/>
                  <a:gd name="T20" fmla="*/ 67 w 240"/>
                  <a:gd name="T21" fmla="*/ 93 h 117"/>
                  <a:gd name="T22" fmla="*/ 62 w 240"/>
                  <a:gd name="T23" fmla="*/ 91 h 117"/>
                  <a:gd name="T24" fmla="*/ 58 w 240"/>
                  <a:gd name="T25" fmla="*/ 89 h 117"/>
                  <a:gd name="T26" fmla="*/ 52 w 240"/>
                  <a:gd name="T27" fmla="*/ 88 h 117"/>
                  <a:gd name="T28" fmla="*/ 52 w 240"/>
                  <a:gd name="T29" fmla="*/ 79 h 117"/>
                  <a:gd name="T30" fmla="*/ 50 w 240"/>
                  <a:gd name="T31" fmla="*/ 76 h 117"/>
                  <a:gd name="T32" fmla="*/ 47 w 240"/>
                  <a:gd name="T33" fmla="*/ 74 h 117"/>
                  <a:gd name="T34" fmla="*/ 35 w 240"/>
                  <a:gd name="T35" fmla="*/ 69 h 117"/>
                  <a:gd name="T36" fmla="*/ 34 w 240"/>
                  <a:gd name="T37" fmla="*/ 61 h 117"/>
                  <a:gd name="T38" fmla="*/ 32 w 240"/>
                  <a:gd name="T39" fmla="*/ 59 h 117"/>
                  <a:gd name="T40" fmla="*/ 31 w 240"/>
                  <a:gd name="T41" fmla="*/ 55 h 117"/>
                  <a:gd name="T42" fmla="*/ 21 w 240"/>
                  <a:gd name="T43" fmla="*/ 54 h 117"/>
                  <a:gd name="T44" fmla="*/ 20 w 240"/>
                  <a:gd name="T45" fmla="*/ 50 h 117"/>
                  <a:gd name="T46" fmla="*/ 18 w 240"/>
                  <a:gd name="T47" fmla="*/ 48 h 117"/>
                  <a:gd name="T48" fmla="*/ 17 w 240"/>
                  <a:gd name="T49" fmla="*/ 34 h 117"/>
                  <a:gd name="T50" fmla="*/ 17 w 240"/>
                  <a:gd name="T51" fmla="*/ 18 h 117"/>
                  <a:gd name="T52" fmla="*/ 14 w 240"/>
                  <a:gd name="T53" fmla="*/ 13 h 117"/>
                  <a:gd name="T54" fmla="*/ 13 w 240"/>
                  <a:gd name="T55" fmla="*/ 10 h 117"/>
                  <a:gd name="T56" fmla="*/ 12 w 240"/>
                  <a:gd name="T57" fmla="*/ 6 h 117"/>
                  <a:gd name="T58" fmla="*/ 10 w 240"/>
                  <a:gd name="T59" fmla="*/ 3 h 117"/>
                  <a:gd name="T60" fmla="*/ 9 w 240"/>
                  <a:gd name="T61" fmla="*/ 1 h 117"/>
                  <a:gd name="T62" fmla="*/ 4 w 240"/>
                  <a:gd name="T6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117">
                    <a:moveTo>
                      <a:pt x="240" y="117"/>
                    </a:moveTo>
                    <a:lnTo>
                      <a:pt x="186" y="117"/>
                    </a:lnTo>
                    <a:lnTo>
                      <a:pt x="186" y="114"/>
                    </a:lnTo>
                    <a:lnTo>
                      <a:pt x="171" y="114"/>
                    </a:lnTo>
                    <a:lnTo>
                      <a:pt x="171" y="112"/>
                    </a:lnTo>
                    <a:lnTo>
                      <a:pt x="155" y="112"/>
                    </a:lnTo>
                    <a:lnTo>
                      <a:pt x="155" y="109"/>
                    </a:lnTo>
                    <a:lnTo>
                      <a:pt x="154" y="109"/>
                    </a:lnTo>
                    <a:lnTo>
                      <a:pt x="154" y="106"/>
                    </a:lnTo>
                    <a:lnTo>
                      <a:pt x="130" y="106"/>
                    </a:lnTo>
                    <a:lnTo>
                      <a:pt x="130" y="105"/>
                    </a:lnTo>
                    <a:lnTo>
                      <a:pt x="105" y="105"/>
                    </a:lnTo>
                    <a:lnTo>
                      <a:pt x="105" y="103"/>
                    </a:lnTo>
                    <a:lnTo>
                      <a:pt x="104" y="103"/>
                    </a:lnTo>
                    <a:lnTo>
                      <a:pt x="104" y="101"/>
                    </a:lnTo>
                    <a:lnTo>
                      <a:pt x="102" y="101"/>
                    </a:lnTo>
                    <a:lnTo>
                      <a:pt x="102" y="99"/>
                    </a:lnTo>
                    <a:lnTo>
                      <a:pt x="69" y="99"/>
                    </a:lnTo>
                    <a:lnTo>
                      <a:pt x="69" y="95"/>
                    </a:lnTo>
                    <a:lnTo>
                      <a:pt x="68" y="95"/>
                    </a:lnTo>
                    <a:lnTo>
                      <a:pt x="68" y="93"/>
                    </a:lnTo>
                    <a:lnTo>
                      <a:pt x="67" y="93"/>
                    </a:lnTo>
                    <a:lnTo>
                      <a:pt x="67" y="91"/>
                    </a:lnTo>
                    <a:lnTo>
                      <a:pt x="62" y="91"/>
                    </a:lnTo>
                    <a:lnTo>
                      <a:pt x="62" y="89"/>
                    </a:lnTo>
                    <a:lnTo>
                      <a:pt x="58" y="89"/>
                    </a:lnTo>
                    <a:lnTo>
                      <a:pt x="58" y="88"/>
                    </a:lnTo>
                    <a:lnTo>
                      <a:pt x="52" y="88"/>
                    </a:lnTo>
                    <a:lnTo>
                      <a:pt x="52" y="84"/>
                    </a:lnTo>
                    <a:cubicBezTo>
                      <a:pt x="51" y="84"/>
                      <a:pt x="52" y="79"/>
                      <a:pt x="52" y="79"/>
                    </a:cubicBezTo>
                    <a:lnTo>
                      <a:pt x="50" y="79"/>
                    </a:lnTo>
                    <a:lnTo>
                      <a:pt x="50" y="76"/>
                    </a:lnTo>
                    <a:lnTo>
                      <a:pt x="47" y="76"/>
                    </a:lnTo>
                    <a:lnTo>
                      <a:pt x="47" y="74"/>
                    </a:lnTo>
                    <a:lnTo>
                      <a:pt x="35" y="74"/>
                    </a:lnTo>
                    <a:lnTo>
                      <a:pt x="35" y="69"/>
                    </a:lnTo>
                    <a:lnTo>
                      <a:pt x="34" y="69"/>
                    </a:lnTo>
                    <a:lnTo>
                      <a:pt x="34" y="61"/>
                    </a:lnTo>
                    <a:lnTo>
                      <a:pt x="32" y="61"/>
                    </a:lnTo>
                    <a:lnTo>
                      <a:pt x="32" y="59"/>
                    </a:lnTo>
                    <a:lnTo>
                      <a:pt x="31" y="59"/>
                    </a:lnTo>
                    <a:lnTo>
                      <a:pt x="31" y="55"/>
                    </a:lnTo>
                    <a:lnTo>
                      <a:pt x="21" y="55"/>
                    </a:lnTo>
                    <a:lnTo>
                      <a:pt x="21" y="54"/>
                    </a:lnTo>
                    <a:lnTo>
                      <a:pt x="20" y="54"/>
                    </a:lnTo>
                    <a:lnTo>
                      <a:pt x="20" y="50"/>
                    </a:lnTo>
                    <a:lnTo>
                      <a:pt x="18" y="50"/>
                    </a:lnTo>
                    <a:lnTo>
                      <a:pt x="18" y="48"/>
                    </a:lnTo>
                    <a:lnTo>
                      <a:pt x="17" y="48"/>
                    </a:lnTo>
                    <a:lnTo>
                      <a:pt x="17" y="34"/>
                    </a:lnTo>
                    <a:lnTo>
                      <a:pt x="17" y="25"/>
                    </a:lnTo>
                    <a:lnTo>
                      <a:pt x="17" y="18"/>
                    </a:lnTo>
                    <a:lnTo>
                      <a:pt x="14" y="18"/>
                    </a:lnTo>
                    <a:lnTo>
                      <a:pt x="14" y="13"/>
                    </a:lnTo>
                    <a:lnTo>
                      <a:pt x="13" y="13"/>
                    </a:lnTo>
                    <a:lnTo>
                      <a:pt x="13" y="10"/>
                    </a:lnTo>
                    <a:lnTo>
                      <a:pt x="12" y="10"/>
                    </a:lnTo>
                    <a:lnTo>
                      <a:pt x="12" y="6"/>
                    </a:lnTo>
                    <a:lnTo>
                      <a:pt x="10" y="6"/>
                    </a:lnTo>
                    <a:lnTo>
                      <a:pt x="10" y="3"/>
                    </a:lnTo>
                    <a:lnTo>
                      <a:pt x="9" y="3"/>
                    </a:lnTo>
                    <a:lnTo>
                      <a:pt x="9" y="1"/>
                    </a:lnTo>
                    <a:lnTo>
                      <a:pt x="4" y="1"/>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9"/>
              <p:cNvSpPr>
                <a:spLocks noChangeShapeType="1"/>
              </p:cNvSpPr>
              <p:nvPr/>
            </p:nvSpPr>
            <p:spPr bwMode="auto">
              <a:xfrm>
                <a:off x="2975" y="2422"/>
                <a:ext cx="0" cy="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20"/>
              <p:cNvSpPr>
                <a:spLocks noChangeShapeType="1"/>
              </p:cNvSpPr>
              <p:nvPr/>
            </p:nvSpPr>
            <p:spPr bwMode="auto">
              <a:xfrm>
                <a:off x="3599" y="2482"/>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21"/>
              <p:cNvSpPr>
                <a:spLocks noChangeShapeType="1"/>
              </p:cNvSpPr>
              <p:nvPr/>
            </p:nvSpPr>
            <p:spPr bwMode="auto">
              <a:xfrm>
                <a:off x="2243" y="2002"/>
                <a:ext cx="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22"/>
              <p:cNvSpPr>
                <a:spLocks noChangeShapeType="1"/>
              </p:cNvSpPr>
              <p:nvPr/>
            </p:nvSpPr>
            <p:spPr bwMode="auto">
              <a:xfrm>
                <a:off x="2243" y="1978"/>
                <a:ext cx="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23"/>
              <p:cNvSpPr>
                <a:spLocks noChangeShapeType="1"/>
              </p:cNvSpPr>
              <p:nvPr/>
            </p:nvSpPr>
            <p:spPr bwMode="auto">
              <a:xfrm>
                <a:off x="2243" y="1936"/>
                <a:ext cx="3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24"/>
              <p:cNvSpPr>
                <a:spLocks noChangeShapeType="1"/>
              </p:cNvSpPr>
              <p:nvPr/>
            </p:nvSpPr>
            <p:spPr bwMode="auto">
              <a:xfrm>
                <a:off x="2273" y="2128"/>
                <a:ext cx="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58" name="TextBox 57"/>
            <p:cNvSpPr txBox="1"/>
            <p:nvPr/>
          </p:nvSpPr>
          <p:spPr>
            <a:xfrm>
              <a:off x="3103649" y="2905972"/>
              <a:ext cx="768159" cy="215444"/>
            </a:xfrm>
            <a:prstGeom prst="rect">
              <a:avLst/>
            </a:prstGeom>
            <a:noFill/>
          </p:spPr>
          <p:txBody>
            <a:bodyPr wrap="none" rtlCol="0">
              <a:spAutoFit/>
            </a:bodyPr>
            <a:lstStyle/>
            <a:p>
              <a:r>
                <a:rPr lang="en-GB" sz="800" b="1" dirty="0" smtClean="0"/>
                <a:t>Median PFS</a:t>
              </a:r>
              <a:endParaRPr lang="en-GB" sz="800" b="1" dirty="0"/>
            </a:p>
          </p:txBody>
        </p:sp>
        <p:sp>
          <p:nvSpPr>
            <p:cNvPr id="59" name="TextBox 58"/>
            <p:cNvSpPr txBox="1"/>
            <p:nvPr/>
          </p:nvSpPr>
          <p:spPr>
            <a:xfrm>
              <a:off x="2654808" y="3059705"/>
              <a:ext cx="1781257" cy="461665"/>
            </a:xfrm>
            <a:prstGeom prst="rect">
              <a:avLst/>
            </a:prstGeom>
            <a:noFill/>
          </p:spPr>
          <p:txBody>
            <a:bodyPr wrap="none" rtlCol="0">
              <a:spAutoFit/>
            </a:bodyPr>
            <a:lstStyle/>
            <a:p>
              <a:r>
                <a:rPr lang="en-GB" sz="800" dirty="0" smtClean="0">
                  <a:solidFill>
                    <a:schemeClr val="accent2"/>
                  </a:solidFill>
                </a:rPr>
                <a:t>With prior therapy = 14.7 weeks</a:t>
              </a:r>
            </a:p>
            <a:p>
              <a:r>
                <a:rPr lang="en-GB" sz="800" dirty="0" smtClean="0">
                  <a:solidFill>
                    <a:schemeClr val="accent1"/>
                  </a:solidFill>
                </a:rPr>
                <a:t>Without prior therapy = 25.7 weeks</a:t>
              </a:r>
            </a:p>
            <a:p>
              <a:endParaRPr lang="en-GB" sz="800" dirty="0"/>
            </a:p>
          </p:txBody>
        </p:sp>
      </p:grpSp>
      <p:grpSp>
        <p:nvGrpSpPr>
          <p:cNvPr id="81" name="Group 80"/>
          <p:cNvGrpSpPr/>
          <p:nvPr/>
        </p:nvGrpSpPr>
        <p:grpSpPr>
          <a:xfrm>
            <a:off x="4499407" y="3754257"/>
            <a:ext cx="4475451" cy="2386779"/>
            <a:chOff x="4499407" y="2415057"/>
            <a:chExt cx="4475451" cy="2386779"/>
          </a:xfrm>
        </p:grpSpPr>
        <p:sp>
          <p:nvSpPr>
            <p:cNvPr id="82" name="Freeform 81"/>
            <p:cNvSpPr>
              <a:spLocks/>
            </p:cNvSpPr>
            <p:nvPr/>
          </p:nvSpPr>
          <p:spPr bwMode="auto">
            <a:xfrm>
              <a:off x="5246280" y="2524441"/>
              <a:ext cx="3674070" cy="15516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83" name="Line 6"/>
            <p:cNvSpPr>
              <a:spLocks noChangeShapeType="1"/>
            </p:cNvSpPr>
            <p:nvPr/>
          </p:nvSpPr>
          <p:spPr bwMode="auto">
            <a:xfrm>
              <a:off x="5197567" y="2524440"/>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84" name="Line 7"/>
            <p:cNvSpPr>
              <a:spLocks noChangeShapeType="1"/>
            </p:cNvSpPr>
            <p:nvPr/>
          </p:nvSpPr>
          <p:spPr bwMode="auto">
            <a:xfrm>
              <a:off x="5197567" y="2837755"/>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85" name="Line 8"/>
            <p:cNvSpPr>
              <a:spLocks noChangeShapeType="1"/>
            </p:cNvSpPr>
            <p:nvPr/>
          </p:nvSpPr>
          <p:spPr bwMode="auto">
            <a:xfrm>
              <a:off x="5197567" y="3137001"/>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86" name="Line 9"/>
            <p:cNvSpPr>
              <a:spLocks noChangeShapeType="1"/>
            </p:cNvSpPr>
            <p:nvPr/>
          </p:nvSpPr>
          <p:spPr bwMode="auto">
            <a:xfrm>
              <a:off x="5197567" y="3445919"/>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87" name="Line 10"/>
            <p:cNvSpPr>
              <a:spLocks noChangeShapeType="1"/>
            </p:cNvSpPr>
            <p:nvPr/>
          </p:nvSpPr>
          <p:spPr bwMode="auto">
            <a:xfrm>
              <a:off x="5197567" y="3748390"/>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88" name="Line 11"/>
            <p:cNvSpPr>
              <a:spLocks noChangeShapeType="1"/>
            </p:cNvSpPr>
            <p:nvPr/>
          </p:nvSpPr>
          <p:spPr bwMode="auto">
            <a:xfrm>
              <a:off x="5197567" y="4054085"/>
              <a:ext cx="46555" cy="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89" name="TextBox 88"/>
            <p:cNvSpPr txBox="1"/>
            <p:nvPr/>
          </p:nvSpPr>
          <p:spPr>
            <a:xfrm rot="16200000">
              <a:off x="4371925" y="3197148"/>
              <a:ext cx="1035861" cy="215444"/>
            </a:xfrm>
            <a:prstGeom prst="rect">
              <a:avLst/>
            </a:prstGeom>
            <a:noFill/>
          </p:spPr>
          <p:txBody>
            <a:bodyPr wrap="none" rtlCol="0">
              <a:spAutoFit/>
            </a:bodyPr>
            <a:lstStyle/>
            <a:p>
              <a:pPr algn="ctr" fontAlgn="base">
                <a:spcBef>
                  <a:spcPct val="0"/>
                </a:spcBef>
                <a:spcAft>
                  <a:spcPct val="0"/>
                </a:spcAft>
              </a:pPr>
              <a:r>
                <a:rPr lang="en-GB" sz="800" dirty="0" smtClean="0">
                  <a:solidFill>
                    <a:srgbClr val="000000"/>
                  </a:solidFill>
                  <a:cs typeface="Arial" panose="020B0604020202020204" pitchFamily="34" charset="0"/>
                </a:rPr>
                <a:t>Overall survival, %</a:t>
              </a:r>
              <a:endParaRPr lang="en-GB" sz="800" dirty="0">
                <a:solidFill>
                  <a:srgbClr val="000000"/>
                </a:solidFill>
                <a:cs typeface="Arial" panose="020B0604020202020204" pitchFamily="34" charset="0"/>
              </a:endParaRPr>
            </a:p>
          </p:txBody>
        </p:sp>
        <p:sp>
          <p:nvSpPr>
            <p:cNvPr id="90" name="TextBox 89"/>
            <p:cNvSpPr txBox="1"/>
            <p:nvPr/>
          </p:nvSpPr>
          <p:spPr>
            <a:xfrm>
              <a:off x="6829591" y="4277382"/>
              <a:ext cx="761747" cy="215444"/>
            </a:xfrm>
            <a:prstGeom prst="rect">
              <a:avLst/>
            </a:prstGeom>
            <a:noFill/>
          </p:spPr>
          <p:txBody>
            <a:bodyPr wrap="none" rtlCol="0">
              <a:spAutoFit/>
            </a:bodyPr>
            <a:lstStyle/>
            <a:p>
              <a:pPr algn="ctr" fontAlgn="base">
                <a:spcBef>
                  <a:spcPct val="0"/>
                </a:spcBef>
                <a:spcAft>
                  <a:spcPct val="0"/>
                </a:spcAft>
              </a:pPr>
              <a:r>
                <a:rPr lang="en-GB" sz="800" dirty="0" smtClean="0">
                  <a:solidFill>
                    <a:srgbClr val="000000"/>
                  </a:solidFill>
                  <a:cs typeface="Arial" panose="020B0604020202020204" pitchFamily="34" charset="0"/>
                </a:rPr>
                <a:t>Time, weeks</a:t>
              </a:r>
              <a:endParaRPr lang="en-GB" sz="800" dirty="0">
                <a:solidFill>
                  <a:srgbClr val="000000"/>
                </a:solidFill>
                <a:cs typeface="Arial" panose="020B0604020202020204" pitchFamily="34" charset="0"/>
              </a:endParaRPr>
            </a:p>
          </p:txBody>
        </p:sp>
        <p:sp>
          <p:nvSpPr>
            <p:cNvPr id="91" name="TextBox 90"/>
            <p:cNvSpPr txBox="1"/>
            <p:nvPr/>
          </p:nvSpPr>
          <p:spPr>
            <a:xfrm>
              <a:off x="4904372" y="2415057"/>
              <a:ext cx="357790"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100</a:t>
              </a:r>
              <a:endParaRPr lang="en-GB" sz="800" dirty="0">
                <a:solidFill>
                  <a:srgbClr val="000000"/>
                </a:solidFill>
                <a:cs typeface="Arial" panose="020B0604020202020204" pitchFamily="34" charset="0"/>
              </a:endParaRPr>
            </a:p>
          </p:txBody>
        </p:sp>
        <p:sp>
          <p:nvSpPr>
            <p:cNvPr id="92" name="TextBox 91"/>
            <p:cNvSpPr txBox="1"/>
            <p:nvPr/>
          </p:nvSpPr>
          <p:spPr>
            <a:xfrm>
              <a:off x="4962082" y="2729530"/>
              <a:ext cx="300082"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80</a:t>
              </a:r>
              <a:endParaRPr lang="en-GB" sz="800" dirty="0">
                <a:solidFill>
                  <a:srgbClr val="000000"/>
                </a:solidFill>
                <a:cs typeface="Arial" panose="020B0604020202020204" pitchFamily="34" charset="0"/>
              </a:endParaRPr>
            </a:p>
          </p:txBody>
        </p:sp>
        <p:sp>
          <p:nvSpPr>
            <p:cNvPr id="93" name="TextBox 92"/>
            <p:cNvSpPr txBox="1"/>
            <p:nvPr/>
          </p:nvSpPr>
          <p:spPr>
            <a:xfrm>
              <a:off x="4962082" y="3028639"/>
              <a:ext cx="300082"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60</a:t>
              </a:r>
              <a:endParaRPr lang="en-GB" sz="800" dirty="0">
                <a:solidFill>
                  <a:srgbClr val="000000"/>
                </a:solidFill>
                <a:cs typeface="Arial" panose="020B0604020202020204" pitchFamily="34" charset="0"/>
              </a:endParaRPr>
            </a:p>
          </p:txBody>
        </p:sp>
        <p:sp>
          <p:nvSpPr>
            <p:cNvPr id="94" name="TextBox 93"/>
            <p:cNvSpPr txBox="1"/>
            <p:nvPr/>
          </p:nvSpPr>
          <p:spPr>
            <a:xfrm>
              <a:off x="4962082" y="3337421"/>
              <a:ext cx="300082"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40</a:t>
              </a:r>
              <a:endParaRPr lang="en-GB" sz="800" dirty="0">
                <a:solidFill>
                  <a:srgbClr val="000000"/>
                </a:solidFill>
                <a:cs typeface="Arial" panose="020B0604020202020204" pitchFamily="34" charset="0"/>
              </a:endParaRPr>
            </a:p>
          </p:txBody>
        </p:sp>
        <p:sp>
          <p:nvSpPr>
            <p:cNvPr id="95" name="TextBox 94"/>
            <p:cNvSpPr txBox="1"/>
            <p:nvPr/>
          </p:nvSpPr>
          <p:spPr>
            <a:xfrm>
              <a:off x="4962082" y="3639753"/>
              <a:ext cx="300082"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20</a:t>
              </a:r>
              <a:endParaRPr lang="en-GB" sz="800" dirty="0">
                <a:solidFill>
                  <a:srgbClr val="000000"/>
                </a:solidFill>
                <a:cs typeface="Arial" panose="020B0604020202020204" pitchFamily="34" charset="0"/>
              </a:endParaRPr>
            </a:p>
          </p:txBody>
        </p:sp>
        <p:sp>
          <p:nvSpPr>
            <p:cNvPr id="96" name="TextBox 95"/>
            <p:cNvSpPr txBox="1"/>
            <p:nvPr/>
          </p:nvSpPr>
          <p:spPr>
            <a:xfrm>
              <a:off x="5019794" y="3945308"/>
              <a:ext cx="242374" cy="215444"/>
            </a:xfrm>
            <a:prstGeom prst="rect">
              <a:avLst/>
            </a:prstGeom>
            <a:noFill/>
          </p:spPr>
          <p:txBody>
            <a:bodyPr wrap="none" rtlCol="0" anchor="ctr" anchorCtr="0">
              <a:spAutoFit/>
            </a:bodyPr>
            <a:lstStyle/>
            <a:p>
              <a:pPr algn="r"/>
              <a:r>
                <a:rPr lang="en-GB" sz="800" dirty="0" smtClean="0">
                  <a:solidFill>
                    <a:srgbClr val="000000"/>
                  </a:solidFill>
                  <a:cs typeface="Arial" panose="020B0604020202020204" pitchFamily="34" charset="0"/>
                </a:rPr>
                <a:t>0</a:t>
              </a:r>
              <a:endParaRPr lang="en-GB" sz="800" dirty="0">
                <a:solidFill>
                  <a:srgbClr val="000000"/>
                </a:solidFill>
                <a:cs typeface="Arial" panose="020B0604020202020204" pitchFamily="34" charset="0"/>
              </a:endParaRPr>
            </a:p>
          </p:txBody>
        </p:sp>
        <p:sp>
          <p:nvSpPr>
            <p:cNvPr id="97" name="Line 21"/>
            <p:cNvSpPr>
              <a:spLocks noChangeShapeType="1"/>
            </p:cNvSpPr>
            <p:nvPr/>
          </p:nvSpPr>
          <p:spPr bwMode="auto">
            <a:xfrm>
              <a:off x="5315802"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98" name="TextBox 97"/>
            <p:cNvSpPr txBox="1"/>
            <p:nvPr/>
          </p:nvSpPr>
          <p:spPr>
            <a:xfrm>
              <a:off x="5232767"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38</a:t>
              </a:r>
            </a:p>
            <a:p>
              <a:pPr algn="ctr"/>
              <a:r>
                <a:rPr lang="en-GB" sz="800" dirty="0" smtClean="0">
                  <a:solidFill>
                    <a:schemeClr val="accent1"/>
                  </a:solidFill>
                  <a:cs typeface="Arial" panose="020B0604020202020204" pitchFamily="34" charset="0"/>
                </a:rPr>
                <a:t>24</a:t>
              </a:r>
              <a:endParaRPr lang="en-GB" sz="800" dirty="0">
                <a:solidFill>
                  <a:schemeClr val="accent1"/>
                </a:solidFill>
                <a:cs typeface="Arial" panose="020B0604020202020204" pitchFamily="34" charset="0"/>
              </a:endParaRPr>
            </a:p>
          </p:txBody>
        </p:sp>
        <p:sp>
          <p:nvSpPr>
            <p:cNvPr id="99" name="Line 21"/>
            <p:cNvSpPr>
              <a:spLocks noChangeShapeType="1"/>
            </p:cNvSpPr>
            <p:nvPr/>
          </p:nvSpPr>
          <p:spPr bwMode="auto">
            <a:xfrm>
              <a:off x="5590410"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00" name="TextBox 99"/>
            <p:cNvSpPr txBox="1"/>
            <p:nvPr/>
          </p:nvSpPr>
          <p:spPr>
            <a:xfrm>
              <a:off x="5501025"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10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31</a:t>
              </a:r>
            </a:p>
            <a:p>
              <a:pPr algn="ctr"/>
              <a:r>
                <a:rPr lang="en-GB" sz="800" dirty="0" smtClean="0">
                  <a:solidFill>
                    <a:schemeClr val="accent1"/>
                  </a:solidFill>
                  <a:cs typeface="Arial" panose="020B0604020202020204" pitchFamily="34" charset="0"/>
                </a:rPr>
                <a:t>24</a:t>
              </a:r>
              <a:endParaRPr lang="en-GB" sz="800" dirty="0">
                <a:solidFill>
                  <a:schemeClr val="accent1"/>
                </a:solidFill>
                <a:cs typeface="Arial" panose="020B0604020202020204" pitchFamily="34" charset="0"/>
              </a:endParaRPr>
            </a:p>
          </p:txBody>
        </p:sp>
        <p:sp>
          <p:nvSpPr>
            <p:cNvPr id="101" name="Line 19"/>
            <p:cNvSpPr>
              <a:spLocks noChangeShapeType="1"/>
            </p:cNvSpPr>
            <p:nvPr/>
          </p:nvSpPr>
          <p:spPr bwMode="auto">
            <a:xfrm>
              <a:off x="6134398"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02" name="Line 21"/>
            <p:cNvSpPr>
              <a:spLocks noChangeShapeType="1"/>
            </p:cNvSpPr>
            <p:nvPr/>
          </p:nvSpPr>
          <p:spPr bwMode="auto">
            <a:xfrm>
              <a:off x="5860257"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03" name="TextBox 102"/>
            <p:cNvSpPr txBox="1"/>
            <p:nvPr/>
          </p:nvSpPr>
          <p:spPr>
            <a:xfrm>
              <a:off x="5770872"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20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29</a:t>
              </a:r>
            </a:p>
            <a:p>
              <a:pPr algn="ctr"/>
              <a:r>
                <a:rPr lang="en-GB" sz="800" dirty="0" smtClean="0">
                  <a:solidFill>
                    <a:schemeClr val="accent1"/>
                  </a:solidFill>
                  <a:cs typeface="Arial" panose="020B0604020202020204" pitchFamily="34" charset="0"/>
                </a:rPr>
                <a:t>24</a:t>
              </a:r>
              <a:endParaRPr lang="en-GB" sz="800" dirty="0">
                <a:solidFill>
                  <a:schemeClr val="accent1"/>
                </a:solidFill>
                <a:cs typeface="Arial" panose="020B0604020202020204" pitchFamily="34" charset="0"/>
              </a:endParaRPr>
            </a:p>
          </p:txBody>
        </p:sp>
        <p:sp>
          <p:nvSpPr>
            <p:cNvPr id="104" name="TextBox 103"/>
            <p:cNvSpPr txBox="1"/>
            <p:nvPr/>
          </p:nvSpPr>
          <p:spPr>
            <a:xfrm>
              <a:off x="6040338"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30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24</a:t>
              </a:r>
            </a:p>
            <a:p>
              <a:pPr algn="ctr"/>
              <a:r>
                <a:rPr lang="en-GB" sz="800" dirty="0" smtClean="0">
                  <a:solidFill>
                    <a:schemeClr val="accent1"/>
                  </a:solidFill>
                  <a:cs typeface="Arial" panose="020B0604020202020204" pitchFamily="34" charset="0"/>
                </a:rPr>
                <a:t>23</a:t>
              </a:r>
              <a:endParaRPr lang="en-GB" sz="800" dirty="0">
                <a:solidFill>
                  <a:schemeClr val="accent1"/>
                </a:solidFill>
                <a:cs typeface="Arial" panose="020B0604020202020204" pitchFamily="34" charset="0"/>
              </a:endParaRPr>
            </a:p>
          </p:txBody>
        </p:sp>
        <p:sp>
          <p:nvSpPr>
            <p:cNvPr id="105" name="Line 19"/>
            <p:cNvSpPr>
              <a:spLocks noChangeShapeType="1"/>
            </p:cNvSpPr>
            <p:nvPr/>
          </p:nvSpPr>
          <p:spPr bwMode="auto">
            <a:xfrm>
              <a:off x="6404244"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06" name="TextBox 105"/>
            <p:cNvSpPr txBox="1"/>
            <p:nvPr/>
          </p:nvSpPr>
          <p:spPr>
            <a:xfrm>
              <a:off x="6302489" y="4113580"/>
              <a:ext cx="203508"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40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21</a:t>
              </a:r>
            </a:p>
            <a:p>
              <a:pPr algn="r"/>
              <a:r>
                <a:rPr lang="en-GB" sz="800" dirty="0" smtClean="0">
                  <a:solidFill>
                    <a:schemeClr val="accent1"/>
                  </a:solidFill>
                  <a:cs typeface="Arial" panose="020B0604020202020204" pitchFamily="34" charset="0"/>
                </a:rPr>
                <a:t>22</a:t>
              </a:r>
              <a:endParaRPr lang="en-GB" sz="800" dirty="0">
                <a:solidFill>
                  <a:schemeClr val="accent1"/>
                </a:solidFill>
                <a:cs typeface="Arial" panose="020B0604020202020204" pitchFamily="34" charset="0"/>
              </a:endParaRPr>
            </a:p>
          </p:txBody>
        </p:sp>
        <p:sp>
          <p:nvSpPr>
            <p:cNvPr id="107" name="Line 19"/>
            <p:cNvSpPr>
              <a:spLocks noChangeShapeType="1"/>
            </p:cNvSpPr>
            <p:nvPr/>
          </p:nvSpPr>
          <p:spPr bwMode="auto">
            <a:xfrm>
              <a:off x="6674091"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08" name="TextBox 107"/>
            <p:cNvSpPr txBox="1"/>
            <p:nvPr/>
          </p:nvSpPr>
          <p:spPr>
            <a:xfrm>
              <a:off x="6572336" y="4113580"/>
              <a:ext cx="203508"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50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17</a:t>
              </a:r>
            </a:p>
            <a:p>
              <a:pPr algn="r"/>
              <a:r>
                <a:rPr lang="en-GB" sz="800" dirty="0" smtClean="0">
                  <a:solidFill>
                    <a:schemeClr val="accent1"/>
                  </a:solidFill>
                  <a:cs typeface="Arial" panose="020B0604020202020204" pitchFamily="34" charset="0"/>
                </a:rPr>
                <a:t>19</a:t>
              </a:r>
              <a:endParaRPr lang="en-GB" sz="800" dirty="0">
                <a:solidFill>
                  <a:schemeClr val="accent1"/>
                </a:solidFill>
                <a:cs typeface="Arial" panose="020B0604020202020204" pitchFamily="34" charset="0"/>
              </a:endParaRPr>
            </a:p>
          </p:txBody>
        </p:sp>
        <p:sp>
          <p:nvSpPr>
            <p:cNvPr id="109" name="Line 19"/>
            <p:cNvSpPr>
              <a:spLocks noChangeShapeType="1"/>
            </p:cNvSpPr>
            <p:nvPr/>
          </p:nvSpPr>
          <p:spPr bwMode="auto">
            <a:xfrm>
              <a:off x="6943939"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10" name="TextBox 109"/>
            <p:cNvSpPr txBox="1"/>
            <p:nvPr/>
          </p:nvSpPr>
          <p:spPr>
            <a:xfrm>
              <a:off x="6845390" y="4113580"/>
              <a:ext cx="197096"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60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14</a:t>
              </a:r>
            </a:p>
            <a:p>
              <a:pPr algn="r"/>
              <a:r>
                <a:rPr lang="en-GB" sz="800" dirty="0" smtClean="0">
                  <a:solidFill>
                    <a:schemeClr val="accent1"/>
                  </a:solidFill>
                  <a:cs typeface="Arial" panose="020B0604020202020204" pitchFamily="34" charset="0"/>
                </a:rPr>
                <a:t>13</a:t>
              </a:r>
              <a:endParaRPr lang="en-GB" sz="800" dirty="0">
                <a:solidFill>
                  <a:schemeClr val="accent1"/>
                </a:solidFill>
                <a:cs typeface="Arial" panose="020B0604020202020204" pitchFamily="34" charset="0"/>
              </a:endParaRPr>
            </a:p>
          </p:txBody>
        </p:sp>
        <p:sp>
          <p:nvSpPr>
            <p:cNvPr id="111" name="Line 21"/>
            <p:cNvSpPr>
              <a:spLocks noChangeShapeType="1"/>
            </p:cNvSpPr>
            <p:nvPr/>
          </p:nvSpPr>
          <p:spPr bwMode="auto">
            <a:xfrm>
              <a:off x="7216253"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12" name="TextBox 111"/>
            <p:cNvSpPr txBox="1"/>
            <p:nvPr/>
          </p:nvSpPr>
          <p:spPr>
            <a:xfrm>
              <a:off x="7126868"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70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11</a:t>
              </a:r>
            </a:p>
            <a:p>
              <a:pPr algn="ctr"/>
              <a:r>
                <a:rPr lang="en-GB" sz="800" dirty="0" smtClean="0">
                  <a:solidFill>
                    <a:schemeClr val="accent1"/>
                  </a:solidFill>
                  <a:cs typeface="Arial" panose="020B0604020202020204" pitchFamily="34" charset="0"/>
                </a:rPr>
                <a:t>11</a:t>
              </a:r>
              <a:endParaRPr lang="en-GB" sz="800" dirty="0">
                <a:solidFill>
                  <a:schemeClr val="accent1"/>
                </a:solidFill>
                <a:cs typeface="Arial" panose="020B0604020202020204" pitchFamily="34" charset="0"/>
              </a:endParaRPr>
            </a:p>
          </p:txBody>
        </p:sp>
        <p:sp>
          <p:nvSpPr>
            <p:cNvPr id="113" name="Line 19"/>
            <p:cNvSpPr>
              <a:spLocks noChangeShapeType="1"/>
            </p:cNvSpPr>
            <p:nvPr/>
          </p:nvSpPr>
          <p:spPr bwMode="auto">
            <a:xfrm>
              <a:off x="7489219"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14" name="TextBox 113"/>
            <p:cNvSpPr txBox="1"/>
            <p:nvPr/>
          </p:nvSpPr>
          <p:spPr>
            <a:xfrm>
              <a:off x="7395160" y="4113580"/>
              <a:ext cx="188120"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80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7</a:t>
              </a:r>
            </a:p>
            <a:p>
              <a:pPr algn="ctr"/>
              <a:r>
                <a:rPr lang="en-GB" sz="800" dirty="0" smtClean="0">
                  <a:solidFill>
                    <a:schemeClr val="accent1"/>
                  </a:solidFill>
                  <a:cs typeface="Arial" panose="020B0604020202020204" pitchFamily="34" charset="0"/>
                </a:rPr>
                <a:t>7</a:t>
              </a:r>
              <a:endParaRPr lang="en-GB" sz="800" dirty="0">
                <a:solidFill>
                  <a:schemeClr val="accent1"/>
                </a:solidFill>
                <a:cs typeface="Arial" panose="020B0604020202020204" pitchFamily="34" charset="0"/>
              </a:endParaRPr>
            </a:p>
          </p:txBody>
        </p:sp>
        <p:sp>
          <p:nvSpPr>
            <p:cNvPr id="115" name="Line 21"/>
            <p:cNvSpPr>
              <a:spLocks noChangeShapeType="1"/>
            </p:cNvSpPr>
            <p:nvPr/>
          </p:nvSpPr>
          <p:spPr bwMode="auto">
            <a:xfrm>
              <a:off x="7759396"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16" name="TextBox 115"/>
            <p:cNvSpPr txBox="1"/>
            <p:nvPr/>
          </p:nvSpPr>
          <p:spPr>
            <a:xfrm>
              <a:off x="7670011" y="4113580"/>
              <a:ext cx="188119"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90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5</a:t>
              </a:r>
            </a:p>
            <a:p>
              <a:pPr algn="r"/>
              <a:r>
                <a:rPr lang="en-GB" sz="800" dirty="0" smtClean="0">
                  <a:solidFill>
                    <a:schemeClr val="accent1"/>
                  </a:solidFill>
                  <a:cs typeface="Arial" panose="020B0604020202020204" pitchFamily="34" charset="0"/>
                </a:rPr>
                <a:t>7</a:t>
              </a:r>
              <a:endParaRPr lang="en-GB" sz="800" dirty="0">
                <a:solidFill>
                  <a:schemeClr val="accent1"/>
                </a:solidFill>
                <a:cs typeface="Arial" panose="020B0604020202020204" pitchFamily="34" charset="0"/>
              </a:endParaRPr>
            </a:p>
          </p:txBody>
        </p:sp>
        <p:sp>
          <p:nvSpPr>
            <p:cNvPr id="117" name="Line 19"/>
            <p:cNvSpPr>
              <a:spLocks noChangeShapeType="1"/>
            </p:cNvSpPr>
            <p:nvPr/>
          </p:nvSpPr>
          <p:spPr bwMode="auto">
            <a:xfrm>
              <a:off x="8308801"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18" name="Line 21"/>
            <p:cNvSpPr>
              <a:spLocks noChangeShapeType="1"/>
            </p:cNvSpPr>
            <p:nvPr/>
          </p:nvSpPr>
          <p:spPr bwMode="auto">
            <a:xfrm>
              <a:off x="8032280"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cs typeface="Arial" panose="020B0604020202020204" pitchFamily="34" charset="0"/>
              </a:endParaRPr>
            </a:p>
          </p:txBody>
        </p:sp>
        <p:sp>
          <p:nvSpPr>
            <p:cNvPr id="119" name="TextBox 118"/>
            <p:cNvSpPr txBox="1"/>
            <p:nvPr/>
          </p:nvSpPr>
          <p:spPr>
            <a:xfrm>
              <a:off x="7914041" y="4113580"/>
              <a:ext cx="245828"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100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5</a:t>
              </a:r>
            </a:p>
            <a:p>
              <a:pPr algn="r"/>
              <a:r>
                <a:rPr lang="en-GB" sz="800" dirty="0" smtClean="0">
                  <a:solidFill>
                    <a:schemeClr val="accent1"/>
                  </a:solidFill>
                  <a:cs typeface="Arial" panose="020B0604020202020204" pitchFamily="34" charset="0"/>
                </a:rPr>
                <a:t>5</a:t>
              </a:r>
              <a:endParaRPr lang="en-GB" sz="800" dirty="0">
                <a:solidFill>
                  <a:schemeClr val="accent1"/>
                </a:solidFill>
                <a:cs typeface="Arial" panose="020B0604020202020204" pitchFamily="34" charset="0"/>
              </a:endParaRPr>
            </a:p>
          </p:txBody>
        </p:sp>
        <p:sp>
          <p:nvSpPr>
            <p:cNvPr id="120" name="TextBox 119"/>
            <p:cNvSpPr txBox="1"/>
            <p:nvPr/>
          </p:nvSpPr>
          <p:spPr>
            <a:xfrm>
              <a:off x="8185887" y="4113580"/>
              <a:ext cx="245828"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110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r"/>
              <a:r>
                <a:rPr lang="en-GB" sz="800" dirty="0" smtClean="0">
                  <a:solidFill>
                    <a:schemeClr val="accent2"/>
                  </a:solidFill>
                  <a:cs typeface="Arial" panose="020B0604020202020204" pitchFamily="34" charset="0"/>
                </a:rPr>
                <a:t>4</a:t>
              </a:r>
            </a:p>
            <a:p>
              <a:pPr algn="r"/>
              <a:r>
                <a:rPr lang="en-GB" sz="800" dirty="0" smtClean="0">
                  <a:solidFill>
                    <a:schemeClr val="accent1"/>
                  </a:solidFill>
                  <a:cs typeface="Arial" panose="020B0604020202020204" pitchFamily="34" charset="0"/>
                </a:rPr>
                <a:t>2</a:t>
              </a:r>
              <a:endParaRPr lang="en-GB" sz="800" dirty="0">
                <a:solidFill>
                  <a:schemeClr val="accent1"/>
                </a:solidFill>
                <a:cs typeface="Arial" panose="020B0604020202020204" pitchFamily="34" charset="0"/>
              </a:endParaRPr>
            </a:p>
          </p:txBody>
        </p:sp>
        <p:sp>
          <p:nvSpPr>
            <p:cNvPr id="121" name="Line 19"/>
            <p:cNvSpPr>
              <a:spLocks noChangeShapeType="1"/>
            </p:cNvSpPr>
            <p:nvPr/>
          </p:nvSpPr>
          <p:spPr bwMode="auto">
            <a:xfrm>
              <a:off x="8591211"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22" name="TextBox 121"/>
            <p:cNvSpPr txBox="1"/>
            <p:nvPr/>
          </p:nvSpPr>
          <p:spPr>
            <a:xfrm>
              <a:off x="8468297" y="4113580"/>
              <a:ext cx="245828"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120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0</a:t>
              </a:r>
            </a:p>
            <a:p>
              <a:pPr algn="ctr"/>
              <a:r>
                <a:rPr lang="en-GB" sz="800" dirty="0" smtClean="0">
                  <a:solidFill>
                    <a:schemeClr val="accent1"/>
                  </a:solidFill>
                  <a:cs typeface="Arial" panose="020B0604020202020204" pitchFamily="34" charset="0"/>
                </a:rPr>
                <a:t>1</a:t>
              </a:r>
              <a:endParaRPr lang="en-GB" sz="800" dirty="0">
                <a:solidFill>
                  <a:schemeClr val="accent1"/>
                </a:solidFill>
                <a:cs typeface="Arial" panose="020B0604020202020204" pitchFamily="34" charset="0"/>
              </a:endParaRPr>
            </a:p>
          </p:txBody>
        </p:sp>
        <p:sp>
          <p:nvSpPr>
            <p:cNvPr id="123" name="Line 19"/>
            <p:cNvSpPr>
              <a:spLocks noChangeShapeType="1"/>
            </p:cNvSpPr>
            <p:nvPr/>
          </p:nvSpPr>
          <p:spPr bwMode="auto">
            <a:xfrm>
              <a:off x="8851944" y="4076370"/>
              <a:ext cx="0" cy="43199"/>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000000"/>
                </a:solidFill>
              </a:endParaRPr>
            </a:p>
          </p:txBody>
        </p:sp>
        <p:sp>
          <p:nvSpPr>
            <p:cNvPr id="124" name="TextBox 123"/>
            <p:cNvSpPr txBox="1"/>
            <p:nvPr/>
          </p:nvSpPr>
          <p:spPr>
            <a:xfrm>
              <a:off x="8729031" y="4113580"/>
              <a:ext cx="245827" cy="688256"/>
            </a:xfrm>
            <a:prstGeom prst="rect">
              <a:avLst/>
            </a:prstGeom>
            <a:noFill/>
          </p:spPr>
          <p:txBody>
            <a:bodyPr wrap="none" lIns="36000" tIns="36000" rIns="36000" bIns="36000" rtlCol="0" anchor="t" anchorCtr="0">
              <a:spAutoFit/>
            </a:bodyPr>
            <a:lstStyle/>
            <a:p>
              <a:pPr algn="ctr"/>
              <a:r>
                <a:rPr lang="en-GB" sz="800" dirty="0" smtClean="0">
                  <a:solidFill>
                    <a:srgbClr val="000000"/>
                  </a:solidFill>
                  <a:cs typeface="Arial" panose="020B0604020202020204" pitchFamily="34" charset="0"/>
                </a:rPr>
                <a:t>130</a:t>
              </a:r>
            </a:p>
            <a:p>
              <a:pPr algn="ctr"/>
              <a:endParaRPr lang="en-GB" sz="800" dirty="0">
                <a:solidFill>
                  <a:srgbClr val="000000"/>
                </a:solidFill>
                <a:cs typeface="Arial" panose="020B0604020202020204" pitchFamily="34" charset="0"/>
              </a:endParaRPr>
            </a:p>
            <a:p>
              <a:pPr algn="ctr"/>
              <a:endParaRPr lang="en-GB" sz="800" dirty="0" smtClean="0">
                <a:solidFill>
                  <a:srgbClr val="000000"/>
                </a:solidFill>
                <a:cs typeface="Arial" panose="020B0604020202020204" pitchFamily="34" charset="0"/>
              </a:endParaRPr>
            </a:p>
            <a:p>
              <a:pPr algn="ctr"/>
              <a:r>
                <a:rPr lang="en-GB" sz="800" dirty="0" smtClean="0">
                  <a:solidFill>
                    <a:schemeClr val="accent2"/>
                  </a:solidFill>
                  <a:cs typeface="Arial" panose="020B0604020202020204" pitchFamily="34" charset="0"/>
                </a:rPr>
                <a:t>0</a:t>
              </a:r>
            </a:p>
            <a:p>
              <a:pPr algn="ctr"/>
              <a:r>
                <a:rPr lang="en-GB" sz="800" dirty="0">
                  <a:solidFill>
                    <a:schemeClr val="accent1"/>
                  </a:solidFill>
                  <a:cs typeface="Arial" panose="020B0604020202020204" pitchFamily="34" charset="0"/>
                </a:rPr>
                <a:t>0</a:t>
              </a:r>
            </a:p>
          </p:txBody>
        </p:sp>
        <p:sp>
          <p:nvSpPr>
            <p:cNvPr id="125" name="TextBox 124"/>
            <p:cNvSpPr txBox="1"/>
            <p:nvPr/>
          </p:nvSpPr>
          <p:spPr>
            <a:xfrm>
              <a:off x="4499407" y="4340171"/>
              <a:ext cx="768159" cy="461665"/>
            </a:xfrm>
            <a:prstGeom prst="rect">
              <a:avLst/>
            </a:prstGeom>
            <a:noFill/>
          </p:spPr>
          <p:txBody>
            <a:bodyPr wrap="none" rtlCol="0">
              <a:spAutoFit/>
            </a:bodyPr>
            <a:lstStyle/>
            <a:p>
              <a:pPr algn="r" fontAlgn="base">
                <a:spcBef>
                  <a:spcPct val="0"/>
                </a:spcBef>
                <a:spcAft>
                  <a:spcPct val="0"/>
                </a:spcAft>
              </a:pPr>
              <a:r>
                <a:rPr lang="en-GB" sz="800" dirty="0" smtClean="0">
                  <a:solidFill>
                    <a:srgbClr val="000000"/>
                  </a:solidFill>
                  <a:cs typeface="Arial" panose="020B0604020202020204" pitchFamily="34" charset="0"/>
                </a:rPr>
                <a:t>No. at risk</a:t>
              </a:r>
            </a:p>
            <a:p>
              <a:pPr algn="r" fontAlgn="base">
                <a:spcBef>
                  <a:spcPct val="0"/>
                </a:spcBef>
                <a:spcAft>
                  <a:spcPct val="0"/>
                </a:spcAft>
              </a:pPr>
              <a:r>
                <a:rPr lang="en-GB" sz="800" dirty="0" smtClean="0">
                  <a:solidFill>
                    <a:schemeClr val="accent2"/>
                  </a:solidFill>
                  <a:cs typeface="Arial" panose="020B0604020202020204" pitchFamily="34" charset="0"/>
                </a:rPr>
                <a:t>With prior</a:t>
              </a:r>
            </a:p>
            <a:p>
              <a:pPr algn="r" fontAlgn="base">
                <a:spcBef>
                  <a:spcPct val="0"/>
                </a:spcBef>
                <a:spcAft>
                  <a:spcPct val="0"/>
                </a:spcAft>
              </a:pPr>
              <a:r>
                <a:rPr lang="en-GB" sz="800" dirty="0" smtClean="0">
                  <a:solidFill>
                    <a:schemeClr val="accent1"/>
                  </a:solidFill>
                  <a:cs typeface="Arial" panose="020B0604020202020204" pitchFamily="34" charset="0"/>
                </a:rPr>
                <a:t>Without prior</a:t>
              </a:r>
              <a:endParaRPr lang="en-GB" sz="800" dirty="0">
                <a:solidFill>
                  <a:schemeClr val="accent1"/>
                </a:solidFill>
                <a:cs typeface="Arial" panose="020B0604020202020204" pitchFamily="34" charset="0"/>
              </a:endParaRPr>
            </a:p>
          </p:txBody>
        </p:sp>
        <p:cxnSp>
          <p:nvCxnSpPr>
            <p:cNvPr id="126" name="Straight Connector 125"/>
            <p:cNvCxnSpPr/>
            <p:nvPr/>
          </p:nvCxnSpPr>
          <p:spPr>
            <a:xfrm>
              <a:off x="6919054" y="3297299"/>
              <a:ext cx="25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919054" y="3177425"/>
              <a:ext cx="25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646392" y="2905972"/>
              <a:ext cx="716863" cy="215444"/>
            </a:xfrm>
            <a:prstGeom prst="rect">
              <a:avLst/>
            </a:prstGeom>
            <a:noFill/>
          </p:spPr>
          <p:txBody>
            <a:bodyPr wrap="none" rtlCol="0">
              <a:spAutoFit/>
            </a:bodyPr>
            <a:lstStyle/>
            <a:p>
              <a:r>
                <a:rPr lang="en-GB" sz="800" b="1" dirty="0" smtClean="0"/>
                <a:t>Median OS</a:t>
              </a:r>
              <a:endParaRPr lang="en-GB" sz="800" b="1" dirty="0"/>
            </a:p>
          </p:txBody>
        </p:sp>
        <p:sp>
          <p:nvSpPr>
            <p:cNvPr id="129" name="TextBox 128"/>
            <p:cNvSpPr txBox="1"/>
            <p:nvPr/>
          </p:nvSpPr>
          <p:spPr>
            <a:xfrm>
              <a:off x="7197551" y="3059705"/>
              <a:ext cx="1636987" cy="461665"/>
            </a:xfrm>
            <a:prstGeom prst="rect">
              <a:avLst/>
            </a:prstGeom>
            <a:noFill/>
          </p:spPr>
          <p:txBody>
            <a:bodyPr wrap="none" rtlCol="0">
              <a:spAutoFit/>
            </a:bodyPr>
            <a:lstStyle/>
            <a:p>
              <a:r>
                <a:rPr lang="en-GB" sz="800" dirty="0" smtClean="0">
                  <a:solidFill>
                    <a:schemeClr val="accent2"/>
                  </a:solidFill>
                </a:rPr>
                <a:t>With prior therapy = 47.4 weeks</a:t>
              </a:r>
            </a:p>
            <a:p>
              <a:r>
                <a:rPr lang="en-GB" sz="800" dirty="0" smtClean="0">
                  <a:solidFill>
                    <a:schemeClr val="accent1"/>
                  </a:solidFill>
                </a:rPr>
                <a:t>Without prior therapy = NE</a:t>
              </a:r>
            </a:p>
            <a:p>
              <a:endParaRPr lang="en-GB" sz="800" dirty="0"/>
            </a:p>
          </p:txBody>
        </p:sp>
      </p:grpSp>
      <p:grpSp>
        <p:nvGrpSpPr>
          <p:cNvPr id="130" name="Group 25"/>
          <p:cNvGrpSpPr>
            <a:grpSpLocks/>
          </p:cNvGrpSpPr>
          <p:nvPr/>
        </p:nvGrpSpPr>
        <p:grpSpPr bwMode="auto">
          <a:xfrm>
            <a:off x="5306911" y="3872630"/>
            <a:ext cx="3420000" cy="360000"/>
            <a:chOff x="2067" y="2075"/>
            <a:chExt cx="1620" cy="168"/>
          </a:xfrm>
        </p:grpSpPr>
        <p:sp>
          <p:nvSpPr>
            <p:cNvPr id="131" name="Line 26"/>
            <p:cNvSpPr>
              <a:spLocks noChangeShapeType="1"/>
            </p:cNvSpPr>
            <p:nvPr/>
          </p:nvSpPr>
          <p:spPr bwMode="auto">
            <a:xfrm>
              <a:off x="3375"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27"/>
            <p:cNvSpPr>
              <a:spLocks noChangeShapeType="1"/>
            </p:cNvSpPr>
            <p:nvPr/>
          </p:nvSpPr>
          <p:spPr bwMode="auto">
            <a:xfrm>
              <a:off x="3399"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28"/>
            <p:cNvSpPr>
              <a:spLocks noChangeShapeType="1"/>
            </p:cNvSpPr>
            <p:nvPr/>
          </p:nvSpPr>
          <p:spPr bwMode="auto">
            <a:xfrm>
              <a:off x="3051"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29"/>
            <p:cNvSpPr>
              <a:spLocks noChangeShapeType="1"/>
            </p:cNvSpPr>
            <p:nvPr/>
          </p:nvSpPr>
          <p:spPr bwMode="auto">
            <a:xfrm>
              <a:off x="3597"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30"/>
            <p:cNvSpPr>
              <a:spLocks noChangeShapeType="1"/>
            </p:cNvSpPr>
            <p:nvPr/>
          </p:nvSpPr>
          <p:spPr bwMode="auto">
            <a:xfrm>
              <a:off x="3687"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31"/>
            <p:cNvSpPr>
              <a:spLocks noChangeShapeType="1"/>
            </p:cNvSpPr>
            <p:nvPr/>
          </p:nvSpPr>
          <p:spPr bwMode="auto">
            <a:xfrm>
              <a:off x="2835"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32"/>
            <p:cNvSpPr>
              <a:spLocks noChangeShapeType="1"/>
            </p:cNvSpPr>
            <p:nvPr/>
          </p:nvSpPr>
          <p:spPr bwMode="auto">
            <a:xfrm>
              <a:off x="2787"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33"/>
            <p:cNvSpPr>
              <a:spLocks noChangeShapeType="1"/>
            </p:cNvSpPr>
            <p:nvPr/>
          </p:nvSpPr>
          <p:spPr bwMode="auto">
            <a:xfrm>
              <a:off x="2991"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34"/>
            <p:cNvSpPr>
              <a:spLocks noChangeShapeType="1"/>
            </p:cNvSpPr>
            <p:nvPr/>
          </p:nvSpPr>
          <p:spPr bwMode="auto">
            <a:xfrm>
              <a:off x="3003"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Line 35"/>
            <p:cNvSpPr>
              <a:spLocks noChangeShapeType="1"/>
            </p:cNvSpPr>
            <p:nvPr/>
          </p:nvSpPr>
          <p:spPr bwMode="auto">
            <a:xfrm>
              <a:off x="3303"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 name="Line 36"/>
            <p:cNvSpPr>
              <a:spLocks noChangeShapeType="1"/>
            </p:cNvSpPr>
            <p:nvPr/>
          </p:nvSpPr>
          <p:spPr bwMode="auto">
            <a:xfrm>
              <a:off x="3093"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 name="Line 37"/>
            <p:cNvSpPr>
              <a:spLocks noChangeShapeType="1"/>
            </p:cNvSpPr>
            <p:nvPr/>
          </p:nvSpPr>
          <p:spPr bwMode="auto">
            <a:xfrm>
              <a:off x="2745"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 name="Line 38"/>
            <p:cNvSpPr>
              <a:spLocks noChangeShapeType="1"/>
            </p:cNvSpPr>
            <p:nvPr/>
          </p:nvSpPr>
          <p:spPr bwMode="auto">
            <a:xfrm>
              <a:off x="2925"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 name="Line 39"/>
            <p:cNvSpPr>
              <a:spLocks noChangeShapeType="1"/>
            </p:cNvSpPr>
            <p:nvPr/>
          </p:nvSpPr>
          <p:spPr bwMode="auto">
            <a:xfrm>
              <a:off x="2937"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 name="Line 40"/>
            <p:cNvSpPr>
              <a:spLocks noChangeShapeType="1"/>
            </p:cNvSpPr>
            <p:nvPr/>
          </p:nvSpPr>
          <p:spPr bwMode="auto">
            <a:xfrm>
              <a:off x="2763"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 name="Line 41"/>
            <p:cNvSpPr>
              <a:spLocks noChangeShapeType="1"/>
            </p:cNvSpPr>
            <p:nvPr/>
          </p:nvSpPr>
          <p:spPr bwMode="auto">
            <a:xfrm>
              <a:off x="3453"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 name="Line 42"/>
            <p:cNvSpPr>
              <a:spLocks noChangeShapeType="1"/>
            </p:cNvSpPr>
            <p:nvPr/>
          </p:nvSpPr>
          <p:spPr bwMode="auto">
            <a:xfrm>
              <a:off x="2727" y="2207"/>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 name="Freeform 43"/>
            <p:cNvSpPr>
              <a:spLocks/>
            </p:cNvSpPr>
            <p:nvPr/>
          </p:nvSpPr>
          <p:spPr bwMode="auto">
            <a:xfrm>
              <a:off x="2067" y="2075"/>
              <a:ext cx="1614" cy="150"/>
            </a:xfrm>
            <a:custGeom>
              <a:avLst/>
              <a:gdLst>
                <a:gd name="T0" fmla="*/ 269 w 269"/>
                <a:gd name="T1" fmla="*/ 25 h 25"/>
                <a:gd name="T2" fmla="*/ 102 w 269"/>
                <a:gd name="T3" fmla="*/ 25 h 25"/>
                <a:gd name="T4" fmla="*/ 102 w 269"/>
                <a:gd name="T5" fmla="*/ 20 h 25"/>
                <a:gd name="T6" fmla="*/ 89 w 269"/>
                <a:gd name="T7" fmla="*/ 20 h 25"/>
                <a:gd name="T8" fmla="*/ 89 w 269"/>
                <a:gd name="T9" fmla="*/ 15 h 25"/>
                <a:gd name="T10" fmla="*/ 87 w 269"/>
                <a:gd name="T11" fmla="*/ 15 h 25"/>
                <a:gd name="T12" fmla="*/ 87 w 269"/>
                <a:gd name="T13" fmla="*/ 10 h 25"/>
                <a:gd name="T14" fmla="*/ 84 w 269"/>
                <a:gd name="T15" fmla="*/ 10 h 25"/>
                <a:gd name="T16" fmla="*/ 84 w 269"/>
                <a:gd name="T17" fmla="*/ 5 h 25"/>
                <a:gd name="T18" fmla="*/ 55 w 269"/>
                <a:gd name="T19" fmla="*/ 5 h 25"/>
                <a:gd name="T20" fmla="*/ 55 w 269"/>
                <a:gd name="T21" fmla="*/ 0 h 25"/>
                <a:gd name="T22" fmla="*/ 0 w 269"/>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9" h="25">
                  <a:moveTo>
                    <a:pt x="269" y="25"/>
                  </a:moveTo>
                  <a:lnTo>
                    <a:pt x="102" y="25"/>
                  </a:lnTo>
                  <a:lnTo>
                    <a:pt x="102" y="20"/>
                  </a:lnTo>
                  <a:lnTo>
                    <a:pt x="89" y="20"/>
                  </a:lnTo>
                  <a:lnTo>
                    <a:pt x="89" y="15"/>
                  </a:lnTo>
                  <a:lnTo>
                    <a:pt x="87" y="15"/>
                  </a:lnTo>
                  <a:lnTo>
                    <a:pt x="87" y="10"/>
                  </a:lnTo>
                  <a:lnTo>
                    <a:pt x="84" y="10"/>
                  </a:lnTo>
                  <a:lnTo>
                    <a:pt x="84" y="5"/>
                  </a:lnTo>
                  <a:lnTo>
                    <a:pt x="55" y="5"/>
                  </a:lnTo>
                  <a:lnTo>
                    <a:pt x="55"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49" name="Group 44"/>
          <p:cNvGrpSpPr>
            <a:grpSpLocks/>
          </p:cNvGrpSpPr>
          <p:nvPr/>
        </p:nvGrpSpPr>
        <p:grpSpPr bwMode="auto">
          <a:xfrm>
            <a:off x="5306911" y="3872629"/>
            <a:ext cx="3230000" cy="1316641"/>
            <a:chOff x="2115" y="1841"/>
            <a:chExt cx="1524" cy="636"/>
          </a:xfrm>
        </p:grpSpPr>
        <p:sp>
          <p:nvSpPr>
            <p:cNvPr id="150" name="Line 45"/>
            <p:cNvSpPr>
              <a:spLocks noChangeShapeType="1"/>
            </p:cNvSpPr>
            <p:nvPr/>
          </p:nvSpPr>
          <p:spPr bwMode="auto">
            <a:xfrm>
              <a:off x="3627" y="2441"/>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 name="Line 46"/>
            <p:cNvSpPr>
              <a:spLocks noChangeShapeType="1"/>
            </p:cNvSpPr>
            <p:nvPr/>
          </p:nvSpPr>
          <p:spPr bwMode="auto">
            <a:xfrm>
              <a:off x="3033" y="230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 name="Line 47"/>
            <p:cNvSpPr>
              <a:spLocks noChangeShapeType="1"/>
            </p:cNvSpPr>
            <p:nvPr/>
          </p:nvSpPr>
          <p:spPr bwMode="auto">
            <a:xfrm>
              <a:off x="3147" y="230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 name="Line 48"/>
            <p:cNvSpPr>
              <a:spLocks noChangeShapeType="1"/>
            </p:cNvSpPr>
            <p:nvPr/>
          </p:nvSpPr>
          <p:spPr bwMode="auto">
            <a:xfrm>
              <a:off x="3591" y="2337"/>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 name="Line 49"/>
            <p:cNvSpPr>
              <a:spLocks noChangeShapeType="1"/>
            </p:cNvSpPr>
            <p:nvPr/>
          </p:nvSpPr>
          <p:spPr bwMode="auto">
            <a:xfrm>
              <a:off x="3603" y="2337"/>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 name="Line 50"/>
            <p:cNvSpPr>
              <a:spLocks noChangeShapeType="1"/>
            </p:cNvSpPr>
            <p:nvPr/>
          </p:nvSpPr>
          <p:spPr bwMode="auto">
            <a:xfrm>
              <a:off x="3447" y="2337"/>
              <a:ext cx="0" cy="4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 name="Line 51"/>
            <p:cNvSpPr>
              <a:spLocks noChangeShapeType="1"/>
            </p:cNvSpPr>
            <p:nvPr/>
          </p:nvSpPr>
          <p:spPr bwMode="auto">
            <a:xfrm>
              <a:off x="2649" y="2135"/>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 name="Line 52"/>
            <p:cNvSpPr>
              <a:spLocks noChangeShapeType="1"/>
            </p:cNvSpPr>
            <p:nvPr/>
          </p:nvSpPr>
          <p:spPr bwMode="auto">
            <a:xfrm>
              <a:off x="3093" y="230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 name="Line 53"/>
            <p:cNvSpPr>
              <a:spLocks noChangeShapeType="1"/>
            </p:cNvSpPr>
            <p:nvPr/>
          </p:nvSpPr>
          <p:spPr bwMode="auto">
            <a:xfrm>
              <a:off x="3105" y="2303"/>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54"/>
            <p:cNvSpPr>
              <a:spLocks noChangeShapeType="1"/>
            </p:cNvSpPr>
            <p:nvPr/>
          </p:nvSpPr>
          <p:spPr bwMode="auto">
            <a:xfrm>
              <a:off x="2877" y="2237"/>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55"/>
            <p:cNvSpPr>
              <a:spLocks noChangeShapeType="1"/>
            </p:cNvSpPr>
            <p:nvPr/>
          </p:nvSpPr>
          <p:spPr bwMode="auto">
            <a:xfrm>
              <a:off x="2307" y="1979"/>
              <a:ext cx="0" cy="3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Freeform 56"/>
            <p:cNvSpPr>
              <a:spLocks/>
            </p:cNvSpPr>
            <p:nvPr/>
          </p:nvSpPr>
          <p:spPr bwMode="auto">
            <a:xfrm>
              <a:off x="2115" y="1841"/>
              <a:ext cx="1524" cy="618"/>
            </a:xfrm>
            <a:custGeom>
              <a:avLst/>
              <a:gdLst>
                <a:gd name="T0" fmla="*/ 254 w 254"/>
                <a:gd name="T1" fmla="*/ 103 h 103"/>
                <a:gd name="T2" fmla="*/ 250 w 254"/>
                <a:gd name="T3" fmla="*/ 103 h 103"/>
                <a:gd name="T4" fmla="*/ 250 w 254"/>
                <a:gd name="T5" fmla="*/ 87 h 103"/>
                <a:gd name="T6" fmla="*/ 176 w 254"/>
                <a:gd name="T7" fmla="*/ 87 h 103"/>
                <a:gd name="T8" fmla="*/ 176 w 254"/>
                <a:gd name="T9" fmla="*/ 80 h 103"/>
                <a:gd name="T10" fmla="*/ 145 w 254"/>
                <a:gd name="T11" fmla="*/ 80 h 103"/>
                <a:gd name="T12" fmla="*/ 145 w 254"/>
                <a:gd name="T13" fmla="*/ 76 h 103"/>
                <a:gd name="T14" fmla="*/ 137 w 254"/>
                <a:gd name="T15" fmla="*/ 76 h 103"/>
                <a:gd name="T16" fmla="*/ 137 w 254"/>
                <a:gd name="T17" fmla="*/ 73 h 103"/>
                <a:gd name="T18" fmla="*/ 128 w 254"/>
                <a:gd name="T19" fmla="*/ 73 h 103"/>
                <a:gd name="T20" fmla="*/ 128 w 254"/>
                <a:gd name="T21" fmla="*/ 69 h 103"/>
                <a:gd name="T22" fmla="*/ 115 w 254"/>
                <a:gd name="T23" fmla="*/ 69 h 103"/>
                <a:gd name="T24" fmla="*/ 115 w 254"/>
                <a:gd name="T25" fmla="*/ 65 h 103"/>
                <a:gd name="T26" fmla="*/ 112 w 254"/>
                <a:gd name="T27" fmla="*/ 65 h 103"/>
                <a:gd name="T28" fmla="*/ 112 w 254"/>
                <a:gd name="T29" fmla="*/ 62 h 103"/>
                <a:gd name="T30" fmla="*/ 101 w 254"/>
                <a:gd name="T31" fmla="*/ 62 h 103"/>
                <a:gd name="T32" fmla="*/ 101 w 254"/>
                <a:gd name="T33" fmla="*/ 58 h 103"/>
                <a:gd name="T34" fmla="*/ 92 w 254"/>
                <a:gd name="T35" fmla="*/ 58 h 103"/>
                <a:gd name="T36" fmla="*/ 92 w 254"/>
                <a:gd name="T37" fmla="*/ 55 h 103"/>
                <a:gd name="T38" fmla="*/ 90 w 254"/>
                <a:gd name="T39" fmla="*/ 55 h 103"/>
                <a:gd name="T40" fmla="*/ 90 w 254"/>
                <a:gd name="T41" fmla="*/ 51 h 103"/>
                <a:gd name="T42" fmla="*/ 74 w 254"/>
                <a:gd name="T43" fmla="*/ 51 h 103"/>
                <a:gd name="T44" fmla="*/ 74 w 254"/>
                <a:gd name="T45" fmla="*/ 45 h 103"/>
                <a:gd name="T46" fmla="*/ 72 w 254"/>
                <a:gd name="T47" fmla="*/ 45 h 103"/>
                <a:gd name="T48" fmla="*/ 72 w 254"/>
                <a:gd name="T49" fmla="*/ 42 h 103"/>
                <a:gd name="T50" fmla="*/ 62 w 254"/>
                <a:gd name="T51" fmla="*/ 42 h 103"/>
                <a:gd name="T52" fmla="*/ 62 w 254"/>
                <a:gd name="T53" fmla="*/ 38 h 103"/>
                <a:gd name="T54" fmla="*/ 60 w 254"/>
                <a:gd name="T55" fmla="*/ 38 h 103"/>
                <a:gd name="T56" fmla="*/ 60 w 254"/>
                <a:gd name="T57" fmla="*/ 36 h 103"/>
                <a:gd name="T58" fmla="*/ 58 w 254"/>
                <a:gd name="T59" fmla="*/ 36 h 103"/>
                <a:gd name="T60" fmla="*/ 58 w 254"/>
                <a:gd name="T61" fmla="*/ 32 h 103"/>
                <a:gd name="T62" fmla="*/ 53 w 254"/>
                <a:gd name="T63" fmla="*/ 32 h 103"/>
                <a:gd name="T64" fmla="*/ 53 w 254"/>
                <a:gd name="T65" fmla="*/ 29 h 103"/>
                <a:gd name="T66" fmla="*/ 47 w 254"/>
                <a:gd name="T67" fmla="*/ 29 h 103"/>
                <a:gd name="T68" fmla="*/ 47 w 254"/>
                <a:gd name="T69" fmla="*/ 26 h 103"/>
                <a:gd name="T70" fmla="*/ 28 w 254"/>
                <a:gd name="T71" fmla="*/ 26 h 103"/>
                <a:gd name="T72" fmla="*/ 28 w 254"/>
                <a:gd name="T73" fmla="*/ 22 h 103"/>
                <a:gd name="T74" fmla="*/ 20 w 254"/>
                <a:gd name="T75" fmla="*/ 22 h 103"/>
                <a:gd name="T76" fmla="*/ 20 w 254"/>
                <a:gd name="T77" fmla="*/ 19 h 103"/>
                <a:gd name="T78" fmla="*/ 19 w 254"/>
                <a:gd name="T79" fmla="*/ 19 h 103"/>
                <a:gd name="T80" fmla="*/ 19 w 254"/>
                <a:gd name="T81" fmla="*/ 13 h 103"/>
                <a:gd name="T82" fmla="*/ 17 w 254"/>
                <a:gd name="T83" fmla="*/ 13 h 103"/>
                <a:gd name="T84" fmla="*/ 17 w 254"/>
                <a:gd name="T85" fmla="*/ 10 h 103"/>
                <a:gd name="T86" fmla="*/ 15 w 254"/>
                <a:gd name="T87" fmla="*/ 10 h 103"/>
                <a:gd name="T88" fmla="*/ 15 w 254"/>
                <a:gd name="T89" fmla="*/ 6 h 103"/>
                <a:gd name="T90" fmla="*/ 9 w 254"/>
                <a:gd name="T91" fmla="*/ 6 h 103"/>
                <a:gd name="T92" fmla="*/ 9 w 254"/>
                <a:gd name="T93" fmla="*/ 4 h 103"/>
                <a:gd name="T94" fmla="*/ 4 w 254"/>
                <a:gd name="T95" fmla="*/ 4 h 103"/>
                <a:gd name="T96" fmla="*/ 4 w 254"/>
                <a:gd name="T97" fmla="*/ 0 h 103"/>
                <a:gd name="T98" fmla="*/ 0 w 254"/>
                <a:gd name="T9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103">
                  <a:moveTo>
                    <a:pt x="254" y="103"/>
                  </a:moveTo>
                  <a:lnTo>
                    <a:pt x="250" y="103"/>
                  </a:lnTo>
                  <a:lnTo>
                    <a:pt x="250" y="87"/>
                  </a:lnTo>
                  <a:lnTo>
                    <a:pt x="176" y="87"/>
                  </a:lnTo>
                  <a:lnTo>
                    <a:pt x="176" y="80"/>
                  </a:lnTo>
                  <a:lnTo>
                    <a:pt x="145" y="80"/>
                  </a:lnTo>
                  <a:lnTo>
                    <a:pt x="145" y="76"/>
                  </a:lnTo>
                  <a:lnTo>
                    <a:pt x="137" y="76"/>
                  </a:lnTo>
                  <a:lnTo>
                    <a:pt x="137" y="73"/>
                  </a:lnTo>
                  <a:lnTo>
                    <a:pt x="128" y="73"/>
                  </a:lnTo>
                  <a:lnTo>
                    <a:pt x="128" y="69"/>
                  </a:lnTo>
                  <a:lnTo>
                    <a:pt x="115" y="69"/>
                  </a:lnTo>
                  <a:lnTo>
                    <a:pt x="115" y="65"/>
                  </a:lnTo>
                  <a:lnTo>
                    <a:pt x="112" y="65"/>
                  </a:lnTo>
                  <a:lnTo>
                    <a:pt x="112" y="62"/>
                  </a:lnTo>
                  <a:lnTo>
                    <a:pt x="101" y="62"/>
                  </a:lnTo>
                  <a:lnTo>
                    <a:pt x="101" y="58"/>
                  </a:lnTo>
                  <a:lnTo>
                    <a:pt x="92" y="58"/>
                  </a:lnTo>
                  <a:lnTo>
                    <a:pt x="92" y="55"/>
                  </a:lnTo>
                  <a:lnTo>
                    <a:pt x="90" y="55"/>
                  </a:lnTo>
                  <a:lnTo>
                    <a:pt x="90" y="51"/>
                  </a:lnTo>
                  <a:lnTo>
                    <a:pt x="74" y="51"/>
                  </a:lnTo>
                  <a:lnTo>
                    <a:pt x="74" y="45"/>
                  </a:lnTo>
                  <a:lnTo>
                    <a:pt x="72" y="45"/>
                  </a:lnTo>
                  <a:lnTo>
                    <a:pt x="72" y="42"/>
                  </a:lnTo>
                  <a:lnTo>
                    <a:pt x="62" y="42"/>
                  </a:lnTo>
                  <a:lnTo>
                    <a:pt x="62" y="38"/>
                  </a:lnTo>
                  <a:lnTo>
                    <a:pt x="60" y="38"/>
                  </a:lnTo>
                  <a:lnTo>
                    <a:pt x="60" y="36"/>
                  </a:lnTo>
                  <a:lnTo>
                    <a:pt x="58" y="36"/>
                  </a:lnTo>
                  <a:lnTo>
                    <a:pt x="58" y="32"/>
                  </a:lnTo>
                  <a:lnTo>
                    <a:pt x="53" y="32"/>
                  </a:lnTo>
                  <a:lnTo>
                    <a:pt x="53" y="29"/>
                  </a:lnTo>
                  <a:lnTo>
                    <a:pt x="47" y="29"/>
                  </a:lnTo>
                  <a:lnTo>
                    <a:pt x="47" y="26"/>
                  </a:lnTo>
                  <a:lnTo>
                    <a:pt x="28" y="26"/>
                  </a:lnTo>
                  <a:lnTo>
                    <a:pt x="28" y="22"/>
                  </a:lnTo>
                  <a:lnTo>
                    <a:pt x="20" y="22"/>
                  </a:lnTo>
                  <a:lnTo>
                    <a:pt x="20" y="19"/>
                  </a:lnTo>
                  <a:lnTo>
                    <a:pt x="19" y="19"/>
                  </a:lnTo>
                  <a:lnTo>
                    <a:pt x="19" y="13"/>
                  </a:lnTo>
                  <a:lnTo>
                    <a:pt x="17" y="13"/>
                  </a:lnTo>
                  <a:lnTo>
                    <a:pt x="17" y="10"/>
                  </a:lnTo>
                  <a:lnTo>
                    <a:pt x="15" y="10"/>
                  </a:lnTo>
                  <a:lnTo>
                    <a:pt x="15" y="6"/>
                  </a:lnTo>
                  <a:lnTo>
                    <a:pt x="9" y="6"/>
                  </a:lnTo>
                  <a:lnTo>
                    <a:pt x="9" y="4"/>
                  </a:lnTo>
                  <a:lnTo>
                    <a:pt x="4" y="4"/>
                  </a:lnTo>
                  <a:lnTo>
                    <a:pt x="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aphicFrame>
        <p:nvGraphicFramePr>
          <p:cNvPr id="162" name="Table 161"/>
          <p:cNvGraphicFramePr>
            <a:graphicFrameLocks noGrp="1"/>
          </p:cNvGraphicFramePr>
          <p:nvPr>
            <p:extLst>
              <p:ext uri="{D42A27DB-BD31-4B8C-83A1-F6EECF244321}">
                <p14:modId xmlns:p14="http://schemas.microsoft.com/office/powerpoint/2010/main" val="419285052"/>
              </p:ext>
            </p:extLst>
          </p:nvPr>
        </p:nvGraphicFramePr>
        <p:xfrm>
          <a:off x="514800" y="1749746"/>
          <a:ext cx="8114400" cy="1630680"/>
        </p:xfrm>
        <a:graphic>
          <a:graphicData uri="http://schemas.openxmlformats.org/drawingml/2006/table">
            <a:tbl>
              <a:tblPr firstRow="1" bandRow="1">
                <a:tableStyleId>{69012ECD-51FC-41F1-AA8D-1B2483CD663E}</a:tableStyleId>
              </a:tblPr>
              <a:tblGrid>
                <a:gridCol w="2541600">
                  <a:extLst>
                    <a:ext uri="{9D8B030D-6E8A-4147-A177-3AD203B41FA5}">
                      <a16:colId xmlns:a16="http://schemas.microsoft.com/office/drawing/2014/main" val="3706317701"/>
                    </a:ext>
                  </a:extLst>
                </a:gridCol>
                <a:gridCol w="1800000">
                  <a:extLst>
                    <a:ext uri="{9D8B030D-6E8A-4147-A177-3AD203B41FA5}">
                      <a16:colId xmlns:a16="http://schemas.microsoft.com/office/drawing/2014/main" val="3015847857"/>
                    </a:ext>
                  </a:extLst>
                </a:gridCol>
                <a:gridCol w="2030400">
                  <a:extLst>
                    <a:ext uri="{9D8B030D-6E8A-4147-A177-3AD203B41FA5}">
                      <a16:colId xmlns:a16="http://schemas.microsoft.com/office/drawing/2014/main" val="2496871049"/>
                    </a:ext>
                  </a:extLst>
                </a:gridCol>
                <a:gridCol w="1742400">
                  <a:extLst>
                    <a:ext uri="{9D8B030D-6E8A-4147-A177-3AD203B41FA5}">
                      <a16:colId xmlns:a16="http://schemas.microsoft.com/office/drawing/2014/main" val="1678379211"/>
                    </a:ext>
                  </a:extLst>
                </a:gridCol>
              </a:tblGrid>
              <a:tr h="370840">
                <a:tc>
                  <a:txBody>
                    <a:bodyPr/>
                    <a:lstStyle/>
                    <a:p>
                      <a:r>
                        <a:rPr lang="en-GB" sz="1400" dirty="0" smtClean="0">
                          <a:solidFill>
                            <a:schemeClr val="tx2"/>
                          </a:solidFill>
                        </a:rPr>
                        <a:t>Endpoint</a:t>
                      </a:r>
                      <a:endParaRPr lang="en-GB" sz="1400" dirty="0">
                        <a:solidFill>
                          <a:schemeClr val="tx2"/>
                        </a:solidFill>
                      </a:endParaRPr>
                    </a:p>
                  </a:txBody>
                  <a:tcPr anchor="b"/>
                </a:tc>
                <a:tc>
                  <a:txBody>
                    <a:bodyPr/>
                    <a:lstStyle/>
                    <a:p>
                      <a:pPr algn="ctr"/>
                      <a:r>
                        <a:rPr lang="en-GB" sz="1400" dirty="0" smtClean="0">
                          <a:solidFill>
                            <a:schemeClr val="tx2"/>
                          </a:solidFill>
                        </a:rPr>
                        <a:t>With prior therapy (n=38)</a:t>
                      </a:r>
                      <a:endParaRPr lang="en-GB" sz="1400" dirty="0">
                        <a:solidFill>
                          <a:schemeClr val="tx2"/>
                        </a:solidFill>
                      </a:endParaRPr>
                    </a:p>
                  </a:txBody>
                  <a:tcPr anchor="b"/>
                </a:tc>
                <a:tc>
                  <a:txBody>
                    <a:bodyPr/>
                    <a:lstStyle/>
                    <a:p>
                      <a:pPr algn="ctr"/>
                      <a:r>
                        <a:rPr lang="en-GB" sz="1400" dirty="0" smtClean="0">
                          <a:solidFill>
                            <a:schemeClr val="tx2"/>
                          </a:solidFill>
                        </a:rPr>
                        <a:t>Without</a:t>
                      </a:r>
                      <a:r>
                        <a:rPr lang="en-GB" sz="1400" baseline="0" dirty="0" smtClean="0">
                          <a:solidFill>
                            <a:schemeClr val="tx2"/>
                          </a:solidFill>
                        </a:rPr>
                        <a:t> prior therapy (n=24)</a:t>
                      </a:r>
                      <a:endParaRPr lang="en-GB" sz="1400" dirty="0">
                        <a:solidFill>
                          <a:schemeClr val="tx2"/>
                        </a:solidFill>
                      </a:endParaRPr>
                    </a:p>
                  </a:txBody>
                  <a:tcPr anchor="b"/>
                </a:tc>
                <a:tc>
                  <a:txBody>
                    <a:bodyPr/>
                    <a:lstStyle/>
                    <a:p>
                      <a:pPr algn="ctr"/>
                      <a:r>
                        <a:rPr lang="en-GB" sz="1400" dirty="0" smtClean="0">
                          <a:solidFill>
                            <a:schemeClr val="tx2"/>
                          </a:solidFill>
                        </a:rPr>
                        <a:t>Total</a:t>
                      </a:r>
                      <a:r>
                        <a:rPr lang="en-GB" sz="1400" baseline="0" dirty="0" smtClean="0">
                          <a:solidFill>
                            <a:schemeClr val="tx2"/>
                          </a:solidFill>
                        </a:rPr>
                        <a:t> </a:t>
                      </a:r>
                      <a:br>
                        <a:rPr lang="en-GB" sz="1400" baseline="0" dirty="0" smtClean="0">
                          <a:solidFill>
                            <a:schemeClr val="tx2"/>
                          </a:solidFill>
                        </a:rPr>
                      </a:br>
                      <a:r>
                        <a:rPr lang="en-GB" sz="1400" baseline="0" dirty="0" smtClean="0">
                          <a:solidFill>
                            <a:schemeClr val="tx2"/>
                          </a:solidFill>
                        </a:rPr>
                        <a:t>(n=62)</a:t>
                      </a:r>
                      <a:endParaRPr lang="en-GB" sz="1400" dirty="0">
                        <a:solidFill>
                          <a:schemeClr val="tx2"/>
                        </a:solidFill>
                      </a:endParaRPr>
                    </a:p>
                  </a:txBody>
                  <a:tcPr anchor="b"/>
                </a:tc>
                <a:extLst>
                  <a:ext uri="{0D108BD9-81ED-4DB2-BD59-A6C34878D82A}">
                    <a16:rowId xmlns:a16="http://schemas.microsoft.com/office/drawing/2014/main" val="2453831438"/>
                  </a:ext>
                </a:extLst>
              </a:tr>
              <a:tr h="370840">
                <a:tc>
                  <a:txBody>
                    <a:bodyPr/>
                    <a:lstStyle/>
                    <a:p>
                      <a:r>
                        <a:rPr lang="en-GB" sz="1400" dirty="0" smtClean="0"/>
                        <a:t>DCR, n (%) [90%</a:t>
                      </a:r>
                      <a:r>
                        <a:rPr lang="en-GB" sz="1400" baseline="0" dirty="0" smtClean="0"/>
                        <a:t> CI]</a:t>
                      </a:r>
                      <a:endParaRPr lang="en-GB" sz="1400" dirty="0"/>
                    </a:p>
                  </a:txBody>
                  <a:tcPr anchor="ctr"/>
                </a:tc>
                <a:tc>
                  <a:txBody>
                    <a:bodyPr/>
                    <a:lstStyle/>
                    <a:p>
                      <a:pPr algn="ctr"/>
                      <a:r>
                        <a:rPr lang="en-GB" sz="1400" dirty="0" smtClean="0"/>
                        <a:t>6 (16) [71, 28.8]</a:t>
                      </a:r>
                      <a:endParaRPr lang="en-GB" sz="1400" dirty="0"/>
                    </a:p>
                  </a:txBody>
                  <a:tcPr anchor="ctr"/>
                </a:tc>
                <a:tc>
                  <a:txBody>
                    <a:bodyPr/>
                    <a:lstStyle/>
                    <a:p>
                      <a:pPr algn="ctr"/>
                      <a:r>
                        <a:rPr lang="en-GB" sz="1400" dirty="0" smtClean="0"/>
                        <a:t>9 (38) [21.2, 56.3]</a:t>
                      </a:r>
                      <a:endParaRPr lang="en-GB" sz="1400" dirty="0"/>
                    </a:p>
                  </a:txBody>
                  <a:tcPr anchor="ctr"/>
                </a:tc>
                <a:tc>
                  <a:txBody>
                    <a:bodyPr/>
                    <a:lstStyle/>
                    <a:p>
                      <a:pPr algn="ctr"/>
                      <a:r>
                        <a:rPr lang="en-GB" sz="1400" dirty="0" smtClean="0"/>
                        <a:t>15 (24) [15.5, 34.8]</a:t>
                      </a:r>
                      <a:endParaRPr lang="en-GB" sz="1400" dirty="0"/>
                    </a:p>
                  </a:txBody>
                  <a:tcPr anchor="ctr"/>
                </a:tc>
                <a:extLst>
                  <a:ext uri="{0D108BD9-81ED-4DB2-BD59-A6C34878D82A}">
                    <a16:rowId xmlns:a16="http://schemas.microsoft.com/office/drawing/2014/main" val="3520131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ORR, n (%) [90%</a:t>
                      </a:r>
                      <a:r>
                        <a:rPr lang="en-GB" sz="1400" baseline="0" dirty="0" smtClean="0"/>
                        <a:t> CI]</a:t>
                      </a:r>
                      <a:endParaRPr lang="en-GB" sz="1400" dirty="0" smtClean="0"/>
                    </a:p>
                  </a:txBody>
                  <a:tcPr anchor="ctr"/>
                </a:tc>
                <a:tc>
                  <a:txBody>
                    <a:bodyPr/>
                    <a:lstStyle/>
                    <a:p>
                      <a:pPr algn="ctr"/>
                      <a:r>
                        <a:rPr lang="en-GB" sz="1400" dirty="0" smtClean="0"/>
                        <a:t>3 (8) [2.2, 19.2]</a:t>
                      </a:r>
                      <a:endParaRPr lang="en-GB" sz="1400" dirty="0"/>
                    </a:p>
                  </a:txBody>
                  <a:tcPr anchor="ctr"/>
                </a:tc>
                <a:tc>
                  <a:txBody>
                    <a:bodyPr/>
                    <a:lstStyle/>
                    <a:p>
                      <a:pPr algn="ctr"/>
                      <a:r>
                        <a:rPr lang="en-GB" sz="1400" dirty="0" smtClean="0"/>
                        <a:t>5 (21) [8.6,</a:t>
                      </a:r>
                      <a:r>
                        <a:rPr lang="en-GB" sz="1400" baseline="0" dirty="0" smtClean="0"/>
                        <a:t> 38.9]</a:t>
                      </a:r>
                      <a:endParaRPr lang="en-GB" sz="1400" dirty="0"/>
                    </a:p>
                  </a:txBody>
                  <a:tcPr anchor="ctr"/>
                </a:tc>
                <a:tc>
                  <a:txBody>
                    <a:bodyPr/>
                    <a:lstStyle/>
                    <a:p>
                      <a:pPr algn="ctr"/>
                      <a:r>
                        <a:rPr lang="en-GB" sz="1400" dirty="0" smtClean="0"/>
                        <a:t>8 (13)</a:t>
                      </a:r>
                      <a:r>
                        <a:rPr lang="en-GB" sz="1400" baseline="0" dirty="0" smtClean="0"/>
                        <a:t> [6.6, 22.1]</a:t>
                      </a:r>
                      <a:endParaRPr lang="en-GB" sz="1400" dirty="0"/>
                    </a:p>
                  </a:txBody>
                  <a:tcPr anchor="ctr"/>
                </a:tc>
                <a:extLst>
                  <a:ext uri="{0D108BD9-81ED-4DB2-BD59-A6C34878D82A}">
                    <a16:rowId xmlns:a16="http://schemas.microsoft.com/office/drawing/2014/main" val="895507589"/>
                  </a:ext>
                </a:extLst>
              </a:tr>
              <a:tr h="370840">
                <a:tc>
                  <a:txBody>
                    <a:bodyPr/>
                    <a:lstStyle/>
                    <a:p>
                      <a:r>
                        <a:rPr lang="en-GB" sz="1400" dirty="0" smtClean="0"/>
                        <a:t>Median (range) </a:t>
                      </a:r>
                      <a:r>
                        <a:rPr lang="en-GB" sz="1400" dirty="0" err="1" smtClean="0"/>
                        <a:t>DoR</a:t>
                      </a:r>
                      <a:r>
                        <a:rPr lang="en-GB" sz="1400" dirty="0" smtClean="0"/>
                        <a:t>, weeks</a:t>
                      </a:r>
                      <a:endParaRPr lang="en-GB" sz="1400" dirty="0"/>
                    </a:p>
                  </a:txBody>
                  <a:tcPr anchor="ctr"/>
                </a:tc>
                <a:tc>
                  <a:txBody>
                    <a:bodyPr/>
                    <a:lstStyle/>
                    <a:p>
                      <a:pPr algn="ctr"/>
                      <a:r>
                        <a:rPr lang="en-GB" sz="1400" dirty="0" smtClean="0"/>
                        <a:t>48+</a:t>
                      </a:r>
                      <a:r>
                        <a:rPr lang="en-GB" sz="1400" baseline="0" dirty="0" smtClean="0"/>
                        <a:t> (40.1–95.0+)</a:t>
                      </a:r>
                      <a:endParaRPr lang="en-GB" sz="1400" dirty="0"/>
                    </a:p>
                  </a:txBody>
                  <a:tcPr anchor="ctr"/>
                </a:tc>
                <a:tc>
                  <a:txBody>
                    <a:bodyPr/>
                    <a:lstStyle/>
                    <a:p>
                      <a:pPr algn="ctr"/>
                      <a:r>
                        <a:rPr lang="en-GB" sz="1400" dirty="0" smtClean="0"/>
                        <a:t>4</a:t>
                      </a:r>
                      <a:r>
                        <a:rPr lang="en-GB" sz="1400" baseline="0" dirty="0" smtClean="0"/>
                        <a:t>1 (7.1+–48.1+)</a:t>
                      </a:r>
                      <a:endParaRPr lang="en-GB" sz="1400" dirty="0"/>
                    </a:p>
                  </a:txBody>
                  <a:tcPr anchor="ctr"/>
                </a:tc>
                <a:tc>
                  <a:txBody>
                    <a:bodyPr/>
                    <a:lstStyle/>
                    <a:p>
                      <a:pPr algn="ctr"/>
                      <a:r>
                        <a:rPr lang="en-GB" sz="1400" dirty="0" smtClean="0"/>
                        <a:t>48+</a:t>
                      </a:r>
                      <a:r>
                        <a:rPr lang="en-GB" sz="1400" baseline="0" dirty="0" smtClean="0"/>
                        <a:t> (7.1+–95.0+)</a:t>
                      </a:r>
                      <a:endParaRPr lang="en-GB" sz="1400" dirty="0"/>
                    </a:p>
                  </a:txBody>
                  <a:tcPr anchor="ctr"/>
                </a:tc>
                <a:extLst>
                  <a:ext uri="{0D108BD9-81ED-4DB2-BD59-A6C34878D82A}">
                    <a16:rowId xmlns:a16="http://schemas.microsoft.com/office/drawing/2014/main" val="2943406317"/>
                  </a:ext>
                </a:extLst>
              </a:tr>
            </a:tbl>
          </a:graphicData>
        </a:graphic>
      </p:graphicFrame>
    </p:spTree>
    <p:extLst>
      <p:ext uri="{BB962C8B-B14F-4D97-AF65-F5344CB8AC3E}">
        <p14:creationId xmlns:p14="http://schemas.microsoft.com/office/powerpoint/2010/main" val="1502796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smtClean="0"/>
              <a:t>1615PD</a:t>
            </a:r>
            <a:r>
              <a:rPr lang="en-GB" dirty="0"/>
              <a:t>: A phase </a:t>
            </a:r>
            <a:r>
              <a:rPr lang="en-GB" dirty="0" smtClean="0"/>
              <a:t>II, </a:t>
            </a:r>
            <a:r>
              <a:rPr lang="en-GB" dirty="0" err="1"/>
              <a:t>multicenter</a:t>
            </a:r>
            <a:r>
              <a:rPr lang="en-GB" dirty="0"/>
              <a:t> study of the EZH2 inhibitor tazemetostat in adults: </a:t>
            </a:r>
            <a:r>
              <a:rPr lang="en-GB" dirty="0" smtClean="0"/>
              <a:t>Epithelioid </a:t>
            </a:r>
            <a:r>
              <a:rPr lang="en-GB" dirty="0"/>
              <a:t>sarcoma </a:t>
            </a:r>
            <a:r>
              <a:rPr lang="en-GB" dirty="0" smtClean="0"/>
              <a:t>cohort </a:t>
            </a:r>
            <a:r>
              <a:rPr lang="en-GB" dirty="0"/>
              <a:t>(NCT02601950</a:t>
            </a:r>
            <a:r>
              <a:rPr lang="en-GB" dirty="0" smtClean="0"/>
              <a:t>) </a:t>
            </a:r>
            <a:r>
              <a:rPr lang="en-GB" dirty="0" smtClean="0"/>
              <a:t/>
            </a:r>
            <a:br>
              <a:rPr lang="en-GB" dirty="0" smtClean="0"/>
            </a:br>
            <a:r>
              <a:rPr lang="en-GB" dirty="0" smtClean="0"/>
              <a:t>– </a:t>
            </a:r>
            <a:r>
              <a:rPr lang="en-GB" dirty="0" err="1" smtClean="0"/>
              <a:t>Gounder</a:t>
            </a:r>
            <a:r>
              <a:rPr lang="en-GB" dirty="0" smtClean="0"/>
              <a:t> M,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pPr marL="0" indent="0">
              <a:spcBef>
                <a:spcPts val="21000"/>
              </a:spcBef>
              <a:buNone/>
            </a:pPr>
            <a:r>
              <a:rPr lang="en-GB" b="1" dirty="0" smtClean="0">
                <a:solidFill>
                  <a:schemeClr val="bg1"/>
                </a:solidFill>
              </a:rPr>
              <a:t>CONCLUSIONS</a:t>
            </a:r>
          </a:p>
          <a:p>
            <a:pPr>
              <a:spcAft>
                <a:spcPts val="1200"/>
              </a:spcAft>
            </a:pPr>
            <a:r>
              <a:rPr lang="en-GB" sz="1600" dirty="0" smtClean="0"/>
              <a:t>In patients with </a:t>
            </a:r>
            <a:r>
              <a:rPr lang="en-GB" sz="1600" dirty="0" smtClean="0"/>
              <a:t>ES </a:t>
            </a:r>
            <a:r>
              <a:rPr lang="en-GB" sz="1600" dirty="0" smtClean="0"/>
              <a:t>who </a:t>
            </a:r>
            <a:r>
              <a:rPr lang="en-GB" sz="1600" dirty="0" smtClean="0"/>
              <a:t>had or had not received prior therapy, clinically meaningful improvements in overall survival were observed with tazemetostat </a:t>
            </a:r>
          </a:p>
          <a:p>
            <a:pPr>
              <a:spcAft>
                <a:spcPts val="1200"/>
              </a:spcAft>
            </a:pPr>
            <a:r>
              <a:rPr lang="en-GB" sz="1600" dirty="0" smtClean="0"/>
              <a:t>Tazemetostat was generally well tolerated with no patients discontinuing due to AEs and relatively few occurrences of grade 3 AEs</a:t>
            </a:r>
            <a:endParaRPr lang="en-GB" sz="1600" dirty="0"/>
          </a:p>
        </p:txBody>
      </p:sp>
      <p:sp>
        <p:nvSpPr>
          <p:cNvPr id="4" name="Text Box 4"/>
          <p:cNvSpPr txBox="1">
            <a:spLocks noChangeArrowheads="1"/>
          </p:cNvSpPr>
          <p:nvPr/>
        </p:nvSpPr>
        <p:spPr bwMode="auto">
          <a:xfrm>
            <a:off x="4810481" y="6474897"/>
            <a:ext cx="41128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Gounder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M,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1615PD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51101001"/>
              </p:ext>
            </p:extLst>
          </p:nvPr>
        </p:nvGraphicFramePr>
        <p:xfrm>
          <a:off x="1085400" y="1749746"/>
          <a:ext cx="6973200" cy="2438400"/>
        </p:xfrm>
        <a:graphic>
          <a:graphicData uri="http://schemas.openxmlformats.org/drawingml/2006/table">
            <a:tbl>
              <a:tblPr firstRow="1" bandRow="1">
                <a:tableStyleId>{69012ECD-51FC-41F1-AA8D-1B2483CD663E}</a:tableStyleId>
              </a:tblPr>
              <a:tblGrid>
                <a:gridCol w="2541600">
                  <a:extLst>
                    <a:ext uri="{9D8B030D-6E8A-4147-A177-3AD203B41FA5}">
                      <a16:colId xmlns:a16="http://schemas.microsoft.com/office/drawing/2014/main" val="3706317701"/>
                    </a:ext>
                  </a:extLst>
                </a:gridCol>
                <a:gridCol w="1800000">
                  <a:extLst>
                    <a:ext uri="{9D8B030D-6E8A-4147-A177-3AD203B41FA5}">
                      <a16:colId xmlns:a16="http://schemas.microsoft.com/office/drawing/2014/main" val="3015847857"/>
                    </a:ext>
                  </a:extLst>
                </a:gridCol>
                <a:gridCol w="2631600">
                  <a:extLst>
                    <a:ext uri="{9D8B030D-6E8A-4147-A177-3AD203B41FA5}">
                      <a16:colId xmlns:a16="http://schemas.microsoft.com/office/drawing/2014/main" val="2496871049"/>
                    </a:ext>
                  </a:extLst>
                </a:gridCol>
              </a:tblGrid>
              <a:tr h="230254">
                <a:tc>
                  <a:txBody>
                    <a:bodyPr/>
                    <a:lstStyle/>
                    <a:p>
                      <a:r>
                        <a:rPr lang="en-GB" sz="1400" dirty="0" smtClean="0">
                          <a:solidFill>
                            <a:schemeClr val="tx2"/>
                          </a:solidFill>
                        </a:rPr>
                        <a:t>Grade 3 AEs,</a:t>
                      </a:r>
                      <a:r>
                        <a:rPr lang="en-GB" sz="1400" baseline="0" dirty="0" smtClean="0">
                          <a:solidFill>
                            <a:schemeClr val="tx2"/>
                          </a:solidFill>
                        </a:rPr>
                        <a:t> n (%)</a:t>
                      </a:r>
                      <a:endParaRPr lang="en-GB" sz="1400" dirty="0">
                        <a:solidFill>
                          <a:schemeClr val="tx2"/>
                        </a:solidFill>
                      </a:endParaRPr>
                    </a:p>
                  </a:txBody>
                  <a:tcPr anchor="b"/>
                </a:tc>
                <a:tc>
                  <a:txBody>
                    <a:bodyPr/>
                    <a:lstStyle/>
                    <a:p>
                      <a:pPr algn="ctr"/>
                      <a:r>
                        <a:rPr lang="en-GB" sz="1400" dirty="0" smtClean="0">
                          <a:solidFill>
                            <a:schemeClr val="tx2"/>
                          </a:solidFill>
                        </a:rPr>
                        <a:t>All TEAE</a:t>
                      </a:r>
                      <a:endParaRPr lang="en-GB" sz="1400" dirty="0">
                        <a:solidFill>
                          <a:schemeClr val="tx2"/>
                        </a:solidFill>
                      </a:endParaRPr>
                    </a:p>
                  </a:txBody>
                  <a:tcPr anchor="b"/>
                </a:tc>
                <a:tc>
                  <a:txBody>
                    <a:bodyPr/>
                    <a:lstStyle/>
                    <a:p>
                      <a:pPr algn="ctr"/>
                      <a:r>
                        <a:rPr lang="en-GB" sz="1400" dirty="0" smtClean="0">
                          <a:solidFill>
                            <a:schemeClr val="tx2"/>
                          </a:solidFill>
                        </a:rPr>
                        <a:t>Treatment-related</a:t>
                      </a:r>
                      <a:r>
                        <a:rPr lang="en-GB" sz="1400" baseline="0" dirty="0" smtClean="0">
                          <a:solidFill>
                            <a:schemeClr val="tx2"/>
                          </a:solidFill>
                        </a:rPr>
                        <a:t> TEAE</a:t>
                      </a:r>
                      <a:endParaRPr lang="en-GB" sz="1400" dirty="0">
                        <a:solidFill>
                          <a:schemeClr val="tx2"/>
                        </a:solidFill>
                      </a:endParaRPr>
                    </a:p>
                  </a:txBody>
                  <a:tcPr anchor="b"/>
                </a:tc>
                <a:extLst>
                  <a:ext uri="{0D108BD9-81ED-4DB2-BD59-A6C34878D82A}">
                    <a16:rowId xmlns:a16="http://schemas.microsoft.com/office/drawing/2014/main" val="2453831438"/>
                  </a:ext>
                </a:extLst>
              </a:tr>
              <a:tr h="227854">
                <a:tc>
                  <a:txBody>
                    <a:bodyPr/>
                    <a:lstStyle/>
                    <a:p>
                      <a:r>
                        <a:rPr lang="en-GB" sz="1400" dirty="0" smtClean="0"/>
                        <a:t>Fatigue</a:t>
                      </a:r>
                      <a:endParaRPr lang="en-GB" sz="1400" dirty="0"/>
                    </a:p>
                  </a:txBody>
                  <a:tcPr anchor="ctr"/>
                </a:tc>
                <a:tc>
                  <a:txBody>
                    <a:bodyPr/>
                    <a:lstStyle/>
                    <a:p>
                      <a:pPr algn="ctr"/>
                      <a:r>
                        <a:rPr lang="en-GB" sz="1400" dirty="0" smtClean="0"/>
                        <a:t>1 (2)</a:t>
                      </a:r>
                      <a:endParaRPr lang="en-GB" sz="1400" dirty="0"/>
                    </a:p>
                  </a:txBody>
                  <a:tcPr anchor="ctr"/>
                </a:tc>
                <a:tc>
                  <a:txBody>
                    <a:bodyPr/>
                    <a:lstStyle/>
                    <a:p>
                      <a:pPr algn="ctr"/>
                      <a:r>
                        <a:rPr lang="en-GB" sz="1400" dirty="0" smtClean="0"/>
                        <a:t>1 (2)</a:t>
                      </a:r>
                      <a:endParaRPr lang="en-GB" sz="1400" dirty="0"/>
                    </a:p>
                  </a:txBody>
                  <a:tcPr anchor="ctr"/>
                </a:tc>
                <a:extLst>
                  <a:ext uri="{0D108BD9-81ED-4DB2-BD59-A6C34878D82A}">
                    <a16:rowId xmlns:a16="http://schemas.microsoft.com/office/drawing/2014/main" val="3520131274"/>
                  </a:ext>
                </a:extLst>
              </a:tr>
              <a:tr h="160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Cancer pain</a:t>
                      </a:r>
                    </a:p>
                  </a:txBody>
                  <a:tcPr anchor="ctr"/>
                </a:tc>
                <a:tc>
                  <a:txBody>
                    <a:bodyPr/>
                    <a:lstStyle/>
                    <a:p>
                      <a:pPr algn="ctr"/>
                      <a:r>
                        <a:rPr lang="en-GB" sz="1400" dirty="0" smtClean="0"/>
                        <a:t>3 (5)</a:t>
                      </a:r>
                      <a:endParaRPr lang="en-GB" sz="1400" dirty="0"/>
                    </a:p>
                  </a:txBody>
                  <a:tcPr anchor="ctr"/>
                </a:tc>
                <a:tc>
                  <a:txBody>
                    <a:bodyPr/>
                    <a:lstStyle/>
                    <a:p>
                      <a:pPr algn="ctr"/>
                      <a:r>
                        <a:rPr lang="en-GB" sz="1400" dirty="0" smtClean="0"/>
                        <a:t>0</a:t>
                      </a:r>
                      <a:endParaRPr lang="en-GB" sz="1400" dirty="0"/>
                    </a:p>
                  </a:txBody>
                  <a:tcPr anchor="ctr"/>
                </a:tc>
                <a:extLst>
                  <a:ext uri="{0D108BD9-81ED-4DB2-BD59-A6C34878D82A}">
                    <a16:rowId xmlns:a16="http://schemas.microsoft.com/office/drawing/2014/main" val="895507589"/>
                  </a:ext>
                </a:extLst>
              </a:tr>
              <a:tr h="179854">
                <a:tc>
                  <a:txBody>
                    <a:bodyPr/>
                    <a:lstStyle/>
                    <a:p>
                      <a:r>
                        <a:rPr lang="en-GB" sz="1400" dirty="0" smtClean="0"/>
                        <a:t>Decreased appetite</a:t>
                      </a:r>
                      <a:endParaRPr lang="en-GB" sz="1400" dirty="0"/>
                    </a:p>
                  </a:txBody>
                  <a:tcPr anchor="ctr"/>
                </a:tc>
                <a:tc>
                  <a:txBody>
                    <a:bodyPr/>
                    <a:lstStyle/>
                    <a:p>
                      <a:pPr algn="ctr"/>
                      <a:r>
                        <a:rPr lang="en-GB" sz="1400" dirty="0" smtClean="0"/>
                        <a:t>3 (5)</a:t>
                      </a:r>
                      <a:endParaRPr lang="en-GB" sz="1400" dirty="0"/>
                    </a:p>
                  </a:txBody>
                  <a:tcPr anchor="ctr"/>
                </a:tc>
                <a:tc>
                  <a:txBody>
                    <a:bodyPr/>
                    <a:lstStyle/>
                    <a:p>
                      <a:pPr algn="ctr"/>
                      <a:r>
                        <a:rPr lang="en-GB" sz="1400" dirty="0" smtClean="0"/>
                        <a:t>1 (2)</a:t>
                      </a:r>
                      <a:endParaRPr lang="en-GB" sz="1400" dirty="0"/>
                    </a:p>
                  </a:txBody>
                  <a:tcPr anchor="ctr"/>
                </a:tc>
                <a:extLst>
                  <a:ext uri="{0D108BD9-81ED-4DB2-BD59-A6C34878D82A}">
                    <a16:rowId xmlns:a16="http://schemas.microsoft.com/office/drawing/2014/main" val="2943406317"/>
                  </a:ext>
                </a:extLst>
              </a:tr>
              <a:tr h="191854">
                <a:tc>
                  <a:txBody>
                    <a:bodyPr/>
                    <a:lstStyle/>
                    <a:p>
                      <a:r>
                        <a:rPr lang="en-GB" sz="1400" dirty="0" smtClean="0"/>
                        <a:t>Anaemia</a:t>
                      </a:r>
                      <a:endParaRPr lang="en-GB" sz="1400" dirty="0"/>
                    </a:p>
                  </a:txBody>
                  <a:tcPr anchor="ctr"/>
                </a:tc>
                <a:tc>
                  <a:txBody>
                    <a:bodyPr/>
                    <a:lstStyle/>
                    <a:p>
                      <a:pPr algn="ctr"/>
                      <a:r>
                        <a:rPr lang="en-GB" sz="1400" dirty="0" smtClean="0"/>
                        <a:t>8 (13)</a:t>
                      </a:r>
                      <a:endParaRPr lang="en-GB" sz="1400" dirty="0"/>
                    </a:p>
                  </a:txBody>
                  <a:tcPr anchor="ctr"/>
                </a:tc>
                <a:tc>
                  <a:txBody>
                    <a:bodyPr/>
                    <a:lstStyle/>
                    <a:p>
                      <a:pPr algn="ctr"/>
                      <a:r>
                        <a:rPr lang="en-GB" sz="1400" dirty="0" smtClean="0"/>
                        <a:t>4 (6)</a:t>
                      </a:r>
                      <a:endParaRPr lang="en-GB" sz="1400" dirty="0"/>
                    </a:p>
                  </a:txBody>
                  <a:tcPr anchor="ctr"/>
                </a:tc>
                <a:extLst>
                  <a:ext uri="{0D108BD9-81ED-4DB2-BD59-A6C34878D82A}">
                    <a16:rowId xmlns:a16="http://schemas.microsoft.com/office/drawing/2014/main" val="1920519507"/>
                  </a:ext>
                </a:extLst>
              </a:tr>
              <a:tr h="124654">
                <a:tc>
                  <a:txBody>
                    <a:bodyPr/>
                    <a:lstStyle/>
                    <a:p>
                      <a:r>
                        <a:rPr lang="en-GB" sz="1400" dirty="0" smtClean="0"/>
                        <a:t>Dyspnoea</a:t>
                      </a:r>
                      <a:endParaRPr lang="en-GB" sz="1400" dirty="0"/>
                    </a:p>
                  </a:txBody>
                  <a:tcPr anchor="ctr"/>
                </a:tc>
                <a:tc>
                  <a:txBody>
                    <a:bodyPr/>
                    <a:lstStyle/>
                    <a:p>
                      <a:pPr algn="ctr"/>
                      <a:r>
                        <a:rPr lang="en-GB" sz="1400" dirty="0" smtClean="0"/>
                        <a:t>4 (6)</a:t>
                      </a:r>
                      <a:endParaRPr lang="en-GB" sz="1400" dirty="0"/>
                    </a:p>
                  </a:txBody>
                  <a:tcPr anchor="ctr"/>
                </a:tc>
                <a:tc>
                  <a:txBody>
                    <a:bodyPr/>
                    <a:lstStyle/>
                    <a:p>
                      <a:pPr algn="ctr"/>
                      <a:r>
                        <a:rPr lang="en-GB" sz="1400" dirty="0" smtClean="0"/>
                        <a:t>0</a:t>
                      </a:r>
                      <a:endParaRPr lang="en-GB" sz="1400" dirty="0"/>
                    </a:p>
                  </a:txBody>
                  <a:tcPr anchor="ctr"/>
                </a:tc>
                <a:extLst>
                  <a:ext uri="{0D108BD9-81ED-4DB2-BD59-A6C34878D82A}">
                    <a16:rowId xmlns:a16="http://schemas.microsoft.com/office/drawing/2014/main" val="3413383308"/>
                  </a:ext>
                </a:extLst>
              </a:tr>
              <a:tr h="0">
                <a:tc>
                  <a:txBody>
                    <a:bodyPr/>
                    <a:lstStyle/>
                    <a:p>
                      <a:r>
                        <a:rPr lang="en-GB" sz="1400" dirty="0" smtClean="0"/>
                        <a:t>Weight decreased</a:t>
                      </a:r>
                      <a:endParaRPr lang="en-GB" sz="1400" dirty="0"/>
                    </a:p>
                  </a:txBody>
                  <a:tcPr anchor="ctr"/>
                </a:tc>
                <a:tc>
                  <a:txBody>
                    <a:bodyPr/>
                    <a:lstStyle/>
                    <a:p>
                      <a:pPr algn="ctr"/>
                      <a:r>
                        <a:rPr lang="en-GB" sz="1400" dirty="0" smtClean="0"/>
                        <a:t>4 (6)</a:t>
                      </a:r>
                      <a:endParaRPr lang="en-GB" sz="1400" dirty="0"/>
                    </a:p>
                  </a:txBody>
                  <a:tcPr anchor="ctr"/>
                </a:tc>
                <a:tc>
                  <a:txBody>
                    <a:bodyPr/>
                    <a:lstStyle/>
                    <a:p>
                      <a:pPr algn="ctr"/>
                      <a:r>
                        <a:rPr lang="en-GB" sz="1400" dirty="0" smtClean="0"/>
                        <a:t>2 (3)</a:t>
                      </a:r>
                      <a:endParaRPr lang="en-GB" sz="1400" dirty="0"/>
                    </a:p>
                  </a:txBody>
                  <a:tcPr anchor="ctr"/>
                </a:tc>
                <a:extLst>
                  <a:ext uri="{0D108BD9-81ED-4DB2-BD59-A6C34878D82A}">
                    <a16:rowId xmlns:a16="http://schemas.microsoft.com/office/drawing/2014/main" val="1442496412"/>
                  </a:ext>
                </a:extLst>
              </a:tr>
              <a:tr h="206254">
                <a:tc>
                  <a:txBody>
                    <a:bodyPr/>
                    <a:lstStyle/>
                    <a:p>
                      <a:r>
                        <a:rPr lang="en-GB" sz="1400" dirty="0" smtClean="0"/>
                        <a:t>Pleural effusion</a:t>
                      </a:r>
                      <a:endParaRPr lang="en-GB" sz="1400" dirty="0"/>
                    </a:p>
                  </a:txBody>
                  <a:tcPr anchor="ctr"/>
                </a:tc>
                <a:tc>
                  <a:txBody>
                    <a:bodyPr/>
                    <a:lstStyle/>
                    <a:p>
                      <a:pPr algn="ctr"/>
                      <a:r>
                        <a:rPr lang="en-GB" sz="1400" dirty="0" smtClean="0"/>
                        <a:t>4 (6)</a:t>
                      </a:r>
                      <a:endParaRPr lang="en-GB" sz="1400" dirty="0"/>
                    </a:p>
                  </a:txBody>
                  <a:tcPr anchor="ctr"/>
                </a:tc>
                <a:tc>
                  <a:txBody>
                    <a:bodyPr/>
                    <a:lstStyle/>
                    <a:p>
                      <a:pPr algn="ctr"/>
                      <a:r>
                        <a:rPr lang="en-GB" sz="1400" dirty="0" smtClean="0"/>
                        <a:t>0</a:t>
                      </a:r>
                      <a:endParaRPr lang="en-GB" sz="1400" dirty="0"/>
                    </a:p>
                  </a:txBody>
                  <a:tcPr anchor="ctr"/>
                </a:tc>
                <a:extLst>
                  <a:ext uri="{0D108BD9-81ED-4DB2-BD59-A6C34878D82A}">
                    <a16:rowId xmlns:a16="http://schemas.microsoft.com/office/drawing/2014/main" val="2758297412"/>
                  </a:ext>
                </a:extLst>
              </a:tr>
            </a:tbl>
          </a:graphicData>
        </a:graphic>
      </p:graphicFrame>
    </p:spTree>
    <p:extLst>
      <p:ext uri="{BB962C8B-B14F-4D97-AF65-F5344CB8AC3E}">
        <p14:creationId xmlns:p14="http://schemas.microsoft.com/office/powerpoint/2010/main" val="192483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1892O</a:t>
            </a:r>
            <a:r>
              <a:rPr lang="en-GB" dirty="0"/>
              <a:t>: Molecular characterization of epithelioid sarcoma (ES) </a:t>
            </a:r>
            <a:r>
              <a:rPr lang="en-GB" dirty="0" err="1"/>
              <a:t>tumors</a:t>
            </a:r>
            <a:r>
              <a:rPr lang="en-GB" dirty="0"/>
              <a:t> derived from patients enrolled in a phase </a:t>
            </a:r>
            <a:r>
              <a:rPr lang="en-GB" dirty="0" smtClean="0"/>
              <a:t>II </a:t>
            </a:r>
            <a:r>
              <a:rPr lang="en-GB" dirty="0"/>
              <a:t>study of tazemetostat (NCT02601950) </a:t>
            </a:r>
            <a:r>
              <a:rPr lang="en-GB" dirty="0" smtClean="0"/>
              <a:t>– Daigle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smtClean="0"/>
              <a:t>To examine the molecular characteristics of patients with </a:t>
            </a:r>
            <a:r>
              <a:rPr lang="en-GB" sz="1600" dirty="0"/>
              <a:t>epithelioid </a:t>
            </a:r>
            <a:r>
              <a:rPr lang="en-GB" sz="1600" dirty="0" smtClean="0"/>
              <a:t>sarcoma who are being treated with tazemetostat</a:t>
            </a:r>
            <a:r>
              <a:rPr lang="en-GB" sz="1600" dirty="0"/>
              <a:t>, a small molecule EZH2 </a:t>
            </a:r>
            <a:r>
              <a:rPr lang="en-GB" sz="1600" dirty="0" smtClean="0"/>
              <a:t>inhibitor</a:t>
            </a:r>
            <a:endParaRPr lang="en-GB" sz="1600" dirty="0"/>
          </a:p>
        </p:txBody>
      </p:sp>
      <p:sp>
        <p:nvSpPr>
          <p:cNvPr id="4" name="Text Box 4"/>
          <p:cNvSpPr txBox="1">
            <a:spLocks noChangeArrowheads="1"/>
          </p:cNvSpPr>
          <p:nvPr/>
        </p:nvSpPr>
        <p:spPr bwMode="auto">
          <a:xfrm>
            <a:off x="5092609" y="6474897"/>
            <a:ext cx="3830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smtClean="0">
                <a:solidFill>
                  <a:srgbClr val="363636"/>
                </a:solidFill>
              </a:rPr>
              <a:t>Daigle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1892O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7030921" y="0"/>
            <a:ext cx="2113079" cy="430887"/>
          </a:xfrm>
          <a:prstGeom prst="rect">
            <a:avLst/>
          </a:prstGeom>
          <a:solidFill>
            <a:srgbClr val="FFFF00"/>
          </a:solidFill>
        </p:spPr>
        <p:txBody>
          <a:bodyPr wrap="none" rtlCol="0">
            <a:spAutoFit/>
          </a:bodyPr>
          <a:lstStyle/>
          <a:p>
            <a:pPr algn="r"/>
            <a:r>
              <a:rPr lang="en-GB" sz="1100" b="1" dirty="0" smtClean="0"/>
              <a:t>Drs </a:t>
            </a:r>
            <a:r>
              <a:rPr lang="en-GB" sz="1100" b="1" dirty="0" err="1" smtClean="0"/>
              <a:t>Wardelmann</a:t>
            </a:r>
            <a:r>
              <a:rPr lang="en-GB" sz="1100" b="1" dirty="0" smtClean="0"/>
              <a:t> &amp; Le </a:t>
            </a:r>
            <a:r>
              <a:rPr lang="en-GB" sz="1100" b="1" dirty="0" err="1" smtClean="0"/>
              <a:t>Cesne</a:t>
            </a:r>
            <a:endParaRPr lang="en-GB" sz="1100" b="1" dirty="0" smtClean="0"/>
          </a:p>
          <a:p>
            <a:pPr algn="r"/>
            <a:r>
              <a:rPr lang="en-GB" sz="1100" b="1" dirty="0" smtClean="0"/>
              <a:t>3 slides</a:t>
            </a:r>
            <a:endParaRPr lang="en-GB" sz="1100" b="1" dirty="0"/>
          </a:p>
        </p:txBody>
      </p:sp>
      <p:sp>
        <p:nvSpPr>
          <p:cNvPr id="6" name="AutoShape 12"/>
          <p:cNvSpPr>
            <a:spLocks noChangeArrowheads="1"/>
          </p:cNvSpPr>
          <p:nvPr/>
        </p:nvSpPr>
        <p:spPr bwMode="auto">
          <a:xfrm>
            <a:off x="5630399" y="3183714"/>
            <a:ext cx="1896613" cy="1292898"/>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Tazemetostat 800</a:t>
            </a:r>
            <a:r>
              <a:rPr kumimoji="0" lang="en-GB" altLang="zh-CN" sz="1600" b="0" i="0" u="none" strike="noStrike" kern="1200" cap="none" spc="0" normalizeH="0" dirty="0" smtClean="0">
                <a:ln>
                  <a:noFill/>
                </a:ln>
                <a:solidFill>
                  <a:srgbClr val="FFFFFF"/>
                </a:solidFill>
                <a:effectLst/>
                <a:uLnTx/>
                <a:uFillTx/>
                <a:ea typeface="SimSun" pitchFamily="2" charset="-122"/>
              </a:rPr>
              <a:t> mg bid continuous </a:t>
            </a:r>
            <a:br>
              <a:rPr kumimoji="0" lang="en-GB" altLang="zh-CN" sz="1600" b="0" i="0" u="none" strike="noStrike" kern="1200" cap="none" spc="0" normalizeH="0" dirty="0" smtClean="0">
                <a:ln>
                  <a:noFill/>
                </a:ln>
                <a:solidFill>
                  <a:srgbClr val="FFFFFF"/>
                </a:solidFill>
                <a:effectLst/>
                <a:uLnTx/>
                <a:uFillTx/>
                <a:ea typeface="SimSun" pitchFamily="2" charset="-122"/>
              </a:rPr>
            </a:br>
            <a:r>
              <a:rPr kumimoji="0" lang="en-GB" altLang="zh-CN" sz="1600" b="0" i="0" u="none" strike="noStrike" kern="1200" cap="none" spc="0" normalizeH="0" dirty="0" smtClean="0">
                <a:ln>
                  <a:noFill/>
                </a:ln>
                <a:solidFill>
                  <a:srgbClr val="FFFFFF"/>
                </a:solidFill>
                <a:effectLst/>
                <a:uLnTx/>
                <a:uFillTx/>
                <a:ea typeface="SimSun" pitchFamily="2" charset="-122"/>
              </a:rPr>
              <a:t>28-day cycles</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cxnSp>
        <p:nvCxnSpPr>
          <p:cNvPr id="7" name="AutoShape 19"/>
          <p:cNvCxnSpPr>
            <a:cxnSpLocks noChangeShapeType="1"/>
            <a:stCxn id="8" idx="3"/>
            <a:endCxn id="6" idx="1"/>
          </p:cNvCxnSpPr>
          <p:nvPr/>
        </p:nvCxnSpPr>
        <p:spPr bwMode="auto">
          <a:xfrm>
            <a:off x="5400000" y="3830163"/>
            <a:ext cx="230399" cy="0"/>
          </a:xfrm>
          <a:prstGeom prst="straightConnector1">
            <a:avLst/>
          </a:prstGeom>
          <a:noFill/>
          <a:ln w="38100">
            <a:solidFill>
              <a:schemeClr val="bg2"/>
            </a:solidFill>
            <a:round/>
            <a:headEnd/>
            <a:tailEnd type="triangle" w="med" len="med"/>
          </a:ln>
        </p:spPr>
      </p:cxnSp>
      <p:sp>
        <p:nvSpPr>
          <p:cNvPr id="8" name="AutoShape 9"/>
          <p:cNvSpPr>
            <a:spLocks noChangeArrowheads="1"/>
          </p:cNvSpPr>
          <p:nvPr/>
        </p:nvSpPr>
        <p:spPr bwMode="auto">
          <a:xfrm>
            <a:off x="98999" y="2350501"/>
            <a:ext cx="5301001" cy="295932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Key patient inclusion criteria</a:t>
            </a:r>
          </a:p>
          <a:p>
            <a:pPr marL="228600" lvl="0" indent="-228600" defTabSz="892175" eaLnBrk="0" hangingPunct="0">
              <a:spcAft>
                <a:spcPct val="30000"/>
              </a:spcAft>
              <a:buFont typeface="Arial" pitchFamily="34" charset="0"/>
              <a:buChar char="•"/>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Cohort</a:t>
            </a:r>
            <a:r>
              <a:rPr kumimoji="0" lang="en-GB" altLang="zh-CN" sz="1600" b="0" i="0" u="none" strike="noStrike" kern="1200" cap="none" spc="0" normalizeH="0" dirty="0" smtClean="0">
                <a:ln>
                  <a:noFill/>
                </a:ln>
                <a:solidFill>
                  <a:srgbClr val="FFFFFF"/>
                </a:solidFill>
                <a:effectLst/>
                <a:uLnTx/>
                <a:uFillTx/>
                <a:ea typeface="SimSun" pitchFamily="2" charset="-122"/>
              </a:rPr>
              <a:t> 1: malignant rhabdoid</a:t>
            </a:r>
            <a:r>
              <a:rPr lang="en-GB" altLang="zh-CN" sz="1600" dirty="0">
                <a:solidFill>
                  <a:srgbClr val="FFFFFF"/>
                </a:solidFill>
                <a:ea typeface="SimSun" pitchFamily="2" charset="-122"/>
              </a:rPr>
              <a:t>, </a:t>
            </a:r>
            <a:r>
              <a:rPr lang="en-GB" altLang="zh-CN" sz="1600" dirty="0" smtClean="0">
                <a:solidFill>
                  <a:srgbClr val="FFFFFF"/>
                </a:solidFill>
                <a:ea typeface="SimSun" pitchFamily="2" charset="-122"/>
              </a:rPr>
              <a:t>kidney rhabdoid or </a:t>
            </a:r>
            <a:r>
              <a:rPr kumimoji="0" lang="en-GB" altLang="zh-CN" sz="1600" b="0" i="0" u="none" strike="noStrike" kern="1200" cap="none" spc="0" normalizeH="0" dirty="0" smtClean="0">
                <a:ln>
                  <a:noFill/>
                </a:ln>
                <a:solidFill>
                  <a:srgbClr val="FFFFFF"/>
                </a:solidFill>
                <a:effectLst/>
                <a:uLnTx/>
                <a:uFillTx/>
                <a:ea typeface="SimSun" pitchFamily="2" charset="-122"/>
              </a:rPr>
              <a:t>atypical </a:t>
            </a:r>
            <a:r>
              <a:rPr kumimoji="0" lang="en-GB" altLang="zh-CN" sz="1600" b="0" i="0" u="none" strike="noStrike" kern="1200" cap="none" spc="0" normalizeH="0" dirty="0" err="1" smtClean="0">
                <a:ln>
                  <a:noFill/>
                </a:ln>
                <a:solidFill>
                  <a:srgbClr val="FFFFFF"/>
                </a:solidFill>
                <a:effectLst/>
                <a:uLnTx/>
                <a:uFillTx/>
                <a:ea typeface="SimSun" pitchFamily="2" charset="-122"/>
              </a:rPr>
              <a:t>teratoid</a:t>
            </a:r>
            <a:r>
              <a:rPr kumimoji="0" lang="en-GB" altLang="zh-CN" sz="1600" b="0" i="0" u="none" strike="noStrike" kern="1200" cap="none" spc="0" normalizeH="0" dirty="0" smtClean="0">
                <a:ln>
                  <a:noFill/>
                </a:ln>
                <a:solidFill>
                  <a:srgbClr val="FFFFFF"/>
                </a:solidFill>
                <a:effectLst/>
                <a:uLnTx/>
                <a:uFillTx/>
                <a:ea typeface="SimSun" pitchFamily="2" charset="-122"/>
              </a:rPr>
              <a:t> rhabdoid tumours</a:t>
            </a:r>
            <a:endParaRPr kumimoji="0" lang="en-GB" altLang="zh-CN" sz="1600" b="0" i="0" u="none" strike="noStrike" kern="1200" cap="none" spc="0" normalizeH="0" baseline="0" dirty="0" smtClean="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Cohort 2: synovial sarcoma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Cohort 3: other INI1-negative tumours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Cohort 4: renal medullary 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1" i="0" u="sng" strike="noStrike" kern="1200" cap="none" spc="0" normalizeH="0" baseline="0" dirty="0" smtClean="0">
                <a:ln>
                  <a:noFill/>
                </a:ln>
                <a:solidFill>
                  <a:srgbClr val="FFFFFF"/>
                </a:solidFill>
                <a:effectLst/>
                <a:uLnTx/>
                <a:uFillTx/>
                <a:ea typeface="SimSun" pitchFamily="2" charset="-122"/>
              </a:rPr>
              <a:t>Cohort</a:t>
            </a:r>
            <a:r>
              <a:rPr kumimoji="0" lang="en-GB" altLang="zh-CN" sz="1600" b="1" i="0" u="sng" strike="noStrike" kern="1200" cap="none" spc="0" normalizeH="0" dirty="0" smtClean="0">
                <a:ln>
                  <a:noFill/>
                </a:ln>
                <a:solidFill>
                  <a:srgbClr val="FFFFFF"/>
                </a:solidFill>
                <a:effectLst/>
                <a:uLnTx/>
                <a:uFillTx/>
                <a:ea typeface="SimSun" pitchFamily="2" charset="-122"/>
              </a:rPr>
              <a:t> 5: epithelioid sarcoma (n=62)</a:t>
            </a:r>
          </a:p>
          <a:p>
            <a:pPr marL="228600" lvl="0" indent="-228600" defTabSz="892175" eaLnBrk="0" hangingPunct="0">
              <a:spcAft>
                <a:spcPct val="30000"/>
              </a:spcAft>
              <a:buFont typeface="Arial" pitchFamily="34" charset="0"/>
              <a:buChar char="•"/>
              <a:defRPr/>
            </a:pPr>
            <a:r>
              <a:rPr lang="en-GB" altLang="zh-CN" sz="1600" baseline="0" dirty="0" smtClean="0">
                <a:solidFill>
                  <a:srgbClr val="FFFFFF"/>
                </a:solidFill>
                <a:ea typeface="SimSun" pitchFamily="2" charset="-122"/>
              </a:rPr>
              <a:t>Cohort</a:t>
            </a:r>
            <a:r>
              <a:rPr lang="en-GB" altLang="zh-CN" sz="1600" dirty="0" smtClean="0">
                <a:solidFill>
                  <a:srgbClr val="FFFFFF"/>
                </a:solidFill>
                <a:ea typeface="SimSun" pitchFamily="2" charset="-122"/>
              </a:rPr>
              <a:t> 6: </a:t>
            </a:r>
            <a:r>
              <a:rPr lang="en-GB" altLang="zh-CN" sz="1600" dirty="0">
                <a:solidFill>
                  <a:srgbClr val="FFFFFF"/>
                </a:solidFill>
                <a:ea typeface="SimSun" pitchFamily="2" charset="-122"/>
              </a:rPr>
              <a:t>epithelioid </a:t>
            </a:r>
            <a:r>
              <a:rPr lang="en-GB" altLang="zh-CN" sz="1600" dirty="0" smtClean="0">
                <a:solidFill>
                  <a:srgbClr val="FFFFFF"/>
                </a:solidFill>
                <a:ea typeface="SimSun" pitchFamily="2" charset="-122"/>
              </a:rPr>
              <a:t>sarcoma with mandatory biopsy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Cohort</a:t>
            </a:r>
            <a:r>
              <a:rPr kumimoji="0" lang="en-GB" altLang="zh-CN" sz="1600" b="0" i="0" u="none" strike="noStrike" kern="1200" cap="none" spc="0" normalizeH="0" dirty="0" smtClean="0">
                <a:ln>
                  <a:noFill/>
                </a:ln>
                <a:solidFill>
                  <a:srgbClr val="FFFFFF"/>
                </a:solidFill>
                <a:effectLst/>
                <a:uLnTx/>
                <a:uFillTx/>
                <a:ea typeface="SimSun" pitchFamily="2" charset="-122"/>
              </a:rPr>
              <a:t> 7: poorly differentiated chordoma</a:t>
            </a:r>
            <a:endParaRPr kumimoji="0" lang="en-GB" altLang="zh-CN" sz="1600" b="0" i="0" u="none" strike="noStrike" kern="1200" cap="none" spc="0" normalizeH="0" baseline="0" dirty="0" smtClean="0">
              <a:ln>
                <a:noFill/>
              </a:ln>
              <a:solidFill>
                <a:srgbClr val="FFFFFF"/>
              </a:solidFill>
              <a:effectLst/>
              <a:uLnTx/>
              <a:uFillTx/>
              <a:ea typeface="SimSun" pitchFamily="2" charset="-122"/>
            </a:endParaRPr>
          </a:p>
        </p:txBody>
      </p:sp>
      <p:cxnSp>
        <p:nvCxnSpPr>
          <p:cNvPr id="11" name="AutoShape 19"/>
          <p:cNvCxnSpPr>
            <a:cxnSpLocks noChangeShapeType="1"/>
            <a:stCxn id="6" idx="3"/>
            <a:endCxn id="12" idx="1"/>
          </p:cNvCxnSpPr>
          <p:nvPr/>
        </p:nvCxnSpPr>
        <p:spPr bwMode="auto">
          <a:xfrm>
            <a:off x="7527012" y="3830163"/>
            <a:ext cx="229849" cy="1"/>
          </a:xfrm>
          <a:prstGeom prst="straightConnector1">
            <a:avLst/>
          </a:prstGeom>
          <a:noFill/>
          <a:ln w="38100">
            <a:solidFill>
              <a:schemeClr val="bg2"/>
            </a:solidFill>
            <a:round/>
            <a:headEnd/>
            <a:tailEnd type="triangle" w="med" len="med"/>
          </a:ln>
        </p:spPr>
      </p:cxnSp>
      <p:sp>
        <p:nvSpPr>
          <p:cNvPr id="12" name="AutoShape 12"/>
          <p:cNvSpPr>
            <a:spLocks noChangeArrowheads="1"/>
          </p:cNvSpPr>
          <p:nvPr/>
        </p:nvSpPr>
        <p:spPr bwMode="auto">
          <a:xfrm>
            <a:off x="7756861" y="3368576"/>
            <a:ext cx="1281677" cy="923175"/>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PD/</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toxicity/</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withdrawal</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25" name="Rectangle 9"/>
          <p:cNvSpPr txBox="1">
            <a:spLocks noChangeArrowheads="1"/>
          </p:cNvSpPr>
          <p:nvPr/>
        </p:nvSpPr>
        <p:spPr bwMode="auto">
          <a:xfrm>
            <a:off x="228599" y="5462143"/>
            <a:ext cx="7903565"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GB" sz="1600" b="1" i="0" u="none" strike="noStrike" kern="1200" cap="none" spc="0" normalizeH="0" baseline="0" noProof="0" dirty="0" smtClean="0">
                <a:ln>
                  <a:noFill/>
                </a:ln>
                <a:solidFill>
                  <a:srgbClr val="23246D"/>
                </a:solidFill>
                <a:effectLst/>
                <a:uLnTx/>
                <a:uFillTx/>
                <a:latin typeface="Arial"/>
                <a:cs typeface="Arial"/>
              </a:rPr>
              <a:t>Endpoint</a:t>
            </a:r>
          </a:p>
          <a:p>
            <a:pPr lvl="0">
              <a:buClr>
                <a:srgbClr val="23246D"/>
              </a:buClr>
              <a:defRPr/>
            </a:pPr>
            <a:r>
              <a:rPr lang="en-GB" sz="1600" dirty="0" smtClean="0">
                <a:solidFill>
                  <a:srgbClr val="363636"/>
                </a:solidFill>
              </a:rPr>
              <a:t>Molecular characterisation using whole exome and whole genome sequencing</a:t>
            </a:r>
            <a:endParaRPr kumimoji="0" lang="en-GB" sz="1600" b="0" i="0" u="none" strike="noStrike" kern="1200" cap="none" spc="0" normalizeH="0" baseline="0" noProof="0" dirty="0">
              <a:ln>
                <a:noFill/>
              </a:ln>
              <a:solidFill>
                <a:srgbClr val="363636"/>
              </a:solidFill>
              <a:effectLst/>
              <a:uLnTx/>
              <a:uFillTx/>
              <a:latin typeface="Arial"/>
              <a:cs typeface="Arial"/>
            </a:endParaRPr>
          </a:p>
        </p:txBody>
      </p:sp>
    </p:spTree>
    <p:extLst>
      <p:ext uri="{BB962C8B-B14F-4D97-AF65-F5344CB8AC3E}">
        <p14:creationId xmlns:p14="http://schemas.microsoft.com/office/powerpoint/2010/main" val="514111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1892O</a:t>
            </a:r>
            <a:r>
              <a:rPr lang="en-GB" dirty="0"/>
              <a:t>: Molecular characterization of epithelioid sarcoma (ES) </a:t>
            </a:r>
            <a:r>
              <a:rPr lang="en-GB" dirty="0" err="1"/>
              <a:t>tumors</a:t>
            </a:r>
            <a:r>
              <a:rPr lang="en-GB" dirty="0"/>
              <a:t> derived from patients enrolled in a phase </a:t>
            </a:r>
            <a:r>
              <a:rPr lang="en-GB" dirty="0" smtClean="0"/>
              <a:t>II </a:t>
            </a:r>
            <a:r>
              <a:rPr lang="en-GB" dirty="0"/>
              <a:t>study of tazemetostat (NCT02601950) </a:t>
            </a:r>
            <a:r>
              <a:rPr lang="en-GB" dirty="0" smtClean="0"/>
              <a:t>– Daigle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endParaRPr lang="en-GB" dirty="0"/>
          </a:p>
        </p:txBody>
      </p:sp>
      <p:sp>
        <p:nvSpPr>
          <p:cNvPr id="4" name="Text Box 4"/>
          <p:cNvSpPr txBox="1">
            <a:spLocks noChangeArrowheads="1"/>
          </p:cNvSpPr>
          <p:nvPr/>
        </p:nvSpPr>
        <p:spPr bwMode="auto">
          <a:xfrm>
            <a:off x="5092609" y="6474897"/>
            <a:ext cx="3830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smtClean="0">
                <a:solidFill>
                  <a:srgbClr val="363636"/>
                </a:solidFill>
              </a:rPr>
              <a:t>Daigle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1892O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8" name="TextBox 7"/>
          <p:cNvSpPr txBox="1"/>
          <p:nvPr/>
        </p:nvSpPr>
        <p:spPr>
          <a:xfrm>
            <a:off x="454404" y="1654050"/>
            <a:ext cx="3792348" cy="646331"/>
          </a:xfrm>
          <a:prstGeom prst="rect">
            <a:avLst/>
          </a:prstGeom>
          <a:noFill/>
        </p:spPr>
        <p:txBody>
          <a:bodyPr wrap="square" rtlCol="0">
            <a:spAutoFit/>
          </a:bodyPr>
          <a:lstStyle/>
          <a:p>
            <a:pPr algn="ctr"/>
            <a:r>
              <a:rPr lang="en-GB" sz="1200" b="1" dirty="0" smtClean="0"/>
              <a:t>Most frequently altered genes across the cohort including copy number, translocations and somatic sequence mutations</a:t>
            </a:r>
            <a:endParaRPr lang="en-GB" sz="1200" b="1" dirty="0"/>
          </a:p>
        </p:txBody>
      </p:sp>
      <p:sp>
        <p:nvSpPr>
          <p:cNvPr id="9" name="TextBox 8"/>
          <p:cNvSpPr txBox="1"/>
          <p:nvPr/>
        </p:nvSpPr>
        <p:spPr>
          <a:xfrm>
            <a:off x="439920" y="2247947"/>
            <a:ext cx="562975" cy="3776418"/>
          </a:xfrm>
          <a:prstGeom prst="rect">
            <a:avLst/>
          </a:prstGeom>
          <a:noFill/>
        </p:spPr>
        <p:txBody>
          <a:bodyPr wrap="none" rtlCol="0">
            <a:spAutoFit/>
          </a:bodyPr>
          <a:lstStyle/>
          <a:p>
            <a:pPr algn="r">
              <a:lnSpc>
                <a:spcPct val="94000"/>
              </a:lnSpc>
            </a:pPr>
            <a:r>
              <a:rPr lang="en-GB" sz="600" dirty="0" smtClean="0"/>
              <a:t>SMARCB1</a:t>
            </a:r>
          </a:p>
          <a:p>
            <a:pPr algn="r">
              <a:lnSpc>
                <a:spcPct val="94000"/>
              </a:lnSpc>
            </a:pPr>
            <a:r>
              <a:rPr lang="en-GB" sz="600" dirty="0" smtClean="0"/>
              <a:t>BCR</a:t>
            </a:r>
          </a:p>
          <a:p>
            <a:pPr algn="r">
              <a:lnSpc>
                <a:spcPct val="94000"/>
              </a:lnSpc>
            </a:pPr>
            <a:r>
              <a:rPr lang="en-GB" sz="600" dirty="0" smtClean="0"/>
              <a:t>LRP1B</a:t>
            </a:r>
          </a:p>
          <a:p>
            <a:pPr algn="r">
              <a:lnSpc>
                <a:spcPct val="94000"/>
              </a:lnSpc>
            </a:pPr>
            <a:r>
              <a:rPr lang="en-GB" sz="600" dirty="0" smtClean="0"/>
              <a:t>SPEN</a:t>
            </a:r>
          </a:p>
          <a:p>
            <a:pPr algn="r">
              <a:lnSpc>
                <a:spcPct val="94000"/>
              </a:lnSpc>
            </a:pPr>
            <a:r>
              <a:rPr lang="en-GB" sz="600" dirty="0" smtClean="0"/>
              <a:t>PRKDC</a:t>
            </a:r>
          </a:p>
          <a:p>
            <a:pPr algn="r">
              <a:lnSpc>
                <a:spcPct val="94000"/>
              </a:lnSpc>
            </a:pPr>
            <a:r>
              <a:rPr lang="en-GB" sz="600" dirty="0" smtClean="0"/>
              <a:t>NF2</a:t>
            </a:r>
          </a:p>
          <a:p>
            <a:pPr algn="r">
              <a:lnSpc>
                <a:spcPct val="94000"/>
              </a:lnSpc>
            </a:pPr>
            <a:r>
              <a:rPr lang="en-GB" sz="600" dirty="0" smtClean="0"/>
              <a:t>CHEK2</a:t>
            </a:r>
          </a:p>
          <a:p>
            <a:pPr algn="r">
              <a:lnSpc>
                <a:spcPct val="94000"/>
              </a:lnSpc>
            </a:pPr>
            <a:r>
              <a:rPr lang="en-GB" sz="600" dirty="0" smtClean="0"/>
              <a:t>CHD2</a:t>
            </a:r>
          </a:p>
          <a:p>
            <a:pPr algn="r">
              <a:lnSpc>
                <a:spcPct val="94000"/>
              </a:lnSpc>
            </a:pPr>
            <a:r>
              <a:rPr lang="en-GB" sz="600" dirty="0" smtClean="0"/>
              <a:t>ROS1</a:t>
            </a:r>
          </a:p>
          <a:p>
            <a:pPr algn="r">
              <a:lnSpc>
                <a:spcPct val="94000"/>
              </a:lnSpc>
            </a:pPr>
            <a:r>
              <a:rPr lang="en-GB" sz="600" dirty="0" smtClean="0"/>
              <a:t>MSH6</a:t>
            </a:r>
          </a:p>
          <a:p>
            <a:pPr algn="r">
              <a:lnSpc>
                <a:spcPct val="94000"/>
              </a:lnSpc>
            </a:pPr>
            <a:r>
              <a:rPr lang="en-GB" sz="600" dirty="0" smtClean="0"/>
              <a:t>LZTR1</a:t>
            </a:r>
          </a:p>
          <a:p>
            <a:pPr algn="r">
              <a:lnSpc>
                <a:spcPct val="94000"/>
              </a:lnSpc>
            </a:pPr>
            <a:r>
              <a:rPr lang="en-GB" sz="600" dirty="0" smtClean="0"/>
              <a:t>ITGAV</a:t>
            </a:r>
          </a:p>
          <a:p>
            <a:pPr algn="r">
              <a:lnSpc>
                <a:spcPct val="94000"/>
              </a:lnSpc>
            </a:pPr>
            <a:r>
              <a:rPr lang="en-GB" sz="600" dirty="0" smtClean="0"/>
              <a:t>BLM</a:t>
            </a:r>
          </a:p>
          <a:p>
            <a:pPr algn="r">
              <a:lnSpc>
                <a:spcPct val="94000"/>
              </a:lnSpc>
            </a:pPr>
            <a:r>
              <a:rPr lang="en-GB" sz="600" dirty="0" smtClean="0"/>
              <a:t>SPTA1</a:t>
            </a:r>
          </a:p>
          <a:p>
            <a:pPr algn="r">
              <a:lnSpc>
                <a:spcPct val="94000"/>
              </a:lnSpc>
            </a:pPr>
            <a:r>
              <a:rPr lang="en-GB" sz="600" dirty="0" smtClean="0"/>
              <a:t>PPP2R1A</a:t>
            </a:r>
          </a:p>
          <a:p>
            <a:pPr algn="r">
              <a:lnSpc>
                <a:spcPct val="94000"/>
              </a:lnSpc>
            </a:pPr>
            <a:r>
              <a:rPr lang="en-GB" sz="600" dirty="0" smtClean="0"/>
              <a:t>GRM3</a:t>
            </a:r>
          </a:p>
          <a:p>
            <a:pPr algn="r">
              <a:lnSpc>
                <a:spcPct val="94000"/>
              </a:lnSpc>
            </a:pPr>
            <a:r>
              <a:rPr lang="en-GB" sz="600" dirty="0" smtClean="0"/>
              <a:t>FGD5</a:t>
            </a:r>
          </a:p>
          <a:p>
            <a:pPr algn="r">
              <a:lnSpc>
                <a:spcPct val="94000"/>
              </a:lnSpc>
            </a:pPr>
            <a:r>
              <a:rPr lang="en-GB" sz="600" dirty="0" smtClean="0"/>
              <a:t>FBXW7</a:t>
            </a:r>
          </a:p>
          <a:p>
            <a:pPr algn="r">
              <a:lnSpc>
                <a:spcPct val="94000"/>
              </a:lnSpc>
            </a:pPr>
            <a:r>
              <a:rPr lang="en-GB" sz="600" dirty="0" smtClean="0"/>
              <a:t>EPHB2</a:t>
            </a:r>
          </a:p>
          <a:p>
            <a:pPr algn="r">
              <a:lnSpc>
                <a:spcPct val="94000"/>
              </a:lnSpc>
            </a:pPr>
            <a:r>
              <a:rPr lang="en-GB" sz="600" dirty="0" smtClean="0"/>
              <a:t>CDKN1B</a:t>
            </a:r>
          </a:p>
          <a:p>
            <a:pPr algn="r">
              <a:lnSpc>
                <a:spcPct val="94000"/>
              </a:lnSpc>
            </a:pPr>
            <a:r>
              <a:rPr lang="en-GB" sz="600" dirty="0" smtClean="0"/>
              <a:t>BRIP1</a:t>
            </a:r>
          </a:p>
          <a:p>
            <a:pPr algn="r">
              <a:lnSpc>
                <a:spcPct val="94000"/>
              </a:lnSpc>
            </a:pPr>
            <a:r>
              <a:rPr lang="en-GB" sz="600" dirty="0" smtClean="0"/>
              <a:t>BRCA2</a:t>
            </a:r>
          </a:p>
          <a:p>
            <a:pPr algn="r">
              <a:lnSpc>
                <a:spcPct val="94000"/>
              </a:lnSpc>
            </a:pPr>
            <a:r>
              <a:rPr lang="en-GB" sz="600" dirty="0" smtClean="0"/>
              <a:t>SMARCD3</a:t>
            </a:r>
          </a:p>
          <a:p>
            <a:pPr algn="r">
              <a:lnSpc>
                <a:spcPct val="94000"/>
              </a:lnSpc>
            </a:pPr>
            <a:r>
              <a:rPr lang="en-GB" sz="600" dirty="0" smtClean="0"/>
              <a:t>SMARCC1</a:t>
            </a:r>
          </a:p>
          <a:p>
            <a:pPr algn="r">
              <a:lnSpc>
                <a:spcPct val="94000"/>
              </a:lnSpc>
            </a:pPr>
            <a:r>
              <a:rPr lang="en-GB" sz="600" dirty="0" smtClean="0"/>
              <a:t>SMARCA2</a:t>
            </a:r>
          </a:p>
          <a:p>
            <a:pPr algn="r">
              <a:lnSpc>
                <a:spcPct val="94000"/>
              </a:lnSpc>
            </a:pPr>
            <a:r>
              <a:rPr lang="en-GB" sz="600" dirty="0" smtClean="0"/>
              <a:t>PTCH1</a:t>
            </a:r>
          </a:p>
          <a:p>
            <a:pPr algn="r">
              <a:lnSpc>
                <a:spcPct val="94000"/>
              </a:lnSpc>
            </a:pPr>
            <a:r>
              <a:rPr lang="en-GB" sz="600" dirty="0" smtClean="0"/>
              <a:t>NOTCH3</a:t>
            </a:r>
          </a:p>
          <a:p>
            <a:pPr algn="r">
              <a:lnSpc>
                <a:spcPct val="94000"/>
              </a:lnSpc>
            </a:pPr>
            <a:r>
              <a:rPr lang="en-GB" sz="600" dirty="0" smtClean="0"/>
              <a:t>NOTCH1</a:t>
            </a:r>
          </a:p>
          <a:p>
            <a:pPr algn="r">
              <a:lnSpc>
                <a:spcPct val="94000"/>
              </a:lnSpc>
            </a:pPr>
            <a:r>
              <a:rPr lang="en-GB" sz="600" dirty="0" smtClean="0"/>
              <a:t>GNAQ</a:t>
            </a:r>
          </a:p>
          <a:p>
            <a:pPr algn="r">
              <a:lnSpc>
                <a:spcPct val="94000"/>
              </a:lnSpc>
            </a:pPr>
            <a:r>
              <a:rPr lang="en-GB" sz="600" dirty="0" smtClean="0"/>
              <a:t>FANCF</a:t>
            </a:r>
          </a:p>
          <a:p>
            <a:pPr algn="r">
              <a:lnSpc>
                <a:spcPct val="94000"/>
              </a:lnSpc>
            </a:pPr>
            <a:r>
              <a:rPr lang="en-GB" sz="600" dirty="0" smtClean="0"/>
              <a:t>FANCA</a:t>
            </a:r>
          </a:p>
          <a:p>
            <a:pPr algn="r">
              <a:lnSpc>
                <a:spcPct val="94000"/>
              </a:lnSpc>
            </a:pPr>
            <a:r>
              <a:rPr lang="en-GB" sz="600" dirty="0" smtClean="0"/>
              <a:t>ERBB3</a:t>
            </a:r>
          </a:p>
          <a:p>
            <a:pPr algn="r">
              <a:lnSpc>
                <a:spcPct val="94000"/>
              </a:lnSpc>
            </a:pPr>
            <a:r>
              <a:rPr lang="en-GB" sz="600" dirty="0" smtClean="0"/>
              <a:t>CTNNA1</a:t>
            </a:r>
          </a:p>
          <a:p>
            <a:pPr algn="r">
              <a:lnSpc>
                <a:spcPct val="94000"/>
              </a:lnSpc>
            </a:pPr>
            <a:r>
              <a:rPr lang="en-GB" sz="600" dirty="0" smtClean="0"/>
              <a:t>CTCF</a:t>
            </a:r>
          </a:p>
          <a:p>
            <a:pPr algn="r">
              <a:lnSpc>
                <a:spcPct val="94000"/>
              </a:lnSpc>
            </a:pPr>
            <a:r>
              <a:rPr lang="en-GB" sz="600" dirty="0" smtClean="0"/>
              <a:t>CSF1R</a:t>
            </a:r>
          </a:p>
          <a:p>
            <a:pPr algn="r">
              <a:lnSpc>
                <a:spcPct val="94000"/>
              </a:lnSpc>
            </a:pPr>
            <a:r>
              <a:rPr lang="en-GB" sz="600" dirty="0" smtClean="0"/>
              <a:t>CDKN2B</a:t>
            </a:r>
          </a:p>
          <a:p>
            <a:pPr algn="r">
              <a:lnSpc>
                <a:spcPct val="94000"/>
              </a:lnSpc>
            </a:pPr>
            <a:r>
              <a:rPr lang="en-GB" sz="600" dirty="0" smtClean="0"/>
              <a:t>CDKN2A</a:t>
            </a:r>
          </a:p>
          <a:p>
            <a:pPr algn="r">
              <a:lnSpc>
                <a:spcPct val="94000"/>
              </a:lnSpc>
            </a:pPr>
            <a:r>
              <a:rPr lang="en-GB" sz="600" dirty="0" smtClean="0"/>
              <a:t>BCORL1</a:t>
            </a:r>
          </a:p>
          <a:p>
            <a:pPr algn="r">
              <a:lnSpc>
                <a:spcPct val="94000"/>
              </a:lnSpc>
            </a:pPr>
            <a:r>
              <a:rPr lang="en-GB" sz="600" dirty="0" smtClean="0"/>
              <a:t>BARD1</a:t>
            </a:r>
          </a:p>
          <a:p>
            <a:pPr algn="r">
              <a:lnSpc>
                <a:spcPct val="94000"/>
              </a:lnSpc>
            </a:pPr>
            <a:r>
              <a:rPr lang="en-GB" sz="600" dirty="0" smtClean="0"/>
              <a:t>ARID2</a:t>
            </a:r>
          </a:p>
          <a:p>
            <a:pPr algn="r">
              <a:lnSpc>
                <a:spcPct val="94000"/>
              </a:lnSpc>
            </a:pPr>
            <a:r>
              <a:rPr lang="en-GB" sz="600" dirty="0" smtClean="0"/>
              <a:t>ARID1B</a:t>
            </a:r>
          </a:p>
          <a:p>
            <a:pPr algn="r">
              <a:lnSpc>
                <a:spcPct val="94000"/>
              </a:lnSpc>
            </a:pPr>
            <a:r>
              <a:rPr lang="en-GB" sz="600" dirty="0" smtClean="0"/>
              <a:t>ARID1A</a:t>
            </a:r>
            <a:endParaRPr lang="en-GB" sz="600" dirty="0"/>
          </a:p>
        </p:txBody>
      </p:sp>
      <p:grpSp>
        <p:nvGrpSpPr>
          <p:cNvPr id="10" name="Group 9"/>
          <p:cNvGrpSpPr/>
          <p:nvPr/>
        </p:nvGrpSpPr>
        <p:grpSpPr>
          <a:xfrm>
            <a:off x="1002895" y="5905713"/>
            <a:ext cx="3052133" cy="72000"/>
            <a:chOff x="1194619" y="6058215"/>
            <a:chExt cx="3052133" cy="72000"/>
          </a:xfrm>
        </p:grpSpPr>
        <p:cxnSp>
          <p:nvCxnSpPr>
            <p:cNvPr id="11" name="Straight Connector 10"/>
            <p:cNvCxnSpPr/>
            <p:nvPr/>
          </p:nvCxnSpPr>
          <p:spPr>
            <a:xfrm>
              <a:off x="1194619" y="6058215"/>
              <a:ext cx="305213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09666" y="6058215"/>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57372" y="6058215"/>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05078" y="6058215"/>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71836" y="6058215"/>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33831" y="6058215"/>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86300" y="6058215"/>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38769" y="6058215"/>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698748" y="6123257"/>
            <a:ext cx="2076209" cy="246221"/>
          </a:xfrm>
          <a:prstGeom prst="rect">
            <a:avLst/>
          </a:prstGeom>
          <a:noFill/>
        </p:spPr>
        <p:txBody>
          <a:bodyPr wrap="none" rtlCol="0">
            <a:spAutoFit/>
          </a:bodyPr>
          <a:lstStyle/>
          <a:p>
            <a:pPr algn="ctr"/>
            <a:r>
              <a:rPr lang="en-GB" sz="1000" dirty="0" smtClean="0"/>
              <a:t>Frequency of genetic variation, %</a:t>
            </a:r>
            <a:endParaRPr lang="en-GB" sz="1000" dirty="0"/>
          </a:p>
        </p:txBody>
      </p:sp>
      <p:sp>
        <p:nvSpPr>
          <p:cNvPr id="20" name="TextBox 19"/>
          <p:cNvSpPr txBox="1"/>
          <p:nvPr/>
        </p:nvSpPr>
        <p:spPr>
          <a:xfrm>
            <a:off x="1303120" y="5957279"/>
            <a:ext cx="325731" cy="246221"/>
          </a:xfrm>
          <a:prstGeom prst="rect">
            <a:avLst/>
          </a:prstGeom>
          <a:noFill/>
        </p:spPr>
        <p:txBody>
          <a:bodyPr wrap="none" rtlCol="0">
            <a:spAutoFit/>
          </a:bodyPr>
          <a:lstStyle/>
          <a:p>
            <a:pPr algn="ctr"/>
            <a:r>
              <a:rPr lang="en-GB" sz="1000" dirty="0" smtClean="0"/>
              <a:t>10</a:t>
            </a:r>
            <a:endParaRPr lang="en-GB" sz="1000" dirty="0"/>
          </a:p>
        </p:txBody>
      </p:sp>
      <p:sp>
        <p:nvSpPr>
          <p:cNvPr id="21" name="TextBox 20"/>
          <p:cNvSpPr txBox="1"/>
          <p:nvPr/>
        </p:nvSpPr>
        <p:spPr>
          <a:xfrm>
            <a:off x="1749593" y="5957279"/>
            <a:ext cx="325731" cy="246221"/>
          </a:xfrm>
          <a:prstGeom prst="rect">
            <a:avLst/>
          </a:prstGeom>
          <a:noFill/>
        </p:spPr>
        <p:txBody>
          <a:bodyPr wrap="none" rtlCol="0">
            <a:spAutoFit/>
          </a:bodyPr>
          <a:lstStyle/>
          <a:p>
            <a:pPr algn="ctr"/>
            <a:r>
              <a:rPr lang="en-GB" sz="1000" dirty="0" smtClean="0"/>
              <a:t>20</a:t>
            </a:r>
            <a:endParaRPr lang="en-GB" sz="1000" dirty="0"/>
          </a:p>
        </p:txBody>
      </p:sp>
      <p:sp>
        <p:nvSpPr>
          <p:cNvPr id="22" name="TextBox 21"/>
          <p:cNvSpPr txBox="1"/>
          <p:nvPr/>
        </p:nvSpPr>
        <p:spPr>
          <a:xfrm>
            <a:off x="2205592" y="5957279"/>
            <a:ext cx="325731" cy="246221"/>
          </a:xfrm>
          <a:prstGeom prst="rect">
            <a:avLst/>
          </a:prstGeom>
          <a:noFill/>
        </p:spPr>
        <p:txBody>
          <a:bodyPr wrap="none" rtlCol="0">
            <a:spAutoFit/>
          </a:bodyPr>
          <a:lstStyle/>
          <a:p>
            <a:pPr algn="ctr"/>
            <a:r>
              <a:rPr lang="en-GB" sz="1000" dirty="0" smtClean="0"/>
              <a:t>30</a:t>
            </a:r>
            <a:endParaRPr lang="en-GB" sz="1000" dirty="0"/>
          </a:p>
        </p:txBody>
      </p:sp>
      <p:sp>
        <p:nvSpPr>
          <p:cNvPr id="23" name="TextBox 22"/>
          <p:cNvSpPr txBox="1"/>
          <p:nvPr/>
        </p:nvSpPr>
        <p:spPr>
          <a:xfrm>
            <a:off x="2671117" y="5957279"/>
            <a:ext cx="325731" cy="246221"/>
          </a:xfrm>
          <a:prstGeom prst="rect">
            <a:avLst/>
          </a:prstGeom>
          <a:noFill/>
        </p:spPr>
        <p:txBody>
          <a:bodyPr wrap="none" rtlCol="0">
            <a:spAutoFit/>
          </a:bodyPr>
          <a:lstStyle/>
          <a:p>
            <a:pPr algn="ctr"/>
            <a:r>
              <a:rPr lang="en-GB" sz="1000" dirty="0" smtClean="0"/>
              <a:t>40</a:t>
            </a:r>
            <a:endParaRPr lang="en-GB" sz="1000" dirty="0"/>
          </a:p>
        </p:txBody>
      </p:sp>
      <p:sp>
        <p:nvSpPr>
          <p:cNvPr id="24" name="TextBox 23"/>
          <p:cNvSpPr txBox="1"/>
          <p:nvPr/>
        </p:nvSpPr>
        <p:spPr>
          <a:xfrm>
            <a:off x="3136642" y="5957279"/>
            <a:ext cx="325731" cy="246221"/>
          </a:xfrm>
          <a:prstGeom prst="rect">
            <a:avLst/>
          </a:prstGeom>
          <a:noFill/>
        </p:spPr>
        <p:txBody>
          <a:bodyPr wrap="none" rtlCol="0">
            <a:spAutoFit/>
          </a:bodyPr>
          <a:lstStyle/>
          <a:p>
            <a:pPr algn="ctr"/>
            <a:r>
              <a:rPr lang="en-GB" sz="1000" dirty="0" smtClean="0"/>
              <a:t>50</a:t>
            </a:r>
            <a:endParaRPr lang="en-GB" sz="1000" dirty="0"/>
          </a:p>
        </p:txBody>
      </p:sp>
      <p:sp>
        <p:nvSpPr>
          <p:cNvPr id="25" name="TextBox 24"/>
          <p:cNvSpPr txBox="1"/>
          <p:nvPr/>
        </p:nvSpPr>
        <p:spPr>
          <a:xfrm>
            <a:off x="3578352" y="5957279"/>
            <a:ext cx="325731" cy="246221"/>
          </a:xfrm>
          <a:prstGeom prst="rect">
            <a:avLst/>
          </a:prstGeom>
          <a:noFill/>
        </p:spPr>
        <p:txBody>
          <a:bodyPr wrap="none" rtlCol="0">
            <a:spAutoFit/>
          </a:bodyPr>
          <a:lstStyle/>
          <a:p>
            <a:pPr algn="ctr"/>
            <a:r>
              <a:rPr lang="en-GB" sz="1000" dirty="0" smtClean="0"/>
              <a:t>60</a:t>
            </a:r>
            <a:endParaRPr lang="en-GB" sz="1000" dirty="0"/>
          </a:p>
        </p:txBody>
      </p:sp>
      <p:sp>
        <p:nvSpPr>
          <p:cNvPr id="26" name="Rectangle 25"/>
          <p:cNvSpPr>
            <a:spLocks noChangeAspect="1"/>
          </p:cNvSpPr>
          <p:nvPr/>
        </p:nvSpPr>
        <p:spPr>
          <a:xfrm>
            <a:off x="1760458" y="4566385"/>
            <a:ext cx="108000" cy="108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a:spLocks noChangeAspect="1"/>
          </p:cNvSpPr>
          <p:nvPr/>
        </p:nvSpPr>
        <p:spPr>
          <a:xfrm>
            <a:off x="1760458" y="4742504"/>
            <a:ext cx="108000" cy="10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a:spLocks noChangeAspect="1"/>
          </p:cNvSpPr>
          <p:nvPr/>
        </p:nvSpPr>
        <p:spPr>
          <a:xfrm>
            <a:off x="1760458" y="4916455"/>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a:spLocks noChangeAspect="1"/>
          </p:cNvSpPr>
          <p:nvPr/>
        </p:nvSpPr>
        <p:spPr>
          <a:xfrm>
            <a:off x="1760458" y="5161781"/>
            <a:ext cx="108000" cy="108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a:spLocks noChangeAspect="1"/>
          </p:cNvSpPr>
          <p:nvPr/>
        </p:nvSpPr>
        <p:spPr>
          <a:xfrm>
            <a:off x="1760458" y="5416240"/>
            <a:ext cx="108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1945402" y="4497275"/>
            <a:ext cx="633507" cy="246221"/>
          </a:xfrm>
          <a:prstGeom prst="rect">
            <a:avLst/>
          </a:prstGeom>
          <a:noFill/>
        </p:spPr>
        <p:txBody>
          <a:bodyPr wrap="none" rtlCol="0">
            <a:spAutoFit/>
          </a:bodyPr>
          <a:lstStyle/>
          <a:p>
            <a:r>
              <a:rPr lang="en-GB" sz="1000" dirty="0" smtClean="0"/>
              <a:t>CN loss</a:t>
            </a:r>
            <a:endParaRPr lang="en-GB" sz="1000" dirty="0"/>
          </a:p>
        </p:txBody>
      </p:sp>
      <p:sp>
        <p:nvSpPr>
          <p:cNvPr id="32" name="TextBox 31"/>
          <p:cNvSpPr txBox="1"/>
          <p:nvPr/>
        </p:nvSpPr>
        <p:spPr>
          <a:xfrm>
            <a:off x="1945402" y="4673394"/>
            <a:ext cx="646331" cy="246221"/>
          </a:xfrm>
          <a:prstGeom prst="rect">
            <a:avLst/>
          </a:prstGeom>
          <a:noFill/>
        </p:spPr>
        <p:txBody>
          <a:bodyPr wrap="none" rtlCol="0">
            <a:spAutoFit/>
          </a:bodyPr>
          <a:lstStyle/>
          <a:p>
            <a:r>
              <a:rPr lang="en-GB" sz="1000" dirty="0" smtClean="0"/>
              <a:t>CN gain</a:t>
            </a:r>
            <a:endParaRPr lang="en-GB" sz="1000" dirty="0"/>
          </a:p>
        </p:txBody>
      </p:sp>
      <p:sp>
        <p:nvSpPr>
          <p:cNvPr id="33" name="TextBox 32"/>
          <p:cNvSpPr txBox="1"/>
          <p:nvPr/>
        </p:nvSpPr>
        <p:spPr>
          <a:xfrm>
            <a:off x="1945402" y="4847345"/>
            <a:ext cx="1292341" cy="246221"/>
          </a:xfrm>
          <a:prstGeom prst="rect">
            <a:avLst/>
          </a:prstGeom>
          <a:noFill/>
        </p:spPr>
        <p:txBody>
          <a:bodyPr wrap="none" rtlCol="0">
            <a:spAutoFit/>
          </a:bodyPr>
          <a:lstStyle/>
          <a:p>
            <a:r>
              <a:rPr lang="en-GB" sz="1000" dirty="0" smtClean="0"/>
              <a:t>Missense mutation</a:t>
            </a:r>
            <a:endParaRPr lang="en-GB" sz="1000" dirty="0"/>
          </a:p>
        </p:txBody>
      </p:sp>
      <p:sp>
        <p:nvSpPr>
          <p:cNvPr id="34" name="TextBox 33"/>
          <p:cNvSpPr txBox="1"/>
          <p:nvPr/>
        </p:nvSpPr>
        <p:spPr>
          <a:xfrm>
            <a:off x="1945402" y="5015726"/>
            <a:ext cx="1773242" cy="400110"/>
          </a:xfrm>
          <a:prstGeom prst="rect">
            <a:avLst/>
          </a:prstGeom>
          <a:noFill/>
        </p:spPr>
        <p:txBody>
          <a:bodyPr wrap="none" rtlCol="0">
            <a:spAutoFit/>
          </a:bodyPr>
          <a:lstStyle/>
          <a:p>
            <a:r>
              <a:rPr lang="en-GB" sz="1000" dirty="0" smtClean="0"/>
              <a:t>Nonsense, frameshift, </a:t>
            </a:r>
            <a:r>
              <a:rPr lang="en-GB" sz="1000" dirty="0" err="1" smtClean="0"/>
              <a:t>indel</a:t>
            </a:r>
            <a:r>
              <a:rPr lang="en-GB" sz="1000" dirty="0" smtClean="0"/>
              <a:t/>
            </a:r>
            <a:br>
              <a:rPr lang="en-GB" sz="1000" dirty="0" smtClean="0"/>
            </a:br>
            <a:r>
              <a:rPr lang="en-GB" sz="1000" dirty="0" smtClean="0"/>
              <a:t>or splice site mutation</a:t>
            </a:r>
            <a:endParaRPr lang="en-GB" sz="1000" dirty="0"/>
          </a:p>
        </p:txBody>
      </p:sp>
      <p:sp>
        <p:nvSpPr>
          <p:cNvPr id="35" name="TextBox 34"/>
          <p:cNvSpPr txBox="1"/>
          <p:nvPr/>
        </p:nvSpPr>
        <p:spPr>
          <a:xfrm>
            <a:off x="1945402" y="5347130"/>
            <a:ext cx="950901" cy="246221"/>
          </a:xfrm>
          <a:prstGeom prst="rect">
            <a:avLst/>
          </a:prstGeom>
          <a:noFill/>
        </p:spPr>
        <p:txBody>
          <a:bodyPr wrap="none" rtlCol="0">
            <a:spAutoFit/>
          </a:bodyPr>
          <a:lstStyle/>
          <a:p>
            <a:r>
              <a:rPr lang="en-GB" sz="1000" dirty="0" smtClean="0"/>
              <a:t>Translocation</a:t>
            </a:r>
            <a:endParaRPr lang="en-GB" sz="1000" dirty="0"/>
          </a:p>
        </p:txBody>
      </p:sp>
      <p:sp>
        <p:nvSpPr>
          <p:cNvPr id="36" name="Rectangle 35"/>
          <p:cNvSpPr/>
          <p:nvPr/>
        </p:nvSpPr>
        <p:spPr>
          <a:xfrm>
            <a:off x="1012004" y="2304814"/>
            <a:ext cx="223735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012004" y="2390162"/>
            <a:ext cx="2160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009031" y="2475605"/>
            <a:ext cx="108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009031" y="2737091"/>
            <a:ext cx="576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1009031" y="2818916"/>
            <a:ext cx="576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1009031" y="2999170"/>
            <a:ext cx="216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1009031" y="3160181"/>
            <a:ext cx="468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1009031" y="3417243"/>
            <a:ext cx="108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009031" y="3507462"/>
            <a:ext cx="360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009031" y="3935972"/>
            <a:ext cx="108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010933" y="4800995"/>
            <a:ext cx="108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1006836" y="5315836"/>
            <a:ext cx="108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1006836" y="5399143"/>
            <a:ext cx="108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1006836" y="5570237"/>
            <a:ext cx="252000" cy="54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1118933" y="2475605"/>
            <a:ext cx="576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1009031" y="2562719"/>
            <a:ext cx="576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1009031" y="2654154"/>
            <a:ext cx="34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226010" y="2905752"/>
            <a:ext cx="34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1224617" y="2999170"/>
            <a:ext cx="144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1115261" y="3079488"/>
            <a:ext cx="108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1009031" y="3250065"/>
            <a:ext cx="360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009031" y="3334342"/>
            <a:ext cx="360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1117226" y="3417243"/>
            <a:ext cx="144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1009031" y="3593255"/>
            <a:ext cx="234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1001933" y="3681607"/>
            <a:ext cx="126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1000872" y="3768866"/>
            <a:ext cx="126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1002895" y="4019715"/>
            <a:ext cx="360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1002895" y="4111114"/>
            <a:ext cx="360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008059" y="4193167"/>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010506" y="4278683"/>
            <a:ext cx="108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1000971" y="4458582"/>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1000971" y="4543556"/>
            <a:ext cx="144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1000971" y="4716496"/>
            <a:ext cx="144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1000971" y="4630077"/>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1003099" y="4883980"/>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1005001" y="4970566"/>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1005001" y="5139959"/>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1005001" y="5226545"/>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1005001" y="5049892"/>
            <a:ext cx="144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1005001" y="5482054"/>
            <a:ext cx="144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1005001" y="5659329"/>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1005001" y="5743763"/>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1146008" y="5826435"/>
            <a:ext cx="108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3243708" y="2304814"/>
            <a:ext cx="468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1692612" y="2471495"/>
            <a:ext cx="126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1351718" y="2654154"/>
            <a:ext cx="252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1362895" y="2999170"/>
            <a:ext cx="108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1223261" y="3079488"/>
            <a:ext cx="252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1368617" y="3250065"/>
            <a:ext cx="108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1369031" y="3334342"/>
            <a:ext cx="108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1260879" y="3417243"/>
            <a:ext cx="126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1244998" y="3593255"/>
            <a:ext cx="108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1127107" y="3681607"/>
            <a:ext cx="234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p:cNvSpPr/>
          <p:nvPr/>
        </p:nvSpPr>
        <p:spPr>
          <a:xfrm>
            <a:off x="1124865" y="3768866"/>
            <a:ext cx="234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1007865" y="3851569"/>
            <a:ext cx="360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1114836" y="4278683"/>
            <a:ext cx="108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1139573" y="4543556"/>
            <a:ext cx="108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1144971" y="4716496"/>
            <a:ext cx="108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1147099" y="5049892"/>
            <a:ext cx="1188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a:off x="1140302" y="5482054"/>
            <a:ext cx="108000" cy="54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1013354" y="2905752"/>
            <a:ext cx="216000" cy="5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1007032" y="3079488"/>
            <a:ext cx="108000" cy="5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1118973" y="3935972"/>
            <a:ext cx="226800" cy="5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1002579" y="5826435"/>
            <a:ext cx="144000" cy="54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1001933" y="4367049"/>
            <a:ext cx="252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1102030" y="5315836"/>
            <a:ext cx="14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1115209" y="5399143"/>
            <a:ext cx="126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3" name="Straight Connector 102"/>
          <p:cNvCxnSpPr/>
          <p:nvPr/>
        </p:nvCxnSpPr>
        <p:spPr>
          <a:xfrm>
            <a:off x="1002895" y="2251377"/>
            <a:ext cx="0" cy="365433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04" name="Rectangle 103"/>
          <p:cNvSpPr>
            <a:spLocks noChangeAspect="1"/>
          </p:cNvSpPr>
          <p:nvPr/>
        </p:nvSpPr>
        <p:spPr>
          <a:xfrm>
            <a:off x="4350780" y="5809264"/>
            <a:ext cx="108000" cy="108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a:spLocks noChangeAspect="1"/>
          </p:cNvSpPr>
          <p:nvPr/>
        </p:nvSpPr>
        <p:spPr>
          <a:xfrm>
            <a:off x="7488499" y="5988695"/>
            <a:ext cx="108000" cy="1080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4459516" y="5740154"/>
            <a:ext cx="2887329" cy="246221"/>
          </a:xfrm>
          <a:prstGeom prst="rect">
            <a:avLst/>
          </a:prstGeom>
          <a:noFill/>
        </p:spPr>
        <p:txBody>
          <a:bodyPr wrap="none" rtlCol="0">
            <a:spAutoFit/>
          </a:bodyPr>
          <a:lstStyle/>
          <a:p>
            <a:r>
              <a:rPr lang="en-GB" sz="1000" dirty="0" smtClean="0"/>
              <a:t>CN loss (-</a:t>
            </a:r>
            <a:r>
              <a:rPr lang="en-GB" sz="1000" dirty="0" smtClean="0">
                <a:cs typeface="Arial"/>
              </a:rPr>
              <a:t>1 = heterozygous, –2 = homozygous)</a:t>
            </a:r>
            <a:endParaRPr lang="en-GB" sz="1000" dirty="0"/>
          </a:p>
        </p:txBody>
      </p:sp>
      <p:sp>
        <p:nvSpPr>
          <p:cNvPr id="107" name="TextBox 106"/>
          <p:cNvSpPr txBox="1"/>
          <p:nvPr/>
        </p:nvSpPr>
        <p:spPr>
          <a:xfrm>
            <a:off x="7597235" y="5919585"/>
            <a:ext cx="646331" cy="246221"/>
          </a:xfrm>
          <a:prstGeom prst="rect">
            <a:avLst/>
          </a:prstGeom>
          <a:noFill/>
        </p:spPr>
        <p:txBody>
          <a:bodyPr wrap="none" rtlCol="0">
            <a:spAutoFit/>
          </a:bodyPr>
          <a:lstStyle/>
          <a:p>
            <a:r>
              <a:rPr lang="en-GB" sz="1000" dirty="0" smtClean="0"/>
              <a:t>CN gain</a:t>
            </a:r>
            <a:endParaRPr lang="en-GB" sz="1000" dirty="0"/>
          </a:p>
        </p:txBody>
      </p:sp>
      <p:sp>
        <p:nvSpPr>
          <p:cNvPr id="108" name="Rectangle 107"/>
          <p:cNvSpPr>
            <a:spLocks noChangeAspect="1"/>
          </p:cNvSpPr>
          <p:nvPr/>
        </p:nvSpPr>
        <p:spPr>
          <a:xfrm>
            <a:off x="7488499" y="5809264"/>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a:spLocks noChangeAspect="1"/>
          </p:cNvSpPr>
          <p:nvPr/>
        </p:nvSpPr>
        <p:spPr>
          <a:xfrm>
            <a:off x="4350780" y="5988695"/>
            <a:ext cx="108000" cy="1080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extBox 109"/>
          <p:cNvSpPr txBox="1"/>
          <p:nvPr/>
        </p:nvSpPr>
        <p:spPr>
          <a:xfrm>
            <a:off x="7597235" y="5740154"/>
            <a:ext cx="1292341" cy="246221"/>
          </a:xfrm>
          <a:prstGeom prst="rect">
            <a:avLst/>
          </a:prstGeom>
          <a:noFill/>
        </p:spPr>
        <p:txBody>
          <a:bodyPr wrap="none" rtlCol="0">
            <a:spAutoFit/>
          </a:bodyPr>
          <a:lstStyle/>
          <a:p>
            <a:r>
              <a:rPr lang="en-GB" sz="1000" dirty="0" smtClean="0"/>
              <a:t>Missense mutation</a:t>
            </a:r>
            <a:endParaRPr lang="en-GB" sz="1000" dirty="0"/>
          </a:p>
        </p:txBody>
      </p:sp>
      <p:sp>
        <p:nvSpPr>
          <p:cNvPr id="111" name="TextBox 110"/>
          <p:cNvSpPr txBox="1"/>
          <p:nvPr/>
        </p:nvSpPr>
        <p:spPr>
          <a:xfrm>
            <a:off x="4463181" y="5919585"/>
            <a:ext cx="2836033" cy="246221"/>
          </a:xfrm>
          <a:prstGeom prst="rect">
            <a:avLst/>
          </a:prstGeom>
          <a:noFill/>
        </p:spPr>
        <p:txBody>
          <a:bodyPr wrap="none" rtlCol="0">
            <a:spAutoFit/>
          </a:bodyPr>
          <a:lstStyle/>
          <a:p>
            <a:r>
              <a:rPr lang="en-GB" sz="1000" dirty="0" smtClean="0"/>
              <a:t>Nonsense, frameshift and splice site mutation</a:t>
            </a:r>
            <a:endParaRPr lang="en-GB" sz="1000" dirty="0"/>
          </a:p>
        </p:txBody>
      </p:sp>
      <p:sp>
        <p:nvSpPr>
          <p:cNvPr id="112" name="Rectangle 111"/>
          <p:cNvSpPr>
            <a:spLocks noChangeAspect="1"/>
          </p:cNvSpPr>
          <p:nvPr/>
        </p:nvSpPr>
        <p:spPr>
          <a:xfrm>
            <a:off x="7488499" y="6157809"/>
            <a:ext cx="108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p:cNvSpPr txBox="1"/>
          <p:nvPr/>
        </p:nvSpPr>
        <p:spPr>
          <a:xfrm>
            <a:off x="7597235" y="6088699"/>
            <a:ext cx="950901" cy="246221"/>
          </a:xfrm>
          <a:prstGeom prst="rect">
            <a:avLst/>
          </a:prstGeom>
          <a:noFill/>
        </p:spPr>
        <p:txBody>
          <a:bodyPr wrap="none" rtlCol="0">
            <a:spAutoFit/>
          </a:bodyPr>
          <a:lstStyle/>
          <a:p>
            <a:r>
              <a:rPr lang="en-GB" sz="1000" dirty="0" smtClean="0"/>
              <a:t>Translocation</a:t>
            </a:r>
            <a:endParaRPr lang="en-GB" sz="1000" dirty="0"/>
          </a:p>
        </p:txBody>
      </p:sp>
      <p:sp>
        <p:nvSpPr>
          <p:cNvPr id="114" name="Rectangle 113"/>
          <p:cNvSpPr>
            <a:spLocks noChangeAspect="1"/>
          </p:cNvSpPr>
          <p:nvPr/>
        </p:nvSpPr>
        <p:spPr>
          <a:xfrm>
            <a:off x="4350780" y="6157809"/>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4459516" y="6088699"/>
            <a:ext cx="3089307" cy="246221"/>
          </a:xfrm>
          <a:prstGeom prst="rect">
            <a:avLst/>
          </a:prstGeom>
          <a:noFill/>
        </p:spPr>
        <p:txBody>
          <a:bodyPr wrap="none" rtlCol="0">
            <a:spAutoFit/>
          </a:bodyPr>
          <a:lstStyle/>
          <a:p>
            <a:r>
              <a:rPr lang="en-GB" sz="1000" dirty="0" smtClean="0"/>
              <a:t>Mutation associated with clinical response (</a:t>
            </a:r>
            <a:r>
              <a:rPr lang="en-GB" sz="1000" dirty="0"/>
              <a:t>p</a:t>
            </a:r>
            <a:r>
              <a:rPr lang="en-GB" sz="1000" dirty="0" smtClean="0"/>
              <a:t>&lt;0.10)</a:t>
            </a:r>
            <a:endParaRPr lang="en-GB" sz="1000" dirty="0"/>
          </a:p>
        </p:txBody>
      </p:sp>
      <p:sp>
        <p:nvSpPr>
          <p:cNvPr id="116" name="Rectangle 115"/>
          <p:cNvSpPr/>
          <p:nvPr/>
        </p:nvSpPr>
        <p:spPr>
          <a:xfrm>
            <a:off x="4390107" y="1901872"/>
            <a:ext cx="4420443" cy="3838959"/>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p:cNvSpPr txBox="1"/>
          <p:nvPr/>
        </p:nvSpPr>
        <p:spPr>
          <a:xfrm>
            <a:off x="4464695" y="2145774"/>
            <a:ext cx="562975" cy="3660617"/>
          </a:xfrm>
          <a:prstGeom prst="rect">
            <a:avLst/>
          </a:prstGeom>
          <a:noFill/>
        </p:spPr>
        <p:txBody>
          <a:bodyPr wrap="none" rtlCol="0">
            <a:spAutoFit/>
          </a:bodyPr>
          <a:lstStyle/>
          <a:p>
            <a:pPr algn="ctr">
              <a:lnSpc>
                <a:spcPct val="92000"/>
              </a:lnSpc>
            </a:pPr>
            <a:r>
              <a:rPr lang="en-GB" sz="600" dirty="0" smtClean="0"/>
              <a:t>SMARCB1</a:t>
            </a:r>
          </a:p>
          <a:p>
            <a:pPr algn="ctr">
              <a:lnSpc>
                <a:spcPct val="92000"/>
              </a:lnSpc>
            </a:pPr>
            <a:r>
              <a:rPr lang="en-GB" sz="600" dirty="0" smtClean="0"/>
              <a:t>BCR</a:t>
            </a:r>
          </a:p>
          <a:p>
            <a:pPr algn="ctr">
              <a:lnSpc>
                <a:spcPct val="92000"/>
              </a:lnSpc>
            </a:pPr>
            <a:r>
              <a:rPr lang="en-GB" sz="600" dirty="0" smtClean="0"/>
              <a:t>NF2</a:t>
            </a:r>
          </a:p>
          <a:p>
            <a:pPr algn="ctr">
              <a:lnSpc>
                <a:spcPct val="92000"/>
              </a:lnSpc>
            </a:pPr>
            <a:r>
              <a:rPr lang="en-GB" sz="600" dirty="0" smtClean="0"/>
              <a:t>BRCA2</a:t>
            </a:r>
          </a:p>
          <a:p>
            <a:pPr algn="ctr">
              <a:lnSpc>
                <a:spcPct val="92000"/>
              </a:lnSpc>
            </a:pPr>
            <a:r>
              <a:rPr lang="en-GB" sz="600" dirty="0" smtClean="0"/>
              <a:t>BRIP1</a:t>
            </a:r>
          </a:p>
          <a:p>
            <a:pPr algn="ctr">
              <a:lnSpc>
                <a:spcPct val="92000"/>
              </a:lnSpc>
            </a:pPr>
            <a:r>
              <a:rPr lang="en-GB" sz="600" dirty="0" smtClean="0"/>
              <a:t>FANCA</a:t>
            </a:r>
          </a:p>
          <a:p>
            <a:pPr algn="ctr">
              <a:lnSpc>
                <a:spcPct val="92000"/>
              </a:lnSpc>
            </a:pPr>
            <a:r>
              <a:rPr lang="en-GB" sz="600" dirty="0" smtClean="0"/>
              <a:t>FANCF</a:t>
            </a:r>
          </a:p>
          <a:p>
            <a:pPr algn="ctr">
              <a:lnSpc>
                <a:spcPct val="92000"/>
              </a:lnSpc>
            </a:pPr>
            <a:r>
              <a:rPr lang="en-GB" sz="600" dirty="0" smtClean="0"/>
              <a:t>MSH6</a:t>
            </a:r>
          </a:p>
          <a:p>
            <a:pPr algn="ctr">
              <a:lnSpc>
                <a:spcPct val="92000"/>
              </a:lnSpc>
            </a:pPr>
            <a:r>
              <a:rPr lang="en-GB" sz="600" dirty="0" smtClean="0"/>
              <a:t>LRP1B</a:t>
            </a:r>
          </a:p>
          <a:p>
            <a:pPr algn="ctr">
              <a:lnSpc>
                <a:spcPct val="92000"/>
              </a:lnSpc>
            </a:pPr>
            <a:r>
              <a:rPr lang="en-GB" sz="600" dirty="0" smtClean="0"/>
              <a:t>CHD2</a:t>
            </a:r>
          </a:p>
          <a:p>
            <a:pPr algn="ctr">
              <a:lnSpc>
                <a:spcPct val="92000"/>
              </a:lnSpc>
            </a:pPr>
            <a:r>
              <a:rPr lang="en-GB" sz="600" dirty="0" smtClean="0"/>
              <a:t>CHEK2</a:t>
            </a:r>
          </a:p>
          <a:p>
            <a:pPr algn="ctr">
              <a:lnSpc>
                <a:spcPct val="92000"/>
              </a:lnSpc>
            </a:pPr>
            <a:r>
              <a:rPr lang="en-GB" sz="600" dirty="0" smtClean="0"/>
              <a:t>PRKDC</a:t>
            </a:r>
          </a:p>
          <a:p>
            <a:pPr algn="ctr">
              <a:lnSpc>
                <a:spcPct val="92000"/>
              </a:lnSpc>
            </a:pPr>
            <a:r>
              <a:rPr lang="en-GB" sz="600" dirty="0" smtClean="0"/>
              <a:t>SPEN</a:t>
            </a:r>
          </a:p>
          <a:p>
            <a:pPr algn="ctr">
              <a:lnSpc>
                <a:spcPct val="92000"/>
              </a:lnSpc>
            </a:pPr>
            <a:r>
              <a:rPr lang="en-GB" sz="600" dirty="0" smtClean="0"/>
              <a:t>BLM</a:t>
            </a:r>
          </a:p>
          <a:p>
            <a:pPr algn="ctr">
              <a:lnSpc>
                <a:spcPct val="92000"/>
              </a:lnSpc>
            </a:pPr>
            <a:r>
              <a:rPr lang="en-GB" sz="600" dirty="0" smtClean="0"/>
              <a:t>ITGAV</a:t>
            </a:r>
          </a:p>
          <a:p>
            <a:pPr algn="ctr">
              <a:lnSpc>
                <a:spcPct val="92000"/>
              </a:lnSpc>
            </a:pPr>
            <a:r>
              <a:rPr lang="en-GB" sz="600" dirty="0" smtClean="0"/>
              <a:t>LZTR1</a:t>
            </a:r>
          </a:p>
          <a:p>
            <a:pPr algn="ctr">
              <a:lnSpc>
                <a:spcPct val="92000"/>
              </a:lnSpc>
            </a:pPr>
            <a:r>
              <a:rPr lang="en-GB" sz="600" dirty="0" smtClean="0"/>
              <a:t>ROS1</a:t>
            </a:r>
          </a:p>
          <a:p>
            <a:pPr algn="ctr">
              <a:lnSpc>
                <a:spcPct val="92000"/>
              </a:lnSpc>
            </a:pPr>
            <a:r>
              <a:rPr lang="en-GB" sz="600" dirty="0" smtClean="0"/>
              <a:t>CDKN18</a:t>
            </a:r>
          </a:p>
          <a:p>
            <a:pPr algn="ctr">
              <a:lnSpc>
                <a:spcPct val="92000"/>
              </a:lnSpc>
            </a:pPr>
            <a:r>
              <a:rPr lang="en-GB" sz="600" dirty="0" smtClean="0"/>
              <a:t>EPHB2</a:t>
            </a:r>
          </a:p>
          <a:p>
            <a:pPr algn="ctr">
              <a:lnSpc>
                <a:spcPct val="92000"/>
              </a:lnSpc>
            </a:pPr>
            <a:r>
              <a:rPr lang="en-GB" sz="600" dirty="0" smtClean="0"/>
              <a:t>FBXW7</a:t>
            </a:r>
          </a:p>
          <a:p>
            <a:pPr algn="ctr">
              <a:lnSpc>
                <a:spcPct val="92000"/>
              </a:lnSpc>
            </a:pPr>
            <a:r>
              <a:rPr lang="en-GB" sz="600" dirty="0" smtClean="0"/>
              <a:t>FGD5</a:t>
            </a:r>
          </a:p>
          <a:p>
            <a:pPr algn="ctr">
              <a:lnSpc>
                <a:spcPct val="92000"/>
              </a:lnSpc>
            </a:pPr>
            <a:r>
              <a:rPr lang="en-GB" sz="600" dirty="0" smtClean="0"/>
              <a:t>GRM3</a:t>
            </a:r>
          </a:p>
          <a:p>
            <a:pPr algn="ctr">
              <a:lnSpc>
                <a:spcPct val="92000"/>
              </a:lnSpc>
            </a:pPr>
            <a:r>
              <a:rPr lang="en-GB" sz="600" dirty="0" smtClean="0"/>
              <a:t>PPP2R1A</a:t>
            </a:r>
          </a:p>
          <a:p>
            <a:pPr algn="ctr">
              <a:lnSpc>
                <a:spcPct val="92000"/>
              </a:lnSpc>
            </a:pPr>
            <a:r>
              <a:rPr lang="en-GB" sz="600" dirty="0" smtClean="0"/>
              <a:t>SPTA1</a:t>
            </a:r>
          </a:p>
          <a:p>
            <a:pPr algn="ctr">
              <a:lnSpc>
                <a:spcPct val="92000"/>
              </a:lnSpc>
            </a:pPr>
            <a:r>
              <a:rPr lang="en-GB" sz="600" dirty="0" smtClean="0"/>
              <a:t>ARID1A</a:t>
            </a:r>
          </a:p>
          <a:p>
            <a:pPr algn="ctr">
              <a:lnSpc>
                <a:spcPct val="92000"/>
              </a:lnSpc>
            </a:pPr>
            <a:r>
              <a:rPr lang="en-GB" sz="600" dirty="0" smtClean="0"/>
              <a:t>ARID1B</a:t>
            </a:r>
          </a:p>
          <a:p>
            <a:pPr algn="ctr">
              <a:lnSpc>
                <a:spcPct val="92000"/>
              </a:lnSpc>
            </a:pPr>
            <a:r>
              <a:rPr lang="en-GB" sz="600" dirty="0" smtClean="0"/>
              <a:t>ARID2</a:t>
            </a:r>
          </a:p>
          <a:p>
            <a:pPr algn="ctr">
              <a:lnSpc>
                <a:spcPct val="92000"/>
              </a:lnSpc>
            </a:pPr>
            <a:r>
              <a:rPr lang="en-GB" sz="600" dirty="0" smtClean="0"/>
              <a:t>BARD1</a:t>
            </a:r>
          </a:p>
          <a:p>
            <a:pPr algn="ctr">
              <a:lnSpc>
                <a:spcPct val="92000"/>
              </a:lnSpc>
            </a:pPr>
            <a:r>
              <a:rPr lang="en-GB" sz="600" dirty="0" smtClean="0"/>
              <a:t>BCORL1</a:t>
            </a:r>
          </a:p>
          <a:p>
            <a:pPr algn="ctr">
              <a:lnSpc>
                <a:spcPct val="92000"/>
              </a:lnSpc>
            </a:pPr>
            <a:r>
              <a:rPr lang="en-GB" sz="600" dirty="0" smtClean="0"/>
              <a:t>CDKN2A</a:t>
            </a:r>
          </a:p>
          <a:p>
            <a:pPr algn="ctr">
              <a:lnSpc>
                <a:spcPct val="92000"/>
              </a:lnSpc>
            </a:pPr>
            <a:r>
              <a:rPr lang="en-GB" sz="600" dirty="0" smtClean="0"/>
              <a:t>CDKN2B</a:t>
            </a:r>
          </a:p>
          <a:p>
            <a:pPr algn="ctr">
              <a:lnSpc>
                <a:spcPct val="92000"/>
              </a:lnSpc>
            </a:pPr>
            <a:r>
              <a:rPr lang="en-GB" sz="600" dirty="0" smtClean="0"/>
              <a:t>CSF1R</a:t>
            </a:r>
          </a:p>
          <a:p>
            <a:pPr algn="ctr">
              <a:lnSpc>
                <a:spcPct val="92000"/>
              </a:lnSpc>
            </a:pPr>
            <a:r>
              <a:rPr lang="en-GB" sz="600" dirty="0" smtClean="0"/>
              <a:t>CTCF</a:t>
            </a:r>
          </a:p>
          <a:p>
            <a:pPr algn="ctr">
              <a:lnSpc>
                <a:spcPct val="92000"/>
              </a:lnSpc>
            </a:pPr>
            <a:r>
              <a:rPr lang="en-GB" sz="600" dirty="0" smtClean="0"/>
              <a:t>CTNNA1</a:t>
            </a:r>
          </a:p>
          <a:p>
            <a:pPr algn="ctr">
              <a:lnSpc>
                <a:spcPct val="92000"/>
              </a:lnSpc>
            </a:pPr>
            <a:r>
              <a:rPr lang="en-GB" sz="600" dirty="0" smtClean="0"/>
              <a:t>ERBB3</a:t>
            </a:r>
          </a:p>
          <a:p>
            <a:pPr algn="ctr">
              <a:lnSpc>
                <a:spcPct val="92000"/>
              </a:lnSpc>
            </a:pPr>
            <a:r>
              <a:rPr lang="en-GB" sz="600" dirty="0" smtClean="0"/>
              <a:t>GNAQ</a:t>
            </a:r>
          </a:p>
          <a:p>
            <a:pPr algn="ctr">
              <a:lnSpc>
                <a:spcPct val="92000"/>
              </a:lnSpc>
            </a:pPr>
            <a:r>
              <a:rPr lang="en-GB" sz="600" dirty="0" smtClean="0"/>
              <a:t>NOTCH1</a:t>
            </a:r>
          </a:p>
          <a:p>
            <a:pPr algn="ctr">
              <a:lnSpc>
                <a:spcPct val="92000"/>
              </a:lnSpc>
            </a:pPr>
            <a:r>
              <a:rPr lang="en-GB" sz="600" dirty="0" smtClean="0"/>
              <a:t>NOTCH3</a:t>
            </a:r>
          </a:p>
          <a:p>
            <a:pPr algn="ctr">
              <a:lnSpc>
                <a:spcPct val="92000"/>
              </a:lnSpc>
            </a:pPr>
            <a:r>
              <a:rPr lang="en-GB" sz="600" dirty="0" smtClean="0"/>
              <a:t>PTCH1</a:t>
            </a:r>
          </a:p>
          <a:p>
            <a:pPr algn="ctr">
              <a:lnSpc>
                <a:spcPct val="92000"/>
              </a:lnSpc>
            </a:pPr>
            <a:r>
              <a:rPr lang="en-GB" sz="600" dirty="0" smtClean="0"/>
              <a:t>SMARCA2</a:t>
            </a:r>
          </a:p>
          <a:p>
            <a:pPr algn="ctr">
              <a:lnSpc>
                <a:spcPct val="92000"/>
              </a:lnSpc>
            </a:pPr>
            <a:r>
              <a:rPr lang="en-GB" sz="600" dirty="0" smtClean="0"/>
              <a:t>SMARCC1</a:t>
            </a:r>
          </a:p>
          <a:p>
            <a:pPr algn="ctr">
              <a:lnSpc>
                <a:spcPct val="92000"/>
              </a:lnSpc>
            </a:pPr>
            <a:r>
              <a:rPr lang="en-GB" sz="600" dirty="0" smtClean="0"/>
              <a:t>SMARCD3</a:t>
            </a:r>
          </a:p>
        </p:txBody>
      </p:sp>
      <p:grpSp>
        <p:nvGrpSpPr>
          <p:cNvPr id="118" name="Group 117"/>
          <p:cNvGrpSpPr/>
          <p:nvPr/>
        </p:nvGrpSpPr>
        <p:grpSpPr>
          <a:xfrm>
            <a:off x="5132229" y="2183932"/>
            <a:ext cx="79200" cy="156655"/>
            <a:chOff x="5160962" y="2250328"/>
            <a:chExt cx="79200" cy="156655"/>
          </a:xfrm>
        </p:grpSpPr>
        <p:grpSp>
          <p:nvGrpSpPr>
            <p:cNvPr id="119" name="Group 118"/>
            <p:cNvGrpSpPr/>
            <p:nvPr/>
          </p:nvGrpSpPr>
          <p:grpSpPr>
            <a:xfrm>
              <a:off x="5160962" y="2250328"/>
              <a:ext cx="79200" cy="79200"/>
              <a:chOff x="5964569" y="2130051"/>
              <a:chExt cx="79200" cy="79200"/>
            </a:xfrm>
          </p:grpSpPr>
          <p:sp>
            <p:nvSpPr>
              <p:cNvPr id="123" name="Rectangle 122"/>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24" name="TextBox 123"/>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nvGrpSpPr>
            <p:cNvPr id="120" name="Group 119"/>
            <p:cNvGrpSpPr/>
            <p:nvPr/>
          </p:nvGrpSpPr>
          <p:grpSpPr>
            <a:xfrm>
              <a:off x="5160962" y="2327783"/>
              <a:ext cx="79200" cy="79200"/>
              <a:chOff x="5964569" y="2130051"/>
              <a:chExt cx="79200" cy="79200"/>
            </a:xfrm>
          </p:grpSpPr>
          <p:sp>
            <p:nvSpPr>
              <p:cNvPr id="121" name="Rectangle 120"/>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22" name="TextBox 121"/>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grpSp>
        <p:nvGrpSpPr>
          <p:cNvPr id="125" name="Group 124"/>
          <p:cNvGrpSpPr/>
          <p:nvPr/>
        </p:nvGrpSpPr>
        <p:grpSpPr>
          <a:xfrm>
            <a:off x="6345080" y="2184543"/>
            <a:ext cx="157785" cy="79200"/>
            <a:chOff x="5324909" y="2225614"/>
            <a:chExt cx="157785" cy="79200"/>
          </a:xfrm>
        </p:grpSpPr>
        <p:grpSp>
          <p:nvGrpSpPr>
            <p:cNvPr id="126" name="Group 125"/>
            <p:cNvGrpSpPr/>
            <p:nvPr/>
          </p:nvGrpSpPr>
          <p:grpSpPr>
            <a:xfrm>
              <a:off x="5324909" y="2225614"/>
              <a:ext cx="79200" cy="79200"/>
              <a:chOff x="5964569" y="2130051"/>
              <a:chExt cx="79200" cy="79200"/>
            </a:xfrm>
          </p:grpSpPr>
          <p:sp>
            <p:nvSpPr>
              <p:cNvPr id="130" name="Rectangle 129"/>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31" name="TextBox 130"/>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nvGrpSpPr>
            <p:cNvPr id="127" name="Group 126"/>
            <p:cNvGrpSpPr/>
            <p:nvPr/>
          </p:nvGrpSpPr>
          <p:grpSpPr>
            <a:xfrm>
              <a:off x="5403494" y="2225614"/>
              <a:ext cx="79200" cy="79200"/>
              <a:chOff x="5964569" y="2130051"/>
              <a:chExt cx="79200" cy="79200"/>
            </a:xfrm>
          </p:grpSpPr>
          <p:sp>
            <p:nvSpPr>
              <p:cNvPr id="128" name="Rectangle 127"/>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29" name="TextBox 128"/>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grpSp>
        <p:nvGrpSpPr>
          <p:cNvPr id="132" name="Group 131"/>
          <p:cNvGrpSpPr/>
          <p:nvPr/>
        </p:nvGrpSpPr>
        <p:grpSpPr>
          <a:xfrm>
            <a:off x="5210294" y="2184543"/>
            <a:ext cx="79200" cy="79200"/>
            <a:chOff x="5964569" y="2130051"/>
            <a:chExt cx="79200" cy="79200"/>
          </a:xfrm>
        </p:grpSpPr>
        <p:sp>
          <p:nvSpPr>
            <p:cNvPr id="133" name="Rectangle 132"/>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34" name="TextBox 133"/>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nvGrpSpPr>
          <p:cNvPr id="135" name="Group 134"/>
          <p:cNvGrpSpPr/>
          <p:nvPr/>
        </p:nvGrpSpPr>
        <p:grpSpPr>
          <a:xfrm>
            <a:off x="5210294" y="2264332"/>
            <a:ext cx="79200" cy="79200"/>
            <a:chOff x="5964569" y="2130051"/>
            <a:chExt cx="79200" cy="79200"/>
          </a:xfrm>
        </p:grpSpPr>
        <p:sp>
          <p:nvSpPr>
            <p:cNvPr id="136" name="Rectangle 135"/>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37" name="TextBox 136"/>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nvGrpSpPr>
          <p:cNvPr id="138" name="Group 137"/>
          <p:cNvGrpSpPr/>
          <p:nvPr/>
        </p:nvGrpSpPr>
        <p:grpSpPr>
          <a:xfrm>
            <a:off x="5289760" y="2184543"/>
            <a:ext cx="79200" cy="79200"/>
            <a:chOff x="5964569" y="2130051"/>
            <a:chExt cx="79200" cy="79200"/>
          </a:xfrm>
        </p:grpSpPr>
        <p:sp>
          <p:nvSpPr>
            <p:cNvPr id="139" name="Rectangle 138"/>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40" name="TextBox 139"/>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nvGrpSpPr>
          <p:cNvPr id="141" name="Group 140"/>
          <p:cNvGrpSpPr/>
          <p:nvPr/>
        </p:nvGrpSpPr>
        <p:grpSpPr>
          <a:xfrm>
            <a:off x="5368948" y="2184543"/>
            <a:ext cx="159096" cy="79200"/>
            <a:chOff x="5190959" y="2347907"/>
            <a:chExt cx="159096" cy="79200"/>
          </a:xfrm>
        </p:grpSpPr>
        <p:grpSp>
          <p:nvGrpSpPr>
            <p:cNvPr id="142" name="Group 141"/>
            <p:cNvGrpSpPr/>
            <p:nvPr/>
          </p:nvGrpSpPr>
          <p:grpSpPr>
            <a:xfrm>
              <a:off x="5190959" y="2347907"/>
              <a:ext cx="79200" cy="79200"/>
              <a:chOff x="5964569" y="2130051"/>
              <a:chExt cx="79200" cy="79200"/>
            </a:xfrm>
          </p:grpSpPr>
          <p:sp>
            <p:nvSpPr>
              <p:cNvPr id="146" name="Rectangle 145"/>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47" name="TextBox 146"/>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143" name="Group 142"/>
            <p:cNvGrpSpPr/>
            <p:nvPr/>
          </p:nvGrpSpPr>
          <p:grpSpPr>
            <a:xfrm>
              <a:off x="5270855" y="2347907"/>
              <a:ext cx="79200" cy="79200"/>
              <a:chOff x="5964569" y="2130051"/>
              <a:chExt cx="79200" cy="79200"/>
            </a:xfrm>
          </p:grpSpPr>
          <p:sp>
            <p:nvSpPr>
              <p:cNvPr id="144" name="Rectangle 143"/>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45" name="TextBox 144"/>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148" name="Group 147"/>
          <p:cNvGrpSpPr/>
          <p:nvPr/>
        </p:nvGrpSpPr>
        <p:grpSpPr>
          <a:xfrm>
            <a:off x="5526110" y="2184543"/>
            <a:ext cx="79200" cy="79200"/>
            <a:chOff x="5964569" y="2130051"/>
            <a:chExt cx="79200" cy="79200"/>
          </a:xfrm>
        </p:grpSpPr>
        <p:sp>
          <p:nvSpPr>
            <p:cNvPr id="149" name="Rectangle 148"/>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50" name="TextBox 149"/>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151" name="Group 150"/>
          <p:cNvGrpSpPr/>
          <p:nvPr/>
        </p:nvGrpSpPr>
        <p:grpSpPr>
          <a:xfrm>
            <a:off x="5605482" y="2184543"/>
            <a:ext cx="79200" cy="79200"/>
            <a:chOff x="5964569" y="2130051"/>
            <a:chExt cx="79200" cy="79200"/>
          </a:xfrm>
        </p:grpSpPr>
        <p:sp>
          <p:nvSpPr>
            <p:cNvPr id="152" name="Rectangle 151"/>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53" name="TextBox 152"/>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154" name="Group 153"/>
          <p:cNvGrpSpPr/>
          <p:nvPr/>
        </p:nvGrpSpPr>
        <p:grpSpPr>
          <a:xfrm>
            <a:off x="5684682" y="2184543"/>
            <a:ext cx="79200" cy="79200"/>
            <a:chOff x="5964569" y="2130051"/>
            <a:chExt cx="79200" cy="79200"/>
          </a:xfrm>
        </p:grpSpPr>
        <p:sp>
          <p:nvSpPr>
            <p:cNvPr id="155" name="Rectangle 154"/>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56" name="TextBox 155"/>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157" name="Group 156"/>
          <p:cNvGrpSpPr/>
          <p:nvPr/>
        </p:nvGrpSpPr>
        <p:grpSpPr>
          <a:xfrm>
            <a:off x="5373726" y="2260751"/>
            <a:ext cx="159096" cy="79200"/>
            <a:chOff x="5190959" y="2347907"/>
            <a:chExt cx="159096" cy="79200"/>
          </a:xfrm>
        </p:grpSpPr>
        <p:grpSp>
          <p:nvGrpSpPr>
            <p:cNvPr id="158" name="Group 157"/>
            <p:cNvGrpSpPr/>
            <p:nvPr/>
          </p:nvGrpSpPr>
          <p:grpSpPr>
            <a:xfrm>
              <a:off x="5190959" y="2347907"/>
              <a:ext cx="79200" cy="79200"/>
              <a:chOff x="5964569" y="2130051"/>
              <a:chExt cx="79200" cy="79200"/>
            </a:xfrm>
          </p:grpSpPr>
          <p:sp>
            <p:nvSpPr>
              <p:cNvPr id="162" name="Rectangle 161"/>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63" name="TextBox 162"/>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159" name="Group 158"/>
            <p:cNvGrpSpPr/>
            <p:nvPr/>
          </p:nvGrpSpPr>
          <p:grpSpPr>
            <a:xfrm>
              <a:off x="5270855" y="2347907"/>
              <a:ext cx="79200" cy="79200"/>
              <a:chOff x="5964569" y="2130051"/>
              <a:chExt cx="79200" cy="79200"/>
            </a:xfrm>
          </p:grpSpPr>
          <p:sp>
            <p:nvSpPr>
              <p:cNvPr id="160" name="Rectangle 159"/>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61" name="TextBox 160"/>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164" name="Group 163"/>
          <p:cNvGrpSpPr/>
          <p:nvPr/>
        </p:nvGrpSpPr>
        <p:grpSpPr>
          <a:xfrm>
            <a:off x="5528507" y="2260751"/>
            <a:ext cx="159096" cy="79200"/>
            <a:chOff x="5190959" y="2347907"/>
            <a:chExt cx="159096" cy="79200"/>
          </a:xfrm>
        </p:grpSpPr>
        <p:grpSp>
          <p:nvGrpSpPr>
            <p:cNvPr id="165" name="Group 164"/>
            <p:cNvGrpSpPr/>
            <p:nvPr/>
          </p:nvGrpSpPr>
          <p:grpSpPr>
            <a:xfrm>
              <a:off x="5190959" y="2347907"/>
              <a:ext cx="79200" cy="79200"/>
              <a:chOff x="5964569" y="2130051"/>
              <a:chExt cx="79200" cy="79200"/>
            </a:xfrm>
          </p:grpSpPr>
          <p:sp>
            <p:nvSpPr>
              <p:cNvPr id="169" name="Rectangle 168"/>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70" name="TextBox 169"/>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166" name="Group 165"/>
            <p:cNvGrpSpPr/>
            <p:nvPr/>
          </p:nvGrpSpPr>
          <p:grpSpPr>
            <a:xfrm>
              <a:off x="5270855" y="2347907"/>
              <a:ext cx="79200" cy="79200"/>
              <a:chOff x="5964569" y="2130051"/>
              <a:chExt cx="79200" cy="79200"/>
            </a:xfrm>
          </p:grpSpPr>
          <p:sp>
            <p:nvSpPr>
              <p:cNvPr id="167" name="Rectangle 166"/>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68" name="TextBox 167"/>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171" name="Group 170"/>
          <p:cNvGrpSpPr/>
          <p:nvPr/>
        </p:nvGrpSpPr>
        <p:grpSpPr>
          <a:xfrm>
            <a:off x="5687079" y="2260751"/>
            <a:ext cx="79200" cy="79200"/>
            <a:chOff x="5964569" y="2130051"/>
            <a:chExt cx="79200" cy="79200"/>
          </a:xfrm>
        </p:grpSpPr>
        <p:sp>
          <p:nvSpPr>
            <p:cNvPr id="172" name="Rectangle 171"/>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73" name="TextBox 172"/>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174" name="Group 173"/>
          <p:cNvGrpSpPr/>
          <p:nvPr/>
        </p:nvGrpSpPr>
        <p:grpSpPr>
          <a:xfrm>
            <a:off x="5686721" y="2341198"/>
            <a:ext cx="79200" cy="79200"/>
            <a:chOff x="5964569" y="2130051"/>
            <a:chExt cx="79200" cy="79200"/>
          </a:xfrm>
        </p:grpSpPr>
        <p:sp>
          <p:nvSpPr>
            <p:cNvPr id="175" name="Rectangle 174"/>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76" name="TextBox 175"/>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177" name="Group 176"/>
          <p:cNvGrpSpPr/>
          <p:nvPr/>
        </p:nvGrpSpPr>
        <p:grpSpPr>
          <a:xfrm>
            <a:off x="6654741" y="2184543"/>
            <a:ext cx="79200" cy="79200"/>
            <a:chOff x="5964569" y="2130051"/>
            <a:chExt cx="79200" cy="79200"/>
          </a:xfrm>
        </p:grpSpPr>
        <p:sp>
          <p:nvSpPr>
            <p:cNvPr id="178" name="Rectangle 177"/>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79" name="TextBox 178"/>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nvGrpSpPr>
          <p:cNvPr id="180" name="Group 179"/>
          <p:cNvGrpSpPr/>
          <p:nvPr/>
        </p:nvGrpSpPr>
        <p:grpSpPr>
          <a:xfrm>
            <a:off x="6499337" y="2184543"/>
            <a:ext cx="157785" cy="79200"/>
            <a:chOff x="5324909" y="2225614"/>
            <a:chExt cx="157785" cy="79200"/>
          </a:xfrm>
        </p:grpSpPr>
        <p:grpSp>
          <p:nvGrpSpPr>
            <p:cNvPr id="181" name="Group 180"/>
            <p:cNvGrpSpPr/>
            <p:nvPr/>
          </p:nvGrpSpPr>
          <p:grpSpPr>
            <a:xfrm>
              <a:off x="5324909" y="2225614"/>
              <a:ext cx="79200" cy="79200"/>
              <a:chOff x="5964569" y="2130051"/>
              <a:chExt cx="79200" cy="79200"/>
            </a:xfrm>
          </p:grpSpPr>
          <p:sp>
            <p:nvSpPr>
              <p:cNvPr id="185" name="Rectangle 184"/>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86" name="TextBox 185"/>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nvGrpSpPr>
            <p:cNvPr id="182" name="Group 181"/>
            <p:cNvGrpSpPr/>
            <p:nvPr/>
          </p:nvGrpSpPr>
          <p:grpSpPr>
            <a:xfrm>
              <a:off x="5403494" y="2225614"/>
              <a:ext cx="79200" cy="79200"/>
              <a:chOff x="5964569" y="2130051"/>
              <a:chExt cx="79200" cy="79200"/>
            </a:xfrm>
          </p:grpSpPr>
          <p:sp>
            <p:nvSpPr>
              <p:cNvPr id="183" name="Rectangle 182"/>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84" name="TextBox 183"/>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grpSp>
        <p:nvGrpSpPr>
          <p:cNvPr id="187" name="Group 186"/>
          <p:cNvGrpSpPr/>
          <p:nvPr/>
        </p:nvGrpSpPr>
        <p:grpSpPr>
          <a:xfrm>
            <a:off x="6345080" y="2263647"/>
            <a:ext cx="157785" cy="79200"/>
            <a:chOff x="5324909" y="2225614"/>
            <a:chExt cx="157785" cy="79200"/>
          </a:xfrm>
        </p:grpSpPr>
        <p:grpSp>
          <p:nvGrpSpPr>
            <p:cNvPr id="188" name="Group 187"/>
            <p:cNvGrpSpPr/>
            <p:nvPr/>
          </p:nvGrpSpPr>
          <p:grpSpPr>
            <a:xfrm>
              <a:off x="5324909" y="2225614"/>
              <a:ext cx="79200" cy="79200"/>
              <a:chOff x="5964569" y="2130051"/>
              <a:chExt cx="79200" cy="79200"/>
            </a:xfrm>
          </p:grpSpPr>
          <p:sp>
            <p:nvSpPr>
              <p:cNvPr id="192" name="Rectangle 191"/>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93" name="TextBox 192"/>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nvGrpSpPr>
            <p:cNvPr id="189" name="Group 188"/>
            <p:cNvGrpSpPr/>
            <p:nvPr/>
          </p:nvGrpSpPr>
          <p:grpSpPr>
            <a:xfrm>
              <a:off x="5403494" y="2225614"/>
              <a:ext cx="79200" cy="79200"/>
              <a:chOff x="5964569" y="2130051"/>
              <a:chExt cx="79200" cy="79200"/>
            </a:xfrm>
          </p:grpSpPr>
          <p:sp>
            <p:nvSpPr>
              <p:cNvPr id="190" name="Rectangle 189"/>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91" name="TextBox 190"/>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grpSp>
        <p:nvGrpSpPr>
          <p:cNvPr id="194" name="Group 193"/>
          <p:cNvGrpSpPr/>
          <p:nvPr/>
        </p:nvGrpSpPr>
        <p:grpSpPr>
          <a:xfrm>
            <a:off x="6499337" y="2263647"/>
            <a:ext cx="79200" cy="79200"/>
            <a:chOff x="5964569" y="2130051"/>
            <a:chExt cx="79200" cy="79200"/>
          </a:xfrm>
        </p:grpSpPr>
        <p:sp>
          <p:nvSpPr>
            <p:cNvPr id="195" name="Rectangle 194"/>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96" name="TextBox 195"/>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nvGrpSpPr>
          <p:cNvPr id="197" name="Group 196"/>
          <p:cNvGrpSpPr/>
          <p:nvPr/>
        </p:nvGrpSpPr>
        <p:grpSpPr>
          <a:xfrm>
            <a:off x="6345080" y="2343585"/>
            <a:ext cx="79200" cy="79200"/>
            <a:chOff x="5964569" y="2130051"/>
            <a:chExt cx="79200" cy="79200"/>
          </a:xfrm>
        </p:grpSpPr>
        <p:sp>
          <p:nvSpPr>
            <p:cNvPr id="198" name="Rectangle 197"/>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199" name="TextBox 198"/>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00" name="Group 199"/>
          <p:cNvGrpSpPr/>
          <p:nvPr/>
        </p:nvGrpSpPr>
        <p:grpSpPr>
          <a:xfrm>
            <a:off x="6575541" y="2264332"/>
            <a:ext cx="79200" cy="158453"/>
            <a:chOff x="6433347" y="2116852"/>
            <a:chExt cx="79200" cy="158453"/>
          </a:xfrm>
        </p:grpSpPr>
        <p:grpSp>
          <p:nvGrpSpPr>
            <p:cNvPr id="201" name="Group 200"/>
            <p:cNvGrpSpPr/>
            <p:nvPr/>
          </p:nvGrpSpPr>
          <p:grpSpPr>
            <a:xfrm>
              <a:off x="6433347" y="2116852"/>
              <a:ext cx="79200" cy="79200"/>
              <a:chOff x="5964569" y="2130051"/>
              <a:chExt cx="79200" cy="79200"/>
            </a:xfrm>
          </p:grpSpPr>
          <p:sp>
            <p:nvSpPr>
              <p:cNvPr id="205" name="Rectangle 204"/>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06" name="TextBox 205"/>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02" name="Group 201"/>
            <p:cNvGrpSpPr/>
            <p:nvPr/>
          </p:nvGrpSpPr>
          <p:grpSpPr>
            <a:xfrm>
              <a:off x="6433347" y="2196105"/>
              <a:ext cx="79200" cy="79200"/>
              <a:chOff x="5964569" y="2130051"/>
              <a:chExt cx="79200" cy="79200"/>
            </a:xfrm>
          </p:grpSpPr>
          <p:sp>
            <p:nvSpPr>
              <p:cNvPr id="203" name="Rectangle 202"/>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04" name="TextBox 203"/>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207" name="Group 206"/>
          <p:cNvGrpSpPr/>
          <p:nvPr/>
        </p:nvGrpSpPr>
        <p:grpSpPr>
          <a:xfrm>
            <a:off x="6734565" y="2185671"/>
            <a:ext cx="79200" cy="158453"/>
            <a:chOff x="6433347" y="2116852"/>
            <a:chExt cx="79200" cy="158453"/>
          </a:xfrm>
        </p:grpSpPr>
        <p:grpSp>
          <p:nvGrpSpPr>
            <p:cNvPr id="208" name="Group 207"/>
            <p:cNvGrpSpPr/>
            <p:nvPr/>
          </p:nvGrpSpPr>
          <p:grpSpPr>
            <a:xfrm>
              <a:off x="6433347" y="2116852"/>
              <a:ext cx="79200" cy="79200"/>
              <a:chOff x="5964569" y="2130051"/>
              <a:chExt cx="79200" cy="79200"/>
            </a:xfrm>
          </p:grpSpPr>
          <p:sp>
            <p:nvSpPr>
              <p:cNvPr id="212" name="Rectangle 211"/>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13" name="TextBox 212"/>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09" name="Group 208"/>
            <p:cNvGrpSpPr/>
            <p:nvPr/>
          </p:nvGrpSpPr>
          <p:grpSpPr>
            <a:xfrm>
              <a:off x="6433347" y="2196105"/>
              <a:ext cx="79200" cy="79200"/>
              <a:chOff x="5964569" y="2130051"/>
              <a:chExt cx="79200" cy="79200"/>
            </a:xfrm>
          </p:grpSpPr>
          <p:sp>
            <p:nvSpPr>
              <p:cNvPr id="210" name="Rectangle 209"/>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11" name="TextBox 210"/>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214" name="Group 213"/>
          <p:cNvGrpSpPr/>
          <p:nvPr/>
        </p:nvGrpSpPr>
        <p:grpSpPr>
          <a:xfrm>
            <a:off x="6815535" y="2185671"/>
            <a:ext cx="79200" cy="158453"/>
            <a:chOff x="6433347" y="2116852"/>
            <a:chExt cx="79200" cy="158453"/>
          </a:xfrm>
        </p:grpSpPr>
        <p:grpSp>
          <p:nvGrpSpPr>
            <p:cNvPr id="215" name="Group 214"/>
            <p:cNvGrpSpPr/>
            <p:nvPr/>
          </p:nvGrpSpPr>
          <p:grpSpPr>
            <a:xfrm>
              <a:off x="6433347" y="2116852"/>
              <a:ext cx="79200" cy="79200"/>
              <a:chOff x="5964569" y="2130051"/>
              <a:chExt cx="79200" cy="79200"/>
            </a:xfrm>
          </p:grpSpPr>
          <p:sp>
            <p:nvSpPr>
              <p:cNvPr id="219" name="Rectangle 218"/>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20" name="TextBox 219"/>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16" name="Group 215"/>
            <p:cNvGrpSpPr/>
            <p:nvPr/>
          </p:nvGrpSpPr>
          <p:grpSpPr>
            <a:xfrm>
              <a:off x="6433347" y="2196105"/>
              <a:ext cx="79200" cy="79200"/>
              <a:chOff x="5964569" y="2130051"/>
              <a:chExt cx="79200" cy="79200"/>
            </a:xfrm>
          </p:grpSpPr>
          <p:sp>
            <p:nvSpPr>
              <p:cNvPr id="217" name="Rectangle 216"/>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18" name="TextBox 217"/>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221" name="Group 220"/>
          <p:cNvGrpSpPr/>
          <p:nvPr/>
        </p:nvGrpSpPr>
        <p:grpSpPr>
          <a:xfrm>
            <a:off x="6891219" y="2185671"/>
            <a:ext cx="79200" cy="158453"/>
            <a:chOff x="6433347" y="2116852"/>
            <a:chExt cx="79200" cy="158453"/>
          </a:xfrm>
        </p:grpSpPr>
        <p:grpSp>
          <p:nvGrpSpPr>
            <p:cNvPr id="222" name="Group 221"/>
            <p:cNvGrpSpPr/>
            <p:nvPr/>
          </p:nvGrpSpPr>
          <p:grpSpPr>
            <a:xfrm>
              <a:off x="6433347" y="2116852"/>
              <a:ext cx="79200" cy="79200"/>
              <a:chOff x="5964569" y="2130051"/>
              <a:chExt cx="79200" cy="79200"/>
            </a:xfrm>
          </p:grpSpPr>
          <p:sp>
            <p:nvSpPr>
              <p:cNvPr id="226" name="Rectangle 225"/>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27" name="TextBox 226"/>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23" name="Group 222"/>
            <p:cNvGrpSpPr/>
            <p:nvPr/>
          </p:nvGrpSpPr>
          <p:grpSpPr>
            <a:xfrm>
              <a:off x="6433347" y="2196105"/>
              <a:ext cx="79200" cy="79200"/>
              <a:chOff x="5964569" y="2130051"/>
              <a:chExt cx="79200" cy="79200"/>
            </a:xfrm>
          </p:grpSpPr>
          <p:sp>
            <p:nvSpPr>
              <p:cNvPr id="224" name="Rectangle 223"/>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25" name="TextBox 224"/>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228" name="Group 227"/>
          <p:cNvGrpSpPr/>
          <p:nvPr/>
        </p:nvGrpSpPr>
        <p:grpSpPr>
          <a:xfrm>
            <a:off x="6972189" y="2185671"/>
            <a:ext cx="79200" cy="158453"/>
            <a:chOff x="6433347" y="2116852"/>
            <a:chExt cx="79200" cy="158453"/>
          </a:xfrm>
        </p:grpSpPr>
        <p:grpSp>
          <p:nvGrpSpPr>
            <p:cNvPr id="229" name="Group 228"/>
            <p:cNvGrpSpPr/>
            <p:nvPr/>
          </p:nvGrpSpPr>
          <p:grpSpPr>
            <a:xfrm>
              <a:off x="6433347" y="2116852"/>
              <a:ext cx="79200" cy="79200"/>
              <a:chOff x="5964569" y="2130051"/>
              <a:chExt cx="79200" cy="79200"/>
            </a:xfrm>
          </p:grpSpPr>
          <p:sp>
            <p:nvSpPr>
              <p:cNvPr id="233" name="Rectangle 232"/>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34" name="TextBox 233"/>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30" name="Group 229"/>
            <p:cNvGrpSpPr/>
            <p:nvPr/>
          </p:nvGrpSpPr>
          <p:grpSpPr>
            <a:xfrm>
              <a:off x="6433347" y="2196105"/>
              <a:ext cx="79200" cy="79200"/>
              <a:chOff x="5964569" y="2130051"/>
              <a:chExt cx="79200" cy="79200"/>
            </a:xfrm>
          </p:grpSpPr>
          <p:sp>
            <p:nvSpPr>
              <p:cNvPr id="231" name="Rectangle 230"/>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32" name="TextBox 231"/>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235" name="Group 234"/>
          <p:cNvGrpSpPr/>
          <p:nvPr/>
        </p:nvGrpSpPr>
        <p:grpSpPr>
          <a:xfrm>
            <a:off x="7053159" y="2185671"/>
            <a:ext cx="79200" cy="158453"/>
            <a:chOff x="6433347" y="2116852"/>
            <a:chExt cx="79200" cy="158453"/>
          </a:xfrm>
        </p:grpSpPr>
        <p:grpSp>
          <p:nvGrpSpPr>
            <p:cNvPr id="236" name="Group 235"/>
            <p:cNvGrpSpPr/>
            <p:nvPr/>
          </p:nvGrpSpPr>
          <p:grpSpPr>
            <a:xfrm>
              <a:off x="6433347" y="2116852"/>
              <a:ext cx="79200" cy="79200"/>
              <a:chOff x="5964569" y="2130051"/>
              <a:chExt cx="79200" cy="79200"/>
            </a:xfrm>
          </p:grpSpPr>
          <p:sp>
            <p:nvSpPr>
              <p:cNvPr id="240" name="Rectangle 239"/>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41" name="TextBox 240"/>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37" name="Group 236"/>
            <p:cNvGrpSpPr/>
            <p:nvPr/>
          </p:nvGrpSpPr>
          <p:grpSpPr>
            <a:xfrm>
              <a:off x="6433347" y="2196105"/>
              <a:ext cx="79200" cy="79200"/>
              <a:chOff x="5964569" y="2130051"/>
              <a:chExt cx="79200" cy="79200"/>
            </a:xfrm>
          </p:grpSpPr>
          <p:sp>
            <p:nvSpPr>
              <p:cNvPr id="238" name="Rectangle 237"/>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39" name="TextBox 238"/>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242" name="Group 241"/>
          <p:cNvGrpSpPr/>
          <p:nvPr/>
        </p:nvGrpSpPr>
        <p:grpSpPr>
          <a:xfrm>
            <a:off x="7128180" y="2185671"/>
            <a:ext cx="79200" cy="158453"/>
            <a:chOff x="6433347" y="2116852"/>
            <a:chExt cx="79200" cy="158453"/>
          </a:xfrm>
        </p:grpSpPr>
        <p:grpSp>
          <p:nvGrpSpPr>
            <p:cNvPr id="243" name="Group 242"/>
            <p:cNvGrpSpPr/>
            <p:nvPr/>
          </p:nvGrpSpPr>
          <p:grpSpPr>
            <a:xfrm>
              <a:off x="6433347" y="2116852"/>
              <a:ext cx="79200" cy="79200"/>
              <a:chOff x="5964569" y="2130051"/>
              <a:chExt cx="79200" cy="79200"/>
            </a:xfrm>
          </p:grpSpPr>
          <p:sp>
            <p:nvSpPr>
              <p:cNvPr id="247" name="Rectangle 246"/>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48" name="TextBox 247"/>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44" name="Group 243"/>
            <p:cNvGrpSpPr/>
            <p:nvPr/>
          </p:nvGrpSpPr>
          <p:grpSpPr>
            <a:xfrm>
              <a:off x="6433347" y="2196105"/>
              <a:ext cx="79200" cy="79200"/>
              <a:chOff x="5964569" y="2130051"/>
              <a:chExt cx="79200" cy="79200"/>
            </a:xfrm>
          </p:grpSpPr>
          <p:sp>
            <p:nvSpPr>
              <p:cNvPr id="245" name="Rectangle 244"/>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46" name="TextBox 245"/>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249" name="Group 248"/>
          <p:cNvGrpSpPr/>
          <p:nvPr/>
        </p:nvGrpSpPr>
        <p:grpSpPr>
          <a:xfrm>
            <a:off x="7207380" y="2185671"/>
            <a:ext cx="79200" cy="158453"/>
            <a:chOff x="6433347" y="2116852"/>
            <a:chExt cx="79200" cy="158453"/>
          </a:xfrm>
        </p:grpSpPr>
        <p:grpSp>
          <p:nvGrpSpPr>
            <p:cNvPr id="250" name="Group 249"/>
            <p:cNvGrpSpPr/>
            <p:nvPr/>
          </p:nvGrpSpPr>
          <p:grpSpPr>
            <a:xfrm>
              <a:off x="6433347" y="2116852"/>
              <a:ext cx="79200" cy="79200"/>
              <a:chOff x="5964569" y="2130051"/>
              <a:chExt cx="79200" cy="79200"/>
            </a:xfrm>
          </p:grpSpPr>
          <p:sp>
            <p:nvSpPr>
              <p:cNvPr id="254" name="Rectangle 253"/>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55" name="TextBox 254"/>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51" name="Group 250"/>
            <p:cNvGrpSpPr/>
            <p:nvPr/>
          </p:nvGrpSpPr>
          <p:grpSpPr>
            <a:xfrm>
              <a:off x="6433347" y="2196105"/>
              <a:ext cx="79200" cy="79200"/>
              <a:chOff x="5964569" y="2130051"/>
              <a:chExt cx="79200" cy="79200"/>
            </a:xfrm>
          </p:grpSpPr>
          <p:sp>
            <p:nvSpPr>
              <p:cNvPr id="252" name="Rectangle 251"/>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53" name="TextBox 252"/>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grpSp>
        <p:nvGrpSpPr>
          <p:cNvPr id="256" name="Group 255"/>
          <p:cNvGrpSpPr/>
          <p:nvPr/>
        </p:nvGrpSpPr>
        <p:grpSpPr>
          <a:xfrm>
            <a:off x="7128843" y="2343773"/>
            <a:ext cx="79200" cy="79200"/>
            <a:chOff x="5964569" y="2130051"/>
            <a:chExt cx="79200" cy="79200"/>
          </a:xfrm>
        </p:grpSpPr>
        <p:sp>
          <p:nvSpPr>
            <p:cNvPr id="257" name="Rectangle 256"/>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58" name="TextBox 257"/>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59" name="Group 258"/>
          <p:cNvGrpSpPr/>
          <p:nvPr/>
        </p:nvGrpSpPr>
        <p:grpSpPr>
          <a:xfrm>
            <a:off x="7290373" y="2184543"/>
            <a:ext cx="79200" cy="79200"/>
            <a:chOff x="5964569" y="2130051"/>
            <a:chExt cx="79200" cy="79200"/>
          </a:xfrm>
        </p:grpSpPr>
        <p:sp>
          <p:nvSpPr>
            <p:cNvPr id="260" name="Rectangle 259"/>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61" name="TextBox 260"/>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62" name="Group 261"/>
          <p:cNvGrpSpPr/>
          <p:nvPr/>
        </p:nvGrpSpPr>
        <p:grpSpPr>
          <a:xfrm>
            <a:off x="7366171" y="2184543"/>
            <a:ext cx="79200" cy="79200"/>
            <a:chOff x="5964569" y="2130051"/>
            <a:chExt cx="79200" cy="79200"/>
          </a:xfrm>
        </p:grpSpPr>
        <p:sp>
          <p:nvSpPr>
            <p:cNvPr id="263" name="Rectangle 262"/>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64" name="TextBox 263"/>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65" name="Group 264"/>
          <p:cNvGrpSpPr/>
          <p:nvPr/>
        </p:nvGrpSpPr>
        <p:grpSpPr>
          <a:xfrm>
            <a:off x="7445371" y="2263647"/>
            <a:ext cx="79200" cy="79200"/>
            <a:chOff x="5964569" y="2130051"/>
            <a:chExt cx="79200" cy="79200"/>
          </a:xfrm>
        </p:grpSpPr>
        <p:sp>
          <p:nvSpPr>
            <p:cNvPr id="266" name="Rectangle 265"/>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67" name="TextBox 266"/>
            <p:cNvSpPr txBox="1"/>
            <p:nvPr/>
          </p:nvSpPr>
          <p:spPr>
            <a:xfrm>
              <a:off x="5976116" y="2131179"/>
              <a:ext cx="56106" cy="76944"/>
            </a:xfrm>
            <a:prstGeom prst="rect">
              <a:avLst/>
            </a:prstGeom>
            <a:noFill/>
          </p:spPr>
          <p:txBody>
            <a:bodyPr wrap="none" lIns="0" tIns="0" rIns="0" bIns="0" rtlCol="0">
              <a:spAutoFit/>
            </a:bodyPr>
            <a:lstStyle/>
            <a:p>
              <a:r>
                <a:rPr lang="en-GB" sz="500" dirty="0" smtClean="0"/>
                <a:t>-2</a:t>
              </a:r>
              <a:endParaRPr lang="en-GB" sz="500" dirty="0"/>
            </a:p>
          </p:txBody>
        </p:sp>
      </p:grpSp>
      <p:grpSp>
        <p:nvGrpSpPr>
          <p:cNvPr id="268" name="Group 267"/>
          <p:cNvGrpSpPr/>
          <p:nvPr/>
        </p:nvGrpSpPr>
        <p:grpSpPr>
          <a:xfrm>
            <a:off x="7518968" y="2263647"/>
            <a:ext cx="79200" cy="79200"/>
            <a:chOff x="5964569" y="2130051"/>
            <a:chExt cx="79200" cy="79200"/>
          </a:xfrm>
        </p:grpSpPr>
        <p:sp>
          <p:nvSpPr>
            <p:cNvPr id="269" name="Rectangle 268"/>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70" name="TextBox 269"/>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71" name="Group 270"/>
          <p:cNvGrpSpPr/>
          <p:nvPr/>
        </p:nvGrpSpPr>
        <p:grpSpPr>
          <a:xfrm>
            <a:off x="7598120" y="2263647"/>
            <a:ext cx="79200" cy="158453"/>
            <a:chOff x="6433347" y="2116852"/>
            <a:chExt cx="79200" cy="158453"/>
          </a:xfrm>
        </p:grpSpPr>
        <p:grpSp>
          <p:nvGrpSpPr>
            <p:cNvPr id="272" name="Group 271"/>
            <p:cNvGrpSpPr/>
            <p:nvPr/>
          </p:nvGrpSpPr>
          <p:grpSpPr>
            <a:xfrm>
              <a:off x="6433347" y="2116852"/>
              <a:ext cx="79200" cy="79200"/>
              <a:chOff x="5964569" y="2130051"/>
              <a:chExt cx="79200" cy="79200"/>
            </a:xfrm>
          </p:grpSpPr>
          <p:sp>
            <p:nvSpPr>
              <p:cNvPr id="276" name="Rectangle 275"/>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77" name="TextBox 276"/>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73" name="Group 272"/>
            <p:cNvGrpSpPr/>
            <p:nvPr/>
          </p:nvGrpSpPr>
          <p:grpSpPr>
            <a:xfrm>
              <a:off x="6433347" y="2196105"/>
              <a:ext cx="79200" cy="79200"/>
              <a:chOff x="5964569" y="2130051"/>
              <a:chExt cx="79200" cy="79200"/>
            </a:xfrm>
          </p:grpSpPr>
          <p:sp>
            <p:nvSpPr>
              <p:cNvPr id="274" name="Rectangle 273"/>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75" name="TextBox 274"/>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sp>
        <p:nvSpPr>
          <p:cNvPr id="278" name="Rectangle 277"/>
          <p:cNvSpPr/>
          <p:nvPr/>
        </p:nvSpPr>
        <p:spPr>
          <a:xfrm>
            <a:off x="4387090" y="2686833"/>
            <a:ext cx="4428000" cy="79200"/>
          </a:xfrm>
          <a:prstGeom prst="rect">
            <a:avLst/>
          </a:prstGeom>
          <a:solidFill>
            <a:schemeClr val="accent6">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p:cNvSpPr>
            <a:spLocks noChangeAspect="1"/>
          </p:cNvSpPr>
          <p:nvPr/>
        </p:nvSpPr>
        <p:spPr>
          <a:xfrm>
            <a:off x="7433824" y="2184543"/>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0" name="Rectangle 279"/>
          <p:cNvSpPr>
            <a:spLocks noChangeAspect="1"/>
          </p:cNvSpPr>
          <p:nvPr/>
        </p:nvSpPr>
        <p:spPr>
          <a:xfrm>
            <a:off x="7509926" y="2184543"/>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1" name="Rectangle 280"/>
          <p:cNvSpPr>
            <a:spLocks noChangeAspect="1"/>
          </p:cNvSpPr>
          <p:nvPr/>
        </p:nvSpPr>
        <p:spPr>
          <a:xfrm>
            <a:off x="7588809" y="2184543"/>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2" name="Rectangle 281"/>
          <p:cNvSpPr>
            <a:spLocks noChangeAspect="1"/>
          </p:cNvSpPr>
          <p:nvPr/>
        </p:nvSpPr>
        <p:spPr>
          <a:xfrm>
            <a:off x="7670197" y="2184543"/>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3" name="Rectangle 282"/>
          <p:cNvSpPr>
            <a:spLocks noChangeAspect="1"/>
          </p:cNvSpPr>
          <p:nvPr/>
        </p:nvSpPr>
        <p:spPr>
          <a:xfrm>
            <a:off x="5687945" y="242039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4" name="Rectangle 283"/>
          <p:cNvSpPr>
            <a:spLocks noChangeAspect="1"/>
          </p:cNvSpPr>
          <p:nvPr/>
        </p:nvSpPr>
        <p:spPr>
          <a:xfrm>
            <a:off x="5687945" y="249959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5" name="Rectangle 284"/>
          <p:cNvSpPr>
            <a:spLocks noChangeAspect="1"/>
          </p:cNvSpPr>
          <p:nvPr/>
        </p:nvSpPr>
        <p:spPr>
          <a:xfrm>
            <a:off x="5769419" y="249959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6" name="Rectangle 285"/>
          <p:cNvSpPr>
            <a:spLocks noChangeAspect="1"/>
          </p:cNvSpPr>
          <p:nvPr/>
        </p:nvSpPr>
        <p:spPr>
          <a:xfrm>
            <a:off x="6035810" y="2623759"/>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7" name="Group 286"/>
          <p:cNvGrpSpPr/>
          <p:nvPr/>
        </p:nvGrpSpPr>
        <p:grpSpPr>
          <a:xfrm>
            <a:off x="5305948" y="2689112"/>
            <a:ext cx="79200" cy="79200"/>
            <a:chOff x="5964569" y="2130051"/>
            <a:chExt cx="79200" cy="79200"/>
          </a:xfrm>
        </p:grpSpPr>
        <p:sp>
          <p:nvSpPr>
            <p:cNvPr id="288" name="Rectangle 287"/>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89" name="TextBox 288"/>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290" name="Group 289"/>
          <p:cNvGrpSpPr/>
          <p:nvPr/>
        </p:nvGrpSpPr>
        <p:grpSpPr>
          <a:xfrm>
            <a:off x="5703100" y="2689112"/>
            <a:ext cx="79200" cy="79200"/>
            <a:chOff x="5964569" y="2130051"/>
            <a:chExt cx="79200" cy="79200"/>
          </a:xfrm>
        </p:grpSpPr>
        <p:sp>
          <p:nvSpPr>
            <p:cNvPr id="291" name="Rectangle 290"/>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292" name="TextBox 291"/>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293" name="Rectangle 292"/>
          <p:cNvSpPr>
            <a:spLocks noChangeAspect="1"/>
          </p:cNvSpPr>
          <p:nvPr/>
        </p:nvSpPr>
        <p:spPr>
          <a:xfrm>
            <a:off x="6983736" y="242039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4" name="Rectangle 293"/>
          <p:cNvSpPr>
            <a:spLocks noChangeAspect="1"/>
          </p:cNvSpPr>
          <p:nvPr/>
        </p:nvSpPr>
        <p:spPr>
          <a:xfrm>
            <a:off x="6994308" y="2618997"/>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5" name="Rectangle 294"/>
          <p:cNvSpPr>
            <a:spLocks noChangeAspect="1"/>
          </p:cNvSpPr>
          <p:nvPr/>
        </p:nvSpPr>
        <p:spPr>
          <a:xfrm>
            <a:off x="7230015" y="249959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6" name="Rectangle 295"/>
          <p:cNvSpPr>
            <a:spLocks noChangeAspect="1"/>
          </p:cNvSpPr>
          <p:nvPr/>
        </p:nvSpPr>
        <p:spPr>
          <a:xfrm>
            <a:off x="8311846" y="242039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7" name="Rectangle 296"/>
          <p:cNvSpPr>
            <a:spLocks noChangeAspect="1"/>
          </p:cNvSpPr>
          <p:nvPr/>
        </p:nvSpPr>
        <p:spPr>
          <a:xfrm>
            <a:off x="5500485" y="2767216"/>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8" name="Rectangle 297"/>
          <p:cNvSpPr>
            <a:spLocks noChangeAspect="1"/>
          </p:cNvSpPr>
          <p:nvPr/>
        </p:nvSpPr>
        <p:spPr>
          <a:xfrm>
            <a:off x="5779574" y="2767216"/>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9" name="Group 298"/>
          <p:cNvGrpSpPr/>
          <p:nvPr/>
        </p:nvGrpSpPr>
        <p:grpSpPr>
          <a:xfrm>
            <a:off x="5716259" y="2831582"/>
            <a:ext cx="79200" cy="79200"/>
            <a:chOff x="5964569" y="2130051"/>
            <a:chExt cx="79200" cy="79200"/>
          </a:xfrm>
        </p:grpSpPr>
        <p:sp>
          <p:nvSpPr>
            <p:cNvPr id="300" name="Rectangle 299"/>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01" name="TextBox 300"/>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302" name="Rectangle 301"/>
          <p:cNvSpPr>
            <a:spLocks noChangeAspect="1"/>
          </p:cNvSpPr>
          <p:nvPr/>
        </p:nvSpPr>
        <p:spPr>
          <a:xfrm>
            <a:off x="6253757" y="2831582"/>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3" name="Rectangle 302"/>
          <p:cNvSpPr>
            <a:spLocks noChangeAspect="1"/>
          </p:cNvSpPr>
          <p:nvPr/>
        </p:nvSpPr>
        <p:spPr>
          <a:xfrm>
            <a:off x="7903173" y="2767216"/>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4" name="Rectangle 303"/>
          <p:cNvSpPr>
            <a:spLocks/>
          </p:cNvSpPr>
          <p:nvPr/>
        </p:nvSpPr>
        <p:spPr>
          <a:xfrm>
            <a:off x="7045476" y="2833963"/>
            <a:ext cx="2880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5" name="Rectangle 304"/>
          <p:cNvSpPr>
            <a:spLocks noChangeAspect="1"/>
          </p:cNvSpPr>
          <p:nvPr/>
        </p:nvSpPr>
        <p:spPr>
          <a:xfrm>
            <a:off x="7144038" y="2905409"/>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6" name="Rectangle 305"/>
          <p:cNvSpPr>
            <a:spLocks noChangeAspect="1"/>
          </p:cNvSpPr>
          <p:nvPr/>
        </p:nvSpPr>
        <p:spPr>
          <a:xfrm>
            <a:off x="7540112" y="2767216"/>
            <a:ext cx="79200" cy="79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7" name="Rectangle 306"/>
          <p:cNvSpPr>
            <a:spLocks noChangeAspect="1"/>
          </p:cNvSpPr>
          <p:nvPr/>
        </p:nvSpPr>
        <p:spPr>
          <a:xfrm>
            <a:off x="7540112" y="2831582"/>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8" name="Rectangle 307"/>
          <p:cNvSpPr>
            <a:spLocks noChangeAspect="1"/>
          </p:cNvSpPr>
          <p:nvPr/>
        </p:nvSpPr>
        <p:spPr>
          <a:xfrm>
            <a:off x="8084632" y="2831582"/>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9" name="Rectangle 308"/>
          <p:cNvSpPr>
            <a:spLocks noChangeAspect="1"/>
          </p:cNvSpPr>
          <p:nvPr/>
        </p:nvSpPr>
        <p:spPr>
          <a:xfrm>
            <a:off x="8005432" y="2905409"/>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0" name="Rectangle 309"/>
          <p:cNvSpPr>
            <a:spLocks noChangeAspect="1"/>
          </p:cNvSpPr>
          <p:nvPr/>
        </p:nvSpPr>
        <p:spPr>
          <a:xfrm>
            <a:off x="6892097" y="2905409"/>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1" name="Rectangle 310"/>
          <p:cNvSpPr>
            <a:spLocks noChangeAspect="1"/>
          </p:cNvSpPr>
          <p:nvPr/>
        </p:nvSpPr>
        <p:spPr>
          <a:xfrm>
            <a:off x="5716259" y="2905409"/>
            <a:ext cx="79200" cy="79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2" name="Rectangle 311"/>
          <p:cNvSpPr>
            <a:spLocks noChangeAspect="1"/>
          </p:cNvSpPr>
          <p:nvPr/>
        </p:nvSpPr>
        <p:spPr>
          <a:xfrm>
            <a:off x="5302163" y="2905409"/>
            <a:ext cx="79200" cy="79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3" name="Group 312"/>
          <p:cNvGrpSpPr/>
          <p:nvPr/>
        </p:nvGrpSpPr>
        <p:grpSpPr>
          <a:xfrm>
            <a:off x="7144030" y="2978521"/>
            <a:ext cx="79200" cy="79200"/>
            <a:chOff x="5964569" y="2130051"/>
            <a:chExt cx="79200" cy="79200"/>
          </a:xfrm>
        </p:grpSpPr>
        <p:sp>
          <p:nvSpPr>
            <p:cNvPr id="314" name="Rectangle 313"/>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15" name="TextBox 314"/>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316" name="Group 315"/>
          <p:cNvGrpSpPr/>
          <p:nvPr/>
        </p:nvGrpSpPr>
        <p:grpSpPr>
          <a:xfrm>
            <a:off x="6649459" y="2978521"/>
            <a:ext cx="79200" cy="79200"/>
            <a:chOff x="5964569" y="2130051"/>
            <a:chExt cx="79200" cy="79200"/>
          </a:xfrm>
        </p:grpSpPr>
        <p:sp>
          <p:nvSpPr>
            <p:cNvPr id="317" name="Rectangle 316"/>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18" name="TextBox 317"/>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319" name="Group 318"/>
          <p:cNvGrpSpPr/>
          <p:nvPr/>
        </p:nvGrpSpPr>
        <p:grpSpPr>
          <a:xfrm>
            <a:off x="6373133" y="2978521"/>
            <a:ext cx="79200" cy="79200"/>
            <a:chOff x="5964569" y="2130051"/>
            <a:chExt cx="79200" cy="79200"/>
          </a:xfrm>
        </p:grpSpPr>
        <p:sp>
          <p:nvSpPr>
            <p:cNvPr id="320" name="Rectangle 319"/>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21" name="TextBox 320"/>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322" name="Group 321"/>
          <p:cNvGrpSpPr/>
          <p:nvPr/>
        </p:nvGrpSpPr>
        <p:grpSpPr>
          <a:xfrm>
            <a:off x="7677040" y="2978521"/>
            <a:ext cx="79200" cy="79200"/>
            <a:chOff x="5964569" y="2130051"/>
            <a:chExt cx="79200" cy="79200"/>
          </a:xfrm>
        </p:grpSpPr>
        <p:sp>
          <p:nvSpPr>
            <p:cNvPr id="323" name="Rectangle 322"/>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24" name="TextBox 323"/>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325" name="Group 324"/>
          <p:cNvGrpSpPr/>
          <p:nvPr/>
        </p:nvGrpSpPr>
        <p:grpSpPr>
          <a:xfrm>
            <a:off x="6811094" y="2978521"/>
            <a:ext cx="79200" cy="79200"/>
            <a:chOff x="5964569" y="2130051"/>
            <a:chExt cx="79200" cy="79200"/>
          </a:xfrm>
        </p:grpSpPr>
        <p:sp>
          <p:nvSpPr>
            <p:cNvPr id="326" name="Rectangle 325"/>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27" name="TextBox 326"/>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328" name="Rectangle 327"/>
          <p:cNvSpPr>
            <a:spLocks noChangeAspect="1"/>
          </p:cNvSpPr>
          <p:nvPr/>
        </p:nvSpPr>
        <p:spPr>
          <a:xfrm>
            <a:off x="6110466" y="3069304"/>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9" name="Rectangle 328"/>
          <p:cNvSpPr>
            <a:spLocks noChangeAspect="1"/>
          </p:cNvSpPr>
          <p:nvPr/>
        </p:nvSpPr>
        <p:spPr>
          <a:xfrm>
            <a:off x="6176123" y="3154717"/>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0" name="Rectangle 329"/>
          <p:cNvSpPr>
            <a:spLocks/>
          </p:cNvSpPr>
          <p:nvPr/>
        </p:nvSpPr>
        <p:spPr>
          <a:xfrm>
            <a:off x="6976360" y="3069304"/>
            <a:ext cx="792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1" name="Rectangle 330"/>
          <p:cNvSpPr>
            <a:spLocks noChangeAspect="1"/>
          </p:cNvSpPr>
          <p:nvPr/>
        </p:nvSpPr>
        <p:spPr>
          <a:xfrm>
            <a:off x="6649459" y="3057721"/>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2" name="Rectangle 331"/>
          <p:cNvSpPr>
            <a:spLocks noChangeAspect="1"/>
          </p:cNvSpPr>
          <p:nvPr/>
        </p:nvSpPr>
        <p:spPr>
          <a:xfrm>
            <a:off x="7418392" y="3069304"/>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3" name="Rectangle 332"/>
          <p:cNvSpPr>
            <a:spLocks noChangeAspect="1"/>
          </p:cNvSpPr>
          <p:nvPr/>
        </p:nvSpPr>
        <p:spPr>
          <a:xfrm>
            <a:off x="8245238" y="3069304"/>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4" name="Rectangle 333"/>
          <p:cNvSpPr>
            <a:spLocks/>
          </p:cNvSpPr>
          <p:nvPr/>
        </p:nvSpPr>
        <p:spPr>
          <a:xfrm>
            <a:off x="7328093" y="3154717"/>
            <a:ext cx="79200" cy="1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5" name="Rectangle 334"/>
          <p:cNvSpPr>
            <a:spLocks noChangeAspect="1"/>
          </p:cNvSpPr>
          <p:nvPr/>
        </p:nvSpPr>
        <p:spPr>
          <a:xfrm>
            <a:off x="7772108" y="3154717"/>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6" name="Rectangle 335"/>
          <p:cNvSpPr>
            <a:spLocks/>
          </p:cNvSpPr>
          <p:nvPr/>
        </p:nvSpPr>
        <p:spPr>
          <a:xfrm>
            <a:off x="8005432" y="3154717"/>
            <a:ext cx="79200" cy="1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7" name="Rectangle 336"/>
          <p:cNvSpPr>
            <a:spLocks noChangeAspect="1"/>
          </p:cNvSpPr>
          <p:nvPr/>
        </p:nvSpPr>
        <p:spPr>
          <a:xfrm>
            <a:off x="8076805" y="3304063"/>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8" name="Rectangle 337"/>
          <p:cNvSpPr>
            <a:spLocks noChangeAspect="1"/>
          </p:cNvSpPr>
          <p:nvPr/>
        </p:nvSpPr>
        <p:spPr>
          <a:xfrm>
            <a:off x="8245238" y="3304063"/>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9" name="Rectangle 338"/>
          <p:cNvSpPr>
            <a:spLocks noChangeAspect="1"/>
          </p:cNvSpPr>
          <p:nvPr/>
        </p:nvSpPr>
        <p:spPr>
          <a:xfrm>
            <a:off x="7677040" y="3304063"/>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0" name="Group 339"/>
          <p:cNvGrpSpPr/>
          <p:nvPr/>
        </p:nvGrpSpPr>
        <p:grpSpPr>
          <a:xfrm>
            <a:off x="7600548" y="3388442"/>
            <a:ext cx="79200" cy="79200"/>
            <a:chOff x="5964569" y="2130051"/>
            <a:chExt cx="79200" cy="79200"/>
          </a:xfrm>
        </p:grpSpPr>
        <p:sp>
          <p:nvSpPr>
            <p:cNvPr id="341" name="Rectangle 340"/>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42" name="TextBox 341"/>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343" name="Group 342"/>
          <p:cNvGrpSpPr/>
          <p:nvPr/>
        </p:nvGrpSpPr>
        <p:grpSpPr>
          <a:xfrm>
            <a:off x="6532676" y="3388442"/>
            <a:ext cx="79200" cy="79200"/>
            <a:chOff x="5964569" y="2130051"/>
            <a:chExt cx="79200" cy="79200"/>
          </a:xfrm>
        </p:grpSpPr>
        <p:sp>
          <p:nvSpPr>
            <p:cNvPr id="344" name="Rectangle 343"/>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45" name="TextBox 344"/>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346" name="Rectangle 345"/>
          <p:cNvSpPr>
            <a:spLocks noChangeAspect="1"/>
          </p:cNvSpPr>
          <p:nvPr/>
        </p:nvSpPr>
        <p:spPr>
          <a:xfrm>
            <a:off x="5129494" y="3232528"/>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7" name="Rectangle 346"/>
          <p:cNvSpPr>
            <a:spLocks noChangeAspect="1"/>
          </p:cNvSpPr>
          <p:nvPr/>
        </p:nvSpPr>
        <p:spPr>
          <a:xfrm>
            <a:off x="5326646" y="3315259"/>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8" name="Group 347"/>
          <p:cNvGrpSpPr/>
          <p:nvPr/>
        </p:nvGrpSpPr>
        <p:grpSpPr>
          <a:xfrm>
            <a:off x="5326646" y="3397753"/>
            <a:ext cx="79200" cy="79200"/>
            <a:chOff x="5964569" y="2130051"/>
            <a:chExt cx="79200" cy="79200"/>
          </a:xfrm>
        </p:grpSpPr>
        <p:sp>
          <p:nvSpPr>
            <p:cNvPr id="349" name="Rectangle 348"/>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50" name="TextBox 349"/>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351" name="Group 350"/>
          <p:cNvGrpSpPr/>
          <p:nvPr/>
        </p:nvGrpSpPr>
        <p:grpSpPr>
          <a:xfrm>
            <a:off x="5326646" y="3474550"/>
            <a:ext cx="79200" cy="79200"/>
            <a:chOff x="5964569" y="2130051"/>
            <a:chExt cx="79200" cy="79200"/>
          </a:xfrm>
        </p:grpSpPr>
        <p:sp>
          <p:nvSpPr>
            <p:cNvPr id="352" name="Rectangle 351"/>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53" name="TextBox 352"/>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354" name="Rectangle 353"/>
          <p:cNvSpPr>
            <a:spLocks noChangeAspect="1"/>
          </p:cNvSpPr>
          <p:nvPr/>
        </p:nvSpPr>
        <p:spPr>
          <a:xfrm>
            <a:off x="5129494" y="3622140"/>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5" name="Rectangle 354"/>
          <p:cNvSpPr>
            <a:spLocks noChangeAspect="1"/>
          </p:cNvSpPr>
          <p:nvPr/>
        </p:nvSpPr>
        <p:spPr>
          <a:xfrm>
            <a:off x="5716259" y="3570935"/>
            <a:ext cx="79200" cy="79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56" name="Group 355"/>
          <p:cNvGrpSpPr/>
          <p:nvPr/>
        </p:nvGrpSpPr>
        <p:grpSpPr>
          <a:xfrm>
            <a:off x="5716259" y="3489449"/>
            <a:ext cx="79200" cy="79200"/>
            <a:chOff x="5964569" y="2130051"/>
            <a:chExt cx="79200" cy="79200"/>
          </a:xfrm>
        </p:grpSpPr>
        <p:sp>
          <p:nvSpPr>
            <p:cNvPr id="357" name="Rectangle 356"/>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58" name="TextBox 357"/>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359" name="Rectangle 358"/>
          <p:cNvSpPr>
            <a:spLocks noChangeAspect="1"/>
          </p:cNvSpPr>
          <p:nvPr/>
        </p:nvSpPr>
        <p:spPr>
          <a:xfrm>
            <a:off x="6451032" y="3483614"/>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0" name="Group 359"/>
          <p:cNvGrpSpPr/>
          <p:nvPr/>
        </p:nvGrpSpPr>
        <p:grpSpPr>
          <a:xfrm>
            <a:off x="7524622" y="3388442"/>
            <a:ext cx="79200" cy="79200"/>
            <a:chOff x="5964569" y="2130051"/>
            <a:chExt cx="79200" cy="79200"/>
          </a:xfrm>
        </p:grpSpPr>
        <p:sp>
          <p:nvSpPr>
            <p:cNvPr id="361" name="Rectangle 360"/>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62" name="TextBox 361"/>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363" name="Rectangle 362"/>
          <p:cNvSpPr>
            <a:spLocks noChangeAspect="1"/>
          </p:cNvSpPr>
          <p:nvPr/>
        </p:nvSpPr>
        <p:spPr>
          <a:xfrm>
            <a:off x="6890362" y="3487013"/>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4" name="Rectangle 363"/>
          <p:cNvSpPr>
            <a:spLocks noChangeAspect="1"/>
          </p:cNvSpPr>
          <p:nvPr/>
        </p:nvSpPr>
        <p:spPr>
          <a:xfrm>
            <a:off x="6976360" y="3570935"/>
            <a:ext cx="79200" cy="79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5" name="Group 364"/>
          <p:cNvGrpSpPr/>
          <p:nvPr/>
        </p:nvGrpSpPr>
        <p:grpSpPr>
          <a:xfrm>
            <a:off x="7540429" y="3556305"/>
            <a:ext cx="79200" cy="79200"/>
            <a:chOff x="5964569" y="2130051"/>
            <a:chExt cx="79200" cy="79200"/>
          </a:xfrm>
        </p:grpSpPr>
        <p:sp>
          <p:nvSpPr>
            <p:cNvPr id="366" name="Rectangle 365"/>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67" name="TextBox 366"/>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368" name="Rectangle 367"/>
          <p:cNvSpPr>
            <a:spLocks noChangeAspect="1"/>
          </p:cNvSpPr>
          <p:nvPr/>
        </p:nvSpPr>
        <p:spPr>
          <a:xfrm>
            <a:off x="6730646" y="3622140"/>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9" name="Rectangle 368"/>
          <p:cNvSpPr>
            <a:spLocks/>
          </p:cNvSpPr>
          <p:nvPr/>
        </p:nvSpPr>
        <p:spPr>
          <a:xfrm>
            <a:off x="8085387" y="3780335"/>
            <a:ext cx="79200" cy="1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0" name="Rectangle 369"/>
          <p:cNvSpPr>
            <a:spLocks noChangeAspect="1"/>
          </p:cNvSpPr>
          <p:nvPr/>
        </p:nvSpPr>
        <p:spPr>
          <a:xfrm>
            <a:off x="8360093" y="3780335"/>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1" name="Rectangle 370"/>
          <p:cNvSpPr>
            <a:spLocks noChangeAspect="1"/>
          </p:cNvSpPr>
          <p:nvPr/>
        </p:nvSpPr>
        <p:spPr>
          <a:xfrm>
            <a:off x="6984979" y="3780335"/>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2" name="Rectangle 371"/>
          <p:cNvSpPr>
            <a:spLocks noChangeAspect="1"/>
          </p:cNvSpPr>
          <p:nvPr/>
        </p:nvSpPr>
        <p:spPr>
          <a:xfrm>
            <a:off x="6025278" y="3622140"/>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3" name="Rectangle 372"/>
          <p:cNvSpPr>
            <a:spLocks noChangeAspect="1"/>
          </p:cNvSpPr>
          <p:nvPr/>
        </p:nvSpPr>
        <p:spPr>
          <a:xfrm>
            <a:off x="5439923" y="3959257"/>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4" name="Rectangle 373"/>
          <p:cNvSpPr>
            <a:spLocks/>
          </p:cNvSpPr>
          <p:nvPr/>
        </p:nvSpPr>
        <p:spPr>
          <a:xfrm>
            <a:off x="6254983" y="3896882"/>
            <a:ext cx="1584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5" name="Rectangle 374"/>
          <p:cNvSpPr>
            <a:spLocks noChangeAspect="1"/>
          </p:cNvSpPr>
          <p:nvPr/>
        </p:nvSpPr>
        <p:spPr>
          <a:xfrm>
            <a:off x="7101279" y="3960465"/>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76" name="Group 375"/>
          <p:cNvGrpSpPr/>
          <p:nvPr/>
        </p:nvGrpSpPr>
        <p:grpSpPr>
          <a:xfrm>
            <a:off x="6730646" y="4039041"/>
            <a:ext cx="79200" cy="79200"/>
            <a:chOff x="5964569" y="2130051"/>
            <a:chExt cx="79200" cy="79200"/>
          </a:xfrm>
        </p:grpSpPr>
        <p:sp>
          <p:nvSpPr>
            <p:cNvPr id="377" name="Rectangle 376"/>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78" name="TextBox 377"/>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379" name="Group 378"/>
          <p:cNvGrpSpPr/>
          <p:nvPr/>
        </p:nvGrpSpPr>
        <p:grpSpPr>
          <a:xfrm>
            <a:off x="7101279" y="4039041"/>
            <a:ext cx="79200" cy="79200"/>
            <a:chOff x="5964569" y="2130051"/>
            <a:chExt cx="79200" cy="79200"/>
          </a:xfrm>
        </p:grpSpPr>
        <p:sp>
          <p:nvSpPr>
            <p:cNvPr id="380" name="Rectangle 379"/>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81" name="TextBox 380"/>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382" name="Group 381"/>
          <p:cNvGrpSpPr/>
          <p:nvPr/>
        </p:nvGrpSpPr>
        <p:grpSpPr>
          <a:xfrm>
            <a:off x="7274180" y="4039041"/>
            <a:ext cx="79200" cy="79200"/>
            <a:chOff x="5964569" y="2130051"/>
            <a:chExt cx="79200" cy="79200"/>
          </a:xfrm>
        </p:grpSpPr>
        <p:sp>
          <p:nvSpPr>
            <p:cNvPr id="383" name="Rectangle 382"/>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84" name="TextBox 383"/>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385" name="Rectangle 384"/>
          <p:cNvSpPr>
            <a:spLocks noChangeAspect="1"/>
          </p:cNvSpPr>
          <p:nvPr/>
        </p:nvSpPr>
        <p:spPr>
          <a:xfrm>
            <a:off x="7903173" y="3960465"/>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6" name="Rectangle 385"/>
          <p:cNvSpPr>
            <a:spLocks noChangeAspect="1"/>
          </p:cNvSpPr>
          <p:nvPr/>
        </p:nvSpPr>
        <p:spPr>
          <a:xfrm>
            <a:off x="8205638" y="4118902"/>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7" name="Rectangle 386"/>
          <p:cNvSpPr>
            <a:spLocks noChangeAspect="1"/>
          </p:cNvSpPr>
          <p:nvPr/>
        </p:nvSpPr>
        <p:spPr>
          <a:xfrm>
            <a:off x="6890362" y="4118902"/>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8" name="Rectangle 387"/>
          <p:cNvSpPr>
            <a:spLocks noChangeAspect="1"/>
          </p:cNvSpPr>
          <p:nvPr/>
        </p:nvSpPr>
        <p:spPr>
          <a:xfrm>
            <a:off x="7101279" y="4194195"/>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9" name="Rectangle 388"/>
          <p:cNvSpPr>
            <a:spLocks noChangeAspect="1"/>
          </p:cNvSpPr>
          <p:nvPr/>
        </p:nvSpPr>
        <p:spPr>
          <a:xfrm>
            <a:off x="7575561" y="4274036"/>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0" name="Rectangle 389"/>
          <p:cNvSpPr>
            <a:spLocks noChangeAspect="1"/>
          </p:cNvSpPr>
          <p:nvPr/>
        </p:nvSpPr>
        <p:spPr>
          <a:xfrm>
            <a:off x="6890362" y="4277435"/>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1" name="Group 390"/>
          <p:cNvGrpSpPr/>
          <p:nvPr/>
        </p:nvGrpSpPr>
        <p:grpSpPr>
          <a:xfrm>
            <a:off x="5716259" y="4118902"/>
            <a:ext cx="79200" cy="79200"/>
            <a:chOff x="5964569" y="2130051"/>
            <a:chExt cx="79200" cy="79200"/>
          </a:xfrm>
        </p:grpSpPr>
        <p:sp>
          <p:nvSpPr>
            <p:cNvPr id="392" name="Rectangle 391"/>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93" name="TextBox 392"/>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394" name="Rectangle 393"/>
          <p:cNvSpPr>
            <a:spLocks noChangeAspect="1"/>
          </p:cNvSpPr>
          <p:nvPr/>
        </p:nvSpPr>
        <p:spPr>
          <a:xfrm>
            <a:off x="5326646" y="4194195"/>
            <a:ext cx="79200" cy="792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5" name="Rectangle 394"/>
          <p:cNvSpPr>
            <a:spLocks noChangeAspect="1"/>
          </p:cNvSpPr>
          <p:nvPr/>
        </p:nvSpPr>
        <p:spPr>
          <a:xfrm>
            <a:off x="5439923" y="4364909"/>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6" name="Group 395"/>
          <p:cNvGrpSpPr/>
          <p:nvPr/>
        </p:nvGrpSpPr>
        <p:grpSpPr>
          <a:xfrm>
            <a:off x="5716259" y="4460976"/>
            <a:ext cx="79200" cy="79200"/>
            <a:chOff x="5964569" y="2130051"/>
            <a:chExt cx="79200" cy="79200"/>
          </a:xfrm>
        </p:grpSpPr>
        <p:sp>
          <p:nvSpPr>
            <p:cNvPr id="397" name="Rectangle 396"/>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398" name="TextBox 397"/>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399" name="Rectangle 398"/>
          <p:cNvSpPr>
            <a:spLocks noChangeAspect="1"/>
          </p:cNvSpPr>
          <p:nvPr/>
        </p:nvSpPr>
        <p:spPr>
          <a:xfrm>
            <a:off x="6395612" y="4364909"/>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00" name="Group 399"/>
          <p:cNvGrpSpPr/>
          <p:nvPr/>
        </p:nvGrpSpPr>
        <p:grpSpPr>
          <a:xfrm>
            <a:off x="6476110" y="4443978"/>
            <a:ext cx="79200" cy="79200"/>
            <a:chOff x="5964569" y="2130051"/>
            <a:chExt cx="79200" cy="79200"/>
          </a:xfrm>
        </p:grpSpPr>
        <p:sp>
          <p:nvSpPr>
            <p:cNvPr id="401" name="Rectangle 400"/>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402" name="TextBox 401"/>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403" name="Rectangle 402"/>
          <p:cNvSpPr>
            <a:spLocks noChangeAspect="1"/>
          </p:cNvSpPr>
          <p:nvPr/>
        </p:nvSpPr>
        <p:spPr>
          <a:xfrm>
            <a:off x="7364720" y="444397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4" name="Rectangle 403"/>
          <p:cNvSpPr>
            <a:spLocks noChangeAspect="1"/>
          </p:cNvSpPr>
          <p:nvPr/>
        </p:nvSpPr>
        <p:spPr>
          <a:xfrm>
            <a:off x="7754677" y="4443978"/>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5" name="Rectangle 404"/>
          <p:cNvSpPr>
            <a:spLocks noChangeAspect="1"/>
          </p:cNvSpPr>
          <p:nvPr/>
        </p:nvSpPr>
        <p:spPr>
          <a:xfrm>
            <a:off x="8349883" y="4529991"/>
            <a:ext cx="79200" cy="7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6" name="Rectangle 405"/>
          <p:cNvSpPr>
            <a:spLocks noChangeAspect="1"/>
          </p:cNvSpPr>
          <p:nvPr/>
        </p:nvSpPr>
        <p:spPr>
          <a:xfrm>
            <a:off x="7366154" y="4611477"/>
            <a:ext cx="79200" cy="7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07" name="Group 406"/>
          <p:cNvGrpSpPr/>
          <p:nvPr/>
        </p:nvGrpSpPr>
        <p:grpSpPr>
          <a:xfrm>
            <a:off x="5541472" y="4625058"/>
            <a:ext cx="79200" cy="79200"/>
            <a:chOff x="5964569" y="2130051"/>
            <a:chExt cx="79200" cy="79200"/>
          </a:xfrm>
        </p:grpSpPr>
        <p:sp>
          <p:nvSpPr>
            <p:cNvPr id="408" name="Rectangle 407"/>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409" name="TextBox 408"/>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grpSp>
        <p:nvGrpSpPr>
          <p:cNvPr id="410" name="Group 409"/>
          <p:cNvGrpSpPr/>
          <p:nvPr/>
        </p:nvGrpSpPr>
        <p:grpSpPr>
          <a:xfrm>
            <a:off x="5541472" y="4706624"/>
            <a:ext cx="79200" cy="79200"/>
            <a:chOff x="5964569" y="2130051"/>
            <a:chExt cx="79200" cy="79200"/>
          </a:xfrm>
        </p:grpSpPr>
        <p:sp>
          <p:nvSpPr>
            <p:cNvPr id="411" name="Rectangle 410"/>
            <p:cNvSpPr>
              <a:spLocks noChangeAspect="1"/>
            </p:cNvSpPr>
            <p:nvPr/>
          </p:nvSpPr>
          <p:spPr>
            <a:xfrm>
              <a:off x="5964569" y="2130051"/>
              <a:ext cx="79200" cy="792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 dirty="0"/>
            </a:p>
          </p:txBody>
        </p:sp>
        <p:sp>
          <p:nvSpPr>
            <p:cNvPr id="412" name="TextBox 411"/>
            <p:cNvSpPr txBox="1"/>
            <p:nvPr/>
          </p:nvSpPr>
          <p:spPr>
            <a:xfrm>
              <a:off x="5976116" y="2131179"/>
              <a:ext cx="56106" cy="76944"/>
            </a:xfrm>
            <a:prstGeom prst="rect">
              <a:avLst/>
            </a:prstGeom>
            <a:noFill/>
          </p:spPr>
          <p:txBody>
            <a:bodyPr wrap="none" lIns="0" tIns="0" rIns="0" bIns="0" rtlCol="0">
              <a:spAutoFit/>
            </a:bodyPr>
            <a:lstStyle/>
            <a:p>
              <a:r>
                <a:rPr lang="en-GB" sz="500" dirty="0" smtClean="0"/>
                <a:t>-1</a:t>
              </a:r>
              <a:endParaRPr lang="en-GB" sz="500" dirty="0"/>
            </a:p>
          </p:txBody>
        </p:sp>
      </p:grpSp>
      <p:sp>
        <p:nvSpPr>
          <p:cNvPr id="413" name="Rectangle 412"/>
          <p:cNvSpPr>
            <a:spLocks/>
          </p:cNvSpPr>
          <p:nvPr/>
        </p:nvSpPr>
        <p:spPr>
          <a:xfrm>
            <a:off x="5397648" y="4779156"/>
            <a:ext cx="1584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4" name="Rectangle 413"/>
          <p:cNvSpPr>
            <a:spLocks noChangeAspect="1"/>
          </p:cNvSpPr>
          <p:nvPr/>
        </p:nvSpPr>
        <p:spPr>
          <a:xfrm>
            <a:off x="7003878" y="4785824"/>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5" name="Rectangle 414"/>
          <p:cNvSpPr>
            <a:spLocks noChangeAspect="1"/>
          </p:cNvSpPr>
          <p:nvPr/>
        </p:nvSpPr>
        <p:spPr>
          <a:xfrm>
            <a:off x="7758741" y="4923033"/>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6" name="Rectangle 415"/>
          <p:cNvSpPr>
            <a:spLocks noChangeAspect="1"/>
          </p:cNvSpPr>
          <p:nvPr/>
        </p:nvSpPr>
        <p:spPr>
          <a:xfrm>
            <a:off x="7086618" y="487182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7" name="Rectangle 416"/>
          <p:cNvSpPr>
            <a:spLocks noChangeAspect="1"/>
          </p:cNvSpPr>
          <p:nvPr/>
        </p:nvSpPr>
        <p:spPr>
          <a:xfrm>
            <a:off x="7297067" y="487182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8" name="Rectangle 417"/>
          <p:cNvSpPr>
            <a:spLocks noChangeAspect="1"/>
          </p:cNvSpPr>
          <p:nvPr/>
        </p:nvSpPr>
        <p:spPr>
          <a:xfrm>
            <a:off x="5242635" y="4994825"/>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9" name="Rectangle 418"/>
          <p:cNvSpPr>
            <a:spLocks noChangeAspect="1"/>
          </p:cNvSpPr>
          <p:nvPr/>
        </p:nvSpPr>
        <p:spPr>
          <a:xfrm>
            <a:off x="5334001" y="5214624"/>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0" name="Rectangle 419"/>
          <p:cNvSpPr>
            <a:spLocks noChangeAspect="1"/>
          </p:cNvSpPr>
          <p:nvPr/>
        </p:nvSpPr>
        <p:spPr>
          <a:xfrm>
            <a:off x="5716259" y="514673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1" name="Rectangle 420"/>
          <p:cNvSpPr>
            <a:spLocks noChangeAspect="1"/>
          </p:cNvSpPr>
          <p:nvPr/>
        </p:nvSpPr>
        <p:spPr>
          <a:xfrm>
            <a:off x="5424183" y="5292687"/>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2" name="Rectangle 421"/>
          <p:cNvSpPr>
            <a:spLocks noChangeAspect="1"/>
          </p:cNvSpPr>
          <p:nvPr/>
        </p:nvSpPr>
        <p:spPr>
          <a:xfrm>
            <a:off x="6253757" y="4994825"/>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3" name="Rectangle 422"/>
          <p:cNvSpPr>
            <a:spLocks noChangeAspect="1"/>
          </p:cNvSpPr>
          <p:nvPr/>
        </p:nvSpPr>
        <p:spPr>
          <a:xfrm>
            <a:off x="6997101" y="4994825"/>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4" name="Rectangle 423"/>
          <p:cNvSpPr>
            <a:spLocks noChangeAspect="1"/>
          </p:cNvSpPr>
          <p:nvPr/>
        </p:nvSpPr>
        <p:spPr>
          <a:xfrm>
            <a:off x="6253757" y="5546141"/>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5" name="Rectangle 424"/>
          <p:cNvSpPr>
            <a:spLocks/>
          </p:cNvSpPr>
          <p:nvPr/>
        </p:nvSpPr>
        <p:spPr>
          <a:xfrm>
            <a:off x="7168932" y="5621576"/>
            <a:ext cx="1584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6" name="Rectangle 425"/>
          <p:cNvSpPr>
            <a:spLocks noChangeAspect="1"/>
          </p:cNvSpPr>
          <p:nvPr/>
        </p:nvSpPr>
        <p:spPr>
          <a:xfrm>
            <a:off x="7756240" y="5546141"/>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7" name="Rectangle 426"/>
          <p:cNvSpPr>
            <a:spLocks noChangeAspect="1"/>
          </p:cNvSpPr>
          <p:nvPr/>
        </p:nvSpPr>
        <p:spPr>
          <a:xfrm>
            <a:off x="7560738" y="5457414"/>
            <a:ext cx="79200" cy="7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8" name="Rectangle 427"/>
          <p:cNvSpPr>
            <a:spLocks noChangeAspect="1"/>
          </p:cNvSpPr>
          <p:nvPr/>
        </p:nvSpPr>
        <p:spPr>
          <a:xfrm>
            <a:off x="6819051" y="5457414"/>
            <a:ext cx="79200" cy="7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9" name="Rectangle 428"/>
          <p:cNvSpPr>
            <a:spLocks noChangeAspect="1"/>
          </p:cNvSpPr>
          <p:nvPr/>
        </p:nvSpPr>
        <p:spPr>
          <a:xfrm>
            <a:off x="7408318" y="5060995"/>
            <a:ext cx="79200" cy="79200"/>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0" name="Rectangle 429"/>
          <p:cNvSpPr>
            <a:spLocks/>
          </p:cNvSpPr>
          <p:nvPr/>
        </p:nvSpPr>
        <p:spPr>
          <a:xfrm>
            <a:off x="6997101" y="5209866"/>
            <a:ext cx="79200" cy="1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1" name="Rectangle 430"/>
          <p:cNvSpPr>
            <a:spLocks/>
          </p:cNvSpPr>
          <p:nvPr/>
        </p:nvSpPr>
        <p:spPr>
          <a:xfrm>
            <a:off x="7076873" y="5372211"/>
            <a:ext cx="1584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32" name="Straight Connector 431"/>
          <p:cNvCxnSpPr/>
          <p:nvPr/>
        </p:nvCxnSpPr>
        <p:spPr>
          <a:xfrm flipH="1">
            <a:off x="5129494" y="1901871"/>
            <a:ext cx="14282" cy="3854431"/>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H="1">
            <a:off x="6327173" y="1901871"/>
            <a:ext cx="14282" cy="3854431"/>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434" name="TextBox 433"/>
          <p:cNvSpPr txBox="1"/>
          <p:nvPr/>
        </p:nvSpPr>
        <p:spPr>
          <a:xfrm>
            <a:off x="4503968" y="1875693"/>
            <a:ext cx="484428" cy="276999"/>
          </a:xfrm>
          <a:prstGeom prst="rect">
            <a:avLst/>
          </a:prstGeom>
          <a:noFill/>
        </p:spPr>
        <p:txBody>
          <a:bodyPr wrap="none" rtlCol="0">
            <a:spAutoFit/>
          </a:bodyPr>
          <a:lstStyle/>
          <a:p>
            <a:pPr algn="ctr"/>
            <a:r>
              <a:rPr lang="en-GB" sz="1200" dirty="0" smtClean="0"/>
              <a:t>PFS</a:t>
            </a:r>
            <a:endParaRPr lang="en-GB" sz="1200" dirty="0"/>
          </a:p>
        </p:txBody>
      </p:sp>
      <p:sp>
        <p:nvSpPr>
          <p:cNvPr id="435" name="TextBox 434"/>
          <p:cNvSpPr txBox="1"/>
          <p:nvPr/>
        </p:nvSpPr>
        <p:spPr>
          <a:xfrm>
            <a:off x="5084025" y="1875693"/>
            <a:ext cx="1303562" cy="276999"/>
          </a:xfrm>
          <a:prstGeom prst="rect">
            <a:avLst/>
          </a:prstGeom>
          <a:noFill/>
        </p:spPr>
        <p:txBody>
          <a:bodyPr wrap="none" rtlCol="0">
            <a:spAutoFit/>
          </a:bodyPr>
          <a:lstStyle/>
          <a:p>
            <a:pPr algn="ctr"/>
            <a:r>
              <a:rPr lang="en-GB" sz="1200" dirty="0" smtClean="0"/>
              <a:t>PFS ≥30 weeks</a:t>
            </a:r>
            <a:endParaRPr lang="en-GB" sz="1200" dirty="0"/>
          </a:p>
        </p:txBody>
      </p:sp>
      <p:sp>
        <p:nvSpPr>
          <p:cNvPr id="436" name="TextBox 435"/>
          <p:cNvSpPr txBox="1"/>
          <p:nvPr/>
        </p:nvSpPr>
        <p:spPr>
          <a:xfrm>
            <a:off x="6921607" y="1875693"/>
            <a:ext cx="1303562" cy="276999"/>
          </a:xfrm>
          <a:prstGeom prst="rect">
            <a:avLst/>
          </a:prstGeom>
          <a:noFill/>
        </p:spPr>
        <p:txBody>
          <a:bodyPr wrap="none" rtlCol="0">
            <a:spAutoFit/>
          </a:bodyPr>
          <a:lstStyle/>
          <a:p>
            <a:pPr algn="ctr"/>
            <a:r>
              <a:rPr lang="en-GB" sz="1200" dirty="0" smtClean="0"/>
              <a:t>PFS ≤30 weeks</a:t>
            </a:r>
            <a:endParaRPr lang="en-GB" sz="1200" dirty="0"/>
          </a:p>
        </p:txBody>
      </p:sp>
      <p:cxnSp>
        <p:nvCxnSpPr>
          <p:cNvPr id="437" name="Straight Connector 436"/>
          <p:cNvCxnSpPr/>
          <p:nvPr/>
        </p:nvCxnSpPr>
        <p:spPr>
          <a:xfrm>
            <a:off x="4390107" y="2124695"/>
            <a:ext cx="4420443" cy="0"/>
          </a:xfrm>
          <a:prstGeom prst="lin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sp>
        <p:nvSpPr>
          <p:cNvPr id="438" name="Rectangle 437"/>
          <p:cNvSpPr>
            <a:spLocks noChangeAspect="1"/>
          </p:cNvSpPr>
          <p:nvPr/>
        </p:nvSpPr>
        <p:spPr>
          <a:xfrm>
            <a:off x="6997101" y="5146738"/>
            <a:ext cx="79200" cy="7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9" name="TextBox 438"/>
          <p:cNvSpPr txBox="1"/>
          <p:nvPr/>
        </p:nvSpPr>
        <p:spPr>
          <a:xfrm>
            <a:off x="870384" y="5957279"/>
            <a:ext cx="255198" cy="246221"/>
          </a:xfrm>
          <a:prstGeom prst="rect">
            <a:avLst/>
          </a:prstGeom>
          <a:noFill/>
        </p:spPr>
        <p:txBody>
          <a:bodyPr wrap="none" rtlCol="0">
            <a:spAutoFit/>
          </a:bodyPr>
          <a:lstStyle/>
          <a:p>
            <a:pPr algn="ctr"/>
            <a:r>
              <a:rPr lang="en-GB" sz="1000" dirty="0" smtClean="0"/>
              <a:t>0</a:t>
            </a:r>
            <a:endParaRPr lang="en-GB" sz="1000" dirty="0"/>
          </a:p>
        </p:txBody>
      </p:sp>
      <p:sp>
        <p:nvSpPr>
          <p:cNvPr id="6" name="TextBox 5"/>
          <p:cNvSpPr txBox="1"/>
          <p:nvPr/>
        </p:nvSpPr>
        <p:spPr>
          <a:xfrm>
            <a:off x="2440655" y="2592259"/>
            <a:ext cx="1572866" cy="430887"/>
          </a:xfrm>
          <a:prstGeom prst="rect">
            <a:avLst/>
          </a:prstGeom>
          <a:noFill/>
        </p:spPr>
        <p:txBody>
          <a:bodyPr wrap="none" rtlCol="0">
            <a:spAutoFit/>
          </a:bodyPr>
          <a:lstStyle/>
          <a:p>
            <a:pPr algn="ctr"/>
            <a:r>
              <a:rPr lang="en-GB" sz="1100" dirty="0" smtClean="0"/>
              <a:t>63% have SMARCB1 </a:t>
            </a:r>
            <a:br>
              <a:rPr lang="en-GB" sz="1100" dirty="0" smtClean="0"/>
            </a:br>
            <a:r>
              <a:rPr lang="en-GB" sz="1100" dirty="0" smtClean="0"/>
              <a:t>genetic alteration</a:t>
            </a:r>
            <a:endParaRPr lang="en-GB" sz="1100" dirty="0"/>
          </a:p>
        </p:txBody>
      </p:sp>
    </p:spTree>
    <p:extLst>
      <p:ext uri="{BB962C8B-B14F-4D97-AF65-F5344CB8AC3E}">
        <p14:creationId xmlns:p14="http://schemas.microsoft.com/office/powerpoint/2010/main" val="378600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solidFill>
                  <a:schemeClr val="bg1"/>
                </a:solidFill>
              </a:rPr>
              <a:t>Contents</a:t>
            </a:r>
            <a:endParaRPr lang="en-GB" dirty="0">
              <a:solidFill>
                <a:schemeClr val="bg1"/>
              </a:solidFill>
            </a:endParaRPr>
          </a:p>
        </p:txBody>
      </p:sp>
      <p:sp>
        <p:nvSpPr>
          <p:cNvPr id="2" name="Content Placeholder 1"/>
          <p:cNvSpPr>
            <a:spLocks noGrp="1"/>
          </p:cNvSpPr>
          <p:nvPr>
            <p:ph idx="1"/>
          </p:nvPr>
        </p:nvSpPr>
        <p:spPr/>
        <p:txBody>
          <a:bodyPr/>
          <a:lstStyle/>
          <a:p>
            <a:pPr>
              <a:spcBef>
                <a:spcPts val="1200"/>
              </a:spcBef>
              <a:tabLst>
                <a:tab pos="8610600" algn="r"/>
              </a:tabLst>
            </a:pPr>
            <a:r>
              <a:rPr lang="en-GB" dirty="0" smtClean="0"/>
              <a:t>Soft tissue sarcoma</a:t>
            </a:r>
            <a:r>
              <a:rPr lang="en-GB" u="dotted" dirty="0" smtClean="0"/>
              <a:t>	</a:t>
            </a:r>
            <a:r>
              <a:rPr lang="en-GB" u="dotted" dirty="0" smtClean="0">
                <a:hlinkClick r:id="rId3" action="ppaction://hlinksldjump"/>
              </a:rPr>
              <a:t>5</a:t>
            </a:r>
            <a:endParaRPr lang="en-GB" u="dotted" dirty="0" smtClean="0">
              <a:solidFill>
                <a:schemeClr val="accent2"/>
              </a:solidFill>
            </a:endParaRPr>
          </a:p>
          <a:p>
            <a:pPr>
              <a:spcBef>
                <a:spcPts val="1200"/>
              </a:spcBef>
              <a:tabLst>
                <a:tab pos="8610600" algn="r"/>
              </a:tabLst>
            </a:pPr>
            <a:r>
              <a:rPr lang="en-GB" dirty="0" smtClean="0"/>
              <a:t>Gastrointestinal stromal tumours</a:t>
            </a:r>
            <a:r>
              <a:rPr lang="en-GB" u="dotted" dirty="0" smtClean="0"/>
              <a:t>	</a:t>
            </a:r>
            <a:r>
              <a:rPr lang="en-GB" u="dotted" dirty="0" smtClean="0">
                <a:hlinkClick r:id="rId4" action="ppaction://hlinksldjump"/>
              </a:rPr>
              <a:t>24</a:t>
            </a:r>
            <a:endParaRPr lang="en-GB" u="dotted" dirty="0" smtClean="0">
              <a:solidFill>
                <a:schemeClr val="accent2"/>
              </a:solidFill>
            </a:endParaRPr>
          </a:p>
          <a:p>
            <a:pPr>
              <a:spcBef>
                <a:spcPts val="1200"/>
              </a:spcBef>
              <a:tabLst>
                <a:tab pos="8610600" algn="r"/>
              </a:tabLst>
            </a:pPr>
            <a:r>
              <a:rPr lang="en-GB" dirty="0" smtClean="0"/>
              <a:t>Osteosarcoma and chondrosarcoma</a:t>
            </a:r>
            <a:r>
              <a:rPr lang="en-GB" u="dotted" dirty="0" smtClean="0"/>
              <a:t>	</a:t>
            </a:r>
            <a:r>
              <a:rPr lang="en-GB" u="dotted" dirty="0" smtClean="0">
                <a:hlinkClick r:id="rId5" action="ppaction://hlinksldjump"/>
              </a:rPr>
              <a:t>30</a:t>
            </a:r>
            <a:endParaRPr lang="en-GB" u="dotted" dirty="0" smtClean="0">
              <a:solidFill>
                <a:schemeClr val="accent2"/>
              </a:solidFill>
            </a:endParaRPr>
          </a:p>
          <a:p>
            <a:pPr>
              <a:spcBef>
                <a:spcPts val="1200"/>
              </a:spcBef>
              <a:tabLst>
                <a:tab pos="8610600" algn="r"/>
              </a:tabLst>
            </a:pPr>
            <a:r>
              <a:rPr lang="en-GB" dirty="0" smtClean="0"/>
              <a:t>Rarer sarcomas and desmoid tumours</a:t>
            </a:r>
            <a:r>
              <a:rPr lang="en-GB" u="dotted" dirty="0" smtClean="0"/>
              <a:t>	</a:t>
            </a:r>
            <a:r>
              <a:rPr lang="en-GB" u="dotted" dirty="0" smtClean="0">
                <a:hlinkClick r:id="rId6" action="ppaction://hlinksldjump"/>
              </a:rPr>
              <a:t>34</a:t>
            </a:r>
            <a:endParaRPr lang="en-GB" u="dotted" dirty="0">
              <a:solidFill>
                <a:schemeClr val="accent2"/>
              </a:solidFill>
            </a:endParaRPr>
          </a:p>
        </p:txBody>
      </p:sp>
    </p:spTree>
    <p:custDataLst>
      <p:tags r:id="rId1"/>
    </p:custDataLst>
    <p:extLst>
      <p:ext uri="{BB962C8B-B14F-4D97-AF65-F5344CB8AC3E}">
        <p14:creationId xmlns:p14="http://schemas.microsoft.com/office/powerpoint/2010/main" val="2754909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23682" cy="939801"/>
          </a:xfrm>
        </p:spPr>
        <p:txBody>
          <a:bodyPr/>
          <a:lstStyle/>
          <a:p>
            <a:r>
              <a:rPr lang="en-GB" dirty="0" smtClean="0"/>
              <a:t>1892O</a:t>
            </a:r>
            <a:r>
              <a:rPr lang="en-GB" dirty="0"/>
              <a:t>: Molecular characterization of epithelioid sarcoma (ES) </a:t>
            </a:r>
            <a:r>
              <a:rPr lang="en-GB" dirty="0" err="1"/>
              <a:t>tumors</a:t>
            </a:r>
            <a:r>
              <a:rPr lang="en-GB" dirty="0"/>
              <a:t> derived from patients enrolled in a phase </a:t>
            </a:r>
            <a:r>
              <a:rPr lang="en-GB" dirty="0" smtClean="0"/>
              <a:t>II </a:t>
            </a:r>
            <a:r>
              <a:rPr lang="en-GB" dirty="0"/>
              <a:t>study of tazemetostat (NCT02601950) </a:t>
            </a:r>
            <a:r>
              <a:rPr lang="en-GB" dirty="0" smtClean="0"/>
              <a:t>– Daigle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pPr marL="0" indent="0">
              <a:spcBef>
                <a:spcPts val="19800"/>
              </a:spcBef>
              <a:buNone/>
            </a:pPr>
            <a:r>
              <a:rPr lang="en-GB" b="1" dirty="0" smtClean="0">
                <a:solidFill>
                  <a:schemeClr val="bg1"/>
                </a:solidFill>
              </a:rPr>
              <a:t>CONCLUSIONS</a:t>
            </a:r>
          </a:p>
          <a:p>
            <a:pPr>
              <a:spcAft>
                <a:spcPts val="1200"/>
              </a:spcAft>
            </a:pPr>
            <a:r>
              <a:rPr lang="en-GB" sz="1600" dirty="0" smtClean="0"/>
              <a:t>In patients with epithelioid sarcoma</a:t>
            </a:r>
            <a:r>
              <a:rPr lang="en-GB" sz="1600" dirty="0"/>
              <a:t>, the </a:t>
            </a:r>
            <a:r>
              <a:rPr lang="en-GB" sz="1600" dirty="0" smtClean="0"/>
              <a:t>main genetic event was alterations in SMARCB1</a:t>
            </a:r>
          </a:p>
          <a:p>
            <a:pPr>
              <a:spcAft>
                <a:spcPts val="1200"/>
              </a:spcAft>
            </a:pPr>
            <a:r>
              <a:rPr lang="en-GB" sz="1600" dirty="0" smtClean="0"/>
              <a:t>There may be an association between SMARCB1 </a:t>
            </a:r>
            <a:r>
              <a:rPr lang="en-GB" sz="1600" dirty="0"/>
              <a:t>genetic status </a:t>
            </a:r>
            <a:r>
              <a:rPr lang="en-GB" sz="1600" dirty="0" smtClean="0"/>
              <a:t>and PFS and this could potentially be a molecular predictor of clinical response to tazemetostat</a:t>
            </a:r>
            <a:endParaRPr lang="en-GB" sz="1600" dirty="0"/>
          </a:p>
        </p:txBody>
      </p:sp>
      <p:sp>
        <p:nvSpPr>
          <p:cNvPr id="4" name="Text Box 4"/>
          <p:cNvSpPr txBox="1">
            <a:spLocks noChangeArrowheads="1"/>
          </p:cNvSpPr>
          <p:nvPr/>
        </p:nvSpPr>
        <p:spPr bwMode="auto">
          <a:xfrm>
            <a:off x="5092609" y="6474897"/>
            <a:ext cx="3830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smtClean="0">
                <a:solidFill>
                  <a:srgbClr val="363636"/>
                </a:solidFill>
              </a:rPr>
              <a:t>Daigle S</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1892O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 name="TextBox 5"/>
          <p:cNvSpPr txBox="1"/>
          <p:nvPr/>
        </p:nvSpPr>
        <p:spPr>
          <a:xfrm>
            <a:off x="662580" y="1733183"/>
            <a:ext cx="3025187" cy="461665"/>
          </a:xfrm>
          <a:prstGeom prst="rect">
            <a:avLst/>
          </a:prstGeom>
          <a:noFill/>
        </p:spPr>
        <p:txBody>
          <a:bodyPr wrap="none" rtlCol="0">
            <a:spAutoFit/>
          </a:bodyPr>
          <a:lstStyle/>
          <a:p>
            <a:pPr algn="ctr"/>
            <a:r>
              <a:rPr lang="en-GB" sz="1200" dirty="0" smtClean="0"/>
              <a:t>Distribution of SMARCB1genetic variants</a:t>
            </a:r>
            <a:br>
              <a:rPr lang="en-GB" sz="1200" dirty="0" smtClean="0"/>
            </a:br>
            <a:r>
              <a:rPr lang="en-GB" sz="1200" dirty="0" smtClean="0"/>
              <a:t>identified in ES patient (n=29 variants)</a:t>
            </a:r>
            <a:endParaRPr lang="en-GB" sz="1200" dirty="0"/>
          </a:p>
        </p:txBody>
      </p:sp>
      <p:sp>
        <p:nvSpPr>
          <p:cNvPr id="7" name="TextBox 6"/>
          <p:cNvSpPr txBox="1"/>
          <p:nvPr/>
        </p:nvSpPr>
        <p:spPr>
          <a:xfrm>
            <a:off x="5054070" y="1825516"/>
            <a:ext cx="3671197" cy="276999"/>
          </a:xfrm>
          <a:prstGeom prst="rect">
            <a:avLst/>
          </a:prstGeom>
          <a:noFill/>
        </p:spPr>
        <p:txBody>
          <a:bodyPr wrap="none" rtlCol="0">
            <a:spAutoFit/>
          </a:bodyPr>
          <a:lstStyle/>
          <a:p>
            <a:pPr algn="ctr"/>
            <a:r>
              <a:rPr lang="en-GB" sz="1200" dirty="0" smtClean="0"/>
              <a:t>Summary of SMARCB1 mutations observed (n=38)</a:t>
            </a:r>
            <a:endParaRPr lang="en-GB" sz="1200" dirty="0"/>
          </a:p>
        </p:txBody>
      </p:sp>
      <p:grpSp>
        <p:nvGrpSpPr>
          <p:cNvPr id="8" name="Group 7"/>
          <p:cNvGrpSpPr/>
          <p:nvPr/>
        </p:nvGrpSpPr>
        <p:grpSpPr>
          <a:xfrm>
            <a:off x="61561" y="2271147"/>
            <a:ext cx="8934903" cy="1906142"/>
            <a:chOff x="-10439" y="2213547"/>
            <a:chExt cx="8934903" cy="1906142"/>
          </a:xfrm>
        </p:grpSpPr>
        <p:sp>
          <p:nvSpPr>
            <p:cNvPr id="9" name="Rectangle 8"/>
            <p:cNvSpPr/>
            <p:nvPr/>
          </p:nvSpPr>
          <p:spPr>
            <a:xfrm>
              <a:off x="5541784" y="2730463"/>
              <a:ext cx="424800" cy="452006"/>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777077" y="2271922"/>
              <a:ext cx="860640" cy="452006"/>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642613" y="2271922"/>
              <a:ext cx="1603791" cy="452006"/>
            </a:xfrm>
            <a:prstGeom prst="rect">
              <a:avLst/>
            </a:prstGeom>
            <a:solidFill>
              <a:srgbClr val="19246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251378" y="2730463"/>
              <a:ext cx="108000" cy="452006"/>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79544" y="3190195"/>
              <a:ext cx="1188000" cy="45200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778575" y="3186290"/>
              <a:ext cx="4081851" cy="452006"/>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255789" y="3190195"/>
              <a:ext cx="108000" cy="45200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4883333" y="2267112"/>
              <a:ext cx="3866751" cy="1368000"/>
              <a:chOff x="4728585" y="1885274"/>
              <a:chExt cx="3866751" cy="1620000"/>
            </a:xfrm>
          </p:grpSpPr>
          <p:cxnSp>
            <p:nvCxnSpPr>
              <p:cNvPr id="90" name="Straight Connector 89"/>
              <p:cNvCxnSpPr/>
              <p:nvPr/>
            </p:nvCxnSpPr>
            <p:spPr>
              <a:xfrm>
                <a:off x="8163497" y="1885274"/>
                <a:ext cx="3103" cy="162000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4728585" y="1885274"/>
                <a:ext cx="3866751" cy="1620000"/>
                <a:chOff x="4728585" y="1885274"/>
                <a:chExt cx="3866751" cy="1724520"/>
              </a:xfrm>
            </p:grpSpPr>
            <p:cxnSp>
              <p:nvCxnSpPr>
                <p:cNvPr id="92" name="Straight Connector 91"/>
                <p:cNvCxnSpPr/>
                <p:nvPr/>
              </p:nvCxnSpPr>
              <p:spPr>
                <a:xfrm>
                  <a:off x="4728585"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840793"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947977"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055161"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162345"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269529"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376713"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483897"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591081"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698265"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805449"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912633"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019817"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127001"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234185"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341369"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448553"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555737"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662921"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770105"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877289"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984473"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091657"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198841"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306025"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413209"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520393"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627577"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734761"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841945"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949129"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056313"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270681"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377865"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485049"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592233" y="1885274"/>
                  <a:ext cx="3103" cy="172452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10439" y="2213547"/>
              <a:ext cx="4238888" cy="1410512"/>
              <a:chOff x="-25326" y="2367323"/>
              <a:chExt cx="4238888" cy="1296233"/>
            </a:xfrm>
          </p:grpSpPr>
          <p:sp>
            <p:nvSpPr>
              <p:cNvPr id="62" name="TextBox 61"/>
              <p:cNvSpPr txBox="1"/>
              <p:nvPr/>
            </p:nvSpPr>
            <p:spPr>
              <a:xfrm>
                <a:off x="-25326" y="2367323"/>
                <a:ext cx="1233030" cy="400110"/>
              </a:xfrm>
              <a:prstGeom prst="rect">
                <a:avLst/>
              </a:prstGeom>
              <a:noFill/>
            </p:spPr>
            <p:txBody>
              <a:bodyPr wrap="none" rtlCol="0">
                <a:spAutoFit/>
              </a:bodyPr>
              <a:lstStyle/>
              <a:p>
                <a:pPr algn="r"/>
                <a:r>
                  <a:rPr lang="en-GB" sz="1000" dirty="0" smtClean="0"/>
                  <a:t>Somatic sequence</a:t>
                </a:r>
                <a:br>
                  <a:rPr lang="en-GB" sz="1000" dirty="0" smtClean="0"/>
                </a:br>
                <a:r>
                  <a:rPr lang="en-GB" sz="1000" dirty="0" smtClean="0"/>
                  <a:t>mutation 21%</a:t>
                </a:r>
                <a:endParaRPr lang="en-GB" sz="1000" dirty="0"/>
              </a:p>
            </p:txBody>
          </p:sp>
          <p:sp>
            <p:nvSpPr>
              <p:cNvPr id="63" name="TextBox 62"/>
              <p:cNvSpPr txBox="1"/>
              <p:nvPr/>
            </p:nvSpPr>
            <p:spPr>
              <a:xfrm>
                <a:off x="256803" y="3013480"/>
                <a:ext cx="950901" cy="400110"/>
              </a:xfrm>
              <a:prstGeom prst="rect">
                <a:avLst/>
              </a:prstGeom>
              <a:noFill/>
            </p:spPr>
            <p:txBody>
              <a:bodyPr wrap="none" rtlCol="0">
                <a:spAutoFit/>
              </a:bodyPr>
              <a:lstStyle/>
              <a:p>
                <a:pPr algn="r"/>
                <a:r>
                  <a:rPr lang="en-GB" sz="1000" dirty="0" smtClean="0"/>
                  <a:t>Copy number</a:t>
                </a:r>
                <a:br>
                  <a:rPr lang="en-GB" sz="1000" dirty="0" smtClean="0"/>
                </a:br>
                <a:r>
                  <a:rPr lang="en-GB" sz="1000" dirty="0" smtClean="0"/>
                  <a:t>loss 79%</a:t>
                </a:r>
                <a:endParaRPr lang="en-GB" sz="1000" dirty="0"/>
              </a:p>
            </p:txBody>
          </p:sp>
          <p:grpSp>
            <p:nvGrpSpPr>
              <p:cNvPr id="64" name="Group 63"/>
              <p:cNvGrpSpPr/>
              <p:nvPr/>
            </p:nvGrpSpPr>
            <p:grpSpPr>
              <a:xfrm rot="16200000">
                <a:off x="1111983" y="2488107"/>
                <a:ext cx="265665" cy="113471"/>
                <a:chOff x="3277211" y="4607547"/>
                <a:chExt cx="446227" cy="113471"/>
              </a:xfrm>
            </p:grpSpPr>
            <p:cxnSp>
              <p:nvCxnSpPr>
                <p:cNvPr id="87" name="Straight Connector 86"/>
                <p:cNvCxnSpPr/>
                <p:nvPr/>
              </p:nvCxnSpPr>
              <p:spPr>
                <a:xfrm>
                  <a:off x="3277211" y="4612264"/>
                  <a:ext cx="4462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277213" y="4607547"/>
                  <a:ext cx="0" cy="1134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722218" y="4607547"/>
                  <a:ext cx="0" cy="1134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rot="16200000">
                <a:off x="769885" y="3131889"/>
                <a:ext cx="949862" cy="113471"/>
                <a:chOff x="3277210" y="4607547"/>
                <a:chExt cx="446227" cy="113471"/>
              </a:xfrm>
            </p:grpSpPr>
            <p:cxnSp>
              <p:nvCxnSpPr>
                <p:cNvPr id="84" name="Straight Connector 83"/>
                <p:cNvCxnSpPr/>
                <p:nvPr/>
              </p:nvCxnSpPr>
              <p:spPr>
                <a:xfrm>
                  <a:off x="3277210" y="4612264"/>
                  <a:ext cx="4462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277213" y="4607547"/>
                  <a:ext cx="0" cy="1134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722218" y="4607547"/>
                  <a:ext cx="0" cy="1134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2076806" y="2585312"/>
                <a:ext cx="122118"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2076806" y="2737712"/>
                <a:ext cx="122118" cy="4571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076806" y="2890112"/>
                <a:ext cx="122118" cy="45719"/>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2076806" y="3042512"/>
                <a:ext cx="122118" cy="45719"/>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2076806" y="3194182"/>
                <a:ext cx="122118" cy="45719"/>
              </a:xfrm>
              <a:prstGeom prst="rect">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2076806" y="3358498"/>
                <a:ext cx="122118" cy="45719"/>
              </a:xfrm>
              <a:prstGeom prst="rect">
                <a:avLst/>
              </a:prstGeom>
              <a:solidFill>
                <a:srgbClr val="19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2154985" y="2469672"/>
                <a:ext cx="1515158" cy="276999"/>
              </a:xfrm>
              <a:prstGeom prst="rect">
                <a:avLst/>
              </a:prstGeom>
              <a:noFill/>
            </p:spPr>
            <p:txBody>
              <a:bodyPr wrap="none" rtlCol="0">
                <a:spAutoFit/>
              </a:bodyPr>
              <a:lstStyle/>
              <a:p>
                <a:r>
                  <a:rPr lang="en-GB" sz="1200" dirty="0" smtClean="0"/>
                  <a:t>Splice site mutation</a:t>
                </a:r>
                <a:endParaRPr lang="en-GB" sz="1200" dirty="0"/>
              </a:p>
            </p:txBody>
          </p:sp>
          <p:sp>
            <p:nvSpPr>
              <p:cNvPr id="73" name="TextBox 72"/>
              <p:cNvSpPr txBox="1"/>
              <p:nvPr/>
            </p:nvSpPr>
            <p:spPr>
              <a:xfrm>
                <a:off x="2154985" y="2622072"/>
                <a:ext cx="1505540" cy="276999"/>
              </a:xfrm>
              <a:prstGeom prst="rect">
                <a:avLst/>
              </a:prstGeom>
              <a:noFill/>
            </p:spPr>
            <p:txBody>
              <a:bodyPr wrap="none" rtlCol="0">
                <a:spAutoFit/>
              </a:bodyPr>
              <a:lstStyle/>
              <a:p>
                <a:r>
                  <a:rPr lang="en-GB" sz="1200" dirty="0" smtClean="0"/>
                  <a:t>Nonsense mutation</a:t>
                </a:r>
                <a:endParaRPr lang="en-GB" sz="1200" dirty="0"/>
              </a:p>
            </p:txBody>
          </p:sp>
          <p:sp>
            <p:nvSpPr>
              <p:cNvPr id="74" name="TextBox 73"/>
              <p:cNvSpPr txBox="1"/>
              <p:nvPr/>
            </p:nvSpPr>
            <p:spPr>
              <a:xfrm>
                <a:off x="2154985" y="2774472"/>
                <a:ext cx="2058577" cy="276999"/>
              </a:xfrm>
              <a:prstGeom prst="rect">
                <a:avLst/>
              </a:prstGeom>
              <a:noFill/>
            </p:spPr>
            <p:txBody>
              <a:bodyPr wrap="none" rtlCol="0">
                <a:spAutoFit/>
              </a:bodyPr>
              <a:lstStyle/>
              <a:p>
                <a:r>
                  <a:rPr lang="en-GB" sz="1200" dirty="0" smtClean="0"/>
                  <a:t>Intragenic insertion/deletion</a:t>
                </a:r>
                <a:endParaRPr lang="en-GB" sz="1200" dirty="0"/>
              </a:p>
            </p:txBody>
          </p:sp>
          <p:sp>
            <p:nvSpPr>
              <p:cNvPr id="75" name="TextBox 74"/>
              <p:cNvSpPr txBox="1"/>
              <p:nvPr/>
            </p:nvSpPr>
            <p:spPr>
              <a:xfrm>
                <a:off x="2154985" y="2926871"/>
                <a:ext cx="1542410" cy="276999"/>
              </a:xfrm>
              <a:prstGeom prst="rect">
                <a:avLst/>
              </a:prstGeom>
              <a:noFill/>
            </p:spPr>
            <p:txBody>
              <a:bodyPr wrap="none" rtlCol="0">
                <a:spAutoFit/>
              </a:bodyPr>
              <a:lstStyle/>
              <a:p>
                <a:r>
                  <a:rPr lang="en-GB" sz="1200" dirty="0" smtClean="0"/>
                  <a:t>Frameshift mutation</a:t>
                </a:r>
                <a:endParaRPr lang="en-GB" sz="1200" dirty="0"/>
              </a:p>
            </p:txBody>
          </p:sp>
          <p:sp>
            <p:nvSpPr>
              <p:cNvPr id="76" name="TextBox 75"/>
              <p:cNvSpPr txBox="1"/>
              <p:nvPr/>
            </p:nvSpPr>
            <p:spPr>
              <a:xfrm>
                <a:off x="2154985" y="3078543"/>
                <a:ext cx="1366080" cy="276999"/>
              </a:xfrm>
              <a:prstGeom prst="rect">
                <a:avLst/>
              </a:prstGeom>
              <a:noFill/>
            </p:spPr>
            <p:txBody>
              <a:bodyPr wrap="none" rtlCol="0">
                <a:spAutoFit/>
              </a:bodyPr>
              <a:lstStyle/>
              <a:p>
                <a:r>
                  <a:rPr lang="en-GB" sz="1200" dirty="0" smtClean="0"/>
                  <a:t>Copy number = 0</a:t>
                </a:r>
                <a:endParaRPr lang="en-GB" sz="1200" dirty="0"/>
              </a:p>
            </p:txBody>
          </p:sp>
          <p:sp>
            <p:nvSpPr>
              <p:cNvPr id="77" name="TextBox 76"/>
              <p:cNvSpPr txBox="1"/>
              <p:nvPr/>
            </p:nvSpPr>
            <p:spPr>
              <a:xfrm>
                <a:off x="2154985" y="3242858"/>
                <a:ext cx="1366080" cy="276999"/>
              </a:xfrm>
              <a:prstGeom prst="rect">
                <a:avLst/>
              </a:prstGeom>
              <a:noFill/>
            </p:spPr>
            <p:txBody>
              <a:bodyPr wrap="none" rtlCol="0">
                <a:spAutoFit/>
              </a:bodyPr>
              <a:lstStyle/>
              <a:p>
                <a:r>
                  <a:rPr lang="en-GB" sz="1200" dirty="0" smtClean="0"/>
                  <a:t>Copy number = 1</a:t>
                </a:r>
                <a:endParaRPr lang="en-GB" sz="1200" dirty="0"/>
              </a:p>
            </p:txBody>
          </p:sp>
          <p:sp>
            <p:nvSpPr>
              <p:cNvPr id="78" name="Rectangle 77"/>
              <p:cNvSpPr/>
              <p:nvPr/>
            </p:nvSpPr>
            <p:spPr>
              <a:xfrm>
                <a:off x="1343398" y="2418929"/>
                <a:ext cx="648000" cy="45719"/>
              </a:xfrm>
              <a:prstGeom prst="rect">
                <a:avLst/>
              </a:prstGeom>
              <a:solidFill>
                <a:srgbClr val="FFC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1343398" y="2469671"/>
                <a:ext cx="648000" cy="36000"/>
              </a:xfrm>
              <a:prstGeom prst="rect">
                <a:avLst/>
              </a:prstGeom>
              <a:solidFill>
                <a:srgbClr val="969696"/>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1343398" y="2508844"/>
                <a:ext cx="648000" cy="72000"/>
              </a:xfrm>
              <a:prstGeom prst="rect">
                <a:avLst/>
              </a:prstGeom>
              <a:solidFill>
                <a:srgbClr val="62C4EE"/>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1343398" y="2588209"/>
                <a:ext cx="648000" cy="72000"/>
              </a:xfrm>
              <a:prstGeom prst="rect">
                <a:avLst/>
              </a:prstGeom>
              <a:solidFill>
                <a:srgbClr val="FF66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1343398" y="2664824"/>
                <a:ext cx="648000" cy="396000"/>
              </a:xfrm>
              <a:prstGeom prst="rect">
                <a:avLst/>
              </a:prstGeom>
              <a:solidFill>
                <a:srgbClr val="006DB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1343398" y="3065371"/>
                <a:ext cx="648000" cy="598178"/>
              </a:xfrm>
              <a:prstGeom prst="rect">
                <a:avLst/>
              </a:prstGeom>
              <a:solidFill>
                <a:srgbClr val="19246D"/>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4264179" y="2318409"/>
              <a:ext cx="572593" cy="338554"/>
            </a:xfrm>
            <a:prstGeom prst="rect">
              <a:avLst/>
            </a:prstGeom>
            <a:noFill/>
          </p:spPr>
          <p:txBody>
            <a:bodyPr wrap="none" rtlCol="0">
              <a:spAutoFit/>
            </a:bodyPr>
            <a:lstStyle/>
            <a:p>
              <a:pPr algn="r"/>
              <a:r>
                <a:rPr lang="en-GB" sz="800" dirty="0" smtClean="0"/>
                <a:t>Copy</a:t>
              </a:r>
              <a:br>
                <a:rPr lang="en-GB" sz="800" dirty="0" smtClean="0"/>
              </a:br>
              <a:r>
                <a:rPr lang="en-GB" sz="800" dirty="0" smtClean="0"/>
                <a:t>number</a:t>
              </a:r>
              <a:r>
                <a:rPr lang="en-GB" sz="800" baseline="30000" dirty="0" smtClean="0"/>
                <a:t>1</a:t>
              </a:r>
              <a:endParaRPr lang="en-GB" sz="800" baseline="30000" dirty="0"/>
            </a:p>
          </p:txBody>
        </p:sp>
        <p:sp>
          <p:nvSpPr>
            <p:cNvPr id="19" name="TextBox 18"/>
            <p:cNvSpPr txBox="1"/>
            <p:nvPr/>
          </p:nvSpPr>
          <p:spPr>
            <a:xfrm>
              <a:off x="4185633" y="2782401"/>
              <a:ext cx="651139" cy="338554"/>
            </a:xfrm>
            <a:prstGeom prst="rect">
              <a:avLst/>
            </a:prstGeom>
            <a:noFill/>
          </p:spPr>
          <p:txBody>
            <a:bodyPr wrap="none" rtlCol="0">
              <a:spAutoFit/>
            </a:bodyPr>
            <a:lstStyle/>
            <a:p>
              <a:pPr algn="r"/>
              <a:r>
                <a:rPr lang="en-GB" sz="800" dirty="0" smtClean="0"/>
                <a:t>Sequence</a:t>
              </a:r>
              <a:br>
                <a:rPr lang="en-GB" sz="800" dirty="0" smtClean="0"/>
              </a:br>
              <a:r>
                <a:rPr lang="en-GB" sz="800" dirty="0" smtClean="0"/>
                <a:t>mutation</a:t>
              </a:r>
              <a:r>
                <a:rPr lang="en-GB" sz="800" baseline="30000" dirty="0" smtClean="0"/>
                <a:t>2</a:t>
              </a:r>
              <a:endParaRPr lang="en-GB" sz="800" baseline="30000" dirty="0"/>
            </a:p>
          </p:txBody>
        </p:sp>
        <p:sp>
          <p:nvSpPr>
            <p:cNvPr id="20" name="TextBox 19"/>
            <p:cNvSpPr txBox="1"/>
            <p:nvPr/>
          </p:nvSpPr>
          <p:spPr>
            <a:xfrm>
              <a:off x="4031743" y="3245652"/>
              <a:ext cx="805029" cy="338554"/>
            </a:xfrm>
            <a:prstGeom prst="rect">
              <a:avLst/>
            </a:prstGeom>
            <a:noFill/>
          </p:spPr>
          <p:txBody>
            <a:bodyPr wrap="none" rtlCol="0">
              <a:spAutoFit/>
            </a:bodyPr>
            <a:lstStyle/>
            <a:p>
              <a:pPr algn="r"/>
              <a:r>
                <a:rPr lang="en-GB" sz="800" dirty="0" smtClean="0"/>
                <a:t>Evidence of</a:t>
              </a:r>
            </a:p>
            <a:p>
              <a:pPr algn="r"/>
              <a:r>
                <a:rPr lang="en-GB" sz="800" dirty="0"/>
                <a:t>b</a:t>
              </a:r>
              <a:r>
                <a:rPr lang="en-GB" sz="800" dirty="0" smtClean="0"/>
                <a:t>i-allelic loss</a:t>
              </a:r>
              <a:r>
                <a:rPr lang="en-GB" sz="800" baseline="30000" dirty="0" smtClean="0"/>
                <a:t>3</a:t>
              </a:r>
              <a:endParaRPr lang="en-GB" sz="800" baseline="30000" dirty="0"/>
            </a:p>
          </p:txBody>
        </p:sp>
        <p:sp>
          <p:nvSpPr>
            <p:cNvPr id="21" name="Rectangle 20"/>
            <p:cNvSpPr/>
            <p:nvPr/>
          </p:nvSpPr>
          <p:spPr>
            <a:xfrm>
              <a:off x="4778576" y="2729106"/>
              <a:ext cx="4081850" cy="452006"/>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778575" y="2271922"/>
              <a:ext cx="4081851" cy="452006"/>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704279" y="2405592"/>
              <a:ext cx="253596" cy="184666"/>
            </a:xfrm>
            <a:prstGeom prst="rect">
              <a:avLst/>
            </a:prstGeom>
            <a:noFill/>
          </p:spPr>
          <p:txBody>
            <a:bodyPr wrap="none" rtlCol="0">
              <a:spAutoFit/>
            </a:bodyPr>
            <a:lstStyle/>
            <a:p>
              <a:r>
                <a:rPr lang="en-GB" sz="600" dirty="0" smtClean="0"/>
                <a:t>-2</a:t>
              </a:r>
              <a:endParaRPr lang="en-GB" sz="600" dirty="0"/>
            </a:p>
          </p:txBody>
        </p:sp>
        <p:sp>
          <p:nvSpPr>
            <p:cNvPr id="24" name="TextBox 23"/>
            <p:cNvSpPr txBox="1"/>
            <p:nvPr/>
          </p:nvSpPr>
          <p:spPr>
            <a:xfrm>
              <a:off x="4811799" y="2405592"/>
              <a:ext cx="253596" cy="184666"/>
            </a:xfrm>
            <a:prstGeom prst="rect">
              <a:avLst/>
            </a:prstGeom>
            <a:noFill/>
          </p:spPr>
          <p:txBody>
            <a:bodyPr wrap="none" rtlCol="0">
              <a:spAutoFit/>
            </a:bodyPr>
            <a:lstStyle/>
            <a:p>
              <a:r>
                <a:rPr lang="en-GB" sz="600" dirty="0" smtClean="0"/>
                <a:t>-2</a:t>
              </a:r>
              <a:endParaRPr lang="en-GB" sz="600" dirty="0"/>
            </a:p>
          </p:txBody>
        </p:sp>
        <p:sp>
          <p:nvSpPr>
            <p:cNvPr id="25" name="TextBox 24"/>
            <p:cNvSpPr txBox="1"/>
            <p:nvPr/>
          </p:nvSpPr>
          <p:spPr>
            <a:xfrm>
              <a:off x="4919319" y="2405592"/>
              <a:ext cx="253596" cy="184666"/>
            </a:xfrm>
            <a:prstGeom prst="rect">
              <a:avLst/>
            </a:prstGeom>
            <a:noFill/>
          </p:spPr>
          <p:txBody>
            <a:bodyPr wrap="none" rtlCol="0">
              <a:spAutoFit/>
            </a:bodyPr>
            <a:lstStyle/>
            <a:p>
              <a:r>
                <a:rPr lang="en-GB" sz="600" dirty="0" smtClean="0"/>
                <a:t>-2</a:t>
              </a:r>
              <a:endParaRPr lang="en-GB" sz="600" dirty="0"/>
            </a:p>
          </p:txBody>
        </p:sp>
        <p:sp>
          <p:nvSpPr>
            <p:cNvPr id="26" name="TextBox 25"/>
            <p:cNvSpPr txBox="1"/>
            <p:nvPr/>
          </p:nvSpPr>
          <p:spPr>
            <a:xfrm>
              <a:off x="5026839" y="2405592"/>
              <a:ext cx="253596" cy="184666"/>
            </a:xfrm>
            <a:prstGeom prst="rect">
              <a:avLst/>
            </a:prstGeom>
            <a:noFill/>
          </p:spPr>
          <p:txBody>
            <a:bodyPr wrap="none" rtlCol="0">
              <a:spAutoFit/>
            </a:bodyPr>
            <a:lstStyle/>
            <a:p>
              <a:r>
                <a:rPr lang="en-GB" sz="600" dirty="0" smtClean="0"/>
                <a:t>-2</a:t>
              </a:r>
              <a:endParaRPr lang="en-GB" sz="600" dirty="0"/>
            </a:p>
          </p:txBody>
        </p:sp>
        <p:sp>
          <p:nvSpPr>
            <p:cNvPr id="27" name="TextBox 26"/>
            <p:cNvSpPr txBox="1"/>
            <p:nvPr/>
          </p:nvSpPr>
          <p:spPr>
            <a:xfrm>
              <a:off x="5134359" y="2405592"/>
              <a:ext cx="253596" cy="184666"/>
            </a:xfrm>
            <a:prstGeom prst="rect">
              <a:avLst/>
            </a:prstGeom>
            <a:noFill/>
          </p:spPr>
          <p:txBody>
            <a:bodyPr wrap="none" rtlCol="0">
              <a:spAutoFit/>
            </a:bodyPr>
            <a:lstStyle/>
            <a:p>
              <a:r>
                <a:rPr lang="en-GB" sz="600" dirty="0" smtClean="0"/>
                <a:t>-2</a:t>
              </a:r>
              <a:endParaRPr lang="en-GB" sz="600" dirty="0"/>
            </a:p>
          </p:txBody>
        </p:sp>
        <p:sp>
          <p:nvSpPr>
            <p:cNvPr id="28" name="TextBox 27"/>
            <p:cNvSpPr txBox="1"/>
            <p:nvPr/>
          </p:nvSpPr>
          <p:spPr>
            <a:xfrm>
              <a:off x="5241879" y="2405592"/>
              <a:ext cx="253596" cy="184666"/>
            </a:xfrm>
            <a:prstGeom prst="rect">
              <a:avLst/>
            </a:prstGeom>
            <a:noFill/>
          </p:spPr>
          <p:txBody>
            <a:bodyPr wrap="none" rtlCol="0">
              <a:spAutoFit/>
            </a:bodyPr>
            <a:lstStyle/>
            <a:p>
              <a:r>
                <a:rPr lang="en-GB" sz="600" dirty="0" smtClean="0"/>
                <a:t>-2</a:t>
              </a:r>
              <a:endParaRPr lang="en-GB" sz="600" dirty="0"/>
            </a:p>
          </p:txBody>
        </p:sp>
        <p:sp>
          <p:nvSpPr>
            <p:cNvPr id="29" name="TextBox 28"/>
            <p:cNvSpPr txBox="1"/>
            <p:nvPr/>
          </p:nvSpPr>
          <p:spPr>
            <a:xfrm>
              <a:off x="5349399" y="2405592"/>
              <a:ext cx="253596" cy="184666"/>
            </a:xfrm>
            <a:prstGeom prst="rect">
              <a:avLst/>
            </a:prstGeom>
            <a:noFill/>
          </p:spPr>
          <p:txBody>
            <a:bodyPr wrap="none" rtlCol="0">
              <a:spAutoFit/>
            </a:bodyPr>
            <a:lstStyle/>
            <a:p>
              <a:r>
                <a:rPr lang="en-GB" sz="600" dirty="0" smtClean="0"/>
                <a:t>-2</a:t>
              </a:r>
              <a:endParaRPr lang="en-GB" sz="600" dirty="0"/>
            </a:p>
          </p:txBody>
        </p:sp>
        <p:sp>
          <p:nvSpPr>
            <p:cNvPr id="30" name="TextBox 29"/>
            <p:cNvSpPr txBox="1"/>
            <p:nvPr/>
          </p:nvSpPr>
          <p:spPr>
            <a:xfrm>
              <a:off x="5456919" y="2405592"/>
              <a:ext cx="253596" cy="184666"/>
            </a:xfrm>
            <a:prstGeom prst="rect">
              <a:avLst/>
            </a:prstGeom>
            <a:noFill/>
          </p:spPr>
          <p:txBody>
            <a:bodyPr wrap="none" rtlCol="0">
              <a:spAutoFit/>
            </a:bodyPr>
            <a:lstStyle/>
            <a:p>
              <a:r>
                <a:rPr lang="en-GB" sz="600" dirty="0" smtClean="0"/>
                <a:t>-2</a:t>
              </a:r>
              <a:endParaRPr lang="en-GB" sz="600" dirty="0"/>
            </a:p>
          </p:txBody>
        </p:sp>
        <p:sp>
          <p:nvSpPr>
            <p:cNvPr id="31" name="TextBox 30"/>
            <p:cNvSpPr txBox="1"/>
            <p:nvPr/>
          </p:nvSpPr>
          <p:spPr>
            <a:xfrm>
              <a:off x="556498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32" name="TextBox 31"/>
            <p:cNvSpPr txBox="1"/>
            <p:nvPr/>
          </p:nvSpPr>
          <p:spPr>
            <a:xfrm>
              <a:off x="567250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33" name="TextBox 32"/>
            <p:cNvSpPr txBox="1"/>
            <p:nvPr/>
          </p:nvSpPr>
          <p:spPr>
            <a:xfrm>
              <a:off x="578002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34" name="TextBox 33"/>
            <p:cNvSpPr txBox="1"/>
            <p:nvPr/>
          </p:nvSpPr>
          <p:spPr>
            <a:xfrm>
              <a:off x="588754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35" name="TextBox 34"/>
            <p:cNvSpPr txBox="1"/>
            <p:nvPr/>
          </p:nvSpPr>
          <p:spPr>
            <a:xfrm>
              <a:off x="599506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36" name="TextBox 35"/>
            <p:cNvSpPr txBox="1"/>
            <p:nvPr/>
          </p:nvSpPr>
          <p:spPr>
            <a:xfrm>
              <a:off x="610258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37" name="TextBox 36"/>
            <p:cNvSpPr txBox="1"/>
            <p:nvPr/>
          </p:nvSpPr>
          <p:spPr>
            <a:xfrm>
              <a:off x="621010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38" name="TextBox 37"/>
            <p:cNvSpPr txBox="1"/>
            <p:nvPr/>
          </p:nvSpPr>
          <p:spPr>
            <a:xfrm>
              <a:off x="631762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39" name="TextBox 38"/>
            <p:cNvSpPr txBox="1"/>
            <p:nvPr/>
          </p:nvSpPr>
          <p:spPr>
            <a:xfrm>
              <a:off x="642514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40" name="TextBox 39"/>
            <p:cNvSpPr txBox="1"/>
            <p:nvPr/>
          </p:nvSpPr>
          <p:spPr>
            <a:xfrm>
              <a:off x="653266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41" name="TextBox 40"/>
            <p:cNvSpPr txBox="1"/>
            <p:nvPr/>
          </p:nvSpPr>
          <p:spPr>
            <a:xfrm>
              <a:off x="664018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42" name="TextBox 41"/>
            <p:cNvSpPr txBox="1"/>
            <p:nvPr/>
          </p:nvSpPr>
          <p:spPr>
            <a:xfrm>
              <a:off x="674770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43" name="TextBox 42"/>
            <p:cNvSpPr txBox="1"/>
            <p:nvPr/>
          </p:nvSpPr>
          <p:spPr>
            <a:xfrm>
              <a:off x="685522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44" name="TextBox 43"/>
            <p:cNvSpPr txBox="1"/>
            <p:nvPr/>
          </p:nvSpPr>
          <p:spPr>
            <a:xfrm>
              <a:off x="696274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45" name="TextBox 44"/>
            <p:cNvSpPr txBox="1"/>
            <p:nvPr/>
          </p:nvSpPr>
          <p:spPr>
            <a:xfrm>
              <a:off x="7070261" y="2405592"/>
              <a:ext cx="253596" cy="184666"/>
            </a:xfrm>
            <a:prstGeom prst="rect">
              <a:avLst/>
            </a:prstGeom>
            <a:noFill/>
          </p:spPr>
          <p:txBody>
            <a:bodyPr wrap="none" rtlCol="0">
              <a:spAutoFit/>
            </a:bodyPr>
            <a:lstStyle/>
            <a:p>
              <a:r>
                <a:rPr lang="en-GB" sz="600" dirty="0" smtClean="0">
                  <a:solidFill>
                    <a:schemeClr val="tx2"/>
                  </a:solidFill>
                </a:rPr>
                <a:t>-1</a:t>
              </a:r>
              <a:endParaRPr lang="en-GB" sz="600" dirty="0">
                <a:solidFill>
                  <a:schemeClr val="tx2"/>
                </a:solidFill>
              </a:endParaRPr>
            </a:p>
          </p:txBody>
        </p:sp>
        <p:sp>
          <p:nvSpPr>
            <p:cNvPr id="46" name="TextBox 45"/>
            <p:cNvSpPr txBox="1"/>
            <p:nvPr/>
          </p:nvSpPr>
          <p:spPr>
            <a:xfrm>
              <a:off x="7194254"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47" name="TextBox 46"/>
            <p:cNvSpPr txBox="1"/>
            <p:nvPr/>
          </p:nvSpPr>
          <p:spPr>
            <a:xfrm>
              <a:off x="7304579"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48" name="TextBox 47"/>
            <p:cNvSpPr txBox="1"/>
            <p:nvPr/>
          </p:nvSpPr>
          <p:spPr>
            <a:xfrm>
              <a:off x="7414904"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49" name="TextBox 48"/>
            <p:cNvSpPr txBox="1"/>
            <p:nvPr/>
          </p:nvSpPr>
          <p:spPr>
            <a:xfrm>
              <a:off x="7525229"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50" name="TextBox 49"/>
            <p:cNvSpPr txBox="1"/>
            <p:nvPr/>
          </p:nvSpPr>
          <p:spPr>
            <a:xfrm>
              <a:off x="7622339"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51" name="TextBox 50"/>
            <p:cNvSpPr txBox="1"/>
            <p:nvPr/>
          </p:nvSpPr>
          <p:spPr>
            <a:xfrm>
              <a:off x="7833098"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52" name="TextBox 51"/>
            <p:cNvSpPr txBox="1"/>
            <p:nvPr/>
          </p:nvSpPr>
          <p:spPr>
            <a:xfrm>
              <a:off x="7721411"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53" name="TextBox 52"/>
            <p:cNvSpPr txBox="1"/>
            <p:nvPr/>
          </p:nvSpPr>
          <p:spPr>
            <a:xfrm>
              <a:off x="7945385"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54" name="TextBox 53"/>
            <p:cNvSpPr txBox="1"/>
            <p:nvPr/>
          </p:nvSpPr>
          <p:spPr>
            <a:xfrm>
              <a:off x="8055710"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55" name="TextBox 54"/>
            <p:cNvSpPr txBox="1"/>
            <p:nvPr/>
          </p:nvSpPr>
          <p:spPr>
            <a:xfrm>
              <a:off x="8152820"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56" name="TextBox 55"/>
            <p:cNvSpPr txBox="1"/>
            <p:nvPr/>
          </p:nvSpPr>
          <p:spPr>
            <a:xfrm>
              <a:off x="8260502"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57" name="TextBox 56"/>
            <p:cNvSpPr txBox="1"/>
            <p:nvPr/>
          </p:nvSpPr>
          <p:spPr>
            <a:xfrm>
              <a:off x="8365541"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58" name="TextBox 57"/>
            <p:cNvSpPr txBox="1"/>
            <p:nvPr/>
          </p:nvSpPr>
          <p:spPr>
            <a:xfrm>
              <a:off x="8473223"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59" name="TextBox 58"/>
            <p:cNvSpPr txBox="1"/>
            <p:nvPr/>
          </p:nvSpPr>
          <p:spPr>
            <a:xfrm>
              <a:off x="8580905"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60" name="TextBox 59"/>
            <p:cNvSpPr txBox="1"/>
            <p:nvPr/>
          </p:nvSpPr>
          <p:spPr>
            <a:xfrm>
              <a:off x="8696516" y="2405592"/>
              <a:ext cx="227948" cy="184666"/>
            </a:xfrm>
            <a:prstGeom prst="rect">
              <a:avLst/>
            </a:prstGeom>
            <a:noFill/>
          </p:spPr>
          <p:txBody>
            <a:bodyPr wrap="none" rtlCol="0">
              <a:spAutoFit/>
            </a:bodyPr>
            <a:lstStyle/>
            <a:p>
              <a:r>
                <a:rPr lang="en-GB" sz="600" dirty="0" smtClean="0">
                  <a:solidFill>
                    <a:srgbClr val="000000"/>
                  </a:solidFill>
                </a:rPr>
                <a:t>0</a:t>
              </a:r>
              <a:endParaRPr lang="en-GB" sz="600" dirty="0">
                <a:solidFill>
                  <a:srgbClr val="000000"/>
                </a:solidFill>
              </a:endParaRPr>
            </a:p>
          </p:txBody>
        </p:sp>
        <p:sp>
          <p:nvSpPr>
            <p:cNvPr id="61" name="TextBox 60"/>
            <p:cNvSpPr txBox="1"/>
            <p:nvPr/>
          </p:nvSpPr>
          <p:spPr>
            <a:xfrm>
              <a:off x="4799291" y="3658024"/>
              <a:ext cx="2937022" cy="461665"/>
            </a:xfrm>
            <a:prstGeom prst="rect">
              <a:avLst/>
            </a:prstGeom>
            <a:noFill/>
          </p:spPr>
          <p:txBody>
            <a:bodyPr wrap="none" rtlCol="0">
              <a:spAutoFit/>
            </a:bodyPr>
            <a:lstStyle/>
            <a:p>
              <a:r>
                <a:rPr lang="en-GB" sz="800" baseline="30000" dirty="0" smtClean="0"/>
                <a:t>1</a:t>
              </a:r>
              <a:r>
                <a:rPr lang="en-GB" sz="800" dirty="0" smtClean="0"/>
                <a:t>CN loss (0 = diploid, -</a:t>
              </a:r>
              <a:r>
                <a:rPr lang="en-GB" sz="800" dirty="0" smtClean="0">
                  <a:cs typeface="Arial"/>
                </a:rPr>
                <a:t>1 = heterozygous, -2 = homozygous)</a:t>
              </a:r>
            </a:p>
            <a:p>
              <a:r>
                <a:rPr lang="en-GB" sz="800" baseline="30000" dirty="0" smtClean="0">
                  <a:cs typeface="Arial"/>
                </a:rPr>
                <a:t>2</a:t>
              </a:r>
              <a:r>
                <a:rPr lang="en-GB" sz="800" dirty="0" smtClean="0">
                  <a:cs typeface="Arial"/>
                </a:rPr>
                <a:t>Nonsense frameshift or splice site mutation</a:t>
              </a:r>
            </a:p>
            <a:p>
              <a:r>
                <a:rPr lang="en-GB" sz="800" baseline="30000" dirty="0" smtClean="0">
                  <a:cs typeface="Arial"/>
                </a:rPr>
                <a:t>3</a:t>
              </a:r>
              <a:r>
                <a:rPr lang="en-GB" sz="800" dirty="0" smtClean="0">
                  <a:cs typeface="Arial"/>
                </a:rPr>
                <a:t>Molecular evidence of bi-allelic loss</a:t>
              </a:r>
              <a:endParaRPr lang="en-GB" sz="800" dirty="0"/>
            </a:p>
          </p:txBody>
        </p:sp>
      </p:grpSp>
    </p:spTree>
    <p:extLst>
      <p:ext uri="{BB962C8B-B14F-4D97-AF65-F5344CB8AC3E}">
        <p14:creationId xmlns:p14="http://schemas.microsoft.com/office/powerpoint/2010/main" val="2908742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smtClean="0"/>
              <a:t>1611PD</a:t>
            </a:r>
            <a:r>
              <a:rPr lang="en-GB" dirty="0"/>
              <a:t>: A phase </a:t>
            </a:r>
            <a:r>
              <a:rPr lang="en-GB" dirty="0" smtClean="0"/>
              <a:t>II, </a:t>
            </a:r>
            <a:r>
              <a:rPr lang="en-GB" dirty="0" err="1"/>
              <a:t>multicenter</a:t>
            </a:r>
            <a:r>
              <a:rPr lang="en-GB" dirty="0"/>
              <a:t> study of the EZH2 inhibitor tazemetostat in adults (INI1-negative </a:t>
            </a:r>
            <a:r>
              <a:rPr lang="en-GB" dirty="0" err="1"/>
              <a:t>tumors</a:t>
            </a:r>
            <a:r>
              <a:rPr lang="en-GB" dirty="0"/>
              <a:t> cohort) (NCT02601950</a:t>
            </a:r>
            <a:r>
              <a:rPr lang="en-GB" dirty="0" smtClean="0"/>
              <a:t>) – </a:t>
            </a:r>
            <a:r>
              <a:rPr lang="en-GB" dirty="0" err="1" smtClean="0"/>
              <a:t>Stacchiotti</a:t>
            </a:r>
            <a:r>
              <a:rPr lang="en-GB" dirty="0" smtClean="0"/>
              <a:t> S, et al </a:t>
            </a:r>
            <a:endParaRPr lang="en-GB" dirty="0"/>
          </a:p>
        </p:txBody>
      </p:sp>
      <p:sp>
        <p:nvSpPr>
          <p:cNvPr id="3" name="Content Placeholder 2"/>
          <p:cNvSpPr>
            <a:spLocks noGrp="1"/>
          </p:cNvSpPr>
          <p:nvPr>
            <p:ph idx="1"/>
          </p:nvPr>
        </p:nvSpPr>
        <p:spPr>
          <a:xfrm>
            <a:off x="228599" y="1320800"/>
            <a:ext cx="8809937" cy="5308600"/>
          </a:xfrm>
        </p:spPr>
        <p:txBody>
          <a:bodyPr/>
          <a:lstStyle/>
          <a:p>
            <a:pPr marL="0" indent="0">
              <a:buNone/>
            </a:pPr>
            <a:r>
              <a:rPr lang="en-GB" b="1" dirty="0" smtClean="0">
                <a:solidFill>
                  <a:schemeClr val="bg1"/>
                </a:solidFill>
              </a:rPr>
              <a:t>STUDY OBJECTIVE</a:t>
            </a:r>
          </a:p>
          <a:p>
            <a:r>
              <a:rPr lang="en-GB" sz="1600" dirty="0"/>
              <a:t>To examine the efficacy and safety of tazemetostat, a small molecule EZH2 inhibitor, in patients with </a:t>
            </a:r>
            <a:r>
              <a:rPr lang="en-GB" sz="1600" dirty="0" smtClean="0"/>
              <a:t>INI1-negative tumours or any solid tumours with EZH2 gain of functions mutations</a:t>
            </a:r>
            <a:endParaRPr lang="en-GB" sz="1600" dirty="0"/>
          </a:p>
          <a:p>
            <a:pPr marL="0" indent="0">
              <a:buNone/>
            </a:pPr>
            <a:endParaRPr lang="en-GB" dirty="0"/>
          </a:p>
        </p:txBody>
      </p:sp>
      <p:sp>
        <p:nvSpPr>
          <p:cNvPr id="4" name="Text Box 4"/>
          <p:cNvSpPr txBox="1">
            <a:spLocks noChangeArrowheads="1"/>
          </p:cNvSpPr>
          <p:nvPr/>
        </p:nvSpPr>
        <p:spPr bwMode="auto">
          <a:xfrm>
            <a:off x="4735332" y="6474897"/>
            <a:ext cx="41880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Stacchiotti</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S,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1611PD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8443167" y="0"/>
            <a:ext cx="700833" cy="430887"/>
          </a:xfrm>
          <a:prstGeom prst="rect">
            <a:avLst/>
          </a:prstGeom>
          <a:solidFill>
            <a:srgbClr val="FFFF00"/>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All</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3 slides</a:t>
            </a:r>
            <a:endParaRPr kumimoji="0" lang="en-GB" sz="11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 name="AutoShape 12"/>
          <p:cNvSpPr>
            <a:spLocks noChangeArrowheads="1"/>
          </p:cNvSpPr>
          <p:nvPr/>
        </p:nvSpPr>
        <p:spPr bwMode="auto">
          <a:xfrm>
            <a:off x="5335364" y="3091474"/>
            <a:ext cx="1896613" cy="1292898"/>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Tazemetostat 800</a:t>
            </a:r>
            <a:r>
              <a:rPr kumimoji="0" lang="en-GB" altLang="zh-CN" sz="1600" b="0" i="0" u="none" strike="noStrike" kern="1200" cap="none" spc="0" normalizeH="0" dirty="0" smtClean="0">
                <a:ln>
                  <a:noFill/>
                </a:ln>
                <a:solidFill>
                  <a:srgbClr val="FFFFFF"/>
                </a:solidFill>
                <a:effectLst/>
                <a:uLnTx/>
                <a:uFillTx/>
                <a:ea typeface="SimSun" pitchFamily="2" charset="-122"/>
              </a:rPr>
              <a:t> mg bid continuous </a:t>
            </a:r>
            <a:br>
              <a:rPr kumimoji="0" lang="en-GB" altLang="zh-CN" sz="1600" b="0" i="0" u="none" strike="noStrike" kern="1200" cap="none" spc="0" normalizeH="0" dirty="0" smtClean="0">
                <a:ln>
                  <a:noFill/>
                </a:ln>
                <a:solidFill>
                  <a:srgbClr val="FFFFFF"/>
                </a:solidFill>
                <a:effectLst/>
                <a:uLnTx/>
                <a:uFillTx/>
                <a:ea typeface="SimSun" pitchFamily="2" charset="-122"/>
              </a:rPr>
            </a:br>
            <a:r>
              <a:rPr kumimoji="0" lang="en-GB" altLang="zh-CN" sz="1600" b="0" i="0" u="none" strike="noStrike" kern="1200" cap="none" spc="0" normalizeH="0" dirty="0" smtClean="0">
                <a:ln>
                  <a:noFill/>
                </a:ln>
                <a:solidFill>
                  <a:srgbClr val="FFFFFF"/>
                </a:solidFill>
                <a:effectLst/>
                <a:uLnTx/>
                <a:uFillTx/>
                <a:ea typeface="SimSun" pitchFamily="2" charset="-122"/>
              </a:rPr>
              <a:t>28-day cycles</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cxnSp>
        <p:nvCxnSpPr>
          <p:cNvPr id="7" name="AutoShape 19"/>
          <p:cNvCxnSpPr>
            <a:cxnSpLocks noChangeShapeType="1"/>
            <a:stCxn id="8" idx="3"/>
            <a:endCxn id="6" idx="1"/>
          </p:cNvCxnSpPr>
          <p:nvPr/>
        </p:nvCxnSpPr>
        <p:spPr bwMode="auto">
          <a:xfrm>
            <a:off x="4810481" y="3737923"/>
            <a:ext cx="524883" cy="0"/>
          </a:xfrm>
          <a:prstGeom prst="straightConnector1">
            <a:avLst/>
          </a:prstGeom>
          <a:noFill/>
          <a:ln w="38100">
            <a:solidFill>
              <a:schemeClr val="bg2"/>
            </a:solidFill>
            <a:round/>
            <a:headEnd/>
            <a:tailEnd type="triangle" w="med" len="med"/>
          </a:ln>
        </p:spPr>
      </p:cxnSp>
      <p:sp>
        <p:nvSpPr>
          <p:cNvPr id="8" name="AutoShape 9"/>
          <p:cNvSpPr>
            <a:spLocks noChangeArrowheads="1"/>
          </p:cNvSpPr>
          <p:nvPr/>
        </p:nvSpPr>
        <p:spPr bwMode="auto">
          <a:xfrm>
            <a:off x="98999" y="2464763"/>
            <a:ext cx="4711482"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Key patient inclusion criteria</a:t>
            </a:r>
          </a:p>
          <a:p>
            <a:pPr lvl="0" defTabSz="892175" eaLnBrk="0" hangingPunct="0">
              <a:spcAft>
                <a:spcPct val="30000"/>
              </a:spcAft>
              <a:defRPr/>
            </a:pPr>
            <a:r>
              <a:rPr lang="en-GB" altLang="zh-CN" sz="1600" b="1" u="sng" dirty="0">
                <a:solidFill>
                  <a:srgbClr val="FFFFFF"/>
                </a:solidFill>
                <a:ea typeface="SimSun" pitchFamily="2" charset="-122"/>
              </a:rPr>
              <a:t>Cohort 3: other </a:t>
            </a:r>
            <a:r>
              <a:rPr lang="en-GB" altLang="zh-CN" sz="1600" b="1" u="sng" dirty="0" smtClean="0">
                <a:solidFill>
                  <a:srgbClr val="FFFFFF"/>
                </a:solidFill>
                <a:ea typeface="SimSun" pitchFamily="2" charset="-122"/>
              </a:rPr>
              <a:t>INI1-negative </a:t>
            </a:r>
            <a:r>
              <a:rPr lang="en-GB" altLang="zh-CN" sz="1600" b="1" u="sng" dirty="0">
                <a:solidFill>
                  <a:srgbClr val="FFFFFF"/>
                </a:solidFill>
                <a:ea typeface="SimSun" pitchFamily="2" charset="-122"/>
              </a:rPr>
              <a:t>tumours</a:t>
            </a:r>
          </a:p>
          <a:p>
            <a:pPr marL="228600" lvl="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INI1-negative tumours and loss of INI1 by IHC or molecular evidence </a:t>
            </a:r>
            <a:r>
              <a:rPr lang="en-GB" altLang="zh-CN" sz="1600" dirty="0">
                <a:solidFill>
                  <a:srgbClr val="FFFFFF"/>
                </a:solidFill>
                <a:ea typeface="SimSun" pitchFamily="2" charset="-122"/>
              </a:rPr>
              <a:t>of EZH2 gain of functions mutations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No other EZH2 inhibitors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ECOG PS 0–1</a:t>
            </a:r>
            <a:r>
              <a:rPr kumimoji="0" lang="en-GB" altLang="zh-CN" sz="1600" b="1" i="0" u="sng" strike="noStrike" kern="1200" cap="none" spc="0" normalizeH="0" dirty="0" smtClean="0">
                <a:ln>
                  <a:noFill/>
                </a:ln>
                <a:solidFill>
                  <a:srgbClr val="FFFFFF"/>
                </a:solidFill>
                <a:effectLst/>
                <a:uLnTx/>
                <a:uFillTx/>
                <a:ea typeface="SimSun" pitchFamily="2" charset="-122"/>
              </a:rPr>
              <a:t> </a:t>
            </a:r>
          </a:p>
          <a:p>
            <a:pPr marR="0" lvl="0" algn="l" defTabSz="892175" rtl="0" eaLnBrk="0" fontAlgn="base" latinLnBrk="0" hangingPunct="0">
              <a:lnSpc>
                <a:spcPct val="100000"/>
              </a:lnSpc>
              <a:spcBef>
                <a:spcPct val="0"/>
              </a:spcBef>
              <a:spcAft>
                <a:spcPct val="30000"/>
              </a:spcAft>
              <a:buClrTx/>
              <a:buSzTx/>
              <a:tabLst/>
              <a:defRPr/>
            </a:pPr>
            <a:r>
              <a:rPr kumimoji="0" lang="en-GB" altLang="zh-CN" sz="1600" i="0" strike="noStrike" kern="1200" cap="none" spc="0" normalizeH="0" dirty="0" smtClean="0">
                <a:ln>
                  <a:noFill/>
                </a:ln>
                <a:solidFill>
                  <a:srgbClr val="FFFFFF"/>
                </a:solidFill>
                <a:effectLst/>
                <a:uLnTx/>
                <a:uFillTx/>
                <a:ea typeface="SimSun" pitchFamily="2" charset="-122"/>
              </a:rPr>
              <a:t>(n=32)</a:t>
            </a:r>
          </a:p>
        </p:txBody>
      </p:sp>
      <p:cxnSp>
        <p:nvCxnSpPr>
          <p:cNvPr id="9" name="AutoShape 19"/>
          <p:cNvCxnSpPr>
            <a:cxnSpLocks noChangeShapeType="1"/>
            <a:stCxn id="6" idx="3"/>
            <a:endCxn id="10" idx="1"/>
          </p:cNvCxnSpPr>
          <p:nvPr/>
        </p:nvCxnSpPr>
        <p:spPr bwMode="auto">
          <a:xfrm>
            <a:off x="7231977" y="3737923"/>
            <a:ext cx="524883" cy="1"/>
          </a:xfrm>
          <a:prstGeom prst="straightConnector1">
            <a:avLst/>
          </a:prstGeom>
          <a:noFill/>
          <a:ln w="38100">
            <a:solidFill>
              <a:schemeClr val="bg2"/>
            </a:solidFill>
            <a:round/>
            <a:headEnd/>
            <a:tailEnd type="triangle" w="med" len="med"/>
          </a:ln>
        </p:spPr>
      </p:cxnSp>
      <p:sp>
        <p:nvSpPr>
          <p:cNvPr id="10" name="AutoShape 12"/>
          <p:cNvSpPr>
            <a:spLocks noChangeArrowheads="1"/>
          </p:cNvSpPr>
          <p:nvPr/>
        </p:nvSpPr>
        <p:spPr bwMode="auto">
          <a:xfrm>
            <a:off x="7756860" y="3276336"/>
            <a:ext cx="1281677" cy="923175"/>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PD/</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toxicity/</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withdrawal</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11" name="Rectangle 9"/>
          <p:cNvSpPr txBox="1">
            <a:spLocks noChangeArrowheads="1"/>
          </p:cNvSpPr>
          <p:nvPr/>
        </p:nvSpPr>
        <p:spPr bwMode="auto">
          <a:xfrm>
            <a:off x="228600" y="5239116"/>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lvl="0">
              <a:buClr>
                <a:srgbClr val="23246D"/>
              </a:buClr>
              <a:defRPr/>
            </a:pPr>
            <a:r>
              <a:rPr lang="en-US" sz="1600" dirty="0" smtClean="0">
                <a:solidFill>
                  <a:srgbClr val="363636"/>
                </a:solidFill>
              </a:rPr>
              <a:t>ORR (RECIST v1.1)</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 name="Content Placeholder 26"/>
          <p:cNvSpPr txBox="1">
            <a:spLocks/>
          </p:cNvSpPr>
          <p:nvPr/>
        </p:nvSpPr>
        <p:spPr>
          <a:xfrm>
            <a:off x="5040160" y="5239115"/>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Secondary endpoints</a:t>
            </a:r>
          </a:p>
          <a:p>
            <a:pPr lvl="0">
              <a:buClr>
                <a:srgbClr val="23246D"/>
              </a:buClr>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PFS, OS, safety</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3295335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smtClean="0"/>
              <a:t>1611PD</a:t>
            </a:r>
            <a:r>
              <a:rPr lang="en-GB" dirty="0"/>
              <a:t>: A phase </a:t>
            </a:r>
            <a:r>
              <a:rPr lang="en-GB" dirty="0" smtClean="0"/>
              <a:t>II, </a:t>
            </a:r>
            <a:r>
              <a:rPr lang="en-GB" dirty="0" err="1"/>
              <a:t>multicenter</a:t>
            </a:r>
            <a:r>
              <a:rPr lang="en-GB" dirty="0"/>
              <a:t> study of the EZH2 inhibitor tazemetostat in adults (INI1-negative </a:t>
            </a:r>
            <a:r>
              <a:rPr lang="en-GB" dirty="0" err="1"/>
              <a:t>tumors</a:t>
            </a:r>
            <a:r>
              <a:rPr lang="en-GB" dirty="0"/>
              <a:t> cohort) (NCT02601950</a:t>
            </a:r>
            <a:r>
              <a:rPr lang="en-GB" dirty="0" smtClean="0"/>
              <a:t>) – </a:t>
            </a:r>
            <a:r>
              <a:rPr lang="en-GB" dirty="0" err="1" smtClean="0"/>
              <a:t>Stacchiotti</a:t>
            </a:r>
            <a:r>
              <a:rPr lang="en-GB" dirty="0" smtClean="0"/>
              <a:t>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endParaRPr lang="en-GB" dirty="0"/>
          </a:p>
        </p:txBody>
      </p:sp>
      <p:sp>
        <p:nvSpPr>
          <p:cNvPr id="4" name="Text Box 4"/>
          <p:cNvSpPr txBox="1">
            <a:spLocks noChangeArrowheads="1"/>
          </p:cNvSpPr>
          <p:nvPr/>
        </p:nvSpPr>
        <p:spPr bwMode="auto">
          <a:xfrm>
            <a:off x="4735332" y="6474897"/>
            <a:ext cx="41880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Stacchiotti</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S,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1611PD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12180128"/>
              </p:ext>
            </p:extLst>
          </p:nvPr>
        </p:nvGraphicFramePr>
        <p:xfrm>
          <a:off x="228600" y="1861819"/>
          <a:ext cx="2528888" cy="2407920"/>
        </p:xfrm>
        <a:graphic>
          <a:graphicData uri="http://schemas.openxmlformats.org/drawingml/2006/table">
            <a:tbl>
              <a:tblPr firstRow="1" bandRow="1">
                <a:tableStyleId>{69012ECD-51FC-41F1-AA8D-1B2483CD663E}</a:tableStyleId>
              </a:tblPr>
              <a:tblGrid>
                <a:gridCol w="1708151">
                  <a:extLst>
                    <a:ext uri="{9D8B030D-6E8A-4147-A177-3AD203B41FA5}">
                      <a16:colId xmlns:a16="http://schemas.microsoft.com/office/drawing/2014/main" val="3356209120"/>
                    </a:ext>
                  </a:extLst>
                </a:gridCol>
                <a:gridCol w="820737">
                  <a:extLst>
                    <a:ext uri="{9D8B030D-6E8A-4147-A177-3AD203B41FA5}">
                      <a16:colId xmlns:a16="http://schemas.microsoft.com/office/drawing/2014/main" val="3708958667"/>
                    </a:ext>
                  </a:extLst>
                </a:gridCol>
              </a:tblGrid>
              <a:tr h="209868">
                <a:tc>
                  <a:txBody>
                    <a:bodyPr/>
                    <a:lstStyle/>
                    <a:p>
                      <a:r>
                        <a:rPr lang="en-GB" sz="1400" dirty="0" smtClean="0">
                          <a:solidFill>
                            <a:schemeClr val="tx2"/>
                          </a:solidFill>
                        </a:rPr>
                        <a:t>Response, n (%)</a:t>
                      </a:r>
                    </a:p>
                  </a:txBody>
                  <a:tcPr/>
                </a:tc>
                <a:tc>
                  <a:txBody>
                    <a:bodyPr/>
                    <a:lstStyle/>
                    <a:p>
                      <a:pPr algn="ctr"/>
                      <a:r>
                        <a:rPr lang="en-GB" sz="1400" dirty="0" smtClean="0">
                          <a:solidFill>
                            <a:schemeClr val="tx2"/>
                          </a:solidFill>
                        </a:rPr>
                        <a:t>n=32</a:t>
                      </a:r>
                      <a:endParaRPr lang="en-GB" sz="1400" dirty="0">
                        <a:solidFill>
                          <a:schemeClr val="tx2"/>
                        </a:solidFill>
                      </a:endParaRPr>
                    </a:p>
                  </a:txBody>
                  <a:tcPr/>
                </a:tc>
                <a:extLst>
                  <a:ext uri="{0D108BD9-81ED-4DB2-BD59-A6C34878D82A}">
                    <a16:rowId xmlns:a16="http://schemas.microsoft.com/office/drawing/2014/main" val="3774903072"/>
                  </a:ext>
                </a:extLst>
              </a:tr>
              <a:tr h="0">
                <a:tc>
                  <a:txBody>
                    <a:bodyPr/>
                    <a:lstStyle/>
                    <a:p>
                      <a:r>
                        <a:rPr lang="en-GB" sz="1400" dirty="0" smtClean="0"/>
                        <a:t>ORR (CR + PR)</a:t>
                      </a:r>
                      <a:br>
                        <a:rPr lang="en-GB" sz="1400" dirty="0" smtClean="0"/>
                      </a:br>
                      <a:r>
                        <a:rPr lang="en-GB" sz="1400" dirty="0" smtClean="0"/>
                        <a:t>[95%CI]</a:t>
                      </a:r>
                      <a:endParaRPr lang="en-GB" sz="1400" dirty="0"/>
                    </a:p>
                  </a:txBody>
                  <a:tcPr/>
                </a:tc>
                <a:tc>
                  <a:txBody>
                    <a:bodyPr/>
                    <a:lstStyle/>
                    <a:p>
                      <a:pPr algn="ctr"/>
                      <a:r>
                        <a:rPr lang="en-GB" sz="1400" dirty="0" smtClean="0"/>
                        <a:t>3 (9) </a:t>
                      </a:r>
                      <a:br>
                        <a:rPr lang="en-GB" sz="1400" dirty="0" smtClean="0"/>
                      </a:br>
                      <a:r>
                        <a:rPr lang="en-GB" sz="1400" dirty="0" smtClean="0"/>
                        <a:t>[2, 25]</a:t>
                      </a:r>
                      <a:endParaRPr lang="en-GB" sz="1400" dirty="0"/>
                    </a:p>
                  </a:txBody>
                  <a:tcPr/>
                </a:tc>
                <a:extLst>
                  <a:ext uri="{0D108BD9-81ED-4DB2-BD59-A6C34878D82A}">
                    <a16:rowId xmlns:a16="http://schemas.microsoft.com/office/drawing/2014/main" val="2510332992"/>
                  </a:ext>
                </a:extLst>
              </a:tr>
              <a:tr h="370840">
                <a:tc>
                  <a:txBody>
                    <a:bodyPr/>
                    <a:lstStyle/>
                    <a:p>
                      <a:r>
                        <a:rPr lang="en-GB" sz="1400" dirty="0" smtClean="0"/>
                        <a:t>Best</a:t>
                      </a:r>
                      <a:r>
                        <a:rPr lang="en-GB" sz="1400" baseline="0" dirty="0" smtClean="0"/>
                        <a:t> response</a:t>
                      </a:r>
                    </a:p>
                    <a:p>
                      <a:pPr marL="185738" indent="0"/>
                      <a:r>
                        <a:rPr lang="en-GB" sz="1400" baseline="0" dirty="0" smtClean="0"/>
                        <a:t>CR</a:t>
                      </a:r>
                    </a:p>
                    <a:p>
                      <a:pPr marL="185738" indent="0"/>
                      <a:r>
                        <a:rPr lang="en-GB" sz="1400" baseline="0" dirty="0" smtClean="0"/>
                        <a:t>PR</a:t>
                      </a:r>
                    </a:p>
                    <a:p>
                      <a:pPr marL="185738" indent="0"/>
                      <a:r>
                        <a:rPr lang="en-GB" sz="1400" baseline="0" dirty="0" smtClean="0"/>
                        <a:t>SD</a:t>
                      </a:r>
                    </a:p>
                    <a:p>
                      <a:pPr marL="185738" indent="0"/>
                      <a:r>
                        <a:rPr lang="en-GB" sz="1400" baseline="0" dirty="0" smtClean="0"/>
                        <a:t>PD</a:t>
                      </a:r>
                    </a:p>
                    <a:p>
                      <a:pPr marL="185738" indent="0"/>
                      <a:r>
                        <a:rPr lang="en-GB" sz="1400" baseline="0" dirty="0" smtClean="0"/>
                        <a:t>NE, missing, unknown</a:t>
                      </a:r>
                      <a:endParaRPr lang="en-GB" sz="1400" dirty="0"/>
                    </a:p>
                  </a:txBody>
                  <a:tcPr/>
                </a:tc>
                <a:tc>
                  <a:txBody>
                    <a:bodyPr/>
                    <a:lstStyle/>
                    <a:p>
                      <a:pPr algn="ctr"/>
                      <a:endParaRPr lang="en-GB" sz="1400" dirty="0" smtClean="0"/>
                    </a:p>
                    <a:p>
                      <a:pPr algn="ctr"/>
                      <a:r>
                        <a:rPr lang="en-GB" sz="1400" dirty="0" smtClean="0"/>
                        <a:t>0</a:t>
                      </a:r>
                    </a:p>
                    <a:p>
                      <a:pPr algn="ctr"/>
                      <a:r>
                        <a:rPr lang="en-GB" sz="1400" dirty="0" smtClean="0"/>
                        <a:t>3 (9)</a:t>
                      </a:r>
                    </a:p>
                    <a:p>
                      <a:pPr algn="ctr"/>
                      <a:r>
                        <a:rPr lang="en-GB" sz="1400" dirty="0" smtClean="0"/>
                        <a:t>13 (41)</a:t>
                      </a:r>
                    </a:p>
                    <a:p>
                      <a:pPr algn="ctr"/>
                      <a:r>
                        <a:rPr lang="en-GB" sz="1400" dirty="0" smtClean="0"/>
                        <a:t>10</a:t>
                      </a:r>
                      <a:r>
                        <a:rPr lang="en-GB" sz="1400" baseline="0" dirty="0" smtClean="0"/>
                        <a:t> (31)</a:t>
                      </a:r>
                    </a:p>
                    <a:p>
                      <a:pPr algn="ctr"/>
                      <a:r>
                        <a:rPr lang="en-GB" sz="1400" baseline="0" dirty="0" smtClean="0"/>
                        <a:t>6 (19)</a:t>
                      </a:r>
                      <a:endParaRPr lang="en-GB" sz="1400" dirty="0"/>
                    </a:p>
                  </a:txBody>
                  <a:tcPr/>
                </a:tc>
                <a:extLst>
                  <a:ext uri="{0D108BD9-81ED-4DB2-BD59-A6C34878D82A}">
                    <a16:rowId xmlns:a16="http://schemas.microsoft.com/office/drawing/2014/main" val="1188726236"/>
                  </a:ext>
                </a:extLst>
              </a:tr>
            </a:tbl>
          </a:graphicData>
        </a:graphic>
      </p:graphicFrame>
      <p:grpSp>
        <p:nvGrpSpPr>
          <p:cNvPr id="8" name="Group 7"/>
          <p:cNvGrpSpPr/>
          <p:nvPr/>
        </p:nvGrpSpPr>
        <p:grpSpPr>
          <a:xfrm>
            <a:off x="2900080" y="1825847"/>
            <a:ext cx="6001754" cy="3438154"/>
            <a:chOff x="2998556" y="1825847"/>
            <a:chExt cx="6001754" cy="3438154"/>
          </a:xfrm>
        </p:grpSpPr>
        <p:sp>
          <p:nvSpPr>
            <p:cNvPr id="9" name="Rectangle 8"/>
            <p:cNvSpPr/>
            <p:nvPr/>
          </p:nvSpPr>
          <p:spPr>
            <a:xfrm>
              <a:off x="5193467" y="3399135"/>
              <a:ext cx="160317" cy="71252"/>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343896" y="3286320"/>
              <a:ext cx="2087431" cy="1200329"/>
            </a:xfrm>
            <a:prstGeom prst="rect">
              <a:avLst/>
            </a:prstGeom>
            <a:noFill/>
          </p:spPr>
          <p:txBody>
            <a:bodyPr wrap="none" rtlCol="0">
              <a:spAutoFit/>
            </a:bodyPr>
            <a:lstStyle/>
            <a:p>
              <a:r>
                <a:rPr lang="en-GB" sz="1200" dirty="0" smtClean="0"/>
                <a:t>EZH2 mutation solid tumour</a:t>
              </a:r>
            </a:p>
            <a:p>
              <a:r>
                <a:rPr lang="en-GB" sz="1200" dirty="0" smtClean="0"/>
                <a:t>Sarcoma</a:t>
              </a:r>
            </a:p>
            <a:p>
              <a:r>
                <a:rPr lang="en-GB" sz="1200" dirty="0" smtClean="0"/>
                <a:t>Other</a:t>
              </a:r>
            </a:p>
            <a:p>
              <a:r>
                <a:rPr lang="en-GB" sz="1200" dirty="0" smtClean="0"/>
                <a:t>PR</a:t>
              </a:r>
            </a:p>
            <a:p>
              <a:r>
                <a:rPr lang="en-GB" sz="1200" dirty="0" smtClean="0"/>
                <a:t>PD</a:t>
              </a:r>
            </a:p>
            <a:p>
              <a:r>
                <a:rPr lang="en-GB" sz="1200" dirty="0" smtClean="0"/>
                <a:t>Ongoing</a:t>
              </a:r>
              <a:endParaRPr lang="en-GB" sz="1200" dirty="0"/>
            </a:p>
          </p:txBody>
        </p:sp>
        <p:sp>
          <p:nvSpPr>
            <p:cNvPr id="11" name="Rectangle 10"/>
            <p:cNvSpPr/>
            <p:nvPr/>
          </p:nvSpPr>
          <p:spPr>
            <a:xfrm>
              <a:off x="5193467" y="3575287"/>
              <a:ext cx="160317"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193467" y="3751439"/>
              <a:ext cx="160317"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a:spLocks noChangeAspect="1"/>
            </p:cNvSpPr>
            <p:nvPr/>
          </p:nvSpPr>
          <p:spPr>
            <a:xfrm>
              <a:off x="5221425" y="3924793"/>
              <a:ext cx="83520" cy="72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a:spLocks noChangeAspect="1"/>
            </p:cNvSpPr>
            <p:nvPr/>
          </p:nvSpPr>
          <p:spPr>
            <a:xfrm rot="2700000">
              <a:off x="5239033" y="4116017"/>
              <a:ext cx="69184" cy="6918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a:spLocks noChangeAspect="1"/>
            </p:cNvSpPr>
            <p:nvPr/>
          </p:nvSpPr>
          <p:spPr>
            <a:xfrm rot="5400000">
              <a:off x="5221425" y="4302826"/>
              <a:ext cx="104400" cy="90000"/>
            </a:xfrm>
            <a:prstGeom prst="triangl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484894" y="1846613"/>
              <a:ext cx="5165766" cy="712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p:cNvSpPr>
              <a:spLocks noChangeAspect="1"/>
            </p:cNvSpPr>
            <p:nvPr/>
          </p:nvSpPr>
          <p:spPr>
            <a:xfrm rot="5400000">
              <a:off x="8643974" y="1837239"/>
              <a:ext cx="104400" cy="90000"/>
            </a:xfrm>
            <a:prstGeom prst="triangl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84894" y="1937031"/>
              <a:ext cx="2736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a:spLocks noChangeAspect="1"/>
            </p:cNvSpPr>
            <p:nvPr/>
          </p:nvSpPr>
          <p:spPr>
            <a:xfrm rot="2700000">
              <a:off x="6073640" y="1940731"/>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a:spLocks noChangeAspect="1"/>
            </p:cNvSpPr>
            <p:nvPr/>
          </p:nvSpPr>
          <p:spPr>
            <a:xfrm>
              <a:off x="4941403" y="1929514"/>
              <a:ext cx="83520" cy="72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a:spLocks noChangeAspect="1"/>
            </p:cNvSpPr>
            <p:nvPr/>
          </p:nvSpPr>
          <p:spPr>
            <a:xfrm rot="5400000">
              <a:off x="6208394" y="1920514"/>
              <a:ext cx="104400" cy="90000"/>
            </a:xfrm>
            <a:prstGeom prst="triangl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484894" y="2023768"/>
              <a:ext cx="2520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p:cNvSpPr>
              <a:spLocks noChangeAspect="1"/>
            </p:cNvSpPr>
            <p:nvPr/>
          </p:nvSpPr>
          <p:spPr>
            <a:xfrm>
              <a:off x="5379088" y="2023394"/>
              <a:ext cx="83520" cy="72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p:cNvSpPr>
              <a:spLocks noChangeAspect="1"/>
            </p:cNvSpPr>
            <p:nvPr/>
          </p:nvSpPr>
          <p:spPr>
            <a:xfrm rot="5400000">
              <a:off x="5995044" y="2014394"/>
              <a:ext cx="104400" cy="90000"/>
            </a:xfrm>
            <a:prstGeom prst="triangl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484894" y="2110818"/>
              <a:ext cx="2304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a:spLocks noChangeAspect="1"/>
            </p:cNvSpPr>
            <p:nvPr/>
          </p:nvSpPr>
          <p:spPr>
            <a:xfrm rot="2700000">
              <a:off x="3819341" y="2116899"/>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p:cNvSpPr>
              <a:spLocks noChangeAspect="1"/>
            </p:cNvSpPr>
            <p:nvPr/>
          </p:nvSpPr>
          <p:spPr>
            <a:xfrm rot="5400000">
              <a:off x="5781694" y="2096682"/>
              <a:ext cx="104400" cy="90000"/>
            </a:xfrm>
            <a:prstGeom prst="triangl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484894" y="2195174"/>
              <a:ext cx="1944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484894" y="2286501"/>
              <a:ext cx="1584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a:spLocks noChangeAspect="1"/>
            </p:cNvSpPr>
            <p:nvPr/>
          </p:nvSpPr>
          <p:spPr>
            <a:xfrm rot="2700000">
              <a:off x="4937766" y="2291244"/>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3484894" y="2380381"/>
              <a:ext cx="1548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a:spLocks noChangeAspect="1"/>
            </p:cNvSpPr>
            <p:nvPr/>
          </p:nvSpPr>
          <p:spPr>
            <a:xfrm rot="2700000">
              <a:off x="5009701" y="2385124"/>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3484894" y="2468161"/>
              <a:ext cx="1476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a:spLocks noChangeAspect="1"/>
            </p:cNvSpPr>
            <p:nvPr/>
          </p:nvSpPr>
          <p:spPr>
            <a:xfrm rot="2700000">
              <a:off x="4936551" y="2472904"/>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484894" y="2554992"/>
              <a:ext cx="1476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a:spLocks noChangeAspect="1"/>
            </p:cNvSpPr>
            <p:nvPr/>
          </p:nvSpPr>
          <p:spPr>
            <a:xfrm rot="2700000">
              <a:off x="4588957" y="2559735"/>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3484894" y="2650013"/>
              <a:ext cx="1224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p:cNvSpPr>
              <a:spLocks noChangeAspect="1"/>
            </p:cNvSpPr>
            <p:nvPr/>
          </p:nvSpPr>
          <p:spPr>
            <a:xfrm rot="5400000">
              <a:off x="4700993" y="2640639"/>
              <a:ext cx="104400" cy="90000"/>
            </a:xfrm>
            <a:prstGeom prst="triangl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484894" y="2739750"/>
              <a:ext cx="1116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a:spLocks noChangeAspect="1"/>
            </p:cNvSpPr>
            <p:nvPr/>
          </p:nvSpPr>
          <p:spPr>
            <a:xfrm rot="2700000">
              <a:off x="4580873" y="2749258"/>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3484894" y="2822780"/>
              <a:ext cx="972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3484894" y="2916737"/>
              <a:ext cx="936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a:spLocks noChangeAspect="1"/>
            </p:cNvSpPr>
            <p:nvPr/>
          </p:nvSpPr>
          <p:spPr>
            <a:xfrm rot="2700000">
              <a:off x="4193252" y="2927580"/>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3484894" y="3008269"/>
              <a:ext cx="846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p:cNvSpPr>
              <a:spLocks noChangeAspect="1"/>
            </p:cNvSpPr>
            <p:nvPr/>
          </p:nvSpPr>
          <p:spPr>
            <a:xfrm>
              <a:off x="3862912" y="3000910"/>
              <a:ext cx="83520" cy="72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a:spLocks noChangeAspect="1"/>
            </p:cNvSpPr>
            <p:nvPr/>
          </p:nvSpPr>
          <p:spPr>
            <a:xfrm rot="2700000">
              <a:off x="4215836" y="3012127"/>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484894" y="3094248"/>
              <a:ext cx="792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484894" y="3181079"/>
              <a:ext cx="756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3484894" y="3270268"/>
              <a:ext cx="756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a:spLocks noChangeAspect="1"/>
            </p:cNvSpPr>
            <p:nvPr/>
          </p:nvSpPr>
          <p:spPr>
            <a:xfrm rot="2700000">
              <a:off x="4227466" y="3185942"/>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a:spLocks noChangeAspect="1"/>
            </p:cNvSpPr>
            <p:nvPr/>
          </p:nvSpPr>
          <p:spPr>
            <a:xfrm rot="2700000">
              <a:off x="4224656" y="3275131"/>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484894" y="3349576"/>
              <a:ext cx="756000" cy="71252"/>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a:spLocks noChangeAspect="1"/>
            </p:cNvSpPr>
            <p:nvPr/>
          </p:nvSpPr>
          <p:spPr>
            <a:xfrm rot="2700000">
              <a:off x="3816162" y="3364173"/>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3484894" y="3442008"/>
              <a:ext cx="702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a:spLocks noChangeAspect="1"/>
            </p:cNvSpPr>
            <p:nvPr/>
          </p:nvSpPr>
          <p:spPr>
            <a:xfrm rot="2700000">
              <a:off x="3833251" y="3450432"/>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3484894" y="3533933"/>
              <a:ext cx="576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a:spLocks noChangeAspect="1"/>
            </p:cNvSpPr>
            <p:nvPr/>
          </p:nvSpPr>
          <p:spPr>
            <a:xfrm rot="2700000">
              <a:off x="3847768" y="3542357"/>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3484894" y="3618601"/>
              <a:ext cx="504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a:spLocks noChangeAspect="1"/>
            </p:cNvSpPr>
            <p:nvPr/>
          </p:nvSpPr>
          <p:spPr>
            <a:xfrm rot="2700000">
              <a:off x="3855028" y="3624606"/>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3484894" y="3703818"/>
              <a:ext cx="360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a:spLocks noChangeAspect="1"/>
            </p:cNvSpPr>
            <p:nvPr/>
          </p:nvSpPr>
          <p:spPr>
            <a:xfrm rot="2700000">
              <a:off x="3821845" y="3712242"/>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3484894" y="3790905"/>
              <a:ext cx="360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a:spLocks noChangeAspect="1"/>
            </p:cNvSpPr>
            <p:nvPr/>
          </p:nvSpPr>
          <p:spPr>
            <a:xfrm rot="2700000">
              <a:off x="3824267" y="3799329"/>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3484894" y="3877992"/>
              <a:ext cx="360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a:spLocks noChangeAspect="1"/>
            </p:cNvSpPr>
            <p:nvPr/>
          </p:nvSpPr>
          <p:spPr>
            <a:xfrm rot="2700000">
              <a:off x="3826689" y="3888835"/>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3484894" y="3960241"/>
              <a:ext cx="360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a:spLocks noChangeAspect="1"/>
            </p:cNvSpPr>
            <p:nvPr/>
          </p:nvSpPr>
          <p:spPr>
            <a:xfrm rot="2700000">
              <a:off x="3826692" y="3971084"/>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484894" y="4041236"/>
              <a:ext cx="360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a:spLocks noChangeAspect="1"/>
            </p:cNvSpPr>
            <p:nvPr/>
          </p:nvSpPr>
          <p:spPr>
            <a:xfrm rot="2700000">
              <a:off x="3824268" y="4052079"/>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3484894" y="4136347"/>
              <a:ext cx="180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a:spLocks noChangeAspect="1"/>
            </p:cNvSpPr>
            <p:nvPr/>
          </p:nvSpPr>
          <p:spPr>
            <a:xfrm rot="2700000">
              <a:off x="3649765" y="4142915"/>
              <a:ext cx="58115" cy="5811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3484894" y="4219030"/>
              <a:ext cx="180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3484894" y="4301713"/>
              <a:ext cx="144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3484894" y="4401102"/>
              <a:ext cx="72000" cy="712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a:spLocks noChangeAspect="1"/>
            </p:cNvSpPr>
            <p:nvPr/>
          </p:nvSpPr>
          <p:spPr>
            <a:xfrm rot="5400000">
              <a:off x="3542240" y="4391728"/>
              <a:ext cx="104400" cy="90000"/>
            </a:xfrm>
            <a:prstGeom prst="triangl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3484894" y="4482468"/>
              <a:ext cx="90000" cy="71252"/>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3484894" y="4563616"/>
              <a:ext cx="90000" cy="71252"/>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17"/>
            <p:cNvSpPr>
              <a:spLocks/>
            </p:cNvSpPr>
            <p:nvPr/>
          </p:nvSpPr>
          <p:spPr bwMode="auto">
            <a:xfrm>
              <a:off x="3278590" y="1825847"/>
              <a:ext cx="5529536" cy="2871492"/>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9" name="TextBox 78"/>
            <p:cNvSpPr txBox="1"/>
            <p:nvPr/>
          </p:nvSpPr>
          <p:spPr>
            <a:xfrm rot="16200000">
              <a:off x="2767403" y="3130476"/>
              <a:ext cx="73930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Patients</a:t>
              </a:r>
              <a:endParaRPr lang="en-GB" sz="1200" dirty="0">
                <a:solidFill>
                  <a:srgbClr val="363636"/>
                </a:solidFill>
              </a:endParaRPr>
            </a:p>
          </p:txBody>
        </p:sp>
        <p:grpSp>
          <p:nvGrpSpPr>
            <p:cNvPr id="80" name="Group 79"/>
            <p:cNvGrpSpPr/>
            <p:nvPr/>
          </p:nvGrpSpPr>
          <p:grpSpPr>
            <a:xfrm>
              <a:off x="3352784" y="4698846"/>
              <a:ext cx="1517295" cy="428836"/>
              <a:chOff x="3352784" y="4698846"/>
              <a:chExt cx="1517295" cy="428836"/>
            </a:xfrm>
          </p:grpSpPr>
          <p:sp>
            <p:nvSpPr>
              <p:cNvPr id="105" name="Line 9"/>
              <p:cNvSpPr>
                <a:spLocks noChangeShapeType="1"/>
              </p:cNvSpPr>
              <p:nvPr/>
            </p:nvSpPr>
            <p:spPr bwMode="auto">
              <a:xfrm flipV="1">
                <a:off x="3510214"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6" name="Line 10"/>
              <p:cNvSpPr>
                <a:spLocks noChangeShapeType="1"/>
              </p:cNvSpPr>
              <p:nvPr/>
            </p:nvSpPr>
            <p:spPr bwMode="auto">
              <a:xfrm flipV="1">
                <a:off x="4731204"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7" name="Line 11"/>
              <p:cNvSpPr>
                <a:spLocks noChangeShapeType="1"/>
              </p:cNvSpPr>
              <p:nvPr/>
            </p:nvSpPr>
            <p:spPr bwMode="auto">
              <a:xfrm flipV="1">
                <a:off x="3924287"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8" name="Line 13"/>
              <p:cNvSpPr>
                <a:spLocks noChangeShapeType="1"/>
              </p:cNvSpPr>
              <p:nvPr/>
            </p:nvSpPr>
            <p:spPr bwMode="auto">
              <a:xfrm flipV="1">
                <a:off x="4326655" y="4698846"/>
                <a:ext cx="0" cy="8066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9" name="TextBox 108"/>
              <p:cNvSpPr txBox="1"/>
              <p:nvPr/>
            </p:nvSpPr>
            <p:spPr>
              <a:xfrm>
                <a:off x="3352784" y="4775033"/>
                <a:ext cx="336621" cy="35264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0</a:t>
                </a:r>
                <a:endParaRPr lang="en-GB" sz="1200" dirty="0">
                  <a:solidFill>
                    <a:srgbClr val="363636"/>
                  </a:solidFill>
                </a:endParaRPr>
              </a:p>
            </p:txBody>
          </p:sp>
          <p:sp>
            <p:nvSpPr>
              <p:cNvPr id="110" name="TextBox 109"/>
              <p:cNvSpPr txBox="1"/>
              <p:nvPr/>
            </p:nvSpPr>
            <p:spPr>
              <a:xfrm>
                <a:off x="3794031" y="4775033"/>
                <a:ext cx="26962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a:t>
                </a:r>
                <a:endParaRPr lang="en-GB" sz="1200" dirty="0">
                  <a:solidFill>
                    <a:srgbClr val="363636"/>
                  </a:solidFill>
                </a:endParaRPr>
              </a:p>
            </p:txBody>
          </p:sp>
          <p:sp>
            <p:nvSpPr>
              <p:cNvPr id="111" name="TextBox 110"/>
              <p:cNvSpPr txBox="1"/>
              <p:nvPr/>
            </p:nvSpPr>
            <p:spPr>
              <a:xfrm>
                <a:off x="4197018" y="4775033"/>
                <a:ext cx="26962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4</a:t>
                </a:r>
                <a:endParaRPr lang="en-GB" sz="1200" dirty="0">
                  <a:solidFill>
                    <a:srgbClr val="363636"/>
                  </a:solidFill>
                </a:endParaRPr>
              </a:p>
            </p:txBody>
          </p:sp>
          <p:sp>
            <p:nvSpPr>
              <p:cNvPr id="112" name="TextBox 111"/>
              <p:cNvSpPr txBox="1"/>
              <p:nvPr/>
            </p:nvSpPr>
            <p:spPr>
              <a:xfrm>
                <a:off x="4600454" y="4775033"/>
                <a:ext cx="26962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6</a:t>
                </a:r>
                <a:endParaRPr lang="en-GB" sz="1200" dirty="0">
                  <a:solidFill>
                    <a:srgbClr val="363636"/>
                  </a:solidFill>
                </a:endParaRPr>
              </a:p>
            </p:txBody>
          </p:sp>
        </p:grpSp>
        <p:sp>
          <p:nvSpPr>
            <p:cNvPr id="81" name="TextBox 80"/>
            <p:cNvSpPr txBox="1"/>
            <p:nvPr/>
          </p:nvSpPr>
          <p:spPr>
            <a:xfrm>
              <a:off x="4975417" y="4987002"/>
              <a:ext cx="2385589" cy="276999"/>
            </a:xfrm>
            <a:prstGeom prst="rect">
              <a:avLst/>
            </a:prstGeom>
            <a:noFill/>
          </p:spPr>
          <p:txBody>
            <a:bodyPr wrap="none" rtlCol="0">
              <a:spAutoFit/>
            </a:bodyPr>
            <a:lstStyle/>
            <a:p>
              <a:pPr algn="ctr"/>
              <a:r>
                <a:rPr lang="en-GB" sz="1200" dirty="0" smtClean="0"/>
                <a:t>Months since treatment initiation</a:t>
              </a:r>
              <a:endParaRPr lang="en-GB" sz="1200" dirty="0"/>
            </a:p>
          </p:txBody>
        </p:sp>
        <p:grpSp>
          <p:nvGrpSpPr>
            <p:cNvPr id="82" name="Group 81"/>
            <p:cNvGrpSpPr/>
            <p:nvPr/>
          </p:nvGrpSpPr>
          <p:grpSpPr>
            <a:xfrm>
              <a:off x="5022266" y="4698846"/>
              <a:ext cx="1526277" cy="353186"/>
              <a:chOff x="3386282" y="4698846"/>
              <a:chExt cx="1526277" cy="353186"/>
            </a:xfrm>
          </p:grpSpPr>
          <p:sp>
            <p:nvSpPr>
              <p:cNvPr id="97" name="Line 9"/>
              <p:cNvSpPr>
                <a:spLocks noChangeShapeType="1"/>
              </p:cNvSpPr>
              <p:nvPr/>
            </p:nvSpPr>
            <p:spPr bwMode="auto">
              <a:xfrm flipV="1">
                <a:off x="3510214"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8" name="Line 10"/>
              <p:cNvSpPr>
                <a:spLocks noChangeShapeType="1"/>
              </p:cNvSpPr>
              <p:nvPr/>
            </p:nvSpPr>
            <p:spPr bwMode="auto">
              <a:xfrm flipV="1">
                <a:off x="4731204"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9" name="Line 11"/>
              <p:cNvSpPr>
                <a:spLocks noChangeShapeType="1"/>
              </p:cNvSpPr>
              <p:nvPr/>
            </p:nvSpPr>
            <p:spPr bwMode="auto">
              <a:xfrm flipV="1">
                <a:off x="3924287"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0" name="Line 13"/>
              <p:cNvSpPr>
                <a:spLocks noChangeShapeType="1"/>
              </p:cNvSpPr>
              <p:nvPr/>
            </p:nvSpPr>
            <p:spPr bwMode="auto">
              <a:xfrm flipV="1">
                <a:off x="4326655" y="4698846"/>
                <a:ext cx="0" cy="8066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1" name="TextBox 100"/>
              <p:cNvSpPr txBox="1"/>
              <p:nvPr/>
            </p:nvSpPr>
            <p:spPr>
              <a:xfrm>
                <a:off x="3386282" y="4775033"/>
                <a:ext cx="26962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8</a:t>
                </a:r>
                <a:endParaRPr lang="en-GB" sz="1200" dirty="0">
                  <a:solidFill>
                    <a:srgbClr val="363636"/>
                  </a:solidFill>
                </a:endParaRPr>
              </a:p>
            </p:txBody>
          </p:sp>
          <p:sp>
            <p:nvSpPr>
              <p:cNvPr id="102" name="TextBox 101"/>
              <p:cNvSpPr txBox="1"/>
              <p:nvPr/>
            </p:nvSpPr>
            <p:spPr>
              <a:xfrm>
                <a:off x="3751552" y="4775033"/>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10</a:t>
                </a:r>
                <a:endParaRPr lang="en-GB" sz="1200" dirty="0">
                  <a:solidFill>
                    <a:srgbClr val="363636"/>
                  </a:solidFill>
                </a:endParaRPr>
              </a:p>
            </p:txBody>
          </p:sp>
          <p:sp>
            <p:nvSpPr>
              <p:cNvPr id="103" name="TextBox 102"/>
              <p:cNvSpPr txBox="1"/>
              <p:nvPr/>
            </p:nvSpPr>
            <p:spPr>
              <a:xfrm>
                <a:off x="4154539" y="4775033"/>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12</a:t>
                </a:r>
                <a:endParaRPr lang="en-GB" sz="1200" dirty="0">
                  <a:solidFill>
                    <a:srgbClr val="363636"/>
                  </a:solidFill>
                </a:endParaRPr>
              </a:p>
            </p:txBody>
          </p:sp>
          <p:sp>
            <p:nvSpPr>
              <p:cNvPr id="104" name="TextBox 103"/>
              <p:cNvSpPr txBox="1"/>
              <p:nvPr/>
            </p:nvSpPr>
            <p:spPr>
              <a:xfrm>
                <a:off x="4557975" y="4775033"/>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14</a:t>
                </a:r>
                <a:endParaRPr lang="en-GB" sz="1200" dirty="0">
                  <a:solidFill>
                    <a:srgbClr val="363636"/>
                  </a:solidFill>
                </a:endParaRPr>
              </a:p>
            </p:txBody>
          </p:sp>
        </p:grpSp>
        <p:grpSp>
          <p:nvGrpSpPr>
            <p:cNvPr id="83" name="Group 82"/>
            <p:cNvGrpSpPr/>
            <p:nvPr/>
          </p:nvGrpSpPr>
          <p:grpSpPr>
            <a:xfrm>
              <a:off x="6608882" y="4698846"/>
              <a:ext cx="1568756" cy="353186"/>
              <a:chOff x="3343803" y="4698846"/>
              <a:chExt cx="1568756" cy="353186"/>
            </a:xfrm>
          </p:grpSpPr>
          <p:sp>
            <p:nvSpPr>
              <p:cNvPr id="89" name="Line 9"/>
              <p:cNvSpPr>
                <a:spLocks noChangeShapeType="1"/>
              </p:cNvSpPr>
              <p:nvPr/>
            </p:nvSpPr>
            <p:spPr bwMode="auto">
              <a:xfrm flipV="1">
                <a:off x="3510214"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0" name="Line 10"/>
              <p:cNvSpPr>
                <a:spLocks noChangeShapeType="1"/>
              </p:cNvSpPr>
              <p:nvPr/>
            </p:nvSpPr>
            <p:spPr bwMode="auto">
              <a:xfrm flipV="1">
                <a:off x="4731204"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1" name="Line 11"/>
              <p:cNvSpPr>
                <a:spLocks noChangeShapeType="1"/>
              </p:cNvSpPr>
              <p:nvPr/>
            </p:nvSpPr>
            <p:spPr bwMode="auto">
              <a:xfrm flipV="1">
                <a:off x="3924287"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2" name="Line 13"/>
              <p:cNvSpPr>
                <a:spLocks noChangeShapeType="1"/>
              </p:cNvSpPr>
              <p:nvPr/>
            </p:nvSpPr>
            <p:spPr bwMode="auto">
              <a:xfrm flipV="1">
                <a:off x="4326655" y="4698846"/>
                <a:ext cx="0" cy="8066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3" name="TextBox 92"/>
              <p:cNvSpPr txBox="1"/>
              <p:nvPr/>
            </p:nvSpPr>
            <p:spPr>
              <a:xfrm>
                <a:off x="3343803" y="4775033"/>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16</a:t>
                </a:r>
                <a:endParaRPr lang="en-GB" sz="1200" dirty="0">
                  <a:solidFill>
                    <a:srgbClr val="363636"/>
                  </a:solidFill>
                </a:endParaRPr>
              </a:p>
            </p:txBody>
          </p:sp>
          <p:sp>
            <p:nvSpPr>
              <p:cNvPr id="94" name="TextBox 93"/>
              <p:cNvSpPr txBox="1"/>
              <p:nvPr/>
            </p:nvSpPr>
            <p:spPr>
              <a:xfrm>
                <a:off x="3751552" y="4775033"/>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18</a:t>
                </a:r>
                <a:endParaRPr lang="en-GB" sz="1200" dirty="0">
                  <a:solidFill>
                    <a:srgbClr val="363636"/>
                  </a:solidFill>
                </a:endParaRPr>
              </a:p>
            </p:txBody>
          </p:sp>
          <p:sp>
            <p:nvSpPr>
              <p:cNvPr id="95" name="TextBox 94"/>
              <p:cNvSpPr txBox="1"/>
              <p:nvPr/>
            </p:nvSpPr>
            <p:spPr>
              <a:xfrm>
                <a:off x="4154539" y="4775033"/>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20</a:t>
                </a:r>
                <a:endParaRPr lang="en-GB" sz="1200" dirty="0">
                  <a:solidFill>
                    <a:srgbClr val="363636"/>
                  </a:solidFill>
                </a:endParaRPr>
              </a:p>
            </p:txBody>
          </p:sp>
          <p:sp>
            <p:nvSpPr>
              <p:cNvPr id="96" name="TextBox 95"/>
              <p:cNvSpPr txBox="1"/>
              <p:nvPr/>
            </p:nvSpPr>
            <p:spPr>
              <a:xfrm>
                <a:off x="4557975" y="4775033"/>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22</a:t>
                </a:r>
                <a:endParaRPr lang="en-GB" sz="1200" dirty="0">
                  <a:solidFill>
                    <a:srgbClr val="363636"/>
                  </a:solidFill>
                </a:endParaRPr>
              </a:p>
            </p:txBody>
          </p:sp>
        </p:grpSp>
        <p:grpSp>
          <p:nvGrpSpPr>
            <p:cNvPr id="84" name="Group 83"/>
            <p:cNvGrpSpPr/>
            <p:nvPr/>
          </p:nvGrpSpPr>
          <p:grpSpPr>
            <a:xfrm>
              <a:off x="8237977" y="4691351"/>
              <a:ext cx="762333" cy="360681"/>
              <a:chOff x="3343803" y="4691351"/>
              <a:chExt cx="762333" cy="360681"/>
            </a:xfrm>
          </p:grpSpPr>
          <p:sp>
            <p:nvSpPr>
              <p:cNvPr id="85" name="Line 9"/>
              <p:cNvSpPr>
                <a:spLocks noChangeShapeType="1"/>
              </p:cNvSpPr>
              <p:nvPr/>
            </p:nvSpPr>
            <p:spPr bwMode="auto">
              <a:xfrm flipV="1">
                <a:off x="3510214"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6" name="Line 11"/>
              <p:cNvSpPr>
                <a:spLocks noChangeShapeType="1"/>
              </p:cNvSpPr>
              <p:nvPr/>
            </p:nvSpPr>
            <p:spPr bwMode="auto">
              <a:xfrm flipV="1">
                <a:off x="3924287" y="4691351"/>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7" name="TextBox 86"/>
              <p:cNvSpPr txBox="1"/>
              <p:nvPr/>
            </p:nvSpPr>
            <p:spPr>
              <a:xfrm>
                <a:off x="3343803" y="4775033"/>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24</a:t>
                </a:r>
                <a:endParaRPr lang="en-GB" sz="1200" dirty="0">
                  <a:solidFill>
                    <a:srgbClr val="363636"/>
                  </a:solidFill>
                </a:endParaRPr>
              </a:p>
            </p:txBody>
          </p:sp>
          <p:sp>
            <p:nvSpPr>
              <p:cNvPr id="88" name="TextBox 87"/>
              <p:cNvSpPr txBox="1"/>
              <p:nvPr/>
            </p:nvSpPr>
            <p:spPr>
              <a:xfrm>
                <a:off x="3751552" y="4775033"/>
                <a:ext cx="35458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26</a:t>
                </a:r>
                <a:endParaRPr lang="en-GB" sz="1200" dirty="0">
                  <a:solidFill>
                    <a:srgbClr val="363636"/>
                  </a:solidFill>
                </a:endParaRPr>
              </a:p>
            </p:txBody>
          </p:sp>
        </p:grpSp>
      </p:grpSp>
      <p:sp>
        <p:nvSpPr>
          <p:cNvPr id="113" name="Isosceles Triangle 112"/>
          <p:cNvSpPr>
            <a:spLocks noChangeAspect="1"/>
          </p:cNvSpPr>
          <p:nvPr/>
        </p:nvSpPr>
        <p:spPr>
          <a:xfrm>
            <a:off x="6304743" y="1833198"/>
            <a:ext cx="83520" cy="72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17309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smtClean="0"/>
              <a:t>1611PD</a:t>
            </a:r>
            <a:r>
              <a:rPr lang="en-GB" dirty="0"/>
              <a:t>: A phase </a:t>
            </a:r>
            <a:r>
              <a:rPr lang="en-GB" dirty="0" smtClean="0"/>
              <a:t>II, </a:t>
            </a:r>
            <a:r>
              <a:rPr lang="en-GB" dirty="0" err="1"/>
              <a:t>multicenter</a:t>
            </a:r>
            <a:r>
              <a:rPr lang="en-GB" dirty="0"/>
              <a:t> study of the EZH2 inhibitor tazemetostat in adults (INI1-negative </a:t>
            </a:r>
            <a:r>
              <a:rPr lang="en-GB" dirty="0" err="1"/>
              <a:t>tumors</a:t>
            </a:r>
            <a:r>
              <a:rPr lang="en-GB" dirty="0"/>
              <a:t> cohort) (NCT02601950</a:t>
            </a:r>
            <a:r>
              <a:rPr lang="en-GB" dirty="0" smtClean="0"/>
              <a:t>) – </a:t>
            </a:r>
            <a:r>
              <a:rPr lang="en-GB" dirty="0" err="1" smtClean="0"/>
              <a:t>Stacchiotti</a:t>
            </a:r>
            <a:r>
              <a:rPr lang="en-GB" dirty="0" smtClean="0"/>
              <a:t> S,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pPr marL="0" indent="0">
              <a:spcBef>
                <a:spcPts val="22200"/>
              </a:spcBef>
              <a:buNone/>
            </a:pPr>
            <a:r>
              <a:rPr lang="en-GB" b="1" dirty="0" smtClean="0">
                <a:solidFill>
                  <a:schemeClr val="bg1"/>
                </a:solidFill>
              </a:rPr>
              <a:t>CONCLUSIONS</a:t>
            </a:r>
          </a:p>
          <a:p>
            <a:pPr>
              <a:spcAft>
                <a:spcPts val="1200"/>
              </a:spcAft>
            </a:pPr>
            <a:r>
              <a:rPr lang="en-GB" sz="1600" dirty="0" smtClean="0"/>
              <a:t>Long-term clinical activity was observed in two patients with INI1-negative sarcoma and one </a:t>
            </a:r>
            <a:r>
              <a:rPr lang="en-GB" sz="1600" dirty="0"/>
              <a:t>patient with INI1-negative solid </a:t>
            </a:r>
            <a:r>
              <a:rPr lang="en-GB" sz="1600" dirty="0" smtClean="0"/>
              <a:t>tumour treated with tazemetostat</a:t>
            </a:r>
          </a:p>
          <a:p>
            <a:pPr>
              <a:spcAft>
                <a:spcPts val="1200"/>
              </a:spcAft>
            </a:pPr>
            <a:r>
              <a:rPr lang="en-GB" sz="1600" dirty="0"/>
              <a:t>Tazemetostat was generally well tolerated</a:t>
            </a:r>
          </a:p>
        </p:txBody>
      </p:sp>
      <p:sp>
        <p:nvSpPr>
          <p:cNvPr id="4" name="Text Box 4"/>
          <p:cNvSpPr txBox="1">
            <a:spLocks noChangeArrowheads="1"/>
          </p:cNvSpPr>
          <p:nvPr/>
        </p:nvSpPr>
        <p:spPr bwMode="auto">
          <a:xfrm>
            <a:off x="4735332" y="6474897"/>
            <a:ext cx="41880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Stacchiotti</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S,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1611PD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23496668"/>
              </p:ext>
            </p:extLst>
          </p:nvPr>
        </p:nvGraphicFramePr>
        <p:xfrm>
          <a:off x="2401200" y="1818086"/>
          <a:ext cx="4341600" cy="2548800"/>
        </p:xfrm>
        <a:graphic>
          <a:graphicData uri="http://schemas.openxmlformats.org/drawingml/2006/table">
            <a:tbl>
              <a:tblPr firstRow="1" bandRow="1">
                <a:tableStyleId>{69012ECD-51FC-41F1-AA8D-1B2483CD663E}</a:tableStyleId>
              </a:tblPr>
              <a:tblGrid>
                <a:gridCol w="2541600">
                  <a:extLst>
                    <a:ext uri="{9D8B030D-6E8A-4147-A177-3AD203B41FA5}">
                      <a16:colId xmlns:a16="http://schemas.microsoft.com/office/drawing/2014/main" val="3706317701"/>
                    </a:ext>
                  </a:extLst>
                </a:gridCol>
                <a:gridCol w="1800000">
                  <a:extLst>
                    <a:ext uri="{9D8B030D-6E8A-4147-A177-3AD203B41FA5}">
                      <a16:colId xmlns:a16="http://schemas.microsoft.com/office/drawing/2014/main" val="3015847857"/>
                    </a:ext>
                  </a:extLst>
                </a:gridCol>
              </a:tblGrid>
              <a:tr h="172654">
                <a:tc>
                  <a:txBody>
                    <a:bodyPr/>
                    <a:lstStyle/>
                    <a:p>
                      <a:r>
                        <a:rPr lang="en-GB" sz="1200" dirty="0" smtClean="0">
                          <a:solidFill>
                            <a:schemeClr val="tx2"/>
                          </a:solidFill>
                        </a:rPr>
                        <a:t>TRAEs any grade,</a:t>
                      </a:r>
                      <a:r>
                        <a:rPr lang="en-GB" sz="1200" baseline="0" dirty="0" smtClean="0">
                          <a:solidFill>
                            <a:schemeClr val="tx2"/>
                          </a:solidFill>
                        </a:rPr>
                        <a:t> n (%)</a:t>
                      </a:r>
                      <a:endParaRPr lang="en-GB" sz="1200" dirty="0">
                        <a:solidFill>
                          <a:schemeClr val="tx2"/>
                        </a:solidFill>
                      </a:endParaRPr>
                    </a:p>
                  </a:txBody>
                  <a:tcPr marT="36000" marB="36000" anchor="b"/>
                </a:tc>
                <a:tc>
                  <a:txBody>
                    <a:bodyPr/>
                    <a:lstStyle/>
                    <a:p>
                      <a:pPr algn="ctr"/>
                      <a:r>
                        <a:rPr lang="en-GB" sz="1200" dirty="0" smtClean="0">
                          <a:solidFill>
                            <a:schemeClr val="tx2"/>
                          </a:solidFill>
                        </a:rPr>
                        <a:t>n=32</a:t>
                      </a:r>
                      <a:endParaRPr lang="en-GB" sz="1200" dirty="0">
                        <a:solidFill>
                          <a:schemeClr val="tx2"/>
                        </a:solidFill>
                      </a:endParaRPr>
                    </a:p>
                  </a:txBody>
                  <a:tcPr marT="36000" marB="36000" anchor="b"/>
                </a:tc>
                <a:extLst>
                  <a:ext uri="{0D108BD9-81ED-4DB2-BD59-A6C34878D82A}">
                    <a16:rowId xmlns:a16="http://schemas.microsoft.com/office/drawing/2014/main" val="2453831438"/>
                  </a:ext>
                </a:extLst>
              </a:tr>
              <a:tr h="0">
                <a:tc>
                  <a:txBody>
                    <a:bodyPr/>
                    <a:lstStyle/>
                    <a:p>
                      <a:r>
                        <a:rPr lang="en-GB" sz="1200" dirty="0" smtClean="0"/>
                        <a:t>Fatigue</a:t>
                      </a:r>
                      <a:endParaRPr lang="en-GB" sz="1200" dirty="0"/>
                    </a:p>
                  </a:txBody>
                  <a:tcPr marT="36000" marB="36000" anchor="ctr"/>
                </a:tc>
                <a:tc>
                  <a:txBody>
                    <a:bodyPr/>
                    <a:lstStyle/>
                    <a:p>
                      <a:pPr algn="ctr"/>
                      <a:r>
                        <a:rPr lang="en-GB" sz="1200" dirty="0" smtClean="0"/>
                        <a:t>7 (22)</a:t>
                      </a:r>
                      <a:endParaRPr lang="en-GB" sz="1200" dirty="0"/>
                    </a:p>
                  </a:txBody>
                  <a:tcPr marT="36000" marB="36000" anchor="ctr"/>
                </a:tc>
                <a:extLst>
                  <a:ext uri="{0D108BD9-81ED-4DB2-BD59-A6C34878D82A}">
                    <a16:rowId xmlns:a16="http://schemas.microsoft.com/office/drawing/2014/main" val="3520131274"/>
                  </a:ext>
                </a:extLst>
              </a:tr>
              <a:tr h="160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Nausea</a:t>
                      </a:r>
                    </a:p>
                  </a:txBody>
                  <a:tcPr marT="36000" marB="36000" anchor="ctr"/>
                </a:tc>
                <a:tc>
                  <a:txBody>
                    <a:bodyPr/>
                    <a:lstStyle/>
                    <a:p>
                      <a:pPr algn="ctr"/>
                      <a:r>
                        <a:rPr lang="en-GB" sz="1200" dirty="0" smtClean="0"/>
                        <a:t>9 (28)</a:t>
                      </a:r>
                      <a:endParaRPr lang="en-GB" sz="1200" dirty="0"/>
                    </a:p>
                  </a:txBody>
                  <a:tcPr marT="36000" marB="36000" anchor="ctr"/>
                </a:tc>
                <a:extLst>
                  <a:ext uri="{0D108BD9-81ED-4DB2-BD59-A6C34878D82A}">
                    <a16:rowId xmlns:a16="http://schemas.microsoft.com/office/drawing/2014/main" val="895507589"/>
                  </a:ext>
                </a:extLst>
              </a:tr>
              <a:tr h="179854">
                <a:tc>
                  <a:txBody>
                    <a:bodyPr/>
                    <a:lstStyle/>
                    <a:p>
                      <a:r>
                        <a:rPr lang="en-GB" sz="1200" dirty="0" smtClean="0"/>
                        <a:t>Vomiting</a:t>
                      </a:r>
                      <a:endParaRPr lang="en-GB" sz="1200" dirty="0"/>
                    </a:p>
                  </a:txBody>
                  <a:tcPr marT="36000" marB="36000" anchor="ctr"/>
                </a:tc>
                <a:tc>
                  <a:txBody>
                    <a:bodyPr/>
                    <a:lstStyle/>
                    <a:p>
                      <a:pPr algn="ctr"/>
                      <a:r>
                        <a:rPr lang="en-GB" sz="1200" dirty="0" smtClean="0"/>
                        <a:t>2 (6)</a:t>
                      </a:r>
                      <a:endParaRPr lang="en-GB" sz="1200" dirty="0"/>
                    </a:p>
                  </a:txBody>
                  <a:tcPr marT="36000" marB="36000" anchor="ctr"/>
                </a:tc>
                <a:extLst>
                  <a:ext uri="{0D108BD9-81ED-4DB2-BD59-A6C34878D82A}">
                    <a16:rowId xmlns:a16="http://schemas.microsoft.com/office/drawing/2014/main" val="2943406317"/>
                  </a:ext>
                </a:extLst>
              </a:tr>
              <a:tr h="191854">
                <a:tc>
                  <a:txBody>
                    <a:bodyPr/>
                    <a:lstStyle/>
                    <a:p>
                      <a:r>
                        <a:rPr lang="en-GB" sz="1200" dirty="0" smtClean="0"/>
                        <a:t>Arthralgia</a:t>
                      </a:r>
                      <a:endParaRPr lang="en-GB" sz="1200" dirty="0"/>
                    </a:p>
                  </a:txBody>
                  <a:tcPr marT="36000" marB="36000" anchor="ctr"/>
                </a:tc>
                <a:tc>
                  <a:txBody>
                    <a:bodyPr/>
                    <a:lstStyle/>
                    <a:p>
                      <a:pPr algn="ctr"/>
                      <a:r>
                        <a:rPr lang="en-GB" sz="1200" dirty="0" smtClean="0"/>
                        <a:t>1 (3)</a:t>
                      </a:r>
                      <a:endParaRPr lang="en-GB" sz="1200" dirty="0"/>
                    </a:p>
                  </a:txBody>
                  <a:tcPr marT="36000" marB="36000" anchor="ctr"/>
                </a:tc>
                <a:extLst>
                  <a:ext uri="{0D108BD9-81ED-4DB2-BD59-A6C34878D82A}">
                    <a16:rowId xmlns:a16="http://schemas.microsoft.com/office/drawing/2014/main" val="1920519507"/>
                  </a:ext>
                </a:extLst>
              </a:tr>
              <a:tr h="124654">
                <a:tc>
                  <a:txBody>
                    <a:bodyPr/>
                    <a:lstStyle/>
                    <a:p>
                      <a:r>
                        <a:rPr lang="en-GB" sz="1200" dirty="0" smtClean="0"/>
                        <a:t>Diarrhoea</a:t>
                      </a:r>
                      <a:endParaRPr lang="en-GB" sz="1200" dirty="0"/>
                    </a:p>
                  </a:txBody>
                  <a:tcPr marT="36000" marB="36000" anchor="ctr"/>
                </a:tc>
                <a:tc>
                  <a:txBody>
                    <a:bodyPr/>
                    <a:lstStyle/>
                    <a:p>
                      <a:pPr algn="ctr"/>
                      <a:r>
                        <a:rPr lang="en-GB" sz="1200" dirty="0" smtClean="0"/>
                        <a:t>3 (9)</a:t>
                      </a:r>
                      <a:endParaRPr lang="en-GB" sz="1200" dirty="0"/>
                    </a:p>
                  </a:txBody>
                  <a:tcPr marT="36000" marB="36000" anchor="ctr"/>
                </a:tc>
                <a:extLst>
                  <a:ext uri="{0D108BD9-81ED-4DB2-BD59-A6C34878D82A}">
                    <a16:rowId xmlns:a16="http://schemas.microsoft.com/office/drawing/2014/main" val="3413383308"/>
                  </a:ext>
                </a:extLst>
              </a:tr>
              <a:tr h="0">
                <a:tc>
                  <a:txBody>
                    <a:bodyPr/>
                    <a:lstStyle/>
                    <a:p>
                      <a:r>
                        <a:rPr lang="en-GB" sz="1200" dirty="0" smtClean="0"/>
                        <a:t>Dyspnoea</a:t>
                      </a:r>
                      <a:endParaRPr lang="en-GB" sz="1200" dirty="0"/>
                    </a:p>
                  </a:txBody>
                  <a:tcPr marT="36000" marB="36000" anchor="ctr"/>
                </a:tc>
                <a:tc>
                  <a:txBody>
                    <a:bodyPr/>
                    <a:lstStyle/>
                    <a:p>
                      <a:pPr algn="ctr"/>
                      <a:r>
                        <a:rPr lang="en-GB" sz="1200" dirty="0" smtClean="0"/>
                        <a:t>1 (3)</a:t>
                      </a:r>
                      <a:endParaRPr lang="en-GB" sz="1200" dirty="0"/>
                    </a:p>
                  </a:txBody>
                  <a:tcPr marT="36000" marB="36000" anchor="ctr"/>
                </a:tc>
                <a:extLst>
                  <a:ext uri="{0D108BD9-81ED-4DB2-BD59-A6C34878D82A}">
                    <a16:rowId xmlns:a16="http://schemas.microsoft.com/office/drawing/2014/main" val="1442496412"/>
                  </a:ext>
                </a:extLst>
              </a:tr>
              <a:tr h="206254">
                <a:tc>
                  <a:txBody>
                    <a:bodyPr/>
                    <a:lstStyle/>
                    <a:p>
                      <a:r>
                        <a:rPr lang="en-GB" sz="1200" dirty="0" smtClean="0"/>
                        <a:t>Constipation</a:t>
                      </a:r>
                      <a:endParaRPr lang="en-GB" sz="1200" dirty="0"/>
                    </a:p>
                  </a:txBody>
                  <a:tcPr marT="36000" marB="36000" anchor="ctr"/>
                </a:tc>
                <a:tc>
                  <a:txBody>
                    <a:bodyPr/>
                    <a:lstStyle/>
                    <a:p>
                      <a:pPr algn="ctr"/>
                      <a:r>
                        <a:rPr lang="en-GB" sz="1200" dirty="0" smtClean="0"/>
                        <a:t>1 (3)</a:t>
                      </a:r>
                      <a:endParaRPr lang="en-GB" sz="1200" dirty="0"/>
                    </a:p>
                  </a:txBody>
                  <a:tcPr marT="36000" marB="36000" anchor="ctr"/>
                </a:tc>
                <a:extLst>
                  <a:ext uri="{0D108BD9-81ED-4DB2-BD59-A6C34878D82A}">
                    <a16:rowId xmlns:a16="http://schemas.microsoft.com/office/drawing/2014/main" val="2758297412"/>
                  </a:ext>
                </a:extLst>
              </a:tr>
              <a:tr h="206254">
                <a:tc>
                  <a:txBody>
                    <a:bodyPr/>
                    <a:lstStyle/>
                    <a:p>
                      <a:r>
                        <a:rPr lang="en-GB" sz="1200" dirty="0" smtClean="0"/>
                        <a:t>Alopecia</a:t>
                      </a:r>
                      <a:endParaRPr lang="en-GB" sz="1200" dirty="0"/>
                    </a:p>
                  </a:txBody>
                  <a:tcPr marT="36000" marB="36000" anchor="ctr"/>
                </a:tc>
                <a:tc>
                  <a:txBody>
                    <a:bodyPr/>
                    <a:lstStyle/>
                    <a:p>
                      <a:pPr algn="ctr"/>
                      <a:r>
                        <a:rPr lang="en-GB" sz="1200" dirty="0" smtClean="0"/>
                        <a:t>3 (9)</a:t>
                      </a:r>
                      <a:endParaRPr lang="en-GB" sz="1200" dirty="0"/>
                    </a:p>
                  </a:txBody>
                  <a:tcPr marT="36000" marB="36000" anchor="ctr"/>
                </a:tc>
                <a:extLst>
                  <a:ext uri="{0D108BD9-81ED-4DB2-BD59-A6C34878D82A}">
                    <a16:rowId xmlns:a16="http://schemas.microsoft.com/office/drawing/2014/main" val="1232392250"/>
                  </a:ext>
                </a:extLst>
              </a:tr>
              <a:tr h="206254">
                <a:tc>
                  <a:txBody>
                    <a:bodyPr/>
                    <a:lstStyle/>
                    <a:p>
                      <a:r>
                        <a:rPr lang="en-GB" sz="1200" dirty="0" smtClean="0"/>
                        <a:t>Anaemia</a:t>
                      </a:r>
                      <a:endParaRPr lang="en-GB" sz="1200" dirty="0"/>
                    </a:p>
                  </a:txBody>
                  <a:tcPr marT="36000" marB="36000" anchor="ctr"/>
                </a:tc>
                <a:tc>
                  <a:txBody>
                    <a:bodyPr/>
                    <a:lstStyle/>
                    <a:p>
                      <a:pPr algn="ctr"/>
                      <a:r>
                        <a:rPr lang="en-GB" sz="1200" dirty="0" smtClean="0"/>
                        <a:t>2 (6)</a:t>
                      </a:r>
                      <a:endParaRPr lang="en-GB" sz="1200" dirty="0"/>
                    </a:p>
                  </a:txBody>
                  <a:tcPr marT="36000" marB="36000" anchor="ctr"/>
                </a:tc>
                <a:extLst>
                  <a:ext uri="{0D108BD9-81ED-4DB2-BD59-A6C34878D82A}">
                    <a16:rowId xmlns:a16="http://schemas.microsoft.com/office/drawing/2014/main" val="1539731722"/>
                  </a:ext>
                </a:extLst>
              </a:tr>
            </a:tbl>
          </a:graphicData>
        </a:graphic>
      </p:graphicFrame>
    </p:spTree>
    <p:extLst>
      <p:ext uri="{BB962C8B-B14F-4D97-AF65-F5344CB8AC3E}">
        <p14:creationId xmlns:p14="http://schemas.microsoft.com/office/powerpoint/2010/main" val="1058456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smtClean="0"/>
              <a:t>1612PD</a:t>
            </a:r>
            <a:r>
              <a:rPr lang="en-GB" dirty="0"/>
              <a:t>: A phase </a:t>
            </a:r>
            <a:r>
              <a:rPr lang="en-GB" dirty="0" smtClean="0"/>
              <a:t>II, </a:t>
            </a:r>
            <a:r>
              <a:rPr lang="en-GB" dirty="0" err="1"/>
              <a:t>multicenter</a:t>
            </a:r>
            <a:r>
              <a:rPr lang="en-GB" dirty="0"/>
              <a:t> study of the EZH2 inhibitor tazemetostat in adults (rhabdoid </a:t>
            </a:r>
            <a:r>
              <a:rPr lang="en-GB" dirty="0" err="1"/>
              <a:t>tumor</a:t>
            </a:r>
            <a:r>
              <a:rPr lang="en-GB" dirty="0"/>
              <a:t> cohort) (NCT02601950</a:t>
            </a:r>
            <a:r>
              <a:rPr lang="en-GB" dirty="0" smtClean="0"/>
              <a:t>) </a:t>
            </a:r>
            <a:br>
              <a:rPr lang="en-GB" dirty="0" smtClean="0"/>
            </a:br>
            <a:r>
              <a:rPr lang="en-GB" dirty="0" smtClean="0"/>
              <a:t>– Jones RL,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a:t>To examine the efficacy and safety of tazemetostat, a small molecule EZH2 inhibitor, in patients with </a:t>
            </a:r>
            <a:r>
              <a:rPr lang="en-GB" sz="1600" dirty="0" smtClean="0"/>
              <a:t>rhabdoid sarcomas</a:t>
            </a:r>
            <a:endParaRPr lang="en-GB" sz="1600" dirty="0"/>
          </a:p>
          <a:p>
            <a:pPr marL="0" indent="0">
              <a:buNone/>
            </a:pPr>
            <a:endParaRPr lang="en-GB" dirty="0"/>
          </a:p>
        </p:txBody>
      </p:sp>
      <p:sp>
        <p:nvSpPr>
          <p:cNvPr id="4" name="Text Box 4"/>
          <p:cNvSpPr txBox="1">
            <a:spLocks noChangeArrowheads="1"/>
          </p:cNvSpPr>
          <p:nvPr/>
        </p:nvSpPr>
        <p:spPr bwMode="auto">
          <a:xfrm>
            <a:off x="4930706" y="6474897"/>
            <a:ext cx="39926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Jones RL,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1612PD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8443167" y="0"/>
            <a:ext cx="700833" cy="430887"/>
          </a:xfrm>
          <a:prstGeom prst="rect">
            <a:avLst/>
          </a:prstGeom>
          <a:solidFill>
            <a:srgbClr val="FFFF00"/>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All</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3 slides</a:t>
            </a:r>
            <a:endParaRPr kumimoji="0" lang="en-GB" sz="1100" b="1"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 name="AutoShape 12"/>
          <p:cNvSpPr>
            <a:spLocks noChangeArrowheads="1"/>
          </p:cNvSpPr>
          <p:nvPr/>
        </p:nvSpPr>
        <p:spPr bwMode="auto">
          <a:xfrm>
            <a:off x="5335364" y="3074889"/>
            <a:ext cx="1896613" cy="1292898"/>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Tazemetostat 800</a:t>
            </a:r>
            <a:r>
              <a:rPr kumimoji="0" lang="en-GB" altLang="zh-CN" sz="1600" b="0" i="0" u="none" strike="noStrike" kern="1200" cap="none" spc="0" normalizeH="0" dirty="0" smtClean="0">
                <a:ln>
                  <a:noFill/>
                </a:ln>
                <a:solidFill>
                  <a:srgbClr val="FFFFFF"/>
                </a:solidFill>
                <a:effectLst/>
                <a:uLnTx/>
                <a:uFillTx/>
                <a:ea typeface="SimSun" pitchFamily="2" charset="-122"/>
              </a:rPr>
              <a:t> mg bid continuous </a:t>
            </a:r>
            <a:br>
              <a:rPr kumimoji="0" lang="en-GB" altLang="zh-CN" sz="1600" b="0" i="0" u="none" strike="noStrike" kern="1200" cap="none" spc="0" normalizeH="0" dirty="0" smtClean="0">
                <a:ln>
                  <a:noFill/>
                </a:ln>
                <a:solidFill>
                  <a:srgbClr val="FFFFFF"/>
                </a:solidFill>
                <a:effectLst/>
                <a:uLnTx/>
                <a:uFillTx/>
                <a:ea typeface="SimSun" pitchFamily="2" charset="-122"/>
              </a:rPr>
            </a:br>
            <a:r>
              <a:rPr kumimoji="0" lang="en-GB" altLang="zh-CN" sz="1600" b="0" i="0" u="none" strike="noStrike" kern="1200" cap="none" spc="0" normalizeH="0" dirty="0" smtClean="0">
                <a:ln>
                  <a:noFill/>
                </a:ln>
                <a:solidFill>
                  <a:srgbClr val="FFFFFF"/>
                </a:solidFill>
                <a:effectLst/>
                <a:uLnTx/>
                <a:uFillTx/>
                <a:ea typeface="SimSun" pitchFamily="2" charset="-122"/>
              </a:rPr>
              <a:t>28-day cycles</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cxnSp>
        <p:nvCxnSpPr>
          <p:cNvPr id="7" name="AutoShape 19"/>
          <p:cNvCxnSpPr>
            <a:cxnSpLocks noChangeShapeType="1"/>
            <a:stCxn id="8" idx="3"/>
            <a:endCxn id="6" idx="1"/>
          </p:cNvCxnSpPr>
          <p:nvPr/>
        </p:nvCxnSpPr>
        <p:spPr bwMode="auto">
          <a:xfrm>
            <a:off x="4810481" y="3721338"/>
            <a:ext cx="524883" cy="0"/>
          </a:xfrm>
          <a:prstGeom prst="straightConnector1">
            <a:avLst/>
          </a:prstGeom>
          <a:noFill/>
          <a:ln w="38100">
            <a:solidFill>
              <a:schemeClr val="bg2"/>
            </a:solidFill>
            <a:round/>
            <a:headEnd/>
            <a:tailEnd type="triangle" w="med" len="med"/>
          </a:ln>
        </p:spPr>
      </p:cxnSp>
      <p:sp>
        <p:nvSpPr>
          <p:cNvPr id="8" name="AutoShape 9"/>
          <p:cNvSpPr>
            <a:spLocks noChangeArrowheads="1"/>
          </p:cNvSpPr>
          <p:nvPr/>
        </p:nvSpPr>
        <p:spPr bwMode="auto">
          <a:xfrm>
            <a:off x="98999" y="2448178"/>
            <a:ext cx="4711482"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Key patient inclusion criteria</a:t>
            </a:r>
          </a:p>
          <a:p>
            <a:pPr lvl="0" defTabSz="892175" eaLnBrk="0" hangingPunct="0">
              <a:spcAft>
                <a:spcPct val="30000"/>
              </a:spcAft>
              <a:defRPr/>
            </a:pPr>
            <a:r>
              <a:rPr lang="en-GB" altLang="zh-CN" sz="1600" b="1" u="sng" dirty="0">
                <a:solidFill>
                  <a:srgbClr val="FFFFFF"/>
                </a:solidFill>
                <a:ea typeface="SimSun" pitchFamily="2" charset="-122"/>
              </a:rPr>
              <a:t>Cohort 1: malignant rhabdoid, kidney rhabdoid or atypical </a:t>
            </a:r>
            <a:r>
              <a:rPr lang="en-GB" altLang="zh-CN" sz="1600" b="1" u="sng" dirty="0" err="1">
                <a:solidFill>
                  <a:srgbClr val="FFFFFF"/>
                </a:solidFill>
                <a:ea typeface="SimSun" pitchFamily="2" charset="-122"/>
              </a:rPr>
              <a:t>teratoid</a:t>
            </a:r>
            <a:r>
              <a:rPr lang="en-GB" altLang="zh-CN" sz="1600" b="1" u="sng" dirty="0">
                <a:solidFill>
                  <a:srgbClr val="FFFFFF"/>
                </a:solidFill>
                <a:ea typeface="SimSun" pitchFamily="2" charset="-122"/>
              </a:rPr>
              <a:t> rhabdoid </a:t>
            </a:r>
            <a:r>
              <a:rPr lang="en-GB" altLang="zh-CN" sz="1600" b="1" u="sng" dirty="0" smtClean="0">
                <a:solidFill>
                  <a:srgbClr val="FFFFFF"/>
                </a:solidFill>
                <a:ea typeface="SimSun" pitchFamily="2" charset="-122"/>
              </a:rPr>
              <a:t>tumours*</a:t>
            </a:r>
            <a:endParaRPr lang="en-GB" altLang="zh-CN" sz="1600" b="1" u="sng" dirty="0">
              <a:solidFill>
                <a:srgbClr val="FFFFFF"/>
              </a:solidFill>
              <a:ea typeface="SimSun" pitchFamily="2" charset="-122"/>
            </a:endParaRPr>
          </a:p>
          <a:p>
            <a:pPr marL="228600" lvl="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Loss of or mutations in INI1 or SMARCA4 </a:t>
            </a:r>
          </a:p>
          <a:p>
            <a:pPr marL="228600" lvl="0" indent="-228600" defTabSz="892175" eaLnBrk="0" hangingPunct="0">
              <a:spcAft>
                <a:spcPct val="30000"/>
              </a:spcAft>
              <a:buFont typeface="Arial" pitchFamily="34" charset="0"/>
              <a:buChar char="•"/>
              <a:defRPr/>
            </a:pPr>
            <a:r>
              <a:rPr lang="en-GB" altLang="zh-CN" sz="1600" dirty="0" smtClean="0">
                <a:solidFill>
                  <a:srgbClr val="FFFFFF"/>
                </a:solidFill>
                <a:ea typeface="SimSun" pitchFamily="2" charset="-122"/>
              </a:rPr>
              <a:t>No other EZH2 inhibitors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ea typeface="SimSun" pitchFamily="2" charset="-122"/>
              </a:rPr>
              <a:t>ECOG PS 0–1</a:t>
            </a:r>
            <a:r>
              <a:rPr kumimoji="0" lang="en-GB" altLang="zh-CN" sz="1600" b="1" i="0" u="sng" strike="noStrike" kern="1200" cap="none" spc="0" normalizeH="0" dirty="0" smtClean="0">
                <a:ln>
                  <a:noFill/>
                </a:ln>
                <a:solidFill>
                  <a:srgbClr val="FFFFFF"/>
                </a:solidFill>
                <a:effectLst/>
                <a:uLnTx/>
                <a:uFillTx/>
                <a:ea typeface="SimSun" pitchFamily="2" charset="-122"/>
              </a:rPr>
              <a:t> </a:t>
            </a:r>
          </a:p>
          <a:p>
            <a:pPr marR="0" lvl="0" algn="l" defTabSz="892175" rtl="0" eaLnBrk="0" fontAlgn="base" latinLnBrk="0" hangingPunct="0">
              <a:lnSpc>
                <a:spcPct val="100000"/>
              </a:lnSpc>
              <a:spcBef>
                <a:spcPct val="0"/>
              </a:spcBef>
              <a:spcAft>
                <a:spcPct val="30000"/>
              </a:spcAft>
              <a:buClrTx/>
              <a:buSzTx/>
              <a:tabLst/>
              <a:defRPr/>
            </a:pPr>
            <a:r>
              <a:rPr kumimoji="0" lang="en-GB" altLang="zh-CN" sz="1600" i="0" strike="noStrike" kern="1200" cap="none" spc="0" normalizeH="0" dirty="0" smtClean="0">
                <a:ln>
                  <a:noFill/>
                </a:ln>
                <a:solidFill>
                  <a:srgbClr val="FFFFFF"/>
                </a:solidFill>
                <a:effectLst/>
                <a:uLnTx/>
                <a:uFillTx/>
                <a:ea typeface="SimSun" pitchFamily="2" charset="-122"/>
              </a:rPr>
              <a:t>(n=31)</a:t>
            </a:r>
          </a:p>
        </p:txBody>
      </p:sp>
      <p:cxnSp>
        <p:nvCxnSpPr>
          <p:cNvPr id="9" name="AutoShape 19"/>
          <p:cNvCxnSpPr>
            <a:cxnSpLocks noChangeShapeType="1"/>
            <a:stCxn id="6" idx="3"/>
            <a:endCxn id="10" idx="1"/>
          </p:cNvCxnSpPr>
          <p:nvPr/>
        </p:nvCxnSpPr>
        <p:spPr bwMode="auto">
          <a:xfrm>
            <a:off x="7231977" y="3721338"/>
            <a:ext cx="524883" cy="1"/>
          </a:xfrm>
          <a:prstGeom prst="straightConnector1">
            <a:avLst/>
          </a:prstGeom>
          <a:noFill/>
          <a:ln w="38100">
            <a:solidFill>
              <a:schemeClr val="bg2"/>
            </a:solidFill>
            <a:round/>
            <a:headEnd/>
            <a:tailEnd type="triangle" w="med" len="med"/>
          </a:ln>
        </p:spPr>
      </p:cxnSp>
      <p:sp>
        <p:nvSpPr>
          <p:cNvPr id="10" name="AutoShape 12"/>
          <p:cNvSpPr>
            <a:spLocks noChangeArrowheads="1"/>
          </p:cNvSpPr>
          <p:nvPr/>
        </p:nvSpPr>
        <p:spPr bwMode="auto">
          <a:xfrm>
            <a:off x="7756860" y="3259751"/>
            <a:ext cx="1281677" cy="923175"/>
          </a:xfrm>
          <a:prstGeom prst="roundRect">
            <a:avLst>
              <a:gd name="adj" fmla="val 16667"/>
            </a:avLst>
          </a:prstGeom>
          <a:solidFill>
            <a:schemeClr val="tx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PD/</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toxicity/</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withdrawal</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11" name="Rectangle 9"/>
          <p:cNvSpPr txBox="1">
            <a:spLocks noChangeArrowheads="1"/>
          </p:cNvSpPr>
          <p:nvPr/>
        </p:nvSpPr>
        <p:spPr bwMode="auto">
          <a:xfrm>
            <a:off x="228600" y="5239116"/>
            <a:ext cx="4523401"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Primary endpoint</a:t>
            </a:r>
          </a:p>
          <a:p>
            <a:pPr lvl="0">
              <a:buClr>
                <a:srgbClr val="23246D"/>
              </a:buClr>
              <a:defRPr/>
            </a:pPr>
            <a:r>
              <a:rPr lang="en-US" sz="1600" dirty="0" smtClean="0">
                <a:solidFill>
                  <a:srgbClr val="363636"/>
                </a:solidFill>
              </a:rPr>
              <a:t>ORR (RECIST v1.1)</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 name="Content Placeholder 26"/>
          <p:cNvSpPr txBox="1">
            <a:spLocks/>
          </p:cNvSpPr>
          <p:nvPr/>
        </p:nvSpPr>
        <p:spPr>
          <a:xfrm>
            <a:off x="5040160" y="5239115"/>
            <a:ext cx="3696600" cy="838592"/>
          </a:xfrm>
          <a:prstGeom prst="rect">
            <a:avLst/>
          </a:prstGeom>
        </p:spPr>
        <p:txBody>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Secondary endpoint</a:t>
            </a:r>
          </a:p>
          <a:p>
            <a:pPr lvl="0">
              <a:buClr>
                <a:srgbClr val="23246D"/>
              </a:buClr>
              <a:defRPr/>
            </a:pPr>
            <a:r>
              <a:rPr kumimoji="0" lang="en-US" sz="1600" b="0" i="0" u="none" strike="noStrike" kern="1200" cap="none" spc="0" normalizeH="0" baseline="0" noProof="0" dirty="0" smtClean="0">
                <a:ln>
                  <a:noFill/>
                </a:ln>
                <a:solidFill>
                  <a:srgbClr val="363636"/>
                </a:solidFill>
                <a:effectLst/>
                <a:uLnTx/>
                <a:uFillTx/>
                <a:latin typeface="Arial"/>
                <a:ea typeface="+mn-ea"/>
                <a:cs typeface="Arial"/>
              </a:rPr>
              <a:t>Safety</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4" name="TextBox 5"/>
          <p:cNvSpPr txBox="1"/>
          <p:nvPr/>
        </p:nvSpPr>
        <p:spPr>
          <a:xfrm>
            <a:off x="1111111" y="6025766"/>
            <a:ext cx="4907113"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0850" lvl="0" indent="-450850"/>
            <a:r>
              <a:rPr kumimoji="0" lang="en-US" sz="1100" b="0" i="0" u="none" strike="noStrike" kern="1200" cap="none" spc="0" normalizeH="0" baseline="0" noProof="0" dirty="0" smtClean="0">
                <a:ln>
                  <a:noFill/>
                </a:ln>
                <a:solidFill>
                  <a:srgbClr val="363636"/>
                </a:solidFill>
                <a:effectLst/>
                <a:uLnTx/>
                <a:uFillTx/>
                <a:latin typeface="Arial"/>
                <a:ea typeface="+mn-ea"/>
                <a:cs typeface="Arial"/>
              </a:rPr>
              <a:t>*</a:t>
            </a:r>
            <a:r>
              <a:rPr lang="en-GB" sz="1100" dirty="0" smtClean="0">
                <a:solidFill>
                  <a:srgbClr val="363636"/>
                </a:solidFill>
              </a:rPr>
              <a:t>Includes </a:t>
            </a:r>
            <a:r>
              <a:rPr lang="en-GB" sz="1100" dirty="0">
                <a:solidFill>
                  <a:srgbClr val="363636"/>
                </a:solidFill>
              </a:rPr>
              <a:t>small cell carcinoma of the ovary hypercalcemia type (SCCOHT) </a:t>
            </a:r>
            <a:r>
              <a:rPr lang="en-GB" sz="1100" dirty="0" smtClean="0">
                <a:solidFill>
                  <a:srgbClr val="363636"/>
                </a:solidFill>
              </a:rPr>
              <a:t/>
            </a:r>
            <a:br>
              <a:rPr lang="en-GB" sz="1100" dirty="0" smtClean="0">
                <a:solidFill>
                  <a:srgbClr val="363636"/>
                </a:solidFill>
              </a:rPr>
            </a:br>
            <a:r>
              <a:rPr lang="en-GB" sz="1100" dirty="0" smtClean="0">
                <a:solidFill>
                  <a:srgbClr val="363636"/>
                </a:solidFill>
              </a:rPr>
              <a:t>and </a:t>
            </a:r>
            <a:r>
              <a:rPr lang="en-GB" sz="1100" dirty="0">
                <a:solidFill>
                  <a:srgbClr val="363636"/>
                </a:solidFill>
              </a:rPr>
              <a:t>thoracic </a:t>
            </a:r>
            <a:r>
              <a:rPr lang="en-GB" sz="1100" dirty="0" smtClean="0">
                <a:solidFill>
                  <a:srgbClr val="363636"/>
                </a:solidFill>
              </a:rPr>
              <a:t>sarcoma</a:t>
            </a:r>
            <a:endParaRPr kumimoji="0" lang="en-US" sz="1100" b="0" i="0" u="none" strike="noStrike" kern="1200" cap="none" spc="0" normalizeH="0" baseline="0" noProof="0" dirty="0">
              <a:ln>
                <a:noFill/>
              </a:ln>
              <a:solidFill>
                <a:srgbClr val="363636"/>
              </a:solidFill>
              <a:effectLst/>
              <a:uLnTx/>
              <a:uFillTx/>
              <a:latin typeface="Arial"/>
              <a:ea typeface="+mn-ea"/>
              <a:cs typeface="Arial"/>
            </a:endParaRPr>
          </a:p>
        </p:txBody>
      </p:sp>
    </p:spTree>
    <p:extLst>
      <p:ext uri="{BB962C8B-B14F-4D97-AF65-F5344CB8AC3E}">
        <p14:creationId xmlns:p14="http://schemas.microsoft.com/office/powerpoint/2010/main" val="189407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smtClean="0"/>
              <a:t>1612PD</a:t>
            </a:r>
            <a:r>
              <a:rPr lang="en-GB" dirty="0"/>
              <a:t>: A phase </a:t>
            </a:r>
            <a:r>
              <a:rPr lang="en-GB" dirty="0" smtClean="0"/>
              <a:t>II, </a:t>
            </a:r>
            <a:r>
              <a:rPr lang="en-GB" dirty="0" err="1"/>
              <a:t>multicenter</a:t>
            </a:r>
            <a:r>
              <a:rPr lang="en-GB" dirty="0"/>
              <a:t> study of the EZH2 inhibitor tazemetostat in adults (rhabdoid </a:t>
            </a:r>
            <a:r>
              <a:rPr lang="en-GB" dirty="0" err="1"/>
              <a:t>tumor</a:t>
            </a:r>
            <a:r>
              <a:rPr lang="en-GB" dirty="0"/>
              <a:t> cohort) (NCT02601950</a:t>
            </a:r>
            <a:r>
              <a:rPr lang="en-GB" dirty="0" smtClean="0"/>
              <a:t>) </a:t>
            </a:r>
            <a:br>
              <a:rPr lang="en-GB" dirty="0" smtClean="0"/>
            </a:br>
            <a:r>
              <a:rPr lang="en-GB" dirty="0" smtClean="0"/>
              <a:t>– Jones RL,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endParaRPr lang="en-GB" dirty="0"/>
          </a:p>
        </p:txBody>
      </p:sp>
      <p:sp>
        <p:nvSpPr>
          <p:cNvPr id="4" name="Text Box 4"/>
          <p:cNvSpPr txBox="1">
            <a:spLocks noChangeArrowheads="1"/>
          </p:cNvSpPr>
          <p:nvPr/>
        </p:nvSpPr>
        <p:spPr bwMode="auto">
          <a:xfrm>
            <a:off x="4930706" y="6474897"/>
            <a:ext cx="39926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Jones RL,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1612PD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2783811"/>
              </p:ext>
            </p:extLst>
          </p:nvPr>
        </p:nvGraphicFramePr>
        <p:xfrm>
          <a:off x="122400" y="1861819"/>
          <a:ext cx="2807678" cy="2778760"/>
        </p:xfrm>
        <a:graphic>
          <a:graphicData uri="http://schemas.openxmlformats.org/drawingml/2006/table">
            <a:tbl>
              <a:tblPr firstRow="1" bandRow="1">
                <a:tableStyleId>{69012ECD-51FC-41F1-AA8D-1B2483CD663E}</a:tableStyleId>
              </a:tblPr>
              <a:tblGrid>
                <a:gridCol w="1778400">
                  <a:extLst>
                    <a:ext uri="{9D8B030D-6E8A-4147-A177-3AD203B41FA5}">
                      <a16:colId xmlns:a16="http://schemas.microsoft.com/office/drawing/2014/main" val="3356209120"/>
                    </a:ext>
                  </a:extLst>
                </a:gridCol>
                <a:gridCol w="1029278">
                  <a:extLst>
                    <a:ext uri="{9D8B030D-6E8A-4147-A177-3AD203B41FA5}">
                      <a16:colId xmlns:a16="http://schemas.microsoft.com/office/drawing/2014/main" val="3708958667"/>
                    </a:ext>
                  </a:extLst>
                </a:gridCol>
              </a:tblGrid>
              <a:tr h="209868">
                <a:tc>
                  <a:txBody>
                    <a:bodyPr/>
                    <a:lstStyle/>
                    <a:p>
                      <a:r>
                        <a:rPr lang="en-GB" sz="1400" dirty="0" smtClean="0">
                          <a:solidFill>
                            <a:schemeClr val="tx2"/>
                          </a:solidFill>
                        </a:rPr>
                        <a:t>Response, n (%)</a:t>
                      </a:r>
                    </a:p>
                  </a:txBody>
                  <a:tcPr/>
                </a:tc>
                <a:tc>
                  <a:txBody>
                    <a:bodyPr/>
                    <a:lstStyle/>
                    <a:p>
                      <a:pPr algn="ctr"/>
                      <a:r>
                        <a:rPr lang="en-GB" sz="1400" dirty="0" smtClean="0">
                          <a:solidFill>
                            <a:schemeClr val="tx2"/>
                          </a:solidFill>
                        </a:rPr>
                        <a:t>n=31</a:t>
                      </a:r>
                      <a:endParaRPr lang="en-GB" sz="1400" dirty="0">
                        <a:solidFill>
                          <a:schemeClr val="tx2"/>
                        </a:solidFill>
                      </a:endParaRPr>
                    </a:p>
                  </a:txBody>
                  <a:tcPr/>
                </a:tc>
                <a:extLst>
                  <a:ext uri="{0D108BD9-81ED-4DB2-BD59-A6C34878D82A}">
                    <a16:rowId xmlns:a16="http://schemas.microsoft.com/office/drawing/2014/main" val="3774903072"/>
                  </a:ext>
                </a:extLst>
              </a:tr>
              <a:tr h="0">
                <a:tc>
                  <a:txBody>
                    <a:bodyPr/>
                    <a:lstStyle/>
                    <a:p>
                      <a:r>
                        <a:rPr lang="en-GB" sz="1400" dirty="0" smtClean="0"/>
                        <a:t>ORR (CR + PR)</a:t>
                      </a:r>
                      <a:br>
                        <a:rPr lang="en-GB" sz="1400" dirty="0" smtClean="0"/>
                      </a:br>
                      <a:r>
                        <a:rPr lang="en-GB" sz="1400" dirty="0" smtClean="0"/>
                        <a:t>[95%CI]</a:t>
                      </a:r>
                      <a:endParaRPr lang="en-GB" sz="1400" dirty="0"/>
                    </a:p>
                  </a:txBody>
                  <a:tcPr/>
                </a:tc>
                <a:tc>
                  <a:txBody>
                    <a:bodyPr/>
                    <a:lstStyle/>
                    <a:p>
                      <a:pPr algn="ctr"/>
                      <a:r>
                        <a:rPr lang="en-GB" sz="1400" dirty="0" smtClean="0"/>
                        <a:t>2 (6) </a:t>
                      </a:r>
                      <a:br>
                        <a:rPr lang="en-GB" sz="1400" dirty="0" smtClean="0"/>
                      </a:br>
                      <a:r>
                        <a:rPr lang="en-GB" sz="1400" dirty="0" smtClean="0"/>
                        <a:t>[0.8,</a:t>
                      </a:r>
                      <a:r>
                        <a:rPr lang="en-GB" sz="1400" baseline="0" dirty="0" smtClean="0"/>
                        <a:t> 21.4</a:t>
                      </a:r>
                      <a:r>
                        <a:rPr lang="en-GB" sz="1400" dirty="0" smtClean="0"/>
                        <a:t>]</a:t>
                      </a:r>
                      <a:endParaRPr lang="en-GB" sz="1400" dirty="0"/>
                    </a:p>
                  </a:txBody>
                  <a:tcPr/>
                </a:tc>
                <a:extLst>
                  <a:ext uri="{0D108BD9-81ED-4DB2-BD59-A6C34878D82A}">
                    <a16:rowId xmlns:a16="http://schemas.microsoft.com/office/drawing/2014/main" val="2510332992"/>
                  </a:ext>
                </a:extLst>
              </a:tr>
              <a:tr h="370840">
                <a:tc>
                  <a:txBody>
                    <a:bodyPr/>
                    <a:lstStyle/>
                    <a:p>
                      <a:r>
                        <a:rPr lang="en-GB" sz="1400" dirty="0" smtClean="0"/>
                        <a:t>Best</a:t>
                      </a:r>
                      <a:r>
                        <a:rPr lang="en-GB" sz="1400" baseline="0" dirty="0" smtClean="0"/>
                        <a:t> response</a:t>
                      </a:r>
                    </a:p>
                    <a:p>
                      <a:pPr marL="185738" indent="0"/>
                      <a:r>
                        <a:rPr lang="en-GB" sz="1400" baseline="0" dirty="0" smtClean="0"/>
                        <a:t>CR</a:t>
                      </a:r>
                    </a:p>
                    <a:p>
                      <a:pPr marL="185738" indent="0"/>
                      <a:r>
                        <a:rPr lang="en-GB" sz="1400" baseline="0" dirty="0" smtClean="0"/>
                        <a:t>PR</a:t>
                      </a:r>
                    </a:p>
                    <a:p>
                      <a:pPr marL="185738" indent="0"/>
                      <a:r>
                        <a:rPr lang="en-GB" sz="1400" baseline="0" dirty="0" smtClean="0"/>
                        <a:t>SD</a:t>
                      </a:r>
                    </a:p>
                    <a:p>
                      <a:pPr marL="185738" indent="0"/>
                      <a:r>
                        <a:rPr lang="en-GB" sz="1400" baseline="0" dirty="0" smtClean="0"/>
                        <a:t>PD</a:t>
                      </a:r>
                    </a:p>
                    <a:p>
                      <a:pPr marL="185738" indent="0"/>
                      <a:r>
                        <a:rPr lang="en-GB" sz="1400" baseline="0" dirty="0" smtClean="0"/>
                        <a:t>NE, missing, unknown</a:t>
                      </a:r>
                      <a:endParaRPr lang="en-GB" sz="1400" dirty="0"/>
                    </a:p>
                  </a:txBody>
                  <a:tcPr/>
                </a:tc>
                <a:tc>
                  <a:txBody>
                    <a:bodyPr/>
                    <a:lstStyle/>
                    <a:p>
                      <a:pPr algn="ctr"/>
                      <a:endParaRPr lang="en-GB" sz="1400" dirty="0" smtClean="0"/>
                    </a:p>
                    <a:p>
                      <a:pPr algn="ctr"/>
                      <a:r>
                        <a:rPr lang="en-GB" sz="1400" dirty="0" smtClean="0"/>
                        <a:t>0</a:t>
                      </a:r>
                    </a:p>
                    <a:p>
                      <a:pPr algn="ctr"/>
                      <a:r>
                        <a:rPr lang="en-GB" sz="1400" dirty="0" smtClean="0"/>
                        <a:t>2 (6)</a:t>
                      </a:r>
                    </a:p>
                    <a:p>
                      <a:pPr algn="ctr"/>
                      <a:r>
                        <a:rPr lang="en-GB" sz="1400" dirty="0" smtClean="0"/>
                        <a:t>7 (23)</a:t>
                      </a:r>
                    </a:p>
                    <a:p>
                      <a:pPr algn="ctr"/>
                      <a:r>
                        <a:rPr lang="en-GB" sz="1400" dirty="0" smtClean="0"/>
                        <a:t>15</a:t>
                      </a:r>
                      <a:r>
                        <a:rPr lang="en-GB" sz="1400" baseline="0" dirty="0" smtClean="0"/>
                        <a:t> (48)</a:t>
                      </a:r>
                    </a:p>
                    <a:p>
                      <a:pPr algn="ctr"/>
                      <a:r>
                        <a:rPr lang="en-GB" sz="1400" baseline="0" dirty="0" smtClean="0"/>
                        <a:t>7 (23)</a:t>
                      </a:r>
                      <a:endParaRPr lang="en-GB" sz="1400" dirty="0"/>
                    </a:p>
                  </a:txBody>
                  <a:tcPr/>
                </a:tc>
                <a:extLst>
                  <a:ext uri="{0D108BD9-81ED-4DB2-BD59-A6C34878D82A}">
                    <a16:rowId xmlns:a16="http://schemas.microsoft.com/office/drawing/2014/main" val="1188726236"/>
                  </a:ext>
                </a:extLst>
              </a:tr>
              <a:tr h="370840">
                <a:tc>
                  <a:txBody>
                    <a:bodyPr/>
                    <a:lstStyle/>
                    <a:p>
                      <a:pPr marL="0" indent="0"/>
                      <a:r>
                        <a:rPr lang="en-GB" sz="1400" dirty="0" smtClean="0"/>
                        <a:t>Median </a:t>
                      </a:r>
                      <a:r>
                        <a:rPr lang="en-GB" sz="1400" dirty="0" err="1" smtClean="0"/>
                        <a:t>DoR</a:t>
                      </a:r>
                      <a:r>
                        <a:rPr lang="en-GB" sz="1400" dirty="0" smtClean="0"/>
                        <a:t>, weeks</a:t>
                      </a:r>
                      <a:endParaRPr lang="en-GB" sz="1400" dirty="0"/>
                    </a:p>
                  </a:txBody>
                  <a:tcPr/>
                </a:tc>
                <a:tc>
                  <a:txBody>
                    <a:bodyPr/>
                    <a:lstStyle/>
                    <a:p>
                      <a:pPr algn="ctr"/>
                      <a:r>
                        <a:rPr lang="en-GB" sz="1400" dirty="0" smtClean="0"/>
                        <a:t>40</a:t>
                      </a:r>
                      <a:endParaRPr lang="en-GB" sz="1400" dirty="0"/>
                    </a:p>
                  </a:txBody>
                  <a:tcPr/>
                </a:tc>
                <a:extLst>
                  <a:ext uri="{0D108BD9-81ED-4DB2-BD59-A6C34878D82A}">
                    <a16:rowId xmlns:a16="http://schemas.microsoft.com/office/drawing/2014/main" val="650299546"/>
                  </a:ext>
                </a:extLst>
              </a:tr>
            </a:tbl>
          </a:graphicData>
        </a:graphic>
      </p:graphicFrame>
      <p:sp>
        <p:nvSpPr>
          <p:cNvPr id="7" name="TextBox 6"/>
          <p:cNvSpPr txBox="1"/>
          <p:nvPr/>
        </p:nvSpPr>
        <p:spPr>
          <a:xfrm>
            <a:off x="5054773" y="5866967"/>
            <a:ext cx="2385589" cy="356747"/>
          </a:xfrm>
          <a:prstGeom prst="rect">
            <a:avLst/>
          </a:prstGeom>
          <a:noFill/>
        </p:spPr>
        <p:txBody>
          <a:bodyPr wrap="none" rtlCol="0">
            <a:spAutoFit/>
          </a:bodyPr>
          <a:lstStyle/>
          <a:p>
            <a:pPr algn="ctr"/>
            <a:r>
              <a:rPr lang="en-GB" sz="1200" dirty="0" smtClean="0"/>
              <a:t>Months since treatment initiation</a:t>
            </a:r>
            <a:endParaRPr lang="en-GB" sz="1200" dirty="0"/>
          </a:p>
        </p:txBody>
      </p:sp>
      <p:grpSp>
        <p:nvGrpSpPr>
          <p:cNvPr id="8" name="Group 7"/>
          <p:cNvGrpSpPr/>
          <p:nvPr/>
        </p:nvGrpSpPr>
        <p:grpSpPr>
          <a:xfrm>
            <a:off x="3016800" y="1825200"/>
            <a:ext cx="6061485" cy="4307000"/>
            <a:chOff x="3007245" y="2224482"/>
            <a:chExt cx="6061485" cy="4307000"/>
          </a:xfrm>
        </p:grpSpPr>
        <p:sp>
          <p:nvSpPr>
            <p:cNvPr id="9" name="TextBox 8"/>
            <p:cNvSpPr txBox="1"/>
            <p:nvPr/>
          </p:nvSpPr>
          <p:spPr>
            <a:xfrm rot="16200000">
              <a:off x="2677410" y="3854935"/>
              <a:ext cx="936669"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Patients</a:t>
              </a:r>
              <a:endParaRPr lang="en-GB" sz="1200" dirty="0">
                <a:solidFill>
                  <a:srgbClr val="363636"/>
                </a:solidFill>
              </a:endParaRPr>
            </a:p>
          </p:txBody>
        </p:sp>
        <p:grpSp>
          <p:nvGrpSpPr>
            <p:cNvPr id="10" name="Group 9"/>
            <p:cNvGrpSpPr/>
            <p:nvPr/>
          </p:nvGrpSpPr>
          <p:grpSpPr>
            <a:xfrm>
              <a:off x="3316510" y="5979184"/>
              <a:ext cx="1062104" cy="552298"/>
              <a:chOff x="3352784" y="4698846"/>
              <a:chExt cx="1062104" cy="428836"/>
            </a:xfrm>
          </p:grpSpPr>
          <p:sp>
            <p:nvSpPr>
              <p:cNvPr id="87" name="Line 9"/>
              <p:cNvSpPr>
                <a:spLocks noChangeShapeType="1"/>
              </p:cNvSpPr>
              <p:nvPr/>
            </p:nvSpPr>
            <p:spPr bwMode="auto">
              <a:xfrm flipV="1">
                <a:off x="3510214"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8" name="Line 13"/>
              <p:cNvSpPr>
                <a:spLocks noChangeShapeType="1"/>
              </p:cNvSpPr>
              <p:nvPr/>
            </p:nvSpPr>
            <p:spPr bwMode="auto">
              <a:xfrm flipV="1">
                <a:off x="4274899" y="4698846"/>
                <a:ext cx="0" cy="8066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9" name="TextBox 88"/>
              <p:cNvSpPr txBox="1"/>
              <p:nvPr/>
            </p:nvSpPr>
            <p:spPr>
              <a:xfrm>
                <a:off x="3352784" y="4775033"/>
                <a:ext cx="336621" cy="35264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0</a:t>
                </a:r>
                <a:endParaRPr lang="en-GB" sz="1200" dirty="0">
                  <a:solidFill>
                    <a:srgbClr val="363636"/>
                  </a:solidFill>
                </a:endParaRPr>
              </a:p>
            </p:txBody>
          </p:sp>
          <p:sp>
            <p:nvSpPr>
              <p:cNvPr id="90" name="TextBox 89"/>
              <p:cNvSpPr txBox="1"/>
              <p:nvPr/>
            </p:nvSpPr>
            <p:spPr>
              <a:xfrm>
                <a:off x="4145262" y="4775033"/>
                <a:ext cx="269626" cy="21863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2</a:t>
                </a:r>
                <a:endParaRPr lang="en-GB" sz="1200" dirty="0">
                  <a:solidFill>
                    <a:srgbClr val="363636"/>
                  </a:solidFill>
                </a:endParaRPr>
              </a:p>
            </p:txBody>
          </p:sp>
        </p:grpSp>
        <p:sp>
          <p:nvSpPr>
            <p:cNvPr id="11" name="Rectangle 10"/>
            <p:cNvSpPr/>
            <p:nvPr/>
          </p:nvSpPr>
          <p:spPr>
            <a:xfrm>
              <a:off x="3487562" y="3301578"/>
              <a:ext cx="1116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196135" y="4227212"/>
              <a:ext cx="160317"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346564" y="4133163"/>
              <a:ext cx="833883" cy="1238163"/>
            </a:xfrm>
            <a:prstGeom prst="rect">
              <a:avLst/>
            </a:prstGeom>
            <a:noFill/>
          </p:spPr>
          <p:txBody>
            <a:bodyPr wrap="none" rtlCol="0">
              <a:spAutoFit/>
            </a:bodyPr>
            <a:lstStyle/>
            <a:p>
              <a:r>
                <a:rPr lang="en-GB" sz="1200" dirty="0" smtClean="0"/>
                <a:t>Thoracic</a:t>
              </a:r>
            </a:p>
            <a:p>
              <a:r>
                <a:rPr lang="en-GB" sz="1200" dirty="0" smtClean="0"/>
                <a:t>SCCOHT</a:t>
              </a:r>
            </a:p>
            <a:p>
              <a:r>
                <a:rPr lang="en-GB" sz="1200" dirty="0" smtClean="0"/>
                <a:t>Other</a:t>
              </a:r>
            </a:p>
            <a:p>
              <a:r>
                <a:rPr lang="en-GB" sz="1200" dirty="0" smtClean="0"/>
                <a:t>PR</a:t>
              </a:r>
            </a:p>
            <a:p>
              <a:r>
                <a:rPr lang="en-GB" sz="1200" dirty="0" smtClean="0"/>
                <a:t>PD</a:t>
              </a:r>
            </a:p>
            <a:p>
              <a:r>
                <a:rPr lang="en-GB" sz="1200" dirty="0" smtClean="0"/>
                <a:t>Ongoing</a:t>
              </a:r>
              <a:endParaRPr lang="en-GB" sz="1200" dirty="0"/>
            </a:p>
          </p:txBody>
        </p:sp>
        <p:sp>
          <p:nvSpPr>
            <p:cNvPr id="14" name="Rectangle 13"/>
            <p:cNvSpPr/>
            <p:nvPr/>
          </p:nvSpPr>
          <p:spPr>
            <a:xfrm>
              <a:off x="5196135" y="4429287"/>
              <a:ext cx="160317"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196135" y="4617295"/>
              <a:ext cx="160317"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a:spLocks noChangeAspect="1"/>
            </p:cNvSpPr>
            <p:nvPr/>
          </p:nvSpPr>
          <p:spPr>
            <a:xfrm>
              <a:off x="5224093" y="4773512"/>
              <a:ext cx="83520" cy="9409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a:spLocks/>
            </p:cNvSpPr>
            <p:nvPr/>
          </p:nvSpPr>
          <p:spPr>
            <a:xfrm rot="2700000">
              <a:off x="5234586" y="4970095"/>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p:cNvSpPr>
              <a:spLocks noChangeAspect="1"/>
            </p:cNvSpPr>
            <p:nvPr/>
          </p:nvSpPr>
          <p:spPr>
            <a:xfrm rot="5400000">
              <a:off x="5208074" y="5154759"/>
              <a:ext cx="136440" cy="90000"/>
            </a:xfrm>
            <a:prstGeom prst="triangl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487562" y="2251621"/>
              <a:ext cx="5292000"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487562" y="2369788"/>
              <a:ext cx="3924000"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a:spLocks/>
            </p:cNvSpPr>
            <p:nvPr/>
          </p:nvSpPr>
          <p:spPr>
            <a:xfrm rot="2700000">
              <a:off x="7022074" y="2379364"/>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a:spLocks noChangeAspect="1"/>
            </p:cNvSpPr>
            <p:nvPr/>
          </p:nvSpPr>
          <p:spPr>
            <a:xfrm>
              <a:off x="4845595" y="2245760"/>
              <a:ext cx="83520" cy="9409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487562" y="2483144"/>
              <a:ext cx="2376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p:cNvSpPr>
              <a:spLocks noChangeAspect="1"/>
            </p:cNvSpPr>
            <p:nvPr/>
          </p:nvSpPr>
          <p:spPr>
            <a:xfrm>
              <a:off x="4845595" y="2482655"/>
              <a:ext cx="83520" cy="9409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p:cNvSpPr>
              <a:spLocks noChangeAspect="1"/>
            </p:cNvSpPr>
            <p:nvPr/>
          </p:nvSpPr>
          <p:spPr>
            <a:xfrm rot="5400000">
              <a:off x="5835833" y="2484703"/>
              <a:ext cx="136440" cy="90000"/>
            </a:xfrm>
            <a:prstGeom prst="triangle">
              <a:avLst/>
            </a:prstGeom>
            <a:solidFill>
              <a:srgbClr val="006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487562" y="2596909"/>
              <a:ext cx="2160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487562" y="2707152"/>
              <a:ext cx="2160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487562" y="2826508"/>
              <a:ext cx="1800000"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487562" y="2949199"/>
              <a:ext cx="1548000"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a:spLocks/>
            </p:cNvSpPr>
            <p:nvPr/>
          </p:nvSpPr>
          <p:spPr>
            <a:xfrm rot="2700000">
              <a:off x="5000921" y="2960139"/>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3487562" y="3063917"/>
              <a:ext cx="1476000"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3487562" y="3177396"/>
              <a:ext cx="1476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a:spLocks/>
            </p:cNvSpPr>
            <p:nvPr/>
          </p:nvSpPr>
          <p:spPr>
            <a:xfrm rot="2700000">
              <a:off x="4093493" y="3311730"/>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487562" y="3418855"/>
              <a:ext cx="1080000"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a:spLocks/>
            </p:cNvSpPr>
            <p:nvPr/>
          </p:nvSpPr>
          <p:spPr>
            <a:xfrm rot="2700000">
              <a:off x="4100157" y="3430638"/>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3487562" y="3527366"/>
              <a:ext cx="792000"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3487562" y="3650158"/>
              <a:ext cx="720000"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a:spLocks/>
            </p:cNvSpPr>
            <p:nvPr/>
          </p:nvSpPr>
          <p:spPr>
            <a:xfrm rot="2700000">
              <a:off x="4120567" y="3657335"/>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3487562" y="3769781"/>
              <a:ext cx="720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3487562" y="3882146"/>
              <a:ext cx="720000"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3487562" y="3995625"/>
              <a:ext cx="720000"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3487562" y="4112185"/>
              <a:ext cx="684000"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a:spLocks/>
            </p:cNvSpPr>
            <p:nvPr/>
          </p:nvSpPr>
          <p:spPr>
            <a:xfrm rot="2700000">
              <a:off x="4126398" y="3896312"/>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a:spLocks/>
            </p:cNvSpPr>
            <p:nvPr/>
          </p:nvSpPr>
          <p:spPr>
            <a:xfrm rot="2700000">
              <a:off x="4161076" y="4008949"/>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3487562" y="4215832"/>
              <a:ext cx="720000"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a:spLocks/>
            </p:cNvSpPr>
            <p:nvPr/>
          </p:nvSpPr>
          <p:spPr>
            <a:xfrm rot="2700000">
              <a:off x="4149057" y="4123670"/>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487562" y="4336632"/>
              <a:ext cx="684000"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a:spLocks/>
            </p:cNvSpPr>
            <p:nvPr/>
          </p:nvSpPr>
          <p:spPr>
            <a:xfrm rot="2700000">
              <a:off x="4161373" y="4228965"/>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3487562" y="4456767"/>
              <a:ext cx="684000"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a:spLocks/>
            </p:cNvSpPr>
            <p:nvPr/>
          </p:nvSpPr>
          <p:spPr>
            <a:xfrm rot="2700000">
              <a:off x="4140666" y="4469253"/>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3487562" y="4567419"/>
              <a:ext cx="576000"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a:spLocks/>
            </p:cNvSpPr>
            <p:nvPr/>
          </p:nvSpPr>
          <p:spPr>
            <a:xfrm rot="2700000">
              <a:off x="4124668" y="4348814"/>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3487562" y="4678788"/>
              <a:ext cx="576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a:spLocks/>
            </p:cNvSpPr>
            <p:nvPr/>
          </p:nvSpPr>
          <p:spPr>
            <a:xfrm rot="2700000">
              <a:off x="3953315" y="4694539"/>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3487562" y="4792602"/>
              <a:ext cx="360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3487562" y="4906415"/>
              <a:ext cx="360000"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a:spLocks/>
            </p:cNvSpPr>
            <p:nvPr/>
          </p:nvSpPr>
          <p:spPr>
            <a:xfrm rot="2700000">
              <a:off x="3905689" y="4925328"/>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3487562" y="5013906"/>
              <a:ext cx="324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a:spLocks/>
            </p:cNvSpPr>
            <p:nvPr/>
          </p:nvSpPr>
          <p:spPr>
            <a:xfrm rot="2700000">
              <a:off x="3760602" y="5032818"/>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3487562" y="5119758"/>
              <a:ext cx="324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3487562" y="5244058"/>
              <a:ext cx="288000"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3487562" y="5352116"/>
              <a:ext cx="288000"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3487562" y="5460173"/>
              <a:ext cx="288000" cy="93118"/>
            </a:xfrm>
            <a:prstGeom prst="rect">
              <a:avLst/>
            </a:prstGeom>
            <a:solidFill>
              <a:srgbClr val="232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3487562" y="5571611"/>
              <a:ext cx="72000" cy="9311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3487562" y="5705798"/>
              <a:ext cx="36000" cy="93118"/>
            </a:xfrm>
            <a:prstGeom prst="rect">
              <a:avLst/>
            </a:prstGeom>
            <a:solidFill>
              <a:srgbClr val="62C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17"/>
            <p:cNvSpPr>
              <a:spLocks/>
            </p:cNvSpPr>
            <p:nvPr/>
          </p:nvSpPr>
          <p:spPr bwMode="auto">
            <a:xfrm>
              <a:off x="3281258" y="2224482"/>
              <a:ext cx="5684612" cy="3752732"/>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7" name="Group 66"/>
            <p:cNvGrpSpPr/>
            <p:nvPr/>
          </p:nvGrpSpPr>
          <p:grpSpPr>
            <a:xfrm>
              <a:off x="4921422" y="5979184"/>
              <a:ext cx="1037231" cy="385298"/>
              <a:chOff x="3282770" y="4698846"/>
              <a:chExt cx="1037231" cy="294820"/>
            </a:xfrm>
          </p:grpSpPr>
          <p:sp>
            <p:nvSpPr>
              <p:cNvPr id="83" name="Line 9"/>
              <p:cNvSpPr>
                <a:spLocks noChangeShapeType="1"/>
              </p:cNvSpPr>
              <p:nvPr/>
            </p:nvSpPr>
            <p:spPr bwMode="auto">
              <a:xfrm flipV="1">
                <a:off x="3406702"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4" name="Line 13"/>
              <p:cNvSpPr>
                <a:spLocks noChangeShapeType="1"/>
              </p:cNvSpPr>
              <p:nvPr/>
            </p:nvSpPr>
            <p:spPr bwMode="auto">
              <a:xfrm flipV="1">
                <a:off x="4180013" y="4698846"/>
                <a:ext cx="0" cy="8066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5" name="TextBox 84"/>
              <p:cNvSpPr txBox="1"/>
              <p:nvPr/>
            </p:nvSpPr>
            <p:spPr>
              <a:xfrm>
                <a:off x="3282770" y="4775033"/>
                <a:ext cx="269626" cy="21863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4</a:t>
                </a:r>
                <a:endParaRPr lang="en-GB" sz="1200" dirty="0">
                  <a:solidFill>
                    <a:srgbClr val="363636"/>
                  </a:solidFill>
                </a:endParaRPr>
              </a:p>
            </p:txBody>
          </p:sp>
          <p:sp>
            <p:nvSpPr>
              <p:cNvPr id="86" name="TextBox 85"/>
              <p:cNvSpPr txBox="1"/>
              <p:nvPr/>
            </p:nvSpPr>
            <p:spPr>
              <a:xfrm>
                <a:off x="4050376" y="4775033"/>
                <a:ext cx="269625" cy="21863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6</a:t>
                </a:r>
                <a:endParaRPr lang="en-GB" sz="1200" dirty="0">
                  <a:solidFill>
                    <a:srgbClr val="363636"/>
                  </a:solidFill>
                </a:endParaRPr>
              </a:p>
            </p:txBody>
          </p:sp>
        </p:grpSp>
        <p:grpSp>
          <p:nvGrpSpPr>
            <p:cNvPr id="68" name="Group 67"/>
            <p:cNvGrpSpPr/>
            <p:nvPr/>
          </p:nvGrpSpPr>
          <p:grpSpPr>
            <a:xfrm>
              <a:off x="6472883" y="5979184"/>
              <a:ext cx="1079711" cy="385298"/>
              <a:chOff x="3205136" y="4698846"/>
              <a:chExt cx="1079711" cy="294820"/>
            </a:xfrm>
          </p:grpSpPr>
          <p:sp>
            <p:nvSpPr>
              <p:cNvPr id="79" name="Line 9"/>
              <p:cNvSpPr>
                <a:spLocks noChangeShapeType="1"/>
              </p:cNvSpPr>
              <p:nvPr/>
            </p:nvSpPr>
            <p:spPr bwMode="auto">
              <a:xfrm flipV="1">
                <a:off x="3329068"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0" name="Line 13"/>
              <p:cNvSpPr>
                <a:spLocks noChangeShapeType="1"/>
              </p:cNvSpPr>
              <p:nvPr/>
            </p:nvSpPr>
            <p:spPr bwMode="auto">
              <a:xfrm flipV="1">
                <a:off x="4102379" y="4698846"/>
                <a:ext cx="0" cy="8066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1" name="TextBox 80"/>
              <p:cNvSpPr txBox="1"/>
              <p:nvPr/>
            </p:nvSpPr>
            <p:spPr>
              <a:xfrm>
                <a:off x="3205136" y="4775033"/>
                <a:ext cx="269625" cy="21863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8</a:t>
                </a:r>
                <a:endParaRPr lang="en-GB" sz="1200" dirty="0">
                  <a:solidFill>
                    <a:srgbClr val="363636"/>
                  </a:solidFill>
                </a:endParaRPr>
              </a:p>
            </p:txBody>
          </p:sp>
          <p:sp>
            <p:nvSpPr>
              <p:cNvPr id="82" name="TextBox 81"/>
              <p:cNvSpPr txBox="1"/>
              <p:nvPr/>
            </p:nvSpPr>
            <p:spPr>
              <a:xfrm>
                <a:off x="3930263" y="4775033"/>
                <a:ext cx="354584" cy="21863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10</a:t>
                </a:r>
                <a:endParaRPr lang="en-GB" sz="1200" dirty="0">
                  <a:solidFill>
                    <a:srgbClr val="363636"/>
                  </a:solidFill>
                </a:endParaRPr>
              </a:p>
            </p:txBody>
          </p:sp>
        </p:grpSp>
        <p:grpSp>
          <p:nvGrpSpPr>
            <p:cNvPr id="69" name="Group 68"/>
            <p:cNvGrpSpPr/>
            <p:nvPr/>
          </p:nvGrpSpPr>
          <p:grpSpPr>
            <a:xfrm>
              <a:off x="7973239" y="5979184"/>
              <a:ext cx="1095491" cy="385298"/>
              <a:chOff x="3076397" y="4698846"/>
              <a:chExt cx="1095491" cy="294820"/>
            </a:xfrm>
          </p:grpSpPr>
          <p:sp>
            <p:nvSpPr>
              <p:cNvPr id="75" name="Line 9"/>
              <p:cNvSpPr>
                <a:spLocks noChangeShapeType="1"/>
              </p:cNvSpPr>
              <p:nvPr/>
            </p:nvSpPr>
            <p:spPr bwMode="auto">
              <a:xfrm flipV="1">
                <a:off x="3242808"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6" name="Line 11"/>
              <p:cNvSpPr>
                <a:spLocks noChangeShapeType="1"/>
              </p:cNvSpPr>
              <p:nvPr/>
            </p:nvSpPr>
            <p:spPr bwMode="auto">
              <a:xfrm flipV="1">
                <a:off x="3990039" y="4698846"/>
                <a:ext cx="0" cy="9679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7" name="TextBox 76"/>
              <p:cNvSpPr txBox="1"/>
              <p:nvPr/>
            </p:nvSpPr>
            <p:spPr>
              <a:xfrm>
                <a:off x="3076397" y="4775033"/>
                <a:ext cx="354584" cy="21863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12</a:t>
                </a:r>
                <a:endParaRPr lang="en-GB" sz="1200" dirty="0">
                  <a:solidFill>
                    <a:srgbClr val="363636"/>
                  </a:solidFill>
                </a:endParaRPr>
              </a:p>
            </p:txBody>
          </p:sp>
          <p:sp>
            <p:nvSpPr>
              <p:cNvPr id="78" name="TextBox 77"/>
              <p:cNvSpPr txBox="1"/>
              <p:nvPr/>
            </p:nvSpPr>
            <p:spPr>
              <a:xfrm>
                <a:off x="3817304" y="4775033"/>
                <a:ext cx="354584" cy="21863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14</a:t>
                </a:r>
                <a:endParaRPr lang="en-GB" sz="1200" dirty="0">
                  <a:solidFill>
                    <a:srgbClr val="363636"/>
                  </a:solidFill>
                </a:endParaRPr>
              </a:p>
            </p:txBody>
          </p:sp>
        </p:grpSp>
        <p:sp>
          <p:nvSpPr>
            <p:cNvPr id="70" name="Rectangle 69"/>
            <p:cNvSpPr>
              <a:spLocks/>
            </p:cNvSpPr>
            <p:nvPr/>
          </p:nvSpPr>
          <p:spPr>
            <a:xfrm rot="2700000">
              <a:off x="5612375" y="2605510"/>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a:spLocks/>
            </p:cNvSpPr>
            <p:nvPr/>
          </p:nvSpPr>
          <p:spPr>
            <a:xfrm rot="2700000">
              <a:off x="4047576" y="3537582"/>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a:spLocks/>
            </p:cNvSpPr>
            <p:nvPr/>
          </p:nvSpPr>
          <p:spPr>
            <a:xfrm rot="2700000">
              <a:off x="3742463" y="5364600"/>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a:spLocks/>
            </p:cNvSpPr>
            <p:nvPr/>
          </p:nvSpPr>
          <p:spPr>
            <a:xfrm rot="2700000">
              <a:off x="3681764" y="5476168"/>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a:spLocks/>
            </p:cNvSpPr>
            <p:nvPr/>
          </p:nvSpPr>
          <p:spPr>
            <a:xfrm rot="2700000">
              <a:off x="5565972" y="2721099"/>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1" name="Rectangle 90"/>
          <p:cNvSpPr>
            <a:spLocks/>
          </p:cNvSpPr>
          <p:nvPr/>
        </p:nvSpPr>
        <p:spPr>
          <a:xfrm rot="2700000">
            <a:off x="8327040" y="1861823"/>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a:spLocks/>
          </p:cNvSpPr>
          <p:nvPr/>
        </p:nvSpPr>
        <p:spPr>
          <a:xfrm rot="2700000">
            <a:off x="3462435" y="4846417"/>
            <a:ext cx="68400" cy="68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8342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08889" cy="939801"/>
          </a:xfrm>
        </p:spPr>
        <p:txBody>
          <a:bodyPr/>
          <a:lstStyle/>
          <a:p>
            <a:r>
              <a:rPr lang="en-GB" dirty="0" smtClean="0"/>
              <a:t>1612PD</a:t>
            </a:r>
            <a:r>
              <a:rPr lang="en-GB" dirty="0"/>
              <a:t>: A phase </a:t>
            </a:r>
            <a:r>
              <a:rPr lang="en-GB" dirty="0" smtClean="0"/>
              <a:t>II, </a:t>
            </a:r>
            <a:r>
              <a:rPr lang="en-GB" dirty="0" err="1"/>
              <a:t>multicenter</a:t>
            </a:r>
            <a:r>
              <a:rPr lang="en-GB" dirty="0"/>
              <a:t> study of the EZH2 inhibitor tazemetostat in adults (rhabdoid </a:t>
            </a:r>
            <a:r>
              <a:rPr lang="en-GB" dirty="0" err="1"/>
              <a:t>tumor</a:t>
            </a:r>
            <a:r>
              <a:rPr lang="en-GB" dirty="0"/>
              <a:t> cohort) (NCT02601950</a:t>
            </a:r>
            <a:r>
              <a:rPr lang="en-GB" dirty="0" smtClean="0"/>
              <a:t>) </a:t>
            </a:r>
            <a:br>
              <a:rPr lang="en-GB" dirty="0" smtClean="0"/>
            </a:br>
            <a:r>
              <a:rPr lang="en-GB" dirty="0" smtClean="0"/>
              <a:t>– Jones RL,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pPr marL="0" indent="0">
              <a:spcBef>
                <a:spcPts val="24000"/>
              </a:spcBef>
              <a:buNone/>
            </a:pPr>
            <a:r>
              <a:rPr lang="en-GB" b="1" dirty="0" smtClean="0">
                <a:solidFill>
                  <a:schemeClr val="bg1"/>
                </a:solidFill>
              </a:rPr>
              <a:t>CONCLUSIONS</a:t>
            </a:r>
          </a:p>
          <a:p>
            <a:pPr>
              <a:spcAft>
                <a:spcPts val="1200"/>
              </a:spcAft>
            </a:pPr>
            <a:r>
              <a:rPr lang="en-GB" sz="1600" dirty="0" smtClean="0"/>
              <a:t>Clinical </a:t>
            </a:r>
            <a:r>
              <a:rPr lang="en-GB" sz="1600" dirty="0"/>
              <a:t>activity was observed in </a:t>
            </a:r>
            <a:r>
              <a:rPr lang="en-GB" sz="1600" dirty="0" smtClean="0"/>
              <a:t>one patient </a:t>
            </a:r>
            <a:r>
              <a:rPr lang="en-GB" sz="1600" dirty="0"/>
              <a:t>with </a:t>
            </a:r>
            <a:r>
              <a:rPr lang="en-GB" sz="1600" dirty="0" smtClean="0"/>
              <a:t>SCCOHT and one </a:t>
            </a:r>
            <a:r>
              <a:rPr lang="en-GB" sz="1600" dirty="0"/>
              <a:t>patient with </a:t>
            </a:r>
            <a:r>
              <a:rPr lang="en-GB" sz="1600" dirty="0" smtClean="0"/>
              <a:t>thoracic sarcoma treated </a:t>
            </a:r>
            <a:r>
              <a:rPr lang="en-GB" sz="1600" dirty="0"/>
              <a:t>with tazemetostat</a:t>
            </a:r>
          </a:p>
          <a:p>
            <a:pPr>
              <a:spcAft>
                <a:spcPts val="1200"/>
              </a:spcAft>
            </a:pPr>
            <a:r>
              <a:rPr lang="en-GB" sz="1600" dirty="0"/>
              <a:t>Tazemetostat </a:t>
            </a:r>
            <a:r>
              <a:rPr lang="en-GB" sz="1600" dirty="0" smtClean="0"/>
              <a:t>was generally well tolerated</a:t>
            </a:r>
            <a:endParaRPr lang="en-GB" sz="1600" dirty="0"/>
          </a:p>
        </p:txBody>
      </p:sp>
      <p:sp>
        <p:nvSpPr>
          <p:cNvPr id="4" name="Text Box 4"/>
          <p:cNvSpPr txBox="1">
            <a:spLocks noChangeArrowheads="1"/>
          </p:cNvSpPr>
          <p:nvPr/>
        </p:nvSpPr>
        <p:spPr bwMode="auto">
          <a:xfrm>
            <a:off x="4930706" y="6474897"/>
            <a:ext cx="39926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Jones RL,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1612PD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22164711"/>
              </p:ext>
            </p:extLst>
          </p:nvPr>
        </p:nvGraphicFramePr>
        <p:xfrm>
          <a:off x="1085400" y="1742546"/>
          <a:ext cx="6973200" cy="2803680"/>
        </p:xfrm>
        <a:graphic>
          <a:graphicData uri="http://schemas.openxmlformats.org/drawingml/2006/table">
            <a:tbl>
              <a:tblPr firstRow="1" bandRow="1">
                <a:tableStyleId>{69012ECD-51FC-41F1-AA8D-1B2483CD663E}</a:tableStyleId>
              </a:tblPr>
              <a:tblGrid>
                <a:gridCol w="2541600">
                  <a:extLst>
                    <a:ext uri="{9D8B030D-6E8A-4147-A177-3AD203B41FA5}">
                      <a16:colId xmlns:a16="http://schemas.microsoft.com/office/drawing/2014/main" val="3706317701"/>
                    </a:ext>
                  </a:extLst>
                </a:gridCol>
                <a:gridCol w="1800000">
                  <a:extLst>
                    <a:ext uri="{9D8B030D-6E8A-4147-A177-3AD203B41FA5}">
                      <a16:colId xmlns:a16="http://schemas.microsoft.com/office/drawing/2014/main" val="3015847857"/>
                    </a:ext>
                  </a:extLst>
                </a:gridCol>
                <a:gridCol w="2631600">
                  <a:extLst>
                    <a:ext uri="{9D8B030D-6E8A-4147-A177-3AD203B41FA5}">
                      <a16:colId xmlns:a16="http://schemas.microsoft.com/office/drawing/2014/main" val="2496871049"/>
                    </a:ext>
                  </a:extLst>
                </a:gridCol>
              </a:tblGrid>
              <a:tr h="230254">
                <a:tc>
                  <a:txBody>
                    <a:bodyPr/>
                    <a:lstStyle/>
                    <a:p>
                      <a:r>
                        <a:rPr lang="en-GB" sz="1200" dirty="0" smtClean="0">
                          <a:solidFill>
                            <a:schemeClr val="tx2"/>
                          </a:solidFill>
                        </a:rPr>
                        <a:t>TRAEs,</a:t>
                      </a:r>
                      <a:r>
                        <a:rPr lang="en-GB" sz="1200" baseline="0" dirty="0" smtClean="0">
                          <a:solidFill>
                            <a:schemeClr val="tx2"/>
                          </a:solidFill>
                        </a:rPr>
                        <a:t> n (%)</a:t>
                      </a:r>
                      <a:endParaRPr lang="en-GB" sz="1200" dirty="0">
                        <a:solidFill>
                          <a:schemeClr val="tx2"/>
                        </a:solidFill>
                      </a:endParaRPr>
                    </a:p>
                  </a:txBody>
                  <a:tcPr marT="36000" marB="36000" anchor="b"/>
                </a:tc>
                <a:tc>
                  <a:txBody>
                    <a:bodyPr/>
                    <a:lstStyle/>
                    <a:p>
                      <a:pPr algn="ctr"/>
                      <a:r>
                        <a:rPr lang="en-GB" sz="1200" dirty="0" smtClean="0">
                          <a:solidFill>
                            <a:schemeClr val="tx2"/>
                          </a:solidFill>
                        </a:rPr>
                        <a:t>All</a:t>
                      </a:r>
                      <a:endParaRPr lang="en-GB" sz="1200" dirty="0">
                        <a:solidFill>
                          <a:schemeClr val="tx2"/>
                        </a:solidFill>
                      </a:endParaRPr>
                    </a:p>
                  </a:txBody>
                  <a:tcPr marT="36000" marB="36000" anchor="b"/>
                </a:tc>
                <a:tc>
                  <a:txBody>
                    <a:bodyPr/>
                    <a:lstStyle/>
                    <a:p>
                      <a:pPr algn="ctr"/>
                      <a:r>
                        <a:rPr lang="en-GB" sz="1200" dirty="0" smtClean="0">
                          <a:solidFill>
                            <a:schemeClr val="tx2"/>
                          </a:solidFill>
                        </a:rPr>
                        <a:t>Grade 3</a:t>
                      </a:r>
                      <a:endParaRPr lang="en-GB" sz="1200" dirty="0">
                        <a:solidFill>
                          <a:schemeClr val="tx2"/>
                        </a:solidFill>
                      </a:endParaRPr>
                    </a:p>
                  </a:txBody>
                  <a:tcPr marT="36000" marB="36000" anchor="b"/>
                </a:tc>
                <a:extLst>
                  <a:ext uri="{0D108BD9-81ED-4DB2-BD59-A6C34878D82A}">
                    <a16:rowId xmlns:a16="http://schemas.microsoft.com/office/drawing/2014/main" val="2453831438"/>
                  </a:ext>
                </a:extLst>
              </a:tr>
              <a:tr h="227854">
                <a:tc>
                  <a:txBody>
                    <a:bodyPr/>
                    <a:lstStyle/>
                    <a:p>
                      <a:r>
                        <a:rPr lang="en-GB" sz="1200" dirty="0" smtClean="0"/>
                        <a:t>Vomiting</a:t>
                      </a:r>
                      <a:endParaRPr lang="en-GB" sz="1200" dirty="0"/>
                    </a:p>
                  </a:txBody>
                  <a:tcPr marT="36000" marB="36000" anchor="ctr"/>
                </a:tc>
                <a:tc>
                  <a:txBody>
                    <a:bodyPr/>
                    <a:lstStyle/>
                    <a:p>
                      <a:pPr algn="ctr"/>
                      <a:r>
                        <a:rPr lang="en-GB" sz="1200" dirty="0" smtClean="0"/>
                        <a:t>5 (16)</a:t>
                      </a:r>
                      <a:endParaRPr lang="en-GB" sz="1200" dirty="0"/>
                    </a:p>
                  </a:txBody>
                  <a:tcPr marT="36000" marB="36000" anchor="ctr"/>
                </a:tc>
                <a:tc>
                  <a:txBody>
                    <a:bodyPr/>
                    <a:lstStyle/>
                    <a:p>
                      <a:pPr algn="ctr"/>
                      <a:r>
                        <a:rPr lang="en-GB" sz="1200" dirty="0" smtClean="0"/>
                        <a:t>1 (3)</a:t>
                      </a:r>
                      <a:endParaRPr lang="en-GB" sz="1200" dirty="0"/>
                    </a:p>
                  </a:txBody>
                  <a:tcPr marT="36000" marB="36000" anchor="ctr"/>
                </a:tc>
                <a:extLst>
                  <a:ext uri="{0D108BD9-81ED-4DB2-BD59-A6C34878D82A}">
                    <a16:rowId xmlns:a16="http://schemas.microsoft.com/office/drawing/2014/main" val="3520131274"/>
                  </a:ext>
                </a:extLst>
              </a:tr>
              <a:tr h="160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Nausea</a:t>
                      </a:r>
                    </a:p>
                  </a:txBody>
                  <a:tcPr marT="36000" marB="36000" anchor="ctr"/>
                </a:tc>
                <a:tc>
                  <a:txBody>
                    <a:bodyPr/>
                    <a:lstStyle/>
                    <a:p>
                      <a:pPr algn="ctr"/>
                      <a:r>
                        <a:rPr lang="en-GB" sz="1200" dirty="0" smtClean="0"/>
                        <a:t>5 (16)</a:t>
                      </a:r>
                      <a:endParaRPr lang="en-GB" sz="1200" dirty="0"/>
                    </a:p>
                  </a:txBody>
                  <a:tcPr marT="36000" marB="36000" anchor="ctr"/>
                </a:tc>
                <a:tc>
                  <a:txBody>
                    <a:bodyPr/>
                    <a:lstStyle/>
                    <a:p>
                      <a:pPr algn="ctr"/>
                      <a:r>
                        <a:rPr lang="en-GB" sz="1200" dirty="0" smtClean="0"/>
                        <a:t>1</a:t>
                      </a:r>
                      <a:r>
                        <a:rPr lang="en-GB" sz="1200" baseline="0" dirty="0" smtClean="0"/>
                        <a:t> (3)</a:t>
                      </a:r>
                      <a:endParaRPr lang="en-GB" sz="1200" dirty="0"/>
                    </a:p>
                  </a:txBody>
                  <a:tcPr marT="36000" marB="36000" anchor="ctr"/>
                </a:tc>
                <a:extLst>
                  <a:ext uri="{0D108BD9-81ED-4DB2-BD59-A6C34878D82A}">
                    <a16:rowId xmlns:a16="http://schemas.microsoft.com/office/drawing/2014/main" val="895507589"/>
                  </a:ext>
                </a:extLst>
              </a:tr>
              <a:tr h="179854">
                <a:tc>
                  <a:txBody>
                    <a:bodyPr/>
                    <a:lstStyle/>
                    <a:p>
                      <a:r>
                        <a:rPr lang="en-GB" sz="1200" dirty="0" smtClean="0"/>
                        <a:t>Cancer</a:t>
                      </a:r>
                      <a:r>
                        <a:rPr lang="en-GB" sz="1200" baseline="0" dirty="0" smtClean="0"/>
                        <a:t> pain</a:t>
                      </a:r>
                      <a:endParaRPr lang="en-GB" sz="1200" dirty="0"/>
                    </a:p>
                  </a:txBody>
                  <a:tcPr marT="36000" marB="36000" anchor="ctr"/>
                </a:tc>
                <a:tc>
                  <a:txBody>
                    <a:bodyPr/>
                    <a:lstStyle/>
                    <a:p>
                      <a:pPr algn="ctr"/>
                      <a:r>
                        <a:rPr lang="en-GB" sz="1200" dirty="0" smtClean="0"/>
                        <a:t>1 (3)</a:t>
                      </a:r>
                      <a:endParaRPr lang="en-GB" sz="1200" dirty="0"/>
                    </a:p>
                  </a:txBody>
                  <a:tcPr marT="36000" marB="36000" anchor="ctr"/>
                </a:tc>
                <a:tc>
                  <a:txBody>
                    <a:bodyPr/>
                    <a:lstStyle/>
                    <a:p>
                      <a:pPr algn="ctr"/>
                      <a:r>
                        <a:rPr lang="en-GB" sz="1200" dirty="0" smtClean="0"/>
                        <a:t>0</a:t>
                      </a:r>
                      <a:endParaRPr lang="en-GB" sz="1200" dirty="0"/>
                    </a:p>
                  </a:txBody>
                  <a:tcPr marT="36000" marB="36000" anchor="ctr"/>
                </a:tc>
                <a:extLst>
                  <a:ext uri="{0D108BD9-81ED-4DB2-BD59-A6C34878D82A}">
                    <a16:rowId xmlns:a16="http://schemas.microsoft.com/office/drawing/2014/main" val="2943406317"/>
                  </a:ext>
                </a:extLst>
              </a:tr>
              <a:tr h="191854">
                <a:tc>
                  <a:txBody>
                    <a:bodyPr/>
                    <a:lstStyle/>
                    <a:p>
                      <a:r>
                        <a:rPr lang="en-GB" sz="1200" dirty="0" smtClean="0"/>
                        <a:t>Fatigue</a:t>
                      </a:r>
                      <a:endParaRPr lang="en-GB" sz="1200" dirty="0"/>
                    </a:p>
                  </a:txBody>
                  <a:tcPr marT="36000" marB="36000" anchor="ctr"/>
                </a:tc>
                <a:tc>
                  <a:txBody>
                    <a:bodyPr/>
                    <a:lstStyle/>
                    <a:p>
                      <a:pPr algn="ctr"/>
                      <a:r>
                        <a:rPr lang="en-GB" sz="1200" dirty="0" smtClean="0"/>
                        <a:t>4 (13)</a:t>
                      </a:r>
                      <a:endParaRPr lang="en-GB" sz="1200" dirty="0"/>
                    </a:p>
                  </a:txBody>
                  <a:tcPr marT="36000" marB="36000" anchor="ctr"/>
                </a:tc>
                <a:tc>
                  <a:txBody>
                    <a:bodyPr/>
                    <a:lstStyle/>
                    <a:p>
                      <a:pPr algn="ctr"/>
                      <a:r>
                        <a:rPr lang="en-GB" sz="1200" dirty="0" smtClean="0"/>
                        <a:t>1 (3)</a:t>
                      </a:r>
                      <a:endParaRPr lang="en-GB" sz="1200" dirty="0"/>
                    </a:p>
                  </a:txBody>
                  <a:tcPr marT="36000" marB="36000" anchor="ctr"/>
                </a:tc>
                <a:extLst>
                  <a:ext uri="{0D108BD9-81ED-4DB2-BD59-A6C34878D82A}">
                    <a16:rowId xmlns:a16="http://schemas.microsoft.com/office/drawing/2014/main" val="1920519507"/>
                  </a:ext>
                </a:extLst>
              </a:tr>
              <a:tr h="124654">
                <a:tc>
                  <a:txBody>
                    <a:bodyPr/>
                    <a:lstStyle/>
                    <a:p>
                      <a:r>
                        <a:rPr lang="en-GB" sz="1200" dirty="0" smtClean="0"/>
                        <a:t>Anaemia</a:t>
                      </a:r>
                      <a:endParaRPr lang="en-GB" sz="1200" dirty="0"/>
                    </a:p>
                  </a:txBody>
                  <a:tcPr marT="36000" marB="36000" anchor="ctr"/>
                </a:tc>
                <a:tc>
                  <a:txBody>
                    <a:bodyPr/>
                    <a:lstStyle/>
                    <a:p>
                      <a:pPr algn="ctr"/>
                      <a:r>
                        <a:rPr lang="en-GB" sz="1200" dirty="0" smtClean="0"/>
                        <a:t>1 (3)</a:t>
                      </a:r>
                      <a:endParaRPr lang="en-GB" sz="1200" dirty="0"/>
                    </a:p>
                  </a:txBody>
                  <a:tcPr marT="36000" marB="36000" anchor="ctr"/>
                </a:tc>
                <a:tc>
                  <a:txBody>
                    <a:bodyPr/>
                    <a:lstStyle/>
                    <a:p>
                      <a:pPr algn="ctr"/>
                      <a:r>
                        <a:rPr lang="en-GB" sz="1200" dirty="0" smtClean="0"/>
                        <a:t>1</a:t>
                      </a:r>
                      <a:r>
                        <a:rPr lang="en-GB" sz="1200" baseline="0" dirty="0" smtClean="0"/>
                        <a:t> (3)</a:t>
                      </a:r>
                      <a:endParaRPr lang="en-GB" sz="1200" dirty="0"/>
                    </a:p>
                  </a:txBody>
                  <a:tcPr marT="36000" marB="36000" anchor="ctr"/>
                </a:tc>
                <a:extLst>
                  <a:ext uri="{0D108BD9-81ED-4DB2-BD59-A6C34878D82A}">
                    <a16:rowId xmlns:a16="http://schemas.microsoft.com/office/drawing/2014/main" val="3413383308"/>
                  </a:ext>
                </a:extLst>
              </a:tr>
              <a:tr h="0">
                <a:tc>
                  <a:txBody>
                    <a:bodyPr/>
                    <a:lstStyle/>
                    <a:p>
                      <a:r>
                        <a:rPr lang="en-GB" sz="1200" dirty="0" smtClean="0"/>
                        <a:t>Constipation</a:t>
                      </a:r>
                      <a:endParaRPr lang="en-GB" sz="1200" dirty="0"/>
                    </a:p>
                  </a:txBody>
                  <a:tcPr marT="36000" marB="36000" anchor="ctr"/>
                </a:tc>
                <a:tc>
                  <a:txBody>
                    <a:bodyPr/>
                    <a:lstStyle/>
                    <a:p>
                      <a:pPr algn="ctr"/>
                      <a:r>
                        <a:rPr lang="en-GB" sz="1200" dirty="0" smtClean="0"/>
                        <a:t>1 (3)</a:t>
                      </a:r>
                      <a:endParaRPr lang="en-GB" sz="1200" dirty="0"/>
                    </a:p>
                  </a:txBody>
                  <a:tcPr marT="36000" marB="36000" anchor="ctr"/>
                </a:tc>
                <a:tc>
                  <a:txBody>
                    <a:bodyPr/>
                    <a:lstStyle/>
                    <a:p>
                      <a:pPr algn="ctr"/>
                      <a:r>
                        <a:rPr lang="en-GB" sz="1200" dirty="0" smtClean="0"/>
                        <a:t>0</a:t>
                      </a:r>
                      <a:endParaRPr lang="en-GB" sz="1200" dirty="0"/>
                    </a:p>
                  </a:txBody>
                  <a:tcPr marT="36000" marB="36000" anchor="ctr"/>
                </a:tc>
                <a:extLst>
                  <a:ext uri="{0D108BD9-81ED-4DB2-BD59-A6C34878D82A}">
                    <a16:rowId xmlns:a16="http://schemas.microsoft.com/office/drawing/2014/main" val="1442496412"/>
                  </a:ext>
                </a:extLst>
              </a:tr>
              <a:tr h="206254">
                <a:tc>
                  <a:txBody>
                    <a:bodyPr/>
                    <a:lstStyle/>
                    <a:p>
                      <a:r>
                        <a:rPr lang="en-GB" sz="1200" dirty="0" smtClean="0"/>
                        <a:t>Diarrhoea</a:t>
                      </a:r>
                      <a:endParaRPr lang="en-GB" sz="1200" dirty="0"/>
                    </a:p>
                  </a:txBody>
                  <a:tcPr marT="36000" marB="36000" anchor="ctr"/>
                </a:tc>
                <a:tc>
                  <a:txBody>
                    <a:bodyPr/>
                    <a:lstStyle/>
                    <a:p>
                      <a:pPr algn="ctr"/>
                      <a:r>
                        <a:rPr lang="en-GB" sz="1200" dirty="0" smtClean="0"/>
                        <a:t>2 (6)</a:t>
                      </a:r>
                      <a:endParaRPr lang="en-GB" sz="1200" dirty="0"/>
                    </a:p>
                  </a:txBody>
                  <a:tcPr marT="36000" marB="36000" anchor="ctr"/>
                </a:tc>
                <a:tc>
                  <a:txBody>
                    <a:bodyPr/>
                    <a:lstStyle/>
                    <a:p>
                      <a:pPr algn="ctr"/>
                      <a:r>
                        <a:rPr lang="en-GB" sz="1200" dirty="0" smtClean="0"/>
                        <a:t>0</a:t>
                      </a:r>
                      <a:endParaRPr lang="en-GB" sz="1200" dirty="0"/>
                    </a:p>
                  </a:txBody>
                  <a:tcPr marT="36000" marB="36000" anchor="ctr"/>
                </a:tc>
                <a:extLst>
                  <a:ext uri="{0D108BD9-81ED-4DB2-BD59-A6C34878D82A}">
                    <a16:rowId xmlns:a16="http://schemas.microsoft.com/office/drawing/2014/main" val="2758297412"/>
                  </a:ext>
                </a:extLst>
              </a:tr>
              <a:tr h="206254">
                <a:tc>
                  <a:txBody>
                    <a:bodyPr/>
                    <a:lstStyle/>
                    <a:p>
                      <a:r>
                        <a:rPr lang="en-GB" sz="1200" dirty="0" smtClean="0"/>
                        <a:t>Headache</a:t>
                      </a:r>
                      <a:endParaRPr lang="en-GB" sz="1200" dirty="0"/>
                    </a:p>
                  </a:txBody>
                  <a:tcPr marT="36000" marB="36000" anchor="ctr"/>
                </a:tc>
                <a:tc>
                  <a:txBody>
                    <a:bodyPr/>
                    <a:lstStyle/>
                    <a:p>
                      <a:pPr algn="ctr"/>
                      <a:r>
                        <a:rPr lang="en-GB" sz="1200" dirty="0" smtClean="0"/>
                        <a:t>2 (6)</a:t>
                      </a:r>
                      <a:endParaRPr lang="en-GB" sz="1200" dirty="0"/>
                    </a:p>
                  </a:txBody>
                  <a:tcPr marT="36000" marB="36000" anchor="ctr"/>
                </a:tc>
                <a:tc>
                  <a:txBody>
                    <a:bodyPr/>
                    <a:lstStyle/>
                    <a:p>
                      <a:pPr algn="ctr"/>
                      <a:r>
                        <a:rPr lang="en-GB" sz="1200" dirty="0" smtClean="0"/>
                        <a:t>0</a:t>
                      </a:r>
                      <a:endParaRPr lang="en-GB" sz="1200" dirty="0"/>
                    </a:p>
                  </a:txBody>
                  <a:tcPr marT="36000" marB="36000" anchor="ctr"/>
                </a:tc>
                <a:extLst>
                  <a:ext uri="{0D108BD9-81ED-4DB2-BD59-A6C34878D82A}">
                    <a16:rowId xmlns:a16="http://schemas.microsoft.com/office/drawing/2014/main" val="173491128"/>
                  </a:ext>
                </a:extLst>
              </a:tr>
              <a:tr h="206254">
                <a:tc>
                  <a:txBody>
                    <a:bodyPr/>
                    <a:lstStyle/>
                    <a:p>
                      <a:r>
                        <a:rPr lang="en-GB" sz="1200" dirty="0" smtClean="0"/>
                        <a:t>Decreased appetite</a:t>
                      </a:r>
                      <a:endParaRPr lang="en-GB" sz="1200" dirty="0"/>
                    </a:p>
                  </a:txBody>
                  <a:tcPr marT="36000" marB="36000" anchor="ctr"/>
                </a:tc>
                <a:tc>
                  <a:txBody>
                    <a:bodyPr/>
                    <a:lstStyle/>
                    <a:p>
                      <a:pPr algn="ctr"/>
                      <a:r>
                        <a:rPr lang="en-GB" sz="1200" dirty="0" smtClean="0"/>
                        <a:t>3 (10)</a:t>
                      </a:r>
                      <a:endParaRPr lang="en-GB" sz="1200" dirty="0"/>
                    </a:p>
                  </a:txBody>
                  <a:tcPr marT="36000" marB="36000" anchor="ctr"/>
                </a:tc>
                <a:tc>
                  <a:txBody>
                    <a:bodyPr/>
                    <a:lstStyle/>
                    <a:p>
                      <a:pPr algn="ctr"/>
                      <a:r>
                        <a:rPr lang="en-GB" sz="1200" dirty="0" smtClean="0"/>
                        <a:t>0</a:t>
                      </a:r>
                      <a:endParaRPr lang="en-GB" sz="1200" dirty="0"/>
                    </a:p>
                  </a:txBody>
                  <a:tcPr marT="36000" marB="36000" anchor="ctr"/>
                </a:tc>
                <a:extLst>
                  <a:ext uri="{0D108BD9-81ED-4DB2-BD59-A6C34878D82A}">
                    <a16:rowId xmlns:a16="http://schemas.microsoft.com/office/drawing/2014/main" val="279827109"/>
                  </a:ext>
                </a:extLst>
              </a:tr>
              <a:tr h="206254">
                <a:tc>
                  <a:txBody>
                    <a:bodyPr/>
                    <a:lstStyle/>
                    <a:p>
                      <a:r>
                        <a:rPr lang="en-GB" sz="1200" dirty="0" smtClean="0"/>
                        <a:t>Dysgeusia</a:t>
                      </a:r>
                      <a:endParaRPr lang="en-GB" sz="1200" dirty="0"/>
                    </a:p>
                  </a:txBody>
                  <a:tcPr marT="36000" marB="36000" anchor="ctr"/>
                </a:tc>
                <a:tc>
                  <a:txBody>
                    <a:bodyPr/>
                    <a:lstStyle/>
                    <a:p>
                      <a:pPr algn="ctr"/>
                      <a:r>
                        <a:rPr lang="en-GB" sz="1200" dirty="0" smtClean="0"/>
                        <a:t>2 (6)</a:t>
                      </a:r>
                      <a:endParaRPr lang="en-GB" sz="1200" dirty="0"/>
                    </a:p>
                  </a:txBody>
                  <a:tcPr marT="36000" marB="36000" anchor="ctr"/>
                </a:tc>
                <a:tc>
                  <a:txBody>
                    <a:bodyPr/>
                    <a:lstStyle/>
                    <a:p>
                      <a:pPr algn="ctr"/>
                      <a:r>
                        <a:rPr lang="en-GB" sz="1200" dirty="0" smtClean="0"/>
                        <a:t>0</a:t>
                      </a:r>
                      <a:endParaRPr lang="en-GB" sz="1200" dirty="0"/>
                    </a:p>
                  </a:txBody>
                  <a:tcPr marT="36000" marB="36000" anchor="ctr"/>
                </a:tc>
                <a:extLst>
                  <a:ext uri="{0D108BD9-81ED-4DB2-BD59-A6C34878D82A}">
                    <a16:rowId xmlns:a16="http://schemas.microsoft.com/office/drawing/2014/main" val="2186658442"/>
                  </a:ext>
                </a:extLst>
              </a:tr>
            </a:tbl>
          </a:graphicData>
        </a:graphic>
      </p:graphicFrame>
    </p:spTree>
    <p:extLst>
      <p:ext uri="{BB962C8B-B14F-4D97-AF65-F5344CB8AC3E}">
        <p14:creationId xmlns:p14="http://schemas.microsoft.com/office/powerpoint/2010/main" val="3636889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854251" cy="939801"/>
          </a:xfrm>
        </p:spPr>
        <p:txBody>
          <a:bodyPr/>
          <a:lstStyle/>
          <a:p>
            <a:r>
              <a:rPr lang="en-GB" dirty="0" smtClean="0"/>
              <a:t>1608PD</a:t>
            </a:r>
            <a:r>
              <a:rPr lang="en-GB" dirty="0"/>
              <a:t>: Can we cure patients with abdominal </a:t>
            </a:r>
            <a:r>
              <a:rPr lang="en-GB" dirty="0" smtClean="0"/>
              <a:t>desmoplastic small round cell </a:t>
            </a:r>
            <a:r>
              <a:rPr lang="en-GB" dirty="0" err="1" smtClean="0"/>
              <a:t>tumor</a:t>
            </a:r>
            <a:r>
              <a:rPr lang="en-GB" dirty="0"/>
              <a:t>? Results of a retrospective </a:t>
            </a:r>
            <a:r>
              <a:rPr lang="en-GB" dirty="0" err="1"/>
              <a:t>multicentric</a:t>
            </a:r>
            <a:r>
              <a:rPr lang="en-GB" dirty="0"/>
              <a:t> study on 100 </a:t>
            </a:r>
            <a:r>
              <a:rPr lang="en-GB" dirty="0" smtClean="0"/>
              <a:t>patients – </a:t>
            </a:r>
            <a:r>
              <a:rPr lang="en-GB" dirty="0" err="1" smtClean="0"/>
              <a:t>Delhorme</a:t>
            </a:r>
            <a:r>
              <a:rPr lang="en-GB" dirty="0" smtClean="0"/>
              <a:t> J-B,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smtClean="0"/>
              <a:t>To examine survival and prognostic factors in patients with desmoplastic small round cell </a:t>
            </a:r>
            <a:r>
              <a:rPr lang="en-GB" sz="1600" dirty="0" smtClean="0"/>
              <a:t>tumours (DSRCT)</a:t>
            </a:r>
            <a:endParaRPr lang="en-GB" sz="1600" dirty="0"/>
          </a:p>
        </p:txBody>
      </p:sp>
      <p:sp>
        <p:nvSpPr>
          <p:cNvPr id="4" name="Text Box 4"/>
          <p:cNvSpPr txBox="1">
            <a:spLocks noChangeArrowheads="1"/>
          </p:cNvSpPr>
          <p:nvPr/>
        </p:nvSpPr>
        <p:spPr bwMode="auto">
          <a:xfrm>
            <a:off x="4640563" y="6474897"/>
            <a:ext cx="42827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Delhorme</a:t>
            </a:r>
            <a:r>
              <a:rPr lang="en-GB" sz="1200" dirty="0" smtClean="0">
                <a:solidFill>
                  <a:srgbClr val="363636"/>
                </a:solidFill>
              </a:rPr>
              <a:t> J-B</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1608PD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8443167" y="0"/>
            <a:ext cx="700833" cy="430887"/>
          </a:xfrm>
          <a:prstGeom prst="rect">
            <a:avLst/>
          </a:prstGeom>
          <a:solidFill>
            <a:srgbClr val="FFFF00"/>
          </a:solidFill>
        </p:spPr>
        <p:txBody>
          <a:bodyPr wrap="none" rtlCol="0">
            <a:spAutoFit/>
          </a:bodyPr>
          <a:lstStyle/>
          <a:p>
            <a:pPr algn="r"/>
            <a:r>
              <a:rPr lang="en-GB" sz="1100" b="1" dirty="0" smtClean="0"/>
              <a:t>All</a:t>
            </a:r>
          </a:p>
          <a:p>
            <a:pPr algn="r"/>
            <a:r>
              <a:rPr lang="en-GB" sz="1100" b="1" dirty="0" smtClean="0"/>
              <a:t>3 slides</a:t>
            </a:r>
            <a:endParaRPr lang="en-GB" sz="1100" b="1" dirty="0"/>
          </a:p>
        </p:txBody>
      </p:sp>
      <p:sp>
        <p:nvSpPr>
          <p:cNvPr id="6" name="AutoShape 12"/>
          <p:cNvSpPr>
            <a:spLocks noChangeArrowheads="1"/>
          </p:cNvSpPr>
          <p:nvPr/>
        </p:nvSpPr>
        <p:spPr bwMode="auto">
          <a:xfrm>
            <a:off x="4024963" y="4169160"/>
            <a:ext cx="1612636" cy="838492"/>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sz="1600" dirty="0" smtClean="0">
                <a:solidFill>
                  <a:srgbClr val="FFFFFF"/>
                </a:solidFill>
                <a:ea typeface="SimSun" pitchFamily="2" charset="-122"/>
              </a:rPr>
              <a:t>Induction chemotherapy (n=80)</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8" name="AutoShape 9"/>
          <p:cNvSpPr>
            <a:spLocks noChangeArrowheads="1"/>
          </p:cNvSpPr>
          <p:nvPr/>
        </p:nvSpPr>
        <p:spPr bwMode="auto">
          <a:xfrm>
            <a:off x="235799" y="2663067"/>
            <a:ext cx="3263401" cy="239144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Key patient inclusion criteria</a:t>
            </a:r>
          </a:p>
          <a:p>
            <a:pPr marL="285750" lvl="0" indent="-285750" defTabSz="892175" eaLnBrk="0" hangingPunct="0">
              <a:spcAft>
                <a:spcPct val="30000"/>
              </a:spcAft>
              <a:buFont typeface="Arial" panose="020B0604020202020204" pitchFamily="34" charset="0"/>
              <a:buChar char="•"/>
              <a:defRPr/>
            </a:pPr>
            <a:r>
              <a:rPr kumimoji="0" lang="en-GB" altLang="zh-CN" sz="1600" i="0" strike="noStrike" kern="1200" cap="none" spc="0" normalizeH="0" dirty="0" smtClean="0">
                <a:ln>
                  <a:noFill/>
                </a:ln>
                <a:solidFill>
                  <a:srgbClr val="FFFFFF"/>
                </a:solidFill>
                <a:effectLst/>
                <a:uLnTx/>
                <a:uFillTx/>
                <a:ea typeface="SimSun" pitchFamily="2" charset="-122"/>
              </a:rPr>
              <a:t>DSRCT</a:t>
            </a:r>
            <a:endParaRPr lang="en-GB" altLang="zh-CN" sz="1600" dirty="0">
              <a:solidFill>
                <a:srgbClr val="FFFFFF"/>
              </a:solidFill>
              <a:ea typeface="SimSun" pitchFamily="2" charset="-122"/>
            </a:endParaRPr>
          </a:p>
          <a:p>
            <a:pPr marL="285750" lvl="0" indent="-285750" defTabSz="892175" eaLnBrk="0" hangingPunct="0">
              <a:spcAft>
                <a:spcPct val="30000"/>
              </a:spcAft>
              <a:buFont typeface="Arial" panose="020B0604020202020204" pitchFamily="34" charset="0"/>
              <a:buChar char="•"/>
              <a:defRPr/>
            </a:pPr>
            <a:r>
              <a:rPr lang="en-GB" altLang="zh-CN" sz="1600" dirty="0" smtClean="0">
                <a:solidFill>
                  <a:srgbClr val="FFFFFF"/>
                </a:solidFill>
                <a:ea typeface="SimSun" pitchFamily="2" charset="-122"/>
              </a:rPr>
              <a:t>Data collected between 1991 and 2018 f</a:t>
            </a:r>
            <a:r>
              <a:rPr kumimoji="0" lang="en-GB" altLang="zh-CN" sz="1600" i="0" strike="noStrike" kern="1200" cap="none" spc="0" normalizeH="0" dirty="0" smtClean="0">
                <a:ln>
                  <a:noFill/>
                </a:ln>
                <a:solidFill>
                  <a:srgbClr val="FFFFFF"/>
                </a:solidFill>
                <a:effectLst/>
                <a:uLnTx/>
                <a:uFillTx/>
                <a:ea typeface="SimSun" pitchFamily="2" charset="-122"/>
              </a:rPr>
              <a:t>rom 9 expert sarcoma and/or rare peritoneal disease tertiary care centres in France </a:t>
            </a:r>
          </a:p>
          <a:p>
            <a:pPr marR="0" lvl="0" algn="l" defTabSz="892175" rtl="0" eaLnBrk="0" fontAlgn="base" latinLnBrk="0" hangingPunct="0">
              <a:lnSpc>
                <a:spcPct val="100000"/>
              </a:lnSpc>
              <a:spcBef>
                <a:spcPct val="0"/>
              </a:spcBef>
              <a:spcAft>
                <a:spcPct val="30000"/>
              </a:spcAft>
              <a:buClrTx/>
              <a:buSzTx/>
              <a:tabLst/>
              <a:defRPr/>
            </a:pPr>
            <a:r>
              <a:rPr kumimoji="0" lang="en-GB" altLang="zh-CN" sz="1600" i="0" strike="noStrike" kern="1200" cap="none" spc="0" normalizeH="0" dirty="0" smtClean="0">
                <a:ln>
                  <a:noFill/>
                </a:ln>
                <a:solidFill>
                  <a:srgbClr val="FFFFFF"/>
                </a:solidFill>
                <a:effectLst/>
                <a:uLnTx/>
                <a:uFillTx/>
                <a:ea typeface="SimSun" pitchFamily="2" charset="-122"/>
              </a:rPr>
              <a:t>(n=100)</a:t>
            </a:r>
          </a:p>
        </p:txBody>
      </p:sp>
      <p:sp>
        <p:nvSpPr>
          <p:cNvPr id="10" name="AutoShape 12"/>
          <p:cNvSpPr>
            <a:spLocks noChangeArrowheads="1"/>
          </p:cNvSpPr>
          <p:nvPr/>
        </p:nvSpPr>
        <p:spPr bwMode="auto">
          <a:xfrm>
            <a:off x="4024963" y="2867696"/>
            <a:ext cx="1612636" cy="620793"/>
          </a:xfrm>
          <a:prstGeom prst="roundRect">
            <a:avLst>
              <a:gd name="adj" fmla="val 16667"/>
            </a:avLst>
          </a:prstGeom>
          <a:solidFill>
            <a:schemeClr val="accent1"/>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Surgery </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(n=71)</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11" name="Rectangle 9"/>
          <p:cNvSpPr txBox="1">
            <a:spLocks noChangeArrowheads="1"/>
          </p:cNvSpPr>
          <p:nvPr/>
        </p:nvSpPr>
        <p:spPr bwMode="auto">
          <a:xfrm>
            <a:off x="228600" y="5390027"/>
            <a:ext cx="7813800" cy="70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400"/>
              </a:spcAft>
              <a:buClr>
                <a:schemeClr val="bg1"/>
              </a:buClr>
              <a:buChar char="–"/>
              <a:defRPr sz="1800">
                <a:solidFill>
                  <a:schemeClr val="tx1"/>
                </a:solidFill>
                <a:latin typeface="+mn-lt"/>
                <a:cs typeface="+mn-cs"/>
              </a:defRPr>
            </a:lvl2pPr>
            <a:lvl3pPr marL="812800" indent="-249238" algn="l" rtl="0" fontAlgn="base">
              <a:spcBef>
                <a:spcPts val="0"/>
              </a:spcBef>
              <a:spcAft>
                <a:spcPts val="400"/>
              </a:spcAft>
              <a:buClr>
                <a:schemeClr val="bg1"/>
              </a:buClr>
              <a:buChar char="•"/>
              <a:defRPr sz="1800">
                <a:solidFill>
                  <a:schemeClr val="tx1"/>
                </a:solidFill>
                <a:latin typeface="+mn-lt"/>
                <a:cs typeface="+mn-cs"/>
              </a:defRPr>
            </a:lvl3pPr>
            <a:lvl4pPr marL="1101725" indent="-287338" algn="l" rtl="0" fontAlgn="base">
              <a:spcBef>
                <a:spcPts val="0"/>
              </a:spcBef>
              <a:spcAft>
                <a:spcPts val="400"/>
              </a:spcAft>
              <a:buClr>
                <a:schemeClr val="bg1"/>
              </a:buClr>
              <a:buChar char="–"/>
              <a:defRPr sz="1800">
                <a:solidFill>
                  <a:schemeClr val="tx1"/>
                </a:solidFill>
                <a:latin typeface="+mn-lt"/>
                <a:cs typeface="+mn-cs"/>
              </a:defRPr>
            </a:lvl4pPr>
            <a:lvl5pPr marL="1390650" indent="-287338" algn="l" rtl="0" fontAlgn="base">
              <a:spcBef>
                <a:spcPts val="0"/>
              </a:spcBef>
              <a:spcAft>
                <a:spcPts val="40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23246D"/>
              </a:buClr>
              <a:buSzPct val="110000"/>
              <a:buFontTx/>
              <a:buNone/>
              <a:tabLst/>
              <a:defRPr/>
            </a:pPr>
            <a:r>
              <a:rPr kumimoji="0" lang="en-US" sz="1600" b="1" i="0" u="none" strike="noStrike" kern="1200" cap="none" spc="0" normalizeH="0" baseline="0" noProof="0" dirty="0" smtClean="0">
                <a:ln>
                  <a:noFill/>
                </a:ln>
                <a:solidFill>
                  <a:srgbClr val="23246D"/>
                </a:solidFill>
                <a:effectLst/>
                <a:uLnTx/>
                <a:uFillTx/>
                <a:latin typeface="Arial"/>
                <a:ea typeface="+mn-ea"/>
                <a:cs typeface="Arial"/>
              </a:rPr>
              <a:t>Endpoint</a:t>
            </a:r>
          </a:p>
          <a:p>
            <a:pPr lvl="0">
              <a:buClr>
                <a:srgbClr val="23246D"/>
              </a:buClr>
              <a:defRPr/>
            </a:pPr>
            <a:r>
              <a:rPr lang="en-US" sz="1600" dirty="0" smtClean="0">
                <a:solidFill>
                  <a:srgbClr val="363636"/>
                </a:solidFill>
              </a:rPr>
              <a:t>Patient considered cured if DFI </a:t>
            </a:r>
            <a:r>
              <a:rPr lang="en-US" sz="1600" dirty="0" smtClean="0">
                <a:solidFill>
                  <a:srgbClr val="363636"/>
                </a:solidFill>
                <a:latin typeface="Arial" panose="020B0604020202020204" pitchFamily="34" charset="0"/>
                <a:cs typeface="Arial" panose="020B0604020202020204" pitchFamily="34" charset="0"/>
              </a:rPr>
              <a:t>≥</a:t>
            </a:r>
            <a:r>
              <a:rPr lang="en-US" sz="1600" dirty="0" smtClean="0">
                <a:solidFill>
                  <a:srgbClr val="363636"/>
                </a:solidFill>
              </a:rPr>
              <a:t>5 years after diagnosis or last recurrence</a:t>
            </a: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8" name="AutoShape 12"/>
          <p:cNvSpPr>
            <a:spLocks noChangeArrowheads="1"/>
          </p:cNvSpPr>
          <p:nvPr/>
        </p:nvSpPr>
        <p:spPr bwMode="auto">
          <a:xfrm>
            <a:off x="6443916" y="4278010"/>
            <a:ext cx="2457719" cy="620792"/>
          </a:xfrm>
          <a:prstGeom prst="roundRect">
            <a:avLst>
              <a:gd name="adj" fmla="val 16667"/>
            </a:avLst>
          </a:prstGeom>
          <a:solidFill>
            <a:schemeClr val="accent5"/>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dirty="0" smtClean="0">
                <a:ln>
                  <a:noFill/>
                </a:ln>
                <a:solidFill>
                  <a:srgbClr val="FFFFFF"/>
                </a:solidFill>
                <a:effectLst/>
                <a:uLnTx/>
                <a:uFillTx/>
                <a:ea typeface="SimSun" pitchFamily="2" charset="-122"/>
              </a:rPr>
              <a:t>No surgery </a:t>
            </a:r>
            <a:br>
              <a:rPr kumimoji="0" lang="en-GB" altLang="zh-CN" sz="1600" b="0" i="0" u="none" strike="noStrike" kern="1200" cap="none" spc="0" normalizeH="0" baseline="0" dirty="0" smtClean="0">
                <a:ln>
                  <a:noFill/>
                </a:ln>
                <a:solidFill>
                  <a:srgbClr val="FFFFFF"/>
                </a:solidFill>
                <a:effectLst/>
                <a:uLnTx/>
                <a:uFillTx/>
                <a:ea typeface="SimSun" pitchFamily="2" charset="-122"/>
              </a:rPr>
            </a:br>
            <a:r>
              <a:rPr kumimoji="0" lang="en-GB" altLang="zh-CN" sz="1600" b="0" i="0" u="none" strike="noStrike" kern="1200" cap="none" spc="0" normalizeH="0" baseline="0" dirty="0" smtClean="0">
                <a:ln>
                  <a:noFill/>
                </a:ln>
                <a:solidFill>
                  <a:srgbClr val="FFFFFF"/>
                </a:solidFill>
                <a:effectLst/>
                <a:uLnTx/>
                <a:uFillTx/>
                <a:ea typeface="SimSun" pitchFamily="2" charset="-122"/>
              </a:rPr>
              <a:t>(n=29)</a:t>
            </a:r>
            <a:endParaRPr kumimoji="0" lang="en-GB" altLang="zh-CN" sz="1600" b="0" i="0" u="none" strike="noStrike" kern="1200" cap="none" spc="0" normalizeH="0" baseline="0" dirty="0">
              <a:ln>
                <a:noFill/>
              </a:ln>
              <a:solidFill>
                <a:srgbClr val="FFFFFF"/>
              </a:solidFill>
              <a:effectLst/>
              <a:uLnTx/>
              <a:uFillTx/>
              <a:ea typeface="SimSun" pitchFamily="2" charset="-122"/>
            </a:endParaRPr>
          </a:p>
        </p:txBody>
      </p:sp>
      <p:sp>
        <p:nvSpPr>
          <p:cNvPr id="32" name="AutoShape 12"/>
          <p:cNvSpPr>
            <a:spLocks noChangeArrowheads="1"/>
          </p:cNvSpPr>
          <p:nvPr/>
        </p:nvSpPr>
        <p:spPr bwMode="auto">
          <a:xfrm>
            <a:off x="6443917" y="2223846"/>
            <a:ext cx="2457719" cy="923175"/>
          </a:xfrm>
          <a:prstGeom prst="roundRect">
            <a:avLst>
              <a:gd name="adj" fmla="val 16667"/>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GB" altLang="zh-CN" sz="1400" b="0" i="0" u="none" strike="noStrike" kern="1200" cap="none" spc="0" normalizeH="0" baseline="0" dirty="0" smtClean="0">
                <a:ln>
                  <a:noFill/>
                </a:ln>
                <a:solidFill>
                  <a:srgbClr val="000000"/>
                </a:solidFill>
                <a:effectLst/>
                <a:uLnTx/>
                <a:uFillTx/>
                <a:ea typeface="SimSun" pitchFamily="2" charset="-122"/>
              </a:rPr>
              <a:t>Complete</a:t>
            </a:r>
            <a:r>
              <a:rPr kumimoji="0" lang="en-GB" altLang="zh-CN" sz="1400" b="0" i="0" u="none" strike="noStrike" kern="1200" cap="none" spc="0" normalizeH="0" dirty="0" smtClean="0">
                <a:ln>
                  <a:noFill/>
                </a:ln>
                <a:solidFill>
                  <a:srgbClr val="000000"/>
                </a:solidFill>
                <a:effectLst/>
                <a:uLnTx/>
                <a:uFillTx/>
                <a:ea typeface="SimSun" pitchFamily="2" charset="-122"/>
              </a:rPr>
              <a:t> (CC0/1; n=50)</a:t>
            </a:r>
          </a:p>
          <a:p>
            <a:pPr lvl="0" algn="ctr" defTabSz="892175" eaLnBrk="0" hangingPunct="0">
              <a:defRPr/>
            </a:pPr>
            <a:r>
              <a:rPr kumimoji="0" lang="en-GB" altLang="zh-CN" sz="1400" b="0" i="0" u="none" strike="noStrike" kern="1200" cap="none" spc="0" normalizeH="0" dirty="0" smtClean="0">
                <a:ln>
                  <a:noFill/>
                </a:ln>
                <a:solidFill>
                  <a:srgbClr val="000000"/>
                </a:solidFill>
                <a:effectLst/>
                <a:uLnTx/>
                <a:uFillTx/>
                <a:ea typeface="SimSun" pitchFamily="2" charset="-122"/>
              </a:rPr>
              <a:t>+ WAP-RT (n=25)</a:t>
            </a:r>
          </a:p>
          <a:p>
            <a:pPr lvl="0" algn="ctr" defTabSz="892175" eaLnBrk="0" hangingPunct="0">
              <a:defRPr/>
            </a:pPr>
            <a:r>
              <a:rPr lang="en-GB" altLang="zh-CN" sz="1400" baseline="0" dirty="0" smtClean="0">
                <a:solidFill>
                  <a:srgbClr val="000000"/>
                </a:solidFill>
                <a:ea typeface="SimSun" pitchFamily="2" charset="-122"/>
              </a:rPr>
              <a:t>+ HIPEC/EPIC (n=14)</a:t>
            </a:r>
          </a:p>
          <a:p>
            <a:pPr lvl="0" algn="ctr" defTabSz="892175" eaLnBrk="0" hangingPunct="0">
              <a:defRPr/>
            </a:pPr>
            <a:r>
              <a:rPr kumimoji="0" lang="en-GB" altLang="zh-CN" sz="1400" b="0" i="0" u="none" strike="noStrike" kern="1200" cap="none" spc="0" normalizeH="0" dirty="0" smtClean="0">
                <a:ln>
                  <a:noFill/>
                </a:ln>
                <a:solidFill>
                  <a:srgbClr val="000000"/>
                </a:solidFill>
                <a:effectLst/>
                <a:uLnTx/>
                <a:uFillTx/>
                <a:ea typeface="SimSun" pitchFamily="2" charset="-122"/>
              </a:rPr>
              <a:t>+ chemotherapy (n=37)</a:t>
            </a:r>
            <a:endParaRPr kumimoji="0" lang="en-GB" altLang="zh-CN" sz="1400" b="0" i="0" u="none" strike="noStrike" kern="1200" cap="none" spc="0" normalizeH="0" baseline="0" dirty="0">
              <a:ln>
                <a:noFill/>
              </a:ln>
              <a:solidFill>
                <a:srgbClr val="000000"/>
              </a:solidFill>
              <a:effectLst/>
              <a:uLnTx/>
              <a:uFillTx/>
              <a:ea typeface="SimSun" pitchFamily="2" charset="-122"/>
            </a:endParaRPr>
          </a:p>
        </p:txBody>
      </p:sp>
      <p:sp>
        <p:nvSpPr>
          <p:cNvPr id="33" name="AutoShape 12"/>
          <p:cNvSpPr>
            <a:spLocks noChangeArrowheads="1"/>
          </p:cNvSpPr>
          <p:nvPr/>
        </p:nvSpPr>
        <p:spPr bwMode="auto">
          <a:xfrm>
            <a:off x="6443917" y="3224984"/>
            <a:ext cx="2457719" cy="923175"/>
          </a:xfrm>
          <a:prstGeom prst="roundRect">
            <a:avLst>
              <a:gd name="adj" fmla="val 16667"/>
            </a:avLst>
          </a:prstGeom>
          <a:solidFill>
            <a:schemeClr val="accent4"/>
          </a:solidFill>
          <a:ln w="9525" algn="ctr">
            <a:noFill/>
            <a:round/>
            <a:headEnd/>
            <a:tailEnd/>
          </a:ln>
        </p:spPr>
        <p:txBody>
          <a:bodyPr lIns="90488" tIns="0" rIns="90488" bIns="0" anchor="ctr"/>
          <a:lstStyle/>
          <a:p>
            <a:pPr lvl="0" algn="ctr" defTabSz="892175" eaLnBrk="0" hangingPunct="0">
              <a:defRPr/>
            </a:pPr>
            <a:r>
              <a:rPr lang="en-GB" altLang="zh-CN" sz="1400" dirty="0" smtClean="0">
                <a:solidFill>
                  <a:srgbClr val="000000"/>
                </a:solidFill>
                <a:ea typeface="SimSun" pitchFamily="2" charset="-122"/>
              </a:rPr>
              <a:t>Incomplete </a:t>
            </a:r>
            <a:r>
              <a:rPr kumimoji="0" lang="en-GB" altLang="zh-CN" sz="1400" b="0" i="0" u="none" strike="noStrike" kern="1200" cap="none" spc="0" normalizeH="0" baseline="0" dirty="0" smtClean="0">
                <a:ln>
                  <a:noFill/>
                </a:ln>
                <a:solidFill>
                  <a:srgbClr val="000000"/>
                </a:solidFill>
                <a:effectLst/>
                <a:uLnTx/>
                <a:uFillTx/>
                <a:ea typeface="SimSun" pitchFamily="2" charset="-122"/>
              </a:rPr>
              <a:t>(CC2/3; n=21)</a:t>
            </a:r>
          </a:p>
          <a:p>
            <a:pPr lvl="0" algn="ctr" defTabSz="892175" eaLnBrk="0" hangingPunct="0">
              <a:defRPr/>
            </a:pPr>
            <a:r>
              <a:rPr lang="en-GB" altLang="zh-CN" sz="1400" dirty="0" smtClean="0">
                <a:solidFill>
                  <a:srgbClr val="000000"/>
                </a:solidFill>
                <a:ea typeface="SimSun" pitchFamily="2" charset="-122"/>
              </a:rPr>
              <a:t>+ </a:t>
            </a:r>
            <a:r>
              <a:rPr lang="en-GB" altLang="zh-CN" sz="1400" dirty="0">
                <a:solidFill>
                  <a:srgbClr val="000000"/>
                </a:solidFill>
                <a:ea typeface="SimSun" pitchFamily="2" charset="-122"/>
              </a:rPr>
              <a:t>WAP-RT (</a:t>
            </a:r>
            <a:r>
              <a:rPr lang="en-GB" altLang="zh-CN" sz="1400" dirty="0" smtClean="0">
                <a:solidFill>
                  <a:srgbClr val="000000"/>
                </a:solidFill>
                <a:ea typeface="SimSun" pitchFamily="2" charset="-122"/>
              </a:rPr>
              <a:t>n=1)</a:t>
            </a:r>
            <a:endParaRPr lang="en-GB" altLang="zh-CN" sz="1400" dirty="0">
              <a:solidFill>
                <a:srgbClr val="000000"/>
              </a:solidFill>
              <a:ea typeface="SimSun" pitchFamily="2" charset="-122"/>
            </a:endParaRPr>
          </a:p>
          <a:p>
            <a:pPr lvl="0" algn="ctr" defTabSz="892175" eaLnBrk="0" hangingPunct="0">
              <a:defRPr/>
            </a:pPr>
            <a:r>
              <a:rPr lang="en-GB" altLang="zh-CN" sz="1400" dirty="0" smtClean="0">
                <a:solidFill>
                  <a:srgbClr val="000000"/>
                </a:solidFill>
                <a:ea typeface="SimSun" pitchFamily="2" charset="-122"/>
              </a:rPr>
              <a:t>+ HIPEC/EPIC </a:t>
            </a:r>
            <a:r>
              <a:rPr lang="en-GB" altLang="zh-CN" sz="1400" dirty="0">
                <a:solidFill>
                  <a:srgbClr val="000000"/>
                </a:solidFill>
                <a:ea typeface="SimSun" pitchFamily="2" charset="-122"/>
              </a:rPr>
              <a:t>(</a:t>
            </a:r>
            <a:r>
              <a:rPr lang="en-GB" altLang="zh-CN" sz="1400" dirty="0" smtClean="0">
                <a:solidFill>
                  <a:srgbClr val="000000"/>
                </a:solidFill>
                <a:ea typeface="SimSun" pitchFamily="2" charset="-122"/>
              </a:rPr>
              <a:t>n=3)</a:t>
            </a:r>
            <a:endParaRPr lang="en-GB" altLang="zh-CN" sz="1400" dirty="0">
              <a:solidFill>
                <a:srgbClr val="000000"/>
              </a:solidFill>
              <a:ea typeface="SimSun" pitchFamily="2" charset="-122"/>
            </a:endParaRPr>
          </a:p>
          <a:p>
            <a:pPr lvl="0" algn="ctr" defTabSz="892175" eaLnBrk="0" hangingPunct="0">
              <a:defRPr/>
            </a:pPr>
            <a:r>
              <a:rPr lang="en-GB" altLang="zh-CN" sz="1400" dirty="0" smtClean="0">
                <a:solidFill>
                  <a:srgbClr val="000000"/>
                </a:solidFill>
                <a:ea typeface="SimSun" pitchFamily="2" charset="-122"/>
              </a:rPr>
              <a:t>+ chemotherapy </a:t>
            </a:r>
            <a:r>
              <a:rPr lang="en-GB" altLang="zh-CN" sz="1400" dirty="0">
                <a:solidFill>
                  <a:srgbClr val="000000"/>
                </a:solidFill>
                <a:ea typeface="SimSun" pitchFamily="2" charset="-122"/>
              </a:rPr>
              <a:t>(</a:t>
            </a:r>
            <a:r>
              <a:rPr lang="en-GB" altLang="zh-CN" sz="1400" dirty="0" smtClean="0">
                <a:solidFill>
                  <a:srgbClr val="000000"/>
                </a:solidFill>
                <a:ea typeface="SimSun" pitchFamily="2" charset="-122"/>
              </a:rPr>
              <a:t>n=17)</a:t>
            </a:r>
            <a:endParaRPr kumimoji="0" lang="en-GB" altLang="zh-CN" sz="1400" b="0" i="0" u="none" strike="noStrike" kern="1200" cap="none" spc="0" normalizeH="0" baseline="0" dirty="0">
              <a:ln>
                <a:noFill/>
              </a:ln>
              <a:solidFill>
                <a:srgbClr val="000000"/>
              </a:solidFill>
              <a:effectLst/>
              <a:uLnTx/>
              <a:uFillTx/>
              <a:ea typeface="SimSun" pitchFamily="2" charset="-122"/>
            </a:endParaRPr>
          </a:p>
        </p:txBody>
      </p:sp>
      <p:cxnSp>
        <p:nvCxnSpPr>
          <p:cNvPr id="34" name="Elbow Connector 33"/>
          <p:cNvCxnSpPr>
            <a:stCxn id="10" idx="3"/>
            <a:endCxn id="32" idx="1"/>
          </p:cNvCxnSpPr>
          <p:nvPr/>
        </p:nvCxnSpPr>
        <p:spPr>
          <a:xfrm flipV="1">
            <a:off x="5637599" y="2685434"/>
            <a:ext cx="806318" cy="492659"/>
          </a:xfrm>
          <a:prstGeom prst="bentConnector3">
            <a:avLst>
              <a:gd name="adj1" fmla="val 50000"/>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0" idx="3"/>
            <a:endCxn id="33" idx="1"/>
          </p:cNvCxnSpPr>
          <p:nvPr/>
        </p:nvCxnSpPr>
        <p:spPr>
          <a:xfrm>
            <a:off x="5637599" y="3178093"/>
            <a:ext cx="806318" cy="508479"/>
          </a:xfrm>
          <a:prstGeom prst="bentConnector3">
            <a:avLst>
              <a:gd name="adj1" fmla="val 50000"/>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8" idx="3"/>
            <a:endCxn id="10" idx="1"/>
          </p:cNvCxnSpPr>
          <p:nvPr/>
        </p:nvCxnSpPr>
        <p:spPr>
          <a:xfrm flipV="1">
            <a:off x="3499200" y="3178093"/>
            <a:ext cx="525763" cy="680696"/>
          </a:xfrm>
          <a:prstGeom prst="bentConnector3">
            <a:avLst>
              <a:gd name="adj1" fmla="val 50000"/>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8" idx="3"/>
            <a:endCxn id="6" idx="1"/>
          </p:cNvCxnSpPr>
          <p:nvPr/>
        </p:nvCxnSpPr>
        <p:spPr>
          <a:xfrm>
            <a:off x="3499200" y="3858789"/>
            <a:ext cx="525763" cy="729617"/>
          </a:xfrm>
          <a:prstGeom prst="bentConnector3">
            <a:avLst>
              <a:gd name="adj1" fmla="val 50000"/>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6" idx="0"/>
            <a:endCxn id="10" idx="2"/>
          </p:cNvCxnSpPr>
          <p:nvPr/>
        </p:nvCxnSpPr>
        <p:spPr>
          <a:xfrm flipV="1">
            <a:off x="4831281" y="3488489"/>
            <a:ext cx="0" cy="68067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 idx="3"/>
            <a:endCxn id="18" idx="1"/>
          </p:cNvCxnSpPr>
          <p:nvPr/>
        </p:nvCxnSpPr>
        <p:spPr>
          <a:xfrm>
            <a:off x="5637599" y="4588406"/>
            <a:ext cx="806317"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688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854251" cy="939801"/>
          </a:xfrm>
        </p:spPr>
        <p:txBody>
          <a:bodyPr/>
          <a:lstStyle/>
          <a:p>
            <a:r>
              <a:rPr lang="en-GB" dirty="0" smtClean="0"/>
              <a:t>1608PD</a:t>
            </a:r>
            <a:r>
              <a:rPr lang="en-GB" dirty="0"/>
              <a:t>: Can we cure patients with abdominal </a:t>
            </a:r>
            <a:r>
              <a:rPr lang="en-GB" dirty="0" smtClean="0"/>
              <a:t>desmoplastic small round cell </a:t>
            </a:r>
            <a:r>
              <a:rPr lang="en-GB" dirty="0" err="1" smtClean="0"/>
              <a:t>tumor</a:t>
            </a:r>
            <a:r>
              <a:rPr lang="en-GB" dirty="0"/>
              <a:t>? Results of a retrospective </a:t>
            </a:r>
            <a:r>
              <a:rPr lang="en-GB" dirty="0" err="1"/>
              <a:t>multicentric</a:t>
            </a:r>
            <a:r>
              <a:rPr lang="en-GB" dirty="0"/>
              <a:t> study on 100 </a:t>
            </a:r>
            <a:r>
              <a:rPr lang="en-GB" dirty="0" smtClean="0"/>
              <a:t>patients – </a:t>
            </a:r>
            <a:r>
              <a:rPr lang="en-GB" dirty="0" err="1" smtClean="0"/>
              <a:t>Delhorme</a:t>
            </a:r>
            <a:r>
              <a:rPr lang="en-GB" dirty="0" smtClean="0"/>
              <a:t> J-B,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endParaRPr lang="en-GB" dirty="0"/>
          </a:p>
        </p:txBody>
      </p:sp>
      <p:sp>
        <p:nvSpPr>
          <p:cNvPr id="4" name="Text Box 4"/>
          <p:cNvSpPr txBox="1">
            <a:spLocks noChangeArrowheads="1"/>
          </p:cNvSpPr>
          <p:nvPr/>
        </p:nvSpPr>
        <p:spPr bwMode="auto">
          <a:xfrm>
            <a:off x="4640563" y="6474897"/>
            <a:ext cx="42827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Delhorme</a:t>
            </a:r>
            <a:r>
              <a:rPr lang="en-GB" sz="1200" dirty="0" smtClean="0">
                <a:solidFill>
                  <a:srgbClr val="363636"/>
                </a:solidFill>
              </a:rPr>
              <a:t> J-B</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1608PD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6" name="Group 5"/>
          <p:cNvGrpSpPr/>
          <p:nvPr/>
        </p:nvGrpSpPr>
        <p:grpSpPr>
          <a:xfrm>
            <a:off x="1510399" y="2192799"/>
            <a:ext cx="6049692" cy="3601876"/>
            <a:chOff x="68268" y="2192799"/>
            <a:chExt cx="7876089" cy="3601876"/>
          </a:xfrm>
        </p:grpSpPr>
        <p:sp>
          <p:nvSpPr>
            <p:cNvPr id="7" name="Freeform 6"/>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6"/>
            <p:cNvSpPr>
              <a:spLocks noChangeShapeType="1"/>
            </p:cNvSpPr>
            <p:nvPr/>
          </p:nvSpPr>
          <p:spPr bwMode="auto">
            <a:xfrm>
              <a:off x="1048631" y="2334068"/>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 name="Line 7"/>
            <p:cNvSpPr>
              <a:spLocks noChangeShapeType="1"/>
            </p:cNvSpPr>
            <p:nvPr/>
          </p:nvSpPr>
          <p:spPr bwMode="auto">
            <a:xfrm>
              <a:off x="1048631" y="2995261"/>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8"/>
            <p:cNvSpPr>
              <a:spLocks noChangeShapeType="1"/>
            </p:cNvSpPr>
            <p:nvPr/>
          </p:nvSpPr>
          <p:spPr bwMode="auto">
            <a:xfrm>
              <a:off x="1048631" y="3603747"/>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10"/>
            <p:cNvSpPr>
              <a:spLocks noChangeShapeType="1"/>
            </p:cNvSpPr>
            <p:nvPr/>
          </p:nvSpPr>
          <p:spPr bwMode="auto">
            <a:xfrm>
              <a:off x="1048631" y="4198492"/>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11"/>
            <p:cNvSpPr>
              <a:spLocks noChangeShapeType="1"/>
            </p:cNvSpPr>
            <p:nvPr/>
          </p:nvSpPr>
          <p:spPr bwMode="auto">
            <a:xfrm>
              <a:off x="1048631" y="4788465"/>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TextBox 12"/>
            <p:cNvSpPr txBox="1"/>
            <p:nvPr/>
          </p:nvSpPr>
          <p:spPr>
            <a:xfrm rot="16200000">
              <a:off x="-486556" y="3454513"/>
              <a:ext cx="1470274" cy="360625"/>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Survival probability</a:t>
              </a:r>
              <a:endParaRPr lang="en-GB" sz="12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4054377" y="5122384"/>
              <a:ext cx="1445503"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months</a:t>
              </a:r>
              <a:endParaRPr lang="en-GB" sz="12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466992" y="2192799"/>
              <a:ext cx="628589"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466992" y="2855923"/>
              <a:ext cx="628589"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0.75</a:t>
              </a:r>
              <a:endParaRPr lang="en-GB"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466992" y="3464179"/>
              <a:ext cx="628589"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0.50</a:t>
              </a:r>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466992" y="4058465"/>
              <a:ext cx="628589"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0.25</a:t>
              </a:r>
              <a:endParaRPr lang="en-GB" sz="12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467000" y="4648206"/>
              <a:ext cx="628589"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0.00</a:t>
              </a:r>
              <a:endParaRPr lang="en-GB" sz="1200" dirty="0">
                <a:solidFill>
                  <a:srgbClr val="000000"/>
                </a:solidFill>
                <a:latin typeface="Arial" panose="020B0604020202020204" pitchFamily="34" charset="0"/>
                <a:cs typeface="Arial" panose="020B0604020202020204" pitchFamily="34" charset="0"/>
              </a:endParaRPr>
            </a:p>
          </p:txBody>
        </p:sp>
        <p:grpSp>
          <p:nvGrpSpPr>
            <p:cNvPr id="20" name="Group 19"/>
            <p:cNvGrpSpPr/>
            <p:nvPr/>
          </p:nvGrpSpPr>
          <p:grpSpPr>
            <a:xfrm>
              <a:off x="1310278" y="4920702"/>
              <a:ext cx="426478" cy="873973"/>
              <a:chOff x="1091060" y="4920702"/>
              <a:chExt cx="356081" cy="873973"/>
            </a:xfrm>
          </p:grpSpPr>
          <p:sp>
            <p:nvSpPr>
              <p:cNvPr id="37" name="Line 19"/>
              <p:cNvSpPr>
                <a:spLocks noChangeShapeType="1"/>
              </p:cNvSpPr>
              <p:nvPr/>
            </p:nvSpPr>
            <p:spPr bwMode="auto">
              <a:xfrm>
                <a:off x="1269100"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TextBox 37"/>
              <p:cNvSpPr txBox="1"/>
              <p:nvPr/>
            </p:nvSpPr>
            <p:spPr>
              <a:xfrm>
                <a:off x="1091060" y="4983308"/>
                <a:ext cx="356081" cy="811367"/>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23246D"/>
                    </a:solidFill>
                    <a:latin typeface="Arial" panose="020B0604020202020204" pitchFamily="34" charset="0"/>
                    <a:cs typeface="Arial" panose="020B0604020202020204" pitchFamily="34" charset="0"/>
                  </a:rPr>
                  <a:t>100</a:t>
                </a:r>
              </a:p>
              <a:p>
                <a:pPr algn="ctr"/>
                <a:r>
                  <a:rPr lang="en-GB" sz="1200" dirty="0" smtClean="0">
                    <a:solidFill>
                      <a:srgbClr val="FF6600"/>
                    </a:solidFill>
                    <a:latin typeface="Arial" panose="020B0604020202020204" pitchFamily="34" charset="0"/>
                    <a:cs typeface="Arial" panose="020B0604020202020204" pitchFamily="34" charset="0"/>
                  </a:rPr>
                  <a:t>100</a:t>
                </a:r>
                <a:endParaRPr lang="en-GB" sz="1200" dirty="0">
                  <a:solidFill>
                    <a:srgbClr val="FF6600"/>
                  </a:solidFill>
                  <a:latin typeface="Arial" panose="020B0604020202020204" pitchFamily="34" charset="0"/>
                  <a:cs typeface="Arial" panose="020B0604020202020204" pitchFamily="34" charset="0"/>
                </a:endParaRPr>
              </a:p>
            </p:txBody>
          </p:sp>
        </p:grpSp>
        <p:grpSp>
          <p:nvGrpSpPr>
            <p:cNvPr id="21" name="Group 20"/>
            <p:cNvGrpSpPr/>
            <p:nvPr/>
          </p:nvGrpSpPr>
          <p:grpSpPr>
            <a:xfrm>
              <a:off x="2570871" y="4920702"/>
              <a:ext cx="315868" cy="873385"/>
              <a:chOff x="1191069" y="4920702"/>
              <a:chExt cx="263729" cy="873385"/>
            </a:xfrm>
          </p:grpSpPr>
          <p:sp>
            <p:nvSpPr>
              <p:cNvPr id="35" name="Line 19"/>
              <p:cNvSpPr>
                <a:spLocks noChangeShapeType="1"/>
              </p:cNvSpPr>
              <p:nvPr/>
            </p:nvSpPr>
            <p:spPr bwMode="auto">
              <a:xfrm>
                <a:off x="1322932"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TextBox 35"/>
              <p:cNvSpPr txBox="1"/>
              <p:nvPr/>
            </p:nvSpPr>
            <p:spPr>
              <a:xfrm>
                <a:off x="1191069" y="4982720"/>
                <a:ext cx="263729" cy="811367"/>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23246D"/>
                    </a:solidFill>
                    <a:latin typeface="Arial" panose="020B0604020202020204" pitchFamily="34" charset="0"/>
                    <a:cs typeface="Arial" panose="020B0604020202020204" pitchFamily="34" charset="0"/>
                  </a:rPr>
                  <a:t>90</a:t>
                </a:r>
              </a:p>
              <a:p>
                <a:pPr algn="ctr"/>
                <a:r>
                  <a:rPr lang="en-GB" sz="1200" dirty="0" smtClean="0">
                    <a:solidFill>
                      <a:srgbClr val="FF6600"/>
                    </a:solidFill>
                    <a:latin typeface="Arial" panose="020B0604020202020204" pitchFamily="34" charset="0"/>
                    <a:cs typeface="Arial" panose="020B0604020202020204" pitchFamily="34" charset="0"/>
                  </a:rPr>
                  <a:t>59</a:t>
                </a:r>
                <a:endParaRPr lang="en-GB" sz="1200" dirty="0">
                  <a:solidFill>
                    <a:srgbClr val="FF6600"/>
                  </a:solidFill>
                  <a:latin typeface="Arial" panose="020B0604020202020204" pitchFamily="34" charset="0"/>
                  <a:cs typeface="Arial" panose="020B0604020202020204" pitchFamily="34" charset="0"/>
                </a:endParaRPr>
              </a:p>
            </p:txBody>
          </p:sp>
        </p:grpSp>
        <p:grpSp>
          <p:nvGrpSpPr>
            <p:cNvPr id="22" name="Group 21"/>
            <p:cNvGrpSpPr/>
            <p:nvPr/>
          </p:nvGrpSpPr>
          <p:grpSpPr>
            <a:xfrm>
              <a:off x="3797980" y="4920702"/>
              <a:ext cx="331728" cy="873385"/>
              <a:chOff x="1263125" y="4920702"/>
              <a:chExt cx="276972" cy="873385"/>
            </a:xfrm>
          </p:grpSpPr>
          <p:sp>
            <p:nvSpPr>
              <p:cNvPr id="33" name="Line 19"/>
              <p:cNvSpPr>
                <a:spLocks noChangeShapeType="1"/>
              </p:cNvSpPr>
              <p:nvPr/>
            </p:nvSpPr>
            <p:spPr bwMode="auto">
              <a:xfrm>
                <a:off x="1401613"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TextBox 33"/>
              <p:cNvSpPr txBox="1"/>
              <p:nvPr/>
            </p:nvSpPr>
            <p:spPr>
              <a:xfrm>
                <a:off x="1263125" y="4982720"/>
                <a:ext cx="276972" cy="811367"/>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24</a:t>
                </a:r>
              </a:p>
              <a:p>
                <a:pPr algn="ctr"/>
                <a:endParaRPr lang="en-GB" sz="1200" dirty="0" smtClean="0">
                  <a:solidFill>
                    <a:srgbClr val="000000"/>
                  </a:solidFill>
                  <a:latin typeface="Arial" panose="020B0604020202020204" pitchFamily="34" charset="0"/>
                  <a:cs typeface="Arial" panose="020B0604020202020204" pitchFamily="34" charset="0"/>
                </a:endParaRPr>
              </a:p>
              <a:p>
                <a:pPr algn="r"/>
                <a:r>
                  <a:rPr lang="en-GB" sz="1200" dirty="0" smtClean="0">
                    <a:solidFill>
                      <a:srgbClr val="23246D"/>
                    </a:solidFill>
                    <a:latin typeface="Arial" panose="020B0604020202020204" pitchFamily="34" charset="0"/>
                    <a:cs typeface="Arial" panose="020B0604020202020204" pitchFamily="34" charset="0"/>
                  </a:rPr>
                  <a:t>55</a:t>
                </a:r>
              </a:p>
              <a:p>
                <a:pPr algn="r"/>
                <a:r>
                  <a:rPr lang="en-GB" sz="1200" dirty="0" smtClean="0">
                    <a:solidFill>
                      <a:srgbClr val="FF6600"/>
                    </a:solidFill>
                    <a:latin typeface="Arial" panose="020B0604020202020204" pitchFamily="34" charset="0"/>
                    <a:cs typeface="Arial" panose="020B0604020202020204" pitchFamily="34" charset="0"/>
                  </a:rPr>
                  <a:t>14</a:t>
                </a:r>
                <a:endParaRPr lang="en-GB" sz="1200" dirty="0">
                  <a:solidFill>
                    <a:srgbClr val="FF6600"/>
                  </a:solidFill>
                  <a:latin typeface="Arial" panose="020B0604020202020204" pitchFamily="34" charset="0"/>
                  <a:cs typeface="Arial" panose="020B0604020202020204" pitchFamily="34" charset="0"/>
                </a:endParaRPr>
              </a:p>
            </p:txBody>
          </p:sp>
        </p:grpSp>
        <p:grpSp>
          <p:nvGrpSpPr>
            <p:cNvPr id="23" name="Group 22"/>
            <p:cNvGrpSpPr/>
            <p:nvPr/>
          </p:nvGrpSpPr>
          <p:grpSpPr>
            <a:xfrm>
              <a:off x="5008961" y="4920702"/>
              <a:ext cx="331729" cy="873385"/>
              <a:chOff x="807346" y="4920702"/>
              <a:chExt cx="276968" cy="873385"/>
            </a:xfrm>
          </p:grpSpPr>
          <p:sp>
            <p:nvSpPr>
              <p:cNvPr id="31" name="Line 21"/>
              <p:cNvSpPr>
                <a:spLocks noChangeShapeType="1"/>
              </p:cNvSpPr>
              <p:nvPr/>
            </p:nvSpPr>
            <p:spPr bwMode="auto">
              <a:xfrm>
                <a:off x="938590"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807346" y="4982720"/>
                <a:ext cx="276968" cy="811367"/>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14</a:t>
                </a:r>
              </a:p>
              <a:p>
                <a:pPr algn="ctr"/>
                <a:endParaRPr lang="en-GB" sz="1200" dirty="0" smtClean="0">
                  <a:solidFill>
                    <a:srgbClr val="000000"/>
                  </a:solidFill>
                  <a:latin typeface="Arial" panose="020B0604020202020204" pitchFamily="34" charset="0"/>
                  <a:cs typeface="Arial" panose="020B0604020202020204" pitchFamily="34" charset="0"/>
                </a:endParaRPr>
              </a:p>
              <a:p>
                <a:pPr algn="r"/>
                <a:r>
                  <a:rPr lang="en-GB" sz="1200" dirty="0" smtClean="0">
                    <a:solidFill>
                      <a:srgbClr val="23246D"/>
                    </a:solidFill>
                    <a:latin typeface="Arial" panose="020B0604020202020204" pitchFamily="34" charset="0"/>
                    <a:cs typeface="Arial" panose="020B0604020202020204" pitchFamily="34" charset="0"/>
                  </a:rPr>
                  <a:t>33</a:t>
                </a:r>
              </a:p>
              <a:p>
                <a:pPr algn="r"/>
                <a:r>
                  <a:rPr lang="en-GB" sz="1200" dirty="0" smtClean="0">
                    <a:solidFill>
                      <a:srgbClr val="FF6600"/>
                    </a:solidFill>
                    <a:latin typeface="Arial" panose="020B0604020202020204" pitchFamily="34" charset="0"/>
                    <a:cs typeface="Arial" panose="020B0604020202020204" pitchFamily="34" charset="0"/>
                  </a:rPr>
                  <a:t>7</a:t>
                </a:r>
                <a:endParaRPr lang="en-GB" sz="1200" dirty="0">
                  <a:solidFill>
                    <a:srgbClr val="FF6600"/>
                  </a:solidFill>
                  <a:latin typeface="Arial" panose="020B0604020202020204" pitchFamily="34" charset="0"/>
                  <a:cs typeface="Arial" panose="020B0604020202020204" pitchFamily="34" charset="0"/>
                </a:endParaRPr>
              </a:p>
            </p:txBody>
          </p:sp>
        </p:grpSp>
        <p:grpSp>
          <p:nvGrpSpPr>
            <p:cNvPr id="24" name="Group 23"/>
            <p:cNvGrpSpPr/>
            <p:nvPr/>
          </p:nvGrpSpPr>
          <p:grpSpPr>
            <a:xfrm>
              <a:off x="6233736" y="4920702"/>
              <a:ext cx="331729" cy="873385"/>
              <a:chOff x="890165" y="4920702"/>
              <a:chExt cx="276970" cy="873385"/>
            </a:xfrm>
          </p:grpSpPr>
          <p:sp>
            <p:nvSpPr>
              <p:cNvPr id="29" name="Line 21"/>
              <p:cNvSpPr>
                <a:spLocks noChangeShapeType="1"/>
              </p:cNvSpPr>
              <p:nvPr/>
            </p:nvSpPr>
            <p:spPr bwMode="auto">
              <a:xfrm>
                <a:off x="1021413"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890165" y="4982720"/>
                <a:ext cx="276970" cy="811367"/>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48</a:t>
                </a:r>
              </a:p>
              <a:p>
                <a:pPr algn="ctr"/>
                <a:endParaRPr lang="en-GB" sz="1200" dirty="0" smtClean="0">
                  <a:solidFill>
                    <a:srgbClr val="000000"/>
                  </a:solidFill>
                  <a:latin typeface="Arial" panose="020B0604020202020204" pitchFamily="34" charset="0"/>
                  <a:cs typeface="Arial" panose="020B0604020202020204" pitchFamily="34" charset="0"/>
                </a:endParaRPr>
              </a:p>
              <a:p>
                <a:pPr algn="r"/>
                <a:r>
                  <a:rPr lang="en-GB" sz="1200" dirty="0" smtClean="0">
                    <a:solidFill>
                      <a:srgbClr val="23246D"/>
                    </a:solidFill>
                    <a:latin typeface="Arial" panose="020B0604020202020204" pitchFamily="34" charset="0"/>
                    <a:cs typeface="Arial" panose="020B0604020202020204" pitchFamily="34" charset="0"/>
                  </a:rPr>
                  <a:t>18</a:t>
                </a:r>
              </a:p>
              <a:p>
                <a:pPr algn="r"/>
                <a:r>
                  <a:rPr lang="en-GB" sz="1200" dirty="0" smtClean="0">
                    <a:solidFill>
                      <a:srgbClr val="FF6600"/>
                    </a:solidFill>
                    <a:latin typeface="Arial" panose="020B0604020202020204" pitchFamily="34" charset="0"/>
                    <a:cs typeface="Arial" panose="020B0604020202020204" pitchFamily="34" charset="0"/>
                  </a:rPr>
                  <a:t>5</a:t>
                </a:r>
                <a:endParaRPr lang="en-GB" sz="1200" dirty="0">
                  <a:solidFill>
                    <a:srgbClr val="FF6600"/>
                  </a:solidFill>
                  <a:latin typeface="Arial" panose="020B0604020202020204" pitchFamily="34" charset="0"/>
                  <a:cs typeface="Arial" panose="020B0604020202020204" pitchFamily="34" charset="0"/>
                </a:endParaRPr>
              </a:p>
            </p:txBody>
          </p:sp>
        </p:grpSp>
        <p:grpSp>
          <p:nvGrpSpPr>
            <p:cNvPr id="25" name="Group 24"/>
            <p:cNvGrpSpPr/>
            <p:nvPr/>
          </p:nvGrpSpPr>
          <p:grpSpPr>
            <a:xfrm>
              <a:off x="7467106" y="4920702"/>
              <a:ext cx="315868" cy="873385"/>
              <a:chOff x="954760" y="4920702"/>
              <a:chExt cx="263730" cy="873385"/>
            </a:xfrm>
          </p:grpSpPr>
          <p:sp>
            <p:nvSpPr>
              <p:cNvPr id="27" name="Line 21"/>
              <p:cNvSpPr>
                <a:spLocks noChangeShapeType="1"/>
              </p:cNvSpPr>
              <p:nvPr/>
            </p:nvSpPr>
            <p:spPr bwMode="auto">
              <a:xfrm>
                <a:off x="1079395"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954760" y="4982720"/>
                <a:ext cx="263730" cy="811367"/>
              </a:xfrm>
              <a:prstGeom prst="rect">
                <a:avLst/>
              </a:prstGeom>
              <a:noFill/>
            </p:spPr>
            <p:txBody>
              <a:bodyPr wrap="none" lIns="36000" tIns="36000" rIns="36000" bIns="36000"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23246D"/>
                    </a:solidFill>
                    <a:latin typeface="Arial" panose="020B0604020202020204" pitchFamily="34" charset="0"/>
                    <a:cs typeface="Arial" panose="020B0604020202020204" pitchFamily="34" charset="0"/>
                  </a:rPr>
                  <a:t>10</a:t>
                </a:r>
              </a:p>
              <a:p>
                <a:pPr algn="ctr"/>
                <a:r>
                  <a:rPr lang="en-GB" sz="1200" dirty="0" smtClean="0">
                    <a:solidFill>
                      <a:srgbClr val="FF6600"/>
                    </a:solidFill>
                    <a:latin typeface="Arial" panose="020B0604020202020204" pitchFamily="34" charset="0"/>
                    <a:cs typeface="Arial" panose="020B0604020202020204" pitchFamily="34" charset="0"/>
                  </a:rPr>
                  <a:t>5</a:t>
                </a:r>
                <a:endParaRPr lang="en-GB" sz="1200" dirty="0">
                  <a:solidFill>
                    <a:srgbClr val="FF6600"/>
                  </a:solidFill>
                  <a:latin typeface="Arial" panose="020B0604020202020204" pitchFamily="34" charset="0"/>
                  <a:cs typeface="Arial" panose="020B0604020202020204" pitchFamily="34" charset="0"/>
                </a:endParaRPr>
              </a:p>
            </p:txBody>
          </p:sp>
        </p:grpSp>
        <p:sp>
          <p:nvSpPr>
            <p:cNvPr id="26" name="TextBox 25"/>
            <p:cNvSpPr txBox="1"/>
            <p:nvPr/>
          </p:nvSpPr>
          <p:spPr>
            <a:xfrm>
              <a:off x="130432" y="5148344"/>
              <a:ext cx="1141977" cy="646331"/>
            </a:xfrm>
            <a:prstGeom prst="rect">
              <a:avLst/>
            </a:prstGeom>
            <a:noFill/>
          </p:spPr>
          <p:txBody>
            <a:bodyPr wrap="none" rtlCol="0">
              <a:spAutoFit/>
            </a:bodyPr>
            <a:lstStyle/>
            <a:p>
              <a:pPr algn="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smtClean="0">
                  <a:solidFill>
                    <a:srgbClr val="23246D"/>
                  </a:solidFill>
                  <a:latin typeface="Arial" panose="020B0604020202020204" pitchFamily="34" charset="0"/>
                  <a:cs typeface="Arial" panose="020B0604020202020204" pitchFamily="34" charset="0"/>
                </a:rPr>
                <a:t>OS</a:t>
              </a:r>
            </a:p>
            <a:p>
              <a:pPr algn="r" fontAlgn="base">
                <a:spcBef>
                  <a:spcPct val="0"/>
                </a:spcBef>
                <a:spcAft>
                  <a:spcPct val="0"/>
                </a:spcAft>
              </a:pPr>
              <a:r>
                <a:rPr lang="en-GB" sz="1200" dirty="0" smtClean="0">
                  <a:solidFill>
                    <a:srgbClr val="FF6600"/>
                  </a:solidFill>
                  <a:latin typeface="Arial" panose="020B0604020202020204" pitchFamily="34" charset="0"/>
                  <a:cs typeface="Arial" panose="020B0604020202020204" pitchFamily="34" charset="0"/>
                </a:rPr>
                <a:t>DFS</a:t>
              </a:r>
              <a:endParaRPr lang="en-GB" sz="1200" dirty="0">
                <a:solidFill>
                  <a:srgbClr val="FF6600"/>
                </a:solidFill>
                <a:latin typeface="Arial" panose="020B0604020202020204" pitchFamily="34" charset="0"/>
                <a:cs typeface="Arial" panose="020B0604020202020204" pitchFamily="34" charset="0"/>
              </a:endParaRPr>
            </a:p>
          </p:txBody>
        </p:sp>
      </p:grpSp>
      <p:sp>
        <p:nvSpPr>
          <p:cNvPr id="39" name="Rectangle 38"/>
          <p:cNvSpPr/>
          <p:nvPr/>
        </p:nvSpPr>
        <p:spPr>
          <a:xfrm>
            <a:off x="5017959" y="2334186"/>
            <a:ext cx="306122" cy="271225"/>
          </a:xfrm>
          <a:prstGeom prst="rect">
            <a:avLst/>
          </a:prstGeom>
          <a:solidFill>
            <a:srgbClr val="23246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017959" y="2719618"/>
            <a:ext cx="306122" cy="271225"/>
          </a:xfrm>
          <a:prstGeom prst="rect">
            <a:avLst/>
          </a:prstGeom>
          <a:solidFill>
            <a:srgbClr val="FF66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345138" y="2285132"/>
            <a:ext cx="518091" cy="369332"/>
          </a:xfrm>
          <a:prstGeom prst="rect">
            <a:avLst/>
          </a:prstGeom>
          <a:noFill/>
        </p:spPr>
        <p:txBody>
          <a:bodyPr wrap="none" rtlCol="0">
            <a:spAutoFit/>
          </a:bodyPr>
          <a:lstStyle/>
          <a:p>
            <a:r>
              <a:rPr lang="en-GB" dirty="0" smtClean="0"/>
              <a:t>OS</a:t>
            </a:r>
            <a:endParaRPr lang="en-GB" dirty="0"/>
          </a:p>
        </p:txBody>
      </p:sp>
      <p:sp>
        <p:nvSpPr>
          <p:cNvPr id="42" name="TextBox 41"/>
          <p:cNvSpPr txBox="1"/>
          <p:nvPr/>
        </p:nvSpPr>
        <p:spPr>
          <a:xfrm>
            <a:off x="5345138" y="2670564"/>
            <a:ext cx="646331" cy="369332"/>
          </a:xfrm>
          <a:prstGeom prst="rect">
            <a:avLst/>
          </a:prstGeom>
          <a:noFill/>
        </p:spPr>
        <p:txBody>
          <a:bodyPr wrap="none" rtlCol="0">
            <a:spAutoFit/>
          </a:bodyPr>
          <a:lstStyle/>
          <a:p>
            <a:r>
              <a:rPr lang="en-GB" dirty="0" smtClean="0"/>
              <a:t>DFS</a:t>
            </a:r>
            <a:endParaRPr lang="en-GB" dirty="0"/>
          </a:p>
        </p:txBody>
      </p:sp>
      <p:cxnSp>
        <p:nvCxnSpPr>
          <p:cNvPr id="43" name="Straight Connector 42"/>
          <p:cNvCxnSpPr/>
          <p:nvPr/>
        </p:nvCxnSpPr>
        <p:spPr>
          <a:xfrm>
            <a:off x="5018020" y="2855230"/>
            <a:ext cx="306000"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18020" y="2469798"/>
            <a:ext cx="306000" cy="0"/>
          </a:xfrm>
          <a:prstGeom prst="line">
            <a:avLst/>
          </a:prstGeom>
          <a:ln w="25400">
            <a:solidFill>
              <a:srgbClr val="23246D"/>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17959" y="2008133"/>
            <a:ext cx="800219" cy="369332"/>
          </a:xfrm>
          <a:prstGeom prst="rect">
            <a:avLst/>
          </a:prstGeom>
          <a:noFill/>
        </p:spPr>
        <p:txBody>
          <a:bodyPr wrap="none" rtlCol="0">
            <a:spAutoFit/>
          </a:bodyPr>
          <a:lstStyle/>
          <a:p>
            <a:r>
              <a:rPr lang="en-GB" dirty="0" smtClean="0"/>
              <a:t>Strata</a:t>
            </a:r>
            <a:endParaRPr lang="en-GB" dirty="0"/>
          </a:p>
        </p:txBody>
      </p:sp>
      <p:sp>
        <p:nvSpPr>
          <p:cNvPr id="46" name="Freeform 3"/>
          <p:cNvSpPr>
            <a:spLocks/>
          </p:cNvSpPr>
          <p:nvPr/>
        </p:nvSpPr>
        <p:spPr bwMode="auto">
          <a:xfrm>
            <a:off x="2861476" y="2366285"/>
            <a:ext cx="4698615" cy="2281921"/>
          </a:xfrm>
          <a:custGeom>
            <a:avLst/>
            <a:gdLst>
              <a:gd name="T0" fmla="*/ 42 w 372"/>
              <a:gd name="T1" fmla="*/ 2 h 181"/>
              <a:gd name="T2" fmla="*/ 50 w 372"/>
              <a:gd name="T3" fmla="*/ 5 h 181"/>
              <a:gd name="T4" fmla="*/ 56 w 372"/>
              <a:gd name="T5" fmla="*/ 8 h 181"/>
              <a:gd name="T6" fmla="*/ 63 w 372"/>
              <a:gd name="T7" fmla="*/ 13 h 181"/>
              <a:gd name="T8" fmla="*/ 69 w 372"/>
              <a:gd name="T9" fmla="*/ 19 h 181"/>
              <a:gd name="T10" fmla="*/ 78 w 372"/>
              <a:gd name="T11" fmla="*/ 23 h 181"/>
              <a:gd name="T12" fmla="*/ 83 w 372"/>
              <a:gd name="T13" fmla="*/ 26 h 181"/>
              <a:gd name="T14" fmla="*/ 87 w 372"/>
              <a:gd name="T15" fmla="*/ 33 h 181"/>
              <a:gd name="T16" fmla="*/ 92 w 372"/>
              <a:gd name="T17" fmla="*/ 38 h 181"/>
              <a:gd name="T18" fmla="*/ 95 w 372"/>
              <a:gd name="T19" fmla="*/ 42 h 181"/>
              <a:gd name="T20" fmla="*/ 101 w 372"/>
              <a:gd name="T21" fmla="*/ 48 h 181"/>
              <a:gd name="T22" fmla="*/ 107 w 372"/>
              <a:gd name="T23" fmla="*/ 52 h 181"/>
              <a:gd name="T24" fmla="*/ 112 w 372"/>
              <a:gd name="T25" fmla="*/ 56 h 181"/>
              <a:gd name="T26" fmla="*/ 123 w 372"/>
              <a:gd name="T27" fmla="*/ 61 h 181"/>
              <a:gd name="T28" fmla="*/ 129 w 372"/>
              <a:gd name="T29" fmla="*/ 65 h 181"/>
              <a:gd name="T30" fmla="*/ 137 w 372"/>
              <a:gd name="T31" fmla="*/ 72 h 181"/>
              <a:gd name="T32" fmla="*/ 142 w 372"/>
              <a:gd name="T33" fmla="*/ 82 h 181"/>
              <a:gd name="T34" fmla="*/ 147 w 372"/>
              <a:gd name="T35" fmla="*/ 86 h 181"/>
              <a:gd name="T36" fmla="*/ 160 w 372"/>
              <a:gd name="T37" fmla="*/ 91 h 181"/>
              <a:gd name="T38" fmla="*/ 168 w 372"/>
              <a:gd name="T39" fmla="*/ 95 h 181"/>
              <a:gd name="T40" fmla="*/ 181 w 372"/>
              <a:gd name="T41" fmla="*/ 100 h 181"/>
              <a:gd name="T42" fmla="*/ 205 w 372"/>
              <a:gd name="T43" fmla="*/ 106 h 181"/>
              <a:gd name="T44" fmla="*/ 215 w 372"/>
              <a:gd name="T45" fmla="*/ 110 h 181"/>
              <a:gd name="T46" fmla="*/ 227 w 372"/>
              <a:gd name="T47" fmla="*/ 115 h 181"/>
              <a:gd name="T48" fmla="*/ 236 w 372"/>
              <a:gd name="T49" fmla="*/ 119 h 181"/>
              <a:gd name="T50" fmla="*/ 250 w 372"/>
              <a:gd name="T51" fmla="*/ 126 h 181"/>
              <a:gd name="T52" fmla="*/ 275 w 372"/>
              <a:gd name="T53" fmla="*/ 130 h 181"/>
              <a:gd name="T54" fmla="*/ 288 w 372"/>
              <a:gd name="T55" fmla="*/ 134 h 181"/>
              <a:gd name="T56" fmla="*/ 300 w 372"/>
              <a:gd name="T57" fmla="*/ 140 h 181"/>
              <a:gd name="T58" fmla="*/ 302 w 372"/>
              <a:gd name="T59" fmla="*/ 147 h 181"/>
              <a:gd name="T60" fmla="*/ 311 w 372"/>
              <a:gd name="T61" fmla="*/ 154 h 181"/>
              <a:gd name="T62" fmla="*/ 312 w 372"/>
              <a:gd name="T63" fmla="*/ 178 h 181"/>
              <a:gd name="T64" fmla="*/ 304 w 372"/>
              <a:gd name="T65" fmla="*/ 174 h 181"/>
              <a:gd name="T66" fmla="*/ 299 w 372"/>
              <a:gd name="T67" fmla="*/ 168 h 181"/>
              <a:gd name="T68" fmla="*/ 276 w 372"/>
              <a:gd name="T69" fmla="*/ 162 h 181"/>
              <a:gd name="T70" fmla="*/ 249 w 372"/>
              <a:gd name="T71" fmla="*/ 159 h 181"/>
              <a:gd name="T72" fmla="*/ 236 w 372"/>
              <a:gd name="T73" fmla="*/ 153 h 181"/>
              <a:gd name="T74" fmla="*/ 226 w 372"/>
              <a:gd name="T75" fmla="*/ 150 h 181"/>
              <a:gd name="T76" fmla="*/ 213 w 372"/>
              <a:gd name="T77" fmla="*/ 143 h 181"/>
              <a:gd name="T78" fmla="*/ 201 w 372"/>
              <a:gd name="T79" fmla="*/ 139 h 181"/>
              <a:gd name="T80" fmla="*/ 178 w 372"/>
              <a:gd name="T81" fmla="*/ 134 h 181"/>
              <a:gd name="T82" fmla="*/ 167 w 372"/>
              <a:gd name="T83" fmla="*/ 131 h 181"/>
              <a:gd name="T84" fmla="*/ 156 w 372"/>
              <a:gd name="T85" fmla="*/ 127 h 181"/>
              <a:gd name="T86" fmla="*/ 143 w 372"/>
              <a:gd name="T87" fmla="*/ 121 h 181"/>
              <a:gd name="T88" fmla="*/ 138 w 372"/>
              <a:gd name="T89" fmla="*/ 110 h 181"/>
              <a:gd name="T90" fmla="*/ 129 w 372"/>
              <a:gd name="T91" fmla="*/ 102 h 181"/>
              <a:gd name="T92" fmla="*/ 123 w 372"/>
              <a:gd name="T93" fmla="*/ 98 h 181"/>
              <a:gd name="T94" fmla="*/ 113 w 372"/>
              <a:gd name="T95" fmla="*/ 92 h 181"/>
              <a:gd name="T96" fmla="*/ 107 w 372"/>
              <a:gd name="T97" fmla="*/ 88 h 181"/>
              <a:gd name="T98" fmla="*/ 101 w 372"/>
              <a:gd name="T99" fmla="*/ 82 h 181"/>
              <a:gd name="T100" fmla="*/ 94 w 372"/>
              <a:gd name="T101" fmla="*/ 73 h 181"/>
              <a:gd name="T102" fmla="*/ 89 w 372"/>
              <a:gd name="T103" fmla="*/ 69 h 181"/>
              <a:gd name="T104" fmla="*/ 86 w 372"/>
              <a:gd name="T105" fmla="*/ 61 h 181"/>
              <a:gd name="T106" fmla="*/ 80 w 372"/>
              <a:gd name="T107" fmla="*/ 55 h 181"/>
              <a:gd name="T108" fmla="*/ 76 w 372"/>
              <a:gd name="T109" fmla="*/ 50 h 181"/>
              <a:gd name="T110" fmla="*/ 67 w 372"/>
              <a:gd name="T111" fmla="*/ 43 h 181"/>
              <a:gd name="T112" fmla="*/ 61 w 372"/>
              <a:gd name="T113" fmla="*/ 39 h 181"/>
              <a:gd name="T114" fmla="*/ 57 w 372"/>
              <a:gd name="T115" fmla="*/ 34 h 181"/>
              <a:gd name="T116" fmla="*/ 51 w 372"/>
              <a:gd name="T117" fmla="*/ 29 h 181"/>
              <a:gd name="T118" fmla="*/ 43 w 372"/>
              <a:gd name="T119" fmla="*/ 21 h 181"/>
              <a:gd name="T120" fmla="*/ 36 w 372"/>
              <a:gd name="T121" fmla="*/ 16 h 181"/>
              <a:gd name="T122" fmla="*/ 9 w 372"/>
              <a:gd name="T123" fmla="*/ 10 h 181"/>
              <a:gd name="T124" fmla="*/ 0 w 372"/>
              <a:gd name="T125"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181">
                <a:moveTo>
                  <a:pt x="0" y="0"/>
                </a:moveTo>
                <a:lnTo>
                  <a:pt x="38" y="0"/>
                </a:lnTo>
                <a:lnTo>
                  <a:pt x="38" y="2"/>
                </a:lnTo>
                <a:lnTo>
                  <a:pt x="42" y="2"/>
                </a:lnTo>
                <a:lnTo>
                  <a:pt x="42" y="4"/>
                </a:lnTo>
                <a:lnTo>
                  <a:pt x="48" y="4"/>
                </a:lnTo>
                <a:lnTo>
                  <a:pt x="48" y="5"/>
                </a:lnTo>
                <a:lnTo>
                  <a:pt x="50" y="5"/>
                </a:lnTo>
                <a:lnTo>
                  <a:pt x="50" y="7"/>
                </a:lnTo>
                <a:lnTo>
                  <a:pt x="53" y="7"/>
                </a:lnTo>
                <a:lnTo>
                  <a:pt x="53" y="8"/>
                </a:lnTo>
                <a:lnTo>
                  <a:pt x="56" y="8"/>
                </a:lnTo>
                <a:lnTo>
                  <a:pt x="56" y="11"/>
                </a:lnTo>
                <a:lnTo>
                  <a:pt x="59" y="11"/>
                </a:lnTo>
                <a:lnTo>
                  <a:pt x="59" y="13"/>
                </a:lnTo>
                <a:lnTo>
                  <a:pt x="63" y="13"/>
                </a:lnTo>
                <a:lnTo>
                  <a:pt x="63" y="15"/>
                </a:lnTo>
                <a:lnTo>
                  <a:pt x="67" y="15"/>
                </a:lnTo>
                <a:lnTo>
                  <a:pt x="67" y="19"/>
                </a:lnTo>
                <a:lnTo>
                  <a:pt x="69" y="19"/>
                </a:lnTo>
                <a:lnTo>
                  <a:pt x="69" y="21"/>
                </a:lnTo>
                <a:lnTo>
                  <a:pt x="75" y="21"/>
                </a:lnTo>
                <a:lnTo>
                  <a:pt x="75" y="23"/>
                </a:lnTo>
                <a:lnTo>
                  <a:pt x="78" y="23"/>
                </a:lnTo>
                <a:lnTo>
                  <a:pt x="78" y="24"/>
                </a:lnTo>
                <a:lnTo>
                  <a:pt x="81" y="24"/>
                </a:lnTo>
                <a:lnTo>
                  <a:pt x="81" y="26"/>
                </a:lnTo>
                <a:lnTo>
                  <a:pt x="83" y="26"/>
                </a:lnTo>
                <a:lnTo>
                  <a:pt x="83" y="30"/>
                </a:lnTo>
                <a:lnTo>
                  <a:pt x="85" y="30"/>
                </a:lnTo>
                <a:lnTo>
                  <a:pt x="85" y="33"/>
                </a:lnTo>
                <a:lnTo>
                  <a:pt x="87" y="33"/>
                </a:lnTo>
                <a:lnTo>
                  <a:pt x="87" y="36"/>
                </a:lnTo>
                <a:lnTo>
                  <a:pt x="89" y="36"/>
                </a:lnTo>
                <a:lnTo>
                  <a:pt x="89" y="38"/>
                </a:lnTo>
                <a:lnTo>
                  <a:pt x="92" y="38"/>
                </a:lnTo>
                <a:lnTo>
                  <a:pt x="92" y="40"/>
                </a:lnTo>
                <a:lnTo>
                  <a:pt x="93" y="40"/>
                </a:lnTo>
                <a:lnTo>
                  <a:pt x="93" y="42"/>
                </a:lnTo>
                <a:lnTo>
                  <a:pt x="95" y="42"/>
                </a:lnTo>
                <a:lnTo>
                  <a:pt x="95" y="47"/>
                </a:lnTo>
                <a:lnTo>
                  <a:pt x="99" y="47"/>
                </a:lnTo>
                <a:lnTo>
                  <a:pt x="99" y="48"/>
                </a:lnTo>
                <a:lnTo>
                  <a:pt x="101" y="48"/>
                </a:lnTo>
                <a:lnTo>
                  <a:pt x="101" y="51"/>
                </a:lnTo>
                <a:lnTo>
                  <a:pt x="103" y="51"/>
                </a:lnTo>
                <a:lnTo>
                  <a:pt x="103" y="52"/>
                </a:lnTo>
                <a:lnTo>
                  <a:pt x="107" y="52"/>
                </a:lnTo>
                <a:lnTo>
                  <a:pt x="107" y="54"/>
                </a:lnTo>
                <a:lnTo>
                  <a:pt x="109" y="54"/>
                </a:lnTo>
                <a:lnTo>
                  <a:pt x="109" y="56"/>
                </a:lnTo>
                <a:lnTo>
                  <a:pt x="112" y="56"/>
                </a:lnTo>
                <a:lnTo>
                  <a:pt x="112" y="58"/>
                </a:lnTo>
                <a:lnTo>
                  <a:pt x="117" y="58"/>
                </a:lnTo>
                <a:lnTo>
                  <a:pt x="117" y="61"/>
                </a:lnTo>
                <a:lnTo>
                  <a:pt x="123" y="61"/>
                </a:lnTo>
                <a:lnTo>
                  <a:pt x="123" y="63"/>
                </a:lnTo>
                <a:lnTo>
                  <a:pt x="126" y="63"/>
                </a:lnTo>
                <a:lnTo>
                  <a:pt x="126" y="65"/>
                </a:lnTo>
                <a:lnTo>
                  <a:pt x="129" y="65"/>
                </a:lnTo>
                <a:lnTo>
                  <a:pt x="129" y="67"/>
                </a:lnTo>
                <a:lnTo>
                  <a:pt x="133" y="67"/>
                </a:lnTo>
                <a:lnTo>
                  <a:pt x="133" y="72"/>
                </a:lnTo>
                <a:lnTo>
                  <a:pt x="137" y="72"/>
                </a:lnTo>
                <a:lnTo>
                  <a:pt x="137" y="78"/>
                </a:lnTo>
                <a:lnTo>
                  <a:pt x="140" y="78"/>
                </a:lnTo>
                <a:lnTo>
                  <a:pt x="140" y="82"/>
                </a:lnTo>
                <a:lnTo>
                  <a:pt x="142" y="82"/>
                </a:lnTo>
                <a:lnTo>
                  <a:pt x="142" y="84"/>
                </a:lnTo>
                <a:lnTo>
                  <a:pt x="145" y="84"/>
                </a:lnTo>
                <a:lnTo>
                  <a:pt x="145" y="86"/>
                </a:lnTo>
                <a:lnTo>
                  <a:pt x="147" y="86"/>
                </a:lnTo>
                <a:lnTo>
                  <a:pt x="147" y="89"/>
                </a:lnTo>
                <a:lnTo>
                  <a:pt x="155" y="89"/>
                </a:lnTo>
                <a:lnTo>
                  <a:pt x="155" y="91"/>
                </a:lnTo>
                <a:lnTo>
                  <a:pt x="160" y="91"/>
                </a:lnTo>
                <a:lnTo>
                  <a:pt x="160" y="93"/>
                </a:lnTo>
                <a:lnTo>
                  <a:pt x="165" y="93"/>
                </a:lnTo>
                <a:lnTo>
                  <a:pt x="165" y="95"/>
                </a:lnTo>
                <a:lnTo>
                  <a:pt x="168" y="95"/>
                </a:lnTo>
                <a:lnTo>
                  <a:pt x="168" y="98"/>
                </a:lnTo>
                <a:lnTo>
                  <a:pt x="178" y="98"/>
                </a:lnTo>
                <a:lnTo>
                  <a:pt x="178" y="100"/>
                </a:lnTo>
                <a:lnTo>
                  <a:pt x="181" y="100"/>
                </a:lnTo>
                <a:lnTo>
                  <a:pt x="181" y="102"/>
                </a:lnTo>
                <a:lnTo>
                  <a:pt x="202" y="102"/>
                </a:lnTo>
                <a:lnTo>
                  <a:pt x="202" y="106"/>
                </a:lnTo>
                <a:lnTo>
                  <a:pt x="205" y="106"/>
                </a:lnTo>
                <a:lnTo>
                  <a:pt x="205" y="108"/>
                </a:lnTo>
                <a:lnTo>
                  <a:pt x="213" y="108"/>
                </a:lnTo>
                <a:lnTo>
                  <a:pt x="213" y="110"/>
                </a:lnTo>
                <a:lnTo>
                  <a:pt x="215" y="110"/>
                </a:lnTo>
                <a:lnTo>
                  <a:pt x="215" y="113"/>
                </a:lnTo>
                <a:lnTo>
                  <a:pt x="218" y="113"/>
                </a:lnTo>
                <a:lnTo>
                  <a:pt x="218" y="115"/>
                </a:lnTo>
                <a:lnTo>
                  <a:pt x="227" y="115"/>
                </a:lnTo>
                <a:lnTo>
                  <a:pt x="227" y="118"/>
                </a:lnTo>
                <a:lnTo>
                  <a:pt x="230" y="118"/>
                </a:lnTo>
                <a:lnTo>
                  <a:pt x="230" y="119"/>
                </a:lnTo>
                <a:lnTo>
                  <a:pt x="236" y="119"/>
                </a:lnTo>
                <a:lnTo>
                  <a:pt x="236" y="123"/>
                </a:lnTo>
                <a:lnTo>
                  <a:pt x="243" y="123"/>
                </a:lnTo>
                <a:lnTo>
                  <a:pt x="243" y="126"/>
                </a:lnTo>
                <a:lnTo>
                  <a:pt x="250" y="126"/>
                </a:lnTo>
                <a:lnTo>
                  <a:pt x="250" y="128"/>
                </a:lnTo>
                <a:lnTo>
                  <a:pt x="259" y="128"/>
                </a:lnTo>
                <a:lnTo>
                  <a:pt x="259" y="130"/>
                </a:lnTo>
                <a:lnTo>
                  <a:pt x="275" y="130"/>
                </a:lnTo>
                <a:lnTo>
                  <a:pt x="275" y="132"/>
                </a:lnTo>
                <a:lnTo>
                  <a:pt x="277" y="132"/>
                </a:lnTo>
                <a:lnTo>
                  <a:pt x="277" y="134"/>
                </a:lnTo>
                <a:lnTo>
                  <a:pt x="288" y="134"/>
                </a:lnTo>
                <a:lnTo>
                  <a:pt x="288" y="137"/>
                </a:lnTo>
                <a:lnTo>
                  <a:pt x="298" y="137"/>
                </a:lnTo>
                <a:lnTo>
                  <a:pt x="298" y="140"/>
                </a:lnTo>
                <a:lnTo>
                  <a:pt x="300" y="140"/>
                </a:lnTo>
                <a:lnTo>
                  <a:pt x="300" y="143"/>
                </a:lnTo>
                <a:lnTo>
                  <a:pt x="300" y="145"/>
                </a:lnTo>
                <a:lnTo>
                  <a:pt x="302" y="145"/>
                </a:lnTo>
                <a:lnTo>
                  <a:pt x="302" y="147"/>
                </a:lnTo>
                <a:lnTo>
                  <a:pt x="309" y="147"/>
                </a:lnTo>
                <a:lnTo>
                  <a:pt x="309" y="149"/>
                </a:lnTo>
                <a:lnTo>
                  <a:pt x="311" y="149"/>
                </a:lnTo>
                <a:lnTo>
                  <a:pt x="311" y="154"/>
                </a:lnTo>
                <a:lnTo>
                  <a:pt x="372" y="154"/>
                </a:lnTo>
                <a:lnTo>
                  <a:pt x="372" y="181"/>
                </a:lnTo>
                <a:lnTo>
                  <a:pt x="312" y="181"/>
                </a:lnTo>
                <a:lnTo>
                  <a:pt x="312" y="178"/>
                </a:lnTo>
                <a:lnTo>
                  <a:pt x="309" y="178"/>
                </a:lnTo>
                <a:lnTo>
                  <a:pt x="309" y="176"/>
                </a:lnTo>
                <a:lnTo>
                  <a:pt x="304" y="176"/>
                </a:lnTo>
                <a:lnTo>
                  <a:pt x="304" y="174"/>
                </a:lnTo>
                <a:lnTo>
                  <a:pt x="301" y="174"/>
                </a:lnTo>
                <a:lnTo>
                  <a:pt x="301" y="170"/>
                </a:lnTo>
                <a:lnTo>
                  <a:pt x="299" y="170"/>
                </a:lnTo>
                <a:lnTo>
                  <a:pt x="299" y="168"/>
                </a:lnTo>
                <a:lnTo>
                  <a:pt x="289" y="168"/>
                </a:lnTo>
                <a:lnTo>
                  <a:pt x="289" y="166"/>
                </a:lnTo>
                <a:lnTo>
                  <a:pt x="276" y="166"/>
                </a:lnTo>
                <a:lnTo>
                  <a:pt x="276" y="162"/>
                </a:lnTo>
                <a:lnTo>
                  <a:pt x="259" y="162"/>
                </a:lnTo>
                <a:lnTo>
                  <a:pt x="259" y="161"/>
                </a:lnTo>
                <a:lnTo>
                  <a:pt x="249" y="161"/>
                </a:lnTo>
                <a:lnTo>
                  <a:pt x="249" y="159"/>
                </a:lnTo>
                <a:lnTo>
                  <a:pt x="243" y="159"/>
                </a:lnTo>
                <a:lnTo>
                  <a:pt x="243" y="156"/>
                </a:lnTo>
                <a:lnTo>
                  <a:pt x="236" y="156"/>
                </a:lnTo>
                <a:lnTo>
                  <a:pt x="236" y="153"/>
                </a:lnTo>
                <a:lnTo>
                  <a:pt x="230" y="153"/>
                </a:lnTo>
                <a:lnTo>
                  <a:pt x="230" y="151"/>
                </a:lnTo>
                <a:lnTo>
                  <a:pt x="226" y="151"/>
                </a:lnTo>
                <a:lnTo>
                  <a:pt x="226" y="150"/>
                </a:lnTo>
                <a:lnTo>
                  <a:pt x="218" y="150"/>
                </a:lnTo>
                <a:lnTo>
                  <a:pt x="218" y="147"/>
                </a:lnTo>
                <a:lnTo>
                  <a:pt x="213" y="147"/>
                </a:lnTo>
                <a:lnTo>
                  <a:pt x="213" y="143"/>
                </a:lnTo>
                <a:lnTo>
                  <a:pt x="206" y="143"/>
                </a:lnTo>
                <a:lnTo>
                  <a:pt x="206" y="141"/>
                </a:lnTo>
                <a:lnTo>
                  <a:pt x="201" y="141"/>
                </a:lnTo>
                <a:lnTo>
                  <a:pt x="201" y="139"/>
                </a:lnTo>
                <a:lnTo>
                  <a:pt x="182" y="139"/>
                </a:lnTo>
                <a:lnTo>
                  <a:pt x="182" y="137"/>
                </a:lnTo>
                <a:lnTo>
                  <a:pt x="178" y="137"/>
                </a:lnTo>
                <a:lnTo>
                  <a:pt x="178" y="134"/>
                </a:lnTo>
                <a:lnTo>
                  <a:pt x="169" y="134"/>
                </a:lnTo>
                <a:lnTo>
                  <a:pt x="169" y="133"/>
                </a:lnTo>
                <a:lnTo>
                  <a:pt x="167" y="133"/>
                </a:lnTo>
                <a:lnTo>
                  <a:pt x="167" y="131"/>
                </a:lnTo>
                <a:lnTo>
                  <a:pt x="159" y="131"/>
                </a:lnTo>
                <a:lnTo>
                  <a:pt x="159" y="129"/>
                </a:lnTo>
                <a:lnTo>
                  <a:pt x="156" y="129"/>
                </a:lnTo>
                <a:lnTo>
                  <a:pt x="156" y="127"/>
                </a:lnTo>
                <a:lnTo>
                  <a:pt x="146" y="127"/>
                </a:lnTo>
                <a:lnTo>
                  <a:pt x="146" y="123"/>
                </a:lnTo>
                <a:lnTo>
                  <a:pt x="143" y="123"/>
                </a:lnTo>
                <a:lnTo>
                  <a:pt x="143" y="121"/>
                </a:lnTo>
                <a:lnTo>
                  <a:pt x="141" y="121"/>
                </a:lnTo>
                <a:lnTo>
                  <a:pt x="141" y="115"/>
                </a:lnTo>
                <a:lnTo>
                  <a:pt x="138" y="115"/>
                </a:lnTo>
                <a:lnTo>
                  <a:pt x="138" y="110"/>
                </a:lnTo>
                <a:lnTo>
                  <a:pt x="134" y="110"/>
                </a:lnTo>
                <a:lnTo>
                  <a:pt x="134" y="104"/>
                </a:lnTo>
                <a:lnTo>
                  <a:pt x="129" y="104"/>
                </a:lnTo>
                <a:lnTo>
                  <a:pt x="129" y="102"/>
                </a:lnTo>
                <a:lnTo>
                  <a:pt x="126" y="102"/>
                </a:lnTo>
                <a:lnTo>
                  <a:pt x="126" y="101"/>
                </a:lnTo>
                <a:lnTo>
                  <a:pt x="123" y="101"/>
                </a:lnTo>
                <a:lnTo>
                  <a:pt x="123" y="98"/>
                </a:lnTo>
                <a:lnTo>
                  <a:pt x="118" y="98"/>
                </a:lnTo>
                <a:lnTo>
                  <a:pt x="118" y="95"/>
                </a:lnTo>
                <a:lnTo>
                  <a:pt x="113" y="95"/>
                </a:lnTo>
                <a:lnTo>
                  <a:pt x="113" y="92"/>
                </a:lnTo>
                <a:lnTo>
                  <a:pt x="110" y="92"/>
                </a:lnTo>
                <a:lnTo>
                  <a:pt x="110" y="90"/>
                </a:lnTo>
                <a:lnTo>
                  <a:pt x="107" y="90"/>
                </a:lnTo>
                <a:lnTo>
                  <a:pt x="107" y="88"/>
                </a:lnTo>
                <a:lnTo>
                  <a:pt x="104" y="88"/>
                </a:lnTo>
                <a:lnTo>
                  <a:pt x="104" y="86"/>
                </a:lnTo>
                <a:lnTo>
                  <a:pt x="101" y="86"/>
                </a:lnTo>
                <a:lnTo>
                  <a:pt x="101" y="82"/>
                </a:lnTo>
                <a:lnTo>
                  <a:pt x="96" y="82"/>
                </a:lnTo>
                <a:lnTo>
                  <a:pt x="96" y="76"/>
                </a:lnTo>
                <a:lnTo>
                  <a:pt x="94" y="76"/>
                </a:lnTo>
                <a:lnTo>
                  <a:pt x="94" y="73"/>
                </a:lnTo>
                <a:lnTo>
                  <a:pt x="92" y="73"/>
                </a:lnTo>
                <a:lnTo>
                  <a:pt x="92" y="72"/>
                </a:lnTo>
                <a:lnTo>
                  <a:pt x="89" y="72"/>
                </a:lnTo>
                <a:lnTo>
                  <a:pt x="89" y="69"/>
                </a:lnTo>
                <a:lnTo>
                  <a:pt x="88" y="69"/>
                </a:lnTo>
                <a:lnTo>
                  <a:pt x="88" y="66"/>
                </a:lnTo>
                <a:lnTo>
                  <a:pt x="86" y="66"/>
                </a:lnTo>
                <a:lnTo>
                  <a:pt x="86" y="61"/>
                </a:lnTo>
                <a:lnTo>
                  <a:pt x="84" y="61"/>
                </a:lnTo>
                <a:lnTo>
                  <a:pt x="84" y="57"/>
                </a:lnTo>
                <a:lnTo>
                  <a:pt x="80" y="57"/>
                </a:lnTo>
                <a:lnTo>
                  <a:pt x="80" y="55"/>
                </a:lnTo>
                <a:lnTo>
                  <a:pt x="79" y="55"/>
                </a:lnTo>
                <a:lnTo>
                  <a:pt x="79" y="53"/>
                </a:lnTo>
                <a:lnTo>
                  <a:pt x="76" y="53"/>
                </a:lnTo>
                <a:lnTo>
                  <a:pt x="76" y="50"/>
                </a:lnTo>
                <a:cubicBezTo>
                  <a:pt x="76" y="50"/>
                  <a:pt x="69" y="50"/>
                  <a:pt x="70" y="50"/>
                </a:cubicBezTo>
                <a:cubicBezTo>
                  <a:pt x="71" y="50"/>
                  <a:pt x="70" y="47"/>
                  <a:pt x="70" y="47"/>
                </a:cubicBezTo>
                <a:lnTo>
                  <a:pt x="67" y="47"/>
                </a:lnTo>
                <a:lnTo>
                  <a:pt x="67" y="43"/>
                </a:lnTo>
                <a:lnTo>
                  <a:pt x="67" y="41"/>
                </a:lnTo>
                <a:lnTo>
                  <a:pt x="64" y="41"/>
                </a:lnTo>
                <a:lnTo>
                  <a:pt x="64" y="39"/>
                </a:lnTo>
                <a:lnTo>
                  <a:pt x="61" y="39"/>
                </a:lnTo>
                <a:lnTo>
                  <a:pt x="61" y="37"/>
                </a:lnTo>
                <a:lnTo>
                  <a:pt x="58" y="37"/>
                </a:lnTo>
                <a:lnTo>
                  <a:pt x="58" y="34"/>
                </a:lnTo>
                <a:lnTo>
                  <a:pt x="57" y="34"/>
                </a:lnTo>
                <a:lnTo>
                  <a:pt x="57" y="32"/>
                </a:lnTo>
                <a:lnTo>
                  <a:pt x="54" y="32"/>
                </a:lnTo>
                <a:lnTo>
                  <a:pt x="54" y="29"/>
                </a:lnTo>
                <a:lnTo>
                  <a:pt x="51" y="29"/>
                </a:lnTo>
                <a:lnTo>
                  <a:pt x="51" y="25"/>
                </a:lnTo>
                <a:lnTo>
                  <a:pt x="48" y="25"/>
                </a:lnTo>
                <a:lnTo>
                  <a:pt x="48" y="21"/>
                </a:lnTo>
                <a:lnTo>
                  <a:pt x="43" y="21"/>
                </a:lnTo>
                <a:lnTo>
                  <a:pt x="43" y="19"/>
                </a:lnTo>
                <a:lnTo>
                  <a:pt x="39" y="19"/>
                </a:lnTo>
                <a:lnTo>
                  <a:pt x="39" y="16"/>
                </a:lnTo>
                <a:lnTo>
                  <a:pt x="36" y="16"/>
                </a:lnTo>
                <a:lnTo>
                  <a:pt x="36" y="14"/>
                </a:lnTo>
                <a:lnTo>
                  <a:pt x="16" y="14"/>
                </a:lnTo>
                <a:lnTo>
                  <a:pt x="16" y="10"/>
                </a:lnTo>
                <a:lnTo>
                  <a:pt x="9" y="10"/>
                </a:lnTo>
                <a:lnTo>
                  <a:pt x="9" y="9"/>
                </a:lnTo>
                <a:lnTo>
                  <a:pt x="4" y="9"/>
                </a:lnTo>
                <a:lnTo>
                  <a:pt x="4" y="6"/>
                </a:lnTo>
                <a:lnTo>
                  <a:pt x="0" y="6"/>
                </a:lnTo>
                <a:lnTo>
                  <a:pt x="0" y="0"/>
                </a:lnTo>
                <a:close/>
              </a:path>
            </a:pathLst>
          </a:custGeom>
          <a:solidFill>
            <a:srgbClr val="008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
          <p:cNvSpPr>
            <a:spLocks/>
          </p:cNvSpPr>
          <p:nvPr/>
        </p:nvSpPr>
        <p:spPr bwMode="auto">
          <a:xfrm>
            <a:off x="2583601" y="2367918"/>
            <a:ext cx="4976490" cy="2299765"/>
          </a:xfrm>
          <a:custGeom>
            <a:avLst/>
            <a:gdLst>
              <a:gd name="T0" fmla="*/ 299 w 394"/>
              <a:gd name="T1" fmla="*/ 181 h 181"/>
              <a:gd name="T2" fmla="*/ 179 w 394"/>
              <a:gd name="T3" fmla="*/ 179 h 181"/>
              <a:gd name="T4" fmla="*/ 173 w 394"/>
              <a:gd name="T5" fmla="*/ 176 h 181"/>
              <a:gd name="T6" fmla="*/ 163 w 394"/>
              <a:gd name="T7" fmla="*/ 175 h 181"/>
              <a:gd name="T8" fmla="*/ 161 w 394"/>
              <a:gd name="T9" fmla="*/ 172 h 181"/>
              <a:gd name="T10" fmla="*/ 159 w 394"/>
              <a:gd name="T11" fmla="*/ 170 h 181"/>
              <a:gd name="T12" fmla="*/ 155 w 394"/>
              <a:gd name="T13" fmla="*/ 167 h 181"/>
              <a:gd name="T14" fmla="*/ 152 w 394"/>
              <a:gd name="T15" fmla="*/ 164 h 181"/>
              <a:gd name="T16" fmla="*/ 142 w 394"/>
              <a:gd name="T17" fmla="*/ 162 h 181"/>
              <a:gd name="T18" fmla="*/ 140 w 394"/>
              <a:gd name="T19" fmla="*/ 157 h 181"/>
              <a:gd name="T20" fmla="*/ 133 w 394"/>
              <a:gd name="T21" fmla="*/ 154 h 181"/>
              <a:gd name="T22" fmla="*/ 131 w 394"/>
              <a:gd name="T23" fmla="*/ 151 h 181"/>
              <a:gd name="T24" fmla="*/ 125 w 394"/>
              <a:gd name="T25" fmla="*/ 144 h 181"/>
              <a:gd name="T26" fmla="*/ 123 w 394"/>
              <a:gd name="T27" fmla="*/ 142 h 181"/>
              <a:gd name="T28" fmla="*/ 122 w 394"/>
              <a:gd name="T29" fmla="*/ 140 h 181"/>
              <a:gd name="T30" fmla="*/ 119 w 394"/>
              <a:gd name="T31" fmla="*/ 138 h 181"/>
              <a:gd name="T32" fmla="*/ 117 w 394"/>
              <a:gd name="T33" fmla="*/ 133 h 181"/>
              <a:gd name="T34" fmla="*/ 114 w 394"/>
              <a:gd name="T35" fmla="*/ 128 h 181"/>
              <a:gd name="T36" fmla="*/ 107 w 394"/>
              <a:gd name="T37" fmla="*/ 124 h 181"/>
              <a:gd name="T38" fmla="*/ 103 w 394"/>
              <a:gd name="T39" fmla="*/ 123 h 181"/>
              <a:gd name="T40" fmla="*/ 101 w 394"/>
              <a:gd name="T41" fmla="*/ 121 h 181"/>
              <a:gd name="T42" fmla="*/ 97 w 394"/>
              <a:gd name="T43" fmla="*/ 119 h 181"/>
              <a:gd name="T44" fmla="*/ 94 w 394"/>
              <a:gd name="T45" fmla="*/ 117 h 181"/>
              <a:gd name="T46" fmla="*/ 91 w 394"/>
              <a:gd name="T47" fmla="*/ 111 h 181"/>
              <a:gd name="T48" fmla="*/ 89 w 394"/>
              <a:gd name="T49" fmla="*/ 104 h 181"/>
              <a:gd name="T50" fmla="*/ 87 w 394"/>
              <a:gd name="T51" fmla="*/ 100 h 181"/>
              <a:gd name="T52" fmla="*/ 85 w 394"/>
              <a:gd name="T53" fmla="*/ 95 h 181"/>
              <a:gd name="T54" fmla="*/ 81 w 394"/>
              <a:gd name="T55" fmla="*/ 92 h 181"/>
              <a:gd name="T56" fmla="*/ 79 w 394"/>
              <a:gd name="T57" fmla="*/ 88 h 181"/>
              <a:gd name="T58" fmla="*/ 77 w 394"/>
              <a:gd name="T59" fmla="*/ 83 h 181"/>
              <a:gd name="T60" fmla="*/ 74 w 394"/>
              <a:gd name="T61" fmla="*/ 77 h 181"/>
              <a:gd name="T62" fmla="*/ 72 w 394"/>
              <a:gd name="T63" fmla="*/ 73 h 181"/>
              <a:gd name="T64" fmla="*/ 68 w 394"/>
              <a:gd name="T65" fmla="*/ 71 h 181"/>
              <a:gd name="T66" fmla="*/ 63 w 394"/>
              <a:gd name="T67" fmla="*/ 69 h 181"/>
              <a:gd name="T68" fmla="*/ 61 w 394"/>
              <a:gd name="T69" fmla="*/ 64 h 181"/>
              <a:gd name="T70" fmla="*/ 59 w 394"/>
              <a:gd name="T71" fmla="*/ 61 h 181"/>
              <a:gd name="T72" fmla="*/ 57 w 394"/>
              <a:gd name="T73" fmla="*/ 57 h 181"/>
              <a:gd name="T74" fmla="*/ 52 w 394"/>
              <a:gd name="T75" fmla="*/ 50 h 181"/>
              <a:gd name="T76" fmla="*/ 50 w 394"/>
              <a:gd name="T77" fmla="*/ 44 h 181"/>
              <a:gd name="T78" fmla="*/ 48 w 394"/>
              <a:gd name="T79" fmla="*/ 38 h 181"/>
              <a:gd name="T80" fmla="*/ 45 w 394"/>
              <a:gd name="T81" fmla="*/ 36 h 181"/>
              <a:gd name="T82" fmla="*/ 42 w 394"/>
              <a:gd name="T83" fmla="*/ 34 h 181"/>
              <a:gd name="T84" fmla="*/ 36 w 394"/>
              <a:gd name="T85" fmla="*/ 32 h 181"/>
              <a:gd name="T86" fmla="*/ 34 w 394"/>
              <a:gd name="T87" fmla="*/ 28 h 181"/>
              <a:gd name="T88" fmla="*/ 31 w 394"/>
              <a:gd name="T89" fmla="*/ 22 h 181"/>
              <a:gd name="T90" fmla="*/ 26 w 394"/>
              <a:gd name="T91" fmla="*/ 20 h 181"/>
              <a:gd name="T92" fmla="*/ 25 w 394"/>
              <a:gd name="T93" fmla="*/ 18 h 181"/>
              <a:gd name="T94" fmla="*/ 23 w 394"/>
              <a:gd name="T95" fmla="*/ 16 h 181"/>
              <a:gd name="T96" fmla="*/ 18 w 394"/>
              <a:gd name="T97" fmla="*/ 14 h 181"/>
              <a:gd name="T98" fmla="*/ 16 w 394"/>
              <a:gd name="T99" fmla="*/ 11 h 181"/>
              <a:gd name="T100" fmla="*/ 13 w 394"/>
              <a:gd name="T101" fmla="*/ 9 h 181"/>
              <a:gd name="T102" fmla="*/ 7 w 394"/>
              <a:gd name="T103" fmla="*/ 6 h 181"/>
              <a:gd name="T104" fmla="*/ 4 w 394"/>
              <a:gd name="T105" fmla="*/ 4 h 181"/>
              <a:gd name="T106" fmla="*/ 0 w 394"/>
              <a:gd name="T107" fmla="*/ 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4" h="181">
                <a:moveTo>
                  <a:pt x="394" y="181"/>
                </a:moveTo>
                <a:lnTo>
                  <a:pt x="299" y="181"/>
                </a:lnTo>
                <a:lnTo>
                  <a:pt x="299" y="179"/>
                </a:lnTo>
                <a:lnTo>
                  <a:pt x="179" y="179"/>
                </a:lnTo>
                <a:lnTo>
                  <a:pt x="179" y="176"/>
                </a:lnTo>
                <a:lnTo>
                  <a:pt x="173" y="176"/>
                </a:lnTo>
                <a:lnTo>
                  <a:pt x="173" y="175"/>
                </a:lnTo>
                <a:lnTo>
                  <a:pt x="163" y="175"/>
                </a:lnTo>
                <a:lnTo>
                  <a:pt x="163" y="172"/>
                </a:lnTo>
                <a:lnTo>
                  <a:pt x="161" y="172"/>
                </a:lnTo>
                <a:lnTo>
                  <a:pt x="161" y="170"/>
                </a:lnTo>
                <a:lnTo>
                  <a:pt x="159" y="170"/>
                </a:lnTo>
                <a:lnTo>
                  <a:pt x="159" y="167"/>
                </a:lnTo>
                <a:lnTo>
                  <a:pt x="155" y="167"/>
                </a:lnTo>
                <a:lnTo>
                  <a:pt x="155" y="164"/>
                </a:lnTo>
                <a:lnTo>
                  <a:pt x="152" y="164"/>
                </a:lnTo>
                <a:lnTo>
                  <a:pt x="152" y="162"/>
                </a:lnTo>
                <a:lnTo>
                  <a:pt x="142" y="162"/>
                </a:lnTo>
                <a:lnTo>
                  <a:pt x="142" y="157"/>
                </a:lnTo>
                <a:lnTo>
                  <a:pt x="140" y="157"/>
                </a:lnTo>
                <a:lnTo>
                  <a:pt x="140" y="154"/>
                </a:lnTo>
                <a:lnTo>
                  <a:pt x="133" y="154"/>
                </a:lnTo>
                <a:lnTo>
                  <a:pt x="133" y="151"/>
                </a:lnTo>
                <a:lnTo>
                  <a:pt x="131" y="151"/>
                </a:lnTo>
                <a:lnTo>
                  <a:pt x="131" y="144"/>
                </a:lnTo>
                <a:lnTo>
                  <a:pt x="125" y="144"/>
                </a:lnTo>
                <a:lnTo>
                  <a:pt x="125" y="142"/>
                </a:lnTo>
                <a:lnTo>
                  <a:pt x="123" y="142"/>
                </a:lnTo>
                <a:lnTo>
                  <a:pt x="123" y="140"/>
                </a:lnTo>
                <a:lnTo>
                  <a:pt x="122" y="140"/>
                </a:lnTo>
                <a:lnTo>
                  <a:pt x="122" y="138"/>
                </a:lnTo>
                <a:lnTo>
                  <a:pt x="119" y="138"/>
                </a:lnTo>
                <a:lnTo>
                  <a:pt x="119" y="133"/>
                </a:lnTo>
                <a:lnTo>
                  <a:pt x="117" y="133"/>
                </a:lnTo>
                <a:lnTo>
                  <a:pt x="117" y="128"/>
                </a:lnTo>
                <a:lnTo>
                  <a:pt x="114" y="128"/>
                </a:lnTo>
                <a:lnTo>
                  <a:pt x="114" y="124"/>
                </a:lnTo>
                <a:lnTo>
                  <a:pt x="107" y="124"/>
                </a:lnTo>
                <a:lnTo>
                  <a:pt x="107" y="123"/>
                </a:lnTo>
                <a:lnTo>
                  <a:pt x="103" y="123"/>
                </a:lnTo>
                <a:lnTo>
                  <a:pt x="103" y="121"/>
                </a:lnTo>
                <a:lnTo>
                  <a:pt x="101" y="121"/>
                </a:lnTo>
                <a:lnTo>
                  <a:pt x="101" y="119"/>
                </a:lnTo>
                <a:lnTo>
                  <a:pt x="97" y="119"/>
                </a:lnTo>
                <a:lnTo>
                  <a:pt x="97" y="117"/>
                </a:lnTo>
                <a:lnTo>
                  <a:pt x="94" y="117"/>
                </a:lnTo>
                <a:lnTo>
                  <a:pt x="94" y="111"/>
                </a:lnTo>
                <a:lnTo>
                  <a:pt x="91" y="111"/>
                </a:lnTo>
                <a:lnTo>
                  <a:pt x="91" y="104"/>
                </a:lnTo>
                <a:lnTo>
                  <a:pt x="89" y="104"/>
                </a:lnTo>
                <a:lnTo>
                  <a:pt x="89" y="100"/>
                </a:lnTo>
                <a:lnTo>
                  <a:pt x="87" y="100"/>
                </a:lnTo>
                <a:lnTo>
                  <a:pt x="87" y="95"/>
                </a:lnTo>
                <a:lnTo>
                  <a:pt x="85" y="95"/>
                </a:lnTo>
                <a:lnTo>
                  <a:pt x="85" y="92"/>
                </a:lnTo>
                <a:lnTo>
                  <a:pt x="81" y="92"/>
                </a:lnTo>
                <a:lnTo>
                  <a:pt x="81" y="88"/>
                </a:lnTo>
                <a:lnTo>
                  <a:pt x="79" y="88"/>
                </a:lnTo>
                <a:lnTo>
                  <a:pt x="79" y="83"/>
                </a:lnTo>
                <a:lnTo>
                  <a:pt x="77" y="83"/>
                </a:lnTo>
                <a:lnTo>
                  <a:pt x="77" y="77"/>
                </a:lnTo>
                <a:lnTo>
                  <a:pt x="74" y="77"/>
                </a:lnTo>
                <a:lnTo>
                  <a:pt x="74" y="73"/>
                </a:lnTo>
                <a:lnTo>
                  <a:pt x="72" y="73"/>
                </a:lnTo>
                <a:lnTo>
                  <a:pt x="72" y="71"/>
                </a:lnTo>
                <a:lnTo>
                  <a:pt x="68" y="71"/>
                </a:lnTo>
                <a:lnTo>
                  <a:pt x="68" y="69"/>
                </a:lnTo>
                <a:lnTo>
                  <a:pt x="63" y="69"/>
                </a:lnTo>
                <a:lnTo>
                  <a:pt x="63" y="64"/>
                </a:lnTo>
                <a:lnTo>
                  <a:pt x="61" y="64"/>
                </a:lnTo>
                <a:lnTo>
                  <a:pt x="61" y="61"/>
                </a:lnTo>
                <a:lnTo>
                  <a:pt x="59" y="61"/>
                </a:lnTo>
                <a:lnTo>
                  <a:pt x="59" y="57"/>
                </a:lnTo>
                <a:lnTo>
                  <a:pt x="57" y="57"/>
                </a:lnTo>
                <a:lnTo>
                  <a:pt x="57" y="50"/>
                </a:lnTo>
                <a:lnTo>
                  <a:pt x="52" y="50"/>
                </a:lnTo>
                <a:lnTo>
                  <a:pt x="52" y="44"/>
                </a:lnTo>
                <a:lnTo>
                  <a:pt x="50" y="44"/>
                </a:lnTo>
                <a:lnTo>
                  <a:pt x="50" y="38"/>
                </a:lnTo>
                <a:lnTo>
                  <a:pt x="48" y="38"/>
                </a:lnTo>
                <a:lnTo>
                  <a:pt x="48" y="36"/>
                </a:lnTo>
                <a:lnTo>
                  <a:pt x="45" y="36"/>
                </a:lnTo>
                <a:lnTo>
                  <a:pt x="45" y="34"/>
                </a:lnTo>
                <a:lnTo>
                  <a:pt x="42" y="34"/>
                </a:lnTo>
                <a:lnTo>
                  <a:pt x="42" y="32"/>
                </a:lnTo>
                <a:lnTo>
                  <a:pt x="36" y="32"/>
                </a:lnTo>
                <a:lnTo>
                  <a:pt x="36" y="28"/>
                </a:lnTo>
                <a:lnTo>
                  <a:pt x="34" y="28"/>
                </a:lnTo>
                <a:lnTo>
                  <a:pt x="34" y="22"/>
                </a:lnTo>
                <a:lnTo>
                  <a:pt x="31" y="22"/>
                </a:lnTo>
                <a:lnTo>
                  <a:pt x="31" y="20"/>
                </a:lnTo>
                <a:lnTo>
                  <a:pt x="26" y="20"/>
                </a:lnTo>
                <a:lnTo>
                  <a:pt x="26" y="18"/>
                </a:lnTo>
                <a:lnTo>
                  <a:pt x="25" y="18"/>
                </a:lnTo>
                <a:lnTo>
                  <a:pt x="25" y="16"/>
                </a:lnTo>
                <a:lnTo>
                  <a:pt x="23" y="16"/>
                </a:lnTo>
                <a:lnTo>
                  <a:pt x="23" y="14"/>
                </a:lnTo>
                <a:lnTo>
                  <a:pt x="18" y="14"/>
                </a:lnTo>
                <a:lnTo>
                  <a:pt x="18" y="11"/>
                </a:lnTo>
                <a:lnTo>
                  <a:pt x="16" y="11"/>
                </a:lnTo>
                <a:lnTo>
                  <a:pt x="16" y="9"/>
                </a:lnTo>
                <a:lnTo>
                  <a:pt x="13" y="9"/>
                </a:lnTo>
                <a:lnTo>
                  <a:pt x="13" y="6"/>
                </a:lnTo>
                <a:lnTo>
                  <a:pt x="7" y="6"/>
                </a:lnTo>
                <a:lnTo>
                  <a:pt x="7" y="4"/>
                </a:lnTo>
                <a:lnTo>
                  <a:pt x="4" y="4"/>
                </a:lnTo>
                <a:lnTo>
                  <a:pt x="4" y="2"/>
                </a:lnTo>
                <a:lnTo>
                  <a:pt x="0" y="2"/>
                </a:lnTo>
                <a:lnTo>
                  <a:pt x="0" y="0"/>
                </a:lnTo>
              </a:path>
            </a:pathLst>
          </a:custGeom>
          <a:ln w="25400">
            <a:solidFill>
              <a:srgbClr val="FF66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Freeform 4"/>
          <p:cNvSpPr>
            <a:spLocks/>
          </p:cNvSpPr>
          <p:nvPr/>
        </p:nvSpPr>
        <p:spPr bwMode="auto">
          <a:xfrm>
            <a:off x="2861476" y="2380353"/>
            <a:ext cx="4698615" cy="2281921"/>
          </a:xfrm>
          <a:custGeom>
            <a:avLst/>
            <a:gdLst>
              <a:gd name="T0" fmla="*/ 42 w 372"/>
              <a:gd name="T1" fmla="*/ 2 h 181"/>
              <a:gd name="T2" fmla="*/ 50 w 372"/>
              <a:gd name="T3" fmla="*/ 5 h 181"/>
              <a:gd name="T4" fmla="*/ 56 w 372"/>
              <a:gd name="T5" fmla="*/ 8 h 181"/>
              <a:gd name="T6" fmla="*/ 63 w 372"/>
              <a:gd name="T7" fmla="*/ 13 h 181"/>
              <a:gd name="T8" fmla="*/ 69 w 372"/>
              <a:gd name="T9" fmla="*/ 19 h 181"/>
              <a:gd name="T10" fmla="*/ 78 w 372"/>
              <a:gd name="T11" fmla="*/ 23 h 181"/>
              <a:gd name="T12" fmla="*/ 83 w 372"/>
              <a:gd name="T13" fmla="*/ 26 h 181"/>
              <a:gd name="T14" fmla="*/ 87 w 372"/>
              <a:gd name="T15" fmla="*/ 33 h 181"/>
              <a:gd name="T16" fmla="*/ 92 w 372"/>
              <a:gd name="T17" fmla="*/ 38 h 181"/>
              <a:gd name="T18" fmla="*/ 95 w 372"/>
              <a:gd name="T19" fmla="*/ 42 h 181"/>
              <a:gd name="T20" fmla="*/ 101 w 372"/>
              <a:gd name="T21" fmla="*/ 48 h 181"/>
              <a:gd name="T22" fmla="*/ 107 w 372"/>
              <a:gd name="T23" fmla="*/ 52 h 181"/>
              <a:gd name="T24" fmla="*/ 112 w 372"/>
              <a:gd name="T25" fmla="*/ 56 h 181"/>
              <a:gd name="T26" fmla="*/ 123 w 372"/>
              <a:gd name="T27" fmla="*/ 61 h 181"/>
              <a:gd name="T28" fmla="*/ 129 w 372"/>
              <a:gd name="T29" fmla="*/ 65 h 181"/>
              <a:gd name="T30" fmla="*/ 137 w 372"/>
              <a:gd name="T31" fmla="*/ 72 h 181"/>
              <a:gd name="T32" fmla="*/ 142 w 372"/>
              <a:gd name="T33" fmla="*/ 82 h 181"/>
              <a:gd name="T34" fmla="*/ 147 w 372"/>
              <a:gd name="T35" fmla="*/ 86 h 181"/>
              <a:gd name="T36" fmla="*/ 160 w 372"/>
              <a:gd name="T37" fmla="*/ 91 h 181"/>
              <a:gd name="T38" fmla="*/ 168 w 372"/>
              <a:gd name="T39" fmla="*/ 95 h 181"/>
              <a:gd name="T40" fmla="*/ 181 w 372"/>
              <a:gd name="T41" fmla="*/ 100 h 181"/>
              <a:gd name="T42" fmla="*/ 205 w 372"/>
              <a:gd name="T43" fmla="*/ 106 h 181"/>
              <a:gd name="T44" fmla="*/ 215 w 372"/>
              <a:gd name="T45" fmla="*/ 110 h 181"/>
              <a:gd name="T46" fmla="*/ 227 w 372"/>
              <a:gd name="T47" fmla="*/ 115 h 181"/>
              <a:gd name="T48" fmla="*/ 236 w 372"/>
              <a:gd name="T49" fmla="*/ 119 h 181"/>
              <a:gd name="T50" fmla="*/ 250 w 372"/>
              <a:gd name="T51" fmla="*/ 126 h 181"/>
              <a:gd name="T52" fmla="*/ 275 w 372"/>
              <a:gd name="T53" fmla="*/ 130 h 181"/>
              <a:gd name="T54" fmla="*/ 288 w 372"/>
              <a:gd name="T55" fmla="*/ 134 h 181"/>
              <a:gd name="T56" fmla="*/ 300 w 372"/>
              <a:gd name="T57" fmla="*/ 140 h 181"/>
              <a:gd name="T58" fmla="*/ 302 w 372"/>
              <a:gd name="T59" fmla="*/ 147 h 181"/>
              <a:gd name="T60" fmla="*/ 311 w 372"/>
              <a:gd name="T61" fmla="*/ 154 h 181"/>
              <a:gd name="T62" fmla="*/ 312 w 372"/>
              <a:gd name="T63" fmla="*/ 178 h 181"/>
              <a:gd name="T64" fmla="*/ 304 w 372"/>
              <a:gd name="T65" fmla="*/ 174 h 181"/>
              <a:gd name="T66" fmla="*/ 299 w 372"/>
              <a:gd name="T67" fmla="*/ 168 h 181"/>
              <a:gd name="T68" fmla="*/ 276 w 372"/>
              <a:gd name="T69" fmla="*/ 162 h 181"/>
              <a:gd name="T70" fmla="*/ 249 w 372"/>
              <a:gd name="T71" fmla="*/ 159 h 181"/>
              <a:gd name="T72" fmla="*/ 236 w 372"/>
              <a:gd name="T73" fmla="*/ 153 h 181"/>
              <a:gd name="T74" fmla="*/ 226 w 372"/>
              <a:gd name="T75" fmla="*/ 150 h 181"/>
              <a:gd name="T76" fmla="*/ 213 w 372"/>
              <a:gd name="T77" fmla="*/ 143 h 181"/>
              <a:gd name="T78" fmla="*/ 201 w 372"/>
              <a:gd name="T79" fmla="*/ 139 h 181"/>
              <a:gd name="T80" fmla="*/ 178 w 372"/>
              <a:gd name="T81" fmla="*/ 134 h 181"/>
              <a:gd name="T82" fmla="*/ 167 w 372"/>
              <a:gd name="T83" fmla="*/ 131 h 181"/>
              <a:gd name="T84" fmla="*/ 156 w 372"/>
              <a:gd name="T85" fmla="*/ 127 h 181"/>
              <a:gd name="T86" fmla="*/ 143 w 372"/>
              <a:gd name="T87" fmla="*/ 121 h 181"/>
              <a:gd name="T88" fmla="*/ 138 w 372"/>
              <a:gd name="T89" fmla="*/ 110 h 181"/>
              <a:gd name="T90" fmla="*/ 129 w 372"/>
              <a:gd name="T91" fmla="*/ 102 h 181"/>
              <a:gd name="T92" fmla="*/ 123 w 372"/>
              <a:gd name="T93" fmla="*/ 98 h 181"/>
              <a:gd name="T94" fmla="*/ 113 w 372"/>
              <a:gd name="T95" fmla="*/ 92 h 181"/>
              <a:gd name="T96" fmla="*/ 107 w 372"/>
              <a:gd name="T97" fmla="*/ 88 h 181"/>
              <a:gd name="T98" fmla="*/ 101 w 372"/>
              <a:gd name="T99" fmla="*/ 82 h 181"/>
              <a:gd name="T100" fmla="*/ 94 w 372"/>
              <a:gd name="T101" fmla="*/ 73 h 181"/>
              <a:gd name="T102" fmla="*/ 89 w 372"/>
              <a:gd name="T103" fmla="*/ 69 h 181"/>
              <a:gd name="T104" fmla="*/ 86 w 372"/>
              <a:gd name="T105" fmla="*/ 61 h 181"/>
              <a:gd name="T106" fmla="*/ 80 w 372"/>
              <a:gd name="T107" fmla="*/ 55 h 181"/>
              <a:gd name="T108" fmla="*/ 76 w 372"/>
              <a:gd name="T109" fmla="*/ 50 h 181"/>
              <a:gd name="T110" fmla="*/ 67 w 372"/>
              <a:gd name="T111" fmla="*/ 43 h 181"/>
              <a:gd name="T112" fmla="*/ 61 w 372"/>
              <a:gd name="T113" fmla="*/ 39 h 181"/>
              <a:gd name="T114" fmla="*/ 57 w 372"/>
              <a:gd name="T115" fmla="*/ 34 h 181"/>
              <a:gd name="T116" fmla="*/ 51 w 372"/>
              <a:gd name="T117" fmla="*/ 29 h 181"/>
              <a:gd name="T118" fmla="*/ 43 w 372"/>
              <a:gd name="T119" fmla="*/ 21 h 181"/>
              <a:gd name="T120" fmla="*/ 36 w 372"/>
              <a:gd name="T121" fmla="*/ 16 h 181"/>
              <a:gd name="T122" fmla="*/ 9 w 372"/>
              <a:gd name="T123" fmla="*/ 10 h 181"/>
              <a:gd name="T124" fmla="*/ 0 w 372"/>
              <a:gd name="T125"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181">
                <a:moveTo>
                  <a:pt x="0" y="0"/>
                </a:moveTo>
                <a:lnTo>
                  <a:pt x="38" y="0"/>
                </a:lnTo>
                <a:lnTo>
                  <a:pt x="38" y="2"/>
                </a:lnTo>
                <a:lnTo>
                  <a:pt x="42" y="2"/>
                </a:lnTo>
                <a:lnTo>
                  <a:pt x="42" y="4"/>
                </a:lnTo>
                <a:lnTo>
                  <a:pt x="48" y="4"/>
                </a:lnTo>
                <a:lnTo>
                  <a:pt x="48" y="5"/>
                </a:lnTo>
                <a:lnTo>
                  <a:pt x="50" y="5"/>
                </a:lnTo>
                <a:lnTo>
                  <a:pt x="50" y="7"/>
                </a:lnTo>
                <a:lnTo>
                  <a:pt x="53" y="7"/>
                </a:lnTo>
                <a:lnTo>
                  <a:pt x="53" y="8"/>
                </a:lnTo>
                <a:lnTo>
                  <a:pt x="56" y="8"/>
                </a:lnTo>
                <a:lnTo>
                  <a:pt x="56" y="11"/>
                </a:lnTo>
                <a:lnTo>
                  <a:pt x="59" y="11"/>
                </a:lnTo>
                <a:lnTo>
                  <a:pt x="59" y="13"/>
                </a:lnTo>
                <a:lnTo>
                  <a:pt x="63" y="13"/>
                </a:lnTo>
                <a:lnTo>
                  <a:pt x="63" y="15"/>
                </a:lnTo>
                <a:lnTo>
                  <a:pt x="67" y="15"/>
                </a:lnTo>
                <a:lnTo>
                  <a:pt x="67" y="19"/>
                </a:lnTo>
                <a:lnTo>
                  <a:pt x="69" y="19"/>
                </a:lnTo>
                <a:lnTo>
                  <a:pt x="69" y="21"/>
                </a:lnTo>
                <a:lnTo>
                  <a:pt x="75" y="21"/>
                </a:lnTo>
                <a:lnTo>
                  <a:pt x="75" y="23"/>
                </a:lnTo>
                <a:lnTo>
                  <a:pt x="78" y="23"/>
                </a:lnTo>
                <a:lnTo>
                  <a:pt x="78" y="24"/>
                </a:lnTo>
                <a:lnTo>
                  <a:pt x="81" y="24"/>
                </a:lnTo>
                <a:lnTo>
                  <a:pt x="81" y="26"/>
                </a:lnTo>
                <a:lnTo>
                  <a:pt x="83" y="26"/>
                </a:lnTo>
                <a:lnTo>
                  <a:pt x="83" y="30"/>
                </a:lnTo>
                <a:lnTo>
                  <a:pt x="85" y="30"/>
                </a:lnTo>
                <a:lnTo>
                  <a:pt x="85" y="33"/>
                </a:lnTo>
                <a:lnTo>
                  <a:pt x="87" y="33"/>
                </a:lnTo>
                <a:lnTo>
                  <a:pt x="87" y="36"/>
                </a:lnTo>
                <a:lnTo>
                  <a:pt x="89" y="36"/>
                </a:lnTo>
                <a:lnTo>
                  <a:pt x="89" y="38"/>
                </a:lnTo>
                <a:lnTo>
                  <a:pt x="92" y="38"/>
                </a:lnTo>
                <a:lnTo>
                  <a:pt x="92" y="40"/>
                </a:lnTo>
                <a:lnTo>
                  <a:pt x="93" y="40"/>
                </a:lnTo>
                <a:lnTo>
                  <a:pt x="93" y="42"/>
                </a:lnTo>
                <a:lnTo>
                  <a:pt x="95" y="42"/>
                </a:lnTo>
                <a:lnTo>
                  <a:pt x="95" y="47"/>
                </a:lnTo>
                <a:lnTo>
                  <a:pt x="99" y="47"/>
                </a:lnTo>
                <a:lnTo>
                  <a:pt x="99" y="48"/>
                </a:lnTo>
                <a:lnTo>
                  <a:pt x="101" y="48"/>
                </a:lnTo>
                <a:lnTo>
                  <a:pt x="101" y="51"/>
                </a:lnTo>
                <a:lnTo>
                  <a:pt x="103" y="51"/>
                </a:lnTo>
                <a:lnTo>
                  <a:pt x="103" y="52"/>
                </a:lnTo>
                <a:lnTo>
                  <a:pt x="107" y="52"/>
                </a:lnTo>
                <a:lnTo>
                  <a:pt x="107" y="54"/>
                </a:lnTo>
                <a:lnTo>
                  <a:pt x="109" y="54"/>
                </a:lnTo>
                <a:lnTo>
                  <a:pt x="109" y="56"/>
                </a:lnTo>
                <a:lnTo>
                  <a:pt x="112" y="56"/>
                </a:lnTo>
                <a:lnTo>
                  <a:pt x="112" y="58"/>
                </a:lnTo>
                <a:lnTo>
                  <a:pt x="117" y="58"/>
                </a:lnTo>
                <a:lnTo>
                  <a:pt x="117" y="61"/>
                </a:lnTo>
                <a:lnTo>
                  <a:pt x="123" y="61"/>
                </a:lnTo>
                <a:lnTo>
                  <a:pt x="123" y="63"/>
                </a:lnTo>
                <a:lnTo>
                  <a:pt x="126" y="63"/>
                </a:lnTo>
                <a:lnTo>
                  <a:pt x="126" y="65"/>
                </a:lnTo>
                <a:lnTo>
                  <a:pt x="129" y="65"/>
                </a:lnTo>
                <a:lnTo>
                  <a:pt x="129" y="67"/>
                </a:lnTo>
                <a:lnTo>
                  <a:pt x="133" y="67"/>
                </a:lnTo>
                <a:lnTo>
                  <a:pt x="133" y="72"/>
                </a:lnTo>
                <a:lnTo>
                  <a:pt x="137" y="72"/>
                </a:lnTo>
                <a:lnTo>
                  <a:pt x="137" y="78"/>
                </a:lnTo>
                <a:lnTo>
                  <a:pt x="140" y="78"/>
                </a:lnTo>
                <a:lnTo>
                  <a:pt x="140" y="82"/>
                </a:lnTo>
                <a:lnTo>
                  <a:pt x="142" y="82"/>
                </a:lnTo>
                <a:lnTo>
                  <a:pt x="142" y="84"/>
                </a:lnTo>
                <a:lnTo>
                  <a:pt x="145" y="84"/>
                </a:lnTo>
                <a:lnTo>
                  <a:pt x="145" y="86"/>
                </a:lnTo>
                <a:lnTo>
                  <a:pt x="147" y="86"/>
                </a:lnTo>
                <a:lnTo>
                  <a:pt x="147" y="89"/>
                </a:lnTo>
                <a:lnTo>
                  <a:pt x="155" y="89"/>
                </a:lnTo>
                <a:lnTo>
                  <a:pt x="155" y="91"/>
                </a:lnTo>
                <a:lnTo>
                  <a:pt x="160" y="91"/>
                </a:lnTo>
                <a:lnTo>
                  <a:pt x="160" y="93"/>
                </a:lnTo>
                <a:lnTo>
                  <a:pt x="165" y="93"/>
                </a:lnTo>
                <a:lnTo>
                  <a:pt x="165" y="95"/>
                </a:lnTo>
                <a:lnTo>
                  <a:pt x="168" y="95"/>
                </a:lnTo>
                <a:lnTo>
                  <a:pt x="168" y="98"/>
                </a:lnTo>
                <a:lnTo>
                  <a:pt x="178" y="98"/>
                </a:lnTo>
                <a:lnTo>
                  <a:pt x="178" y="100"/>
                </a:lnTo>
                <a:lnTo>
                  <a:pt x="181" y="100"/>
                </a:lnTo>
                <a:lnTo>
                  <a:pt x="181" y="102"/>
                </a:lnTo>
                <a:lnTo>
                  <a:pt x="202" y="102"/>
                </a:lnTo>
                <a:lnTo>
                  <a:pt x="202" y="106"/>
                </a:lnTo>
                <a:lnTo>
                  <a:pt x="205" y="106"/>
                </a:lnTo>
                <a:lnTo>
                  <a:pt x="205" y="108"/>
                </a:lnTo>
                <a:lnTo>
                  <a:pt x="213" y="108"/>
                </a:lnTo>
                <a:lnTo>
                  <a:pt x="213" y="110"/>
                </a:lnTo>
                <a:lnTo>
                  <a:pt x="215" y="110"/>
                </a:lnTo>
                <a:lnTo>
                  <a:pt x="215" y="113"/>
                </a:lnTo>
                <a:lnTo>
                  <a:pt x="218" y="113"/>
                </a:lnTo>
                <a:lnTo>
                  <a:pt x="218" y="115"/>
                </a:lnTo>
                <a:lnTo>
                  <a:pt x="227" y="115"/>
                </a:lnTo>
                <a:lnTo>
                  <a:pt x="227" y="118"/>
                </a:lnTo>
                <a:lnTo>
                  <a:pt x="230" y="118"/>
                </a:lnTo>
                <a:lnTo>
                  <a:pt x="230" y="119"/>
                </a:lnTo>
                <a:lnTo>
                  <a:pt x="236" y="119"/>
                </a:lnTo>
                <a:lnTo>
                  <a:pt x="236" y="123"/>
                </a:lnTo>
                <a:lnTo>
                  <a:pt x="243" y="123"/>
                </a:lnTo>
                <a:lnTo>
                  <a:pt x="243" y="126"/>
                </a:lnTo>
                <a:lnTo>
                  <a:pt x="250" y="126"/>
                </a:lnTo>
                <a:lnTo>
                  <a:pt x="250" y="128"/>
                </a:lnTo>
                <a:lnTo>
                  <a:pt x="259" y="128"/>
                </a:lnTo>
                <a:lnTo>
                  <a:pt x="259" y="130"/>
                </a:lnTo>
                <a:lnTo>
                  <a:pt x="275" y="130"/>
                </a:lnTo>
                <a:lnTo>
                  <a:pt x="275" y="132"/>
                </a:lnTo>
                <a:lnTo>
                  <a:pt x="277" y="132"/>
                </a:lnTo>
                <a:lnTo>
                  <a:pt x="277" y="134"/>
                </a:lnTo>
                <a:lnTo>
                  <a:pt x="288" y="134"/>
                </a:lnTo>
                <a:lnTo>
                  <a:pt x="288" y="137"/>
                </a:lnTo>
                <a:lnTo>
                  <a:pt x="298" y="137"/>
                </a:lnTo>
                <a:lnTo>
                  <a:pt x="298" y="140"/>
                </a:lnTo>
                <a:lnTo>
                  <a:pt x="300" y="140"/>
                </a:lnTo>
                <a:lnTo>
                  <a:pt x="300" y="143"/>
                </a:lnTo>
                <a:lnTo>
                  <a:pt x="300" y="145"/>
                </a:lnTo>
                <a:lnTo>
                  <a:pt x="302" y="145"/>
                </a:lnTo>
                <a:lnTo>
                  <a:pt x="302" y="147"/>
                </a:lnTo>
                <a:lnTo>
                  <a:pt x="309" y="147"/>
                </a:lnTo>
                <a:lnTo>
                  <a:pt x="309" y="149"/>
                </a:lnTo>
                <a:lnTo>
                  <a:pt x="311" y="149"/>
                </a:lnTo>
                <a:lnTo>
                  <a:pt x="311" y="154"/>
                </a:lnTo>
                <a:lnTo>
                  <a:pt x="372" y="154"/>
                </a:lnTo>
                <a:lnTo>
                  <a:pt x="372" y="181"/>
                </a:lnTo>
                <a:lnTo>
                  <a:pt x="312" y="181"/>
                </a:lnTo>
                <a:lnTo>
                  <a:pt x="312" y="178"/>
                </a:lnTo>
                <a:lnTo>
                  <a:pt x="309" y="178"/>
                </a:lnTo>
                <a:lnTo>
                  <a:pt x="309" y="176"/>
                </a:lnTo>
                <a:lnTo>
                  <a:pt x="304" y="176"/>
                </a:lnTo>
                <a:lnTo>
                  <a:pt x="304" y="174"/>
                </a:lnTo>
                <a:lnTo>
                  <a:pt x="301" y="174"/>
                </a:lnTo>
                <a:lnTo>
                  <a:pt x="301" y="170"/>
                </a:lnTo>
                <a:lnTo>
                  <a:pt x="299" y="170"/>
                </a:lnTo>
                <a:lnTo>
                  <a:pt x="299" y="168"/>
                </a:lnTo>
                <a:lnTo>
                  <a:pt x="289" y="168"/>
                </a:lnTo>
                <a:lnTo>
                  <a:pt x="289" y="166"/>
                </a:lnTo>
                <a:lnTo>
                  <a:pt x="276" y="166"/>
                </a:lnTo>
                <a:lnTo>
                  <a:pt x="276" y="162"/>
                </a:lnTo>
                <a:lnTo>
                  <a:pt x="259" y="162"/>
                </a:lnTo>
                <a:lnTo>
                  <a:pt x="259" y="161"/>
                </a:lnTo>
                <a:lnTo>
                  <a:pt x="249" y="161"/>
                </a:lnTo>
                <a:lnTo>
                  <a:pt x="249" y="159"/>
                </a:lnTo>
                <a:lnTo>
                  <a:pt x="243" y="159"/>
                </a:lnTo>
                <a:lnTo>
                  <a:pt x="243" y="156"/>
                </a:lnTo>
                <a:lnTo>
                  <a:pt x="236" y="156"/>
                </a:lnTo>
                <a:lnTo>
                  <a:pt x="236" y="153"/>
                </a:lnTo>
                <a:lnTo>
                  <a:pt x="230" y="153"/>
                </a:lnTo>
                <a:lnTo>
                  <a:pt x="230" y="151"/>
                </a:lnTo>
                <a:lnTo>
                  <a:pt x="226" y="151"/>
                </a:lnTo>
                <a:lnTo>
                  <a:pt x="226" y="150"/>
                </a:lnTo>
                <a:lnTo>
                  <a:pt x="218" y="150"/>
                </a:lnTo>
                <a:lnTo>
                  <a:pt x="218" y="147"/>
                </a:lnTo>
                <a:lnTo>
                  <a:pt x="213" y="147"/>
                </a:lnTo>
                <a:lnTo>
                  <a:pt x="213" y="143"/>
                </a:lnTo>
                <a:lnTo>
                  <a:pt x="206" y="143"/>
                </a:lnTo>
                <a:lnTo>
                  <a:pt x="206" y="141"/>
                </a:lnTo>
                <a:lnTo>
                  <a:pt x="201" y="141"/>
                </a:lnTo>
                <a:lnTo>
                  <a:pt x="201" y="139"/>
                </a:lnTo>
                <a:lnTo>
                  <a:pt x="182" y="139"/>
                </a:lnTo>
                <a:lnTo>
                  <a:pt x="182" y="137"/>
                </a:lnTo>
                <a:lnTo>
                  <a:pt x="178" y="137"/>
                </a:lnTo>
                <a:lnTo>
                  <a:pt x="178" y="134"/>
                </a:lnTo>
                <a:lnTo>
                  <a:pt x="169" y="134"/>
                </a:lnTo>
                <a:lnTo>
                  <a:pt x="169" y="133"/>
                </a:lnTo>
                <a:lnTo>
                  <a:pt x="167" y="133"/>
                </a:lnTo>
                <a:lnTo>
                  <a:pt x="167" y="131"/>
                </a:lnTo>
                <a:lnTo>
                  <a:pt x="159" y="131"/>
                </a:lnTo>
                <a:lnTo>
                  <a:pt x="159" y="129"/>
                </a:lnTo>
                <a:lnTo>
                  <a:pt x="156" y="129"/>
                </a:lnTo>
                <a:lnTo>
                  <a:pt x="156" y="127"/>
                </a:lnTo>
                <a:lnTo>
                  <a:pt x="146" y="127"/>
                </a:lnTo>
                <a:lnTo>
                  <a:pt x="146" y="123"/>
                </a:lnTo>
                <a:lnTo>
                  <a:pt x="143" y="123"/>
                </a:lnTo>
                <a:lnTo>
                  <a:pt x="143" y="121"/>
                </a:lnTo>
                <a:lnTo>
                  <a:pt x="141" y="121"/>
                </a:lnTo>
                <a:lnTo>
                  <a:pt x="141" y="115"/>
                </a:lnTo>
                <a:lnTo>
                  <a:pt x="138" y="115"/>
                </a:lnTo>
                <a:lnTo>
                  <a:pt x="138" y="110"/>
                </a:lnTo>
                <a:lnTo>
                  <a:pt x="134" y="110"/>
                </a:lnTo>
                <a:lnTo>
                  <a:pt x="134" y="104"/>
                </a:lnTo>
                <a:lnTo>
                  <a:pt x="129" y="104"/>
                </a:lnTo>
                <a:lnTo>
                  <a:pt x="129" y="102"/>
                </a:lnTo>
                <a:lnTo>
                  <a:pt x="126" y="102"/>
                </a:lnTo>
                <a:lnTo>
                  <a:pt x="126" y="101"/>
                </a:lnTo>
                <a:lnTo>
                  <a:pt x="123" y="101"/>
                </a:lnTo>
                <a:lnTo>
                  <a:pt x="123" y="98"/>
                </a:lnTo>
                <a:lnTo>
                  <a:pt x="118" y="98"/>
                </a:lnTo>
                <a:lnTo>
                  <a:pt x="118" y="95"/>
                </a:lnTo>
                <a:lnTo>
                  <a:pt x="113" y="95"/>
                </a:lnTo>
                <a:lnTo>
                  <a:pt x="113" y="92"/>
                </a:lnTo>
                <a:lnTo>
                  <a:pt x="110" y="92"/>
                </a:lnTo>
                <a:lnTo>
                  <a:pt x="110" y="90"/>
                </a:lnTo>
                <a:lnTo>
                  <a:pt x="107" y="90"/>
                </a:lnTo>
                <a:lnTo>
                  <a:pt x="107" y="88"/>
                </a:lnTo>
                <a:lnTo>
                  <a:pt x="104" y="88"/>
                </a:lnTo>
                <a:lnTo>
                  <a:pt x="104" y="86"/>
                </a:lnTo>
                <a:lnTo>
                  <a:pt x="101" y="86"/>
                </a:lnTo>
                <a:lnTo>
                  <a:pt x="101" y="82"/>
                </a:lnTo>
                <a:lnTo>
                  <a:pt x="96" y="82"/>
                </a:lnTo>
                <a:lnTo>
                  <a:pt x="96" y="76"/>
                </a:lnTo>
                <a:lnTo>
                  <a:pt x="94" y="76"/>
                </a:lnTo>
                <a:lnTo>
                  <a:pt x="94" y="73"/>
                </a:lnTo>
                <a:lnTo>
                  <a:pt x="92" y="73"/>
                </a:lnTo>
                <a:lnTo>
                  <a:pt x="92" y="72"/>
                </a:lnTo>
                <a:lnTo>
                  <a:pt x="89" y="72"/>
                </a:lnTo>
                <a:lnTo>
                  <a:pt x="89" y="69"/>
                </a:lnTo>
                <a:lnTo>
                  <a:pt x="88" y="69"/>
                </a:lnTo>
                <a:lnTo>
                  <a:pt x="88" y="66"/>
                </a:lnTo>
                <a:lnTo>
                  <a:pt x="86" y="66"/>
                </a:lnTo>
                <a:lnTo>
                  <a:pt x="86" y="61"/>
                </a:lnTo>
                <a:lnTo>
                  <a:pt x="84" y="61"/>
                </a:lnTo>
                <a:lnTo>
                  <a:pt x="84" y="57"/>
                </a:lnTo>
                <a:lnTo>
                  <a:pt x="80" y="57"/>
                </a:lnTo>
                <a:lnTo>
                  <a:pt x="80" y="55"/>
                </a:lnTo>
                <a:lnTo>
                  <a:pt x="79" y="55"/>
                </a:lnTo>
                <a:lnTo>
                  <a:pt x="79" y="53"/>
                </a:lnTo>
                <a:lnTo>
                  <a:pt x="76" y="53"/>
                </a:lnTo>
                <a:lnTo>
                  <a:pt x="76" y="50"/>
                </a:lnTo>
                <a:cubicBezTo>
                  <a:pt x="76" y="50"/>
                  <a:pt x="69" y="50"/>
                  <a:pt x="70" y="50"/>
                </a:cubicBezTo>
                <a:cubicBezTo>
                  <a:pt x="71" y="50"/>
                  <a:pt x="70" y="47"/>
                  <a:pt x="70" y="47"/>
                </a:cubicBezTo>
                <a:lnTo>
                  <a:pt x="67" y="47"/>
                </a:lnTo>
                <a:lnTo>
                  <a:pt x="67" y="43"/>
                </a:lnTo>
                <a:lnTo>
                  <a:pt x="67" y="41"/>
                </a:lnTo>
                <a:lnTo>
                  <a:pt x="64" y="41"/>
                </a:lnTo>
                <a:lnTo>
                  <a:pt x="64" y="39"/>
                </a:lnTo>
                <a:lnTo>
                  <a:pt x="61" y="39"/>
                </a:lnTo>
                <a:lnTo>
                  <a:pt x="61" y="37"/>
                </a:lnTo>
                <a:lnTo>
                  <a:pt x="58" y="37"/>
                </a:lnTo>
                <a:lnTo>
                  <a:pt x="58" y="34"/>
                </a:lnTo>
                <a:lnTo>
                  <a:pt x="57" y="34"/>
                </a:lnTo>
                <a:lnTo>
                  <a:pt x="57" y="32"/>
                </a:lnTo>
                <a:lnTo>
                  <a:pt x="54" y="32"/>
                </a:lnTo>
                <a:lnTo>
                  <a:pt x="54" y="29"/>
                </a:lnTo>
                <a:lnTo>
                  <a:pt x="51" y="29"/>
                </a:lnTo>
                <a:lnTo>
                  <a:pt x="51" y="25"/>
                </a:lnTo>
                <a:lnTo>
                  <a:pt x="48" y="25"/>
                </a:lnTo>
                <a:lnTo>
                  <a:pt x="48" y="21"/>
                </a:lnTo>
                <a:lnTo>
                  <a:pt x="43" y="21"/>
                </a:lnTo>
                <a:lnTo>
                  <a:pt x="43" y="19"/>
                </a:lnTo>
                <a:lnTo>
                  <a:pt x="39" y="19"/>
                </a:lnTo>
                <a:lnTo>
                  <a:pt x="39" y="16"/>
                </a:lnTo>
                <a:lnTo>
                  <a:pt x="36" y="16"/>
                </a:lnTo>
                <a:lnTo>
                  <a:pt x="36" y="14"/>
                </a:lnTo>
                <a:lnTo>
                  <a:pt x="16" y="14"/>
                </a:lnTo>
                <a:lnTo>
                  <a:pt x="16" y="10"/>
                </a:lnTo>
                <a:lnTo>
                  <a:pt x="9" y="10"/>
                </a:lnTo>
                <a:lnTo>
                  <a:pt x="9" y="9"/>
                </a:lnTo>
                <a:lnTo>
                  <a:pt x="4" y="9"/>
                </a:lnTo>
                <a:lnTo>
                  <a:pt x="4" y="6"/>
                </a:lnTo>
                <a:lnTo>
                  <a:pt x="0" y="6"/>
                </a:lnTo>
                <a:lnTo>
                  <a:pt x="0" y="0"/>
                </a:lnTo>
                <a:close/>
              </a:path>
            </a:pathLst>
          </a:custGeom>
          <a:solidFill>
            <a:srgbClr val="23246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49" name="Freeform 2"/>
          <p:cNvSpPr>
            <a:spLocks/>
          </p:cNvSpPr>
          <p:nvPr/>
        </p:nvSpPr>
        <p:spPr bwMode="auto">
          <a:xfrm>
            <a:off x="2570970" y="2367918"/>
            <a:ext cx="4976490" cy="2155848"/>
          </a:xfrm>
          <a:custGeom>
            <a:avLst/>
            <a:gdLst>
              <a:gd name="T0" fmla="*/ 335 w 394"/>
              <a:gd name="T1" fmla="*/ 169 h 171"/>
              <a:gd name="T2" fmla="*/ 330 w 394"/>
              <a:gd name="T3" fmla="*/ 167 h 171"/>
              <a:gd name="T4" fmla="*/ 325 w 394"/>
              <a:gd name="T5" fmla="*/ 163 h 171"/>
              <a:gd name="T6" fmla="*/ 321 w 394"/>
              <a:gd name="T7" fmla="*/ 158 h 171"/>
              <a:gd name="T8" fmla="*/ 312 w 394"/>
              <a:gd name="T9" fmla="*/ 154 h 171"/>
              <a:gd name="T10" fmla="*/ 298 w 394"/>
              <a:gd name="T11" fmla="*/ 151 h 171"/>
              <a:gd name="T12" fmla="*/ 281 w 394"/>
              <a:gd name="T13" fmla="*/ 147 h 171"/>
              <a:gd name="T14" fmla="*/ 266 w 394"/>
              <a:gd name="T15" fmla="*/ 145 h 171"/>
              <a:gd name="T16" fmla="*/ 260 w 394"/>
              <a:gd name="T17" fmla="*/ 141 h 171"/>
              <a:gd name="T18" fmla="*/ 253 w 394"/>
              <a:gd name="T19" fmla="*/ 139 h 171"/>
              <a:gd name="T20" fmla="*/ 249 w 394"/>
              <a:gd name="T21" fmla="*/ 135 h 171"/>
              <a:gd name="T22" fmla="*/ 238 w 394"/>
              <a:gd name="T23" fmla="*/ 133 h 171"/>
              <a:gd name="T24" fmla="*/ 236 w 394"/>
              <a:gd name="T25" fmla="*/ 129 h 171"/>
              <a:gd name="T26" fmla="*/ 226 w 394"/>
              <a:gd name="T27" fmla="*/ 127 h 171"/>
              <a:gd name="T28" fmla="*/ 224 w 394"/>
              <a:gd name="T29" fmla="*/ 123 h 171"/>
              <a:gd name="T30" fmla="*/ 201 w 394"/>
              <a:gd name="T31" fmla="*/ 121 h 171"/>
              <a:gd name="T32" fmla="*/ 192 w 394"/>
              <a:gd name="T33" fmla="*/ 117 h 171"/>
              <a:gd name="T34" fmla="*/ 182 w 394"/>
              <a:gd name="T35" fmla="*/ 114 h 171"/>
              <a:gd name="T36" fmla="*/ 179 w 394"/>
              <a:gd name="T37" fmla="*/ 110 h 171"/>
              <a:gd name="T38" fmla="*/ 167 w 394"/>
              <a:gd name="T39" fmla="*/ 107 h 171"/>
              <a:gd name="T40" fmla="*/ 165 w 394"/>
              <a:gd name="T41" fmla="*/ 103 h 171"/>
              <a:gd name="T42" fmla="*/ 161 w 394"/>
              <a:gd name="T43" fmla="*/ 98 h 171"/>
              <a:gd name="T44" fmla="*/ 158 w 394"/>
              <a:gd name="T45" fmla="*/ 89 h 171"/>
              <a:gd name="T46" fmla="*/ 153 w 394"/>
              <a:gd name="T47" fmla="*/ 87 h 171"/>
              <a:gd name="T48" fmla="*/ 150 w 394"/>
              <a:gd name="T49" fmla="*/ 83 h 171"/>
              <a:gd name="T50" fmla="*/ 140 w 394"/>
              <a:gd name="T51" fmla="*/ 81 h 171"/>
              <a:gd name="T52" fmla="*/ 136 w 394"/>
              <a:gd name="T53" fmla="*/ 76 h 171"/>
              <a:gd name="T54" fmla="*/ 131 w 394"/>
              <a:gd name="T55" fmla="*/ 73 h 171"/>
              <a:gd name="T56" fmla="*/ 127 w 394"/>
              <a:gd name="T57" fmla="*/ 70 h 171"/>
              <a:gd name="T58" fmla="*/ 123 w 394"/>
              <a:gd name="T59" fmla="*/ 68 h 171"/>
              <a:gd name="T60" fmla="*/ 119 w 394"/>
              <a:gd name="T61" fmla="*/ 62 h 171"/>
              <a:gd name="T62" fmla="*/ 115 w 394"/>
              <a:gd name="T63" fmla="*/ 58 h 171"/>
              <a:gd name="T64" fmla="*/ 112 w 394"/>
              <a:gd name="T65" fmla="*/ 54 h 171"/>
              <a:gd name="T66" fmla="*/ 108 w 394"/>
              <a:gd name="T67" fmla="*/ 50 h 171"/>
              <a:gd name="T68" fmla="*/ 106 w 394"/>
              <a:gd name="T69" fmla="*/ 42 h 171"/>
              <a:gd name="T70" fmla="*/ 101 w 394"/>
              <a:gd name="T71" fmla="*/ 40 h 171"/>
              <a:gd name="T72" fmla="*/ 98 w 394"/>
              <a:gd name="T73" fmla="*/ 36 h 171"/>
              <a:gd name="T74" fmla="*/ 91 w 394"/>
              <a:gd name="T75" fmla="*/ 35 h 171"/>
              <a:gd name="T76" fmla="*/ 89 w 394"/>
              <a:gd name="T77" fmla="*/ 29 h 171"/>
              <a:gd name="T78" fmla="*/ 84 w 394"/>
              <a:gd name="T79" fmla="*/ 26 h 171"/>
              <a:gd name="T80" fmla="*/ 81 w 394"/>
              <a:gd name="T81" fmla="*/ 21 h 171"/>
              <a:gd name="T82" fmla="*/ 75 w 394"/>
              <a:gd name="T83" fmla="*/ 19 h 171"/>
              <a:gd name="T84" fmla="*/ 71 w 394"/>
              <a:gd name="T85" fmla="*/ 13 h 171"/>
              <a:gd name="T86" fmla="*/ 62 w 394"/>
              <a:gd name="T87" fmla="*/ 11 h 171"/>
              <a:gd name="T88" fmla="*/ 58 w 394"/>
              <a:gd name="T89" fmla="*/ 7 h 171"/>
              <a:gd name="T90" fmla="*/ 28 w 394"/>
              <a:gd name="T91" fmla="*/ 4 h 171"/>
              <a:gd name="T92" fmla="*/ 23 w 394"/>
              <a:gd name="T9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4" h="171">
                <a:moveTo>
                  <a:pt x="394" y="171"/>
                </a:moveTo>
                <a:lnTo>
                  <a:pt x="335" y="171"/>
                </a:lnTo>
                <a:lnTo>
                  <a:pt x="335" y="169"/>
                </a:lnTo>
                <a:lnTo>
                  <a:pt x="333" y="169"/>
                </a:lnTo>
                <a:lnTo>
                  <a:pt x="333" y="167"/>
                </a:lnTo>
                <a:lnTo>
                  <a:pt x="330" y="167"/>
                </a:lnTo>
                <a:lnTo>
                  <a:pt x="330" y="165"/>
                </a:lnTo>
                <a:lnTo>
                  <a:pt x="325" y="165"/>
                </a:lnTo>
                <a:lnTo>
                  <a:pt x="325" y="163"/>
                </a:lnTo>
                <a:lnTo>
                  <a:pt x="323" y="163"/>
                </a:lnTo>
                <a:lnTo>
                  <a:pt x="323" y="158"/>
                </a:lnTo>
                <a:lnTo>
                  <a:pt x="321" y="158"/>
                </a:lnTo>
                <a:lnTo>
                  <a:pt x="321" y="156"/>
                </a:lnTo>
                <a:lnTo>
                  <a:pt x="312" y="156"/>
                </a:lnTo>
                <a:lnTo>
                  <a:pt x="312" y="154"/>
                </a:lnTo>
                <a:lnTo>
                  <a:pt x="300" y="154"/>
                </a:lnTo>
                <a:lnTo>
                  <a:pt x="300" y="151"/>
                </a:lnTo>
                <a:lnTo>
                  <a:pt x="298" y="151"/>
                </a:lnTo>
                <a:lnTo>
                  <a:pt x="298" y="149"/>
                </a:lnTo>
                <a:lnTo>
                  <a:pt x="281" y="149"/>
                </a:lnTo>
                <a:lnTo>
                  <a:pt x="281" y="147"/>
                </a:lnTo>
                <a:lnTo>
                  <a:pt x="273" y="147"/>
                </a:lnTo>
                <a:lnTo>
                  <a:pt x="273" y="145"/>
                </a:lnTo>
                <a:lnTo>
                  <a:pt x="266" y="145"/>
                </a:lnTo>
                <a:lnTo>
                  <a:pt x="266" y="143"/>
                </a:lnTo>
                <a:lnTo>
                  <a:pt x="260" y="143"/>
                </a:lnTo>
                <a:lnTo>
                  <a:pt x="260" y="141"/>
                </a:lnTo>
                <a:lnTo>
                  <a:pt x="259" y="141"/>
                </a:lnTo>
                <a:lnTo>
                  <a:pt x="259" y="139"/>
                </a:lnTo>
                <a:lnTo>
                  <a:pt x="253" y="139"/>
                </a:lnTo>
                <a:lnTo>
                  <a:pt x="253" y="137"/>
                </a:lnTo>
                <a:lnTo>
                  <a:pt x="249" y="137"/>
                </a:lnTo>
                <a:lnTo>
                  <a:pt x="249" y="135"/>
                </a:lnTo>
                <a:lnTo>
                  <a:pt x="242" y="135"/>
                </a:lnTo>
                <a:lnTo>
                  <a:pt x="242" y="133"/>
                </a:lnTo>
                <a:lnTo>
                  <a:pt x="238" y="133"/>
                </a:lnTo>
                <a:lnTo>
                  <a:pt x="238" y="131"/>
                </a:lnTo>
                <a:lnTo>
                  <a:pt x="236" y="131"/>
                </a:lnTo>
                <a:lnTo>
                  <a:pt x="236" y="129"/>
                </a:lnTo>
                <a:lnTo>
                  <a:pt x="229" y="129"/>
                </a:lnTo>
                <a:lnTo>
                  <a:pt x="229" y="127"/>
                </a:lnTo>
                <a:lnTo>
                  <a:pt x="226" y="127"/>
                </a:lnTo>
                <a:lnTo>
                  <a:pt x="226" y="125"/>
                </a:lnTo>
                <a:lnTo>
                  <a:pt x="224" y="125"/>
                </a:lnTo>
                <a:lnTo>
                  <a:pt x="224" y="123"/>
                </a:lnTo>
                <a:lnTo>
                  <a:pt x="205" y="123"/>
                </a:lnTo>
                <a:lnTo>
                  <a:pt x="205" y="121"/>
                </a:lnTo>
                <a:lnTo>
                  <a:pt x="201" y="121"/>
                </a:lnTo>
                <a:lnTo>
                  <a:pt x="201" y="119"/>
                </a:lnTo>
                <a:lnTo>
                  <a:pt x="192" y="119"/>
                </a:lnTo>
                <a:lnTo>
                  <a:pt x="192" y="117"/>
                </a:lnTo>
                <a:lnTo>
                  <a:pt x="189" y="117"/>
                </a:lnTo>
                <a:lnTo>
                  <a:pt x="189" y="114"/>
                </a:lnTo>
                <a:lnTo>
                  <a:pt x="182" y="114"/>
                </a:lnTo>
                <a:lnTo>
                  <a:pt x="182" y="113"/>
                </a:lnTo>
                <a:lnTo>
                  <a:pt x="179" y="113"/>
                </a:lnTo>
                <a:lnTo>
                  <a:pt x="179" y="110"/>
                </a:lnTo>
                <a:lnTo>
                  <a:pt x="170" y="110"/>
                </a:lnTo>
                <a:lnTo>
                  <a:pt x="170" y="107"/>
                </a:lnTo>
                <a:lnTo>
                  <a:pt x="167" y="107"/>
                </a:lnTo>
                <a:lnTo>
                  <a:pt x="167" y="104"/>
                </a:lnTo>
                <a:lnTo>
                  <a:pt x="165" y="104"/>
                </a:lnTo>
                <a:lnTo>
                  <a:pt x="165" y="103"/>
                </a:lnTo>
                <a:lnTo>
                  <a:pt x="163" y="103"/>
                </a:lnTo>
                <a:lnTo>
                  <a:pt x="163" y="98"/>
                </a:lnTo>
                <a:lnTo>
                  <a:pt x="161" y="98"/>
                </a:lnTo>
                <a:lnTo>
                  <a:pt x="161" y="92"/>
                </a:lnTo>
                <a:lnTo>
                  <a:pt x="158" y="92"/>
                </a:lnTo>
                <a:lnTo>
                  <a:pt x="158" y="89"/>
                </a:lnTo>
                <a:lnTo>
                  <a:pt x="156" y="89"/>
                </a:lnTo>
                <a:lnTo>
                  <a:pt x="156" y="87"/>
                </a:lnTo>
                <a:lnTo>
                  <a:pt x="153" y="87"/>
                </a:lnTo>
                <a:lnTo>
                  <a:pt x="153" y="85"/>
                </a:lnTo>
                <a:lnTo>
                  <a:pt x="150" y="85"/>
                </a:lnTo>
                <a:lnTo>
                  <a:pt x="150" y="83"/>
                </a:lnTo>
                <a:lnTo>
                  <a:pt x="146" y="83"/>
                </a:lnTo>
                <a:lnTo>
                  <a:pt x="146" y="81"/>
                </a:lnTo>
                <a:lnTo>
                  <a:pt x="140" y="81"/>
                </a:lnTo>
                <a:lnTo>
                  <a:pt x="140" y="77"/>
                </a:lnTo>
                <a:lnTo>
                  <a:pt x="136" y="77"/>
                </a:lnTo>
                <a:lnTo>
                  <a:pt x="136" y="76"/>
                </a:lnTo>
                <a:lnTo>
                  <a:pt x="133" y="76"/>
                </a:lnTo>
                <a:lnTo>
                  <a:pt x="133" y="73"/>
                </a:lnTo>
                <a:lnTo>
                  <a:pt x="131" y="73"/>
                </a:lnTo>
                <a:lnTo>
                  <a:pt x="131" y="72"/>
                </a:lnTo>
                <a:lnTo>
                  <a:pt x="127" y="72"/>
                </a:lnTo>
                <a:lnTo>
                  <a:pt x="127" y="70"/>
                </a:lnTo>
                <a:lnTo>
                  <a:pt x="125" y="70"/>
                </a:lnTo>
                <a:lnTo>
                  <a:pt x="125" y="68"/>
                </a:lnTo>
                <a:lnTo>
                  <a:pt x="123" y="68"/>
                </a:lnTo>
                <a:lnTo>
                  <a:pt x="123" y="66"/>
                </a:lnTo>
                <a:lnTo>
                  <a:pt x="119" y="66"/>
                </a:lnTo>
                <a:lnTo>
                  <a:pt x="119" y="62"/>
                </a:lnTo>
                <a:lnTo>
                  <a:pt x="117" y="62"/>
                </a:lnTo>
                <a:lnTo>
                  <a:pt x="117" y="58"/>
                </a:lnTo>
                <a:lnTo>
                  <a:pt x="115" y="58"/>
                </a:lnTo>
                <a:lnTo>
                  <a:pt x="115" y="56"/>
                </a:lnTo>
                <a:lnTo>
                  <a:pt x="112" y="56"/>
                </a:lnTo>
                <a:lnTo>
                  <a:pt x="112" y="54"/>
                </a:lnTo>
                <a:lnTo>
                  <a:pt x="111" y="54"/>
                </a:lnTo>
                <a:lnTo>
                  <a:pt x="111" y="50"/>
                </a:lnTo>
                <a:lnTo>
                  <a:pt x="108" y="50"/>
                </a:lnTo>
                <a:lnTo>
                  <a:pt x="108" y="46"/>
                </a:lnTo>
                <a:lnTo>
                  <a:pt x="106" y="46"/>
                </a:lnTo>
                <a:lnTo>
                  <a:pt x="106" y="42"/>
                </a:lnTo>
                <a:lnTo>
                  <a:pt x="103" y="42"/>
                </a:lnTo>
                <a:lnTo>
                  <a:pt x="103" y="40"/>
                </a:lnTo>
                <a:lnTo>
                  <a:pt x="101" y="40"/>
                </a:lnTo>
                <a:lnTo>
                  <a:pt x="101" y="39"/>
                </a:lnTo>
                <a:lnTo>
                  <a:pt x="98" y="39"/>
                </a:lnTo>
                <a:lnTo>
                  <a:pt x="98" y="36"/>
                </a:lnTo>
                <a:lnTo>
                  <a:pt x="93" y="36"/>
                </a:lnTo>
                <a:lnTo>
                  <a:pt x="93" y="35"/>
                </a:lnTo>
                <a:lnTo>
                  <a:pt x="91" y="35"/>
                </a:lnTo>
                <a:lnTo>
                  <a:pt x="91" y="31"/>
                </a:lnTo>
                <a:lnTo>
                  <a:pt x="89" y="31"/>
                </a:lnTo>
                <a:lnTo>
                  <a:pt x="89" y="29"/>
                </a:lnTo>
                <a:lnTo>
                  <a:pt x="86" y="29"/>
                </a:lnTo>
                <a:lnTo>
                  <a:pt x="86" y="26"/>
                </a:lnTo>
                <a:lnTo>
                  <a:pt x="84" y="26"/>
                </a:lnTo>
                <a:lnTo>
                  <a:pt x="84" y="24"/>
                </a:lnTo>
                <a:lnTo>
                  <a:pt x="81" y="24"/>
                </a:lnTo>
                <a:lnTo>
                  <a:pt x="81" y="21"/>
                </a:lnTo>
                <a:lnTo>
                  <a:pt x="77" y="21"/>
                </a:lnTo>
                <a:cubicBezTo>
                  <a:pt x="77" y="21"/>
                  <a:pt x="78" y="19"/>
                  <a:pt x="77" y="19"/>
                </a:cubicBezTo>
                <a:cubicBezTo>
                  <a:pt x="76" y="19"/>
                  <a:pt x="75" y="19"/>
                  <a:pt x="75" y="19"/>
                </a:cubicBezTo>
                <a:lnTo>
                  <a:pt x="75" y="15"/>
                </a:lnTo>
                <a:lnTo>
                  <a:pt x="71" y="15"/>
                </a:lnTo>
                <a:lnTo>
                  <a:pt x="71" y="13"/>
                </a:lnTo>
                <a:lnTo>
                  <a:pt x="66" y="13"/>
                </a:lnTo>
                <a:lnTo>
                  <a:pt x="66" y="11"/>
                </a:lnTo>
                <a:lnTo>
                  <a:pt x="62" y="11"/>
                </a:lnTo>
                <a:lnTo>
                  <a:pt x="62" y="9"/>
                </a:lnTo>
                <a:lnTo>
                  <a:pt x="58" y="9"/>
                </a:lnTo>
                <a:lnTo>
                  <a:pt x="58" y="7"/>
                </a:lnTo>
                <a:lnTo>
                  <a:pt x="38" y="7"/>
                </a:lnTo>
                <a:lnTo>
                  <a:pt x="38" y="4"/>
                </a:lnTo>
                <a:lnTo>
                  <a:pt x="28" y="4"/>
                </a:lnTo>
                <a:lnTo>
                  <a:pt x="28" y="3"/>
                </a:lnTo>
                <a:lnTo>
                  <a:pt x="23" y="3"/>
                </a:lnTo>
                <a:lnTo>
                  <a:pt x="23" y="0"/>
                </a:lnTo>
                <a:lnTo>
                  <a:pt x="0" y="0"/>
                </a:lnTo>
              </a:path>
            </a:pathLst>
          </a:custGeom>
          <a:ln w="25400">
            <a:solidFill>
              <a:srgbClr val="23246D"/>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Freeform 7"/>
          <p:cNvSpPr>
            <a:spLocks/>
          </p:cNvSpPr>
          <p:nvPr/>
        </p:nvSpPr>
        <p:spPr bwMode="auto">
          <a:xfrm>
            <a:off x="2570970" y="2367918"/>
            <a:ext cx="4989121" cy="2376000"/>
          </a:xfrm>
          <a:custGeom>
            <a:avLst/>
            <a:gdLst>
              <a:gd name="T0" fmla="*/ 301 w 395"/>
              <a:gd name="T1" fmla="*/ 185 h 187"/>
              <a:gd name="T2" fmla="*/ 166 w 395"/>
              <a:gd name="T3" fmla="*/ 180 h 187"/>
              <a:gd name="T4" fmla="*/ 156 w 395"/>
              <a:gd name="T5" fmla="*/ 177 h 187"/>
              <a:gd name="T6" fmla="*/ 143 w 395"/>
              <a:gd name="T7" fmla="*/ 173 h 187"/>
              <a:gd name="T8" fmla="*/ 135 w 395"/>
              <a:gd name="T9" fmla="*/ 167 h 187"/>
              <a:gd name="T10" fmla="*/ 131 w 395"/>
              <a:gd name="T11" fmla="*/ 162 h 187"/>
              <a:gd name="T12" fmla="*/ 124 w 395"/>
              <a:gd name="T13" fmla="*/ 155 h 187"/>
              <a:gd name="T14" fmla="*/ 119 w 395"/>
              <a:gd name="T15" fmla="*/ 152 h 187"/>
              <a:gd name="T16" fmla="*/ 116 w 395"/>
              <a:gd name="T17" fmla="*/ 143 h 187"/>
              <a:gd name="T18" fmla="*/ 104 w 395"/>
              <a:gd name="T19" fmla="*/ 138 h 187"/>
              <a:gd name="T20" fmla="*/ 97 w 395"/>
              <a:gd name="T21" fmla="*/ 135 h 187"/>
              <a:gd name="T22" fmla="*/ 92 w 395"/>
              <a:gd name="T23" fmla="*/ 127 h 187"/>
              <a:gd name="T24" fmla="*/ 88 w 395"/>
              <a:gd name="T25" fmla="*/ 116 h 187"/>
              <a:gd name="T26" fmla="*/ 80 w 395"/>
              <a:gd name="T27" fmla="*/ 102 h 187"/>
              <a:gd name="T28" fmla="*/ 75 w 395"/>
              <a:gd name="T29" fmla="*/ 93 h 187"/>
              <a:gd name="T30" fmla="*/ 66 w 395"/>
              <a:gd name="T31" fmla="*/ 85 h 187"/>
              <a:gd name="T32" fmla="*/ 61 w 395"/>
              <a:gd name="T33" fmla="*/ 78 h 187"/>
              <a:gd name="T34" fmla="*/ 57 w 395"/>
              <a:gd name="T35" fmla="*/ 72 h 187"/>
              <a:gd name="T36" fmla="*/ 51 w 395"/>
              <a:gd name="T37" fmla="*/ 58 h 187"/>
              <a:gd name="T38" fmla="*/ 43 w 395"/>
              <a:gd name="T39" fmla="*/ 48 h 187"/>
              <a:gd name="T40" fmla="*/ 32 w 395"/>
              <a:gd name="T41" fmla="*/ 35 h 187"/>
              <a:gd name="T42" fmla="*/ 26 w 395"/>
              <a:gd name="T43" fmla="*/ 28 h 187"/>
              <a:gd name="T44" fmla="*/ 19 w 395"/>
              <a:gd name="T45" fmla="*/ 23 h 187"/>
              <a:gd name="T46" fmla="*/ 14 w 395"/>
              <a:gd name="T47" fmla="*/ 16 h 187"/>
              <a:gd name="T48" fmla="*/ 5 w 395"/>
              <a:gd name="T49" fmla="*/ 9 h 187"/>
              <a:gd name="T50" fmla="*/ 17 w 395"/>
              <a:gd name="T51" fmla="*/ 0 h 187"/>
              <a:gd name="T52" fmla="*/ 27 w 395"/>
              <a:gd name="T53" fmla="*/ 6 h 187"/>
              <a:gd name="T54" fmla="*/ 34 w 395"/>
              <a:gd name="T55" fmla="*/ 9 h 187"/>
              <a:gd name="T56" fmla="*/ 43 w 395"/>
              <a:gd name="T57" fmla="*/ 17 h 187"/>
              <a:gd name="T58" fmla="*/ 51 w 395"/>
              <a:gd name="T59" fmla="*/ 21 h 187"/>
              <a:gd name="T60" fmla="*/ 52 w 395"/>
              <a:gd name="T61" fmla="*/ 32 h 187"/>
              <a:gd name="T62" fmla="*/ 57 w 395"/>
              <a:gd name="T63" fmla="*/ 40 h 187"/>
              <a:gd name="T64" fmla="*/ 60 w 395"/>
              <a:gd name="T65" fmla="*/ 45 h 187"/>
              <a:gd name="T66" fmla="*/ 64 w 395"/>
              <a:gd name="T67" fmla="*/ 50 h 187"/>
              <a:gd name="T68" fmla="*/ 73 w 395"/>
              <a:gd name="T69" fmla="*/ 54 h 187"/>
              <a:gd name="T70" fmla="*/ 79 w 395"/>
              <a:gd name="T71" fmla="*/ 61 h 187"/>
              <a:gd name="T72" fmla="*/ 86 w 395"/>
              <a:gd name="T73" fmla="*/ 71 h 187"/>
              <a:gd name="T74" fmla="*/ 90 w 395"/>
              <a:gd name="T75" fmla="*/ 79 h 187"/>
              <a:gd name="T76" fmla="*/ 93 w 395"/>
              <a:gd name="T77" fmla="*/ 91 h 187"/>
              <a:gd name="T78" fmla="*/ 101 w 395"/>
              <a:gd name="T79" fmla="*/ 98 h 187"/>
              <a:gd name="T80" fmla="*/ 107 w 395"/>
              <a:gd name="T81" fmla="*/ 102 h 187"/>
              <a:gd name="T82" fmla="*/ 115 w 395"/>
              <a:gd name="T83" fmla="*/ 106 h 187"/>
              <a:gd name="T84" fmla="*/ 118 w 395"/>
              <a:gd name="T85" fmla="*/ 112 h 187"/>
              <a:gd name="T86" fmla="*/ 122 w 395"/>
              <a:gd name="T87" fmla="*/ 118 h 187"/>
              <a:gd name="T88" fmla="*/ 126 w 395"/>
              <a:gd name="T89" fmla="*/ 123 h 187"/>
              <a:gd name="T90" fmla="*/ 133 w 395"/>
              <a:gd name="T91" fmla="*/ 130 h 187"/>
              <a:gd name="T92" fmla="*/ 140 w 395"/>
              <a:gd name="T93" fmla="*/ 137 h 187"/>
              <a:gd name="T94" fmla="*/ 152 w 395"/>
              <a:gd name="T95" fmla="*/ 146 h 187"/>
              <a:gd name="T96" fmla="*/ 159 w 395"/>
              <a:gd name="T97" fmla="*/ 151 h 187"/>
              <a:gd name="T98" fmla="*/ 161 w 395"/>
              <a:gd name="T99" fmla="*/ 157 h 187"/>
              <a:gd name="T100" fmla="*/ 174 w 395"/>
              <a:gd name="T101" fmla="*/ 162 h 187"/>
              <a:gd name="T102" fmla="*/ 300 w 395"/>
              <a:gd name="T103" fmla="*/ 16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5" h="187">
                <a:moveTo>
                  <a:pt x="395" y="167"/>
                </a:moveTo>
                <a:lnTo>
                  <a:pt x="395" y="187"/>
                </a:lnTo>
                <a:lnTo>
                  <a:pt x="301" y="187"/>
                </a:lnTo>
                <a:lnTo>
                  <a:pt x="301" y="185"/>
                </a:lnTo>
                <a:lnTo>
                  <a:pt x="181" y="185"/>
                </a:lnTo>
                <a:lnTo>
                  <a:pt x="181" y="183"/>
                </a:lnTo>
                <a:lnTo>
                  <a:pt x="166" y="183"/>
                </a:lnTo>
                <a:lnTo>
                  <a:pt x="166" y="180"/>
                </a:lnTo>
                <a:lnTo>
                  <a:pt x="162" y="180"/>
                </a:lnTo>
                <a:lnTo>
                  <a:pt x="160" y="180"/>
                </a:lnTo>
                <a:lnTo>
                  <a:pt x="160" y="177"/>
                </a:lnTo>
                <a:lnTo>
                  <a:pt x="156" y="177"/>
                </a:lnTo>
                <a:lnTo>
                  <a:pt x="156" y="175"/>
                </a:lnTo>
                <a:lnTo>
                  <a:pt x="153" y="175"/>
                </a:lnTo>
                <a:lnTo>
                  <a:pt x="153" y="173"/>
                </a:lnTo>
                <a:lnTo>
                  <a:pt x="143" y="173"/>
                </a:lnTo>
                <a:lnTo>
                  <a:pt x="143" y="169"/>
                </a:lnTo>
                <a:lnTo>
                  <a:pt x="141" y="169"/>
                </a:lnTo>
                <a:lnTo>
                  <a:pt x="141" y="167"/>
                </a:lnTo>
                <a:lnTo>
                  <a:pt x="135" y="167"/>
                </a:lnTo>
                <a:lnTo>
                  <a:pt x="135" y="164"/>
                </a:lnTo>
                <a:lnTo>
                  <a:pt x="133" y="164"/>
                </a:lnTo>
                <a:lnTo>
                  <a:pt x="133" y="162"/>
                </a:lnTo>
                <a:lnTo>
                  <a:pt x="131" y="162"/>
                </a:lnTo>
                <a:lnTo>
                  <a:pt x="131" y="157"/>
                </a:lnTo>
                <a:lnTo>
                  <a:pt x="127" y="157"/>
                </a:lnTo>
                <a:lnTo>
                  <a:pt x="127" y="155"/>
                </a:lnTo>
                <a:lnTo>
                  <a:pt x="124" y="155"/>
                </a:lnTo>
                <a:lnTo>
                  <a:pt x="124" y="153"/>
                </a:lnTo>
                <a:lnTo>
                  <a:pt x="122" y="153"/>
                </a:lnTo>
                <a:lnTo>
                  <a:pt x="122" y="152"/>
                </a:lnTo>
                <a:lnTo>
                  <a:pt x="119" y="152"/>
                </a:lnTo>
                <a:lnTo>
                  <a:pt x="119" y="147"/>
                </a:lnTo>
                <a:lnTo>
                  <a:pt x="117" y="147"/>
                </a:lnTo>
                <a:lnTo>
                  <a:pt x="117" y="143"/>
                </a:lnTo>
                <a:lnTo>
                  <a:pt x="116" y="143"/>
                </a:lnTo>
                <a:lnTo>
                  <a:pt x="116" y="140"/>
                </a:lnTo>
                <a:lnTo>
                  <a:pt x="109" y="140"/>
                </a:lnTo>
                <a:lnTo>
                  <a:pt x="109" y="138"/>
                </a:lnTo>
                <a:lnTo>
                  <a:pt x="104" y="138"/>
                </a:lnTo>
                <a:lnTo>
                  <a:pt x="104" y="136"/>
                </a:lnTo>
                <a:lnTo>
                  <a:pt x="102" y="136"/>
                </a:lnTo>
                <a:lnTo>
                  <a:pt x="102" y="135"/>
                </a:lnTo>
                <a:lnTo>
                  <a:pt x="97" y="135"/>
                </a:lnTo>
                <a:lnTo>
                  <a:pt x="97" y="133"/>
                </a:lnTo>
                <a:lnTo>
                  <a:pt x="94" y="133"/>
                </a:lnTo>
                <a:lnTo>
                  <a:pt x="94" y="127"/>
                </a:lnTo>
                <a:lnTo>
                  <a:pt x="92" y="127"/>
                </a:lnTo>
                <a:lnTo>
                  <a:pt x="92" y="120"/>
                </a:lnTo>
                <a:lnTo>
                  <a:pt x="90" y="120"/>
                </a:lnTo>
                <a:lnTo>
                  <a:pt x="90" y="116"/>
                </a:lnTo>
                <a:lnTo>
                  <a:pt x="88" y="116"/>
                </a:lnTo>
                <a:lnTo>
                  <a:pt x="88" y="108"/>
                </a:lnTo>
                <a:lnTo>
                  <a:pt x="81" y="108"/>
                </a:lnTo>
                <a:lnTo>
                  <a:pt x="81" y="102"/>
                </a:lnTo>
                <a:lnTo>
                  <a:pt x="80" y="102"/>
                </a:lnTo>
                <a:lnTo>
                  <a:pt x="80" y="99"/>
                </a:lnTo>
                <a:lnTo>
                  <a:pt x="78" y="99"/>
                </a:lnTo>
                <a:lnTo>
                  <a:pt x="78" y="93"/>
                </a:lnTo>
                <a:lnTo>
                  <a:pt x="75" y="93"/>
                </a:lnTo>
                <a:lnTo>
                  <a:pt x="75" y="87"/>
                </a:lnTo>
                <a:lnTo>
                  <a:pt x="70" y="87"/>
                </a:lnTo>
                <a:lnTo>
                  <a:pt x="70" y="85"/>
                </a:lnTo>
                <a:lnTo>
                  <a:pt x="66" y="85"/>
                </a:lnTo>
                <a:lnTo>
                  <a:pt x="66" y="81"/>
                </a:lnTo>
                <a:lnTo>
                  <a:pt x="64" y="81"/>
                </a:lnTo>
                <a:lnTo>
                  <a:pt x="64" y="78"/>
                </a:lnTo>
                <a:lnTo>
                  <a:pt x="61" y="78"/>
                </a:lnTo>
                <a:lnTo>
                  <a:pt x="61" y="76"/>
                </a:lnTo>
                <a:lnTo>
                  <a:pt x="60" y="76"/>
                </a:lnTo>
                <a:lnTo>
                  <a:pt x="60" y="72"/>
                </a:lnTo>
                <a:lnTo>
                  <a:pt x="57" y="72"/>
                </a:lnTo>
                <a:lnTo>
                  <a:pt x="57" y="64"/>
                </a:lnTo>
                <a:lnTo>
                  <a:pt x="53" y="64"/>
                </a:lnTo>
                <a:lnTo>
                  <a:pt x="53" y="58"/>
                </a:lnTo>
                <a:lnTo>
                  <a:pt x="51" y="58"/>
                </a:lnTo>
                <a:lnTo>
                  <a:pt x="51" y="50"/>
                </a:lnTo>
                <a:lnTo>
                  <a:pt x="46" y="50"/>
                </a:lnTo>
                <a:lnTo>
                  <a:pt x="46" y="48"/>
                </a:lnTo>
                <a:lnTo>
                  <a:pt x="43" y="48"/>
                </a:lnTo>
                <a:lnTo>
                  <a:pt x="43" y="45"/>
                </a:lnTo>
                <a:lnTo>
                  <a:pt x="36" y="45"/>
                </a:lnTo>
                <a:lnTo>
                  <a:pt x="36" y="35"/>
                </a:lnTo>
                <a:lnTo>
                  <a:pt x="32" y="35"/>
                </a:lnTo>
                <a:lnTo>
                  <a:pt x="32" y="31"/>
                </a:lnTo>
                <a:lnTo>
                  <a:pt x="28" y="31"/>
                </a:lnTo>
                <a:lnTo>
                  <a:pt x="28" y="28"/>
                </a:lnTo>
                <a:lnTo>
                  <a:pt x="26" y="28"/>
                </a:lnTo>
                <a:lnTo>
                  <a:pt x="26" y="26"/>
                </a:lnTo>
                <a:lnTo>
                  <a:pt x="25" y="26"/>
                </a:lnTo>
                <a:lnTo>
                  <a:pt x="25" y="23"/>
                </a:lnTo>
                <a:lnTo>
                  <a:pt x="19" y="23"/>
                </a:lnTo>
                <a:lnTo>
                  <a:pt x="19" y="19"/>
                </a:lnTo>
                <a:lnTo>
                  <a:pt x="17" y="19"/>
                </a:lnTo>
                <a:lnTo>
                  <a:pt x="17" y="16"/>
                </a:lnTo>
                <a:lnTo>
                  <a:pt x="14" y="16"/>
                </a:lnTo>
                <a:lnTo>
                  <a:pt x="14" y="12"/>
                </a:lnTo>
                <a:lnTo>
                  <a:pt x="7" y="12"/>
                </a:lnTo>
                <a:lnTo>
                  <a:pt x="7" y="9"/>
                </a:lnTo>
                <a:lnTo>
                  <a:pt x="5" y="9"/>
                </a:lnTo>
                <a:lnTo>
                  <a:pt x="5" y="6"/>
                </a:lnTo>
                <a:lnTo>
                  <a:pt x="0" y="6"/>
                </a:lnTo>
                <a:lnTo>
                  <a:pt x="0" y="0"/>
                </a:lnTo>
                <a:lnTo>
                  <a:pt x="17" y="0"/>
                </a:lnTo>
                <a:lnTo>
                  <a:pt x="17" y="3"/>
                </a:lnTo>
                <a:lnTo>
                  <a:pt x="25" y="3"/>
                </a:lnTo>
                <a:lnTo>
                  <a:pt x="25" y="6"/>
                </a:lnTo>
                <a:lnTo>
                  <a:pt x="27" y="6"/>
                </a:lnTo>
                <a:lnTo>
                  <a:pt x="27" y="8"/>
                </a:lnTo>
                <a:lnTo>
                  <a:pt x="31" y="8"/>
                </a:lnTo>
                <a:lnTo>
                  <a:pt x="31" y="9"/>
                </a:lnTo>
                <a:lnTo>
                  <a:pt x="34" y="9"/>
                </a:lnTo>
                <a:lnTo>
                  <a:pt x="34" y="13"/>
                </a:lnTo>
                <a:lnTo>
                  <a:pt x="35" y="13"/>
                </a:lnTo>
                <a:lnTo>
                  <a:pt x="35" y="17"/>
                </a:lnTo>
                <a:lnTo>
                  <a:pt x="43" y="17"/>
                </a:lnTo>
                <a:lnTo>
                  <a:pt x="43" y="19"/>
                </a:lnTo>
                <a:lnTo>
                  <a:pt x="45" y="19"/>
                </a:lnTo>
                <a:lnTo>
                  <a:pt x="45" y="21"/>
                </a:lnTo>
                <a:lnTo>
                  <a:pt x="51" y="21"/>
                </a:lnTo>
                <a:lnTo>
                  <a:pt x="51" y="24"/>
                </a:lnTo>
                <a:lnTo>
                  <a:pt x="51" y="27"/>
                </a:lnTo>
                <a:lnTo>
                  <a:pt x="52" y="27"/>
                </a:lnTo>
                <a:lnTo>
                  <a:pt x="52" y="32"/>
                </a:lnTo>
                <a:lnTo>
                  <a:pt x="56" y="32"/>
                </a:lnTo>
                <a:lnTo>
                  <a:pt x="56" y="37"/>
                </a:lnTo>
                <a:lnTo>
                  <a:pt x="57" y="37"/>
                </a:lnTo>
                <a:lnTo>
                  <a:pt x="57" y="40"/>
                </a:lnTo>
                <a:lnTo>
                  <a:pt x="59" y="40"/>
                </a:lnTo>
                <a:lnTo>
                  <a:pt x="59" y="43"/>
                </a:lnTo>
                <a:lnTo>
                  <a:pt x="60" y="43"/>
                </a:lnTo>
                <a:lnTo>
                  <a:pt x="60" y="45"/>
                </a:lnTo>
                <a:lnTo>
                  <a:pt x="63" y="45"/>
                </a:lnTo>
                <a:lnTo>
                  <a:pt x="63" y="47"/>
                </a:lnTo>
                <a:lnTo>
                  <a:pt x="64" y="47"/>
                </a:lnTo>
                <a:lnTo>
                  <a:pt x="64" y="50"/>
                </a:lnTo>
                <a:lnTo>
                  <a:pt x="68" y="50"/>
                </a:lnTo>
                <a:lnTo>
                  <a:pt x="68" y="51"/>
                </a:lnTo>
                <a:lnTo>
                  <a:pt x="73" y="51"/>
                </a:lnTo>
                <a:lnTo>
                  <a:pt x="73" y="54"/>
                </a:lnTo>
                <a:lnTo>
                  <a:pt x="73" y="57"/>
                </a:lnTo>
                <a:lnTo>
                  <a:pt x="77" y="57"/>
                </a:lnTo>
                <a:lnTo>
                  <a:pt x="77" y="61"/>
                </a:lnTo>
                <a:lnTo>
                  <a:pt x="79" y="61"/>
                </a:lnTo>
                <a:lnTo>
                  <a:pt x="79" y="66"/>
                </a:lnTo>
                <a:lnTo>
                  <a:pt x="80" y="66"/>
                </a:lnTo>
                <a:lnTo>
                  <a:pt x="80" y="71"/>
                </a:lnTo>
                <a:lnTo>
                  <a:pt x="86" y="71"/>
                </a:lnTo>
                <a:lnTo>
                  <a:pt x="86" y="75"/>
                </a:lnTo>
                <a:lnTo>
                  <a:pt x="88" y="75"/>
                </a:lnTo>
                <a:lnTo>
                  <a:pt x="88" y="79"/>
                </a:lnTo>
                <a:lnTo>
                  <a:pt x="90" y="79"/>
                </a:lnTo>
                <a:lnTo>
                  <a:pt x="90" y="85"/>
                </a:lnTo>
                <a:lnTo>
                  <a:pt x="92" y="85"/>
                </a:lnTo>
                <a:lnTo>
                  <a:pt x="92" y="91"/>
                </a:lnTo>
                <a:lnTo>
                  <a:pt x="93" y="91"/>
                </a:lnTo>
                <a:lnTo>
                  <a:pt x="93" y="96"/>
                </a:lnTo>
                <a:lnTo>
                  <a:pt x="96" y="96"/>
                </a:lnTo>
                <a:lnTo>
                  <a:pt x="96" y="98"/>
                </a:lnTo>
                <a:lnTo>
                  <a:pt x="101" y="98"/>
                </a:lnTo>
                <a:lnTo>
                  <a:pt x="101" y="100"/>
                </a:lnTo>
                <a:lnTo>
                  <a:pt x="103" y="100"/>
                </a:lnTo>
                <a:lnTo>
                  <a:pt x="103" y="102"/>
                </a:lnTo>
                <a:lnTo>
                  <a:pt x="107" y="102"/>
                </a:lnTo>
                <a:lnTo>
                  <a:pt x="107" y="104"/>
                </a:lnTo>
                <a:lnTo>
                  <a:pt x="114" y="104"/>
                </a:lnTo>
                <a:lnTo>
                  <a:pt x="114" y="106"/>
                </a:lnTo>
                <a:lnTo>
                  <a:pt x="115" y="106"/>
                </a:lnTo>
                <a:lnTo>
                  <a:pt x="115" y="109"/>
                </a:lnTo>
                <a:lnTo>
                  <a:pt x="116" y="109"/>
                </a:lnTo>
                <a:lnTo>
                  <a:pt x="116" y="112"/>
                </a:lnTo>
                <a:lnTo>
                  <a:pt x="118" y="112"/>
                </a:lnTo>
                <a:lnTo>
                  <a:pt x="118" y="115"/>
                </a:lnTo>
                <a:lnTo>
                  <a:pt x="119" y="115"/>
                </a:lnTo>
                <a:lnTo>
                  <a:pt x="119" y="118"/>
                </a:lnTo>
                <a:lnTo>
                  <a:pt x="122" y="118"/>
                </a:lnTo>
                <a:lnTo>
                  <a:pt x="122" y="121"/>
                </a:lnTo>
                <a:lnTo>
                  <a:pt x="124" y="121"/>
                </a:lnTo>
                <a:lnTo>
                  <a:pt x="124" y="123"/>
                </a:lnTo>
                <a:lnTo>
                  <a:pt x="126" y="123"/>
                </a:lnTo>
                <a:lnTo>
                  <a:pt x="126" y="125"/>
                </a:lnTo>
                <a:lnTo>
                  <a:pt x="131" y="125"/>
                </a:lnTo>
                <a:lnTo>
                  <a:pt x="131" y="130"/>
                </a:lnTo>
                <a:lnTo>
                  <a:pt x="133" y="130"/>
                </a:lnTo>
                <a:lnTo>
                  <a:pt x="133" y="135"/>
                </a:lnTo>
                <a:lnTo>
                  <a:pt x="135" y="135"/>
                </a:lnTo>
                <a:lnTo>
                  <a:pt x="135" y="137"/>
                </a:lnTo>
                <a:lnTo>
                  <a:pt x="140" y="137"/>
                </a:lnTo>
                <a:lnTo>
                  <a:pt x="140" y="139"/>
                </a:lnTo>
                <a:lnTo>
                  <a:pt x="143" y="139"/>
                </a:lnTo>
                <a:lnTo>
                  <a:pt x="143" y="146"/>
                </a:lnTo>
                <a:lnTo>
                  <a:pt x="152" y="146"/>
                </a:lnTo>
                <a:lnTo>
                  <a:pt x="152" y="148"/>
                </a:lnTo>
                <a:lnTo>
                  <a:pt x="155" y="148"/>
                </a:lnTo>
                <a:lnTo>
                  <a:pt x="155" y="151"/>
                </a:lnTo>
                <a:lnTo>
                  <a:pt x="159" y="151"/>
                </a:lnTo>
                <a:lnTo>
                  <a:pt x="159" y="153"/>
                </a:lnTo>
                <a:lnTo>
                  <a:pt x="159" y="155"/>
                </a:lnTo>
                <a:lnTo>
                  <a:pt x="161" y="155"/>
                </a:lnTo>
                <a:lnTo>
                  <a:pt x="161" y="157"/>
                </a:lnTo>
                <a:lnTo>
                  <a:pt x="163" y="157"/>
                </a:lnTo>
                <a:lnTo>
                  <a:pt x="163" y="160"/>
                </a:lnTo>
                <a:lnTo>
                  <a:pt x="174" y="160"/>
                </a:lnTo>
                <a:lnTo>
                  <a:pt x="174" y="162"/>
                </a:lnTo>
                <a:lnTo>
                  <a:pt x="181" y="162"/>
                </a:lnTo>
                <a:lnTo>
                  <a:pt x="181" y="164"/>
                </a:lnTo>
                <a:lnTo>
                  <a:pt x="300" y="164"/>
                </a:lnTo>
                <a:lnTo>
                  <a:pt x="300" y="166"/>
                </a:lnTo>
                <a:lnTo>
                  <a:pt x="395" y="167"/>
                </a:lnTo>
                <a:close/>
              </a:path>
            </a:pathLst>
          </a:custGeom>
          <a:solidFill>
            <a:srgbClr val="FF66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Tree>
    <p:extLst>
      <p:ext uri="{BB962C8B-B14F-4D97-AF65-F5344CB8AC3E}">
        <p14:creationId xmlns:p14="http://schemas.microsoft.com/office/powerpoint/2010/main" val="1948744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854251" cy="939801"/>
          </a:xfrm>
        </p:spPr>
        <p:txBody>
          <a:bodyPr/>
          <a:lstStyle/>
          <a:p>
            <a:r>
              <a:rPr lang="en-GB" dirty="0" smtClean="0"/>
              <a:t>1608PD</a:t>
            </a:r>
            <a:r>
              <a:rPr lang="en-GB" dirty="0"/>
              <a:t>: Can we cure patients with abdominal </a:t>
            </a:r>
            <a:r>
              <a:rPr lang="en-GB" dirty="0" smtClean="0"/>
              <a:t>desmoplastic small round cell </a:t>
            </a:r>
            <a:r>
              <a:rPr lang="en-GB" dirty="0" err="1" smtClean="0"/>
              <a:t>tumor</a:t>
            </a:r>
            <a:r>
              <a:rPr lang="en-GB" dirty="0"/>
              <a:t>? Results of a retrospective </a:t>
            </a:r>
            <a:r>
              <a:rPr lang="en-GB" dirty="0" err="1"/>
              <a:t>multicentric</a:t>
            </a:r>
            <a:r>
              <a:rPr lang="en-GB" dirty="0"/>
              <a:t> study on 100 </a:t>
            </a:r>
            <a:r>
              <a:rPr lang="en-GB" dirty="0" smtClean="0"/>
              <a:t>patients – </a:t>
            </a:r>
            <a:r>
              <a:rPr lang="en-GB" dirty="0" err="1" smtClean="0"/>
              <a:t>Delhorme</a:t>
            </a:r>
            <a:r>
              <a:rPr lang="en-GB" dirty="0" smtClean="0"/>
              <a:t> J-B,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pPr marL="0" indent="0">
              <a:spcBef>
                <a:spcPts val="22800"/>
              </a:spcBef>
              <a:buNone/>
            </a:pPr>
            <a:r>
              <a:rPr lang="en-GB" b="1" dirty="0" smtClean="0">
                <a:solidFill>
                  <a:schemeClr val="bg1"/>
                </a:solidFill>
              </a:rPr>
              <a:t>CONCLUSIONS</a:t>
            </a:r>
          </a:p>
          <a:p>
            <a:pPr>
              <a:spcAft>
                <a:spcPts val="1200"/>
              </a:spcAft>
            </a:pPr>
            <a:r>
              <a:rPr lang="en-GB" sz="1600" dirty="0" smtClean="0"/>
              <a:t>In patients with </a:t>
            </a:r>
            <a:r>
              <a:rPr lang="en-GB" sz="1600" dirty="0" smtClean="0"/>
              <a:t>DSRCT there </a:t>
            </a:r>
            <a:r>
              <a:rPr lang="en-GB" sz="1600" dirty="0" smtClean="0"/>
              <a:t>was a 5% cure rate</a:t>
            </a:r>
          </a:p>
          <a:p>
            <a:pPr>
              <a:spcAft>
                <a:spcPts val="1200"/>
              </a:spcAft>
            </a:pPr>
            <a:r>
              <a:rPr lang="en-GB" sz="1600" dirty="0" smtClean="0"/>
              <a:t>Combining systemic perioperative chemotherapy, complete cytoreductive surgery and postoperative WAP-RT appears to be the best available option with no benefit observed for HIPEC</a:t>
            </a:r>
            <a:endParaRPr lang="en-GB" sz="1600" dirty="0"/>
          </a:p>
        </p:txBody>
      </p:sp>
      <p:sp>
        <p:nvSpPr>
          <p:cNvPr id="4" name="Text Box 4"/>
          <p:cNvSpPr txBox="1">
            <a:spLocks noChangeArrowheads="1"/>
          </p:cNvSpPr>
          <p:nvPr/>
        </p:nvSpPr>
        <p:spPr bwMode="auto">
          <a:xfrm>
            <a:off x="4640563" y="6474897"/>
            <a:ext cx="42827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lang="en-GB" sz="1200" dirty="0" err="1" smtClean="0">
                <a:solidFill>
                  <a:srgbClr val="363636"/>
                </a:solidFill>
              </a:rPr>
              <a:t>Delhorme</a:t>
            </a:r>
            <a:r>
              <a:rPr lang="en-GB" sz="1200" dirty="0" smtClean="0">
                <a:solidFill>
                  <a:srgbClr val="363636"/>
                </a:solidFill>
              </a:rPr>
              <a:t> J-B</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1608PD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1661341"/>
              </p:ext>
            </p:extLst>
          </p:nvPr>
        </p:nvGraphicFramePr>
        <p:xfrm>
          <a:off x="1524000" y="1750060"/>
          <a:ext cx="6096000" cy="2626560"/>
        </p:xfrm>
        <a:graphic>
          <a:graphicData uri="http://schemas.openxmlformats.org/drawingml/2006/table">
            <a:tbl>
              <a:tblPr firstRow="1" bandRow="1">
                <a:tableStyleId>{69012ECD-51FC-41F1-AA8D-1B2483CD663E}</a:tableStyleId>
              </a:tblPr>
              <a:tblGrid>
                <a:gridCol w="2805075">
                  <a:extLst>
                    <a:ext uri="{9D8B030D-6E8A-4147-A177-3AD203B41FA5}">
                      <a16:colId xmlns:a16="http://schemas.microsoft.com/office/drawing/2014/main" val="508207318"/>
                    </a:ext>
                  </a:extLst>
                </a:gridCol>
                <a:gridCol w="1857600">
                  <a:extLst>
                    <a:ext uri="{9D8B030D-6E8A-4147-A177-3AD203B41FA5}">
                      <a16:colId xmlns:a16="http://schemas.microsoft.com/office/drawing/2014/main" val="1588059202"/>
                    </a:ext>
                  </a:extLst>
                </a:gridCol>
                <a:gridCol w="1433325">
                  <a:extLst>
                    <a:ext uri="{9D8B030D-6E8A-4147-A177-3AD203B41FA5}">
                      <a16:colId xmlns:a16="http://schemas.microsoft.com/office/drawing/2014/main" val="3585638386"/>
                    </a:ext>
                  </a:extLst>
                </a:gridCol>
              </a:tblGrid>
              <a:tr h="287540">
                <a:tc>
                  <a:txBody>
                    <a:bodyPr/>
                    <a:lstStyle/>
                    <a:p>
                      <a:r>
                        <a:rPr lang="en-GB" sz="1600" dirty="0" smtClean="0">
                          <a:solidFill>
                            <a:schemeClr val="tx2"/>
                          </a:solidFill>
                          <a:latin typeface="+mn-lt"/>
                        </a:rPr>
                        <a:t>Predictive factors of DFS</a:t>
                      </a:r>
                      <a:endParaRPr lang="en-GB" sz="1600" dirty="0">
                        <a:solidFill>
                          <a:schemeClr val="tx2"/>
                        </a:solidFill>
                        <a:latin typeface="+mn-lt"/>
                      </a:endParaRPr>
                    </a:p>
                  </a:txBody>
                  <a:tcPr marT="36000" marB="36000"/>
                </a:tc>
                <a:tc>
                  <a:txBody>
                    <a:bodyPr/>
                    <a:lstStyle/>
                    <a:p>
                      <a:pPr algn="ctr"/>
                      <a:r>
                        <a:rPr lang="en-GB" sz="1600" dirty="0" smtClean="0">
                          <a:solidFill>
                            <a:schemeClr val="tx2"/>
                          </a:solidFill>
                          <a:latin typeface="+mn-lt"/>
                        </a:rPr>
                        <a:t>HR (95%CI)</a:t>
                      </a:r>
                      <a:endParaRPr lang="en-GB" sz="1600" dirty="0">
                        <a:solidFill>
                          <a:schemeClr val="tx2"/>
                        </a:solidFill>
                        <a:latin typeface="+mn-lt"/>
                      </a:endParaRPr>
                    </a:p>
                  </a:txBody>
                  <a:tcPr marT="36000" marB="36000"/>
                </a:tc>
                <a:tc>
                  <a:txBody>
                    <a:bodyPr/>
                    <a:lstStyle/>
                    <a:p>
                      <a:pPr algn="ctr"/>
                      <a:r>
                        <a:rPr lang="en-GB" sz="1600" dirty="0" smtClean="0">
                          <a:solidFill>
                            <a:schemeClr val="tx2"/>
                          </a:solidFill>
                          <a:latin typeface="+mn-lt"/>
                        </a:rPr>
                        <a:t>p-value</a:t>
                      </a:r>
                      <a:endParaRPr lang="en-GB" sz="1600" dirty="0">
                        <a:solidFill>
                          <a:schemeClr val="tx2"/>
                        </a:solidFill>
                        <a:latin typeface="+mn-lt"/>
                      </a:endParaRPr>
                    </a:p>
                  </a:txBody>
                  <a:tcPr marT="36000" marB="36000"/>
                </a:tc>
                <a:extLst>
                  <a:ext uri="{0D108BD9-81ED-4DB2-BD59-A6C34878D82A}">
                    <a16:rowId xmlns:a16="http://schemas.microsoft.com/office/drawing/2014/main" val="3663047995"/>
                  </a:ext>
                </a:extLst>
              </a:tr>
              <a:tr h="223700">
                <a:tc>
                  <a:txBody>
                    <a:bodyPr/>
                    <a:lstStyle/>
                    <a:p>
                      <a:r>
                        <a:rPr lang="en-GB" sz="1600" dirty="0" smtClean="0">
                          <a:latin typeface="+mn-lt"/>
                        </a:rPr>
                        <a:t>Female sex (vs. male)</a:t>
                      </a:r>
                      <a:endParaRPr lang="en-GB" sz="1600" dirty="0">
                        <a:latin typeface="+mn-lt"/>
                      </a:endParaRPr>
                    </a:p>
                  </a:txBody>
                  <a:tcPr marT="36000" marB="36000"/>
                </a:tc>
                <a:tc>
                  <a:txBody>
                    <a:bodyPr/>
                    <a:lstStyle/>
                    <a:p>
                      <a:pPr algn="ctr"/>
                      <a:r>
                        <a:rPr lang="en-GB" sz="1600" dirty="0" smtClean="0">
                          <a:latin typeface="+mn-lt"/>
                        </a:rPr>
                        <a:t>0.49 (0.27, 0.87)</a:t>
                      </a:r>
                      <a:endParaRPr lang="en-GB" sz="1600" dirty="0">
                        <a:latin typeface="+mn-lt"/>
                      </a:endParaRPr>
                    </a:p>
                  </a:txBody>
                  <a:tcPr marT="36000" marB="36000"/>
                </a:tc>
                <a:tc>
                  <a:txBody>
                    <a:bodyPr/>
                    <a:lstStyle/>
                    <a:p>
                      <a:pPr algn="ctr"/>
                      <a:r>
                        <a:rPr lang="en-GB" sz="1600" dirty="0" smtClean="0">
                          <a:latin typeface="+mn-lt"/>
                        </a:rPr>
                        <a:t>0.014</a:t>
                      </a:r>
                      <a:endParaRPr lang="en-GB" sz="1600" dirty="0">
                        <a:latin typeface="+mn-lt"/>
                      </a:endParaRPr>
                    </a:p>
                  </a:txBody>
                  <a:tcPr marT="36000" marB="36000"/>
                </a:tc>
                <a:extLst>
                  <a:ext uri="{0D108BD9-81ED-4DB2-BD59-A6C34878D82A}">
                    <a16:rowId xmlns:a16="http://schemas.microsoft.com/office/drawing/2014/main" val="869290722"/>
                  </a:ext>
                </a:extLst>
              </a:tr>
              <a:tr h="260660">
                <a:tc>
                  <a:txBody>
                    <a:bodyPr/>
                    <a:lstStyle/>
                    <a:p>
                      <a:r>
                        <a:rPr lang="en-GB" sz="1600" dirty="0" smtClean="0">
                          <a:latin typeface="+mn-lt"/>
                        </a:rPr>
                        <a:t>PCI &lt;12 (vs.</a:t>
                      </a:r>
                      <a:r>
                        <a:rPr lang="en-GB" sz="1600" baseline="0" dirty="0" smtClean="0">
                          <a:latin typeface="+mn-lt"/>
                        </a:rPr>
                        <a:t> </a:t>
                      </a:r>
                      <a:r>
                        <a:rPr lang="en-GB" sz="1600" baseline="0" dirty="0" smtClean="0">
                          <a:latin typeface="+mn-lt"/>
                          <a:cs typeface="Arial" panose="020B0604020202020204" pitchFamily="34" charset="0"/>
                        </a:rPr>
                        <a:t>≥</a:t>
                      </a:r>
                      <a:r>
                        <a:rPr lang="en-GB" sz="1600" baseline="0" dirty="0" smtClean="0">
                          <a:latin typeface="+mn-lt"/>
                        </a:rPr>
                        <a:t>12)</a:t>
                      </a:r>
                      <a:endParaRPr lang="en-GB" sz="1600" dirty="0">
                        <a:latin typeface="+mn-lt"/>
                      </a:endParaRPr>
                    </a:p>
                  </a:txBody>
                  <a:tcPr marT="36000" marB="36000"/>
                </a:tc>
                <a:tc>
                  <a:txBody>
                    <a:bodyPr/>
                    <a:lstStyle/>
                    <a:p>
                      <a:pPr algn="ctr"/>
                      <a:r>
                        <a:rPr lang="en-GB" sz="1600" dirty="0" smtClean="0">
                          <a:latin typeface="+mn-lt"/>
                        </a:rPr>
                        <a:t>0.32 (0.16, 0.61)</a:t>
                      </a:r>
                      <a:endParaRPr lang="en-GB" sz="1600" dirty="0">
                        <a:latin typeface="+mn-lt"/>
                      </a:endParaRPr>
                    </a:p>
                  </a:txBody>
                  <a:tcPr marT="36000" marB="36000"/>
                </a:tc>
                <a:tc>
                  <a:txBody>
                    <a:bodyPr/>
                    <a:lstStyle/>
                    <a:p>
                      <a:pPr algn="ctr"/>
                      <a:r>
                        <a:rPr lang="en-GB" sz="1600" dirty="0" smtClean="0">
                          <a:latin typeface="+mn-lt"/>
                        </a:rPr>
                        <a:t>0.0004</a:t>
                      </a:r>
                      <a:endParaRPr lang="en-GB" sz="1600" dirty="0">
                        <a:latin typeface="+mn-lt"/>
                      </a:endParaRPr>
                    </a:p>
                  </a:txBody>
                  <a:tcPr marT="36000" marB="36000"/>
                </a:tc>
                <a:extLst>
                  <a:ext uri="{0D108BD9-81ED-4DB2-BD59-A6C34878D82A}">
                    <a16:rowId xmlns:a16="http://schemas.microsoft.com/office/drawing/2014/main" val="2661362455"/>
                  </a:ext>
                </a:extLst>
              </a:tr>
              <a:tr h="830420">
                <a:tc>
                  <a:txBody>
                    <a:bodyPr/>
                    <a:lstStyle/>
                    <a:p>
                      <a:r>
                        <a:rPr lang="en-GB" sz="1600" dirty="0" smtClean="0">
                          <a:latin typeface="+mn-lt"/>
                        </a:rPr>
                        <a:t>MD Anderson stage</a:t>
                      </a:r>
                    </a:p>
                    <a:p>
                      <a:pPr marL="179388" indent="0"/>
                      <a:r>
                        <a:rPr lang="en-GB" sz="1600" dirty="0" smtClean="0">
                          <a:latin typeface="+mn-lt"/>
                        </a:rPr>
                        <a:t>1</a:t>
                      </a:r>
                    </a:p>
                    <a:p>
                      <a:pPr marL="179388" indent="0"/>
                      <a:r>
                        <a:rPr lang="en-GB" sz="1600" dirty="0" smtClean="0">
                          <a:latin typeface="+mn-lt"/>
                        </a:rPr>
                        <a:t>2</a:t>
                      </a:r>
                    </a:p>
                    <a:p>
                      <a:pPr marL="179388" indent="0"/>
                      <a:r>
                        <a:rPr lang="en-GB" sz="1600" dirty="0" smtClean="0">
                          <a:latin typeface="+mn-lt"/>
                        </a:rPr>
                        <a:t>3</a:t>
                      </a:r>
                      <a:r>
                        <a:rPr lang="en-GB" sz="1600" baseline="0" dirty="0" smtClean="0">
                          <a:latin typeface="+mn-lt"/>
                        </a:rPr>
                        <a:t>–4</a:t>
                      </a:r>
                      <a:endParaRPr lang="en-GB" sz="1600" dirty="0">
                        <a:latin typeface="+mn-lt"/>
                      </a:endParaRPr>
                    </a:p>
                  </a:txBody>
                  <a:tcPr marT="36000" marB="36000"/>
                </a:tc>
                <a:tc>
                  <a:txBody>
                    <a:bodyPr/>
                    <a:lstStyle/>
                    <a:p>
                      <a:pPr algn="ctr"/>
                      <a:endParaRPr lang="en-GB" sz="1600" dirty="0" smtClean="0">
                        <a:latin typeface="+mn-lt"/>
                      </a:endParaRPr>
                    </a:p>
                    <a:p>
                      <a:pPr algn="ctr"/>
                      <a:r>
                        <a:rPr lang="en-GB" sz="1600" dirty="0" smtClean="0">
                          <a:latin typeface="+mn-lt"/>
                        </a:rPr>
                        <a:t>1</a:t>
                      </a:r>
                    </a:p>
                    <a:p>
                      <a:pPr algn="ctr"/>
                      <a:r>
                        <a:rPr lang="en-GB" sz="1600" dirty="0" smtClean="0">
                          <a:latin typeface="+mn-lt"/>
                        </a:rPr>
                        <a:t>2.37</a:t>
                      </a:r>
                      <a:r>
                        <a:rPr lang="en-GB" sz="1600" baseline="0" dirty="0" smtClean="0">
                          <a:latin typeface="+mn-lt"/>
                        </a:rPr>
                        <a:t> (1.27, 4.41)</a:t>
                      </a:r>
                    </a:p>
                    <a:p>
                      <a:pPr algn="ctr"/>
                      <a:r>
                        <a:rPr lang="en-GB" sz="1600" baseline="0" dirty="0" smtClean="0">
                          <a:latin typeface="+mn-lt"/>
                        </a:rPr>
                        <a:t>4.15 (2.12, 8.13)</a:t>
                      </a:r>
                      <a:endParaRPr lang="en-GB" sz="1600" dirty="0">
                        <a:latin typeface="+mn-lt"/>
                      </a:endParaRPr>
                    </a:p>
                  </a:txBody>
                  <a:tcPr marT="36000" marB="36000"/>
                </a:tc>
                <a:tc>
                  <a:txBody>
                    <a:bodyPr/>
                    <a:lstStyle/>
                    <a:p>
                      <a:pPr algn="ctr"/>
                      <a:endParaRPr lang="en-GB" sz="1600" dirty="0" smtClean="0">
                        <a:latin typeface="+mn-lt"/>
                      </a:endParaRPr>
                    </a:p>
                    <a:p>
                      <a:pPr algn="ctr"/>
                      <a:r>
                        <a:rPr lang="en-GB" sz="1600" dirty="0" smtClean="0">
                          <a:latin typeface="+mn-lt"/>
                        </a:rPr>
                        <a:t>&lt;0.0001</a:t>
                      </a:r>
                      <a:endParaRPr lang="en-GB" sz="1600" dirty="0">
                        <a:latin typeface="+mn-lt"/>
                      </a:endParaRPr>
                    </a:p>
                  </a:txBody>
                  <a:tcPr marT="36000" marB="36000"/>
                </a:tc>
                <a:extLst>
                  <a:ext uri="{0D108BD9-81ED-4DB2-BD59-A6C34878D82A}">
                    <a16:rowId xmlns:a16="http://schemas.microsoft.com/office/drawing/2014/main" val="1265925238"/>
                  </a:ext>
                </a:extLst>
              </a:tr>
              <a:tr h="243860">
                <a:tc>
                  <a:txBody>
                    <a:bodyPr/>
                    <a:lstStyle/>
                    <a:p>
                      <a:r>
                        <a:rPr lang="en-GB" sz="1600" dirty="0" smtClean="0">
                          <a:latin typeface="+mn-lt"/>
                        </a:rPr>
                        <a:t>CC0/1 (vs. 2 or</a:t>
                      </a:r>
                      <a:r>
                        <a:rPr lang="en-GB" sz="1600" baseline="0" dirty="0" smtClean="0">
                          <a:latin typeface="+mn-lt"/>
                        </a:rPr>
                        <a:t> 3)</a:t>
                      </a:r>
                      <a:endParaRPr lang="en-GB" sz="1600" dirty="0">
                        <a:latin typeface="+mn-lt"/>
                      </a:endParaRPr>
                    </a:p>
                  </a:txBody>
                  <a:tcPr marT="36000" marB="36000"/>
                </a:tc>
                <a:tc>
                  <a:txBody>
                    <a:bodyPr/>
                    <a:lstStyle/>
                    <a:p>
                      <a:pPr algn="ctr"/>
                      <a:r>
                        <a:rPr lang="en-GB" sz="1600" dirty="0" smtClean="0">
                          <a:latin typeface="+mn-lt"/>
                        </a:rPr>
                        <a:t>0.34 (0.22, 0.53)</a:t>
                      </a:r>
                      <a:endParaRPr lang="en-GB" sz="1600" dirty="0">
                        <a:latin typeface="+mn-lt"/>
                      </a:endParaRPr>
                    </a:p>
                  </a:txBody>
                  <a:tcPr marT="36000" marB="36000"/>
                </a:tc>
                <a:tc>
                  <a:txBody>
                    <a:bodyPr/>
                    <a:lstStyle/>
                    <a:p>
                      <a:pPr algn="ctr"/>
                      <a:r>
                        <a:rPr lang="en-GB" sz="1600" dirty="0" smtClean="0">
                          <a:latin typeface="+mn-lt"/>
                        </a:rPr>
                        <a:t>&lt;0.0001</a:t>
                      </a:r>
                      <a:endParaRPr lang="en-GB" sz="1600" dirty="0">
                        <a:latin typeface="+mn-lt"/>
                      </a:endParaRPr>
                    </a:p>
                  </a:txBody>
                  <a:tcPr marT="36000" marB="36000"/>
                </a:tc>
                <a:extLst>
                  <a:ext uri="{0D108BD9-81ED-4DB2-BD59-A6C34878D82A}">
                    <a16:rowId xmlns:a16="http://schemas.microsoft.com/office/drawing/2014/main" val="1113813664"/>
                  </a:ext>
                </a:extLst>
              </a:tr>
              <a:tr h="201620">
                <a:tc>
                  <a:txBody>
                    <a:bodyPr/>
                    <a:lstStyle/>
                    <a:p>
                      <a:r>
                        <a:rPr lang="en-GB" sz="1600" dirty="0" smtClean="0">
                          <a:latin typeface="+mn-lt"/>
                        </a:rPr>
                        <a:t>WAP-RT (vs. no RT)</a:t>
                      </a:r>
                      <a:endParaRPr lang="en-GB" sz="1600" dirty="0">
                        <a:latin typeface="+mn-lt"/>
                      </a:endParaRPr>
                    </a:p>
                  </a:txBody>
                  <a:tcPr marT="36000" marB="36000"/>
                </a:tc>
                <a:tc>
                  <a:txBody>
                    <a:bodyPr/>
                    <a:lstStyle/>
                    <a:p>
                      <a:pPr algn="ctr"/>
                      <a:r>
                        <a:rPr lang="en-GB" sz="1600" dirty="0" smtClean="0">
                          <a:latin typeface="+mn-lt"/>
                        </a:rPr>
                        <a:t>0.36 (0.21, 0.62)</a:t>
                      </a:r>
                      <a:endParaRPr lang="en-GB" sz="1600" dirty="0">
                        <a:latin typeface="+mn-lt"/>
                      </a:endParaRPr>
                    </a:p>
                  </a:txBody>
                  <a:tcPr marT="36000" marB="36000"/>
                </a:tc>
                <a:tc>
                  <a:txBody>
                    <a:bodyPr/>
                    <a:lstStyle/>
                    <a:p>
                      <a:pPr algn="ctr"/>
                      <a:r>
                        <a:rPr lang="en-GB" sz="1600" dirty="0" smtClean="0">
                          <a:latin typeface="+mn-lt"/>
                        </a:rPr>
                        <a:t>0.00013</a:t>
                      </a:r>
                      <a:endParaRPr lang="en-GB" sz="1600" dirty="0">
                        <a:latin typeface="+mn-lt"/>
                      </a:endParaRPr>
                    </a:p>
                  </a:txBody>
                  <a:tcPr marT="36000" marB="36000"/>
                </a:tc>
                <a:extLst>
                  <a:ext uri="{0D108BD9-81ED-4DB2-BD59-A6C34878D82A}">
                    <a16:rowId xmlns:a16="http://schemas.microsoft.com/office/drawing/2014/main" val="4238644334"/>
                  </a:ext>
                </a:extLst>
              </a:tr>
            </a:tbl>
          </a:graphicData>
        </a:graphic>
      </p:graphicFrame>
    </p:spTree>
    <p:extLst>
      <p:ext uri="{BB962C8B-B14F-4D97-AF65-F5344CB8AC3E}">
        <p14:creationId xmlns:p14="http://schemas.microsoft.com/office/powerpoint/2010/main" val="658049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p:txBody>
          <a:bodyPr/>
          <a:lstStyle/>
          <a:p>
            <a:r>
              <a:rPr lang="en-GB" sz="4000" dirty="0" smtClean="0"/>
              <a:t>Soft tissue sarcoma</a:t>
            </a:r>
            <a:endParaRPr lang="en-GB" sz="4000" dirty="0"/>
          </a:p>
        </p:txBody>
      </p:sp>
    </p:spTree>
    <p:custDataLst>
      <p:tags r:id="rId1"/>
    </p:custDataLst>
    <p:extLst>
      <p:ext uri="{BB962C8B-B14F-4D97-AF65-F5344CB8AC3E}">
        <p14:creationId xmlns:p14="http://schemas.microsoft.com/office/powerpoint/2010/main" val="28107058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26049" cy="939801"/>
          </a:xfrm>
        </p:spPr>
        <p:txBody>
          <a:bodyPr/>
          <a:lstStyle/>
          <a:p>
            <a:r>
              <a:rPr lang="en-GB" dirty="0" smtClean="0"/>
              <a:t>1613PD</a:t>
            </a:r>
            <a:r>
              <a:rPr lang="en-GB" dirty="0"/>
              <a:t>: </a:t>
            </a:r>
            <a:r>
              <a:rPr lang="en-GB" dirty="0" err="1"/>
              <a:t>mTOR</a:t>
            </a:r>
            <a:r>
              <a:rPr lang="en-GB" dirty="0"/>
              <a:t> inhibitors in uterine and extra-uterine malignant </a:t>
            </a:r>
            <a:r>
              <a:rPr lang="en-GB" dirty="0" err="1"/>
              <a:t>PEComas</a:t>
            </a:r>
            <a:r>
              <a:rPr lang="en-GB" dirty="0"/>
              <a:t>: </a:t>
            </a:r>
            <a:r>
              <a:rPr lang="en-GB" dirty="0" smtClean="0"/>
              <a:t>A </a:t>
            </a:r>
            <a:r>
              <a:rPr lang="en-GB" dirty="0" err="1"/>
              <a:t>multicenter</a:t>
            </a:r>
            <a:r>
              <a:rPr lang="en-GB" dirty="0"/>
              <a:t> international case series retrospective </a:t>
            </a:r>
            <a:r>
              <a:rPr lang="en-GB" dirty="0" smtClean="0"/>
              <a:t>analysis – </a:t>
            </a:r>
            <a:r>
              <a:rPr lang="en-GB" dirty="0" err="1" smtClean="0"/>
              <a:t>Sanfilippo</a:t>
            </a:r>
            <a:r>
              <a:rPr lang="en-GB" dirty="0" smtClean="0"/>
              <a:t> R,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smtClean="0"/>
              <a:t>To examine the activity of </a:t>
            </a:r>
            <a:r>
              <a:rPr lang="en-GB" sz="1600" dirty="0" err="1" smtClean="0"/>
              <a:t>mTOR</a:t>
            </a:r>
            <a:r>
              <a:rPr lang="en-GB" sz="1600" dirty="0" smtClean="0"/>
              <a:t> inhibitors between patients with uterine (U) and extra-uterine (UE) malignant </a:t>
            </a:r>
            <a:r>
              <a:rPr lang="en-GB" sz="1600" dirty="0" err="1" smtClean="0"/>
              <a:t>PEComas</a:t>
            </a:r>
            <a:endParaRPr lang="en-GB" sz="1600" dirty="0" smtClean="0"/>
          </a:p>
          <a:p>
            <a:pPr marL="0" indent="0">
              <a:spcBef>
                <a:spcPts val="1800"/>
              </a:spcBef>
              <a:buNone/>
            </a:pPr>
            <a:r>
              <a:rPr lang="en-GB" b="1" dirty="0">
                <a:solidFill>
                  <a:schemeClr val="bg1"/>
                </a:solidFill>
              </a:rPr>
              <a:t>METHODS</a:t>
            </a:r>
          </a:p>
          <a:p>
            <a:pPr>
              <a:spcAft>
                <a:spcPts val="1200"/>
              </a:spcAft>
            </a:pPr>
            <a:r>
              <a:rPr lang="en-GB" sz="1600" dirty="0" smtClean="0"/>
              <a:t>Efficacy (PFS, OS) and safety data for patients (n=41) with advanced </a:t>
            </a:r>
            <a:r>
              <a:rPr lang="en-GB" sz="1600" dirty="0" err="1" smtClean="0"/>
              <a:t>PEComa</a:t>
            </a:r>
            <a:r>
              <a:rPr lang="en-GB" sz="1600" dirty="0" smtClean="0"/>
              <a:t> and treated with an </a:t>
            </a:r>
            <a:r>
              <a:rPr lang="en-GB" sz="1600" dirty="0" err="1" smtClean="0"/>
              <a:t>mTOR</a:t>
            </a:r>
            <a:r>
              <a:rPr lang="en-GB" sz="1600" dirty="0" smtClean="0"/>
              <a:t> inhibitor have been collected since 2002 from various centres in Italy, France, Spain and the UK</a:t>
            </a:r>
          </a:p>
          <a:p>
            <a:pPr>
              <a:spcAft>
                <a:spcPts val="1200"/>
              </a:spcAft>
            </a:pPr>
            <a:r>
              <a:rPr lang="en-GB" sz="1600" dirty="0" smtClean="0"/>
              <a:t>Patients were stratified according to primary site: U (n=8) vs. </a:t>
            </a:r>
            <a:r>
              <a:rPr lang="en-GB" sz="1600" dirty="0" err="1" smtClean="0"/>
              <a:t>eU</a:t>
            </a:r>
            <a:r>
              <a:rPr lang="en-GB" sz="1600" dirty="0" smtClean="0"/>
              <a:t> (n=33)</a:t>
            </a:r>
          </a:p>
          <a:p>
            <a:endParaRPr lang="en-GB" dirty="0"/>
          </a:p>
        </p:txBody>
      </p:sp>
      <p:sp>
        <p:nvSpPr>
          <p:cNvPr id="4" name="Text Box 4"/>
          <p:cNvSpPr txBox="1">
            <a:spLocks noChangeArrowheads="1"/>
          </p:cNvSpPr>
          <p:nvPr/>
        </p:nvSpPr>
        <p:spPr bwMode="auto">
          <a:xfrm>
            <a:off x="4752773" y="6474897"/>
            <a:ext cx="41705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Sanfilippo</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R,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1613PD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6218198" y="0"/>
            <a:ext cx="2925802" cy="430887"/>
          </a:xfrm>
          <a:prstGeom prst="rect">
            <a:avLst/>
          </a:prstGeom>
          <a:solidFill>
            <a:srgbClr val="FFFF00"/>
          </a:solid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Drs </a:t>
            </a:r>
            <a:r>
              <a:rPr kumimoji="0" lang="en-GB" sz="1100" b="1" i="0" u="none" strike="noStrike" kern="1200" cap="none" spc="0" normalizeH="0" baseline="0" noProof="0" dirty="0" err="1" smtClean="0">
                <a:ln>
                  <a:noFill/>
                </a:ln>
                <a:solidFill>
                  <a:srgbClr val="363636"/>
                </a:solidFill>
                <a:effectLst/>
                <a:uLnTx/>
                <a:uFillTx/>
                <a:latin typeface="Arial" charset="0"/>
                <a:ea typeface="+mn-ea"/>
                <a:cs typeface="Arial" charset="0"/>
              </a:rPr>
              <a:t>Rutkowki</a:t>
            </a: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 Valverde and </a:t>
            </a:r>
            <a:r>
              <a:rPr kumimoji="0" lang="en-GB" sz="1100" b="1" i="0" u="none" strike="noStrike" kern="1200" cap="none" spc="0" normalizeH="0" baseline="0" noProof="0" dirty="0" err="1" smtClean="0">
                <a:ln>
                  <a:noFill/>
                </a:ln>
                <a:solidFill>
                  <a:srgbClr val="363636"/>
                </a:solidFill>
                <a:effectLst/>
                <a:uLnTx/>
                <a:uFillTx/>
                <a:latin typeface="Arial" charset="0"/>
                <a:ea typeface="+mn-ea"/>
                <a:cs typeface="Arial" charset="0"/>
              </a:rPr>
              <a:t>Wardelmann</a:t>
            </a:r>
            <a:endPar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rgbClr val="363636"/>
                </a:solidFill>
                <a:effectLst/>
                <a:uLnTx/>
                <a:uFillTx/>
                <a:latin typeface="Arial" charset="0"/>
                <a:ea typeface="+mn-ea"/>
                <a:cs typeface="Arial" charset="0"/>
              </a:rPr>
              <a:t>3 slides</a:t>
            </a:r>
            <a:endParaRPr kumimoji="0" lang="en-GB" sz="1100" b="1" i="0" u="none" strike="noStrike" kern="1200" cap="none" spc="0" normalizeH="0" baseline="0" noProof="0" dirty="0">
              <a:ln>
                <a:noFill/>
              </a:ln>
              <a:solidFill>
                <a:srgbClr val="363636"/>
              </a:solidFill>
              <a:effectLst/>
              <a:uLnTx/>
              <a:uFillTx/>
              <a:latin typeface="Arial" charset="0"/>
              <a:ea typeface="+mn-ea"/>
              <a:cs typeface="Arial" charset="0"/>
            </a:endParaRPr>
          </a:p>
        </p:txBody>
      </p:sp>
    </p:spTree>
    <p:extLst>
      <p:ext uri="{BB962C8B-B14F-4D97-AF65-F5344CB8AC3E}">
        <p14:creationId xmlns:p14="http://schemas.microsoft.com/office/powerpoint/2010/main" val="253963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95360" cy="939801"/>
          </a:xfrm>
        </p:spPr>
        <p:txBody>
          <a:bodyPr/>
          <a:lstStyle/>
          <a:p>
            <a:r>
              <a:rPr lang="en-GB" dirty="0" smtClean="0"/>
              <a:t>1613PD</a:t>
            </a:r>
            <a:r>
              <a:rPr lang="en-GB" dirty="0"/>
              <a:t>: </a:t>
            </a:r>
            <a:r>
              <a:rPr lang="en-GB" dirty="0" err="1"/>
              <a:t>mTOR</a:t>
            </a:r>
            <a:r>
              <a:rPr lang="en-GB" dirty="0"/>
              <a:t> inhibitors in uterine and extra-uterine malignant </a:t>
            </a:r>
            <a:r>
              <a:rPr lang="en-GB" dirty="0" err="1"/>
              <a:t>PEComas</a:t>
            </a:r>
            <a:r>
              <a:rPr lang="en-GB" dirty="0"/>
              <a:t>: </a:t>
            </a:r>
            <a:r>
              <a:rPr lang="en-GB" dirty="0" smtClean="0"/>
              <a:t>A </a:t>
            </a:r>
            <a:r>
              <a:rPr lang="en-GB" dirty="0" err="1"/>
              <a:t>multicenter</a:t>
            </a:r>
            <a:r>
              <a:rPr lang="en-GB" dirty="0"/>
              <a:t> international case series retrospective </a:t>
            </a:r>
            <a:r>
              <a:rPr lang="en-GB" dirty="0" smtClean="0"/>
              <a:t>analysis – </a:t>
            </a:r>
            <a:r>
              <a:rPr lang="en-GB" dirty="0" err="1" smtClean="0"/>
              <a:t>Sanfilippo</a:t>
            </a:r>
            <a:r>
              <a:rPr lang="en-GB" dirty="0" smtClean="0"/>
              <a:t> R,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endParaRPr lang="en-GB" dirty="0"/>
          </a:p>
        </p:txBody>
      </p:sp>
      <p:sp>
        <p:nvSpPr>
          <p:cNvPr id="4" name="Text Box 4"/>
          <p:cNvSpPr txBox="1">
            <a:spLocks noChangeArrowheads="1"/>
          </p:cNvSpPr>
          <p:nvPr/>
        </p:nvSpPr>
        <p:spPr bwMode="auto">
          <a:xfrm>
            <a:off x="4752773" y="6474897"/>
            <a:ext cx="41705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Sanfilippo</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R,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1613PD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7" name="Group 6"/>
          <p:cNvGrpSpPr/>
          <p:nvPr/>
        </p:nvGrpSpPr>
        <p:grpSpPr>
          <a:xfrm>
            <a:off x="156875" y="1952553"/>
            <a:ext cx="4409235" cy="3206859"/>
            <a:chOff x="156875" y="1952553"/>
            <a:chExt cx="4409235" cy="3206859"/>
          </a:xfrm>
        </p:grpSpPr>
        <p:sp>
          <p:nvSpPr>
            <p:cNvPr id="8" name="TextBox 7"/>
            <p:cNvSpPr txBox="1"/>
            <p:nvPr/>
          </p:nvSpPr>
          <p:spPr>
            <a:xfrm>
              <a:off x="387008" y="1952553"/>
              <a:ext cx="3942041" cy="307777"/>
            </a:xfrm>
            <a:prstGeom prst="rect">
              <a:avLst/>
            </a:prstGeom>
            <a:noFill/>
          </p:spPr>
          <p:txBody>
            <a:bodyPr wrap="none" rtlCol="0">
              <a:spAutoFit/>
            </a:bodyPr>
            <a:lstStyle/>
            <a:p>
              <a:r>
                <a:rPr lang="en-GB" sz="1400" b="1" dirty="0" smtClean="0"/>
                <a:t>Progression-free survival – </a:t>
              </a:r>
              <a:r>
                <a:rPr lang="en-GB" sz="1400" b="1" dirty="0" err="1" smtClean="0"/>
                <a:t>mTOR</a:t>
              </a:r>
              <a:r>
                <a:rPr lang="en-GB" sz="1400" b="1" dirty="0" smtClean="0"/>
                <a:t> inhibitors</a:t>
              </a:r>
              <a:endParaRPr lang="en-GB" sz="1400" b="1" dirty="0"/>
            </a:p>
          </p:txBody>
        </p:sp>
        <p:sp>
          <p:nvSpPr>
            <p:cNvPr id="9" name="Freeform 8"/>
            <p:cNvSpPr>
              <a:spLocks/>
            </p:cNvSpPr>
            <p:nvPr/>
          </p:nvSpPr>
          <p:spPr bwMode="auto">
            <a:xfrm>
              <a:off x="856367" y="2468378"/>
              <a:ext cx="3523325" cy="21443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0" name="Line 6"/>
            <p:cNvSpPr>
              <a:spLocks noChangeShapeType="1"/>
            </p:cNvSpPr>
            <p:nvPr/>
          </p:nvSpPr>
          <p:spPr bwMode="auto">
            <a:xfrm>
              <a:off x="774215" y="2468377"/>
              <a:ext cx="82151"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 name="Line 7"/>
            <p:cNvSpPr>
              <a:spLocks noChangeShapeType="1"/>
            </p:cNvSpPr>
            <p:nvPr/>
          </p:nvSpPr>
          <p:spPr bwMode="auto">
            <a:xfrm>
              <a:off x="774215" y="2991326"/>
              <a:ext cx="82151"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2" name="Line 9"/>
            <p:cNvSpPr>
              <a:spLocks noChangeShapeType="1"/>
            </p:cNvSpPr>
            <p:nvPr/>
          </p:nvSpPr>
          <p:spPr bwMode="auto">
            <a:xfrm>
              <a:off x="774215" y="3513666"/>
              <a:ext cx="82151"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3" name="Line 10"/>
            <p:cNvSpPr>
              <a:spLocks noChangeShapeType="1"/>
            </p:cNvSpPr>
            <p:nvPr/>
          </p:nvSpPr>
          <p:spPr bwMode="auto">
            <a:xfrm>
              <a:off x="774215" y="4001519"/>
              <a:ext cx="82151"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4" name="Line 11"/>
            <p:cNvSpPr>
              <a:spLocks noChangeShapeType="1"/>
            </p:cNvSpPr>
            <p:nvPr/>
          </p:nvSpPr>
          <p:spPr bwMode="auto">
            <a:xfrm>
              <a:off x="774215" y="4492752"/>
              <a:ext cx="82151"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5" name="Line 12"/>
            <p:cNvSpPr>
              <a:spLocks noChangeShapeType="1"/>
            </p:cNvSpPr>
            <p:nvPr/>
          </p:nvSpPr>
          <p:spPr bwMode="auto">
            <a:xfrm>
              <a:off x="2733698" y="4613054"/>
              <a:ext cx="0" cy="4797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6" name="Line 13"/>
            <p:cNvSpPr>
              <a:spLocks noChangeShapeType="1"/>
            </p:cNvSpPr>
            <p:nvPr/>
          </p:nvSpPr>
          <p:spPr bwMode="auto">
            <a:xfrm>
              <a:off x="2190021" y="4613054"/>
              <a:ext cx="0" cy="4797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7" name="Line 14"/>
            <p:cNvSpPr>
              <a:spLocks noChangeShapeType="1"/>
            </p:cNvSpPr>
            <p:nvPr/>
          </p:nvSpPr>
          <p:spPr bwMode="auto">
            <a:xfrm>
              <a:off x="3845789" y="4613054"/>
              <a:ext cx="0" cy="4797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8" name="Line 17"/>
            <p:cNvSpPr>
              <a:spLocks noChangeShapeType="1"/>
            </p:cNvSpPr>
            <p:nvPr/>
          </p:nvSpPr>
          <p:spPr bwMode="auto">
            <a:xfrm>
              <a:off x="4384366" y="4613054"/>
              <a:ext cx="0" cy="4797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9" name="Line 19"/>
            <p:cNvSpPr>
              <a:spLocks noChangeShapeType="1"/>
            </p:cNvSpPr>
            <p:nvPr/>
          </p:nvSpPr>
          <p:spPr bwMode="auto">
            <a:xfrm>
              <a:off x="1642400" y="4613054"/>
              <a:ext cx="0" cy="4797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20" name="Line 21"/>
            <p:cNvSpPr>
              <a:spLocks noChangeShapeType="1"/>
            </p:cNvSpPr>
            <p:nvPr/>
          </p:nvSpPr>
          <p:spPr bwMode="auto">
            <a:xfrm>
              <a:off x="1074153" y="4613054"/>
              <a:ext cx="0" cy="4797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cs typeface="Arial" panose="020B0604020202020204" pitchFamily="34" charset="0"/>
              </a:endParaRPr>
            </a:p>
          </p:txBody>
        </p:sp>
        <p:sp>
          <p:nvSpPr>
            <p:cNvPr id="21" name="Line 12"/>
            <p:cNvSpPr>
              <a:spLocks noChangeShapeType="1"/>
            </p:cNvSpPr>
            <p:nvPr/>
          </p:nvSpPr>
          <p:spPr bwMode="auto">
            <a:xfrm>
              <a:off x="3290911" y="4617430"/>
              <a:ext cx="0" cy="4797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22" name="TextBox 21"/>
            <p:cNvSpPr txBox="1"/>
            <p:nvPr/>
          </p:nvSpPr>
          <p:spPr>
            <a:xfrm>
              <a:off x="1541083" y="4882413"/>
              <a:ext cx="249690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cs typeface="Arial" panose="020B0604020202020204" pitchFamily="34" charset="0"/>
                </a:rPr>
                <a:t>Time from treatment start, months</a:t>
              </a:r>
              <a:endParaRPr lang="en-GB" sz="1200" dirty="0">
                <a:solidFill>
                  <a:srgbClr val="000000"/>
                </a:solidFill>
                <a:cs typeface="Arial" panose="020B0604020202020204" pitchFamily="34" charset="0"/>
              </a:endParaRPr>
            </a:p>
          </p:txBody>
        </p:sp>
        <p:grpSp>
          <p:nvGrpSpPr>
            <p:cNvPr id="23" name="Group 22"/>
            <p:cNvGrpSpPr/>
            <p:nvPr/>
          </p:nvGrpSpPr>
          <p:grpSpPr>
            <a:xfrm>
              <a:off x="156875" y="2327580"/>
              <a:ext cx="693552" cy="2302213"/>
              <a:chOff x="156875" y="2327580"/>
              <a:chExt cx="693552" cy="2302213"/>
            </a:xfrm>
          </p:grpSpPr>
          <p:sp>
            <p:nvSpPr>
              <p:cNvPr id="50" name="TextBox 49"/>
              <p:cNvSpPr txBox="1"/>
              <p:nvPr/>
            </p:nvSpPr>
            <p:spPr>
              <a:xfrm rot="16200000">
                <a:off x="-439760" y="3408386"/>
                <a:ext cx="1470270"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cs typeface="Arial" panose="020B0604020202020204" pitchFamily="34" charset="0"/>
                  </a:rPr>
                  <a:t>Survival probability</a:t>
                </a:r>
                <a:endParaRPr lang="en-GB" sz="1200" dirty="0">
                  <a:solidFill>
                    <a:srgbClr val="000000"/>
                  </a:solidFill>
                  <a:cs typeface="Arial" panose="020B0604020202020204" pitchFamily="34" charset="0"/>
                </a:endParaRPr>
              </a:p>
            </p:txBody>
          </p:sp>
          <p:sp>
            <p:nvSpPr>
              <p:cNvPr id="51" name="TextBox 50"/>
              <p:cNvSpPr txBox="1"/>
              <p:nvPr/>
            </p:nvSpPr>
            <p:spPr>
              <a:xfrm>
                <a:off x="367595" y="2327580"/>
                <a:ext cx="482824" cy="276998"/>
              </a:xfrm>
              <a:prstGeom prst="rect">
                <a:avLst/>
              </a:prstGeom>
              <a:noFill/>
            </p:spPr>
            <p:txBody>
              <a:bodyPr wrap="none" rtlCol="0" anchor="ctr" anchorCtr="0">
                <a:spAutoFit/>
              </a:bodyPr>
              <a:lstStyle/>
              <a:p>
                <a:pPr algn="r"/>
                <a:r>
                  <a:rPr lang="en-GB" sz="1200" dirty="0" smtClean="0">
                    <a:solidFill>
                      <a:srgbClr val="000000"/>
                    </a:solidFill>
                    <a:cs typeface="Arial" panose="020B0604020202020204" pitchFamily="34" charset="0"/>
                  </a:rPr>
                  <a:t>1.00</a:t>
                </a:r>
                <a:endParaRPr lang="en-GB" sz="1200" dirty="0">
                  <a:solidFill>
                    <a:srgbClr val="000000"/>
                  </a:solidFill>
                  <a:cs typeface="Arial" panose="020B0604020202020204" pitchFamily="34" charset="0"/>
                </a:endParaRPr>
              </a:p>
            </p:txBody>
          </p:sp>
          <p:sp>
            <p:nvSpPr>
              <p:cNvPr id="52" name="TextBox 51"/>
              <p:cNvSpPr txBox="1"/>
              <p:nvPr/>
            </p:nvSpPr>
            <p:spPr>
              <a:xfrm>
                <a:off x="367598" y="2852132"/>
                <a:ext cx="482824" cy="276999"/>
              </a:xfrm>
              <a:prstGeom prst="rect">
                <a:avLst/>
              </a:prstGeom>
              <a:noFill/>
            </p:spPr>
            <p:txBody>
              <a:bodyPr wrap="none" rtlCol="0" anchor="ctr" anchorCtr="0">
                <a:spAutoFit/>
              </a:bodyPr>
              <a:lstStyle/>
              <a:p>
                <a:pPr algn="r"/>
                <a:r>
                  <a:rPr lang="en-GB" sz="1200" dirty="0" smtClean="0">
                    <a:solidFill>
                      <a:srgbClr val="000000"/>
                    </a:solidFill>
                    <a:cs typeface="Arial" panose="020B0604020202020204" pitchFamily="34" charset="0"/>
                  </a:rPr>
                  <a:t>0.75</a:t>
                </a:r>
                <a:endParaRPr lang="en-GB" sz="1200" dirty="0">
                  <a:solidFill>
                    <a:srgbClr val="000000"/>
                  </a:solidFill>
                  <a:cs typeface="Arial" panose="020B0604020202020204" pitchFamily="34" charset="0"/>
                </a:endParaRPr>
              </a:p>
            </p:txBody>
          </p:sp>
          <p:sp>
            <p:nvSpPr>
              <p:cNvPr id="53" name="TextBox 52"/>
              <p:cNvSpPr txBox="1"/>
              <p:nvPr/>
            </p:nvSpPr>
            <p:spPr>
              <a:xfrm>
                <a:off x="367598" y="3375167"/>
                <a:ext cx="482824" cy="276998"/>
              </a:xfrm>
              <a:prstGeom prst="rect">
                <a:avLst/>
              </a:prstGeom>
              <a:noFill/>
            </p:spPr>
            <p:txBody>
              <a:bodyPr wrap="none" rtlCol="0" anchor="ctr" anchorCtr="0">
                <a:spAutoFit/>
              </a:bodyPr>
              <a:lstStyle/>
              <a:p>
                <a:pPr algn="r"/>
                <a:r>
                  <a:rPr lang="en-GB" sz="1200" dirty="0" smtClean="0">
                    <a:solidFill>
                      <a:srgbClr val="000000"/>
                    </a:solidFill>
                    <a:cs typeface="Arial" panose="020B0604020202020204" pitchFamily="34" charset="0"/>
                  </a:rPr>
                  <a:t>0.50</a:t>
                </a:r>
                <a:endParaRPr lang="en-GB" sz="1200" dirty="0">
                  <a:solidFill>
                    <a:srgbClr val="000000"/>
                  </a:solidFill>
                  <a:cs typeface="Arial" panose="020B0604020202020204" pitchFamily="34" charset="0"/>
                </a:endParaRPr>
              </a:p>
            </p:txBody>
          </p:sp>
          <p:sp>
            <p:nvSpPr>
              <p:cNvPr id="54" name="TextBox 53"/>
              <p:cNvSpPr txBox="1"/>
              <p:nvPr/>
            </p:nvSpPr>
            <p:spPr>
              <a:xfrm>
                <a:off x="367598" y="3861752"/>
                <a:ext cx="482824" cy="276999"/>
              </a:xfrm>
              <a:prstGeom prst="rect">
                <a:avLst/>
              </a:prstGeom>
              <a:noFill/>
            </p:spPr>
            <p:txBody>
              <a:bodyPr wrap="none" rtlCol="0" anchor="ctr" anchorCtr="0">
                <a:spAutoFit/>
              </a:bodyPr>
              <a:lstStyle/>
              <a:p>
                <a:pPr algn="r"/>
                <a:r>
                  <a:rPr lang="en-GB" sz="1200" dirty="0" smtClean="0">
                    <a:solidFill>
                      <a:srgbClr val="000000"/>
                    </a:solidFill>
                    <a:cs typeface="Arial" panose="020B0604020202020204" pitchFamily="34" charset="0"/>
                  </a:rPr>
                  <a:t>0.25</a:t>
                </a:r>
                <a:endParaRPr lang="en-GB" sz="1200" dirty="0">
                  <a:solidFill>
                    <a:srgbClr val="000000"/>
                  </a:solidFill>
                  <a:cs typeface="Arial" panose="020B0604020202020204" pitchFamily="34" charset="0"/>
                </a:endParaRPr>
              </a:p>
            </p:txBody>
          </p:sp>
          <p:sp>
            <p:nvSpPr>
              <p:cNvPr id="55" name="TextBox 54"/>
              <p:cNvSpPr txBox="1"/>
              <p:nvPr/>
            </p:nvSpPr>
            <p:spPr>
              <a:xfrm>
                <a:off x="367603" y="4352795"/>
                <a:ext cx="482824" cy="276998"/>
              </a:xfrm>
              <a:prstGeom prst="rect">
                <a:avLst/>
              </a:prstGeom>
              <a:noFill/>
            </p:spPr>
            <p:txBody>
              <a:bodyPr wrap="none" rtlCol="0" anchor="ctr" anchorCtr="0">
                <a:spAutoFit/>
              </a:bodyPr>
              <a:lstStyle/>
              <a:p>
                <a:pPr algn="r"/>
                <a:r>
                  <a:rPr lang="en-GB" sz="1200" dirty="0" smtClean="0">
                    <a:solidFill>
                      <a:srgbClr val="000000"/>
                    </a:solidFill>
                    <a:cs typeface="Arial" panose="020B0604020202020204" pitchFamily="34" charset="0"/>
                  </a:rPr>
                  <a:t>0.00</a:t>
                </a:r>
                <a:endParaRPr lang="en-GB" sz="1200" dirty="0">
                  <a:solidFill>
                    <a:srgbClr val="000000"/>
                  </a:solidFill>
                  <a:cs typeface="Arial" panose="020B0604020202020204" pitchFamily="34" charset="0"/>
                </a:endParaRPr>
              </a:p>
            </p:txBody>
          </p:sp>
        </p:grpSp>
        <p:sp>
          <p:nvSpPr>
            <p:cNvPr id="24" name="TextBox 23"/>
            <p:cNvSpPr txBox="1"/>
            <p:nvPr/>
          </p:nvSpPr>
          <p:spPr>
            <a:xfrm>
              <a:off x="943824" y="4661171"/>
              <a:ext cx="269626" cy="276998"/>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0</a:t>
              </a:r>
              <a:endParaRPr lang="en-GB" sz="1200" dirty="0">
                <a:solidFill>
                  <a:srgbClr val="000000"/>
                </a:solidFill>
                <a:cs typeface="Arial" panose="020B0604020202020204" pitchFamily="34" charset="0"/>
              </a:endParaRPr>
            </a:p>
          </p:txBody>
        </p:sp>
        <p:sp>
          <p:nvSpPr>
            <p:cNvPr id="25" name="TextBox 24"/>
            <p:cNvSpPr txBox="1"/>
            <p:nvPr/>
          </p:nvSpPr>
          <p:spPr>
            <a:xfrm>
              <a:off x="1509286" y="4661171"/>
              <a:ext cx="269625"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4</a:t>
              </a:r>
              <a:endParaRPr lang="en-GB" sz="1200" dirty="0">
                <a:solidFill>
                  <a:srgbClr val="000000"/>
                </a:solidFill>
                <a:cs typeface="Arial" panose="020B0604020202020204" pitchFamily="34" charset="0"/>
              </a:endParaRPr>
            </a:p>
          </p:txBody>
        </p:sp>
        <p:sp>
          <p:nvSpPr>
            <p:cNvPr id="26" name="TextBox 25"/>
            <p:cNvSpPr txBox="1"/>
            <p:nvPr/>
          </p:nvSpPr>
          <p:spPr>
            <a:xfrm>
              <a:off x="2096770" y="4661171"/>
              <a:ext cx="184731" cy="276998"/>
            </a:xfrm>
            <a:prstGeom prst="rect">
              <a:avLst/>
            </a:prstGeom>
            <a:noFill/>
          </p:spPr>
          <p:txBody>
            <a:bodyPr wrap="none" rtlCol="0" anchor="t" anchorCtr="0">
              <a:spAutoFit/>
            </a:bodyPr>
            <a:lstStyle/>
            <a:p>
              <a:pPr algn="ctr"/>
              <a:endParaRPr lang="en-GB" sz="1200" dirty="0">
                <a:solidFill>
                  <a:srgbClr val="000000"/>
                </a:solidFill>
                <a:cs typeface="Arial" panose="020B0604020202020204" pitchFamily="34" charset="0"/>
              </a:endParaRPr>
            </a:p>
          </p:txBody>
        </p:sp>
        <p:sp>
          <p:nvSpPr>
            <p:cNvPr id="27" name="TextBox 26"/>
            <p:cNvSpPr txBox="1"/>
            <p:nvPr/>
          </p:nvSpPr>
          <p:spPr>
            <a:xfrm>
              <a:off x="2051762" y="4661171"/>
              <a:ext cx="269625"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8</a:t>
              </a:r>
              <a:endParaRPr lang="en-GB" sz="1200" dirty="0">
                <a:solidFill>
                  <a:srgbClr val="000000"/>
                </a:solidFill>
                <a:cs typeface="Arial" panose="020B0604020202020204" pitchFamily="34" charset="0"/>
              </a:endParaRPr>
            </a:p>
          </p:txBody>
        </p:sp>
        <p:sp>
          <p:nvSpPr>
            <p:cNvPr id="28" name="TextBox 27"/>
            <p:cNvSpPr txBox="1"/>
            <p:nvPr/>
          </p:nvSpPr>
          <p:spPr>
            <a:xfrm>
              <a:off x="2561706" y="4661171"/>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12</a:t>
              </a:r>
              <a:endParaRPr lang="en-GB" sz="1200" dirty="0">
                <a:solidFill>
                  <a:srgbClr val="000000"/>
                </a:solidFill>
                <a:cs typeface="Arial" panose="020B0604020202020204" pitchFamily="34" charset="0"/>
              </a:endParaRPr>
            </a:p>
          </p:txBody>
        </p:sp>
        <p:sp>
          <p:nvSpPr>
            <p:cNvPr id="29" name="TextBox 28"/>
            <p:cNvSpPr txBox="1"/>
            <p:nvPr/>
          </p:nvSpPr>
          <p:spPr>
            <a:xfrm>
              <a:off x="3667183" y="4661171"/>
              <a:ext cx="354586" cy="276998"/>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20</a:t>
              </a:r>
              <a:endParaRPr lang="en-GB" sz="1200" dirty="0">
                <a:solidFill>
                  <a:srgbClr val="000000"/>
                </a:solidFill>
                <a:cs typeface="Arial" panose="020B0604020202020204" pitchFamily="34" charset="0"/>
              </a:endParaRPr>
            </a:p>
          </p:txBody>
        </p:sp>
        <p:sp>
          <p:nvSpPr>
            <p:cNvPr id="30" name="TextBox 29"/>
            <p:cNvSpPr txBox="1"/>
            <p:nvPr/>
          </p:nvSpPr>
          <p:spPr>
            <a:xfrm>
              <a:off x="4209883" y="4661171"/>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24</a:t>
              </a:r>
              <a:endParaRPr lang="en-GB" sz="1200" dirty="0">
                <a:solidFill>
                  <a:srgbClr val="000000"/>
                </a:solidFill>
                <a:cs typeface="Arial" panose="020B0604020202020204" pitchFamily="34" charset="0"/>
              </a:endParaRPr>
            </a:p>
          </p:txBody>
        </p:sp>
        <p:sp>
          <p:nvSpPr>
            <p:cNvPr id="31" name="TextBox 30"/>
            <p:cNvSpPr txBox="1"/>
            <p:nvPr/>
          </p:nvSpPr>
          <p:spPr>
            <a:xfrm>
              <a:off x="3118919" y="4665546"/>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16</a:t>
              </a:r>
              <a:endParaRPr lang="en-GB" sz="1200" dirty="0">
                <a:solidFill>
                  <a:srgbClr val="000000"/>
                </a:solidFill>
                <a:cs typeface="Arial" panose="020B0604020202020204" pitchFamily="34" charset="0"/>
              </a:endParaRPr>
            </a:p>
          </p:txBody>
        </p:sp>
        <p:cxnSp>
          <p:nvCxnSpPr>
            <p:cNvPr id="32" name="Straight Connector 31"/>
            <p:cNvCxnSpPr/>
            <p:nvPr/>
          </p:nvCxnSpPr>
          <p:spPr>
            <a:xfrm>
              <a:off x="856366" y="3510493"/>
              <a:ext cx="3602035" cy="6346"/>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96211" y="3211784"/>
              <a:ext cx="1269899" cy="276999"/>
            </a:xfrm>
            <a:prstGeom prst="rect">
              <a:avLst/>
            </a:prstGeom>
            <a:noFill/>
          </p:spPr>
          <p:txBody>
            <a:bodyPr wrap="none" rtlCol="0">
              <a:spAutoFit/>
            </a:bodyPr>
            <a:lstStyle/>
            <a:p>
              <a:r>
                <a:rPr lang="en-GB" sz="1200" dirty="0" smtClean="0"/>
                <a:t>6 vs. 14 months</a:t>
              </a:r>
              <a:endParaRPr lang="en-GB" sz="1200" dirty="0"/>
            </a:p>
          </p:txBody>
        </p:sp>
        <p:cxnSp>
          <p:nvCxnSpPr>
            <p:cNvPr id="34" name="Straight Connector 33"/>
            <p:cNvCxnSpPr/>
            <p:nvPr/>
          </p:nvCxnSpPr>
          <p:spPr>
            <a:xfrm>
              <a:off x="2916290" y="2604578"/>
              <a:ext cx="202629" cy="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16290" y="2834612"/>
              <a:ext cx="2026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187565" y="2445304"/>
              <a:ext cx="960519" cy="738664"/>
            </a:xfrm>
            <a:prstGeom prst="rect">
              <a:avLst/>
            </a:prstGeom>
            <a:noFill/>
          </p:spPr>
          <p:txBody>
            <a:bodyPr wrap="none" rtlCol="0">
              <a:spAutoFit/>
            </a:bodyPr>
            <a:lstStyle/>
            <a:p>
              <a:r>
                <a:rPr lang="en-GB" sz="1400" dirty="0" smtClean="0"/>
                <a:t>U</a:t>
              </a:r>
            </a:p>
            <a:p>
              <a:r>
                <a:rPr lang="en-GB" sz="1400" dirty="0" err="1" smtClean="0"/>
                <a:t>eU</a:t>
              </a:r>
              <a:endParaRPr lang="en-GB" sz="1400" dirty="0" smtClean="0"/>
            </a:p>
            <a:p>
              <a:r>
                <a:rPr lang="en-GB" sz="1400" dirty="0" smtClean="0"/>
                <a:t>Censored</a:t>
              </a:r>
              <a:endParaRPr lang="en-GB" sz="1400" dirty="0"/>
            </a:p>
          </p:txBody>
        </p:sp>
        <p:cxnSp>
          <p:nvCxnSpPr>
            <p:cNvPr id="37" name="Straight Connector 36"/>
            <p:cNvCxnSpPr/>
            <p:nvPr/>
          </p:nvCxnSpPr>
          <p:spPr>
            <a:xfrm rot="5400000">
              <a:off x="2930674" y="3025284"/>
              <a:ext cx="7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083074" y="3025284"/>
              <a:ext cx="72000" cy="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cxnSp>
        <p:grpSp>
          <p:nvGrpSpPr>
            <p:cNvPr id="39" name="Group 2"/>
            <p:cNvGrpSpPr>
              <a:grpSpLocks/>
            </p:cNvGrpSpPr>
            <p:nvPr/>
          </p:nvGrpSpPr>
          <p:grpSpPr bwMode="auto">
            <a:xfrm>
              <a:off x="1065018" y="2487221"/>
              <a:ext cx="1764000" cy="2004075"/>
              <a:chOff x="2475" y="1646"/>
              <a:chExt cx="810" cy="1026"/>
            </a:xfrm>
          </p:grpSpPr>
          <p:sp>
            <p:nvSpPr>
              <p:cNvPr id="47" name="Line 3"/>
              <p:cNvSpPr>
                <a:spLocks noChangeShapeType="1"/>
              </p:cNvSpPr>
              <p:nvPr/>
            </p:nvSpPr>
            <p:spPr bwMode="auto">
              <a:xfrm>
                <a:off x="2925" y="2144"/>
                <a:ext cx="0" cy="45"/>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4"/>
              <p:cNvSpPr>
                <a:spLocks noChangeShapeType="1"/>
              </p:cNvSpPr>
              <p:nvPr/>
            </p:nvSpPr>
            <p:spPr bwMode="auto">
              <a:xfrm>
                <a:off x="2805" y="2144"/>
                <a:ext cx="0" cy="45"/>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Freeform 5"/>
              <p:cNvSpPr>
                <a:spLocks/>
              </p:cNvSpPr>
              <p:nvPr/>
            </p:nvSpPr>
            <p:spPr bwMode="auto">
              <a:xfrm>
                <a:off x="2475" y="1646"/>
                <a:ext cx="810" cy="1026"/>
              </a:xfrm>
              <a:custGeom>
                <a:avLst/>
                <a:gdLst>
                  <a:gd name="T0" fmla="*/ 135 w 135"/>
                  <a:gd name="T1" fmla="*/ 171 h 171"/>
                  <a:gd name="T2" fmla="*/ 135 w 135"/>
                  <a:gd name="T3" fmla="*/ 132 h 171"/>
                  <a:gd name="T4" fmla="*/ 107 w 135"/>
                  <a:gd name="T5" fmla="*/ 132 h 171"/>
                  <a:gd name="T6" fmla="*/ 107 w 135"/>
                  <a:gd name="T7" fmla="*/ 90 h 171"/>
                  <a:gd name="T8" fmla="*/ 29 w 135"/>
                  <a:gd name="T9" fmla="*/ 90 h 171"/>
                  <a:gd name="T10" fmla="*/ 29 w 135"/>
                  <a:gd name="T11" fmla="*/ 65 h 171"/>
                  <a:gd name="T12" fmla="*/ 24 w 135"/>
                  <a:gd name="T13" fmla="*/ 65 h 171"/>
                  <a:gd name="T14" fmla="*/ 24 w 135"/>
                  <a:gd name="T15" fmla="*/ 44 h 171"/>
                  <a:gd name="T16" fmla="*/ 20 w 135"/>
                  <a:gd name="T17" fmla="*/ 44 h 171"/>
                  <a:gd name="T18" fmla="*/ 20 w 135"/>
                  <a:gd name="T19" fmla="*/ 22 h 171"/>
                  <a:gd name="T20" fmla="*/ 5 w 135"/>
                  <a:gd name="T21" fmla="*/ 22 h 171"/>
                  <a:gd name="T22" fmla="*/ 5 w 135"/>
                  <a:gd name="T23" fmla="*/ 0 h 171"/>
                  <a:gd name="T24" fmla="*/ 0 w 135"/>
                  <a:gd name="T25" fmla="*/ 0 h 171"/>
                  <a:gd name="connsiteX0" fmla="*/ 10000 w 10000"/>
                  <a:gd name="connsiteY0" fmla="*/ 10000 h 10000"/>
                  <a:gd name="connsiteX1" fmla="*/ 10000 w 10000"/>
                  <a:gd name="connsiteY1" fmla="*/ 7719 h 10000"/>
                  <a:gd name="connsiteX2" fmla="*/ 7926 w 10000"/>
                  <a:gd name="connsiteY2" fmla="*/ 7719 h 10000"/>
                  <a:gd name="connsiteX3" fmla="*/ 7926 w 10000"/>
                  <a:gd name="connsiteY3" fmla="*/ 5263 h 10000"/>
                  <a:gd name="connsiteX4" fmla="*/ 2148 w 10000"/>
                  <a:gd name="connsiteY4" fmla="*/ 5097 h 10000"/>
                  <a:gd name="connsiteX5" fmla="*/ 2148 w 10000"/>
                  <a:gd name="connsiteY5" fmla="*/ 3801 h 10000"/>
                  <a:gd name="connsiteX6" fmla="*/ 1778 w 10000"/>
                  <a:gd name="connsiteY6" fmla="*/ 3801 h 10000"/>
                  <a:gd name="connsiteX7" fmla="*/ 1778 w 10000"/>
                  <a:gd name="connsiteY7" fmla="*/ 2573 h 10000"/>
                  <a:gd name="connsiteX8" fmla="*/ 1481 w 10000"/>
                  <a:gd name="connsiteY8" fmla="*/ 2573 h 10000"/>
                  <a:gd name="connsiteX9" fmla="*/ 1481 w 10000"/>
                  <a:gd name="connsiteY9" fmla="*/ 1287 h 10000"/>
                  <a:gd name="connsiteX10" fmla="*/ 370 w 10000"/>
                  <a:gd name="connsiteY10" fmla="*/ 1287 h 10000"/>
                  <a:gd name="connsiteX11" fmla="*/ 370 w 10000"/>
                  <a:gd name="connsiteY11" fmla="*/ 0 h 10000"/>
                  <a:gd name="connsiteX12" fmla="*/ 0 w 10000"/>
                  <a:gd name="connsiteY12" fmla="*/ 0 h 10000"/>
                  <a:gd name="connsiteX0" fmla="*/ 10000 w 10000"/>
                  <a:gd name="connsiteY0" fmla="*/ 10000 h 10000"/>
                  <a:gd name="connsiteX1" fmla="*/ 10000 w 10000"/>
                  <a:gd name="connsiteY1" fmla="*/ 7719 h 10000"/>
                  <a:gd name="connsiteX2" fmla="*/ 7926 w 10000"/>
                  <a:gd name="connsiteY2" fmla="*/ 7719 h 10000"/>
                  <a:gd name="connsiteX3" fmla="*/ 7899 w 10000"/>
                  <a:gd name="connsiteY3" fmla="*/ 5109 h 10000"/>
                  <a:gd name="connsiteX4" fmla="*/ 2148 w 10000"/>
                  <a:gd name="connsiteY4" fmla="*/ 5097 h 10000"/>
                  <a:gd name="connsiteX5" fmla="*/ 2148 w 10000"/>
                  <a:gd name="connsiteY5" fmla="*/ 3801 h 10000"/>
                  <a:gd name="connsiteX6" fmla="*/ 1778 w 10000"/>
                  <a:gd name="connsiteY6" fmla="*/ 3801 h 10000"/>
                  <a:gd name="connsiteX7" fmla="*/ 1778 w 10000"/>
                  <a:gd name="connsiteY7" fmla="*/ 2573 h 10000"/>
                  <a:gd name="connsiteX8" fmla="*/ 1481 w 10000"/>
                  <a:gd name="connsiteY8" fmla="*/ 2573 h 10000"/>
                  <a:gd name="connsiteX9" fmla="*/ 1481 w 10000"/>
                  <a:gd name="connsiteY9" fmla="*/ 1287 h 10000"/>
                  <a:gd name="connsiteX10" fmla="*/ 370 w 10000"/>
                  <a:gd name="connsiteY10" fmla="*/ 1287 h 10000"/>
                  <a:gd name="connsiteX11" fmla="*/ 370 w 10000"/>
                  <a:gd name="connsiteY11" fmla="*/ 0 h 10000"/>
                  <a:gd name="connsiteX12" fmla="*/ 0 w 10000"/>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10000" y="10000"/>
                    </a:moveTo>
                    <a:lnTo>
                      <a:pt x="10000" y="7719"/>
                    </a:lnTo>
                    <a:lnTo>
                      <a:pt x="7926" y="7719"/>
                    </a:lnTo>
                    <a:lnTo>
                      <a:pt x="7899" y="5109"/>
                    </a:lnTo>
                    <a:lnTo>
                      <a:pt x="2148" y="5097"/>
                    </a:lnTo>
                    <a:lnTo>
                      <a:pt x="2148" y="3801"/>
                    </a:lnTo>
                    <a:lnTo>
                      <a:pt x="1778" y="3801"/>
                    </a:lnTo>
                    <a:lnTo>
                      <a:pt x="1778" y="2573"/>
                    </a:lnTo>
                    <a:lnTo>
                      <a:pt x="1481" y="2573"/>
                    </a:lnTo>
                    <a:lnTo>
                      <a:pt x="1481" y="1287"/>
                    </a:lnTo>
                    <a:lnTo>
                      <a:pt x="370" y="1287"/>
                    </a:lnTo>
                    <a:lnTo>
                      <a:pt x="370" y="0"/>
                    </a:lnTo>
                    <a:lnTo>
                      <a:pt x="0" y="0"/>
                    </a:lnTo>
                  </a:path>
                </a:pathLst>
              </a:cu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40" name="Group 6"/>
            <p:cNvGrpSpPr>
              <a:grpSpLocks/>
            </p:cNvGrpSpPr>
            <p:nvPr/>
          </p:nvGrpSpPr>
          <p:grpSpPr bwMode="auto">
            <a:xfrm>
              <a:off x="1065018" y="2487221"/>
              <a:ext cx="3391201" cy="1459109"/>
              <a:chOff x="2089" y="1778"/>
              <a:chExt cx="1578" cy="762"/>
            </a:xfrm>
          </p:grpSpPr>
          <p:sp>
            <p:nvSpPr>
              <p:cNvPr id="42" name="Freeform 7"/>
              <p:cNvSpPr>
                <a:spLocks/>
              </p:cNvSpPr>
              <p:nvPr/>
            </p:nvSpPr>
            <p:spPr bwMode="auto">
              <a:xfrm>
                <a:off x="2089" y="1778"/>
                <a:ext cx="1578" cy="762"/>
              </a:xfrm>
              <a:custGeom>
                <a:avLst/>
                <a:gdLst>
                  <a:gd name="T0" fmla="*/ 263 w 263"/>
                  <a:gd name="T1" fmla="*/ 127 h 127"/>
                  <a:gd name="T2" fmla="*/ 227 w 263"/>
                  <a:gd name="T3" fmla="*/ 127 h 127"/>
                  <a:gd name="T4" fmla="*/ 227 w 263"/>
                  <a:gd name="T5" fmla="*/ 112 h 127"/>
                  <a:gd name="T6" fmla="*/ 190 w 263"/>
                  <a:gd name="T7" fmla="*/ 112 h 127"/>
                  <a:gd name="T8" fmla="*/ 190 w 263"/>
                  <a:gd name="T9" fmla="*/ 105 h 127"/>
                  <a:gd name="T10" fmla="*/ 166 w 263"/>
                  <a:gd name="T11" fmla="*/ 105 h 127"/>
                  <a:gd name="T12" fmla="*/ 166 w 263"/>
                  <a:gd name="T13" fmla="*/ 99 h 127"/>
                  <a:gd name="T14" fmla="*/ 146 w 263"/>
                  <a:gd name="T15" fmla="*/ 99 h 127"/>
                  <a:gd name="T16" fmla="*/ 146 w 263"/>
                  <a:gd name="T17" fmla="*/ 92 h 127"/>
                  <a:gd name="T18" fmla="*/ 110 w 263"/>
                  <a:gd name="T19" fmla="*/ 92 h 127"/>
                  <a:gd name="T20" fmla="*/ 110 w 263"/>
                  <a:gd name="T21" fmla="*/ 86 h 127"/>
                  <a:gd name="T22" fmla="*/ 96 w 263"/>
                  <a:gd name="T23" fmla="*/ 86 h 127"/>
                  <a:gd name="T24" fmla="*/ 96 w 263"/>
                  <a:gd name="T25" fmla="*/ 78 h 127"/>
                  <a:gd name="T26" fmla="*/ 91 w 263"/>
                  <a:gd name="T27" fmla="*/ 78 h 127"/>
                  <a:gd name="T28" fmla="*/ 91 w 263"/>
                  <a:gd name="T29" fmla="*/ 71 h 127"/>
                  <a:gd name="T30" fmla="*/ 73 w 263"/>
                  <a:gd name="T31" fmla="*/ 71 h 127"/>
                  <a:gd name="T32" fmla="*/ 73 w 263"/>
                  <a:gd name="T33" fmla="*/ 63 h 127"/>
                  <a:gd name="T34" fmla="*/ 67 w 263"/>
                  <a:gd name="T35" fmla="*/ 63 h 127"/>
                  <a:gd name="T36" fmla="*/ 67 w 263"/>
                  <a:gd name="T37" fmla="*/ 56 h 127"/>
                  <a:gd name="T38" fmla="*/ 62 w 263"/>
                  <a:gd name="T39" fmla="*/ 56 h 127"/>
                  <a:gd name="T40" fmla="*/ 62 w 263"/>
                  <a:gd name="T41" fmla="*/ 48 h 127"/>
                  <a:gd name="T42" fmla="*/ 49 w 263"/>
                  <a:gd name="T43" fmla="*/ 48 h 127"/>
                  <a:gd name="T44" fmla="*/ 49 w 263"/>
                  <a:gd name="T45" fmla="*/ 42 h 127"/>
                  <a:gd name="T46" fmla="*/ 47 w 263"/>
                  <a:gd name="T47" fmla="*/ 42 h 127"/>
                  <a:gd name="T48" fmla="*/ 47 w 263"/>
                  <a:gd name="T49" fmla="*/ 29 h 127"/>
                  <a:gd name="T50" fmla="*/ 22 w 263"/>
                  <a:gd name="T51" fmla="*/ 29 h 127"/>
                  <a:gd name="T52" fmla="*/ 22 w 263"/>
                  <a:gd name="T53" fmla="*/ 23 h 127"/>
                  <a:gd name="T54" fmla="*/ 19 w 263"/>
                  <a:gd name="T55" fmla="*/ 23 h 127"/>
                  <a:gd name="T56" fmla="*/ 19 w 263"/>
                  <a:gd name="T57" fmla="*/ 17 h 127"/>
                  <a:gd name="T58" fmla="*/ 18 w 263"/>
                  <a:gd name="T59" fmla="*/ 17 h 127"/>
                  <a:gd name="T60" fmla="*/ 18 w 263"/>
                  <a:gd name="T61" fmla="*/ 13 h 127"/>
                  <a:gd name="T62" fmla="*/ 12 w 263"/>
                  <a:gd name="T63" fmla="*/ 13 h 127"/>
                  <a:gd name="T64" fmla="*/ 12 w 263"/>
                  <a:gd name="T65" fmla="*/ 6 h 127"/>
                  <a:gd name="T66" fmla="*/ 9 w 263"/>
                  <a:gd name="T67" fmla="*/ 6 h 127"/>
                  <a:gd name="T68" fmla="*/ 9 w 263"/>
                  <a:gd name="T69" fmla="*/ 0 h 127"/>
                  <a:gd name="T70" fmla="*/ 0 w 263"/>
                  <a:gd name="T71" fmla="*/ 0 h 127"/>
                  <a:gd name="connsiteX0" fmla="*/ 10000 w 10000"/>
                  <a:gd name="connsiteY0" fmla="*/ 10000 h 10000"/>
                  <a:gd name="connsiteX1" fmla="*/ 8631 w 10000"/>
                  <a:gd name="connsiteY1" fmla="*/ 10000 h 10000"/>
                  <a:gd name="connsiteX2" fmla="*/ 8631 w 10000"/>
                  <a:gd name="connsiteY2" fmla="*/ 8819 h 10000"/>
                  <a:gd name="connsiteX3" fmla="*/ 7224 w 10000"/>
                  <a:gd name="connsiteY3" fmla="*/ 8819 h 10000"/>
                  <a:gd name="connsiteX4" fmla="*/ 7224 w 10000"/>
                  <a:gd name="connsiteY4" fmla="*/ 8268 h 10000"/>
                  <a:gd name="connsiteX5" fmla="*/ 6312 w 10000"/>
                  <a:gd name="connsiteY5" fmla="*/ 8268 h 10000"/>
                  <a:gd name="connsiteX6" fmla="*/ 6312 w 10000"/>
                  <a:gd name="connsiteY6" fmla="*/ 7795 h 10000"/>
                  <a:gd name="connsiteX7" fmla="*/ 5551 w 10000"/>
                  <a:gd name="connsiteY7" fmla="*/ 7795 h 10000"/>
                  <a:gd name="connsiteX8" fmla="*/ 5551 w 10000"/>
                  <a:gd name="connsiteY8" fmla="*/ 7064 h 10000"/>
                  <a:gd name="connsiteX9" fmla="*/ 4183 w 10000"/>
                  <a:gd name="connsiteY9" fmla="*/ 7244 h 10000"/>
                  <a:gd name="connsiteX10" fmla="*/ 4183 w 10000"/>
                  <a:gd name="connsiteY10" fmla="*/ 6772 h 10000"/>
                  <a:gd name="connsiteX11" fmla="*/ 3650 w 10000"/>
                  <a:gd name="connsiteY11" fmla="*/ 6772 h 10000"/>
                  <a:gd name="connsiteX12" fmla="*/ 3650 w 10000"/>
                  <a:gd name="connsiteY12" fmla="*/ 6142 h 10000"/>
                  <a:gd name="connsiteX13" fmla="*/ 3460 w 10000"/>
                  <a:gd name="connsiteY13" fmla="*/ 6142 h 10000"/>
                  <a:gd name="connsiteX14" fmla="*/ 3460 w 10000"/>
                  <a:gd name="connsiteY14" fmla="*/ 5591 h 10000"/>
                  <a:gd name="connsiteX15" fmla="*/ 2776 w 10000"/>
                  <a:gd name="connsiteY15" fmla="*/ 5591 h 10000"/>
                  <a:gd name="connsiteX16" fmla="*/ 2776 w 10000"/>
                  <a:gd name="connsiteY16" fmla="*/ 4961 h 10000"/>
                  <a:gd name="connsiteX17" fmla="*/ 2548 w 10000"/>
                  <a:gd name="connsiteY17" fmla="*/ 4961 h 10000"/>
                  <a:gd name="connsiteX18" fmla="*/ 2548 w 10000"/>
                  <a:gd name="connsiteY18" fmla="*/ 4409 h 10000"/>
                  <a:gd name="connsiteX19" fmla="*/ 2357 w 10000"/>
                  <a:gd name="connsiteY19" fmla="*/ 4409 h 10000"/>
                  <a:gd name="connsiteX20" fmla="*/ 2357 w 10000"/>
                  <a:gd name="connsiteY20" fmla="*/ 3780 h 10000"/>
                  <a:gd name="connsiteX21" fmla="*/ 1863 w 10000"/>
                  <a:gd name="connsiteY21" fmla="*/ 3780 h 10000"/>
                  <a:gd name="connsiteX22" fmla="*/ 1863 w 10000"/>
                  <a:gd name="connsiteY22" fmla="*/ 3307 h 10000"/>
                  <a:gd name="connsiteX23" fmla="*/ 1787 w 10000"/>
                  <a:gd name="connsiteY23" fmla="*/ 3307 h 10000"/>
                  <a:gd name="connsiteX24" fmla="*/ 1787 w 10000"/>
                  <a:gd name="connsiteY24" fmla="*/ 2283 h 10000"/>
                  <a:gd name="connsiteX25" fmla="*/ 837 w 10000"/>
                  <a:gd name="connsiteY25" fmla="*/ 2283 h 10000"/>
                  <a:gd name="connsiteX26" fmla="*/ 837 w 10000"/>
                  <a:gd name="connsiteY26" fmla="*/ 1811 h 10000"/>
                  <a:gd name="connsiteX27" fmla="*/ 722 w 10000"/>
                  <a:gd name="connsiteY27" fmla="*/ 1811 h 10000"/>
                  <a:gd name="connsiteX28" fmla="*/ 722 w 10000"/>
                  <a:gd name="connsiteY28" fmla="*/ 1339 h 10000"/>
                  <a:gd name="connsiteX29" fmla="*/ 684 w 10000"/>
                  <a:gd name="connsiteY29" fmla="*/ 1339 h 10000"/>
                  <a:gd name="connsiteX30" fmla="*/ 684 w 10000"/>
                  <a:gd name="connsiteY30" fmla="*/ 1024 h 10000"/>
                  <a:gd name="connsiteX31" fmla="*/ 456 w 10000"/>
                  <a:gd name="connsiteY31" fmla="*/ 1024 h 10000"/>
                  <a:gd name="connsiteX32" fmla="*/ 456 w 10000"/>
                  <a:gd name="connsiteY32" fmla="*/ 472 h 10000"/>
                  <a:gd name="connsiteX33" fmla="*/ 342 w 10000"/>
                  <a:gd name="connsiteY33" fmla="*/ 472 h 10000"/>
                  <a:gd name="connsiteX34" fmla="*/ 342 w 10000"/>
                  <a:gd name="connsiteY34" fmla="*/ 0 h 10000"/>
                  <a:gd name="connsiteX35" fmla="*/ 0 w 10000"/>
                  <a:gd name="connsiteY35" fmla="*/ 0 h 10000"/>
                  <a:gd name="connsiteX0" fmla="*/ 10000 w 10000"/>
                  <a:gd name="connsiteY0" fmla="*/ 10000 h 10000"/>
                  <a:gd name="connsiteX1" fmla="*/ 8631 w 10000"/>
                  <a:gd name="connsiteY1" fmla="*/ 10000 h 10000"/>
                  <a:gd name="connsiteX2" fmla="*/ 8631 w 10000"/>
                  <a:gd name="connsiteY2" fmla="*/ 8819 h 10000"/>
                  <a:gd name="connsiteX3" fmla="*/ 7224 w 10000"/>
                  <a:gd name="connsiteY3" fmla="*/ 8819 h 10000"/>
                  <a:gd name="connsiteX4" fmla="*/ 7224 w 10000"/>
                  <a:gd name="connsiteY4" fmla="*/ 8268 h 10000"/>
                  <a:gd name="connsiteX5" fmla="*/ 6312 w 10000"/>
                  <a:gd name="connsiteY5" fmla="*/ 8268 h 10000"/>
                  <a:gd name="connsiteX6" fmla="*/ 6312 w 10000"/>
                  <a:gd name="connsiteY6" fmla="*/ 7795 h 10000"/>
                  <a:gd name="connsiteX7" fmla="*/ 5551 w 10000"/>
                  <a:gd name="connsiteY7" fmla="*/ 7795 h 10000"/>
                  <a:gd name="connsiteX8" fmla="*/ 5551 w 10000"/>
                  <a:gd name="connsiteY8" fmla="*/ 7064 h 10000"/>
                  <a:gd name="connsiteX9" fmla="*/ 4190 w 10000"/>
                  <a:gd name="connsiteY9" fmla="*/ 7048 h 10000"/>
                  <a:gd name="connsiteX10" fmla="*/ 4183 w 10000"/>
                  <a:gd name="connsiteY10" fmla="*/ 6772 h 10000"/>
                  <a:gd name="connsiteX11" fmla="*/ 3650 w 10000"/>
                  <a:gd name="connsiteY11" fmla="*/ 6772 h 10000"/>
                  <a:gd name="connsiteX12" fmla="*/ 3650 w 10000"/>
                  <a:gd name="connsiteY12" fmla="*/ 6142 h 10000"/>
                  <a:gd name="connsiteX13" fmla="*/ 3460 w 10000"/>
                  <a:gd name="connsiteY13" fmla="*/ 6142 h 10000"/>
                  <a:gd name="connsiteX14" fmla="*/ 3460 w 10000"/>
                  <a:gd name="connsiteY14" fmla="*/ 5591 h 10000"/>
                  <a:gd name="connsiteX15" fmla="*/ 2776 w 10000"/>
                  <a:gd name="connsiteY15" fmla="*/ 5591 h 10000"/>
                  <a:gd name="connsiteX16" fmla="*/ 2776 w 10000"/>
                  <a:gd name="connsiteY16" fmla="*/ 4961 h 10000"/>
                  <a:gd name="connsiteX17" fmla="*/ 2548 w 10000"/>
                  <a:gd name="connsiteY17" fmla="*/ 4961 h 10000"/>
                  <a:gd name="connsiteX18" fmla="*/ 2548 w 10000"/>
                  <a:gd name="connsiteY18" fmla="*/ 4409 h 10000"/>
                  <a:gd name="connsiteX19" fmla="*/ 2357 w 10000"/>
                  <a:gd name="connsiteY19" fmla="*/ 4409 h 10000"/>
                  <a:gd name="connsiteX20" fmla="*/ 2357 w 10000"/>
                  <a:gd name="connsiteY20" fmla="*/ 3780 h 10000"/>
                  <a:gd name="connsiteX21" fmla="*/ 1863 w 10000"/>
                  <a:gd name="connsiteY21" fmla="*/ 3780 h 10000"/>
                  <a:gd name="connsiteX22" fmla="*/ 1863 w 10000"/>
                  <a:gd name="connsiteY22" fmla="*/ 3307 h 10000"/>
                  <a:gd name="connsiteX23" fmla="*/ 1787 w 10000"/>
                  <a:gd name="connsiteY23" fmla="*/ 3307 h 10000"/>
                  <a:gd name="connsiteX24" fmla="*/ 1787 w 10000"/>
                  <a:gd name="connsiteY24" fmla="*/ 2283 h 10000"/>
                  <a:gd name="connsiteX25" fmla="*/ 837 w 10000"/>
                  <a:gd name="connsiteY25" fmla="*/ 2283 h 10000"/>
                  <a:gd name="connsiteX26" fmla="*/ 837 w 10000"/>
                  <a:gd name="connsiteY26" fmla="*/ 1811 h 10000"/>
                  <a:gd name="connsiteX27" fmla="*/ 722 w 10000"/>
                  <a:gd name="connsiteY27" fmla="*/ 1811 h 10000"/>
                  <a:gd name="connsiteX28" fmla="*/ 722 w 10000"/>
                  <a:gd name="connsiteY28" fmla="*/ 1339 h 10000"/>
                  <a:gd name="connsiteX29" fmla="*/ 684 w 10000"/>
                  <a:gd name="connsiteY29" fmla="*/ 1339 h 10000"/>
                  <a:gd name="connsiteX30" fmla="*/ 684 w 10000"/>
                  <a:gd name="connsiteY30" fmla="*/ 1024 h 10000"/>
                  <a:gd name="connsiteX31" fmla="*/ 456 w 10000"/>
                  <a:gd name="connsiteY31" fmla="*/ 1024 h 10000"/>
                  <a:gd name="connsiteX32" fmla="*/ 456 w 10000"/>
                  <a:gd name="connsiteY32" fmla="*/ 472 h 10000"/>
                  <a:gd name="connsiteX33" fmla="*/ 342 w 10000"/>
                  <a:gd name="connsiteY33" fmla="*/ 472 h 10000"/>
                  <a:gd name="connsiteX34" fmla="*/ 342 w 10000"/>
                  <a:gd name="connsiteY34" fmla="*/ 0 h 10000"/>
                  <a:gd name="connsiteX35" fmla="*/ 0 w 10000"/>
                  <a:gd name="connsiteY35" fmla="*/ 0 h 10000"/>
                  <a:gd name="connsiteX0" fmla="*/ 10000 w 10000"/>
                  <a:gd name="connsiteY0" fmla="*/ 10000 h 10000"/>
                  <a:gd name="connsiteX1" fmla="*/ 8631 w 10000"/>
                  <a:gd name="connsiteY1" fmla="*/ 10000 h 10000"/>
                  <a:gd name="connsiteX2" fmla="*/ 8631 w 10000"/>
                  <a:gd name="connsiteY2" fmla="*/ 8819 h 10000"/>
                  <a:gd name="connsiteX3" fmla="*/ 7224 w 10000"/>
                  <a:gd name="connsiteY3" fmla="*/ 8819 h 10000"/>
                  <a:gd name="connsiteX4" fmla="*/ 7224 w 10000"/>
                  <a:gd name="connsiteY4" fmla="*/ 8268 h 10000"/>
                  <a:gd name="connsiteX5" fmla="*/ 6312 w 10000"/>
                  <a:gd name="connsiteY5" fmla="*/ 8268 h 10000"/>
                  <a:gd name="connsiteX6" fmla="*/ 6312 w 10000"/>
                  <a:gd name="connsiteY6" fmla="*/ 7795 h 10000"/>
                  <a:gd name="connsiteX7" fmla="*/ 5551 w 10000"/>
                  <a:gd name="connsiteY7" fmla="*/ 7795 h 10000"/>
                  <a:gd name="connsiteX8" fmla="*/ 5544 w 10000"/>
                  <a:gd name="connsiteY8" fmla="*/ 7015 h 10000"/>
                  <a:gd name="connsiteX9" fmla="*/ 4190 w 10000"/>
                  <a:gd name="connsiteY9" fmla="*/ 7048 h 10000"/>
                  <a:gd name="connsiteX10" fmla="*/ 4183 w 10000"/>
                  <a:gd name="connsiteY10" fmla="*/ 6772 h 10000"/>
                  <a:gd name="connsiteX11" fmla="*/ 3650 w 10000"/>
                  <a:gd name="connsiteY11" fmla="*/ 6772 h 10000"/>
                  <a:gd name="connsiteX12" fmla="*/ 3650 w 10000"/>
                  <a:gd name="connsiteY12" fmla="*/ 6142 h 10000"/>
                  <a:gd name="connsiteX13" fmla="*/ 3460 w 10000"/>
                  <a:gd name="connsiteY13" fmla="*/ 6142 h 10000"/>
                  <a:gd name="connsiteX14" fmla="*/ 3460 w 10000"/>
                  <a:gd name="connsiteY14" fmla="*/ 5591 h 10000"/>
                  <a:gd name="connsiteX15" fmla="*/ 2776 w 10000"/>
                  <a:gd name="connsiteY15" fmla="*/ 5591 h 10000"/>
                  <a:gd name="connsiteX16" fmla="*/ 2776 w 10000"/>
                  <a:gd name="connsiteY16" fmla="*/ 4961 h 10000"/>
                  <a:gd name="connsiteX17" fmla="*/ 2548 w 10000"/>
                  <a:gd name="connsiteY17" fmla="*/ 4961 h 10000"/>
                  <a:gd name="connsiteX18" fmla="*/ 2548 w 10000"/>
                  <a:gd name="connsiteY18" fmla="*/ 4409 h 10000"/>
                  <a:gd name="connsiteX19" fmla="*/ 2357 w 10000"/>
                  <a:gd name="connsiteY19" fmla="*/ 4409 h 10000"/>
                  <a:gd name="connsiteX20" fmla="*/ 2357 w 10000"/>
                  <a:gd name="connsiteY20" fmla="*/ 3780 h 10000"/>
                  <a:gd name="connsiteX21" fmla="*/ 1863 w 10000"/>
                  <a:gd name="connsiteY21" fmla="*/ 3780 h 10000"/>
                  <a:gd name="connsiteX22" fmla="*/ 1863 w 10000"/>
                  <a:gd name="connsiteY22" fmla="*/ 3307 h 10000"/>
                  <a:gd name="connsiteX23" fmla="*/ 1787 w 10000"/>
                  <a:gd name="connsiteY23" fmla="*/ 3307 h 10000"/>
                  <a:gd name="connsiteX24" fmla="*/ 1787 w 10000"/>
                  <a:gd name="connsiteY24" fmla="*/ 2283 h 10000"/>
                  <a:gd name="connsiteX25" fmla="*/ 837 w 10000"/>
                  <a:gd name="connsiteY25" fmla="*/ 2283 h 10000"/>
                  <a:gd name="connsiteX26" fmla="*/ 837 w 10000"/>
                  <a:gd name="connsiteY26" fmla="*/ 1811 h 10000"/>
                  <a:gd name="connsiteX27" fmla="*/ 722 w 10000"/>
                  <a:gd name="connsiteY27" fmla="*/ 1811 h 10000"/>
                  <a:gd name="connsiteX28" fmla="*/ 722 w 10000"/>
                  <a:gd name="connsiteY28" fmla="*/ 1339 h 10000"/>
                  <a:gd name="connsiteX29" fmla="*/ 684 w 10000"/>
                  <a:gd name="connsiteY29" fmla="*/ 1339 h 10000"/>
                  <a:gd name="connsiteX30" fmla="*/ 684 w 10000"/>
                  <a:gd name="connsiteY30" fmla="*/ 1024 h 10000"/>
                  <a:gd name="connsiteX31" fmla="*/ 456 w 10000"/>
                  <a:gd name="connsiteY31" fmla="*/ 1024 h 10000"/>
                  <a:gd name="connsiteX32" fmla="*/ 456 w 10000"/>
                  <a:gd name="connsiteY32" fmla="*/ 472 h 10000"/>
                  <a:gd name="connsiteX33" fmla="*/ 342 w 10000"/>
                  <a:gd name="connsiteY33" fmla="*/ 472 h 10000"/>
                  <a:gd name="connsiteX34" fmla="*/ 342 w 10000"/>
                  <a:gd name="connsiteY34" fmla="*/ 0 h 10000"/>
                  <a:gd name="connsiteX35" fmla="*/ 0 w 10000"/>
                  <a:gd name="connsiteY35" fmla="*/ 0 h 10000"/>
                  <a:gd name="connsiteX0" fmla="*/ 10000 w 10000"/>
                  <a:gd name="connsiteY0" fmla="*/ 10000 h 10000"/>
                  <a:gd name="connsiteX1" fmla="*/ 8631 w 10000"/>
                  <a:gd name="connsiteY1" fmla="*/ 10000 h 10000"/>
                  <a:gd name="connsiteX2" fmla="*/ 8631 w 10000"/>
                  <a:gd name="connsiteY2" fmla="*/ 8819 h 10000"/>
                  <a:gd name="connsiteX3" fmla="*/ 7224 w 10000"/>
                  <a:gd name="connsiteY3" fmla="*/ 8819 h 10000"/>
                  <a:gd name="connsiteX4" fmla="*/ 7224 w 10000"/>
                  <a:gd name="connsiteY4" fmla="*/ 8268 h 10000"/>
                  <a:gd name="connsiteX5" fmla="*/ 6312 w 10000"/>
                  <a:gd name="connsiteY5" fmla="*/ 8268 h 10000"/>
                  <a:gd name="connsiteX6" fmla="*/ 6312 w 10000"/>
                  <a:gd name="connsiteY6" fmla="*/ 7795 h 10000"/>
                  <a:gd name="connsiteX7" fmla="*/ 5551 w 10000"/>
                  <a:gd name="connsiteY7" fmla="*/ 7795 h 10000"/>
                  <a:gd name="connsiteX8" fmla="*/ 5544 w 10000"/>
                  <a:gd name="connsiteY8" fmla="*/ 7015 h 10000"/>
                  <a:gd name="connsiteX9" fmla="*/ 4183 w 10000"/>
                  <a:gd name="connsiteY9" fmla="*/ 6999 h 10000"/>
                  <a:gd name="connsiteX10" fmla="*/ 4183 w 10000"/>
                  <a:gd name="connsiteY10" fmla="*/ 6772 h 10000"/>
                  <a:gd name="connsiteX11" fmla="*/ 3650 w 10000"/>
                  <a:gd name="connsiteY11" fmla="*/ 6772 h 10000"/>
                  <a:gd name="connsiteX12" fmla="*/ 3650 w 10000"/>
                  <a:gd name="connsiteY12" fmla="*/ 6142 h 10000"/>
                  <a:gd name="connsiteX13" fmla="*/ 3460 w 10000"/>
                  <a:gd name="connsiteY13" fmla="*/ 6142 h 10000"/>
                  <a:gd name="connsiteX14" fmla="*/ 3460 w 10000"/>
                  <a:gd name="connsiteY14" fmla="*/ 5591 h 10000"/>
                  <a:gd name="connsiteX15" fmla="*/ 2776 w 10000"/>
                  <a:gd name="connsiteY15" fmla="*/ 5591 h 10000"/>
                  <a:gd name="connsiteX16" fmla="*/ 2776 w 10000"/>
                  <a:gd name="connsiteY16" fmla="*/ 4961 h 10000"/>
                  <a:gd name="connsiteX17" fmla="*/ 2548 w 10000"/>
                  <a:gd name="connsiteY17" fmla="*/ 4961 h 10000"/>
                  <a:gd name="connsiteX18" fmla="*/ 2548 w 10000"/>
                  <a:gd name="connsiteY18" fmla="*/ 4409 h 10000"/>
                  <a:gd name="connsiteX19" fmla="*/ 2357 w 10000"/>
                  <a:gd name="connsiteY19" fmla="*/ 4409 h 10000"/>
                  <a:gd name="connsiteX20" fmla="*/ 2357 w 10000"/>
                  <a:gd name="connsiteY20" fmla="*/ 3780 h 10000"/>
                  <a:gd name="connsiteX21" fmla="*/ 1863 w 10000"/>
                  <a:gd name="connsiteY21" fmla="*/ 3780 h 10000"/>
                  <a:gd name="connsiteX22" fmla="*/ 1863 w 10000"/>
                  <a:gd name="connsiteY22" fmla="*/ 3307 h 10000"/>
                  <a:gd name="connsiteX23" fmla="*/ 1787 w 10000"/>
                  <a:gd name="connsiteY23" fmla="*/ 3307 h 10000"/>
                  <a:gd name="connsiteX24" fmla="*/ 1787 w 10000"/>
                  <a:gd name="connsiteY24" fmla="*/ 2283 h 10000"/>
                  <a:gd name="connsiteX25" fmla="*/ 837 w 10000"/>
                  <a:gd name="connsiteY25" fmla="*/ 2283 h 10000"/>
                  <a:gd name="connsiteX26" fmla="*/ 837 w 10000"/>
                  <a:gd name="connsiteY26" fmla="*/ 1811 h 10000"/>
                  <a:gd name="connsiteX27" fmla="*/ 722 w 10000"/>
                  <a:gd name="connsiteY27" fmla="*/ 1811 h 10000"/>
                  <a:gd name="connsiteX28" fmla="*/ 722 w 10000"/>
                  <a:gd name="connsiteY28" fmla="*/ 1339 h 10000"/>
                  <a:gd name="connsiteX29" fmla="*/ 684 w 10000"/>
                  <a:gd name="connsiteY29" fmla="*/ 1339 h 10000"/>
                  <a:gd name="connsiteX30" fmla="*/ 684 w 10000"/>
                  <a:gd name="connsiteY30" fmla="*/ 1024 h 10000"/>
                  <a:gd name="connsiteX31" fmla="*/ 456 w 10000"/>
                  <a:gd name="connsiteY31" fmla="*/ 1024 h 10000"/>
                  <a:gd name="connsiteX32" fmla="*/ 456 w 10000"/>
                  <a:gd name="connsiteY32" fmla="*/ 472 h 10000"/>
                  <a:gd name="connsiteX33" fmla="*/ 342 w 10000"/>
                  <a:gd name="connsiteY33" fmla="*/ 472 h 10000"/>
                  <a:gd name="connsiteX34" fmla="*/ 342 w 10000"/>
                  <a:gd name="connsiteY34" fmla="*/ 0 h 10000"/>
                  <a:gd name="connsiteX35" fmla="*/ 0 w 10000"/>
                  <a:gd name="connsiteY35" fmla="*/ 0 h 10000"/>
                  <a:gd name="connsiteX0" fmla="*/ 10000 w 10000"/>
                  <a:gd name="connsiteY0" fmla="*/ 10000 h 10000"/>
                  <a:gd name="connsiteX1" fmla="*/ 8631 w 10000"/>
                  <a:gd name="connsiteY1" fmla="*/ 10000 h 10000"/>
                  <a:gd name="connsiteX2" fmla="*/ 8631 w 10000"/>
                  <a:gd name="connsiteY2" fmla="*/ 8819 h 10000"/>
                  <a:gd name="connsiteX3" fmla="*/ 7224 w 10000"/>
                  <a:gd name="connsiteY3" fmla="*/ 8819 h 10000"/>
                  <a:gd name="connsiteX4" fmla="*/ 7224 w 10000"/>
                  <a:gd name="connsiteY4" fmla="*/ 8268 h 10000"/>
                  <a:gd name="connsiteX5" fmla="*/ 6312 w 10000"/>
                  <a:gd name="connsiteY5" fmla="*/ 8268 h 10000"/>
                  <a:gd name="connsiteX6" fmla="*/ 6312 w 10000"/>
                  <a:gd name="connsiteY6" fmla="*/ 7795 h 10000"/>
                  <a:gd name="connsiteX7" fmla="*/ 5551 w 10000"/>
                  <a:gd name="connsiteY7" fmla="*/ 7795 h 10000"/>
                  <a:gd name="connsiteX8" fmla="*/ 5544 w 10000"/>
                  <a:gd name="connsiteY8" fmla="*/ 7015 h 10000"/>
                  <a:gd name="connsiteX9" fmla="*/ 4190 w 10000"/>
                  <a:gd name="connsiteY9" fmla="*/ 7048 h 10000"/>
                  <a:gd name="connsiteX10" fmla="*/ 4183 w 10000"/>
                  <a:gd name="connsiteY10" fmla="*/ 6772 h 10000"/>
                  <a:gd name="connsiteX11" fmla="*/ 3650 w 10000"/>
                  <a:gd name="connsiteY11" fmla="*/ 6772 h 10000"/>
                  <a:gd name="connsiteX12" fmla="*/ 3650 w 10000"/>
                  <a:gd name="connsiteY12" fmla="*/ 6142 h 10000"/>
                  <a:gd name="connsiteX13" fmla="*/ 3460 w 10000"/>
                  <a:gd name="connsiteY13" fmla="*/ 6142 h 10000"/>
                  <a:gd name="connsiteX14" fmla="*/ 3460 w 10000"/>
                  <a:gd name="connsiteY14" fmla="*/ 5591 h 10000"/>
                  <a:gd name="connsiteX15" fmla="*/ 2776 w 10000"/>
                  <a:gd name="connsiteY15" fmla="*/ 5591 h 10000"/>
                  <a:gd name="connsiteX16" fmla="*/ 2776 w 10000"/>
                  <a:gd name="connsiteY16" fmla="*/ 4961 h 10000"/>
                  <a:gd name="connsiteX17" fmla="*/ 2548 w 10000"/>
                  <a:gd name="connsiteY17" fmla="*/ 4961 h 10000"/>
                  <a:gd name="connsiteX18" fmla="*/ 2548 w 10000"/>
                  <a:gd name="connsiteY18" fmla="*/ 4409 h 10000"/>
                  <a:gd name="connsiteX19" fmla="*/ 2357 w 10000"/>
                  <a:gd name="connsiteY19" fmla="*/ 4409 h 10000"/>
                  <a:gd name="connsiteX20" fmla="*/ 2357 w 10000"/>
                  <a:gd name="connsiteY20" fmla="*/ 3780 h 10000"/>
                  <a:gd name="connsiteX21" fmla="*/ 1863 w 10000"/>
                  <a:gd name="connsiteY21" fmla="*/ 3780 h 10000"/>
                  <a:gd name="connsiteX22" fmla="*/ 1863 w 10000"/>
                  <a:gd name="connsiteY22" fmla="*/ 3307 h 10000"/>
                  <a:gd name="connsiteX23" fmla="*/ 1787 w 10000"/>
                  <a:gd name="connsiteY23" fmla="*/ 3307 h 10000"/>
                  <a:gd name="connsiteX24" fmla="*/ 1787 w 10000"/>
                  <a:gd name="connsiteY24" fmla="*/ 2283 h 10000"/>
                  <a:gd name="connsiteX25" fmla="*/ 837 w 10000"/>
                  <a:gd name="connsiteY25" fmla="*/ 2283 h 10000"/>
                  <a:gd name="connsiteX26" fmla="*/ 837 w 10000"/>
                  <a:gd name="connsiteY26" fmla="*/ 1811 h 10000"/>
                  <a:gd name="connsiteX27" fmla="*/ 722 w 10000"/>
                  <a:gd name="connsiteY27" fmla="*/ 1811 h 10000"/>
                  <a:gd name="connsiteX28" fmla="*/ 722 w 10000"/>
                  <a:gd name="connsiteY28" fmla="*/ 1339 h 10000"/>
                  <a:gd name="connsiteX29" fmla="*/ 684 w 10000"/>
                  <a:gd name="connsiteY29" fmla="*/ 1339 h 10000"/>
                  <a:gd name="connsiteX30" fmla="*/ 684 w 10000"/>
                  <a:gd name="connsiteY30" fmla="*/ 1024 h 10000"/>
                  <a:gd name="connsiteX31" fmla="*/ 456 w 10000"/>
                  <a:gd name="connsiteY31" fmla="*/ 1024 h 10000"/>
                  <a:gd name="connsiteX32" fmla="*/ 456 w 10000"/>
                  <a:gd name="connsiteY32" fmla="*/ 472 h 10000"/>
                  <a:gd name="connsiteX33" fmla="*/ 342 w 10000"/>
                  <a:gd name="connsiteY33" fmla="*/ 472 h 10000"/>
                  <a:gd name="connsiteX34" fmla="*/ 342 w 10000"/>
                  <a:gd name="connsiteY34" fmla="*/ 0 h 10000"/>
                  <a:gd name="connsiteX35" fmla="*/ 0 w 10000"/>
                  <a:gd name="connsiteY3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00">
                    <a:moveTo>
                      <a:pt x="10000" y="10000"/>
                    </a:moveTo>
                    <a:lnTo>
                      <a:pt x="8631" y="10000"/>
                    </a:lnTo>
                    <a:lnTo>
                      <a:pt x="8631" y="8819"/>
                    </a:lnTo>
                    <a:lnTo>
                      <a:pt x="7224" y="8819"/>
                    </a:lnTo>
                    <a:lnTo>
                      <a:pt x="7224" y="8268"/>
                    </a:lnTo>
                    <a:lnTo>
                      <a:pt x="6312" y="8268"/>
                    </a:lnTo>
                    <a:lnTo>
                      <a:pt x="6312" y="7795"/>
                    </a:lnTo>
                    <a:lnTo>
                      <a:pt x="5551" y="7795"/>
                    </a:lnTo>
                    <a:cubicBezTo>
                      <a:pt x="5549" y="7535"/>
                      <a:pt x="5546" y="7275"/>
                      <a:pt x="5544" y="7015"/>
                    </a:cubicBezTo>
                    <a:lnTo>
                      <a:pt x="4190" y="7048"/>
                    </a:lnTo>
                    <a:cubicBezTo>
                      <a:pt x="4188" y="6956"/>
                      <a:pt x="4185" y="6864"/>
                      <a:pt x="4183" y="6772"/>
                    </a:cubicBezTo>
                    <a:lnTo>
                      <a:pt x="3650" y="6772"/>
                    </a:lnTo>
                    <a:lnTo>
                      <a:pt x="3650" y="6142"/>
                    </a:lnTo>
                    <a:lnTo>
                      <a:pt x="3460" y="6142"/>
                    </a:lnTo>
                    <a:lnTo>
                      <a:pt x="3460" y="5591"/>
                    </a:lnTo>
                    <a:lnTo>
                      <a:pt x="2776" y="5591"/>
                    </a:lnTo>
                    <a:lnTo>
                      <a:pt x="2776" y="4961"/>
                    </a:lnTo>
                    <a:lnTo>
                      <a:pt x="2548" y="4961"/>
                    </a:lnTo>
                    <a:lnTo>
                      <a:pt x="2548" y="4409"/>
                    </a:lnTo>
                    <a:lnTo>
                      <a:pt x="2357" y="4409"/>
                    </a:lnTo>
                    <a:lnTo>
                      <a:pt x="2357" y="3780"/>
                    </a:lnTo>
                    <a:lnTo>
                      <a:pt x="1863" y="3780"/>
                    </a:lnTo>
                    <a:lnTo>
                      <a:pt x="1863" y="3307"/>
                    </a:lnTo>
                    <a:lnTo>
                      <a:pt x="1787" y="3307"/>
                    </a:lnTo>
                    <a:lnTo>
                      <a:pt x="1787" y="2283"/>
                    </a:lnTo>
                    <a:lnTo>
                      <a:pt x="837" y="2283"/>
                    </a:lnTo>
                    <a:lnTo>
                      <a:pt x="837" y="1811"/>
                    </a:lnTo>
                    <a:lnTo>
                      <a:pt x="722" y="1811"/>
                    </a:lnTo>
                    <a:lnTo>
                      <a:pt x="722" y="1339"/>
                    </a:lnTo>
                    <a:lnTo>
                      <a:pt x="684" y="1339"/>
                    </a:lnTo>
                    <a:lnTo>
                      <a:pt x="684" y="1024"/>
                    </a:lnTo>
                    <a:lnTo>
                      <a:pt x="456" y="1024"/>
                    </a:lnTo>
                    <a:lnTo>
                      <a:pt x="456" y="472"/>
                    </a:lnTo>
                    <a:lnTo>
                      <a:pt x="342" y="472"/>
                    </a:lnTo>
                    <a:lnTo>
                      <a:pt x="342"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 name="Line 8"/>
              <p:cNvSpPr>
                <a:spLocks noChangeShapeType="1"/>
              </p:cNvSpPr>
              <p:nvPr/>
            </p:nvSpPr>
            <p:spPr bwMode="auto">
              <a:xfrm>
                <a:off x="2425" y="2045"/>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 name="Line 9"/>
              <p:cNvSpPr>
                <a:spLocks noChangeShapeType="1"/>
              </p:cNvSpPr>
              <p:nvPr/>
            </p:nvSpPr>
            <p:spPr bwMode="auto">
              <a:xfrm>
                <a:off x="3367" y="243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 name="Line 10"/>
              <p:cNvSpPr>
                <a:spLocks noChangeShapeType="1"/>
              </p:cNvSpPr>
              <p:nvPr/>
            </p:nvSpPr>
            <p:spPr bwMode="auto">
              <a:xfrm>
                <a:off x="2389" y="2045"/>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 name="Line 11"/>
              <p:cNvSpPr>
                <a:spLocks noChangeShapeType="1"/>
              </p:cNvSpPr>
              <p:nvPr/>
            </p:nvSpPr>
            <p:spPr bwMode="auto">
              <a:xfrm>
                <a:off x="2281" y="1931"/>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41" name="TextBox 40"/>
            <p:cNvSpPr txBox="1"/>
            <p:nvPr/>
          </p:nvSpPr>
          <p:spPr>
            <a:xfrm>
              <a:off x="3661872" y="4270569"/>
              <a:ext cx="675185" cy="276999"/>
            </a:xfrm>
            <a:prstGeom prst="rect">
              <a:avLst/>
            </a:prstGeom>
            <a:noFill/>
          </p:spPr>
          <p:txBody>
            <a:bodyPr wrap="none" rtlCol="0">
              <a:spAutoFit/>
            </a:bodyPr>
            <a:lstStyle/>
            <a:p>
              <a:r>
                <a:rPr lang="en-GB" sz="1200" dirty="0" smtClean="0"/>
                <a:t>p=0.06</a:t>
              </a:r>
              <a:endParaRPr lang="en-GB" sz="1200" dirty="0"/>
            </a:p>
          </p:txBody>
        </p:sp>
      </p:grpSp>
      <p:grpSp>
        <p:nvGrpSpPr>
          <p:cNvPr id="56" name="Group 55"/>
          <p:cNvGrpSpPr/>
          <p:nvPr/>
        </p:nvGrpSpPr>
        <p:grpSpPr>
          <a:xfrm>
            <a:off x="4541516" y="1952553"/>
            <a:ext cx="4497855" cy="3206859"/>
            <a:chOff x="4541516" y="1952553"/>
            <a:chExt cx="4497855" cy="3206859"/>
          </a:xfrm>
        </p:grpSpPr>
        <p:sp>
          <p:nvSpPr>
            <p:cNvPr id="57" name="TextBox 56"/>
            <p:cNvSpPr txBox="1"/>
            <p:nvPr/>
          </p:nvSpPr>
          <p:spPr>
            <a:xfrm>
              <a:off x="5080301" y="1952553"/>
              <a:ext cx="3655103" cy="307777"/>
            </a:xfrm>
            <a:prstGeom prst="rect">
              <a:avLst/>
            </a:prstGeom>
            <a:noFill/>
          </p:spPr>
          <p:txBody>
            <a:bodyPr wrap="none" rtlCol="0">
              <a:spAutoFit/>
            </a:bodyPr>
            <a:lstStyle/>
            <a:p>
              <a:r>
                <a:rPr lang="en-GB" sz="1400" b="1" dirty="0" smtClean="0"/>
                <a:t>Overall survival after </a:t>
              </a:r>
              <a:r>
                <a:rPr lang="en-GB" sz="1400" b="1" dirty="0" err="1" smtClean="0"/>
                <a:t>mTOR</a:t>
              </a:r>
              <a:r>
                <a:rPr lang="en-GB" sz="1400" b="1" dirty="0" smtClean="0"/>
                <a:t> – U vs. </a:t>
              </a:r>
              <a:r>
                <a:rPr lang="en-GB" sz="1400" b="1" dirty="0" err="1" smtClean="0"/>
                <a:t>eUs</a:t>
              </a:r>
              <a:endParaRPr lang="en-GB" sz="1400" b="1" dirty="0"/>
            </a:p>
          </p:txBody>
        </p:sp>
        <p:grpSp>
          <p:nvGrpSpPr>
            <p:cNvPr id="58" name="Group 57"/>
            <p:cNvGrpSpPr/>
            <p:nvPr/>
          </p:nvGrpSpPr>
          <p:grpSpPr>
            <a:xfrm>
              <a:off x="5168126" y="2468377"/>
              <a:ext cx="3610150" cy="2206548"/>
              <a:chOff x="836615" y="2448719"/>
              <a:chExt cx="3906738" cy="2139618"/>
            </a:xfrm>
          </p:grpSpPr>
          <p:sp>
            <p:nvSpPr>
              <p:cNvPr id="109" name="Freeform 10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0" name="Line 6"/>
              <p:cNvSpPr>
                <a:spLocks noChangeShapeType="1"/>
              </p:cNvSpPr>
              <p:nvPr/>
            </p:nvSpPr>
            <p:spPr bwMode="auto">
              <a:xfrm>
                <a:off x="836615" y="2448719"/>
                <a:ext cx="889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1" name="Line 7"/>
              <p:cNvSpPr>
                <a:spLocks noChangeShapeType="1"/>
              </p:cNvSpPr>
              <p:nvPr/>
            </p:nvSpPr>
            <p:spPr bwMode="auto">
              <a:xfrm>
                <a:off x="836615" y="2945555"/>
                <a:ext cx="889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2" name="Line 9"/>
              <p:cNvSpPr>
                <a:spLocks noChangeShapeType="1"/>
              </p:cNvSpPr>
              <p:nvPr/>
            </p:nvSpPr>
            <p:spPr bwMode="auto">
              <a:xfrm>
                <a:off x="836615" y="3458217"/>
                <a:ext cx="889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3" name="Line 10"/>
              <p:cNvSpPr>
                <a:spLocks noChangeShapeType="1"/>
              </p:cNvSpPr>
              <p:nvPr/>
            </p:nvSpPr>
            <p:spPr bwMode="auto">
              <a:xfrm>
                <a:off x="836615" y="3925106"/>
                <a:ext cx="889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4" name="Line 11"/>
              <p:cNvSpPr>
                <a:spLocks noChangeShapeType="1"/>
              </p:cNvSpPr>
              <p:nvPr/>
            </p:nvSpPr>
            <p:spPr bwMode="auto">
              <a:xfrm>
                <a:off x="836615" y="4411691"/>
                <a:ext cx="889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5" name="Line 12"/>
              <p:cNvSpPr>
                <a:spLocks noChangeShapeType="1"/>
              </p:cNvSpPr>
              <p:nvPr/>
            </p:nvSpPr>
            <p:spPr bwMode="auto">
              <a:xfrm>
                <a:off x="2616752" y="4528344"/>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6" name="Line 13"/>
              <p:cNvSpPr>
                <a:spLocks noChangeShapeType="1"/>
              </p:cNvSpPr>
              <p:nvPr/>
            </p:nvSpPr>
            <p:spPr bwMode="auto">
              <a:xfrm>
                <a:off x="2332911" y="4528344"/>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7" name="Line 14"/>
              <p:cNvSpPr>
                <a:spLocks noChangeShapeType="1"/>
              </p:cNvSpPr>
              <p:nvPr/>
            </p:nvSpPr>
            <p:spPr bwMode="auto">
              <a:xfrm>
                <a:off x="3211204" y="4528344"/>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8" name="Line 17"/>
              <p:cNvSpPr>
                <a:spLocks noChangeShapeType="1"/>
              </p:cNvSpPr>
              <p:nvPr/>
            </p:nvSpPr>
            <p:spPr bwMode="auto">
              <a:xfrm>
                <a:off x="4743353" y="4528344"/>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19" name="Line 19"/>
              <p:cNvSpPr>
                <a:spLocks noChangeShapeType="1"/>
              </p:cNvSpPr>
              <p:nvPr/>
            </p:nvSpPr>
            <p:spPr bwMode="auto">
              <a:xfrm>
                <a:off x="1431322" y="4528344"/>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20" name="Line 21"/>
              <p:cNvSpPr>
                <a:spLocks noChangeShapeType="1"/>
              </p:cNvSpPr>
              <p:nvPr/>
            </p:nvSpPr>
            <p:spPr bwMode="auto">
              <a:xfrm>
                <a:off x="1161194" y="4528344"/>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cs typeface="Arial" panose="020B0604020202020204" pitchFamily="34" charset="0"/>
                </a:endParaRPr>
              </a:p>
            </p:txBody>
          </p:sp>
          <p:sp>
            <p:nvSpPr>
              <p:cNvPr id="121" name="Line 12"/>
              <p:cNvSpPr>
                <a:spLocks noChangeShapeType="1"/>
              </p:cNvSpPr>
              <p:nvPr/>
            </p:nvSpPr>
            <p:spPr bwMode="auto">
              <a:xfrm>
                <a:off x="2919720" y="4532587"/>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22" name="Line 19"/>
              <p:cNvSpPr>
                <a:spLocks noChangeShapeType="1"/>
              </p:cNvSpPr>
              <p:nvPr/>
            </p:nvSpPr>
            <p:spPr bwMode="auto">
              <a:xfrm>
                <a:off x="1727576" y="4541822"/>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23" name="Line 19"/>
              <p:cNvSpPr>
                <a:spLocks noChangeShapeType="1"/>
              </p:cNvSpPr>
              <p:nvPr/>
            </p:nvSpPr>
            <p:spPr bwMode="auto">
              <a:xfrm>
                <a:off x="2023830" y="4534355"/>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24" name="Line 14"/>
              <p:cNvSpPr>
                <a:spLocks noChangeShapeType="1"/>
              </p:cNvSpPr>
              <p:nvPr/>
            </p:nvSpPr>
            <p:spPr bwMode="auto">
              <a:xfrm>
                <a:off x="3519419" y="4531688"/>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25" name="Line 14"/>
              <p:cNvSpPr>
                <a:spLocks noChangeShapeType="1"/>
              </p:cNvSpPr>
              <p:nvPr/>
            </p:nvSpPr>
            <p:spPr bwMode="auto">
              <a:xfrm>
                <a:off x="3827634" y="4535031"/>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26" name="Line 14"/>
              <p:cNvSpPr>
                <a:spLocks noChangeShapeType="1"/>
              </p:cNvSpPr>
              <p:nvPr/>
            </p:nvSpPr>
            <p:spPr bwMode="auto">
              <a:xfrm>
                <a:off x="4131370" y="4538374"/>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sp>
            <p:nvSpPr>
              <p:cNvPr id="127" name="Line 14"/>
              <p:cNvSpPr>
                <a:spLocks noChangeShapeType="1"/>
              </p:cNvSpPr>
              <p:nvPr/>
            </p:nvSpPr>
            <p:spPr bwMode="auto">
              <a:xfrm>
                <a:off x="4435107" y="4541718"/>
                <a:ext cx="0" cy="46515"/>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000000"/>
                  </a:solidFill>
                </a:endParaRPr>
              </a:p>
            </p:txBody>
          </p:sp>
        </p:grpSp>
        <p:sp>
          <p:nvSpPr>
            <p:cNvPr id="59" name="TextBox 58"/>
            <p:cNvSpPr txBox="1"/>
            <p:nvPr/>
          </p:nvSpPr>
          <p:spPr>
            <a:xfrm>
              <a:off x="5934994" y="4882413"/>
              <a:ext cx="249690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cs typeface="Arial" panose="020B0604020202020204" pitchFamily="34" charset="0"/>
                </a:rPr>
                <a:t>Time from treatment start, months</a:t>
              </a:r>
              <a:endParaRPr lang="en-GB" sz="1200" dirty="0">
                <a:solidFill>
                  <a:srgbClr val="000000"/>
                </a:solidFill>
                <a:cs typeface="Arial" panose="020B0604020202020204" pitchFamily="34" charset="0"/>
              </a:endParaRPr>
            </a:p>
          </p:txBody>
        </p:sp>
        <p:sp>
          <p:nvSpPr>
            <p:cNvPr id="60" name="TextBox 59"/>
            <p:cNvSpPr txBox="1"/>
            <p:nvPr/>
          </p:nvSpPr>
          <p:spPr>
            <a:xfrm>
              <a:off x="5337735" y="4626847"/>
              <a:ext cx="269626" cy="276998"/>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0</a:t>
              </a:r>
              <a:endParaRPr lang="en-GB" sz="1200" dirty="0">
                <a:solidFill>
                  <a:srgbClr val="000000"/>
                </a:solidFill>
                <a:cs typeface="Arial" panose="020B0604020202020204" pitchFamily="34" charset="0"/>
              </a:endParaRPr>
            </a:p>
          </p:txBody>
        </p:sp>
        <p:sp>
          <p:nvSpPr>
            <p:cNvPr id="61" name="TextBox 60"/>
            <p:cNvSpPr txBox="1"/>
            <p:nvPr/>
          </p:nvSpPr>
          <p:spPr>
            <a:xfrm>
              <a:off x="5584570" y="4626847"/>
              <a:ext cx="269625"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4</a:t>
              </a:r>
              <a:endParaRPr lang="en-GB" sz="1200" dirty="0">
                <a:solidFill>
                  <a:srgbClr val="000000"/>
                </a:solidFill>
                <a:cs typeface="Arial" panose="020B0604020202020204" pitchFamily="34" charset="0"/>
              </a:endParaRPr>
            </a:p>
          </p:txBody>
        </p:sp>
        <p:sp>
          <p:nvSpPr>
            <p:cNvPr id="62" name="TextBox 61"/>
            <p:cNvSpPr txBox="1"/>
            <p:nvPr/>
          </p:nvSpPr>
          <p:spPr>
            <a:xfrm>
              <a:off x="6490681" y="4661171"/>
              <a:ext cx="184731" cy="276998"/>
            </a:xfrm>
            <a:prstGeom prst="rect">
              <a:avLst/>
            </a:prstGeom>
            <a:noFill/>
          </p:spPr>
          <p:txBody>
            <a:bodyPr wrap="none" rtlCol="0" anchor="t" anchorCtr="0">
              <a:spAutoFit/>
            </a:bodyPr>
            <a:lstStyle/>
            <a:p>
              <a:pPr algn="ctr"/>
              <a:endParaRPr lang="en-GB" sz="1200" dirty="0">
                <a:solidFill>
                  <a:srgbClr val="000000"/>
                </a:solidFill>
                <a:cs typeface="Arial" panose="020B0604020202020204" pitchFamily="34" charset="0"/>
              </a:endParaRPr>
            </a:p>
          </p:txBody>
        </p:sp>
        <p:sp>
          <p:nvSpPr>
            <p:cNvPr id="63" name="TextBox 62"/>
            <p:cNvSpPr txBox="1"/>
            <p:nvPr/>
          </p:nvSpPr>
          <p:spPr>
            <a:xfrm>
              <a:off x="6370090" y="4626847"/>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16</a:t>
              </a:r>
              <a:endParaRPr lang="en-GB" sz="1200" dirty="0">
                <a:solidFill>
                  <a:srgbClr val="000000"/>
                </a:solidFill>
                <a:cs typeface="Arial" panose="020B0604020202020204" pitchFamily="34" charset="0"/>
              </a:endParaRPr>
            </a:p>
          </p:txBody>
        </p:sp>
        <p:sp>
          <p:nvSpPr>
            <p:cNvPr id="64" name="TextBox 63"/>
            <p:cNvSpPr txBox="1"/>
            <p:nvPr/>
          </p:nvSpPr>
          <p:spPr>
            <a:xfrm>
              <a:off x="6641129" y="4626847"/>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20</a:t>
              </a:r>
              <a:endParaRPr lang="en-GB" sz="1200" dirty="0">
                <a:solidFill>
                  <a:srgbClr val="000000"/>
                </a:solidFill>
                <a:cs typeface="Arial" panose="020B0604020202020204" pitchFamily="34" charset="0"/>
              </a:endParaRPr>
            </a:p>
          </p:txBody>
        </p:sp>
        <p:sp>
          <p:nvSpPr>
            <p:cNvPr id="65" name="TextBox 64"/>
            <p:cNvSpPr txBox="1"/>
            <p:nvPr/>
          </p:nvSpPr>
          <p:spPr>
            <a:xfrm>
              <a:off x="7183838" y="4626847"/>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28</a:t>
              </a:r>
              <a:endParaRPr lang="en-GB" sz="1200" dirty="0">
                <a:solidFill>
                  <a:srgbClr val="000000"/>
                </a:solidFill>
                <a:cs typeface="Arial" panose="020B0604020202020204" pitchFamily="34" charset="0"/>
              </a:endParaRPr>
            </a:p>
          </p:txBody>
        </p:sp>
        <p:sp>
          <p:nvSpPr>
            <p:cNvPr id="66" name="TextBox 65"/>
            <p:cNvSpPr txBox="1"/>
            <p:nvPr/>
          </p:nvSpPr>
          <p:spPr>
            <a:xfrm>
              <a:off x="8603793" y="4626847"/>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48</a:t>
              </a:r>
              <a:endParaRPr lang="en-GB" sz="1200" dirty="0">
                <a:solidFill>
                  <a:srgbClr val="000000"/>
                </a:solidFill>
                <a:cs typeface="Arial" panose="020B0604020202020204" pitchFamily="34" charset="0"/>
              </a:endParaRPr>
            </a:p>
          </p:txBody>
        </p:sp>
        <p:sp>
          <p:nvSpPr>
            <p:cNvPr id="67" name="TextBox 66"/>
            <p:cNvSpPr txBox="1"/>
            <p:nvPr/>
          </p:nvSpPr>
          <p:spPr>
            <a:xfrm>
              <a:off x="6921096" y="4626847"/>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24</a:t>
              </a:r>
              <a:endParaRPr lang="en-GB" sz="1200" dirty="0">
                <a:solidFill>
                  <a:srgbClr val="000000"/>
                </a:solidFill>
                <a:cs typeface="Arial" panose="020B0604020202020204" pitchFamily="34" charset="0"/>
              </a:endParaRPr>
            </a:p>
          </p:txBody>
        </p:sp>
        <p:sp>
          <p:nvSpPr>
            <p:cNvPr id="68" name="TextBox 67"/>
            <p:cNvSpPr txBox="1"/>
            <p:nvPr/>
          </p:nvSpPr>
          <p:spPr>
            <a:xfrm>
              <a:off x="5858333" y="4626847"/>
              <a:ext cx="269625"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8</a:t>
              </a:r>
              <a:endParaRPr lang="en-GB" sz="1200" dirty="0">
                <a:solidFill>
                  <a:srgbClr val="000000"/>
                </a:solidFill>
                <a:cs typeface="Arial" panose="020B0604020202020204" pitchFamily="34" charset="0"/>
              </a:endParaRPr>
            </a:p>
          </p:txBody>
        </p:sp>
        <p:sp>
          <p:nvSpPr>
            <p:cNvPr id="69" name="TextBox 68"/>
            <p:cNvSpPr txBox="1"/>
            <p:nvPr/>
          </p:nvSpPr>
          <p:spPr>
            <a:xfrm>
              <a:off x="6089618" y="4626847"/>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12</a:t>
              </a:r>
              <a:endParaRPr lang="en-GB" sz="1200" dirty="0">
                <a:solidFill>
                  <a:srgbClr val="000000"/>
                </a:solidFill>
                <a:cs typeface="Arial" panose="020B0604020202020204" pitchFamily="34" charset="0"/>
              </a:endParaRPr>
            </a:p>
          </p:txBody>
        </p:sp>
        <p:sp>
          <p:nvSpPr>
            <p:cNvPr id="70" name="TextBox 69"/>
            <p:cNvSpPr txBox="1"/>
            <p:nvPr/>
          </p:nvSpPr>
          <p:spPr>
            <a:xfrm>
              <a:off x="7468654" y="4626847"/>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32</a:t>
              </a:r>
              <a:endParaRPr lang="en-GB" sz="1200" dirty="0">
                <a:solidFill>
                  <a:srgbClr val="000000"/>
                </a:solidFill>
                <a:cs typeface="Arial" panose="020B0604020202020204" pitchFamily="34" charset="0"/>
              </a:endParaRPr>
            </a:p>
          </p:txBody>
        </p:sp>
        <p:sp>
          <p:nvSpPr>
            <p:cNvPr id="71" name="TextBox 70"/>
            <p:cNvSpPr txBox="1"/>
            <p:nvPr/>
          </p:nvSpPr>
          <p:spPr>
            <a:xfrm>
              <a:off x="7753471" y="4626847"/>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36</a:t>
              </a:r>
              <a:endParaRPr lang="en-GB" sz="1200" dirty="0">
                <a:solidFill>
                  <a:srgbClr val="000000"/>
                </a:solidFill>
                <a:cs typeface="Arial" panose="020B0604020202020204" pitchFamily="34" charset="0"/>
              </a:endParaRPr>
            </a:p>
          </p:txBody>
        </p:sp>
        <p:sp>
          <p:nvSpPr>
            <p:cNvPr id="72" name="TextBox 71"/>
            <p:cNvSpPr txBox="1"/>
            <p:nvPr/>
          </p:nvSpPr>
          <p:spPr>
            <a:xfrm>
              <a:off x="8034148" y="4626847"/>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40</a:t>
              </a:r>
              <a:endParaRPr lang="en-GB" sz="1200" dirty="0">
                <a:solidFill>
                  <a:srgbClr val="000000"/>
                </a:solidFill>
                <a:cs typeface="Arial" panose="020B0604020202020204" pitchFamily="34" charset="0"/>
              </a:endParaRPr>
            </a:p>
          </p:txBody>
        </p:sp>
        <p:sp>
          <p:nvSpPr>
            <p:cNvPr id="73" name="TextBox 72"/>
            <p:cNvSpPr txBox="1"/>
            <p:nvPr/>
          </p:nvSpPr>
          <p:spPr>
            <a:xfrm>
              <a:off x="8314826" y="4626847"/>
              <a:ext cx="354584" cy="276999"/>
            </a:xfrm>
            <a:prstGeom prst="rect">
              <a:avLst/>
            </a:prstGeom>
            <a:noFill/>
          </p:spPr>
          <p:txBody>
            <a:bodyPr wrap="none" rtlCol="0" anchor="t" anchorCtr="0">
              <a:spAutoFit/>
            </a:bodyPr>
            <a:lstStyle/>
            <a:p>
              <a:pPr algn="ctr"/>
              <a:r>
                <a:rPr lang="en-GB" sz="1200" dirty="0" smtClean="0">
                  <a:solidFill>
                    <a:srgbClr val="000000"/>
                  </a:solidFill>
                  <a:cs typeface="Arial" panose="020B0604020202020204" pitchFamily="34" charset="0"/>
                </a:rPr>
                <a:t>44</a:t>
              </a:r>
              <a:endParaRPr lang="en-GB" sz="1200" dirty="0">
                <a:solidFill>
                  <a:srgbClr val="000000"/>
                </a:solidFill>
                <a:cs typeface="Arial" panose="020B0604020202020204" pitchFamily="34" charset="0"/>
              </a:endParaRPr>
            </a:p>
          </p:txBody>
        </p:sp>
        <p:cxnSp>
          <p:nvCxnSpPr>
            <p:cNvPr id="74" name="Straight Connector 73"/>
            <p:cNvCxnSpPr/>
            <p:nvPr/>
          </p:nvCxnSpPr>
          <p:spPr>
            <a:xfrm>
              <a:off x="5249778" y="3510493"/>
              <a:ext cx="3602035" cy="6346"/>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684513" y="3113308"/>
              <a:ext cx="1354858" cy="276999"/>
            </a:xfrm>
            <a:prstGeom prst="rect">
              <a:avLst/>
            </a:prstGeom>
            <a:noFill/>
          </p:spPr>
          <p:txBody>
            <a:bodyPr wrap="none" rtlCol="0">
              <a:spAutoFit/>
            </a:bodyPr>
            <a:lstStyle/>
            <a:p>
              <a:r>
                <a:rPr lang="en-GB" sz="1200" dirty="0" smtClean="0"/>
                <a:t>29 vs. 36 months</a:t>
              </a:r>
              <a:endParaRPr lang="en-GB" sz="1200" dirty="0"/>
            </a:p>
          </p:txBody>
        </p:sp>
        <p:cxnSp>
          <p:nvCxnSpPr>
            <p:cNvPr id="76" name="Straight Connector 75"/>
            <p:cNvCxnSpPr/>
            <p:nvPr/>
          </p:nvCxnSpPr>
          <p:spPr>
            <a:xfrm>
              <a:off x="7506552" y="2604578"/>
              <a:ext cx="202629" cy="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506552" y="2834612"/>
              <a:ext cx="2026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777827" y="2445304"/>
              <a:ext cx="960519" cy="738664"/>
            </a:xfrm>
            <a:prstGeom prst="rect">
              <a:avLst/>
            </a:prstGeom>
            <a:noFill/>
          </p:spPr>
          <p:txBody>
            <a:bodyPr wrap="none" rtlCol="0">
              <a:spAutoFit/>
            </a:bodyPr>
            <a:lstStyle/>
            <a:p>
              <a:r>
                <a:rPr lang="en-GB" sz="1400" dirty="0" smtClean="0"/>
                <a:t>U</a:t>
              </a:r>
            </a:p>
            <a:p>
              <a:r>
                <a:rPr lang="en-GB" sz="1400" dirty="0" err="1" smtClean="0"/>
                <a:t>eU</a:t>
              </a:r>
              <a:endParaRPr lang="en-GB" sz="1400" dirty="0" smtClean="0"/>
            </a:p>
            <a:p>
              <a:r>
                <a:rPr lang="en-GB" sz="1400" dirty="0" smtClean="0"/>
                <a:t>Censored</a:t>
              </a:r>
              <a:endParaRPr lang="en-GB" sz="1400" dirty="0"/>
            </a:p>
          </p:txBody>
        </p:sp>
        <p:cxnSp>
          <p:nvCxnSpPr>
            <p:cNvPr id="79" name="Straight Connector 78"/>
            <p:cNvCxnSpPr/>
            <p:nvPr/>
          </p:nvCxnSpPr>
          <p:spPr>
            <a:xfrm rot="5400000">
              <a:off x="7520936" y="3025284"/>
              <a:ext cx="7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7673336" y="3025284"/>
              <a:ext cx="72000" cy="0"/>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123960" y="4270569"/>
              <a:ext cx="572593" cy="276999"/>
            </a:xfrm>
            <a:prstGeom prst="rect">
              <a:avLst/>
            </a:prstGeom>
            <a:noFill/>
          </p:spPr>
          <p:txBody>
            <a:bodyPr wrap="none" rtlCol="0">
              <a:spAutoFit/>
            </a:bodyPr>
            <a:lstStyle/>
            <a:p>
              <a:r>
                <a:rPr lang="en-GB" sz="1200" dirty="0" smtClean="0"/>
                <a:t>p=0.3</a:t>
              </a:r>
              <a:endParaRPr lang="en-GB" sz="1200" dirty="0"/>
            </a:p>
          </p:txBody>
        </p:sp>
        <p:grpSp>
          <p:nvGrpSpPr>
            <p:cNvPr id="82" name="Group 2"/>
            <p:cNvGrpSpPr>
              <a:grpSpLocks/>
            </p:cNvGrpSpPr>
            <p:nvPr/>
          </p:nvGrpSpPr>
          <p:grpSpPr bwMode="auto">
            <a:xfrm>
              <a:off x="5466014" y="2454274"/>
              <a:ext cx="3385799" cy="1054935"/>
              <a:chOff x="2064" y="1908"/>
              <a:chExt cx="1632" cy="504"/>
            </a:xfrm>
          </p:grpSpPr>
          <p:sp>
            <p:nvSpPr>
              <p:cNvPr id="95" name="Line 3"/>
              <p:cNvSpPr>
                <a:spLocks noChangeShapeType="1"/>
              </p:cNvSpPr>
              <p:nvPr/>
            </p:nvSpPr>
            <p:spPr bwMode="auto">
              <a:xfrm>
                <a:off x="2874" y="222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4"/>
              <p:cNvSpPr>
                <a:spLocks noChangeShapeType="1"/>
              </p:cNvSpPr>
              <p:nvPr/>
            </p:nvSpPr>
            <p:spPr bwMode="auto">
              <a:xfrm>
                <a:off x="2310" y="1974"/>
                <a:ext cx="0" cy="4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5"/>
              <p:cNvSpPr>
                <a:spLocks noChangeShapeType="1"/>
              </p:cNvSpPr>
              <p:nvPr/>
            </p:nvSpPr>
            <p:spPr bwMode="auto">
              <a:xfrm>
                <a:off x="3162" y="232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6"/>
              <p:cNvSpPr>
                <a:spLocks noChangeShapeType="1"/>
              </p:cNvSpPr>
              <p:nvPr/>
            </p:nvSpPr>
            <p:spPr bwMode="auto">
              <a:xfrm>
                <a:off x="3558" y="237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7"/>
              <p:cNvSpPr>
                <a:spLocks noChangeShapeType="1"/>
              </p:cNvSpPr>
              <p:nvPr/>
            </p:nvSpPr>
            <p:spPr bwMode="auto">
              <a:xfrm>
                <a:off x="2220" y="1974"/>
                <a:ext cx="0" cy="4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8"/>
              <p:cNvSpPr>
                <a:spLocks noChangeShapeType="1"/>
              </p:cNvSpPr>
              <p:nvPr/>
            </p:nvSpPr>
            <p:spPr bwMode="auto">
              <a:xfrm>
                <a:off x="3492" y="237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9"/>
              <p:cNvSpPr>
                <a:spLocks noChangeShapeType="1"/>
              </p:cNvSpPr>
              <p:nvPr/>
            </p:nvSpPr>
            <p:spPr bwMode="auto">
              <a:xfrm>
                <a:off x="2370" y="201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10"/>
              <p:cNvSpPr>
                <a:spLocks noChangeShapeType="1"/>
              </p:cNvSpPr>
              <p:nvPr/>
            </p:nvSpPr>
            <p:spPr bwMode="auto">
              <a:xfrm>
                <a:off x="2214" y="1974"/>
                <a:ext cx="0" cy="4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11"/>
              <p:cNvSpPr>
                <a:spLocks noChangeShapeType="1"/>
              </p:cNvSpPr>
              <p:nvPr/>
            </p:nvSpPr>
            <p:spPr bwMode="auto">
              <a:xfrm>
                <a:off x="3294" y="237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12"/>
              <p:cNvSpPr>
                <a:spLocks noChangeShapeType="1"/>
              </p:cNvSpPr>
              <p:nvPr/>
            </p:nvSpPr>
            <p:spPr bwMode="auto">
              <a:xfrm>
                <a:off x="2250" y="1974"/>
                <a:ext cx="0" cy="4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13"/>
              <p:cNvSpPr>
                <a:spLocks noChangeShapeType="1"/>
              </p:cNvSpPr>
              <p:nvPr/>
            </p:nvSpPr>
            <p:spPr bwMode="auto">
              <a:xfrm>
                <a:off x="2382" y="201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14"/>
              <p:cNvSpPr>
                <a:spLocks noChangeShapeType="1"/>
              </p:cNvSpPr>
              <p:nvPr/>
            </p:nvSpPr>
            <p:spPr bwMode="auto">
              <a:xfrm>
                <a:off x="2082" y="1908"/>
                <a:ext cx="0" cy="3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15"/>
              <p:cNvSpPr>
                <a:spLocks noChangeShapeType="1"/>
              </p:cNvSpPr>
              <p:nvPr/>
            </p:nvSpPr>
            <p:spPr bwMode="auto">
              <a:xfrm>
                <a:off x="2736" y="217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Freeform 16"/>
              <p:cNvSpPr>
                <a:spLocks/>
              </p:cNvSpPr>
              <p:nvPr/>
            </p:nvSpPr>
            <p:spPr bwMode="auto">
              <a:xfrm>
                <a:off x="2064" y="1926"/>
                <a:ext cx="1632" cy="468"/>
              </a:xfrm>
              <a:custGeom>
                <a:avLst/>
                <a:gdLst>
                  <a:gd name="T0" fmla="*/ 272 w 272"/>
                  <a:gd name="T1" fmla="*/ 78 h 78"/>
                  <a:gd name="T2" fmla="*/ 194 w 272"/>
                  <a:gd name="T3" fmla="*/ 78 h 78"/>
                  <a:gd name="T4" fmla="*/ 194 w 272"/>
                  <a:gd name="T5" fmla="*/ 69 h 78"/>
                  <a:gd name="T6" fmla="*/ 167 w 272"/>
                  <a:gd name="T7" fmla="*/ 69 h 78"/>
                  <a:gd name="T8" fmla="*/ 167 w 272"/>
                  <a:gd name="T9" fmla="*/ 61 h 78"/>
                  <a:gd name="T10" fmla="*/ 146 w 272"/>
                  <a:gd name="T11" fmla="*/ 61 h 78"/>
                  <a:gd name="T12" fmla="*/ 146 w 272"/>
                  <a:gd name="T13" fmla="*/ 52 h 78"/>
                  <a:gd name="T14" fmla="*/ 130 w 272"/>
                  <a:gd name="T15" fmla="*/ 52 h 78"/>
                  <a:gd name="T16" fmla="*/ 130 w 272"/>
                  <a:gd name="T17" fmla="*/ 44 h 78"/>
                  <a:gd name="T18" fmla="*/ 95 w 272"/>
                  <a:gd name="T19" fmla="*/ 44 h 78"/>
                  <a:gd name="T20" fmla="*/ 95 w 272"/>
                  <a:gd name="T21" fmla="*/ 37 h 78"/>
                  <a:gd name="T22" fmla="*/ 79 w 272"/>
                  <a:gd name="T23" fmla="*/ 37 h 78"/>
                  <a:gd name="T24" fmla="*/ 79 w 272"/>
                  <a:gd name="T25" fmla="*/ 30 h 78"/>
                  <a:gd name="T26" fmla="*/ 74 w 272"/>
                  <a:gd name="T27" fmla="*/ 30 h 78"/>
                  <a:gd name="T28" fmla="*/ 74 w 272"/>
                  <a:gd name="T29" fmla="*/ 24 h 78"/>
                  <a:gd name="T30" fmla="*/ 62 w 272"/>
                  <a:gd name="T31" fmla="*/ 24 h 78"/>
                  <a:gd name="T32" fmla="*/ 62 w 272"/>
                  <a:gd name="T33" fmla="*/ 17 h 78"/>
                  <a:gd name="T34" fmla="*/ 44 w 272"/>
                  <a:gd name="T35" fmla="*/ 17 h 78"/>
                  <a:gd name="T36" fmla="*/ 44 w 272"/>
                  <a:gd name="T37" fmla="*/ 11 h 78"/>
                  <a:gd name="T38" fmla="*/ 17 w 272"/>
                  <a:gd name="T39" fmla="*/ 11 h 78"/>
                  <a:gd name="T40" fmla="*/ 17 w 272"/>
                  <a:gd name="T41" fmla="*/ 5 h 78"/>
                  <a:gd name="T42" fmla="*/ 5 w 272"/>
                  <a:gd name="T43" fmla="*/ 5 h 78"/>
                  <a:gd name="T44" fmla="*/ 5 w 272"/>
                  <a:gd name="T45" fmla="*/ 0 h 78"/>
                  <a:gd name="T46" fmla="*/ 0 w 272"/>
                  <a:gd name="T4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2" h="78">
                    <a:moveTo>
                      <a:pt x="272" y="78"/>
                    </a:moveTo>
                    <a:lnTo>
                      <a:pt x="194" y="78"/>
                    </a:lnTo>
                    <a:lnTo>
                      <a:pt x="194" y="69"/>
                    </a:lnTo>
                    <a:lnTo>
                      <a:pt x="167" y="69"/>
                    </a:lnTo>
                    <a:lnTo>
                      <a:pt x="167" y="61"/>
                    </a:lnTo>
                    <a:lnTo>
                      <a:pt x="146" y="61"/>
                    </a:lnTo>
                    <a:lnTo>
                      <a:pt x="146" y="52"/>
                    </a:lnTo>
                    <a:lnTo>
                      <a:pt x="130" y="52"/>
                    </a:lnTo>
                    <a:lnTo>
                      <a:pt x="130" y="44"/>
                    </a:lnTo>
                    <a:lnTo>
                      <a:pt x="95" y="44"/>
                    </a:lnTo>
                    <a:lnTo>
                      <a:pt x="95" y="37"/>
                    </a:lnTo>
                    <a:lnTo>
                      <a:pt x="79" y="37"/>
                    </a:lnTo>
                    <a:lnTo>
                      <a:pt x="79" y="30"/>
                    </a:lnTo>
                    <a:lnTo>
                      <a:pt x="74" y="30"/>
                    </a:lnTo>
                    <a:lnTo>
                      <a:pt x="74" y="24"/>
                    </a:lnTo>
                    <a:lnTo>
                      <a:pt x="62" y="24"/>
                    </a:lnTo>
                    <a:lnTo>
                      <a:pt x="62" y="17"/>
                    </a:lnTo>
                    <a:lnTo>
                      <a:pt x="44" y="17"/>
                    </a:lnTo>
                    <a:lnTo>
                      <a:pt x="44" y="11"/>
                    </a:lnTo>
                    <a:lnTo>
                      <a:pt x="17" y="11"/>
                    </a:lnTo>
                    <a:lnTo>
                      <a:pt x="17" y="5"/>
                    </a:lnTo>
                    <a:lnTo>
                      <a:pt x="5" y="5"/>
                    </a:lnTo>
                    <a:lnTo>
                      <a:pt x="5"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83" name="Group 2"/>
            <p:cNvGrpSpPr>
              <a:grpSpLocks/>
            </p:cNvGrpSpPr>
            <p:nvPr/>
          </p:nvGrpSpPr>
          <p:grpSpPr bwMode="auto">
            <a:xfrm>
              <a:off x="5466013" y="2454274"/>
              <a:ext cx="3130809" cy="1730864"/>
              <a:chOff x="2134" y="1748"/>
              <a:chExt cx="1488" cy="816"/>
            </a:xfrm>
          </p:grpSpPr>
          <p:sp>
            <p:nvSpPr>
              <p:cNvPr id="90" name="Line 3"/>
              <p:cNvSpPr>
                <a:spLocks noChangeShapeType="1"/>
              </p:cNvSpPr>
              <p:nvPr/>
            </p:nvSpPr>
            <p:spPr bwMode="auto">
              <a:xfrm>
                <a:off x="3610" y="2528"/>
                <a:ext cx="0" cy="36"/>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
              <p:cNvSpPr>
                <a:spLocks noChangeShapeType="1"/>
              </p:cNvSpPr>
              <p:nvPr/>
            </p:nvSpPr>
            <p:spPr bwMode="auto">
              <a:xfrm>
                <a:off x="2374" y="1748"/>
                <a:ext cx="0" cy="45"/>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5"/>
              <p:cNvSpPr>
                <a:spLocks noChangeShapeType="1"/>
              </p:cNvSpPr>
              <p:nvPr/>
            </p:nvSpPr>
            <p:spPr bwMode="auto">
              <a:xfrm>
                <a:off x="2440" y="1748"/>
                <a:ext cx="0" cy="45"/>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6"/>
              <p:cNvSpPr>
                <a:spLocks noChangeShapeType="1"/>
              </p:cNvSpPr>
              <p:nvPr/>
            </p:nvSpPr>
            <p:spPr bwMode="auto">
              <a:xfrm>
                <a:off x="2152" y="1748"/>
                <a:ext cx="0" cy="45"/>
              </a:xfrm>
              <a:prstGeom prst="line">
                <a:avLst/>
              </a:pr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Freeform 7"/>
              <p:cNvSpPr>
                <a:spLocks/>
              </p:cNvSpPr>
              <p:nvPr/>
            </p:nvSpPr>
            <p:spPr bwMode="auto">
              <a:xfrm>
                <a:off x="2134" y="1772"/>
                <a:ext cx="1488" cy="774"/>
              </a:xfrm>
              <a:custGeom>
                <a:avLst/>
                <a:gdLst>
                  <a:gd name="T0" fmla="*/ 248 w 248"/>
                  <a:gd name="T1" fmla="*/ 129 h 129"/>
                  <a:gd name="T2" fmla="*/ 168 w 248"/>
                  <a:gd name="T3" fmla="*/ 129 h 129"/>
                  <a:gd name="T4" fmla="*/ 168 w 248"/>
                  <a:gd name="T5" fmla="*/ 99 h 129"/>
                  <a:gd name="T6" fmla="*/ 163 w 248"/>
                  <a:gd name="T7" fmla="*/ 99 h 129"/>
                  <a:gd name="T8" fmla="*/ 163 w 248"/>
                  <a:gd name="T9" fmla="*/ 66 h 129"/>
                  <a:gd name="T10" fmla="*/ 88 w 248"/>
                  <a:gd name="T11" fmla="*/ 66 h 129"/>
                  <a:gd name="T12" fmla="*/ 88 w 248"/>
                  <a:gd name="T13" fmla="*/ 34 h 129"/>
                  <a:gd name="T14" fmla="*/ 86 w 248"/>
                  <a:gd name="T15" fmla="*/ 34 h 129"/>
                  <a:gd name="T16" fmla="*/ 86 w 248"/>
                  <a:gd name="T17" fmla="*/ 0 h 129"/>
                  <a:gd name="T18" fmla="*/ 0 w 248"/>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129">
                    <a:moveTo>
                      <a:pt x="248" y="129"/>
                    </a:moveTo>
                    <a:lnTo>
                      <a:pt x="168" y="129"/>
                    </a:lnTo>
                    <a:lnTo>
                      <a:pt x="168" y="99"/>
                    </a:lnTo>
                    <a:lnTo>
                      <a:pt x="163" y="99"/>
                    </a:lnTo>
                    <a:lnTo>
                      <a:pt x="163" y="66"/>
                    </a:lnTo>
                    <a:lnTo>
                      <a:pt x="88" y="66"/>
                    </a:lnTo>
                    <a:lnTo>
                      <a:pt x="88" y="34"/>
                    </a:lnTo>
                    <a:lnTo>
                      <a:pt x="86" y="34"/>
                    </a:lnTo>
                    <a:lnTo>
                      <a:pt x="86" y="0"/>
                    </a:lnTo>
                    <a:lnTo>
                      <a:pt x="0" y="0"/>
                    </a:lnTo>
                  </a:path>
                </a:pathLst>
              </a:custGeom>
              <a:ln w="19050">
                <a:solidFill>
                  <a:srgbClr val="006DB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84" name="TextBox 83"/>
            <p:cNvSpPr txBox="1"/>
            <p:nvPr/>
          </p:nvSpPr>
          <p:spPr>
            <a:xfrm rot="16200000">
              <a:off x="3944881" y="3408386"/>
              <a:ext cx="1470270"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cs typeface="Arial" panose="020B0604020202020204" pitchFamily="34" charset="0"/>
                </a:rPr>
                <a:t>Survival probability</a:t>
              </a:r>
              <a:endParaRPr lang="en-GB" sz="1200" dirty="0">
                <a:solidFill>
                  <a:srgbClr val="000000"/>
                </a:solidFill>
                <a:cs typeface="Arial" panose="020B0604020202020204" pitchFamily="34" charset="0"/>
              </a:endParaRPr>
            </a:p>
          </p:txBody>
        </p:sp>
        <p:sp>
          <p:nvSpPr>
            <p:cNvPr id="85" name="TextBox 84"/>
            <p:cNvSpPr txBox="1"/>
            <p:nvPr/>
          </p:nvSpPr>
          <p:spPr>
            <a:xfrm>
              <a:off x="4752236" y="2327580"/>
              <a:ext cx="482824" cy="276998"/>
            </a:xfrm>
            <a:prstGeom prst="rect">
              <a:avLst/>
            </a:prstGeom>
            <a:noFill/>
          </p:spPr>
          <p:txBody>
            <a:bodyPr wrap="none" rtlCol="0" anchor="ctr" anchorCtr="0">
              <a:spAutoFit/>
            </a:bodyPr>
            <a:lstStyle/>
            <a:p>
              <a:pPr algn="r"/>
              <a:r>
                <a:rPr lang="en-GB" sz="1200" dirty="0" smtClean="0">
                  <a:solidFill>
                    <a:srgbClr val="000000"/>
                  </a:solidFill>
                  <a:cs typeface="Arial" panose="020B0604020202020204" pitchFamily="34" charset="0"/>
                </a:rPr>
                <a:t>1.00</a:t>
              </a:r>
              <a:endParaRPr lang="en-GB" sz="1200" dirty="0">
                <a:solidFill>
                  <a:srgbClr val="000000"/>
                </a:solidFill>
                <a:cs typeface="Arial" panose="020B0604020202020204" pitchFamily="34" charset="0"/>
              </a:endParaRPr>
            </a:p>
          </p:txBody>
        </p:sp>
        <p:sp>
          <p:nvSpPr>
            <p:cNvPr id="86" name="TextBox 85"/>
            <p:cNvSpPr txBox="1"/>
            <p:nvPr/>
          </p:nvSpPr>
          <p:spPr>
            <a:xfrm>
              <a:off x="4752239" y="2852132"/>
              <a:ext cx="482824" cy="276999"/>
            </a:xfrm>
            <a:prstGeom prst="rect">
              <a:avLst/>
            </a:prstGeom>
            <a:noFill/>
          </p:spPr>
          <p:txBody>
            <a:bodyPr wrap="none" rtlCol="0" anchor="ctr" anchorCtr="0">
              <a:spAutoFit/>
            </a:bodyPr>
            <a:lstStyle/>
            <a:p>
              <a:pPr algn="r"/>
              <a:r>
                <a:rPr lang="en-GB" sz="1200" dirty="0" smtClean="0">
                  <a:solidFill>
                    <a:srgbClr val="000000"/>
                  </a:solidFill>
                  <a:cs typeface="Arial" panose="020B0604020202020204" pitchFamily="34" charset="0"/>
                </a:rPr>
                <a:t>0.75</a:t>
              </a:r>
              <a:endParaRPr lang="en-GB" sz="1200" dirty="0">
                <a:solidFill>
                  <a:srgbClr val="000000"/>
                </a:solidFill>
                <a:cs typeface="Arial" panose="020B0604020202020204" pitchFamily="34" charset="0"/>
              </a:endParaRPr>
            </a:p>
          </p:txBody>
        </p:sp>
        <p:sp>
          <p:nvSpPr>
            <p:cNvPr id="87" name="TextBox 86"/>
            <p:cNvSpPr txBox="1"/>
            <p:nvPr/>
          </p:nvSpPr>
          <p:spPr>
            <a:xfrm>
              <a:off x="4752239" y="3375167"/>
              <a:ext cx="482824" cy="276998"/>
            </a:xfrm>
            <a:prstGeom prst="rect">
              <a:avLst/>
            </a:prstGeom>
            <a:noFill/>
          </p:spPr>
          <p:txBody>
            <a:bodyPr wrap="none" rtlCol="0" anchor="ctr" anchorCtr="0">
              <a:spAutoFit/>
            </a:bodyPr>
            <a:lstStyle/>
            <a:p>
              <a:pPr algn="r"/>
              <a:r>
                <a:rPr lang="en-GB" sz="1200" dirty="0" smtClean="0">
                  <a:solidFill>
                    <a:srgbClr val="000000"/>
                  </a:solidFill>
                  <a:cs typeface="Arial" panose="020B0604020202020204" pitchFamily="34" charset="0"/>
                </a:rPr>
                <a:t>0.50</a:t>
              </a:r>
              <a:endParaRPr lang="en-GB" sz="1200" dirty="0">
                <a:solidFill>
                  <a:srgbClr val="000000"/>
                </a:solidFill>
                <a:cs typeface="Arial" panose="020B0604020202020204" pitchFamily="34" charset="0"/>
              </a:endParaRPr>
            </a:p>
          </p:txBody>
        </p:sp>
        <p:sp>
          <p:nvSpPr>
            <p:cNvPr id="88" name="TextBox 87"/>
            <p:cNvSpPr txBox="1"/>
            <p:nvPr/>
          </p:nvSpPr>
          <p:spPr>
            <a:xfrm>
              <a:off x="4752239" y="3861752"/>
              <a:ext cx="482824" cy="276999"/>
            </a:xfrm>
            <a:prstGeom prst="rect">
              <a:avLst/>
            </a:prstGeom>
            <a:noFill/>
          </p:spPr>
          <p:txBody>
            <a:bodyPr wrap="none" rtlCol="0" anchor="ctr" anchorCtr="0">
              <a:spAutoFit/>
            </a:bodyPr>
            <a:lstStyle/>
            <a:p>
              <a:pPr algn="r"/>
              <a:r>
                <a:rPr lang="en-GB" sz="1200" dirty="0" smtClean="0">
                  <a:solidFill>
                    <a:srgbClr val="000000"/>
                  </a:solidFill>
                  <a:cs typeface="Arial" panose="020B0604020202020204" pitchFamily="34" charset="0"/>
                </a:rPr>
                <a:t>0.25</a:t>
              </a:r>
              <a:endParaRPr lang="en-GB" sz="1200" dirty="0">
                <a:solidFill>
                  <a:srgbClr val="000000"/>
                </a:solidFill>
                <a:cs typeface="Arial" panose="020B0604020202020204" pitchFamily="34" charset="0"/>
              </a:endParaRPr>
            </a:p>
          </p:txBody>
        </p:sp>
        <p:sp>
          <p:nvSpPr>
            <p:cNvPr id="89" name="TextBox 88"/>
            <p:cNvSpPr txBox="1"/>
            <p:nvPr/>
          </p:nvSpPr>
          <p:spPr>
            <a:xfrm>
              <a:off x="4752244" y="4352795"/>
              <a:ext cx="482824" cy="276998"/>
            </a:xfrm>
            <a:prstGeom prst="rect">
              <a:avLst/>
            </a:prstGeom>
            <a:noFill/>
          </p:spPr>
          <p:txBody>
            <a:bodyPr wrap="none" rtlCol="0" anchor="ctr" anchorCtr="0">
              <a:spAutoFit/>
            </a:bodyPr>
            <a:lstStyle/>
            <a:p>
              <a:pPr algn="r"/>
              <a:r>
                <a:rPr lang="en-GB" sz="1200" dirty="0" smtClean="0">
                  <a:solidFill>
                    <a:srgbClr val="000000"/>
                  </a:solidFill>
                  <a:cs typeface="Arial" panose="020B0604020202020204" pitchFamily="34" charset="0"/>
                </a:rPr>
                <a:t>0.00</a:t>
              </a:r>
              <a:endParaRPr lang="en-GB" sz="1200" dirty="0">
                <a:solidFill>
                  <a:srgbClr val="000000"/>
                </a:solidFill>
                <a:cs typeface="Arial" panose="020B0604020202020204" pitchFamily="34" charset="0"/>
              </a:endParaRPr>
            </a:p>
          </p:txBody>
        </p:sp>
      </p:grpSp>
    </p:spTree>
    <p:extLst>
      <p:ext uri="{BB962C8B-B14F-4D97-AF65-F5344CB8AC3E}">
        <p14:creationId xmlns:p14="http://schemas.microsoft.com/office/powerpoint/2010/main" val="40161065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63525" cy="939801"/>
          </a:xfrm>
        </p:spPr>
        <p:txBody>
          <a:bodyPr/>
          <a:lstStyle/>
          <a:p>
            <a:r>
              <a:rPr lang="en-GB" dirty="0" smtClean="0"/>
              <a:t>1613PD</a:t>
            </a:r>
            <a:r>
              <a:rPr lang="en-GB" dirty="0"/>
              <a:t>: </a:t>
            </a:r>
            <a:r>
              <a:rPr lang="en-GB" dirty="0" err="1"/>
              <a:t>mTOR</a:t>
            </a:r>
            <a:r>
              <a:rPr lang="en-GB" dirty="0"/>
              <a:t> inhibitors in uterine and extra-uterine malignant </a:t>
            </a:r>
            <a:r>
              <a:rPr lang="en-GB" dirty="0" err="1"/>
              <a:t>PEComas</a:t>
            </a:r>
            <a:r>
              <a:rPr lang="en-GB" dirty="0"/>
              <a:t>: </a:t>
            </a:r>
            <a:r>
              <a:rPr lang="en-GB" dirty="0" smtClean="0"/>
              <a:t>A </a:t>
            </a:r>
            <a:r>
              <a:rPr lang="en-GB" dirty="0" err="1"/>
              <a:t>multicenter</a:t>
            </a:r>
            <a:r>
              <a:rPr lang="en-GB" dirty="0"/>
              <a:t> international case series retrospective </a:t>
            </a:r>
            <a:r>
              <a:rPr lang="en-GB" dirty="0" smtClean="0"/>
              <a:t>analysis – </a:t>
            </a:r>
            <a:r>
              <a:rPr lang="en-GB" dirty="0" err="1" smtClean="0"/>
              <a:t>Sanfilippo</a:t>
            </a:r>
            <a:r>
              <a:rPr lang="en-GB" dirty="0" smtClean="0"/>
              <a:t> R,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 (CONT.)</a:t>
            </a:r>
          </a:p>
          <a:p>
            <a:pPr marL="0" indent="0">
              <a:buNone/>
            </a:pPr>
            <a:endParaRPr lang="en-GB" b="1" dirty="0" smtClean="0">
              <a:solidFill>
                <a:schemeClr val="bg1"/>
              </a:solidFill>
            </a:endParaRPr>
          </a:p>
          <a:p>
            <a:pPr marL="0" indent="0">
              <a:spcBef>
                <a:spcPts val="11400"/>
              </a:spcBef>
              <a:buNone/>
            </a:pPr>
            <a:r>
              <a:rPr lang="en-GB" b="1" dirty="0" smtClean="0">
                <a:solidFill>
                  <a:schemeClr val="bg1"/>
                </a:solidFill>
              </a:rPr>
              <a:t>CONCLUSIONS</a:t>
            </a:r>
          </a:p>
          <a:p>
            <a:pPr>
              <a:spcAft>
                <a:spcPts val="1200"/>
              </a:spcAft>
            </a:pPr>
            <a:r>
              <a:rPr lang="en-GB" sz="1600" dirty="0" smtClean="0"/>
              <a:t>In patients with </a:t>
            </a:r>
            <a:r>
              <a:rPr lang="en-GB" sz="1600" dirty="0" err="1" smtClean="0"/>
              <a:t>PEComa</a:t>
            </a:r>
            <a:r>
              <a:rPr lang="en-GB" sz="1600" dirty="0" smtClean="0"/>
              <a:t> those with uterine tumours tended to show less response to </a:t>
            </a:r>
            <a:r>
              <a:rPr lang="en-GB" sz="1600" dirty="0" err="1" smtClean="0"/>
              <a:t>mTOR</a:t>
            </a:r>
            <a:r>
              <a:rPr lang="en-GB" sz="1600" dirty="0" smtClean="0"/>
              <a:t> inhibitors than those with extra-uterine tumours</a:t>
            </a:r>
          </a:p>
          <a:p>
            <a:pPr>
              <a:spcAft>
                <a:spcPts val="1200"/>
              </a:spcAft>
            </a:pPr>
            <a:r>
              <a:rPr lang="en-GB" sz="1600" dirty="0" smtClean="0"/>
              <a:t>These results suggest that when investigating new agents, those patients with uterine </a:t>
            </a:r>
            <a:r>
              <a:rPr lang="en-GB" sz="1600" dirty="0" err="1" smtClean="0"/>
              <a:t>PEComas</a:t>
            </a:r>
            <a:r>
              <a:rPr lang="en-GB" sz="1600" dirty="0" smtClean="0"/>
              <a:t> should be evaluated in separate studies</a:t>
            </a:r>
            <a:endParaRPr lang="en-GB" sz="1600" dirty="0"/>
          </a:p>
        </p:txBody>
      </p:sp>
      <p:sp>
        <p:nvSpPr>
          <p:cNvPr id="4" name="Text Box 4"/>
          <p:cNvSpPr txBox="1">
            <a:spLocks noChangeArrowheads="1"/>
          </p:cNvSpPr>
          <p:nvPr/>
        </p:nvSpPr>
        <p:spPr bwMode="auto">
          <a:xfrm>
            <a:off x="4752773" y="6474897"/>
            <a:ext cx="41705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Sanfilippo</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R,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1613PD</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98048059"/>
              </p:ext>
            </p:extLst>
          </p:nvPr>
        </p:nvGraphicFramePr>
        <p:xfrm>
          <a:off x="1524000" y="1773609"/>
          <a:ext cx="6096000" cy="1483360"/>
        </p:xfrm>
        <a:graphic>
          <a:graphicData uri="http://schemas.openxmlformats.org/drawingml/2006/table">
            <a:tbl>
              <a:tblPr firstRow="1" bandRow="1">
                <a:tableStyleId>{69012ECD-51FC-41F1-AA8D-1B2483CD663E}</a:tableStyleId>
              </a:tblPr>
              <a:tblGrid>
                <a:gridCol w="2032000">
                  <a:extLst>
                    <a:ext uri="{9D8B030D-6E8A-4147-A177-3AD203B41FA5}">
                      <a16:colId xmlns:a16="http://schemas.microsoft.com/office/drawing/2014/main" val="727770791"/>
                    </a:ext>
                  </a:extLst>
                </a:gridCol>
                <a:gridCol w="2032000">
                  <a:extLst>
                    <a:ext uri="{9D8B030D-6E8A-4147-A177-3AD203B41FA5}">
                      <a16:colId xmlns:a16="http://schemas.microsoft.com/office/drawing/2014/main" val="2299301879"/>
                    </a:ext>
                  </a:extLst>
                </a:gridCol>
                <a:gridCol w="2032000">
                  <a:extLst>
                    <a:ext uri="{9D8B030D-6E8A-4147-A177-3AD203B41FA5}">
                      <a16:colId xmlns:a16="http://schemas.microsoft.com/office/drawing/2014/main" val="2865677567"/>
                    </a:ext>
                  </a:extLst>
                </a:gridCol>
              </a:tblGrid>
              <a:tr h="370840">
                <a:tc>
                  <a:txBody>
                    <a:bodyPr/>
                    <a:lstStyle/>
                    <a:p>
                      <a:r>
                        <a:rPr lang="en-GB" sz="1600" dirty="0" smtClean="0">
                          <a:solidFill>
                            <a:schemeClr val="tx2"/>
                          </a:solidFill>
                        </a:rPr>
                        <a:t>Response, %</a:t>
                      </a:r>
                      <a:endParaRPr lang="en-GB" sz="1600" dirty="0">
                        <a:solidFill>
                          <a:schemeClr val="tx2"/>
                        </a:solidFill>
                      </a:endParaRPr>
                    </a:p>
                  </a:txBody>
                  <a:tcPr marT="36000" marB="36000"/>
                </a:tc>
                <a:tc>
                  <a:txBody>
                    <a:bodyPr/>
                    <a:lstStyle/>
                    <a:p>
                      <a:pPr algn="ctr"/>
                      <a:r>
                        <a:rPr lang="en-GB" sz="1600" dirty="0" smtClean="0">
                          <a:solidFill>
                            <a:schemeClr val="tx2"/>
                          </a:solidFill>
                        </a:rPr>
                        <a:t>Uterine</a:t>
                      </a:r>
                      <a:endParaRPr lang="en-GB" sz="1600" dirty="0">
                        <a:solidFill>
                          <a:schemeClr val="tx2"/>
                        </a:solidFill>
                      </a:endParaRPr>
                    </a:p>
                  </a:txBody>
                  <a:tcPr marT="36000" marB="36000"/>
                </a:tc>
                <a:tc>
                  <a:txBody>
                    <a:bodyPr/>
                    <a:lstStyle/>
                    <a:p>
                      <a:pPr algn="ctr"/>
                      <a:r>
                        <a:rPr lang="en-GB" sz="1600" dirty="0" smtClean="0">
                          <a:solidFill>
                            <a:schemeClr val="tx2"/>
                          </a:solidFill>
                        </a:rPr>
                        <a:t>Extra-uterine</a:t>
                      </a:r>
                      <a:endParaRPr lang="en-GB" sz="1600" dirty="0">
                        <a:solidFill>
                          <a:schemeClr val="tx2"/>
                        </a:solidFill>
                      </a:endParaRPr>
                    </a:p>
                  </a:txBody>
                  <a:tcPr marT="36000" marB="36000"/>
                </a:tc>
                <a:extLst>
                  <a:ext uri="{0D108BD9-81ED-4DB2-BD59-A6C34878D82A}">
                    <a16:rowId xmlns:a16="http://schemas.microsoft.com/office/drawing/2014/main" val="3503697356"/>
                  </a:ext>
                </a:extLst>
              </a:tr>
              <a:tr h="370840">
                <a:tc>
                  <a:txBody>
                    <a:bodyPr/>
                    <a:lstStyle/>
                    <a:p>
                      <a:r>
                        <a:rPr lang="en-GB" sz="1600" dirty="0" smtClean="0"/>
                        <a:t>PR</a:t>
                      </a:r>
                      <a:endParaRPr lang="en-GB" sz="1600" dirty="0"/>
                    </a:p>
                  </a:txBody>
                  <a:tcPr marT="36000" marB="36000"/>
                </a:tc>
                <a:tc>
                  <a:txBody>
                    <a:bodyPr/>
                    <a:lstStyle/>
                    <a:p>
                      <a:pPr algn="ctr"/>
                      <a:r>
                        <a:rPr lang="en-GB" sz="1600" dirty="0" smtClean="0"/>
                        <a:t>12</a:t>
                      </a:r>
                      <a:endParaRPr lang="en-GB" sz="1600" dirty="0"/>
                    </a:p>
                  </a:txBody>
                  <a:tcPr marT="36000" marB="36000"/>
                </a:tc>
                <a:tc>
                  <a:txBody>
                    <a:bodyPr/>
                    <a:lstStyle/>
                    <a:p>
                      <a:pPr algn="ctr"/>
                      <a:r>
                        <a:rPr lang="en-GB" sz="1600" dirty="0" smtClean="0"/>
                        <a:t>48</a:t>
                      </a:r>
                      <a:endParaRPr lang="en-GB" sz="1600" dirty="0"/>
                    </a:p>
                  </a:txBody>
                  <a:tcPr marT="36000" marB="36000"/>
                </a:tc>
                <a:extLst>
                  <a:ext uri="{0D108BD9-81ED-4DB2-BD59-A6C34878D82A}">
                    <a16:rowId xmlns:a16="http://schemas.microsoft.com/office/drawing/2014/main" val="4009449644"/>
                  </a:ext>
                </a:extLst>
              </a:tr>
              <a:tr h="370840">
                <a:tc>
                  <a:txBody>
                    <a:bodyPr/>
                    <a:lstStyle/>
                    <a:p>
                      <a:r>
                        <a:rPr lang="en-GB" sz="1600" dirty="0" smtClean="0"/>
                        <a:t>SD</a:t>
                      </a:r>
                      <a:endParaRPr lang="en-GB" sz="1600" dirty="0"/>
                    </a:p>
                  </a:txBody>
                  <a:tcPr marT="36000" marB="36000"/>
                </a:tc>
                <a:tc>
                  <a:txBody>
                    <a:bodyPr/>
                    <a:lstStyle/>
                    <a:p>
                      <a:pPr algn="ctr"/>
                      <a:r>
                        <a:rPr lang="en-GB" sz="1600" dirty="0" smtClean="0"/>
                        <a:t>50</a:t>
                      </a:r>
                      <a:endParaRPr lang="en-GB" sz="1600" dirty="0"/>
                    </a:p>
                  </a:txBody>
                  <a:tcPr marT="36000" marB="36000"/>
                </a:tc>
                <a:tc>
                  <a:txBody>
                    <a:bodyPr/>
                    <a:lstStyle/>
                    <a:p>
                      <a:pPr algn="ctr"/>
                      <a:r>
                        <a:rPr lang="en-GB" sz="1600" dirty="0" smtClean="0"/>
                        <a:t>30</a:t>
                      </a:r>
                      <a:endParaRPr lang="en-GB" sz="1600" dirty="0"/>
                    </a:p>
                  </a:txBody>
                  <a:tcPr marT="36000" marB="36000"/>
                </a:tc>
                <a:extLst>
                  <a:ext uri="{0D108BD9-81ED-4DB2-BD59-A6C34878D82A}">
                    <a16:rowId xmlns:a16="http://schemas.microsoft.com/office/drawing/2014/main" val="1306784488"/>
                  </a:ext>
                </a:extLst>
              </a:tr>
              <a:tr h="370840">
                <a:tc>
                  <a:txBody>
                    <a:bodyPr/>
                    <a:lstStyle/>
                    <a:p>
                      <a:r>
                        <a:rPr lang="en-GB" sz="1600" dirty="0" smtClean="0"/>
                        <a:t>PD</a:t>
                      </a:r>
                      <a:endParaRPr lang="en-GB" sz="1600" dirty="0"/>
                    </a:p>
                  </a:txBody>
                  <a:tcPr marT="36000" marB="36000"/>
                </a:tc>
                <a:tc>
                  <a:txBody>
                    <a:bodyPr/>
                    <a:lstStyle/>
                    <a:p>
                      <a:pPr algn="ctr"/>
                      <a:r>
                        <a:rPr lang="en-GB" sz="1600" dirty="0" smtClean="0"/>
                        <a:t>38</a:t>
                      </a:r>
                      <a:endParaRPr lang="en-GB" sz="1600" dirty="0"/>
                    </a:p>
                  </a:txBody>
                  <a:tcPr marT="36000" marB="36000"/>
                </a:tc>
                <a:tc>
                  <a:txBody>
                    <a:bodyPr/>
                    <a:lstStyle/>
                    <a:p>
                      <a:pPr algn="ctr"/>
                      <a:r>
                        <a:rPr lang="en-GB" sz="1600" dirty="0" smtClean="0"/>
                        <a:t>21</a:t>
                      </a:r>
                      <a:endParaRPr lang="en-GB" sz="1600" dirty="0"/>
                    </a:p>
                  </a:txBody>
                  <a:tcPr marT="36000" marB="36000"/>
                </a:tc>
                <a:extLst>
                  <a:ext uri="{0D108BD9-81ED-4DB2-BD59-A6C34878D82A}">
                    <a16:rowId xmlns:a16="http://schemas.microsoft.com/office/drawing/2014/main" val="200662514"/>
                  </a:ext>
                </a:extLst>
              </a:tr>
            </a:tbl>
          </a:graphicData>
        </a:graphic>
      </p:graphicFrame>
    </p:spTree>
    <p:extLst>
      <p:ext uri="{BB962C8B-B14F-4D97-AF65-F5344CB8AC3E}">
        <p14:creationId xmlns:p14="http://schemas.microsoft.com/office/powerpoint/2010/main" val="2776319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45970" cy="939801"/>
          </a:xfrm>
        </p:spPr>
        <p:txBody>
          <a:bodyPr/>
          <a:lstStyle/>
          <a:p>
            <a:r>
              <a:rPr lang="en-GB" dirty="0" smtClean="0"/>
              <a:t>1601O: Natural </a:t>
            </a:r>
            <a:r>
              <a:rPr lang="en-GB" dirty="0"/>
              <a:t>history of sarcomas and impact of reference </a:t>
            </a:r>
            <a:r>
              <a:rPr lang="en-GB" dirty="0" err="1"/>
              <a:t>centers</a:t>
            </a:r>
            <a:r>
              <a:rPr lang="en-GB" dirty="0"/>
              <a:t> in </a:t>
            </a:r>
            <a:r>
              <a:rPr lang="en-GB" dirty="0" smtClean="0"/>
              <a:t/>
            </a:r>
            <a:br>
              <a:rPr lang="en-GB" dirty="0" smtClean="0"/>
            </a:br>
            <a:r>
              <a:rPr lang="en-GB" dirty="0" smtClean="0"/>
              <a:t>the </a:t>
            </a:r>
            <a:r>
              <a:rPr lang="en-GB" dirty="0"/>
              <a:t>nationwide NETSARC study on 35,784 patients (pts) from 2010 to 2017 </a:t>
            </a:r>
            <a:r>
              <a:rPr lang="en-GB" dirty="0" smtClean="0"/>
              <a:t/>
            </a:r>
            <a:br>
              <a:rPr lang="en-GB" dirty="0" smtClean="0"/>
            </a:br>
            <a:r>
              <a:rPr lang="en-GB" dirty="0" smtClean="0"/>
              <a:t>– </a:t>
            </a:r>
            <a:r>
              <a:rPr lang="en-GB" dirty="0" err="1" smtClean="0"/>
              <a:t>Blay</a:t>
            </a:r>
            <a:r>
              <a:rPr lang="en-GB" dirty="0" smtClean="0"/>
              <a:t> J-Y,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STUDY OBJECTIVE</a:t>
            </a:r>
          </a:p>
          <a:p>
            <a:r>
              <a:rPr lang="en-GB" sz="1600" dirty="0" smtClean="0"/>
              <a:t>To examine the natural history of sarcomas and the influence of where treatment is conducted within the NETSARC network</a:t>
            </a:r>
          </a:p>
          <a:p>
            <a:pPr marL="0" indent="0">
              <a:spcBef>
                <a:spcPts val="1800"/>
              </a:spcBef>
              <a:buNone/>
            </a:pPr>
            <a:r>
              <a:rPr lang="en-GB" b="1" dirty="0" smtClean="0">
                <a:solidFill>
                  <a:schemeClr val="bg1"/>
                </a:solidFill>
              </a:rPr>
              <a:t>METHODS</a:t>
            </a:r>
            <a:endParaRPr lang="en-GB" b="1" dirty="0">
              <a:solidFill>
                <a:schemeClr val="bg1"/>
              </a:solidFill>
            </a:endParaRPr>
          </a:p>
          <a:p>
            <a:pPr>
              <a:spcAft>
                <a:spcPts val="1200"/>
              </a:spcAft>
            </a:pPr>
            <a:r>
              <a:rPr lang="en-GB" sz="1600" dirty="0" smtClean="0"/>
              <a:t>Patients (n=35,784) who presented to the multidisciplinary tumour board (MDTB) from 2010 in the NETSARC network of 26 sarcoma reference </a:t>
            </a:r>
            <a:r>
              <a:rPr lang="en-US" sz="1600" dirty="0" smtClean="0"/>
              <a:t>centers</a:t>
            </a:r>
            <a:r>
              <a:rPr lang="en-GB" sz="1600" dirty="0" smtClean="0"/>
              <a:t> </a:t>
            </a:r>
            <a:r>
              <a:rPr lang="en-GB" sz="1600" dirty="0" smtClean="0"/>
              <a:t>in France were regularly monitored for their characteristics and follow-up</a:t>
            </a:r>
            <a:endParaRPr lang="en-GB" sz="1600" dirty="0"/>
          </a:p>
          <a:p>
            <a:pPr>
              <a:spcAft>
                <a:spcPts val="1200"/>
              </a:spcAft>
            </a:pPr>
            <a:r>
              <a:rPr lang="en-GB" sz="1600" dirty="0" smtClean="0"/>
              <a:t>Subpopulations included 29,497 patients in the incident population and 6,287 patients who were diagnosed before and </a:t>
            </a:r>
            <a:r>
              <a:rPr lang="en-GB" sz="1600" dirty="0"/>
              <a:t>presented to </a:t>
            </a:r>
            <a:r>
              <a:rPr lang="en-GB" sz="1600" dirty="0" smtClean="0"/>
              <a:t>an </a:t>
            </a:r>
            <a:r>
              <a:rPr lang="en-GB" sz="1600" dirty="0"/>
              <a:t>MDTB after 1 </a:t>
            </a:r>
            <a:r>
              <a:rPr lang="en-GB" sz="1600" dirty="0" smtClean="0"/>
              <a:t>January 2010</a:t>
            </a:r>
          </a:p>
          <a:p>
            <a:pPr>
              <a:spcAft>
                <a:spcPts val="1200"/>
              </a:spcAft>
            </a:pPr>
            <a:r>
              <a:rPr lang="en-GB" sz="1600" dirty="0" smtClean="0"/>
              <a:t>Of </a:t>
            </a:r>
            <a:r>
              <a:rPr lang="en-GB" sz="1600" dirty="0" smtClean="0"/>
              <a:t>the 35,784 patients, 22,971 (64.2%) had soft tissue, 7,346 (20.5%) visceral and 5,447 (15.2%) bone sarcoma as the primary site</a:t>
            </a:r>
          </a:p>
          <a:p>
            <a:pPr>
              <a:spcAft>
                <a:spcPts val="1200"/>
              </a:spcAft>
            </a:pPr>
            <a:r>
              <a:rPr lang="en-GB" sz="1600" dirty="0" smtClean="0"/>
              <a:t>The most common histological subtypes were leiomyosarcoma (n=4,182; 11.7%), UPS (n=38,67; 10.8%) and GIST (n=2,690; 7.3%)</a:t>
            </a:r>
          </a:p>
        </p:txBody>
      </p:sp>
      <p:sp>
        <p:nvSpPr>
          <p:cNvPr id="4" name="Text Box 4"/>
          <p:cNvSpPr txBox="1">
            <a:spLocks noChangeArrowheads="1"/>
          </p:cNvSpPr>
          <p:nvPr/>
        </p:nvSpPr>
        <p:spPr bwMode="auto">
          <a:xfrm>
            <a:off x="5118834" y="6474897"/>
            <a:ext cx="38045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Blay</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J-Y</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Ann </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Oncol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2018;29(</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suppl</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5):</a:t>
            </a: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abstr</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1601O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8443167" y="0"/>
            <a:ext cx="700833" cy="430887"/>
          </a:xfrm>
          <a:prstGeom prst="rect">
            <a:avLst/>
          </a:prstGeom>
          <a:solidFill>
            <a:srgbClr val="FFFF00"/>
          </a:solidFill>
        </p:spPr>
        <p:txBody>
          <a:bodyPr wrap="none" rtlCol="0">
            <a:spAutoFit/>
          </a:bodyPr>
          <a:lstStyle/>
          <a:p>
            <a:pPr algn="r"/>
            <a:r>
              <a:rPr lang="en-GB" sz="1100" b="1" dirty="0" smtClean="0"/>
              <a:t>All</a:t>
            </a:r>
          </a:p>
          <a:p>
            <a:pPr algn="r"/>
            <a:r>
              <a:rPr lang="en-GB" sz="1100" b="1" dirty="0"/>
              <a:t>5</a:t>
            </a:r>
            <a:r>
              <a:rPr lang="en-GB" sz="1100" b="1" dirty="0" smtClean="0"/>
              <a:t> slides</a:t>
            </a:r>
            <a:endParaRPr lang="en-GB" sz="1100" b="1" dirty="0"/>
          </a:p>
        </p:txBody>
      </p:sp>
    </p:spTree>
    <p:extLst>
      <p:ext uri="{BB962C8B-B14F-4D97-AF65-F5344CB8AC3E}">
        <p14:creationId xmlns:p14="http://schemas.microsoft.com/office/powerpoint/2010/main" val="3276528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90941" cy="939801"/>
          </a:xfrm>
        </p:spPr>
        <p:txBody>
          <a:bodyPr/>
          <a:lstStyle/>
          <a:p>
            <a:r>
              <a:rPr lang="en-GB" dirty="0" smtClean="0"/>
              <a:t>1601O: Natural </a:t>
            </a:r>
            <a:r>
              <a:rPr lang="en-GB" dirty="0"/>
              <a:t>history of sarcomas and impact of reference </a:t>
            </a:r>
            <a:r>
              <a:rPr lang="en-GB" dirty="0" err="1"/>
              <a:t>centers</a:t>
            </a:r>
            <a:r>
              <a:rPr lang="en-GB" dirty="0"/>
              <a:t> in </a:t>
            </a:r>
            <a:r>
              <a:rPr lang="en-GB" dirty="0" smtClean="0"/>
              <a:t/>
            </a:r>
            <a:br>
              <a:rPr lang="en-GB" dirty="0" smtClean="0"/>
            </a:br>
            <a:r>
              <a:rPr lang="en-GB" dirty="0" smtClean="0"/>
              <a:t>the </a:t>
            </a:r>
            <a:r>
              <a:rPr lang="en-GB" dirty="0"/>
              <a:t>nationwide NETSARC study on 35,784 patients (pts) from 2010 to 2017 </a:t>
            </a:r>
            <a:r>
              <a:rPr lang="en-GB" dirty="0" smtClean="0"/>
              <a:t/>
            </a:r>
            <a:br>
              <a:rPr lang="en-GB" dirty="0" smtClean="0"/>
            </a:br>
            <a:r>
              <a:rPr lang="en-GB" dirty="0" smtClean="0"/>
              <a:t>– </a:t>
            </a:r>
            <a:r>
              <a:rPr lang="en-GB" dirty="0" err="1" smtClean="0"/>
              <a:t>Blay</a:t>
            </a:r>
            <a:r>
              <a:rPr lang="en-GB" dirty="0" smtClean="0"/>
              <a:t> J-Y, et al </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bg1"/>
                </a:solidFill>
              </a:rPr>
              <a:t>KEY RESULTS</a:t>
            </a:r>
          </a:p>
          <a:p>
            <a:r>
              <a:rPr lang="en-GB" sz="1600" dirty="0" smtClean="0"/>
              <a:t>There were a number of predisposing conditions found including previous cancer (12.2%), previous radiotherapy (3%) and genetic factors (2.7%) </a:t>
            </a:r>
          </a:p>
          <a:p>
            <a:endParaRPr lang="en-GB" dirty="0"/>
          </a:p>
        </p:txBody>
      </p:sp>
      <p:sp>
        <p:nvSpPr>
          <p:cNvPr id="4" name="Text Box 4"/>
          <p:cNvSpPr txBox="1">
            <a:spLocks noChangeArrowheads="1"/>
          </p:cNvSpPr>
          <p:nvPr/>
        </p:nvSpPr>
        <p:spPr bwMode="auto">
          <a:xfrm>
            <a:off x="5118834" y="6474897"/>
            <a:ext cx="38045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Blay</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J-Y</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1601O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56484002"/>
              </p:ext>
            </p:extLst>
          </p:nvPr>
        </p:nvGraphicFramePr>
        <p:xfrm>
          <a:off x="273600" y="2610485"/>
          <a:ext cx="8560800" cy="2521440"/>
        </p:xfrm>
        <a:graphic>
          <a:graphicData uri="http://schemas.openxmlformats.org/drawingml/2006/table">
            <a:tbl>
              <a:tblPr firstRow="1" bandRow="1">
                <a:tableStyleId>{69012ECD-51FC-41F1-AA8D-1B2483CD663E}</a:tableStyleId>
              </a:tblPr>
              <a:tblGrid>
                <a:gridCol w="2402144">
                  <a:extLst>
                    <a:ext uri="{9D8B030D-6E8A-4147-A177-3AD203B41FA5}">
                      <a16:colId xmlns:a16="http://schemas.microsoft.com/office/drawing/2014/main" val="4099275845"/>
                    </a:ext>
                  </a:extLst>
                </a:gridCol>
                <a:gridCol w="2654656">
                  <a:extLst>
                    <a:ext uri="{9D8B030D-6E8A-4147-A177-3AD203B41FA5}">
                      <a16:colId xmlns:a16="http://schemas.microsoft.com/office/drawing/2014/main" val="1066638669"/>
                    </a:ext>
                  </a:extLst>
                </a:gridCol>
                <a:gridCol w="2254623">
                  <a:extLst>
                    <a:ext uri="{9D8B030D-6E8A-4147-A177-3AD203B41FA5}">
                      <a16:colId xmlns:a16="http://schemas.microsoft.com/office/drawing/2014/main" val="1534046928"/>
                    </a:ext>
                  </a:extLst>
                </a:gridCol>
                <a:gridCol w="1249377">
                  <a:extLst>
                    <a:ext uri="{9D8B030D-6E8A-4147-A177-3AD203B41FA5}">
                      <a16:colId xmlns:a16="http://schemas.microsoft.com/office/drawing/2014/main" val="3608126888"/>
                    </a:ext>
                  </a:extLst>
                </a:gridCol>
              </a:tblGrid>
              <a:tr h="370840">
                <a:tc>
                  <a:txBody>
                    <a:bodyPr/>
                    <a:lstStyle/>
                    <a:p>
                      <a:r>
                        <a:rPr lang="en-GB" sz="1200" dirty="0" smtClean="0">
                          <a:solidFill>
                            <a:schemeClr val="tx2"/>
                          </a:solidFill>
                        </a:rPr>
                        <a:t>Quality of</a:t>
                      </a:r>
                      <a:r>
                        <a:rPr lang="en-GB" sz="1200" baseline="0" dirty="0" smtClean="0">
                          <a:solidFill>
                            <a:schemeClr val="tx2"/>
                          </a:solidFill>
                        </a:rPr>
                        <a:t> resection, n (%)</a:t>
                      </a:r>
                      <a:endParaRPr lang="en-GB" sz="1200" dirty="0">
                        <a:solidFill>
                          <a:schemeClr val="tx2"/>
                        </a:solidFill>
                      </a:endParaRPr>
                    </a:p>
                  </a:txBody>
                  <a:tcPr marT="18000" marB="18000" anchor="b"/>
                </a:tc>
                <a:tc>
                  <a:txBody>
                    <a:bodyPr/>
                    <a:lstStyle/>
                    <a:p>
                      <a:pPr algn="ctr"/>
                      <a:r>
                        <a:rPr lang="en-GB" sz="1200" dirty="0" smtClean="0">
                          <a:solidFill>
                            <a:schemeClr val="tx2"/>
                          </a:solidFill>
                        </a:rPr>
                        <a:t>Outside</a:t>
                      </a:r>
                      <a:r>
                        <a:rPr lang="en-GB" sz="1200" baseline="0" dirty="0" smtClean="0">
                          <a:solidFill>
                            <a:schemeClr val="tx2"/>
                          </a:solidFill>
                        </a:rPr>
                        <a:t> NETSARC or no data </a:t>
                      </a:r>
                      <a:br>
                        <a:rPr lang="en-GB" sz="1200" baseline="0" dirty="0" smtClean="0">
                          <a:solidFill>
                            <a:schemeClr val="tx2"/>
                          </a:solidFill>
                        </a:rPr>
                      </a:br>
                      <a:r>
                        <a:rPr lang="en-GB" sz="1200" baseline="0" dirty="0" smtClean="0">
                          <a:solidFill>
                            <a:schemeClr val="tx2"/>
                          </a:solidFill>
                        </a:rPr>
                        <a:t>(n=19,543)</a:t>
                      </a:r>
                      <a:endParaRPr lang="en-GB" sz="1200" dirty="0">
                        <a:solidFill>
                          <a:schemeClr val="tx2"/>
                        </a:solidFill>
                      </a:endParaRPr>
                    </a:p>
                  </a:txBody>
                  <a:tcPr marT="18000" marB="18000" anchor="b"/>
                </a:tc>
                <a:tc>
                  <a:txBody>
                    <a:bodyPr/>
                    <a:lstStyle/>
                    <a:p>
                      <a:pPr algn="ctr"/>
                      <a:r>
                        <a:rPr lang="en-GB" sz="1200" dirty="0" smtClean="0">
                          <a:solidFill>
                            <a:schemeClr val="tx2"/>
                          </a:solidFill>
                        </a:rPr>
                        <a:t>Within NETSARC </a:t>
                      </a:r>
                      <a:br>
                        <a:rPr lang="en-GB" sz="1200" dirty="0" smtClean="0">
                          <a:solidFill>
                            <a:schemeClr val="tx2"/>
                          </a:solidFill>
                        </a:rPr>
                      </a:br>
                      <a:r>
                        <a:rPr lang="en-GB" sz="1200" dirty="0" smtClean="0">
                          <a:solidFill>
                            <a:schemeClr val="tx2"/>
                          </a:solidFill>
                        </a:rPr>
                        <a:t>(n=9,954)</a:t>
                      </a:r>
                      <a:endParaRPr lang="en-GB" sz="1200" dirty="0">
                        <a:solidFill>
                          <a:schemeClr val="tx2"/>
                        </a:solidFill>
                      </a:endParaRPr>
                    </a:p>
                  </a:txBody>
                  <a:tcPr marT="18000" marB="1800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p-value</a:t>
                      </a:r>
                      <a:endParaRPr lang="en-GB" sz="1200" dirty="0" smtClean="0">
                        <a:solidFill>
                          <a:schemeClr val="tx2"/>
                        </a:solidFill>
                      </a:endParaRPr>
                    </a:p>
                  </a:txBody>
                  <a:tcPr marT="18000" marB="18000" anchor="b"/>
                </a:tc>
                <a:extLst>
                  <a:ext uri="{0D108BD9-81ED-4DB2-BD59-A6C34878D82A}">
                    <a16:rowId xmlns:a16="http://schemas.microsoft.com/office/drawing/2014/main" val="4241518351"/>
                  </a:ext>
                </a:extLst>
              </a:tr>
              <a:tr h="151662">
                <a:tc>
                  <a:txBody>
                    <a:bodyPr/>
                    <a:lstStyle/>
                    <a:p>
                      <a:r>
                        <a:rPr lang="en-GB" sz="1200" dirty="0" smtClean="0"/>
                        <a:t>Initial</a:t>
                      </a:r>
                    </a:p>
                    <a:p>
                      <a:pPr marL="179388" indent="0"/>
                      <a:r>
                        <a:rPr lang="en-GB" sz="1200" dirty="0" smtClean="0"/>
                        <a:t>R0</a:t>
                      </a:r>
                    </a:p>
                    <a:p>
                      <a:pPr marL="179388" indent="0"/>
                      <a:r>
                        <a:rPr lang="en-GB" sz="1200" dirty="0" smtClean="0"/>
                        <a:t>R1</a:t>
                      </a:r>
                    </a:p>
                    <a:p>
                      <a:pPr marL="179388" indent="0"/>
                      <a:r>
                        <a:rPr lang="en-GB" sz="1200" dirty="0" smtClean="0"/>
                        <a:t>R2</a:t>
                      </a:r>
                    </a:p>
                    <a:p>
                      <a:pPr marL="179388" indent="0"/>
                      <a:r>
                        <a:rPr lang="en-GB" sz="1200" dirty="0" smtClean="0"/>
                        <a:t>Unknown</a:t>
                      </a:r>
                      <a:endParaRPr lang="en-GB" sz="1200" dirty="0"/>
                    </a:p>
                  </a:txBody>
                  <a:tcPr marT="18000" marB="18000"/>
                </a:tc>
                <a:tc>
                  <a:txBody>
                    <a:bodyPr/>
                    <a:lstStyle/>
                    <a:p>
                      <a:pPr algn="ctr"/>
                      <a:endParaRPr lang="en-GB" sz="1200" dirty="0" smtClean="0"/>
                    </a:p>
                    <a:p>
                      <a:pPr algn="ctr"/>
                      <a:r>
                        <a:rPr lang="en-GB" sz="1200" dirty="0" smtClean="0"/>
                        <a:t>3,114 (15.9)</a:t>
                      </a:r>
                    </a:p>
                    <a:p>
                      <a:pPr algn="ctr"/>
                      <a:r>
                        <a:rPr lang="en-GB" sz="1200" dirty="0" smtClean="0"/>
                        <a:t>3,209 (16.0)</a:t>
                      </a:r>
                    </a:p>
                    <a:p>
                      <a:pPr algn="ctr"/>
                      <a:r>
                        <a:rPr lang="en-GB" sz="1200" dirty="0" smtClean="0"/>
                        <a:t>1,660 (8.5)</a:t>
                      </a:r>
                    </a:p>
                    <a:p>
                      <a:pPr algn="ctr"/>
                      <a:r>
                        <a:rPr lang="en-GB" sz="1200" dirty="0" smtClean="0"/>
                        <a:t>11,560 (59.1)</a:t>
                      </a:r>
                      <a:endParaRPr lang="en-GB" sz="1200" dirty="0"/>
                    </a:p>
                  </a:txBody>
                  <a:tcPr marT="18000" marB="18000"/>
                </a:tc>
                <a:tc>
                  <a:txBody>
                    <a:bodyPr/>
                    <a:lstStyle/>
                    <a:p>
                      <a:pPr algn="ctr"/>
                      <a:endParaRPr lang="en-GB" sz="1200" dirty="0" smtClean="0"/>
                    </a:p>
                    <a:p>
                      <a:pPr algn="ctr"/>
                      <a:r>
                        <a:rPr lang="en-GB" sz="1200" dirty="0" smtClean="0"/>
                        <a:t>5,280 (53.0)</a:t>
                      </a:r>
                    </a:p>
                    <a:p>
                      <a:pPr algn="ctr"/>
                      <a:r>
                        <a:rPr lang="en-GB" sz="1200" dirty="0" smtClean="0"/>
                        <a:t>2,388</a:t>
                      </a:r>
                      <a:r>
                        <a:rPr lang="en-GB" sz="1200" baseline="0" dirty="0" smtClean="0"/>
                        <a:t> (24.0)</a:t>
                      </a:r>
                    </a:p>
                    <a:p>
                      <a:pPr algn="ctr"/>
                      <a:r>
                        <a:rPr lang="en-GB" sz="1200" baseline="0" dirty="0" smtClean="0"/>
                        <a:t>417 (4.2)</a:t>
                      </a:r>
                    </a:p>
                    <a:p>
                      <a:pPr algn="ctr"/>
                      <a:r>
                        <a:rPr lang="en-GB" sz="1200" baseline="0" dirty="0" smtClean="0"/>
                        <a:t>1,869 (18.8)</a:t>
                      </a:r>
                      <a:endParaRPr lang="en-GB" sz="1200" dirty="0" smtClean="0"/>
                    </a:p>
                  </a:txBody>
                  <a:tcPr marT="18000" marB="18000"/>
                </a:tc>
                <a:tc>
                  <a:txBody>
                    <a:bodyPr/>
                    <a:lstStyle/>
                    <a:p>
                      <a:pPr algn="ctr"/>
                      <a:endParaRPr lang="en-GB" sz="1200" dirty="0" smtClean="0"/>
                    </a:p>
                    <a:p>
                      <a:pPr algn="ctr"/>
                      <a:endParaRPr lang="en-GB" sz="1200" dirty="0" smtClean="0"/>
                    </a:p>
                    <a:p>
                      <a:pPr algn="ctr"/>
                      <a:endParaRPr lang="en-GB" sz="1200" dirty="0" smtClean="0"/>
                    </a:p>
                    <a:p>
                      <a:pPr algn="ctr"/>
                      <a:endParaRPr lang="en-GB" sz="1200" dirty="0" smtClean="0"/>
                    </a:p>
                    <a:p>
                      <a:pPr algn="ctr"/>
                      <a:r>
                        <a:rPr lang="en-GB" sz="1200" dirty="0" smtClean="0"/>
                        <a:t>&lt;0.000</a:t>
                      </a:r>
                      <a:endParaRPr lang="en-GB" sz="1200" dirty="0"/>
                    </a:p>
                  </a:txBody>
                  <a:tcPr marT="18000" marB="18000"/>
                </a:tc>
                <a:extLst>
                  <a:ext uri="{0D108BD9-81ED-4DB2-BD59-A6C34878D82A}">
                    <a16:rowId xmlns:a16="http://schemas.microsoft.com/office/drawing/2014/main" val="383690205"/>
                  </a:ext>
                </a:extLst>
              </a:tr>
              <a:tr h="0">
                <a:tc>
                  <a:txBody>
                    <a:bodyPr/>
                    <a:lstStyle/>
                    <a:p>
                      <a:r>
                        <a:rPr lang="en-GB" sz="1200" dirty="0" smtClean="0"/>
                        <a:t>Reoperation</a:t>
                      </a:r>
                      <a:r>
                        <a:rPr lang="en-GB" sz="1200" baseline="0" dirty="0" smtClean="0"/>
                        <a:t> </a:t>
                      </a:r>
                      <a:endParaRPr lang="en-GB" sz="1200" dirty="0"/>
                    </a:p>
                  </a:txBody>
                  <a:tcPr marT="18000" marB="18000"/>
                </a:tc>
                <a:tc>
                  <a:txBody>
                    <a:bodyPr/>
                    <a:lstStyle/>
                    <a:p>
                      <a:pPr algn="ctr"/>
                      <a:r>
                        <a:rPr lang="en-GB" sz="1200" dirty="0" smtClean="0"/>
                        <a:t>2,498 (21.4)</a:t>
                      </a:r>
                      <a:endParaRPr lang="en-GB" sz="1200" dirty="0"/>
                    </a:p>
                  </a:txBody>
                  <a:tcPr marT="18000" marB="18000"/>
                </a:tc>
                <a:tc>
                  <a:txBody>
                    <a:bodyPr/>
                    <a:lstStyle/>
                    <a:p>
                      <a:pPr algn="ctr"/>
                      <a:r>
                        <a:rPr lang="en-GB" sz="1200" dirty="0" smtClean="0"/>
                        <a:t>616 (6.2)</a:t>
                      </a:r>
                      <a:endParaRPr lang="en-GB" sz="1200" dirty="0"/>
                    </a:p>
                  </a:txBody>
                  <a:tcPr marT="18000" marB="18000"/>
                </a:tc>
                <a:tc>
                  <a:txBody>
                    <a:bodyPr/>
                    <a:lstStyle/>
                    <a:p>
                      <a:pPr algn="ctr"/>
                      <a:r>
                        <a:rPr lang="en-GB" sz="1200" dirty="0" smtClean="0"/>
                        <a:t>&lt;0.000</a:t>
                      </a:r>
                      <a:endParaRPr lang="en-GB" sz="1200" dirty="0"/>
                    </a:p>
                  </a:txBody>
                  <a:tcPr marT="18000" marB="18000"/>
                </a:tc>
                <a:extLst>
                  <a:ext uri="{0D108BD9-81ED-4DB2-BD59-A6C34878D82A}">
                    <a16:rowId xmlns:a16="http://schemas.microsoft.com/office/drawing/2014/main" val="217289317"/>
                  </a:ext>
                </a:extLst>
              </a:tr>
              <a:tr h="0">
                <a:tc>
                  <a:txBody>
                    <a:bodyPr/>
                    <a:lstStyle/>
                    <a:p>
                      <a:r>
                        <a:rPr lang="en-GB" sz="1200" dirty="0" smtClean="0"/>
                        <a:t>Final</a:t>
                      </a:r>
                    </a:p>
                    <a:p>
                      <a:pPr marL="179388" indent="0"/>
                      <a:r>
                        <a:rPr lang="en-GB" sz="1200" dirty="0" smtClean="0"/>
                        <a:t>R0</a:t>
                      </a:r>
                    </a:p>
                    <a:p>
                      <a:pPr marL="179388" indent="0"/>
                      <a:r>
                        <a:rPr lang="en-GB" sz="1200" dirty="0" smtClean="0"/>
                        <a:t>R1</a:t>
                      </a:r>
                    </a:p>
                    <a:p>
                      <a:pPr marL="179388" indent="0"/>
                      <a:r>
                        <a:rPr lang="en-GB" sz="1200" dirty="0" smtClean="0"/>
                        <a:t>R2</a:t>
                      </a:r>
                    </a:p>
                    <a:p>
                      <a:pPr marL="179388" indent="0"/>
                      <a:r>
                        <a:rPr lang="en-GB" sz="1200" dirty="0" smtClean="0"/>
                        <a:t>Unknown</a:t>
                      </a:r>
                      <a:endParaRPr lang="en-GB" sz="1200" dirty="0"/>
                    </a:p>
                  </a:txBody>
                  <a:tcPr marT="18000" marB="18000"/>
                </a:tc>
                <a:tc>
                  <a:txBody>
                    <a:bodyPr/>
                    <a:lstStyle/>
                    <a:p>
                      <a:pPr algn="ctr"/>
                      <a:endParaRPr lang="en-GB" sz="1200" dirty="0" smtClean="0"/>
                    </a:p>
                    <a:p>
                      <a:pPr algn="ctr"/>
                      <a:r>
                        <a:rPr lang="en-GB" sz="1200" dirty="0" smtClean="0"/>
                        <a:t>4,694 (24.0)</a:t>
                      </a:r>
                    </a:p>
                    <a:p>
                      <a:pPr algn="ctr"/>
                      <a:r>
                        <a:rPr lang="en-GB" sz="1200" dirty="0" smtClean="0"/>
                        <a:t>2,493 (12.8)</a:t>
                      </a:r>
                    </a:p>
                    <a:p>
                      <a:pPr algn="ctr"/>
                      <a:r>
                        <a:rPr lang="en-GB" sz="1200" dirty="0" smtClean="0"/>
                        <a:t>982 (5.0)</a:t>
                      </a:r>
                    </a:p>
                    <a:p>
                      <a:pPr algn="ctr"/>
                      <a:r>
                        <a:rPr lang="en-GB" sz="1200" dirty="0" smtClean="0"/>
                        <a:t>11,374 (58.2)</a:t>
                      </a:r>
                      <a:endParaRPr lang="en-GB" sz="1200" dirty="0"/>
                    </a:p>
                  </a:txBody>
                  <a:tcPr marT="18000" marB="18000"/>
                </a:tc>
                <a:tc>
                  <a:txBody>
                    <a:bodyPr/>
                    <a:lstStyle/>
                    <a:p>
                      <a:pPr algn="ctr"/>
                      <a:endParaRPr lang="en-GB" sz="1200" dirty="0" smtClean="0"/>
                    </a:p>
                    <a:p>
                      <a:pPr algn="ctr"/>
                      <a:r>
                        <a:rPr lang="en-GB" sz="1200" dirty="0" smtClean="0"/>
                        <a:t>5,634</a:t>
                      </a:r>
                      <a:r>
                        <a:rPr lang="en-GB" sz="1200" baseline="0" dirty="0" smtClean="0"/>
                        <a:t> (56.7)</a:t>
                      </a:r>
                    </a:p>
                    <a:p>
                      <a:pPr algn="ctr"/>
                      <a:r>
                        <a:rPr lang="en-GB" sz="1200" baseline="0" dirty="0" smtClean="0"/>
                        <a:t>2,170 (21.8)</a:t>
                      </a:r>
                    </a:p>
                    <a:p>
                      <a:pPr algn="ctr"/>
                      <a:r>
                        <a:rPr lang="en-GB" sz="1200" baseline="0" dirty="0" smtClean="0"/>
                        <a:t>302 (3.0)</a:t>
                      </a:r>
                    </a:p>
                    <a:p>
                      <a:pPr algn="ctr"/>
                      <a:r>
                        <a:rPr lang="en-GB" sz="1200" dirty="0" smtClean="0"/>
                        <a:t>1,839 (18.5)</a:t>
                      </a:r>
                      <a:endParaRPr lang="en-GB" sz="1200" dirty="0"/>
                    </a:p>
                  </a:txBody>
                  <a:tcPr marT="18000" marB="18000"/>
                </a:tc>
                <a:tc>
                  <a:txBody>
                    <a:bodyPr/>
                    <a:lstStyle/>
                    <a:p>
                      <a:pPr algn="ctr"/>
                      <a:endParaRPr lang="en-GB" sz="1200" dirty="0" smtClean="0"/>
                    </a:p>
                    <a:p>
                      <a:pPr algn="ctr"/>
                      <a:endParaRPr lang="en-GB" sz="1200" dirty="0" smtClean="0"/>
                    </a:p>
                    <a:p>
                      <a:pPr algn="ctr"/>
                      <a:endParaRPr lang="en-GB" sz="1200" dirty="0" smtClean="0"/>
                    </a:p>
                    <a:p>
                      <a:pPr algn="ctr"/>
                      <a:endParaRPr lang="en-GB" sz="1200" dirty="0" smtClean="0"/>
                    </a:p>
                    <a:p>
                      <a:pPr algn="ctr"/>
                      <a:r>
                        <a:rPr lang="en-GB" sz="1200" dirty="0" smtClean="0"/>
                        <a:t>&lt;0.000</a:t>
                      </a:r>
                      <a:endParaRPr lang="en-GB" sz="1200" dirty="0"/>
                    </a:p>
                  </a:txBody>
                  <a:tcPr marT="18000" marB="18000"/>
                </a:tc>
                <a:extLst>
                  <a:ext uri="{0D108BD9-81ED-4DB2-BD59-A6C34878D82A}">
                    <a16:rowId xmlns:a16="http://schemas.microsoft.com/office/drawing/2014/main" val="433251799"/>
                  </a:ext>
                </a:extLst>
              </a:tr>
            </a:tbl>
          </a:graphicData>
        </a:graphic>
      </p:graphicFrame>
    </p:spTree>
    <p:extLst>
      <p:ext uri="{BB962C8B-B14F-4D97-AF65-F5344CB8AC3E}">
        <p14:creationId xmlns:p14="http://schemas.microsoft.com/office/powerpoint/2010/main" val="268783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1601O: Natural </a:t>
            </a:r>
            <a:r>
              <a:rPr lang="en-GB" dirty="0"/>
              <a:t>history of sarcomas and impact of reference </a:t>
            </a:r>
            <a:r>
              <a:rPr lang="en-GB" dirty="0" err="1"/>
              <a:t>centers</a:t>
            </a:r>
            <a:r>
              <a:rPr lang="en-GB" dirty="0"/>
              <a:t> in the nationwide NETSARC study on 35,784 patients (pts) from 2010 to 2017 </a:t>
            </a:r>
            <a:r>
              <a:rPr lang="en-GB" dirty="0" smtClean="0"/>
              <a:t>– </a:t>
            </a:r>
            <a:r>
              <a:rPr lang="en-GB" dirty="0" err="1" smtClean="0"/>
              <a:t>Blay</a:t>
            </a:r>
            <a:r>
              <a:rPr lang="en-GB" dirty="0" smtClean="0"/>
              <a:t> J-Y, et al </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bg1"/>
                </a:solidFill>
              </a:rPr>
              <a:t>KEY RESULTS (CONT.)</a:t>
            </a:r>
          </a:p>
          <a:p>
            <a:r>
              <a:rPr lang="en-GB" sz="1600" dirty="0" smtClean="0"/>
              <a:t>When surgery is performed at a reference </a:t>
            </a:r>
            <a:r>
              <a:rPr lang="en-US" sz="1600" dirty="0" smtClean="0"/>
              <a:t>center</a:t>
            </a:r>
            <a:r>
              <a:rPr lang="en-GB" sz="1600" dirty="0" smtClean="0"/>
              <a:t> </a:t>
            </a:r>
            <a:r>
              <a:rPr lang="en-GB" sz="1600" dirty="0" smtClean="0"/>
              <a:t>patients have a reduced risk of relapse (46%) and death (36%)</a:t>
            </a:r>
            <a:endParaRPr lang="en-GB" sz="1600" dirty="0"/>
          </a:p>
        </p:txBody>
      </p:sp>
      <p:sp>
        <p:nvSpPr>
          <p:cNvPr id="4" name="Text Box 4"/>
          <p:cNvSpPr txBox="1">
            <a:spLocks noChangeArrowheads="1"/>
          </p:cNvSpPr>
          <p:nvPr/>
        </p:nvSpPr>
        <p:spPr bwMode="auto">
          <a:xfrm>
            <a:off x="5118834" y="6474897"/>
            <a:ext cx="38045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Blay</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J-Y</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smtClean="0">
                <a:solidFill>
                  <a:srgbClr val="363636"/>
                </a:solidFill>
              </a:rPr>
              <a:t>abstr</a:t>
            </a:r>
            <a:r>
              <a:rPr lang="en-GB" sz="1200" dirty="0" smtClean="0">
                <a:solidFill>
                  <a:srgbClr val="363636"/>
                </a:solidFill>
              </a:rPr>
              <a:t> 1601O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5" name="TextBox 4"/>
          <p:cNvSpPr txBox="1"/>
          <p:nvPr/>
        </p:nvSpPr>
        <p:spPr>
          <a:xfrm>
            <a:off x="2557667" y="2359360"/>
            <a:ext cx="4028667" cy="338554"/>
          </a:xfrm>
          <a:prstGeom prst="rect">
            <a:avLst/>
          </a:prstGeom>
          <a:noFill/>
        </p:spPr>
        <p:txBody>
          <a:bodyPr wrap="none" rtlCol="0">
            <a:spAutoFit/>
          </a:bodyPr>
          <a:lstStyle/>
          <a:p>
            <a:pPr algn="ctr"/>
            <a:r>
              <a:rPr lang="en-GB" sz="1600" b="1" dirty="0" smtClean="0"/>
              <a:t>LRFS &amp; OS: incident patient population</a:t>
            </a:r>
            <a:endParaRPr lang="en-GB" sz="1600" b="1" dirty="0"/>
          </a:p>
        </p:txBody>
      </p:sp>
      <p:grpSp>
        <p:nvGrpSpPr>
          <p:cNvPr id="6" name="Group 5"/>
          <p:cNvGrpSpPr/>
          <p:nvPr/>
        </p:nvGrpSpPr>
        <p:grpSpPr>
          <a:xfrm>
            <a:off x="220662" y="2741996"/>
            <a:ext cx="4179226" cy="3364584"/>
            <a:chOff x="187173" y="2701369"/>
            <a:chExt cx="4179226" cy="3364584"/>
          </a:xfrm>
        </p:grpSpPr>
        <p:grpSp>
          <p:nvGrpSpPr>
            <p:cNvPr id="7" name="Group 6"/>
            <p:cNvGrpSpPr/>
            <p:nvPr/>
          </p:nvGrpSpPr>
          <p:grpSpPr>
            <a:xfrm>
              <a:off x="187173" y="2701369"/>
              <a:ext cx="4179226" cy="3364584"/>
              <a:chOff x="1955092" y="2287574"/>
              <a:chExt cx="4620302" cy="2591205"/>
            </a:xfrm>
          </p:grpSpPr>
          <p:grpSp>
            <p:nvGrpSpPr>
              <p:cNvPr id="13" name="Group 12"/>
              <p:cNvGrpSpPr/>
              <p:nvPr/>
            </p:nvGrpSpPr>
            <p:grpSpPr>
              <a:xfrm>
                <a:off x="2614623" y="2396465"/>
                <a:ext cx="3901680" cy="2135075"/>
                <a:chOff x="836615" y="2448719"/>
                <a:chExt cx="3901680" cy="2135075"/>
              </a:xfrm>
            </p:grpSpPr>
            <p:sp>
              <p:nvSpPr>
                <p:cNvPr id="28" name="Freeform 2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12"/>
                <p:cNvSpPr>
                  <a:spLocks noChangeShapeType="1"/>
                </p:cNvSpPr>
                <p:nvPr/>
              </p:nvSpPr>
              <p:spPr bwMode="auto">
                <a:xfrm>
                  <a:off x="3751148"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13"/>
                <p:cNvSpPr>
                  <a:spLocks noChangeShapeType="1"/>
                </p:cNvSpPr>
                <p:nvPr/>
              </p:nvSpPr>
              <p:spPr bwMode="auto">
                <a:xfrm>
                  <a:off x="2892346"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4"/>
                <p:cNvSpPr>
                  <a:spLocks noChangeShapeType="1"/>
                </p:cNvSpPr>
                <p:nvPr/>
              </p:nvSpPr>
              <p:spPr bwMode="auto">
                <a:xfrm>
                  <a:off x="4602800"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19"/>
                <p:cNvSpPr>
                  <a:spLocks noChangeShapeType="1"/>
                </p:cNvSpPr>
                <p:nvPr/>
              </p:nvSpPr>
              <p:spPr bwMode="auto">
                <a:xfrm>
                  <a:off x="2015659"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21"/>
                <p:cNvSpPr>
                  <a:spLocks noChangeShapeType="1"/>
                </p:cNvSpPr>
                <p:nvPr/>
              </p:nvSpPr>
              <p:spPr bwMode="auto">
                <a:xfrm>
                  <a:off x="1161194"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14" name="TextBox 13"/>
              <p:cNvSpPr txBox="1"/>
              <p:nvPr/>
            </p:nvSpPr>
            <p:spPr>
              <a:xfrm rot="16200000">
                <a:off x="1233415" y="3223124"/>
                <a:ext cx="1749588" cy="306234"/>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Local progression-free survival</a:t>
                </a:r>
                <a:endParaRPr lang="en-GB" sz="12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3275064" y="4665451"/>
                <a:ext cx="2810046" cy="213328"/>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months from initial diagnosis</a:t>
                </a:r>
                <a:endParaRPr lang="en-GB"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2245923" y="2287574"/>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2245925" y="2683450"/>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2245925" y="3068947"/>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245925" y="3467405"/>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2245925" y="3857222"/>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2245930" y="4251359"/>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0.0</a:t>
                </a:r>
                <a:endParaRPr lang="en-GB" sz="12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2795014" y="4499883"/>
                <a:ext cx="298081"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3599501"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4470621"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5338888"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30</a:t>
                </a:r>
                <a:endParaRPr lang="en-GB" sz="12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6183387"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grpSp>
        <p:sp>
          <p:nvSpPr>
            <p:cNvPr id="8" name="TextBox 7"/>
            <p:cNvSpPr txBox="1"/>
            <p:nvPr/>
          </p:nvSpPr>
          <p:spPr>
            <a:xfrm>
              <a:off x="1216537" y="3885413"/>
              <a:ext cx="930063" cy="307777"/>
            </a:xfrm>
            <a:prstGeom prst="rect">
              <a:avLst/>
            </a:prstGeom>
            <a:noFill/>
          </p:spPr>
          <p:txBody>
            <a:bodyPr wrap="none" rtlCol="0">
              <a:spAutoFit/>
            </a:bodyPr>
            <a:lstStyle/>
            <a:p>
              <a:r>
                <a:rPr lang="en-GB" sz="1400" dirty="0" smtClean="0"/>
                <a:t>Operated</a:t>
              </a:r>
              <a:endParaRPr lang="en-GB" sz="1400" dirty="0"/>
            </a:p>
          </p:txBody>
        </p:sp>
        <p:sp>
          <p:nvSpPr>
            <p:cNvPr id="9" name="TextBox 8"/>
            <p:cNvSpPr txBox="1"/>
            <p:nvPr/>
          </p:nvSpPr>
          <p:spPr>
            <a:xfrm>
              <a:off x="1565469" y="4186771"/>
              <a:ext cx="2650084" cy="824841"/>
            </a:xfrm>
            <a:prstGeom prst="rect">
              <a:avLst/>
            </a:prstGeom>
            <a:noFill/>
          </p:spPr>
          <p:txBody>
            <a:bodyPr wrap="none" rtlCol="0">
              <a:spAutoFit/>
            </a:bodyPr>
            <a:lstStyle/>
            <a:p>
              <a:pPr>
                <a:lnSpc>
                  <a:spcPct val="80000"/>
                </a:lnSpc>
              </a:pPr>
              <a:r>
                <a:rPr lang="en-GB" sz="1400" dirty="0" smtClean="0"/>
                <a:t>In NETSARC, n=9,910 (33.9%)</a:t>
              </a:r>
            </a:p>
            <a:p>
              <a:pPr>
                <a:lnSpc>
                  <a:spcPct val="80000"/>
                </a:lnSpc>
              </a:pPr>
              <a:endParaRPr lang="en-GB" sz="1400" dirty="0"/>
            </a:p>
            <a:p>
              <a:pPr>
                <a:lnSpc>
                  <a:spcPct val="80000"/>
                </a:lnSpc>
              </a:pPr>
              <a:r>
                <a:rPr lang="en-GB" sz="1400" dirty="0" smtClean="0"/>
                <a:t>Outside NETSARC or no data,</a:t>
              </a:r>
            </a:p>
            <a:p>
              <a:r>
                <a:rPr lang="en-GB" sz="1400" dirty="0" smtClean="0"/>
                <a:t>n=19,307 (66.1%)</a:t>
              </a:r>
              <a:endParaRPr lang="en-GB" sz="1400" dirty="0"/>
            </a:p>
          </p:txBody>
        </p:sp>
        <p:cxnSp>
          <p:nvCxnSpPr>
            <p:cNvPr id="10" name="Straight Connector 9"/>
            <p:cNvCxnSpPr/>
            <p:nvPr/>
          </p:nvCxnSpPr>
          <p:spPr>
            <a:xfrm>
              <a:off x="1349469" y="4286420"/>
              <a:ext cx="216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49469" y="4636230"/>
              <a:ext cx="21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16537" y="5065526"/>
              <a:ext cx="934871" cy="307777"/>
            </a:xfrm>
            <a:prstGeom prst="rect">
              <a:avLst/>
            </a:prstGeom>
            <a:noFill/>
          </p:spPr>
          <p:txBody>
            <a:bodyPr wrap="none" rtlCol="0">
              <a:spAutoFit/>
            </a:bodyPr>
            <a:lstStyle/>
            <a:p>
              <a:r>
                <a:rPr lang="en-GB" sz="1400" dirty="0"/>
                <a:t>p</a:t>
              </a:r>
              <a:r>
                <a:rPr lang="en-GB" sz="1400" dirty="0" smtClean="0"/>
                <a:t>&lt;0.0001</a:t>
              </a:r>
              <a:endParaRPr lang="en-GB" sz="1400" dirty="0"/>
            </a:p>
          </p:txBody>
        </p:sp>
      </p:grpSp>
      <p:grpSp>
        <p:nvGrpSpPr>
          <p:cNvPr id="40" name="Group 39"/>
          <p:cNvGrpSpPr/>
          <p:nvPr/>
        </p:nvGrpSpPr>
        <p:grpSpPr>
          <a:xfrm>
            <a:off x="4568920" y="2741996"/>
            <a:ext cx="4179230" cy="3364584"/>
            <a:chOff x="187169" y="2701369"/>
            <a:chExt cx="4179230" cy="3364584"/>
          </a:xfrm>
        </p:grpSpPr>
        <p:grpSp>
          <p:nvGrpSpPr>
            <p:cNvPr id="41" name="Group 40"/>
            <p:cNvGrpSpPr/>
            <p:nvPr/>
          </p:nvGrpSpPr>
          <p:grpSpPr>
            <a:xfrm>
              <a:off x="187169" y="2701369"/>
              <a:ext cx="4179230" cy="3364584"/>
              <a:chOff x="1955088" y="2287574"/>
              <a:chExt cx="4620306" cy="2591205"/>
            </a:xfrm>
          </p:grpSpPr>
          <p:grpSp>
            <p:nvGrpSpPr>
              <p:cNvPr id="43" name="Group 42"/>
              <p:cNvGrpSpPr/>
              <p:nvPr/>
            </p:nvGrpSpPr>
            <p:grpSpPr>
              <a:xfrm>
                <a:off x="2614623" y="2396465"/>
                <a:ext cx="3901680" cy="2135075"/>
                <a:chOff x="836615" y="2448719"/>
                <a:chExt cx="3901680" cy="2135075"/>
              </a:xfrm>
            </p:grpSpPr>
            <p:sp>
              <p:nvSpPr>
                <p:cNvPr id="58" name="Freeform 5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0"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1"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2"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3"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4"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5" name="Line 12"/>
                <p:cNvSpPr>
                  <a:spLocks noChangeShapeType="1"/>
                </p:cNvSpPr>
                <p:nvPr/>
              </p:nvSpPr>
              <p:spPr bwMode="auto">
                <a:xfrm>
                  <a:off x="3751148"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13"/>
                <p:cNvSpPr>
                  <a:spLocks noChangeShapeType="1"/>
                </p:cNvSpPr>
                <p:nvPr/>
              </p:nvSpPr>
              <p:spPr bwMode="auto">
                <a:xfrm>
                  <a:off x="2892346"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7" name="Line 14"/>
                <p:cNvSpPr>
                  <a:spLocks noChangeShapeType="1"/>
                </p:cNvSpPr>
                <p:nvPr/>
              </p:nvSpPr>
              <p:spPr bwMode="auto">
                <a:xfrm>
                  <a:off x="4602800"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8" name="Line 19"/>
                <p:cNvSpPr>
                  <a:spLocks noChangeShapeType="1"/>
                </p:cNvSpPr>
                <p:nvPr/>
              </p:nvSpPr>
              <p:spPr bwMode="auto">
                <a:xfrm>
                  <a:off x="2015659"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9" name="Line 21"/>
                <p:cNvSpPr>
                  <a:spLocks noChangeShapeType="1"/>
                </p:cNvSpPr>
                <p:nvPr/>
              </p:nvSpPr>
              <p:spPr bwMode="auto">
                <a:xfrm>
                  <a:off x="1161194"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44" name="TextBox 43"/>
              <p:cNvSpPr txBox="1"/>
              <p:nvPr/>
            </p:nvSpPr>
            <p:spPr>
              <a:xfrm rot="16200000">
                <a:off x="1827224" y="3223120"/>
                <a:ext cx="561962" cy="306233"/>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Survival</a:t>
                </a:r>
                <a:endParaRPr lang="en-GB" sz="1200" dirty="0">
                  <a:solidFill>
                    <a:srgbClr val="000000"/>
                  </a:solidFill>
                  <a:latin typeface="Arial" panose="020B0604020202020204" pitchFamily="34" charset="0"/>
                  <a:cs typeface="Arial" panose="020B0604020202020204" pitchFamily="34" charset="0"/>
                </a:endParaRPr>
              </a:p>
            </p:txBody>
          </p:sp>
          <p:sp>
            <p:nvSpPr>
              <p:cNvPr id="45" name="TextBox 44"/>
              <p:cNvSpPr txBox="1"/>
              <p:nvPr/>
            </p:nvSpPr>
            <p:spPr>
              <a:xfrm>
                <a:off x="3275064" y="4665451"/>
                <a:ext cx="2810046" cy="213328"/>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months from initial diagnosis</a:t>
                </a:r>
                <a:endParaRPr lang="en-GB" sz="12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2245923" y="2287574"/>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2245925" y="2683450"/>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2245925" y="3068947"/>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2245925" y="3467405"/>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2245925" y="3857222"/>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2245930" y="4251359"/>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0.0</a:t>
                </a:r>
                <a:endParaRPr lang="en-GB" sz="1200" dirty="0">
                  <a:solidFill>
                    <a:srgbClr val="000000"/>
                  </a:solidFill>
                  <a:latin typeface="Arial" panose="020B0604020202020204" pitchFamily="34" charset="0"/>
                  <a:cs typeface="Arial" panose="020B0604020202020204" pitchFamily="34" charset="0"/>
                </a:endParaRPr>
              </a:p>
            </p:txBody>
          </p:sp>
          <p:sp>
            <p:nvSpPr>
              <p:cNvPr id="52" name="TextBox 51"/>
              <p:cNvSpPr txBox="1"/>
              <p:nvPr/>
            </p:nvSpPr>
            <p:spPr>
              <a:xfrm>
                <a:off x="2795014" y="4499883"/>
                <a:ext cx="298081"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3599501"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4470621"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5338888"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30</a:t>
                </a:r>
                <a:endParaRPr lang="en-GB" sz="1200" dirty="0">
                  <a:solidFill>
                    <a:srgbClr val="000000"/>
                  </a:solidFill>
                  <a:latin typeface="Arial" panose="020B0604020202020204" pitchFamily="34" charset="0"/>
                  <a:cs typeface="Arial" panose="020B0604020202020204" pitchFamily="34" charset="0"/>
                </a:endParaRPr>
              </a:p>
            </p:txBody>
          </p:sp>
          <p:sp>
            <p:nvSpPr>
              <p:cNvPr id="57" name="TextBox 56"/>
              <p:cNvSpPr txBox="1"/>
              <p:nvPr/>
            </p:nvSpPr>
            <p:spPr>
              <a:xfrm>
                <a:off x="6183387"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grpSp>
        <p:sp>
          <p:nvSpPr>
            <p:cNvPr id="42" name="TextBox 41"/>
            <p:cNvSpPr txBox="1"/>
            <p:nvPr/>
          </p:nvSpPr>
          <p:spPr>
            <a:xfrm>
              <a:off x="1216537" y="5065526"/>
              <a:ext cx="934871" cy="307777"/>
            </a:xfrm>
            <a:prstGeom prst="rect">
              <a:avLst/>
            </a:prstGeom>
            <a:noFill/>
          </p:spPr>
          <p:txBody>
            <a:bodyPr wrap="none" rtlCol="0">
              <a:spAutoFit/>
            </a:bodyPr>
            <a:lstStyle/>
            <a:p>
              <a:r>
                <a:rPr lang="en-GB" sz="1400" dirty="0"/>
                <a:t>p</a:t>
              </a:r>
              <a:r>
                <a:rPr lang="en-GB" sz="1400" dirty="0" smtClean="0"/>
                <a:t>&lt;0.0001</a:t>
              </a:r>
              <a:endParaRPr lang="en-GB" sz="1400" dirty="0"/>
            </a:p>
          </p:txBody>
        </p:sp>
      </p:grpSp>
      <p:grpSp>
        <p:nvGrpSpPr>
          <p:cNvPr id="70" name="Group 333"/>
          <p:cNvGrpSpPr>
            <a:grpSpLocks/>
          </p:cNvGrpSpPr>
          <p:nvPr/>
        </p:nvGrpSpPr>
        <p:grpSpPr bwMode="auto">
          <a:xfrm>
            <a:off x="1123009" y="2862658"/>
            <a:ext cx="3223427" cy="1116000"/>
            <a:chOff x="2135" y="1898"/>
            <a:chExt cx="1488" cy="522"/>
          </a:xfrm>
        </p:grpSpPr>
        <p:grpSp>
          <p:nvGrpSpPr>
            <p:cNvPr id="71" name="Group 334"/>
            <p:cNvGrpSpPr>
              <a:grpSpLocks/>
            </p:cNvGrpSpPr>
            <p:nvPr/>
          </p:nvGrpSpPr>
          <p:grpSpPr bwMode="auto">
            <a:xfrm>
              <a:off x="2135" y="1898"/>
              <a:ext cx="588" cy="306"/>
              <a:chOff x="2135" y="1898"/>
              <a:chExt cx="588" cy="306"/>
            </a:xfrm>
          </p:grpSpPr>
          <p:sp>
            <p:nvSpPr>
              <p:cNvPr id="384" name="Line 335"/>
              <p:cNvSpPr>
                <a:spLocks noChangeShapeType="1"/>
              </p:cNvSpPr>
              <p:nvPr/>
            </p:nvSpPr>
            <p:spPr bwMode="auto">
              <a:xfrm>
                <a:off x="2141" y="18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5" name="Line 336"/>
              <p:cNvSpPr>
                <a:spLocks noChangeShapeType="1"/>
              </p:cNvSpPr>
              <p:nvPr/>
            </p:nvSpPr>
            <p:spPr bwMode="auto">
              <a:xfrm>
                <a:off x="2165" y="18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6" name="Line 337"/>
              <p:cNvSpPr>
                <a:spLocks noChangeShapeType="1"/>
              </p:cNvSpPr>
              <p:nvPr/>
            </p:nvSpPr>
            <p:spPr bwMode="auto">
              <a:xfrm>
                <a:off x="2153" y="18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7" name="Line 338"/>
              <p:cNvSpPr>
                <a:spLocks noChangeShapeType="1"/>
              </p:cNvSpPr>
              <p:nvPr/>
            </p:nvSpPr>
            <p:spPr bwMode="auto">
              <a:xfrm>
                <a:off x="2171" y="18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8" name="Line 339"/>
              <p:cNvSpPr>
                <a:spLocks noChangeShapeType="1"/>
              </p:cNvSpPr>
              <p:nvPr/>
            </p:nvSpPr>
            <p:spPr bwMode="auto">
              <a:xfrm>
                <a:off x="2135" y="18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9" name="Line 340"/>
              <p:cNvSpPr>
                <a:spLocks noChangeShapeType="1"/>
              </p:cNvSpPr>
              <p:nvPr/>
            </p:nvSpPr>
            <p:spPr bwMode="auto">
              <a:xfrm>
                <a:off x="2159" y="18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0" name="Line 341"/>
              <p:cNvSpPr>
                <a:spLocks noChangeShapeType="1"/>
              </p:cNvSpPr>
              <p:nvPr/>
            </p:nvSpPr>
            <p:spPr bwMode="auto">
              <a:xfrm>
                <a:off x="2147" y="18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1" name="Line 342"/>
              <p:cNvSpPr>
                <a:spLocks noChangeShapeType="1"/>
              </p:cNvSpPr>
              <p:nvPr/>
            </p:nvSpPr>
            <p:spPr bwMode="auto">
              <a:xfrm>
                <a:off x="2171" y="18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2" name="Line 343"/>
              <p:cNvSpPr>
                <a:spLocks noChangeShapeType="1"/>
              </p:cNvSpPr>
              <p:nvPr/>
            </p:nvSpPr>
            <p:spPr bwMode="auto">
              <a:xfrm>
                <a:off x="2141" y="18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3" name="Line 344"/>
              <p:cNvSpPr>
                <a:spLocks noChangeShapeType="1"/>
              </p:cNvSpPr>
              <p:nvPr/>
            </p:nvSpPr>
            <p:spPr bwMode="auto">
              <a:xfrm>
                <a:off x="2165" y="18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4" name="Line 345"/>
              <p:cNvSpPr>
                <a:spLocks noChangeShapeType="1"/>
              </p:cNvSpPr>
              <p:nvPr/>
            </p:nvSpPr>
            <p:spPr bwMode="auto">
              <a:xfrm>
                <a:off x="2171" y="19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5" name="Line 346"/>
              <p:cNvSpPr>
                <a:spLocks noChangeShapeType="1"/>
              </p:cNvSpPr>
              <p:nvPr/>
            </p:nvSpPr>
            <p:spPr bwMode="auto">
              <a:xfrm>
                <a:off x="2195" y="19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6" name="Line 347"/>
              <p:cNvSpPr>
                <a:spLocks noChangeShapeType="1"/>
              </p:cNvSpPr>
              <p:nvPr/>
            </p:nvSpPr>
            <p:spPr bwMode="auto">
              <a:xfrm>
                <a:off x="2177" y="19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7" name="Line 348"/>
              <p:cNvSpPr>
                <a:spLocks noChangeShapeType="1"/>
              </p:cNvSpPr>
              <p:nvPr/>
            </p:nvSpPr>
            <p:spPr bwMode="auto">
              <a:xfrm>
                <a:off x="2201" y="19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8" name="Line 349"/>
              <p:cNvSpPr>
                <a:spLocks noChangeShapeType="1"/>
              </p:cNvSpPr>
              <p:nvPr/>
            </p:nvSpPr>
            <p:spPr bwMode="auto">
              <a:xfrm>
                <a:off x="2165" y="19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9" name="Line 350"/>
              <p:cNvSpPr>
                <a:spLocks noChangeShapeType="1"/>
              </p:cNvSpPr>
              <p:nvPr/>
            </p:nvSpPr>
            <p:spPr bwMode="auto">
              <a:xfrm>
                <a:off x="2189" y="19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0" name="Line 351"/>
              <p:cNvSpPr>
                <a:spLocks noChangeShapeType="1"/>
              </p:cNvSpPr>
              <p:nvPr/>
            </p:nvSpPr>
            <p:spPr bwMode="auto">
              <a:xfrm>
                <a:off x="2177" y="19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1" name="Line 352"/>
              <p:cNvSpPr>
                <a:spLocks noChangeShapeType="1"/>
              </p:cNvSpPr>
              <p:nvPr/>
            </p:nvSpPr>
            <p:spPr bwMode="auto">
              <a:xfrm>
                <a:off x="2201" y="19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2" name="Line 353"/>
              <p:cNvSpPr>
                <a:spLocks noChangeShapeType="1"/>
              </p:cNvSpPr>
              <p:nvPr/>
            </p:nvSpPr>
            <p:spPr bwMode="auto">
              <a:xfrm>
                <a:off x="2171" y="19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3" name="Line 354"/>
              <p:cNvSpPr>
                <a:spLocks noChangeShapeType="1"/>
              </p:cNvSpPr>
              <p:nvPr/>
            </p:nvSpPr>
            <p:spPr bwMode="auto">
              <a:xfrm>
                <a:off x="2195" y="19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4" name="Line 355"/>
              <p:cNvSpPr>
                <a:spLocks noChangeShapeType="1"/>
              </p:cNvSpPr>
              <p:nvPr/>
            </p:nvSpPr>
            <p:spPr bwMode="auto">
              <a:xfrm>
                <a:off x="2201" y="192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5" name="Line 356"/>
              <p:cNvSpPr>
                <a:spLocks noChangeShapeType="1"/>
              </p:cNvSpPr>
              <p:nvPr/>
            </p:nvSpPr>
            <p:spPr bwMode="auto">
              <a:xfrm>
                <a:off x="2225" y="192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6" name="Line 357"/>
              <p:cNvSpPr>
                <a:spLocks noChangeShapeType="1"/>
              </p:cNvSpPr>
              <p:nvPr/>
            </p:nvSpPr>
            <p:spPr bwMode="auto">
              <a:xfrm>
                <a:off x="2207" y="192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7" name="Line 358"/>
              <p:cNvSpPr>
                <a:spLocks noChangeShapeType="1"/>
              </p:cNvSpPr>
              <p:nvPr/>
            </p:nvSpPr>
            <p:spPr bwMode="auto">
              <a:xfrm>
                <a:off x="2231" y="192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8" name="Line 359"/>
              <p:cNvSpPr>
                <a:spLocks noChangeShapeType="1"/>
              </p:cNvSpPr>
              <p:nvPr/>
            </p:nvSpPr>
            <p:spPr bwMode="auto">
              <a:xfrm>
                <a:off x="2195" y="192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9" name="Line 360"/>
              <p:cNvSpPr>
                <a:spLocks noChangeShapeType="1"/>
              </p:cNvSpPr>
              <p:nvPr/>
            </p:nvSpPr>
            <p:spPr bwMode="auto">
              <a:xfrm>
                <a:off x="2213" y="192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0" name="Line 361"/>
              <p:cNvSpPr>
                <a:spLocks noChangeShapeType="1"/>
              </p:cNvSpPr>
              <p:nvPr/>
            </p:nvSpPr>
            <p:spPr bwMode="auto">
              <a:xfrm>
                <a:off x="2207" y="192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1" name="Line 362"/>
              <p:cNvSpPr>
                <a:spLocks noChangeShapeType="1"/>
              </p:cNvSpPr>
              <p:nvPr/>
            </p:nvSpPr>
            <p:spPr bwMode="auto">
              <a:xfrm>
                <a:off x="2225" y="192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2" name="Line 363"/>
              <p:cNvSpPr>
                <a:spLocks noChangeShapeType="1"/>
              </p:cNvSpPr>
              <p:nvPr/>
            </p:nvSpPr>
            <p:spPr bwMode="auto">
              <a:xfrm>
                <a:off x="2201" y="192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3" name="Line 364"/>
              <p:cNvSpPr>
                <a:spLocks noChangeShapeType="1"/>
              </p:cNvSpPr>
              <p:nvPr/>
            </p:nvSpPr>
            <p:spPr bwMode="auto">
              <a:xfrm>
                <a:off x="2219" y="192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4" name="Line 365"/>
              <p:cNvSpPr>
                <a:spLocks noChangeShapeType="1"/>
              </p:cNvSpPr>
              <p:nvPr/>
            </p:nvSpPr>
            <p:spPr bwMode="auto">
              <a:xfrm>
                <a:off x="2231" y="194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5" name="Line 366"/>
              <p:cNvSpPr>
                <a:spLocks noChangeShapeType="1"/>
              </p:cNvSpPr>
              <p:nvPr/>
            </p:nvSpPr>
            <p:spPr bwMode="auto">
              <a:xfrm>
                <a:off x="2255" y="194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6" name="Line 367"/>
              <p:cNvSpPr>
                <a:spLocks noChangeShapeType="1"/>
              </p:cNvSpPr>
              <p:nvPr/>
            </p:nvSpPr>
            <p:spPr bwMode="auto">
              <a:xfrm>
                <a:off x="2237" y="194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7" name="Line 368"/>
              <p:cNvSpPr>
                <a:spLocks noChangeShapeType="1"/>
              </p:cNvSpPr>
              <p:nvPr/>
            </p:nvSpPr>
            <p:spPr bwMode="auto">
              <a:xfrm>
                <a:off x="2261" y="194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8" name="Line 369"/>
              <p:cNvSpPr>
                <a:spLocks noChangeShapeType="1"/>
              </p:cNvSpPr>
              <p:nvPr/>
            </p:nvSpPr>
            <p:spPr bwMode="auto">
              <a:xfrm>
                <a:off x="2225" y="194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9" name="Line 370"/>
              <p:cNvSpPr>
                <a:spLocks noChangeShapeType="1"/>
              </p:cNvSpPr>
              <p:nvPr/>
            </p:nvSpPr>
            <p:spPr bwMode="auto">
              <a:xfrm>
                <a:off x="2243" y="194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0" name="Line 371"/>
              <p:cNvSpPr>
                <a:spLocks noChangeShapeType="1"/>
              </p:cNvSpPr>
              <p:nvPr/>
            </p:nvSpPr>
            <p:spPr bwMode="auto">
              <a:xfrm>
                <a:off x="2237" y="194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1" name="Line 372"/>
              <p:cNvSpPr>
                <a:spLocks noChangeShapeType="1"/>
              </p:cNvSpPr>
              <p:nvPr/>
            </p:nvSpPr>
            <p:spPr bwMode="auto">
              <a:xfrm>
                <a:off x="2255" y="194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2" name="Line 373"/>
              <p:cNvSpPr>
                <a:spLocks noChangeShapeType="1"/>
              </p:cNvSpPr>
              <p:nvPr/>
            </p:nvSpPr>
            <p:spPr bwMode="auto">
              <a:xfrm>
                <a:off x="2231" y="194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3" name="Line 374"/>
              <p:cNvSpPr>
                <a:spLocks noChangeShapeType="1"/>
              </p:cNvSpPr>
              <p:nvPr/>
            </p:nvSpPr>
            <p:spPr bwMode="auto">
              <a:xfrm>
                <a:off x="2249" y="194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4" name="Line 375"/>
              <p:cNvSpPr>
                <a:spLocks noChangeShapeType="1"/>
              </p:cNvSpPr>
              <p:nvPr/>
            </p:nvSpPr>
            <p:spPr bwMode="auto">
              <a:xfrm>
                <a:off x="2261" y="195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5" name="Line 376"/>
              <p:cNvSpPr>
                <a:spLocks noChangeShapeType="1"/>
              </p:cNvSpPr>
              <p:nvPr/>
            </p:nvSpPr>
            <p:spPr bwMode="auto">
              <a:xfrm>
                <a:off x="2279" y="195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6" name="Line 377"/>
              <p:cNvSpPr>
                <a:spLocks noChangeShapeType="1"/>
              </p:cNvSpPr>
              <p:nvPr/>
            </p:nvSpPr>
            <p:spPr bwMode="auto">
              <a:xfrm>
                <a:off x="2267" y="195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7" name="Line 378"/>
              <p:cNvSpPr>
                <a:spLocks noChangeShapeType="1"/>
              </p:cNvSpPr>
              <p:nvPr/>
            </p:nvSpPr>
            <p:spPr bwMode="auto">
              <a:xfrm>
                <a:off x="2291" y="195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8" name="Line 379"/>
              <p:cNvSpPr>
                <a:spLocks noChangeShapeType="1"/>
              </p:cNvSpPr>
              <p:nvPr/>
            </p:nvSpPr>
            <p:spPr bwMode="auto">
              <a:xfrm>
                <a:off x="2255" y="195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29" name="Line 380"/>
              <p:cNvSpPr>
                <a:spLocks noChangeShapeType="1"/>
              </p:cNvSpPr>
              <p:nvPr/>
            </p:nvSpPr>
            <p:spPr bwMode="auto">
              <a:xfrm>
                <a:off x="2273" y="195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0" name="Line 381"/>
              <p:cNvSpPr>
                <a:spLocks noChangeShapeType="1"/>
              </p:cNvSpPr>
              <p:nvPr/>
            </p:nvSpPr>
            <p:spPr bwMode="auto">
              <a:xfrm>
                <a:off x="2267" y="195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1" name="Line 382"/>
              <p:cNvSpPr>
                <a:spLocks noChangeShapeType="1"/>
              </p:cNvSpPr>
              <p:nvPr/>
            </p:nvSpPr>
            <p:spPr bwMode="auto">
              <a:xfrm>
                <a:off x="2285" y="195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2" name="Line 383"/>
              <p:cNvSpPr>
                <a:spLocks noChangeShapeType="1"/>
              </p:cNvSpPr>
              <p:nvPr/>
            </p:nvSpPr>
            <p:spPr bwMode="auto">
              <a:xfrm>
                <a:off x="2261" y="195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3" name="Line 384"/>
              <p:cNvSpPr>
                <a:spLocks noChangeShapeType="1"/>
              </p:cNvSpPr>
              <p:nvPr/>
            </p:nvSpPr>
            <p:spPr bwMode="auto">
              <a:xfrm>
                <a:off x="2279" y="195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4" name="Line 385"/>
              <p:cNvSpPr>
                <a:spLocks noChangeShapeType="1"/>
              </p:cNvSpPr>
              <p:nvPr/>
            </p:nvSpPr>
            <p:spPr bwMode="auto">
              <a:xfrm>
                <a:off x="2291" y="19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5" name="Line 386"/>
              <p:cNvSpPr>
                <a:spLocks noChangeShapeType="1"/>
              </p:cNvSpPr>
              <p:nvPr/>
            </p:nvSpPr>
            <p:spPr bwMode="auto">
              <a:xfrm>
                <a:off x="2309" y="19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6" name="Line 387"/>
              <p:cNvSpPr>
                <a:spLocks noChangeShapeType="1"/>
              </p:cNvSpPr>
              <p:nvPr/>
            </p:nvSpPr>
            <p:spPr bwMode="auto">
              <a:xfrm>
                <a:off x="2297" y="19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7" name="Line 388"/>
              <p:cNvSpPr>
                <a:spLocks noChangeShapeType="1"/>
              </p:cNvSpPr>
              <p:nvPr/>
            </p:nvSpPr>
            <p:spPr bwMode="auto">
              <a:xfrm>
                <a:off x="2315" y="19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8" name="Line 389"/>
              <p:cNvSpPr>
                <a:spLocks noChangeShapeType="1"/>
              </p:cNvSpPr>
              <p:nvPr/>
            </p:nvSpPr>
            <p:spPr bwMode="auto">
              <a:xfrm>
                <a:off x="2279" y="19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39" name="Line 390"/>
              <p:cNvSpPr>
                <a:spLocks noChangeShapeType="1"/>
              </p:cNvSpPr>
              <p:nvPr/>
            </p:nvSpPr>
            <p:spPr bwMode="auto">
              <a:xfrm>
                <a:off x="2303" y="19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0" name="Line 391"/>
              <p:cNvSpPr>
                <a:spLocks noChangeShapeType="1"/>
              </p:cNvSpPr>
              <p:nvPr/>
            </p:nvSpPr>
            <p:spPr bwMode="auto">
              <a:xfrm>
                <a:off x="2291" y="19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1" name="Line 392"/>
              <p:cNvSpPr>
                <a:spLocks noChangeShapeType="1"/>
              </p:cNvSpPr>
              <p:nvPr/>
            </p:nvSpPr>
            <p:spPr bwMode="auto">
              <a:xfrm>
                <a:off x="2315" y="19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2" name="Line 393"/>
              <p:cNvSpPr>
                <a:spLocks noChangeShapeType="1"/>
              </p:cNvSpPr>
              <p:nvPr/>
            </p:nvSpPr>
            <p:spPr bwMode="auto">
              <a:xfrm>
                <a:off x="2285" y="19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3" name="Line 394"/>
              <p:cNvSpPr>
                <a:spLocks noChangeShapeType="1"/>
              </p:cNvSpPr>
              <p:nvPr/>
            </p:nvSpPr>
            <p:spPr bwMode="auto">
              <a:xfrm>
                <a:off x="2309" y="19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4" name="Line 395"/>
              <p:cNvSpPr>
                <a:spLocks noChangeShapeType="1"/>
              </p:cNvSpPr>
              <p:nvPr/>
            </p:nvSpPr>
            <p:spPr bwMode="auto">
              <a:xfrm>
                <a:off x="2321" y="198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5" name="Line 396"/>
              <p:cNvSpPr>
                <a:spLocks noChangeShapeType="1"/>
              </p:cNvSpPr>
              <p:nvPr/>
            </p:nvSpPr>
            <p:spPr bwMode="auto">
              <a:xfrm>
                <a:off x="2339" y="198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6" name="Line 397"/>
              <p:cNvSpPr>
                <a:spLocks noChangeShapeType="1"/>
              </p:cNvSpPr>
              <p:nvPr/>
            </p:nvSpPr>
            <p:spPr bwMode="auto">
              <a:xfrm>
                <a:off x="2327" y="198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7" name="Line 398"/>
              <p:cNvSpPr>
                <a:spLocks noChangeShapeType="1"/>
              </p:cNvSpPr>
              <p:nvPr/>
            </p:nvSpPr>
            <p:spPr bwMode="auto">
              <a:xfrm>
                <a:off x="2345" y="198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8" name="Line 399"/>
              <p:cNvSpPr>
                <a:spLocks noChangeShapeType="1"/>
              </p:cNvSpPr>
              <p:nvPr/>
            </p:nvSpPr>
            <p:spPr bwMode="auto">
              <a:xfrm>
                <a:off x="2309" y="198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49" name="Line 400"/>
              <p:cNvSpPr>
                <a:spLocks noChangeShapeType="1"/>
              </p:cNvSpPr>
              <p:nvPr/>
            </p:nvSpPr>
            <p:spPr bwMode="auto">
              <a:xfrm>
                <a:off x="2333" y="198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0" name="Line 401"/>
              <p:cNvSpPr>
                <a:spLocks noChangeShapeType="1"/>
              </p:cNvSpPr>
              <p:nvPr/>
            </p:nvSpPr>
            <p:spPr bwMode="auto">
              <a:xfrm>
                <a:off x="2321" y="198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1" name="Line 402"/>
              <p:cNvSpPr>
                <a:spLocks noChangeShapeType="1"/>
              </p:cNvSpPr>
              <p:nvPr/>
            </p:nvSpPr>
            <p:spPr bwMode="auto">
              <a:xfrm>
                <a:off x="2345" y="198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2" name="Line 403"/>
              <p:cNvSpPr>
                <a:spLocks noChangeShapeType="1"/>
              </p:cNvSpPr>
              <p:nvPr/>
            </p:nvSpPr>
            <p:spPr bwMode="auto">
              <a:xfrm>
                <a:off x="2315" y="198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3" name="Line 404"/>
              <p:cNvSpPr>
                <a:spLocks noChangeShapeType="1"/>
              </p:cNvSpPr>
              <p:nvPr/>
            </p:nvSpPr>
            <p:spPr bwMode="auto">
              <a:xfrm>
                <a:off x="2339" y="198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4" name="Line 405"/>
              <p:cNvSpPr>
                <a:spLocks noChangeShapeType="1"/>
              </p:cNvSpPr>
              <p:nvPr/>
            </p:nvSpPr>
            <p:spPr bwMode="auto">
              <a:xfrm>
                <a:off x="2345" y="200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5" name="Line 406"/>
              <p:cNvSpPr>
                <a:spLocks noChangeShapeType="1"/>
              </p:cNvSpPr>
              <p:nvPr/>
            </p:nvSpPr>
            <p:spPr bwMode="auto">
              <a:xfrm>
                <a:off x="2369" y="200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6" name="Line 407"/>
              <p:cNvSpPr>
                <a:spLocks noChangeShapeType="1"/>
              </p:cNvSpPr>
              <p:nvPr/>
            </p:nvSpPr>
            <p:spPr bwMode="auto">
              <a:xfrm>
                <a:off x="2357" y="200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7" name="Line 408"/>
              <p:cNvSpPr>
                <a:spLocks noChangeShapeType="1"/>
              </p:cNvSpPr>
              <p:nvPr/>
            </p:nvSpPr>
            <p:spPr bwMode="auto">
              <a:xfrm>
                <a:off x="2375" y="200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8" name="Line 409"/>
              <p:cNvSpPr>
                <a:spLocks noChangeShapeType="1"/>
              </p:cNvSpPr>
              <p:nvPr/>
            </p:nvSpPr>
            <p:spPr bwMode="auto">
              <a:xfrm>
                <a:off x="2339" y="200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59" name="Line 410"/>
              <p:cNvSpPr>
                <a:spLocks noChangeShapeType="1"/>
              </p:cNvSpPr>
              <p:nvPr/>
            </p:nvSpPr>
            <p:spPr bwMode="auto">
              <a:xfrm>
                <a:off x="2363" y="200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0" name="Line 411"/>
              <p:cNvSpPr>
                <a:spLocks noChangeShapeType="1"/>
              </p:cNvSpPr>
              <p:nvPr/>
            </p:nvSpPr>
            <p:spPr bwMode="auto">
              <a:xfrm>
                <a:off x="2351" y="200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1" name="Line 412"/>
              <p:cNvSpPr>
                <a:spLocks noChangeShapeType="1"/>
              </p:cNvSpPr>
              <p:nvPr/>
            </p:nvSpPr>
            <p:spPr bwMode="auto">
              <a:xfrm>
                <a:off x="2375" y="200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2" name="Line 413"/>
              <p:cNvSpPr>
                <a:spLocks noChangeShapeType="1"/>
              </p:cNvSpPr>
              <p:nvPr/>
            </p:nvSpPr>
            <p:spPr bwMode="auto">
              <a:xfrm>
                <a:off x="2345" y="200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3" name="Line 414"/>
              <p:cNvSpPr>
                <a:spLocks noChangeShapeType="1"/>
              </p:cNvSpPr>
              <p:nvPr/>
            </p:nvSpPr>
            <p:spPr bwMode="auto">
              <a:xfrm>
                <a:off x="2369" y="200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4" name="Line 415"/>
              <p:cNvSpPr>
                <a:spLocks noChangeShapeType="1"/>
              </p:cNvSpPr>
              <p:nvPr/>
            </p:nvSpPr>
            <p:spPr bwMode="auto">
              <a:xfrm>
                <a:off x="2375" y="20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5" name="Line 416"/>
              <p:cNvSpPr>
                <a:spLocks noChangeShapeType="1"/>
              </p:cNvSpPr>
              <p:nvPr/>
            </p:nvSpPr>
            <p:spPr bwMode="auto">
              <a:xfrm>
                <a:off x="2399" y="20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6" name="Line 417"/>
              <p:cNvSpPr>
                <a:spLocks noChangeShapeType="1"/>
              </p:cNvSpPr>
              <p:nvPr/>
            </p:nvSpPr>
            <p:spPr bwMode="auto">
              <a:xfrm>
                <a:off x="2381" y="20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7" name="Line 418"/>
              <p:cNvSpPr>
                <a:spLocks noChangeShapeType="1"/>
              </p:cNvSpPr>
              <p:nvPr/>
            </p:nvSpPr>
            <p:spPr bwMode="auto">
              <a:xfrm>
                <a:off x="2405" y="20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8" name="Line 419"/>
              <p:cNvSpPr>
                <a:spLocks noChangeShapeType="1"/>
              </p:cNvSpPr>
              <p:nvPr/>
            </p:nvSpPr>
            <p:spPr bwMode="auto">
              <a:xfrm>
                <a:off x="2369" y="20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69" name="Line 420"/>
              <p:cNvSpPr>
                <a:spLocks noChangeShapeType="1"/>
              </p:cNvSpPr>
              <p:nvPr/>
            </p:nvSpPr>
            <p:spPr bwMode="auto">
              <a:xfrm>
                <a:off x="2393" y="20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0" name="Line 421"/>
              <p:cNvSpPr>
                <a:spLocks noChangeShapeType="1"/>
              </p:cNvSpPr>
              <p:nvPr/>
            </p:nvSpPr>
            <p:spPr bwMode="auto">
              <a:xfrm>
                <a:off x="2381" y="20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1" name="Line 422"/>
              <p:cNvSpPr>
                <a:spLocks noChangeShapeType="1"/>
              </p:cNvSpPr>
              <p:nvPr/>
            </p:nvSpPr>
            <p:spPr bwMode="auto">
              <a:xfrm>
                <a:off x="2405" y="20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2" name="Line 423"/>
              <p:cNvSpPr>
                <a:spLocks noChangeShapeType="1"/>
              </p:cNvSpPr>
              <p:nvPr/>
            </p:nvSpPr>
            <p:spPr bwMode="auto">
              <a:xfrm>
                <a:off x="2375" y="20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3" name="Line 424"/>
              <p:cNvSpPr>
                <a:spLocks noChangeShapeType="1"/>
              </p:cNvSpPr>
              <p:nvPr/>
            </p:nvSpPr>
            <p:spPr bwMode="auto">
              <a:xfrm>
                <a:off x="2399" y="20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4" name="Line 425"/>
              <p:cNvSpPr>
                <a:spLocks noChangeShapeType="1"/>
              </p:cNvSpPr>
              <p:nvPr/>
            </p:nvSpPr>
            <p:spPr bwMode="auto">
              <a:xfrm>
                <a:off x="2405" y="203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5" name="Line 426"/>
              <p:cNvSpPr>
                <a:spLocks noChangeShapeType="1"/>
              </p:cNvSpPr>
              <p:nvPr/>
            </p:nvSpPr>
            <p:spPr bwMode="auto">
              <a:xfrm>
                <a:off x="2429" y="203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6" name="Line 427"/>
              <p:cNvSpPr>
                <a:spLocks noChangeShapeType="1"/>
              </p:cNvSpPr>
              <p:nvPr/>
            </p:nvSpPr>
            <p:spPr bwMode="auto">
              <a:xfrm>
                <a:off x="2411" y="203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7" name="Line 428"/>
              <p:cNvSpPr>
                <a:spLocks noChangeShapeType="1"/>
              </p:cNvSpPr>
              <p:nvPr/>
            </p:nvSpPr>
            <p:spPr bwMode="auto">
              <a:xfrm>
                <a:off x="2435" y="203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8" name="Line 429"/>
              <p:cNvSpPr>
                <a:spLocks noChangeShapeType="1"/>
              </p:cNvSpPr>
              <p:nvPr/>
            </p:nvSpPr>
            <p:spPr bwMode="auto">
              <a:xfrm>
                <a:off x="2399" y="203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9" name="Line 430"/>
              <p:cNvSpPr>
                <a:spLocks noChangeShapeType="1"/>
              </p:cNvSpPr>
              <p:nvPr/>
            </p:nvSpPr>
            <p:spPr bwMode="auto">
              <a:xfrm>
                <a:off x="2417" y="203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0" name="Line 431"/>
              <p:cNvSpPr>
                <a:spLocks noChangeShapeType="1"/>
              </p:cNvSpPr>
              <p:nvPr/>
            </p:nvSpPr>
            <p:spPr bwMode="auto">
              <a:xfrm>
                <a:off x="2411" y="203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1" name="Line 432"/>
              <p:cNvSpPr>
                <a:spLocks noChangeShapeType="1"/>
              </p:cNvSpPr>
              <p:nvPr/>
            </p:nvSpPr>
            <p:spPr bwMode="auto">
              <a:xfrm>
                <a:off x="2435" y="203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2" name="Line 433"/>
              <p:cNvSpPr>
                <a:spLocks noChangeShapeType="1"/>
              </p:cNvSpPr>
              <p:nvPr/>
            </p:nvSpPr>
            <p:spPr bwMode="auto">
              <a:xfrm>
                <a:off x="2405" y="203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3" name="Line 434"/>
              <p:cNvSpPr>
                <a:spLocks noChangeShapeType="1"/>
              </p:cNvSpPr>
              <p:nvPr/>
            </p:nvSpPr>
            <p:spPr bwMode="auto">
              <a:xfrm>
                <a:off x="2423" y="203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4" name="Line 435"/>
              <p:cNvSpPr>
                <a:spLocks noChangeShapeType="1"/>
              </p:cNvSpPr>
              <p:nvPr/>
            </p:nvSpPr>
            <p:spPr bwMode="auto">
              <a:xfrm>
                <a:off x="2435" y="20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5" name="Line 436"/>
              <p:cNvSpPr>
                <a:spLocks noChangeShapeType="1"/>
              </p:cNvSpPr>
              <p:nvPr/>
            </p:nvSpPr>
            <p:spPr bwMode="auto">
              <a:xfrm>
                <a:off x="2459" y="20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6" name="Line 437"/>
              <p:cNvSpPr>
                <a:spLocks noChangeShapeType="1"/>
              </p:cNvSpPr>
              <p:nvPr/>
            </p:nvSpPr>
            <p:spPr bwMode="auto">
              <a:xfrm>
                <a:off x="2441" y="20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7" name="Line 438"/>
              <p:cNvSpPr>
                <a:spLocks noChangeShapeType="1"/>
              </p:cNvSpPr>
              <p:nvPr/>
            </p:nvSpPr>
            <p:spPr bwMode="auto">
              <a:xfrm>
                <a:off x="2465" y="20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8" name="Line 439"/>
              <p:cNvSpPr>
                <a:spLocks noChangeShapeType="1"/>
              </p:cNvSpPr>
              <p:nvPr/>
            </p:nvSpPr>
            <p:spPr bwMode="auto">
              <a:xfrm>
                <a:off x="2429" y="20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9" name="Line 440"/>
              <p:cNvSpPr>
                <a:spLocks noChangeShapeType="1"/>
              </p:cNvSpPr>
              <p:nvPr/>
            </p:nvSpPr>
            <p:spPr bwMode="auto">
              <a:xfrm>
                <a:off x="2447" y="20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0" name="Line 441"/>
              <p:cNvSpPr>
                <a:spLocks noChangeShapeType="1"/>
              </p:cNvSpPr>
              <p:nvPr/>
            </p:nvSpPr>
            <p:spPr bwMode="auto">
              <a:xfrm>
                <a:off x="2441" y="20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1" name="Line 442"/>
              <p:cNvSpPr>
                <a:spLocks noChangeShapeType="1"/>
              </p:cNvSpPr>
              <p:nvPr/>
            </p:nvSpPr>
            <p:spPr bwMode="auto">
              <a:xfrm>
                <a:off x="2459" y="20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2" name="Line 443"/>
              <p:cNvSpPr>
                <a:spLocks noChangeShapeType="1"/>
              </p:cNvSpPr>
              <p:nvPr/>
            </p:nvSpPr>
            <p:spPr bwMode="auto">
              <a:xfrm>
                <a:off x="2435" y="20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3" name="Line 444"/>
              <p:cNvSpPr>
                <a:spLocks noChangeShapeType="1"/>
              </p:cNvSpPr>
              <p:nvPr/>
            </p:nvSpPr>
            <p:spPr bwMode="auto">
              <a:xfrm>
                <a:off x="2453" y="20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4" name="Line 445"/>
              <p:cNvSpPr>
                <a:spLocks noChangeShapeType="1"/>
              </p:cNvSpPr>
              <p:nvPr/>
            </p:nvSpPr>
            <p:spPr bwMode="auto">
              <a:xfrm>
                <a:off x="2465" y="20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5" name="Line 446"/>
              <p:cNvSpPr>
                <a:spLocks noChangeShapeType="1"/>
              </p:cNvSpPr>
              <p:nvPr/>
            </p:nvSpPr>
            <p:spPr bwMode="auto">
              <a:xfrm>
                <a:off x="2483" y="20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6" name="Line 447"/>
              <p:cNvSpPr>
                <a:spLocks noChangeShapeType="1"/>
              </p:cNvSpPr>
              <p:nvPr/>
            </p:nvSpPr>
            <p:spPr bwMode="auto">
              <a:xfrm>
                <a:off x="2471" y="20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7" name="Line 448"/>
              <p:cNvSpPr>
                <a:spLocks noChangeShapeType="1"/>
              </p:cNvSpPr>
              <p:nvPr/>
            </p:nvSpPr>
            <p:spPr bwMode="auto">
              <a:xfrm>
                <a:off x="2495" y="20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8" name="Line 449"/>
              <p:cNvSpPr>
                <a:spLocks noChangeShapeType="1"/>
              </p:cNvSpPr>
              <p:nvPr/>
            </p:nvSpPr>
            <p:spPr bwMode="auto">
              <a:xfrm>
                <a:off x="2459" y="20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9" name="Line 450"/>
              <p:cNvSpPr>
                <a:spLocks noChangeShapeType="1"/>
              </p:cNvSpPr>
              <p:nvPr/>
            </p:nvSpPr>
            <p:spPr bwMode="auto">
              <a:xfrm>
                <a:off x="2477" y="20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0" name="Line 451"/>
              <p:cNvSpPr>
                <a:spLocks noChangeShapeType="1"/>
              </p:cNvSpPr>
              <p:nvPr/>
            </p:nvSpPr>
            <p:spPr bwMode="auto">
              <a:xfrm>
                <a:off x="2471" y="20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1" name="Line 452"/>
              <p:cNvSpPr>
                <a:spLocks noChangeShapeType="1"/>
              </p:cNvSpPr>
              <p:nvPr/>
            </p:nvSpPr>
            <p:spPr bwMode="auto">
              <a:xfrm>
                <a:off x="2489" y="20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2" name="Line 453"/>
              <p:cNvSpPr>
                <a:spLocks noChangeShapeType="1"/>
              </p:cNvSpPr>
              <p:nvPr/>
            </p:nvSpPr>
            <p:spPr bwMode="auto">
              <a:xfrm>
                <a:off x="2465" y="20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3" name="Line 454"/>
              <p:cNvSpPr>
                <a:spLocks noChangeShapeType="1"/>
              </p:cNvSpPr>
              <p:nvPr/>
            </p:nvSpPr>
            <p:spPr bwMode="auto">
              <a:xfrm>
                <a:off x="2483" y="20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4" name="Line 455"/>
              <p:cNvSpPr>
                <a:spLocks noChangeShapeType="1"/>
              </p:cNvSpPr>
              <p:nvPr/>
            </p:nvSpPr>
            <p:spPr bwMode="auto">
              <a:xfrm>
                <a:off x="2495" y="207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5" name="Line 456"/>
              <p:cNvSpPr>
                <a:spLocks noChangeShapeType="1"/>
              </p:cNvSpPr>
              <p:nvPr/>
            </p:nvSpPr>
            <p:spPr bwMode="auto">
              <a:xfrm>
                <a:off x="2513" y="207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6" name="Line 457"/>
              <p:cNvSpPr>
                <a:spLocks noChangeShapeType="1"/>
              </p:cNvSpPr>
              <p:nvPr/>
            </p:nvSpPr>
            <p:spPr bwMode="auto">
              <a:xfrm>
                <a:off x="2501" y="207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7" name="Line 458"/>
              <p:cNvSpPr>
                <a:spLocks noChangeShapeType="1"/>
              </p:cNvSpPr>
              <p:nvPr/>
            </p:nvSpPr>
            <p:spPr bwMode="auto">
              <a:xfrm>
                <a:off x="2519" y="207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8" name="Line 459"/>
              <p:cNvSpPr>
                <a:spLocks noChangeShapeType="1"/>
              </p:cNvSpPr>
              <p:nvPr/>
            </p:nvSpPr>
            <p:spPr bwMode="auto">
              <a:xfrm>
                <a:off x="2489" y="207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9" name="Line 460"/>
              <p:cNvSpPr>
                <a:spLocks noChangeShapeType="1"/>
              </p:cNvSpPr>
              <p:nvPr/>
            </p:nvSpPr>
            <p:spPr bwMode="auto">
              <a:xfrm>
                <a:off x="2507" y="207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0" name="Line 461"/>
              <p:cNvSpPr>
                <a:spLocks noChangeShapeType="1"/>
              </p:cNvSpPr>
              <p:nvPr/>
            </p:nvSpPr>
            <p:spPr bwMode="auto">
              <a:xfrm>
                <a:off x="2501" y="207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1" name="Line 462"/>
              <p:cNvSpPr>
                <a:spLocks noChangeShapeType="1"/>
              </p:cNvSpPr>
              <p:nvPr/>
            </p:nvSpPr>
            <p:spPr bwMode="auto">
              <a:xfrm>
                <a:off x="2519" y="207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2" name="Line 463"/>
              <p:cNvSpPr>
                <a:spLocks noChangeShapeType="1"/>
              </p:cNvSpPr>
              <p:nvPr/>
            </p:nvSpPr>
            <p:spPr bwMode="auto">
              <a:xfrm>
                <a:off x="2489" y="207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3" name="Line 464"/>
              <p:cNvSpPr>
                <a:spLocks noChangeShapeType="1"/>
              </p:cNvSpPr>
              <p:nvPr/>
            </p:nvSpPr>
            <p:spPr bwMode="auto">
              <a:xfrm>
                <a:off x="2513" y="207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4" name="Line 465"/>
              <p:cNvSpPr>
                <a:spLocks noChangeShapeType="1"/>
              </p:cNvSpPr>
              <p:nvPr/>
            </p:nvSpPr>
            <p:spPr bwMode="auto">
              <a:xfrm>
                <a:off x="2525" y="209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5" name="Line 466"/>
              <p:cNvSpPr>
                <a:spLocks noChangeShapeType="1"/>
              </p:cNvSpPr>
              <p:nvPr/>
            </p:nvSpPr>
            <p:spPr bwMode="auto">
              <a:xfrm>
                <a:off x="2543" y="209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6" name="Line 467"/>
              <p:cNvSpPr>
                <a:spLocks noChangeShapeType="1"/>
              </p:cNvSpPr>
              <p:nvPr/>
            </p:nvSpPr>
            <p:spPr bwMode="auto">
              <a:xfrm>
                <a:off x="2531" y="209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7" name="Line 468"/>
              <p:cNvSpPr>
                <a:spLocks noChangeShapeType="1"/>
              </p:cNvSpPr>
              <p:nvPr/>
            </p:nvSpPr>
            <p:spPr bwMode="auto">
              <a:xfrm>
                <a:off x="2549" y="209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8" name="Line 469"/>
              <p:cNvSpPr>
                <a:spLocks noChangeShapeType="1"/>
              </p:cNvSpPr>
              <p:nvPr/>
            </p:nvSpPr>
            <p:spPr bwMode="auto">
              <a:xfrm>
                <a:off x="2513" y="209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9" name="Line 470"/>
              <p:cNvSpPr>
                <a:spLocks noChangeShapeType="1"/>
              </p:cNvSpPr>
              <p:nvPr/>
            </p:nvSpPr>
            <p:spPr bwMode="auto">
              <a:xfrm>
                <a:off x="2537" y="209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0" name="Line 471"/>
              <p:cNvSpPr>
                <a:spLocks noChangeShapeType="1"/>
              </p:cNvSpPr>
              <p:nvPr/>
            </p:nvSpPr>
            <p:spPr bwMode="auto">
              <a:xfrm>
                <a:off x="2525" y="209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1" name="Line 472"/>
              <p:cNvSpPr>
                <a:spLocks noChangeShapeType="1"/>
              </p:cNvSpPr>
              <p:nvPr/>
            </p:nvSpPr>
            <p:spPr bwMode="auto">
              <a:xfrm>
                <a:off x="2549" y="209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2" name="Line 473"/>
              <p:cNvSpPr>
                <a:spLocks noChangeShapeType="1"/>
              </p:cNvSpPr>
              <p:nvPr/>
            </p:nvSpPr>
            <p:spPr bwMode="auto">
              <a:xfrm>
                <a:off x="2519" y="209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3" name="Line 474"/>
              <p:cNvSpPr>
                <a:spLocks noChangeShapeType="1"/>
              </p:cNvSpPr>
              <p:nvPr/>
            </p:nvSpPr>
            <p:spPr bwMode="auto">
              <a:xfrm>
                <a:off x="2543" y="2090"/>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4" name="Line 475"/>
              <p:cNvSpPr>
                <a:spLocks noChangeShapeType="1"/>
              </p:cNvSpPr>
              <p:nvPr/>
            </p:nvSpPr>
            <p:spPr bwMode="auto">
              <a:xfrm>
                <a:off x="2549" y="210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5" name="Line 476"/>
              <p:cNvSpPr>
                <a:spLocks noChangeShapeType="1"/>
              </p:cNvSpPr>
              <p:nvPr/>
            </p:nvSpPr>
            <p:spPr bwMode="auto">
              <a:xfrm>
                <a:off x="2573" y="210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6" name="Line 477"/>
              <p:cNvSpPr>
                <a:spLocks noChangeShapeType="1"/>
              </p:cNvSpPr>
              <p:nvPr/>
            </p:nvSpPr>
            <p:spPr bwMode="auto">
              <a:xfrm>
                <a:off x="2561" y="210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7" name="Line 478"/>
              <p:cNvSpPr>
                <a:spLocks noChangeShapeType="1"/>
              </p:cNvSpPr>
              <p:nvPr/>
            </p:nvSpPr>
            <p:spPr bwMode="auto">
              <a:xfrm>
                <a:off x="2579" y="210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8" name="Line 479"/>
              <p:cNvSpPr>
                <a:spLocks noChangeShapeType="1"/>
              </p:cNvSpPr>
              <p:nvPr/>
            </p:nvSpPr>
            <p:spPr bwMode="auto">
              <a:xfrm>
                <a:off x="2543" y="210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9" name="Line 480"/>
              <p:cNvSpPr>
                <a:spLocks noChangeShapeType="1"/>
              </p:cNvSpPr>
              <p:nvPr/>
            </p:nvSpPr>
            <p:spPr bwMode="auto">
              <a:xfrm>
                <a:off x="2567" y="210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0" name="Line 481"/>
              <p:cNvSpPr>
                <a:spLocks noChangeShapeType="1"/>
              </p:cNvSpPr>
              <p:nvPr/>
            </p:nvSpPr>
            <p:spPr bwMode="auto">
              <a:xfrm>
                <a:off x="2555" y="210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1" name="Line 482"/>
              <p:cNvSpPr>
                <a:spLocks noChangeShapeType="1"/>
              </p:cNvSpPr>
              <p:nvPr/>
            </p:nvSpPr>
            <p:spPr bwMode="auto">
              <a:xfrm>
                <a:off x="2579" y="210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2" name="Line 483"/>
              <p:cNvSpPr>
                <a:spLocks noChangeShapeType="1"/>
              </p:cNvSpPr>
              <p:nvPr/>
            </p:nvSpPr>
            <p:spPr bwMode="auto">
              <a:xfrm>
                <a:off x="2549" y="210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3" name="Line 484"/>
              <p:cNvSpPr>
                <a:spLocks noChangeShapeType="1"/>
              </p:cNvSpPr>
              <p:nvPr/>
            </p:nvSpPr>
            <p:spPr bwMode="auto">
              <a:xfrm>
                <a:off x="2573" y="210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4" name="Line 485"/>
              <p:cNvSpPr>
                <a:spLocks noChangeShapeType="1"/>
              </p:cNvSpPr>
              <p:nvPr/>
            </p:nvSpPr>
            <p:spPr bwMode="auto">
              <a:xfrm>
                <a:off x="2579" y="212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5" name="Line 486"/>
              <p:cNvSpPr>
                <a:spLocks noChangeShapeType="1"/>
              </p:cNvSpPr>
              <p:nvPr/>
            </p:nvSpPr>
            <p:spPr bwMode="auto">
              <a:xfrm>
                <a:off x="2603" y="212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6" name="Line 487"/>
              <p:cNvSpPr>
                <a:spLocks noChangeShapeType="1"/>
              </p:cNvSpPr>
              <p:nvPr/>
            </p:nvSpPr>
            <p:spPr bwMode="auto">
              <a:xfrm>
                <a:off x="2585" y="212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7" name="Line 488"/>
              <p:cNvSpPr>
                <a:spLocks noChangeShapeType="1"/>
              </p:cNvSpPr>
              <p:nvPr/>
            </p:nvSpPr>
            <p:spPr bwMode="auto">
              <a:xfrm>
                <a:off x="2609" y="212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8" name="Line 489"/>
              <p:cNvSpPr>
                <a:spLocks noChangeShapeType="1"/>
              </p:cNvSpPr>
              <p:nvPr/>
            </p:nvSpPr>
            <p:spPr bwMode="auto">
              <a:xfrm>
                <a:off x="2573" y="212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9" name="Line 490"/>
              <p:cNvSpPr>
                <a:spLocks noChangeShapeType="1"/>
              </p:cNvSpPr>
              <p:nvPr/>
            </p:nvSpPr>
            <p:spPr bwMode="auto">
              <a:xfrm>
                <a:off x="2597" y="212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0" name="Line 491"/>
              <p:cNvSpPr>
                <a:spLocks noChangeShapeType="1"/>
              </p:cNvSpPr>
              <p:nvPr/>
            </p:nvSpPr>
            <p:spPr bwMode="auto">
              <a:xfrm>
                <a:off x="2585" y="212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1" name="Line 492"/>
              <p:cNvSpPr>
                <a:spLocks noChangeShapeType="1"/>
              </p:cNvSpPr>
              <p:nvPr/>
            </p:nvSpPr>
            <p:spPr bwMode="auto">
              <a:xfrm>
                <a:off x="2609" y="212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2" name="Line 493"/>
              <p:cNvSpPr>
                <a:spLocks noChangeShapeType="1"/>
              </p:cNvSpPr>
              <p:nvPr/>
            </p:nvSpPr>
            <p:spPr bwMode="auto">
              <a:xfrm>
                <a:off x="2579" y="212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3" name="Line 494"/>
              <p:cNvSpPr>
                <a:spLocks noChangeShapeType="1"/>
              </p:cNvSpPr>
              <p:nvPr/>
            </p:nvSpPr>
            <p:spPr bwMode="auto">
              <a:xfrm>
                <a:off x="2603" y="212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4" name="Line 495"/>
              <p:cNvSpPr>
                <a:spLocks noChangeShapeType="1"/>
              </p:cNvSpPr>
              <p:nvPr/>
            </p:nvSpPr>
            <p:spPr bwMode="auto">
              <a:xfrm>
                <a:off x="2609" y="213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5" name="Line 496"/>
              <p:cNvSpPr>
                <a:spLocks noChangeShapeType="1"/>
              </p:cNvSpPr>
              <p:nvPr/>
            </p:nvSpPr>
            <p:spPr bwMode="auto">
              <a:xfrm>
                <a:off x="2633" y="213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6" name="Line 497"/>
              <p:cNvSpPr>
                <a:spLocks noChangeShapeType="1"/>
              </p:cNvSpPr>
              <p:nvPr/>
            </p:nvSpPr>
            <p:spPr bwMode="auto">
              <a:xfrm>
                <a:off x="2615" y="213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7" name="Line 498"/>
              <p:cNvSpPr>
                <a:spLocks noChangeShapeType="1"/>
              </p:cNvSpPr>
              <p:nvPr/>
            </p:nvSpPr>
            <p:spPr bwMode="auto">
              <a:xfrm>
                <a:off x="2639" y="213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8" name="Line 499"/>
              <p:cNvSpPr>
                <a:spLocks noChangeShapeType="1"/>
              </p:cNvSpPr>
              <p:nvPr/>
            </p:nvSpPr>
            <p:spPr bwMode="auto">
              <a:xfrm>
                <a:off x="2603" y="213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9" name="Line 500"/>
              <p:cNvSpPr>
                <a:spLocks noChangeShapeType="1"/>
              </p:cNvSpPr>
              <p:nvPr/>
            </p:nvSpPr>
            <p:spPr bwMode="auto">
              <a:xfrm>
                <a:off x="2627" y="213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0" name="Line 501"/>
              <p:cNvSpPr>
                <a:spLocks noChangeShapeType="1"/>
              </p:cNvSpPr>
              <p:nvPr/>
            </p:nvSpPr>
            <p:spPr bwMode="auto">
              <a:xfrm>
                <a:off x="2615" y="213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1" name="Line 502"/>
              <p:cNvSpPr>
                <a:spLocks noChangeShapeType="1"/>
              </p:cNvSpPr>
              <p:nvPr/>
            </p:nvSpPr>
            <p:spPr bwMode="auto">
              <a:xfrm>
                <a:off x="2639" y="213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2" name="Line 503"/>
              <p:cNvSpPr>
                <a:spLocks noChangeShapeType="1"/>
              </p:cNvSpPr>
              <p:nvPr/>
            </p:nvSpPr>
            <p:spPr bwMode="auto">
              <a:xfrm>
                <a:off x="2609" y="213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3" name="Line 504"/>
              <p:cNvSpPr>
                <a:spLocks noChangeShapeType="1"/>
              </p:cNvSpPr>
              <p:nvPr/>
            </p:nvSpPr>
            <p:spPr bwMode="auto">
              <a:xfrm>
                <a:off x="2633" y="213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4" name="Line 505"/>
              <p:cNvSpPr>
                <a:spLocks noChangeShapeType="1"/>
              </p:cNvSpPr>
              <p:nvPr/>
            </p:nvSpPr>
            <p:spPr bwMode="auto">
              <a:xfrm>
                <a:off x="2639" y="214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5" name="Line 506"/>
              <p:cNvSpPr>
                <a:spLocks noChangeShapeType="1"/>
              </p:cNvSpPr>
              <p:nvPr/>
            </p:nvSpPr>
            <p:spPr bwMode="auto">
              <a:xfrm>
                <a:off x="2663" y="214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6" name="Line 507"/>
              <p:cNvSpPr>
                <a:spLocks noChangeShapeType="1"/>
              </p:cNvSpPr>
              <p:nvPr/>
            </p:nvSpPr>
            <p:spPr bwMode="auto">
              <a:xfrm>
                <a:off x="2645" y="214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7" name="Line 508"/>
              <p:cNvSpPr>
                <a:spLocks noChangeShapeType="1"/>
              </p:cNvSpPr>
              <p:nvPr/>
            </p:nvSpPr>
            <p:spPr bwMode="auto">
              <a:xfrm>
                <a:off x="2669" y="214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8" name="Line 509"/>
              <p:cNvSpPr>
                <a:spLocks noChangeShapeType="1"/>
              </p:cNvSpPr>
              <p:nvPr/>
            </p:nvSpPr>
            <p:spPr bwMode="auto">
              <a:xfrm>
                <a:off x="2633" y="214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9" name="Line 510"/>
              <p:cNvSpPr>
                <a:spLocks noChangeShapeType="1"/>
              </p:cNvSpPr>
              <p:nvPr/>
            </p:nvSpPr>
            <p:spPr bwMode="auto">
              <a:xfrm>
                <a:off x="2651" y="214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0" name="Line 511"/>
              <p:cNvSpPr>
                <a:spLocks noChangeShapeType="1"/>
              </p:cNvSpPr>
              <p:nvPr/>
            </p:nvSpPr>
            <p:spPr bwMode="auto">
              <a:xfrm>
                <a:off x="2645" y="214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1" name="Line 512"/>
              <p:cNvSpPr>
                <a:spLocks noChangeShapeType="1"/>
              </p:cNvSpPr>
              <p:nvPr/>
            </p:nvSpPr>
            <p:spPr bwMode="auto">
              <a:xfrm>
                <a:off x="2663" y="214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2" name="Line 513"/>
              <p:cNvSpPr>
                <a:spLocks noChangeShapeType="1"/>
              </p:cNvSpPr>
              <p:nvPr/>
            </p:nvSpPr>
            <p:spPr bwMode="auto">
              <a:xfrm>
                <a:off x="2639" y="214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3" name="Line 514"/>
              <p:cNvSpPr>
                <a:spLocks noChangeShapeType="1"/>
              </p:cNvSpPr>
              <p:nvPr/>
            </p:nvSpPr>
            <p:spPr bwMode="auto">
              <a:xfrm>
                <a:off x="2657" y="214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4" name="Line 515"/>
              <p:cNvSpPr>
                <a:spLocks noChangeShapeType="1"/>
              </p:cNvSpPr>
              <p:nvPr/>
            </p:nvSpPr>
            <p:spPr bwMode="auto">
              <a:xfrm>
                <a:off x="2669" y="216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5" name="Line 516"/>
              <p:cNvSpPr>
                <a:spLocks noChangeShapeType="1"/>
              </p:cNvSpPr>
              <p:nvPr/>
            </p:nvSpPr>
            <p:spPr bwMode="auto">
              <a:xfrm>
                <a:off x="2693" y="216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6" name="Line 517"/>
              <p:cNvSpPr>
                <a:spLocks noChangeShapeType="1"/>
              </p:cNvSpPr>
              <p:nvPr/>
            </p:nvSpPr>
            <p:spPr bwMode="auto">
              <a:xfrm>
                <a:off x="2675" y="216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7" name="Line 518"/>
              <p:cNvSpPr>
                <a:spLocks noChangeShapeType="1"/>
              </p:cNvSpPr>
              <p:nvPr/>
            </p:nvSpPr>
            <p:spPr bwMode="auto">
              <a:xfrm>
                <a:off x="2699" y="216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8" name="Line 519"/>
              <p:cNvSpPr>
                <a:spLocks noChangeShapeType="1"/>
              </p:cNvSpPr>
              <p:nvPr/>
            </p:nvSpPr>
            <p:spPr bwMode="auto">
              <a:xfrm>
                <a:off x="2663" y="216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9" name="Line 520"/>
              <p:cNvSpPr>
                <a:spLocks noChangeShapeType="1"/>
              </p:cNvSpPr>
              <p:nvPr/>
            </p:nvSpPr>
            <p:spPr bwMode="auto">
              <a:xfrm>
                <a:off x="2681" y="216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0" name="Line 521"/>
              <p:cNvSpPr>
                <a:spLocks noChangeShapeType="1"/>
              </p:cNvSpPr>
              <p:nvPr/>
            </p:nvSpPr>
            <p:spPr bwMode="auto">
              <a:xfrm>
                <a:off x="2675" y="216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1" name="Line 522"/>
              <p:cNvSpPr>
                <a:spLocks noChangeShapeType="1"/>
              </p:cNvSpPr>
              <p:nvPr/>
            </p:nvSpPr>
            <p:spPr bwMode="auto">
              <a:xfrm>
                <a:off x="2693" y="216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2" name="Line 523"/>
              <p:cNvSpPr>
                <a:spLocks noChangeShapeType="1"/>
              </p:cNvSpPr>
              <p:nvPr/>
            </p:nvSpPr>
            <p:spPr bwMode="auto">
              <a:xfrm>
                <a:off x="2669" y="216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3" name="Line 524"/>
              <p:cNvSpPr>
                <a:spLocks noChangeShapeType="1"/>
              </p:cNvSpPr>
              <p:nvPr/>
            </p:nvSpPr>
            <p:spPr bwMode="auto">
              <a:xfrm>
                <a:off x="2687" y="2162"/>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4" name="Line 525"/>
              <p:cNvSpPr>
                <a:spLocks noChangeShapeType="1"/>
              </p:cNvSpPr>
              <p:nvPr/>
            </p:nvSpPr>
            <p:spPr bwMode="auto">
              <a:xfrm>
                <a:off x="2699" y="216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5" name="Line 526"/>
              <p:cNvSpPr>
                <a:spLocks noChangeShapeType="1"/>
              </p:cNvSpPr>
              <p:nvPr/>
            </p:nvSpPr>
            <p:spPr bwMode="auto">
              <a:xfrm>
                <a:off x="2717" y="216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6" name="Line 527"/>
              <p:cNvSpPr>
                <a:spLocks noChangeShapeType="1"/>
              </p:cNvSpPr>
              <p:nvPr/>
            </p:nvSpPr>
            <p:spPr bwMode="auto">
              <a:xfrm>
                <a:off x="2705" y="216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7" name="Line 528"/>
              <p:cNvSpPr>
                <a:spLocks noChangeShapeType="1"/>
              </p:cNvSpPr>
              <p:nvPr/>
            </p:nvSpPr>
            <p:spPr bwMode="auto">
              <a:xfrm>
                <a:off x="2723" y="216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8" name="Line 529"/>
              <p:cNvSpPr>
                <a:spLocks noChangeShapeType="1"/>
              </p:cNvSpPr>
              <p:nvPr/>
            </p:nvSpPr>
            <p:spPr bwMode="auto">
              <a:xfrm>
                <a:off x="2693" y="216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9" name="Line 530"/>
              <p:cNvSpPr>
                <a:spLocks noChangeShapeType="1"/>
              </p:cNvSpPr>
              <p:nvPr/>
            </p:nvSpPr>
            <p:spPr bwMode="auto">
              <a:xfrm>
                <a:off x="2711" y="216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0" name="Line 531"/>
              <p:cNvSpPr>
                <a:spLocks noChangeShapeType="1"/>
              </p:cNvSpPr>
              <p:nvPr/>
            </p:nvSpPr>
            <p:spPr bwMode="auto">
              <a:xfrm>
                <a:off x="2705" y="216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1" name="Line 532"/>
              <p:cNvSpPr>
                <a:spLocks noChangeShapeType="1"/>
              </p:cNvSpPr>
              <p:nvPr/>
            </p:nvSpPr>
            <p:spPr bwMode="auto">
              <a:xfrm>
                <a:off x="2723" y="216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2" name="Line 533"/>
              <p:cNvSpPr>
                <a:spLocks noChangeShapeType="1"/>
              </p:cNvSpPr>
              <p:nvPr/>
            </p:nvSpPr>
            <p:spPr bwMode="auto">
              <a:xfrm>
                <a:off x="2699" y="216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3" name="Line 534"/>
              <p:cNvSpPr>
                <a:spLocks noChangeShapeType="1"/>
              </p:cNvSpPr>
              <p:nvPr/>
            </p:nvSpPr>
            <p:spPr bwMode="auto">
              <a:xfrm>
                <a:off x="2717" y="216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72" name="Group 535"/>
            <p:cNvGrpSpPr>
              <a:grpSpLocks/>
            </p:cNvGrpSpPr>
            <p:nvPr/>
          </p:nvGrpSpPr>
          <p:grpSpPr bwMode="auto">
            <a:xfrm>
              <a:off x="2717" y="2180"/>
              <a:ext cx="594" cy="180"/>
              <a:chOff x="2717" y="2180"/>
              <a:chExt cx="594" cy="180"/>
            </a:xfrm>
          </p:grpSpPr>
          <p:sp>
            <p:nvSpPr>
              <p:cNvPr id="184" name="Line 536"/>
              <p:cNvSpPr>
                <a:spLocks noChangeShapeType="1"/>
              </p:cNvSpPr>
              <p:nvPr/>
            </p:nvSpPr>
            <p:spPr bwMode="auto">
              <a:xfrm>
                <a:off x="2729" y="218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 name="Line 537"/>
              <p:cNvSpPr>
                <a:spLocks noChangeShapeType="1"/>
              </p:cNvSpPr>
              <p:nvPr/>
            </p:nvSpPr>
            <p:spPr bwMode="auto">
              <a:xfrm>
                <a:off x="2747" y="218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 name="Line 538"/>
              <p:cNvSpPr>
                <a:spLocks noChangeShapeType="1"/>
              </p:cNvSpPr>
              <p:nvPr/>
            </p:nvSpPr>
            <p:spPr bwMode="auto">
              <a:xfrm>
                <a:off x="2735" y="218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 name="Line 539"/>
              <p:cNvSpPr>
                <a:spLocks noChangeShapeType="1"/>
              </p:cNvSpPr>
              <p:nvPr/>
            </p:nvSpPr>
            <p:spPr bwMode="auto">
              <a:xfrm>
                <a:off x="2753" y="218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 name="Line 540"/>
              <p:cNvSpPr>
                <a:spLocks noChangeShapeType="1"/>
              </p:cNvSpPr>
              <p:nvPr/>
            </p:nvSpPr>
            <p:spPr bwMode="auto">
              <a:xfrm>
                <a:off x="2717" y="218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 name="Line 541"/>
              <p:cNvSpPr>
                <a:spLocks noChangeShapeType="1"/>
              </p:cNvSpPr>
              <p:nvPr/>
            </p:nvSpPr>
            <p:spPr bwMode="auto">
              <a:xfrm>
                <a:off x="2741" y="218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 name="Line 542"/>
              <p:cNvSpPr>
                <a:spLocks noChangeShapeType="1"/>
              </p:cNvSpPr>
              <p:nvPr/>
            </p:nvSpPr>
            <p:spPr bwMode="auto">
              <a:xfrm>
                <a:off x="2729" y="218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 name="Line 543"/>
              <p:cNvSpPr>
                <a:spLocks noChangeShapeType="1"/>
              </p:cNvSpPr>
              <p:nvPr/>
            </p:nvSpPr>
            <p:spPr bwMode="auto">
              <a:xfrm>
                <a:off x="2753" y="218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 name="Line 544"/>
              <p:cNvSpPr>
                <a:spLocks noChangeShapeType="1"/>
              </p:cNvSpPr>
              <p:nvPr/>
            </p:nvSpPr>
            <p:spPr bwMode="auto">
              <a:xfrm>
                <a:off x="2723" y="218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 name="Line 545"/>
              <p:cNvSpPr>
                <a:spLocks noChangeShapeType="1"/>
              </p:cNvSpPr>
              <p:nvPr/>
            </p:nvSpPr>
            <p:spPr bwMode="auto">
              <a:xfrm>
                <a:off x="2747" y="2180"/>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 name="Line 546"/>
              <p:cNvSpPr>
                <a:spLocks noChangeShapeType="1"/>
              </p:cNvSpPr>
              <p:nvPr/>
            </p:nvSpPr>
            <p:spPr bwMode="auto">
              <a:xfrm>
                <a:off x="2759" y="218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 name="Line 547"/>
              <p:cNvSpPr>
                <a:spLocks noChangeShapeType="1"/>
              </p:cNvSpPr>
              <p:nvPr/>
            </p:nvSpPr>
            <p:spPr bwMode="auto">
              <a:xfrm>
                <a:off x="2777" y="218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 name="Line 548"/>
              <p:cNvSpPr>
                <a:spLocks noChangeShapeType="1"/>
              </p:cNvSpPr>
              <p:nvPr/>
            </p:nvSpPr>
            <p:spPr bwMode="auto">
              <a:xfrm>
                <a:off x="2765" y="218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 name="Line 549"/>
              <p:cNvSpPr>
                <a:spLocks noChangeShapeType="1"/>
              </p:cNvSpPr>
              <p:nvPr/>
            </p:nvSpPr>
            <p:spPr bwMode="auto">
              <a:xfrm>
                <a:off x="2783" y="218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 name="Line 550"/>
              <p:cNvSpPr>
                <a:spLocks noChangeShapeType="1"/>
              </p:cNvSpPr>
              <p:nvPr/>
            </p:nvSpPr>
            <p:spPr bwMode="auto">
              <a:xfrm>
                <a:off x="2747" y="218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 name="Line 551"/>
              <p:cNvSpPr>
                <a:spLocks noChangeShapeType="1"/>
              </p:cNvSpPr>
              <p:nvPr/>
            </p:nvSpPr>
            <p:spPr bwMode="auto">
              <a:xfrm>
                <a:off x="2771" y="218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 name="Line 552"/>
              <p:cNvSpPr>
                <a:spLocks noChangeShapeType="1"/>
              </p:cNvSpPr>
              <p:nvPr/>
            </p:nvSpPr>
            <p:spPr bwMode="auto">
              <a:xfrm>
                <a:off x="2759" y="218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 name="Line 553"/>
              <p:cNvSpPr>
                <a:spLocks noChangeShapeType="1"/>
              </p:cNvSpPr>
              <p:nvPr/>
            </p:nvSpPr>
            <p:spPr bwMode="auto">
              <a:xfrm>
                <a:off x="2783" y="218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 name="Line 554"/>
              <p:cNvSpPr>
                <a:spLocks noChangeShapeType="1"/>
              </p:cNvSpPr>
              <p:nvPr/>
            </p:nvSpPr>
            <p:spPr bwMode="auto">
              <a:xfrm>
                <a:off x="2753" y="218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 name="Line 555"/>
              <p:cNvSpPr>
                <a:spLocks noChangeShapeType="1"/>
              </p:cNvSpPr>
              <p:nvPr/>
            </p:nvSpPr>
            <p:spPr bwMode="auto">
              <a:xfrm>
                <a:off x="2777" y="218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 name="Line 556"/>
              <p:cNvSpPr>
                <a:spLocks noChangeShapeType="1"/>
              </p:cNvSpPr>
              <p:nvPr/>
            </p:nvSpPr>
            <p:spPr bwMode="auto">
              <a:xfrm>
                <a:off x="2783" y="21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 name="Line 557"/>
              <p:cNvSpPr>
                <a:spLocks noChangeShapeType="1"/>
              </p:cNvSpPr>
              <p:nvPr/>
            </p:nvSpPr>
            <p:spPr bwMode="auto">
              <a:xfrm>
                <a:off x="2807" y="21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 name="Line 558"/>
              <p:cNvSpPr>
                <a:spLocks noChangeShapeType="1"/>
              </p:cNvSpPr>
              <p:nvPr/>
            </p:nvSpPr>
            <p:spPr bwMode="auto">
              <a:xfrm>
                <a:off x="2795" y="21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 name="Line 559"/>
              <p:cNvSpPr>
                <a:spLocks noChangeShapeType="1"/>
              </p:cNvSpPr>
              <p:nvPr/>
            </p:nvSpPr>
            <p:spPr bwMode="auto">
              <a:xfrm>
                <a:off x="2813" y="21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 name="Line 560"/>
              <p:cNvSpPr>
                <a:spLocks noChangeShapeType="1"/>
              </p:cNvSpPr>
              <p:nvPr/>
            </p:nvSpPr>
            <p:spPr bwMode="auto">
              <a:xfrm>
                <a:off x="2777" y="21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 name="Line 561"/>
              <p:cNvSpPr>
                <a:spLocks noChangeShapeType="1"/>
              </p:cNvSpPr>
              <p:nvPr/>
            </p:nvSpPr>
            <p:spPr bwMode="auto">
              <a:xfrm>
                <a:off x="2801" y="21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 name="Line 562"/>
              <p:cNvSpPr>
                <a:spLocks noChangeShapeType="1"/>
              </p:cNvSpPr>
              <p:nvPr/>
            </p:nvSpPr>
            <p:spPr bwMode="auto">
              <a:xfrm>
                <a:off x="2789" y="21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 name="Line 563"/>
              <p:cNvSpPr>
                <a:spLocks noChangeShapeType="1"/>
              </p:cNvSpPr>
              <p:nvPr/>
            </p:nvSpPr>
            <p:spPr bwMode="auto">
              <a:xfrm>
                <a:off x="2813" y="21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 name="Line 564"/>
              <p:cNvSpPr>
                <a:spLocks noChangeShapeType="1"/>
              </p:cNvSpPr>
              <p:nvPr/>
            </p:nvSpPr>
            <p:spPr bwMode="auto">
              <a:xfrm>
                <a:off x="2783" y="21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Line 565"/>
              <p:cNvSpPr>
                <a:spLocks noChangeShapeType="1"/>
              </p:cNvSpPr>
              <p:nvPr/>
            </p:nvSpPr>
            <p:spPr bwMode="auto">
              <a:xfrm>
                <a:off x="2807" y="2198"/>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 name="Line 566"/>
              <p:cNvSpPr>
                <a:spLocks noChangeShapeType="1"/>
              </p:cNvSpPr>
              <p:nvPr/>
            </p:nvSpPr>
            <p:spPr bwMode="auto">
              <a:xfrm>
                <a:off x="2813" y="22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 name="Line 567"/>
              <p:cNvSpPr>
                <a:spLocks noChangeShapeType="1"/>
              </p:cNvSpPr>
              <p:nvPr/>
            </p:nvSpPr>
            <p:spPr bwMode="auto">
              <a:xfrm>
                <a:off x="2837" y="22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 name="Line 568"/>
              <p:cNvSpPr>
                <a:spLocks noChangeShapeType="1"/>
              </p:cNvSpPr>
              <p:nvPr/>
            </p:nvSpPr>
            <p:spPr bwMode="auto">
              <a:xfrm>
                <a:off x="2819" y="22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 name="Line 569"/>
              <p:cNvSpPr>
                <a:spLocks noChangeShapeType="1"/>
              </p:cNvSpPr>
              <p:nvPr/>
            </p:nvSpPr>
            <p:spPr bwMode="auto">
              <a:xfrm>
                <a:off x="2843" y="22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 name="Line 570"/>
              <p:cNvSpPr>
                <a:spLocks noChangeShapeType="1"/>
              </p:cNvSpPr>
              <p:nvPr/>
            </p:nvSpPr>
            <p:spPr bwMode="auto">
              <a:xfrm>
                <a:off x="2807" y="22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 name="Line 571"/>
              <p:cNvSpPr>
                <a:spLocks noChangeShapeType="1"/>
              </p:cNvSpPr>
              <p:nvPr/>
            </p:nvSpPr>
            <p:spPr bwMode="auto">
              <a:xfrm>
                <a:off x="2831" y="22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 name="Line 572"/>
              <p:cNvSpPr>
                <a:spLocks noChangeShapeType="1"/>
              </p:cNvSpPr>
              <p:nvPr/>
            </p:nvSpPr>
            <p:spPr bwMode="auto">
              <a:xfrm>
                <a:off x="2819" y="22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 name="Line 573"/>
              <p:cNvSpPr>
                <a:spLocks noChangeShapeType="1"/>
              </p:cNvSpPr>
              <p:nvPr/>
            </p:nvSpPr>
            <p:spPr bwMode="auto">
              <a:xfrm>
                <a:off x="2843" y="22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 name="Line 574"/>
              <p:cNvSpPr>
                <a:spLocks noChangeShapeType="1"/>
              </p:cNvSpPr>
              <p:nvPr/>
            </p:nvSpPr>
            <p:spPr bwMode="auto">
              <a:xfrm>
                <a:off x="2813" y="22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 name="Line 575"/>
              <p:cNvSpPr>
                <a:spLocks noChangeShapeType="1"/>
              </p:cNvSpPr>
              <p:nvPr/>
            </p:nvSpPr>
            <p:spPr bwMode="auto">
              <a:xfrm>
                <a:off x="2837" y="220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 name="Line 576"/>
              <p:cNvSpPr>
                <a:spLocks noChangeShapeType="1"/>
              </p:cNvSpPr>
              <p:nvPr/>
            </p:nvSpPr>
            <p:spPr bwMode="auto">
              <a:xfrm>
                <a:off x="2843" y="221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 name="Line 577"/>
              <p:cNvSpPr>
                <a:spLocks noChangeShapeType="1"/>
              </p:cNvSpPr>
              <p:nvPr/>
            </p:nvSpPr>
            <p:spPr bwMode="auto">
              <a:xfrm>
                <a:off x="2867" y="221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 name="Line 578"/>
              <p:cNvSpPr>
                <a:spLocks noChangeShapeType="1"/>
              </p:cNvSpPr>
              <p:nvPr/>
            </p:nvSpPr>
            <p:spPr bwMode="auto">
              <a:xfrm>
                <a:off x="2849" y="221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 name="Line 579"/>
              <p:cNvSpPr>
                <a:spLocks noChangeShapeType="1"/>
              </p:cNvSpPr>
              <p:nvPr/>
            </p:nvSpPr>
            <p:spPr bwMode="auto">
              <a:xfrm>
                <a:off x="2873" y="221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 name="Line 580"/>
              <p:cNvSpPr>
                <a:spLocks noChangeShapeType="1"/>
              </p:cNvSpPr>
              <p:nvPr/>
            </p:nvSpPr>
            <p:spPr bwMode="auto">
              <a:xfrm>
                <a:off x="2837" y="221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 name="Line 581"/>
              <p:cNvSpPr>
                <a:spLocks noChangeShapeType="1"/>
              </p:cNvSpPr>
              <p:nvPr/>
            </p:nvSpPr>
            <p:spPr bwMode="auto">
              <a:xfrm>
                <a:off x="2855" y="221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 name="Line 582"/>
              <p:cNvSpPr>
                <a:spLocks noChangeShapeType="1"/>
              </p:cNvSpPr>
              <p:nvPr/>
            </p:nvSpPr>
            <p:spPr bwMode="auto">
              <a:xfrm>
                <a:off x="2849" y="221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 name="Line 583"/>
              <p:cNvSpPr>
                <a:spLocks noChangeShapeType="1"/>
              </p:cNvSpPr>
              <p:nvPr/>
            </p:nvSpPr>
            <p:spPr bwMode="auto">
              <a:xfrm>
                <a:off x="2867" y="221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 name="Line 584"/>
              <p:cNvSpPr>
                <a:spLocks noChangeShapeType="1"/>
              </p:cNvSpPr>
              <p:nvPr/>
            </p:nvSpPr>
            <p:spPr bwMode="auto">
              <a:xfrm>
                <a:off x="2843" y="221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 name="Line 585"/>
              <p:cNvSpPr>
                <a:spLocks noChangeShapeType="1"/>
              </p:cNvSpPr>
              <p:nvPr/>
            </p:nvSpPr>
            <p:spPr bwMode="auto">
              <a:xfrm>
                <a:off x="2861" y="221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4" name="Line 586"/>
              <p:cNvSpPr>
                <a:spLocks noChangeShapeType="1"/>
              </p:cNvSpPr>
              <p:nvPr/>
            </p:nvSpPr>
            <p:spPr bwMode="auto">
              <a:xfrm>
                <a:off x="2873"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5" name="Line 587"/>
              <p:cNvSpPr>
                <a:spLocks noChangeShapeType="1"/>
              </p:cNvSpPr>
              <p:nvPr/>
            </p:nvSpPr>
            <p:spPr bwMode="auto">
              <a:xfrm>
                <a:off x="2897"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6" name="Line 588"/>
              <p:cNvSpPr>
                <a:spLocks noChangeShapeType="1"/>
              </p:cNvSpPr>
              <p:nvPr/>
            </p:nvSpPr>
            <p:spPr bwMode="auto">
              <a:xfrm>
                <a:off x="2879"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7" name="Line 589"/>
              <p:cNvSpPr>
                <a:spLocks noChangeShapeType="1"/>
              </p:cNvSpPr>
              <p:nvPr/>
            </p:nvSpPr>
            <p:spPr bwMode="auto">
              <a:xfrm>
                <a:off x="2903"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8" name="Line 590"/>
              <p:cNvSpPr>
                <a:spLocks noChangeShapeType="1"/>
              </p:cNvSpPr>
              <p:nvPr/>
            </p:nvSpPr>
            <p:spPr bwMode="auto">
              <a:xfrm>
                <a:off x="2867"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9" name="Line 591"/>
              <p:cNvSpPr>
                <a:spLocks noChangeShapeType="1"/>
              </p:cNvSpPr>
              <p:nvPr/>
            </p:nvSpPr>
            <p:spPr bwMode="auto">
              <a:xfrm>
                <a:off x="2885"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0" name="Line 592"/>
              <p:cNvSpPr>
                <a:spLocks noChangeShapeType="1"/>
              </p:cNvSpPr>
              <p:nvPr/>
            </p:nvSpPr>
            <p:spPr bwMode="auto">
              <a:xfrm>
                <a:off x="2879"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1" name="Line 593"/>
              <p:cNvSpPr>
                <a:spLocks noChangeShapeType="1"/>
              </p:cNvSpPr>
              <p:nvPr/>
            </p:nvSpPr>
            <p:spPr bwMode="auto">
              <a:xfrm>
                <a:off x="2897"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2" name="Line 594"/>
              <p:cNvSpPr>
                <a:spLocks noChangeShapeType="1"/>
              </p:cNvSpPr>
              <p:nvPr/>
            </p:nvSpPr>
            <p:spPr bwMode="auto">
              <a:xfrm>
                <a:off x="2873"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3" name="Line 595"/>
              <p:cNvSpPr>
                <a:spLocks noChangeShapeType="1"/>
              </p:cNvSpPr>
              <p:nvPr/>
            </p:nvSpPr>
            <p:spPr bwMode="auto">
              <a:xfrm>
                <a:off x="2891"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4" name="Line 596"/>
              <p:cNvSpPr>
                <a:spLocks noChangeShapeType="1"/>
              </p:cNvSpPr>
              <p:nvPr/>
            </p:nvSpPr>
            <p:spPr bwMode="auto">
              <a:xfrm>
                <a:off x="2903"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5" name="Line 597"/>
              <p:cNvSpPr>
                <a:spLocks noChangeShapeType="1"/>
              </p:cNvSpPr>
              <p:nvPr/>
            </p:nvSpPr>
            <p:spPr bwMode="auto">
              <a:xfrm>
                <a:off x="2921"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6" name="Line 598"/>
              <p:cNvSpPr>
                <a:spLocks noChangeShapeType="1"/>
              </p:cNvSpPr>
              <p:nvPr/>
            </p:nvSpPr>
            <p:spPr bwMode="auto">
              <a:xfrm>
                <a:off x="2909"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7" name="Line 599"/>
              <p:cNvSpPr>
                <a:spLocks noChangeShapeType="1"/>
              </p:cNvSpPr>
              <p:nvPr/>
            </p:nvSpPr>
            <p:spPr bwMode="auto">
              <a:xfrm>
                <a:off x="2933"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8" name="Line 600"/>
              <p:cNvSpPr>
                <a:spLocks noChangeShapeType="1"/>
              </p:cNvSpPr>
              <p:nvPr/>
            </p:nvSpPr>
            <p:spPr bwMode="auto">
              <a:xfrm>
                <a:off x="2897"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9" name="Line 601"/>
              <p:cNvSpPr>
                <a:spLocks noChangeShapeType="1"/>
              </p:cNvSpPr>
              <p:nvPr/>
            </p:nvSpPr>
            <p:spPr bwMode="auto">
              <a:xfrm>
                <a:off x="2915"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0" name="Line 602"/>
              <p:cNvSpPr>
                <a:spLocks noChangeShapeType="1"/>
              </p:cNvSpPr>
              <p:nvPr/>
            </p:nvSpPr>
            <p:spPr bwMode="auto">
              <a:xfrm>
                <a:off x="2909"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1" name="Line 603"/>
              <p:cNvSpPr>
                <a:spLocks noChangeShapeType="1"/>
              </p:cNvSpPr>
              <p:nvPr/>
            </p:nvSpPr>
            <p:spPr bwMode="auto">
              <a:xfrm>
                <a:off x="2927"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2" name="Line 604"/>
              <p:cNvSpPr>
                <a:spLocks noChangeShapeType="1"/>
              </p:cNvSpPr>
              <p:nvPr/>
            </p:nvSpPr>
            <p:spPr bwMode="auto">
              <a:xfrm>
                <a:off x="2903"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3" name="Line 605"/>
              <p:cNvSpPr>
                <a:spLocks noChangeShapeType="1"/>
              </p:cNvSpPr>
              <p:nvPr/>
            </p:nvSpPr>
            <p:spPr bwMode="auto">
              <a:xfrm>
                <a:off x="2921" y="222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4" name="Line 606"/>
              <p:cNvSpPr>
                <a:spLocks noChangeShapeType="1"/>
              </p:cNvSpPr>
              <p:nvPr/>
            </p:nvSpPr>
            <p:spPr bwMode="auto">
              <a:xfrm>
                <a:off x="2933" y="223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5" name="Line 607"/>
              <p:cNvSpPr>
                <a:spLocks noChangeShapeType="1"/>
              </p:cNvSpPr>
              <p:nvPr/>
            </p:nvSpPr>
            <p:spPr bwMode="auto">
              <a:xfrm>
                <a:off x="2951" y="223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6" name="Line 608"/>
              <p:cNvSpPr>
                <a:spLocks noChangeShapeType="1"/>
              </p:cNvSpPr>
              <p:nvPr/>
            </p:nvSpPr>
            <p:spPr bwMode="auto">
              <a:xfrm>
                <a:off x="2939" y="223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7" name="Line 609"/>
              <p:cNvSpPr>
                <a:spLocks noChangeShapeType="1"/>
              </p:cNvSpPr>
              <p:nvPr/>
            </p:nvSpPr>
            <p:spPr bwMode="auto">
              <a:xfrm>
                <a:off x="2957" y="223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8" name="Line 610"/>
              <p:cNvSpPr>
                <a:spLocks noChangeShapeType="1"/>
              </p:cNvSpPr>
              <p:nvPr/>
            </p:nvSpPr>
            <p:spPr bwMode="auto">
              <a:xfrm>
                <a:off x="2921" y="223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9" name="Line 611"/>
              <p:cNvSpPr>
                <a:spLocks noChangeShapeType="1"/>
              </p:cNvSpPr>
              <p:nvPr/>
            </p:nvSpPr>
            <p:spPr bwMode="auto">
              <a:xfrm>
                <a:off x="2945" y="223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0" name="Line 612"/>
              <p:cNvSpPr>
                <a:spLocks noChangeShapeType="1"/>
              </p:cNvSpPr>
              <p:nvPr/>
            </p:nvSpPr>
            <p:spPr bwMode="auto">
              <a:xfrm>
                <a:off x="2933" y="223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1" name="Line 613"/>
              <p:cNvSpPr>
                <a:spLocks noChangeShapeType="1"/>
              </p:cNvSpPr>
              <p:nvPr/>
            </p:nvSpPr>
            <p:spPr bwMode="auto">
              <a:xfrm>
                <a:off x="2957" y="223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2" name="Line 614"/>
              <p:cNvSpPr>
                <a:spLocks noChangeShapeType="1"/>
              </p:cNvSpPr>
              <p:nvPr/>
            </p:nvSpPr>
            <p:spPr bwMode="auto">
              <a:xfrm>
                <a:off x="2927" y="223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3" name="Line 615"/>
              <p:cNvSpPr>
                <a:spLocks noChangeShapeType="1"/>
              </p:cNvSpPr>
              <p:nvPr/>
            </p:nvSpPr>
            <p:spPr bwMode="auto">
              <a:xfrm>
                <a:off x="2951" y="223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4" name="Line 616"/>
              <p:cNvSpPr>
                <a:spLocks noChangeShapeType="1"/>
              </p:cNvSpPr>
              <p:nvPr/>
            </p:nvSpPr>
            <p:spPr bwMode="auto">
              <a:xfrm>
                <a:off x="2963" y="224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5" name="Line 617"/>
              <p:cNvSpPr>
                <a:spLocks noChangeShapeType="1"/>
              </p:cNvSpPr>
              <p:nvPr/>
            </p:nvSpPr>
            <p:spPr bwMode="auto">
              <a:xfrm>
                <a:off x="2981" y="224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6" name="Line 618"/>
              <p:cNvSpPr>
                <a:spLocks noChangeShapeType="1"/>
              </p:cNvSpPr>
              <p:nvPr/>
            </p:nvSpPr>
            <p:spPr bwMode="auto">
              <a:xfrm>
                <a:off x="2969" y="224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7" name="Line 619"/>
              <p:cNvSpPr>
                <a:spLocks noChangeShapeType="1"/>
              </p:cNvSpPr>
              <p:nvPr/>
            </p:nvSpPr>
            <p:spPr bwMode="auto">
              <a:xfrm>
                <a:off x="2987" y="224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8" name="Line 620"/>
              <p:cNvSpPr>
                <a:spLocks noChangeShapeType="1"/>
              </p:cNvSpPr>
              <p:nvPr/>
            </p:nvSpPr>
            <p:spPr bwMode="auto">
              <a:xfrm>
                <a:off x="2951" y="224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9" name="Line 621"/>
              <p:cNvSpPr>
                <a:spLocks noChangeShapeType="1"/>
              </p:cNvSpPr>
              <p:nvPr/>
            </p:nvSpPr>
            <p:spPr bwMode="auto">
              <a:xfrm>
                <a:off x="2975" y="224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0" name="Line 622"/>
              <p:cNvSpPr>
                <a:spLocks noChangeShapeType="1"/>
              </p:cNvSpPr>
              <p:nvPr/>
            </p:nvSpPr>
            <p:spPr bwMode="auto">
              <a:xfrm>
                <a:off x="2963" y="224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1" name="Line 623"/>
              <p:cNvSpPr>
                <a:spLocks noChangeShapeType="1"/>
              </p:cNvSpPr>
              <p:nvPr/>
            </p:nvSpPr>
            <p:spPr bwMode="auto">
              <a:xfrm>
                <a:off x="2987" y="224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2" name="Line 624"/>
              <p:cNvSpPr>
                <a:spLocks noChangeShapeType="1"/>
              </p:cNvSpPr>
              <p:nvPr/>
            </p:nvSpPr>
            <p:spPr bwMode="auto">
              <a:xfrm>
                <a:off x="2957" y="224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3" name="Line 625"/>
              <p:cNvSpPr>
                <a:spLocks noChangeShapeType="1"/>
              </p:cNvSpPr>
              <p:nvPr/>
            </p:nvSpPr>
            <p:spPr bwMode="auto">
              <a:xfrm>
                <a:off x="2981" y="224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4" name="Line 626"/>
              <p:cNvSpPr>
                <a:spLocks noChangeShapeType="1"/>
              </p:cNvSpPr>
              <p:nvPr/>
            </p:nvSpPr>
            <p:spPr bwMode="auto">
              <a:xfrm>
                <a:off x="2987" y="225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5" name="Line 627"/>
              <p:cNvSpPr>
                <a:spLocks noChangeShapeType="1"/>
              </p:cNvSpPr>
              <p:nvPr/>
            </p:nvSpPr>
            <p:spPr bwMode="auto">
              <a:xfrm>
                <a:off x="3011" y="225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6" name="Line 628"/>
              <p:cNvSpPr>
                <a:spLocks noChangeShapeType="1"/>
              </p:cNvSpPr>
              <p:nvPr/>
            </p:nvSpPr>
            <p:spPr bwMode="auto">
              <a:xfrm>
                <a:off x="2999" y="225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7" name="Line 629"/>
              <p:cNvSpPr>
                <a:spLocks noChangeShapeType="1"/>
              </p:cNvSpPr>
              <p:nvPr/>
            </p:nvSpPr>
            <p:spPr bwMode="auto">
              <a:xfrm>
                <a:off x="3017" y="225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8" name="Line 630"/>
              <p:cNvSpPr>
                <a:spLocks noChangeShapeType="1"/>
              </p:cNvSpPr>
              <p:nvPr/>
            </p:nvSpPr>
            <p:spPr bwMode="auto">
              <a:xfrm>
                <a:off x="2981" y="225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9" name="Line 631"/>
              <p:cNvSpPr>
                <a:spLocks noChangeShapeType="1"/>
              </p:cNvSpPr>
              <p:nvPr/>
            </p:nvSpPr>
            <p:spPr bwMode="auto">
              <a:xfrm>
                <a:off x="3005" y="225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0" name="Line 632"/>
              <p:cNvSpPr>
                <a:spLocks noChangeShapeType="1"/>
              </p:cNvSpPr>
              <p:nvPr/>
            </p:nvSpPr>
            <p:spPr bwMode="auto">
              <a:xfrm>
                <a:off x="2993" y="225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1" name="Line 633"/>
              <p:cNvSpPr>
                <a:spLocks noChangeShapeType="1"/>
              </p:cNvSpPr>
              <p:nvPr/>
            </p:nvSpPr>
            <p:spPr bwMode="auto">
              <a:xfrm>
                <a:off x="3017" y="225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2" name="Line 634"/>
              <p:cNvSpPr>
                <a:spLocks noChangeShapeType="1"/>
              </p:cNvSpPr>
              <p:nvPr/>
            </p:nvSpPr>
            <p:spPr bwMode="auto">
              <a:xfrm>
                <a:off x="2987" y="225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3" name="Line 635"/>
              <p:cNvSpPr>
                <a:spLocks noChangeShapeType="1"/>
              </p:cNvSpPr>
              <p:nvPr/>
            </p:nvSpPr>
            <p:spPr bwMode="auto">
              <a:xfrm>
                <a:off x="3011" y="225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4" name="Line 636"/>
              <p:cNvSpPr>
                <a:spLocks noChangeShapeType="1"/>
              </p:cNvSpPr>
              <p:nvPr/>
            </p:nvSpPr>
            <p:spPr bwMode="auto">
              <a:xfrm>
                <a:off x="3017" y="226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5" name="Line 637"/>
              <p:cNvSpPr>
                <a:spLocks noChangeShapeType="1"/>
              </p:cNvSpPr>
              <p:nvPr/>
            </p:nvSpPr>
            <p:spPr bwMode="auto">
              <a:xfrm>
                <a:off x="3041" y="226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6" name="Line 638"/>
              <p:cNvSpPr>
                <a:spLocks noChangeShapeType="1"/>
              </p:cNvSpPr>
              <p:nvPr/>
            </p:nvSpPr>
            <p:spPr bwMode="auto">
              <a:xfrm>
                <a:off x="3023" y="226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7" name="Line 639"/>
              <p:cNvSpPr>
                <a:spLocks noChangeShapeType="1"/>
              </p:cNvSpPr>
              <p:nvPr/>
            </p:nvSpPr>
            <p:spPr bwMode="auto">
              <a:xfrm>
                <a:off x="3047" y="226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8" name="Line 640"/>
              <p:cNvSpPr>
                <a:spLocks noChangeShapeType="1"/>
              </p:cNvSpPr>
              <p:nvPr/>
            </p:nvSpPr>
            <p:spPr bwMode="auto">
              <a:xfrm>
                <a:off x="3011" y="226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9" name="Line 641"/>
              <p:cNvSpPr>
                <a:spLocks noChangeShapeType="1"/>
              </p:cNvSpPr>
              <p:nvPr/>
            </p:nvSpPr>
            <p:spPr bwMode="auto">
              <a:xfrm>
                <a:off x="3035" y="226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0" name="Line 642"/>
              <p:cNvSpPr>
                <a:spLocks noChangeShapeType="1"/>
              </p:cNvSpPr>
              <p:nvPr/>
            </p:nvSpPr>
            <p:spPr bwMode="auto">
              <a:xfrm>
                <a:off x="3023" y="226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1" name="Line 643"/>
              <p:cNvSpPr>
                <a:spLocks noChangeShapeType="1"/>
              </p:cNvSpPr>
              <p:nvPr/>
            </p:nvSpPr>
            <p:spPr bwMode="auto">
              <a:xfrm>
                <a:off x="3047" y="226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2" name="Line 644"/>
              <p:cNvSpPr>
                <a:spLocks noChangeShapeType="1"/>
              </p:cNvSpPr>
              <p:nvPr/>
            </p:nvSpPr>
            <p:spPr bwMode="auto">
              <a:xfrm>
                <a:off x="3017" y="226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3" name="Line 645"/>
              <p:cNvSpPr>
                <a:spLocks noChangeShapeType="1"/>
              </p:cNvSpPr>
              <p:nvPr/>
            </p:nvSpPr>
            <p:spPr bwMode="auto">
              <a:xfrm>
                <a:off x="3041" y="226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4" name="Line 646"/>
              <p:cNvSpPr>
                <a:spLocks noChangeShapeType="1"/>
              </p:cNvSpPr>
              <p:nvPr/>
            </p:nvSpPr>
            <p:spPr bwMode="auto">
              <a:xfrm>
                <a:off x="3047" y="22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5" name="Line 647"/>
              <p:cNvSpPr>
                <a:spLocks noChangeShapeType="1"/>
              </p:cNvSpPr>
              <p:nvPr/>
            </p:nvSpPr>
            <p:spPr bwMode="auto">
              <a:xfrm>
                <a:off x="3071" y="22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6" name="Line 648"/>
              <p:cNvSpPr>
                <a:spLocks noChangeShapeType="1"/>
              </p:cNvSpPr>
              <p:nvPr/>
            </p:nvSpPr>
            <p:spPr bwMode="auto">
              <a:xfrm>
                <a:off x="3053" y="22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7" name="Line 649"/>
              <p:cNvSpPr>
                <a:spLocks noChangeShapeType="1"/>
              </p:cNvSpPr>
              <p:nvPr/>
            </p:nvSpPr>
            <p:spPr bwMode="auto">
              <a:xfrm>
                <a:off x="3077" y="22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8" name="Line 650"/>
              <p:cNvSpPr>
                <a:spLocks noChangeShapeType="1"/>
              </p:cNvSpPr>
              <p:nvPr/>
            </p:nvSpPr>
            <p:spPr bwMode="auto">
              <a:xfrm>
                <a:off x="3041" y="22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99" name="Line 651"/>
              <p:cNvSpPr>
                <a:spLocks noChangeShapeType="1"/>
              </p:cNvSpPr>
              <p:nvPr/>
            </p:nvSpPr>
            <p:spPr bwMode="auto">
              <a:xfrm>
                <a:off x="3059" y="22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0" name="Line 652"/>
              <p:cNvSpPr>
                <a:spLocks noChangeShapeType="1"/>
              </p:cNvSpPr>
              <p:nvPr/>
            </p:nvSpPr>
            <p:spPr bwMode="auto">
              <a:xfrm>
                <a:off x="3053" y="22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1" name="Line 653"/>
              <p:cNvSpPr>
                <a:spLocks noChangeShapeType="1"/>
              </p:cNvSpPr>
              <p:nvPr/>
            </p:nvSpPr>
            <p:spPr bwMode="auto">
              <a:xfrm>
                <a:off x="3077" y="22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2" name="Line 654"/>
              <p:cNvSpPr>
                <a:spLocks noChangeShapeType="1"/>
              </p:cNvSpPr>
              <p:nvPr/>
            </p:nvSpPr>
            <p:spPr bwMode="auto">
              <a:xfrm>
                <a:off x="3047" y="22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3" name="Line 655"/>
              <p:cNvSpPr>
                <a:spLocks noChangeShapeType="1"/>
              </p:cNvSpPr>
              <p:nvPr/>
            </p:nvSpPr>
            <p:spPr bwMode="auto">
              <a:xfrm>
                <a:off x="3065" y="227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4" name="Line 656"/>
              <p:cNvSpPr>
                <a:spLocks noChangeShapeType="1"/>
              </p:cNvSpPr>
              <p:nvPr/>
            </p:nvSpPr>
            <p:spPr bwMode="auto">
              <a:xfrm>
                <a:off x="3077"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5" name="Line 657"/>
              <p:cNvSpPr>
                <a:spLocks noChangeShapeType="1"/>
              </p:cNvSpPr>
              <p:nvPr/>
            </p:nvSpPr>
            <p:spPr bwMode="auto">
              <a:xfrm>
                <a:off x="3101"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6" name="Line 658"/>
              <p:cNvSpPr>
                <a:spLocks noChangeShapeType="1"/>
              </p:cNvSpPr>
              <p:nvPr/>
            </p:nvSpPr>
            <p:spPr bwMode="auto">
              <a:xfrm>
                <a:off x="3083"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7" name="Line 659"/>
              <p:cNvSpPr>
                <a:spLocks noChangeShapeType="1"/>
              </p:cNvSpPr>
              <p:nvPr/>
            </p:nvSpPr>
            <p:spPr bwMode="auto">
              <a:xfrm>
                <a:off x="3107"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8" name="Line 660"/>
              <p:cNvSpPr>
                <a:spLocks noChangeShapeType="1"/>
              </p:cNvSpPr>
              <p:nvPr/>
            </p:nvSpPr>
            <p:spPr bwMode="auto">
              <a:xfrm>
                <a:off x="3071"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9" name="Line 661"/>
              <p:cNvSpPr>
                <a:spLocks noChangeShapeType="1"/>
              </p:cNvSpPr>
              <p:nvPr/>
            </p:nvSpPr>
            <p:spPr bwMode="auto">
              <a:xfrm>
                <a:off x="3089"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0" name="Line 662"/>
              <p:cNvSpPr>
                <a:spLocks noChangeShapeType="1"/>
              </p:cNvSpPr>
              <p:nvPr/>
            </p:nvSpPr>
            <p:spPr bwMode="auto">
              <a:xfrm>
                <a:off x="3083"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1" name="Line 663"/>
              <p:cNvSpPr>
                <a:spLocks noChangeShapeType="1"/>
              </p:cNvSpPr>
              <p:nvPr/>
            </p:nvSpPr>
            <p:spPr bwMode="auto">
              <a:xfrm>
                <a:off x="3101"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2" name="Line 664"/>
              <p:cNvSpPr>
                <a:spLocks noChangeShapeType="1"/>
              </p:cNvSpPr>
              <p:nvPr/>
            </p:nvSpPr>
            <p:spPr bwMode="auto">
              <a:xfrm>
                <a:off x="3077"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3" name="Line 665"/>
              <p:cNvSpPr>
                <a:spLocks noChangeShapeType="1"/>
              </p:cNvSpPr>
              <p:nvPr/>
            </p:nvSpPr>
            <p:spPr bwMode="auto">
              <a:xfrm>
                <a:off x="3095"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4" name="Line 666"/>
              <p:cNvSpPr>
                <a:spLocks noChangeShapeType="1"/>
              </p:cNvSpPr>
              <p:nvPr/>
            </p:nvSpPr>
            <p:spPr bwMode="auto">
              <a:xfrm>
                <a:off x="3107"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5" name="Line 667"/>
              <p:cNvSpPr>
                <a:spLocks noChangeShapeType="1"/>
              </p:cNvSpPr>
              <p:nvPr/>
            </p:nvSpPr>
            <p:spPr bwMode="auto">
              <a:xfrm>
                <a:off x="3125"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6" name="Line 668"/>
              <p:cNvSpPr>
                <a:spLocks noChangeShapeType="1"/>
              </p:cNvSpPr>
              <p:nvPr/>
            </p:nvSpPr>
            <p:spPr bwMode="auto">
              <a:xfrm>
                <a:off x="3113"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7" name="Line 669"/>
              <p:cNvSpPr>
                <a:spLocks noChangeShapeType="1"/>
              </p:cNvSpPr>
              <p:nvPr/>
            </p:nvSpPr>
            <p:spPr bwMode="auto">
              <a:xfrm>
                <a:off x="3137"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8" name="Line 670"/>
              <p:cNvSpPr>
                <a:spLocks noChangeShapeType="1"/>
              </p:cNvSpPr>
              <p:nvPr/>
            </p:nvSpPr>
            <p:spPr bwMode="auto">
              <a:xfrm>
                <a:off x="3101"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9" name="Line 671"/>
              <p:cNvSpPr>
                <a:spLocks noChangeShapeType="1"/>
              </p:cNvSpPr>
              <p:nvPr/>
            </p:nvSpPr>
            <p:spPr bwMode="auto">
              <a:xfrm>
                <a:off x="3119"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0" name="Line 672"/>
              <p:cNvSpPr>
                <a:spLocks noChangeShapeType="1"/>
              </p:cNvSpPr>
              <p:nvPr/>
            </p:nvSpPr>
            <p:spPr bwMode="auto">
              <a:xfrm>
                <a:off x="3113"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1" name="Line 673"/>
              <p:cNvSpPr>
                <a:spLocks noChangeShapeType="1"/>
              </p:cNvSpPr>
              <p:nvPr/>
            </p:nvSpPr>
            <p:spPr bwMode="auto">
              <a:xfrm>
                <a:off x="3131"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2" name="Line 674"/>
              <p:cNvSpPr>
                <a:spLocks noChangeShapeType="1"/>
              </p:cNvSpPr>
              <p:nvPr/>
            </p:nvSpPr>
            <p:spPr bwMode="auto">
              <a:xfrm>
                <a:off x="3107"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3" name="Line 675"/>
              <p:cNvSpPr>
                <a:spLocks noChangeShapeType="1"/>
              </p:cNvSpPr>
              <p:nvPr/>
            </p:nvSpPr>
            <p:spPr bwMode="auto">
              <a:xfrm>
                <a:off x="3125" y="228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4" name="Line 676"/>
              <p:cNvSpPr>
                <a:spLocks noChangeShapeType="1"/>
              </p:cNvSpPr>
              <p:nvPr/>
            </p:nvSpPr>
            <p:spPr bwMode="auto">
              <a:xfrm>
                <a:off x="3137"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5" name="Line 677"/>
              <p:cNvSpPr>
                <a:spLocks noChangeShapeType="1"/>
              </p:cNvSpPr>
              <p:nvPr/>
            </p:nvSpPr>
            <p:spPr bwMode="auto">
              <a:xfrm>
                <a:off x="3155"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6" name="Line 678"/>
              <p:cNvSpPr>
                <a:spLocks noChangeShapeType="1"/>
              </p:cNvSpPr>
              <p:nvPr/>
            </p:nvSpPr>
            <p:spPr bwMode="auto">
              <a:xfrm>
                <a:off x="3143"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7" name="Line 679"/>
              <p:cNvSpPr>
                <a:spLocks noChangeShapeType="1"/>
              </p:cNvSpPr>
              <p:nvPr/>
            </p:nvSpPr>
            <p:spPr bwMode="auto">
              <a:xfrm>
                <a:off x="3161"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8" name="Line 680"/>
              <p:cNvSpPr>
                <a:spLocks noChangeShapeType="1"/>
              </p:cNvSpPr>
              <p:nvPr/>
            </p:nvSpPr>
            <p:spPr bwMode="auto">
              <a:xfrm>
                <a:off x="3131"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9" name="Line 681"/>
              <p:cNvSpPr>
                <a:spLocks noChangeShapeType="1"/>
              </p:cNvSpPr>
              <p:nvPr/>
            </p:nvSpPr>
            <p:spPr bwMode="auto">
              <a:xfrm>
                <a:off x="3149"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0" name="Line 682"/>
              <p:cNvSpPr>
                <a:spLocks noChangeShapeType="1"/>
              </p:cNvSpPr>
              <p:nvPr/>
            </p:nvSpPr>
            <p:spPr bwMode="auto">
              <a:xfrm>
                <a:off x="3143"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1" name="Line 683"/>
              <p:cNvSpPr>
                <a:spLocks noChangeShapeType="1"/>
              </p:cNvSpPr>
              <p:nvPr/>
            </p:nvSpPr>
            <p:spPr bwMode="auto">
              <a:xfrm>
                <a:off x="3161"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2" name="Line 684"/>
              <p:cNvSpPr>
                <a:spLocks noChangeShapeType="1"/>
              </p:cNvSpPr>
              <p:nvPr/>
            </p:nvSpPr>
            <p:spPr bwMode="auto">
              <a:xfrm>
                <a:off x="3131"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3" name="Line 685"/>
              <p:cNvSpPr>
                <a:spLocks noChangeShapeType="1"/>
              </p:cNvSpPr>
              <p:nvPr/>
            </p:nvSpPr>
            <p:spPr bwMode="auto">
              <a:xfrm>
                <a:off x="3155"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4" name="Line 686"/>
              <p:cNvSpPr>
                <a:spLocks noChangeShapeType="1"/>
              </p:cNvSpPr>
              <p:nvPr/>
            </p:nvSpPr>
            <p:spPr bwMode="auto">
              <a:xfrm>
                <a:off x="3167"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5" name="Line 687"/>
              <p:cNvSpPr>
                <a:spLocks noChangeShapeType="1"/>
              </p:cNvSpPr>
              <p:nvPr/>
            </p:nvSpPr>
            <p:spPr bwMode="auto">
              <a:xfrm>
                <a:off x="3185"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6" name="Line 688"/>
              <p:cNvSpPr>
                <a:spLocks noChangeShapeType="1"/>
              </p:cNvSpPr>
              <p:nvPr/>
            </p:nvSpPr>
            <p:spPr bwMode="auto">
              <a:xfrm>
                <a:off x="3173"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7" name="Line 689"/>
              <p:cNvSpPr>
                <a:spLocks noChangeShapeType="1"/>
              </p:cNvSpPr>
              <p:nvPr/>
            </p:nvSpPr>
            <p:spPr bwMode="auto">
              <a:xfrm>
                <a:off x="3191"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8" name="Line 690"/>
              <p:cNvSpPr>
                <a:spLocks noChangeShapeType="1"/>
              </p:cNvSpPr>
              <p:nvPr/>
            </p:nvSpPr>
            <p:spPr bwMode="auto">
              <a:xfrm>
                <a:off x="3155"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9" name="Line 691"/>
              <p:cNvSpPr>
                <a:spLocks noChangeShapeType="1"/>
              </p:cNvSpPr>
              <p:nvPr/>
            </p:nvSpPr>
            <p:spPr bwMode="auto">
              <a:xfrm>
                <a:off x="3179"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0" name="Line 692"/>
              <p:cNvSpPr>
                <a:spLocks noChangeShapeType="1"/>
              </p:cNvSpPr>
              <p:nvPr/>
            </p:nvSpPr>
            <p:spPr bwMode="auto">
              <a:xfrm>
                <a:off x="3167"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1" name="Line 693"/>
              <p:cNvSpPr>
                <a:spLocks noChangeShapeType="1"/>
              </p:cNvSpPr>
              <p:nvPr/>
            </p:nvSpPr>
            <p:spPr bwMode="auto">
              <a:xfrm>
                <a:off x="3191"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2" name="Line 694"/>
              <p:cNvSpPr>
                <a:spLocks noChangeShapeType="1"/>
              </p:cNvSpPr>
              <p:nvPr/>
            </p:nvSpPr>
            <p:spPr bwMode="auto">
              <a:xfrm>
                <a:off x="3161"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3" name="Line 695"/>
              <p:cNvSpPr>
                <a:spLocks noChangeShapeType="1"/>
              </p:cNvSpPr>
              <p:nvPr/>
            </p:nvSpPr>
            <p:spPr bwMode="auto">
              <a:xfrm>
                <a:off x="3185" y="229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4" name="Line 696"/>
              <p:cNvSpPr>
                <a:spLocks noChangeShapeType="1"/>
              </p:cNvSpPr>
              <p:nvPr/>
            </p:nvSpPr>
            <p:spPr bwMode="auto">
              <a:xfrm>
                <a:off x="3197" y="230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5" name="Line 697"/>
              <p:cNvSpPr>
                <a:spLocks noChangeShapeType="1"/>
              </p:cNvSpPr>
              <p:nvPr/>
            </p:nvSpPr>
            <p:spPr bwMode="auto">
              <a:xfrm>
                <a:off x="3215" y="230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6" name="Line 698"/>
              <p:cNvSpPr>
                <a:spLocks noChangeShapeType="1"/>
              </p:cNvSpPr>
              <p:nvPr/>
            </p:nvSpPr>
            <p:spPr bwMode="auto">
              <a:xfrm>
                <a:off x="3203" y="230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7" name="Line 699"/>
              <p:cNvSpPr>
                <a:spLocks noChangeShapeType="1"/>
              </p:cNvSpPr>
              <p:nvPr/>
            </p:nvSpPr>
            <p:spPr bwMode="auto">
              <a:xfrm>
                <a:off x="3221" y="230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8" name="Line 700"/>
              <p:cNvSpPr>
                <a:spLocks noChangeShapeType="1"/>
              </p:cNvSpPr>
              <p:nvPr/>
            </p:nvSpPr>
            <p:spPr bwMode="auto">
              <a:xfrm>
                <a:off x="3185" y="230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9" name="Line 701"/>
              <p:cNvSpPr>
                <a:spLocks noChangeShapeType="1"/>
              </p:cNvSpPr>
              <p:nvPr/>
            </p:nvSpPr>
            <p:spPr bwMode="auto">
              <a:xfrm>
                <a:off x="3209" y="230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0" name="Line 702"/>
              <p:cNvSpPr>
                <a:spLocks noChangeShapeType="1"/>
              </p:cNvSpPr>
              <p:nvPr/>
            </p:nvSpPr>
            <p:spPr bwMode="auto">
              <a:xfrm>
                <a:off x="3197" y="230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1" name="Line 703"/>
              <p:cNvSpPr>
                <a:spLocks noChangeShapeType="1"/>
              </p:cNvSpPr>
              <p:nvPr/>
            </p:nvSpPr>
            <p:spPr bwMode="auto">
              <a:xfrm>
                <a:off x="3221" y="230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2" name="Line 704"/>
              <p:cNvSpPr>
                <a:spLocks noChangeShapeType="1"/>
              </p:cNvSpPr>
              <p:nvPr/>
            </p:nvSpPr>
            <p:spPr bwMode="auto">
              <a:xfrm>
                <a:off x="3191" y="230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3" name="Line 705"/>
              <p:cNvSpPr>
                <a:spLocks noChangeShapeType="1"/>
              </p:cNvSpPr>
              <p:nvPr/>
            </p:nvSpPr>
            <p:spPr bwMode="auto">
              <a:xfrm>
                <a:off x="3215" y="230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4" name="Line 706"/>
              <p:cNvSpPr>
                <a:spLocks noChangeShapeType="1"/>
              </p:cNvSpPr>
              <p:nvPr/>
            </p:nvSpPr>
            <p:spPr bwMode="auto">
              <a:xfrm>
                <a:off x="3221"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5" name="Line 707"/>
              <p:cNvSpPr>
                <a:spLocks noChangeShapeType="1"/>
              </p:cNvSpPr>
              <p:nvPr/>
            </p:nvSpPr>
            <p:spPr bwMode="auto">
              <a:xfrm>
                <a:off x="3245"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6" name="Line 708"/>
              <p:cNvSpPr>
                <a:spLocks noChangeShapeType="1"/>
              </p:cNvSpPr>
              <p:nvPr/>
            </p:nvSpPr>
            <p:spPr bwMode="auto">
              <a:xfrm>
                <a:off x="3227"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7" name="Line 709"/>
              <p:cNvSpPr>
                <a:spLocks noChangeShapeType="1"/>
              </p:cNvSpPr>
              <p:nvPr/>
            </p:nvSpPr>
            <p:spPr bwMode="auto">
              <a:xfrm>
                <a:off x="3251"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8" name="Line 710"/>
              <p:cNvSpPr>
                <a:spLocks noChangeShapeType="1"/>
              </p:cNvSpPr>
              <p:nvPr/>
            </p:nvSpPr>
            <p:spPr bwMode="auto">
              <a:xfrm>
                <a:off x="3215"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9" name="Line 711"/>
              <p:cNvSpPr>
                <a:spLocks noChangeShapeType="1"/>
              </p:cNvSpPr>
              <p:nvPr/>
            </p:nvSpPr>
            <p:spPr bwMode="auto">
              <a:xfrm>
                <a:off x="3239"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0" name="Line 712"/>
              <p:cNvSpPr>
                <a:spLocks noChangeShapeType="1"/>
              </p:cNvSpPr>
              <p:nvPr/>
            </p:nvSpPr>
            <p:spPr bwMode="auto">
              <a:xfrm>
                <a:off x="3227"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1" name="Line 713"/>
              <p:cNvSpPr>
                <a:spLocks noChangeShapeType="1"/>
              </p:cNvSpPr>
              <p:nvPr/>
            </p:nvSpPr>
            <p:spPr bwMode="auto">
              <a:xfrm>
                <a:off x="3251"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2" name="Line 714"/>
              <p:cNvSpPr>
                <a:spLocks noChangeShapeType="1"/>
              </p:cNvSpPr>
              <p:nvPr/>
            </p:nvSpPr>
            <p:spPr bwMode="auto">
              <a:xfrm>
                <a:off x="3221"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3" name="Line 715"/>
              <p:cNvSpPr>
                <a:spLocks noChangeShapeType="1"/>
              </p:cNvSpPr>
              <p:nvPr/>
            </p:nvSpPr>
            <p:spPr bwMode="auto">
              <a:xfrm>
                <a:off x="3245"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4" name="Line 716"/>
              <p:cNvSpPr>
                <a:spLocks noChangeShapeType="1"/>
              </p:cNvSpPr>
              <p:nvPr/>
            </p:nvSpPr>
            <p:spPr bwMode="auto">
              <a:xfrm>
                <a:off x="3251"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5" name="Line 717"/>
              <p:cNvSpPr>
                <a:spLocks noChangeShapeType="1"/>
              </p:cNvSpPr>
              <p:nvPr/>
            </p:nvSpPr>
            <p:spPr bwMode="auto">
              <a:xfrm>
                <a:off x="3275"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6" name="Line 718"/>
              <p:cNvSpPr>
                <a:spLocks noChangeShapeType="1"/>
              </p:cNvSpPr>
              <p:nvPr/>
            </p:nvSpPr>
            <p:spPr bwMode="auto">
              <a:xfrm>
                <a:off x="3257"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7" name="Line 719"/>
              <p:cNvSpPr>
                <a:spLocks noChangeShapeType="1"/>
              </p:cNvSpPr>
              <p:nvPr/>
            </p:nvSpPr>
            <p:spPr bwMode="auto">
              <a:xfrm>
                <a:off x="3281"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8" name="Line 720"/>
              <p:cNvSpPr>
                <a:spLocks noChangeShapeType="1"/>
              </p:cNvSpPr>
              <p:nvPr/>
            </p:nvSpPr>
            <p:spPr bwMode="auto">
              <a:xfrm>
                <a:off x="3245"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9" name="Line 721"/>
              <p:cNvSpPr>
                <a:spLocks noChangeShapeType="1"/>
              </p:cNvSpPr>
              <p:nvPr/>
            </p:nvSpPr>
            <p:spPr bwMode="auto">
              <a:xfrm>
                <a:off x="3269"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0" name="Line 722"/>
              <p:cNvSpPr>
                <a:spLocks noChangeShapeType="1"/>
              </p:cNvSpPr>
              <p:nvPr/>
            </p:nvSpPr>
            <p:spPr bwMode="auto">
              <a:xfrm>
                <a:off x="3257"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1" name="Line 723"/>
              <p:cNvSpPr>
                <a:spLocks noChangeShapeType="1"/>
              </p:cNvSpPr>
              <p:nvPr/>
            </p:nvSpPr>
            <p:spPr bwMode="auto">
              <a:xfrm>
                <a:off x="3281"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2" name="Line 724"/>
              <p:cNvSpPr>
                <a:spLocks noChangeShapeType="1"/>
              </p:cNvSpPr>
              <p:nvPr/>
            </p:nvSpPr>
            <p:spPr bwMode="auto">
              <a:xfrm>
                <a:off x="3251"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3" name="Line 725"/>
              <p:cNvSpPr>
                <a:spLocks noChangeShapeType="1"/>
              </p:cNvSpPr>
              <p:nvPr/>
            </p:nvSpPr>
            <p:spPr bwMode="auto">
              <a:xfrm>
                <a:off x="3275" y="231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4" name="Line 726"/>
              <p:cNvSpPr>
                <a:spLocks noChangeShapeType="1"/>
              </p:cNvSpPr>
              <p:nvPr/>
            </p:nvSpPr>
            <p:spPr bwMode="auto">
              <a:xfrm>
                <a:off x="3281"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5" name="Line 727"/>
              <p:cNvSpPr>
                <a:spLocks noChangeShapeType="1"/>
              </p:cNvSpPr>
              <p:nvPr/>
            </p:nvSpPr>
            <p:spPr bwMode="auto">
              <a:xfrm>
                <a:off x="3305"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6" name="Line 728"/>
              <p:cNvSpPr>
                <a:spLocks noChangeShapeType="1"/>
              </p:cNvSpPr>
              <p:nvPr/>
            </p:nvSpPr>
            <p:spPr bwMode="auto">
              <a:xfrm>
                <a:off x="3287"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7" name="Line 729"/>
              <p:cNvSpPr>
                <a:spLocks noChangeShapeType="1"/>
              </p:cNvSpPr>
              <p:nvPr/>
            </p:nvSpPr>
            <p:spPr bwMode="auto">
              <a:xfrm>
                <a:off x="3311"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8" name="Line 730"/>
              <p:cNvSpPr>
                <a:spLocks noChangeShapeType="1"/>
              </p:cNvSpPr>
              <p:nvPr/>
            </p:nvSpPr>
            <p:spPr bwMode="auto">
              <a:xfrm>
                <a:off x="3275"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9" name="Line 731"/>
              <p:cNvSpPr>
                <a:spLocks noChangeShapeType="1"/>
              </p:cNvSpPr>
              <p:nvPr/>
            </p:nvSpPr>
            <p:spPr bwMode="auto">
              <a:xfrm>
                <a:off x="3293"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0" name="Line 732"/>
              <p:cNvSpPr>
                <a:spLocks noChangeShapeType="1"/>
              </p:cNvSpPr>
              <p:nvPr/>
            </p:nvSpPr>
            <p:spPr bwMode="auto">
              <a:xfrm>
                <a:off x="3287"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1" name="Line 733"/>
              <p:cNvSpPr>
                <a:spLocks noChangeShapeType="1"/>
              </p:cNvSpPr>
              <p:nvPr/>
            </p:nvSpPr>
            <p:spPr bwMode="auto">
              <a:xfrm>
                <a:off x="3305"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2" name="Line 734"/>
              <p:cNvSpPr>
                <a:spLocks noChangeShapeType="1"/>
              </p:cNvSpPr>
              <p:nvPr/>
            </p:nvSpPr>
            <p:spPr bwMode="auto">
              <a:xfrm>
                <a:off x="3281"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3" name="Line 735"/>
              <p:cNvSpPr>
                <a:spLocks noChangeShapeType="1"/>
              </p:cNvSpPr>
              <p:nvPr/>
            </p:nvSpPr>
            <p:spPr bwMode="auto">
              <a:xfrm>
                <a:off x="3299"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73" name="Line 736"/>
            <p:cNvSpPr>
              <a:spLocks noChangeShapeType="1"/>
            </p:cNvSpPr>
            <p:nvPr/>
          </p:nvSpPr>
          <p:spPr bwMode="auto">
            <a:xfrm>
              <a:off x="3311"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737"/>
            <p:cNvSpPr>
              <a:spLocks noChangeShapeType="1"/>
            </p:cNvSpPr>
            <p:nvPr/>
          </p:nvSpPr>
          <p:spPr bwMode="auto">
            <a:xfrm>
              <a:off x="3335"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738"/>
            <p:cNvSpPr>
              <a:spLocks noChangeShapeType="1"/>
            </p:cNvSpPr>
            <p:nvPr/>
          </p:nvSpPr>
          <p:spPr bwMode="auto">
            <a:xfrm>
              <a:off x="3317"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739"/>
            <p:cNvSpPr>
              <a:spLocks noChangeShapeType="1"/>
            </p:cNvSpPr>
            <p:nvPr/>
          </p:nvSpPr>
          <p:spPr bwMode="auto">
            <a:xfrm>
              <a:off x="3341"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740"/>
            <p:cNvSpPr>
              <a:spLocks noChangeShapeType="1"/>
            </p:cNvSpPr>
            <p:nvPr/>
          </p:nvSpPr>
          <p:spPr bwMode="auto">
            <a:xfrm>
              <a:off x="3305"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741"/>
            <p:cNvSpPr>
              <a:spLocks noChangeShapeType="1"/>
            </p:cNvSpPr>
            <p:nvPr/>
          </p:nvSpPr>
          <p:spPr bwMode="auto">
            <a:xfrm>
              <a:off x="3323"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742"/>
            <p:cNvSpPr>
              <a:spLocks noChangeShapeType="1"/>
            </p:cNvSpPr>
            <p:nvPr/>
          </p:nvSpPr>
          <p:spPr bwMode="auto">
            <a:xfrm>
              <a:off x="3317"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743"/>
            <p:cNvSpPr>
              <a:spLocks noChangeShapeType="1"/>
            </p:cNvSpPr>
            <p:nvPr/>
          </p:nvSpPr>
          <p:spPr bwMode="auto">
            <a:xfrm>
              <a:off x="3335"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744"/>
            <p:cNvSpPr>
              <a:spLocks noChangeShapeType="1"/>
            </p:cNvSpPr>
            <p:nvPr/>
          </p:nvSpPr>
          <p:spPr bwMode="auto">
            <a:xfrm>
              <a:off x="3311"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745"/>
            <p:cNvSpPr>
              <a:spLocks noChangeShapeType="1"/>
            </p:cNvSpPr>
            <p:nvPr/>
          </p:nvSpPr>
          <p:spPr bwMode="auto">
            <a:xfrm>
              <a:off x="3329" y="232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746"/>
            <p:cNvSpPr>
              <a:spLocks noChangeShapeType="1"/>
            </p:cNvSpPr>
            <p:nvPr/>
          </p:nvSpPr>
          <p:spPr bwMode="auto">
            <a:xfrm>
              <a:off x="3341" y="233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747"/>
            <p:cNvSpPr>
              <a:spLocks noChangeShapeType="1"/>
            </p:cNvSpPr>
            <p:nvPr/>
          </p:nvSpPr>
          <p:spPr bwMode="auto">
            <a:xfrm>
              <a:off x="3359" y="233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748"/>
            <p:cNvSpPr>
              <a:spLocks noChangeShapeType="1"/>
            </p:cNvSpPr>
            <p:nvPr/>
          </p:nvSpPr>
          <p:spPr bwMode="auto">
            <a:xfrm>
              <a:off x="3347" y="233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749"/>
            <p:cNvSpPr>
              <a:spLocks noChangeShapeType="1"/>
            </p:cNvSpPr>
            <p:nvPr/>
          </p:nvSpPr>
          <p:spPr bwMode="auto">
            <a:xfrm>
              <a:off x="3371" y="233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750"/>
            <p:cNvSpPr>
              <a:spLocks noChangeShapeType="1"/>
            </p:cNvSpPr>
            <p:nvPr/>
          </p:nvSpPr>
          <p:spPr bwMode="auto">
            <a:xfrm>
              <a:off x="3335" y="233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751"/>
            <p:cNvSpPr>
              <a:spLocks noChangeShapeType="1"/>
            </p:cNvSpPr>
            <p:nvPr/>
          </p:nvSpPr>
          <p:spPr bwMode="auto">
            <a:xfrm>
              <a:off x="3353" y="233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752"/>
            <p:cNvSpPr>
              <a:spLocks noChangeShapeType="1"/>
            </p:cNvSpPr>
            <p:nvPr/>
          </p:nvSpPr>
          <p:spPr bwMode="auto">
            <a:xfrm>
              <a:off x="3347" y="233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753"/>
            <p:cNvSpPr>
              <a:spLocks noChangeShapeType="1"/>
            </p:cNvSpPr>
            <p:nvPr/>
          </p:nvSpPr>
          <p:spPr bwMode="auto">
            <a:xfrm>
              <a:off x="3365" y="233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754"/>
            <p:cNvSpPr>
              <a:spLocks noChangeShapeType="1"/>
            </p:cNvSpPr>
            <p:nvPr/>
          </p:nvSpPr>
          <p:spPr bwMode="auto">
            <a:xfrm>
              <a:off x="3341" y="233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755"/>
            <p:cNvSpPr>
              <a:spLocks noChangeShapeType="1"/>
            </p:cNvSpPr>
            <p:nvPr/>
          </p:nvSpPr>
          <p:spPr bwMode="auto">
            <a:xfrm>
              <a:off x="3359" y="233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756"/>
            <p:cNvSpPr>
              <a:spLocks noChangeShapeType="1"/>
            </p:cNvSpPr>
            <p:nvPr/>
          </p:nvSpPr>
          <p:spPr bwMode="auto">
            <a:xfrm>
              <a:off x="3371" y="233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757"/>
            <p:cNvSpPr>
              <a:spLocks noChangeShapeType="1"/>
            </p:cNvSpPr>
            <p:nvPr/>
          </p:nvSpPr>
          <p:spPr bwMode="auto">
            <a:xfrm>
              <a:off x="3389" y="233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758"/>
            <p:cNvSpPr>
              <a:spLocks noChangeShapeType="1"/>
            </p:cNvSpPr>
            <p:nvPr/>
          </p:nvSpPr>
          <p:spPr bwMode="auto">
            <a:xfrm>
              <a:off x="3377" y="233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759"/>
            <p:cNvSpPr>
              <a:spLocks noChangeShapeType="1"/>
            </p:cNvSpPr>
            <p:nvPr/>
          </p:nvSpPr>
          <p:spPr bwMode="auto">
            <a:xfrm>
              <a:off x="3395" y="233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760"/>
            <p:cNvSpPr>
              <a:spLocks noChangeShapeType="1"/>
            </p:cNvSpPr>
            <p:nvPr/>
          </p:nvSpPr>
          <p:spPr bwMode="auto">
            <a:xfrm>
              <a:off x="3359" y="233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761"/>
            <p:cNvSpPr>
              <a:spLocks noChangeShapeType="1"/>
            </p:cNvSpPr>
            <p:nvPr/>
          </p:nvSpPr>
          <p:spPr bwMode="auto">
            <a:xfrm>
              <a:off x="3383" y="233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762"/>
            <p:cNvSpPr>
              <a:spLocks noChangeShapeType="1"/>
            </p:cNvSpPr>
            <p:nvPr/>
          </p:nvSpPr>
          <p:spPr bwMode="auto">
            <a:xfrm>
              <a:off x="3371" y="233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763"/>
            <p:cNvSpPr>
              <a:spLocks noChangeShapeType="1"/>
            </p:cNvSpPr>
            <p:nvPr/>
          </p:nvSpPr>
          <p:spPr bwMode="auto">
            <a:xfrm>
              <a:off x="3395" y="233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764"/>
            <p:cNvSpPr>
              <a:spLocks noChangeShapeType="1"/>
            </p:cNvSpPr>
            <p:nvPr/>
          </p:nvSpPr>
          <p:spPr bwMode="auto">
            <a:xfrm>
              <a:off x="3365" y="233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765"/>
            <p:cNvSpPr>
              <a:spLocks noChangeShapeType="1"/>
            </p:cNvSpPr>
            <p:nvPr/>
          </p:nvSpPr>
          <p:spPr bwMode="auto">
            <a:xfrm>
              <a:off x="3389" y="2336"/>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766"/>
            <p:cNvSpPr>
              <a:spLocks noChangeShapeType="1"/>
            </p:cNvSpPr>
            <p:nvPr/>
          </p:nvSpPr>
          <p:spPr bwMode="auto">
            <a:xfrm>
              <a:off x="3401" y="23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767"/>
            <p:cNvSpPr>
              <a:spLocks noChangeShapeType="1"/>
            </p:cNvSpPr>
            <p:nvPr/>
          </p:nvSpPr>
          <p:spPr bwMode="auto">
            <a:xfrm>
              <a:off x="3419" y="23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768"/>
            <p:cNvSpPr>
              <a:spLocks noChangeShapeType="1"/>
            </p:cNvSpPr>
            <p:nvPr/>
          </p:nvSpPr>
          <p:spPr bwMode="auto">
            <a:xfrm>
              <a:off x="3407" y="23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769"/>
            <p:cNvSpPr>
              <a:spLocks noChangeShapeType="1"/>
            </p:cNvSpPr>
            <p:nvPr/>
          </p:nvSpPr>
          <p:spPr bwMode="auto">
            <a:xfrm>
              <a:off x="3425" y="23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770"/>
            <p:cNvSpPr>
              <a:spLocks noChangeShapeType="1"/>
            </p:cNvSpPr>
            <p:nvPr/>
          </p:nvSpPr>
          <p:spPr bwMode="auto">
            <a:xfrm>
              <a:off x="3389" y="23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771"/>
            <p:cNvSpPr>
              <a:spLocks noChangeShapeType="1"/>
            </p:cNvSpPr>
            <p:nvPr/>
          </p:nvSpPr>
          <p:spPr bwMode="auto">
            <a:xfrm>
              <a:off x="3413" y="23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772"/>
            <p:cNvSpPr>
              <a:spLocks noChangeShapeType="1"/>
            </p:cNvSpPr>
            <p:nvPr/>
          </p:nvSpPr>
          <p:spPr bwMode="auto">
            <a:xfrm>
              <a:off x="3401" y="23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773"/>
            <p:cNvSpPr>
              <a:spLocks noChangeShapeType="1"/>
            </p:cNvSpPr>
            <p:nvPr/>
          </p:nvSpPr>
          <p:spPr bwMode="auto">
            <a:xfrm>
              <a:off x="3425" y="23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774"/>
            <p:cNvSpPr>
              <a:spLocks noChangeShapeType="1"/>
            </p:cNvSpPr>
            <p:nvPr/>
          </p:nvSpPr>
          <p:spPr bwMode="auto">
            <a:xfrm>
              <a:off x="3395" y="23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775"/>
            <p:cNvSpPr>
              <a:spLocks noChangeShapeType="1"/>
            </p:cNvSpPr>
            <p:nvPr/>
          </p:nvSpPr>
          <p:spPr bwMode="auto">
            <a:xfrm>
              <a:off x="3419" y="234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776"/>
            <p:cNvSpPr>
              <a:spLocks noChangeShapeType="1"/>
            </p:cNvSpPr>
            <p:nvPr/>
          </p:nvSpPr>
          <p:spPr bwMode="auto">
            <a:xfrm>
              <a:off x="3425" y="23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777"/>
            <p:cNvSpPr>
              <a:spLocks noChangeShapeType="1"/>
            </p:cNvSpPr>
            <p:nvPr/>
          </p:nvSpPr>
          <p:spPr bwMode="auto">
            <a:xfrm>
              <a:off x="3449" y="23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778"/>
            <p:cNvSpPr>
              <a:spLocks noChangeShapeType="1"/>
            </p:cNvSpPr>
            <p:nvPr/>
          </p:nvSpPr>
          <p:spPr bwMode="auto">
            <a:xfrm>
              <a:off x="3437" y="23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779"/>
            <p:cNvSpPr>
              <a:spLocks noChangeShapeType="1"/>
            </p:cNvSpPr>
            <p:nvPr/>
          </p:nvSpPr>
          <p:spPr bwMode="auto">
            <a:xfrm>
              <a:off x="3455" y="23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780"/>
            <p:cNvSpPr>
              <a:spLocks noChangeShapeType="1"/>
            </p:cNvSpPr>
            <p:nvPr/>
          </p:nvSpPr>
          <p:spPr bwMode="auto">
            <a:xfrm>
              <a:off x="3419" y="23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781"/>
            <p:cNvSpPr>
              <a:spLocks noChangeShapeType="1"/>
            </p:cNvSpPr>
            <p:nvPr/>
          </p:nvSpPr>
          <p:spPr bwMode="auto">
            <a:xfrm>
              <a:off x="3443" y="23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782"/>
            <p:cNvSpPr>
              <a:spLocks noChangeShapeType="1"/>
            </p:cNvSpPr>
            <p:nvPr/>
          </p:nvSpPr>
          <p:spPr bwMode="auto">
            <a:xfrm>
              <a:off x="3431" y="23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783"/>
            <p:cNvSpPr>
              <a:spLocks noChangeShapeType="1"/>
            </p:cNvSpPr>
            <p:nvPr/>
          </p:nvSpPr>
          <p:spPr bwMode="auto">
            <a:xfrm>
              <a:off x="3455" y="23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784"/>
            <p:cNvSpPr>
              <a:spLocks noChangeShapeType="1"/>
            </p:cNvSpPr>
            <p:nvPr/>
          </p:nvSpPr>
          <p:spPr bwMode="auto">
            <a:xfrm>
              <a:off x="3425" y="23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785"/>
            <p:cNvSpPr>
              <a:spLocks noChangeShapeType="1"/>
            </p:cNvSpPr>
            <p:nvPr/>
          </p:nvSpPr>
          <p:spPr bwMode="auto">
            <a:xfrm>
              <a:off x="3449" y="235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786"/>
            <p:cNvSpPr>
              <a:spLocks noChangeShapeType="1"/>
            </p:cNvSpPr>
            <p:nvPr/>
          </p:nvSpPr>
          <p:spPr bwMode="auto">
            <a:xfrm>
              <a:off x="3455"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787"/>
            <p:cNvSpPr>
              <a:spLocks noChangeShapeType="1"/>
            </p:cNvSpPr>
            <p:nvPr/>
          </p:nvSpPr>
          <p:spPr bwMode="auto">
            <a:xfrm>
              <a:off x="3479"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788"/>
            <p:cNvSpPr>
              <a:spLocks noChangeShapeType="1"/>
            </p:cNvSpPr>
            <p:nvPr/>
          </p:nvSpPr>
          <p:spPr bwMode="auto">
            <a:xfrm>
              <a:off x="3461"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789"/>
            <p:cNvSpPr>
              <a:spLocks noChangeShapeType="1"/>
            </p:cNvSpPr>
            <p:nvPr/>
          </p:nvSpPr>
          <p:spPr bwMode="auto">
            <a:xfrm>
              <a:off x="3485"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790"/>
            <p:cNvSpPr>
              <a:spLocks noChangeShapeType="1"/>
            </p:cNvSpPr>
            <p:nvPr/>
          </p:nvSpPr>
          <p:spPr bwMode="auto">
            <a:xfrm>
              <a:off x="3449"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791"/>
            <p:cNvSpPr>
              <a:spLocks noChangeShapeType="1"/>
            </p:cNvSpPr>
            <p:nvPr/>
          </p:nvSpPr>
          <p:spPr bwMode="auto">
            <a:xfrm>
              <a:off x="3473"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792"/>
            <p:cNvSpPr>
              <a:spLocks noChangeShapeType="1"/>
            </p:cNvSpPr>
            <p:nvPr/>
          </p:nvSpPr>
          <p:spPr bwMode="auto">
            <a:xfrm>
              <a:off x="3461"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793"/>
            <p:cNvSpPr>
              <a:spLocks noChangeShapeType="1"/>
            </p:cNvSpPr>
            <p:nvPr/>
          </p:nvSpPr>
          <p:spPr bwMode="auto">
            <a:xfrm>
              <a:off x="3485"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794"/>
            <p:cNvSpPr>
              <a:spLocks noChangeShapeType="1"/>
            </p:cNvSpPr>
            <p:nvPr/>
          </p:nvSpPr>
          <p:spPr bwMode="auto">
            <a:xfrm>
              <a:off x="3455"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795"/>
            <p:cNvSpPr>
              <a:spLocks noChangeShapeType="1"/>
            </p:cNvSpPr>
            <p:nvPr/>
          </p:nvSpPr>
          <p:spPr bwMode="auto">
            <a:xfrm>
              <a:off x="3479"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796"/>
            <p:cNvSpPr>
              <a:spLocks noChangeShapeType="1"/>
            </p:cNvSpPr>
            <p:nvPr/>
          </p:nvSpPr>
          <p:spPr bwMode="auto">
            <a:xfrm>
              <a:off x="3485"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797"/>
            <p:cNvSpPr>
              <a:spLocks noChangeShapeType="1"/>
            </p:cNvSpPr>
            <p:nvPr/>
          </p:nvSpPr>
          <p:spPr bwMode="auto">
            <a:xfrm>
              <a:off x="3509"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798"/>
            <p:cNvSpPr>
              <a:spLocks noChangeShapeType="1"/>
            </p:cNvSpPr>
            <p:nvPr/>
          </p:nvSpPr>
          <p:spPr bwMode="auto">
            <a:xfrm>
              <a:off x="3491"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799"/>
            <p:cNvSpPr>
              <a:spLocks noChangeShapeType="1"/>
            </p:cNvSpPr>
            <p:nvPr/>
          </p:nvSpPr>
          <p:spPr bwMode="auto">
            <a:xfrm>
              <a:off x="3515"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800"/>
            <p:cNvSpPr>
              <a:spLocks noChangeShapeType="1"/>
            </p:cNvSpPr>
            <p:nvPr/>
          </p:nvSpPr>
          <p:spPr bwMode="auto">
            <a:xfrm>
              <a:off x="3479"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801"/>
            <p:cNvSpPr>
              <a:spLocks noChangeShapeType="1"/>
            </p:cNvSpPr>
            <p:nvPr/>
          </p:nvSpPr>
          <p:spPr bwMode="auto">
            <a:xfrm>
              <a:off x="3497"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802"/>
            <p:cNvSpPr>
              <a:spLocks noChangeShapeType="1"/>
            </p:cNvSpPr>
            <p:nvPr/>
          </p:nvSpPr>
          <p:spPr bwMode="auto">
            <a:xfrm>
              <a:off x="3491"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Line 803"/>
            <p:cNvSpPr>
              <a:spLocks noChangeShapeType="1"/>
            </p:cNvSpPr>
            <p:nvPr/>
          </p:nvSpPr>
          <p:spPr bwMode="auto">
            <a:xfrm>
              <a:off x="3509"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 name="Line 804"/>
            <p:cNvSpPr>
              <a:spLocks noChangeShapeType="1"/>
            </p:cNvSpPr>
            <p:nvPr/>
          </p:nvSpPr>
          <p:spPr bwMode="auto">
            <a:xfrm>
              <a:off x="3485"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 name="Line 805"/>
            <p:cNvSpPr>
              <a:spLocks noChangeShapeType="1"/>
            </p:cNvSpPr>
            <p:nvPr/>
          </p:nvSpPr>
          <p:spPr bwMode="auto">
            <a:xfrm>
              <a:off x="3503" y="2366"/>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 name="Line 806"/>
            <p:cNvSpPr>
              <a:spLocks noChangeShapeType="1"/>
            </p:cNvSpPr>
            <p:nvPr/>
          </p:nvSpPr>
          <p:spPr bwMode="auto">
            <a:xfrm>
              <a:off x="3515" y="237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 name="Line 807"/>
            <p:cNvSpPr>
              <a:spLocks noChangeShapeType="1"/>
            </p:cNvSpPr>
            <p:nvPr/>
          </p:nvSpPr>
          <p:spPr bwMode="auto">
            <a:xfrm>
              <a:off x="3539" y="237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 name="Line 808"/>
            <p:cNvSpPr>
              <a:spLocks noChangeShapeType="1"/>
            </p:cNvSpPr>
            <p:nvPr/>
          </p:nvSpPr>
          <p:spPr bwMode="auto">
            <a:xfrm>
              <a:off x="3521" y="237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 name="Line 809"/>
            <p:cNvSpPr>
              <a:spLocks noChangeShapeType="1"/>
            </p:cNvSpPr>
            <p:nvPr/>
          </p:nvSpPr>
          <p:spPr bwMode="auto">
            <a:xfrm>
              <a:off x="3545" y="237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 name="Line 810"/>
            <p:cNvSpPr>
              <a:spLocks noChangeShapeType="1"/>
            </p:cNvSpPr>
            <p:nvPr/>
          </p:nvSpPr>
          <p:spPr bwMode="auto">
            <a:xfrm>
              <a:off x="3509" y="237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 name="Line 811"/>
            <p:cNvSpPr>
              <a:spLocks noChangeShapeType="1"/>
            </p:cNvSpPr>
            <p:nvPr/>
          </p:nvSpPr>
          <p:spPr bwMode="auto">
            <a:xfrm>
              <a:off x="3527" y="237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 name="Line 812"/>
            <p:cNvSpPr>
              <a:spLocks noChangeShapeType="1"/>
            </p:cNvSpPr>
            <p:nvPr/>
          </p:nvSpPr>
          <p:spPr bwMode="auto">
            <a:xfrm>
              <a:off x="3521" y="237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 name="Line 813"/>
            <p:cNvSpPr>
              <a:spLocks noChangeShapeType="1"/>
            </p:cNvSpPr>
            <p:nvPr/>
          </p:nvSpPr>
          <p:spPr bwMode="auto">
            <a:xfrm>
              <a:off x="3539" y="237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 name="Line 814"/>
            <p:cNvSpPr>
              <a:spLocks noChangeShapeType="1"/>
            </p:cNvSpPr>
            <p:nvPr/>
          </p:nvSpPr>
          <p:spPr bwMode="auto">
            <a:xfrm>
              <a:off x="3515" y="237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 name="Line 815"/>
            <p:cNvSpPr>
              <a:spLocks noChangeShapeType="1"/>
            </p:cNvSpPr>
            <p:nvPr/>
          </p:nvSpPr>
          <p:spPr bwMode="auto">
            <a:xfrm>
              <a:off x="3533" y="2372"/>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 name="Line 816"/>
            <p:cNvSpPr>
              <a:spLocks noChangeShapeType="1"/>
            </p:cNvSpPr>
            <p:nvPr/>
          </p:nvSpPr>
          <p:spPr bwMode="auto">
            <a:xfrm>
              <a:off x="3545"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 name="Line 817"/>
            <p:cNvSpPr>
              <a:spLocks noChangeShapeType="1"/>
            </p:cNvSpPr>
            <p:nvPr/>
          </p:nvSpPr>
          <p:spPr bwMode="auto">
            <a:xfrm>
              <a:off x="3563"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 name="Line 818"/>
            <p:cNvSpPr>
              <a:spLocks noChangeShapeType="1"/>
            </p:cNvSpPr>
            <p:nvPr/>
          </p:nvSpPr>
          <p:spPr bwMode="auto">
            <a:xfrm>
              <a:off x="3551"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 name="Line 819"/>
            <p:cNvSpPr>
              <a:spLocks noChangeShapeType="1"/>
            </p:cNvSpPr>
            <p:nvPr/>
          </p:nvSpPr>
          <p:spPr bwMode="auto">
            <a:xfrm>
              <a:off x="3575"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 name="Line 820"/>
            <p:cNvSpPr>
              <a:spLocks noChangeShapeType="1"/>
            </p:cNvSpPr>
            <p:nvPr/>
          </p:nvSpPr>
          <p:spPr bwMode="auto">
            <a:xfrm>
              <a:off x="3539"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 name="Line 821"/>
            <p:cNvSpPr>
              <a:spLocks noChangeShapeType="1"/>
            </p:cNvSpPr>
            <p:nvPr/>
          </p:nvSpPr>
          <p:spPr bwMode="auto">
            <a:xfrm>
              <a:off x="3557"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822"/>
            <p:cNvSpPr>
              <a:spLocks noChangeShapeType="1"/>
            </p:cNvSpPr>
            <p:nvPr/>
          </p:nvSpPr>
          <p:spPr bwMode="auto">
            <a:xfrm>
              <a:off x="3551"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823"/>
            <p:cNvSpPr>
              <a:spLocks noChangeShapeType="1"/>
            </p:cNvSpPr>
            <p:nvPr/>
          </p:nvSpPr>
          <p:spPr bwMode="auto">
            <a:xfrm>
              <a:off x="3569"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824"/>
            <p:cNvSpPr>
              <a:spLocks noChangeShapeType="1"/>
            </p:cNvSpPr>
            <p:nvPr/>
          </p:nvSpPr>
          <p:spPr bwMode="auto">
            <a:xfrm>
              <a:off x="3545"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Line 825"/>
            <p:cNvSpPr>
              <a:spLocks noChangeShapeType="1"/>
            </p:cNvSpPr>
            <p:nvPr/>
          </p:nvSpPr>
          <p:spPr bwMode="auto">
            <a:xfrm>
              <a:off x="3563"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 name="Line 826"/>
            <p:cNvSpPr>
              <a:spLocks noChangeShapeType="1"/>
            </p:cNvSpPr>
            <p:nvPr/>
          </p:nvSpPr>
          <p:spPr bwMode="auto">
            <a:xfrm>
              <a:off x="3575"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 name="Line 827"/>
            <p:cNvSpPr>
              <a:spLocks noChangeShapeType="1"/>
            </p:cNvSpPr>
            <p:nvPr/>
          </p:nvSpPr>
          <p:spPr bwMode="auto">
            <a:xfrm>
              <a:off x="3593"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 name="Line 828"/>
            <p:cNvSpPr>
              <a:spLocks noChangeShapeType="1"/>
            </p:cNvSpPr>
            <p:nvPr/>
          </p:nvSpPr>
          <p:spPr bwMode="auto">
            <a:xfrm>
              <a:off x="3581"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 name="Line 829"/>
            <p:cNvSpPr>
              <a:spLocks noChangeShapeType="1"/>
            </p:cNvSpPr>
            <p:nvPr/>
          </p:nvSpPr>
          <p:spPr bwMode="auto">
            <a:xfrm>
              <a:off x="3599"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 name="Line 830"/>
            <p:cNvSpPr>
              <a:spLocks noChangeShapeType="1"/>
            </p:cNvSpPr>
            <p:nvPr/>
          </p:nvSpPr>
          <p:spPr bwMode="auto">
            <a:xfrm>
              <a:off x="3563"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 name="Line 831"/>
            <p:cNvSpPr>
              <a:spLocks noChangeShapeType="1"/>
            </p:cNvSpPr>
            <p:nvPr/>
          </p:nvSpPr>
          <p:spPr bwMode="auto">
            <a:xfrm>
              <a:off x="3587"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 name="Line 832"/>
            <p:cNvSpPr>
              <a:spLocks noChangeShapeType="1"/>
            </p:cNvSpPr>
            <p:nvPr/>
          </p:nvSpPr>
          <p:spPr bwMode="auto">
            <a:xfrm>
              <a:off x="3581"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 name="Line 833"/>
            <p:cNvSpPr>
              <a:spLocks noChangeShapeType="1"/>
            </p:cNvSpPr>
            <p:nvPr/>
          </p:nvSpPr>
          <p:spPr bwMode="auto">
            <a:xfrm>
              <a:off x="3599"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 name="Line 834"/>
            <p:cNvSpPr>
              <a:spLocks noChangeShapeType="1"/>
            </p:cNvSpPr>
            <p:nvPr/>
          </p:nvSpPr>
          <p:spPr bwMode="auto">
            <a:xfrm>
              <a:off x="3569"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 name="Line 835"/>
            <p:cNvSpPr>
              <a:spLocks noChangeShapeType="1"/>
            </p:cNvSpPr>
            <p:nvPr/>
          </p:nvSpPr>
          <p:spPr bwMode="auto">
            <a:xfrm>
              <a:off x="3593" y="2378"/>
              <a:ext cx="0" cy="3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 name="Line 836"/>
            <p:cNvSpPr>
              <a:spLocks noChangeShapeType="1"/>
            </p:cNvSpPr>
            <p:nvPr/>
          </p:nvSpPr>
          <p:spPr bwMode="auto">
            <a:xfrm>
              <a:off x="3593" y="238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 name="Line 837"/>
            <p:cNvSpPr>
              <a:spLocks noChangeShapeType="1"/>
            </p:cNvSpPr>
            <p:nvPr/>
          </p:nvSpPr>
          <p:spPr bwMode="auto">
            <a:xfrm>
              <a:off x="3617" y="238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 name="Line 838"/>
            <p:cNvSpPr>
              <a:spLocks noChangeShapeType="1"/>
            </p:cNvSpPr>
            <p:nvPr/>
          </p:nvSpPr>
          <p:spPr bwMode="auto">
            <a:xfrm>
              <a:off x="3599" y="238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 name="Line 839"/>
            <p:cNvSpPr>
              <a:spLocks noChangeShapeType="1"/>
            </p:cNvSpPr>
            <p:nvPr/>
          </p:nvSpPr>
          <p:spPr bwMode="auto">
            <a:xfrm>
              <a:off x="3623" y="238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 name="Line 840"/>
            <p:cNvSpPr>
              <a:spLocks noChangeShapeType="1"/>
            </p:cNvSpPr>
            <p:nvPr/>
          </p:nvSpPr>
          <p:spPr bwMode="auto">
            <a:xfrm>
              <a:off x="3587" y="238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 name="Line 841"/>
            <p:cNvSpPr>
              <a:spLocks noChangeShapeType="1"/>
            </p:cNvSpPr>
            <p:nvPr/>
          </p:nvSpPr>
          <p:spPr bwMode="auto">
            <a:xfrm>
              <a:off x="3605" y="238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 name="Line 842"/>
            <p:cNvSpPr>
              <a:spLocks noChangeShapeType="1"/>
            </p:cNvSpPr>
            <p:nvPr/>
          </p:nvSpPr>
          <p:spPr bwMode="auto">
            <a:xfrm>
              <a:off x="3599" y="238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 name="Line 843"/>
            <p:cNvSpPr>
              <a:spLocks noChangeShapeType="1"/>
            </p:cNvSpPr>
            <p:nvPr/>
          </p:nvSpPr>
          <p:spPr bwMode="auto">
            <a:xfrm>
              <a:off x="3623" y="238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 name="Line 844"/>
            <p:cNvSpPr>
              <a:spLocks noChangeShapeType="1"/>
            </p:cNvSpPr>
            <p:nvPr/>
          </p:nvSpPr>
          <p:spPr bwMode="auto">
            <a:xfrm>
              <a:off x="3593" y="238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 name="Line 845"/>
            <p:cNvSpPr>
              <a:spLocks noChangeShapeType="1"/>
            </p:cNvSpPr>
            <p:nvPr/>
          </p:nvSpPr>
          <p:spPr bwMode="auto">
            <a:xfrm>
              <a:off x="3611" y="2384"/>
              <a:ext cx="0" cy="3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 name="Freeform 846"/>
            <p:cNvSpPr>
              <a:spLocks/>
            </p:cNvSpPr>
            <p:nvPr/>
          </p:nvSpPr>
          <p:spPr bwMode="auto">
            <a:xfrm>
              <a:off x="2135" y="1904"/>
              <a:ext cx="1482" cy="492"/>
            </a:xfrm>
            <a:custGeom>
              <a:avLst/>
              <a:gdLst>
                <a:gd name="T0" fmla="*/ 239 w 247"/>
                <a:gd name="T1" fmla="*/ 82 h 82"/>
                <a:gd name="T2" fmla="*/ 230 w 247"/>
                <a:gd name="T3" fmla="*/ 81 h 82"/>
                <a:gd name="T4" fmla="*/ 223 w 247"/>
                <a:gd name="T5" fmla="*/ 79 h 82"/>
                <a:gd name="T6" fmla="*/ 217 w 247"/>
                <a:gd name="T7" fmla="*/ 78 h 82"/>
                <a:gd name="T8" fmla="*/ 212 w 247"/>
                <a:gd name="T9" fmla="*/ 77 h 82"/>
                <a:gd name="T10" fmla="*/ 205 w 247"/>
                <a:gd name="T11" fmla="*/ 76 h 82"/>
                <a:gd name="T12" fmla="*/ 198 w 247"/>
                <a:gd name="T13" fmla="*/ 74 h 82"/>
                <a:gd name="T14" fmla="*/ 187 w 247"/>
                <a:gd name="T15" fmla="*/ 72 h 82"/>
                <a:gd name="T16" fmla="*/ 180 w 247"/>
                <a:gd name="T17" fmla="*/ 70 h 82"/>
                <a:gd name="T18" fmla="*/ 172 w 247"/>
                <a:gd name="T19" fmla="*/ 69 h 82"/>
                <a:gd name="T20" fmla="*/ 161 w 247"/>
                <a:gd name="T21" fmla="*/ 67 h 82"/>
                <a:gd name="T22" fmla="*/ 155 w 247"/>
                <a:gd name="T23" fmla="*/ 65 h 82"/>
                <a:gd name="T24" fmla="*/ 151 w 247"/>
                <a:gd name="T25" fmla="*/ 63 h 82"/>
                <a:gd name="T26" fmla="*/ 148 w 247"/>
                <a:gd name="T27" fmla="*/ 62 h 82"/>
                <a:gd name="T28" fmla="*/ 144 w 247"/>
                <a:gd name="T29" fmla="*/ 60 h 82"/>
                <a:gd name="T30" fmla="*/ 140 w 247"/>
                <a:gd name="T31" fmla="*/ 59 h 82"/>
                <a:gd name="T32" fmla="*/ 131 w 247"/>
                <a:gd name="T33" fmla="*/ 57 h 82"/>
                <a:gd name="T34" fmla="*/ 123 w 247"/>
                <a:gd name="T35" fmla="*/ 55 h 82"/>
                <a:gd name="T36" fmla="*/ 119 w 247"/>
                <a:gd name="T37" fmla="*/ 53 h 82"/>
                <a:gd name="T38" fmla="*/ 113 w 247"/>
                <a:gd name="T39" fmla="*/ 53 h 82"/>
                <a:gd name="T40" fmla="*/ 106 w 247"/>
                <a:gd name="T41" fmla="*/ 52 h 82"/>
                <a:gd name="T42" fmla="*/ 102 w 247"/>
                <a:gd name="T43" fmla="*/ 50 h 82"/>
                <a:gd name="T44" fmla="*/ 98 w 247"/>
                <a:gd name="T45" fmla="*/ 48 h 82"/>
                <a:gd name="T46" fmla="*/ 93 w 247"/>
                <a:gd name="T47" fmla="*/ 47 h 82"/>
                <a:gd name="T48" fmla="*/ 91 w 247"/>
                <a:gd name="T49" fmla="*/ 45 h 82"/>
                <a:gd name="T50" fmla="*/ 86 w 247"/>
                <a:gd name="T51" fmla="*/ 43 h 82"/>
                <a:gd name="T52" fmla="*/ 81 w 247"/>
                <a:gd name="T53" fmla="*/ 41 h 82"/>
                <a:gd name="T54" fmla="*/ 76 w 247"/>
                <a:gd name="T55" fmla="*/ 40 h 82"/>
                <a:gd name="T56" fmla="*/ 74 w 247"/>
                <a:gd name="T57" fmla="*/ 38 h 82"/>
                <a:gd name="T58" fmla="*/ 72 w 247"/>
                <a:gd name="T59" fmla="*/ 36 h 82"/>
                <a:gd name="T60" fmla="*/ 67 w 247"/>
                <a:gd name="T61" fmla="*/ 34 h 82"/>
                <a:gd name="T62" fmla="*/ 63 w 247"/>
                <a:gd name="T63" fmla="*/ 32 h 82"/>
                <a:gd name="T64" fmla="*/ 59 w 247"/>
                <a:gd name="T65" fmla="*/ 30 h 82"/>
                <a:gd name="T66" fmla="*/ 54 w 247"/>
                <a:gd name="T67" fmla="*/ 28 h 82"/>
                <a:gd name="T68" fmla="*/ 51 w 247"/>
                <a:gd name="T69" fmla="*/ 26 h 82"/>
                <a:gd name="T70" fmla="*/ 45 w 247"/>
                <a:gd name="T71" fmla="*/ 23 h 82"/>
                <a:gd name="T72" fmla="*/ 42 w 247"/>
                <a:gd name="T73" fmla="*/ 20 h 82"/>
                <a:gd name="T74" fmla="*/ 37 w 247"/>
                <a:gd name="T75" fmla="*/ 19 h 82"/>
                <a:gd name="T76" fmla="*/ 34 w 247"/>
                <a:gd name="T77" fmla="*/ 17 h 82"/>
                <a:gd name="T78" fmla="*/ 29 w 247"/>
                <a:gd name="T79" fmla="*/ 15 h 82"/>
                <a:gd name="T80" fmla="*/ 27 w 247"/>
                <a:gd name="T81" fmla="*/ 13 h 82"/>
                <a:gd name="T82" fmla="*/ 22 w 247"/>
                <a:gd name="T83" fmla="*/ 10 h 82"/>
                <a:gd name="T84" fmla="*/ 19 w 247"/>
                <a:gd name="T85" fmla="*/ 8 h 82"/>
                <a:gd name="T86" fmla="*/ 15 w 247"/>
                <a:gd name="T87" fmla="*/ 6 h 82"/>
                <a:gd name="T88" fmla="*/ 12 w 247"/>
                <a:gd name="T89" fmla="*/ 3 h 82"/>
                <a:gd name="T90" fmla="*/ 8 w 247"/>
                <a:gd name="T91" fmla="*/ 2 h 82"/>
                <a:gd name="T92" fmla="*/ 6 w 247"/>
                <a:gd name="T9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7" h="82">
                  <a:moveTo>
                    <a:pt x="247" y="82"/>
                  </a:moveTo>
                  <a:lnTo>
                    <a:pt x="239" y="82"/>
                  </a:lnTo>
                  <a:lnTo>
                    <a:pt x="239" y="81"/>
                  </a:lnTo>
                  <a:lnTo>
                    <a:pt x="230" y="81"/>
                  </a:lnTo>
                  <a:lnTo>
                    <a:pt x="230" y="79"/>
                  </a:lnTo>
                  <a:lnTo>
                    <a:pt x="223" y="79"/>
                  </a:lnTo>
                  <a:lnTo>
                    <a:pt x="223" y="78"/>
                  </a:lnTo>
                  <a:lnTo>
                    <a:pt x="217" y="78"/>
                  </a:lnTo>
                  <a:lnTo>
                    <a:pt x="217" y="77"/>
                  </a:lnTo>
                  <a:lnTo>
                    <a:pt x="212" y="77"/>
                  </a:lnTo>
                  <a:lnTo>
                    <a:pt x="212" y="76"/>
                  </a:lnTo>
                  <a:lnTo>
                    <a:pt x="205" y="76"/>
                  </a:lnTo>
                  <a:lnTo>
                    <a:pt x="205" y="74"/>
                  </a:lnTo>
                  <a:lnTo>
                    <a:pt x="198" y="74"/>
                  </a:lnTo>
                  <a:lnTo>
                    <a:pt x="198" y="72"/>
                  </a:lnTo>
                  <a:lnTo>
                    <a:pt x="187" y="72"/>
                  </a:lnTo>
                  <a:lnTo>
                    <a:pt x="187" y="70"/>
                  </a:lnTo>
                  <a:lnTo>
                    <a:pt x="180" y="70"/>
                  </a:lnTo>
                  <a:lnTo>
                    <a:pt x="180" y="69"/>
                  </a:lnTo>
                  <a:lnTo>
                    <a:pt x="172" y="69"/>
                  </a:lnTo>
                  <a:lnTo>
                    <a:pt x="172" y="67"/>
                  </a:lnTo>
                  <a:lnTo>
                    <a:pt x="161" y="67"/>
                  </a:lnTo>
                  <a:lnTo>
                    <a:pt x="161" y="65"/>
                  </a:lnTo>
                  <a:lnTo>
                    <a:pt x="155" y="65"/>
                  </a:lnTo>
                  <a:lnTo>
                    <a:pt x="155" y="63"/>
                  </a:lnTo>
                  <a:lnTo>
                    <a:pt x="151" y="63"/>
                  </a:lnTo>
                  <a:lnTo>
                    <a:pt x="148" y="63"/>
                  </a:lnTo>
                  <a:lnTo>
                    <a:pt x="148" y="62"/>
                  </a:lnTo>
                  <a:lnTo>
                    <a:pt x="144" y="62"/>
                  </a:lnTo>
                  <a:lnTo>
                    <a:pt x="144" y="60"/>
                  </a:lnTo>
                  <a:lnTo>
                    <a:pt x="140" y="60"/>
                  </a:lnTo>
                  <a:lnTo>
                    <a:pt x="140" y="59"/>
                  </a:lnTo>
                  <a:lnTo>
                    <a:pt x="131" y="59"/>
                  </a:lnTo>
                  <a:lnTo>
                    <a:pt x="131" y="57"/>
                  </a:lnTo>
                  <a:lnTo>
                    <a:pt x="123" y="57"/>
                  </a:lnTo>
                  <a:lnTo>
                    <a:pt x="123" y="55"/>
                  </a:lnTo>
                  <a:lnTo>
                    <a:pt x="119" y="55"/>
                  </a:lnTo>
                  <a:lnTo>
                    <a:pt x="119" y="53"/>
                  </a:lnTo>
                  <a:lnTo>
                    <a:pt x="115" y="53"/>
                  </a:lnTo>
                  <a:lnTo>
                    <a:pt x="113" y="53"/>
                  </a:lnTo>
                  <a:lnTo>
                    <a:pt x="113" y="52"/>
                  </a:lnTo>
                  <a:lnTo>
                    <a:pt x="106" y="52"/>
                  </a:lnTo>
                  <a:lnTo>
                    <a:pt x="106" y="50"/>
                  </a:lnTo>
                  <a:lnTo>
                    <a:pt x="102" y="50"/>
                  </a:lnTo>
                  <a:lnTo>
                    <a:pt x="102" y="48"/>
                  </a:lnTo>
                  <a:lnTo>
                    <a:pt x="98" y="48"/>
                  </a:lnTo>
                  <a:lnTo>
                    <a:pt x="98" y="47"/>
                  </a:lnTo>
                  <a:lnTo>
                    <a:pt x="93" y="47"/>
                  </a:lnTo>
                  <a:lnTo>
                    <a:pt x="93" y="45"/>
                  </a:lnTo>
                  <a:lnTo>
                    <a:pt x="91" y="45"/>
                  </a:lnTo>
                  <a:lnTo>
                    <a:pt x="91" y="43"/>
                  </a:lnTo>
                  <a:lnTo>
                    <a:pt x="86" y="43"/>
                  </a:lnTo>
                  <a:lnTo>
                    <a:pt x="86" y="41"/>
                  </a:lnTo>
                  <a:lnTo>
                    <a:pt x="81" y="41"/>
                  </a:lnTo>
                  <a:lnTo>
                    <a:pt x="81" y="40"/>
                  </a:lnTo>
                  <a:lnTo>
                    <a:pt x="76" y="40"/>
                  </a:lnTo>
                  <a:lnTo>
                    <a:pt x="76" y="38"/>
                  </a:lnTo>
                  <a:lnTo>
                    <a:pt x="74" y="38"/>
                  </a:lnTo>
                  <a:lnTo>
                    <a:pt x="72" y="38"/>
                  </a:lnTo>
                  <a:lnTo>
                    <a:pt x="72" y="36"/>
                  </a:lnTo>
                  <a:lnTo>
                    <a:pt x="67" y="36"/>
                  </a:lnTo>
                  <a:lnTo>
                    <a:pt x="67" y="34"/>
                  </a:lnTo>
                  <a:lnTo>
                    <a:pt x="63" y="34"/>
                  </a:lnTo>
                  <a:lnTo>
                    <a:pt x="63" y="32"/>
                  </a:lnTo>
                  <a:lnTo>
                    <a:pt x="59" y="32"/>
                  </a:lnTo>
                  <a:lnTo>
                    <a:pt x="59" y="30"/>
                  </a:lnTo>
                  <a:lnTo>
                    <a:pt x="54" y="30"/>
                  </a:lnTo>
                  <a:lnTo>
                    <a:pt x="54" y="28"/>
                  </a:lnTo>
                  <a:lnTo>
                    <a:pt x="51" y="28"/>
                  </a:lnTo>
                  <a:lnTo>
                    <a:pt x="51" y="26"/>
                  </a:lnTo>
                  <a:lnTo>
                    <a:pt x="45" y="26"/>
                  </a:lnTo>
                  <a:lnTo>
                    <a:pt x="45" y="23"/>
                  </a:lnTo>
                  <a:lnTo>
                    <a:pt x="42" y="23"/>
                  </a:lnTo>
                  <a:lnTo>
                    <a:pt x="42" y="20"/>
                  </a:lnTo>
                  <a:lnTo>
                    <a:pt x="37" y="20"/>
                  </a:lnTo>
                  <a:lnTo>
                    <a:pt x="37" y="19"/>
                  </a:lnTo>
                  <a:lnTo>
                    <a:pt x="34" y="19"/>
                  </a:lnTo>
                  <a:lnTo>
                    <a:pt x="34" y="17"/>
                  </a:lnTo>
                  <a:lnTo>
                    <a:pt x="29" y="17"/>
                  </a:lnTo>
                  <a:lnTo>
                    <a:pt x="29" y="15"/>
                  </a:lnTo>
                  <a:lnTo>
                    <a:pt x="27" y="15"/>
                  </a:lnTo>
                  <a:lnTo>
                    <a:pt x="27" y="13"/>
                  </a:lnTo>
                  <a:lnTo>
                    <a:pt x="22" y="13"/>
                  </a:lnTo>
                  <a:lnTo>
                    <a:pt x="22" y="10"/>
                  </a:lnTo>
                  <a:lnTo>
                    <a:pt x="19" y="10"/>
                  </a:lnTo>
                  <a:lnTo>
                    <a:pt x="19" y="8"/>
                  </a:lnTo>
                  <a:lnTo>
                    <a:pt x="15" y="8"/>
                  </a:lnTo>
                  <a:lnTo>
                    <a:pt x="15" y="6"/>
                  </a:lnTo>
                  <a:lnTo>
                    <a:pt x="12" y="6"/>
                  </a:lnTo>
                  <a:lnTo>
                    <a:pt x="12" y="3"/>
                  </a:lnTo>
                  <a:lnTo>
                    <a:pt x="8" y="3"/>
                  </a:lnTo>
                  <a:lnTo>
                    <a:pt x="8" y="2"/>
                  </a:lnTo>
                  <a:lnTo>
                    <a:pt x="6" y="2"/>
                  </a:lnTo>
                  <a:lnTo>
                    <a:pt x="6"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584" name="Group 1361"/>
          <p:cNvGrpSpPr>
            <a:grpSpLocks/>
          </p:cNvGrpSpPr>
          <p:nvPr/>
        </p:nvGrpSpPr>
        <p:grpSpPr bwMode="auto">
          <a:xfrm>
            <a:off x="5385053" y="2879043"/>
            <a:ext cx="3131253" cy="819184"/>
            <a:chOff x="2153" y="1972"/>
            <a:chExt cx="1452" cy="372"/>
          </a:xfrm>
        </p:grpSpPr>
        <p:sp>
          <p:nvSpPr>
            <p:cNvPr id="585" name="Line 1362"/>
            <p:cNvSpPr>
              <a:spLocks noChangeShapeType="1"/>
            </p:cNvSpPr>
            <p:nvPr/>
          </p:nvSpPr>
          <p:spPr bwMode="auto">
            <a:xfrm>
              <a:off x="2153"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6" name="Line 1363"/>
            <p:cNvSpPr>
              <a:spLocks noChangeShapeType="1"/>
            </p:cNvSpPr>
            <p:nvPr/>
          </p:nvSpPr>
          <p:spPr bwMode="auto">
            <a:xfrm>
              <a:off x="2165"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7" name="Line 1364"/>
            <p:cNvSpPr>
              <a:spLocks noChangeShapeType="1"/>
            </p:cNvSpPr>
            <p:nvPr/>
          </p:nvSpPr>
          <p:spPr bwMode="auto">
            <a:xfrm>
              <a:off x="2159"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8" name="Line 1365"/>
            <p:cNvSpPr>
              <a:spLocks noChangeShapeType="1"/>
            </p:cNvSpPr>
            <p:nvPr/>
          </p:nvSpPr>
          <p:spPr bwMode="auto">
            <a:xfrm>
              <a:off x="2171"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9" name="Line 1366"/>
            <p:cNvSpPr>
              <a:spLocks noChangeShapeType="1"/>
            </p:cNvSpPr>
            <p:nvPr/>
          </p:nvSpPr>
          <p:spPr bwMode="auto">
            <a:xfrm>
              <a:off x="2159"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0" name="Line 1367"/>
            <p:cNvSpPr>
              <a:spLocks noChangeShapeType="1"/>
            </p:cNvSpPr>
            <p:nvPr/>
          </p:nvSpPr>
          <p:spPr bwMode="auto">
            <a:xfrm>
              <a:off x="2165"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1" name="Line 1368"/>
            <p:cNvSpPr>
              <a:spLocks noChangeShapeType="1"/>
            </p:cNvSpPr>
            <p:nvPr/>
          </p:nvSpPr>
          <p:spPr bwMode="auto">
            <a:xfrm>
              <a:off x="2171"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2" name="Line 1369"/>
            <p:cNvSpPr>
              <a:spLocks noChangeShapeType="1"/>
            </p:cNvSpPr>
            <p:nvPr/>
          </p:nvSpPr>
          <p:spPr bwMode="auto">
            <a:xfrm>
              <a:off x="2183"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3" name="Line 1370"/>
            <p:cNvSpPr>
              <a:spLocks noChangeShapeType="1"/>
            </p:cNvSpPr>
            <p:nvPr/>
          </p:nvSpPr>
          <p:spPr bwMode="auto">
            <a:xfrm>
              <a:off x="2177"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4" name="Line 1371"/>
            <p:cNvSpPr>
              <a:spLocks noChangeShapeType="1"/>
            </p:cNvSpPr>
            <p:nvPr/>
          </p:nvSpPr>
          <p:spPr bwMode="auto">
            <a:xfrm>
              <a:off x="2189"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5" name="Line 1372"/>
            <p:cNvSpPr>
              <a:spLocks noChangeShapeType="1"/>
            </p:cNvSpPr>
            <p:nvPr/>
          </p:nvSpPr>
          <p:spPr bwMode="auto">
            <a:xfrm>
              <a:off x="2177"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6" name="Line 1373"/>
            <p:cNvSpPr>
              <a:spLocks noChangeShapeType="1"/>
            </p:cNvSpPr>
            <p:nvPr/>
          </p:nvSpPr>
          <p:spPr bwMode="auto">
            <a:xfrm>
              <a:off x="2183" y="19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7" name="Line 1374"/>
            <p:cNvSpPr>
              <a:spLocks noChangeShapeType="1"/>
            </p:cNvSpPr>
            <p:nvPr/>
          </p:nvSpPr>
          <p:spPr bwMode="auto">
            <a:xfrm>
              <a:off x="2189" y="19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8" name="Line 1375"/>
            <p:cNvSpPr>
              <a:spLocks noChangeShapeType="1"/>
            </p:cNvSpPr>
            <p:nvPr/>
          </p:nvSpPr>
          <p:spPr bwMode="auto">
            <a:xfrm>
              <a:off x="2195" y="19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9" name="Line 1376"/>
            <p:cNvSpPr>
              <a:spLocks noChangeShapeType="1"/>
            </p:cNvSpPr>
            <p:nvPr/>
          </p:nvSpPr>
          <p:spPr bwMode="auto">
            <a:xfrm>
              <a:off x="2195" y="19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0" name="Line 1377"/>
            <p:cNvSpPr>
              <a:spLocks noChangeShapeType="1"/>
            </p:cNvSpPr>
            <p:nvPr/>
          </p:nvSpPr>
          <p:spPr bwMode="auto">
            <a:xfrm>
              <a:off x="2201" y="19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1" name="Line 1378"/>
            <p:cNvSpPr>
              <a:spLocks noChangeShapeType="1"/>
            </p:cNvSpPr>
            <p:nvPr/>
          </p:nvSpPr>
          <p:spPr bwMode="auto">
            <a:xfrm>
              <a:off x="2189" y="19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2" name="Line 1379"/>
            <p:cNvSpPr>
              <a:spLocks noChangeShapeType="1"/>
            </p:cNvSpPr>
            <p:nvPr/>
          </p:nvSpPr>
          <p:spPr bwMode="auto">
            <a:xfrm>
              <a:off x="2201" y="19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3" name="Line 1380"/>
            <p:cNvSpPr>
              <a:spLocks noChangeShapeType="1"/>
            </p:cNvSpPr>
            <p:nvPr/>
          </p:nvSpPr>
          <p:spPr bwMode="auto">
            <a:xfrm>
              <a:off x="2201" y="19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4" name="Line 1381"/>
            <p:cNvSpPr>
              <a:spLocks noChangeShapeType="1"/>
            </p:cNvSpPr>
            <p:nvPr/>
          </p:nvSpPr>
          <p:spPr bwMode="auto">
            <a:xfrm>
              <a:off x="2213" y="19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5" name="Line 1382"/>
            <p:cNvSpPr>
              <a:spLocks noChangeShapeType="1"/>
            </p:cNvSpPr>
            <p:nvPr/>
          </p:nvSpPr>
          <p:spPr bwMode="auto">
            <a:xfrm>
              <a:off x="2207" y="19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6" name="Line 1383"/>
            <p:cNvSpPr>
              <a:spLocks noChangeShapeType="1"/>
            </p:cNvSpPr>
            <p:nvPr/>
          </p:nvSpPr>
          <p:spPr bwMode="auto">
            <a:xfrm>
              <a:off x="2219" y="19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7" name="Line 1384"/>
            <p:cNvSpPr>
              <a:spLocks noChangeShapeType="1"/>
            </p:cNvSpPr>
            <p:nvPr/>
          </p:nvSpPr>
          <p:spPr bwMode="auto">
            <a:xfrm>
              <a:off x="2207" y="19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8" name="Line 1385"/>
            <p:cNvSpPr>
              <a:spLocks noChangeShapeType="1"/>
            </p:cNvSpPr>
            <p:nvPr/>
          </p:nvSpPr>
          <p:spPr bwMode="auto">
            <a:xfrm>
              <a:off x="2213" y="19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9" name="Line 1386"/>
            <p:cNvSpPr>
              <a:spLocks noChangeShapeType="1"/>
            </p:cNvSpPr>
            <p:nvPr/>
          </p:nvSpPr>
          <p:spPr bwMode="auto">
            <a:xfrm>
              <a:off x="2219"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0" name="Line 1387"/>
            <p:cNvSpPr>
              <a:spLocks noChangeShapeType="1"/>
            </p:cNvSpPr>
            <p:nvPr/>
          </p:nvSpPr>
          <p:spPr bwMode="auto">
            <a:xfrm>
              <a:off x="2231"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1" name="Line 1388"/>
            <p:cNvSpPr>
              <a:spLocks noChangeShapeType="1"/>
            </p:cNvSpPr>
            <p:nvPr/>
          </p:nvSpPr>
          <p:spPr bwMode="auto">
            <a:xfrm>
              <a:off x="2225"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2" name="Line 1389"/>
            <p:cNvSpPr>
              <a:spLocks noChangeShapeType="1"/>
            </p:cNvSpPr>
            <p:nvPr/>
          </p:nvSpPr>
          <p:spPr bwMode="auto">
            <a:xfrm>
              <a:off x="2237"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3" name="Line 1390"/>
            <p:cNvSpPr>
              <a:spLocks noChangeShapeType="1"/>
            </p:cNvSpPr>
            <p:nvPr/>
          </p:nvSpPr>
          <p:spPr bwMode="auto">
            <a:xfrm>
              <a:off x="2219"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4" name="Line 1391"/>
            <p:cNvSpPr>
              <a:spLocks noChangeShapeType="1"/>
            </p:cNvSpPr>
            <p:nvPr/>
          </p:nvSpPr>
          <p:spPr bwMode="auto">
            <a:xfrm>
              <a:off x="2231"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5" name="Line 1392"/>
            <p:cNvSpPr>
              <a:spLocks noChangeShapeType="1"/>
            </p:cNvSpPr>
            <p:nvPr/>
          </p:nvSpPr>
          <p:spPr bwMode="auto">
            <a:xfrm>
              <a:off x="2255" y="19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6" name="Line 1393"/>
            <p:cNvSpPr>
              <a:spLocks noChangeShapeType="1"/>
            </p:cNvSpPr>
            <p:nvPr/>
          </p:nvSpPr>
          <p:spPr bwMode="auto">
            <a:xfrm>
              <a:off x="2261" y="19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7" name="Line 1394"/>
            <p:cNvSpPr>
              <a:spLocks noChangeShapeType="1"/>
            </p:cNvSpPr>
            <p:nvPr/>
          </p:nvSpPr>
          <p:spPr bwMode="auto">
            <a:xfrm>
              <a:off x="2261" y="19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8" name="Line 1395"/>
            <p:cNvSpPr>
              <a:spLocks noChangeShapeType="1"/>
            </p:cNvSpPr>
            <p:nvPr/>
          </p:nvSpPr>
          <p:spPr bwMode="auto">
            <a:xfrm>
              <a:off x="2267" y="19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9" name="Line 1396"/>
            <p:cNvSpPr>
              <a:spLocks noChangeShapeType="1"/>
            </p:cNvSpPr>
            <p:nvPr/>
          </p:nvSpPr>
          <p:spPr bwMode="auto">
            <a:xfrm>
              <a:off x="2255" y="19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0" name="Line 1397"/>
            <p:cNvSpPr>
              <a:spLocks noChangeShapeType="1"/>
            </p:cNvSpPr>
            <p:nvPr/>
          </p:nvSpPr>
          <p:spPr bwMode="auto">
            <a:xfrm>
              <a:off x="2267" y="19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1" name="Line 1398"/>
            <p:cNvSpPr>
              <a:spLocks noChangeShapeType="1"/>
            </p:cNvSpPr>
            <p:nvPr/>
          </p:nvSpPr>
          <p:spPr bwMode="auto">
            <a:xfrm>
              <a:off x="2237"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2" name="Line 1399"/>
            <p:cNvSpPr>
              <a:spLocks noChangeShapeType="1"/>
            </p:cNvSpPr>
            <p:nvPr/>
          </p:nvSpPr>
          <p:spPr bwMode="auto">
            <a:xfrm>
              <a:off x="2249"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3" name="Line 1400"/>
            <p:cNvSpPr>
              <a:spLocks noChangeShapeType="1"/>
            </p:cNvSpPr>
            <p:nvPr/>
          </p:nvSpPr>
          <p:spPr bwMode="auto">
            <a:xfrm>
              <a:off x="2243"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4" name="Line 1401"/>
            <p:cNvSpPr>
              <a:spLocks noChangeShapeType="1"/>
            </p:cNvSpPr>
            <p:nvPr/>
          </p:nvSpPr>
          <p:spPr bwMode="auto">
            <a:xfrm>
              <a:off x="2255"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5" name="Line 1402"/>
            <p:cNvSpPr>
              <a:spLocks noChangeShapeType="1"/>
            </p:cNvSpPr>
            <p:nvPr/>
          </p:nvSpPr>
          <p:spPr bwMode="auto">
            <a:xfrm>
              <a:off x="2243"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6" name="Line 1403"/>
            <p:cNvSpPr>
              <a:spLocks noChangeShapeType="1"/>
            </p:cNvSpPr>
            <p:nvPr/>
          </p:nvSpPr>
          <p:spPr bwMode="auto">
            <a:xfrm>
              <a:off x="2249" y="19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7" name="Line 1404"/>
            <p:cNvSpPr>
              <a:spLocks noChangeShapeType="1"/>
            </p:cNvSpPr>
            <p:nvPr/>
          </p:nvSpPr>
          <p:spPr bwMode="auto">
            <a:xfrm>
              <a:off x="2291" y="20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8" name="Line 1405"/>
            <p:cNvSpPr>
              <a:spLocks noChangeShapeType="1"/>
            </p:cNvSpPr>
            <p:nvPr/>
          </p:nvSpPr>
          <p:spPr bwMode="auto">
            <a:xfrm>
              <a:off x="2297" y="20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9" name="Line 1406"/>
            <p:cNvSpPr>
              <a:spLocks noChangeShapeType="1"/>
            </p:cNvSpPr>
            <p:nvPr/>
          </p:nvSpPr>
          <p:spPr bwMode="auto">
            <a:xfrm>
              <a:off x="2297" y="20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0" name="Line 1407"/>
            <p:cNvSpPr>
              <a:spLocks noChangeShapeType="1"/>
            </p:cNvSpPr>
            <p:nvPr/>
          </p:nvSpPr>
          <p:spPr bwMode="auto">
            <a:xfrm>
              <a:off x="2303" y="20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1" name="Line 1408"/>
            <p:cNvSpPr>
              <a:spLocks noChangeShapeType="1"/>
            </p:cNvSpPr>
            <p:nvPr/>
          </p:nvSpPr>
          <p:spPr bwMode="auto">
            <a:xfrm>
              <a:off x="2291" y="20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2" name="Line 1409"/>
            <p:cNvSpPr>
              <a:spLocks noChangeShapeType="1"/>
            </p:cNvSpPr>
            <p:nvPr/>
          </p:nvSpPr>
          <p:spPr bwMode="auto">
            <a:xfrm>
              <a:off x="2303" y="20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3" name="Line 1410"/>
            <p:cNvSpPr>
              <a:spLocks noChangeShapeType="1"/>
            </p:cNvSpPr>
            <p:nvPr/>
          </p:nvSpPr>
          <p:spPr bwMode="auto">
            <a:xfrm>
              <a:off x="2273" y="20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4" name="Line 1411"/>
            <p:cNvSpPr>
              <a:spLocks noChangeShapeType="1"/>
            </p:cNvSpPr>
            <p:nvPr/>
          </p:nvSpPr>
          <p:spPr bwMode="auto">
            <a:xfrm>
              <a:off x="2285" y="20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5" name="Line 1412"/>
            <p:cNvSpPr>
              <a:spLocks noChangeShapeType="1"/>
            </p:cNvSpPr>
            <p:nvPr/>
          </p:nvSpPr>
          <p:spPr bwMode="auto">
            <a:xfrm>
              <a:off x="2279" y="20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6" name="Line 1413"/>
            <p:cNvSpPr>
              <a:spLocks noChangeShapeType="1"/>
            </p:cNvSpPr>
            <p:nvPr/>
          </p:nvSpPr>
          <p:spPr bwMode="auto">
            <a:xfrm>
              <a:off x="2291" y="20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7" name="Line 1414"/>
            <p:cNvSpPr>
              <a:spLocks noChangeShapeType="1"/>
            </p:cNvSpPr>
            <p:nvPr/>
          </p:nvSpPr>
          <p:spPr bwMode="auto">
            <a:xfrm>
              <a:off x="2273" y="20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8" name="Line 1415"/>
            <p:cNvSpPr>
              <a:spLocks noChangeShapeType="1"/>
            </p:cNvSpPr>
            <p:nvPr/>
          </p:nvSpPr>
          <p:spPr bwMode="auto">
            <a:xfrm>
              <a:off x="2285" y="20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9" name="Line 1416"/>
            <p:cNvSpPr>
              <a:spLocks noChangeShapeType="1"/>
            </p:cNvSpPr>
            <p:nvPr/>
          </p:nvSpPr>
          <p:spPr bwMode="auto">
            <a:xfrm>
              <a:off x="2303" y="201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0" name="Line 1417"/>
            <p:cNvSpPr>
              <a:spLocks noChangeShapeType="1"/>
            </p:cNvSpPr>
            <p:nvPr/>
          </p:nvSpPr>
          <p:spPr bwMode="auto">
            <a:xfrm>
              <a:off x="2315" y="201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1" name="Line 1418"/>
            <p:cNvSpPr>
              <a:spLocks noChangeShapeType="1"/>
            </p:cNvSpPr>
            <p:nvPr/>
          </p:nvSpPr>
          <p:spPr bwMode="auto">
            <a:xfrm>
              <a:off x="2315" y="201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2" name="Line 1419"/>
            <p:cNvSpPr>
              <a:spLocks noChangeShapeType="1"/>
            </p:cNvSpPr>
            <p:nvPr/>
          </p:nvSpPr>
          <p:spPr bwMode="auto">
            <a:xfrm>
              <a:off x="2321" y="201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3" name="Line 1420"/>
            <p:cNvSpPr>
              <a:spLocks noChangeShapeType="1"/>
            </p:cNvSpPr>
            <p:nvPr/>
          </p:nvSpPr>
          <p:spPr bwMode="auto">
            <a:xfrm>
              <a:off x="2309" y="201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4" name="Line 1421"/>
            <p:cNvSpPr>
              <a:spLocks noChangeShapeType="1"/>
            </p:cNvSpPr>
            <p:nvPr/>
          </p:nvSpPr>
          <p:spPr bwMode="auto">
            <a:xfrm>
              <a:off x="2321" y="201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5" name="Line 1422"/>
            <p:cNvSpPr>
              <a:spLocks noChangeShapeType="1"/>
            </p:cNvSpPr>
            <p:nvPr/>
          </p:nvSpPr>
          <p:spPr bwMode="auto">
            <a:xfrm>
              <a:off x="2321" y="202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6" name="Line 1423"/>
            <p:cNvSpPr>
              <a:spLocks noChangeShapeType="1"/>
            </p:cNvSpPr>
            <p:nvPr/>
          </p:nvSpPr>
          <p:spPr bwMode="auto">
            <a:xfrm>
              <a:off x="2333" y="202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7" name="Line 1424"/>
            <p:cNvSpPr>
              <a:spLocks noChangeShapeType="1"/>
            </p:cNvSpPr>
            <p:nvPr/>
          </p:nvSpPr>
          <p:spPr bwMode="auto">
            <a:xfrm>
              <a:off x="2327" y="202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8" name="Line 1425"/>
            <p:cNvSpPr>
              <a:spLocks noChangeShapeType="1"/>
            </p:cNvSpPr>
            <p:nvPr/>
          </p:nvSpPr>
          <p:spPr bwMode="auto">
            <a:xfrm>
              <a:off x="2339" y="202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9" name="Line 1426"/>
            <p:cNvSpPr>
              <a:spLocks noChangeShapeType="1"/>
            </p:cNvSpPr>
            <p:nvPr/>
          </p:nvSpPr>
          <p:spPr bwMode="auto">
            <a:xfrm>
              <a:off x="2327" y="202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0" name="Line 1427"/>
            <p:cNvSpPr>
              <a:spLocks noChangeShapeType="1"/>
            </p:cNvSpPr>
            <p:nvPr/>
          </p:nvSpPr>
          <p:spPr bwMode="auto">
            <a:xfrm>
              <a:off x="2333" y="202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1" name="Line 1428"/>
            <p:cNvSpPr>
              <a:spLocks noChangeShapeType="1"/>
            </p:cNvSpPr>
            <p:nvPr/>
          </p:nvSpPr>
          <p:spPr bwMode="auto">
            <a:xfrm>
              <a:off x="2339" y="202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2" name="Line 1429"/>
            <p:cNvSpPr>
              <a:spLocks noChangeShapeType="1"/>
            </p:cNvSpPr>
            <p:nvPr/>
          </p:nvSpPr>
          <p:spPr bwMode="auto">
            <a:xfrm>
              <a:off x="2351" y="202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3" name="Line 1430"/>
            <p:cNvSpPr>
              <a:spLocks noChangeShapeType="1"/>
            </p:cNvSpPr>
            <p:nvPr/>
          </p:nvSpPr>
          <p:spPr bwMode="auto">
            <a:xfrm>
              <a:off x="2345" y="202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4" name="Line 1431"/>
            <p:cNvSpPr>
              <a:spLocks noChangeShapeType="1"/>
            </p:cNvSpPr>
            <p:nvPr/>
          </p:nvSpPr>
          <p:spPr bwMode="auto">
            <a:xfrm>
              <a:off x="2357" y="202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5" name="Line 1432"/>
            <p:cNvSpPr>
              <a:spLocks noChangeShapeType="1"/>
            </p:cNvSpPr>
            <p:nvPr/>
          </p:nvSpPr>
          <p:spPr bwMode="auto">
            <a:xfrm>
              <a:off x="2339" y="202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6" name="Line 1433"/>
            <p:cNvSpPr>
              <a:spLocks noChangeShapeType="1"/>
            </p:cNvSpPr>
            <p:nvPr/>
          </p:nvSpPr>
          <p:spPr bwMode="auto">
            <a:xfrm>
              <a:off x="2351" y="202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7" name="Line 1434"/>
            <p:cNvSpPr>
              <a:spLocks noChangeShapeType="1"/>
            </p:cNvSpPr>
            <p:nvPr/>
          </p:nvSpPr>
          <p:spPr bwMode="auto">
            <a:xfrm>
              <a:off x="2357" y="203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8" name="Line 1435"/>
            <p:cNvSpPr>
              <a:spLocks noChangeShapeType="1"/>
            </p:cNvSpPr>
            <p:nvPr/>
          </p:nvSpPr>
          <p:spPr bwMode="auto">
            <a:xfrm>
              <a:off x="2369" y="203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9" name="Line 1436"/>
            <p:cNvSpPr>
              <a:spLocks noChangeShapeType="1"/>
            </p:cNvSpPr>
            <p:nvPr/>
          </p:nvSpPr>
          <p:spPr bwMode="auto">
            <a:xfrm>
              <a:off x="2363" y="203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0" name="Line 1437"/>
            <p:cNvSpPr>
              <a:spLocks noChangeShapeType="1"/>
            </p:cNvSpPr>
            <p:nvPr/>
          </p:nvSpPr>
          <p:spPr bwMode="auto">
            <a:xfrm>
              <a:off x="2375" y="203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1" name="Line 1438"/>
            <p:cNvSpPr>
              <a:spLocks noChangeShapeType="1"/>
            </p:cNvSpPr>
            <p:nvPr/>
          </p:nvSpPr>
          <p:spPr bwMode="auto">
            <a:xfrm>
              <a:off x="2357" y="203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2" name="Line 1439"/>
            <p:cNvSpPr>
              <a:spLocks noChangeShapeType="1"/>
            </p:cNvSpPr>
            <p:nvPr/>
          </p:nvSpPr>
          <p:spPr bwMode="auto">
            <a:xfrm>
              <a:off x="2369" y="203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3" name="Line 1440"/>
            <p:cNvSpPr>
              <a:spLocks noChangeShapeType="1"/>
            </p:cNvSpPr>
            <p:nvPr/>
          </p:nvSpPr>
          <p:spPr bwMode="auto">
            <a:xfrm>
              <a:off x="2375" y="203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4" name="Line 1441"/>
            <p:cNvSpPr>
              <a:spLocks noChangeShapeType="1"/>
            </p:cNvSpPr>
            <p:nvPr/>
          </p:nvSpPr>
          <p:spPr bwMode="auto">
            <a:xfrm>
              <a:off x="2381" y="203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5" name="Line 1442"/>
            <p:cNvSpPr>
              <a:spLocks noChangeShapeType="1"/>
            </p:cNvSpPr>
            <p:nvPr/>
          </p:nvSpPr>
          <p:spPr bwMode="auto">
            <a:xfrm>
              <a:off x="2381" y="203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6" name="Line 1443"/>
            <p:cNvSpPr>
              <a:spLocks noChangeShapeType="1"/>
            </p:cNvSpPr>
            <p:nvPr/>
          </p:nvSpPr>
          <p:spPr bwMode="auto">
            <a:xfrm>
              <a:off x="2387" y="203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7" name="Line 1444"/>
            <p:cNvSpPr>
              <a:spLocks noChangeShapeType="1"/>
            </p:cNvSpPr>
            <p:nvPr/>
          </p:nvSpPr>
          <p:spPr bwMode="auto">
            <a:xfrm>
              <a:off x="2375" y="203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8" name="Line 1445"/>
            <p:cNvSpPr>
              <a:spLocks noChangeShapeType="1"/>
            </p:cNvSpPr>
            <p:nvPr/>
          </p:nvSpPr>
          <p:spPr bwMode="auto">
            <a:xfrm>
              <a:off x="2387" y="203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9" name="Line 1446"/>
            <p:cNvSpPr>
              <a:spLocks noChangeShapeType="1"/>
            </p:cNvSpPr>
            <p:nvPr/>
          </p:nvSpPr>
          <p:spPr bwMode="auto">
            <a:xfrm>
              <a:off x="2387" y="204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0" name="Line 1447"/>
            <p:cNvSpPr>
              <a:spLocks noChangeShapeType="1"/>
            </p:cNvSpPr>
            <p:nvPr/>
          </p:nvSpPr>
          <p:spPr bwMode="auto">
            <a:xfrm>
              <a:off x="2399" y="204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1" name="Line 1448"/>
            <p:cNvSpPr>
              <a:spLocks noChangeShapeType="1"/>
            </p:cNvSpPr>
            <p:nvPr/>
          </p:nvSpPr>
          <p:spPr bwMode="auto">
            <a:xfrm>
              <a:off x="2393" y="204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2" name="Line 1449"/>
            <p:cNvSpPr>
              <a:spLocks noChangeShapeType="1"/>
            </p:cNvSpPr>
            <p:nvPr/>
          </p:nvSpPr>
          <p:spPr bwMode="auto">
            <a:xfrm>
              <a:off x="2405" y="204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3" name="Line 1450"/>
            <p:cNvSpPr>
              <a:spLocks noChangeShapeType="1"/>
            </p:cNvSpPr>
            <p:nvPr/>
          </p:nvSpPr>
          <p:spPr bwMode="auto">
            <a:xfrm>
              <a:off x="2393" y="204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4" name="Line 1451"/>
            <p:cNvSpPr>
              <a:spLocks noChangeShapeType="1"/>
            </p:cNvSpPr>
            <p:nvPr/>
          </p:nvSpPr>
          <p:spPr bwMode="auto">
            <a:xfrm>
              <a:off x="2399" y="204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5" name="Line 1452"/>
            <p:cNvSpPr>
              <a:spLocks noChangeShapeType="1"/>
            </p:cNvSpPr>
            <p:nvPr/>
          </p:nvSpPr>
          <p:spPr bwMode="auto">
            <a:xfrm>
              <a:off x="2405" y="204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6" name="Line 1453"/>
            <p:cNvSpPr>
              <a:spLocks noChangeShapeType="1"/>
            </p:cNvSpPr>
            <p:nvPr/>
          </p:nvSpPr>
          <p:spPr bwMode="auto">
            <a:xfrm>
              <a:off x="2417" y="204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7" name="Line 1454"/>
            <p:cNvSpPr>
              <a:spLocks noChangeShapeType="1"/>
            </p:cNvSpPr>
            <p:nvPr/>
          </p:nvSpPr>
          <p:spPr bwMode="auto">
            <a:xfrm>
              <a:off x="2411" y="204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8" name="Line 1455"/>
            <p:cNvSpPr>
              <a:spLocks noChangeShapeType="1"/>
            </p:cNvSpPr>
            <p:nvPr/>
          </p:nvSpPr>
          <p:spPr bwMode="auto">
            <a:xfrm>
              <a:off x="2423" y="204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9" name="Line 1456"/>
            <p:cNvSpPr>
              <a:spLocks noChangeShapeType="1"/>
            </p:cNvSpPr>
            <p:nvPr/>
          </p:nvSpPr>
          <p:spPr bwMode="auto">
            <a:xfrm>
              <a:off x="2411" y="204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0" name="Line 1457"/>
            <p:cNvSpPr>
              <a:spLocks noChangeShapeType="1"/>
            </p:cNvSpPr>
            <p:nvPr/>
          </p:nvSpPr>
          <p:spPr bwMode="auto">
            <a:xfrm>
              <a:off x="2417" y="204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1" name="Line 1458"/>
            <p:cNvSpPr>
              <a:spLocks noChangeShapeType="1"/>
            </p:cNvSpPr>
            <p:nvPr/>
          </p:nvSpPr>
          <p:spPr bwMode="auto">
            <a:xfrm>
              <a:off x="2423" y="205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2" name="Line 1459"/>
            <p:cNvSpPr>
              <a:spLocks noChangeShapeType="1"/>
            </p:cNvSpPr>
            <p:nvPr/>
          </p:nvSpPr>
          <p:spPr bwMode="auto">
            <a:xfrm>
              <a:off x="2435" y="205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3" name="Line 1460"/>
            <p:cNvSpPr>
              <a:spLocks noChangeShapeType="1"/>
            </p:cNvSpPr>
            <p:nvPr/>
          </p:nvSpPr>
          <p:spPr bwMode="auto">
            <a:xfrm>
              <a:off x="2429" y="205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4" name="Line 1461"/>
            <p:cNvSpPr>
              <a:spLocks noChangeShapeType="1"/>
            </p:cNvSpPr>
            <p:nvPr/>
          </p:nvSpPr>
          <p:spPr bwMode="auto">
            <a:xfrm>
              <a:off x="2441" y="205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5" name="Line 1462"/>
            <p:cNvSpPr>
              <a:spLocks noChangeShapeType="1"/>
            </p:cNvSpPr>
            <p:nvPr/>
          </p:nvSpPr>
          <p:spPr bwMode="auto">
            <a:xfrm>
              <a:off x="2423" y="205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6" name="Line 1463"/>
            <p:cNvSpPr>
              <a:spLocks noChangeShapeType="1"/>
            </p:cNvSpPr>
            <p:nvPr/>
          </p:nvSpPr>
          <p:spPr bwMode="auto">
            <a:xfrm>
              <a:off x="2435" y="205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7" name="Line 1464"/>
            <p:cNvSpPr>
              <a:spLocks noChangeShapeType="1"/>
            </p:cNvSpPr>
            <p:nvPr/>
          </p:nvSpPr>
          <p:spPr bwMode="auto">
            <a:xfrm>
              <a:off x="2441" y="205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8" name="Line 1465"/>
            <p:cNvSpPr>
              <a:spLocks noChangeShapeType="1"/>
            </p:cNvSpPr>
            <p:nvPr/>
          </p:nvSpPr>
          <p:spPr bwMode="auto">
            <a:xfrm>
              <a:off x="2447" y="205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9" name="Line 1466"/>
            <p:cNvSpPr>
              <a:spLocks noChangeShapeType="1"/>
            </p:cNvSpPr>
            <p:nvPr/>
          </p:nvSpPr>
          <p:spPr bwMode="auto">
            <a:xfrm>
              <a:off x="2447" y="205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0" name="Line 1467"/>
            <p:cNvSpPr>
              <a:spLocks noChangeShapeType="1"/>
            </p:cNvSpPr>
            <p:nvPr/>
          </p:nvSpPr>
          <p:spPr bwMode="auto">
            <a:xfrm>
              <a:off x="2453" y="205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1" name="Line 1468"/>
            <p:cNvSpPr>
              <a:spLocks noChangeShapeType="1"/>
            </p:cNvSpPr>
            <p:nvPr/>
          </p:nvSpPr>
          <p:spPr bwMode="auto">
            <a:xfrm>
              <a:off x="2441" y="205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2" name="Line 1469"/>
            <p:cNvSpPr>
              <a:spLocks noChangeShapeType="1"/>
            </p:cNvSpPr>
            <p:nvPr/>
          </p:nvSpPr>
          <p:spPr bwMode="auto">
            <a:xfrm>
              <a:off x="2453" y="205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3" name="Line 1470"/>
            <p:cNvSpPr>
              <a:spLocks noChangeShapeType="1"/>
            </p:cNvSpPr>
            <p:nvPr/>
          </p:nvSpPr>
          <p:spPr bwMode="auto">
            <a:xfrm>
              <a:off x="2459" y="206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4" name="Line 1471"/>
            <p:cNvSpPr>
              <a:spLocks noChangeShapeType="1"/>
            </p:cNvSpPr>
            <p:nvPr/>
          </p:nvSpPr>
          <p:spPr bwMode="auto">
            <a:xfrm>
              <a:off x="2465" y="206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5" name="Line 1472"/>
            <p:cNvSpPr>
              <a:spLocks noChangeShapeType="1"/>
            </p:cNvSpPr>
            <p:nvPr/>
          </p:nvSpPr>
          <p:spPr bwMode="auto">
            <a:xfrm>
              <a:off x="2465" y="206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6" name="Line 1473"/>
            <p:cNvSpPr>
              <a:spLocks noChangeShapeType="1"/>
            </p:cNvSpPr>
            <p:nvPr/>
          </p:nvSpPr>
          <p:spPr bwMode="auto">
            <a:xfrm>
              <a:off x="2471" y="206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7" name="Line 1474"/>
            <p:cNvSpPr>
              <a:spLocks noChangeShapeType="1"/>
            </p:cNvSpPr>
            <p:nvPr/>
          </p:nvSpPr>
          <p:spPr bwMode="auto">
            <a:xfrm>
              <a:off x="2459" y="206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8" name="Line 1475"/>
            <p:cNvSpPr>
              <a:spLocks noChangeShapeType="1"/>
            </p:cNvSpPr>
            <p:nvPr/>
          </p:nvSpPr>
          <p:spPr bwMode="auto">
            <a:xfrm>
              <a:off x="2471" y="206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9" name="Line 1476"/>
            <p:cNvSpPr>
              <a:spLocks noChangeShapeType="1"/>
            </p:cNvSpPr>
            <p:nvPr/>
          </p:nvSpPr>
          <p:spPr bwMode="auto">
            <a:xfrm>
              <a:off x="2477" y="207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0" name="Line 1477"/>
            <p:cNvSpPr>
              <a:spLocks noChangeShapeType="1"/>
            </p:cNvSpPr>
            <p:nvPr/>
          </p:nvSpPr>
          <p:spPr bwMode="auto">
            <a:xfrm>
              <a:off x="2483" y="207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1" name="Line 1478"/>
            <p:cNvSpPr>
              <a:spLocks noChangeShapeType="1"/>
            </p:cNvSpPr>
            <p:nvPr/>
          </p:nvSpPr>
          <p:spPr bwMode="auto">
            <a:xfrm>
              <a:off x="2483" y="207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2" name="Line 1479"/>
            <p:cNvSpPr>
              <a:spLocks noChangeShapeType="1"/>
            </p:cNvSpPr>
            <p:nvPr/>
          </p:nvSpPr>
          <p:spPr bwMode="auto">
            <a:xfrm>
              <a:off x="2489" y="207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3" name="Line 1480"/>
            <p:cNvSpPr>
              <a:spLocks noChangeShapeType="1"/>
            </p:cNvSpPr>
            <p:nvPr/>
          </p:nvSpPr>
          <p:spPr bwMode="auto">
            <a:xfrm>
              <a:off x="2477" y="207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4" name="Line 1481"/>
            <p:cNvSpPr>
              <a:spLocks noChangeShapeType="1"/>
            </p:cNvSpPr>
            <p:nvPr/>
          </p:nvSpPr>
          <p:spPr bwMode="auto">
            <a:xfrm>
              <a:off x="2489" y="207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5" name="Line 1482"/>
            <p:cNvSpPr>
              <a:spLocks noChangeShapeType="1"/>
            </p:cNvSpPr>
            <p:nvPr/>
          </p:nvSpPr>
          <p:spPr bwMode="auto">
            <a:xfrm>
              <a:off x="2495" y="207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6" name="Line 1483"/>
            <p:cNvSpPr>
              <a:spLocks noChangeShapeType="1"/>
            </p:cNvSpPr>
            <p:nvPr/>
          </p:nvSpPr>
          <p:spPr bwMode="auto">
            <a:xfrm>
              <a:off x="2501" y="207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7" name="Line 1484"/>
            <p:cNvSpPr>
              <a:spLocks noChangeShapeType="1"/>
            </p:cNvSpPr>
            <p:nvPr/>
          </p:nvSpPr>
          <p:spPr bwMode="auto">
            <a:xfrm>
              <a:off x="2501" y="207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8" name="Line 1485"/>
            <p:cNvSpPr>
              <a:spLocks noChangeShapeType="1"/>
            </p:cNvSpPr>
            <p:nvPr/>
          </p:nvSpPr>
          <p:spPr bwMode="auto">
            <a:xfrm>
              <a:off x="2507" y="207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9" name="Line 1486"/>
            <p:cNvSpPr>
              <a:spLocks noChangeShapeType="1"/>
            </p:cNvSpPr>
            <p:nvPr/>
          </p:nvSpPr>
          <p:spPr bwMode="auto">
            <a:xfrm>
              <a:off x="2495" y="207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0" name="Line 1487"/>
            <p:cNvSpPr>
              <a:spLocks noChangeShapeType="1"/>
            </p:cNvSpPr>
            <p:nvPr/>
          </p:nvSpPr>
          <p:spPr bwMode="auto">
            <a:xfrm>
              <a:off x="2507" y="207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1" name="Line 1488"/>
            <p:cNvSpPr>
              <a:spLocks noChangeShapeType="1"/>
            </p:cNvSpPr>
            <p:nvPr/>
          </p:nvSpPr>
          <p:spPr bwMode="auto">
            <a:xfrm>
              <a:off x="2525" y="208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2" name="Line 1489"/>
            <p:cNvSpPr>
              <a:spLocks noChangeShapeType="1"/>
            </p:cNvSpPr>
            <p:nvPr/>
          </p:nvSpPr>
          <p:spPr bwMode="auto">
            <a:xfrm>
              <a:off x="2537" y="208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3" name="Line 1490"/>
            <p:cNvSpPr>
              <a:spLocks noChangeShapeType="1"/>
            </p:cNvSpPr>
            <p:nvPr/>
          </p:nvSpPr>
          <p:spPr bwMode="auto">
            <a:xfrm>
              <a:off x="2537" y="208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4" name="Line 1491"/>
            <p:cNvSpPr>
              <a:spLocks noChangeShapeType="1"/>
            </p:cNvSpPr>
            <p:nvPr/>
          </p:nvSpPr>
          <p:spPr bwMode="auto">
            <a:xfrm>
              <a:off x="2543" y="208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5" name="Line 1492"/>
            <p:cNvSpPr>
              <a:spLocks noChangeShapeType="1"/>
            </p:cNvSpPr>
            <p:nvPr/>
          </p:nvSpPr>
          <p:spPr bwMode="auto">
            <a:xfrm>
              <a:off x="2531" y="208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6" name="Line 1493"/>
            <p:cNvSpPr>
              <a:spLocks noChangeShapeType="1"/>
            </p:cNvSpPr>
            <p:nvPr/>
          </p:nvSpPr>
          <p:spPr bwMode="auto">
            <a:xfrm>
              <a:off x="2543" y="208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7" name="Line 1494"/>
            <p:cNvSpPr>
              <a:spLocks noChangeShapeType="1"/>
            </p:cNvSpPr>
            <p:nvPr/>
          </p:nvSpPr>
          <p:spPr bwMode="auto">
            <a:xfrm>
              <a:off x="2507" y="208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8" name="Line 1495"/>
            <p:cNvSpPr>
              <a:spLocks noChangeShapeType="1"/>
            </p:cNvSpPr>
            <p:nvPr/>
          </p:nvSpPr>
          <p:spPr bwMode="auto">
            <a:xfrm>
              <a:off x="2519" y="208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9" name="Line 1496"/>
            <p:cNvSpPr>
              <a:spLocks noChangeShapeType="1"/>
            </p:cNvSpPr>
            <p:nvPr/>
          </p:nvSpPr>
          <p:spPr bwMode="auto">
            <a:xfrm>
              <a:off x="2519" y="208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0" name="Line 1497"/>
            <p:cNvSpPr>
              <a:spLocks noChangeShapeType="1"/>
            </p:cNvSpPr>
            <p:nvPr/>
          </p:nvSpPr>
          <p:spPr bwMode="auto">
            <a:xfrm>
              <a:off x="2525" y="208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1" name="Line 1498"/>
            <p:cNvSpPr>
              <a:spLocks noChangeShapeType="1"/>
            </p:cNvSpPr>
            <p:nvPr/>
          </p:nvSpPr>
          <p:spPr bwMode="auto">
            <a:xfrm>
              <a:off x="2513" y="208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2" name="Line 1499"/>
            <p:cNvSpPr>
              <a:spLocks noChangeShapeType="1"/>
            </p:cNvSpPr>
            <p:nvPr/>
          </p:nvSpPr>
          <p:spPr bwMode="auto">
            <a:xfrm>
              <a:off x="2525" y="208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3" name="Line 1500"/>
            <p:cNvSpPr>
              <a:spLocks noChangeShapeType="1"/>
            </p:cNvSpPr>
            <p:nvPr/>
          </p:nvSpPr>
          <p:spPr bwMode="auto">
            <a:xfrm>
              <a:off x="2537" y="209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4" name="Line 1501"/>
            <p:cNvSpPr>
              <a:spLocks noChangeShapeType="1"/>
            </p:cNvSpPr>
            <p:nvPr/>
          </p:nvSpPr>
          <p:spPr bwMode="auto">
            <a:xfrm>
              <a:off x="2549" y="209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5" name="Line 1502"/>
            <p:cNvSpPr>
              <a:spLocks noChangeShapeType="1"/>
            </p:cNvSpPr>
            <p:nvPr/>
          </p:nvSpPr>
          <p:spPr bwMode="auto">
            <a:xfrm>
              <a:off x="2549" y="209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6" name="Line 1503"/>
            <p:cNvSpPr>
              <a:spLocks noChangeShapeType="1"/>
            </p:cNvSpPr>
            <p:nvPr/>
          </p:nvSpPr>
          <p:spPr bwMode="auto">
            <a:xfrm>
              <a:off x="2555" y="209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7" name="Line 1504"/>
            <p:cNvSpPr>
              <a:spLocks noChangeShapeType="1"/>
            </p:cNvSpPr>
            <p:nvPr/>
          </p:nvSpPr>
          <p:spPr bwMode="auto">
            <a:xfrm>
              <a:off x="2543" y="209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8" name="Line 1505"/>
            <p:cNvSpPr>
              <a:spLocks noChangeShapeType="1"/>
            </p:cNvSpPr>
            <p:nvPr/>
          </p:nvSpPr>
          <p:spPr bwMode="auto">
            <a:xfrm>
              <a:off x="2555" y="209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9" name="Line 1506"/>
            <p:cNvSpPr>
              <a:spLocks noChangeShapeType="1"/>
            </p:cNvSpPr>
            <p:nvPr/>
          </p:nvSpPr>
          <p:spPr bwMode="auto">
            <a:xfrm>
              <a:off x="2573" y="209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0" name="Line 1507"/>
            <p:cNvSpPr>
              <a:spLocks noChangeShapeType="1"/>
            </p:cNvSpPr>
            <p:nvPr/>
          </p:nvSpPr>
          <p:spPr bwMode="auto">
            <a:xfrm>
              <a:off x="2585" y="209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1" name="Line 1508"/>
            <p:cNvSpPr>
              <a:spLocks noChangeShapeType="1"/>
            </p:cNvSpPr>
            <p:nvPr/>
          </p:nvSpPr>
          <p:spPr bwMode="auto">
            <a:xfrm>
              <a:off x="2579" y="209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2" name="Line 1509"/>
            <p:cNvSpPr>
              <a:spLocks noChangeShapeType="1"/>
            </p:cNvSpPr>
            <p:nvPr/>
          </p:nvSpPr>
          <p:spPr bwMode="auto">
            <a:xfrm>
              <a:off x="2591" y="209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3" name="Line 1510"/>
            <p:cNvSpPr>
              <a:spLocks noChangeShapeType="1"/>
            </p:cNvSpPr>
            <p:nvPr/>
          </p:nvSpPr>
          <p:spPr bwMode="auto">
            <a:xfrm>
              <a:off x="2579" y="209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4" name="Line 1511"/>
            <p:cNvSpPr>
              <a:spLocks noChangeShapeType="1"/>
            </p:cNvSpPr>
            <p:nvPr/>
          </p:nvSpPr>
          <p:spPr bwMode="auto">
            <a:xfrm>
              <a:off x="2585" y="209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5" name="Line 1512"/>
            <p:cNvSpPr>
              <a:spLocks noChangeShapeType="1"/>
            </p:cNvSpPr>
            <p:nvPr/>
          </p:nvSpPr>
          <p:spPr bwMode="auto">
            <a:xfrm>
              <a:off x="2555" y="209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6" name="Line 1513"/>
            <p:cNvSpPr>
              <a:spLocks noChangeShapeType="1"/>
            </p:cNvSpPr>
            <p:nvPr/>
          </p:nvSpPr>
          <p:spPr bwMode="auto">
            <a:xfrm>
              <a:off x="2567" y="209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7" name="Line 1514"/>
            <p:cNvSpPr>
              <a:spLocks noChangeShapeType="1"/>
            </p:cNvSpPr>
            <p:nvPr/>
          </p:nvSpPr>
          <p:spPr bwMode="auto">
            <a:xfrm>
              <a:off x="2567" y="209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8" name="Line 1515"/>
            <p:cNvSpPr>
              <a:spLocks noChangeShapeType="1"/>
            </p:cNvSpPr>
            <p:nvPr/>
          </p:nvSpPr>
          <p:spPr bwMode="auto">
            <a:xfrm>
              <a:off x="2573" y="209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9" name="Line 1516"/>
            <p:cNvSpPr>
              <a:spLocks noChangeShapeType="1"/>
            </p:cNvSpPr>
            <p:nvPr/>
          </p:nvSpPr>
          <p:spPr bwMode="auto">
            <a:xfrm>
              <a:off x="2561" y="209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0" name="Line 1517"/>
            <p:cNvSpPr>
              <a:spLocks noChangeShapeType="1"/>
            </p:cNvSpPr>
            <p:nvPr/>
          </p:nvSpPr>
          <p:spPr bwMode="auto">
            <a:xfrm>
              <a:off x="2573" y="209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1" name="Line 1518"/>
            <p:cNvSpPr>
              <a:spLocks noChangeShapeType="1"/>
            </p:cNvSpPr>
            <p:nvPr/>
          </p:nvSpPr>
          <p:spPr bwMode="auto">
            <a:xfrm>
              <a:off x="2591" y="210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2" name="Line 1519"/>
            <p:cNvSpPr>
              <a:spLocks noChangeShapeType="1"/>
            </p:cNvSpPr>
            <p:nvPr/>
          </p:nvSpPr>
          <p:spPr bwMode="auto">
            <a:xfrm>
              <a:off x="2603" y="210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3" name="Line 1520"/>
            <p:cNvSpPr>
              <a:spLocks noChangeShapeType="1"/>
            </p:cNvSpPr>
            <p:nvPr/>
          </p:nvSpPr>
          <p:spPr bwMode="auto">
            <a:xfrm>
              <a:off x="2597" y="210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4" name="Line 1521"/>
            <p:cNvSpPr>
              <a:spLocks noChangeShapeType="1"/>
            </p:cNvSpPr>
            <p:nvPr/>
          </p:nvSpPr>
          <p:spPr bwMode="auto">
            <a:xfrm>
              <a:off x="2609" y="210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5" name="Line 1522"/>
            <p:cNvSpPr>
              <a:spLocks noChangeShapeType="1"/>
            </p:cNvSpPr>
            <p:nvPr/>
          </p:nvSpPr>
          <p:spPr bwMode="auto">
            <a:xfrm>
              <a:off x="2597" y="210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6" name="Line 1523"/>
            <p:cNvSpPr>
              <a:spLocks noChangeShapeType="1"/>
            </p:cNvSpPr>
            <p:nvPr/>
          </p:nvSpPr>
          <p:spPr bwMode="auto">
            <a:xfrm>
              <a:off x="2603" y="210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7" name="Line 1524"/>
            <p:cNvSpPr>
              <a:spLocks noChangeShapeType="1"/>
            </p:cNvSpPr>
            <p:nvPr/>
          </p:nvSpPr>
          <p:spPr bwMode="auto">
            <a:xfrm>
              <a:off x="2609" y="211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8" name="Line 1525"/>
            <p:cNvSpPr>
              <a:spLocks noChangeShapeType="1"/>
            </p:cNvSpPr>
            <p:nvPr/>
          </p:nvSpPr>
          <p:spPr bwMode="auto">
            <a:xfrm>
              <a:off x="2621" y="211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9" name="Line 1526"/>
            <p:cNvSpPr>
              <a:spLocks noChangeShapeType="1"/>
            </p:cNvSpPr>
            <p:nvPr/>
          </p:nvSpPr>
          <p:spPr bwMode="auto">
            <a:xfrm>
              <a:off x="2615" y="211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0" name="Line 1527"/>
            <p:cNvSpPr>
              <a:spLocks noChangeShapeType="1"/>
            </p:cNvSpPr>
            <p:nvPr/>
          </p:nvSpPr>
          <p:spPr bwMode="auto">
            <a:xfrm>
              <a:off x="2627" y="211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1" name="Line 1528"/>
            <p:cNvSpPr>
              <a:spLocks noChangeShapeType="1"/>
            </p:cNvSpPr>
            <p:nvPr/>
          </p:nvSpPr>
          <p:spPr bwMode="auto">
            <a:xfrm>
              <a:off x="2615" y="211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2" name="Line 1529"/>
            <p:cNvSpPr>
              <a:spLocks noChangeShapeType="1"/>
            </p:cNvSpPr>
            <p:nvPr/>
          </p:nvSpPr>
          <p:spPr bwMode="auto">
            <a:xfrm>
              <a:off x="2621" y="211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3" name="Line 1530"/>
            <p:cNvSpPr>
              <a:spLocks noChangeShapeType="1"/>
            </p:cNvSpPr>
            <p:nvPr/>
          </p:nvSpPr>
          <p:spPr bwMode="auto">
            <a:xfrm>
              <a:off x="2627" y="211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4" name="Line 1531"/>
            <p:cNvSpPr>
              <a:spLocks noChangeShapeType="1"/>
            </p:cNvSpPr>
            <p:nvPr/>
          </p:nvSpPr>
          <p:spPr bwMode="auto">
            <a:xfrm>
              <a:off x="2639" y="211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5" name="Line 1532"/>
            <p:cNvSpPr>
              <a:spLocks noChangeShapeType="1"/>
            </p:cNvSpPr>
            <p:nvPr/>
          </p:nvSpPr>
          <p:spPr bwMode="auto">
            <a:xfrm>
              <a:off x="2633" y="211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6" name="Line 1533"/>
            <p:cNvSpPr>
              <a:spLocks noChangeShapeType="1"/>
            </p:cNvSpPr>
            <p:nvPr/>
          </p:nvSpPr>
          <p:spPr bwMode="auto">
            <a:xfrm>
              <a:off x="2645" y="211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7" name="Line 1534"/>
            <p:cNvSpPr>
              <a:spLocks noChangeShapeType="1"/>
            </p:cNvSpPr>
            <p:nvPr/>
          </p:nvSpPr>
          <p:spPr bwMode="auto">
            <a:xfrm>
              <a:off x="2633" y="211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8" name="Line 1535"/>
            <p:cNvSpPr>
              <a:spLocks noChangeShapeType="1"/>
            </p:cNvSpPr>
            <p:nvPr/>
          </p:nvSpPr>
          <p:spPr bwMode="auto">
            <a:xfrm>
              <a:off x="2639" y="211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9" name="Line 1536"/>
            <p:cNvSpPr>
              <a:spLocks noChangeShapeType="1"/>
            </p:cNvSpPr>
            <p:nvPr/>
          </p:nvSpPr>
          <p:spPr bwMode="auto">
            <a:xfrm>
              <a:off x="2675" y="213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0" name="Line 1537"/>
            <p:cNvSpPr>
              <a:spLocks noChangeShapeType="1"/>
            </p:cNvSpPr>
            <p:nvPr/>
          </p:nvSpPr>
          <p:spPr bwMode="auto">
            <a:xfrm>
              <a:off x="2687" y="213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1" name="Line 1538"/>
            <p:cNvSpPr>
              <a:spLocks noChangeShapeType="1"/>
            </p:cNvSpPr>
            <p:nvPr/>
          </p:nvSpPr>
          <p:spPr bwMode="auto">
            <a:xfrm>
              <a:off x="2681" y="213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2" name="Line 1539"/>
            <p:cNvSpPr>
              <a:spLocks noChangeShapeType="1"/>
            </p:cNvSpPr>
            <p:nvPr/>
          </p:nvSpPr>
          <p:spPr bwMode="auto">
            <a:xfrm>
              <a:off x="2693" y="213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3" name="Line 1540"/>
            <p:cNvSpPr>
              <a:spLocks noChangeShapeType="1"/>
            </p:cNvSpPr>
            <p:nvPr/>
          </p:nvSpPr>
          <p:spPr bwMode="auto">
            <a:xfrm>
              <a:off x="2675" y="213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4" name="Line 1541"/>
            <p:cNvSpPr>
              <a:spLocks noChangeShapeType="1"/>
            </p:cNvSpPr>
            <p:nvPr/>
          </p:nvSpPr>
          <p:spPr bwMode="auto">
            <a:xfrm>
              <a:off x="2687" y="213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5" name="Line 1542"/>
            <p:cNvSpPr>
              <a:spLocks noChangeShapeType="1"/>
            </p:cNvSpPr>
            <p:nvPr/>
          </p:nvSpPr>
          <p:spPr bwMode="auto">
            <a:xfrm>
              <a:off x="2645" y="212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6" name="Line 1543"/>
            <p:cNvSpPr>
              <a:spLocks noChangeShapeType="1"/>
            </p:cNvSpPr>
            <p:nvPr/>
          </p:nvSpPr>
          <p:spPr bwMode="auto">
            <a:xfrm>
              <a:off x="2651" y="212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7" name="Line 1544"/>
            <p:cNvSpPr>
              <a:spLocks noChangeShapeType="1"/>
            </p:cNvSpPr>
            <p:nvPr/>
          </p:nvSpPr>
          <p:spPr bwMode="auto">
            <a:xfrm>
              <a:off x="2651" y="212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8" name="Line 1545"/>
            <p:cNvSpPr>
              <a:spLocks noChangeShapeType="1"/>
            </p:cNvSpPr>
            <p:nvPr/>
          </p:nvSpPr>
          <p:spPr bwMode="auto">
            <a:xfrm>
              <a:off x="2657" y="212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9" name="Line 1546"/>
            <p:cNvSpPr>
              <a:spLocks noChangeShapeType="1"/>
            </p:cNvSpPr>
            <p:nvPr/>
          </p:nvSpPr>
          <p:spPr bwMode="auto">
            <a:xfrm>
              <a:off x="2645" y="212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0" name="Line 1547"/>
            <p:cNvSpPr>
              <a:spLocks noChangeShapeType="1"/>
            </p:cNvSpPr>
            <p:nvPr/>
          </p:nvSpPr>
          <p:spPr bwMode="auto">
            <a:xfrm>
              <a:off x="2657" y="212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1" name="Line 1548"/>
            <p:cNvSpPr>
              <a:spLocks noChangeShapeType="1"/>
            </p:cNvSpPr>
            <p:nvPr/>
          </p:nvSpPr>
          <p:spPr bwMode="auto">
            <a:xfrm>
              <a:off x="2657" y="212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2" name="Line 1549"/>
            <p:cNvSpPr>
              <a:spLocks noChangeShapeType="1"/>
            </p:cNvSpPr>
            <p:nvPr/>
          </p:nvSpPr>
          <p:spPr bwMode="auto">
            <a:xfrm>
              <a:off x="2669" y="212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3" name="Line 1550"/>
            <p:cNvSpPr>
              <a:spLocks noChangeShapeType="1"/>
            </p:cNvSpPr>
            <p:nvPr/>
          </p:nvSpPr>
          <p:spPr bwMode="auto">
            <a:xfrm>
              <a:off x="2669" y="212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4" name="Line 1551"/>
            <p:cNvSpPr>
              <a:spLocks noChangeShapeType="1"/>
            </p:cNvSpPr>
            <p:nvPr/>
          </p:nvSpPr>
          <p:spPr bwMode="auto">
            <a:xfrm>
              <a:off x="2675" y="212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5" name="Line 1552"/>
            <p:cNvSpPr>
              <a:spLocks noChangeShapeType="1"/>
            </p:cNvSpPr>
            <p:nvPr/>
          </p:nvSpPr>
          <p:spPr bwMode="auto">
            <a:xfrm>
              <a:off x="2663" y="212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6" name="Line 1553"/>
            <p:cNvSpPr>
              <a:spLocks noChangeShapeType="1"/>
            </p:cNvSpPr>
            <p:nvPr/>
          </p:nvSpPr>
          <p:spPr bwMode="auto">
            <a:xfrm>
              <a:off x="2675" y="212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7" name="Line 1554"/>
            <p:cNvSpPr>
              <a:spLocks noChangeShapeType="1"/>
            </p:cNvSpPr>
            <p:nvPr/>
          </p:nvSpPr>
          <p:spPr bwMode="auto">
            <a:xfrm>
              <a:off x="2723" y="214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8" name="Line 1555"/>
            <p:cNvSpPr>
              <a:spLocks noChangeShapeType="1"/>
            </p:cNvSpPr>
            <p:nvPr/>
          </p:nvSpPr>
          <p:spPr bwMode="auto">
            <a:xfrm>
              <a:off x="2735" y="214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9" name="Line 1556"/>
            <p:cNvSpPr>
              <a:spLocks noChangeShapeType="1"/>
            </p:cNvSpPr>
            <p:nvPr/>
          </p:nvSpPr>
          <p:spPr bwMode="auto">
            <a:xfrm>
              <a:off x="2729" y="214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0" name="Line 1557"/>
            <p:cNvSpPr>
              <a:spLocks noChangeShapeType="1"/>
            </p:cNvSpPr>
            <p:nvPr/>
          </p:nvSpPr>
          <p:spPr bwMode="auto">
            <a:xfrm>
              <a:off x="2741" y="214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1" name="Line 1558"/>
            <p:cNvSpPr>
              <a:spLocks noChangeShapeType="1"/>
            </p:cNvSpPr>
            <p:nvPr/>
          </p:nvSpPr>
          <p:spPr bwMode="auto">
            <a:xfrm>
              <a:off x="2729" y="214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2" name="Line 1559"/>
            <p:cNvSpPr>
              <a:spLocks noChangeShapeType="1"/>
            </p:cNvSpPr>
            <p:nvPr/>
          </p:nvSpPr>
          <p:spPr bwMode="auto">
            <a:xfrm>
              <a:off x="2735" y="214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3" name="Line 1560"/>
            <p:cNvSpPr>
              <a:spLocks noChangeShapeType="1"/>
            </p:cNvSpPr>
            <p:nvPr/>
          </p:nvSpPr>
          <p:spPr bwMode="auto">
            <a:xfrm>
              <a:off x="2693" y="213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4" name="Line 1561"/>
            <p:cNvSpPr>
              <a:spLocks noChangeShapeType="1"/>
            </p:cNvSpPr>
            <p:nvPr/>
          </p:nvSpPr>
          <p:spPr bwMode="auto">
            <a:xfrm>
              <a:off x="2705" y="213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5" name="Line 1562"/>
            <p:cNvSpPr>
              <a:spLocks noChangeShapeType="1"/>
            </p:cNvSpPr>
            <p:nvPr/>
          </p:nvSpPr>
          <p:spPr bwMode="auto">
            <a:xfrm>
              <a:off x="2699" y="213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6" name="Line 1563"/>
            <p:cNvSpPr>
              <a:spLocks noChangeShapeType="1"/>
            </p:cNvSpPr>
            <p:nvPr/>
          </p:nvSpPr>
          <p:spPr bwMode="auto">
            <a:xfrm>
              <a:off x="2711" y="213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7" name="Line 1564"/>
            <p:cNvSpPr>
              <a:spLocks noChangeShapeType="1"/>
            </p:cNvSpPr>
            <p:nvPr/>
          </p:nvSpPr>
          <p:spPr bwMode="auto">
            <a:xfrm>
              <a:off x="2693" y="213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8" name="Line 1565"/>
            <p:cNvSpPr>
              <a:spLocks noChangeShapeType="1"/>
            </p:cNvSpPr>
            <p:nvPr/>
          </p:nvSpPr>
          <p:spPr bwMode="auto">
            <a:xfrm>
              <a:off x="2705" y="213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9" name="Line 1566"/>
            <p:cNvSpPr>
              <a:spLocks noChangeShapeType="1"/>
            </p:cNvSpPr>
            <p:nvPr/>
          </p:nvSpPr>
          <p:spPr bwMode="auto">
            <a:xfrm>
              <a:off x="2741" y="215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0" name="Line 1567"/>
            <p:cNvSpPr>
              <a:spLocks noChangeShapeType="1"/>
            </p:cNvSpPr>
            <p:nvPr/>
          </p:nvSpPr>
          <p:spPr bwMode="auto">
            <a:xfrm>
              <a:off x="2753" y="215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1" name="Line 1568"/>
            <p:cNvSpPr>
              <a:spLocks noChangeShapeType="1"/>
            </p:cNvSpPr>
            <p:nvPr/>
          </p:nvSpPr>
          <p:spPr bwMode="auto">
            <a:xfrm>
              <a:off x="2747" y="215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2" name="Line 1569"/>
            <p:cNvSpPr>
              <a:spLocks noChangeShapeType="1"/>
            </p:cNvSpPr>
            <p:nvPr/>
          </p:nvSpPr>
          <p:spPr bwMode="auto">
            <a:xfrm>
              <a:off x="2759" y="215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3" name="Line 1570"/>
            <p:cNvSpPr>
              <a:spLocks noChangeShapeType="1"/>
            </p:cNvSpPr>
            <p:nvPr/>
          </p:nvSpPr>
          <p:spPr bwMode="auto">
            <a:xfrm>
              <a:off x="2741" y="215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4" name="Line 1571"/>
            <p:cNvSpPr>
              <a:spLocks noChangeShapeType="1"/>
            </p:cNvSpPr>
            <p:nvPr/>
          </p:nvSpPr>
          <p:spPr bwMode="auto">
            <a:xfrm>
              <a:off x="2753" y="215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5" name="Line 1572"/>
            <p:cNvSpPr>
              <a:spLocks noChangeShapeType="1"/>
            </p:cNvSpPr>
            <p:nvPr/>
          </p:nvSpPr>
          <p:spPr bwMode="auto">
            <a:xfrm>
              <a:off x="2711" y="214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6" name="Line 1573"/>
            <p:cNvSpPr>
              <a:spLocks noChangeShapeType="1"/>
            </p:cNvSpPr>
            <p:nvPr/>
          </p:nvSpPr>
          <p:spPr bwMode="auto">
            <a:xfrm>
              <a:off x="2717" y="214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7" name="Line 1574"/>
            <p:cNvSpPr>
              <a:spLocks noChangeShapeType="1"/>
            </p:cNvSpPr>
            <p:nvPr/>
          </p:nvSpPr>
          <p:spPr bwMode="auto">
            <a:xfrm>
              <a:off x="2717" y="214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8" name="Line 1575"/>
            <p:cNvSpPr>
              <a:spLocks noChangeShapeType="1"/>
            </p:cNvSpPr>
            <p:nvPr/>
          </p:nvSpPr>
          <p:spPr bwMode="auto">
            <a:xfrm>
              <a:off x="2723" y="214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9" name="Line 1576"/>
            <p:cNvSpPr>
              <a:spLocks noChangeShapeType="1"/>
            </p:cNvSpPr>
            <p:nvPr/>
          </p:nvSpPr>
          <p:spPr bwMode="auto">
            <a:xfrm>
              <a:off x="2711" y="214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0" name="Line 1577"/>
            <p:cNvSpPr>
              <a:spLocks noChangeShapeType="1"/>
            </p:cNvSpPr>
            <p:nvPr/>
          </p:nvSpPr>
          <p:spPr bwMode="auto">
            <a:xfrm>
              <a:off x="2723" y="214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1" name="Line 1578"/>
            <p:cNvSpPr>
              <a:spLocks noChangeShapeType="1"/>
            </p:cNvSpPr>
            <p:nvPr/>
          </p:nvSpPr>
          <p:spPr bwMode="auto">
            <a:xfrm>
              <a:off x="2759" y="215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2" name="Line 1579"/>
            <p:cNvSpPr>
              <a:spLocks noChangeShapeType="1"/>
            </p:cNvSpPr>
            <p:nvPr/>
          </p:nvSpPr>
          <p:spPr bwMode="auto">
            <a:xfrm>
              <a:off x="2765" y="215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3" name="Line 1580"/>
            <p:cNvSpPr>
              <a:spLocks noChangeShapeType="1"/>
            </p:cNvSpPr>
            <p:nvPr/>
          </p:nvSpPr>
          <p:spPr bwMode="auto">
            <a:xfrm>
              <a:off x="2765" y="215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4" name="Line 1581"/>
            <p:cNvSpPr>
              <a:spLocks noChangeShapeType="1"/>
            </p:cNvSpPr>
            <p:nvPr/>
          </p:nvSpPr>
          <p:spPr bwMode="auto">
            <a:xfrm>
              <a:off x="2771" y="215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5" name="Line 1582"/>
            <p:cNvSpPr>
              <a:spLocks noChangeShapeType="1"/>
            </p:cNvSpPr>
            <p:nvPr/>
          </p:nvSpPr>
          <p:spPr bwMode="auto">
            <a:xfrm>
              <a:off x="2759" y="215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6" name="Line 1583"/>
            <p:cNvSpPr>
              <a:spLocks noChangeShapeType="1"/>
            </p:cNvSpPr>
            <p:nvPr/>
          </p:nvSpPr>
          <p:spPr bwMode="auto">
            <a:xfrm>
              <a:off x="2771" y="215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7" name="Line 1584"/>
            <p:cNvSpPr>
              <a:spLocks noChangeShapeType="1"/>
            </p:cNvSpPr>
            <p:nvPr/>
          </p:nvSpPr>
          <p:spPr bwMode="auto">
            <a:xfrm>
              <a:off x="2777" y="215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8" name="Line 1585"/>
            <p:cNvSpPr>
              <a:spLocks noChangeShapeType="1"/>
            </p:cNvSpPr>
            <p:nvPr/>
          </p:nvSpPr>
          <p:spPr bwMode="auto">
            <a:xfrm>
              <a:off x="2783" y="215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9" name="Line 1586"/>
            <p:cNvSpPr>
              <a:spLocks noChangeShapeType="1"/>
            </p:cNvSpPr>
            <p:nvPr/>
          </p:nvSpPr>
          <p:spPr bwMode="auto">
            <a:xfrm>
              <a:off x="2783" y="215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0" name="Line 1587"/>
            <p:cNvSpPr>
              <a:spLocks noChangeShapeType="1"/>
            </p:cNvSpPr>
            <p:nvPr/>
          </p:nvSpPr>
          <p:spPr bwMode="auto">
            <a:xfrm>
              <a:off x="2789" y="215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1" name="Line 1588"/>
            <p:cNvSpPr>
              <a:spLocks noChangeShapeType="1"/>
            </p:cNvSpPr>
            <p:nvPr/>
          </p:nvSpPr>
          <p:spPr bwMode="auto">
            <a:xfrm>
              <a:off x="2777" y="215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2" name="Line 1589"/>
            <p:cNvSpPr>
              <a:spLocks noChangeShapeType="1"/>
            </p:cNvSpPr>
            <p:nvPr/>
          </p:nvSpPr>
          <p:spPr bwMode="auto">
            <a:xfrm>
              <a:off x="2789" y="215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3" name="Line 1590"/>
            <p:cNvSpPr>
              <a:spLocks noChangeShapeType="1"/>
            </p:cNvSpPr>
            <p:nvPr/>
          </p:nvSpPr>
          <p:spPr bwMode="auto">
            <a:xfrm>
              <a:off x="2813" y="217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4" name="Line 1591"/>
            <p:cNvSpPr>
              <a:spLocks noChangeShapeType="1"/>
            </p:cNvSpPr>
            <p:nvPr/>
          </p:nvSpPr>
          <p:spPr bwMode="auto">
            <a:xfrm>
              <a:off x="2825" y="217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5" name="Line 1592"/>
            <p:cNvSpPr>
              <a:spLocks noChangeShapeType="1"/>
            </p:cNvSpPr>
            <p:nvPr/>
          </p:nvSpPr>
          <p:spPr bwMode="auto">
            <a:xfrm>
              <a:off x="2819" y="217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6" name="Line 1593"/>
            <p:cNvSpPr>
              <a:spLocks noChangeShapeType="1"/>
            </p:cNvSpPr>
            <p:nvPr/>
          </p:nvSpPr>
          <p:spPr bwMode="auto">
            <a:xfrm>
              <a:off x="2831" y="217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7" name="Line 1594"/>
            <p:cNvSpPr>
              <a:spLocks noChangeShapeType="1"/>
            </p:cNvSpPr>
            <p:nvPr/>
          </p:nvSpPr>
          <p:spPr bwMode="auto">
            <a:xfrm>
              <a:off x="2813" y="217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8" name="Line 1595"/>
            <p:cNvSpPr>
              <a:spLocks noChangeShapeType="1"/>
            </p:cNvSpPr>
            <p:nvPr/>
          </p:nvSpPr>
          <p:spPr bwMode="auto">
            <a:xfrm>
              <a:off x="2825" y="217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9" name="Line 1596"/>
            <p:cNvSpPr>
              <a:spLocks noChangeShapeType="1"/>
            </p:cNvSpPr>
            <p:nvPr/>
          </p:nvSpPr>
          <p:spPr bwMode="auto">
            <a:xfrm>
              <a:off x="2795" y="216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0" name="Line 1597"/>
            <p:cNvSpPr>
              <a:spLocks noChangeShapeType="1"/>
            </p:cNvSpPr>
            <p:nvPr/>
          </p:nvSpPr>
          <p:spPr bwMode="auto">
            <a:xfrm>
              <a:off x="2807" y="216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1" name="Line 1598"/>
            <p:cNvSpPr>
              <a:spLocks noChangeShapeType="1"/>
            </p:cNvSpPr>
            <p:nvPr/>
          </p:nvSpPr>
          <p:spPr bwMode="auto">
            <a:xfrm>
              <a:off x="2801" y="216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2" name="Line 1599"/>
            <p:cNvSpPr>
              <a:spLocks noChangeShapeType="1"/>
            </p:cNvSpPr>
            <p:nvPr/>
          </p:nvSpPr>
          <p:spPr bwMode="auto">
            <a:xfrm>
              <a:off x="2813" y="216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3" name="Line 1600"/>
            <p:cNvSpPr>
              <a:spLocks noChangeShapeType="1"/>
            </p:cNvSpPr>
            <p:nvPr/>
          </p:nvSpPr>
          <p:spPr bwMode="auto">
            <a:xfrm>
              <a:off x="2795" y="216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4" name="Line 1601"/>
            <p:cNvSpPr>
              <a:spLocks noChangeShapeType="1"/>
            </p:cNvSpPr>
            <p:nvPr/>
          </p:nvSpPr>
          <p:spPr bwMode="auto">
            <a:xfrm>
              <a:off x="2807" y="216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5" name="Line 1602"/>
            <p:cNvSpPr>
              <a:spLocks noChangeShapeType="1"/>
            </p:cNvSpPr>
            <p:nvPr/>
          </p:nvSpPr>
          <p:spPr bwMode="auto">
            <a:xfrm>
              <a:off x="3017"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6" name="Line 1603"/>
            <p:cNvSpPr>
              <a:spLocks noChangeShapeType="1"/>
            </p:cNvSpPr>
            <p:nvPr/>
          </p:nvSpPr>
          <p:spPr bwMode="auto">
            <a:xfrm>
              <a:off x="3029"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7" name="Line 1604"/>
            <p:cNvSpPr>
              <a:spLocks noChangeShapeType="1"/>
            </p:cNvSpPr>
            <p:nvPr/>
          </p:nvSpPr>
          <p:spPr bwMode="auto">
            <a:xfrm>
              <a:off x="3023"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8" name="Line 1605"/>
            <p:cNvSpPr>
              <a:spLocks noChangeShapeType="1"/>
            </p:cNvSpPr>
            <p:nvPr/>
          </p:nvSpPr>
          <p:spPr bwMode="auto">
            <a:xfrm>
              <a:off x="3035"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9" name="Line 1606"/>
            <p:cNvSpPr>
              <a:spLocks noChangeShapeType="1"/>
            </p:cNvSpPr>
            <p:nvPr/>
          </p:nvSpPr>
          <p:spPr bwMode="auto">
            <a:xfrm>
              <a:off x="3023"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0" name="Line 1607"/>
            <p:cNvSpPr>
              <a:spLocks noChangeShapeType="1"/>
            </p:cNvSpPr>
            <p:nvPr/>
          </p:nvSpPr>
          <p:spPr bwMode="auto">
            <a:xfrm>
              <a:off x="3029"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1" name="Line 1608"/>
            <p:cNvSpPr>
              <a:spLocks noChangeShapeType="1"/>
            </p:cNvSpPr>
            <p:nvPr/>
          </p:nvSpPr>
          <p:spPr bwMode="auto">
            <a:xfrm>
              <a:off x="2843" y="217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2" name="Line 1609"/>
            <p:cNvSpPr>
              <a:spLocks noChangeShapeType="1"/>
            </p:cNvSpPr>
            <p:nvPr/>
          </p:nvSpPr>
          <p:spPr bwMode="auto">
            <a:xfrm>
              <a:off x="2855" y="217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3" name="Line 1610"/>
            <p:cNvSpPr>
              <a:spLocks noChangeShapeType="1"/>
            </p:cNvSpPr>
            <p:nvPr/>
          </p:nvSpPr>
          <p:spPr bwMode="auto">
            <a:xfrm>
              <a:off x="2849" y="217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4" name="Line 1611"/>
            <p:cNvSpPr>
              <a:spLocks noChangeShapeType="1"/>
            </p:cNvSpPr>
            <p:nvPr/>
          </p:nvSpPr>
          <p:spPr bwMode="auto">
            <a:xfrm>
              <a:off x="2861" y="217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5" name="Line 1612"/>
            <p:cNvSpPr>
              <a:spLocks noChangeShapeType="1"/>
            </p:cNvSpPr>
            <p:nvPr/>
          </p:nvSpPr>
          <p:spPr bwMode="auto">
            <a:xfrm>
              <a:off x="2849" y="217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6" name="Line 1613"/>
            <p:cNvSpPr>
              <a:spLocks noChangeShapeType="1"/>
            </p:cNvSpPr>
            <p:nvPr/>
          </p:nvSpPr>
          <p:spPr bwMode="auto">
            <a:xfrm>
              <a:off x="2855" y="217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7" name="Line 1614"/>
            <p:cNvSpPr>
              <a:spLocks noChangeShapeType="1"/>
            </p:cNvSpPr>
            <p:nvPr/>
          </p:nvSpPr>
          <p:spPr bwMode="auto">
            <a:xfrm>
              <a:off x="2825" y="217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8" name="Line 1615"/>
            <p:cNvSpPr>
              <a:spLocks noChangeShapeType="1"/>
            </p:cNvSpPr>
            <p:nvPr/>
          </p:nvSpPr>
          <p:spPr bwMode="auto">
            <a:xfrm>
              <a:off x="2837" y="217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9" name="Line 1616"/>
            <p:cNvSpPr>
              <a:spLocks noChangeShapeType="1"/>
            </p:cNvSpPr>
            <p:nvPr/>
          </p:nvSpPr>
          <p:spPr bwMode="auto">
            <a:xfrm>
              <a:off x="2831" y="217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0" name="Line 1617"/>
            <p:cNvSpPr>
              <a:spLocks noChangeShapeType="1"/>
            </p:cNvSpPr>
            <p:nvPr/>
          </p:nvSpPr>
          <p:spPr bwMode="auto">
            <a:xfrm>
              <a:off x="2843" y="217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1" name="Line 1618"/>
            <p:cNvSpPr>
              <a:spLocks noChangeShapeType="1"/>
            </p:cNvSpPr>
            <p:nvPr/>
          </p:nvSpPr>
          <p:spPr bwMode="auto">
            <a:xfrm>
              <a:off x="2831" y="217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2" name="Line 1619"/>
            <p:cNvSpPr>
              <a:spLocks noChangeShapeType="1"/>
            </p:cNvSpPr>
            <p:nvPr/>
          </p:nvSpPr>
          <p:spPr bwMode="auto">
            <a:xfrm>
              <a:off x="2843" y="217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3" name="Line 1620"/>
            <p:cNvSpPr>
              <a:spLocks noChangeShapeType="1"/>
            </p:cNvSpPr>
            <p:nvPr/>
          </p:nvSpPr>
          <p:spPr bwMode="auto">
            <a:xfrm>
              <a:off x="2861" y="218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4" name="Line 1621"/>
            <p:cNvSpPr>
              <a:spLocks noChangeShapeType="1"/>
            </p:cNvSpPr>
            <p:nvPr/>
          </p:nvSpPr>
          <p:spPr bwMode="auto">
            <a:xfrm>
              <a:off x="2873" y="218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5" name="Line 1622"/>
            <p:cNvSpPr>
              <a:spLocks noChangeShapeType="1"/>
            </p:cNvSpPr>
            <p:nvPr/>
          </p:nvSpPr>
          <p:spPr bwMode="auto">
            <a:xfrm>
              <a:off x="2867" y="218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6" name="Line 1623"/>
            <p:cNvSpPr>
              <a:spLocks noChangeShapeType="1"/>
            </p:cNvSpPr>
            <p:nvPr/>
          </p:nvSpPr>
          <p:spPr bwMode="auto">
            <a:xfrm>
              <a:off x="2879" y="218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7" name="Line 1624"/>
            <p:cNvSpPr>
              <a:spLocks noChangeShapeType="1"/>
            </p:cNvSpPr>
            <p:nvPr/>
          </p:nvSpPr>
          <p:spPr bwMode="auto">
            <a:xfrm>
              <a:off x="2867" y="218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8" name="Line 1625"/>
            <p:cNvSpPr>
              <a:spLocks noChangeShapeType="1"/>
            </p:cNvSpPr>
            <p:nvPr/>
          </p:nvSpPr>
          <p:spPr bwMode="auto">
            <a:xfrm>
              <a:off x="2873" y="218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9" name="Line 1626"/>
            <p:cNvSpPr>
              <a:spLocks noChangeShapeType="1"/>
            </p:cNvSpPr>
            <p:nvPr/>
          </p:nvSpPr>
          <p:spPr bwMode="auto">
            <a:xfrm>
              <a:off x="2879" y="218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0" name="Line 1627"/>
            <p:cNvSpPr>
              <a:spLocks noChangeShapeType="1"/>
            </p:cNvSpPr>
            <p:nvPr/>
          </p:nvSpPr>
          <p:spPr bwMode="auto">
            <a:xfrm>
              <a:off x="2891" y="218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1" name="Line 1628"/>
            <p:cNvSpPr>
              <a:spLocks noChangeShapeType="1"/>
            </p:cNvSpPr>
            <p:nvPr/>
          </p:nvSpPr>
          <p:spPr bwMode="auto">
            <a:xfrm>
              <a:off x="2885" y="218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2" name="Line 1629"/>
            <p:cNvSpPr>
              <a:spLocks noChangeShapeType="1"/>
            </p:cNvSpPr>
            <p:nvPr/>
          </p:nvSpPr>
          <p:spPr bwMode="auto">
            <a:xfrm>
              <a:off x="2897" y="218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3" name="Line 1630"/>
            <p:cNvSpPr>
              <a:spLocks noChangeShapeType="1"/>
            </p:cNvSpPr>
            <p:nvPr/>
          </p:nvSpPr>
          <p:spPr bwMode="auto">
            <a:xfrm>
              <a:off x="2885" y="218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4" name="Line 1631"/>
            <p:cNvSpPr>
              <a:spLocks noChangeShapeType="1"/>
            </p:cNvSpPr>
            <p:nvPr/>
          </p:nvSpPr>
          <p:spPr bwMode="auto">
            <a:xfrm>
              <a:off x="2891" y="218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5" name="Line 1632"/>
            <p:cNvSpPr>
              <a:spLocks noChangeShapeType="1"/>
            </p:cNvSpPr>
            <p:nvPr/>
          </p:nvSpPr>
          <p:spPr bwMode="auto">
            <a:xfrm>
              <a:off x="2897" y="218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6" name="Line 1633"/>
            <p:cNvSpPr>
              <a:spLocks noChangeShapeType="1"/>
            </p:cNvSpPr>
            <p:nvPr/>
          </p:nvSpPr>
          <p:spPr bwMode="auto">
            <a:xfrm>
              <a:off x="2909" y="218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7" name="Line 1634"/>
            <p:cNvSpPr>
              <a:spLocks noChangeShapeType="1"/>
            </p:cNvSpPr>
            <p:nvPr/>
          </p:nvSpPr>
          <p:spPr bwMode="auto">
            <a:xfrm>
              <a:off x="2903" y="218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8" name="Line 1635"/>
            <p:cNvSpPr>
              <a:spLocks noChangeShapeType="1"/>
            </p:cNvSpPr>
            <p:nvPr/>
          </p:nvSpPr>
          <p:spPr bwMode="auto">
            <a:xfrm>
              <a:off x="2915" y="218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9" name="Line 1636"/>
            <p:cNvSpPr>
              <a:spLocks noChangeShapeType="1"/>
            </p:cNvSpPr>
            <p:nvPr/>
          </p:nvSpPr>
          <p:spPr bwMode="auto">
            <a:xfrm>
              <a:off x="2903" y="218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0" name="Line 1637"/>
            <p:cNvSpPr>
              <a:spLocks noChangeShapeType="1"/>
            </p:cNvSpPr>
            <p:nvPr/>
          </p:nvSpPr>
          <p:spPr bwMode="auto">
            <a:xfrm>
              <a:off x="2909" y="218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1" name="Line 1638"/>
            <p:cNvSpPr>
              <a:spLocks noChangeShapeType="1"/>
            </p:cNvSpPr>
            <p:nvPr/>
          </p:nvSpPr>
          <p:spPr bwMode="auto">
            <a:xfrm>
              <a:off x="2915" y="219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2" name="Line 1639"/>
            <p:cNvSpPr>
              <a:spLocks noChangeShapeType="1"/>
            </p:cNvSpPr>
            <p:nvPr/>
          </p:nvSpPr>
          <p:spPr bwMode="auto">
            <a:xfrm>
              <a:off x="2927" y="219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3" name="Line 1640"/>
            <p:cNvSpPr>
              <a:spLocks noChangeShapeType="1"/>
            </p:cNvSpPr>
            <p:nvPr/>
          </p:nvSpPr>
          <p:spPr bwMode="auto">
            <a:xfrm>
              <a:off x="2921" y="219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4" name="Line 1641"/>
            <p:cNvSpPr>
              <a:spLocks noChangeShapeType="1"/>
            </p:cNvSpPr>
            <p:nvPr/>
          </p:nvSpPr>
          <p:spPr bwMode="auto">
            <a:xfrm>
              <a:off x="2933" y="219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5" name="Line 1642"/>
            <p:cNvSpPr>
              <a:spLocks noChangeShapeType="1"/>
            </p:cNvSpPr>
            <p:nvPr/>
          </p:nvSpPr>
          <p:spPr bwMode="auto">
            <a:xfrm>
              <a:off x="2921" y="219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6" name="Line 1643"/>
            <p:cNvSpPr>
              <a:spLocks noChangeShapeType="1"/>
            </p:cNvSpPr>
            <p:nvPr/>
          </p:nvSpPr>
          <p:spPr bwMode="auto">
            <a:xfrm>
              <a:off x="2927" y="219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7" name="Line 1644"/>
            <p:cNvSpPr>
              <a:spLocks noChangeShapeType="1"/>
            </p:cNvSpPr>
            <p:nvPr/>
          </p:nvSpPr>
          <p:spPr bwMode="auto">
            <a:xfrm>
              <a:off x="2987" y="221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8" name="Line 1645"/>
            <p:cNvSpPr>
              <a:spLocks noChangeShapeType="1"/>
            </p:cNvSpPr>
            <p:nvPr/>
          </p:nvSpPr>
          <p:spPr bwMode="auto">
            <a:xfrm>
              <a:off x="2993" y="221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9" name="Line 1646"/>
            <p:cNvSpPr>
              <a:spLocks noChangeShapeType="1"/>
            </p:cNvSpPr>
            <p:nvPr/>
          </p:nvSpPr>
          <p:spPr bwMode="auto">
            <a:xfrm>
              <a:off x="2993" y="221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0" name="Line 1647"/>
            <p:cNvSpPr>
              <a:spLocks noChangeShapeType="1"/>
            </p:cNvSpPr>
            <p:nvPr/>
          </p:nvSpPr>
          <p:spPr bwMode="auto">
            <a:xfrm>
              <a:off x="2999" y="221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1" name="Line 1648"/>
            <p:cNvSpPr>
              <a:spLocks noChangeShapeType="1"/>
            </p:cNvSpPr>
            <p:nvPr/>
          </p:nvSpPr>
          <p:spPr bwMode="auto">
            <a:xfrm>
              <a:off x="2987" y="221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2" name="Line 1649"/>
            <p:cNvSpPr>
              <a:spLocks noChangeShapeType="1"/>
            </p:cNvSpPr>
            <p:nvPr/>
          </p:nvSpPr>
          <p:spPr bwMode="auto">
            <a:xfrm>
              <a:off x="2999" y="221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3" name="Line 1650"/>
            <p:cNvSpPr>
              <a:spLocks noChangeShapeType="1"/>
            </p:cNvSpPr>
            <p:nvPr/>
          </p:nvSpPr>
          <p:spPr bwMode="auto">
            <a:xfrm>
              <a:off x="2933" y="220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4" name="Line 1651"/>
            <p:cNvSpPr>
              <a:spLocks noChangeShapeType="1"/>
            </p:cNvSpPr>
            <p:nvPr/>
          </p:nvSpPr>
          <p:spPr bwMode="auto">
            <a:xfrm>
              <a:off x="2945" y="220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5" name="Line 1652"/>
            <p:cNvSpPr>
              <a:spLocks noChangeShapeType="1"/>
            </p:cNvSpPr>
            <p:nvPr/>
          </p:nvSpPr>
          <p:spPr bwMode="auto">
            <a:xfrm>
              <a:off x="2939" y="220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6" name="Line 1653"/>
            <p:cNvSpPr>
              <a:spLocks noChangeShapeType="1"/>
            </p:cNvSpPr>
            <p:nvPr/>
          </p:nvSpPr>
          <p:spPr bwMode="auto">
            <a:xfrm>
              <a:off x="2951" y="220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7" name="Line 1654"/>
            <p:cNvSpPr>
              <a:spLocks noChangeShapeType="1"/>
            </p:cNvSpPr>
            <p:nvPr/>
          </p:nvSpPr>
          <p:spPr bwMode="auto">
            <a:xfrm>
              <a:off x="2933" y="220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8" name="Line 1655"/>
            <p:cNvSpPr>
              <a:spLocks noChangeShapeType="1"/>
            </p:cNvSpPr>
            <p:nvPr/>
          </p:nvSpPr>
          <p:spPr bwMode="auto">
            <a:xfrm>
              <a:off x="2945" y="220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9" name="Line 1656"/>
            <p:cNvSpPr>
              <a:spLocks noChangeShapeType="1"/>
            </p:cNvSpPr>
            <p:nvPr/>
          </p:nvSpPr>
          <p:spPr bwMode="auto">
            <a:xfrm>
              <a:off x="2951"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0" name="Line 1657"/>
            <p:cNvSpPr>
              <a:spLocks noChangeShapeType="1"/>
            </p:cNvSpPr>
            <p:nvPr/>
          </p:nvSpPr>
          <p:spPr bwMode="auto">
            <a:xfrm>
              <a:off x="2957"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1" name="Line 1658"/>
            <p:cNvSpPr>
              <a:spLocks noChangeShapeType="1"/>
            </p:cNvSpPr>
            <p:nvPr/>
          </p:nvSpPr>
          <p:spPr bwMode="auto">
            <a:xfrm>
              <a:off x="2957"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2" name="Line 1659"/>
            <p:cNvSpPr>
              <a:spLocks noChangeShapeType="1"/>
            </p:cNvSpPr>
            <p:nvPr/>
          </p:nvSpPr>
          <p:spPr bwMode="auto">
            <a:xfrm>
              <a:off x="2963"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3" name="Line 1660"/>
            <p:cNvSpPr>
              <a:spLocks noChangeShapeType="1"/>
            </p:cNvSpPr>
            <p:nvPr/>
          </p:nvSpPr>
          <p:spPr bwMode="auto">
            <a:xfrm>
              <a:off x="2951"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4" name="Line 1661"/>
            <p:cNvSpPr>
              <a:spLocks noChangeShapeType="1"/>
            </p:cNvSpPr>
            <p:nvPr/>
          </p:nvSpPr>
          <p:spPr bwMode="auto">
            <a:xfrm>
              <a:off x="2963"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5" name="Line 1662"/>
            <p:cNvSpPr>
              <a:spLocks noChangeShapeType="1"/>
            </p:cNvSpPr>
            <p:nvPr/>
          </p:nvSpPr>
          <p:spPr bwMode="auto">
            <a:xfrm>
              <a:off x="2969"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6" name="Line 1663"/>
            <p:cNvSpPr>
              <a:spLocks noChangeShapeType="1"/>
            </p:cNvSpPr>
            <p:nvPr/>
          </p:nvSpPr>
          <p:spPr bwMode="auto">
            <a:xfrm>
              <a:off x="2975"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7" name="Line 1664"/>
            <p:cNvSpPr>
              <a:spLocks noChangeShapeType="1"/>
            </p:cNvSpPr>
            <p:nvPr/>
          </p:nvSpPr>
          <p:spPr bwMode="auto">
            <a:xfrm>
              <a:off x="2975"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8" name="Line 1665"/>
            <p:cNvSpPr>
              <a:spLocks noChangeShapeType="1"/>
            </p:cNvSpPr>
            <p:nvPr/>
          </p:nvSpPr>
          <p:spPr bwMode="auto">
            <a:xfrm>
              <a:off x="2981"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9" name="Line 1666"/>
            <p:cNvSpPr>
              <a:spLocks noChangeShapeType="1"/>
            </p:cNvSpPr>
            <p:nvPr/>
          </p:nvSpPr>
          <p:spPr bwMode="auto">
            <a:xfrm>
              <a:off x="2969"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0" name="Line 1667"/>
            <p:cNvSpPr>
              <a:spLocks noChangeShapeType="1"/>
            </p:cNvSpPr>
            <p:nvPr/>
          </p:nvSpPr>
          <p:spPr bwMode="auto">
            <a:xfrm>
              <a:off x="2981" y="220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1" name="Line 1668"/>
            <p:cNvSpPr>
              <a:spLocks noChangeShapeType="1"/>
            </p:cNvSpPr>
            <p:nvPr/>
          </p:nvSpPr>
          <p:spPr bwMode="auto">
            <a:xfrm>
              <a:off x="3005"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2" name="Line 1669"/>
            <p:cNvSpPr>
              <a:spLocks noChangeShapeType="1"/>
            </p:cNvSpPr>
            <p:nvPr/>
          </p:nvSpPr>
          <p:spPr bwMode="auto">
            <a:xfrm>
              <a:off x="3011"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3" name="Line 1670"/>
            <p:cNvSpPr>
              <a:spLocks noChangeShapeType="1"/>
            </p:cNvSpPr>
            <p:nvPr/>
          </p:nvSpPr>
          <p:spPr bwMode="auto">
            <a:xfrm>
              <a:off x="3011"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4" name="Line 1671"/>
            <p:cNvSpPr>
              <a:spLocks noChangeShapeType="1"/>
            </p:cNvSpPr>
            <p:nvPr/>
          </p:nvSpPr>
          <p:spPr bwMode="auto">
            <a:xfrm>
              <a:off x="3017"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5" name="Line 1672"/>
            <p:cNvSpPr>
              <a:spLocks noChangeShapeType="1"/>
            </p:cNvSpPr>
            <p:nvPr/>
          </p:nvSpPr>
          <p:spPr bwMode="auto">
            <a:xfrm>
              <a:off x="3005"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6" name="Line 1673"/>
            <p:cNvSpPr>
              <a:spLocks noChangeShapeType="1"/>
            </p:cNvSpPr>
            <p:nvPr/>
          </p:nvSpPr>
          <p:spPr bwMode="auto">
            <a:xfrm>
              <a:off x="3017" y="221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7" name="Line 1674"/>
            <p:cNvSpPr>
              <a:spLocks noChangeShapeType="1"/>
            </p:cNvSpPr>
            <p:nvPr/>
          </p:nvSpPr>
          <p:spPr bwMode="auto">
            <a:xfrm>
              <a:off x="3035" y="222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8" name="Line 1675"/>
            <p:cNvSpPr>
              <a:spLocks noChangeShapeType="1"/>
            </p:cNvSpPr>
            <p:nvPr/>
          </p:nvSpPr>
          <p:spPr bwMode="auto">
            <a:xfrm>
              <a:off x="3041" y="222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9" name="Line 1676"/>
            <p:cNvSpPr>
              <a:spLocks noChangeShapeType="1"/>
            </p:cNvSpPr>
            <p:nvPr/>
          </p:nvSpPr>
          <p:spPr bwMode="auto">
            <a:xfrm>
              <a:off x="3041" y="222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0" name="Line 1677"/>
            <p:cNvSpPr>
              <a:spLocks noChangeShapeType="1"/>
            </p:cNvSpPr>
            <p:nvPr/>
          </p:nvSpPr>
          <p:spPr bwMode="auto">
            <a:xfrm>
              <a:off x="3047" y="222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1" name="Line 1678"/>
            <p:cNvSpPr>
              <a:spLocks noChangeShapeType="1"/>
            </p:cNvSpPr>
            <p:nvPr/>
          </p:nvSpPr>
          <p:spPr bwMode="auto">
            <a:xfrm>
              <a:off x="3035" y="222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2" name="Line 1679"/>
            <p:cNvSpPr>
              <a:spLocks noChangeShapeType="1"/>
            </p:cNvSpPr>
            <p:nvPr/>
          </p:nvSpPr>
          <p:spPr bwMode="auto">
            <a:xfrm>
              <a:off x="3047" y="222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3" name="Line 1680"/>
            <p:cNvSpPr>
              <a:spLocks noChangeShapeType="1"/>
            </p:cNvSpPr>
            <p:nvPr/>
          </p:nvSpPr>
          <p:spPr bwMode="auto">
            <a:xfrm>
              <a:off x="3131"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4" name="Line 1681"/>
            <p:cNvSpPr>
              <a:spLocks noChangeShapeType="1"/>
            </p:cNvSpPr>
            <p:nvPr/>
          </p:nvSpPr>
          <p:spPr bwMode="auto">
            <a:xfrm>
              <a:off x="3143"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5" name="Line 1682"/>
            <p:cNvSpPr>
              <a:spLocks noChangeShapeType="1"/>
            </p:cNvSpPr>
            <p:nvPr/>
          </p:nvSpPr>
          <p:spPr bwMode="auto">
            <a:xfrm>
              <a:off x="3137"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6" name="Line 1683"/>
            <p:cNvSpPr>
              <a:spLocks noChangeShapeType="1"/>
            </p:cNvSpPr>
            <p:nvPr/>
          </p:nvSpPr>
          <p:spPr bwMode="auto">
            <a:xfrm>
              <a:off x="3149"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7" name="Line 1684"/>
            <p:cNvSpPr>
              <a:spLocks noChangeShapeType="1"/>
            </p:cNvSpPr>
            <p:nvPr/>
          </p:nvSpPr>
          <p:spPr bwMode="auto">
            <a:xfrm>
              <a:off x="3137"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8" name="Line 1685"/>
            <p:cNvSpPr>
              <a:spLocks noChangeShapeType="1"/>
            </p:cNvSpPr>
            <p:nvPr/>
          </p:nvSpPr>
          <p:spPr bwMode="auto">
            <a:xfrm>
              <a:off x="3143"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9" name="Line 1686"/>
            <p:cNvSpPr>
              <a:spLocks noChangeShapeType="1"/>
            </p:cNvSpPr>
            <p:nvPr/>
          </p:nvSpPr>
          <p:spPr bwMode="auto">
            <a:xfrm>
              <a:off x="3101" y="223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0" name="Line 1687"/>
            <p:cNvSpPr>
              <a:spLocks noChangeShapeType="1"/>
            </p:cNvSpPr>
            <p:nvPr/>
          </p:nvSpPr>
          <p:spPr bwMode="auto">
            <a:xfrm>
              <a:off x="3107" y="223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1" name="Line 1688"/>
            <p:cNvSpPr>
              <a:spLocks noChangeShapeType="1"/>
            </p:cNvSpPr>
            <p:nvPr/>
          </p:nvSpPr>
          <p:spPr bwMode="auto">
            <a:xfrm>
              <a:off x="3107" y="223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2" name="Line 1689"/>
            <p:cNvSpPr>
              <a:spLocks noChangeShapeType="1"/>
            </p:cNvSpPr>
            <p:nvPr/>
          </p:nvSpPr>
          <p:spPr bwMode="auto">
            <a:xfrm>
              <a:off x="3113" y="223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3" name="Line 1690"/>
            <p:cNvSpPr>
              <a:spLocks noChangeShapeType="1"/>
            </p:cNvSpPr>
            <p:nvPr/>
          </p:nvSpPr>
          <p:spPr bwMode="auto">
            <a:xfrm>
              <a:off x="3101" y="223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4" name="Line 1691"/>
            <p:cNvSpPr>
              <a:spLocks noChangeShapeType="1"/>
            </p:cNvSpPr>
            <p:nvPr/>
          </p:nvSpPr>
          <p:spPr bwMode="auto">
            <a:xfrm>
              <a:off x="3113" y="223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5" name="Line 1692"/>
            <p:cNvSpPr>
              <a:spLocks noChangeShapeType="1"/>
            </p:cNvSpPr>
            <p:nvPr/>
          </p:nvSpPr>
          <p:spPr bwMode="auto">
            <a:xfrm>
              <a:off x="3065"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6" name="Line 1693"/>
            <p:cNvSpPr>
              <a:spLocks noChangeShapeType="1"/>
            </p:cNvSpPr>
            <p:nvPr/>
          </p:nvSpPr>
          <p:spPr bwMode="auto">
            <a:xfrm>
              <a:off x="3077"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7" name="Line 1694"/>
            <p:cNvSpPr>
              <a:spLocks noChangeShapeType="1"/>
            </p:cNvSpPr>
            <p:nvPr/>
          </p:nvSpPr>
          <p:spPr bwMode="auto">
            <a:xfrm>
              <a:off x="3071"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8" name="Line 1695"/>
            <p:cNvSpPr>
              <a:spLocks noChangeShapeType="1"/>
            </p:cNvSpPr>
            <p:nvPr/>
          </p:nvSpPr>
          <p:spPr bwMode="auto">
            <a:xfrm>
              <a:off x="3083"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9" name="Line 1696"/>
            <p:cNvSpPr>
              <a:spLocks noChangeShapeType="1"/>
            </p:cNvSpPr>
            <p:nvPr/>
          </p:nvSpPr>
          <p:spPr bwMode="auto">
            <a:xfrm>
              <a:off x="3071"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0" name="Line 1697"/>
            <p:cNvSpPr>
              <a:spLocks noChangeShapeType="1"/>
            </p:cNvSpPr>
            <p:nvPr/>
          </p:nvSpPr>
          <p:spPr bwMode="auto">
            <a:xfrm>
              <a:off x="3077"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1" name="Line 1698"/>
            <p:cNvSpPr>
              <a:spLocks noChangeShapeType="1"/>
            </p:cNvSpPr>
            <p:nvPr/>
          </p:nvSpPr>
          <p:spPr bwMode="auto">
            <a:xfrm>
              <a:off x="3047" y="222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2" name="Line 1699"/>
            <p:cNvSpPr>
              <a:spLocks noChangeShapeType="1"/>
            </p:cNvSpPr>
            <p:nvPr/>
          </p:nvSpPr>
          <p:spPr bwMode="auto">
            <a:xfrm>
              <a:off x="3059" y="222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3" name="Line 1700"/>
            <p:cNvSpPr>
              <a:spLocks noChangeShapeType="1"/>
            </p:cNvSpPr>
            <p:nvPr/>
          </p:nvSpPr>
          <p:spPr bwMode="auto">
            <a:xfrm>
              <a:off x="3059" y="222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4" name="Line 1701"/>
            <p:cNvSpPr>
              <a:spLocks noChangeShapeType="1"/>
            </p:cNvSpPr>
            <p:nvPr/>
          </p:nvSpPr>
          <p:spPr bwMode="auto">
            <a:xfrm>
              <a:off x="3065" y="222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5" name="Line 1702"/>
            <p:cNvSpPr>
              <a:spLocks noChangeShapeType="1"/>
            </p:cNvSpPr>
            <p:nvPr/>
          </p:nvSpPr>
          <p:spPr bwMode="auto">
            <a:xfrm>
              <a:off x="3053" y="222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6" name="Line 1703"/>
            <p:cNvSpPr>
              <a:spLocks noChangeShapeType="1"/>
            </p:cNvSpPr>
            <p:nvPr/>
          </p:nvSpPr>
          <p:spPr bwMode="auto">
            <a:xfrm>
              <a:off x="3065" y="222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7" name="Line 1704"/>
            <p:cNvSpPr>
              <a:spLocks noChangeShapeType="1"/>
            </p:cNvSpPr>
            <p:nvPr/>
          </p:nvSpPr>
          <p:spPr bwMode="auto">
            <a:xfrm>
              <a:off x="3083"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8" name="Line 1705"/>
            <p:cNvSpPr>
              <a:spLocks noChangeShapeType="1"/>
            </p:cNvSpPr>
            <p:nvPr/>
          </p:nvSpPr>
          <p:spPr bwMode="auto">
            <a:xfrm>
              <a:off x="3089"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9" name="Line 1706"/>
            <p:cNvSpPr>
              <a:spLocks noChangeShapeType="1"/>
            </p:cNvSpPr>
            <p:nvPr/>
          </p:nvSpPr>
          <p:spPr bwMode="auto">
            <a:xfrm>
              <a:off x="3089"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0" name="Line 1707"/>
            <p:cNvSpPr>
              <a:spLocks noChangeShapeType="1"/>
            </p:cNvSpPr>
            <p:nvPr/>
          </p:nvSpPr>
          <p:spPr bwMode="auto">
            <a:xfrm>
              <a:off x="3095"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1" name="Line 1708"/>
            <p:cNvSpPr>
              <a:spLocks noChangeShapeType="1"/>
            </p:cNvSpPr>
            <p:nvPr/>
          </p:nvSpPr>
          <p:spPr bwMode="auto">
            <a:xfrm>
              <a:off x="3083"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2" name="Line 1709"/>
            <p:cNvSpPr>
              <a:spLocks noChangeShapeType="1"/>
            </p:cNvSpPr>
            <p:nvPr/>
          </p:nvSpPr>
          <p:spPr bwMode="auto">
            <a:xfrm>
              <a:off x="3095" y="223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3" name="Line 1710"/>
            <p:cNvSpPr>
              <a:spLocks noChangeShapeType="1"/>
            </p:cNvSpPr>
            <p:nvPr/>
          </p:nvSpPr>
          <p:spPr bwMode="auto">
            <a:xfrm>
              <a:off x="3119" y="224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4" name="Line 1711"/>
            <p:cNvSpPr>
              <a:spLocks noChangeShapeType="1"/>
            </p:cNvSpPr>
            <p:nvPr/>
          </p:nvSpPr>
          <p:spPr bwMode="auto">
            <a:xfrm>
              <a:off x="3125" y="224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5" name="Line 1712"/>
            <p:cNvSpPr>
              <a:spLocks noChangeShapeType="1"/>
            </p:cNvSpPr>
            <p:nvPr/>
          </p:nvSpPr>
          <p:spPr bwMode="auto">
            <a:xfrm>
              <a:off x="3125" y="224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6" name="Line 1713"/>
            <p:cNvSpPr>
              <a:spLocks noChangeShapeType="1"/>
            </p:cNvSpPr>
            <p:nvPr/>
          </p:nvSpPr>
          <p:spPr bwMode="auto">
            <a:xfrm>
              <a:off x="3131" y="224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7" name="Line 1714"/>
            <p:cNvSpPr>
              <a:spLocks noChangeShapeType="1"/>
            </p:cNvSpPr>
            <p:nvPr/>
          </p:nvSpPr>
          <p:spPr bwMode="auto">
            <a:xfrm>
              <a:off x="3119" y="224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8" name="Line 1715"/>
            <p:cNvSpPr>
              <a:spLocks noChangeShapeType="1"/>
            </p:cNvSpPr>
            <p:nvPr/>
          </p:nvSpPr>
          <p:spPr bwMode="auto">
            <a:xfrm>
              <a:off x="3131" y="224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9" name="Line 1716"/>
            <p:cNvSpPr>
              <a:spLocks noChangeShapeType="1"/>
            </p:cNvSpPr>
            <p:nvPr/>
          </p:nvSpPr>
          <p:spPr bwMode="auto">
            <a:xfrm>
              <a:off x="3167" y="224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0" name="Line 1717"/>
            <p:cNvSpPr>
              <a:spLocks noChangeShapeType="1"/>
            </p:cNvSpPr>
            <p:nvPr/>
          </p:nvSpPr>
          <p:spPr bwMode="auto">
            <a:xfrm>
              <a:off x="3179" y="224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1" name="Line 1718"/>
            <p:cNvSpPr>
              <a:spLocks noChangeShapeType="1"/>
            </p:cNvSpPr>
            <p:nvPr/>
          </p:nvSpPr>
          <p:spPr bwMode="auto">
            <a:xfrm>
              <a:off x="3173" y="224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2" name="Line 1719"/>
            <p:cNvSpPr>
              <a:spLocks noChangeShapeType="1"/>
            </p:cNvSpPr>
            <p:nvPr/>
          </p:nvSpPr>
          <p:spPr bwMode="auto">
            <a:xfrm>
              <a:off x="3185" y="224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3" name="Line 1720"/>
            <p:cNvSpPr>
              <a:spLocks noChangeShapeType="1"/>
            </p:cNvSpPr>
            <p:nvPr/>
          </p:nvSpPr>
          <p:spPr bwMode="auto">
            <a:xfrm>
              <a:off x="3173" y="224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4" name="Line 1721"/>
            <p:cNvSpPr>
              <a:spLocks noChangeShapeType="1"/>
            </p:cNvSpPr>
            <p:nvPr/>
          </p:nvSpPr>
          <p:spPr bwMode="auto">
            <a:xfrm>
              <a:off x="3179" y="224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5" name="Line 1722"/>
            <p:cNvSpPr>
              <a:spLocks noChangeShapeType="1"/>
            </p:cNvSpPr>
            <p:nvPr/>
          </p:nvSpPr>
          <p:spPr bwMode="auto">
            <a:xfrm>
              <a:off x="3149"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6" name="Line 1723"/>
            <p:cNvSpPr>
              <a:spLocks noChangeShapeType="1"/>
            </p:cNvSpPr>
            <p:nvPr/>
          </p:nvSpPr>
          <p:spPr bwMode="auto">
            <a:xfrm>
              <a:off x="3161"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7" name="Line 1724"/>
            <p:cNvSpPr>
              <a:spLocks noChangeShapeType="1"/>
            </p:cNvSpPr>
            <p:nvPr/>
          </p:nvSpPr>
          <p:spPr bwMode="auto">
            <a:xfrm>
              <a:off x="3155"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8" name="Line 1725"/>
            <p:cNvSpPr>
              <a:spLocks noChangeShapeType="1"/>
            </p:cNvSpPr>
            <p:nvPr/>
          </p:nvSpPr>
          <p:spPr bwMode="auto">
            <a:xfrm>
              <a:off x="3167"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9" name="Line 1726"/>
            <p:cNvSpPr>
              <a:spLocks noChangeShapeType="1"/>
            </p:cNvSpPr>
            <p:nvPr/>
          </p:nvSpPr>
          <p:spPr bwMode="auto">
            <a:xfrm>
              <a:off x="3155"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0" name="Line 1727"/>
            <p:cNvSpPr>
              <a:spLocks noChangeShapeType="1"/>
            </p:cNvSpPr>
            <p:nvPr/>
          </p:nvSpPr>
          <p:spPr bwMode="auto">
            <a:xfrm>
              <a:off x="3161" y="224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1" name="Line 1728"/>
            <p:cNvSpPr>
              <a:spLocks noChangeShapeType="1"/>
            </p:cNvSpPr>
            <p:nvPr/>
          </p:nvSpPr>
          <p:spPr bwMode="auto">
            <a:xfrm>
              <a:off x="3185"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2" name="Line 1729"/>
            <p:cNvSpPr>
              <a:spLocks noChangeShapeType="1"/>
            </p:cNvSpPr>
            <p:nvPr/>
          </p:nvSpPr>
          <p:spPr bwMode="auto">
            <a:xfrm>
              <a:off x="3197"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3" name="Line 1730"/>
            <p:cNvSpPr>
              <a:spLocks noChangeShapeType="1"/>
            </p:cNvSpPr>
            <p:nvPr/>
          </p:nvSpPr>
          <p:spPr bwMode="auto">
            <a:xfrm>
              <a:off x="3191"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4" name="Line 1731"/>
            <p:cNvSpPr>
              <a:spLocks noChangeShapeType="1"/>
            </p:cNvSpPr>
            <p:nvPr/>
          </p:nvSpPr>
          <p:spPr bwMode="auto">
            <a:xfrm>
              <a:off x="3203"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5" name="Line 1732"/>
            <p:cNvSpPr>
              <a:spLocks noChangeShapeType="1"/>
            </p:cNvSpPr>
            <p:nvPr/>
          </p:nvSpPr>
          <p:spPr bwMode="auto">
            <a:xfrm>
              <a:off x="3191"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6" name="Line 1733"/>
            <p:cNvSpPr>
              <a:spLocks noChangeShapeType="1"/>
            </p:cNvSpPr>
            <p:nvPr/>
          </p:nvSpPr>
          <p:spPr bwMode="auto">
            <a:xfrm>
              <a:off x="3197"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7" name="Line 1734"/>
            <p:cNvSpPr>
              <a:spLocks noChangeShapeType="1"/>
            </p:cNvSpPr>
            <p:nvPr/>
          </p:nvSpPr>
          <p:spPr bwMode="auto">
            <a:xfrm>
              <a:off x="3203"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8" name="Line 1735"/>
            <p:cNvSpPr>
              <a:spLocks noChangeShapeType="1"/>
            </p:cNvSpPr>
            <p:nvPr/>
          </p:nvSpPr>
          <p:spPr bwMode="auto">
            <a:xfrm>
              <a:off x="3209"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9" name="Line 1736"/>
            <p:cNvSpPr>
              <a:spLocks noChangeShapeType="1"/>
            </p:cNvSpPr>
            <p:nvPr/>
          </p:nvSpPr>
          <p:spPr bwMode="auto">
            <a:xfrm>
              <a:off x="3209"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0" name="Line 1737"/>
            <p:cNvSpPr>
              <a:spLocks noChangeShapeType="1"/>
            </p:cNvSpPr>
            <p:nvPr/>
          </p:nvSpPr>
          <p:spPr bwMode="auto">
            <a:xfrm>
              <a:off x="3215"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1" name="Line 1738"/>
            <p:cNvSpPr>
              <a:spLocks noChangeShapeType="1"/>
            </p:cNvSpPr>
            <p:nvPr/>
          </p:nvSpPr>
          <p:spPr bwMode="auto">
            <a:xfrm>
              <a:off x="3203"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2" name="Line 1739"/>
            <p:cNvSpPr>
              <a:spLocks noChangeShapeType="1"/>
            </p:cNvSpPr>
            <p:nvPr/>
          </p:nvSpPr>
          <p:spPr bwMode="auto">
            <a:xfrm>
              <a:off x="3215" y="2254"/>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3" name="Line 1740"/>
            <p:cNvSpPr>
              <a:spLocks noChangeShapeType="1"/>
            </p:cNvSpPr>
            <p:nvPr/>
          </p:nvSpPr>
          <p:spPr bwMode="auto">
            <a:xfrm>
              <a:off x="3215" y="226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4" name="Line 1741"/>
            <p:cNvSpPr>
              <a:spLocks noChangeShapeType="1"/>
            </p:cNvSpPr>
            <p:nvPr/>
          </p:nvSpPr>
          <p:spPr bwMode="auto">
            <a:xfrm>
              <a:off x="3227" y="226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5" name="Line 1742"/>
            <p:cNvSpPr>
              <a:spLocks noChangeShapeType="1"/>
            </p:cNvSpPr>
            <p:nvPr/>
          </p:nvSpPr>
          <p:spPr bwMode="auto">
            <a:xfrm>
              <a:off x="3227" y="226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6" name="Line 1743"/>
            <p:cNvSpPr>
              <a:spLocks noChangeShapeType="1"/>
            </p:cNvSpPr>
            <p:nvPr/>
          </p:nvSpPr>
          <p:spPr bwMode="auto">
            <a:xfrm>
              <a:off x="3233" y="226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7" name="Line 1744"/>
            <p:cNvSpPr>
              <a:spLocks noChangeShapeType="1"/>
            </p:cNvSpPr>
            <p:nvPr/>
          </p:nvSpPr>
          <p:spPr bwMode="auto">
            <a:xfrm>
              <a:off x="3221" y="226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8" name="Line 1745"/>
            <p:cNvSpPr>
              <a:spLocks noChangeShapeType="1"/>
            </p:cNvSpPr>
            <p:nvPr/>
          </p:nvSpPr>
          <p:spPr bwMode="auto">
            <a:xfrm>
              <a:off x="3233" y="226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9" name="Line 1746"/>
            <p:cNvSpPr>
              <a:spLocks noChangeShapeType="1"/>
            </p:cNvSpPr>
            <p:nvPr/>
          </p:nvSpPr>
          <p:spPr bwMode="auto">
            <a:xfrm>
              <a:off x="3233" y="226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0" name="Line 1747"/>
            <p:cNvSpPr>
              <a:spLocks noChangeShapeType="1"/>
            </p:cNvSpPr>
            <p:nvPr/>
          </p:nvSpPr>
          <p:spPr bwMode="auto">
            <a:xfrm>
              <a:off x="3245" y="226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1" name="Line 1748"/>
            <p:cNvSpPr>
              <a:spLocks noChangeShapeType="1"/>
            </p:cNvSpPr>
            <p:nvPr/>
          </p:nvSpPr>
          <p:spPr bwMode="auto">
            <a:xfrm>
              <a:off x="3239" y="226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2" name="Line 1749"/>
            <p:cNvSpPr>
              <a:spLocks noChangeShapeType="1"/>
            </p:cNvSpPr>
            <p:nvPr/>
          </p:nvSpPr>
          <p:spPr bwMode="auto">
            <a:xfrm>
              <a:off x="3251" y="226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3" name="Line 1750"/>
            <p:cNvSpPr>
              <a:spLocks noChangeShapeType="1"/>
            </p:cNvSpPr>
            <p:nvPr/>
          </p:nvSpPr>
          <p:spPr bwMode="auto">
            <a:xfrm>
              <a:off x="3239" y="226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4" name="Line 1751"/>
            <p:cNvSpPr>
              <a:spLocks noChangeShapeType="1"/>
            </p:cNvSpPr>
            <p:nvPr/>
          </p:nvSpPr>
          <p:spPr bwMode="auto">
            <a:xfrm>
              <a:off x="3245" y="226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5" name="Line 1752"/>
            <p:cNvSpPr>
              <a:spLocks noChangeShapeType="1"/>
            </p:cNvSpPr>
            <p:nvPr/>
          </p:nvSpPr>
          <p:spPr bwMode="auto">
            <a:xfrm>
              <a:off x="3251" y="226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6" name="Line 1753"/>
            <p:cNvSpPr>
              <a:spLocks noChangeShapeType="1"/>
            </p:cNvSpPr>
            <p:nvPr/>
          </p:nvSpPr>
          <p:spPr bwMode="auto">
            <a:xfrm>
              <a:off x="3263" y="226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7" name="Line 1754"/>
            <p:cNvSpPr>
              <a:spLocks noChangeShapeType="1"/>
            </p:cNvSpPr>
            <p:nvPr/>
          </p:nvSpPr>
          <p:spPr bwMode="auto">
            <a:xfrm>
              <a:off x="3257" y="226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8" name="Line 1755"/>
            <p:cNvSpPr>
              <a:spLocks noChangeShapeType="1"/>
            </p:cNvSpPr>
            <p:nvPr/>
          </p:nvSpPr>
          <p:spPr bwMode="auto">
            <a:xfrm>
              <a:off x="3269" y="226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9" name="Line 1756"/>
            <p:cNvSpPr>
              <a:spLocks noChangeShapeType="1"/>
            </p:cNvSpPr>
            <p:nvPr/>
          </p:nvSpPr>
          <p:spPr bwMode="auto">
            <a:xfrm>
              <a:off x="3257" y="226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0" name="Line 1757"/>
            <p:cNvSpPr>
              <a:spLocks noChangeShapeType="1"/>
            </p:cNvSpPr>
            <p:nvPr/>
          </p:nvSpPr>
          <p:spPr bwMode="auto">
            <a:xfrm>
              <a:off x="3263" y="226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1" name="Line 1758"/>
            <p:cNvSpPr>
              <a:spLocks noChangeShapeType="1"/>
            </p:cNvSpPr>
            <p:nvPr/>
          </p:nvSpPr>
          <p:spPr bwMode="auto">
            <a:xfrm>
              <a:off x="3269" y="226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2" name="Line 1759"/>
            <p:cNvSpPr>
              <a:spLocks noChangeShapeType="1"/>
            </p:cNvSpPr>
            <p:nvPr/>
          </p:nvSpPr>
          <p:spPr bwMode="auto">
            <a:xfrm>
              <a:off x="3281" y="226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3" name="Line 1760"/>
            <p:cNvSpPr>
              <a:spLocks noChangeShapeType="1"/>
            </p:cNvSpPr>
            <p:nvPr/>
          </p:nvSpPr>
          <p:spPr bwMode="auto">
            <a:xfrm>
              <a:off x="3275" y="226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4" name="Line 1761"/>
            <p:cNvSpPr>
              <a:spLocks noChangeShapeType="1"/>
            </p:cNvSpPr>
            <p:nvPr/>
          </p:nvSpPr>
          <p:spPr bwMode="auto">
            <a:xfrm>
              <a:off x="3287" y="226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5" name="Line 1762"/>
            <p:cNvSpPr>
              <a:spLocks noChangeShapeType="1"/>
            </p:cNvSpPr>
            <p:nvPr/>
          </p:nvSpPr>
          <p:spPr bwMode="auto">
            <a:xfrm>
              <a:off x="3275" y="226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6" name="Line 1763"/>
            <p:cNvSpPr>
              <a:spLocks noChangeShapeType="1"/>
            </p:cNvSpPr>
            <p:nvPr/>
          </p:nvSpPr>
          <p:spPr bwMode="auto">
            <a:xfrm>
              <a:off x="3281" y="226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7" name="Line 1764"/>
            <p:cNvSpPr>
              <a:spLocks noChangeShapeType="1"/>
            </p:cNvSpPr>
            <p:nvPr/>
          </p:nvSpPr>
          <p:spPr bwMode="auto">
            <a:xfrm>
              <a:off x="3287" y="227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8" name="Line 1765"/>
            <p:cNvSpPr>
              <a:spLocks noChangeShapeType="1"/>
            </p:cNvSpPr>
            <p:nvPr/>
          </p:nvSpPr>
          <p:spPr bwMode="auto">
            <a:xfrm>
              <a:off x="3299" y="227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9" name="Line 1766"/>
            <p:cNvSpPr>
              <a:spLocks noChangeShapeType="1"/>
            </p:cNvSpPr>
            <p:nvPr/>
          </p:nvSpPr>
          <p:spPr bwMode="auto">
            <a:xfrm>
              <a:off x="3293" y="227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0" name="Line 1767"/>
            <p:cNvSpPr>
              <a:spLocks noChangeShapeType="1"/>
            </p:cNvSpPr>
            <p:nvPr/>
          </p:nvSpPr>
          <p:spPr bwMode="auto">
            <a:xfrm>
              <a:off x="3305" y="227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1" name="Line 1768"/>
            <p:cNvSpPr>
              <a:spLocks noChangeShapeType="1"/>
            </p:cNvSpPr>
            <p:nvPr/>
          </p:nvSpPr>
          <p:spPr bwMode="auto">
            <a:xfrm>
              <a:off x="3293" y="227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2" name="Line 1769"/>
            <p:cNvSpPr>
              <a:spLocks noChangeShapeType="1"/>
            </p:cNvSpPr>
            <p:nvPr/>
          </p:nvSpPr>
          <p:spPr bwMode="auto">
            <a:xfrm>
              <a:off x="3299" y="2272"/>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3" name="Line 1770"/>
            <p:cNvSpPr>
              <a:spLocks noChangeShapeType="1"/>
            </p:cNvSpPr>
            <p:nvPr/>
          </p:nvSpPr>
          <p:spPr bwMode="auto">
            <a:xfrm>
              <a:off x="3323" y="22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4" name="Line 1771"/>
            <p:cNvSpPr>
              <a:spLocks noChangeShapeType="1"/>
            </p:cNvSpPr>
            <p:nvPr/>
          </p:nvSpPr>
          <p:spPr bwMode="auto">
            <a:xfrm>
              <a:off x="3329" y="22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5" name="Line 1772"/>
            <p:cNvSpPr>
              <a:spLocks noChangeShapeType="1"/>
            </p:cNvSpPr>
            <p:nvPr/>
          </p:nvSpPr>
          <p:spPr bwMode="auto">
            <a:xfrm>
              <a:off x="3329" y="22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6" name="Line 1773"/>
            <p:cNvSpPr>
              <a:spLocks noChangeShapeType="1"/>
            </p:cNvSpPr>
            <p:nvPr/>
          </p:nvSpPr>
          <p:spPr bwMode="auto">
            <a:xfrm>
              <a:off x="3335" y="22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7" name="Line 1774"/>
            <p:cNvSpPr>
              <a:spLocks noChangeShapeType="1"/>
            </p:cNvSpPr>
            <p:nvPr/>
          </p:nvSpPr>
          <p:spPr bwMode="auto">
            <a:xfrm>
              <a:off x="3323" y="22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8" name="Line 1775"/>
            <p:cNvSpPr>
              <a:spLocks noChangeShapeType="1"/>
            </p:cNvSpPr>
            <p:nvPr/>
          </p:nvSpPr>
          <p:spPr bwMode="auto">
            <a:xfrm>
              <a:off x="3335" y="227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9" name="Line 1776"/>
            <p:cNvSpPr>
              <a:spLocks noChangeShapeType="1"/>
            </p:cNvSpPr>
            <p:nvPr/>
          </p:nvSpPr>
          <p:spPr bwMode="auto">
            <a:xfrm>
              <a:off x="3305" y="22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0" name="Line 1777"/>
            <p:cNvSpPr>
              <a:spLocks noChangeShapeType="1"/>
            </p:cNvSpPr>
            <p:nvPr/>
          </p:nvSpPr>
          <p:spPr bwMode="auto">
            <a:xfrm>
              <a:off x="3317" y="22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1" name="Line 1778"/>
            <p:cNvSpPr>
              <a:spLocks noChangeShapeType="1"/>
            </p:cNvSpPr>
            <p:nvPr/>
          </p:nvSpPr>
          <p:spPr bwMode="auto">
            <a:xfrm>
              <a:off x="3311" y="22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2" name="Line 1779"/>
            <p:cNvSpPr>
              <a:spLocks noChangeShapeType="1"/>
            </p:cNvSpPr>
            <p:nvPr/>
          </p:nvSpPr>
          <p:spPr bwMode="auto">
            <a:xfrm>
              <a:off x="3323" y="22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3" name="Line 1780"/>
            <p:cNvSpPr>
              <a:spLocks noChangeShapeType="1"/>
            </p:cNvSpPr>
            <p:nvPr/>
          </p:nvSpPr>
          <p:spPr bwMode="auto">
            <a:xfrm>
              <a:off x="3305" y="22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4" name="Line 1781"/>
            <p:cNvSpPr>
              <a:spLocks noChangeShapeType="1"/>
            </p:cNvSpPr>
            <p:nvPr/>
          </p:nvSpPr>
          <p:spPr bwMode="auto">
            <a:xfrm>
              <a:off x="3317" y="227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5" name="Line 1782"/>
            <p:cNvSpPr>
              <a:spLocks noChangeShapeType="1"/>
            </p:cNvSpPr>
            <p:nvPr/>
          </p:nvSpPr>
          <p:spPr bwMode="auto">
            <a:xfrm>
              <a:off x="3335" y="227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6" name="Line 1783"/>
            <p:cNvSpPr>
              <a:spLocks noChangeShapeType="1"/>
            </p:cNvSpPr>
            <p:nvPr/>
          </p:nvSpPr>
          <p:spPr bwMode="auto">
            <a:xfrm>
              <a:off x="3347" y="227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7" name="Line 1784"/>
            <p:cNvSpPr>
              <a:spLocks noChangeShapeType="1"/>
            </p:cNvSpPr>
            <p:nvPr/>
          </p:nvSpPr>
          <p:spPr bwMode="auto">
            <a:xfrm>
              <a:off x="3347" y="227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8" name="Line 1785"/>
            <p:cNvSpPr>
              <a:spLocks noChangeShapeType="1"/>
            </p:cNvSpPr>
            <p:nvPr/>
          </p:nvSpPr>
          <p:spPr bwMode="auto">
            <a:xfrm>
              <a:off x="3353" y="227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9" name="Line 1786"/>
            <p:cNvSpPr>
              <a:spLocks noChangeShapeType="1"/>
            </p:cNvSpPr>
            <p:nvPr/>
          </p:nvSpPr>
          <p:spPr bwMode="auto">
            <a:xfrm>
              <a:off x="3341" y="227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0" name="Line 1787"/>
            <p:cNvSpPr>
              <a:spLocks noChangeShapeType="1"/>
            </p:cNvSpPr>
            <p:nvPr/>
          </p:nvSpPr>
          <p:spPr bwMode="auto">
            <a:xfrm>
              <a:off x="3353" y="227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1" name="Line 1788"/>
            <p:cNvSpPr>
              <a:spLocks noChangeShapeType="1"/>
            </p:cNvSpPr>
            <p:nvPr/>
          </p:nvSpPr>
          <p:spPr bwMode="auto">
            <a:xfrm>
              <a:off x="3353" y="22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2" name="Line 1789"/>
            <p:cNvSpPr>
              <a:spLocks noChangeShapeType="1"/>
            </p:cNvSpPr>
            <p:nvPr/>
          </p:nvSpPr>
          <p:spPr bwMode="auto">
            <a:xfrm>
              <a:off x="3365" y="22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3" name="Line 1790"/>
            <p:cNvSpPr>
              <a:spLocks noChangeShapeType="1"/>
            </p:cNvSpPr>
            <p:nvPr/>
          </p:nvSpPr>
          <p:spPr bwMode="auto">
            <a:xfrm>
              <a:off x="3365" y="22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4" name="Line 1791"/>
            <p:cNvSpPr>
              <a:spLocks noChangeShapeType="1"/>
            </p:cNvSpPr>
            <p:nvPr/>
          </p:nvSpPr>
          <p:spPr bwMode="auto">
            <a:xfrm>
              <a:off x="3371" y="22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5" name="Line 1792"/>
            <p:cNvSpPr>
              <a:spLocks noChangeShapeType="1"/>
            </p:cNvSpPr>
            <p:nvPr/>
          </p:nvSpPr>
          <p:spPr bwMode="auto">
            <a:xfrm>
              <a:off x="3359" y="22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6" name="Line 1793"/>
            <p:cNvSpPr>
              <a:spLocks noChangeShapeType="1"/>
            </p:cNvSpPr>
            <p:nvPr/>
          </p:nvSpPr>
          <p:spPr bwMode="auto">
            <a:xfrm>
              <a:off x="3371" y="2284"/>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7" name="Line 1794"/>
            <p:cNvSpPr>
              <a:spLocks noChangeShapeType="1"/>
            </p:cNvSpPr>
            <p:nvPr/>
          </p:nvSpPr>
          <p:spPr bwMode="auto">
            <a:xfrm>
              <a:off x="3371" y="229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8" name="Line 1795"/>
            <p:cNvSpPr>
              <a:spLocks noChangeShapeType="1"/>
            </p:cNvSpPr>
            <p:nvPr/>
          </p:nvSpPr>
          <p:spPr bwMode="auto">
            <a:xfrm>
              <a:off x="3383" y="229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9" name="Line 1796"/>
            <p:cNvSpPr>
              <a:spLocks noChangeShapeType="1"/>
            </p:cNvSpPr>
            <p:nvPr/>
          </p:nvSpPr>
          <p:spPr bwMode="auto">
            <a:xfrm>
              <a:off x="3377" y="229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0" name="Line 1797"/>
            <p:cNvSpPr>
              <a:spLocks noChangeShapeType="1"/>
            </p:cNvSpPr>
            <p:nvPr/>
          </p:nvSpPr>
          <p:spPr bwMode="auto">
            <a:xfrm>
              <a:off x="3389" y="229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1" name="Line 1798"/>
            <p:cNvSpPr>
              <a:spLocks noChangeShapeType="1"/>
            </p:cNvSpPr>
            <p:nvPr/>
          </p:nvSpPr>
          <p:spPr bwMode="auto">
            <a:xfrm>
              <a:off x="3377" y="229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2" name="Line 1799"/>
            <p:cNvSpPr>
              <a:spLocks noChangeShapeType="1"/>
            </p:cNvSpPr>
            <p:nvPr/>
          </p:nvSpPr>
          <p:spPr bwMode="auto">
            <a:xfrm>
              <a:off x="3383" y="2290"/>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3" name="Line 1800"/>
            <p:cNvSpPr>
              <a:spLocks noChangeShapeType="1"/>
            </p:cNvSpPr>
            <p:nvPr/>
          </p:nvSpPr>
          <p:spPr bwMode="auto">
            <a:xfrm>
              <a:off x="3407"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4" name="Line 1801"/>
            <p:cNvSpPr>
              <a:spLocks noChangeShapeType="1"/>
            </p:cNvSpPr>
            <p:nvPr/>
          </p:nvSpPr>
          <p:spPr bwMode="auto">
            <a:xfrm>
              <a:off x="3419"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5" name="Line 1802"/>
            <p:cNvSpPr>
              <a:spLocks noChangeShapeType="1"/>
            </p:cNvSpPr>
            <p:nvPr/>
          </p:nvSpPr>
          <p:spPr bwMode="auto">
            <a:xfrm>
              <a:off x="3413"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6" name="Line 1803"/>
            <p:cNvSpPr>
              <a:spLocks noChangeShapeType="1"/>
            </p:cNvSpPr>
            <p:nvPr/>
          </p:nvSpPr>
          <p:spPr bwMode="auto">
            <a:xfrm>
              <a:off x="3425"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7" name="Line 1804"/>
            <p:cNvSpPr>
              <a:spLocks noChangeShapeType="1"/>
            </p:cNvSpPr>
            <p:nvPr/>
          </p:nvSpPr>
          <p:spPr bwMode="auto">
            <a:xfrm>
              <a:off x="3413"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8" name="Line 1805"/>
            <p:cNvSpPr>
              <a:spLocks noChangeShapeType="1"/>
            </p:cNvSpPr>
            <p:nvPr/>
          </p:nvSpPr>
          <p:spPr bwMode="auto">
            <a:xfrm>
              <a:off x="3419"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9" name="Line 1806"/>
            <p:cNvSpPr>
              <a:spLocks noChangeShapeType="1"/>
            </p:cNvSpPr>
            <p:nvPr/>
          </p:nvSpPr>
          <p:spPr bwMode="auto">
            <a:xfrm>
              <a:off x="3389"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0" name="Line 1807"/>
            <p:cNvSpPr>
              <a:spLocks noChangeShapeType="1"/>
            </p:cNvSpPr>
            <p:nvPr/>
          </p:nvSpPr>
          <p:spPr bwMode="auto">
            <a:xfrm>
              <a:off x="3401"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1" name="Line 1808"/>
            <p:cNvSpPr>
              <a:spLocks noChangeShapeType="1"/>
            </p:cNvSpPr>
            <p:nvPr/>
          </p:nvSpPr>
          <p:spPr bwMode="auto">
            <a:xfrm>
              <a:off x="3395"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2" name="Line 1809"/>
            <p:cNvSpPr>
              <a:spLocks noChangeShapeType="1"/>
            </p:cNvSpPr>
            <p:nvPr/>
          </p:nvSpPr>
          <p:spPr bwMode="auto">
            <a:xfrm>
              <a:off x="3407"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3" name="Line 1810"/>
            <p:cNvSpPr>
              <a:spLocks noChangeShapeType="1"/>
            </p:cNvSpPr>
            <p:nvPr/>
          </p:nvSpPr>
          <p:spPr bwMode="auto">
            <a:xfrm>
              <a:off x="3395"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4" name="Line 1811"/>
            <p:cNvSpPr>
              <a:spLocks noChangeShapeType="1"/>
            </p:cNvSpPr>
            <p:nvPr/>
          </p:nvSpPr>
          <p:spPr bwMode="auto">
            <a:xfrm>
              <a:off x="3401" y="2290"/>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5" name="Line 1812"/>
            <p:cNvSpPr>
              <a:spLocks noChangeShapeType="1"/>
            </p:cNvSpPr>
            <p:nvPr/>
          </p:nvSpPr>
          <p:spPr bwMode="auto">
            <a:xfrm>
              <a:off x="3425" y="229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6" name="Line 1813"/>
            <p:cNvSpPr>
              <a:spLocks noChangeShapeType="1"/>
            </p:cNvSpPr>
            <p:nvPr/>
          </p:nvSpPr>
          <p:spPr bwMode="auto">
            <a:xfrm>
              <a:off x="3437" y="229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7" name="Line 1814"/>
            <p:cNvSpPr>
              <a:spLocks noChangeShapeType="1"/>
            </p:cNvSpPr>
            <p:nvPr/>
          </p:nvSpPr>
          <p:spPr bwMode="auto">
            <a:xfrm>
              <a:off x="3437" y="229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8" name="Line 1815"/>
            <p:cNvSpPr>
              <a:spLocks noChangeShapeType="1"/>
            </p:cNvSpPr>
            <p:nvPr/>
          </p:nvSpPr>
          <p:spPr bwMode="auto">
            <a:xfrm>
              <a:off x="3443" y="229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9" name="Line 1816"/>
            <p:cNvSpPr>
              <a:spLocks noChangeShapeType="1"/>
            </p:cNvSpPr>
            <p:nvPr/>
          </p:nvSpPr>
          <p:spPr bwMode="auto">
            <a:xfrm>
              <a:off x="3431" y="229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0" name="Line 1817"/>
            <p:cNvSpPr>
              <a:spLocks noChangeShapeType="1"/>
            </p:cNvSpPr>
            <p:nvPr/>
          </p:nvSpPr>
          <p:spPr bwMode="auto">
            <a:xfrm>
              <a:off x="3443" y="2296"/>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1" name="Line 1818"/>
            <p:cNvSpPr>
              <a:spLocks noChangeShapeType="1"/>
            </p:cNvSpPr>
            <p:nvPr/>
          </p:nvSpPr>
          <p:spPr bwMode="auto">
            <a:xfrm>
              <a:off x="3461"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2" name="Line 1819"/>
            <p:cNvSpPr>
              <a:spLocks noChangeShapeType="1"/>
            </p:cNvSpPr>
            <p:nvPr/>
          </p:nvSpPr>
          <p:spPr bwMode="auto">
            <a:xfrm>
              <a:off x="3473"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3" name="Line 1820"/>
            <p:cNvSpPr>
              <a:spLocks noChangeShapeType="1"/>
            </p:cNvSpPr>
            <p:nvPr/>
          </p:nvSpPr>
          <p:spPr bwMode="auto">
            <a:xfrm>
              <a:off x="3467"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4" name="Line 1821"/>
            <p:cNvSpPr>
              <a:spLocks noChangeShapeType="1"/>
            </p:cNvSpPr>
            <p:nvPr/>
          </p:nvSpPr>
          <p:spPr bwMode="auto">
            <a:xfrm>
              <a:off x="3479"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5" name="Line 1822"/>
            <p:cNvSpPr>
              <a:spLocks noChangeShapeType="1"/>
            </p:cNvSpPr>
            <p:nvPr/>
          </p:nvSpPr>
          <p:spPr bwMode="auto">
            <a:xfrm>
              <a:off x="3467"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6" name="Line 1823"/>
            <p:cNvSpPr>
              <a:spLocks noChangeShapeType="1"/>
            </p:cNvSpPr>
            <p:nvPr/>
          </p:nvSpPr>
          <p:spPr bwMode="auto">
            <a:xfrm>
              <a:off x="3473"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7" name="Line 1824"/>
            <p:cNvSpPr>
              <a:spLocks noChangeShapeType="1"/>
            </p:cNvSpPr>
            <p:nvPr/>
          </p:nvSpPr>
          <p:spPr bwMode="auto">
            <a:xfrm>
              <a:off x="3443"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8" name="Line 1825"/>
            <p:cNvSpPr>
              <a:spLocks noChangeShapeType="1"/>
            </p:cNvSpPr>
            <p:nvPr/>
          </p:nvSpPr>
          <p:spPr bwMode="auto">
            <a:xfrm>
              <a:off x="3455"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9" name="Line 1826"/>
            <p:cNvSpPr>
              <a:spLocks noChangeShapeType="1"/>
            </p:cNvSpPr>
            <p:nvPr/>
          </p:nvSpPr>
          <p:spPr bwMode="auto">
            <a:xfrm>
              <a:off x="3449"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0" name="Line 1827"/>
            <p:cNvSpPr>
              <a:spLocks noChangeShapeType="1"/>
            </p:cNvSpPr>
            <p:nvPr/>
          </p:nvSpPr>
          <p:spPr bwMode="auto">
            <a:xfrm>
              <a:off x="3461"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1" name="Line 1828"/>
            <p:cNvSpPr>
              <a:spLocks noChangeShapeType="1"/>
            </p:cNvSpPr>
            <p:nvPr/>
          </p:nvSpPr>
          <p:spPr bwMode="auto">
            <a:xfrm>
              <a:off x="3449"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2" name="Line 1829"/>
            <p:cNvSpPr>
              <a:spLocks noChangeShapeType="1"/>
            </p:cNvSpPr>
            <p:nvPr/>
          </p:nvSpPr>
          <p:spPr bwMode="auto">
            <a:xfrm>
              <a:off x="3455"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3" name="Line 1830"/>
            <p:cNvSpPr>
              <a:spLocks noChangeShapeType="1"/>
            </p:cNvSpPr>
            <p:nvPr/>
          </p:nvSpPr>
          <p:spPr bwMode="auto">
            <a:xfrm>
              <a:off x="3479"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4" name="Line 1831"/>
            <p:cNvSpPr>
              <a:spLocks noChangeShapeType="1"/>
            </p:cNvSpPr>
            <p:nvPr/>
          </p:nvSpPr>
          <p:spPr bwMode="auto">
            <a:xfrm>
              <a:off x="3491"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5" name="Line 1832"/>
            <p:cNvSpPr>
              <a:spLocks noChangeShapeType="1"/>
            </p:cNvSpPr>
            <p:nvPr/>
          </p:nvSpPr>
          <p:spPr bwMode="auto">
            <a:xfrm>
              <a:off x="3485"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6" name="Line 1833"/>
            <p:cNvSpPr>
              <a:spLocks noChangeShapeType="1"/>
            </p:cNvSpPr>
            <p:nvPr/>
          </p:nvSpPr>
          <p:spPr bwMode="auto">
            <a:xfrm>
              <a:off x="3497"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7" name="Line 1834"/>
            <p:cNvSpPr>
              <a:spLocks noChangeShapeType="1"/>
            </p:cNvSpPr>
            <p:nvPr/>
          </p:nvSpPr>
          <p:spPr bwMode="auto">
            <a:xfrm>
              <a:off x="3479"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8" name="Line 1835"/>
            <p:cNvSpPr>
              <a:spLocks noChangeShapeType="1"/>
            </p:cNvSpPr>
            <p:nvPr/>
          </p:nvSpPr>
          <p:spPr bwMode="auto">
            <a:xfrm>
              <a:off x="3491" y="2296"/>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9" name="Line 1836"/>
            <p:cNvSpPr>
              <a:spLocks noChangeShapeType="1"/>
            </p:cNvSpPr>
            <p:nvPr/>
          </p:nvSpPr>
          <p:spPr bwMode="auto">
            <a:xfrm>
              <a:off x="3497" y="23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0" name="Line 1837"/>
            <p:cNvSpPr>
              <a:spLocks noChangeShapeType="1"/>
            </p:cNvSpPr>
            <p:nvPr/>
          </p:nvSpPr>
          <p:spPr bwMode="auto">
            <a:xfrm>
              <a:off x="3503" y="23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1" name="Line 1838"/>
            <p:cNvSpPr>
              <a:spLocks noChangeShapeType="1"/>
            </p:cNvSpPr>
            <p:nvPr/>
          </p:nvSpPr>
          <p:spPr bwMode="auto">
            <a:xfrm>
              <a:off x="3503" y="23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2" name="Line 1839"/>
            <p:cNvSpPr>
              <a:spLocks noChangeShapeType="1"/>
            </p:cNvSpPr>
            <p:nvPr/>
          </p:nvSpPr>
          <p:spPr bwMode="auto">
            <a:xfrm>
              <a:off x="3509" y="23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3" name="Line 1840"/>
            <p:cNvSpPr>
              <a:spLocks noChangeShapeType="1"/>
            </p:cNvSpPr>
            <p:nvPr/>
          </p:nvSpPr>
          <p:spPr bwMode="auto">
            <a:xfrm>
              <a:off x="3497" y="23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4" name="Line 1841"/>
            <p:cNvSpPr>
              <a:spLocks noChangeShapeType="1"/>
            </p:cNvSpPr>
            <p:nvPr/>
          </p:nvSpPr>
          <p:spPr bwMode="auto">
            <a:xfrm>
              <a:off x="3509" y="2302"/>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5" name="Line 1842"/>
            <p:cNvSpPr>
              <a:spLocks noChangeShapeType="1"/>
            </p:cNvSpPr>
            <p:nvPr/>
          </p:nvSpPr>
          <p:spPr bwMode="auto">
            <a:xfrm>
              <a:off x="3575"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6" name="Line 1843"/>
            <p:cNvSpPr>
              <a:spLocks noChangeShapeType="1"/>
            </p:cNvSpPr>
            <p:nvPr/>
          </p:nvSpPr>
          <p:spPr bwMode="auto">
            <a:xfrm>
              <a:off x="3587"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7" name="Line 1844"/>
            <p:cNvSpPr>
              <a:spLocks noChangeShapeType="1"/>
            </p:cNvSpPr>
            <p:nvPr/>
          </p:nvSpPr>
          <p:spPr bwMode="auto">
            <a:xfrm>
              <a:off x="3581"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8" name="Line 1845"/>
            <p:cNvSpPr>
              <a:spLocks noChangeShapeType="1"/>
            </p:cNvSpPr>
            <p:nvPr/>
          </p:nvSpPr>
          <p:spPr bwMode="auto">
            <a:xfrm>
              <a:off x="3593"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9" name="Line 1846"/>
            <p:cNvSpPr>
              <a:spLocks noChangeShapeType="1"/>
            </p:cNvSpPr>
            <p:nvPr/>
          </p:nvSpPr>
          <p:spPr bwMode="auto">
            <a:xfrm>
              <a:off x="3575"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0" name="Line 1847"/>
            <p:cNvSpPr>
              <a:spLocks noChangeShapeType="1"/>
            </p:cNvSpPr>
            <p:nvPr/>
          </p:nvSpPr>
          <p:spPr bwMode="auto">
            <a:xfrm>
              <a:off x="3587"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1" name="Line 1848"/>
            <p:cNvSpPr>
              <a:spLocks noChangeShapeType="1"/>
            </p:cNvSpPr>
            <p:nvPr/>
          </p:nvSpPr>
          <p:spPr bwMode="auto">
            <a:xfrm>
              <a:off x="3587"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2" name="Line 1849"/>
            <p:cNvSpPr>
              <a:spLocks noChangeShapeType="1"/>
            </p:cNvSpPr>
            <p:nvPr/>
          </p:nvSpPr>
          <p:spPr bwMode="auto">
            <a:xfrm>
              <a:off x="3599"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3" name="Line 1850"/>
            <p:cNvSpPr>
              <a:spLocks noChangeShapeType="1"/>
            </p:cNvSpPr>
            <p:nvPr/>
          </p:nvSpPr>
          <p:spPr bwMode="auto">
            <a:xfrm>
              <a:off x="3593"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4" name="Line 1851"/>
            <p:cNvSpPr>
              <a:spLocks noChangeShapeType="1"/>
            </p:cNvSpPr>
            <p:nvPr/>
          </p:nvSpPr>
          <p:spPr bwMode="auto">
            <a:xfrm>
              <a:off x="3605"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5" name="Line 1852"/>
            <p:cNvSpPr>
              <a:spLocks noChangeShapeType="1"/>
            </p:cNvSpPr>
            <p:nvPr/>
          </p:nvSpPr>
          <p:spPr bwMode="auto">
            <a:xfrm>
              <a:off x="3593"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6" name="Line 1853"/>
            <p:cNvSpPr>
              <a:spLocks noChangeShapeType="1"/>
            </p:cNvSpPr>
            <p:nvPr/>
          </p:nvSpPr>
          <p:spPr bwMode="auto">
            <a:xfrm>
              <a:off x="3599"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7" name="Line 1854"/>
            <p:cNvSpPr>
              <a:spLocks noChangeShapeType="1"/>
            </p:cNvSpPr>
            <p:nvPr/>
          </p:nvSpPr>
          <p:spPr bwMode="auto">
            <a:xfrm>
              <a:off x="3509"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8" name="Line 1855"/>
            <p:cNvSpPr>
              <a:spLocks noChangeShapeType="1"/>
            </p:cNvSpPr>
            <p:nvPr/>
          </p:nvSpPr>
          <p:spPr bwMode="auto">
            <a:xfrm>
              <a:off x="3521"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9" name="Line 1856"/>
            <p:cNvSpPr>
              <a:spLocks noChangeShapeType="1"/>
            </p:cNvSpPr>
            <p:nvPr/>
          </p:nvSpPr>
          <p:spPr bwMode="auto">
            <a:xfrm>
              <a:off x="3521"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0" name="Line 1857"/>
            <p:cNvSpPr>
              <a:spLocks noChangeShapeType="1"/>
            </p:cNvSpPr>
            <p:nvPr/>
          </p:nvSpPr>
          <p:spPr bwMode="auto">
            <a:xfrm>
              <a:off x="3527"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1" name="Line 1858"/>
            <p:cNvSpPr>
              <a:spLocks noChangeShapeType="1"/>
            </p:cNvSpPr>
            <p:nvPr/>
          </p:nvSpPr>
          <p:spPr bwMode="auto">
            <a:xfrm>
              <a:off x="3515"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2" name="Line 1859"/>
            <p:cNvSpPr>
              <a:spLocks noChangeShapeType="1"/>
            </p:cNvSpPr>
            <p:nvPr/>
          </p:nvSpPr>
          <p:spPr bwMode="auto">
            <a:xfrm>
              <a:off x="3527"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3" name="Line 1860"/>
            <p:cNvSpPr>
              <a:spLocks noChangeShapeType="1"/>
            </p:cNvSpPr>
            <p:nvPr/>
          </p:nvSpPr>
          <p:spPr bwMode="auto">
            <a:xfrm>
              <a:off x="3557"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4" name="Line 1861"/>
            <p:cNvSpPr>
              <a:spLocks noChangeShapeType="1"/>
            </p:cNvSpPr>
            <p:nvPr/>
          </p:nvSpPr>
          <p:spPr bwMode="auto">
            <a:xfrm>
              <a:off x="3569"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5" name="Line 1862"/>
            <p:cNvSpPr>
              <a:spLocks noChangeShapeType="1"/>
            </p:cNvSpPr>
            <p:nvPr/>
          </p:nvSpPr>
          <p:spPr bwMode="auto">
            <a:xfrm>
              <a:off x="3563"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6" name="Line 1863"/>
            <p:cNvSpPr>
              <a:spLocks noChangeShapeType="1"/>
            </p:cNvSpPr>
            <p:nvPr/>
          </p:nvSpPr>
          <p:spPr bwMode="auto">
            <a:xfrm>
              <a:off x="3575"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7" name="Line 1864"/>
            <p:cNvSpPr>
              <a:spLocks noChangeShapeType="1"/>
            </p:cNvSpPr>
            <p:nvPr/>
          </p:nvSpPr>
          <p:spPr bwMode="auto">
            <a:xfrm>
              <a:off x="3563"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8" name="Line 1865"/>
            <p:cNvSpPr>
              <a:spLocks noChangeShapeType="1"/>
            </p:cNvSpPr>
            <p:nvPr/>
          </p:nvSpPr>
          <p:spPr bwMode="auto">
            <a:xfrm>
              <a:off x="3569"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9" name="Line 1866"/>
            <p:cNvSpPr>
              <a:spLocks noChangeShapeType="1"/>
            </p:cNvSpPr>
            <p:nvPr/>
          </p:nvSpPr>
          <p:spPr bwMode="auto">
            <a:xfrm>
              <a:off x="3527"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0" name="Line 1867"/>
            <p:cNvSpPr>
              <a:spLocks noChangeShapeType="1"/>
            </p:cNvSpPr>
            <p:nvPr/>
          </p:nvSpPr>
          <p:spPr bwMode="auto">
            <a:xfrm>
              <a:off x="3533"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1" name="Line 1868"/>
            <p:cNvSpPr>
              <a:spLocks noChangeShapeType="1"/>
            </p:cNvSpPr>
            <p:nvPr/>
          </p:nvSpPr>
          <p:spPr bwMode="auto">
            <a:xfrm>
              <a:off x="3533"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2" name="Line 1869"/>
            <p:cNvSpPr>
              <a:spLocks noChangeShapeType="1"/>
            </p:cNvSpPr>
            <p:nvPr/>
          </p:nvSpPr>
          <p:spPr bwMode="auto">
            <a:xfrm>
              <a:off x="3539"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3" name="Line 1870"/>
            <p:cNvSpPr>
              <a:spLocks noChangeShapeType="1"/>
            </p:cNvSpPr>
            <p:nvPr/>
          </p:nvSpPr>
          <p:spPr bwMode="auto">
            <a:xfrm>
              <a:off x="3527"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4" name="Line 1871"/>
            <p:cNvSpPr>
              <a:spLocks noChangeShapeType="1"/>
            </p:cNvSpPr>
            <p:nvPr/>
          </p:nvSpPr>
          <p:spPr bwMode="auto">
            <a:xfrm>
              <a:off x="3539" y="2308"/>
              <a:ext cx="0" cy="3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5" name="Line 1872"/>
            <p:cNvSpPr>
              <a:spLocks noChangeShapeType="1"/>
            </p:cNvSpPr>
            <p:nvPr/>
          </p:nvSpPr>
          <p:spPr bwMode="auto">
            <a:xfrm>
              <a:off x="3539"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6" name="Line 1873"/>
            <p:cNvSpPr>
              <a:spLocks noChangeShapeType="1"/>
            </p:cNvSpPr>
            <p:nvPr/>
          </p:nvSpPr>
          <p:spPr bwMode="auto">
            <a:xfrm>
              <a:off x="3551"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7" name="Line 1874"/>
            <p:cNvSpPr>
              <a:spLocks noChangeShapeType="1"/>
            </p:cNvSpPr>
            <p:nvPr/>
          </p:nvSpPr>
          <p:spPr bwMode="auto">
            <a:xfrm>
              <a:off x="3551"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8" name="Line 1875"/>
            <p:cNvSpPr>
              <a:spLocks noChangeShapeType="1"/>
            </p:cNvSpPr>
            <p:nvPr/>
          </p:nvSpPr>
          <p:spPr bwMode="auto">
            <a:xfrm>
              <a:off x="3557"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9" name="Line 1876"/>
            <p:cNvSpPr>
              <a:spLocks noChangeShapeType="1"/>
            </p:cNvSpPr>
            <p:nvPr/>
          </p:nvSpPr>
          <p:spPr bwMode="auto">
            <a:xfrm>
              <a:off x="3545"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0" name="Line 1877"/>
            <p:cNvSpPr>
              <a:spLocks noChangeShapeType="1"/>
            </p:cNvSpPr>
            <p:nvPr/>
          </p:nvSpPr>
          <p:spPr bwMode="auto">
            <a:xfrm>
              <a:off x="3557" y="2308"/>
              <a:ext cx="0" cy="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101" name="Group 847"/>
          <p:cNvGrpSpPr>
            <a:grpSpLocks/>
          </p:cNvGrpSpPr>
          <p:nvPr/>
        </p:nvGrpSpPr>
        <p:grpSpPr bwMode="auto">
          <a:xfrm>
            <a:off x="5385054" y="2879043"/>
            <a:ext cx="3117186" cy="707350"/>
            <a:chOff x="2156" y="2000"/>
            <a:chExt cx="1446" cy="318"/>
          </a:xfrm>
        </p:grpSpPr>
        <p:grpSp>
          <p:nvGrpSpPr>
            <p:cNvPr id="1102" name="Group 848"/>
            <p:cNvGrpSpPr>
              <a:grpSpLocks/>
            </p:cNvGrpSpPr>
            <p:nvPr/>
          </p:nvGrpSpPr>
          <p:grpSpPr bwMode="auto">
            <a:xfrm>
              <a:off x="2156" y="2000"/>
              <a:ext cx="1440" cy="294"/>
              <a:chOff x="2156" y="2000"/>
              <a:chExt cx="1440" cy="294"/>
            </a:xfrm>
          </p:grpSpPr>
          <p:sp>
            <p:nvSpPr>
              <p:cNvPr id="1415" name="Freeform 849"/>
              <p:cNvSpPr>
                <a:spLocks/>
              </p:cNvSpPr>
              <p:nvPr/>
            </p:nvSpPr>
            <p:spPr bwMode="auto">
              <a:xfrm>
                <a:off x="2156" y="2018"/>
                <a:ext cx="1440" cy="276"/>
              </a:xfrm>
              <a:custGeom>
                <a:avLst/>
                <a:gdLst>
                  <a:gd name="T0" fmla="*/ 240 w 240"/>
                  <a:gd name="T1" fmla="*/ 46 h 46"/>
                  <a:gd name="T2" fmla="*/ 235 w 240"/>
                  <a:gd name="T3" fmla="*/ 46 h 46"/>
                  <a:gd name="T4" fmla="*/ 235 w 240"/>
                  <a:gd name="T5" fmla="*/ 44 h 46"/>
                  <a:gd name="T6" fmla="*/ 223 w 240"/>
                  <a:gd name="T7" fmla="*/ 44 h 46"/>
                  <a:gd name="T8" fmla="*/ 223 w 240"/>
                  <a:gd name="T9" fmla="*/ 43 h 46"/>
                  <a:gd name="T10" fmla="*/ 212 w 240"/>
                  <a:gd name="T11" fmla="*/ 43 h 46"/>
                  <a:gd name="T12" fmla="*/ 212 w 240"/>
                  <a:gd name="T13" fmla="*/ 41 h 46"/>
                  <a:gd name="T14" fmla="*/ 202 w 240"/>
                  <a:gd name="T15" fmla="*/ 41 h 46"/>
                  <a:gd name="T16" fmla="*/ 202 w 240"/>
                  <a:gd name="T17" fmla="*/ 39 h 46"/>
                  <a:gd name="T18" fmla="*/ 194 w 240"/>
                  <a:gd name="T19" fmla="*/ 39 h 46"/>
                  <a:gd name="T20" fmla="*/ 194 w 240"/>
                  <a:gd name="T21" fmla="*/ 37 h 46"/>
                  <a:gd name="T22" fmla="*/ 180 w 240"/>
                  <a:gd name="T23" fmla="*/ 37 h 46"/>
                  <a:gd name="T24" fmla="*/ 180 w 240"/>
                  <a:gd name="T25" fmla="*/ 35 h 46"/>
                  <a:gd name="T26" fmla="*/ 171 w 240"/>
                  <a:gd name="T27" fmla="*/ 35 h 46"/>
                  <a:gd name="T28" fmla="*/ 171 w 240"/>
                  <a:gd name="T29" fmla="*/ 34 h 46"/>
                  <a:gd name="T30" fmla="*/ 164 w 240"/>
                  <a:gd name="T31" fmla="*/ 34 h 46"/>
                  <a:gd name="T32" fmla="*/ 164 w 240"/>
                  <a:gd name="T33" fmla="*/ 32 h 46"/>
                  <a:gd name="T34" fmla="*/ 161 w 240"/>
                  <a:gd name="T35" fmla="*/ 32 h 46"/>
                  <a:gd name="T36" fmla="*/ 158 w 240"/>
                  <a:gd name="T37" fmla="*/ 32 h 46"/>
                  <a:gd name="T38" fmla="*/ 158 w 240"/>
                  <a:gd name="T39" fmla="*/ 30 h 46"/>
                  <a:gd name="T40" fmla="*/ 150 w 240"/>
                  <a:gd name="T41" fmla="*/ 30 h 46"/>
                  <a:gd name="T42" fmla="*/ 150 w 240"/>
                  <a:gd name="T43" fmla="*/ 28 h 46"/>
                  <a:gd name="T44" fmla="*/ 138 w 240"/>
                  <a:gd name="T45" fmla="*/ 28 h 46"/>
                  <a:gd name="T46" fmla="*/ 138 w 240"/>
                  <a:gd name="T47" fmla="*/ 26 h 46"/>
                  <a:gd name="T48" fmla="*/ 128 w 240"/>
                  <a:gd name="T49" fmla="*/ 26 h 46"/>
                  <a:gd name="T50" fmla="*/ 128 w 240"/>
                  <a:gd name="T51" fmla="*/ 24 h 46"/>
                  <a:gd name="T52" fmla="*/ 124 w 240"/>
                  <a:gd name="T53" fmla="*/ 24 h 46"/>
                  <a:gd name="T54" fmla="*/ 122 w 240"/>
                  <a:gd name="T55" fmla="*/ 24 h 46"/>
                  <a:gd name="T56" fmla="*/ 122 w 240"/>
                  <a:gd name="T57" fmla="*/ 22 h 46"/>
                  <a:gd name="T58" fmla="*/ 112 w 240"/>
                  <a:gd name="T59" fmla="*/ 22 h 46"/>
                  <a:gd name="T60" fmla="*/ 112 w 240"/>
                  <a:gd name="T61" fmla="*/ 20 h 46"/>
                  <a:gd name="T62" fmla="*/ 105 w 240"/>
                  <a:gd name="T63" fmla="*/ 20 h 46"/>
                  <a:gd name="T64" fmla="*/ 105 w 240"/>
                  <a:gd name="T65" fmla="*/ 19 h 46"/>
                  <a:gd name="T66" fmla="*/ 99 w 240"/>
                  <a:gd name="T67" fmla="*/ 19 h 46"/>
                  <a:gd name="T68" fmla="*/ 99 w 240"/>
                  <a:gd name="T69" fmla="*/ 17 h 46"/>
                  <a:gd name="T70" fmla="*/ 88 w 240"/>
                  <a:gd name="T71" fmla="*/ 17 h 46"/>
                  <a:gd name="T72" fmla="*/ 88 w 240"/>
                  <a:gd name="T73" fmla="*/ 15 h 46"/>
                  <a:gd name="T74" fmla="*/ 82 w 240"/>
                  <a:gd name="T75" fmla="*/ 15 h 46"/>
                  <a:gd name="T76" fmla="*/ 80 w 240"/>
                  <a:gd name="T77" fmla="*/ 15 h 46"/>
                  <a:gd name="T78" fmla="*/ 80 w 240"/>
                  <a:gd name="T79" fmla="*/ 13 h 46"/>
                  <a:gd name="T80" fmla="*/ 68 w 240"/>
                  <a:gd name="T81" fmla="*/ 13 h 46"/>
                  <a:gd name="T82" fmla="*/ 68 w 240"/>
                  <a:gd name="T83" fmla="*/ 10 h 46"/>
                  <a:gd name="T84" fmla="*/ 59 w 240"/>
                  <a:gd name="T85" fmla="*/ 10 h 46"/>
                  <a:gd name="T86" fmla="*/ 59 w 240"/>
                  <a:gd name="T87" fmla="*/ 9 h 46"/>
                  <a:gd name="T88" fmla="*/ 50 w 240"/>
                  <a:gd name="T89" fmla="*/ 9 h 46"/>
                  <a:gd name="T90" fmla="*/ 50 w 240"/>
                  <a:gd name="T91" fmla="*/ 7 h 46"/>
                  <a:gd name="T92" fmla="*/ 40 w 240"/>
                  <a:gd name="T93" fmla="*/ 7 h 46"/>
                  <a:gd name="T94" fmla="*/ 40 w 240"/>
                  <a:gd name="T95" fmla="*/ 5 h 46"/>
                  <a:gd name="T96" fmla="*/ 29 w 240"/>
                  <a:gd name="T97" fmla="*/ 5 h 46"/>
                  <a:gd name="T98" fmla="*/ 29 w 240"/>
                  <a:gd name="T99" fmla="*/ 3 h 46"/>
                  <a:gd name="T100" fmla="*/ 16 w 240"/>
                  <a:gd name="T101" fmla="*/ 3 h 46"/>
                  <a:gd name="T102" fmla="*/ 11 w 240"/>
                  <a:gd name="T103" fmla="*/ 3 h 46"/>
                  <a:gd name="T104" fmla="*/ 11 w 240"/>
                  <a:gd name="T105" fmla="*/ 1 h 46"/>
                  <a:gd name="T106" fmla="*/ 5 w 240"/>
                  <a:gd name="T107" fmla="*/ 1 h 46"/>
                  <a:gd name="T108" fmla="*/ 5 w 240"/>
                  <a:gd name="T109" fmla="*/ 0 h 46"/>
                  <a:gd name="T110" fmla="*/ 0 w 240"/>
                  <a:gd name="T11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6">
                    <a:moveTo>
                      <a:pt x="240" y="46"/>
                    </a:moveTo>
                    <a:lnTo>
                      <a:pt x="235" y="46"/>
                    </a:lnTo>
                    <a:lnTo>
                      <a:pt x="235" y="44"/>
                    </a:lnTo>
                    <a:lnTo>
                      <a:pt x="223" y="44"/>
                    </a:lnTo>
                    <a:lnTo>
                      <a:pt x="223" y="43"/>
                    </a:lnTo>
                    <a:lnTo>
                      <a:pt x="212" y="43"/>
                    </a:lnTo>
                    <a:lnTo>
                      <a:pt x="212" y="41"/>
                    </a:lnTo>
                    <a:lnTo>
                      <a:pt x="202" y="41"/>
                    </a:lnTo>
                    <a:lnTo>
                      <a:pt x="202" y="39"/>
                    </a:lnTo>
                    <a:lnTo>
                      <a:pt x="194" y="39"/>
                    </a:lnTo>
                    <a:lnTo>
                      <a:pt x="194" y="37"/>
                    </a:lnTo>
                    <a:lnTo>
                      <a:pt x="180" y="37"/>
                    </a:lnTo>
                    <a:lnTo>
                      <a:pt x="180" y="35"/>
                    </a:lnTo>
                    <a:lnTo>
                      <a:pt x="171" y="35"/>
                    </a:lnTo>
                    <a:lnTo>
                      <a:pt x="171" y="34"/>
                    </a:lnTo>
                    <a:lnTo>
                      <a:pt x="164" y="34"/>
                    </a:lnTo>
                    <a:lnTo>
                      <a:pt x="164" y="32"/>
                    </a:lnTo>
                    <a:lnTo>
                      <a:pt x="161" y="32"/>
                    </a:lnTo>
                    <a:lnTo>
                      <a:pt x="158" y="32"/>
                    </a:lnTo>
                    <a:lnTo>
                      <a:pt x="158" y="30"/>
                    </a:lnTo>
                    <a:lnTo>
                      <a:pt x="150" y="30"/>
                    </a:lnTo>
                    <a:lnTo>
                      <a:pt x="150" y="28"/>
                    </a:lnTo>
                    <a:lnTo>
                      <a:pt x="138" y="28"/>
                    </a:lnTo>
                    <a:lnTo>
                      <a:pt x="138" y="26"/>
                    </a:lnTo>
                    <a:lnTo>
                      <a:pt x="128" y="26"/>
                    </a:lnTo>
                    <a:lnTo>
                      <a:pt x="128" y="24"/>
                    </a:lnTo>
                    <a:lnTo>
                      <a:pt x="124" y="24"/>
                    </a:lnTo>
                    <a:lnTo>
                      <a:pt x="122" y="24"/>
                    </a:lnTo>
                    <a:lnTo>
                      <a:pt x="122" y="22"/>
                    </a:lnTo>
                    <a:lnTo>
                      <a:pt x="112" y="22"/>
                    </a:lnTo>
                    <a:lnTo>
                      <a:pt x="112" y="20"/>
                    </a:lnTo>
                    <a:lnTo>
                      <a:pt x="105" y="20"/>
                    </a:lnTo>
                    <a:lnTo>
                      <a:pt x="105" y="19"/>
                    </a:lnTo>
                    <a:lnTo>
                      <a:pt x="99" y="19"/>
                    </a:lnTo>
                    <a:lnTo>
                      <a:pt x="99" y="17"/>
                    </a:lnTo>
                    <a:lnTo>
                      <a:pt x="88" y="17"/>
                    </a:lnTo>
                    <a:lnTo>
                      <a:pt x="88" y="15"/>
                    </a:lnTo>
                    <a:lnTo>
                      <a:pt x="82" y="15"/>
                    </a:lnTo>
                    <a:lnTo>
                      <a:pt x="80" y="15"/>
                    </a:lnTo>
                    <a:lnTo>
                      <a:pt x="80" y="13"/>
                    </a:lnTo>
                    <a:lnTo>
                      <a:pt x="68" y="13"/>
                    </a:lnTo>
                    <a:lnTo>
                      <a:pt x="68" y="10"/>
                    </a:lnTo>
                    <a:lnTo>
                      <a:pt x="59" y="10"/>
                    </a:lnTo>
                    <a:lnTo>
                      <a:pt x="59" y="9"/>
                    </a:lnTo>
                    <a:lnTo>
                      <a:pt x="50" y="9"/>
                    </a:lnTo>
                    <a:lnTo>
                      <a:pt x="50" y="7"/>
                    </a:lnTo>
                    <a:lnTo>
                      <a:pt x="40" y="7"/>
                    </a:lnTo>
                    <a:lnTo>
                      <a:pt x="40" y="5"/>
                    </a:lnTo>
                    <a:lnTo>
                      <a:pt x="29" y="5"/>
                    </a:lnTo>
                    <a:lnTo>
                      <a:pt x="29" y="3"/>
                    </a:lnTo>
                    <a:lnTo>
                      <a:pt x="16" y="3"/>
                    </a:lnTo>
                    <a:lnTo>
                      <a:pt x="11" y="3"/>
                    </a:lnTo>
                    <a:lnTo>
                      <a:pt x="11" y="1"/>
                    </a:lnTo>
                    <a:lnTo>
                      <a:pt x="5" y="1"/>
                    </a:lnTo>
                    <a:lnTo>
                      <a:pt x="5" y="0"/>
                    </a:lnTo>
                    <a:lnTo>
                      <a:pt x="0" y="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6" name="Line 850"/>
              <p:cNvSpPr>
                <a:spLocks noChangeShapeType="1"/>
              </p:cNvSpPr>
              <p:nvPr/>
            </p:nvSpPr>
            <p:spPr bwMode="auto">
              <a:xfrm>
                <a:off x="2156" y="200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7" name="Line 851"/>
              <p:cNvSpPr>
                <a:spLocks noChangeShapeType="1"/>
              </p:cNvSpPr>
              <p:nvPr/>
            </p:nvSpPr>
            <p:spPr bwMode="auto">
              <a:xfrm>
                <a:off x="2168" y="200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8" name="Line 852"/>
              <p:cNvSpPr>
                <a:spLocks noChangeShapeType="1"/>
              </p:cNvSpPr>
              <p:nvPr/>
            </p:nvSpPr>
            <p:spPr bwMode="auto">
              <a:xfrm>
                <a:off x="2168" y="200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9" name="Line 853"/>
              <p:cNvSpPr>
                <a:spLocks noChangeShapeType="1"/>
              </p:cNvSpPr>
              <p:nvPr/>
            </p:nvSpPr>
            <p:spPr bwMode="auto">
              <a:xfrm>
                <a:off x="2174" y="200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0" name="Line 854"/>
              <p:cNvSpPr>
                <a:spLocks noChangeShapeType="1"/>
              </p:cNvSpPr>
              <p:nvPr/>
            </p:nvSpPr>
            <p:spPr bwMode="auto">
              <a:xfrm>
                <a:off x="2162" y="200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1" name="Line 855"/>
              <p:cNvSpPr>
                <a:spLocks noChangeShapeType="1"/>
              </p:cNvSpPr>
              <p:nvPr/>
            </p:nvSpPr>
            <p:spPr bwMode="auto">
              <a:xfrm>
                <a:off x="2174" y="200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2" name="Line 856"/>
              <p:cNvSpPr>
                <a:spLocks noChangeShapeType="1"/>
              </p:cNvSpPr>
              <p:nvPr/>
            </p:nvSpPr>
            <p:spPr bwMode="auto">
              <a:xfrm>
                <a:off x="2174"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3" name="Line 857"/>
              <p:cNvSpPr>
                <a:spLocks noChangeShapeType="1"/>
              </p:cNvSpPr>
              <p:nvPr/>
            </p:nvSpPr>
            <p:spPr bwMode="auto">
              <a:xfrm>
                <a:off x="2186"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4" name="Line 858"/>
              <p:cNvSpPr>
                <a:spLocks noChangeShapeType="1"/>
              </p:cNvSpPr>
              <p:nvPr/>
            </p:nvSpPr>
            <p:spPr bwMode="auto">
              <a:xfrm>
                <a:off x="2180"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5" name="Line 859"/>
              <p:cNvSpPr>
                <a:spLocks noChangeShapeType="1"/>
              </p:cNvSpPr>
              <p:nvPr/>
            </p:nvSpPr>
            <p:spPr bwMode="auto">
              <a:xfrm>
                <a:off x="2192"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6" name="Line 860"/>
              <p:cNvSpPr>
                <a:spLocks noChangeShapeType="1"/>
              </p:cNvSpPr>
              <p:nvPr/>
            </p:nvSpPr>
            <p:spPr bwMode="auto">
              <a:xfrm>
                <a:off x="2180"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7" name="Line 861"/>
              <p:cNvSpPr>
                <a:spLocks noChangeShapeType="1"/>
              </p:cNvSpPr>
              <p:nvPr/>
            </p:nvSpPr>
            <p:spPr bwMode="auto">
              <a:xfrm>
                <a:off x="2186"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8" name="Line 862"/>
              <p:cNvSpPr>
                <a:spLocks noChangeShapeType="1"/>
              </p:cNvSpPr>
              <p:nvPr/>
            </p:nvSpPr>
            <p:spPr bwMode="auto">
              <a:xfrm>
                <a:off x="2192" y="201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29" name="Line 863"/>
              <p:cNvSpPr>
                <a:spLocks noChangeShapeType="1"/>
              </p:cNvSpPr>
              <p:nvPr/>
            </p:nvSpPr>
            <p:spPr bwMode="auto">
              <a:xfrm>
                <a:off x="2204" y="201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0" name="Line 864"/>
              <p:cNvSpPr>
                <a:spLocks noChangeShapeType="1"/>
              </p:cNvSpPr>
              <p:nvPr/>
            </p:nvSpPr>
            <p:spPr bwMode="auto">
              <a:xfrm>
                <a:off x="2198" y="201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1" name="Line 865"/>
              <p:cNvSpPr>
                <a:spLocks noChangeShapeType="1"/>
              </p:cNvSpPr>
              <p:nvPr/>
            </p:nvSpPr>
            <p:spPr bwMode="auto">
              <a:xfrm>
                <a:off x="2210" y="201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2" name="Line 866"/>
              <p:cNvSpPr>
                <a:spLocks noChangeShapeType="1"/>
              </p:cNvSpPr>
              <p:nvPr/>
            </p:nvSpPr>
            <p:spPr bwMode="auto">
              <a:xfrm>
                <a:off x="2198" y="201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3" name="Line 867"/>
              <p:cNvSpPr>
                <a:spLocks noChangeShapeType="1"/>
              </p:cNvSpPr>
              <p:nvPr/>
            </p:nvSpPr>
            <p:spPr bwMode="auto">
              <a:xfrm>
                <a:off x="2204" y="201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4" name="Line 868"/>
              <p:cNvSpPr>
                <a:spLocks noChangeShapeType="1"/>
              </p:cNvSpPr>
              <p:nvPr/>
            </p:nvSpPr>
            <p:spPr bwMode="auto">
              <a:xfrm>
                <a:off x="2210"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5" name="Line 869"/>
              <p:cNvSpPr>
                <a:spLocks noChangeShapeType="1"/>
              </p:cNvSpPr>
              <p:nvPr/>
            </p:nvSpPr>
            <p:spPr bwMode="auto">
              <a:xfrm>
                <a:off x="2222"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6" name="Line 870"/>
              <p:cNvSpPr>
                <a:spLocks noChangeShapeType="1"/>
              </p:cNvSpPr>
              <p:nvPr/>
            </p:nvSpPr>
            <p:spPr bwMode="auto">
              <a:xfrm>
                <a:off x="2216"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7" name="Line 871"/>
              <p:cNvSpPr>
                <a:spLocks noChangeShapeType="1"/>
              </p:cNvSpPr>
              <p:nvPr/>
            </p:nvSpPr>
            <p:spPr bwMode="auto">
              <a:xfrm>
                <a:off x="2228"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8" name="Line 872"/>
              <p:cNvSpPr>
                <a:spLocks noChangeShapeType="1"/>
              </p:cNvSpPr>
              <p:nvPr/>
            </p:nvSpPr>
            <p:spPr bwMode="auto">
              <a:xfrm>
                <a:off x="2210"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39" name="Line 873"/>
              <p:cNvSpPr>
                <a:spLocks noChangeShapeType="1"/>
              </p:cNvSpPr>
              <p:nvPr/>
            </p:nvSpPr>
            <p:spPr bwMode="auto">
              <a:xfrm>
                <a:off x="2222"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0" name="Line 874"/>
              <p:cNvSpPr>
                <a:spLocks noChangeShapeType="1"/>
              </p:cNvSpPr>
              <p:nvPr/>
            </p:nvSpPr>
            <p:spPr bwMode="auto">
              <a:xfrm>
                <a:off x="2228"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1" name="Line 875"/>
              <p:cNvSpPr>
                <a:spLocks noChangeShapeType="1"/>
              </p:cNvSpPr>
              <p:nvPr/>
            </p:nvSpPr>
            <p:spPr bwMode="auto">
              <a:xfrm>
                <a:off x="2234"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2" name="Line 876"/>
              <p:cNvSpPr>
                <a:spLocks noChangeShapeType="1"/>
              </p:cNvSpPr>
              <p:nvPr/>
            </p:nvSpPr>
            <p:spPr bwMode="auto">
              <a:xfrm>
                <a:off x="2234"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3" name="Line 877"/>
              <p:cNvSpPr>
                <a:spLocks noChangeShapeType="1"/>
              </p:cNvSpPr>
              <p:nvPr/>
            </p:nvSpPr>
            <p:spPr bwMode="auto">
              <a:xfrm>
                <a:off x="2240"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4" name="Line 878"/>
              <p:cNvSpPr>
                <a:spLocks noChangeShapeType="1"/>
              </p:cNvSpPr>
              <p:nvPr/>
            </p:nvSpPr>
            <p:spPr bwMode="auto">
              <a:xfrm>
                <a:off x="2228"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5" name="Line 879"/>
              <p:cNvSpPr>
                <a:spLocks noChangeShapeType="1"/>
              </p:cNvSpPr>
              <p:nvPr/>
            </p:nvSpPr>
            <p:spPr bwMode="auto">
              <a:xfrm>
                <a:off x="2240" y="201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6" name="Line 880"/>
              <p:cNvSpPr>
                <a:spLocks noChangeShapeType="1"/>
              </p:cNvSpPr>
              <p:nvPr/>
            </p:nvSpPr>
            <p:spPr bwMode="auto">
              <a:xfrm>
                <a:off x="2246"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7" name="Line 881"/>
              <p:cNvSpPr>
                <a:spLocks noChangeShapeType="1"/>
              </p:cNvSpPr>
              <p:nvPr/>
            </p:nvSpPr>
            <p:spPr bwMode="auto">
              <a:xfrm>
                <a:off x="2252"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8" name="Line 882"/>
              <p:cNvSpPr>
                <a:spLocks noChangeShapeType="1"/>
              </p:cNvSpPr>
              <p:nvPr/>
            </p:nvSpPr>
            <p:spPr bwMode="auto">
              <a:xfrm>
                <a:off x="2252"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49" name="Line 883"/>
              <p:cNvSpPr>
                <a:spLocks noChangeShapeType="1"/>
              </p:cNvSpPr>
              <p:nvPr/>
            </p:nvSpPr>
            <p:spPr bwMode="auto">
              <a:xfrm>
                <a:off x="2258"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0" name="Line 884"/>
              <p:cNvSpPr>
                <a:spLocks noChangeShapeType="1"/>
              </p:cNvSpPr>
              <p:nvPr/>
            </p:nvSpPr>
            <p:spPr bwMode="auto">
              <a:xfrm>
                <a:off x="2246"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1" name="Line 885"/>
              <p:cNvSpPr>
                <a:spLocks noChangeShapeType="1"/>
              </p:cNvSpPr>
              <p:nvPr/>
            </p:nvSpPr>
            <p:spPr bwMode="auto">
              <a:xfrm>
                <a:off x="2258"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2" name="Line 886"/>
              <p:cNvSpPr>
                <a:spLocks noChangeShapeType="1"/>
              </p:cNvSpPr>
              <p:nvPr/>
            </p:nvSpPr>
            <p:spPr bwMode="auto">
              <a:xfrm>
                <a:off x="2258"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3" name="Line 887"/>
              <p:cNvSpPr>
                <a:spLocks noChangeShapeType="1"/>
              </p:cNvSpPr>
              <p:nvPr/>
            </p:nvSpPr>
            <p:spPr bwMode="auto">
              <a:xfrm>
                <a:off x="2270"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4" name="Line 888"/>
              <p:cNvSpPr>
                <a:spLocks noChangeShapeType="1"/>
              </p:cNvSpPr>
              <p:nvPr/>
            </p:nvSpPr>
            <p:spPr bwMode="auto">
              <a:xfrm>
                <a:off x="2270"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5" name="Line 889"/>
              <p:cNvSpPr>
                <a:spLocks noChangeShapeType="1"/>
              </p:cNvSpPr>
              <p:nvPr/>
            </p:nvSpPr>
            <p:spPr bwMode="auto">
              <a:xfrm>
                <a:off x="2276"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6" name="Line 890"/>
              <p:cNvSpPr>
                <a:spLocks noChangeShapeType="1"/>
              </p:cNvSpPr>
              <p:nvPr/>
            </p:nvSpPr>
            <p:spPr bwMode="auto">
              <a:xfrm>
                <a:off x="2264"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7" name="Line 891"/>
              <p:cNvSpPr>
                <a:spLocks noChangeShapeType="1"/>
              </p:cNvSpPr>
              <p:nvPr/>
            </p:nvSpPr>
            <p:spPr bwMode="auto">
              <a:xfrm>
                <a:off x="2276" y="201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8" name="Line 892"/>
              <p:cNvSpPr>
                <a:spLocks noChangeShapeType="1"/>
              </p:cNvSpPr>
              <p:nvPr/>
            </p:nvSpPr>
            <p:spPr bwMode="auto">
              <a:xfrm>
                <a:off x="2276" y="20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59" name="Line 893"/>
              <p:cNvSpPr>
                <a:spLocks noChangeShapeType="1"/>
              </p:cNvSpPr>
              <p:nvPr/>
            </p:nvSpPr>
            <p:spPr bwMode="auto">
              <a:xfrm>
                <a:off x="2288" y="20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0" name="Line 894"/>
              <p:cNvSpPr>
                <a:spLocks noChangeShapeType="1"/>
              </p:cNvSpPr>
              <p:nvPr/>
            </p:nvSpPr>
            <p:spPr bwMode="auto">
              <a:xfrm>
                <a:off x="2282" y="20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1" name="Line 895"/>
              <p:cNvSpPr>
                <a:spLocks noChangeShapeType="1"/>
              </p:cNvSpPr>
              <p:nvPr/>
            </p:nvSpPr>
            <p:spPr bwMode="auto">
              <a:xfrm>
                <a:off x="2294" y="20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2" name="Line 896"/>
              <p:cNvSpPr>
                <a:spLocks noChangeShapeType="1"/>
              </p:cNvSpPr>
              <p:nvPr/>
            </p:nvSpPr>
            <p:spPr bwMode="auto">
              <a:xfrm>
                <a:off x="2282" y="20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3" name="Line 897"/>
              <p:cNvSpPr>
                <a:spLocks noChangeShapeType="1"/>
              </p:cNvSpPr>
              <p:nvPr/>
            </p:nvSpPr>
            <p:spPr bwMode="auto">
              <a:xfrm>
                <a:off x="2288" y="20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4" name="Line 898"/>
              <p:cNvSpPr>
                <a:spLocks noChangeShapeType="1"/>
              </p:cNvSpPr>
              <p:nvPr/>
            </p:nvSpPr>
            <p:spPr bwMode="auto">
              <a:xfrm>
                <a:off x="2294" y="20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5" name="Line 899"/>
              <p:cNvSpPr>
                <a:spLocks noChangeShapeType="1"/>
              </p:cNvSpPr>
              <p:nvPr/>
            </p:nvSpPr>
            <p:spPr bwMode="auto">
              <a:xfrm>
                <a:off x="2306" y="20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6" name="Line 900"/>
              <p:cNvSpPr>
                <a:spLocks noChangeShapeType="1"/>
              </p:cNvSpPr>
              <p:nvPr/>
            </p:nvSpPr>
            <p:spPr bwMode="auto">
              <a:xfrm>
                <a:off x="2300" y="20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7" name="Line 901"/>
              <p:cNvSpPr>
                <a:spLocks noChangeShapeType="1"/>
              </p:cNvSpPr>
              <p:nvPr/>
            </p:nvSpPr>
            <p:spPr bwMode="auto">
              <a:xfrm>
                <a:off x="2312" y="20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8" name="Line 902"/>
              <p:cNvSpPr>
                <a:spLocks noChangeShapeType="1"/>
              </p:cNvSpPr>
              <p:nvPr/>
            </p:nvSpPr>
            <p:spPr bwMode="auto">
              <a:xfrm>
                <a:off x="2300" y="20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69" name="Line 903"/>
              <p:cNvSpPr>
                <a:spLocks noChangeShapeType="1"/>
              </p:cNvSpPr>
              <p:nvPr/>
            </p:nvSpPr>
            <p:spPr bwMode="auto">
              <a:xfrm>
                <a:off x="2306" y="20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0" name="Line 904"/>
              <p:cNvSpPr>
                <a:spLocks noChangeShapeType="1"/>
              </p:cNvSpPr>
              <p:nvPr/>
            </p:nvSpPr>
            <p:spPr bwMode="auto">
              <a:xfrm>
                <a:off x="2312"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1" name="Line 905"/>
              <p:cNvSpPr>
                <a:spLocks noChangeShapeType="1"/>
              </p:cNvSpPr>
              <p:nvPr/>
            </p:nvSpPr>
            <p:spPr bwMode="auto">
              <a:xfrm>
                <a:off x="2324"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2" name="Line 906"/>
              <p:cNvSpPr>
                <a:spLocks noChangeShapeType="1"/>
              </p:cNvSpPr>
              <p:nvPr/>
            </p:nvSpPr>
            <p:spPr bwMode="auto">
              <a:xfrm>
                <a:off x="2318"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3" name="Line 907"/>
              <p:cNvSpPr>
                <a:spLocks noChangeShapeType="1"/>
              </p:cNvSpPr>
              <p:nvPr/>
            </p:nvSpPr>
            <p:spPr bwMode="auto">
              <a:xfrm>
                <a:off x="2330"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4" name="Line 908"/>
              <p:cNvSpPr>
                <a:spLocks noChangeShapeType="1"/>
              </p:cNvSpPr>
              <p:nvPr/>
            </p:nvSpPr>
            <p:spPr bwMode="auto">
              <a:xfrm>
                <a:off x="2312"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5" name="Line 909"/>
              <p:cNvSpPr>
                <a:spLocks noChangeShapeType="1"/>
              </p:cNvSpPr>
              <p:nvPr/>
            </p:nvSpPr>
            <p:spPr bwMode="auto">
              <a:xfrm>
                <a:off x="2324"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6" name="Line 910"/>
              <p:cNvSpPr>
                <a:spLocks noChangeShapeType="1"/>
              </p:cNvSpPr>
              <p:nvPr/>
            </p:nvSpPr>
            <p:spPr bwMode="auto">
              <a:xfrm>
                <a:off x="2330" y="203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7" name="Line 911"/>
              <p:cNvSpPr>
                <a:spLocks noChangeShapeType="1"/>
              </p:cNvSpPr>
              <p:nvPr/>
            </p:nvSpPr>
            <p:spPr bwMode="auto">
              <a:xfrm>
                <a:off x="2336" y="203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8" name="Line 912"/>
              <p:cNvSpPr>
                <a:spLocks noChangeShapeType="1"/>
              </p:cNvSpPr>
              <p:nvPr/>
            </p:nvSpPr>
            <p:spPr bwMode="auto">
              <a:xfrm>
                <a:off x="2336" y="203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79" name="Line 913"/>
              <p:cNvSpPr>
                <a:spLocks noChangeShapeType="1"/>
              </p:cNvSpPr>
              <p:nvPr/>
            </p:nvSpPr>
            <p:spPr bwMode="auto">
              <a:xfrm>
                <a:off x="2342" y="203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0" name="Line 914"/>
              <p:cNvSpPr>
                <a:spLocks noChangeShapeType="1"/>
              </p:cNvSpPr>
              <p:nvPr/>
            </p:nvSpPr>
            <p:spPr bwMode="auto">
              <a:xfrm>
                <a:off x="2330" y="203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1" name="Line 915"/>
              <p:cNvSpPr>
                <a:spLocks noChangeShapeType="1"/>
              </p:cNvSpPr>
              <p:nvPr/>
            </p:nvSpPr>
            <p:spPr bwMode="auto">
              <a:xfrm>
                <a:off x="2342" y="203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2" name="Line 916"/>
              <p:cNvSpPr>
                <a:spLocks noChangeShapeType="1"/>
              </p:cNvSpPr>
              <p:nvPr/>
            </p:nvSpPr>
            <p:spPr bwMode="auto">
              <a:xfrm>
                <a:off x="2348"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3" name="Line 917"/>
              <p:cNvSpPr>
                <a:spLocks noChangeShapeType="1"/>
              </p:cNvSpPr>
              <p:nvPr/>
            </p:nvSpPr>
            <p:spPr bwMode="auto">
              <a:xfrm>
                <a:off x="2354"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4" name="Line 918"/>
              <p:cNvSpPr>
                <a:spLocks noChangeShapeType="1"/>
              </p:cNvSpPr>
              <p:nvPr/>
            </p:nvSpPr>
            <p:spPr bwMode="auto">
              <a:xfrm>
                <a:off x="2354"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5" name="Line 919"/>
              <p:cNvSpPr>
                <a:spLocks noChangeShapeType="1"/>
              </p:cNvSpPr>
              <p:nvPr/>
            </p:nvSpPr>
            <p:spPr bwMode="auto">
              <a:xfrm>
                <a:off x="2360"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6" name="Line 920"/>
              <p:cNvSpPr>
                <a:spLocks noChangeShapeType="1"/>
              </p:cNvSpPr>
              <p:nvPr/>
            </p:nvSpPr>
            <p:spPr bwMode="auto">
              <a:xfrm>
                <a:off x="2348"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7" name="Line 921"/>
              <p:cNvSpPr>
                <a:spLocks noChangeShapeType="1"/>
              </p:cNvSpPr>
              <p:nvPr/>
            </p:nvSpPr>
            <p:spPr bwMode="auto">
              <a:xfrm>
                <a:off x="2360"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8" name="Line 922"/>
              <p:cNvSpPr>
                <a:spLocks noChangeShapeType="1"/>
              </p:cNvSpPr>
              <p:nvPr/>
            </p:nvSpPr>
            <p:spPr bwMode="auto">
              <a:xfrm>
                <a:off x="2360"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89" name="Line 923"/>
              <p:cNvSpPr>
                <a:spLocks noChangeShapeType="1"/>
              </p:cNvSpPr>
              <p:nvPr/>
            </p:nvSpPr>
            <p:spPr bwMode="auto">
              <a:xfrm>
                <a:off x="2372"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0" name="Line 924"/>
              <p:cNvSpPr>
                <a:spLocks noChangeShapeType="1"/>
              </p:cNvSpPr>
              <p:nvPr/>
            </p:nvSpPr>
            <p:spPr bwMode="auto">
              <a:xfrm>
                <a:off x="2372"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1" name="Line 925"/>
              <p:cNvSpPr>
                <a:spLocks noChangeShapeType="1"/>
              </p:cNvSpPr>
              <p:nvPr/>
            </p:nvSpPr>
            <p:spPr bwMode="auto">
              <a:xfrm>
                <a:off x="2378"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2" name="Line 926"/>
              <p:cNvSpPr>
                <a:spLocks noChangeShapeType="1"/>
              </p:cNvSpPr>
              <p:nvPr/>
            </p:nvSpPr>
            <p:spPr bwMode="auto">
              <a:xfrm>
                <a:off x="2366"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3" name="Line 927"/>
              <p:cNvSpPr>
                <a:spLocks noChangeShapeType="1"/>
              </p:cNvSpPr>
              <p:nvPr/>
            </p:nvSpPr>
            <p:spPr bwMode="auto">
              <a:xfrm>
                <a:off x="2378" y="203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4" name="Line 928"/>
              <p:cNvSpPr>
                <a:spLocks noChangeShapeType="1"/>
              </p:cNvSpPr>
              <p:nvPr/>
            </p:nvSpPr>
            <p:spPr bwMode="auto">
              <a:xfrm>
                <a:off x="2378"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5" name="Line 929"/>
              <p:cNvSpPr>
                <a:spLocks noChangeShapeType="1"/>
              </p:cNvSpPr>
              <p:nvPr/>
            </p:nvSpPr>
            <p:spPr bwMode="auto">
              <a:xfrm>
                <a:off x="2390"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6" name="Line 930"/>
              <p:cNvSpPr>
                <a:spLocks noChangeShapeType="1"/>
              </p:cNvSpPr>
              <p:nvPr/>
            </p:nvSpPr>
            <p:spPr bwMode="auto">
              <a:xfrm>
                <a:off x="2384"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7" name="Line 931"/>
              <p:cNvSpPr>
                <a:spLocks noChangeShapeType="1"/>
              </p:cNvSpPr>
              <p:nvPr/>
            </p:nvSpPr>
            <p:spPr bwMode="auto">
              <a:xfrm>
                <a:off x="2396"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8" name="Line 932"/>
              <p:cNvSpPr>
                <a:spLocks noChangeShapeType="1"/>
              </p:cNvSpPr>
              <p:nvPr/>
            </p:nvSpPr>
            <p:spPr bwMode="auto">
              <a:xfrm>
                <a:off x="2384"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99" name="Line 933"/>
              <p:cNvSpPr>
                <a:spLocks noChangeShapeType="1"/>
              </p:cNvSpPr>
              <p:nvPr/>
            </p:nvSpPr>
            <p:spPr bwMode="auto">
              <a:xfrm>
                <a:off x="2390" y="20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0" name="Line 934"/>
              <p:cNvSpPr>
                <a:spLocks noChangeShapeType="1"/>
              </p:cNvSpPr>
              <p:nvPr/>
            </p:nvSpPr>
            <p:spPr bwMode="auto">
              <a:xfrm>
                <a:off x="2396" y="204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1" name="Line 935"/>
              <p:cNvSpPr>
                <a:spLocks noChangeShapeType="1"/>
              </p:cNvSpPr>
              <p:nvPr/>
            </p:nvSpPr>
            <p:spPr bwMode="auto">
              <a:xfrm>
                <a:off x="2408" y="204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2" name="Line 936"/>
              <p:cNvSpPr>
                <a:spLocks noChangeShapeType="1"/>
              </p:cNvSpPr>
              <p:nvPr/>
            </p:nvSpPr>
            <p:spPr bwMode="auto">
              <a:xfrm>
                <a:off x="2402" y="204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3" name="Line 937"/>
              <p:cNvSpPr>
                <a:spLocks noChangeShapeType="1"/>
              </p:cNvSpPr>
              <p:nvPr/>
            </p:nvSpPr>
            <p:spPr bwMode="auto">
              <a:xfrm>
                <a:off x="2414" y="204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4" name="Line 938"/>
              <p:cNvSpPr>
                <a:spLocks noChangeShapeType="1"/>
              </p:cNvSpPr>
              <p:nvPr/>
            </p:nvSpPr>
            <p:spPr bwMode="auto">
              <a:xfrm>
                <a:off x="2402" y="204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5" name="Line 939"/>
              <p:cNvSpPr>
                <a:spLocks noChangeShapeType="1"/>
              </p:cNvSpPr>
              <p:nvPr/>
            </p:nvSpPr>
            <p:spPr bwMode="auto">
              <a:xfrm>
                <a:off x="2408" y="204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6" name="Line 940"/>
              <p:cNvSpPr>
                <a:spLocks noChangeShapeType="1"/>
              </p:cNvSpPr>
              <p:nvPr/>
            </p:nvSpPr>
            <p:spPr bwMode="auto">
              <a:xfrm>
                <a:off x="2414" y="204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7" name="Line 941"/>
              <p:cNvSpPr>
                <a:spLocks noChangeShapeType="1"/>
              </p:cNvSpPr>
              <p:nvPr/>
            </p:nvSpPr>
            <p:spPr bwMode="auto">
              <a:xfrm>
                <a:off x="2426" y="204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8" name="Line 942"/>
              <p:cNvSpPr>
                <a:spLocks noChangeShapeType="1"/>
              </p:cNvSpPr>
              <p:nvPr/>
            </p:nvSpPr>
            <p:spPr bwMode="auto">
              <a:xfrm>
                <a:off x="2420" y="204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09" name="Line 943"/>
              <p:cNvSpPr>
                <a:spLocks noChangeShapeType="1"/>
              </p:cNvSpPr>
              <p:nvPr/>
            </p:nvSpPr>
            <p:spPr bwMode="auto">
              <a:xfrm>
                <a:off x="2432" y="204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0" name="Line 944"/>
              <p:cNvSpPr>
                <a:spLocks noChangeShapeType="1"/>
              </p:cNvSpPr>
              <p:nvPr/>
            </p:nvSpPr>
            <p:spPr bwMode="auto">
              <a:xfrm>
                <a:off x="2414" y="204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1" name="Line 945"/>
              <p:cNvSpPr>
                <a:spLocks noChangeShapeType="1"/>
              </p:cNvSpPr>
              <p:nvPr/>
            </p:nvSpPr>
            <p:spPr bwMode="auto">
              <a:xfrm>
                <a:off x="2426" y="204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2" name="Line 946"/>
              <p:cNvSpPr>
                <a:spLocks noChangeShapeType="1"/>
              </p:cNvSpPr>
              <p:nvPr/>
            </p:nvSpPr>
            <p:spPr bwMode="auto">
              <a:xfrm>
                <a:off x="2432" y="20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3" name="Line 947"/>
              <p:cNvSpPr>
                <a:spLocks noChangeShapeType="1"/>
              </p:cNvSpPr>
              <p:nvPr/>
            </p:nvSpPr>
            <p:spPr bwMode="auto">
              <a:xfrm>
                <a:off x="2438" y="20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4" name="Line 948"/>
              <p:cNvSpPr>
                <a:spLocks noChangeShapeType="1"/>
              </p:cNvSpPr>
              <p:nvPr/>
            </p:nvSpPr>
            <p:spPr bwMode="auto">
              <a:xfrm>
                <a:off x="2438" y="20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5" name="Line 949"/>
              <p:cNvSpPr>
                <a:spLocks noChangeShapeType="1"/>
              </p:cNvSpPr>
              <p:nvPr/>
            </p:nvSpPr>
            <p:spPr bwMode="auto">
              <a:xfrm>
                <a:off x="2444" y="20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6" name="Line 950"/>
              <p:cNvSpPr>
                <a:spLocks noChangeShapeType="1"/>
              </p:cNvSpPr>
              <p:nvPr/>
            </p:nvSpPr>
            <p:spPr bwMode="auto">
              <a:xfrm>
                <a:off x="2432" y="20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7" name="Line 951"/>
              <p:cNvSpPr>
                <a:spLocks noChangeShapeType="1"/>
              </p:cNvSpPr>
              <p:nvPr/>
            </p:nvSpPr>
            <p:spPr bwMode="auto">
              <a:xfrm>
                <a:off x="2444" y="20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8" name="Line 952"/>
              <p:cNvSpPr>
                <a:spLocks noChangeShapeType="1"/>
              </p:cNvSpPr>
              <p:nvPr/>
            </p:nvSpPr>
            <p:spPr bwMode="auto">
              <a:xfrm>
                <a:off x="2444" y="20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19" name="Line 953"/>
              <p:cNvSpPr>
                <a:spLocks noChangeShapeType="1"/>
              </p:cNvSpPr>
              <p:nvPr/>
            </p:nvSpPr>
            <p:spPr bwMode="auto">
              <a:xfrm>
                <a:off x="2456" y="20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0" name="Line 954"/>
              <p:cNvSpPr>
                <a:spLocks noChangeShapeType="1"/>
              </p:cNvSpPr>
              <p:nvPr/>
            </p:nvSpPr>
            <p:spPr bwMode="auto">
              <a:xfrm>
                <a:off x="2456" y="20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1" name="Line 955"/>
              <p:cNvSpPr>
                <a:spLocks noChangeShapeType="1"/>
              </p:cNvSpPr>
              <p:nvPr/>
            </p:nvSpPr>
            <p:spPr bwMode="auto">
              <a:xfrm>
                <a:off x="2462" y="20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2" name="Line 956"/>
              <p:cNvSpPr>
                <a:spLocks noChangeShapeType="1"/>
              </p:cNvSpPr>
              <p:nvPr/>
            </p:nvSpPr>
            <p:spPr bwMode="auto">
              <a:xfrm>
                <a:off x="2450" y="20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3" name="Line 957"/>
              <p:cNvSpPr>
                <a:spLocks noChangeShapeType="1"/>
              </p:cNvSpPr>
              <p:nvPr/>
            </p:nvSpPr>
            <p:spPr bwMode="auto">
              <a:xfrm>
                <a:off x="2462" y="20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4" name="Line 958"/>
              <p:cNvSpPr>
                <a:spLocks noChangeShapeType="1"/>
              </p:cNvSpPr>
              <p:nvPr/>
            </p:nvSpPr>
            <p:spPr bwMode="auto">
              <a:xfrm>
                <a:off x="2462" y="205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5" name="Line 959"/>
              <p:cNvSpPr>
                <a:spLocks noChangeShapeType="1"/>
              </p:cNvSpPr>
              <p:nvPr/>
            </p:nvSpPr>
            <p:spPr bwMode="auto">
              <a:xfrm>
                <a:off x="2474" y="205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6" name="Line 960"/>
              <p:cNvSpPr>
                <a:spLocks noChangeShapeType="1"/>
              </p:cNvSpPr>
              <p:nvPr/>
            </p:nvSpPr>
            <p:spPr bwMode="auto">
              <a:xfrm>
                <a:off x="2474" y="205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7" name="Line 961"/>
              <p:cNvSpPr>
                <a:spLocks noChangeShapeType="1"/>
              </p:cNvSpPr>
              <p:nvPr/>
            </p:nvSpPr>
            <p:spPr bwMode="auto">
              <a:xfrm>
                <a:off x="2480" y="205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8" name="Line 962"/>
              <p:cNvSpPr>
                <a:spLocks noChangeShapeType="1"/>
              </p:cNvSpPr>
              <p:nvPr/>
            </p:nvSpPr>
            <p:spPr bwMode="auto">
              <a:xfrm>
                <a:off x="2468" y="205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29" name="Line 963"/>
              <p:cNvSpPr>
                <a:spLocks noChangeShapeType="1"/>
              </p:cNvSpPr>
              <p:nvPr/>
            </p:nvSpPr>
            <p:spPr bwMode="auto">
              <a:xfrm>
                <a:off x="2480" y="205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0" name="Line 964"/>
              <p:cNvSpPr>
                <a:spLocks noChangeShapeType="1"/>
              </p:cNvSpPr>
              <p:nvPr/>
            </p:nvSpPr>
            <p:spPr bwMode="auto">
              <a:xfrm>
                <a:off x="2480" y="20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1" name="Line 965"/>
              <p:cNvSpPr>
                <a:spLocks noChangeShapeType="1"/>
              </p:cNvSpPr>
              <p:nvPr/>
            </p:nvSpPr>
            <p:spPr bwMode="auto">
              <a:xfrm>
                <a:off x="2492" y="20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2" name="Line 966"/>
              <p:cNvSpPr>
                <a:spLocks noChangeShapeType="1"/>
              </p:cNvSpPr>
              <p:nvPr/>
            </p:nvSpPr>
            <p:spPr bwMode="auto">
              <a:xfrm>
                <a:off x="2486" y="20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3" name="Line 967"/>
              <p:cNvSpPr>
                <a:spLocks noChangeShapeType="1"/>
              </p:cNvSpPr>
              <p:nvPr/>
            </p:nvSpPr>
            <p:spPr bwMode="auto">
              <a:xfrm>
                <a:off x="2498" y="20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4" name="Line 968"/>
              <p:cNvSpPr>
                <a:spLocks noChangeShapeType="1"/>
              </p:cNvSpPr>
              <p:nvPr/>
            </p:nvSpPr>
            <p:spPr bwMode="auto">
              <a:xfrm>
                <a:off x="2486" y="20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5" name="Line 969"/>
              <p:cNvSpPr>
                <a:spLocks noChangeShapeType="1"/>
              </p:cNvSpPr>
              <p:nvPr/>
            </p:nvSpPr>
            <p:spPr bwMode="auto">
              <a:xfrm>
                <a:off x="2492" y="20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6" name="Line 970"/>
              <p:cNvSpPr>
                <a:spLocks noChangeShapeType="1"/>
              </p:cNvSpPr>
              <p:nvPr/>
            </p:nvSpPr>
            <p:spPr bwMode="auto">
              <a:xfrm>
                <a:off x="2498"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7" name="Line 971"/>
              <p:cNvSpPr>
                <a:spLocks noChangeShapeType="1"/>
              </p:cNvSpPr>
              <p:nvPr/>
            </p:nvSpPr>
            <p:spPr bwMode="auto">
              <a:xfrm>
                <a:off x="2510"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8" name="Line 972"/>
              <p:cNvSpPr>
                <a:spLocks noChangeShapeType="1"/>
              </p:cNvSpPr>
              <p:nvPr/>
            </p:nvSpPr>
            <p:spPr bwMode="auto">
              <a:xfrm>
                <a:off x="2504"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39" name="Line 973"/>
              <p:cNvSpPr>
                <a:spLocks noChangeShapeType="1"/>
              </p:cNvSpPr>
              <p:nvPr/>
            </p:nvSpPr>
            <p:spPr bwMode="auto">
              <a:xfrm>
                <a:off x="2516"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0" name="Line 974"/>
              <p:cNvSpPr>
                <a:spLocks noChangeShapeType="1"/>
              </p:cNvSpPr>
              <p:nvPr/>
            </p:nvSpPr>
            <p:spPr bwMode="auto">
              <a:xfrm>
                <a:off x="2504"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1" name="Line 975"/>
              <p:cNvSpPr>
                <a:spLocks noChangeShapeType="1"/>
              </p:cNvSpPr>
              <p:nvPr/>
            </p:nvSpPr>
            <p:spPr bwMode="auto">
              <a:xfrm>
                <a:off x="2510"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2" name="Line 976"/>
              <p:cNvSpPr>
                <a:spLocks noChangeShapeType="1"/>
              </p:cNvSpPr>
              <p:nvPr/>
            </p:nvSpPr>
            <p:spPr bwMode="auto">
              <a:xfrm>
                <a:off x="2516"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3" name="Line 977"/>
              <p:cNvSpPr>
                <a:spLocks noChangeShapeType="1"/>
              </p:cNvSpPr>
              <p:nvPr/>
            </p:nvSpPr>
            <p:spPr bwMode="auto">
              <a:xfrm>
                <a:off x="2528"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4" name="Line 978"/>
              <p:cNvSpPr>
                <a:spLocks noChangeShapeType="1"/>
              </p:cNvSpPr>
              <p:nvPr/>
            </p:nvSpPr>
            <p:spPr bwMode="auto">
              <a:xfrm>
                <a:off x="2522"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5" name="Line 979"/>
              <p:cNvSpPr>
                <a:spLocks noChangeShapeType="1"/>
              </p:cNvSpPr>
              <p:nvPr/>
            </p:nvSpPr>
            <p:spPr bwMode="auto">
              <a:xfrm>
                <a:off x="2534"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6" name="Line 980"/>
              <p:cNvSpPr>
                <a:spLocks noChangeShapeType="1"/>
              </p:cNvSpPr>
              <p:nvPr/>
            </p:nvSpPr>
            <p:spPr bwMode="auto">
              <a:xfrm>
                <a:off x="2516"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7" name="Line 981"/>
              <p:cNvSpPr>
                <a:spLocks noChangeShapeType="1"/>
              </p:cNvSpPr>
              <p:nvPr/>
            </p:nvSpPr>
            <p:spPr bwMode="auto">
              <a:xfrm>
                <a:off x="2528" y="206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8" name="Line 982"/>
              <p:cNvSpPr>
                <a:spLocks noChangeShapeType="1"/>
              </p:cNvSpPr>
              <p:nvPr/>
            </p:nvSpPr>
            <p:spPr bwMode="auto">
              <a:xfrm>
                <a:off x="2534" y="20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49" name="Line 983"/>
              <p:cNvSpPr>
                <a:spLocks noChangeShapeType="1"/>
              </p:cNvSpPr>
              <p:nvPr/>
            </p:nvSpPr>
            <p:spPr bwMode="auto">
              <a:xfrm>
                <a:off x="2540" y="20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0" name="Line 984"/>
              <p:cNvSpPr>
                <a:spLocks noChangeShapeType="1"/>
              </p:cNvSpPr>
              <p:nvPr/>
            </p:nvSpPr>
            <p:spPr bwMode="auto">
              <a:xfrm>
                <a:off x="2540" y="20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1" name="Line 985"/>
              <p:cNvSpPr>
                <a:spLocks noChangeShapeType="1"/>
              </p:cNvSpPr>
              <p:nvPr/>
            </p:nvSpPr>
            <p:spPr bwMode="auto">
              <a:xfrm>
                <a:off x="2546" y="20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2" name="Line 986"/>
              <p:cNvSpPr>
                <a:spLocks noChangeShapeType="1"/>
              </p:cNvSpPr>
              <p:nvPr/>
            </p:nvSpPr>
            <p:spPr bwMode="auto">
              <a:xfrm>
                <a:off x="2534" y="20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3" name="Line 987"/>
              <p:cNvSpPr>
                <a:spLocks noChangeShapeType="1"/>
              </p:cNvSpPr>
              <p:nvPr/>
            </p:nvSpPr>
            <p:spPr bwMode="auto">
              <a:xfrm>
                <a:off x="2546" y="20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4" name="Line 988"/>
              <p:cNvSpPr>
                <a:spLocks noChangeShapeType="1"/>
              </p:cNvSpPr>
              <p:nvPr/>
            </p:nvSpPr>
            <p:spPr bwMode="auto">
              <a:xfrm>
                <a:off x="2546" y="207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5" name="Line 989"/>
              <p:cNvSpPr>
                <a:spLocks noChangeShapeType="1"/>
              </p:cNvSpPr>
              <p:nvPr/>
            </p:nvSpPr>
            <p:spPr bwMode="auto">
              <a:xfrm>
                <a:off x="2558" y="207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6" name="Line 990"/>
              <p:cNvSpPr>
                <a:spLocks noChangeShapeType="1"/>
              </p:cNvSpPr>
              <p:nvPr/>
            </p:nvSpPr>
            <p:spPr bwMode="auto">
              <a:xfrm>
                <a:off x="2558" y="207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7" name="Line 991"/>
              <p:cNvSpPr>
                <a:spLocks noChangeShapeType="1"/>
              </p:cNvSpPr>
              <p:nvPr/>
            </p:nvSpPr>
            <p:spPr bwMode="auto">
              <a:xfrm>
                <a:off x="2564" y="207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8" name="Line 992"/>
              <p:cNvSpPr>
                <a:spLocks noChangeShapeType="1"/>
              </p:cNvSpPr>
              <p:nvPr/>
            </p:nvSpPr>
            <p:spPr bwMode="auto">
              <a:xfrm>
                <a:off x="2552" y="207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59" name="Line 993"/>
              <p:cNvSpPr>
                <a:spLocks noChangeShapeType="1"/>
              </p:cNvSpPr>
              <p:nvPr/>
            </p:nvSpPr>
            <p:spPr bwMode="auto">
              <a:xfrm>
                <a:off x="2564" y="207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0" name="Line 994"/>
              <p:cNvSpPr>
                <a:spLocks noChangeShapeType="1"/>
              </p:cNvSpPr>
              <p:nvPr/>
            </p:nvSpPr>
            <p:spPr bwMode="auto">
              <a:xfrm>
                <a:off x="2564" y="207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1" name="Line 995"/>
              <p:cNvSpPr>
                <a:spLocks noChangeShapeType="1"/>
              </p:cNvSpPr>
              <p:nvPr/>
            </p:nvSpPr>
            <p:spPr bwMode="auto">
              <a:xfrm>
                <a:off x="2576" y="207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2" name="Line 996"/>
              <p:cNvSpPr>
                <a:spLocks noChangeShapeType="1"/>
              </p:cNvSpPr>
              <p:nvPr/>
            </p:nvSpPr>
            <p:spPr bwMode="auto">
              <a:xfrm>
                <a:off x="2570" y="207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3" name="Line 997"/>
              <p:cNvSpPr>
                <a:spLocks noChangeShapeType="1"/>
              </p:cNvSpPr>
              <p:nvPr/>
            </p:nvSpPr>
            <p:spPr bwMode="auto">
              <a:xfrm>
                <a:off x="2582" y="207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4" name="Line 998"/>
              <p:cNvSpPr>
                <a:spLocks noChangeShapeType="1"/>
              </p:cNvSpPr>
              <p:nvPr/>
            </p:nvSpPr>
            <p:spPr bwMode="auto">
              <a:xfrm>
                <a:off x="2570" y="207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5" name="Line 999"/>
              <p:cNvSpPr>
                <a:spLocks noChangeShapeType="1"/>
              </p:cNvSpPr>
              <p:nvPr/>
            </p:nvSpPr>
            <p:spPr bwMode="auto">
              <a:xfrm>
                <a:off x="2582" y="207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6" name="Line 1000"/>
              <p:cNvSpPr>
                <a:spLocks noChangeShapeType="1"/>
              </p:cNvSpPr>
              <p:nvPr/>
            </p:nvSpPr>
            <p:spPr bwMode="auto">
              <a:xfrm>
                <a:off x="2582" y="20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7" name="Line 1001"/>
              <p:cNvSpPr>
                <a:spLocks noChangeShapeType="1"/>
              </p:cNvSpPr>
              <p:nvPr/>
            </p:nvSpPr>
            <p:spPr bwMode="auto">
              <a:xfrm>
                <a:off x="2594" y="20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8" name="Line 1002"/>
              <p:cNvSpPr>
                <a:spLocks noChangeShapeType="1"/>
              </p:cNvSpPr>
              <p:nvPr/>
            </p:nvSpPr>
            <p:spPr bwMode="auto">
              <a:xfrm>
                <a:off x="2588" y="20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69" name="Line 1003"/>
              <p:cNvSpPr>
                <a:spLocks noChangeShapeType="1"/>
              </p:cNvSpPr>
              <p:nvPr/>
            </p:nvSpPr>
            <p:spPr bwMode="auto">
              <a:xfrm>
                <a:off x="2600" y="20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0" name="Line 1004"/>
              <p:cNvSpPr>
                <a:spLocks noChangeShapeType="1"/>
              </p:cNvSpPr>
              <p:nvPr/>
            </p:nvSpPr>
            <p:spPr bwMode="auto">
              <a:xfrm>
                <a:off x="2588" y="20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1" name="Line 1005"/>
              <p:cNvSpPr>
                <a:spLocks noChangeShapeType="1"/>
              </p:cNvSpPr>
              <p:nvPr/>
            </p:nvSpPr>
            <p:spPr bwMode="auto">
              <a:xfrm>
                <a:off x="2594" y="20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2" name="Line 1006"/>
              <p:cNvSpPr>
                <a:spLocks noChangeShapeType="1"/>
              </p:cNvSpPr>
              <p:nvPr/>
            </p:nvSpPr>
            <p:spPr bwMode="auto">
              <a:xfrm>
                <a:off x="2600" y="20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3" name="Line 1007"/>
              <p:cNvSpPr>
                <a:spLocks noChangeShapeType="1"/>
              </p:cNvSpPr>
              <p:nvPr/>
            </p:nvSpPr>
            <p:spPr bwMode="auto">
              <a:xfrm>
                <a:off x="2612" y="20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4" name="Line 1008"/>
              <p:cNvSpPr>
                <a:spLocks noChangeShapeType="1"/>
              </p:cNvSpPr>
              <p:nvPr/>
            </p:nvSpPr>
            <p:spPr bwMode="auto">
              <a:xfrm>
                <a:off x="2606" y="20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5" name="Line 1009"/>
              <p:cNvSpPr>
                <a:spLocks noChangeShapeType="1"/>
              </p:cNvSpPr>
              <p:nvPr/>
            </p:nvSpPr>
            <p:spPr bwMode="auto">
              <a:xfrm>
                <a:off x="2618" y="20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6" name="Line 1010"/>
              <p:cNvSpPr>
                <a:spLocks noChangeShapeType="1"/>
              </p:cNvSpPr>
              <p:nvPr/>
            </p:nvSpPr>
            <p:spPr bwMode="auto">
              <a:xfrm>
                <a:off x="2606" y="20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7" name="Line 1011"/>
              <p:cNvSpPr>
                <a:spLocks noChangeShapeType="1"/>
              </p:cNvSpPr>
              <p:nvPr/>
            </p:nvSpPr>
            <p:spPr bwMode="auto">
              <a:xfrm>
                <a:off x="2612" y="20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8" name="Line 1012"/>
              <p:cNvSpPr>
                <a:spLocks noChangeShapeType="1"/>
              </p:cNvSpPr>
              <p:nvPr/>
            </p:nvSpPr>
            <p:spPr bwMode="auto">
              <a:xfrm>
                <a:off x="2618" y="208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79" name="Line 1013"/>
              <p:cNvSpPr>
                <a:spLocks noChangeShapeType="1"/>
              </p:cNvSpPr>
              <p:nvPr/>
            </p:nvSpPr>
            <p:spPr bwMode="auto">
              <a:xfrm>
                <a:off x="2630" y="208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0" name="Line 1014"/>
              <p:cNvSpPr>
                <a:spLocks noChangeShapeType="1"/>
              </p:cNvSpPr>
              <p:nvPr/>
            </p:nvSpPr>
            <p:spPr bwMode="auto">
              <a:xfrm>
                <a:off x="2624" y="208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1" name="Line 1015"/>
              <p:cNvSpPr>
                <a:spLocks noChangeShapeType="1"/>
              </p:cNvSpPr>
              <p:nvPr/>
            </p:nvSpPr>
            <p:spPr bwMode="auto">
              <a:xfrm>
                <a:off x="2636" y="208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2" name="Line 1016"/>
              <p:cNvSpPr>
                <a:spLocks noChangeShapeType="1"/>
              </p:cNvSpPr>
              <p:nvPr/>
            </p:nvSpPr>
            <p:spPr bwMode="auto">
              <a:xfrm>
                <a:off x="2618" y="208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3" name="Line 1017"/>
              <p:cNvSpPr>
                <a:spLocks noChangeShapeType="1"/>
              </p:cNvSpPr>
              <p:nvPr/>
            </p:nvSpPr>
            <p:spPr bwMode="auto">
              <a:xfrm>
                <a:off x="2630" y="208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4" name="Line 1018"/>
              <p:cNvSpPr>
                <a:spLocks noChangeShapeType="1"/>
              </p:cNvSpPr>
              <p:nvPr/>
            </p:nvSpPr>
            <p:spPr bwMode="auto">
              <a:xfrm>
                <a:off x="2636" y="208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5" name="Line 1019"/>
              <p:cNvSpPr>
                <a:spLocks noChangeShapeType="1"/>
              </p:cNvSpPr>
              <p:nvPr/>
            </p:nvSpPr>
            <p:spPr bwMode="auto">
              <a:xfrm>
                <a:off x="2642" y="208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6" name="Line 1020"/>
              <p:cNvSpPr>
                <a:spLocks noChangeShapeType="1"/>
              </p:cNvSpPr>
              <p:nvPr/>
            </p:nvSpPr>
            <p:spPr bwMode="auto">
              <a:xfrm>
                <a:off x="2642" y="208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7" name="Line 1021"/>
              <p:cNvSpPr>
                <a:spLocks noChangeShapeType="1"/>
              </p:cNvSpPr>
              <p:nvPr/>
            </p:nvSpPr>
            <p:spPr bwMode="auto">
              <a:xfrm>
                <a:off x="2648" y="208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8" name="Line 1022"/>
              <p:cNvSpPr>
                <a:spLocks noChangeShapeType="1"/>
              </p:cNvSpPr>
              <p:nvPr/>
            </p:nvSpPr>
            <p:spPr bwMode="auto">
              <a:xfrm>
                <a:off x="2636" y="208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89" name="Line 1023"/>
              <p:cNvSpPr>
                <a:spLocks noChangeShapeType="1"/>
              </p:cNvSpPr>
              <p:nvPr/>
            </p:nvSpPr>
            <p:spPr bwMode="auto">
              <a:xfrm>
                <a:off x="2648" y="208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0" name="Line 1024"/>
              <p:cNvSpPr>
                <a:spLocks noChangeShapeType="1"/>
              </p:cNvSpPr>
              <p:nvPr/>
            </p:nvSpPr>
            <p:spPr bwMode="auto">
              <a:xfrm>
                <a:off x="2648" y="20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1" name="Line 1025"/>
              <p:cNvSpPr>
                <a:spLocks noChangeShapeType="1"/>
              </p:cNvSpPr>
              <p:nvPr/>
            </p:nvSpPr>
            <p:spPr bwMode="auto">
              <a:xfrm>
                <a:off x="2660" y="20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2" name="Line 1026"/>
              <p:cNvSpPr>
                <a:spLocks noChangeShapeType="1"/>
              </p:cNvSpPr>
              <p:nvPr/>
            </p:nvSpPr>
            <p:spPr bwMode="auto">
              <a:xfrm>
                <a:off x="2660" y="20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3" name="Line 1027"/>
              <p:cNvSpPr>
                <a:spLocks noChangeShapeType="1"/>
              </p:cNvSpPr>
              <p:nvPr/>
            </p:nvSpPr>
            <p:spPr bwMode="auto">
              <a:xfrm>
                <a:off x="2666" y="20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4" name="Line 1028"/>
              <p:cNvSpPr>
                <a:spLocks noChangeShapeType="1"/>
              </p:cNvSpPr>
              <p:nvPr/>
            </p:nvSpPr>
            <p:spPr bwMode="auto">
              <a:xfrm>
                <a:off x="2654" y="20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5" name="Line 1029"/>
              <p:cNvSpPr>
                <a:spLocks noChangeShapeType="1"/>
              </p:cNvSpPr>
              <p:nvPr/>
            </p:nvSpPr>
            <p:spPr bwMode="auto">
              <a:xfrm>
                <a:off x="2666" y="20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6" name="Line 1030"/>
              <p:cNvSpPr>
                <a:spLocks noChangeShapeType="1"/>
              </p:cNvSpPr>
              <p:nvPr/>
            </p:nvSpPr>
            <p:spPr bwMode="auto">
              <a:xfrm>
                <a:off x="2666" y="209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7" name="Line 1031"/>
              <p:cNvSpPr>
                <a:spLocks noChangeShapeType="1"/>
              </p:cNvSpPr>
              <p:nvPr/>
            </p:nvSpPr>
            <p:spPr bwMode="auto">
              <a:xfrm>
                <a:off x="2678" y="209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8" name="Line 1032"/>
              <p:cNvSpPr>
                <a:spLocks noChangeShapeType="1"/>
              </p:cNvSpPr>
              <p:nvPr/>
            </p:nvSpPr>
            <p:spPr bwMode="auto">
              <a:xfrm>
                <a:off x="2672" y="209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9" name="Line 1033"/>
              <p:cNvSpPr>
                <a:spLocks noChangeShapeType="1"/>
              </p:cNvSpPr>
              <p:nvPr/>
            </p:nvSpPr>
            <p:spPr bwMode="auto">
              <a:xfrm>
                <a:off x="2684" y="209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0" name="Line 1034"/>
              <p:cNvSpPr>
                <a:spLocks noChangeShapeType="1"/>
              </p:cNvSpPr>
              <p:nvPr/>
            </p:nvSpPr>
            <p:spPr bwMode="auto">
              <a:xfrm>
                <a:off x="2672" y="209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1" name="Line 1035"/>
              <p:cNvSpPr>
                <a:spLocks noChangeShapeType="1"/>
              </p:cNvSpPr>
              <p:nvPr/>
            </p:nvSpPr>
            <p:spPr bwMode="auto">
              <a:xfrm>
                <a:off x="2684" y="209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2" name="Line 1036"/>
              <p:cNvSpPr>
                <a:spLocks noChangeShapeType="1"/>
              </p:cNvSpPr>
              <p:nvPr/>
            </p:nvSpPr>
            <p:spPr bwMode="auto">
              <a:xfrm>
                <a:off x="2684" y="209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3" name="Line 1037"/>
              <p:cNvSpPr>
                <a:spLocks noChangeShapeType="1"/>
              </p:cNvSpPr>
              <p:nvPr/>
            </p:nvSpPr>
            <p:spPr bwMode="auto">
              <a:xfrm>
                <a:off x="2696" y="209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4" name="Line 1038"/>
              <p:cNvSpPr>
                <a:spLocks noChangeShapeType="1"/>
              </p:cNvSpPr>
              <p:nvPr/>
            </p:nvSpPr>
            <p:spPr bwMode="auto">
              <a:xfrm>
                <a:off x="2690" y="209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5" name="Line 1039"/>
              <p:cNvSpPr>
                <a:spLocks noChangeShapeType="1"/>
              </p:cNvSpPr>
              <p:nvPr/>
            </p:nvSpPr>
            <p:spPr bwMode="auto">
              <a:xfrm>
                <a:off x="2702" y="209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6" name="Line 1040"/>
              <p:cNvSpPr>
                <a:spLocks noChangeShapeType="1"/>
              </p:cNvSpPr>
              <p:nvPr/>
            </p:nvSpPr>
            <p:spPr bwMode="auto">
              <a:xfrm>
                <a:off x="2690" y="209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7" name="Line 1041"/>
              <p:cNvSpPr>
                <a:spLocks noChangeShapeType="1"/>
              </p:cNvSpPr>
              <p:nvPr/>
            </p:nvSpPr>
            <p:spPr bwMode="auto">
              <a:xfrm>
                <a:off x="2696" y="209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8" name="Line 1042"/>
              <p:cNvSpPr>
                <a:spLocks noChangeShapeType="1"/>
              </p:cNvSpPr>
              <p:nvPr/>
            </p:nvSpPr>
            <p:spPr bwMode="auto">
              <a:xfrm>
                <a:off x="2702" y="210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9" name="Line 1043"/>
              <p:cNvSpPr>
                <a:spLocks noChangeShapeType="1"/>
              </p:cNvSpPr>
              <p:nvPr/>
            </p:nvSpPr>
            <p:spPr bwMode="auto">
              <a:xfrm>
                <a:off x="2714" y="210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0" name="Line 1044"/>
              <p:cNvSpPr>
                <a:spLocks noChangeShapeType="1"/>
              </p:cNvSpPr>
              <p:nvPr/>
            </p:nvSpPr>
            <p:spPr bwMode="auto">
              <a:xfrm>
                <a:off x="2708" y="210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1" name="Line 1045"/>
              <p:cNvSpPr>
                <a:spLocks noChangeShapeType="1"/>
              </p:cNvSpPr>
              <p:nvPr/>
            </p:nvSpPr>
            <p:spPr bwMode="auto">
              <a:xfrm>
                <a:off x="2720" y="210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2" name="Line 1046"/>
              <p:cNvSpPr>
                <a:spLocks noChangeShapeType="1"/>
              </p:cNvSpPr>
              <p:nvPr/>
            </p:nvSpPr>
            <p:spPr bwMode="auto">
              <a:xfrm>
                <a:off x="2708" y="210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3" name="Line 1047"/>
              <p:cNvSpPr>
                <a:spLocks noChangeShapeType="1"/>
              </p:cNvSpPr>
              <p:nvPr/>
            </p:nvSpPr>
            <p:spPr bwMode="auto">
              <a:xfrm>
                <a:off x="2714" y="210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4" name="Line 1048"/>
              <p:cNvSpPr>
                <a:spLocks noChangeShapeType="1"/>
              </p:cNvSpPr>
              <p:nvPr/>
            </p:nvSpPr>
            <p:spPr bwMode="auto">
              <a:xfrm>
                <a:off x="2720" y="210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103" name="Group 1049"/>
            <p:cNvGrpSpPr>
              <a:grpSpLocks/>
            </p:cNvGrpSpPr>
            <p:nvPr/>
          </p:nvGrpSpPr>
          <p:grpSpPr bwMode="auto">
            <a:xfrm>
              <a:off x="2720" y="2102"/>
              <a:ext cx="570" cy="162"/>
              <a:chOff x="2720" y="2102"/>
              <a:chExt cx="570" cy="162"/>
            </a:xfrm>
          </p:grpSpPr>
          <p:sp>
            <p:nvSpPr>
              <p:cNvPr id="1215" name="Line 1050"/>
              <p:cNvSpPr>
                <a:spLocks noChangeShapeType="1"/>
              </p:cNvSpPr>
              <p:nvPr/>
            </p:nvSpPr>
            <p:spPr bwMode="auto">
              <a:xfrm>
                <a:off x="2732" y="210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6" name="Line 1051"/>
              <p:cNvSpPr>
                <a:spLocks noChangeShapeType="1"/>
              </p:cNvSpPr>
              <p:nvPr/>
            </p:nvSpPr>
            <p:spPr bwMode="auto">
              <a:xfrm>
                <a:off x="2726" y="210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7" name="Line 1052"/>
              <p:cNvSpPr>
                <a:spLocks noChangeShapeType="1"/>
              </p:cNvSpPr>
              <p:nvPr/>
            </p:nvSpPr>
            <p:spPr bwMode="auto">
              <a:xfrm>
                <a:off x="2738" y="210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8" name="Line 1053"/>
              <p:cNvSpPr>
                <a:spLocks noChangeShapeType="1"/>
              </p:cNvSpPr>
              <p:nvPr/>
            </p:nvSpPr>
            <p:spPr bwMode="auto">
              <a:xfrm>
                <a:off x="2720" y="210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9" name="Line 1054"/>
              <p:cNvSpPr>
                <a:spLocks noChangeShapeType="1"/>
              </p:cNvSpPr>
              <p:nvPr/>
            </p:nvSpPr>
            <p:spPr bwMode="auto">
              <a:xfrm>
                <a:off x="2732" y="210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0" name="Line 1055"/>
              <p:cNvSpPr>
                <a:spLocks noChangeShapeType="1"/>
              </p:cNvSpPr>
              <p:nvPr/>
            </p:nvSpPr>
            <p:spPr bwMode="auto">
              <a:xfrm>
                <a:off x="2738" y="210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1" name="Line 1056"/>
              <p:cNvSpPr>
                <a:spLocks noChangeShapeType="1"/>
              </p:cNvSpPr>
              <p:nvPr/>
            </p:nvSpPr>
            <p:spPr bwMode="auto">
              <a:xfrm>
                <a:off x="2744" y="210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2" name="Line 1057"/>
              <p:cNvSpPr>
                <a:spLocks noChangeShapeType="1"/>
              </p:cNvSpPr>
              <p:nvPr/>
            </p:nvSpPr>
            <p:spPr bwMode="auto">
              <a:xfrm>
                <a:off x="2744" y="210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3" name="Line 1058"/>
              <p:cNvSpPr>
                <a:spLocks noChangeShapeType="1"/>
              </p:cNvSpPr>
              <p:nvPr/>
            </p:nvSpPr>
            <p:spPr bwMode="auto">
              <a:xfrm>
                <a:off x="2750" y="210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4" name="Line 1059"/>
              <p:cNvSpPr>
                <a:spLocks noChangeShapeType="1"/>
              </p:cNvSpPr>
              <p:nvPr/>
            </p:nvSpPr>
            <p:spPr bwMode="auto">
              <a:xfrm>
                <a:off x="2738" y="210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5" name="Line 1060"/>
              <p:cNvSpPr>
                <a:spLocks noChangeShapeType="1"/>
              </p:cNvSpPr>
              <p:nvPr/>
            </p:nvSpPr>
            <p:spPr bwMode="auto">
              <a:xfrm>
                <a:off x="2750" y="210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6" name="Line 1061"/>
              <p:cNvSpPr>
                <a:spLocks noChangeShapeType="1"/>
              </p:cNvSpPr>
              <p:nvPr/>
            </p:nvSpPr>
            <p:spPr bwMode="auto">
              <a:xfrm>
                <a:off x="2750" y="21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7" name="Line 1062"/>
              <p:cNvSpPr>
                <a:spLocks noChangeShapeType="1"/>
              </p:cNvSpPr>
              <p:nvPr/>
            </p:nvSpPr>
            <p:spPr bwMode="auto">
              <a:xfrm>
                <a:off x="2762" y="21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8" name="Line 1063"/>
              <p:cNvSpPr>
                <a:spLocks noChangeShapeType="1"/>
              </p:cNvSpPr>
              <p:nvPr/>
            </p:nvSpPr>
            <p:spPr bwMode="auto">
              <a:xfrm>
                <a:off x="2762" y="21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9" name="Line 1064"/>
              <p:cNvSpPr>
                <a:spLocks noChangeShapeType="1"/>
              </p:cNvSpPr>
              <p:nvPr/>
            </p:nvSpPr>
            <p:spPr bwMode="auto">
              <a:xfrm>
                <a:off x="2768" y="21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0" name="Line 1065"/>
              <p:cNvSpPr>
                <a:spLocks noChangeShapeType="1"/>
              </p:cNvSpPr>
              <p:nvPr/>
            </p:nvSpPr>
            <p:spPr bwMode="auto">
              <a:xfrm>
                <a:off x="2756" y="21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1" name="Line 1066"/>
              <p:cNvSpPr>
                <a:spLocks noChangeShapeType="1"/>
              </p:cNvSpPr>
              <p:nvPr/>
            </p:nvSpPr>
            <p:spPr bwMode="auto">
              <a:xfrm>
                <a:off x="2768" y="21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2" name="Line 1067"/>
              <p:cNvSpPr>
                <a:spLocks noChangeShapeType="1"/>
              </p:cNvSpPr>
              <p:nvPr/>
            </p:nvSpPr>
            <p:spPr bwMode="auto">
              <a:xfrm>
                <a:off x="2768" y="212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3" name="Line 1068"/>
              <p:cNvSpPr>
                <a:spLocks noChangeShapeType="1"/>
              </p:cNvSpPr>
              <p:nvPr/>
            </p:nvSpPr>
            <p:spPr bwMode="auto">
              <a:xfrm>
                <a:off x="2780" y="212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4" name="Line 1069"/>
              <p:cNvSpPr>
                <a:spLocks noChangeShapeType="1"/>
              </p:cNvSpPr>
              <p:nvPr/>
            </p:nvSpPr>
            <p:spPr bwMode="auto">
              <a:xfrm>
                <a:off x="2774" y="212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5" name="Line 1070"/>
              <p:cNvSpPr>
                <a:spLocks noChangeShapeType="1"/>
              </p:cNvSpPr>
              <p:nvPr/>
            </p:nvSpPr>
            <p:spPr bwMode="auto">
              <a:xfrm>
                <a:off x="2786" y="212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6" name="Line 1071"/>
              <p:cNvSpPr>
                <a:spLocks noChangeShapeType="1"/>
              </p:cNvSpPr>
              <p:nvPr/>
            </p:nvSpPr>
            <p:spPr bwMode="auto">
              <a:xfrm>
                <a:off x="2774" y="212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7" name="Line 1072"/>
              <p:cNvSpPr>
                <a:spLocks noChangeShapeType="1"/>
              </p:cNvSpPr>
              <p:nvPr/>
            </p:nvSpPr>
            <p:spPr bwMode="auto">
              <a:xfrm>
                <a:off x="2780" y="212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8" name="Line 1073"/>
              <p:cNvSpPr>
                <a:spLocks noChangeShapeType="1"/>
              </p:cNvSpPr>
              <p:nvPr/>
            </p:nvSpPr>
            <p:spPr bwMode="auto">
              <a:xfrm>
                <a:off x="2786" y="21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9" name="Line 1074"/>
              <p:cNvSpPr>
                <a:spLocks noChangeShapeType="1"/>
              </p:cNvSpPr>
              <p:nvPr/>
            </p:nvSpPr>
            <p:spPr bwMode="auto">
              <a:xfrm>
                <a:off x="2798" y="21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0" name="Line 1075"/>
              <p:cNvSpPr>
                <a:spLocks noChangeShapeType="1"/>
              </p:cNvSpPr>
              <p:nvPr/>
            </p:nvSpPr>
            <p:spPr bwMode="auto">
              <a:xfrm>
                <a:off x="2792" y="21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1" name="Line 1076"/>
              <p:cNvSpPr>
                <a:spLocks noChangeShapeType="1"/>
              </p:cNvSpPr>
              <p:nvPr/>
            </p:nvSpPr>
            <p:spPr bwMode="auto">
              <a:xfrm>
                <a:off x="2804" y="21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2" name="Line 1077"/>
              <p:cNvSpPr>
                <a:spLocks noChangeShapeType="1"/>
              </p:cNvSpPr>
              <p:nvPr/>
            </p:nvSpPr>
            <p:spPr bwMode="auto">
              <a:xfrm>
                <a:off x="2792" y="21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3" name="Line 1078"/>
              <p:cNvSpPr>
                <a:spLocks noChangeShapeType="1"/>
              </p:cNvSpPr>
              <p:nvPr/>
            </p:nvSpPr>
            <p:spPr bwMode="auto">
              <a:xfrm>
                <a:off x="2798" y="21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4" name="Line 1079"/>
              <p:cNvSpPr>
                <a:spLocks noChangeShapeType="1"/>
              </p:cNvSpPr>
              <p:nvPr/>
            </p:nvSpPr>
            <p:spPr bwMode="auto">
              <a:xfrm>
                <a:off x="2804" y="212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5" name="Line 1080"/>
              <p:cNvSpPr>
                <a:spLocks noChangeShapeType="1"/>
              </p:cNvSpPr>
              <p:nvPr/>
            </p:nvSpPr>
            <p:spPr bwMode="auto">
              <a:xfrm>
                <a:off x="2816" y="212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6" name="Line 1081"/>
              <p:cNvSpPr>
                <a:spLocks noChangeShapeType="1"/>
              </p:cNvSpPr>
              <p:nvPr/>
            </p:nvSpPr>
            <p:spPr bwMode="auto">
              <a:xfrm>
                <a:off x="2810" y="212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7" name="Line 1082"/>
              <p:cNvSpPr>
                <a:spLocks noChangeShapeType="1"/>
              </p:cNvSpPr>
              <p:nvPr/>
            </p:nvSpPr>
            <p:spPr bwMode="auto">
              <a:xfrm>
                <a:off x="2822" y="212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8" name="Line 1083"/>
              <p:cNvSpPr>
                <a:spLocks noChangeShapeType="1"/>
              </p:cNvSpPr>
              <p:nvPr/>
            </p:nvSpPr>
            <p:spPr bwMode="auto">
              <a:xfrm>
                <a:off x="2810" y="212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9" name="Line 1084"/>
              <p:cNvSpPr>
                <a:spLocks noChangeShapeType="1"/>
              </p:cNvSpPr>
              <p:nvPr/>
            </p:nvSpPr>
            <p:spPr bwMode="auto">
              <a:xfrm>
                <a:off x="2816" y="212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0" name="Line 1085"/>
              <p:cNvSpPr>
                <a:spLocks noChangeShapeType="1"/>
              </p:cNvSpPr>
              <p:nvPr/>
            </p:nvSpPr>
            <p:spPr bwMode="auto">
              <a:xfrm>
                <a:off x="2822" y="213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1" name="Line 1086"/>
              <p:cNvSpPr>
                <a:spLocks noChangeShapeType="1"/>
              </p:cNvSpPr>
              <p:nvPr/>
            </p:nvSpPr>
            <p:spPr bwMode="auto">
              <a:xfrm>
                <a:off x="2834" y="213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2" name="Line 1087"/>
              <p:cNvSpPr>
                <a:spLocks noChangeShapeType="1"/>
              </p:cNvSpPr>
              <p:nvPr/>
            </p:nvSpPr>
            <p:spPr bwMode="auto">
              <a:xfrm>
                <a:off x="2828" y="213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3" name="Line 1088"/>
              <p:cNvSpPr>
                <a:spLocks noChangeShapeType="1"/>
              </p:cNvSpPr>
              <p:nvPr/>
            </p:nvSpPr>
            <p:spPr bwMode="auto">
              <a:xfrm>
                <a:off x="2834" y="213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4" name="Line 1089"/>
              <p:cNvSpPr>
                <a:spLocks noChangeShapeType="1"/>
              </p:cNvSpPr>
              <p:nvPr/>
            </p:nvSpPr>
            <p:spPr bwMode="auto">
              <a:xfrm>
                <a:off x="2822" y="213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5" name="Line 1090"/>
              <p:cNvSpPr>
                <a:spLocks noChangeShapeType="1"/>
              </p:cNvSpPr>
              <p:nvPr/>
            </p:nvSpPr>
            <p:spPr bwMode="auto">
              <a:xfrm>
                <a:off x="2834" y="213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6" name="Line 1091"/>
              <p:cNvSpPr>
                <a:spLocks noChangeShapeType="1"/>
              </p:cNvSpPr>
              <p:nvPr/>
            </p:nvSpPr>
            <p:spPr bwMode="auto">
              <a:xfrm>
                <a:off x="2840" y="213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7" name="Line 1092"/>
              <p:cNvSpPr>
                <a:spLocks noChangeShapeType="1"/>
              </p:cNvSpPr>
              <p:nvPr/>
            </p:nvSpPr>
            <p:spPr bwMode="auto">
              <a:xfrm>
                <a:off x="2846" y="213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8" name="Line 1093"/>
              <p:cNvSpPr>
                <a:spLocks noChangeShapeType="1"/>
              </p:cNvSpPr>
              <p:nvPr/>
            </p:nvSpPr>
            <p:spPr bwMode="auto">
              <a:xfrm>
                <a:off x="2846" y="213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9" name="Line 1094"/>
              <p:cNvSpPr>
                <a:spLocks noChangeShapeType="1"/>
              </p:cNvSpPr>
              <p:nvPr/>
            </p:nvSpPr>
            <p:spPr bwMode="auto">
              <a:xfrm>
                <a:off x="2852" y="213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0" name="Line 1095"/>
              <p:cNvSpPr>
                <a:spLocks noChangeShapeType="1"/>
              </p:cNvSpPr>
              <p:nvPr/>
            </p:nvSpPr>
            <p:spPr bwMode="auto">
              <a:xfrm>
                <a:off x="2840" y="213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1" name="Line 1096"/>
              <p:cNvSpPr>
                <a:spLocks noChangeShapeType="1"/>
              </p:cNvSpPr>
              <p:nvPr/>
            </p:nvSpPr>
            <p:spPr bwMode="auto">
              <a:xfrm>
                <a:off x="2852" y="213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2" name="Line 1097"/>
              <p:cNvSpPr>
                <a:spLocks noChangeShapeType="1"/>
              </p:cNvSpPr>
              <p:nvPr/>
            </p:nvSpPr>
            <p:spPr bwMode="auto">
              <a:xfrm>
                <a:off x="2852" y="21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3" name="Line 1098"/>
              <p:cNvSpPr>
                <a:spLocks noChangeShapeType="1"/>
              </p:cNvSpPr>
              <p:nvPr/>
            </p:nvSpPr>
            <p:spPr bwMode="auto">
              <a:xfrm>
                <a:off x="2864" y="21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4" name="Line 1099"/>
              <p:cNvSpPr>
                <a:spLocks noChangeShapeType="1"/>
              </p:cNvSpPr>
              <p:nvPr/>
            </p:nvSpPr>
            <p:spPr bwMode="auto">
              <a:xfrm>
                <a:off x="2864" y="21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5" name="Line 1100"/>
              <p:cNvSpPr>
                <a:spLocks noChangeShapeType="1"/>
              </p:cNvSpPr>
              <p:nvPr/>
            </p:nvSpPr>
            <p:spPr bwMode="auto">
              <a:xfrm>
                <a:off x="2870" y="21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6" name="Line 1101"/>
              <p:cNvSpPr>
                <a:spLocks noChangeShapeType="1"/>
              </p:cNvSpPr>
              <p:nvPr/>
            </p:nvSpPr>
            <p:spPr bwMode="auto">
              <a:xfrm>
                <a:off x="2858" y="21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7" name="Line 1102"/>
              <p:cNvSpPr>
                <a:spLocks noChangeShapeType="1"/>
              </p:cNvSpPr>
              <p:nvPr/>
            </p:nvSpPr>
            <p:spPr bwMode="auto">
              <a:xfrm>
                <a:off x="2870" y="21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8" name="Line 1103"/>
              <p:cNvSpPr>
                <a:spLocks noChangeShapeType="1"/>
              </p:cNvSpPr>
              <p:nvPr/>
            </p:nvSpPr>
            <p:spPr bwMode="auto">
              <a:xfrm>
                <a:off x="2870" y="21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9" name="Line 1104"/>
              <p:cNvSpPr>
                <a:spLocks noChangeShapeType="1"/>
              </p:cNvSpPr>
              <p:nvPr/>
            </p:nvSpPr>
            <p:spPr bwMode="auto">
              <a:xfrm>
                <a:off x="2882" y="21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0" name="Line 1105"/>
              <p:cNvSpPr>
                <a:spLocks noChangeShapeType="1"/>
              </p:cNvSpPr>
              <p:nvPr/>
            </p:nvSpPr>
            <p:spPr bwMode="auto">
              <a:xfrm>
                <a:off x="2876" y="21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1" name="Line 1106"/>
              <p:cNvSpPr>
                <a:spLocks noChangeShapeType="1"/>
              </p:cNvSpPr>
              <p:nvPr/>
            </p:nvSpPr>
            <p:spPr bwMode="auto">
              <a:xfrm>
                <a:off x="2888" y="21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2" name="Line 1107"/>
              <p:cNvSpPr>
                <a:spLocks noChangeShapeType="1"/>
              </p:cNvSpPr>
              <p:nvPr/>
            </p:nvSpPr>
            <p:spPr bwMode="auto">
              <a:xfrm>
                <a:off x="2876" y="21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3" name="Line 1108"/>
              <p:cNvSpPr>
                <a:spLocks noChangeShapeType="1"/>
              </p:cNvSpPr>
              <p:nvPr/>
            </p:nvSpPr>
            <p:spPr bwMode="auto">
              <a:xfrm>
                <a:off x="2882" y="21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4" name="Line 1109"/>
              <p:cNvSpPr>
                <a:spLocks noChangeShapeType="1"/>
              </p:cNvSpPr>
              <p:nvPr/>
            </p:nvSpPr>
            <p:spPr bwMode="auto">
              <a:xfrm>
                <a:off x="2888" y="21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5" name="Line 1110"/>
              <p:cNvSpPr>
                <a:spLocks noChangeShapeType="1"/>
              </p:cNvSpPr>
              <p:nvPr/>
            </p:nvSpPr>
            <p:spPr bwMode="auto">
              <a:xfrm>
                <a:off x="2900" y="21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6" name="Line 1111"/>
              <p:cNvSpPr>
                <a:spLocks noChangeShapeType="1"/>
              </p:cNvSpPr>
              <p:nvPr/>
            </p:nvSpPr>
            <p:spPr bwMode="auto">
              <a:xfrm>
                <a:off x="2894" y="21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7" name="Line 1112"/>
              <p:cNvSpPr>
                <a:spLocks noChangeShapeType="1"/>
              </p:cNvSpPr>
              <p:nvPr/>
            </p:nvSpPr>
            <p:spPr bwMode="auto">
              <a:xfrm>
                <a:off x="2906" y="21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8" name="Line 1113"/>
              <p:cNvSpPr>
                <a:spLocks noChangeShapeType="1"/>
              </p:cNvSpPr>
              <p:nvPr/>
            </p:nvSpPr>
            <p:spPr bwMode="auto">
              <a:xfrm>
                <a:off x="2894" y="21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9" name="Line 1114"/>
              <p:cNvSpPr>
                <a:spLocks noChangeShapeType="1"/>
              </p:cNvSpPr>
              <p:nvPr/>
            </p:nvSpPr>
            <p:spPr bwMode="auto">
              <a:xfrm>
                <a:off x="2900" y="21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0" name="Line 1115"/>
              <p:cNvSpPr>
                <a:spLocks noChangeShapeType="1"/>
              </p:cNvSpPr>
              <p:nvPr/>
            </p:nvSpPr>
            <p:spPr bwMode="auto">
              <a:xfrm>
                <a:off x="2906" y="215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1" name="Line 1116"/>
              <p:cNvSpPr>
                <a:spLocks noChangeShapeType="1"/>
              </p:cNvSpPr>
              <p:nvPr/>
            </p:nvSpPr>
            <p:spPr bwMode="auto">
              <a:xfrm>
                <a:off x="2918" y="215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2" name="Line 1117"/>
              <p:cNvSpPr>
                <a:spLocks noChangeShapeType="1"/>
              </p:cNvSpPr>
              <p:nvPr/>
            </p:nvSpPr>
            <p:spPr bwMode="auto">
              <a:xfrm>
                <a:off x="2912" y="215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3" name="Line 1118"/>
              <p:cNvSpPr>
                <a:spLocks noChangeShapeType="1"/>
              </p:cNvSpPr>
              <p:nvPr/>
            </p:nvSpPr>
            <p:spPr bwMode="auto">
              <a:xfrm>
                <a:off x="2924" y="215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4" name="Line 1119"/>
              <p:cNvSpPr>
                <a:spLocks noChangeShapeType="1"/>
              </p:cNvSpPr>
              <p:nvPr/>
            </p:nvSpPr>
            <p:spPr bwMode="auto">
              <a:xfrm>
                <a:off x="2906" y="215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5" name="Line 1120"/>
              <p:cNvSpPr>
                <a:spLocks noChangeShapeType="1"/>
              </p:cNvSpPr>
              <p:nvPr/>
            </p:nvSpPr>
            <p:spPr bwMode="auto">
              <a:xfrm>
                <a:off x="2918" y="215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6" name="Line 1121"/>
              <p:cNvSpPr>
                <a:spLocks noChangeShapeType="1"/>
              </p:cNvSpPr>
              <p:nvPr/>
            </p:nvSpPr>
            <p:spPr bwMode="auto">
              <a:xfrm>
                <a:off x="2924" y="215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7" name="Line 1122"/>
              <p:cNvSpPr>
                <a:spLocks noChangeShapeType="1"/>
              </p:cNvSpPr>
              <p:nvPr/>
            </p:nvSpPr>
            <p:spPr bwMode="auto">
              <a:xfrm>
                <a:off x="2930" y="215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8" name="Line 1123"/>
              <p:cNvSpPr>
                <a:spLocks noChangeShapeType="1"/>
              </p:cNvSpPr>
              <p:nvPr/>
            </p:nvSpPr>
            <p:spPr bwMode="auto">
              <a:xfrm>
                <a:off x="2930" y="215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9" name="Line 1124"/>
              <p:cNvSpPr>
                <a:spLocks noChangeShapeType="1"/>
              </p:cNvSpPr>
              <p:nvPr/>
            </p:nvSpPr>
            <p:spPr bwMode="auto">
              <a:xfrm>
                <a:off x="2936" y="215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0" name="Line 1125"/>
              <p:cNvSpPr>
                <a:spLocks noChangeShapeType="1"/>
              </p:cNvSpPr>
              <p:nvPr/>
            </p:nvSpPr>
            <p:spPr bwMode="auto">
              <a:xfrm>
                <a:off x="2924" y="215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1" name="Line 1126"/>
              <p:cNvSpPr>
                <a:spLocks noChangeShapeType="1"/>
              </p:cNvSpPr>
              <p:nvPr/>
            </p:nvSpPr>
            <p:spPr bwMode="auto">
              <a:xfrm>
                <a:off x="2936" y="215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2" name="Line 1127"/>
              <p:cNvSpPr>
                <a:spLocks noChangeShapeType="1"/>
              </p:cNvSpPr>
              <p:nvPr/>
            </p:nvSpPr>
            <p:spPr bwMode="auto">
              <a:xfrm>
                <a:off x="2942" y="215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3" name="Line 1128"/>
              <p:cNvSpPr>
                <a:spLocks noChangeShapeType="1"/>
              </p:cNvSpPr>
              <p:nvPr/>
            </p:nvSpPr>
            <p:spPr bwMode="auto">
              <a:xfrm>
                <a:off x="2948" y="215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4" name="Line 1129"/>
              <p:cNvSpPr>
                <a:spLocks noChangeShapeType="1"/>
              </p:cNvSpPr>
              <p:nvPr/>
            </p:nvSpPr>
            <p:spPr bwMode="auto">
              <a:xfrm>
                <a:off x="2948" y="215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5" name="Line 1130"/>
              <p:cNvSpPr>
                <a:spLocks noChangeShapeType="1"/>
              </p:cNvSpPr>
              <p:nvPr/>
            </p:nvSpPr>
            <p:spPr bwMode="auto">
              <a:xfrm>
                <a:off x="2954" y="215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6" name="Line 1131"/>
              <p:cNvSpPr>
                <a:spLocks noChangeShapeType="1"/>
              </p:cNvSpPr>
              <p:nvPr/>
            </p:nvSpPr>
            <p:spPr bwMode="auto">
              <a:xfrm>
                <a:off x="2942" y="215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7" name="Line 1132"/>
              <p:cNvSpPr>
                <a:spLocks noChangeShapeType="1"/>
              </p:cNvSpPr>
              <p:nvPr/>
            </p:nvSpPr>
            <p:spPr bwMode="auto">
              <a:xfrm>
                <a:off x="2954" y="215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8" name="Line 1133"/>
              <p:cNvSpPr>
                <a:spLocks noChangeShapeType="1"/>
              </p:cNvSpPr>
              <p:nvPr/>
            </p:nvSpPr>
            <p:spPr bwMode="auto">
              <a:xfrm>
                <a:off x="2954" y="21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9" name="Line 1134"/>
              <p:cNvSpPr>
                <a:spLocks noChangeShapeType="1"/>
              </p:cNvSpPr>
              <p:nvPr/>
            </p:nvSpPr>
            <p:spPr bwMode="auto">
              <a:xfrm>
                <a:off x="2966" y="21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0" name="Line 1135"/>
              <p:cNvSpPr>
                <a:spLocks noChangeShapeType="1"/>
              </p:cNvSpPr>
              <p:nvPr/>
            </p:nvSpPr>
            <p:spPr bwMode="auto">
              <a:xfrm>
                <a:off x="2966" y="21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1" name="Line 1136"/>
              <p:cNvSpPr>
                <a:spLocks noChangeShapeType="1"/>
              </p:cNvSpPr>
              <p:nvPr/>
            </p:nvSpPr>
            <p:spPr bwMode="auto">
              <a:xfrm>
                <a:off x="2972" y="21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2" name="Line 1137"/>
              <p:cNvSpPr>
                <a:spLocks noChangeShapeType="1"/>
              </p:cNvSpPr>
              <p:nvPr/>
            </p:nvSpPr>
            <p:spPr bwMode="auto">
              <a:xfrm>
                <a:off x="2960" y="21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3" name="Line 1138"/>
              <p:cNvSpPr>
                <a:spLocks noChangeShapeType="1"/>
              </p:cNvSpPr>
              <p:nvPr/>
            </p:nvSpPr>
            <p:spPr bwMode="auto">
              <a:xfrm>
                <a:off x="2972" y="21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4" name="Line 1139"/>
              <p:cNvSpPr>
                <a:spLocks noChangeShapeType="1"/>
              </p:cNvSpPr>
              <p:nvPr/>
            </p:nvSpPr>
            <p:spPr bwMode="auto">
              <a:xfrm>
                <a:off x="2972" y="216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5" name="Line 1140"/>
              <p:cNvSpPr>
                <a:spLocks noChangeShapeType="1"/>
              </p:cNvSpPr>
              <p:nvPr/>
            </p:nvSpPr>
            <p:spPr bwMode="auto">
              <a:xfrm>
                <a:off x="2984" y="216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6" name="Line 1141"/>
              <p:cNvSpPr>
                <a:spLocks noChangeShapeType="1"/>
              </p:cNvSpPr>
              <p:nvPr/>
            </p:nvSpPr>
            <p:spPr bwMode="auto">
              <a:xfrm>
                <a:off x="2978" y="216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7" name="Line 1142"/>
              <p:cNvSpPr>
                <a:spLocks noChangeShapeType="1"/>
              </p:cNvSpPr>
              <p:nvPr/>
            </p:nvSpPr>
            <p:spPr bwMode="auto">
              <a:xfrm>
                <a:off x="2990" y="216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8" name="Line 1143"/>
              <p:cNvSpPr>
                <a:spLocks noChangeShapeType="1"/>
              </p:cNvSpPr>
              <p:nvPr/>
            </p:nvSpPr>
            <p:spPr bwMode="auto">
              <a:xfrm>
                <a:off x="2978" y="216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9" name="Line 1144"/>
              <p:cNvSpPr>
                <a:spLocks noChangeShapeType="1"/>
              </p:cNvSpPr>
              <p:nvPr/>
            </p:nvSpPr>
            <p:spPr bwMode="auto">
              <a:xfrm>
                <a:off x="2984" y="216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0" name="Line 1145"/>
              <p:cNvSpPr>
                <a:spLocks noChangeShapeType="1"/>
              </p:cNvSpPr>
              <p:nvPr/>
            </p:nvSpPr>
            <p:spPr bwMode="auto">
              <a:xfrm>
                <a:off x="2990" y="216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1" name="Line 1146"/>
              <p:cNvSpPr>
                <a:spLocks noChangeShapeType="1"/>
              </p:cNvSpPr>
              <p:nvPr/>
            </p:nvSpPr>
            <p:spPr bwMode="auto">
              <a:xfrm>
                <a:off x="3002" y="216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2" name="Line 1147"/>
              <p:cNvSpPr>
                <a:spLocks noChangeShapeType="1"/>
              </p:cNvSpPr>
              <p:nvPr/>
            </p:nvSpPr>
            <p:spPr bwMode="auto">
              <a:xfrm>
                <a:off x="2996" y="216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3" name="Line 1148"/>
              <p:cNvSpPr>
                <a:spLocks noChangeShapeType="1"/>
              </p:cNvSpPr>
              <p:nvPr/>
            </p:nvSpPr>
            <p:spPr bwMode="auto">
              <a:xfrm>
                <a:off x="3008" y="216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4" name="Line 1149"/>
              <p:cNvSpPr>
                <a:spLocks noChangeShapeType="1"/>
              </p:cNvSpPr>
              <p:nvPr/>
            </p:nvSpPr>
            <p:spPr bwMode="auto">
              <a:xfrm>
                <a:off x="2996" y="216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5" name="Line 1150"/>
              <p:cNvSpPr>
                <a:spLocks noChangeShapeType="1"/>
              </p:cNvSpPr>
              <p:nvPr/>
            </p:nvSpPr>
            <p:spPr bwMode="auto">
              <a:xfrm>
                <a:off x="3002" y="216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6" name="Line 1151"/>
              <p:cNvSpPr>
                <a:spLocks noChangeShapeType="1"/>
              </p:cNvSpPr>
              <p:nvPr/>
            </p:nvSpPr>
            <p:spPr bwMode="auto">
              <a:xfrm>
                <a:off x="3008" y="21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7" name="Line 1152"/>
              <p:cNvSpPr>
                <a:spLocks noChangeShapeType="1"/>
              </p:cNvSpPr>
              <p:nvPr/>
            </p:nvSpPr>
            <p:spPr bwMode="auto">
              <a:xfrm>
                <a:off x="3020" y="21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8" name="Line 1153"/>
              <p:cNvSpPr>
                <a:spLocks noChangeShapeType="1"/>
              </p:cNvSpPr>
              <p:nvPr/>
            </p:nvSpPr>
            <p:spPr bwMode="auto">
              <a:xfrm>
                <a:off x="3014" y="21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9" name="Line 1154"/>
              <p:cNvSpPr>
                <a:spLocks noChangeShapeType="1"/>
              </p:cNvSpPr>
              <p:nvPr/>
            </p:nvSpPr>
            <p:spPr bwMode="auto">
              <a:xfrm>
                <a:off x="3026" y="21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0" name="Line 1155"/>
              <p:cNvSpPr>
                <a:spLocks noChangeShapeType="1"/>
              </p:cNvSpPr>
              <p:nvPr/>
            </p:nvSpPr>
            <p:spPr bwMode="auto">
              <a:xfrm>
                <a:off x="3008" y="21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1" name="Line 1156"/>
              <p:cNvSpPr>
                <a:spLocks noChangeShapeType="1"/>
              </p:cNvSpPr>
              <p:nvPr/>
            </p:nvSpPr>
            <p:spPr bwMode="auto">
              <a:xfrm>
                <a:off x="3020" y="21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2" name="Line 1157"/>
              <p:cNvSpPr>
                <a:spLocks noChangeShapeType="1"/>
              </p:cNvSpPr>
              <p:nvPr/>
            </p:nvSpPr>
            <p:spPr bwMode="auto">
              <a:xfrm>
                <a:off x="3026" y="217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3" name="Line 1158"/>
              <p:cNvSpPr>
                <a:spLocks noChangeShapeType="1"/>
              </p:cNvSpPr>
              <p:nvPr/>
            </p:nvSpPr>
            <p:spPr bwMode="auto">
              <a:xfrm>
                <a:off x="3032" y="217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4" name="Line 1159"/>
              <p:cNvSpPr>
                <a:spLocks noChangeShapeType="1"/>
              </p:cNvSpPr>
              <p:nvPr/>
            </p:nvSpPr>
            <p:spPr bwMode="auto">
              <a:xfrm>
                <a:off x="3032" y="217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5" name="Line 1160"/>
              <p:cNvSpPr>
                <a:spLocks noChangeShapeType="1"/>
              </p:cNvSpPr>
              <p:nvPr/>
            </p:nvSpPr>
            <p:spPr bwMode="auto">
              <a:xfrm>
                <a:off x="3038" y="217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6" name="Line 1161"/>
              <p:cNvSpPr>
                <a:spLocks noChangeShapeType="1"/>
              </p:cNvSpPr>
              <p:nvPr/>
            </p:nvSpPr>
            <p:spPr bwMode="auto">
              <a:xfrm>
                <a:off x="3026" y="217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7" name="Line 1162"/>
              <p:cNvSpPr>
                <a:spLocks noChangeShapeType="1"/>
              </p:cNvSpPr>
              <p:nvPr/>
            </p:nvSpPr>
            <p:spPr bwMode="auto">
              <a:xfrm>
                <a:off x="3038" y="217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8" name="Line 1163"/>
              <p:cNvSpPr>
                <a:spLocks noChangeShapeType="1"/>
              </p:cNvSpPr>
              <p:nvPr/>
            </p:nvSpPr>
            <p:spPr bwMode="auto">
              <a:xfrm>
                <a:off x="3044" y="21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9" name="Line 1164"/>
              <p:cNvSpPr>
                <a:spLocks noChangeShapeType="1"/>
              </p:cNvSpPr>
              <p:nvPr/>
            </p:nvSpPr>
            <p:spPr bwMode="auto">
              <a:xfrm>
                <a:off x="3050" y="21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0" name="Line 1165"/>
              <p:cNvSpPr>
                <a:spLocks noChangeShapeType="1"/>
              </p:cNvSpPr>
              <p:nvPr/>
            </p:nvSpPr>
            <p:spPr bwMode="auto">
              <a:xfrm>
                <a:off x="3050" y="21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1" name="Line 1166"/>
              <p:cNvSpPr>
                <a:spLocks noChangeShapeType="1"/>
              </p:cNvSpPr>
              <p:nvPr/>
            </p:nvSpPr>
            <p:spPr bwMode="auto">
              <a:xfrm>
                <a:off x="3056" y="21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2" name="Line 1167"/>
              <p:cNvSpPr>
                <a:spLocks noChangeShapeType="1"/>
              </p:cNvSpPr>
              <p:nvPr/>
            </p:nvSpPr>
            <p:spPr bwMode="auto">
              <a:xfrm>
                <a:off x="3044" y="21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3" name="Line 1168"/>
              <p:cNvSpPr>
                <a:spLocks noChangeShapeType="1"/>
              </p:cNvSpPr>
              <p:nvPr/>
            </p:nvSpPr>
            <p:spPr bwMode="auto">
              <a:xfrm>
                <a:off x="3056" y="21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4" name="Line 1169"/>
              <p:cNvSpPr>
                <a:spLocks noChangeShapeType="1"/>
              </p:cNvSpPr>
              <p:nvPr/>
            </p:nvSpPr>
            <p:spPr bwMode="auto">
              <a:xfrm>
                <a:off x="3056" y="21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5" name="Line 1170"/>
              <p:cNvSpPr>
                <a:spLocks noChangeShapeType="1"/>
              </p:cNvSpPr>
              <p:nvPr/>
            </p:nvSpPr>
            <p:spPr bwMode="auto">
              <a:xfrm>
                <a:off x="3068" y="21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6" name="Line 1171"/>
              <p:cNvSpPr>
                <a:spLocks noChangeShapeType="1"/>
              </p:cNvSpPr>
              <p:nvPr/>
            </p:nvSpPr>
            <p:spPr bwMode="auto">
              <a:xfrm>
                <a:off x="3068" y="21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7" name="Line 1172"/>
              <p:cNvSpPr>
                <a:spLocks noChangeShapeType="1"/>
              </p:cNvSpPr>
              <p:nvPr/>
            </p:nvSpPr>
            <p:spPr bwMode="auto">
              <a:xfrm>
                <a:off x="3074" y="21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8" name="Line 1173"/>
              <p:cNvSpPr>
                <a:spLocks noChangeShapeType="1"/>
              </p:cNvSpPr>
              <p:nvPr/>
            </p:nvSpPr>
            <p:spPr bwMode="auto">
              <a:xfrm>
                <a:off x="3062" y="21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9" name="Line 1174"/>
              <p:cNvSpPr>
                <a:spLocks noChangeShapeType="1"/>
              </p:cNvSpPr>
              <p:nvPr/>
            </p:nvSpPr>
            <p:spPr bwMode="auto">
              <a:xfrm>
                <a:off x="3074" y="21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0" name="Line 1175"/>
              <p:cNvSpPr>
                <a:spLocks noChangeShapeType="1"/>
              </p:cNvSpPr>
              <p:nvPr/>
            </p:nvSpPr>
            <p:spPr bwMode="auto">
              <a:xfrm>
                <a:off x="3074" y="218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1" name="Line 1176"/>
              <p:cNvSpPr>
                <a:spLocks noChangeShapeType="1"/>
              </p:cNvSpPr>
              <p:nvPr/>
            </p:nvSpPr>
            <p:spPr bwMode="auto">
              <a:xfrm>
                <a:off x="3086" y="218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2" name="Line 1177"/>
              <p:cNvSpPr>
                <a:spLocks noChangeShapeType="1"/>
              </p:cNvSpPr>
              <p:nvPr/>
            </p:nvSpPr>
            <p:spPr bwMode="auto">
              <a:xfrm>
                <a:off x="3080" y="218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3" name="Line 1178"/>
              <p:cNvSpPr>
                <a:spLocks noChangeShapeType="1"/>
              </p:cNvSpPr>
              <p:nvPr/>
            </p:nvSpPr>
            <p:spPr bwMode="auto">
              <a:xfrm>
                <a:off x="3092" y="218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4" name="Line 1179"/>
              <p:cNvSpPr>
                <a:spLocks noChangeShapeType="1"/>
              </p:cNvSpPr>
              <p:nvPr/>
            </p:nvSpPr>
            <p:spPr bwMode="auto">
              <a:xfrm>
                <a:off x="3080" y="218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5" name="Line 1180"/>
              <p:cNvSpPr>
                <a:spLocks noChangeShapeType="1"/>
              </p:cNvSpPr>
              <p:nvPr/>
            </p:nvSpPr>
            <p:spPr bwMode="auto">
              <a:xfrm>
                <a:off x="3086" y="218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6" name="Line 1181"/>
              <p:cNvSpPr>
                <a:spLocks noChangeShapeType="1"/>
              </p:cNvSpPr>
              <p:nvPr/>
            </p:nvSpPr>
            <p:spPr bwMode="auto">
              <a:xfrm>
                <a:off x="3092" y="21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7" name="Line 1182"/>
              <p:cNvSpPr>
                <a:spLocks noChangeShapeType="1"/>
              </p:cNvSpPr>
              <p:nvPr/>
            </p:nvSpPr>
            <p:spPr bwMode="auto">
              <a:xfrm>
                <a:off x="3104" y="21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8" name="Line 1183"/>
              <p:cNvSpPr>
                <a:spLocks noChangeShapeType="1"/>
              </p:cNvSpPr>
              <p:nvPr/>
            </p:nvSpPr>
            <p:spPr bwMode="auto">
              <a:xfrm>
                <a:off x="3098" y="21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9" name="Line 1184"/>
              <p:cNvSpPr>
                <a:spLocks noChangeShapeType="1"/>
              </p:cNvSpPr>
              <p:nvPr/>
            </p:nvSpPr>
            <p:spPr bwMode="auto">
              <a:xfrm>
                <a:off x="3110" y="21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0" name="Line 1185"/>
              <p:cNvSpPr>
                <a:spLocks noChangeShapeType="1"/>
              </p:cNvSpPr>
              <p:nvPr/>
            </p:nvSpPr>
            <p:spPr bwMode="auto">
              <a:xfrm>
                <a:off x="3098" y="21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1" name="Line 1186"/>
              <p:cNvSpPr>
                <a:spLocks noChangeShapeType="1"/>
              </p:cNvSpPr>
              <p:nvPr/>
            </p:nvSpPr>
            <p:spPr bwMode="auto">
              <a:xfrm>
                <a:off x="3104" y="21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2" name="Line 1187"/>
              <p:cNvSpPr>
                <a:spLocks noChangeShapeType="1"/>
              </p:cNvSpPr>
              <p:nvPr/>
            </p:nvSpPr>
            <p:spPr bwMode="auto">
              <a:xfrm>
                <a:off x="3110" y="21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3" name="Line 1188"/>
              <p:cNvSpPr>
                <a:spLocks noChangeShapeType="1"/>
              </p:cNvSpPr>
              <p:nvPr/>
            </p:nvSpPr>
            <p:spPr bwMode="auto">
              <a:xfrm>
                <a:off x="3122" y="21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4" name="Line 1189"/>
              <p:cNvSpPr>
                <a:spLocks noChangeShapeType="1"/>
              </p:cNvSpPr>
              <p:nvPr/>
            </p:nvSpPr>
            <p:spPr bwMode="auto">
              <a:xfrm>
                <a:off x="3116" y="21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5" name="Line 1190"/>
              <p:cNvSpPr>
                <a:spLocks noChangeShapeType="1"/>
              </p:cNvSpPr>
              <p:nvPr/>
            </p:nvSpPr>
            <p:spPr bwMode="auto">
              <a:xfrm>
                <a:off x="3128" y="21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6" name="Line 1191"/>
              <p:cNvSpPr>
                <a:spLocks noChangeShapeType="1"/>
              </p:cNvSpPr>
              <p:nvPr/>
            </p:nvSpPr>
            <p:spPr bwMode="auto">
              <a:xfrm>
                <a:off x="3110" y="21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7" name="Line 1192"/>
              <p:cNvSpPr>
                <a:spLocks noChangeShapeType="1"/>
              </p:cNvSpPr>
              <p:nvPr/>
            </p:nvSpPr>
            <p:spPr bwMode="auto">
              <a:xfrm>
                <a:off x="3122" y="21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8" name="Line 1193"/>
              <p:cNvSpPr>
                <a:spLocks noChangeShapeType="1"/>
              </p:cNvSpPr>
              <p:nvPr/>
            </p:nvSpPr>
            <p:spPr bwMode="auto">
              <a:xfrm>
                <a:off x="3128" y="219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9" name="Line 1194"/>
              <p:cNvSpPr>
                <a:spLocks noChangeShapeType="1"/>
              </p:cNvSpPr>
              <p:nvPr/>
            </p:nvSpPr>
            <p:spPr bwMode="auto">
              <a:xfrm>
                <a:off x="3134" y="219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0" name="Line 1195"/>
              <p:cNvSpPr>
                <a:spLocks noChangeShapeType="1"/>
              </p:cNvSpPr>
              <p:nvPr/>
            </p:nvSpPr>
            <p:spPr bwMode="auto">
              <a:xfrm>
                <a:off x="3134" y="219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1" name="Line 1196"/>
              <p:cNvSpPr>
                <a:spLocks noChangeShapeType="1"/>
              </p:cNvSpPr>
              <p:nvPr/>
            </p:nvSpPr>
            <p:spPr bwMode="auto">
              <a:xfrm>
                <a:off x="3140" y="219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2" name="Line 1197"/>
              <p:cNvSpPr>
                <a:spLocks noChangeShapeType="1"/>
              </p:cNvSpPr>
              <p:nvPr/>
            </p:nvSpPr>
            <p:spPr bwMode="auto">
              <a:xfrm>
                <a:off x="3128" y="219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3" name="Line 1198"/>
              <p:cNvSpPr>
                <a:spLocks noChangeShapeType="1"/>
              </p:cNvSpPr>
              <p:nvPr/>
            </p:nvSpPr>
            <p:spPr bwMode="auto">
              <a:xfrm>
                <a:off x="3140" y="219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4" name="Line 1199"/>
              <p:cNvSpPr>
                <a:spLocks noChangeShapeType="1"/>
              </p:cNvSpPr>
              <p:nvPr/>
            </p:nvSpPr>
            <p:spPr bwMode="auto">
              <a:xfrm>
                <a:off x="3146" y="219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5" name="Line 1200"/>
              <p:cNvSpPr>
                <a:spLocks noChangeShapeType="1"/>
              </p:cNvSpPr>
              <p:nvPr/>
            </p:nvSpPr>
            <p:spPr bwMode="auto">
              <a:xfrm>
                <a:off x="3152" y="219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6" name="Line 1201"/>
              <p:cNvSpPr>
                <a:spLocks noChangeShapeType="1"/>
              </p:cNvSpPr>
              <p:nvPr/>
            </p:nvSpPr>
            <p:spPr bwMode="auto">
              <a:xfrm>
                <a:off x="3152" y="219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7" name="Line 1202"/>
              <p:cNvSpPr>
                <a:spLocks noChangeShapeType="1"/>
              </p:cNvSpPr>
              <p:nvPr/>
            </p:nvSpPr>
            <p:spPr bwMode="auto">
              <a:xfrm>
                <a:off x="3158" y="219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8" name="Line 1203"/>
              <p:cNvSpPr>
                <a:spLocks noChangeShapeType="1"/>
              </p:cNvSpPr>
              <p:nvPr/>
            </p:nvSpPr>
            <p:spPr bwMode="auto">
              <a:xfrm>
                <a:off x="3146" y="219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9" name="Line 1204"/>
              <p:cNvSpPr>
                <a:spLocks noChangeShapeType="1"/>
              </p:cNvSpPr>
              <p:nvPr/>
            </p:nvSpPr>
            <p:spPr bwMode="auto">
              <a:xfrm>
                <a:off x="3158" y="219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0" name="Line 1205"/>
              <p:cNvSpPr>
                <a:spLocks noChangeShapeType="1"/>
              </p:cNvSpPr>
              <p:nvPr/>
            </p:nvSpPr>
            <p:spPr bwMode="auto">
              <a:xfrm>
                <a:off x="3158" y="221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1" name="Line 1206"/>
              <p:cNvSpPr>
                <a:spLocks noChangeShapeType="1"/>
              </p:cNvSpPr>
              <p:nvPr/>
            </p:nvSpPr>
            <p:spPr bwMode="auto">
              <a:xfrm>
                <a:off x="3170" y="221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2" name="Line 1207"/>
              <p:cNvSpPr>
                <a:spLocks noChangeShapeType="1"/>
              </p:cNvSpPr>
              <p:nvPr/>
            </p:nvSpPr>
            <p:spPr bwMode="auto">
              <a:xfrm>
                <a:off x="3170" y="221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3" name="Line 1208"/>
              <p:cNvSpPr>
                <a:spLocks noChangeShapeType="1"/>
              </p:cNvSpPr>
              <p:nvPr/>
            </p:nvSpPr>
            <p:spPr bwMode="auto">
              <a:xfrm>
                <a:off x="3176" y="221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4" name="Line 1209"/>
              <p:cNvSpPr>
                <a:spLocks noChangeShapeType="1"/>
              </p:cNvSpPr>
              <p:nvPr/>
            </p:nvSpPr>
            <p:spPr bwMode="auto">
              <a:xfrm>
                <a:off x="3164" y="221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5" name="Line 1210"/>
              <p:cNvSpPr>
                <a:spLocks noChangeShapeType="1"/>
              </p:cNvSpPr>
              <p:nvPr/>
            </p:nvSpPr>
            <p:spPr bwMode="auto">
              <a:xfrm>
                <a:off x="3176" y="221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6" name="Line 1211"/>
              <p:cNvSpPr>
                <a:spLocks noChangeShapeType="1"/>
              </p:cNvSpPr>
              <p:nvPr/>
            </p:nvSpPr>
            <p:spPr bwMode="auto">
              <a:xfrm>
                <a:off x="3176" y="221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7" name="Line 1212"/>
              <p:cNvSpPr>
                <a:spLocks noChangeShapeType="1"/>
              </p:cNvSpPr>
              <p:nvPr/>
            </p:nvSpPr>
            <p:spPr bwMode="auto">
              <a:xfrm>
                <a:off x="3188" y="221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8" name="Line 1213"/>
              <p:cNvSpPr>
                <a:spLocks noChangeShapeType="1"/>
              </p:cNvSpPr>
              <p:nvPr/>
            </p:nvSpPr>
            <p:spPr bwMode="auto">
              <a:xfrm>
                <a:off x="3182" y="221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9" name="Line 1214"/>
              <p:cNvSpPr>
                <a:spLocks noChangeShapeType="1"/>
              </p:cNvSpPr>
              <p:nvPr/>
            </p:nvSpPr>
            <p:spPr bwMode="auto">
              <a:xfrm>
                <a:off x="3194" y="221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0" name="Line 1215"/>
              <p:cNvSpPr>
                <a:spLocks noChangeShapeType="1"/>
              </p:cNvSpPr>
              <p:nvPr/>
            </p:nvSpPr>
            <p:spPr bwMode="auto">
              <a:xfrm>
                <a:off x="3182" y="221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1" name="Line 1216"/>
              <p:cNvSpPr>
                <a:spLocks noChangeShapeType="1"/>
              </p:cNvSpPr>
              <p:nvPr/>
            </p:nvSpPr>
            <p:spPr bwMode="auto">
              <a:xfrm>
                <a:off x="3188" y="221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2" name="Line 1217"/>
              <p:cNvSpPr>
                <a:spLocks noChangeShapeType="1"/>
              </p:cNvSpPr>
              <p:nvPr/>
            </p:nvSpPr>
            <p:spPr bwMode="auto">
              <a:xfrm>
                <a:off x="3194" y="221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3" name="Line 1218"/>
              <p:cNvSpPr>
                <a:spLocks noChangeShapeType="1"/>
              </p:cNvSpPr>
              <p:nvPr/>
            </p:nvSpPr>
            <p:spPr bwMode="auto">
              <a:xfrm>
                <a:off x="3206" y="221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4" name="Line 1219"/>
              <p:cNvSpPr>
                <a:spLocks noChangeShapeType="1"/>
              </p:cNvSpPr>
              <p:nvPr/>
            </p:nvSpPr>
            <p:spPr bwMode="auto">
              <a:xfrm>
                <a:off x="3200" y="221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5" name="Line 1220"/>
              <p:cNvSpPr>
                <a:spLocks noChangeShapeType="1"/>
              </p:cNvSpPr>
              <p:nvPr/>
            </p:nvSpPr>
            <p:spPr bwMode="auto">
              <a:xfrm>
                <a:off x="3212" y="221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6" name="Line 1221"/>
              <p:cNvSpPr>
                <a:spLocks noChangeShapeType="1"/>
              </p:cNvSpPr>
              <p:nvPr/>
            </p:nvSpPr>
            <p:spPr bwMode="auto">
              <a:xfrm>
                <a:off x="3200" y="221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7" name="Line 1222"/>
              <p:cNvSpPr>
                <a:spLocks noChangeShapeType="1"/>
              </p:cNvSpPr>
              <p:nvPr/>
            </p:nvSpPr>
            <p:spPr bwMode="auto">
              <a:xfrm>
                <a:off x="3206" y="221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8" name="Line 1223"/>
              <p:cNvSpPr>
                <a:spLocks noChangeShapeType="1"/>
              </p:cNvSpPr>
              <p:nvPr/>
            </p:nvSpPr>
            <p:spPr bwMode="auto">
              <a:xfrm>
                <a:off x="3212" y="22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9" name="Line 1224"/>
              <p:cNvSpPr>
                <a:spLocks noChangeShapeType="1"/>
              </p:cNvSpPr>
              <p:nvPr/>
            </p:nvSpPr>
            <p:spPr bwMode="auto">
              <a:xfrm>
                <a:off x="3224" y="22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0" name="Line 1225"/>
              <p:cNvSpPr>
                <a:spLocks noChangeShapeType="1"/>
              </p:cNvSpPr>
              <p:nvPr/>
            </p:nvSpPr>
            <p:spPr bwMode="auto">
              <a:xfrm>
                <a:off x="3218" y="22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1" name="Line 1226"/>
              <p:cNvSpPr>
                <a:spLocks noChangeShapeType="1"/>
              </p:cNvSpPr>
              <p:nvPr/>
            </p:nvSpPr>
            <p:spPr bwMode="auto">
              <a:xfrm>
                <a:off x="3230" y="22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2" name="Line 1227"/>
              <p:cNvSpPr>
                <a:spLocks noChangeShapeType="1"/>
              </p:cNvSpPr>
              <p:nvPr/>
            </p:nvSpPr>
            <p:spPr bwMode="auto">
              <a:xfrm>
                <a:off x="3212" y="22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3" name="Line 1228"/>
              <p:cNvSpPr>
                <a:spLocks noChangeShapeType="1"/>
              </p:cNvSpPr>
              <p:nvPr/>
            </p:nvSpPr>
            <p:spPr bwMode="auto">
              <a:xfrm>
                <a:off x="3224" y="22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4" name="Line 1229"/>
              <p:cNvSpPr>
                <a:spLocks noChangeShapeType="1"/>
              </p:cNvSpPr>
              <p:nvPr/>
            </p:nvSpPr>
            <p:spPr bwMode="auto">
              <a:xfrm>
                <a:off x="3230"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5" name="Line 1230"/>
              <p:cNvSpPr>
                <a:spLocks noChangeShapeType="1"/>
              </p:cNvSpPr>
              <p:nvPr/>
            </p:nvSpPr>
            <p:spPr bwMode="auto">
              <a:xfrm>
                <a:off x="3236"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6" name="Line 1231"/>
              <p:cNvSpPr>
                <a:spLocks noChangeShapeType="1"/>
              </p:cNvSpPr>
              <p:nvPr/>
            </p:nvSpPr>
            <p:spPr bwMode="auto">
              <a:xfrm>
                <a:off x="3236"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7" name="Line 1232"/>
              <p:cNvSpPr>
                <a:spLocks noChangeShapeType="1"/>
              </p:cNvSpPr>
              <p:nvPr/>
            </p:nvSpPr>
            <p:spPr bwMode="auto">
              <a:xfrm>
                <a:off x="3242"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8" name="Line 1233"/>
              <p:cNvSpPr>
                <a:spLocks noChangeShapeType="1"/>
              </p:cNvSpPr>
              <p:nvPr/>
            </p:nvSpPr>
            <p:spPr bwMode="auto">
              <a:xfrm>
                <a:off x="3230"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9" name="Line 1234"/>
              <p:cNvSpPr>
                <a:spLocks noChangeShapeType="1"/>
              </p:cNvSpPr>
              <p:nvPr/>
            </p:nvSpPr>
            <p:spPr bwMode="auto">
              <a:xfrm>
                <a:off x="3242"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0" name="Line 1235"/>
              <p:cNvSpPr>
                <a:spLocks noChangeShapeType="1"/>
              </p:cNvSpPr>
              <p:nvPr/>
            </p:nvSpPr>
            <p:spPr bwMode="auto">
              <a:xfrm>
                <a:off x="3248"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1" name="Line 1236"/>
              <p:cNvSpPr>
                <a:spLocks noChangeShapeType="1"/>
              </p:cNvSpPr>
              <p:nvPr/>
            </p:nvSpPr>
            <p:spPr bwMode="auto">
              <a:xfrm>
                <a:off x="3254"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2" name="Line 1237"/>
              <p:cNvSpPr>
                <a:spLocks noChangeShapeType="1"/>
              </p:cNvSpPr>
              <p:nvPr/>
            </p:nvSpPr>
            <p:spPr bwMode="auto">
              <a:xfrm>
                <a:off x="3254"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3" name="Line 1238"/>
              <p:cNvSpPr>
                <a:spLocks noChangeShapeType="1"/>
              </p:cNvSpPr>
              <p:nvPr/>
            </p:nvSpPr>
            <p:spPr bwMode="auto">
              <a:xfrm>
                <a:off x="3260"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4" name="Line 1239"/>
              <p:cNvSpPr>
                <a:spLocks noChangeShapeType="1"/>
              </p:cNvSpPr>
              <p:nvPr/>
            </p:nvSpPr>
            <p:spPr bwMode="auto">
              <a:xfrm>
                <a:off x="3248"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5" name="Line 1240"/>
              <p:cNvSpPr>
                <a:spLocks noChangeShapeType="1"/>
              </p:cNvSpPr>
              <p:nvPr/>
            </p:nvSpPr>
            <p:spPr bwMode="auto">
              <a:xfrm>
                <a:off x="3260" y="222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6" name="Line 1241"/>
              <p:cNvSpPr>
                <a:spLocks noChangeShapeType="1"/>
              </p:cNvSpPr>
              <p:nvPr/>
            </p:nvSpPr>
            <p:spPr bwMode="auto">
              <a:xfrm>
                <a:off x="3260" y="22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7" name="Line 1242"/>
              <p:cNvSpPr>
                <a:spLocks noChangeShapeType="1"/>
              </p:cNvSpPr>
              <p:nvPr/>
            </p:nvSpPr>
            <p:spPr bwMode="auto">
              <a:xfrm>
                <a:off x="3272" y="22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8" name="Line 1243"/>
              <p:cNvSpPr>
                <a:spLocks noChangeShapeType="1"/>
              </p:cNvSpPr>
              <p:nvPr/>
            </p:nvSpPr>
            <p:spPr bwMode="auto">
              <a:xfrm>
                <a:off x="3272" y="22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9" name="Line 1244"/>
              <p:cNvSpPr>
                <a:spLocks noChangeShapeType="1"/>
              </p:cNvSpPr>
              <p:nvPr/>
            </p:nvSpPr>
            <p:spPr bwMode="auto">
              <a:xfrm>
                <a:off x="3278" y="22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0" name="Line 1245"/>
              <p:cNvSpPr>
                <a:spLocks noChangeShapeType="1"/>
              </p:cNvSpPr>
              <p:nvPr/>
            </p:nvSpPr>
            <p:spPr bwMode="auto">
              <a:xfrm>
                <a:off x="3266" y="22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1" name="Line 1246"/>
              <p:cNvSpPr>
                <a:spLocks noChangeShapeType="1"/>
              </p:cNvSpPr>
              <p:nvPr/>
            </p:nvSpPr>
            <p:spPr bwMode="auto">
              <a:xfrm>
                <a:off x="3278" y="22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2" name="Line 1247"/>
              <p:cNvSpPr>
                <a:spLocks noChangeShapeType="1"/>
              </p:cNvSpPr>
              <p:nvPr/>
            </p:nvSpPr>
            <p:spPr bwMode="auto">
              <a:xfrm>
                <a:off x="3278" y="22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3" name="Line 1248"/>
              <p:cNvSpPr>
                <a:spLocks noChangeShapeType="1"/>
              </p:cNvSpPr>
              <p:nvPr/>
            </p:nvSpPr>
            <p:spPr bwMode="auto">
              <a:xfrm>
                <a:off x="3290" y="22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14" name="Line 1249"/>
              <p:cNvSpPr>
                <a:spLocks noChangeShapeType="1"/>
              </p:cNvSpPr>
              <p:nvPr/>
            </p:nvSpPr>
            <p:spPr bwMode="auto">
              <a:xfrm>
                <a:off x="3284" y="22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104" name="Line 1250"/>
            <p:cNvSpPr>
              <a:spLocks noChangeShapeType="1"/>
            </p:cNvSpPr>
            <p:nvPr/>
          </p:nvSpPr>
          <p:spPr bwMode="auto">
            <a:xfrm>
              <a:off x="3296" y="22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5" name="Line 1251"/>
            <p:cNvSpPr>
              <a:spLocks noChangeShapeType="1"/>
            </p:cNvSpPr>
            <p:nvPr/>
          </p:nvSpPr>
          <p:spPr bwMode="auto">
            <a:xfrm>
              <a:off x="3284" y="22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6" name="Line 1252"/>
            <p:cNvSpPr>
              <a:spLocks noChangeShapeType="1"/>
            </p:cNvSpPr>
            <p:nvPr/>
          </p:nvSpPr>
          <p:spPr bwMode="auto">
            <a:xfrm>
              <a:off x="3290" y="22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7" name="Line 1253"/>
            <p:cNvSpPr>
              <a:spLocks noChangeShapeType="1"/>
            </p:cNvSpPr>
            <p:nvPr/>
          </p:nvSpPr>
          <p:spPr bwMode="auto">
            <a:xfrm>
              <a:off x="3296" y="22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8" name="Line 1254"/>
            <p:cNvSpPr>
              <a:spLocks noChangeShapeType="1"/>
            </p:cNvSpPr>
            <p:nvPr/>
          </p:nvSpPr>
          <p:spPr bwMode="auto">
            <a:xfrm>
              <a:off x="3308" y="22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9" name="Line 1255"/>
            <p:cNvSpPr>
              <a:spLocks noChangeShapeType="1"/>
            </p:cNvSpPr>
            <p:nvPr/>
          </p:nvSpPr>
          <p:spPr bwMode="auto">
            <a:xfrm>
              <a:off x="3302" y="22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0" name="Line 1256"/>
            <p:cNvSpPr>
              <a:spLocks noChangeShapeType="1"/>
            </p:cNvSpPr>
            <p:nvPr/>
          </p:nvSpPr>
          <p:spPr bwMode="auto">
            <a:xfrm>
              <a:off x="3314" y="22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1" name="Line 1257"/>
            <p:cNvSpPr>
              <a:spLocks noChangeShapeType="1"/>
            </p:cNvSpPr>
            <p:nvPr/>
          </p:nvSpPr>
          <p:spPr bwMode="auto">
            <a:xfrm>
              <a:off x="3302" y="22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2" name="Line 1258"/>
            <p:cNvSpPr>
              <a:spLocks noChangeShapeType="1"/>
            </p:cNvSpPr>
            <p:nvPr/>
          </p:nvSpPr>
          <p:spPr bwMode="auto">
            <a:xfrm>
              <a:off x="3308" y="22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3" name="Line 1259"/>
            <p:cNvSpPr>
              <a:spLocks noChangeShapeType="1"/>
            </p:cNvSpPr>
            <p:nvPr/>
          </p:nvSpPr>
          <p:spPr bwMode="auto">
            <a:xfrm>
              <a:off x="3314" y="22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4" name="Line 1260"/>
            <p:cNvSpPr>
              <a:spLocks noChangeShapeType="1"/>
            </p:cNvSpPr>
            <p:nvPr/>
          </p:nvSpPr>
          <p:spPr bwMode="auto">
            <a:xfrm>
              <a:off x="3326" y="22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5" name="Line 1261"/>
            <p:cNvSpPr>
              <a:spLocks noChangeShapeType="1"/>
            </p:cNvSpPr>
            <p:nvPr/>
          </p:nvSpPr>
          <p:spPr bwMode="auto">
            <a:xfrm>
              <a:off x="3320" y="22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6" name="Line 1262"/>
            <p:cNvSpPr>
              <a:spLocks noChangeShapeType="1"/>
            </p:cNvSpPr>
            <p:nvPr/>
          </p:nvSpPr>
          <p:spPr bwMode="auto">
            <a:xfrm>
              <a:off x="3332" y="22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7" name="Line 1263"/>
            <p:cNvSpPr>
              <a:spLocks noChangeShapeType="1"/>
            </p:cNvSpPr>
            <p:nvPr/>
          </p:nvSpPr>
          <p:spPr bwMode="auto">
            <a:xfrm>
              <a:off x="3314" y="22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8" name="Line 1264"/>
            <p:cNvSpPr>
              <a:spLocks noChangeShapeType="1"/>
            </p:cNvSpPr>
            <p:nvPr/>
          </p:nvSpPr>
          <p:spPr bwMode="auto">
            <a:xfrm>
              <a:off x="3326" y="22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9" name="Line 1265"/>
            <p:cNvSpPr>
              <a:spLocks noChangeShapeType="1"/>
            </p:cNvSpPr>
            <p:nvPr/>
          </p:nvSpPr>
          <p:spPr bwMode="auto">
            <a:xfrm>
              <a:off x="3332"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0" name="Line 1266"/>
            <p:cNvSpPr>
              <a:spLocks noChangeShapeType="1"/>
            </p:cNvSpPr>
            <p:nvPr/>
          </p:nvSpPr>
          <p:spPr bwMode="auto">
            <a:xfrm>
              <a:off x="3338"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1" name="Line 1267"/>
            <p:cNvSpPr>
              <a:spLocks noChangeShapeType="1"/>
            </p:cNvSpPr>
            <p:nvPr/>
          </p:nvSpPr>
          <p:spPr bwMode="auto">
            <a:xfrm>
              <a:off x="3338"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2" name="Line 1268"/>
            <p:cNvSpPr>
              <a:spLocks noChangeShapeType="1"/>
            </p:cNvSpPr>
            <p:nvPr/>
          </p:nvSpPr>
          <p:spPr bwMode="auto">
            <a:xfrm>
              <a:off x="3344"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3" name="Line 1269"/>
            <p:cNvSpPr>
              <a:spLocks noChangeShapeType="1"/>
            </p:cNvSpPr>
            <p:nvPr/>
          </p:nvSpPr>
          <p:spPr bwMode="auto">
            <a:xfrm>
              <a:off x="3332"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4" name="Line 1270"/>
            <p:cNvSpPr>
              <a:spLocks noChangeShapeType="1"/>
            </p:cNvSpPr>
            <p:nvPr/>
          </p:nvSpPr>
          <p:spPr bwMode="auto">
            <a:xfrm>
              <a:off x="3344"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5" name="Line 1271"/>
            <p:cNvSpPr>
              <a:spLocks noChangeShapeType="1"/>
            </p:cNvSpPr>
            <p:nvPr/>
          </p:nvSpPr>
          <p:spPr bwMode="auto">
            <a:xfrm>
              <a:off x="3350"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6" name="Line 1272"/>
            <p:cNvSpPr>
              <a:spLocks noChangeShapeType="1"/>
            </p:cNvSpPr>
            <p:nvPr/>
          </p:nvSpPr>
          <p:spPr bwMode="auto">
            <a:xfrm>
              <a:off x="3356"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7" name="Line 1273"/>
            <p:cNvSpPr>
              <a:spLocks noChangeShapeType="1"/>
            </p:cNvSpPr>
            <p:nvPr/>
          </p:nvSpPr>
          <p:spPr bwMode="auto">
            <a:xfrm>
              <a:off x="3356"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8" name="Line 1274"/>
            <p:cNvSpPr>
              <a:spLocks noChangeShapeType="1"/>
            </p:cNvSpPr>
            <p:nvPr/>
          </p:nvSpPr>
          <p:spPr bwMode="auto">
            <a:xfrm>
              <a:off x="3362"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9" name="Line 1275"/>
            <p:cNvSpPr>
              <a:spLocks noChangeShapeType="1"/>
            </p:cNvSpPr>
            <p:nvPr/>
          </p:nvSpPr>
          <p:spPr bwMode="auto">
            <a:xfrm>
              <a:off x="3350"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0" name="Line 1276"/>
            <p:cNvSpPr>
              <a:spLocks noChangeShapeType="1"/>
            </p:cNvSpPr>
            <p:nvPr/>
          </p:nvSpPr>
          <p:spPr bwMode="auto">
            <a:xfrm>
              <a:off x="3362"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1" name="Line 1277"/>
            <p:cNvSpPr>
              <a:spLocks noChangeShapeType="1"/>
            </p:cNvSpPr>
            <p:nvPr/>
          </p:nvSpPr>
          <p:spPr bwMode="auto">
            <a:xfrm>
              <a:off x="3362"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2" name="Line 1278"/>
            <p:cNvSpPr>
              <a:spLocks noChangeShapeType="1"/>
            </p:cNvSpPr>
            <p:nvPr/>
          </p:nvSpPr>
          <p:spPr bwMode="auto">
            <a:xfrm>
              <a:off x="3374"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3" name="Line 1279"/>
            <p:cNvSpPr>
              <a:spLocks noChangeShapeType="1"/>
            </p:cNvSpPr>
            <p:nvPr/>
          </p:nvSpPr>
          <p:spPr bwMode="auto">
            <a:xfrm>
              <a:off x="3374"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4" name="Line 1280"/>
            <p:cNvSpPr>
              <a:spLocks noChangeShapeType="1"/>
            </p:cNvSpPr>
            <p:nvPr/>
          </p:nvSpPr>
          <p:spPr bwMode="auto">
            <a:xfrm>
              <a:off x="3380"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5" name="Line 1281"/>
            <p:cNvSpPr>
              <a:spLocks noChangeShapeType="1"/>
            </p:cNvSpPr>
            <p:nvPr/>
          </p:nvSpPr>
          <p:spPr bwMode="auto">
            <a:xfrm>
              <a:off x="3368"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6" name="Line 1282"/>
            <p:cNvSpPr>
              <a:spLocks noChangeShapeType="1"/>
            </p:cNvSpPr>
            <p:nvPr/>
          </p:nvSpPr>
          <p:spPr bwMode="auto">
            <a:xfrm>
              <a:off x="3380" y="224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7" name="Line 1283"/>
            <p:cNvSpPr>
              <a:spLocks noChangeShapeType="1"/>
            </p:cNvSpPr>
            <p:nvPr/>
          </p:nvSpPr>
          <p:spPr bwMode="auto">
            <a:xfrm>
              <a:off x="3380"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8" name="Line 1284"/>
            <p:cNvSpPr>
              <a:spLocks noChangeShapeType="1"/>
            </p:cNvSpPr>
            <p:nvPr/>
          </p:nvSpPr>
          <p:spPr bwMode="auto">
            <a:xfrm>
              <a:off x="3392"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9" name="Line 1285"/>
            <p:cNvSpPr>
              <a:spLocks noChangeShapeType="1"/>
            </p:cNvSpPr>
            <p:nvPr/>
          </p:nvSpPr>
          <p:spPr bwMode="auto">
            <a:xfrm>
              <a:off x="3386"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0" name="Line 1286"/>
            <p:cNvSpPr>
              <a:spLocks noChangeShapeType="1"/>
            </p:cNvSpPr>
            <p:nvPr/>
          </p:nvSpPr>
          <p:spPr bwMode="auto">
            <a:xfrm>
              <a:off x="3398"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1" name="Line 1287"/>
            <p:cNvSpPr>
              <a:spLocks noChangeShapeType="1"/>
            </p:cNvSpPr>
            <p:nvPr/>
          </p:nvSpPr>
          <p:spPr bwMode="auto">
            <a:xfrm>
              <a:off x="3386"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2" name="Line 1288"/>
            <p:cNvSpPr>
              <a:spLocks noChangeShapeType="1"/>
            </p:cNvSpPr>
            <p:nvPr/>
          </p:nvSpPr>
          <p:spPr bwMode="auto">
            <a:xfrm>
              <a:off x="3392" y="224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3" name="Line 1289"/>
            <p:cNvSpPr>
              <a:spLocks noChangeShapeType="1"/>
            </p:cNvSpPr>
            <p:nvPr/>
          </p:nvSpPr>
          <p:spPr bwMode="auto">
            <a:xfrm>
              <a:off x="3398" y="22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4" name="Line 1290"/>
            <p:cNvSpPr>
              <a:spLocks noChangeShapeType="1"/>
            </p:cNvSpPr>
            <p:nvPr/>
          </p:nvSpPr>
          <p:spPr bwMode="auto">
            <a:xfrm>
              <a:off x="3410" y="22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5" name="Line 1291"/>
            <p:cNvSpPr>
              <a:spLocks noChangeShapeType="1"/>
            </p:cNvSpPr>
            <p:nvPr/>
          </p:nvSpPr>
          <p:spPr bwMode="auto">
            <a:xfrm>
              <a:off x="3404" y="22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6" name="Line 1292"/>
            <p:cNvSpPr>
              <a:spLocks noChangeShapeType="1"/>
            </p:cNvSpPr>
            <p:nvPr/>
          </p:nvSpPr>
          <p:spPr bwMode="auto">
            <a:xfrm>
              <a:off x="3416" y="22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7" name="Line 1293"/>
            <p:cNvSpPr>
              <a:spLocks noChangeShapeType="1"/>
            </p:cNvSpPr>
            <p:nvPr/>
          </p:nvSpPr>
          <p:spPr bwMode="auto">
            <a:xfrm>
              <a:off x="3404" y="22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8" name="Line 1294"/>
            <p:cNvSpPr>
              <a:spLocks noChangeShapeType="1"/>
            </p:cNvSpPr>
            <p:nvPr/>
          </p:nvSpPr>
          <p:spPr bwMode="auto">
            <a:xfrm>
              <a:off x="3410" y="22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9" name="Line 1295"/>
            <p:cNvSpPr>
              <a:spLocks noChangeShapeType="1"/>
            </p:cNvSpPr>
            <p:nvPr/>
          </p:nvSpPr>
          <p:spPr bwMode="auto">
            <a:xfrm>
              <a:off x="3416" y="225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0" name="Line 1296"/>
            <p:cNvSpPr>
              <a:spLocks noChangeShapeType="1"/>
            </p:cNvSpPr>
            <p:nvPr/>
          </p:nvSpPr>
          <p:spPr bwMode="auto">
            <a:xfrm>
              <a:off x="3428" y="225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1" name="Line 1297"/>
            <p:cNvSpPr>
              <a:spLocks noChangeShapeType="1"/>
            </p:cNvSpPr>
            <p:nvPr/>
          </p:nvSpPr>
          <p:spPr bwMode="auto">
            <a:xfrm>
              <a:off x="3422" y="225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2" name="Line 1298"/>
            <p:cNvSpPr>
              <a:spLocks noChangeShapeType="1"/>
            </p:cNvSpPr>
            <p:nvPr/>
          </p:nvSpPr>
          <p:spPr bwMode="auto">
            <a:xfrm>
              <a:off x="3434" y="225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3" name="Line 1299"/>
            <p:cNvSpPr>
              <a:spLocks noChangeShapeType="1"/>
            </p:cNvSpPr>
            <p:nvPr/>
          </p:nvSpPr>
          <p:spPr bwMode="auto">
            <a:xfrm>
              <a:off x="3416" y="225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4" name="Line 1300"/>
            <p:cNvSpPr>
              <a:spLocks noChangeShapeType="1"/>
            </p:cNvSpPr>
            <p:nvPr/>
          </p:nvSpPr>
          <p:spPr bwMode="auto">
            <a:xfrm>
              <a:off x="3428" y="225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5" name="Line 1301"/>
            <p:cNvSpPr>
              <a:spLocks noChangeShapeType="1"/>
            </p:cNvSpPr>
            <p:nvPr/>
          </p:nvSpPr>
          <p:spPr bwMode="auto">
            <a:xfrm>
              <a:off x="3434" y="22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6" name="Line 1302"/>
            <p:cNvSpPr>
              <a:spLocks noChangeShapeType="1"/>
            </p:cNvSpPr>
            <p:nvPr/>
          </p:nvSpPr>
          <p:spPr bwMode="auto">
            <a:xfrm>
              <a:off x="3440" y="22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7" name="Line 1303"/>
            <p:cNvSpPr>
              <a:spLocks noChangeShapeType="1"/>
            </p:cNvSpPr>
            <p:nvPr/>
          </p:nvSpPr>
          <p:spPr bwMode="auto">
            <a:xfrm>
              <a:off x="3440" y="22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8" name="Line 1304"/>
            <p:cNvSpPr>
              <a:spLocks noChangeShapeType="1"/>
            </p:cNvSpPr>
            <p:nvPr/>
          </p:nvSpPr>
          <p:spPr bwMode="auto">
            <a:xfrm>
              <a:off x="3446" y="22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9" name="Line 1305"/>
            <p:cNvSpPr>
              <a:spLocks noChangeShapeType="1"/>
            </p:cNvSpPr>
            <p:nvPr/>
          </p:nvSpPr>
          <p:spPr bwMode="auto">
            <a:xfrm>
              <a:off x="3434" y="22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0" name="Line 1306"/>
            <p:cNvSpPr>
              <a:spLocks noChangeShapeType="1"/>
            </p:cNvSpPr>
            <p:nvPr/>
          </p:nvSpPr>
          <p:spPr bwMode="auto">
            <a:xfrm>
              <a:off x="3446" y="22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1" name="Line 1307"/>
            <p:cNvSpPr>
              <a:spLocks noChangeShapeType="1"/>
            </p:cNvSpPr>
            <p:nvPr/>
          </p:nvSpPr>
          <p:spPr bwMode="auto">
            <a:xfrm>
              <a:off x="3446" y="22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2" name="Line 1308"/>
            <p:cNvSpPr>
              <a:spLocks noChangeShapeType="1"/>
            </p:cNvSpPr>
            <p:nvPr/>
          </p:nvSpPr>
          <p:spPr bwMode="auto">
            <a:xfrm>
              <a:off x="3458" y="22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3" name="Line 1309"/>
            <p:cNvSpPr>
              <a:spLocks noChangeShapeType="1"/>
            </p:cNvSpPr>
            <p:nvPr/>
          </p:nvSpPr>
          <p:spPr bwMode="auto">
            <a:xfrm>
              <a:off x="3458" y="22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4" name="Line 1310"/>
            <p:cNvSpPr>
              <a:spLocks noChangeShapeType="1"/>
            </p:cNvSpPr>
            <p:nvPr/>
          </p:nvSpPr>
          <p:spPr bwMode="auto">
            <a:xfrm>
              <a:off x="3464" y="22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5" name="Line 1311"/>
            <p:cNvSpPr>
              <a:spLocks noChangeShapeType="1"/>
            </p:cNvSpPr>
            <p:nvPr/>
          </p:nvSpPr>
          <p:spPr bwMode="auto">
            <a:xfrm>
              <a:off x="3452" y="22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6" name="Line 1312"/>
            <p:cNvSpPr>
              <a:spLocks noChangeShapeType="1"/>
            </p:cNvSpPr>
            <p:nvPr/>
          </p:nvSpPr>
          <p:spPr bwMode="auto">
            <a:xfrm>
              <a:off x="3464" y="22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7" name="Line 1313"/>
            <p:cNvSpPr>
              <a:spLocks noChangeShapeType="1"/>
            </p:cNvSpPr>
            <p:nvPr/>
          </p:nvSpPr>
          <p:spPr bwMode="auto">
            <a:xfrm>
              <a:off x="3464" y="225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8" name="Line 1314"/>
            <p:cNvSpPr>
              <a:spLocks noChangeShapeType="1"/>
            </p:cNvSpPr>
            <p:nvPr/>
          </p:nvSpPr>
          <p:spPr bwMode="auto">
            <a:xfrm>
              <a:off x="3476" y="225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9" name="Line 1315"/>
            <p:cNvSpPr>
              <a:spLocks noChangeShapeType="1"/>
            </p:cNvSpPr>
            <p:nvPr/>
          </p:nvSpPr>
          <p:spPr bwMode="auto">
            <a:xfrm>
              <a:off x="3470" y="225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0" name="Line 1316"/>
            <p:cNvSpPr>
              <a:spLocks noChangeShapeType="1"/>
            </p:cNvSpPr>
            <p:nvPr/>
          </p:nvSpPr>
          <p:spPr bwMode="auto">
            <a:xfrm>
              <a:off x="3482" y="225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1" name="Line 1317"/>
            <p:cNvSpPr>
              <a:spLocks noChangeShapeType="1"/>
            </p:cNvSpPr>
            <p:nvPr/>
          </p:nvSpPr>
          <p:spPr bwMode="auto">
            <a:xfrm>
              <a:off x="3470" y="225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2" name="Line 1318"/>
            <p:cNvSpPr>
              <a:spLocks noChangeShapeType="1"/>
            </p:cNvSpPr>
            <p:nvPr/>
          </p:nvSpPr>
          <p:spPr bwMode="auto">
            <a:xfrm>
              <a:off x="3482" y="225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3" name="Line 1319"/>
            <p:cNvSpPr>
              <a:spLocks noChangeShapeType="1"/>
            </p:cNvSpPr>
            <p:nvPr/>
          </p:nvSpPr>
          <p:spPr bwMode="auto">
            <a:xfrm>
              <a:off x="3482"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4" name="Line 1320"/>
            <p:cNvSpPr>
              <a:spLocks noChangeShapeType="1"/>
            </p:cNvSpPr>
            <p:nvPr/>
          </p:nvSpPr>
          <p:spPr bwMode="auto">
            <a:xfrm>
              <a:off x="3494"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5" name="Line 1321"/>
            <p:cNvSpPr>
              <a:spLocks noChangeShapeType="1"/>
            </p:cNvSpPr>
            <p:nvPr/>
          </p:nvSpPr>
          <p:spPr bwMode="auto">
            <a:xfrm>
              <a:off x="3488"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6" name="Line 1322"/>
            <p:cNvSpPr>
              <a:spLocks noChangeShapeType="1"/>
            </p:cNvSpPr>
            <p:nvPr/>
          </p:nvSpPr>
          <p:spPr bwMode="auto">
            <a:xfrm>
              <a:off x="3500"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7" name="Line 1323"/>
            <p:cNvSpPr>
              <a:spLocks noChangeShapeType="1"/>
            </p:cNvSpPr>
            <p:nvPr/>
          </p:nvSpPr>
          <p:spPr bwMode="auto">
            <a:xfrm>
              <a:off x="3488"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8" name="Line 1324"/>
            <p:cNvSpPr>
              <a:spLocks noChangeShapeType="1"/>
            </p:cNvSpPr>
            <p:nvPr/>
          </p:nvSpPr>
          <p:spPr bwMode="auto">
            <a:xfrm>
              <a:off x="3494"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9" name="Line 1325"/>
            <p:cNvSpPr>
              <a:spLocks noChangeShapeType="1"/>
            </p:cNvSpPr>
            <p:nvPr/>
          </p:nvSpPr>
          <p:spPr bwMode="auto">
            <a:xfrm>
              <a:off x="3500"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0" name="Line 1326"/>
            <p:cNvSpPr>
              <a:spLocks noChangeShapeType="1"/>
            </p:cNvSpPr>
            <p:nvPr/>
          </p:nvSpPr>
          <p:spPr bwMode="auto">
            <a:xfrm>
              <a:off x="3512"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1" name="Line 1327"/>
            <p:cNvSpPr>
              <a:spLocks noChangeShapeType="1"/>
            </p:cNvSpPr>
            <p:nvPr/>
          </p:nvSpPr>
          <p:spPr bwMode="auto">
            <a:xfrm>
              <a:off x="3506"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2" name="Line 1328"/>
            <p:cNvSpPr>
              <a:spLocks noChangeShapeType="1"/>
            </p:cNvSpPr>
            <p:nvPr/>
          </p:nvSpPr>
          <p:spPr bwMode="auto">
            <a:xfrm>
              <a:off x="3518"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3" name="Line 1329"/>
            <p:cNvSpPr>
              <a:spLocks noChangeShapeType="1"/>
            </p:cNvSpPr>
            <p:nvPr/>
          </p:nvSpPr>
          <p:spPr bwMode="auto">
            <a:xfrm>
              <a:off x="3506"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4" name="Line 1330"/>
            <p:cNvSpPr>
              <a:spLocks noChangeShapeType="1"/>
            </p:cNvSpPr>
            <p:nvPr/>
          </p:nvSpPr>
          <p:spPr bwMode="auto">
            <a:xfrm>
              <a:off x="3512" y="22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5" name="Line 1331"/>
            <p:cNvSpPr>
              <a:spLocks noChangeShapeType="1"/>
            </p:cNvSpPr>
            <p:nvPr/>
          </p:nvSpPr>
          <p:spPr bwMode="auto">
            <a:xfrm>
              <a:off x="3518" y="22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6" name="Line 1332"/>
            <p:cNvSpPr>
              <a:spLocks noChangeShapeType="1"/>
            </p:cNvSpPr>
            <p:nvPr/>
          </p:nvSpPr>
          <p:spPr bwMode="auto">
            <a:xfrm>
              <a:off x="3530" y="22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7" name="Line 1333"/>
            <p:cNvSpPr>
              <a:spLocks noChangeShapeType="1"/>
            </p:cNvSpPr>
            <p:nvPr/>
          </p:nvSpPr>
          <p:spPr bwMode="auto">
            <a:xfrm>
              <a:off x="3524" y="22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8" name="Line 1334"/>
            <p:cNvSpPr>
              <a:spLocks noChangeShapeType="1"/>
            </p:cNvSpPr>
            <p:nvPr/>
          </p:nvSpPr>
          <p:spPr bwMode="auto">
            <a:xfrm>
              <a:off x="3536" y="22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9" name="Line 1335"/>
            <p:cNvSpPr>
              <a:spLocks noChangeShapeType="1"/>
            </p:cNvSpPr>
            <p:nvPr/>
          </p:nvSpPr>
          <p:spPr bwMode="auto">
            <a:xfrm>
              <a:off x="3518" y="22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0" name="Line 1336"/>
            <p:cNvSpPr>
              <a:spLocks noChangeShapeType="1"/>
            </p:cNvSpPr>
            <p:nvPr/>
          </p:nvSpPr>
          <p:spPr bwMode="auto">
            <a:xfrm>
              <a:off x="3530" y="22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1" name="Line 1337"/>
            <p:cNvSpPr>
              <a:spLocks noChangeShapeType="1"/>
            </p:cNvSpPr>
            <p:nvPr/>
          </p:nvSpPr>
          <p:spPr bwMode="auto">
            <a:xfrm>
              <a:off x="3536" y="227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2" name="Line 1338"/>
            <p:cNvSpPr>
              <a:spLocks noChangeShapeType="1"/>
            </p:cNvSpPr>
            <p:nvPr/>
          </p:nvSpPr>
          <p:spPr bwMode="auto">
            <a:xfrm>
              <a:off x="3542" y="227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3" name="Line 1339"/>
            <p:cNvSpPr>
              <a:spLocks noChangeShapeType="1"/>
            </p:cNvSpPr>
            <p:nvPr/>
          </p:nvSpPr>
          <p:spPr bwMode="auto">
            <a:xfrm>
              <a:off x="3542" y="227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4" name="Line 1340"/>
            <p:cNvSpPr>
              <a:spLocks noChangeShapeType="1"/>
            </p:cNvSpPr>
            <p:nvPr/>
          </p:nvSpPr>
          <p:spPr bwMode="auto">
            <a:xfrm>
              <a:off x="3548" y="227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5" name="Line 1341"/>
            <p:cNvSpPr>
              <a:spLocks noChangeShapeType="1"/>
            </p:cNvSpPr>
            <p:nvPr/>
          </p:nvSpPr>
          <p:spPr bwMode="auto">
            <a:xfrm>
              <a:off x="3536" y="227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6" name="Line 1342"/>
            <p:cNvSpPr>
              <a:spLocks noChangeShapeType="1"/>
            </p:cNvSpPr>
            <p:nvPr/>
          </p:nvSpPr>
          <p:spPr bwMode="auto">
            <a:xfrm>
              <a:off x="3548" y="227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7" name="Line 1343"/>
            <p:cNvSpPr>
              <a:spLocks noChangeShapeType="1"/>
            </p:cNvSpPr>
            <p:nvPr/>
          </p:nvSpPr>
          <p:spPr bwMode="auto">
            <a:xfrm>
              <a:off x="3548" y="227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8" name="Line 1344"/>
            <p:cNvSpPr>
              <a:spLocks noChangeShapeType="1"/>
            </p:cNvSpPr>
            <p:nvPr/>
          </p:nvSpPr>
          <p:spPr bwMode="auto">
            <a:xfrm>
              <a:off x="3560" y="227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9" name="Line 1345"/>
            <p:cNvSpPr>
              <a:spLocks noChangeShapeType="1"/>
            </p:cNvSpPr>
            <p:nvPr/>
          </p:nvSpPr>
          <p:spPr bwMode="auto">
            <a:xfrm>
              <a:off x="3560" y="227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0" name="Line 1346"/>
            <p:cNvSpPr>
              <a:spLocks noChangeShapeType="1"/>
            </p:cNvSpPr>
            <p:nvPr/>
          </p:nvSpPr>
          <p:spPr bwMode="auto">
            <a:xfrm>
              <a:off x="3566" y="227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1" name="Line 1347"/>
            <p:cNvSpPr>
              <a:spLocks noChangeShapeType="1"/>
            </p:cNvSpPr>
            <p:nvPr/>
          </p:nvSpPr>
          <p:spPr bwMode="auto">
            <a:xfrm>
              <a:off x="3554" y="227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2" name="Line 1348"/>
            <p:cNvSpPr>
              <a:spLocks noChangeShapeType="1"/>
            </p:cNvSpPr>
            <p:nvPr/>
          </p:nvSpPr>
          <p:spPr bwMode="auto">
            <a:xfrm>
              <a:off x="3566" y="227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3" name="Line 1349"/>
            <p:cNvSpPr>
              <a:spLocks noChangeShapeType="1"/>
            </p:cNvSpPr>
            <p:nvPr/>
          </p:nvSpPr>
          <p:spPr bwMode="auto">
            <a:xfrm>
              <a:off x="3566" y="228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4" name="Line 1350"/>
            <p:cNvSpPr>
              <a:spLocks noChangeShapeType="1"/>
            </p:cNvSpPr>
            <p:nvPr/>
          </p:nvSpPr>
          <p:spPr bwMode="auto">
            <a:xfrm>
              <a:off x="3578" y="228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5" name="Line 1351"/>
            <p:cNvSpPr>
              <a:spLocks noChangeShapeType="1"/>
            </p:cNvSpPr>
            <p:nvPr/>
          </p:nvSpPr>
          <p:spPr bwMode="auto">
            <a:xfrm>
              <a:off x="3572" y="228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6" name="Line 1352"/>
            <p:cNvSpPr>
              <a:spLocks noChangeShapeType="1"/>
            </p:cNvSpPr>
            <p:nvPr/>
          </p:nvSpPr>
          <p:spPr bwMode="auto">
            <a:xfrm>
              <a:off x="3584" y="228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7" name="Line 1353"/>
            <p:cNvSpPr>
              <a:spLocks noChangeShapeType="1"/>
            </p:cNvSpPr>
            <p:nvPr/>
          </p:nvSpPr>
          <p:spPr bwMode="auto">
            <a:xfrm>
              <a:off x="3572" y="228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8" name="Line 1354"/>
            <p:cNvSpPr>
              <a:spLocks noChangeShapeType="1"/>
            </p:cNvSpPr>
            <p:nvPr/>
          </p:nvSpPr>
          <p:spPr bwMode="auto">
            <a:xfrm>
              <a:off x="3584" y="228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9" name="Line 1355"/>
            <p:cNvSpPr>
              <a:spLocks noChangeShapeType="1"/>
            </p:cNvSpPr>
            <p:nvPr/>
          </p:nvSpPr>
          <p:spPr bwMode="auto">
            <a:xfrm>
              <a:off x="3584" y="22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0" name="Line 1356"/>
            <p:cNvSpPr>
              <a:spLocks noChangeShapeType="1"/>
            </p:cNvSpPr>
            <p:nvPr/>
          </p:nvSpPr>
          <p:spPr bwMode="auto">
            <a:xfrm>
              <a:off x="3596" y="22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1" name="Line 1357"/>
            <p:cNvSpPr>
              <a:spLocks noChangeShapeType="1"/>
            </p:cNvSpPr>
            <p:nvPr/>
          </p:nvSpPr>
          <p:spPr bwMode="auto">
            <a:xfrm>
              <a:off x="3590" y="22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2" name="Line 1358"/>
            <p:cNvSpPr>
              <a:spLocks noChangeShapeType="1"/>
            </p:cNvSpPr>
            <p:nvPr/>
          </p:nvSpPr>
          <p:spPr bwMode="auto">
            <a:xfrm>
              <a:off x="3602" y="22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3" name="Line 1359"/>
            <p:cNvSpPr>
              <a:spLocks noChangeShapeType="1"/>
            </p:cNvSpPr>
            <p:nvPr/>
          </p:nvSpPr>
          <p:spPr bwMode="auto">
            <a:xfrm>
              <a:off x="3590" y="22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4" name="Line 1360"/>
            <p:cNvSpPr>
              <a:spLocks noChangeShapeType="1"/>
            </p:cNvSpPr>
            <p:nvPr/>
          </p:nvSpPr>
          <p:spPr bwMode="auto">
            <a:xfrm>
              <a:off x="3596" y="22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615" name="Group 2"/>
          <p:cNvGrpSpPr>
            <a:grpSpLocks/>
          </p:cNvGrpSpPr>
          <p:nvPr/>
        </p:nvGrpSpPr>
        <p:grpSpPr bwMode="auto">
          <a:xfrm>
            <a:off x="1123010" y="2862659"/>
            <a:ext cx="3223427" cy="793365"/>
            <a:chOff x="2141" y="1969"/>
            <a:chExt cx="1476" cy="376"/>
          </a:xfrm>
        </p:grpSpPr>
        <p:grpSp>
          <p:nvGrpSpPr>
            <p:cNvPr id="1616" name="Group 3"/>
            <p:cNvGrpSpPr>
              <a:grpSpLocks/>
            </p:cNvGrpSpPr>
            <p:nvPr/>
          </p:nvGrpSpPr>
          <p:grpSpPr bwMode="auto">
            <a:xfrm>
              <a:off x="2151" y="1969"/>
              <a:ext cx="1466" cy="376"/>
              <a:chOff x="2151" y="1969"/>
              <a:chExt cx="1466" cy="376"/>
            </a:xfrm>
          </p:grpSpPr>
          <p:sp>
            <p:nvSpPr>
              <p:cNvPr id="1754" name="Line 4"/>
              <p:cNvSpPr>
                <a:spLocks noChangeShapeType="1"/>
              </p:cNvSpPr>
              <p:nvPr/>
            </p:nvSpPr>
            <p:spPr bwMode="auto">
              <a:xfrm>
                <a:off x="2255" y="19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5" name="Line 5"/>
              <p:cNvSpPr>
                <a:spLocks noChangeShapeType="1"/>
              </p:cNvSpPr>
              <p:nvPr/>
            </p:nvSpPr>
            <p:spPr bwMode="auto">
              <a:xfrm>
                <a:off x="2279" y="199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6" name="Line 6"/>
              <p:cNvSpPr>
                <a:spLocks noChangeShapeType="1"/>
              </p:cNvSpPr>
              <p:nvPr/>
            </p:nvSpPr>
            <p:spPr bwMode="auto">
              <a:xfrm>
                <a:off x="2303" y="200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7" name="Line 7"/>
              <p:cNvSpPr>
                <a:spLocks noChangeShapeType="1"/>
              </p:cNvSpPr>
              <p:nvPr/>
            </p:nvSpPr>
            <p:spPr bwMode="auto">
              <a:xfrm>
                <a:off x="2321" y="200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8" name="Line 8"/>
              <p:cNvSpPr>
                <a:spLocks noChangeShapeType="1"/>
              </p:cNvSpPr>
              <p:nvPr/>
            </p:nvSpPr>
            <p:spPr bwMode="auto">
              <a:xfrm>
                <a:off x="2345" y="201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9" name="Line 9"/>
              <p:cNvSpPr>
                <a:spLocks noChangeShapeType="1"/>
              </p:cNvSpPr>
              <p:nvPr/>
            </p:nvSpPr>
            <p:spPr bwMode="auto">
              <a:xfrm>
                <a:off x="2363" y="202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0" name="Line 10"/>
              <p:cNvSpPr>
                <a:spLocks noChangeShapeType="1"/>
              </p:cNvSpPr>
              <p:nvPr/>
            </p:nvSpPr>
            <p:spPr bwMode="auto">
              <a:xfrm>
                <a:off x="2387" y="202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1" name="Line 11"/>
              <p:cNvSpPr>
                <a:spLocks noChangeShapeType="1"/>
              </p:cNvSpPr>
              <p:nvPr/>
            </p:nvSpPr>
            <p:spPr bwMode="auto">
              <a:xfrm>
                <a:off x="2405" y="203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2" name="Line 12"/>
              <p:cNvSpPr>
                <a:spLocks noChangeShapeType="1"/>
              </p:cNvSpPr>
              <p:nvPr/>
            </p:nvSpPr>
            <p:spPr bwMode="auto">
              <a:xfrm>
                <a:off x="2429" y="203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3" name="Line 13"/>
              <p:cNvSpPr>
                <a:spLocks noChangeShapeType="1"/>
              </p:cNvSpPr>
              <p:nvPr/>
            </p:nvSpPr>
            <p:spPr bwMode="auto">
              <a:xfrm>
                <a:off x="2453" y="205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4" name="Line 14"/>
              <p:cNvSpPr>
                <a:spLocks noChangeShapeType="1"/>
              </p:cNvSpPr>
              <p:nvPr/>
            </p:nvSpPr>
            <p:spPr bwMode="auto">
              <a:xfrm>
                <a:off x="2471" y="205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5" name="Line 15"/>
              <p:cNvSpPr>
                <a:spLocks noChangeShapeType="1"/>
              </p:cNvSpPr>
              <p:nvPr/>
            </p:nvSpPr>
            <p:spPr bwMode="auto">
              <a:xfrm>
                <a:off x="2495" y="205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6" name="Line 16"/>
              <p:cNvSpPr>
                <a:spLocks noChangeShapeType="1"/>
              </p:cNvSpPr>
              <p:nvPr/>
            </p:nvSpPr>
            <p:spPr bwMode="auto">
              <a:xfrm>
                <a:off x="2513" y="206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7" name="Line 17"/>
              <p:cNvSpPr>
                <a:spLocks noChangeShapeType="1"/>
              </p:cNvSpPr>
              <p:nvPr/>
            </p:nvSpPr>
            <p:spPr bwMode="auto">
              <a:xfrm>
                <a:off x="2537" y="206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8" name="Line 18"/>
              <p:cNvSpPr>
                <a:spLocks noChangeShapeType="1"/>
              </p:cNvSpPr>
              <p:nvPr/>
            </p:nvSpPr>
            <p:spPr bwMode="auto">
              <a:xfrm>
                <a:off x="2555" y="207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9" name="Line 19"/>
              <p:cNvSpPr>
                <a:spLocks noChangeShapeType="1"/>
              </p:cNvSpPr>
              <p:nvPr/>
            </p:nvSpPr>
            <p:spPr bwMode="auto">
              <a:xfrm>
                <a:off x="2579" y="208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0" name="Line 20"/>
              <p:cNvSpPr>
                <a:spLocks noChangeShapeType="1"/>
              </p:cNvSpPr>
              <p:nvPr/>
            </p:nvSpPr>
            <p:spPr bwMode="auto">
              <a:xfrm>
                <a:off x="2603" y="209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1" name="Line 21"/>
              <p:cNvSpPr>
                <a:spLocks noChangeShapeType="1"/>
              </p:cNvSpPr>
              <p:nvPr/>
            </p:nvSpPr>
            <p:spPr bwMode="auto">
              <a:xfrm>
                <a:off x="2621" y="209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2" name="Line 22"/>
              <p:cNvSpPr>
                <a:spLocks noChangeShapeType="1"/>
              </p:cNvSpPr>
              <p:nvPr/>
            </p:nvSpPr>
            <p:spPr bwMode="auto">
              <a:xfrm>
                <a:off x="2645" y="210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3" name="Line 23"/>
              <p:cNvSpPr>
                <a:spLocks noChangeShapeType="1"/>
              </p:cNvSpPr>
              <p:nvPr/>
            </p:nvSpPr>
            <p:spPr bwMode="auto">
              <a:xfrm>
                <a:off x="2663" y="211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4" name="Line 24"/>
              <p:cNvSpPr>
                <a:spLocks noChangeShapeType="1"/>
              </p:cNvSpPr>
              <p:nvPr/>
            </p:nvSpPr>
            <p:spPr bwMode="auto">
              <a:xfrm>
                <a:off x="2687" y="212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5" name="Line 25"/>
              <p:cNvSpPr>
                <a:spLocks noChangeShapeType="1"/>
              </p:cNvSpPr>
              <p:nvPr/>
            </p:nvSpPr>
            <p:spPr bwMode="auto">
              <a:xfrm>
                <a:off x="2705" y="212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6" name="Line 26"/>
              <p:cNvSpPr>
                <a:spLocks noChangeShapeType="1"/>
              </p:cNvSpPr>
              <p:nvPr/>
            </p:nvSpPr>
            <p:spPr bwMode="auto">
              <a:xfrm>
                <a:off x="2729" y="212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7" name="Line 27"/>
              <p:cNvSpPr>
                <a:spLocks noChangeShapeType="1"/>
              </p:cNvSpPr>
              <p:nvPr/>
            </p:nvSpPr>
            <p:spPr bwMode="auto">
              <a:xfrm>
                <a:off x="2753" y="212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8" name="Line 28"/>
              <p:cNvSpPr>
                <a:spLocks noChangeShapeType="1"/>
              </p:cNvSpPr>
              <p:nvPr/>
            </p:nvSpPr>
            <p:spPr bwMode="auto">
              <a:xfrm>
                <a:off x="2771" y="212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9" name="Line 29"/>
              <p:cNvSpPr>
                <a:spLocks noChangeShapeType="1"/>
              </p:cNvSpPr>
              <p:nvPr/>
            </p:nvSpPr>
            <p:spPr bwMode="auto">
              <a:xfrm>
                <a:off x="2795" y="214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0" name="Line 30"/>
              <p:cNvSpPr>
                <a:spLocks noChangeShapeType="1"/>
              </p:cNvSpPr>
              <p:nvPr/>
            </p:nvSpPr>
            <p:spPr bwMode="auto">
              <a:xfrm>
                <a:off x="2813" y="214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1" name="Line 31"/>
              <p:cNvSpPr>
                <a:spLocks noChangeShapeType="1"/>
              </p:cNvSpPr>
              <p:nvPr/>
            </p:nvSpPr>
            <p:spPr bwMode="auto">
              <a:xfrm>
                <a:off x="2837" y="215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2" name="Line 32"/>
              <p:cNvSpPr>
                <a:spLocks noChangeShapeType="1"/>
              </p:cNvSpPr>
              <p:nvPr/>
            </p:nvSpPr>
            <p:spPr bwMode="auto">
              <a:xfrm>
                <a:off x="2855" y="216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3" name="Line 33"/>
              <p:cNvSpPr>
                <a:spLocks noChangeShapeType="1"/>
              </p:cNvSpPr>
              <p:nvPr/>
            </p:nvSpPr>
            <p:spPr bwMode="auto">
              <a:xfrm>
                <a:off x="2879" y="216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4" name="Line 34"/>
              <p:cNvSpPr>
                <a:spLocks noChangeShapeType="1"/>
              </p:cNvSpPr>
              <p:nvPr/>
            </p:nvSpPr>
            <p:spPr bwMode="auto">
              <a:xfrm>
                <a:off x="2897" y="217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5" name="Line 35"/>
              <p:cNvSpPr>
                <a:spLocks noChangeShapeType="1"/>
              </p:cNvSpPr>
              <p:nvPr/>
            </p:nvSpPr>
            <p:spPr bwMode="auto">
              <a:xfrm>
                <a:off x="2921" y="217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6" name="Line 36"/>
              <p:cNvSpPr>
                <a:spLocks noChangeShapeType="1"/>
              </p:cNvSpPr>
              <p:nvPr/>
            </p:nvSpPr>
            <p:spPr bwMode="auto">
              <a:xfrm>
                <a:off x="2945" y="217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7" name="Line 37"/>
              <p:cNvSpPr>
                <a:spLocks noChangeShapeType="1"/>
              </p:cNvSpPr>
              <p:nvPr/>
            </p:nvSpPr>
            <p:spPr bwMode="auto">
              <a:xfrm>
                <a:off x="2963" y="218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8" name="Line 38"/>
              <p:cNvSpPr>
                <a:spLocks noChangeShapeType="1"/>
              </p:cNvSpPr>
              <p:nvPr/>
            </p:nvSpPr>
            <p:spPr bwMode="auto">
              <a:xfrm>
                <a:off x="2987" y="219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9" name="Line 39"/>
              <p:cNvSpPr>
                <a:spLocks noChangeShapeType="1"/>
              </p:cNvSpPr>
              <p:nvPr/>
            </p:nvSpPr>
            <p:spPr bwMode="auto">
              <a:xfrm>
                <a:off x="3005" y="219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0" name="Line 40"/>
              <p:cNvSpPr>
                <a:spLocks noChangeShapeType="1"/>
              </p:cNvSpPr>
              <p:nvPr/>
            </p:nvSpPr>
            <p:spPr bwMode="auto">
              <a:xfrm>
                <a:off x="3029" y="220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1" name="Line 41"/>
              <p:cNvSpPr>
                <a:spLocks noChangeShapeType="1"/>
              </p:cNvSpPr>
              <p:nvPr/>
            </p:nvSpPr>
            <p:spPr bwMode="auto">
              <a:xfrm>
                <a:off x="3047" y="220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2" name="Line 42"/>
              <p:cNvSpPr>
                <a:spLocks noChangeShapeType="1"/>
              </p:cNvSpPr>
              <p:nvPr/>
            </p:nvSpPr>
            <p:spPr bwMode="auto">
              <a:xfrm>
                <a:off x="3071" y="220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3" name="Line 43"/>
              <p:cNvSpPr>
                <a:spLocks noChangeShapeType="1"/>
              </p:cNvSpPr>
              <p:nvPr/>
            </p:nvSpPr>
            <p:spPr bwMode="auto">
              <a:xfrm>
                <a:off x="3095" y="221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4" name="Line 44"/>
              <p:cNvSpPr>
                <a:spLocks noChangeShapeType="1"/>
              </p:cNvSpPr>
              <p:nvPr/>
            </p:nvSpPr>
            <p:spPr bwMode="auto">
              <a:xfrm>
                <a:off x="3113" y="222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5" name="Line 45"/>
              <p:cNvSpPr>
                <a:spLocks noChangeShapeType="1"/>
              </p:cNvSpPr>
              <p:nvPr/>
            </p:nvSpPr>
            <p:spPr bwMode="auto">
              <a:xfrm>
                <a:off x="3137" y="223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6" name="Line 46"/>
              <p:cNvSpPr>
                <a:spLocks noChangeShapeType="1"/>
              </p:cNvSpPr>
              <p:nvPr/>
            </p:nvSpPr>
            <p:spPr bwMode="auto">
              <a:xfrm>
                <a:off x="3155" y="224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7" name="Line 47"/>
              <p:cNvSpPr>
                <a:spLocks noChangeShapeType="1"/>
              </p:cNvSpPr>
              <p:nvPr/>
            </p:nvSpPr>
            <p:spPr bwMode="auto">
              <a:xfrm>
                <a:off x="3179" y="224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8" name="Line 48"/>
              <p:cNvSpPr>
                <a:spLocks noChangeShapeType="1"/>
              </p:cNvSpPr>
              <p:nvPr/>
            </p:nvSpPr>
            <p:spPr bwMode="auto">
              <a:xfrm>
                <a:off x="3197" y="224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9" name="Line 49"/>
              <p:cNvSpPr>
                <a:spLocks noChangeShapeType="1"/>
              </p:cNvSpPr>
              <p:nvPr/>
            </p:nvSpPr>
            <p:spPr bwMode="auto">
              <a:xfrm>
                <a:off x="3221" y="225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0" name="Line 50"/>
              <p:cNvSpPr>
                <a:spLocks noChangeShapeType="1"/>
              </p:cNvSpPr>
              <p:nvPr/>
            </p:nvSpPr>
            <p:spPr bwMode="auto">
              <a:xfrm>
                <a:off x="3245" y="224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1" name="Line 51"/>
              <p:cNvSpPr>
                <a:spLocks noChangeShapeType="1"/>
              </p:cNvSpPr>
              <p:nvPr/>
            </p:nvSpPr>
            <p:spPr bwMode="auto">
              <a:xfrm>
                <a:off x="3263" y="224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2" name="Line 52"/>
              <p:cNvSpPr>
                <a:spLocks noChangeShapeType="1"/>
              </p:cNvSpPr>
              <p:nvPr/>
            </p:nvSpPr>
            <p:spPr bwMode="auto">
              <a:xfrm>
                <a:off x="3318" y="227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3" name="Line 53"/>
              <p:cNvSpPr>
                <a:spLocks noChangeShapeType="1"/>
              </p:cNvSpPr>
              <p:nvPr/>
            </p:nvSpPr>
            <p:spPr bwMode="auto">
              <a:xfrm>
                <a:off x="3305" y="226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4" name="Line 54"/>
              <p:cNvSpPr>
                <a:spLocks noChangeShapeType="1"/>
              </p:cNvSpPr>
              <p:nvPr/>
            </p:nvSpPr>
            <p:spPr bwMode="auto">
              <a:xfrm>
                <a:off x="3329" y="227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5" name="Line 55"/>
              <p:cNvSpPr>
                <a:spLocks noChangeShapeType="1"/>
              </p:cNvSpPr>
              <p:nvPr/>
            </p:nvSpPr>
            <p:spPr bwMode="auto">
              <a:xfrm>
                <a:off x="3347" y="22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6" name="Line 56"/>
              <p:cNvSpPr>
                <a:spLocks noChangeShapeType="1"/>
              </p:cNvSpPr>
              <p:nvPr/>
            </p:nvSpPr>
            <p:spPr bwMode="auto">
              <a:xfrm>
                <a:off x="3371" y="227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7" name="Line 57"/>
              <p:cNvSpPr>
                <a:spLocks noChangeShapeType="1"/>
              </p:cNvSpPr>
              <p:nvPr/>
            </p:nvSpPr>
            <p:spPr bwMode="auto">
              <a:xfrm>
                <a:off x="3395" y="227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8" name="Line 58"/>
              <p:cNvSpPr>
                <a:spLocks noChangeShapeType="1"/>
              </p:cNvSpPr>
              <p:nvPr/>
            </p:nvSpPr>
            <p:spPr bwMode="auto">
              <a:xfrm>
                <a:off x="3413" y="227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9" name="Line 59"/>
              <p:cNvSpPr>
                <a:spLocks noChangeShapeType="1"/>
              </p:cNvSpPr>
              <p:nvPr/>
            </p:nvSpPr>
            <p:spPr bwMode="auto">
              <a:xfrm>
                <a:off x="3437" y="22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0" name="Line 60"/>
              <p:cNvSpPr>
                <a:spLocks noChangeShapeType="1"/>
              </p:cNvSpPr>
              <p:nvPr/>
            </p:nvSpPr>
            <p:spPr bwMode="auto">
              <a:xfrm>
                <a:off x="3455"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1" name="Line 61"/>
              <p:cNvSpPr>
                <a:spLocks noChangeShapeType="1"/>
              </p:cNvSpPr>
              <p:nvPr/>
            </p:nvSpPr>
            <p:spPr bwMode="auto">
              <a:xfrm>
                <a:off x="3479" y="22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2" name="Line 62"/>
              <p:cNvSpPr>
                <a:spLocks noChangeShapeType="1"/>
              </p:cNvSpPr>
              <p:nvPr/>
            </p:nvSpPr>
            <p:spPr bwMode="auto">
              <a:xfrm>
                <a:off x="3497"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3" name="Line 63"/>
              <p:cNvSpPr>
                <a:spLocks noChangeShapeType="1"/>
              </p:cNvSpPr>
              <p:nvPr/>
            </p:nvSpPr>
            <p:spPr bwMode="auto">
              <a:xfrm>
                <a:off x="3521" y="229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4" name="Line 64"/>
              <p:cNvSpPr>
                <a:spLocks noChangeShapeType="1"/>
              </p:cNvSpPr>
              <p:nvPr/>
            </p:nvSpPr>
            <p:spPr bwMode="auto">
              <a:xfrm>
                <a:off x="3545" y="229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5" name="Line 65"/>
              <p:cNvSpPr>
                <a:spLocks noChangeShapeType="1"/>
              </p:cNvSpPr>
              <p:nvPr/>
            </p:nvSpPr>
            <p:spPr bwMode="auto">
              <a:xfrm>
                <a:off x="3563" y="230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6" name="Line 66"/>
              <p:cNvSpPr>
                <a:spLocks noChangeShapeType="1"/>
              </p:cNvSpPr>
              <p:nvPr/>
            </p:nvSpPr>
            <p:spPr bwMode="auto">
              <a:xfrm>
                <a:off x="3587" y="230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7" name="Line 67"/>
              <p:cNvSpPr>
                <a:spLocks noChangeShapeType="1"/>
              </p:cNvSpPr>
              <p:nvPr/>
            </p:nvSpPr>
            <p:spPr bwMode="auto">
              <a:xfrm>
                <a:off x="3617" y="230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8" name="Line 68"/>
              <p:cNvSpPr>
                <a:spLocks noChangeShapeType="1"/>
              </p:cNvSpPr>
              <p:nvPr/>
            </p:nvSpPr>
            <p:spPr bwMode="auto">
              <a:xfrm>
                <a:off x="2243" y="19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9" name="Line 69"/>
              <p:cNvSpPr>
                <a:spLocks noChangeShapeType="1"/>
              </p:cNvSpPr>
              <p:nvPr/>
            </p:nvSpPr>
            <p:spPr bwMode="auto">
              <a:xfrm>
                <a:off x="2267" y="199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0" name="Line 70"/>
              <p:cNvSpPr>
                <a:spLocks noChangeShapeType="1"/>
              </p:cNvSpPr>
              <p:nvPr/>
            </p:nvSpPr>
            <p:spPr bwMode="auto">
              <a:xfrm>
                <a:off x="2285" y="200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1" name="Line 71"/>
              <p:cNvSpPr>
                <a:spLocks noChangeShapeType="1"/>
              </p:cNvSpPr>
              <p:nvPr/>
            </p:nvSpPr>
            <p:spPr bwMode="auto">
              <a:xfrm>
                <a:off x="2309" y="200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2" name="Line 72"/>
              <p:cNvSpPr>
                <a:spLocks noChangeShapeType="1"/>
              </p:cNvSpPr>
              <p:nvPr/>
            </p:nvSpPr>
            <p:spPr bwMode="auto">
              <a:xfrm>
                <a:off x="2327" y="201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3" name="Line 73"/>
              <p:cNvSpPr>
                <a:spLocks noChangeShapeType="1"/>
              </p:cNvSpPr>
              <p:nvPr/>
            </p:nvSpPr>
            <p:spPr bwMode="auto">
              <a:xfrm>
                <a:off x="2351" y="202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4" name="Line 74"/>
              <p:cNvSpPr>
                <a:spLocks noChangeShapeType="1"/>
              </p:cNvSpPr>
              <p:nvPr/>
            </p:nvSpPr>
            <p:spPr bwMode="auto">
              <a:xfrm>
                <a:off x="2369" y="202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5" name="Line 75"/>
              <p:cNvSpPr>
                <a:spLocks noChangeShapeType="1"/>
              </p:cNvSpPr>
              <p:nvPr/>
            </p:nvSpPr>
            <p:spPr bwMode="auto">
              <a:xfrm>
                <a:off x="2393" y="203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6" name="Line 76"/>
              <p:cNvSpPr>
                <a:spLocks noChangeShapeType="1"/>
              </p:cNvSpPr>
              <p:nvPr/>
            </p:nvSpPr>
            <p:spPr bwMode="auto">
              <a:xfrm>
                <a:off x="2417" y="203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7" name="Line 77"/>
              <p:cNvSpPr>
                <a:spLocks noChangeShapeType="1"/>
              </p:cNvSpPr>
              <p:nvPr/>
            </p:nvSpPr>
            <p:spPr bwMode="auto">
              <a:xfrm>
                <a:off x="2435" y="203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8" name="Line 78"/>
              <p:cNvSpPr>
                <a:spLocks noChangeShapeType="1"/>
              </p:cNvSpPr>
              <p:nvPr/>
            </p:nvSpPr>
            <p:spPr bwMode="auto">
              <a:xfrm>
                <a:off x="2459" y="205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9" name="Line 79"/>
              <p:cNvSpPr>
                <a:spLocks noChangeShapeType="1"/>
              </p:cNvSpPr>
              <p:nvPr/>
            </p:nvSpPr>
            <p:spPr bwMode="auto">
              <a:xfrm>
                <a:off x="2477" y="205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0" name="Line 80"/>
              <p:cNvSpPr>
                <a:spLocks noChangeShapeType="1"/>
              </p:cNvSpPr>
              <p:nvPr/>
            </p:nvSpPr>
            <p:spPr bwMode="auto">
              <a:xfrm>
                <a:off x="2501" y="206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1" name="Line 81"/>
              <p:cNvSpPr>
                <a:spLocks noChangeShapeType="1"/>
              </p:cNvSpPr>
              <p:nvPr/>
            </p:nvSpPr>
            <p:spPr bwMode="auto">
              <a:xfrm>
                <a:off x="2519" y="206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2" name="Line 82"/>
              <p:cNvSpPr>
                <a:spLocks noChangeShapeType="1"/>
              </p:cNvSpPr>
              <p:nvPr/>
            </p:nvSpPr>
            <p:spPr bwMode="auto">
              <a:xfrm>
                <a:off x="2543" y="207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3" name="Line 83"/>
              <p:cNvSpPr>
                <a:spLocks noChangeShapeType="1"/>
              </p:cNvSpPr>
              <p:nvPr/>
            </p:nvSpPr>
            <p:spPr bwMode="auto">
              <a:xfrm>
                <a:off x="2561" y="208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4" name="Line 84"/>
              <p:cNvSpPr>
                <a:spLocks noChangeShapeType="1"/>
              </p:cNvSpPr>
              <p:nvPr/>
            </p:nvSpPr>
            <p:spPr bwMode="auto">
              <a:xfrm>
                <a:off x="2585" y="209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5" name="Line 85"/>
              <p:cNvSpPr>
                <a:spLocks noChangeShapeType="1"/>
              </p:cNvSpPr>
              <p:nvPr/>
            </p:nvSpPr>
            <p:spPr bwMode="auto">
              <a:xfrm>
                <a:off x="2609" y="209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6" name="Line 86"/>
              <p:cNvSpPr>
                <a:spLocks noChangeShapeType="1"/>
              </p:cNvSpPr>
              <p:nvPr/>
            </p:nvSpPr>
            <p:spPr bwMode="auto">
              <a:xfrm>
                <a:off x="2627" y="209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7" name="Line 87"/>
              <p:cNvSpPr>
                <a:spLocks noChangeShapeType="1"/>
              </p:cNvSpPr>
              <p:nvPr/>
            </p:nvSpPr>
            <p:spPr bwMode="auto">
              <a:xfrm>
                <a:off x="2651" y="211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8" name="Line 88"/>
              <p:cNvSpPr>
                <a:spLocks noChangeShapeType="1"/>
              </p:cNvSpPr>
              <p:nvPr/>
            </p:nvSpPr>
            <p:spPr bwMode="auto">
              <a:xfrm>
                <a:off x="2669" y="212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9" name="Line 89"/>
              <p:cNvSpPr>
                <a:spLocks noChangeShapeType="1"/>
              </p:cNvSpPr>
              <p:nvPr/>
            </p:nvSpPr>
            <p:spPr bwMode="auto">
              <a:xfrm>
                <a:off x="2693" y="212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0" name="Line 90"/>
              <p:cNvSpPr>
                <a:spLocks noChangeShapeType="1"/>
              </p:cNvSpPr>
              <p:nvPr/>
            </p:nvSpPr>
            <p:spPr bwMode="auto">
              <a:xfrm>
                <a:off x="2711" y="212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1" name="Line 91"/>
              <p:cNvSpPr>
                <a:spLocks noChangeShapeType="1"/>
              </p:cNvSpPr>
              <p:nvPr/>
            </p:nvSpPr>
            <p:spPr bwMode="auto">
              <a:xfrm>
                <a:off x="2735" y="212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2" name="Line 92"/>
              <p:cNvSpPr>
                <a:spLocks noChangeShapeType="1"/>
              </p:cNvSpPr>
              <p:nvPr/>
            </p:nvSpPr>
            <p:spPr bwMode="auto">
              <a:xfrm>
                <a:off x="2759" y="212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3" name="Line 93"/>
              <p:cNvSpPr>
                <a:spLocks noChangeShapeType="1"/>
              </p:cNvSpPr>
              <p:nvPr/>
            </p:nvSpPr>
            <p:spPr bwMode="auto">
              <a:xfrm>
                <a:off x="2777" y="214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4" name="Line 94"/>
              <p:cNvSpPr>
                <a:spLocks noChangeShapeType="1"/>
              </p:cNvSpPr>
              <p:nvPr/>
            </p:nvSpPr>
            <p:spPr bwMode="auto">
              <a:xfrm>
                <a:off x="2801" y="214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5" name="Line 95"/>
              <p:cNvSpPr>
                <a:spLocks noChangeShapeType="1"/>
              </p:cNvSpPr>
              <p:nvPr/>
            </p:nvSpPr>
            <p:spPr bwMode="auto">
              <a:xfrm>
                <a:off x="2819" y="215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6" name="Line 96"/>
              <p:cNvSpPr>
                <a:spLocks noChangeShapeType="1"/>
              </p:cNvSpPr>
              <p:nvPr/>
            </p:nvSpPr>
            <p:spPr bwMode="auto">
              <a:xfrm>
                <a:off x="2843" y="216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7" name="Line 97"/>
              <p:cNvSpPr>
                <a:spLocks noChangeShapeType="1"/>
              </p:cNvSpPr>
              <p:nvPr/>
            </p:nvSpPr>
            <p:spPr bwMode="auto">
              <a:xfrm>
                <a:off x="2861" y="216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8" name="Line 98"/>
              <p:cNvSpPr>
                <a:spLocks noChangeShapeType="1"/>
              </p:cNvSpPr>
              <p:nvPr/>
            </p:nvSpPr>
            <p:spPr bwMode="auto">
              <a:xfrm>
                <a:off x="2885" y="217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9" name="Line 99"/>
              <p:cNvSpPr>
                <a:spLocks noChangeShapeType="1"/>
              </p:cNvSpPr>
              <p:nvPr/>
            </p:nvSpPr>
            <p:spPr bwMode="auto">
              <a:xfrm>
                <a:off x="2909" y="217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0" name="Line 100"/>
              <p:cNvSpPr>
                <a:spLocks noChangeShapeType="1"/>
              </p:cNvSpPr>
              <p:nvPr/>
            </p:nvSpPr>
            <p:spPr bwMode="auto">
              <a:xfrm>
                <a:off x="2927" y="217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1" name="Line 101"/>
              <p:cNvSpPr>
                <a:spLocks noChangeShapeType="1"/>
              </p:cNvSpPr>
              <p:nvPr/>
            </p:nvSpPr>
            <p:spPr bwMode="auto">
              <a:xfrm>
                <a:off x="2951" y="218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2" name="Line 102"/>
              <p:cNvSpPr>
                <a:spLocks noChangeShapeType="1"/>
              </p:cNvSpPr>
              <p:nvPr/>
            </p:nvSpPr>
            <p:spPr bwMode="auto">
              <a:xfrm>
                <a:off x="2969" y="219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3" name="Line 103"/>
              <p:cNvSpPr>
                <a:spLocks noChangeShapeType="1"/>
              </p:cNvSpPr>
              <p:nvPr/>
            </p:nvSpPr>
            <p:spPr bwMode="auto">
              <a:xfrm>
                <a:off x="2993" y="219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4" name="Line 104"/>
              <p:cNvSpPr>
                <a:spLocks noChangeShapeType="1"/>
              </p:cNvSpPr>
              <p:nvPr/>
            </p:nvSpPr>
            <p:spPr bwMode="auto">
              <a:xfrm>
                <a:off x="3011" y="220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5" name="Line 105"/>
              <p:cNvSpPr>
                <a:spLocks noChangeShapeType="1"/>
              </p:cNvSpPr>
              <p:nvPr/>
            </p:nvSpPr>
            <p:spPr bwMode="auto">
              <a:xfrm>
                <a:off x="3035" y="220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6" name="Line 106"/>
              <p:cNvSpPr>
                <a:spLocks noChangeShapeType="1"/>
              </p:cNvSpPr>
              <p:nvPr/>
            </p:nvSpPr>
            <p:spPr bwMode="auto">
              <a:xfrm>
                <a:off x="3059" y="220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7" name="Line 107"/>
              <p:cNvSpPr>
                <a:spLocks noChangeShapeType="1"/>
              </p:cNvSpPr>
              <p:nvPr/>
            </p:nvSpPr>
            <p:spPr bwMode="auto">
              <a:xfrm>
                <a:off x="3077" y="221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8" name="Line 108"/>
              <p:cNvSpPr>
                <a:spLocks noChangeShapeType="1"/>
              </p:cNvSpPr>
              <p:nvPr/>
            </p:nvSpPr>
            <p:spPr bwMode="auto">
              <a:xfrm>
                <a:off x="3101" y="222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9" name="Line 109"/>
              <p:cNvSpPr>
                <a:spLocks noChangeShapeType="1"/>
              </p:cNvSpPr>
              <p:nvPr/>
            </p:nvSpPr>
            <p:spPr bwMode="auto">
              <a:xfrm>
                <a:off x="3119" y="223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0" name="Line 110"/>
              <p:cNvSpPr>
                <a:spLocks noChangeShapeType="1"/>
              </p:cNvSpPr>
              <p:nvPr/>
            </p:nvSpPr>
            <p:spPr bwMode="auto">
              <a:xfrm>
                <a:off x="3143" y="224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1" name="Line 111"/>
              <p:cNvSpPr>
                <a:spLocks noChangeShapeType="1"/>
              </p:cNvSpPr>
              <p:nvPr/>
            </p:nvSpPr>
            <p:spPr bwMode="auto">
              <a:xfrm>
                <a:off x="3161" y="224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2" name="Line 112"/>
              <p:cNvSpPr>
                <a:spLocks noChangeShapeType="1"/>
              </p:cNvSpPr>
              <p:nvPr/>
            </p:nvSpPr>
            <p:spPr bwMode="auto">
              <a:xfrm>
                <a:off x="3185" y="224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3" name="Line 113"/>
              <p:cNvSpPr>
                <a:spLocks noChangeShapeType="1"/>
              </p:cNvSpPr>
              <p:nvPr/>
            </p:nvSpPr>
            <p:spPr bwMode="auto">
              <a:xfrm>
                <a:off x="3209" y="225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4" name="Line 114"/>
              <p:cNvSpPr>
                <a:spLocks noChangeShapeType="1"/>
              </p:cNvSpPr>
              <p:nvPr/>
            </p:nvSpPr>
            <p:spPr bwMode="auto">
              <a:xfrm>
                <a:off x="3227" y="224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5" name="Line 115"/>
              <p:cNvSpPr>
                <a:spLocks noChangeShapeType="1"/>
              </p:cNvSpPr>
              <p:nvPr/>
            </p:nvSpPr>
            <p:spPr bwMode="auto">
              <a:xfrm>
                <a:off x="3251" y="224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6" name="Line 116"/>
              <p:cNvSpPr>
                <a:spLocks noChangeShapeType="1"/>
              </p:cNvSpPr>
              <p:nvPr/>
            </p:nvSpPr>
            <p:spPr bwMode="auto">
              <a:xfrm>
                <a:off x="3269" y="225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7" name="Line 117"/>
              <p:cNvSpPr>
                <a:spLocks noChangeShapeType="1"/>
              </p:cNvSpPr>
              <p:nvPr/>
            </p:nvSpPr>
            <p:spPr bwMode="auto">
              <a:xfrm>
                <a:off x="3293" y="226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8" name="Line 118"/>
              <p:cNvSpPr>
                <a:spLocks noChangeShapeType="1"/>
              </p:cNvSpPr>
              <p:nvPr/>
            </p:nvSpPr>
            <p:spPr bwMode="auto">
              <a:xfrm>
                <a:off x="3311" y="227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9" name="Line 119"/>
              <p:cNvSpPr>
                <a:spLocks noChangeShapeType="1"/>
              </p:cNvSpPr>
              <p:nvPr/>
            </p:nvSpPr>
            <p:spPr bwMode="auto">
              <a:xfrm>
                <a:off x="3335" y="22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0" name="Line 120"/>
              <p:cNvSpPr>
                <a:spLocks noChangeShapeType="1"/>
              </p:cNvSpPr>
              <p:nvPr/>
            </p:nvSpPr>
            <p:spPr bwMode="auto">
              <a:xfrm>
                <a:off x="3359" y="227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1" name="Line 121"/>
              <p:cNvSpPr>
                <a:spLocks noChangeShapeType="1"/>
              </p:cNvSpPr>
              <p:nvPr/>
            </p:nvSpPr>
            <p:spPr bwMode="auto">
              <a:xfrm>
                <a:off x="3377" y="227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2" name="Line 122"/>
              <p:cNvSpPr>
                <a:spLocks noChangeShapeType="1"/>
              </p:cNvSpPr>
              <p:nvPr/>
            </p:nvSpPr>
            <p:spPr bwMode="auto">
              <a:xfrm>
                <a:off x="3401" y="227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3" name="Line 123"/>
              <p:cNvSpPr>
                <a:spLocks noChangeShapeType="1"/>
              </p:cNvSpPr>
              <p:nvPr/>
            </p:nvSpPr>
            <p:spPr bwMode="auto">
              <a:xfrm>
                <a:off x="3419" y="22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4" name="Line 124"/>
              <p:cNvSpPr>
                <a:spLocks noChangeShapeType="1"/>
              </p:cNvSpPr>
              <p:nvPr/>
            </p:nvSpPr>
            <p:spPr bwMode="auto">
              <a:xfrm>
                <a:off x="3443"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5" name="Line 125"/>
              <p:cNvSpPr>
                <a:spLocks noChangeShapeType="1"/>
              </p:cNvSpPr>
              <p:nvPr/>
            </p:nvSpPr>
            <p:spPr bwMode="auto">
              <a:xfrm>
                <a:off x="3461" y="22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6" name="Line 126"/>
              <p:cNvSpPr>
                <a:spLocks noChangeShapeType="1"/>
              </p:cNvSpPr>
              <p:nvPr/>
            </p:nvSpPr>
            <p:spPr bwMode="auto">
              <a:xfrm>
                <a:off x="3485"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7" name="Line 127"/>
              <p:cNvSpPr>
                <a:spLocks noChangeShapeType="1"/>
              </p:cNvSpPr>
              <p:nvPr/>
            </p:nvSpPr>
            <p:spPr bwMode="auto">
              <a:xfrm>
                <a:off x="3509" y="229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8" name="Line 128"/>
              <p:cNvSpPr>
                <a:spLocks noChangeShapeType="1"/>
              </p:cNvSpPr>
              <p:nvPr/>
            </p:nvSpPr>
            <p:spPr bwMode="auto">
              <a:xfrm>
                <a:off x="3527" y="229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9" name="Line 129"/>
              <p:cNvSpPr>
                <a:spLocks noChangeShapeType="1"/>
              </p:cNvSpPr>
              <p:nvPr/>
            </p:nvSpPr>
            <p:spPr bwMode="auto">
              <a:xfrm>
                <a:off x="3551" y="230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0" name="Line 130"/>
              <p:cNvSpPr>
                <a:spLocks noChangeShapeType="1"/>
              </p:cNvSpPr>
              <p:nvPr/>
            </p:nvSpPr>
            <p:spPr bwMode="auto">
              <a:xfrm>
                <a:off x="3569" y="230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1" name="Line 131"/>
              <p:cNvSpPr>
                <a:spLocks noChangeShapeType="1"/>
              </p:cNvSpPr>
              <p:nvPr/>
            </p:nvSpPr>
            <p:spPr bwMode="auto">
              <a:xfrm>
                <a:off x="3599" y="230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2" name="Line 132"/>
              <p:cNvSpPr>
                <a:spLocks noChangeShapeType="1"/>
              </p:cNvSpPr>
              <p:nvPr/>
            </p:nvSpPr>
            <p:spPr bwMode="auto">
              <a:xfrm>
                <a:off x="2249" y="19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3" name="Line 133"/>
              <p:cNvSpPr>
                <a:spLocks noChangeShapeType="1"/>
              </p:cNvSpPr>
              <p:nvPr/>
            </p:nvSpPr>
            <p:spPr bwMode="auto">
              <a:xfrm>
                <a:off x="2273" y="199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4" name="Line 134"/>
              <p:cNvSpPr>
                <a:spLocks noChangeShapeType="1"/>
              </p:cNvSpPr>
              <p:nvPr/>
            </p:nvSpPr>
            <p:spPr bwMode="auto">
              <a:xfrm>
                <a:off x="2291" y="200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5" name="Line 135"/>
              <p:cNvSpPr>
                <a:spLocks noChangeShapeType="1"/>
              </p:cNvSpPr>
              <p:nvPr/>
            </p:nvSpPr>
            <p:spPr bwMode="auto">
              <a:xfrm>
                <a:off x="2315" y="200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6" name="Line 136"/>
              <p:cNvSpPr>
                <a:spLocks noChangeShapeType="1"/>
              </p:cNvSpPr>
              <p:nvPr/>
            </p:nvSpPr>
            <p:spPr bwMode="auto">
              <a:xfrm>
                <a:off x="2333" y="201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7" name="Line 137"/>
              <p:cNvSpPr>
                <a:spLocks noChangeShapeType="1"/>
              </p:cNvSpPr>
              <p:nvPr/>
            </p:nvSpPr>
            <p:spPr bwMode="auto">
              <a:xfrm>
                <a:off x="2357" y="202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8" name="Line 138"/>
              <p:cNvSpPr>
                <a:spLocks noChangeShapeType="1"/>
              </p:cNvSpPr>
              <p:nvPr/>
            </p:nvSpPr>
            <p:spPr bwMode="auto">
              <a:xfrm>
                <a:off x="2381" y="202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9" name="Line 139"/>
              <p:cNvSpPr>
                <a:spLocks noChangeShapeType="1"/>
              </p:cNvSpPr>
              <p:nvPr/>
            </p:nvSpPr>
            <p:spPr bwMode="auto">
              <a:xfrm>
                <a:off x="2399" y="203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0" name="Line 140"/>
              <p:cNvSpPr>
                <a:spLocks noChangeShapeType="1"/>
              </p:cNvSpPr>
              <p:nvPr/>
            </p:nvSpPr>
            <p:spPr bwMode="auto">
              <a:xfrm>
                <a:off x="2423" y="203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1" name="Line 141"/>
              <p:cNvSpPr>
                <a:spLocks noChangeShapeType="1"/>
              </p:cNvSpPr>
              <p:nvPr/>
            </p:nvSpPr>
            <p:spPr bwMode="auto">
              <a:xfrm>
                <a:off x="2441" y="203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2" name="Line 142"/>
              <p:cNvSpPr>
                <a:spLocks noChangeShapeType="1"/>
              </p:cNvSpPr>
              <p:nvPr/>
            </p:nvSpPr>
            <p:spPr bwMode="auto">
              <a:xfrm>
                <a:off x="2465" y="205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3" name="Line 143"/>
              <p:cNvSpPr>
                <a:spLocks noChangeShapeType="1"/>
              </p:cNvSpPr>
              <p:nvPr/>
            </p:nvSpPr>
            <p:spPr bwMode="auto">
              <a:xfrm>
                <a:off x="2483" y="205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4" name="Line 144"/>
              <p:cNvSpPr>
                <a:spLocks noChangeShapeType="1"/>
              </p:cNvSpPr>
              <p:nvPr/>
            </p:nvSpPr>
            <p:spPr bwMode="auto">
              <a:xfrm>
                <a:off x="2507" y="206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5" name="Line 145"/>
              <p:cNvSpPr>
                <a:spLocks noChangeShapeType="1"/>
              </p:cNvSpPr>
              <p:nvPr/>
            </p:nvSpPr>
            <p:spPr bwMode="auto">
              <a:xfrm>
                <a:off x="2531" y="206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6" name="Line 146"/>
              <p:cNvSpPr>
                <a:spLocks noChangeShapeType="1"/>
              </p:cNvSpPr>
              <p:nvPr/>
            </p:nvSpPr>
            <p:spPr bwMode="auto">
              <a:xfrm>
                <a:off x="2549" y="207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7" name="Line 147"/>
              <p:cNvSpPr>
                <a:spLocks noChangeShapeType="1"/>
              </p:cNvSpPr>
              <p:nvPr/>
            </p:nvSpPr>
            <p:spPr bwMode="auto">
              <a:xfrm>
                <a:off x="2573" y="208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8" name="Line 148"/>
              <p:cNvSpPr>
                <a:spLocks noChangeShapeType="1"/>
              </p:cNvSpPr>
              <p:nvPr/>
            </p:nvSpPr>
            <p:spPr bwMode="auto">
              <a:xfrm>
                <a:off x="2591" y="209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9" name="Line 149"/>
              <p:cNvSpPr>
                <a:spLocks noChangeShapeType="1"/>
              </p:cNvSpPr>
              <p:nvPr/>
            </p:nvSpPr>
            <p:spPr bwMode="auto">
              <a:xfrm>
                <a:off x="2615" y="209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0" name="Line 150"/>
              <p:cNvSpPr>
                <a:spLocks noChangeShapeType="1"/>
              </p:cNvSpPr>
              <p:nvPr/>
            </p:nvSpPr>
            <p:spPr bwMode="auto">
              <a:xfrm>
                <a:off x="2633" y="209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1" name="Line 151"/>
              <p:cNvSpPr>
                <a:spLocks noChangeShapeType="1"/>
              </p:cNvSpPr>
              <p:nvPr/>
            </p:nvSpPr>
            <p:spPr bwMode="auto">
              <a:xfrm>
                <a:off x="2657" y="211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2" name="Line 152"/>
              <p:cNvSpPr>
                <a:spLocks noChangeShapeType="1"/>
              </p:cNvSpPr>
              <p:nvPr/>
            </p:nvSpPr>
            <p:spPr bwMode="auto">
              <a:xfrm>
                <a:off x="2681" y="212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3" name="Line 153"/>
              <p:cNvSpPr>
                <a:spLocks noChangeShapeType="1"/>
              </p:cNvSpPr>
              <p:nvPr/>
            </p:nvSpPr>
            <p:spPr bwMode="auto">
              <a:xfrm>
                <a:off x="2699" y="212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4" name="Line 154"/>
              <p:cNvSpPr>
                <a:spLocks noChangeShapeType="1"/>
              </p:cNvSpPr>
              <p:nvPr/>
            </p:nvSpPr>
            <p:spPr bwMode="auto">
              <a:xfrm>
                <a:off x="2723" y="212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5" name="Line 155"/>
              <p:cNvSpPr>
                <a:spLocks noChangeShapeType="1"/>
              </p:cNvSpPr>
              <p:nvPr/>
            </p:nvSpPr>
            <p:spPr bwMode="auto">
              <a:xfrm>
                <a:off x="2741" y="212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6" name="Line 156"/>
              <p:cNvSpPr>
                <a:spLocks noChangeShapeType="1"/>
              </p:cNvSpPr>
              <p:nvPr/>
            </p:nvSpPr>
            <p:spPr bwMode="auto">
              <a:xfrm>
                <a:off x="2765" y="212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7" name="Line 157"/>
              <p:cNvSpPr>
                <a:spLocks noChangeShapeType="1"/>
              </p:cNvSpPr>
              <p:nvPr/>
            </p:nvSpPr>
            <p:spPr bwMode="auto">
              <a:xfrm>
                <a:off x="2783" y="214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8" name="Line 158"/>
              <p:cNvSpPr>
                <a:spLocks noChangeShapeType="1"/>
              </p:cNvSpPr>
              <p:nvPr/>
            </p:nvSpPr>
            <p:spPr bwMode="auto">
              <a:xfrm>
                <a:off x="2807" y="214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9" name="Line 159"/>
              <p:cNvSpPr>
                <a:spLocks noChangeShapeType="1"/>
              </p:cNvSpPr>
              <p:nvPr/>
            </p:nvSpPr>
            <p:spPr bwMode="auto">
              <a:xfrm>
                <a:off x="2831" y="215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0" name="Line 160"/>
              <p:cNvSpPr>
                <a:spLocks noChangeShapeType="1"/>
              </p:cNvSpPr>
              <p:nvPr/>
            </p:nvSpPr>
            <p:spPr bwMode="auto">
              <a:xfrm>
                <a:off x="2849" y="216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1" name="Line 161"/>
              <p:cNvSpPr>
                <a:spLocks noChangeShapeType="1"/>
              </p:cNvSpPr>
              <p:nvPr/>
            </p:nvSpPr>
            <p:spPr bwMode="auto">
              <a:xfrm>
                <a:off x="2873" y="216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2" name="Line 162"/>
              <p:cNvSpPr>
                <a:spLocks noChangeShapeType="1"/>
              </p:cNvSpPr>
              <p:nvPr/>
            </p:nvSpPr>
            <p:spPr bwMode="auto">
              <a:xfrm>
                <a:off x="2891" y="217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3" name="Line 163"/>
              <p:cNvSpPr>
                <a:spLocks noChangeShapeType="1"/>
              </p:cNvSpPr>
              <p:nvPr/>
            </p:nvSpPr>
            <p:spPr bwMode="auto">
              <a:xfrm>
                <a:off x="2915" y="217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4" name="Line 164"/>
              <p:cNvSpPr>
                <a:spLocks noChangeShapeType="1"/>
              </p:cNvSpPr>
              <p:nvPr/>
            </p:nvSpPr>
            <p:spPr bwMode="auto">
              <a:xfrm>
                <a:off x="2933" y="217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5" name="Line 165"/>
              <p:cNvSpPr>
                <a:spLocks noChangeShapeType="1"/>
              </p:cNvSpPr>
              <p:nvPr/>
            </p:nvSpPr>
            <p:spPr bwMode="auto">
              <a:xfrm>
                <a:off x="2957" y="218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6" name="Line 166"/>
              <p:cNvSpPr>
                <a:spLocks noChangeShapeType="1"/>
              </p:cNvSpPr>
              <p:nvPr/>
            </p:nvSpPr>
            <p:spPr bwMode="auto">
              <a:xfrm>
                <a:off x="2981" y="219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7" name="Line 167"/>
              <p:cNvSpPr>
                <a:spLocks noChangeShapeType="1"/>
              </p:cNvSpPr>
              <p:nvPr/>
            </p:nvSpPr>
            <p:spPr bwMode="auto">
              <a:xfrm>
                <a:off x="2999" y="219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8" name="Line 168"/>
              <p:cNvSpPr>
                <a:spLocks noChangeShapeType="1"/>
              </p:cNvSpPr>
              <p:nvPr/>
            </p:nvSpPr>
            <p:spPr bwMode="auto">
              <a:xfrm>
                <a:off x="3023" y="220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9" name="Line 169"/>
              <p:cNvSpPr>
                <a:spLocks noChangeShapeType="1"/>
              </p:cNvSpPr>
              <p:nvPr/>
            </p:nvSpPr>
            <p:spPr bwMode="auto">
              <a:xfrm>
                <a:off x="3041" y="220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0" name="Line 170"/>
              <p:cNvSpPr>
                <a:spLocks noChangeShapeType="1"/>
              </p:cNvSpPr>
              <p:nvPr/>
            </p:nvSpPr>
            <p:spPr bwMode="auto">
              <a:xfrm>
                <a:off x="3065" y="220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1" name="Line 171"/>
              <p:cNvSpPr>
                <a:spLocks noChangeShapeType="1"/>
              </p:cNvSpPr>
              <p:nvPr/>
            </p:nvSpPr>
            <p:spPr bwMode="auto">
              <a:xfrm>
                <a:off x="3083" y="221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2" name="Line 172"/>
              <p:cNvSpPr>
                <a:spLocks noChangeShapeType="1"/>
              </p:cNvSpPr>
              <p:nvPr/>
            </p:nvSpPr>
            <p:spPr bwMode="auto">
              <a:xfrm>
                <a:off x="3107" y="222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3" name="Line 173"/>
              <p:cNvSpPr>
                <a:spLocks noChangeShapeType="1"/>
              </p:cNvSpPr>
              <p:nvPr/>
            </p:nvSpPr>
            <p:spPr bwMode="auto">
              <a:xfrm>
                <a:off x="3125" y="223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4" name="Line 174"/>
              <p:cNvSpPr>
                <a:spLocks noChangeShapeType="1"/>
              </p:cNvSpPr>
              <p:nvPr/>
            </p:nvSpPr>
            <p:spPr bwMode="auto">
              <a:xfrm>
                <a:off x="3149" y="224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5" name="Line 175"/>
              <p:cNvSpPr>
                <a:spLocks noChangeShapeType="1"/>
              </p:cNvSpPr>
              <p:nvPr/>
            </p:nvSpPr>
            <p:spPr bwMode="auto">
              <a:xfrm>
                <a:off x="3173" y="224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6" name="Line 176"/>
              <p:cNvSpPr>
                <a:spLocks noChangeShapeType="1"/>
              </p:cNvSpPr>
              <p:nvPr/>
            </p:nvSpPr>
            <p:spPr bwMode="auto">
              <a:xfrm>
                <a:off x="3191" y="224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7" name="Line 177"/>
              <p:cNvSpPr>
                <a:spLocks noChangeShapeType="1"/>
              </p:cNvSpPr>
              <p:nvPr/>
            </p:nvSpPr>
            <p:spPr bwMode="auto">
              <a:xfrm>
                <a:off x="3215" y="225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8" name="Line 178"/>
              <p:cNvSpPr>
                <a:spLocks noChangeShapeType="1"/>
              </p:cNvSpPr>
              <p:nvPr/>
            </p:nvSpPr>
            <p:spPr bwMode="auto">
              <a:xfrm>
                <a:off x="3233" y="224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29" name="Line 179"/>
              <p:cNvSpPr>
                <a:spLocks noChangeShapeType="1"/>
              </p:cNvSpPr>
              <p:nvPr/>
            </p:nvSpPr>
            <p:spPr bwMode="auto">
              <a:xfrm>
                <a:off x="3257" y="224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0" name="Line 180"/>
              <p:cNvSpPr>
                <a:spLocks noChangeShapeType="1"/>
              </p:cNvSpPr>
              <p:nvPr/>
            </p:nvSpPr>
            <p:spPr bwMode="auto">
              <a:xfrm>
                <a:off x="3275" y="225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1" name="Line 181"/>
              <p:cNvSpPr>
                <a:spLocks noChangeShapeType="1"/>
              </p:cNvSpPr>
              <p:nvPr/>
            </p:nvSpPr>
            <p:spPr bwMode="auto">
              <a:xfrm>
                <a:off x="3299" y="226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2" name="Line 182"/>
              <p:cNvSpPr>
                <a:spLocks noChangeShapeType="1"/>
              </p:cNvSpPr>
              <p:nvPr/>
            </p:nvSpPr>
            <p:spPr bwMode="auto">
              <a:xfrm>
                <a:off x="3323" y="227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3" name="Line 183"/>
              <p:cNvSpPr>
                <a:spLocks noChangeShapeType="1"/>
              </p:cNvSpPr>
              <p:nvPr/>
            </p:nvSpPr>
            <p:spPr bwMode="auto">
              <a:xfrm>
                <a:off x="3341" y="22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4" name="Line 184"/>
              <p:cNvSpPr>
                <a:spLocks noChangeShapeType="1"/>
              </p:cNvSpPr>
              <p:nvPr/>
            </p:nvSpPr>
            <p:spPr bwMode="auto">
              <a:xfrm>
                <a:off x="3365" y="227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5" name="Line 185"/>
              <p:cNvSpPr>
                <a:spLocks noChangeShapeType="1"/>
              </p:cNvSpPr>
              <p:nvPr/>
            </p:nvSpPr>
            <p:spPr bwMode="auto">
              <a:xfrm>
                <a:off x="3383" y="227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6" name="Line 186"/>
              <p:cNvSpPr>
                <a:spLocks noChangeShapeType="1"/>
              </p:cNvSpPr>
              <p:nvPr/>
            </p:nvSpPr>
            <p:spPr bwMode="auto">
              <a:xfrm>
                <a:off x="3407" y="227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7" name="Line 187"/>
              <p:cNvSpPr>
                <a:spLocks noChangeShapeType="1"/>
              </p:cNvSpPr>
              <p:nvPr/>
            </p:nvSpPr>
            <p:spPr bwMode="auto">
              <a:xfrm>
                <a:off x="3425" y="22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8" name="Line 188"/>
              <p:cNvSpPr>
                <a:spLocks noChangeShapeType="1"/>
              </p:cNvSpPr>
              <p:nvPr/>
            </p:nvSpPr>
            <p:spPr bwMode="auto">
              <a:xfrm>
                <a:off x="3449"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39" name="Line 189"/>
              <p:cNvSpPr>
                <a:spLocks noChangeShapeType="1"/>
              </p:cNvSpPr>
              <p:nvPr/>
            </p:nvSpPr>
            <p:spPr bwMode="auto">
              <a:xfrm>
                <a:off x="3473" y="22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0" name="Line 190"/>
              <p:cNvSpPr>
                <a:spLocks noChangeShapeType="1"/>
              </p:cNvSpPr>
              <p:nvPr/>
            </p:nvSpPr>
            <p:spPr bwMode="auto">
              <a:xfrm>
                <a:off x="3491"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1" name="Line 191"/>
              <p:cNvSpPr>
                <a:spLocks noChangeShapeType="1"/>
              </p:cNvSpPr>
              <p:nvPr/>
            </p:nvSpPr>
            <p:spPr bwMode="auto">
              <a:xfrm>
                <a:off x="3515" y="229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2" name="Line 192"/>
              <p:cNvSpPr>
                <a:spLocks noChangeShapeType="1"/>
              </p:cNvSpPr>
              <p:nvPr/>
            </p:nvSpPr>
            <p:spPr bwMode="auto">
              <a:xfrm>
                <a:off x="3533" y="229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3" name="Line 193"/>
              <p:cNvSpPr>
                <a:spLocks noChangeShapeType="1"/>
              </p:cNvSpPr>
              <p:nvPr/>
            </p:nvSpPr>
            <p:spPr bwMode="auto">
              <a:xfrm>
                <a:off x="3557" y="230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4" name="Line 194"/>
              <p:cNvSpPr>
                <a:spLocks noChangeShapeType="1"/>
              </p:cNvSpPr>
              <p:nvPr/>
            </p:nvSpPr>
            <p:spPr bwMode="auto">
              <a:xfrm>
                <a:off x="3575" y="230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5" name="Line 195"/>
              <p:cNvSpPr>
                <a:spLocks noChangeShapeType="1"/>
              </p:cNvSpPr>
              <p:nvPr/>
            </p:nvSpPr>
            <p:spPr bwMode="auto">
              <a:xfrm>
                <a:off x="3605" y="230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6" name="Line 196"/>
              <p:cNvSpPr>
                <a:spLocks noChangeShapeType="1"/>
              </p:cNvSpPr>
              <p:nvPr/>
            </p:nvSpPr>
            <p:spPr bwMode="auto">
              <a:xfrm>
                <a:off x="2189" y="19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7" name="Line 197"/>
              <p:cNvSpPr>
                <a:spLocks noChangeShapeType="1"/>
              </p:cNvSpPr>
              <p:nvPr/>
            </p:nvSpPr>
            <p:spPr bwMode="auto">
              <a:xfrm>
                <a:off x="2201" y="19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8" name="Line 198"/>
              <p:cNvSpPr>
                <a:spLocks noChangeShapeType="1"/>
              </p:cNvSpPr>
              <p:nvPr/>
            </p:nvSpPr>
            <p:spPr bwMode="auto">
              <a:xfrm>
                <a:off x="2213" y="19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9" name="Line 199"/>
              <p:cNvSpPr>
                <a:spLocks noChangeShapeType="1"/>
              </p:cNvSpPr>
              <p:nvPr/>
            </p:nvSpPr>
            <p:spPr bwMode="auto">
              <a:xfrm>
                <a:off x="2219" y="19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0" name="Line 200"/>
              <p:cNvSpPr>
                <a:spLocks noChangeShapeType="1"/>
              </p:cNvSpPr>
              <p:nvPr/>
            </p:nvSpPr>
            <p:spPr bwMode="auto">
              <a:xfrm>
                <a:off x="2243" y="19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1" name="Line 201"/>
              <p:cNvSpPr>
                <a:spLocks noChangeShapeType="1"/>
              </p:cNvSpPr>
              <p:nvPr/>
            </p:nvSpPr>
            <p:spPr bwMode="auto">
              <a:xfrm>
                <a:off x="2261" y="199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2" name="Line 202"/>
              <p:cNvSpPr>
                <a:spLocks noChangeShapeType="1"/>
              </p:cNvSpPr>
              <p:nvPr/>
            </p:nvSpPr>
            <p:spPr bwMode="auto">
              <a:xfrm>
                <a:off x="2285" y="200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3" name="Line 203"/>
              <p:cNvSpPr>
                <a:spLocks noChangeShapeType="1"/>
              </p:cNvSpPr>
              <p:nvPr/>
            </p:nvSpPr>
            <p:spPr bwMode="auto">
              <a:xfrm>
                <a:off x="2303" y="200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4" name="Line 197"/>
              <p:cNvSpPr>
                <a:spLocks noChangeShapeType="1"/>
              </p:cNvSpPr>
              <p:nvPr/>
            </p:nvSpPr>
            <p:spPr bwMode="auto">
              <a:xfrm>
                <a:off x="2187" y="197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5" name="Line 197"/>
              <p:cNvSpPr>
                <a:spLocks noChangeShapeType="1"/>
              </p:cNvSpPr>
              <p:nvPr/>
            </p:nvSpPr>
            <p:spPr bwMode="auto">
              <a:xfrm>
                <a:off x="2177" y="196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6" name="Line 197"/>
              <p:cNvSpPr>
                <a:spLocks noChangeShapeType="1"/>
              </p:cNvSpPr>
              <p:nvPr/>
            </p:nvSpPr>
            <p:spPr bwMode="auto">
              <a:xfrm>
                <a:off x="2151" y="19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7" name="Line 138"/>
              <p:cNvSpPr>
                <a:spLocks noChangeShapeType="1"/>
              </p:cNvSpPr>
              <p:nvPr/>
            </p:nvSpPr>
            <p:spPr bwMode="auto">
              <a:xfrm>
                <a:off x="2375" y="202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8" name="Line 147"/>
              <p:cNvSpPr>
                <a:spLocks noChangeShapeType="1"/>
              </p:cNvSpPr>
              <p:nvPr/>
            </p:nvSpPr>
            <p:spPr bwMode="auto">
              <a:xfrm>
                <a:off x="2524" y="20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9" name="Line 147"/>
              <p:cNvSpPr>
                <a:spLocks noChangeShapeType="1"/>
              </p:cNvSpPr>
              <p:nvPr/>
            </p:nvSpPr>
            <p:spPr bwMode="auto">
              <a:xfrm>
                <a:off x="2568" y="20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0" name="Line 159"/>
              <p:cNvSpPr>
                <a:spLocks noChangeShapeType="1"/>
              </p:cNvSpPr>
              <p:nvPr/>
            </p:nvSpPr>
            <p:spPr bwMode="auto">
              <a:xfrm>
                <a:off x="2827" y="215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1" name="Line 197"/>
              <p:cNvSpPr>
                <a:spLocks noChangeShapeType="1"/>
              </p:cNvSpPr>
              <p:nvPr/>
            </p:nvSpPr>
            <p:spPr bwMode="auto">
              <a:xfrm>
                <a:off x="2198" y="19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2" name="Line 197"/>
              <p:cNvSpPr>
                <a:spLocks noChangeShapeType="1"/>
              </p:cNvSpPr>
              <p:nvPr/>
            </p:nvSpPr>
            <p:spPr bwMode="auto">
              <a:xfrm>
                <a:off x="2185" y="19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3" name="Line 197"/>
              <p:cNvSpPr>
                <a:spLocks noChangeShapeType="1"/>
              </p:cNvSpPr>
              <p:nvPr/>
            </p:nvSpPr>
            <p:spPr bwMode="auto">
              <a:xfrm>
                <a:off x="2167" y="19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617" name="Line 204"/>
            <p:cNvSpPr>
              <a:spLocks noChangeShapeType="1"/>
            </p:cNvSpPr>
            <p:nvPr/>
          </p:nvSpPr>
          <p:spPr bwMode="auto">
            <a:xfrm>
              <a:off x="2327" y="201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8" name="Line 205"/>
            <p:cNvSpPr>
              <a:spLocks noChangeShapeType="1"/>
            </p:cNvSpPr>
            <p:nvPr/>
          </p:nvSpPr>
          <p:spPr bwMode="auto">
            <a:xfrm>
              <a:off x="2345" y="202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9" name="Line 206"/>
            <p:cNvSpPr>
              <a:spLocks noChangeShapeType="1"/>
            </p:cNvSpPr>
            <p:nvPr/>
          </p:nvSpPr>
          <p:spPr bwMode="auto">
            <a:xfrm>
              <a:off x="2369" y="202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0" name="Line 207"/>
            <p:cNvSpPr>
              <a:spLocks noChangeShapeType="1"/>
            </p:cNvSpPr>
            <p:nvPr/>
          </p:nvSpPr>
          <p:spPr bwMode="auto">
            <a:xfrm>
              <a:off x="2393" y="203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1" name="Line 208"/>
            <p:cNvSpPr>
              <a:spLocks noChangeShapeType="1"/>
            </p:cNvSpPr>
            <p:nvPr/>
          </p:nvSpPr>
          <p:spPr bwMode="auto">
            <a:xfrm>
              <a:off x="2411" y="203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2" name="Line 209"/>
            <p:cNvSpPr>
              <a:spLocks noChangeShapeType="1"/>
            </p:cNvSpPr>
            <p:nvPr/>
          </p:nvSpPr>
          <p:spPr bwMode="auto">
            <a:xfrm>
              <a:off x="2435" y="203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3" name="Line 210"/>
            <p:cNvSpPr>
              <a:spLocks noChangeShapeType="1"/>
            </p:cNvSpPr>
            <p:nvPr/>
          </p:nvSpPr>
          <p:spPr bwMode="auto">
            <a:xfrm>
              <a:off x="2453" y="205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4" name="Line 211"/>
            <p:cNvSpPr>
              <a:spLocks noChangeShapeType="1"/>
            </p:cNvSpPr>
            <p:nvPr/>
          </p:nvSpPr>
          <p:spPr bwMode="auto">
            <a:xfrm>
              <a:off x="2477" y="205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5" name="Line 212"/>
            <p:cNvSpPr>
              <a:spLocks noChangeShapeType="1"/>
            </p:cNvSpPr>
            <p:nvPr/>
          </p:nvSpPr>
          <p:spPr bwMode="auto">
            <a:xfrm>
              <a:off x="2495" y="206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6" name="Line 213"/>
            <p:cNvSpPr>
              <a:spLocks noChangeShapeType="1"/>
            </p:cNvSpPr>
            <p:nvPr/>
          </p:nvSpPr>
          <p:spPr bwMode="auto">
            <a:xfrm>
              <a:off x="2519" y="206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7" name="Line 214"/>
            <p:cNvSpPr>
              <a:spLocks noChangeShapeType="1"/>
            </p:cNvSpPr>
            <p:nvPr/>
          </p:nvSpPr>
          <p:spPr bwMode="auto">
            <a:xfrm>
              <a:off x="2543" y="207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8" name="Line 215"/>
            <p:cNvSpPr>
              <a:spLocks noChangeShapeType="1"/>
            </p:cNvSpPr>
            <p:nvPr/>
          </p:nvSpPr>
          <p:spPr bwMode="auto">
            <a:xfrm>
              <a:off x="2561" y="208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9" name="Line 216"/>
            <p:cNvSpPr>
              <a:spLocks noChangeShapeType="1"/>
            </p:cNvSpPr>
            <p:nvPr/>
          </p:nvSpPr>
          <p:spPr bwMode="auto">
            <a:xfrm>
              <a:off x="2585" y="209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0" name="Line 217"/>
            <p:cNvSpPr>
              <a:spLocks noChangeShapeType="1"/>
            </p:cNvSpPr>
            <p:nvPr/>
          </p:nvSpPr>
          <p:spPr bwMode="auto">
            <a:xfrm>
              <a:off x="2603" y="209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1" name="Line 218"/>
            <p:cNvSpPr>
              <a:spLocks noChangeShapeType="1"/>
            </p:cNvSpPr>
            <p:nvPr/>
          </p:nvSpPr>
          <p:spPr bwMode="auto">
            <a:xfrm>
              <a:off x="2627" y="209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2" name="Line 219"/>
            <p:cNvSpPr>
              <a:spLocks noChangeShapeType="1"/>
            </p:cNvSpPr>
            <p:nvPr/>
          </p:nvSpPr>
          <p:spPr bwMode="auto">
            <a:xfrm>
              <a:off x="2645" y="211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3" name="Line 220"/>
            <p:cNvSpPr>
              <a:spLocks noChangeShapeType="1"/>
            </p:cNvSpPr>
            <p:nvPr/>
          </p:nvSpPr>
          <p:spPr bwMode="auto">
            <a:xfrm>
              <a:off x="2669" y="212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4" name="Line 221"/>
            <p:cNvSpPr>
              <a:spLocks noChangeShapeType="1"/>
            </p:cNvSpPr>
            <p:nvPr/>
          </p:nvSpPr>
          <p:spPr bwMode="auto">
            <a:xfrm>
              <a:off x="2693" y="212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5" name="Line 222"/>
            <p:cNvSpPr>
              <a:spLocks noChangeShapeType="1"/>
            </p:cNvSpPr>
            <p:nvPr/>
          </p:nvSpPr>
          <p:spPr bwMode="auto">
            <a:xfrm>
              <a:off x="2711" y="212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6" name="Line 223"/>
            <p:cNvSpPr>
              <a:spLocks noChangeShapeType="1"/>
            </p:cNvSpPr>
            <p:nvPr/>
          </p:nvSpPr>
          <p:spPr bwMode="auto">
            <a:xfrm>
              <a:off x="2735" y="212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7" name="Line 224"/>
            <p:cNvSpPr>
              <a:spLocks noChangeShapeType="1"/>
            </p:cNvSpPr>
            <p:nvPr/>
          </p:nvSpPr>
          <p:spPr bwMode="auto">
            <a:xfrm>
              <a:off x="2753" y="212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8" name="Line 225"/>
            <p:cNvSpPr>
              <a:spLocks noChangeShapeType="1"/>
            </p:cNvSpPr>
            <p:nvPr/>
          </p:nvSpPr>
          <p:spPr bwMode="auto">
            <a:xfrm>
              <a:off x="2777" y="214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9" name="Line 226"/>
            <p:cNvSpPr>
              <a:spLocks noChangeShapeType="1"/>
            </p:cNvSpPr>
            <p:nvPr/>
          </p:nvSpPr>
          <p:spPr bwMode="auto">
            <a:xfrm>
              <a:off x="2795" y="214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0" name="Line 227"/>
            <p:cNvSpPr>
              <a:spLocks noChangeShapeType="1"/>
            </p:cNvSpPr>
            <p:nvPr/>
          </p:nvSpPr>
          <p:spPr bwMode="auto">
            <a:xfrm>
              <a:off x="2819" y="215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1" name="Line 228"/>
            <p:cNvSpPr>
              <a:spLocks noChangeShapeType="1"/>
            </p:cNvSpPr>
            <p:nvPr/>
          </p:nvSpPr>
          <p:spPr bwMode="auto">
            <a:xfrm>
              <a:off x="2843" y="216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2" name="Line 229"/>
            <p:cNvSpPr>
              <a:spLocks noChangeShapeType="1"/>
            </p:cNvSpPr>
            <p:nvPr/>
          </p:nvSpPr>
          <p:spPr bwMode="auto">
            <a:xfrm>
              <a:off x="2861" y="216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3" name="Line 230"/>
            <p:cNvSpPr>
              <a:spLocks noChangeShapeType="1"/>
            </p:cNvSpPr>
            <p:nvPr/>
          </p:nvSpPr>
          <p:spPr bwMode="auto">
            <a:xfrm>
              <a:off x="2885" y="217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4" name="Line 231"/>
            <p:cNvSpPr>
              <a:spLocks noChangeShapeType="1"/>
            </p:cNvSpPr>
            <p:nvPr/>
          </p:nvSpPr>
          <p:spPr bwMode="auto">
            <a:xfrm>
              <a:off x="2903" y="217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5" name="Line 232"/>
            <p:cNvSpPr>
              <a:spLocks noChangeShapeType="1"/>
            </p:cNvSpPr>
            <p:nvPr/>
          </p:nvSpPr>
          <p:spPr bwMode="auto">
            <a:xfrm>
              <a:off x="2927" y="217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6" name="Line 233"/>
            <p:cNvSpPr>
              <a:spLocks noChangeShapeType="1"/>
            </p:cNvSpPr>
            <p:nvPr/>
          </p:nvSpPr>
          <p:spPr bwMode="auto">
            <a:xfrm>
              <a:off x="2945" y="218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7" name="Line 234"/>
            <p:cNvSpPr>
              <a:spLocks noChangeShapeType="1"/>
            </p:cNvSpPr>
            <p:nvPr/>
          </p:nvSpPr>
          <p:spPr bwMode="auto">
            <a:xfrm>
              <a:off x="2969" y="219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8" name="Line 235"/>
            <p:cNvSpPr>
              <a:spLocks noChangeShapeType="1"/>
            </p:cNvSpPr>
            <p:nvPr/>
          </p:nvSpPr>
          <p:spPr bwMode="auto">
            <a:xfrm>
              <a:off x="2993" y="219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9" name="Line 236"/>
            <p:cNvSpPr>
              <a:spLocks noChangeShapeType="1"/>
            </p:cNvSpPr>
            <p:nvPr/>
          </p:nvSpPr>
          <p:spPr bwMode="auto">
            <a:xfrm>
              <a:off x="3011" y="220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0" name="Line 237"/>
            <p:cNvSpPr>
              <a:spLocks noChangeShapeType="1"/>
            </p:cNvSpPr>
            <p:nvPr/>
          </p:nvSpPr>
          <p:spPr bwMode="auto">
            <a:xfrm>
              <a:off x="3035" y="220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1" name="Line 238"/>
            <p:cNvSpPr>
              <a:spLocks noChangeShapeType="1"/>
            </p:cNvSpPr>
            <p:nvPr/>
          </p:nvSpPr>
          <p:spPr bwMode="auto">
            <a:xfrm>
              <a:off x="3053" y="220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2" name="Line 239"/>
            <p:cNvSpPr>
              <a:spLocks noChangeShapeType="1"/>
            </p:cNvSpPr>
            <p:nvPr/>
          </p:nvSpPr>
          <p:spPr bwMode="auto">
            <a:xfrm>
              <a:off x="3077" y="221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3" name="Line 240"/>
            <p:cNvSpPr>
              <a:spLocks noChangeShapeType="1"/>
            </p:cNvSpPr>
            <p:nvPr/>
          </p:nvSpPr>
          <p:spPr bwMode="auto">
            <a:xfrm>
              <a:off x="3095" y="222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4" name="Line 241"/>
            <p:cNvSpPr>
              <a:spLocks noChangeShapeType="1"/>
            </p:cNvSpPr>
            <p:nvPr/>
          </p:nvSpPr>
          <p:spPr bwMode="auto">
            <a:xfrm>
              <a:off x="3119" y="223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5" name="Line 242"/>
            <p:cNvSpPr>
              <a:spLocks noChangeShapeType="1"/>
            </p:cNvSpPr>
            <p:nvPr/>
          </p:nvSpPr>
          <p:spPr bwMode="auto">
            <a:xfrm>
              <a:off x="3143" y="224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6" name="Line 243"/>
            <p:cNvSpPr>
              <a:spLocks noChangeShapeType="1"/>
            </p:cNvSpPr>
            <p:nvPr/>
          </p:nvSpPr>
          <p:spPr bwMode="auto">
            <a:xfrm>
              <a:off x="3161" y="224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7" name="Line 244"/>
            <p:cNvSpPr>
              <a:spLocks noChangeShapeType="1"/>
            </p:cNvSpPr>
            <p:nvPr/>
          </p:nvSpPr>
          <p:spPr bwMode="auto">
            <a:xfrm>
              <a:off x="3185" y="224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8" name="Line 245"/>
            <p:cNvSpPr>
              <a:spLocks noChangeShapeType="1"/>
            </p:cNvSpPr>
            <p:nvPr/>
          </p:nvSpPr>
          <p:spPr bwMode="auto">
            <a:xfrm>
              <a:off x="3203" y="225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9" name="Line 246"/>
            <p:cNvSpPr>
              <a:spLocks noChangeShapeType="1"/>
            </p:cNvSpPr>
            <p:nvPr/>
          </p:nvSpPr>
          <p:spPr bwMode="auto">
            <a:xfrm>
              <a:off x="3227" y="224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0" name="Line 247"/>
            <p:cNvSpPr>
              <a:spLocks noChangeShapeType="1"/>
            </p:cNvSpPr>
            <p:nvPr/>
          </p:nvSpPr>
          <p:spPr bwMode="auto">
            <a:xfrm>
              <a:off x="3245" y="224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1" name="Line 248"/>
            <p:cNvSpPr>
              <a:spLocks noChangeShapeType="1"/>
            </p:cNvSpPr>
            <p:nvPr/>
          </p:nvSpPr>
          <p:spPr bwMode="auto">
            <a:xfrm>
              <a:off x="3269" y="225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2" name="Line 249"/>
            <p:cNvSpPr>
              <a:spLocks noChangeShapeType="1"/>
            </p:cNvSpPr>
            <p:nvPr/>
          </p:nvSpPr>
          <p:spPr bwMode="auto">
            <a:xfrm>
              <a:off x="3287" y="226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3" name="Line 250"/>
            <p:cNvSpPr>
              <a:spLocks noChangeShapeType="1"/>
            </p:cNvSpPr>
            <p:nvPr/>
          </p:nvSpPr>
          <p:spPr bwMode="auto">
            <a:xfrm>
              <a:off x="3311" y="227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4" name="Line 251"/>
            <p:cNvSpPr>
              <a:spLocks noChangeShapeType="1"/>
            </p:cNvSpPr>
            <p:nvPr/>
          </p:nvSpPr>
          <p:spPr bwMode="auto">
            <a:xfrm>
              <a:off x="3335" y="22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5" name="Line 252"/>
            <p:cNvSpPr>
              <a:spLocks noChangeShapeType="1"/>
            </p:cNvSpPr>
            <p:nvPr/>
          </p:nvSpPr>
          <p:spPr bwMode="auto">
            <a:xfrm>
              <a:off x="3353" y="227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6" name="Line 253"/>
            <p:cNvSpPr>
              <a:spLocks noChangeShapeType="1"/>
            </p:cNvSpPr>
            <p:nvPr/>
          </p:nvSpPr>
          <p:spPr bwMode="auto">
            <a:xfrm>
              <a:off x="3377" y="227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7" name="Line 254"/>
            <p:cNvSpPr>
              <a:spLocks noChangeShapeType="1"/>
            </p:cNvSpPr>
            <p:nvPr/>
          </p:nvSpPr>
          <p:spPr bwMode="auto">
            <a:xfrm>
              <a:off x="3395" y="227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8" name="Line 255"/>
            <p:cNvSpPr>
              <a:spLocks noChangeShapeType="1"/>
            </p:cNvSpPr>
            <p:nvPr/>
          </p:nvSpPr>
          <p:spPr bwMode="auto">
            <a:xfrm>
              <a:off x="3419" y="22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9" name="Line 256"/>
            <p:cNvSpPr>
              <a:spLocks noChangeShapeType="1"/>
            </p:cNvSpPr>
            <p:nvPr/>
          </p:nvSpPr>
          <p:spPr bwMode="auto">
            <a:xfrm>
              <a:off x="3437"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0" name="Line 257"/>
            <p:cNvSpPr>
              <a:spLocks noChangeShapeType="1"/>
            </p:cNvSpPr>
            <p:nvPr/>
          </p:nvSpPr>
          <p:spPr bwMode="auto">
            <a:xfrm>
              <a:off x="3461" y="22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1" name="Line 258"/>
            <p:cNvSpPr>
              <a:spLocks noChangeShapeType="1"/>
            </p:cNvSpPr>
            <p:nvPr/>
          </p:nvSpPr>
          <p:spPr bwMode="auto">
            <a:xfrm>
              <a:off x="3485"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2" name="Line 259"/>
            <p:cNvSpPr>
              <a:spLocks noChangeShapeType="1"/>
            </p:cNvSpPr>
            <p:nvPr/>
          </p:nvSpPr>
          <p:spPr bwMode="auto">
            <a:xfrm>
              <a:off x="3503" y="229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3" name="Line 260"/>
            <p:cNvSpPr>
              <a:spLocks noChangeShapeType="1"/>
            </p:cNvSpPr>
            <p:nvPr/>
          </p:nvSpPr>
          <p:spPr bwMode="auto">
            <a:xfrm>
              <a:off x="3527" y="229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4" name="Line 261"/>
            <p:cNvSpPr>
              <a:spLocks noChangeShapeType="1"/>
            </p:cNvSpPr>
            <p:nvPr/>
          </p:nvSpPr>
          <p:spPr bwMode="auto">
            <a:xfrm>
              <a:off x="3545" y="230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5" name="Line 262"/>
            <p:cNvSpPr>
              <a:spLocks noChangeShapeType="1"/>
            </p:cNvSpPr>
            <p:nvPr/>
          </p:nvSpPr>
          <p:spPr bwMode="auto">
            <a:xfrm>
              <a:off x="3569" y="230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6" name="Line 263"/>
            <p:cNvSpPr>
              <a:spLocks noChangeShapeType="1"/>
            </p:cNvSpPr>
            <p:nvPr/>
          </p:nvSpPr>
          <p:spPr bwMode="auto">
            <a:xfrm>
              <a:off x="3599" y="230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7" name="Line 264"/>
            <p:cNvSpPr>
              <a:spLocks noChangeShapeType="1"/>
            </p:cNvSpPr>
            <p:nvPr/>
          </p:nvSpPr>
          <p:spPr bwMode="auto">
            <a:xfrm>
              <a:off x="2225" y="19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8" name="Line 265"/>
            <p:cNvSpPr>
              <a:spLocks noChangeShapeType="1"/>
            </p:cNvSpPr>
            <p:nvPr/>
          </p:nvSpPr>
          <p:spPr bwMode="auto">
            <a:xfrm>
              <a:off x="2237" y="19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9" name="Line 266"/>
            <p:cNvSpPr>
              <a:spLocks noChangeShapeType="1"/>
            </p:cNvSpPr>
            <p:nvPr/>
          </p:nvSpPr>
          <p:spPr bwMode="auto">
            <a:xfrm>
              <a:off x="2255" y="199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0" name="Line 267"/>
            <p:cNvSpPr>
              <a:spLocks noChangeShapeType="1"/>
            </p:cNvSpPr>
            <p:nvPr/>
          </p:nvSpPr>
          <p:spPr bwMode="auto">
            <a:xfrm>
              <a:off x="2279" y="200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1" name="Line 268"/>
            <p:cNvSpPr>
              <a:spLocks noChangeShapeType="1"/>
            </p:cNvSpPr>
            <p:nvPr/>
          </p:nvSpPr>
          <p:spPr bwMode="auto">
            <a:xfrm>
              <a:off x="2297" y="200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2" name="Line 269"/>
            <p:cNvSpPr>
              <a:spLocks noChangeShapeType="1"/>
            </p:cNvSpPr>
            <p:nvPr/>
          </p:nvSpPr>
          <p:spPr bwMode="auto">
            <a:xfrm>
              <a:off x="2321" y="201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3" name="Line 270"/>
            <p:cNvSpPr>
              <a:spLocks noChangeShapeType="1"/>
            </p:cNvSpPr>
            <p:nvPr/>
          </p:nvSpPr>
          <p:spPr bwMode="auto">
            <a:xfrm>
              <a:off x="2339" y="202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4" name="Line 271"/>
            <p:cNvSpPr>
              <a:spLocks noChangeShapeType="1"/>
            </p:cNvSpPr>
            <p:nvPr/>
          </p:nvSpPr>
          <p:spPr bwMode="auto">
            <a:xfrm>
              <a:off x="2363" y="202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5" name="Line 272"/>
            <p:cNvSpPr>
              <a:spLocks noChangeShapeType="1"/>
            </p:cNvSpPr>
            <p:nvPr/>
          </p:nvSpPr>
          <p:spPr bwMode="auto">
            <a:xfrm>
              <a:off x="2387" y="203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6" name="Line 273"/>
            <p:cNvSpPr>
              <a:spLocks noChangeShapeType="1"/>
            </p:cNvSpPr>
            <p:nvPr/>
          </p:nvSpPr>
          <p:spPr bwMode="auto">
            <a:xfrm>
              <a:off x="2405" y="203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7" name="Line 274"/>
            <p:cNvSpPr>
              <a:spLocks noChangeShapeType="1"/>
            </p:cNvSpPr>
            <p:nvPr/>
          </p:nvSpPr>
          <p:spPr bwMode="auto">
            <a:xfrm>
              <a:off x="2429" y="203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8" name="Line 275"/>
            <p:cNvSpPr>
              <a:spLocks noChangeShapeType="1"/>
            </p:cNvSpPr>
            <p:nvPr/>
          </p:nvSpPr>
          <p:spPr bwMode="auto">
            <a:xfrm>
              <a:off x="2447" y="205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9" name="Line 276"/>
            <p:cNvSpPr>
              <a:spLocks noChangeShapeType="1"/>
            </p:cNvSpPr>
            <p:nvPr/>
          </p:nvSpPr>
          <p:spPr bwMode="auto">
            <a:xfrm>
              <a:off x="2471" y="205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0" name="Line 277"/>
            <p:cNvSpPr>
              <a:spLocks noChangeShapeType="1"/>
            </p:cNvSpPr>
            <p:nvPr/>
          </p:nvSpPr>
          <p:spPr bwMode="auto">
            <a:xfrm>
              <a:off x="2489" y="206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1" name="Line 278"/>
            <p:cNvSpPr>
              <a:spLocks noChangeShapeType="1"/>
            </p:cNvSpPr>
            <p:nvPr/>
          </p:nvSpPr>
          <p:spPr bwMode="auto">
            <a:xfrm>
              <a:off x="2513" y="206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2" name="Line 279"/>
            <p:cNvSpPr>
              <a:spLocks noChangeShapeType="1"/>
            </p:cNvSpPr>
            <p:nvPr/>
          </p:nvSpPr>
          <p:spPr bwMode="auto">
            <a:xfrm>
              <a:off x="2537" y="207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3" name="Line 280"/>
            <p:cNvSpPr>
              <a:spLocks noChangeShapeType="1"/>
            </p:cNvSpPr>
            <p:nvPr/>
          </p:nvSpPr>
          <p:spPr bwMode="auto">
            <a:xfrm>
              <a:off x="2555" y="208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4" name="Line 281"/>
            <p:cNvSpPr>
              <a:spLocks noChangeShapeType="1"/>
            </p:cNvSpPr>
            <p:nvPr/>
          </p:nvSpPr>
          <p:spPr bwMode="auto">
            <a:xfrm>
              <a:off x="2579" y="209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5" name="Line 282"/>
            <p:cNvSpPr>
              <a:spLocks noChangeShapeType="1"/>
            </p:cNvSpPr>
            <p:nvPr/>
          </p:nvSpPr>
          <p:spPr bwMode="auto">
            <a:xfrm>
              <a:off x="2597" y="209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6" name="Line 283"/>
            <p:cNvSpPr>
              <a:spLocks noChangeShapeType="1"/>
            </p:cNvSpPr>
            <p:nvPr/>
          </p:nvSpPr>
          <p:spPr bwMode="auto">
            <a:xfrm>
              <a:off x="2621" y="209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7" name="Line 284"/>
            <p:cNvSpPr>
              <a:spLocks noChangeShapeType="1"/>
            </p:cNvSpPr>
            <p:nvPr/>
          </p:nvSpPr>
          <p:spPr bwMode="auto">
            <a:xfrm>
              <a:off x="2639" y="211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8" name="Line 285"/>
            <p:cNvSpPr>
              <a:spLocks noChangeShapeType="1"/>
            </p:cNvSpPr>
            <p:nvPr/>
          </p:nvSpPr>
          <p:spPr bwMode="auto">
            <a:xfrm>
              <a:off x="2676" y="212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9" name="Line 286"/>
            <p:cNvSpPr>
              <a:spLocks noChangeShapeType="1"/>
            </p:cNvSpPr>
            <p:nvPr/>
          </p:nvSpPr>
          <p:spPr bwMode="auto">
            <a:xfrm>
              <a:off x="2687" y="212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0" name="Line 287"/>
            <p:cNvSpPr>
              <a:spLocks noChangeShapeType="1"/>
            </p:cNvSpPr>
            <p:nvPr/>
          </p:nvSpPr>
          <p:spPr bwMode="auto">
            <a:xfrm>
              <a:off x="2705" y="212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1" name="Line 288"/>
            <p:cNvSpPr>
              <a:spLocks noChangeShapeType="1"/>
            </p:cNvSpPr>
            <p:nvPr/>
          </p:nvSpPr>
          <p:spPr bwMode="auto">
            <a:xfrm>
              <a:off x="2729" y="212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2" name="Line 289"/>
            <p:cNvSpPr>
              <a:spLocks noChangeShapeType="1"/>
            </p:cNvSpPr>
            <p:nvPr/>
          </p:nvSpPr>
          <p:spPr bwMode="auto">
            <a:xfrm>
              <a:off x="2747" y="212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3" name="Line 290"/>
            <p:cNvSpPr>
              <a:spLocks noChangeShapeType="1"/>
            </p:cNvSpPr>
            <p:nvPr/>
          </p:nvSpPr>
          <p:spPr bwMode="auto">
            <a:xfrm>
              <a:off x="2771" y="214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4" name="Line 291"/>
            <p:cNvSpPr>
              <a:spLocks noChangeShapeType="1"/>
            </p:cNvSpPr>
            <p:nvPr/>
          </p:nvSpPr>
          <p:spPr bwMode="auto">
            <a:xfrm>
              <a:off x="2789" y="214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5" name="Line 292"/>
            <p:cNvSpPr>
              <a:spLocks noChangeShapeType="1"/>
            </p:cNvSpPr>
            <p:nvPr/>
          </p:nvSpPr>
          <p:spPr bwMode="auto">
            <a:xfrm>
              <a:off x="2813" y="215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6" name="Line 293"/>
            <p:cNvSpPr>
              <a:spLocks noChangeShapeType="1"/>
            </p:cNvSpPr>
            <p:nvPr/>
          </p:nvSpPr>
          <p:spPr bwMode="auto">
            <a:xfrm>
              <a:off x="2837" y="216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7" name="Line 294"/>
            <p:cNvSpPr>
              <a:spLocks noChangeShapeType="1"/>
            </p:cNvSpPr>
            <p:nvPr/>
          </p:nvSpPr>
          <p:spPr bwMode="auto">
            <a:xfrm>
              <a:off x="2855" y="216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8" name="Line 295"/>
            <p:cNvSpPr>
              <a:spLocks noChangeShapeType="1"/>
            </p:cNvSpPr>
            <p:nvPr/>
          </p:nvSpPr>
          <p:spPr bwMode="auto">
            <a:xfrm>
              <a:off x="2879" y="217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9" name="Line 296"/>
            <p:cNvSpPr>
              <a:spLocks noChangeShapeType="1"/>
            </p:cNvSpPr>
            <p:nvPr/>
          </p:nvSpPr>
          <p:spPr bwMode="auto">
            <a:xfrm>
              <a:off x="2897" y="217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0" name="Line 297"/>
            <p:cNvSpPr>
              <a:spLocks noChangeShapeType="1"/>
            </p:cNvSpPr>
            <p:nvPr/>
          </p:nvSpPr>
          <p:spPr bwMode="auto">
            <a:xfrm>
              <a:off x="2921" y="217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1" name="Line 298"/>
            <p:cNvSpPr>
              <a:spLocks noChangeShapeType="1"/>
            </p:cNvSpPr>
            <p:nvPr/>
          </p:nvSpPr>
          <p:spPr bwMode="auto">
            <a:xfrm>
              <a:off x="2939" y="218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2" name="Line 299"/>
            <p:cNvSpPr>
              <a:spLocks noChangeShapeType="1"/>
            </p:cNvSpPr>
            <p:nvPr/>
          </p:nvSpPr>
          <p:spPr bwMode="auto">
            <a:xfrm>
              <a:off x="2963" y="219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3" name="Line 300"/>
            <p:cNvSpPr>
              <a:spLocks noChangeShapeType="1"/>
            </p:cNvSpPr>
            <p:nvPr/>
          </p:nvSpPr>
          <p:spPr bwMode="auto">
            <a:xfrm>
              <a:off x="2981" y="219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4" name="Line 301"/>
            <p:cNvSpPr>
              <a:spLocks noChangeShapeType="1"/>
            </p:cNvSpPr>
            <p:nvPr/>
          </p:nvSpPr>
          <p:spPr bwMode="auto">
            <a:xfrm>
              <a:off x="3005" y="220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5" name="Line 302"/>
            <p:cNvSpPr>
              <a:spLocks noChangeShapeType="1"/>
            </p:cNvSpPr>
            <p:nvPr/>
          </p:nvSpPr>
          <p:spPr bwMode="auto">
            <a:xfrm>
              <a:off x="3029" y="220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6" name="Line 303"/>
            <p:cNvSpPr>
              <a:spLocks noChangeShapeType="1"/>
            </p:cNvSpPr>
            <p:nvPr/>
          </p:nvSpPr>
          <p:spPr bwMode="auto">
            <a:xfrm>
              <a:off x="3047" y="220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7" name="Line 304"/>
            <p:cNvSpPr>
              <a:spLocks noChangeShapeType="1"/>
            </p:cNvSpPr>
            <p:nvPr/>
          </p:nvSpPr>
          <p:spPr bwMode="auto">
            <a:xfrm>
              <a:off x="3071" y="221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8" name="Line 305"/>
            <p:cNvSpPr>
              <a:spLocks noChangeShapeType="1"/>
            </p:cNvSpPr>
            <p:nvPr/>
          </p:nvSpPr>
          <p:spPr bwMode="auto">
            <a:xfrm>
              <a:off x="3089" y="222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9" name="Line 306"/>
            <p:cNvSpPr>
              <a:spLocks noChangeShapeType="1"/>
            </p:cNvSpPr>
            <p:nvPr/>
          </p:nvSpPr>
          <p:spPr bwMode="auto">
            <a:xfrm>
              <a:off x="3113" y="223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0" name="Line 307"/>
            <p:cNvSpPr>
              <a:spLocks noChangeShapeType="1"/>
            </p:cNvSpPr>
            <p:nvPr/>
          </p:nvSpPr>
          <p:spPr bwMode="auto">
            <a:xfrm>
              <a:off x="3131" y="224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1" name="Line 308"/>
            <p:cNvSpPr>
              <a:spLocks noChangeShapeType="1"/>
            </p:cNvSpPr>
            <p:nvPr/>
          </p:nvSpPr>
          <p:spPr bwMode="auto">
            <a:xfrm>
              <a:off x="3155" y="224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2" name="Line 309"/>
            <p:cNvSpPr>
              <a:spLocks noChangeShapeType="1"/>
            </p:cNvSpPr>
            <p:nvPr/>
          </p:nvSpPr>
          <p:spPr bwMode="auto">
            <a:xfrm>
              <a:off x="3179" y="224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3" name="Line 310"/>
            <p:cNvSpPr>
              <a:spLocks noChangeShapeType="1"/>
            </p:cNvSpPr>
            <p:nvPr/>
          </p:nvSpPr>
          <p:spPr bwMode="auto">
            <a:xfrm>
              <a:off x="3197" y="225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4" name="Line 311"/>
            <p:cNvSpPr>
              <a:spLocks noChangeShapeType="1"/>
            </p:cNvSpPr>
            <p:nvPr/>
          </p:nvSpPr>
          <p:spPr bwMode="auto">
            <a:xfrm>
              <a:off x="3221" y="224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5" name="Line 312"/>
            <p:cNvSpPr>
              <a:spLocks noChangeShapeType="1"/>
            </p:cNvSpPr>
            <p:nvPr/>
          </p:nvSpPr>
          <p:spPr bwMode="auto">
            <a:xfrm>
              <a:off x="3239" y="224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6" name="Line 313"/>
            <p:cNvSpPr>
              <a:spLocks noChangeShapeType="1"/>
            </p:cNvSpPr>
            <p:nvPr/>
          </p:nvSpPr>
          <p:spPr bwMode="auto">
            <a:xfrm>
              <a:off x="3263" y="2255"/>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7" name="Line 314"/>
            <p:cNvSpPr>
              <a:spLocks noChangeShapeType="1"/>
            </p:cNvSpPr>
            <p:nvPr/>
          </p:nvSpPr>
          <p:spPr bwMode="auto">
            <a:xfrm>
              <a:off x="3281" y="226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8" name="Line 315"/>
            <p:cNvSpPr>
              <a:spLocks noChangeShapeType="1"/>
            </p:cNvSpPr>
            <p:nvPr/>
          </p:nvSpPr>
          <p:spPr bwMode="auto">
            <a:xfrm>
              <a:off x="3305" y="227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9" name="Line 316"/>
            <p:cNvSpPr>
              <a:spLocks noChangeShapeType="1"/>
            </p:cNvSpPr>
            <p:nvPr/>
          </p:nvSpPr>
          <p:spPr bwMode="auto">
            <a:xfrm>
              <a:off x="3329" y="22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0" name="Line 317"/>
            <p:cNvSpPr>
              <a:spLocks noChangeShapeType="1"/>
            </p:cNvSpPr>
            <p:nvPr/>
          </p:nvSpPr>
          <p:spPr bwMode="auto">
            <a:xfrm>
              <a:off x="3347" y="227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1" name="Line 318"/>
            <p:cNvSpPr>
              <a:spLocks noChangeShapeType="1"/>
            </p:cNvSpPr>
            <p:nvPr/>
          </p:nvSpPr>
          <p:spPr bwMode="auto">
            <a:xfrm>
              <a:off x="3371" y="227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2" name="Line 319"/>
            <p:cNvSpPr>
              <a:spLocks noChangeShapeType="1"/>
            </p:cNvSpPr>
            <p:nvPr/>
          </p:nvSpPr>
          <p:spPr bwMode="auto">
            <a:xfrm>
              <a:off x="3389" y="227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3" name="Line 320"/>
            <p:cNvSpPr>
              <a:spLocks noChangeShapeType="1"/>
            </p:cNvSpPr>
            <p:nvPr/>
          </p:nvSpPr>
          <p:spPr bwMode="auto">
            <a:xfrm>
              <a:off x="3413" y="22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4" name="Line 321"/>
            <p:cNvSpPr>
              <a:spLocks noChangeShapeType="1"/>
            </p:cNvSpPr>
            <p:nvPr/>
          </p:nvSpPr>
          <p:spPr bwMode="auto">
            <a:xfrm>
              <a:off x="3431"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5" name="Line 322"/>
            <p:cNvSpPr>
              <a:spLocks noChangeShapeType="1"/>
            </p:cNvSpPr>
            <p:nvPr/>
          </p:nvSpPr>
          <p:spPr bwMode="auto">
            <a:xfrm>
              <a:off x="3455" y="2291"/>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6" name="Line 323"/>
            <p:cNvSpPr>
              <a:spLocks noChangeShapeType="1"/>
            </p:cNvSpPr>
            <p:nvPr/>
          </p:nvSpPr>
          <p:spPr bwMode="auto">
            <a:xfrm>
              <a:off x="3479"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7" name="Line 324"/>
            <p:cNvSpPr>
              <a:spLocks noChangeShapeType="1"/>
            </p:cNvSpPr>
            <p:nvPr/>
          </p:nvSpPr>
          <p:spPr bwMode="auto">
            <a:xfrm>
              <a:off x="3497" y="2297"/>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8" name="Line 325"/>
            <p:cNvSpPr>
              <a:spLocks noChangeShapeType="1"/>
            </p:cNvSpPr>
            <p:nvPr/>
          </p:nvSpPr>
          <p:spPr bwMode="auto">
            <a:xfrm>
              <a:off x="3521" y="229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9" name="Line 326"/>
            <p:cNvSpPr>
              <a:spLocks noChangeShapeType="1"/>
            </p:cNvSpPr>
            <p:nvPr/>
          </p:nvSpPr>
          <p:spPr bwMode="auto">
            <a:xfrm>
              <a:off x="3539" y="230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0" name="Line 327"/>
            <p:cNvSpPr>
              <a:spLocks noChangeShapeType="1"/>
            </p:cNvSpPr>
            <p:nvPr/>
          </p:nvSpPr>
          <p:spPr bwMode="auto">
            <a:xfrm>
              <a:off x="3563" y="2309"/>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1" name="Line 328"/>
            <p:cNvSpPr>
              <a:spLocks noChangeShapeType="1"/>
            </p:cNvSpPr>
            <p:nvPr/>
          </p:nvSpPr>
          <p:spPr bwMode="auto">
            <a:xfrm>
              <a:off x="3593" y="2309"/>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2" name="Line 329"/>
            <p:cNvSpPr>
              <a:spLocks noChangeShapeType="1"/>
            </p:cNvSpPr>
            <p:nvPr/>
          </p:nvSpPr>
          <p:spPr bwMode="auto">
            <a:xfrm>
              <a:off x="2159" y="19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3" name="Line 330"/>
            <p:cNvSpPr>
              <a:spLocks noChangeShapeType="1"/>
            </p:cNvSpPr>
            <p:nvPr/>
          </p:nvSpPr>
          <p:spPr bwMode="auto">
            <a:xfrm>
              <a:off x="2171" y="19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4" name="Line 331"/>
            <p:cNvSpPr>
              <a:spLocks noChangeShapeType="1"/>
            </p:cNvSpPr>
            <p:nvPr/>
          </p:nvSpPr>
          <p:spPr bwMode="auto">
            <a:xfrm>
              <a:off x="2141" y="197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5" name="Freeform 332"/>
            <p:cNvSpPr>
              <a:spLocks/>
            </p:cNvSpPr>
            <p:nvPr/>
          </p:nvSpPr>
          <p:spPr bwMode="auto">
            <a:xfrm>
              <a:off x="2147" y="1985"/>
              <a:ext cx="1470" cy="342"/>
            </a:xfrm>
            <a:custGeom>
              <a:avLst/>
              <a:gdLst>
                <a:gd name="T0" fmla="*/ 245 w 245"/>
                <a:gd name="T1" fmla="*/ 57 h 57"/>
                <a:gd name="T2" fmla="*/ 239 w 245"/>
                <a:gd name="T3" fmla="*/ 57 h 57"/>
                <a:gd name="T4" fmla="*/ 239 w 245"/>
                <a:gd name="T5" fmla="*/ 55 h 57"/>
                <a:gd name="T6" fmla="*/ 225 w 245"/>
                <a:gd name="T7" fmla="*/ 55 h 57"/>
                <a:gd name="T8" fmla="*/ 225 w 245"/>
                <a:gd name="T9" fmla="*/ 54 h 57"/>
                <a:gd name="T10" fmla="*/ 217 w 245"/>
                <a:gd name="T11" fmla="*/ 54 h 57"/>
                <a:gd name="T12" fmla="*/ 217 w 245"/>
                <a:gd name="T13" fmla="*/ 52 h 57"/>
                <a:gd name="T14" fmla="*/ 209 w 245"/>
                <a:gd name="T15" fmla="*/ 52 h 57"/>
                <a:gd name="T16" fmla="*/ 209 w 245"/>
                <a:gd name="T17" fmla="*/ 51 h 57"/>
                <a:gd name="T18" fmla="*/ 198 w 245"/>
                <a:gd name="T19" fmla="*/ 51 h 57"/>
                <a:gd name="T20" fmla="*/ 198 w 245"/>
                <a:gd name="T21" fmla="*/ 49 h 57"/>
                <a:gd name="T22" fmla="*/ 189 w 245"/>
                <a:gd name="T23" fmla="*/ 49 h 57"/>
                <a:gd name="T24" fmla="*/ 189 w 245"/>
                <a:gd name="T25" fmla="*/ 47 h 57"/>
                <a:gd name="T26" fmla="*/ 180 w 245"/>
                <a:gd name="T27" fmla="*/ 47 h 57"/>
                <a:gd name="T28" fmla="*/ 180 w 245"/>
                <a:gd name="T29" fmla="*/ 46 h 57"/>
                <a:gd name="T30" fmla="*/ 167 w 245"/>
                <a:gd name="T31" fmla="*/ 46 h 57"/>
                <a:gd name="T32" fmla="*/ 167 w 245"/>
                <a:gd name="T33" fmla="*/ 43 h 57"/>
                <a:gd name="T34" fmla="*/ 157 w 245"/>
                <a:gd name="T35" fmla="*/ 43 h 57"/>
                <a:gd name="T36" fmla="*/ 157 w 245"/>
                <a:gd name="T37" fmla="*/ 41 h 57"/>
                <a:gd name="T38" fmla="*/ 149 w 245"/>
                <a:gd name="T39" fmla="*/ 41 h 57"/>
                <a:gd name="T40" fmla="*/ 149 w 245"/>
                <a:gd name="T41" fmla="*/ 39 h 57"/>
                <a:gd name="T42" fmla="*/ 142 w 245"/>
                <a:gd name="T43" fmla="*/ 39 h 57"/>
                <a:gd name="T44" fmla="*/ 142 w 245"/>
                <a:gd name="T45" fmla="*/ 37 h 57"/>
                <a:gd name="T46" fmla="*/ 137 w 245"/>
                <a:gd name="T47" fmla="*/ 37 h 57"/>
                <a:gd name="T48" fmla="*/ 137 w 245"/>
                <a:gd name="T49" fmla="*/ 35 h 57"/>
                <a:gd name="T50" fmla="*/ 128 w 245"/>
                <a:gd name="T51" fmla="*/ 35 h 57"/>
                <a:gd name="T52" fmla="*/ 128 w 245"/>
                <a:gd name="T53" fmla="*/ 33 h 57"/>
                <a:gd name="T54" fmla="*/ 115 w 245"/>
                <a:gd name="T55" fmla="*/ 33 h 57"/>
                <a:gd name="T56" fmla="*/ 115 w 245"/>
                <a:gd name="T57" fmla="*/ 30 h 57"/>
                <a:gd name="T58" fmla="*/ 106 w 245"/>
                <a:gd name="T59" fmla="*/ 30 h 57"/>
                <a:gd name="T60" fmla="*/ 106 w 245"/>
                <a:gd name="T61" fmla="*/ 28 h 57"/>
                <a:gd name="T62" fmla="*/ 97 w 245"/>
                <a:gd name="T63" fmla="*/ 28 h 57"/>
                <a:gd name="T64" fmla="*/ 97 w 245"/>
                <a:gd name="T65" fmla="*/ 26 h 57"/>
                <a:gd name="T66" fmla="*/ 89 w 245"/>
                <a:gd name="T67" fmla="*/ 26 h 57"/>
                <a:gd name="T68" fmla="*/ 89 w 245"/>
                <a:gd name="T69" fmla="*/ 24 h 57"/>
                <a:gd name="T70" fmla="*/ 83 w 245"/>
                <a:gd name="T71" fmla="*/ 24 h 57"/>
                <a:gd name="T72" fmla="*/ 83 w 245"/>
                <a:gd name="T73" fmla="*/ 21 h 57"/>
                <a:gd name="T74" fmla="*/ 74 w 245"/>
                <a:gd name="T75" fmla="*/ 21 h 57"/>
                <a:gd name="T76" fmla="*/ 74 w 245"/>
                <a:gd name="T77" fmla="*/ 19 h 57"/>
                <a:gd name="T78" fmla="*/ 64 w 245"/>
                <a:gd name="T79" fmla="*/ 19 h 57"/>
                <a:gd name="T80" fmla="*/ 64 w 245"/>
                <a:gd name="T81" fmla="*/ 16 h 57"/>
                <a:gd name="T82" fmla="*/ 53 w 245"/>
                <a:gd name="T83" fmla="*/ 16 h 57"/>
                <a:gd name="T84" fmla="*/ 53 w 245"/>
                <a:gd name="T85" fmla="*/ 13 h 57"/>
                <a:gd name="T86" fmla="*/ 45 w 245"/>
                <a:gd name="T87" fmla="*/ 13 h 57"/>
                <a:gd name="T88" fmla="*/ 45 w 245"/>
                <a:gd name="T89" fmla="*/ 11 h 57"/>
                <a:gd name="T90" fmla="*/ 40 w 245"/>
                <a:gd name="T91" fmla="*/ 11 h 57"/>
                <a:gd name="T92" fmla="*/ 40 w 245"/>
                <a:gd name="T93" fmla="*/ 9 h 57"/>
                <a:gd name="T94" fmla="*/ 32 w 245"/>
                <a:gd name="T95" fmla="*/ 9 h 57"/>
                <a:gd name="T96" fmla="*/ 28 w 245"/>
                <a:gd name="T97" fmla="*/ 9 h 57"/>
                <a:gd name="T98" fmla="*/ 28 w 245"/>
                <a:gd name="T99" fmla="*/ 7 h 57"/>
                <a:gd name="T100" fmla="*/ 22 w 245"/>
                <a:gd name="T101" fmla="*/ 7 h 57"/>
                <a:gd name="T102" fmla="*/ 22 w 245"/>
                <a:gd name="T103" fmla="*/ 4 h 57"/>
                <a:gd name="T104" fmla="*/ 13 w 245"/>
                <a:gd name="T105" fmla="*/ 4 h 57"/>
                <a:gd name="T106" fmla="*/ 13 w 245"/>
                <a:gd name="T107" fmla="*/ 3 h 57"/>
                <a:gd name="T108" fmla="*/ 10 w 245"/>
                <a:gd name="T109" fmla="*/ 3 h 57"/>
                <a:gd name="T110" fmla="*/ 10 w 245"/>
                <a:gd name="T111" fmla="*/ 0 h 57"/>
                <a:gd name="T112" fmla="*/ 0 w 245"/>
                <a:gd name="T11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57">
                  <a:moveTo>
                    <a:pt x="245" y="57"/>
                  </a:moveTo>
                  <a:lnTo>
                    <a:pt x="239" y="57"/>
                  </a:lnTo>
                  <a:lnTo>
                    <a:pt x="239" y="55"/>
                  </a:lnTo>
                  <a:lnTo>
                    <a:pt x="225" y="55"/>
                  </a:lnTo>
                  <a:lnTo>
                    <a:pt x="225" y="54"/>
                  </a:lnTo>
                  <a:lnTo>
                    <a:pt x="217" y="54"/>
                  </a:lnTo>
                  <a:lnTo>
                    <a:pt x="217" y="52"/>
                  </a:lnTo>
                  <a:lnTo>
                    <a:pt x="209" y="52"/>
                  </a:lnTo>
                  <a:lnTo>
                    <a:pt x="209" y="51"/>
                  </a:lnTo>
                  <a:lnTo>
                    <a:pt x="198" y="51"/>
                  </a:lnTo>
                  <a:lnTo>
                    <a:pt x="198" y="49"/>
                  </a:lnTo>
                  <a:lnTo>
                    <a:pt x="189" y="49"/>
                  </a:lnTo>
                  <a:lnTo>
                    <a:pt x="189" y="47"/>
                  </a:lnTo>
                  <a:lnTo>
                    <a:pt x="180" y="47"/>
                  </a:lnTo>
                  <a:lnTo>
                    <a:pt x="180" y="46"/>
                  </a:lnTo>
                  <a:lnTo>
                    <a:pt x="167" y="46"/>
                  </a:lnTo>
                  <a:lnTo>
                    <a:pt x="167" y="43"/>
                  </a:lnTo>
                  <a:lnTo>
                    <a:pt x="157" y="43"/>
                  </a:lnTo>
                  <a:lnTo>
                    <a:pt x="157" y="41"/>
                  </a:lnTo>
                  <a:lnTo>
                    <a:pt x="149" y="41"/>
                  </a:lnTo>
                  <a:lnTo>
                    <a:pt x="149" y="39"/>
                  </a:lnTo>
                  <a:lnTo>
                    <a:pt x="142" y="39"/>
                  </a:lnTo>
                  <a:lnTo>
                    <a:pt x="142" y="37"/>
                  </a:lnTo>
                  <a:lnTo>
                    <a:pt x="137" y="37"/>
                  </a:lnTo>
                  <a:lnTo>
                    <a:pt x="137" y="35"/>
                  </a:lnTo>
                  <a:lnTo>
                    <a:pt x="128" y="35"/>
                  </a:lnTo>
                  <a:lnTo>
                    <a:pt x="128" y="33"/>
                  </a:lnTo>
                  <a:lnTo>
                    <a:pt x="115" y="33"/>
                  </a:lnTo>
                  <a:lnTo>
                    <a:pt x="115" y="30"/>
                  </a:lnTo>
                  <a:lnTo>
                    <a:pt x="106" y="30"/>
                  </a:lnTo>
                  <a:lnTo>
                    <a:pt x="106" y="28"/>
                  </a:lnTo>
                  <a:lnTo>
                    <a:pt x="97" y="28"/>
                  </a:lnTo>
                  <a:lnTo>
                    <a:pt x="97" y="26"/>
                  </a:lnTo>
                  <a:lnTo>
                    <a:pt x="89" y="26"/>
                  </a:lnTo>
                  <a:lnTo>
                    <a:pt x="89" y="24"/>
                  </a:lnTo>
                  <a:lnTo>
                    <a:pt x="83" y="24"/>
                  </a:lnTo>
                  <a:lnTo>
                    <a:pt x="83" y="21"/>
                  </a:lnTo>
                  <a:lnTo>
                    <a:pt x="74" y="21"/>
                  </a:lnTo>
                  <a:lnTo>
                    <a:pt x="74" y="19"/>
                  </a:lnTo>
                  <a:lnTo>
                    <a:pt x="64" y="19"/>
                  </a:lnTo>
                  <a:lnTo>
                    <a:pt x="64" y="16"/>
                  </a:lnTo>
                  <a:lnTo>
                    <a:pt x="53" y="16"/>
                  </a:lnTo>
                  <a:lnTo>
                    <a:pt x="53" y="13"/>
                  </a:lnTo>
                  <a:lnTo>
                    <a:pt x="45" y="13"/>
                  </a:lnTo>
                  <a:lnTo>
                    <a:pt x="45" y="11"/>
                  </a:lnTo>
                  <a:lnTo>
                    <a:pt x="40" y="11"/>
                  </a:lnTo>
                  <a:lnTo>
                    <a:pt x="40" y="9"/>
                  </a:lnTo>
                  <a:lnTo>
                    <a:pt x="32" y="9"/>
                  </a:lnTo>
                  <a:lnTo>
                    <a:pt x="28" y="9"/>
                  </a:lnTo>
                  <a:lnTo>
                    <a:pt x="28" y="7"/>
                  </a:lnTo>
                  <a:lnTo>
                    <a:pt x="22" y="7"/>
                  </a:lnTo>
                  <a:lnTo>
                    <a:pt x="22" y="4"/>
                  </a:lnTo>
                  <a:lnTo>
                    <a:pt x="13" y="4"/>
                  </a:lnTo>
                  <a:lnTo>
                    <a:pt x="13" y="3"/>
                  </a:lnTo>
                  <a:lnTo>
                    <a:pt x="10" y="3"/>
                  </a:lnTo>
                  <a:lnTo>
                    <a:pt x="10" y="0"/>
                  </a:lnTo>
                  <a:lnTo>
                    <a:pt x="0" y="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6" name="Line 309"/>
            <p:cNvSpPr>
              <a:spLocks noChangeShapeType="1"/>
            </p:cNvSpPr>
            <p:nvPr/>
          </p:nvSpPr>
          <p:spPr bwMode="auto">
            <a:xfrm>
              <a:off x="3167" y="224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7" name="Line 288"/>
            <p:cNvSpPr>
              <a:spLocks noChangeShapeType="1"/>
            </p:cNvSpPr>
            <p:nvPr/>
          </p:nvSpPr>
          <p:spPr bwMode="auto">
            <a:xfrm>
              <a:off x="2717" y="2125"/>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8" name="Line 300"/>
            <p:cNvSpPr>
              <a:spLocks noChangeShapeType="1"/>
            </p:cNvSpPr>
            <p:nvPr/>
          </p:nvSpPr>
          <p:spPr bwMode="auto">
            <a:xfrm>
              <a:off x="2976" y="219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9" name="Line 300"/>
            <p:cNvSpPr>
              <a:spLocks noChangeShapeType="1"/>
            </p:cNvSpPr>
            <p:nvPr/>
          </p:nvSpPr>
          <p:spPr bwMode="auto">
            <a:xfrm>
              <a:off x="3018" y="2203"/>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0" name="Line 242"/>
            <p:cNvSpPr>
              <a:spLocks noChangeShapeType="1"/>
            </p:cNvSpPr>
            <p:nvPr/>
          </p:nvSpPr>
          <p:spPr bwMode="auto">
            <a:xfrm>
              <a:off x="3137" y="2243"/>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1" name="Line 295"/>
            <p:cNvSpPr>
              <a:spLocks noChangeShapeType="1"/>
            </p:cNvSpPr>
            <p:nvPr/>
          </p:nvSpPr>
          <p:spPr bwMode="auto">
            <a:xfrm>
              <a:off x="2869" y="2167"/>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2" name="Line 300"/>
            <p:cNvSpPr>
              <a:spLocks noChangeShapeType="1"/>
            </p:cNvSpPr>
            <p:nvPr/>
          </p:nvSpPr>
          <p:spPr bwMode="auto">
            <a:xfrm>
              <a:off x="2987" y="219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3" name="Line 256"/>
            <p:cNvSpPr>
              <a:spLocks noChangeShapeType="1"/>
            </p:cNvSpPr>
            <p:nvPr/>
          </p:nvSpPr>
          <p:spPr bwMode="auto">
            <a:xfrm>
              <a:off x="3466" y="2291"/>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77324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53859" cy="939801"/>
          </a:xfrm>
        </p:spPr>
        <p:txBody>
          <a:bodyPr/>
          <a:lstStyle/>
          <a:p>
            <a:r>
              <a:rPr lang="en-GB" dirty="0" smtClean="0"/>
              <a:t>1601O: Natural </a:t>
            </a:r>
            <a:r>
              <a:rPr lang="en-GB" dirty="0"/>
              <a:t>history of sarcomas and impact of reference </a:t>
            </a:r>
            <a:r>
              <a:rPr lang="en-GB" dirty="0" err="1"/>
              <a:t>centers</a:t>
            </a:r>
            <a:r>
              <a:rPr lang="en-GB" dirty="0"/>
              <a:t> in the nationwide NETSARC study on 35,784 patients (pts) from 2010 to 2017 </a:t>
            </a:r>
            <a:r>
              <a:rPr lang="en-GB" dirty="0" smtClean="0"/>
              <a:t>– </a:t>
            </a:r>
            <a:r>
              <a:rPr lang="en-GB" dirty="0" err="1" smtClean="0"/>
              <a:t>Blay</a:t>
            </a:r>
            <a:r>
              <a:rPr lang="en-GB" dirty="0" smtClean="0"/>
              <a:t> J-Y, et al </a:t>
            </a:r>
            <a:endParaRPr lang="en-GB" dirty="0"/>
          </a:p>
        </p:txBody>
      </p:sp>
      <p:sp>
        <p:nvSpPr>
          <p:cNvPr id="3" name="Content Placeholder 2"/>
          <p:cNvSpPr>
            <a:spLocks noGrp="1"/>
          </p:cNvSpPr>
          <p:nvPr>
            <p:ph idx="1"/>
          </p:nvPr>
        </p:nvSpPr>
        <p:spPr/>
        <p:txBody>
          <a:bodyPr/>
          <a:lstStyle/>
          <a:p>
            <a:pPr marL="0" indent="0">
              <a:buNone/>
            </a:pPr>
            <a:r>
              <a:rPr lang="en-GB" b="1" dirty="0">
                <a:solidFill>
                  <a:schemeClr val="bg1"/>
                </a:solidFill>
              </a:rPr>
              <a:t>KEY </a:t>
            </a:r>
            <a:r>
              <a:rPr lang="en-GB" b="1" dirty="0" smtClean="0">
                <a:solidFill>
                  <a:schemeClr val="bg1"/>
                </a:solidFill>
              </a:rPr>
              <a:t>RESULTS (CONT.)</a:t>
            </a:r>
            <a:endParaRPr lang="en-GB" b="1" dirty="0">
              <a:solidFill>
                <a:schemeClr val="bg1"/>
              </a:solidFill>
            </a:endParaRPr>
          </a:p>
          <a:p>
            <a:endParaRPr lang="en-GB" dirty="0"/>
          </a:p>
        </p:txBody>
      </p:sp>
      <p:sp>
        <p:nvSpPr>
          <p:cNvPr id="4" name="Text Box 4"/>
          <p:cNvSpPr txBox="1">
            <a:spLocks noChangeArrowheads="1"/>
          </p:cNvSpPr>
          <p:nvPr/>
        </p:nvSpPr>
        <p:spPr bwMode="auto">
          <a:xfrm>
            <a:off x="5118834" y="6474897"/>
            <a:ext cx="38045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lvl="0" algn="r">
              <a:defRPr/>
            </a:pPr>
            <a:r>
              <a:rPr kumimoji="0" lang="en-GB" sz="1200" b="0" i="0" u="none" strike="noStrike" kern="1200" cap="none" spc="0" normalizeH="0" baseline="0" noProof="0" dirty="0" err="1" smtClean="0">
                <a:ln>
                  <a:noFill/>
                </a:ln>
                <a:solidFill>
                  <a:srgbClr val="363636"/>
                </a:solidFill>
                <a:effectLst/>
                <a:uLnTx/>
                <a:uFillTx/>
                <a:latin typeface="Arial" charset="0"/>
                <a:ea typeface="+mn-ea"/>
                <a:cs typeface="Arial" charset="0"/>
              </a:rPr>
              <a:t>Blay</a:t>
            </a:r>
            <a:r>
              <a:rPr kumimoji="0" lang="en-GB" sz="1200" b="0" i="0" u="none" strike="noStrike" kern="1200" cap="none" spc="0" normalizeH="0" noProof="0" dirty="0" smtClean="0">
                <a:ln>
                  <a:noFill/>
                </a:ln>
                <a:solidFill>
                  <a:srgbClr val="363636"/>
                </a:solidFill>
                <a:effectLst/>
                <a:uLnTx/>
                <a:uFillTx/>
                <a:latin typeface="Arial" charset="0"/>
                <a:ea typeface="+mn-ea"/>
                <a:cs typeface="Arial" charset="0"/>
              </a:rPr>
              <a:t> J-Y</a:t>
            </a:r>
            <a:r>
              <a:rPr kumimoji="0" lang="en-GB" sz="1200" b="0" i="0" u="none" strike="noStrike" kern="1200" cap="none" spc="0" normalizeH="0" baseline="0" noProof="0" dirty="0" smtClean="0">
                <a:ln>
                  <a:noFill/>
                </a:ln>
                <a:solidFill>
                  <a:srgbClr val="363636"/>
                </a:solidFill>
                <a:effectLst/>
                <a:uLnTx/>
                <a:uFillTx/>
                <a:latin typeface="Arial" charset="0"/>
                <a:ea typeface="+mn-ea"/>
                <a:cs typeface="Arial" charset="0"/>
              </a:rPr>
              <a:t>, et </a:t>
            </a:r>
            <a:r>
              <a:rPr kumimoji="0" lang="en-GB" sz="1200" b="0" i="0" u="none" strike="noStrike" kern="1200" cap="none" spc="0" normalizeH="0" baseline="0" noProof="0" dirty="0">
                <a:ln>
                  <a:noFill/>
                </a:ln>
                <a:solidFill>
                  <a:srgbClr val="363636"/>
                </a:solidFill>
                <a:effectLst/>
                <a:uLnTx/>
                <a:uFillTx/>
                <a:latin typeface="Arial" charset="0"/>
                <a:ea typeface="+mn-ea"/>
                <a:cs typeface="Arial" charset="0"/>
              </a:rPr>
              <a:t>al. </a:t>
            </a:r>
            <a:r>
              <a:rPr lang="en-GB" sz="1200" dirty="0">
                <a:solidFill>
                  <a:srgbClr val="363636"/>
                </a:solidFill>
              </a:rPr>
              <a:t>Ann </a:t>
            </a:r>
            <a:r>
              <a:rPr lang="en-GB" sz="1200" dirty="0" err="1">
                <a:solidFill>
                  <a:srgbClr val="363636"/>
                </a:solidFill>
              </a:rPr>
              <a:t>Oncol</a:t>
            </a:r>
            <a:r>
              <a:rPr lang="en-GB" sz="1200" dirty="0">
                <a:solidFill>
                  <a:srgbClr val="363636"/>
                </a:solidFill>
              </a:rPr>
              <a:t> 2018;29(</a:t>
            </a:r>
            <a:r>
              <a:rPr lang="en-GB" sz="1200" dirty="0" err="1">
                <a:solidFill>
                  <a:srgbClr val="363636"/>
                </a:solidFill>
              </a:rPr>
              <a:t>suppl</a:t>
            </a:r>
            <a:r>
              <a:rPr lang="en-GB" sz="1200" dirty="0">
                <a:solidFill>
                  <a:srgbClr val="363636"/>
                </a:solidFill>
              </a:rPr>
              <a:t> 5):</a:t>
            </a:r>
            <a:r>
              <a:rPr lang="en-GB" sz="1200" dirty="0" err="1">
                <a:solidFill>
                  <a:srgbClr val="363636"/>
                </a:solidFill>
              </a:rPr>
              <a:t>abstr</a:t>
            </a:r>
            <a:r>
              <a:rPr lang="en-GB" sz="1200" dirty="0">
                <a:solidFill>
                  <a:srgbClr val="363636"/>
                </a:solidFill>
              </a:rPr>
              <a:t> 1601O</a:t>
            </a:r>
            <a:endParaRPr kumimoji="0" lang="en-GB" sz="1200" b="0" i="0" u="none" strike="noStrike" kern="1200" cap="none" spc="0" normalizeH="0" baseline="0" noProof="0" dirty="0">
              <a:ln>
                <a:noFill/>
              </a:ln>
              <a:solidFill>
                <a:srgbClr val="363636"/>
              </a:solidFill>
              <a:effectLst/>
              <a:uLnTx/>
              <a:uFillTx/>
              <a:latin typeface="Arial" charset="0"/>
              <a:ea typeface="+mn-ea"/>
              <a:cs typeface="Arial" charset="0"/>
            </a:endParaRPr>
          </a:p>
        </p:txBody>
      </p:sp>
      <p:sp>
        <p:nvSpPr>
          <p:cNvPr id="6" name="TextBox 5"/>
          <p:cNvSpPr txBox="1"/>
          <p:nvPr/>
        </p:nvSpPr>
        <p:spPr>
          <a:xfrm>
            <a:off x="2349276" y="1814733"/>
            <a:ext cx="4445448" cy="584775"/>
          </a:xfrm>
          <a:prstGeom prst="rect">
            <a:avLst/>
          </a:prstGeom>
          <a:noFill/>
        </p:spPr>
        <p:txBody>
          <a:bodyPr wrap="none" rtlCol="0">
            <a:spAutoFit/>
          </a:bodyPr>
          <a:lstStyle/>
          <a:p>
            <a:pPr algn="ctr"/>
            <a:r>
              <a:rPr lang="en-GB" sz="1600" b="1" dirty="0" smtClean="0"/>
              <a:t>Overall survival from the date of metastasis</a:t>
            </a:r>
            <a:br>
              <a:rPr lang="en-GB" sz="1600" b="1" dirty="0" smtClean="0"/>
            </a:br>
            <a:r>
              <a:rPr lang="en-GB" sz="1600" b="1" dirty="0" smtClean="0"/>
              <a:t>in incident patient population (n=4713)</a:t>
            </a:r>
            <a:endParaRPr lang="en-GB" sz="1600" b="1" dirty="0"/>
          </a:p>
        </p:txBody>
      </p:sp>
      <p:grpSp>
        <p:nvGrpSpPr>
          <p:cNvPr id="7" name="Group 6"/>
          <p:cNvGrpSpPr/>
          <p:nvPr/>
        </p:nvGrpSpPr>
        <p:grpSpPr>
          <a:xfrm>
            <a:off x="187171" y="2701369"/>
            <a:ext cx="4179228" cy="3364584"/>
            <a:chOff x="187171" y="2701369"/>
            <a:chExt cx="4179228" cy="3364584"/>
          </a:xfrm>
        </p:grpSpPr>
        <p:grpSp>
          <p:nvGrpSpPr>
            <p:cNvPr id="8" name="Group 7"/>
            <p:cNvGrpSpPr/>
            <p:nvPr/>
          </p:nvGrpSpPr>
          <p:grpSpPr>
            <a:xfrm>
              <a:off x="187171" y="2701369"/>
              <a:ext cx="4179228" cy="3364584"/>
              <a:chOff x="1955090" y="2287574"/>
              <a:chExt cx="4620304" cy="2591205"/>
            </a:xfrm>
          </p:grpSpPr>
          <p:grpSp>
            <p:nvGrpSpPr>
              <p:cNvPr id="10" name="Group 9"/>
              <p:cNvGrpSpPr/>
              <p:nvPr/>
            </p:nvGrpSpPr>
            <p:grpSpPr>
              <a:xfrm>
                <a:off x="2614623" y="2396465"/>
                <a:ext cx="3901680" cy="2135075"/>
                <a:chOff x="836615" y="2448719"/>
                <a:chExt cx="3901680" cy="2135075"/>
              </a:xfrm>
            </p:grpSpPr>
            <p:sp>
              <p:nvSpPr>
                <p:cNvPr id="25" name="Freeform 2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7"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8"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9"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12"/>
                <p:cNvSpPr>
                  <a:spLocks noChangeShapeType="1"/>
                </p:cNvSpPr>
                <p:nvPr/>
              </p:nvSpPr>
              <p:spPr bwMode="auto">
                <a:xfrm>
                  <a:off x="3751148"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13"/>
                <p:cNvSpPr>
                  <a:spLocks noChangeShapeType="1"/>
                </p:cNvSpPr>
                <p:nvPr/>
              </p:nvSpPr>
              <p:spPr bwMode="auto">
                <a:xfrm>
                  <a:off x="2892346"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14"/>
                <p:cNvSpPr>
                  <a:spLocks noChangeShapeType="1"/>
                </p:cNvSpPr>
                <p:nvPr/>
              </p:nvSpPr>
              <p:spPr bwMode="auto">
                <a:xfrm>
                  <a:off x="4602800"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19"/>
                <p:cNvSpPr>
                  <a:spLocks noChangeShapeType="1"/>
                </p:cNvSpPr>
                <p:nvPr/>
              </p:nvSpPr>
              <p:spPr bwMode="auto">
                <a:xfrm>
                  <a:off x="2015659"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21"/>
                <p:cNvSpPr>
                  <a:spLocks noChangeShapeType="1"/>
                </p:cNvSpPr>
                <p:nvPr/>
              </p:nvSpPr>
              <p:spPr bwMode="auto">
                <a:xfrm>
                  <a:off x="1161194"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11" name="TextBox 10"/>
              <p:cNvSpPr txBox="1"/>
              <p:nvPr/>
            </p:nvSpPr>
            <p:spPr>
              <a:xfrm rot="16200000">
                <a:off x="1633403" y="3237194"/>
                <a:ext cx="949608" cy="306233"/>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Overall survival</a:t>
                </a:r>
                <a:endParaRPr lang="en-GB" sz="1200"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2867471" y="4665451"/>
                <a:ext cx="3625250" cy="213328"/>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from the date of diagnosis of metastasis</a:t>
                </a:r>
                <a:endParaRPr lang="en-GB" sz="12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2245923" y="2287574"/>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2245925" y="2683450"/>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2245925" y="3068947"/>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2245925" y="3467405"/>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2245925" y="3857222"/>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2245930" y="4251359"/>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0.0</a:t>
                </a:r>
                <a:endParaRPr lang="en-GB" sz="12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795014" y="4499883"/>
                <a:ext cx="298081"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3599501"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4470621"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5338888"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30</a:t>
                </a:r>
                <a:endParaRPr lang="en-GB"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6183387"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grpSp>
        <p:sp>
          <p:nvSpPr>
            <p:cNvPr id="9" name="TextBox 8"/>
            <p:cNvSpPr txBox="1"/>
            <p:nvPr/>
          </p:nvSpPr>
          <p:spPr>
            <a:xfrm>
              <a:off x="1216537" y="4922646"/>
              <a:ext cx="934871" cy="307777"/>
            </a:xfrm>
            <a:prstGeom prst="rect">
              <a:avLst/>
            </a:prstGeom>
            <a:noFill/>
          </p:spPr>
          <p:txBody>
            <a:bodyPr wrap="none" rtlCol="0">
              <a:spAutoFit/>
            </a:bodyPr>
            <a:lstStyle/>
            <a:p>
              <a:r>
                <a:rPr lang="en-GB" sz="1400" dirty="0"/>
                <a:t>p</a:t>
              </a:r>
              <a:r>
                <a:rPr lang="en-GB" sz="1400" dirty="0" smtClean="0"/>
                <a:t>&lt;0.0001</a:t>
              </a:r>
              <a:endParaRPr lang="en-GB" sz="1400" dirty="0"/>
            </a:p>
          </p:txBody>
        </p:sp>
      </p:grpSp>
      <p:grpSp>
        <p:nvGrpSpPr>
          <p:cNvPr id="37" name="Group 36"/>
          <p:cNvGrpSpPr/>
          <p:nvPr/>
        </p:nvGrpSpPr>
        <p:grpSpPr>
          <a:xfrm>
            <a:off x="4653886" y="2618807"/>
            <a:ext cx="4179230" cy="3364584"/>
            <a:chOff x="187169" y="2701369"/>
            <a:chExt cx="4179230" cy="3364584"/>
          </a:xfrm>
        </p:grpSpPr>
        <p:grpSp>
          <p:nvGrpSpPr>
            <p:cNvPr id="38" name="Group 37"/>
            <p:cNvGrpSpPr/>
            <p:nvPr/>
          </p:nvGrpSpPr>
          <p:grpSpPr>
            <a:xfrm>
              <a:off x="187169" y="2701369"/>
              <a:ext cx="4179230" cy="3364584"/>
              <a:chOff x="1955088" y="2287574"/>
              <a:chExt cx="4620306" cy="2591205"/>
            </a:xfrm>
          </p:grpSpPr>
          <p:grpSp>
            <p:nvGrpSpPr>
              <p:cNvPr id="40" name="Group 39"/>
              <p:cNvGrpSpPr/>
              <p:nvPr/>
            </p:nvGrpSpPr>
            <p:grpSpPr>
              <a:xfrm>
                <a:off x="2614623" y="2396465"/>
                <a:ext cx="3901680" cy="2135075"/>
                <a:chOff x="836615" y="2448719"/>
                <a:chExt cx="3901680" cy="2135075"/>
              </a:xfrm>
            </p:grpSpPr>
            <p:sp>
              <p:nvSpPr>
                <p:cNvPr id="55" name="Freeform 5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7"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8"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9"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0"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1"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2" name="Line 12"/>
                <p:cNvSpPr>
                  <a:spLocks noChangeShapeType="1"/>
                </p:cNvSpPr>
                <p:nvPr/>
              </p:nvSpPr>
              <p:spPr bwMode="auto">
                <a:xfrm>
                  <a:off x="3751148"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3" name="Line 13"/>
                <p:cNvSpPr>
                  <a:spLocks noChangeShapeType="1"/>
                </p:cNvSpPr>
                <p:nvPr/>
              </p:nvSpPr>
              <p:spPr bwMode="auto">
                <a:xfrm>
                  <a:off x="2892346"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4" name="Line 14"/>
                <p:cNvSpPr>
                  <a:spLocks noChangeShapeType="1"/>
                </p:cNvSpPr>
                <p:nvPr/>
              </p:nvSpPr>
              <p:spPr bwMode="auto">
                <a:xfrm>
                  <a:off x="4602800"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5" name="Line 19"/>
                <p:cNvSpPr>
                  <a:spLocks noChangeShapeType="1"/>
                </p:cNvSpPr>
                <p:nvPr/>
              </p:nvSpPr>
              <p:spPr bwMode="auto">
                <a:xfrm>
                  <a:off x="2015659"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21"/>
                <p:cNvSpPr>
                  <a:spLocks noChangeShapeType="1"/>
                </p:cNvSpPr>
                <p:nvPr/>
              </p:nvSpPr>
              <p:spPr bwMode="auto">
                <a:xfrm>
                  <a:off x="1161194" y="4528344"/>
                  <a:ext cx="0" cy="5545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41" name="TextBox 40"/>
              <p:cNvSpPr txBox="1"/>
              <p:nvPr/>
            </p:nvSpPr>
            <p:spPr>
              <a:xfrm rot="16200000">
                <a:off x="1633401" y="3237188"/>
                <a:ext cx="949607" cy="306233"/>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Overall survival</a:t>
                </a:r>
                <a:endParaRPr lang="en-GB" sz="1200" dirty="0">
                  <a:solidFill>
                    <a:srgbClr val="000000"/>
                  </a:solidFill>
                  <a:latin typeface="Arial" panose="020B0604020202020204" pitchFamily="34" charset="0"/>
                  <a:cs typeface="Arial" panose="020B0604020202020204" pitchFamily="34" charset="0"/>
                </a:endParaRPr>
              </a:p>
            </p:txBody>
          </p:sp>
          <p:sp>
            <p:nvSpPr>
              <p:cNvPr id="42" name="TextBox 41"/>
              <p:cNvSpPr txBox="1"/>
              <p:nvPr/>
            </p:nvSpPr>
            <p:spPr>
              <a:xfrm>
                <a:off x="2934817" y="4665451"/>
                <a:ext cx="3490564" cy="213328"/>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from the initial diagnosis of metastasis</a:t>
                </a:r>
                <a:endParaRPr lang="en-GB" sz="1200" dirty="0">
                  <a:solidFill>
                    <a:srgbClr val="000000"/>
                  </a:solidFill>
                  <a:latin typeface="Arial" panose="020B0604020202020204" pitchFamily="34" charset="0"/>
                  <a:cs typeface="Arial" panose="020B0604020202020204" pitchFamily="34" charset="0"/>
                </a:endParaRPr>
              </a:p>
            </p:txBody>
          </p:sp>
          <p:sp>
            <p:nvSpPr>
              <p:cNvPr id="43" name="TextBox 42"/>
              <p:cNvSpPr txBox="1"/>
              <p:nvPr/>
            </p:nvSpPr>
            <p:spPr>
              <a:xfrm>
                <a:off x="2245923" y="2287574"/>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2245925" y="2683450"/>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45" name="TextBox 44"/>
              <p:cNvSpPr txBox="1"/>
              <p:nvPr/>
            </p:nvSpPr>
            <p:spPr>
              <a:xfrm>
                <a:off x="2245925" y="3068947"/>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2245925" y="3467405"/>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2245925" y="3857222"/>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2245930" y="4251359"/>
                <a:ext cx="43985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0.0</a:t>
                </a:r>
                <a:endParaRPr lang="en-GB" sz="12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2795014" y="4499883"/>
                <a:ext cx="298081"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3599501"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52" name="TextBox 51"/>
              <p:cNvSpPr txBox="1"/>
              <p:nvPr/>
            </p:nvSpPr>
            <p:spPr>
              <a:xfrm>
                <a:off x="4470621"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5338888"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30</a:t>
                </a:r>
                <a:endParaRPr lang="en-GB" sz="1200" dirty="0">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6183387" y="4499883"/>
                <a:ext cx="392007" cy="21332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grpSp>
        <p:sp>
          <p:nvSpPr>
            <p:cNvPr id="39" name="TextBox 38"/>
            <p:cNvSpPr txBox="1"/>
            <p:nvPr/>
          </p:nvSpPr>
          <p:spPr>
            <a:xfrm>
              <a:off x="1216537" y="4922646"/>
              <a:ext cx="835485" cy="307777"/>
            </a:xfrm>
            <a:prstGeom prst="rect">
              <a:avLst/>
            </a:prstGeom>
            <a:noFill/>
          </p:spPr>
          <p:txBody>
            <a:bodyPr wrap="none" rtlCol="0">
              <a:spAutoFit/>
            </a:bodyPr>
            <a:lstStyle/>
            <a:p>
              <a:r>
                <a:rPr lang="en-GB" sz="1400" dirty="0"/>
                <a:t>p</a:t>
              </a:r>
              <a:r>
                <a:rPr lang="en-GB" sz="1400" dirty="0" smtClean="0"/>
                <a:t>=0.007</a:t>
              </a:r>
              <a:endParaRPr lang="en-GB" sz="1400" dirty="0"/>
            </a:p>
          </p:txBody>
        </p:sp>
      </p:grpSp>
      <p:sp>
        <p:nvSpPr>
          <p:cNvPr id="67" name="TextBox 66"/>
          <p:cNvSpPr txBox="1"/>
          <p:nvPr/>
        </p:nvSpPr>
        <p:spPr>
          <a:xfrm>
            <a:off x="2790486" y="2714243"/>
            <a:ext cx="1463670" cy="461665"/>
          </a:xfrm>
          <a:prstGeom prst="rect">
            <a:avLst/>
          </a:prstGeom>
          <a:noFill/>
        </p:spPr>
        <p:txBody>
          <a:bodyPr wrap="none" rtlCol="0">
            <a:spAutoFit/>
          </a:bodyPr>
          <a:lstStyle/>
          <a:p>
            <a:pPr algn="r"/>
            <a:r>
              <a:rPr lang="en-GB" sz="1200" dirty="0" smtClean="0">
                <a:solidFill>
                  <a:schemeClr val="bg2"/>
                </a:solidFill>
              </a:rPr>
              <a:t>T of intermediate </a:t>
            </a:r>
            <a:br>
              <a:rPr lang="en-GB" sz="1200" dirty="0" smtClean="0">
                <a:solidFill>
                  <a:schemeClr val="bg2"/>
                </a:solidFill>
              </a:rPr>
            </a:br>
            <a:r>
              <a:rPr lang="en-GB" sz="1200" dirty="0" smtClean="0">
                <a:solidFill>
                  <a:schemeClr val="bg2"/>
                </a:solidFill>
              </a:rPr>
              <a:t>malignancy, n=156</a:t>
            </a:r>
            <a:endParaRPr lang="en-GB" sz="1200" dirty="0">
              <a:solidFill>
                <a:schemeClr val="bg2"/>
              </a:solidFill>
            </a:endParaRPr>
          </a:p>
        </p:txBody>
      </p:sp>
      <p:sp>
        <p:nvSpPr>
          <p:cNvPr id="68" name="TextBox 67"/>
          <p:cNvSpPr txBox="1"/>
          <p:nvPr/>
        </p:nvSpPr>
        <p:spPr>
          <a:xfrm>
            <a:off x="3209703" y="3600343"/>
            <a:ext cx="1044453" cy="276999"/>
          </a:xfrm>
          <a:prstGeom prst="rect">
            <a:avLst/>
          </a:prstGeom>
          <a:noFill/>
        </p:spPr>
        <p:txBody>
          <a:bodyPr wrap="none" rtlCol="0">
            <a:spAutoFit/>
          </a:bodyPr>
          <a:lstStyle/>
          <a:p>
            <a:pPr algn="r"/>
            <a:r>
              <a:rPr lang="en-GB" sz="1200" dirty="0" smtClean="0">
                <a:solidFill>
                  <a:schemeClr val="accent4"/>
                </a:solidFill>
              </a:rPr>
              <a:t>GIST, n=239</a:t>
            </a:r>
            <a:endParaRPr lang="en-GB" sz="1200" dirty="0">
              <a:solidFill>
                <a:schemeClr val="accent4"/>
              </a:solidFill>
            </a:endParaRPr>
          </a:p>
        </p:txBody>
      </p:sp>
      <p:sp>
        <p:nvSpPr>
          <p:cNvPr id="69" name="TextBox 68"/>
          <p:cNvSpPr txBox="1"/>
          <p:nvPr/>
        </p:nvSpPr>
        <p:spPr>
          <a:xfrm>
            <a:off x="2811132" y="4447341"/>
            <a:ext cx="1443024" cy="276999"/>
          </a:xfrm>
          <a:prstGeom prst="rect">
            <a:avLst/>
          </a:prstGeom>
          <a:noFill/>
        </p:spPr>
        <p:txBody>
          <a:bodyPr wrap="none" rtlCol="0">
            <a:spAutoFit/>
          </a:bodyPr>
          <a:lstStyle/>
          <a:p>
            <a:pPr algn="r"/>
            <a:r>
              <a:rPr lang="en-GB" sz="1200" dirty="0" smtClean="0">
                <a:solidFill>
                  <a:schemeClr val="bg1"/>
                </a:solidFill>
              </a:rPr>
              <a:t>Sarcoma, n=4,318</a:t>
            </a:r>
            <a:endParaRPr lang="en-GB" sz="1200" dirty="0">
              <a:solidFill>
                <a:schemeClr val="bg1"/>
              </a:solidFill>
            </a:endParaRPr>
          </a:p>
        </p:txBody>
      </p:sp>
      <p:grpSp>
        <p:nvGrpSpPr>
          <p:cNvPr id="70" name="Group 2"/>
          <p:cNvGrpSpPr>
            <a:grpSpLocks/>
          </p:cNvGrpSpPr>
          <p:nvPr/>
        </p:nvGrpSpPr>
        <p:grpSpPr bwMode="auto">
          <a:xfrm>
            <a:off x="1094284" y="2828907"/>
            <a:ext cx="3159872" cy="649218"/>
            <a:chOff x="2143" y="2012"/>
            <a:chExt cx="1470" cy="294"/>
          </a:xfrm>
        </p:grpSpPr>
        <p:sp>
          <p:nvSpPr>
            <p:cNvPr id="71" name="Line 3"/>
            <p:cNvSpPr>
              <a:spLocks noChangeShapeType="1"/>
            </p:cNvSpPr>
            <p:nvPr/>
          </p:nvSpPr>
          <p:spPr bwMode="auto">
            <a:xfrm>
              <a:off x="2281" y="2048"/>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4"/>
            <p:cNvSpPr>
              <a:spLocks noChangeShapeType="1"/>
            </p:cNvSpPr>
            <p:nvPr/>
          </p:nvSpPr>
          <p:spPr bwMode="auto">
            <a:xfrm>
              <a:off x="3445" y="2216"/>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5"/>
            <p:cNvSpPr>
              <a:spLocks noChangeShapeType="1"/>
            </p:cNvSpPr>
            <p:nvPr/>
          </p:nvSpPr>
          <p:spPr bwMode="auto">
            <a:xfrm>
              <a:off x="2719" y="2114"/>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6"/>
            <p:cNvSpPr>
              <a:spLocks noChangeShapeType="1"/>
            </p:cNvSpPr>
            <p:nvPr/>
          </p:nvSpPr>
          <p:spPr bwMode="auto">
            <a:xfrm>
              <a:off x="2635" y="2108"/>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7"/>
            <p:cNvSpPr>
              <a:spLocks noChangeShapeType="1"/>
            </p:cNvSpPr>
            <p:nvPr/>
          </p:nvSpPr>
          <p:spPr bwMode="auto">
            <a:xfrm>
              <a:off x="2557" y="209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8"/>
            <p:cNvSpPr>
              <a:spLocks noChangeShapeType="1"/>
            </p:cNvSpPr>
            <p:nvPr/>
          </p:nvSpPr>
          <p:spPr bwMode="auto">
            <a:xfrm>
              <a:off x="2653" y="212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9"/>
            <p:cNvSpPr>
              <a:spLocks noChangeShapeType="1"/>
            </p:cNvSpPr>
            <p:nvPr/>
          </p:nvSpPr>
          <p:spPr bwMode="auto">
            <a:xfrm>
              <a:off x="2665" y="212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0"/>
            <p:cNvSpPr>
              <a:spLocks noChangeShapeType="1"/>
            </p:cNvSpPr>
            <p:nvPr/>
          </p:nvSpPr>
          <p:spPr bwMode="auto">
            <a:xfrm>
              <a:off x="2431" y="209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11"/>
            <p:cNvSpPr>
              <a:spLocks noChangeShapeType="1"/>
            </p:cNvSpPr>
            <p:nvPr/>
          </p:nvSpPr>
          <p:spPr bwMode="auto">
            <a:xfrm>
              <a:off x="2443" y="209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2"/>
            <p:cNvSpPr>
              <a:spLocks noChangeShapeType="1"/>
            </p:cNvSpPr>
            <p:nvPr/>
          </p:nvSpPr>
          <p:spPr bwMode="auto">
            <a:xfrm>
              <a:off x="2449" y="209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3"/>
            <p:cNvSpPr>
              <a:spLocks noChangeShapeType="1"/>
            </p:cNvSpPr>
            <p:nvPr/>
          </p:nvSpPr>
          <p:spPr bwMode="auto">
            <a:xfrm>
              <a:off x="2461" y="209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4"/>
            <p:cNvSpPr>
              <a:spLocks noChangeShapeType="1"/>
            </p:cNvSpPr>
            <p:nvPr/>
          </p:nvSpPr>
          <p:spPr bwMode="auto">
            <a:xfrm>
              <a:off x="2677" y="212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5"/>
            <p:cNvSpPr>
              <a:spLocks noChangeShapeType="1"/>
            </p:cNvSpPr>
            <p:nvPr/>
          </p:nvSpPr>
          <p:spPr bwMode="auto">
            <a:xfrm>
              <a:off x="2689" y="2126"/>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6"/>
            <p:cNvSpPr>
              <a:spLocks noChangeShapeType="1"/>
            </p:cNvSpPr>
            <p:nvPr/>
          </p:nvSpPr>
          <p:spPr bwMode="auto">
            <a:xfrm>
              <a:off x="2515" y="209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7"/>
            <p:cNvSpPr>
              <a:spLocks noChangeShapeType="1"/>
            </p:cNvSpPr>
            <p:nvPr/>
          </p:nvSpPr>
          <p:spPr bwMode="auto">
            <a:xfrm>
              <a:off x="2605" y="209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8"/>
            <p:cNvSpPr>
              <a:spLocks noChangeShapeType="1"/>
            </p:cNvSpPr>
            <p:nvPr/>
          </p:nvSpPr>
          <p:spPr bwMode="auto">
            <a:xfrm>
              <a:off x="2329" y="2060"/>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9"/>
            <p:cNvSpPr>
              <a:spLocks noChangeShapeType="1"/>
            </p:cNvSpPr>
            <p:nvPr/>
          </p:nvSpPr>
          <p:spPr bwMode="auto">
            <a:xfrm>
              <a:off x="2917" y="2204"/>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0"/>
            <p:cNvSpPr>
              <a:spLocks noChangeShapeType="1"/>
            </p:cNvSpPr>
            <p:nvPr/>
          </p:nvSpPr>
          <p:spPr bwMode="auto">
            <a:xfrm>
              <a:off x="3433" y="2216"/>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1"/>
            <p:cNvSpPr>
              <a:spLocks noChangeShapeType="1"/>
            </p:cNvSpPr>
            <p:nvPr/>
          </p:nvSpPr>
          <p:spPr bwMode="auto">
            <a:xfrm>
              <a:off x="2359" y="2072"/>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2"/>
            <p:cNvSpPr>
              <a:spLocks noChangeShapeType="1"/>
            </p:cNvSpPr>
            <p:nvPr/>
          </p:nvSpPr>
          <p:spPr bwMode="auto">
            <a:xfrm>
              <a:off x="3475" y="2216"/>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3"/>
            <p:cNvSpPr>
              <a:spLocks noChangeShapeType="1"/>
            </p:cNvSpPr>
            <p:nvPr/>
          </p:nvSpPr>
          <p:spPr bwMode="auto">
            <a:xfrm>
              <a:off x="3385" y="2216"/>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4"/>
            <p:cNvSpPr>
              <a:spLocks noChangeShapeType="1"/>
            </p:cNvSpPr>
            <p:nvPr/>
          </p:nvSpPr>
          <p:spPr bwMode="auto">
            <a:xfrm>
              <a:off x="3109" y="2216"/>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5"/>
            <p:cNvSpPr>
              <a:spLocks noChangeShapeType="1"/>
            </p:cNvSpPr>
            <p:nvPr/>
          </p:nvSpPr>
          <p:spPr bwMode="auto">
            <a:xfrm>
              <a:off x="3343" y="2216"/>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6"/>
            <p:cNvSpPr>
              <a:spLocks noChangeShapeType="1"/>
            </p:cNvSpPr>
            <p:nvPr/>
          </p:nvSpPr>
          <p:spPr bwMode="auto">
            <a:xfrm>
              <a:off x="3031" y="2216"/>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7"/>
            <p:cNvSpPr>
              <a:spLocks noChangeShapeType="1"/>
            </p:cNvSpPr>
            <p:nvPr/>
          </p:nvSpPr>
          <p:spPr bwMode="auto">
            <a:xfrm>
              <a:off x="3061" y="2216"/>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8"/>
            <p:cNvSpPr>
              <a:spLocks noChangeShapeType="1"/>
            </p:cNvSpPr>
            <p:nvPr/>
          </p:nvSpPr>
          <p:spPr bwMode="auto">
            <a:xfrm>
              <a:off x="3007" y="2216"/>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9"/>
            <p:cNvSpPr>
              <a:spLocks noChangeShapeType="1"/>
            </p:cNvSpPr>
            <p:nvPr/>
          </p:nvSpPr>
          <p:spPr bwMode="auto">
            <a:xfrm>
              <a:off x="3493" y="2270"/>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30"/>
            <p:cNvSpPr>
              <a:spLocks noChangeShapeType="1"/>
            </p:cNvSpPr>
            <p:nvPr/>
          </p:nvSpPr>
          <p:spPr bwMode="auto">
            <a:xfrm>
              <a:off x="3553" y="2270"/>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31"/>
            <p:cNvSpPr>
              <a:spLocks noChangeShapeType="1"/>
            </p:cNvSpPr>
            <p:nvPr/>
          </p:nvSpPr>
          <p:spPr bwMode="auto">
            <a:xfrm>
              <a:off x="3535" y="2270"/>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32"/>
            <p:cNvSpPr>
              <a:spLocks noChangeShapeType="1"/>
            </p:cNvSpPr>
            <p:nvPr/>
          </p:nvSpPr>
          <p:spPr bwMode="auto">
            <a:xfrm>
              <a:off x="3589" y="2270"/>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33"/>
            <p:cNvSpPr>
              <a:spLocks noChangeShapeType="1"/>
            </p:cNvSpPr>
            <p:nvPr/>
          </p:nvSpPr>
          <p:spPr bwMode="auto">
            <a:xfrm>
              <a:off x="3511" y="2270"/>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34"/>
            <p:cNvSpPr>
              <a:spLocks noChangeShapeType="1"/>
            </p:cNvSpPr>
            <p:nvPr/>
          </p:nvSpPr>
          <p:spPr bwMode="auto">
            <a:xfrm>
              <a:off x="3571" y="2270"/>
              <a:ext cx="0" cy="36"/>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35"/>
            <p:cNvSpPr>
              <a:spLocks noChangeShapeType="1"/>
            </p:cNvSpPr>
            <p:nvPr/>
          </p:nvSpPr>
          <p:spPr bwMode="auto">
            <a:xfrm>
              <a:off x="2743" y="212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36"/>
            <p:cNvSpPr>
              <a:spLocks noChangeShapeType="1"/>
            </p:cNvSpPr>
            <p:nvPr/>
          </p:nvSpPr>
          <p:spPr bwMode="auto">
            <a:xfrm>
              <a:off x="2785" y="212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37"/>
            <p:cNvSpPr>
              <a:spLocks noChangeShapeType="1"/>
            </p:cNvSpPr>
            <p:nvPr/>
          </p:nvSpPr>
          <p:spPr bwMode="auto">
            <a:xfrm>
              <a:off x="2773" y="212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38"/>
            <p:cNvSpPr>
              <a:spLocks noChangeShapeType="1"/>
            </p:cNvSpPr>
            <p:nvPr/>
          </p:nvSpPr>
          <p:spPr bwMode="auto">
            <a:xfrm>
              <a:off x="2803" y="212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39"/>
            <p:cNvSpPr>
              <a:spLocks noChangeShapeType="1"/>
            </p:cNvSpPr>
            <p:nvPr/>
          </p:nvSpPr>
          <p:spPr bwMode="auto">
            <a:xfrm>
              <a:off x="2761" y="212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40"/>
            <p:cNvSpPr>
              <a:spLocks noChangeShapeType="1"/>
            </p:cNvSpPr>
            <p:nvPr/>
          </p:nvSpPr>
          <p:spPr bwMode="auto">
            <a:xfrm>
              <a:off x="2797" y="2120"/>
              <a:ext cx="0" cy="30"/>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Freeform 41"/>
            <p:cNvSpPr>
              <a:spLocks/>
            </p:cNvSpPr>
            <p:nvPr/>
          </p:nvSpPr>
          <p:spPr bwMode="auto">
            <a:xfrm>
              <a:off x="2143" y="2012"/>
              <a:ext cx="1470" cy="276"/>
            </a:xfrm>
            <a:custGeom>
              <a:avLst/>
              <a:gdLst>
                <a:gd name="T0" fmla="*/ 245 w 245"/>
                <a:gd name="T1" fmla="*/ 46 h 46"/>
                <a:gd name="T2" fmla="*/ 223 w 245"/>
                <a:gd name="T3" fmla="*/ 46 h 46"/>
                <a:gd name="T4" fmla="*/ 223 w 245"/>
                <a:gd name="T5" fmla="*/ 37 h 46"/>
                <a:gd name="T6" fmla="*/ 137 w 245"/>
                <a:gd name="T7" fmla="*/ 37 h 46"/>
                <a:gd name="T8" fmla="*/ 137 w 245"/>
                <a:gd name="T9" fmla="*/ 34 h 46"/>
                <a:gd name="T10" fmla="*/ 127 w 245"/>
                <a:gd name="T11" fmla="*/ 34 h 46"/>
                <a:gd name="T12" fmla="*/ 127 w 245"/>
                <a:gd name="T13" fmla="*/ 25 h 46"/>
                <a:gd name="T14" fmla="*/ 115 w 245"/>
                <a:gd name="T15" fmla="*/ 25 h 46"/>
                <a:gd name="T16" fmla="*/ 115 w 245"/>
                <a:gd name="T17" fmla="*/ 21 h 46"/>
                <a:gd name="T18" fmla="*/ 84 w 245"/>
                <a:gd name="T19" fmla="*/ 21 h 46"/>
                <a:gd name="T20" fmla="*/ 84 w 245"/>
                <a:gd name="T21" fmla="*/ 19 h 46"/>
                <a:gd name="T22" fmla="*/ 79 w 245"/>
                <a:gd name="T23" fmla="*/ 19 h 46"/>
                <a:gd name="T24" fmla="*/ 79 w 245"/>
                <a:gd name="T25" fmla="*/ 16 h 46"/>
                <a:gd name="T26" fmla="*/ 47 w 245"/>
                <a:gd name="T27" fmla="*/ 16 h 46"/>
                <a:gd name="T28" fmla="*/ 47 w 245"/>
                <a:gd name="T29" fmla="*/ 13 h 46"/>
                <a:gd name="T30" fmla="*/ 33 w 245"/>
                <a:gd name="T31" fmla="*/ 13 h 46"/>
                <a:gd name="T32" fmla="*/ 33 w 245"/>
                <a:gd name="T33" fmla="*/ 11 h 46"/>
                <a:gd name="T34" fmla="*/ 28 w 245"/>
                <a:gd name="T35" fmla="*/ 11 h 46"/>
                <a:gd name="T36" fmla="*/ 28 w 245"/>
                <a:gd name="T37" fmla="*/ 8 h 46"/>
                <a:gd name="T38" fmla="*/ 22 w 245"/>
                <a:gd name="T39" fmla="*/ 8 h 46"/>
                <a:gd name="T40" fmla="*/ 22 w 245"/>
                <a:gd name="T41" fmla="*/ 7 h 46"/>
                <a:gd name="T42" fmla="*/ 8 w 245"/>
                <a:gd name="T43" fmla="*/ 7 h 46"/>
                <a:gd name="T44" fmla="*/ 8 w 245"/>
                <a:gd name="T45" fmla="*/ 4 h 46"/>
                <a:gd name="T46" fmla="*/ 5 w 245"/>
                <a:gd name="T47" fmla="*/ 4 h 46"/>
                <a:gd name="T48" fmla="*/ 5 w 245"/>
                <a:gd name="T49" fmla="*/ 2 h 46"/>
                <a:gd name="T50" fmla="*/ 2 w 245"/>
                <a:gd name="T51" fmla="*/ 2 h 46"/>
                <a:gd name="T52" fmla="*/ 2 w 245"/>
                <a:gd name="T53" fmla="*/ 0 h 46"/>
                <a:gd name="T54" fmla="*/ 0 w 245"/>
                <a:gd name="T5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46">
                  <a:moveTo>
                    <a:pt x="245" y="46"/>
                  </a:moveTo>
                  <a:lnTo>
                    <a:pt x="223" y="46"/>
                  </a:lnTo>
                  <a:lnTo>
                    <a:pt x="223" y="37"/>
                  </a:lnTo>
                  <a:lnTo>
                    <a:pt x="137" y="37"/>
                  </a:lnTo>
                  <a:lnTo>
                    <a:pt x="137" y="34"/>
                  </a:lnTo>
                  <a:lnTo>
                    <a:pt x="127" y="34"/>
                  </a:lnTo>
                  <a:lnTo>
                    <a:pt x="127" y="25"/>
                  </a:lnTo>
                  <a:lnTo>
                    <a:pt x="115" y="25"/>
                  </a:lnTo>
                  <a:lnTo>
                    <a:pt x="115" y="21"/>
                  </a:lnTo>
                  <a:lnTo>
                    <a:pt x="84" y="21"/>
                  </a:lnTo>
                  <a:lnTo>
                    <a:pt x="84" y="19"/>
                  </a:lnTo>
                  <a:lnTo>
                    <a:pt x="79" y="19"/>
                  </a:lnTo>
                  <a:lnTo>
                    <a:pt x="79" y="16"/>
                  </a:lnTo>
                  <a:lnTo>
                    <a:pt x="47" y="16"/>
                  </a:lnTo>
                  <a:lnTo>
                    <a:pt x="47" y="13"/>
                  </a:lnTo>
                  <a:lnTo>
                    <a:pt x="33" y="13"/>
                  </a:lnTo>
                  <a:lnTo>
                    <a:pt x="33" y="11"/>
                  </a:lnTo>
                  <a:lnTo>
                    <a:pt x="28" y="11"/>
                  </a:lnTo>
                  <a:lnTo>
                    <a:pt x="28" y="8"/>
                  </a:lnTo>
                  <a:lnTo>
                    <a:pt x="22" y="8"/>
                  </a:lnTo>
                  <a:lnTo>
                    <a:pt x="22" y="7"/>
                  </a:lnTo>
                  <a:lnTo>
                    <a:pt x="8" y="7"/>
                  </a:lnTo>
                  <a:lnTo>
                    <a:pt x="8" y="4"/>
                  </a:lnTo>
                  <a:lnTo>
                    <a:pt x="5" y="4"/>
                  </a:lnTo>
                  <a:lnTo>
                    <a:pt x="5" y="2"/>
                  </a:lnTo>
                  <a:lnTo>
                    <a:pt x="2" y="2"/>
                  </a:lnTo>
                  <a:lnTo>
                    <a:pt x="2" y="0"/>
                  </a:lnTo>
                  <a:lnTo>
                    <a:pt x="0" y="0"/>
                  </a:lnTo>
                </a:path>
              </a:pathLst>
            </a:custGeom>
            <a:noFill/>
            <a:ln w="2222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0" name="Group 42"/>
          <p:cNvGrpSpPr>
            <a:grpSpLocks/>
          </p:cNvGrpSpPr>
          <p:nvPr/>
        </p:nvGrpSpPr>
        <p:grpSpPr bwMode="auto">
          <a:xfrm>
            <a:off x="1094284" y="2828907"/>
            <a:ext cx="3159872" cy="759981"/>
            <a:chOff x="2141" y="1971"/>
            <a:chExt cx="1476" cy="381"/>
          </a:xfrm>
        </p:grpSpPr>
        <p:sp>
          <p:nvSpPr>
            <p:cNvPr id="111" name="Line 43"/>
            <p:cNvSpPr>
              <a:spLocks noChangeShapeType="1"/>
            </p:cNvSpPr>
            <p:nvPr/>
          </p:nvSpPr>
          <p:spPr bwMode="auto">
            <a:xfrm>
              <a:off x="2207" y="1977"/>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44"/>
            <p:cNvSpPr>
              <a:spLocks noChangeShapeType="1"/>
            </p:cNvSpPr>
            <p:nvPr/>
          </p:nvSpPr>
          <p:spPr bwMode="auto">
            <a:xfrm>
              <a:off x="2981" y="220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45"/>
            <p:cNvSpPr>
              <a:spLocks noChangeShapeType="1"/>
            </p:cNvSpPr>
            <p:nvPr/>
          </p:nvSpPr>
          <p:spPr bwMode="auto">
            <a:xfrm>
              <a:off x="2375" y="2043"/>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46"/>
            <p:cNvSpPr>
              <a:spLocks noChangeShapeType="1"/>
            </p:cNvSpPr>
            <p:nvPr/>
          </p:nvSpPr>
          <p:spPr bwMode="auto">
            <a:xfrm>
              <a:off x="2345" y="1995"/>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7"/>
            <p:cNvSpPr>
              <a:spLocks noChangeShapeType="1"/>
            </p:cNvSpPr>
            <p:nvPr/>
          </p:nvSpPr>
          <p:spPr bwMode="auto">
            <a:xfrm>
              <a:off x="2285" y="1977"/>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8"/>
            <p:cNvSpPr>
              <a:spLocks noChangeShapeType="1"/>
            </p:cNvSpPr>
            <p:nvPr/>
          </p:nvSpPr>
          <p:spPr bwMode="auto">
            <a:xfrm>
              <a:off x="2315" y="2001"/>
              <a:ext cx="0" cy="30"/>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49"/>
            <p:cNvSpPr>
              <a:spLocks noChangeShapeType="1"/>
            </p:cNvSpPr>
            <p:nvPr/>
          </p:nvSpPr>
          <p:spPr bwMode="auto">
            <a:xfrm>
              <a:off x="2327" y="2001"/>
              <a:ext cx="0" cy="30"/>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50"/>
            <p:cNvSpPr>
              <a:spLocks noChangeShapeType="1"/>
            </p:cNvSpPr>
            <p:nvPr/>
          </p:nvSpPr>
          <p:spPr bwMode="auto">
            <a:xfrm>
              <a:off x="2183" y="1971"/>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51"/>
            <p:cNvSpPr>
              <a:spLocks noChangeShapeType="1"/>
            </p:cNvSpPr>
            <p:nvPr/>
          </p:nvSpPr>
          <p:spPr bwMode="auto">
            <a:xfrm>
              <a:off x="2195" y="1971"/>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52"/>
            <p:cNvSpPr>
              <a:spLocks noChangeShapeType="1"/>
            </p:cNvSpPr>
            <p:nvPr/>
          </p:nvSpPr>
          <p:spPr bwMode="auto">
            <a:xfrm>
              <a:off x="2231" y="1977"/>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53"/>
            <p:cNvSpPr>
              <a:spLocks noChangeShapeType="1"/>
            </p:cNvSpPr>
            <p:nvPr/>
          </p:nvSpPr>
          <p:spPr bwMode="auto">
            <a:xfrm>
              <a:off x="2243" y="1977"/>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54"/>
            <p:cNvSpPr>
              <a:spLocks noChangeShapeType="1"/>
            </p:cNvSpPr>
            <p:nvPr/>
          </p:nvSpPr>
          <p:spPr bwMode="auto">
            <a:xfrm>
              <a:off x="2255" y="1977"/>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55"/>
            <p:cNvSpPr>
              <a:spLocks noChangeShapeType="1"/>
            </p:cNvSpPr>
            <p:nvPr/>
          </p:nvSpPr>
          <p:spPr bwMode="auto">
            <a:xfrm>
              <a:off x="2297" y="1977"/>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56"/>
            <p:cNvSpPr>
              <a:spLocks noChangeShapeType="1"/>
            </p:cNvSpPr>
            <p:nvPr/>
          </p:nvSpPr>
          <p:spPr bwMode="auto">
            <a:xfrm>
              <a:off x="2267" y="1977"/>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57"/>
            <p:cNvSpPr>
              <a:spLocks noChangeShapeType="1"/>
            </p:cNvSpPr>
            <p:nvPr/>
          </p:nvSpPr>
          <p:spPr bwMode="auto">
            <a:xfrm>
              <a:off x="2363" y="2031"/>
              <a:ext cx="0" cy="30"/>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8"/>
            <p:cNvSpPr>
              <a:spLocks noChangeShapeType="1"/>
            </p:cNvSpPr>
            <p:nvPr/>
          </p:nvSpPr>
          <p:spPr bwMode="auto">
            <a:xfrm>
              <a:off x="2219" y="1977"/>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59"/>
            <p:cNvSpPr>
              <a:spLocks noChangeShapeType="1"/>
            </p:cNvSpPr>
            <p:nvPr/>
          </p:nvSpPr>
          <p:spPr bwMode="auto">
            <a:xfrm>
              <a:off x="2507" y="2079"/>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60"/>
            <p:cNvSpPr>
              <a:spLocks noChangeShapeType="1"/>
            </p:cNvSpPr>
            <p:nvPr/>
          </p:nvSpPr>
          <p:spPr bwMode="auto">
            <a:xfrm>
              <a:off x="2957" y="218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61"/>
            <p:cNvSpPr>
              <a:spLocks noChangeShapeType="1"/>
            </p:cNvSpPr>
            <p:nvPr/>
          </p:nvSpPr>
          <p:spPr bwMode="auto">
            <a:xfrm>
              <a:off x="2357" y="2013"/>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62"/>
            <p:cNvSpPr>
              <a:spLocks noChangeShapeType="1"/>
            </p:cNvSpPr>
            <p:nvPr/>
          </p:nvSpPr>
          <p:spPr bwMode="auto">
            <a:xfrm>
              <a:off x="2885" y="218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63"/>
            <p:cNvSpPr>
              <a:spLocks noChangeShapeType="1"/>
            </p:cNvSpPr>
            <p:nvPr/>
          </p:nvSpPr>
          <p:spPr bwMode="auto">
            <a:xfrm>
              <a:off x="2741" y="2151"/>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64"/>
            <p:cNvSpPr>
              <a:spLocks noChangeShapeType="1"/>
            </p:cNvSpPr>
            <p:nvPr/>
          </p:nvSpPr>
          <p:spPr bwMode="auto">
            <a:xfrm>
              <a:off x="2675" y="212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65"/>
            <p:cNvSpPr>
              <a:spLocks noChangeShapeType="1"/>
            </p:cNvSpPr>
            <p:nvPr/>
          </p:nvSpPr>
          <p:spPr bwMode="auto">
            <a:xfrm>
              <a:off x="2651" y="2121"/>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66"/>
            <p:cNvSpPr>
              <a:spLocks noChangeShapeType="1"/>
            </p:cNvSpPr>
            <p:nvPr/>
          </p:nvSpPr>
          <p:spPr bwMode="auto">
            <a:xfrm>
              <a:off x="2699" y="2139"/>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67"/>
            <p:cNvSpPr>
              <a:spLocks noChangeShapeType="1"/>
            </p:cNvSpPr>
            <p:nvPr/>
          </p:nvSpPr>
          <p:spPr bwMode="auto">
            <a:xfrm>
              <a:off x="2735" y="2151"/>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68"/>
            <p:cNvSpPr>
              <a:spLocks noChangeShapeType="1"/>
            </p:cNvSpPr>
            <p:nvPr/>
          </p:nvSpPr>
          <p:spPr bwMode="auto">
            <a:xfrm>
              <a:off x="2711" y="2139"/>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69"/>
            <p:cNvSpPr>
              <a:spLocks noChangeShapeType="1"/>
            </p:cNvSpPr>
            <p:nvPr/>
          </p:nvSpPr>
          <p:spPr bwMode="auto">
            <a:xfrm>
              <a:off x="2609" y="211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70"/>
            <p:cNvSpPr>
              <a:spLocks noChangeShapeType="1"/>
            </p:cNvSpPr>
            <p:nvPr/>
          </p:nvSpPr>
          <p:spPr bwMode="auto">
            <a:xfrm>
              <a:off x="2639" y="2121"/>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71"/>
            <p:cNvSpPr>
              <a:spLocks noChangeShapeType="1"/>
            </p:cNvSpPr>
            <p:nvPr/>
          </p:nvSpPr>
          <p:spPr bwMode="auto">
            <a:xfrm>
              <a:off x="2579" y="209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72"/>
            <p:cNvSpPr>
              <a:spLocks noChangeShapeType="1"/>
            </p:cNvSpPr>
            <p:nvPr/>
          </p:nvSpPr>
          <p:spPr bwMode="auto">
            <a:xfrm>
              <a:off x="2561" y="208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73"/>
            <p:cNvSpPr>
              <a:spLocks noChangeShapeType="1"/>
            </p:cNvSpPr>
            <p:nvPr/>
          </p:nvSpPr>
          <p:spPr bwMode="auto">
            <a:xfrm>
              <a:off x="2543" y="208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74"/>
            <p:cNvSpPr>
              <a:spLocks noChangeShapeType="1"/>
            </p:cNvSpPr>
            <p:nvPr/>
          </p:nvSpPr>
          <p:spPr bwMode="auto">
            <a:xfrm>
              <a:off x="2615" y="211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75"/>
            <p:cNvSpPr>
              <a:spLocks noChangeShapeType="1"/>
            </p:cNvSpPr>
            <p:nvPr/>
          </p:nvSpPr>
          <p:spPr bwMode="auto">
            <a:xfrm>
              <a:off x="2933" y="218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76"/>
            <p:cNvSpPr>
              <a:spLocks noChangeShapeType="1"/>
            </p:cNvSpPr>
            <p:nvPr/>
          </p:nvSpPr>
          <p:spPr bwMode="auto">
            <a:xfrm>
              <a:off x="2879" y="218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77"/>
            <p:cNvSpPr>
              <a:spLocks noChangeShapeType="1"/>
            </p:cNvSpPr>
            <p:nvPr/>
          </p:nvSpPr>
          <p:spPr bwMode="auto">
            <a:xfrm>
              <a:off x="2915" y="218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78"/>
            <p:cNvSpPr>
              <a:spLocks noChangeShapeType="1"/>
            </p:cNvSpPr>
            <p:nvPr/>
          </p:nvSpPr>
          <p:spPr bwMode="auto">
            <a:xfrm>
              <a:off x="2519" y="208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79"/>
            <p:cNvSpPr>
              <a:spLocks noChangeShapeType="1"/>
            </p:cNvSpPr>
            <p:nvPr/>
          </p:nvSpPr>
          <p:spPr bwMode="auto">
            <a:xfrm>
              <a:off x="2531" y="208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80"/>
            <p:cNvSpPr>
              <a:spLocks noChangeShapeType="1"/>
            </p:cNvSpPr>
            <p:nvPr/>
          </p:nvSpPr>
          <p:spPr bwMode="auto">
            <a:xfrm>
              <a:off x="2489" y="2073"/>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81"/>
            <p:cNvSpPr>
              <a:spLocks noChangeShapeType="1"/>
            </p:cNvSpPr>
            <p:nvPr/>
          </p:nvSpPr>
          <p:spPr bwMode="auto">
            <a:xfrm>
              <a:off x="2861" y="217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82"/>
            <p:cNvSpPr>
              <a:spLocks noChangeShapeType="1"/>
            </p:cNvSpPr>
            <p:nvPr/>
          </p:nvSpPr>
          <p:spPr bwMode="auto">
            <a:xfrm>
              <a:off x="2843" y="217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83"/>
            <p:cNvSpPr>
              <a:spLocks noChangeShapeType="1"/>
            </p:cNvSpPr>
            <p:nvPr/>
          </p:nvSpPr>
          <p:spPr bwMode="auto">
            <a:xfrm>
              <a:off x="2813" y="2163"/>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84"/>
            <p:cNvSpPr>
              <a:spLocks noChangeShapeType="1"/>
            </p:cNvSpPr>
            <p:nvPr/>
          </p:nvSpPr>
          <p:spPr bwMode="auto">
            <a:xfrm>
              <a:off x="2831" y="2163"/>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85"/>
            <p:cNvSpPr>
              <a:spLocks noChangeShapeType="1"/>
            </p:cNvSpPr>
            <p:nvPr/>
          </p:nvSpPr>
          <p:spPr bwMode="auto">
            <a:xfrm>
              <a:off x="2849" y="217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86"/>
            <p:cNvSpPr>
              <a:spLocks noChangeShapeType="1"/>
            </p:cNvSpPr>
            <p:nvPr/>
          </p:nvSpPr>
          <p:spPr bwMode="auto">
            <a:xfrm>
              <a:off x="2759" y="2151"/>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87"/>
            <p:cNvSpPr>
              <a:spLocks noChangeShapeType="1"/>
            </p:cNvSpPr>
            <p:nvPr/>
          </p:nvSpPr>
          <p:spPr bwMode="auto">
            <a:xfrm>
              <a:off x="2399" y="2061"/>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88"/>
            <p:cNvSpPr>
              <a:spLocks noChangeShapeType="1"/>
            </p:cNvSpPr>
            <p:nvPr/>
          </p:nvSpPr>
          <p:spPr bwMode="auto">
            <a:xfrm>
              <a:off x="2435" y="2061"/>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89"/>
            <p:cNvSpPr>
              <a:spLocks noChangeShapeType="1"/>
            </p:cNvSpPr>
            <p:nvPr/>
          </p:nvSpPr>
          <p:spPr bwMode="auto">
            <a:xfrm>
              <a:off x="2423" y="2061"/>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90"/>
            <p:cNvSpPr>
              <a:spLocks noChangeShapeType="1"/>
            </p:cNvSpPr>
            <p:nvPr/>
          </p:nvSpPr>
          <p:spPr bwMode="auto">
            <a:xfrm>
              <a:off x="2459" y="2061"/>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91"/>
            <p:cNvSpPr>
              <a:spLocks noChangeShapeType="1"/>
            </p:cNvSpPr>
            <p:nvPr/>
          </p:nvSpPr>
          <p:spPr bwMode="auto">
            <a:xfrm>
              <a:off x="2411" y="2061"/>
              <a:ext cx="0" cy="36"/>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92"/>
            <p:cNvSpPr>
              <a:spLocks noChangeShapeType="1"/>
            </p:cNvSpPr>
            <p:nvPr/>
          </p:nvSpPr>
          <p:spPr bwMode="auto">
            <a:xfrm>
              <a:off x="2447" y="2061"/>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93"/>
            <p:cNvSpPr>
              <a:spLocks noChangeShapeType="1"/>
            </p:cNvSpPr>
            <p:nvPr/>
          </p:nvSpPr>
          <p:spPr bwMode="auto">
            <a:xfrm>
              <a:off x="3311" y="2259"/>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94"/>
            <p:cNvSpPr>
              <a:spLocks noChangeShapeType="1"/>
            </p:cNvSpPr>
            <p:nvPr/>
          </p:nvSpPr>
          <p:spPr bwMode="auto">
            <a:xfrm>
              <a:off x="3293" y="2259"/>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95"/>
            <p:cNvSpPr>
              <a:spLocks noChangeShapeType="1"/>
            </p:cNvSpPr>
            <p:nvPr/>
          </p:nvSpPr>
          <p:spPr bwMode="auto">
            <a:xfrm>
              <a:off x="3281" y="2259"/>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96"/>
            <p:cNvSpPr>
              <a:spLocks noChangeShapeType="1"/>
            </p:cNvSpPr>
            <p:nvPr/>
          </p:nvSpPr>
          <p:spPr bwMode="auto">
            <a:xfrm>
              <a:off x="3335" y="2259"/>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97"/>
            <p:cNvSpPr>
              <a:spLocks noChangeShapeType="1"/>
            </p:cNvSpPr>
            <p:nvPr/>
          </p:nvSpPr>
          <p:spPr bwMode="auto">
            <a:xfrm>
              <a:off x="3347" y="227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98"/>
            <p:cNvSpPr>
              <a:spLocks noChangeShapeType="1"/>
            </p:cNvSpPr>
            <p:nvPr/>
          </p:nvSpPr>
          <p:spPr bwMode="auto">
            <a:xfrm>
              <a:off x="3257" y="2259"/>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99"/>
            <p:cNvSpPr>
              <a:spLocks noChangeShapeType="1"/>
            </p:cNvSpPr>
            <p:nvPr/>
          </p:nvSpPr>
          <p:spPr bwMode="auto">
            <a:xfrm>
              <a:off x="3185" y="2241"/>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00"/>
            <p:cNvSpPr>
              <a:spLocks noChangeShapeType="1"/>
            </p:cNvSpPr>
            <p:nvPr/>
          </p:nvSpPr>
          <p:spPr bwMode="auto">
            <a:xfrm>
              <a:off x="3173" y="2241"/>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01"/>
            <p:cNvSpPr>
              <a:spLocks noChangeShapeType="1"/>
            </p:cNvSpPr>
            <p:nvPr/>
          </p:nvSpPr>
          <p:spPr bwMode="auto">
            <a:xfrm>
              <a:off x="3155" y="2241"/>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02"/>
            <p:cNvSpPr>
              <a:spLocks noChangeShapeType="1"/>
            </p:cNvSpPr>
            <p:nvPr/>
          </p:nvSpPr>
          <p:spPr bwMode="auto">
            <a:xfrm>
              <a:off x="3053" y="220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03"/>
            <p:cNvSpPr>
              <a:spLocks noChangeShapeType="1"/>
            </p:cNvSpPr>
            <p:nvPr/>
          </p:nvSpPr>
          <p:spPr bwMode="auto">
            <a:xfrm>
              <a:off x="3077" y="2223"/>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04"/>
            <p:cNvSpPr>
              <a:spLocks noChangeShapeType="1"/>
            </p:cNvSpPr>
            <p:nvPr/>
          </p:nvSpPr>
          <p:spPr bwMode="auto">
            <a:xfrm>
              <a:off x="3035" y="2205"/>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05"/>
            <p:cNvSpPr>
              <a:spLocks noChangeShapeType="1"/>
            </p:cNvSpPr>
            <p:nvPr/>
          </p:nvSpPr>
          <p:spPr bwMode="auto">
            <a:xfrm>
              <a:off x="3605" y="230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06"/>
            <p:cNvSpPr>
              <a:spLocks noChangeShapeType="1"/>
            </p:cNvSpPr>
            <p:nvPr/>
          </p:nvSpPr>
          <p:spPr bwMode="auto">
            <a:xfrm>
              <a:off x="3359" y="227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07"/>
            <p:cNvSpPr>
              <a:spLocks noChangeShapeType="1"/>
            </p:cNvSpPr>
            <p:nvPr/>
          </p:nvSpPr>
          <p:spPr bwMode="auto">
            <a:xfrm>
              <a:off x="3449" y="227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08"/>
            <p:cNvSpPr>
              <a:spLocks noChangeShapeType="1"/>
            </p:cNvSpPr>
            <p:nvPr/>
          </p:nvSpPr>
          <p:spPr bwMode="auto">
            <a:xfrm>
              <a:off x="3395" y="227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09"/>
            <p:cNvSpPr>
              <a:spLocks noChangeShapeType="1"/>
            </p:cNvSpPr>
            <p:nvPr/>
          </p:nvSpPr>
          <p:spPr bwMode="auto">
            <a:xfrm>
              <a:off x="3557" y="2307"/>
              <a:ext cx="0" cy="4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Freeform 110"/>
            <p:cNvSpPr>
              <a:spLocks/>
            </p:cNvSpPr>
            <p:nvPr/>
          </p:nvSpPr>
          <p:spPr bwMode="auto">
            <a:xfrm>
              <a:off x="2141" y="1983"/>
              <a:ext cx="1476" cy="348"/>
            </a:xfrm>
            <a:custGeom>
              <a:avLst/>
              <a:gdLst>
                <a:gd name="T0" fmla="*/ 246 w 246"/>
                <a:gd name="T1" fmla="*/ 58 h 58"/>
                <a:gd name="T2" fmla="*/ 230 w 246"/>
                <a:gd name="T3" fmla="*/ 58 h 58"/>
                <a:gd name="T4" fmla="*/ 230 w 246"/>
                <a:gd name="T5" fmla="*/ 53 h 58"/>
                <a:gd name="T6" fmla="*/ 200 w 246"/>
                <a:gd name="T7" fmla="*/ 53 h 58"/>
                <a:gd name="T8" fmla="*/ 200 w 246"/>
                <a:gd name="T9" fmla="*/ 49 h 58"/>
                <a:gd name="T10" fmla="*/ 176 w 246"/>
                <a:gd name="T11" fmla="*/ 49 h 58"/>
                <a:gd name="T12" fmla="*/ 176 w 246"/>
                <a:gd name="T13" fmla="*/ 46 h 58"/>
                <a:gd name="T14" fmla="*/ 160 w 246"/>
                <a:gd name="T15" fmla="*/ 46 h 58"/>
                <a:gd name="T16" fmla="*/ 160 w 246"/>
                <a:gd name="T17" fmla="*/ 43 h 58"/>
                <a:gd name="T18" fmla="*/ 154 w 246"/>
                <a:gd name="T19" fmla="*/ 43 h 58"/>
                <a:gd name="T20" fmla="*/ 154 w 246"/>
                <a:gd name="T21" fmla="*/ 40 h 58"/>
                <a:gd name="T22" fmla="*/ 139 w 246"/>
                <a:gd name="T23" fmla="*/ 40 h 58"/>
                <a:gd name="T24" fmla="*/ 139 w 246"/>
                <a:gd name="T25" fmla="*/ 38 h 58"/>
                <a:gd name="T26" fmla="*/ 122 w 246"/>
                <a:gd name="T27" fmla="*/ 38 h 58"/>
                <a:gd name="T28" fmla="*/ 122 w 246"/>
                <a:gd name="T29" fmla="*/ 35 h 58"/>
                <a:gd name="T30" fmla="*/ 115 w 246"/>
                <a:gd name="T31" fmla="*/ 35 h 58"/>
                <a:gd name="T32" fmla="*/ 115 w 246"/>
                <a:gd name="T33" fmla="*/ 32 h 58"/>
                <a:gd name="T34" fmla="*/ 105 w 246"/>
                <a:gd name="T35" fmla="*/ 32 h 58"/>
                <a:gd name="T36" fmla="*/ 105 w 246"/>
                <a:gd name="T37" fmla="*/ 31 h 58"/>
                <a:gd name="T38" fmla="*/ 96 w 246"/>
                <a:gd name="T39" fmla="*/ 31 h 58"/>
                <a:gd name="T40" fmla="*/ 96 w 246"/>
                <a:gd name="T41" fmla="*/ 29 h 58"/>
                <a:gd name="T42" fmla="*/ 92 w 246"/>
                <a:gd name="T43" fmla="*/ 29 h 58"/>
                <a:gd name="T44" fmla="*/ 92 w 246"/>
                <a:gd name="T45" fmla="*/ 27 h 58"/>
                <a:gd name="T46" fmla="*/ 88 w 246"/>
                <a:gd name="T47" fmla="*/ 27 h 58"/>
                <a:gd name="T48" fmla="*/ 88 w 246"/>
                <a:gd name="T49" fmla="*/ 25 h 58"/>
                <a:gd name="T50" fmla="*/ 77 w 246"/>
                <a:gd name="T51" fmla="*/ 25 h 58"/>
                <a:gd name="T52" fmla="*/ 77 w 246"/>
                <a:gd name="T53" fmla="*/ 23 h 58"/>
                <a:gd name="T54" fmla="*/ 75 w 246"/>
                <a:gd name="T55" fmla="*/ 23 h 58"/>
                <a:gd name="T56" fmla="*/ 75 w 246"/>
                <a:gd name="T57" fmla="*/ 21 h 58"/>
                <a:gd name="T58" fmla="*/ 72 w 246"/>
                <a:gd name="T59" fmla="*/ 21 h 58"/>
                <a:gd name="T60" fmla="*/ 72 w 246"/>
                <a:gd name="T61" fmla="*/ 20 h 58"/>
                <a:gd name="T62" fmla="*/ 60 w 246"/>
                <a:gd name="T63" fmla="*/ 20 h 58"/>
                <a:gd name="T64" fmla="*/ 60 w 246"/>
                <a:gd name="T65" fmla="*/ 18 h 58"/>
                <a:gd name="T66" fmla="*/ 56 w 246"/>
                <a:gd name="T67" fmla="*/ 18 h 58"/>
                <a:gd name="T68" fmla="*/ 56 w 246"/>
                <a:gd name="T69" fmla="*/ 16 h 58"/>
                <a:gd name="T70" fmla="*/ 54 w 246"/>
                <a:gd name="T71" fmla="*/ 16 h 58"/>
                <a:gd name="T72" fmla="*/ 54 w 246"/>
                <a:gd name="T73" fmla="*/ 15 h 58"/>
                <a:gd name="T74" fmla="*/ 41 w 246"/>
                <a:gd name="T75" fmla="*/ 15 h 58"/>
                <a:gd name="T76" fmla="*/ 41 w 246"/>
                <a:gd name="T77" fmla="*/ 13 h 58"/>
                <a:gd name="T78" fmla="*/ 38 w 246"/>
                <a:gd name="T79" fmla="*/ 13 h 58"/>
                <a:gd name="T80" fmla="*/ 38 w 246"/>
                <a:gd name="T81" fmla="*/ 10 h 58"/>
                <a:gd name="T82" fmla="*/ 36 w 246"/>
                <a:gd name="T83" fmla="*/ 10 h 58"/>
                <a:gd name="T84" fmla="*/ 36 w 246"/>
                <a:gd name="T85" fmla="*/ 6 h 58"/>
                <a:gd name="T86" fmla="*/ 27 w 246"/>
                <a:gd name="T87" fmla="*/ 6 h 58"/>
                <a:gd name="T88" fmla="*/ 27 w 246"/>
                <a:gd name="T89" fmla="*/ 2 h 58"/>
                <a:gd name="T90" fmla="*/ 10 w 246"/>
                <a:gd name="T91" fmla="*/ 2 h 58"/>
                <a:gd name="T92" fmla="*/ 10 w 246"/>
                <a:gd name="T93" fmla="*/ 1 h 58"/>
                <a:gd name="T94" fmla="*/ 5 w 246"/>
                <a:gd name="T95" fmla="*/ 1 h 58"/>
                <a:gd name="T96" fmla="*/ 5 w 246"/>
                <a:gd name="T97" fmla="*/ 0 h 58"/>
                <a:gd name="T98" fmla="*/ 0 w 246"/>
                <a:gd name="T9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58">
                  <a:moveTo>
                    <a:pt x="246" y="58"/>
                  </a:moveTo>
                  <a:lnTo>
                    <a:pt x="230" y="58"/>
                  </a:lnTo>
                  <a:lnTo>
                    <a:pt x="230" y="53"/>
                  </a:lnTo>
                  <a:lnTo>
                    <a:pt x="200" y="53"/>
                  </a:lnTo>
                  <a:lnTo>
                    <a:pt x="200" y="49"/>
                  </a:lnTo>
                  <a:lnTo>
                    <a:pt x="176" y="49"/>
                  </a:lnTo>
                  <a:lnTo>
                    <a:pt x="176" y="46"/>
                  </a:lnTo>
                  <a:lnTo>
                    <a:pt x="160" y="46"/>
                  </a:lnTo>
                  <a:lnTo>
                    <a:pt x="160" y="43"/>
                  </a:lnTo>
                  <a:lnTo>
                    <a:pt x="154" y="43"/>
                  </a:lnTo>
                  <a:lnTo>
                    <a:pt x="154" y="40"/>
                  </a:lnTo>
                  <a:lnTo>
                    <a:pt x="139" y="40"/>
                  </a:lnTo>
                  <a:lnTo>
                    <a:pt x="139" y="38"/>
                  </a:lnTo>
                  <a:lnTo>
                    <a:pt x="122" y="38"/>
                  </a:lnTo>
                  <a:lnTo>
                    <a:pt x="122" y="35"/>
                  </a:lnTo>
                  <a:lnTo>
                    <a:pt x="115" y="35"/>
                  </a:lnTo>
                  <a:lnTo>
                    <a:pt x="115" y="32"/>
                  </a:lnTo>
                  <a:lnTo>
                    <a:pt x="105" y="32"/>
                  </a:lnTo>
                  <a:lnTo>
                    <a:pt x="105" y="31"/>
                  </a:lnTo>
                  <a:lnTo>
                    <a:pt x="96" y="31"/>
                  </a:lnTo>
                  <a:lnTo>
                    <a:pt x="96" y="29"/>
                  </a:lnTo>
                  <a:lnTo>
                    <a:pt x="92" y="29"/>
                  </a:lnTo>
                  <a:lnTo>
                    <a:pt x="92" y="27"/>
                  </a:lnTo>
                  <a:lnTo>
                    <a:pt x="88" y="27"/>
                  </a:lnTo>
                  <a:lnTo>
                    <a:pt x="88" y="25"/>
                  </a:lnTo>
                  <a:lnTo>
                    <a:pt x="77" y="25"/>
                  </a:lnTo>
                  <a:lnTo>
                    <a:pt x="77" y="23"/>
                  </a:lnTo>
                  <a:lnTo>
                    <a:pt x="75" y="23"/>
                  </a:lnTo>
                  <a:lnTo>
                    <a:pt x="75" y="21"/>
                  </a:lnTo>
                  <a:lnTo>
                    <a:pt x="72" y="21"/>
                  </a:lnTo>
                  <a:lnTo>
                    <a:pt x="72" y="20"/>
                  </a:lnTo>
                  <a:lnTo>
                    <a:pt x="60" y="20"/>
                  </a:lnTo>
                  <a:lnTo>
                    <a:pt x="60" y="18"/>
                  </a:lnTo>
                  <a:lnTo>
                    <a:pt x="56" y="18"/>
                  </a:lnTo>
                  <a:lnTo>
                    <a:pt x="56" y="16"/>
                  </a:lnTo>
                  <a:lnTo>
                    <a:pt x="54" y="16"/>
                  </a:lnTo>
                  <a:lnTo>
                    <a:pt x="54" y="15"/>
                  </a:lnTo>
                  <a:lnTo>
                    <a:pt x="41" y="15"/>
                  </a:lnTo>
                  <a:lnTo>
                    <a:pt x="41" y="13"/>
                  </a:lnTo>
                  <a:lnTo>
                    <a:pt x="38" y="13"/>
                  </a:lnTo>
                  <a:lnTo>
                    <a:pt x="38" y="10"/>
                  </a:lnTo>
                  <a:lnTo>
                    <a:pt x="36" y="10"/>
                  </a:lnTo>
                  <a:lnTo>
                    <a:pt x="36" y="6"/>
                  </a:lnTo>
                  <a:lnTo>
                    <a:pt x="27" y="6"/>
                  </a:lnTo>
                  <a:lnTo>
                    <a:pt x="27" y="2"/>
                  </a:lnTo>
                  <a:lnTo>
                    <a:pt x="10" y="2"/>
                  </a:lnTo>
                  <a:lnTo>
                    <a:pt x="10" y="1"/>
                  </a:lnTo>
                  <a:lnTo>
                    <a:pt x="5" y="1"/>
                  </a:lnTo>
                  <a:lnTo>
                    <a:pt x="5" y="0"/>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79" name="Group 111"/>
          <p:cNvGrpSpPr>
            <a:grpSpLocks/>
          </p:cNvGrpSpPr>
          <p:nvPr/>
        </p:nvGrpSpPr>
        <p:grpSpPr bwMode="auto">
          <a:xfrm>
            <a:off x="1094284" y="2828905"/>
            <a:ext cx="3159872" cy="1584000"/>
            <a:chOff x="2135" y="1796"/>
            <a:chExt cx="1488" cy="732"/>
          </a:xfrm>
        </p:grpSpPr>
        <p:grpSp>
          <p:nvGrpSpPr>
            <p:cNvPr id="180" name="Group 112"/>
            <p:cNvGrpSpPr>
              <a:grpSpLocks/>
            </p:cNvGrpSpPr>
            <p:nvPr/>
          </p:nvGrpSpPr>
          <p:grpSpPr bwMode="auto">
            <a:xfrm>
              <a:off x="2495" y="2066"/>
              <a:ext cx="1122" cy="462"/>
              <a:chOff x="2495" y="2066"/>
              <a:chExt cx="1122" cy="462"/>
            </a:xfrm>
          </p:grpSpPr>
          <p:sp>
            <p:nvSpPr>
              <p:cNvPr id="426" name="Line 113"/>
              <p:cNvSpPr>
                <a:spLocks noChangeShapeType="1"/>
              </p:cNvSpPr>
              <p:nvPr/>
            </p:nvSpPr>
            <p:spPr bwMode="auto">
              <a:xfrm>
                <a:off x="3005" y="232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114"/>
              <p:cNvSpPr>
                <a:spLocks noChangeShapeType="1"/>
              </p:cNvSpPr>
              <p:nvPr/>
            </p:nvSpPr>
            <p:spPr bwMode="auto">
              <a:xfrm>
                <a:off x="3011" y="23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115"/>
              <p:cNvSpPr>
                <a:spLocks noChangeShapeType="1"/>
              </p:cNvSpPr>
              <p:nvPr/>
            </p:nvSpPr>
            <p:spPr bwMode="auto">
              <a:xfrm>
                <a:off x="3017" y="23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116"/>
              <p:cNvSpPr>
                <a:spLocks noChangeShapeType="1"/>
              </p:cNvSpPr>
              <p:nvPr/>
            </p:nvSpPr>
            <p:spPr bwMode="auto">
              <a:xfrm>
                <a:off x="3017" y="23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117"/>
              <p:cNvSpPr>
                <a:spLocks noChangeShapeType="1"/>
              </p:cNvSpPr>
              <p:nvPr/>
            </p:nvSpPr>
            <p:spPr bwMode="auto">
              <a:xfrm>
                <a:off x="3023" y="23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118"/>
              <p:cNvSpPr>
                <a:spLocks noChangeShapeType="1"/>
              </p:cNvSpPr>
              <p:nvPr/>
            </p:nvSpPr>
            <p:spPr bwMode="auto">
              <a:xfrm>
                <a:off x="3011" y="23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119"/>
              <p:cNvSpPr>
                <a:spLocks noChangeShapeType="1"/>
              </p:cNvSpPr>
              <p:nvPr/>
            </p:nvSpPr>
            <p:spPr bwMode="auto">
              <a:xfrm>
                <a:off x="3023" y="23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120"/>
              <p:cNvSpPr>
                <a:spLocks noChangeShapeType="1"/>
              </p:cNvSpPr>
              <p:nvPr/>
            </p:nvSpPr>
            <p:spPr bwMode="auto">
              <a:xfrm>
                <a:off x="3029" y="233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121"/>
              <p:cNvSpPr>
                <a:spLocks noChangeShapeType="1"/>
              </p:cNvSpPr>
              <p:nvPr/>
            </p:nvSpPr>
            <p:spPr bwMode="auto">
              <a:xfrm>
                <a:off x="3041" y="233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122"/>
              <p:cNvSpPr>
                <a:spLocks noChangeShapeType="1"/>
              </p:cNvSpPr>
              <p:nvPr/>
            </p:nvSpPr>
            <p:spPr bwMode="auto">
              <a:xfrm>
                <a:off x="3035" y="233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123"/>
              <p:cNvSpPr>
                <a:spLocks noChangeShapeType="1"/>
              </p:cNvSpPr>
              <p:nvPr/>
            </p:nvSpPr>
            <p:spPr bwMode="auto">
              <a:xfrm>
                <a:off x="3047" y="233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124"/>
              <p:cNvSpPr>
                <a:spLocks noChangeShapeType="1"/>
              </p:cNvSpPr>
              <p:nvPr/>
            </p:nvSpPr>
            <p:spPr bwMode="auto">
              <a:xfrm>
                <a:off x="3029" y="233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125"/>
              <p:cNvSpPr>
                <a:spLocks noChangeShapeType="1"/>
              </p:cNvSpPr>
              <p:nvPr/>
            </p:nvSpPr>
            <p:spPr bwMode="auto">
              <a:xfrm>
                <a:off x="3041" y="233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126"/>
              <p:cNvSpPr>
                <a:spLocks noChangeShapeType="1"/>
              </p:cNvSpPr>
              <p:nvPr/>
            </p:nvSpPr>
            <p:spPr bwMode="auto">
              <a:xfrm>
                <a:off x="3047"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127"/>
              <p:cNvSpPr>
                <a:spLocks noChangeShapeType="1"/>
              </p:cNvSpPr>
              <p:nvPr/>
            </p:nvSpPr>
            <p:spPr bwMode="auto">
              <a:xfrm>
                <a:off x="3059"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128"/>
              <p:cNvSpPr>
                <a:spLocks noChangeShapeType="1"/>
              </p:cNvSpPr>
              <p:nvPr/>
            </p:nvSpPr>
            <p:spPr bwMode="auto">
              <a:xfrm>
                <a:off x="3053"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129"/>
              <p:cNvSpPr>
                <a:spLocks noChangeShapeType="1"/>
              </p:cNvSpPr>
              <p:nvPr/>
            </p:nvSpPr>
            <p:spPr bwMode="auto">
              <a:xfrm>
                <a:off x="3065"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130"/>
              <p:cNvSpPr>
                <a:spLocks noChangeShapeType="1"/>
              </p:cNvSpPr>
              <p:nvPr/>
            </p:nvSpPr>
            <p:spPr bwMode="auto">
              <a:xfrm>
                <a:off x="3053"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131"/>
              <p:cNvSpPr>
                <a:spLocks noChangeShapeType="1"/>
              </p:cNvSpPr>
              <p:nvPr/>
            </p:nvSpPr>
            <p:spPr bwMode="auto">
              <a:xfrm>
                <a:off x="3059"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132"/>
              <p:cNvSpPr>
                <a:spLocks noChangeShapeType="1"/>
              </p:cNvSpPr>
              <p:nvPr/>
            </p:nvSpPr>
            <p:spPr bwMode="auto">
              <a:xfrm>
                <a:off x="3065"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133"/>
              <p:cNvSpPr>
                <a:spLocks noChangeShapeType="1"/>
              </p:cNvSpPr>
              <p:nvPr/>
            </p:nvSpPr>
            <p:spPr bwMode="auto">
              <a:xfrm>
                <a:off x="3077"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134"/>
              <p:cNvSpPr>
                <a:spLocks noChangeShapeType="1"/>
              </p:cNvSpPr>
              <p:nvPr/>
            </p:nvSpPr>
            <p:spPr bwMode="auto">
              <a:xfrm>
                <a:off x="3071"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135"/>
              <p:cNvSpPr>
                <a:spLocks noChangeShapeType="1"/>
              </p:cNvSpPr>
              <p:nvPr/>
            </p:nvSpPr>
            <p:spPr bwMode="auto">
              <a:xfrm>
                <a:off x="3083"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136"/>
              <p:cNvSpPr>
                <a:spLocks noChangeShapeType="1"/>
              </p:cNvSpPr>
              <p:nvPr/>
            </p:nvSpPr>
            <p:spPr bwMode="auto">
              <a:xfrm>
                <a:off x="3071"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137"/>
              <p:cNvSpPr>
                <a:spLocks noChangeShapeType="1"/>
              </p:cNvSpPr>
              <p:nvPr/>
            </p:nvSpPr>
            <p:spPr bwMode="auto">
              <a:xfrm>
                <a:off x="3077"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138"/>
              <p:cNvSpPr>
                <a:spLocks noChangeShapeType="1"/>
              </p:cNvSpPr>
              <p:nvPr/>
            </p:nvSpPr>
            <p:spPr bwMode="auto">
              <a:xfrm>
                <a:off x="3083"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139"/>
              <p:cNvSpPr>
                <a:spLocks noChangeShapeType="1"/>
              </p:cNvSpPr>
              <p:nvPr/>
            </p:nvSpPr>
            <p:spPr bwMode="auto">
              <a:xfrm>
                <a:off x="3095"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140"/>
              <p:cNvSpPr>
                <a:spLocks noChangeShapeType="1"/>
              </p:cNvSpPr>
              <p:nvPr/>
            </p:nvSpPr>
            <p:spPr bwMode="auto">
              <a:xfrm>
                <a:off x="3089"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141"/>
              <p:cNvSpPr>
                <a:spLocks noChangeShapeType="1"/>
              </p:cNvSpPr>
              <p:nvPr/>
            </p:nvSpPr>
            <p:spPr bwMode="auto">
              <a:xfrm>
                <a:off x="3101"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142"/>
              <p:cNvSpPr>
                <a:spLocks noChangeShapeType="1"/>
              </p:cNvSpPr>
              <p:nvPr/>
            </p:nvSpPr>
            <p:spPr bwMode="auto">
              <a:xfrm>
                <a:off x="3089"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143"/>
              <p:cNvSpPr>
                <a:spLocks noChangeShapeType="1"/>
              </p:cNvSpPr>
              <p:nvPr/>
            </p:nvSpPr>
            <p:spPr bwMode="auto">
              <a:xfrm>
                <a:off x="3095" y="23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144"/>
              <p:cNvSpPr>
                <a:spLocks noChangeShapeType="1"/>
              </p:cNvSpPr>
              <p:nvPr/>
            </p:nvSpPr>
            <p:spPr bwMode="auto">
              <a:xfrm>
                <a:off x="3101" y="23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145"/>
              <p:cNvSpPr>
                <a:spLocks noChangeShapeType="1"/>
              </p:cNvSpPr>
              <p:nvPr/>
            </p:nvSpPr>
            <p:spPr bwMode="auto">
              <a:xfrm>
                <a:off x="3113" y="23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146"/>
              <p:cNvSpPr>
                <a:spLocks noChangeShapeType="1"/>
              </p:cNvSpPr>
              <p:nvPr/>
            </p:nvSpPr>
            <p:spPr bwMode="auto">
              <a:xfrm>
                <a:off x="3107" y="23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147"/>
              <p:cNvSpPr>
                <a:spLocks noChangeShapeType="1"/>
              </p:cNvSpPr>
              <p:nvPr/>
            </p:nvSpPr>
            <p:spPr bwMode="auto">
              <a:xfrm>
                <a:off x="3119" y="23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148"/>
              <p:cNvSpPr>
                <a:spLocks noChangeShapeType="1"/>
              </p:cNvSpPr>
              <p:nvPr/>
            </p:nvSpPr>
            <p:spPr bwMode="auto">
              <a:xfrm>
                <a:off x="3107" y="23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149"/>
              <p:cNvSpPr>
                <a:spLocks noChangeShapeType="1"/>
              </p:cNvSpPr>
              <p:nvPr/>
            </p:nvSpPr>
            <p:spPr bwMode="auto">
              <a:xfrm>
                <a:off x="3119" y="23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150"/>
              <p:cNvSpPr>
                <a:spLocks noChangeShapeType="1"/>
              </p:cNvSpPr>
              <p:nvPr/>
            </p:nvSpPr>
            <p:spPr bwMode="auto">
              <a:xfrm>
                <a:off x="3125" y="236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151"/>
              <p:cNvSpPr>
                <a:spLocks noChangeShapeType="1"/>
              </p:cNvSpPr>
              <p:nvPr/>
            </p:nvSpPr>
            <p:spPr bwMode="auto">
              <a:xfrm>
                <a:off x="3131" y="236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152"/>
              <p:cNvSpPr>
                <a:spLocks noChangeShapeType="1"/>
              </p:cNvSpPr>
              <p:nvPr/>
            </p:nvSpPr>
            <p:spPr bwMode="auto">
              <a:xfrm>
                <a:off x="3131" y="236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153"/>
              <p:cNvSpPr>
                <a:spLocks noChangeShapeType="1"/>
              </p:cNvSpPr>
              <p:nvPr/>
            </p:nvSpPr>
            <p:spPr bwMode="auto">
              <a:xfrm>
                <a:off x="3137" y="236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154"/>
              <p:cNvSpPr>
                <a:spLocks noChangeShapeType="1"/>
              </p:cNvSpPr>
              <p:nvPr/>
            </p:nvSpPr>
            <p:spPr bwMode="auto">
              <a:xfrm>
                <a:off x="3125" y="236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155"/>
              <p:cNvSpPr>
                <a:spLocks noChangeShapeType="1"/>
              </p:cNvSpPr>
              <p:nvPr/>
            </p:nvSpPr>
            <p:spPr bwMode="auto">
              <a:xfrm>
                <a:off x="3137" y="236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156"/>
              <p:cNvSpPr>
                <a:spLocks noChangeShapeType="1"/>
              </p:cNvSpPr>
              <p:nvPr/>
            </p:nvSpPr>
            <p:spPr bwMode="auto">
              <a:xfrm>
                <a:off x="3137" y="23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157"/>
              <p:cNvSpPr>
                <a:spLocks noChangeShapeType="1"/>
              </p:cNvSpPr>
              <p:nvPr/>
            </p:nvSpPr>
            <p:spPr bwMode="auto">
              <a:xfrm>
                <a:off x="3149" y="23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158"/>
              <p:cNvSpPr>
                <a:spLocks noChangeShapeType="1"/>
              </p:cNvSpPr>
              <p:nvPr/>
            </p:nvSpPr>
            <p:spPr bwMode="auto">
              <a:xfrm>
                <a:off x="3143" y="23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159"/>
              <p:cNvSpPr>
                <a:spLocks noChangeShapeType="1"/>
              </p:cNvSpPr>
              <p:nvPr/>
            </p:nvSpPr>
            <p:spPr bwMode="auto">
              <a:xfrm>
                <a:off x="3155" y="23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160"/>
              <p:cNvSpPr>
                <a:spLocks noChangeShapeType="1"/>
              </p:cNvSpPr>
              <p:nvPr/>
            </p:nvSpPr>
            <p:spPr bwMode="auto">
              <a:xfrm>
                <a:off x="3143" y="23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161"/>
              <p:cNvSpPr>
                <a:spLocks noChangeShapeType="1"/>
              </p:cNvSpPr>
              <p:nvPr/>
            </p:nvSpPr>
            <p:spPr bwMode="auto">
              <a:xfrm>
                <a:off x="3149" y="23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162"/>
              <p:cNvSpPr>
                <a:spLocks noChangeShapeType="1"/>
              </p:cNvSpPr>
              <p:nvPr/>
            </p:nvSpPr>
            <p:spPr bwMode="auto">
              <a:xfrm>
                <a:off x="3179" y="23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163"/>
              <p:cNvSpPr>
                <a:spLocks noChangeShapeType="1"/>
              </p:cNvSpPr>
              <p:nvPr/>
            </p:nvSpPr>
            <p:spPr bwMode="auto">
              <a:xfrm>
                <a:off x="3191" y="23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164"/>
              <p:cNvSpPr>
                <a:spLocks noChangeShapeType="1"/>
              </p:cNvSpPr>
              <p:nvPr/>
            </p:nvSpPr>
            <p:spPr bwMode="auto">
              <a:xfrm>
                <a:off x="3185" y="23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165"/>
              <p:cNvSpPr>
                <a:spLocks noChangeShapeType="1"/>
              </p:cNvSpPr>
              <p:nvPr/>
            </p:nvSpPr>
            <p:spPr bwMode="auto">
              <a:xfrm>
                <a:off x="3197" y="23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166"/>
              <p:cNvSpPr>
                <a:spLocks noChangeShapeType="1"/>
              </p:cNvSpPr>
              <p:nvPr/>
            </p:nvSpPr>
            <p:spPr bwMode="auto">
              <a:xfrm>
                <a:off x="3185" y="23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167"/>
              <p:cNvSpPr>
                <a:spLocks noChangeShapeType="1"/>
              </p:cNvSpPr>
              <p:nvPr/>
            </p:nvSpPr>
            <p:spPr bwMode="auto">
              <a:xfrm>
                <a:off x="3197" y="23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168"/>
              <p:cNvSpPr>
                <a:spLocks noChangeShapeType="1"/>
              </p:cNvSpPr>
              <p:nvPr/>
            </p:nvSpPr>
            <p:spPr bwMode="auto">
              <a:xfrm>
                <a:off x="3251" y="24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169"/>
              <p:cNvSpPr>
                <a:spLocks noChangeShapeType="1"/>
              </p:cNvSpPr>
              <p:nvPr/>
            </p:nvSpPr>
            <p:spPr bwMode="auto">
              <a:xfrm>
                <a:off x="3263" y="24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170"/>
              <p:cNvSpPr>
                <a:spLocks noChangeShapeType="1"/>
              </p:cNvSpPr>
              <p:nvPr/>
            </p:nvSpPr>
            <p:spPr bwMode="auto">
              <a:xfrm>
                <a:off x="3257" y="24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171"/>
              <p:cNvSpPr>
                <a:spLocks noChangeShapeType="1"/>
              </p:cNvSpPr>
              <p:nvPr/>
            </p:nvSpPr>
            <p:spPr bwMode="auto">
              <a:xfrm>
                <a:off x="3275" y="24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172"/>
              <p:cNvSpPr>
                <a:spLocks noChangeShapeType="1"/>
              </p:cNvSpPr>
              <p:nvPr/>
            </p:nvSpPr>
            <p:spPr bwMode="auto">
              <a:xfrm>
                <a:off x="3251" y="24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173"/>
              <p:cNvSpPr>
                <a:spLocks noChangeShapeType="1"/>
              </p:cNvSpPr>
              <p:nvPr/>
            </p:nvSpPr>
            <p:spPr bwMode="auto">
              <a:xfrm>
                <a:off x="3269" y="24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174"/>
              <p:cNvSpPr>
                <a:spLocks noChangeShapeType="1"/>
              </p:cNvSpPr>
              <p:nvPr/>
            </p:nvSpPr>
            <p:spPr bwMode="auto">
              <a:xfrm>
                <a:off x="3617" y="249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175"/>
              <p:cNvSpPr>
                <a:spLocks noChangeShapeType="1"/>
              </p:cNvSpPr>
              <p:nvPr/>
            </p:nvSpPr>
            <p:spPr bwMode="auto">
              <a:xfrm>
                <a:off x="3227" y="239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176"/>
              <p:cNvSpPr>
                <a:spLocks noChangeShapeType="1"/>
              </p:cNvSpPr>
              <p:nvPr/>
            </p:nvSpPr>
            <p:spPr bwMode="auto">
              <a:xfrm>
                <a:off x="3233" y="239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177"/>
              <p:cNvSpPr>
                <a:spLocks noChangeShapeType="1"/>
              </p:cNvSpPr>
              <p:nvPr/>
            </p:nvSpPr>
            <p:spPr bwMode="auto">
              <a:xfrm>
                <a:off x="3233" y="239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178"/>
              <p:cNvSpPr>
                <a:spLocks noChangeShapeType="1"/>
              </p:cNvSpPr>
              <p:nvPr/>
            </p:nvSpPr>
            <p:spPr bwMode="auto">
              <a:xfrm>
                <a:off x="3239" y="239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179"/>
              <p:cNvSpPr>
                <a:spLocks noChangeShapeType="1"/>
              </p:cNvSpPr>
              <p:nvPr/>
            </p:nvSpPr>
            <p:spPr bwMode="auto">
              <a:xfrm>
                <a:off x="3227" y="239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180"/>
              <p:cNvSpPr>
                <a:spLocks noChangeShapeType="1"/>
              </p:cNvSpPr>
              <p:nvPr/>
            </p:nvSpPr>
            <p:spPr bwMode="auto">
              <a:xfrm>
                <a:off x="3239" y="239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181"/>
              <p:cNvSpPr>
                <a:spLocks noChangeShapeType="1"/>
              </p:cNvSpPr>
              <p:nvPr/>
            </p:nvSpPr>
            <p:spPr bwMode="auto">
              <a:xfrm>
                <a:off x="3281"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182"/>
              <p:cNvSpPr>
                <a:spLocks noChangeShapeType="1"/>
              </p:cNvSpPr>
              <p:nvPr/>
            </p:nvSpPr>
            <p:spPr bwMode="auto">
              <a:xfrm>
                <a:off x="3293"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183"/>
              <p:cNvSpPr>
                <a:spLocks noChangeShapeType="1"/>
              </p:cNvSpPr>
              <p:nvPr/>
            </p:nvSpPr>
            <p:spPr bwMode="auto">
              <a:xfrm>
                <a:off x="3287"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184"/>
              <p:cNvSpPr>
                <a:spLocks noChangeShapeType="1"/>
              </p:cNvSpPr>
              <p:nvPr/>
            </p:nvSpPr>
            <p:spPr bwMode="auto">
              <a:xfrm>
                <a:off x="3299"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185"/>
              <p:cNvSpPr>
                <a:spLocks noChangeShapeType="1"/>
              </p:cNvSpPr>
              <p:nvPr/>
            </p:nvSpPr>
            <p:spPr bwMode="auto">
              <a:xfrm>
                <a:off x="3287"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186"/>
              <p:cNvSpPr>
                <a:spLocks noChangeShapeType="1"/>
              </p:cNvSpPr>
              <p:nvPr/>
            </p:nvSpPr>
            <p:spPr bwMode="auto">
              <a:xfrm>
                <a:off x="3293"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187"/>
              <p:cNvSpPr>
                <a:spLocks noChangeShapeType="1"/>
              </p:cNvSpPr>
              <p:nvPr/>
            </p:nvSpPr>
            <p:spPr bwMode="auto">
              <a:xfrm>
                <a:off x="3317"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188"/>
              <p:cNvSpPr>
                <a:spLocks noChangeShapeType="1"/>
              </p:cNvSpPr>
              <p:nvPr/>
            </p:nvSpPr>
            <p:spPr bwMode="auto">
              <a:xfrm>
                <a:off x="3323"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189"/>
              <p:cNvSpPr>
                <a:spLocks noChangeShapeType="1"/>
              </p:cNvSpPr>
              <p:nvPr/>
            </p:nvSpPr>
            <p:spPr bwMode="auto">
              <a:xfrm>
                <a:off x="3323"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190"/>
              <p:cNvSpPr>
                <a:spLocks noChangeShapeType="1"/>
              </p:cNvSpPr>
              <p:nvPr/>
            </p:nvSpPr>
            <p:spPr bwMode="auto">
              <a:xfrm>
                <a:off x="3329"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191"/>
              <p:cNvSpPr>
                <a:spLocks noChangeShapeType="1"/>
              </p:cNvSpPr>
              <p:nvPr/>
            </p:nvSpPr>
            <p:spPr bwMode="auto">
              <a:xfrm>
                <a:off x="3317"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192"/>
              <p:cNvSpPr>
                <a:spLocks noChangeShapeType="1"/>
              </p:cNvSpPr>
              <p:nvPr/>
            </p:nvSpPr>
            <p:spPr bwMode="auto">
              <a:xfrm>
                <a:off x="3329"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193"/>
              <p:cNvSpPr>
                <a:spLocks noChangeShapeType="1"/>
              </p:cNvSpPr>
              <p:nvPr/>
            </p:nvSpPr>
            <p:spPr bwMode="auto">
              <a:xfrm>
                <a:off x="3155" y="237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194"/>
              <p:cNvSpPr>
                <a:spLocks noChangeShapeType="1"/>
              </p:cNvSpPr>
              <p:nvPr/>
            </p:nvSpPr>
            <p:spPr bwMode="auto">
              <a:xfrm>
                <a:off x="3167" y="237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195"/>
              <p:cNvSpPr>
                <a:spLocks noChangeShapeType="1"/>
              </p:cNvSpPr>
              <p:nvPr/>
            </p:nvSpPr>
            <p:spPr bwMode="auto">
              <a:xfrm>
                <a:off x="3167" y="237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196"/>
              <p:cNvSpPr>
                <a:spLocks noChangeShapeType="1"/>
              </p:cNvSpPr>
              <p:nvPr/>
            </p:nvSpPr>
            <p:spPr bwMode="auto">
              <a:xfrm>
                <a:off x="3173" y="237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197"/>
              <p:cNvSpPr>
                <a:spLocks noChangeShapeType="1"/>
              </p:cNvSpPr>
              <p:nvPr/>
            </p:nvSpPr>
            <p:spPr bwMode="auto">
              <a:xfrm>
                <a:off x="3161" y="237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198"/>
              <p:cNvSpPr>
                <a:spLocks noChangeShapeType="1"/>
              </p:cNvSpPr>
              <p:nvPr/>
            </p:nvSpPr>
            <p:spPr bwMode="auto">
              <a:xfrm>
                <a:off x="3173" y="237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199"/>
              <p:cNvSpPr>
                <a:spLocks noChangeShapeType="1"/>
              </p:cNvSpPr>
              <p:nvPr/>
            </p:nvSpPr>
            <p:spPr bwMode="auto">
              <a:xfrm>
                <a:off x="3311"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200"/>
              <p:cNvSpPr>
                <a:spLocks noChangeShapeType="1"/>
              </p:cNvSpPr>
              <p:nvPr/>
            </p:nvSpPr>
            <p:spPr bwMode="auto">
              <a:xfrm>
                <a:off x="3305" y="24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201"/>
              <p:cNvSpPr>
                <a:spLocks noChangeShapeType="1"/>
              </p:cNvSpPr>
              <p:nvPr/>
            </p:nvSpPr>
            <p:spPr bwMode="auto">
              <a:xfrm>
                <a:off x="3209" y="239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202"/>
              <p:cNvSpPr>
                <a:spLocks noChangeShapeType="1"/>
              </p:cNvSpPr>
              <p:nvPr/>
            </p:nvSpPr>
            <p:spPr bwMode="auto">
              <a:xfrm>
                <a:off x="3389" y="243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203"/>
              <p:cNvSpPr>
                <a:spLocks noChangeShapeType="1"/>
              </p:cNvSpPr>
              <p:nvPr/>
            </p:nvSpPr>
            <p:spPr bwMode="auto">
              <a:xfrm>
                <a:off x="3215" y="239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204"/>
              <p:cNvSpPr>
                <a:spLocks noChangeShapeType="1"/>
              </p:cNvSpPr>
              <p:nvPr/>
            </p:nvSpPr>
            <p:spPr bwMode="auto">
              <a:xfrm>
                <a:off x="3203" y="238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205"/>
              <p:cNvSpPr>
                <a:spLocks noChangeShapeType="1"/>
              </p:cNvSpPr>
              <p:nvPr/>
            </p:nvSpPr>
            <p:spPr bwMode="auto">
              <a:xfrm>
                <a:off x="3299" y="242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206"/>
              <p:cNvSpPr>
                <a:spLocks noChangeShapeType="1"/>
              </p:cNvSpPr>
              <p:nvPr/>
            </p:nvSpPr>
            <p:spPr bwMode="auto">
              <a:xfrm>
                <a:off x="3341" y="243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207"/>
              <p:cNvSpPr>
                <a:spLocks noChangeShapeType="1"/>
              </p:cNvSpPr>
              <p:nvPr/>
            </p:nvSpPr>
            <p:spPr bwMode="auto">
              <a:xfrm>
                <a:off x="3353" y="243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208"/>
              <p:cNvSpPr>
                <a:spLocks noChangeShapeType="1"/>
              </p:cNvSpPr>
              <p:nvPr/>
            </p:nvSpPr>
            <p:spPr bwMode="auto">
              <a:xfrm>
                <a:off x="3347" y="243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209"/>
              <p:cNvSpPr>
                <a:spLocks noChangeShapeType="1"/>
              </p:cNvSpPr>
              <p:nvPr/>
            </p:nvSpPr>
            <p:spPr bwMode="auto">
              <a:xfrm>
                <a:off x="3359" y="243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210"/>
              <p:cNvSpPr>
                <a:spLocks noChangeShapeType="1"/>
              </p:cNvSpPr>
              <p:nvPr/>
            </p:nvSpPr>
            <p:spPr bwMode="auto">
              <a:xfrm>
                <a:off x="3347" y="243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211"/>
              <p:cNvSpPr>
                <a:spLocks noChangeShapeType="1"/>
              </p:cNvSpPr>
              <p:nvPr/>
            </p:nvSpPr>
            <p:spPr bwMode="auto">
              <a:xfrm>
                <a:off x="3353" y="243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212"/>
              <p:cNvSpPr>
                <a:spLocks noChangeShapeType="1"/>
              </p:cNvSpPr>
              <p:nvPr/>
            </p:nvSpPr>
            <p:spPr bwMode="auto">
              <a:xfrm>
                <a:off x="3359" y="242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213"/>
              <p:cNvSpPr>
                <a:spLocks noChangeShapeType="1"/>
              </p:cNvSpPr>
              <p:nvPr/>
            </p:nvSpPr>
            <p:spPr bwMode="auto">
              <a:xfrm>
                <a:off x="3371" y="242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214"/>
              <p:cNvSpPr>
                <a:spLocks noChangeShapeType="1"/>
              </p:cNvSpPr>
              <p:nvPr/>
            </p:nvSpPr>
            <p:spPr bwMode="auto">
              <a:xfrm>
                <a:off x="3365" y="242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215"/>
              <p:cNvSpPr>
                <a:spLocks noChangeShapeType="1"/>
              </p:cNvSpPr>
              <p:nvPr/>
            </p:nvSpPr>
            <p:spPr bwMode="auto">
              <a:xfrm>
                <a:off x="3377" y="242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216"/>
              <p:cNvSpPr>
                <a:spLocks noChangeShapeType="1"/>
              </p:cNvSpPr>
              <p:nvPr/>
            </p:nvSpPr>
            <p:spPr bwMode="auto">
              <a:xfrm>
                <a:off x="3365" y="242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217"/>
              <p:cNvSpPr>
                <a:spLocks noChangeShapeType="1"/>
              </p:cNvSpPr>
              <p:nvPr/>
            </p:nvSpPr>
            <p:spPr bwMode="auto">
              <a:xfrm>
                <a:off x="3377" y="242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218"/>
              <p:cNvSpPr>
                <a:spLocks noChangeShapeType="1"/>
              </p:cNvSpPr>
              <p:nvPr/>
            </p:nvSpPr>
            <p:spPr bwMode="auto">
              <a:xfrm>
                <a:off x="2687" y="218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219"/>
              <p:cNvSpPr>
                <a:spLocks noChangeShapeType="1"/>
              </p:cNvSpPr>
              <p:nvPr/>
            </p:nvSpPr>
            <p:spPr bwMode="auto">
              <a:xfrm>
                <a:off x="2699" y="218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220"/>
              <p:cNvSpPr>
                <a:spLocks noChangeShapeType="1"/>
              </p:cNvSpPr>
              <p:nvPr/>
            </p:nvSpPr>
            <p:spPr bwMode="auto">
              <a:xfrm>
                <a:off x="2693" y="218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221"/>
              <p:cNvSpPr>
                <a:spLocks noChangeShapeType="1"/>
              </p:cNvSpPr>
              <p:nvPr/>
            </p:nvSpPr>
            <p:spPr bwMode="auto">
              <a:xfrm>
                <a:off x="2705" y="218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222"/>
              <p:cNvSpPr>
                <a:spLocks noChangeShapeType="1"/>
              </p:cNvSpPr>
              <p:nvPr/>
            </p:nvSpPr>
            <p:spPr bwMode="auto">
              <a:xfrm>
                <a:off x="2687" y="218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223"/>
              <p:cNvSpPr>
                <a:spLocks noChangeShapeType="1"/>
              </p:cNvSpPr>
              <p:nvPr/>
            </p:nvSpPr>
            <p:spPr bwMode="auto">
              <a:xfrm>
                <a:off x="2699" y="218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224"/>
              <p:cNvSpPr>
                <a:spLocks noChangeShapeType="1"/>
              </p:cNvSpPr>
              <p:nvPr/>
            </p:nvSpPr>
            <p:spPr bwMode="auto">
              <a:xfrm>
                <a:off x="2669" y="217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225"/>
              <p:cNvSpPr>
                <a:spLocks noChangeShapeType="1"/>
              </p:cNvSpPr>
              <p:nvPr/>
            </p:nvSpPr>
            <p:spPr bwMode="auto">
              <a:xfrm>
                <a:off x="2681" y="217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226"/>
              <p:cNvSpPr>
                <a:spLocks noChangeShapeType="1"/>
              </p:cNvSpPr>
              <p:nvPr/>
            </p:nvSpPr>
            <p:spPr bwMode="auto">
              <a:xfrm>
                <a:off x="2675" y="217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227"/>
              <p:cNvSpPr>
                <a:spLocks noChangeShapeType="1"/>
              </p:cNvSpPr>
              <p:nvPr/>
            </p:nvSpPr>
            <p:spPr bwMode="auto">
              <a:xfrm>
                <a:off x="2687" y="217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228"/>
              <p:cNvSpPr>
                <a:spLocks noChangeShapeType="1"/>
              </p:cNvSpPr>
              <p:nvPr/>
            </p:nvSpPr>
            <p:spPr bwMode="auto">
              <a:xfrm>
                <a:off x="2669" y="217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229"/>
              <p:cNvSpPr>
                <a:spLocks noChangeShapeType="1"/>
              </p:cNvSpPr>
              <p:nvPr/>
            </p:nvSpPr>
            <p:spPr bwMode="auto">
              <a:xfrm>
                <a:off x="2681" y="217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230"/>
              <p:cNvSpPr>
                <a:spLocks noChangeShapeType="1"/>
              </p:cNvSpPr>
              <p:nvPr/>
            </p:nvSpPr>
            <p:spPr bwMode="auto">
              <a:xfrm>
                <a:off x="2705" y="21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231"/>
              <p:cNvSpPr>
                <a:spLocks noChangeShapeType="1"/>
              </p:cNvSpPr>
              <p:nvPr/>
            </p:nvSpPr>
            <p:spPr bwMode="auto">
              <a:xfrm>
                <a:off x="2711" y="21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232"/>
              <p:cNvSpPr>
                <a:spLocks noChangeShapeType="1"/>
              </p:cNvSpPr>
              <p:nvPr/>
            </p:nvSpPr>
            <p:spPr bwMode="auto">
              <a:xfrm>
                <a:off x="2711" y="21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233"/>
              <p:cNvSpPr>
                <a:spLocks noChangeShapeType="1"/>
              </p:cNvSpPr>
              <p:nvPr/>
            </p:nvSpPr>
            <p:spPr bwMode="auto">
              <a:xfrm>
                <a:off x="2717" y="21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234"/>
              <p:cNvSpPr>
                <a:spLocks noChangeShapeType="1"/>
              </p:cNvSpPr>
              <p:nvPr/>
            </p:nvSpPr>
            <p:spPr bwMode="auto">
              <a:xfrm>
                <a:off x="2705" y="21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235"/>
              <p:cNvSpPr>
                <a:spLocks noChangeShapeType="1"/>
              </p:cNvSpPr>
              <p:nvPr/>
            </p:nvSpPr>
            <p:spPr bwMode="auto">
              <a:xfrm>
                <a:off x="2717" y="21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236"/>
              <p:cNvSpPr>
                <a:spLocks noChangeShapeType="1"/>
              </p:cNvSpPr>
              <p:nvPr/>
            </p:nvSpPr>
            <p:spPr bwMode="auto">
              <a:xfrm>
                <a:off x="2741" y="220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237"/>
              <p:cNvSpPr>
                <a:spLocks noChangeShapeType="1"/>
              </p:cNvSpPr>
              <p:nvPr/>
            </p:nvSpPr>
            <p:spPr bwMode="auto">
              <a:xfrm>
                <a:off x="2747" y="220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238"/>
              <p:cNvSpPr>
                <a:spLocks noChangeShapeType="1"/>
              </p:cNvSpPr>
              <p:nvPr/>
            </p:nvSpPr>
            <p:spPr bwMode="auto">
              <a:xfrm>
                <a:off x="2747" y="220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239"/>
              <p:cNvSpPr>
                <a:spLocks noChangeShapeType="1"/>
              </p:cNvSpPr>
              <p:nvPr/>
            </p:nvSpPr>
            <p:spPr bwMode="auto">
              <a:xfrm>
                <a:off x="2753" y="220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240"/>
              <p:cNvSpPr>
                <a:spLocks noChangeShapeType="1"/>
              </p:cNvSpPr>
              <p:nvPr/>
            </p:nvSpPr>
            <p:spPr bwMode="auto">
              <a:xfrm>
                <a:off x="2741" y="220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241"/>
              <p:cNvSpPr>
                <a:spLocks noChangeShapeType="1"/>
              </p:cNvSpPr>
              <p:nvPr/>
            </p:nvSpPr>
            <p:spPr bwMode="auto">
              <a:xfrm>
                <a:off x="2753" y="220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242"/>
              <p:cNvSpPr>
                <a:spLocks noChangeShapeType="1"/>
              </p:cNvSpPr>
              <p:nvPr/>
            </p:nvSpPr>
            <p:spPr bwMode="auto">
              <a:xfrm>
                <a:off x="2717" y="219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243"/>
              <p:cNvSpPr>
                <a:spLocks noChangeShapeType="1"/>
              </p:cNvSpPr>
              <p:nvPr/>
            </p:nvSpPr>
            <p:spPr bwMode="auto">
              <a:xfrm>
                <a:off x="2729" y="219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244"/>
              <p:cNvSpPr>
                <a:spLocks noChangeShapeType="1"/>
              </p:cNvSpPr>
              <p:nvPr/>
            </p:nvSpPr>
            <p:spPr bwMode="auto">
              <a:xfrm>
                <a:off x="2729" y="219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245"/>
              <p:cNvSpPr>
                <a:spLocks noChangeShapeType="1"/>
              </p:cNvSpPr>
              <p:nvPr/>
            </p:nvSpPr>
            <p:spPr bwMode="auto">
              <a:xfrm>
                <a:off x="2735" y="219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246"/>
              <p:cNvSpPr>
                <a:spLocks noChangeShapeType="1"/>
              </p:cNvSpPr>
              <p:nvPr/>
            </p:nvSpPr>
            <p:spPr bwMode="auto">
              <a:xfrm>
                <a:off x="2723" y="219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247"/>
              <p:cNvSpPr>
                <a:spLocks noChangeShapeType="1"/>
              </p:cNvSpPr>
              <p:nvPr/>
            </p:nvSpPr>
            <p:spPr bwMode="auto">
              <a:xfrm>
                <a:off x="2735" y="219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248"/>
              <p:cNvSpPr>
                <a:spLocks noChangeShapeType="1"/>
              </p:cNvSpPr>
              <p:nvPr/>
            </p:nvSpPr>
            <p:spPr bwMode="auto">
              <a:xfrm>
                <a:off x="2651" y="21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249"/>
              <p:cNvSpPr>
                <a:spLocks noChangeShapeType="1"/>
              </p:cNvSpPr>
              <p:nvPr/>
            </p:nvSpPr>
            <p:spPr bwMode="auto">
              <a:xfrm>
                <a:off x="2663" y="21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250"/>
              <p:cNvSpPr>
                <a:spLocks noChangeShapeType="1"/>
              </p:cNvSpPr>
              <p:nvPr/>
            </p:nvSpPr>
            <p:spPr bwMode="auto">
              <a:xfrm>
                <a:off x="2657" y="21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251"/>
              <p:cNvSpPr>
                <a:spLocks noChangeShapeType="1"/>
              </p:cNvSpPr>
              <p:nvPr/>
            </p:nvSpPr>
            <p:spPr bwMode="auto">
              <a:xfrm>
                <a:off x="2663" y="21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252"/>
              <p:cNvSpPr>
                <a:spLocks noChangeShapeType="1"/>
              </p:cNvSpPr>
              <p:nvPr/>
            </p:nvSpPr>
            <p:spPr bwMode="auto">
              <a:xfrm>
                <a:off x="2651" y="21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253"/>
              <p:cNvSpPr>
                <a:spLocks noChangeShapeType="1"/>
              </p:cNvSpPr>
              <p:nvPr/>
            </p:nvSpPr>
            <p:spPr bwMode="auto">
              <a:xfrm>
                <a:off x="2663" y="21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254"/>
              <p:cNvSpPr>
                <a:spLocks noChangeShapeType="1"/>
              </p:cNvSpPr>
              <p:nvPr/>
            </p:nvSpPr>
            <p:spPr bwMode="auto">
              <a:xfrm>
                <a:off x="2633" y="21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255"/>
              <p:cNvSpPr>
                <a:spLocks noChangeShapeType="1"/>
              </p:cNvSpPr>
              <p:nvPr/>
            </p:nvSpPr>
            <p:spPr bwMode="auto">
              <a:xfrm>
                <a:off x="2645" y="21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256"/>
              <p:cNvSpPr>
                <a:spLocks noChangeShapeType="1"/>
              </p:cNvSpPr>
              <p:nvPr/>
            </p:nvSpPr>
            <p:spPr bwMode="auto">
              <a:xfrm>
                <a:off x="2639" y="21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257"/>
              <p:cNvSpPr>
                <a:spLocks noChangeShapeType="1"/>
              </p:cNvSpPr>
              <p:nvPr/>
            </p:nvSpPr>
            <p:spPr bwMode="auto">
              <a:xfrm>
                <a:off x="2651" y="21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258"/>
              <p:cNvSpPr>
                <a:spLocks noChangeShapeType="1"/>
              </p:cNvSpPr>
              <p:nvPr/>
            </p:nvSpPr>
            <p:spPr bwMode="auto">
              <a:xfrm>
                <a:off x="2639" y="21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259"/>
              <p:cNvSpPr>
                <a:spLocks noChangeShapeType="1"/>
              </p:cNvSpPr>
              <p:nvPr/>
            </p:nvSpPr>
            <p:spPr bwMode="auto">
              <a:xfrm>
                <a:off x="2645" y="21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260"/>
              <p:cNvSpPr>
                <a:spLocks noChangeShapeType="1"/>
              </p:cNvSpPr>
              <p:nvPr/>
            </p:nvSpPr>
            <p:spPr bwMode="auto">
              <a:xfrm>
                <a:off x="2615" y="21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261"/>
              <p:cNvSpPr>
                <a:spLocks noChangeShapeType="1"/>
              </p:cNvSpPr>
              <p:nvPr/>
            </p:nvSpPr>
            <p:spPr bwMode="auto">
              <a:xfrm>
                <a:off x="2627" y="21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262"/>
              <p:cNvSpPr>
                <a:spLocks noChangeShapeType="1"/>
              </p:cNvSpPr>
              <p:nvPr/>
            </p:nvSpPr>
            <p:spPr bwMode="auto">
              <a:xfrm>
                <a:off x="2627" y="21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263"/>
              <p:cNvSpPr>
                <a:spLocks noChangeShapeType="1"/>
              </p:cNvSpPr>
              <p:nvPr/>
            </p:nvSpPr>
            <p:spPr bwMode="auto">
              <a:xfrm>
                <a:off x="2633" y="21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264"/>
              <p:cNvSpPr>
                <a:spLocks noChangeShapeType="1"/>
              </p:cNvSpPr>
              <p:nvPr/>
            </p:nvSpPr>
            <p:spPr bwMode="auto">
              <a:xfrm>
                <a:off x="2621" y="21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265"/>
              <p:cNvSpPr>
                <a:spLocks noChangeShapeType="1"/>
              </p:cNvSpPr>
              <p:nvPr/>
            </p:nvSpPr>
            <p:spPr bwMode="auto">
              <a:xfrm>
                <a:off x="2633" y="21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266"/>
              <p:cNvSpPr>
                <a:spLocks noChangeShapeType="1"/>
              </p:cNvSpPr>
              <p:nvPr/>
            </p:nvSpPr>
            <p:spPr bwMode="auto">
              <a:xfrm>
                <a:off x="2603" y="21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267"/>
              <p:cNvSpPr>
                <a:spLocks noChangeShapeType="1"/>
              </p:cNvSpPr>
              <p:nvPr/>
            </p:nvSpPr>
            <p:spPr bwMode="auto">
              <a:xfrm>
                <a:off x="2615" y="21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268"/>
              <p:cNvSpPr>
                <a:spLocks noChangeShapeType="1"/>
              </p:cNvSpPr>
              <p:nvPr/>
            </p:nvSpPr>
            <p:spPr bwMode="auto">
              <a:xfrm>
                <a:off x="2609" y="21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269"/>
              <p:cNvSpPr>
                <a:spLocks noChangeShapeType="1"/>
              </p:cNvSpPr>
              <p:nvPr/>
            </p:nvSpPr>
            <p:spPr bwMode="auto">
              <a:xfrm>
                <a:off x="2621" y="21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270"/>
              <p:cNvSpPr>
                <a:spLocks noChangeShapeType="1"/>
              </p:cNvSpPr>
              <p:nvPr/>
            </p:nvSpPr>
            <p:spPr bwMode="auto">
              <a:xfrm>
                <a:off x="2603" y="21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271"/>
              <p:cNvSpPr>
                <a:spLocks noChangeShapeType="1"/>
              </p:cNvSpPr>
              <p:nvPr/>
            </p:nvSpPr>
            <p:spPr bwMode="auto">
              <a:xfrm>
                <a:off x="2615" y="21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272"/>
              <p:cNvSpPr>
                <a:spLocks noChangeShapeType="1"/>
              </p:cNvSpPr>
              <p:nvPr/>
            </p:nvSpPr>
            <p:spPr bwMode="auto">
              <a:xfrm>
                <a:off x="2585" y="21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273"/>
              <p:cNvSpPr>
                <a:spLocks noChangeShapeType="1"/>
              </p:cNvSpPr>
              <p:nvPr/>
            </p:nvSpPr>
            <p:spPr bwMode="auto">
              <a:xfrm>
                <a:off x="2597" y="21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274"/>
              <p:cNvSpPr>
                <a:spLocks noChangeShapeType="1"/>
              </p:cNvSpPr>
              <p:nvPr/>
            </p:nvSpPr>
            <p:spPr bwMode="auto">
              <a:xfrm>
                <a:off x="2591" y="21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275"/>
              <p:cNvSpPr>
                <a:spLocks noChangeShapeType="1"/>
              </p:cNvSpPr>
              <p:nvPr/>
            </p:nvSpPr>
            <p:spPr bwMode="auto">
              <a:xfrm>
                <a:off x="2603" y="21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276"/>
              <p:cNvSpPr>
                <a:spLocks noChangeShapeType="1"/>
              </p:cNvSpPr>
              <p:nvPr/>
            </p:nvSpPr>
            <p:spPr bwMode="auto">
              <a:xfrm>
                <a:off x="2591" y="21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277"/>
              <p:cNvSpPr>
                <a:spLocks noChangeShapeType="1"/>
              </p:cNvSpPr>
              <p:nvPr/>
            </p:nvSpPr>
            <p:spPr bwMode="auto">
              <a:xfrm>
                <a:off x="2603" y="21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278"/>
              <p:cNvSpPr>
                <a:spLocks noChangeShapeType="1"/>
              </p:cNvSpPr>
              <p:nvPr/>
            </p:nvSpPr>
            <p:spPr bwMode="auto">
              <a:xfrm>
                <a:off x="2573" y="212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279"/>
              <p:cNvSpPr>
                <a:spLocks noChangeShapeType="1"/>
              </p:cNvSpPr>
              <p:nvPr/>
            </p:nvSpPr>
            <p:spPr bwMode="auto">
              <a:xfrm>
                <a:off x="2579" y="212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280"/>
              <p:cNvSpPr>
                <a:spLocks noChangeShapeType="1"/>
              </p:cNvSpPr>
              <p:nvPr/>
            </p:nvSpPr>
            <p:spPr bwMode="auto">
              <a:xfrm>
                <a:off x="2579" y="212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281"/>
              <p:cNvSpPr>
                <a:spLocks noChangeShapeType="1"/>
              </p:cNvSpPr>
              <p:nvPr/>
            </p:nvSpPr>
            <p:spPr bwMode="auto">
              <a:xfrm>
                <a:off x="2585" y="212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282"/>
              <p:cNvSpPr>
                <a:spLocks noChangeShapeType="1"/>
              </p:cNvSpPr>
              <p:nvPr/>
            </p:nvSpPr>
            <p:spPr bwMode="auto">
              <a:xfrm>
                <a:off x="2573" y="212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283"/>
              <p:cNvSpPr>
                <a:spLocks noChangeShapeType="1"/>
              </p:cNvSpPr>
              <p:nvPr/>
            </p:nvSpPr>
            <p:spPr bwMode="auto">
              <a:xfrm>
                <a:off x="2585" y="212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284"/>
              <p:cNvSpPr>
                <a:spLocks noChangeShapeType="1"/>
              </p:cNvSpPr>
              <p:nvPr/>
            </p:nvSpPr>
            <p:spPr bwMode="auto">
              <a:xfrm>
                <a:off x="2555" y="211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285"/>
              <p:cNvSpPr>
                <a:spLocks noChangeShapeType="1"/>
              </p:cNvSpPr>
              <p:nvPr/>
            </p:nvSpPr>
            <p:spPr bwMode="auto">
              <a:xfrm>
                <a:off x="2567" y="211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286"/>
              <p:cNvSpPr>
                <a:spLocks noChangeShapeType="1"/>
              </p:cNvSpPr>
              <p:nvPr/>
            </p:nvSpPr>
            <p:spPr bwMode="auto">
              <a:xfrm>
                <a:off x="2561" y="211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287"/>
              <p:cNvSpPr>
                <a:spLocks noChangeShapeType="1"/>
              </p:cNvSpPr>
              <p:nvPr/>
            </p:nvSpPr>
            <p:spPr bwMode="auto">
              <a:xfrm>
                <a:off x="2573" y="211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288"/>
              <p:cNvSpPr>
                <a:spLocks noChangeShapeType="1"/>
              </p:cNvSpPr>
              <p:nvPr/>
            </p:nvSpPr>
            <p:spPr bwMode="auto">
              <a:xfrm>
                <a:off x="2561" y="211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289"/>
              <p:cNvSpPr>
                <a:spLocks noChangeShapeType="1"/>
              </p:cNvSpPr>
              <p:nvPr/>
            </p:nvSpPr>
            <p:spPr bwMode="auto">
              <a:xfrm>
                <a:off x="2567" y="211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290"/>
              <p:cNvSpPr>
                <a:spLocks noChangeShapeType="1"/>
              </p:cNvSpPr>
              <p:nvPr/>
            </p:nvSpPr>
            <p:spPr bwMode="auto">
              <a:xfrm>
                <a:off x="2543" y="21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291"/>
              <p:cNvSpPr>
                <a:spLocks noChangeShapeType="1"/>
              </p:cNvSpPr>
              <p:nvPr/>
            </p:nvSpPr>
            <p:spPr bwMode="auto">
              <a:xfrm>
                <a:off x="2549" y="21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292"/>
              <p:cNvSpPr>
                <a:spLocks noChangeShapeType="1"/>
              </p:cNvSpPr>
              <p:nvPr/>
            </p:nvSpPr>
            <p:spPr bwMode="auto">
              <a:xfrm>
                <a:off x="2549" y="21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293"/>
              <p:cNvSpPr>
                <a:spLocks noChangeShapeType="1"/>
              </p:cNvSpPr>
              <p:nvPr/>
            </p:nvSpPr>
            <p:spPr bwMode="auto">
              <a:xfrm>
                <a:off x="2555" y="21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294"/>
              <p:cNvSpPr>
                <a:spLocks noChangeShapeType="1"/>
              </p:cNvSpPr>
              <p:nvPr/>
            </p:nvSpPr>
            <p:spPr bwMode="auto">
              <a:xfrm>
                <a:off x="2543" y="21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295"/>
              <p:cNvSpPr>
                <a:spLocks noChangeShapeType="1"/>
              </p:cNvSpPr>
              <p:nvPr/>
            </p:nvSpPr>
            <p:spPr bwMode="auto">
              <a:xfrm>
                <a:off x="2555" y="210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296"/>
              <p:cNvSpPr>
                <a:spLocks noChangeShapeType="1"/>
              </p:cNvSpPr>
              <p:nvPr/>
            </p:nvSpPr>
            <p:spPr bwMode="auto">
              <a:xfrm>
                <a:off x="2525" y="20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297"/>
              <p:cNvSpPr>
                <a:spLocks noChangeShapeType="1"/>
              </p:cNvSpPr>
              <p:nvPr/>
            </p:nvSpPr>
            <p:spPr bwMode="auto">
              <a:xfrm>
                <a:off x="2537" y="20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298"/>
              <p:cNvSpPr>
                <a:spLocks noChangeShapeType="1"/>
              </p:cNvSpPr>
              <p:nvPr/>
            </p:nvSpPr>
            <p:spPr bwMode="auto">
              <a:xfrm>
                <a:off x="2531" y="20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299"/>
              <p:cNvSpPr>
                <a:spLocks noChangeShapeType="1"/>
              </p:cNvSpPr>
              <p:nvPr/>
            </p:nvSpPr>
            <p:spPr bwMode="auto">
              <a:xfrm>
                <a:off x="2543" y="20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300"/>
              <p:cNvSpPr>
                <a:spLocks noChangeShapeType="1"/>
              </p:cNvSpPr>
              <p:nvPr/>
            </p:nvSpPr>
            <p:spPr bwMode="auto">
              <a:xfrm>
                <a:off x="2531" y="20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301"/>
              <p:cNvSpPr>
                <a:spLocks noChangeShapeType="1"/>
              </p:cNvSpPr>
              <p:nvPr/>
            </p:nvSpPr>
            <p:spPr bwMode="auto">
              <a:xfrm>
                <a:off x="2537" y="208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302"/>
              <p:cNvSpPr>
                <a:spLocks noChangeShapeType="1"/>
              </p:cNvSpPr>
              <p:nvPr/>
            </p:nvSpPr>
            <p:spPr bwMode="auto">
              <a:xfrm>
                <a:off x="2507" y="20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303"/>
              <p:cNvSpPr>
                <a:spLocks noChangeShapeType="1"/>
              </p:cNvSpPr>
              <p:nvPr/>
            </p:nvSpPr>
            <p:spPr bwMode="auto">
              <a:xfrm>
                <a:off x="2519" y="20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304"/>
              <p:cNvSpPr>
                <a:spLocks noChangeShapeType="1"/>
              </p:cNvSpPr>
              <p:nvPr/>
            </p:nvSpPr>
            <p:spPr bwMode="auto">
              <a:xfrm>
                <a:off x="2519" y="20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305"/>
              <p:cNvSpPr>
                <a:spLocks noChangeShapeType="1"/>
              </p:cNvSpPr>
              <p:nvPr/>
            </p:nvSpPr>
            <p:spPr bwMode="auto">
              <a:xfrm>
                <a:off x="2525" y="20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306"/>
              <p:cNvSpPr>
                <a:spLocks noChangeShapeType="1"/>
              </p:cNvSpPr>
              <p:nvPr/>
            </p:nvSpPr>
            <p:spPr bwMode="auto">
              <a:xfrm>
                <a:off x="2513" y="20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307"/>
              <p:cNvSpPr>
                <a:spLocks noChangeShapeType="1"/>
              </p:cNvSpPr>
              <p:nvPr/>
            </p:nvSpPr>
            <p:spPr bwMode="auto">
              <a:xfrm>
                <a:off x="2525" y="207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308"/>
              <p:cNvSpPr>
                <a:spLocks noChangeShapeType="1"/>
              </p:cNvSpPr>
              <p:nvPr/>
            </p:nvSpPr>
            <p:spPr bwMode="auto">
              <a:xfrm>
                <a:off x="2495" y="206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309"/>
              <p:cNvSpPr>
                <a:spLocks noChangeShapeType="1"/>
              </p:cNvSpPr>
              <p:nvPr/>
            </p:nvSpPr>
            <p:spPr bwMode="auto">
              <a:xfrm>
                <a:off x="2501" y="206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310"/>
              <p:cNvSpPr>
                <a:spLocks noChangeShapeType="1"/>
              </p:cNvSpPr>
              <p:nvPr/>
            </p:nvSpPr>
            <p:spPr bwMode="auto">
              <a:xfrm>
                <a:off x="2501" y="206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311"/>
              <p:cNvSpPr>
                <a:spLocks noChangeShapeType="1"/>
              </p:cNvSpPr>
              <p:nvPr/>
            </p:nvSpPr>
            <p:spPr bwMode="auto">
              <a:xfrm>
                <a:off x="2507" y="206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312"/>
              <p:cNvSpPr>
                <a:spLocks noChangeShapeType="1"/>
              </p:cNvSpPr>
              <p:nvPr/>
            </p:nvSpPr>
            <p:spPr bwMode="auto">
              <a:xfrm>
                <a:off x="2495" y="206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1" name="Group 313"/>
            <p:cNvGrpSpPr>
              <a:grpSpLocks/>
            </p:cNvGrpSpPr>
            <p:nvPr/>
          </p:nvGrpSpPr>
          <p:grpSpPr bwMode="auto">
            <a:xfrm>
              <a:off x="2135" y="1796"/>
              <a:ext cx="798" cy="528"/>
              <a:chOff x="2135" y="1796"/>
              <a:chExt cx="798" cy="528"/>
            </a:xfrm>
          </p:grpSpPr>
          <p:sp>
            <p:nvSpPr>
              <p:cNvPr id="226" name="Line 314"/>
              <p:cNvSpPr>
                <a:spLocks noChangeShapeType="1"/>
              </p:cNvSpPr>
              <p:nvPr/>
            </p:nvSpPr>
            <p:spPr bwMode="auto">
              <a:xfrm>
                <a:off x="2507" y="206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315"/>
              <p:cNvSpPr>
                <a:spLocks noChangeShapeType="1"/>
              </p:cNvSpPr>
              <p:nvPr/>
            </p:nvSpPr>
            <p:spPr bwMode="auto">
              <a:xfrm>
                <a:off x="2477" y="20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316"/>
              <p:cNvSpPr>
                <a:spLocks noChangeShapeType="1"/>
              </p:cNvSpPr>
              <p:nvPr/>
            </p:nvSpPr>
            <p:spPr bwMode="auto">
              <a:xfrm>
                <a:off x="2489" y="20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317"/>
              <p:cNvSpPr>
                <a:spLocks noChangeShapeType="1"/>
              </p:cNvSpPr>
              <p:nvPr/>
            </p:nvSpPr>
            <p:spPr bwMode="auto">
              <a:xfrm>
                <a:off x="2483" y="20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318"/>
              <p:cNvSpPr>
                <a:spLocks noChangeShapeType="1"/>
              </p:cNvSpPr>
              <p:nvPr/>
            </p:nvSpPr>
            <p:spPr bwMode="auto">
              <a:xfrm>
                <a:off x="2495" y="20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319"/>
              <p:cNvSpPr>
                <a:spLocks noChangeShapeType="1"/>
              </p:cNvSpPr>
              <p:nvPr/>
            </p:nvSpPr>
            <p:spPr bwMode="auto">
              <a:xfrm>
                <a:off x="2483" y="20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320"/>
              <p:cNvSpPr>
                <a:spLocks noChangeShapeType="1"/>
              </p:cNvSpPr>
              <p:nvPr/>
            </p:nvSpPr>
            <p:spPr bwMode="auto">
              <a:xfrm>
                <a:off x="2489" y="205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321"/>
              <p:cNvSpPr>
                <a:spLocks noChangeShapeType="1"/>
              </p:cNvSpPr>
              <p:nvPr/>
            </p:nvSpPr>
            <p:spPr bwMode="auto">
              <a:xfrm>
                <a:off x="2465" y="20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322"/>
              <p:cNvSpPr>
                <a:spLocks noChangeShapeType="1"/>
              </p:cNvSpPr>
              <p:nvPr/>
            </p:nvSpPr>
            <p:spPr bwMode="auto">
              <a:xfrm>
                <a:off x="2471" y="20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323"/>
              <p:cNvSpPr>
                <a:spLocks noChangeShapeType="1"/>
              </p:cNvSpPr>
              <p:nvPr/>
            </p:nvSpPr>
            <p:spPr bwMode="auto">
              <a:xfrm>
                <a:off x="2471" y="20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324"/>
              <p:cNvSpPr>
                <a:spLocks noChangeShapeType="1"/>
              </p:cNvSpPr>
              <p:nvPr/>
            </p:nvSpPr>
            <p:spPr bwMode="auto">
              <a:xfrm>
                <a:off x="2477" y="20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325"/>
              <p:cNvSpPr>
                <a:spLocks noChangeShapeType="1"/>
              </p:cNvSpPr>
              <p:nvPr/>
            </p:nvSpPr>
            <p:spPr bwMode="auto">
              <a:xfrm>
                <a:off x="2465" y="20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326"/>
              <p:cNvSpPr>
                <a:spLocks noChangeShapeType="1"/>
              </p:cNvSpPr>
              <p:nvPr/>
            </p:nvSpPr>
            <p:spPr bwMode="auto">
              <a:xfrm>
                <a:off x="2477" y="204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327"/>
              <p:cNvSpPr>
                <a:spLocks noChangeShapeType="1"/>
              </p:cNvSpPr>
              <p:nvPr/>
            </p:nvSpPr>
            <p:spPr bwMode="auto">
              <a:xfrm>
                <a:off x="2447" y="203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328"/>
              <p:cNvSpPr>
                <a:spLocks noChangeShapeType="1"/>
              </p:cNvSpPr>
              <p:nvPr/>
            </p:nvSpPr>
            <p:spPr bwMode="auto">
              <a:xfrm>
                <a:off x="2459" y="203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329"/>
              <p:cNvSpPr>
                <a:spLocks noChangeShapeType="1"/>
              </p:cNvSpPr>
              <p:nvPr/>
            </p:nvSpPr>
            <p:spPr bwMode="auto">
              <a:xfrm>
                <a:off x="2453" y="203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330"/>
              <p:cNvSpPr>
                <a:spLocks noChangeShapeType="1"/>
              </p:cNvSpPr>
              <p:nvPr/>
            </p:nvSpPr>
            <p:spPr bwMode="auto">
              <a:xfrm>
                <a:off x="2465" y="203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331"/>
              <p:cNvSpPr>
                <a:spLocks noChangeShapeType="1"/>
              </p:cNvSpPr>
              <p:nvPr/>
            </p:nvSpPr>
            <p:spPr bwMode="auto">
              <a:xfrm>
                <a:off x="2453" y="203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332"/>
              <p:cNvSpPr>
                <a:spLocks noChangeShapeType="1"/>
              </p:cNvSpPr>
              <p:nvPr/>
            </p:nvSpPr>
            <p:spPr bwMode="auto">
              <a:xfrm>
                <a:off x="2459" y="203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333"/>
              <p:cNvSpPr>
                <a:spLocks noChangeShapeType="1"/>
              </p:cNvSpPr>
              <p:nvPr/>
            </p:nvSpPr>
            <p:spPr bwMode="auto">
              <a:xfrm>
                <a:off x="2429" y="20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334"/>
              <p:cNvSpPr>
                <a:spLocks noChangeShapeType="1"/>
              </p:cNvSpPr>
              <p:nvPr/>
            </p:nvSpPr>
            <p:spPr bwMode="auto">
              <a:xfrm>
                <a:off x="2441" y="20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335"/>
              <p:cNvSpPr>
                <a:spLocks noChangeShapeType="1"/>
              </p:cNvSpPr>
              <p:nvPr/>
            </p:nvSpPr>
            <p:spPr bwMode="auto">
              <a:xfrm>
                <a:off x="2441" y="20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336"/>
              <p:cNvSpPr>
                <a:spLocks noChangeShapeType="1"/>
              </p:cNvSpPr>
              <p:nvPr/>
            </p:nvSpPr>
            <p:spPr bwMode="auto">
              <a:xfrm>
                <a:off x="2447" y="20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337"/>
              <p:cNvSpPr>
                <a:spLocks noChangeShapeType="1"/>
              </p:cNvSpPr>
              <p:nvPr/>
            </p:nvSpPr>
            <p:spPr bwMode="auto">
              <a:xfrm>
                <a:off x="2435" y="20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338"/>
              <p:cNvSpPr>
                <a:spLocks noChangeShapeType="1"/>
              </p:cNvSpPr>
              <p:nvPr/>
            </p:nvSpPr>
            <p:spPr bwMode="auto">
              <a:xfrm>
                <a:off x="2447" y="202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339"/>
              <p:cNvSpPr>
                <a:spLocks noChangeShapeType="1"/>
              </p:cNvSpPr>
              <p:nvPr/>
            </p:nvSpPr>
            <p:spPr bwMode="auto">
              <a:xfrm>
                <a:off x="2417" y="201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340"/>
              <p:cNvSpPr>
                <a:spLocks noChangeShapeType="1"/>
              </p:cNvSpPr>
              <p:nvPr/>
            </p:nvSpPr>
            <p:spPr bwMode="auto">
              <a:xfrm>
                <a:off x="2429" y="201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341"/>
              <p:cNvSpPr>
                <a:spLocks noChangeShapeType="1"/>
              </p:cNvSpPr>
              <p:nvPr/>
            </p:nvSpPr>
            <p:spPr bwMode="auto">
              <a:xfrm>
                <a:off x="2423" y="201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342"/>
              <p:cNvSpPr>
                <a:spLocks noChangeShapeType="1"/>
              </p:cNvSpPr>
              <p:nvPr/>
            </p:nvSpPr>
            <p:spPr bwMode="auto">
              <a:xfrm>
                <a:off x="2435" y="201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343"/>
              <p:cNvSpPr>
                <a:spLocks noChangeShapeType="1"/>
              </p:cNvSpPr>
              <p:nvPr/>
            </p:nvSpPr>
            <p:spPr bwMode="auto">
              <a:xfrm>
                <a:off x="2417" y="201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344"/>
              <p:cNvSpPr>
                <a:spLocks noChangeShapeType="1"/>
              </p:cNvSpPr>
              <p:nvPr/>
            </p:nvSpPr>
            <p:spPr bwMode="auto">
              <a:xfrm>
                <a:off x="2429" y="201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345"/>
              <p:cNvSpPr>
                <a:spLocks noChangeShapeType="1"/>
              </p:cNvSpPr>
              <p:nvPr/>
            </p:nvSpPr>
            <p:spPr bwMode="auto">
              <a:xfrm>
                <a:off x="2399" y="200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346"/>
              <p:cNvSpPr>
                <a:spLocks noChangeShapeType="1"/>
              </p:cNvSpPr>
              <p:nvPr/>
            </p:nvSpPr>
            <p:spPr bwMode="auto">
              <a:xfrm>
                <a:off x="2411" y="200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347"/>
              <p:cNvSpPr>
                <a:spLocks noChangeShapeType="1"/>
              </p:cNvSpPr>
              <p:nvPr/>
            </p:nvSpPr>
            <p:spPr bwMode="auto">
              <a:xfrm>
                <a:off x="2405" y="200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348"/>
              <p:cNvSpPr>
                <a:spLocks noChangeShapeType="1"/>
              </p:cNvSpPr>
              <p:nvPr/>
            </p:nvSpPr>
            <p:spPr bwMode="auto">
              <a:xfrm>
                <a:off x="2417" y="200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349"/>
              <p:cNvSpPr>
                <a:spLocks noChangeShapeType="1"/>
              </p:cNvSpPr>
              <p:nvPr/>
            </p:nvSpPr>
            <p:spPr bwMode="auto">
              <a:xfrm>
                <a:off x="2405" y="200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350"/>
              <p:cNvSpPr>
                <a:spLocks noChangeShapeType="1"/>
              </p:cNvSpPr>
              <p:nvPr/>
            </p:nvSpPr>
            <p:spPr bwMode="auto">
              <a:xfrm>
                <a:off x="2411" y="200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351"/>
              <p:cNvSpPr>
                <a:spLocks noChangeShapeType="1"/>
              </p:cNvSpPr>
              <p:nvPr/>
            </p:nvSpPr>
            <p:spPr bwMode="auto">
              <a:xfrm>
                <a:off x="2387" y="19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352"/>
              <p:cNvSpPr>
                <a:spLocks noChangeShapeType="1"/>
              </p:cNvSpPr>
              <p:nvPr/>
            </p:nvSpPr>
            <p:spPr bwMode="auto">
              <a:xfrm>
                <a:off x="2393" y="19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353"/>
              <p:cNvSpPr>
                <a:spLocks noChangeShapeType="1"/>
              </p:cNvSpPr>
              <p:nvPr/>
            </p:nvSpPr>
            <p:spPr bwMode="auto">
              <a:xfrm>
                <a:off x="2393" y="19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354"/>
              <p:cNvSpPr>
                <a:spLocks noChangeShapeType="1"/>
              </p:cNvSpPr>
              <p:nvPr/>
            </p:nvSpPr>
            <p:spPr bwMode="auto">
              <a:xfrm>
                <a:off x="2399" y="19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355"/>
              <p:cNvSpPr>
                <a:spLocks noChangeShapeType="1"/>
              </p:cNvSpPr>
              <p:nvPr/>
            </p:nvSpPr>
            <p:spPr bwMode="auto">
              <a:xfrm>
                <a:off x="2387" y="19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356"/>
              <p:cNvSpPr>
                <a:spLocks noChangeShapeType="1"/>
              </p:cNvSpPr>
              <p:nvPr/>
            </p:nvSpPr>
            <p:spPr bwMode="auto">
              <a:xfrm>
                <a:off x="2399" y="19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357"/>
              <p:cNvSpPr>
                <a:spLocks noChangeShapeType="1"/>
              </p:cNvSpPr>
              <p:nvPr/>
            </p:nvSpPr>
            <p:spPr bwMode="auto">
              <a:xfrm>
                <a:off x="2369" y="198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358"/>
              <p:cNvSpPr>
                <a:spLocks noChangeShapeType="1"/>
              </p:cNvSpPr>
              <p:nvPr/>
            </p:nvSpPr>
            <p:spPr bwMode="auto">
              <a:xfrm>
                <a:off x="2381" y="198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359"/>
              <p:cNvSpPr>
                <a:spLocks noChangeShapeType="1"/>
              </p:cNvSpPr>
              <p:nvPr/>
            </p:nvSpPr>
            <p:spPr bwMode="auto">
              <a:xfrm>
                <a:off x="2375" y="198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360"/>
              <p:cNvSpPr>
                <a:spLocks noChangeShapeType="1"/>
              </p:cNvSpPr>
              <p:nvPr/>
            </p:nvSpPr>
            <p:spPr bwMode="auto">
              <a:xfrm>
                <a:off x="2387" y="198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361"/>
              <p:cNvSpPr>
                <a:spLocks noChangeShapeType="1"/>
              </p:cNvSpPr>
              <p:nvPr/>
            </p:nvSpPr>
            <p:spPr bwMode="auto">
              <a:xfrm>
                <a:off x="2375" y="198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362"/>
              <p:cNvSpPr>
                <a:spLocks noChangeShapeType="1"/>
              </p:cNvSpPr>
              <p:nvPr/>
            </p:nvSpPr>
            <p:spPr bwMode="auto">
              <a:xfrm>
                <a:off x="2381" y="198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363"/>
              <p:cNvSpPr>
                <a:spLocks noChangeShapeType="1"/>
              </p:cNvSpPr>
              <p:nvPr/>
            </p:nvSpPr>
            <p:spPr bwMode="auto">
              <a:xfrm>
                <a:off x="2351" y="197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364"/>
              <p:cNvSpPr>
                <a:spLocks noChangeShapeType="1"/>
              </p:cNvSpPr>
              <p:nvPr/>
            </p:nvSpPr>
            <p:spPr bwMode="auto">
              <a:xfrm>
                <a:off x="2363" y="197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365"/>
              <p:cNvSpPr>
                <a:spLocks noChangeShapeType="1"/>
              </p:cNvSpPr>
              <p:nvPr/>
            </p:nvSpPr>
            <p:spPr bwMode="auto">
              <a:xfrm>
                <a:off x="2363" y="197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366"/>
              <p:cNvSpPr>
                <a:spLocks noChangeShapeType="1"/>
              </p:cNvSpPr>
              <p:nvPr/>
            </p:nvSpPr>
            <p:spPr bwMode="auto">
              <a:xfrm>
                <a:off x="2369" y="197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367"/>
              <p:cNvSpPr>
                <a:spLocks noChangeShapeType="1"/>
              </p:cNvSpPr>
              <p:nvPr/>
            </p:nvSpPr>
            <p:spPr bwMode="auto">
              <a:xfrm>
                <a:off x="2357" y="197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368"/>
              <p:cNvSpPr>
                <a:spLocks noChangeShapeType="1"/>
              </p:cNvSpPr>
              <p:nvPr/>
            </p:nvSpPr>
            <p:spPr bwMode="auto">
              <a:xfrm>
                <a:off x="2369" y="197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369"/>
              <p:cNvSpPr>
                <a:spLocks noChangeShapeType="1"/>
              </p:cNvSpPr>
              <p:nvPr/>
            </p:nvSpPr>
            <p:spPr bwMode="auto">
              <a:xfrm>
                <a:off x="2339" y="196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370"/>
              <p:cNvSpPr>
                <a:spLocks noChangeShapeType="1"/>
              </p:cNvSpPr>
              <p:nvPr/>
            </p:nvSpPr>
            <p:spPr bwMode="auto">
              <a:xfrm>
                <a:off x="2351" y="196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371"/>
              <p:cNvSpPr>
                <a:spLocks noChangeShapeType="1"/>
              </p:cNvSpPr>
              <p:nvPr/>
            </p:nvSpPr>
            <p:spPr bwMode="auto">
              <a:xfrm>
                <a:off x="2345" y="196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372"/>
              <p:cNvSpPr>
                <a:spLocks noChangeShapeType="1"/>
              </p:cNvSpPr>
              <p:nvPr/>
            </p:nvSpPr>
            <p:spPr bwMode="auto">
              <a:xfrm>
                <a:off x="2357" y="196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373"/>
              <p:cNvSpPr>
                <a:spLocks noChangeShapeType="1"/>
              </p:cNvSpPr>
              <p:nvPr/>
            </p:nvSpPr>
            <p:spPr bwMode="auto">
              <a:xfrm>
                <a:off x="2339" y="196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374"/>
              <p:cNvSpPr>
                <a:spLocks noChangeShapeType="1"/>
              </p:cNvSpPr>
              <p:nvPr/>
            </p:nvSpPr>
            <p:spPr bwMode="auto">
              <a:xfrm>
                <a:off x="2351" y="196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375"/>
              <p:cNvSpPr>
                <a:spLocks noChangeShapeType="1"/>
              </p:cNvSpPr>
              <p:nvPr/>
            </p:nvSpPr>
            <p:spPr bwMode="auto">
              <a:xfrm>
                <a:off x="2321" y="195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376"/>
              <p:cNvSpPr>
                <a:spLocks noChangeShapeType="1"/>
              </p:cNvSpPr>
              <p:nvPr/>
            </p:nvSpPr>
            <p:spPr bwMode="auto">
              <a:xfrm>
                <a:off x="2333" y="195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377"/>
              <p:cNvSpPr>
                <a:spLocks noChangeShapeType="1"/>
              </p:cNvSpPr>
              <p:nvPr/>
            </p:nvSpPr>
            <p:spPr bwMode="auto">
              <a:xfrm>
                <a:off x="2327" y="195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378"/>
              <p:cNvSpPr>
                <a:spLocks noChangeShapeType="1"/>
              </p:cNvSpPr>
              <p:nvPr/>
            </p:nvSpPr>
            <p:spPr bwMode="auto">
              <a:xfrm>
                <a:off x="2339" y="195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379"/>
              <p:cNvSpPr>
                <a:spLocks noChangeShapeType="1"/>
              </p:cNvSpPr>
              <p:nvPr/>
            </p:nvSpPr>
            <p:spPr bwMode="auto">
              <a:xfrm>
                <a:off x="2327" y="195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380"/>
              <p:cNvSpPr>
                <a:spLocks noChangeShapeType="1"/>
              </p:cNvSpPr>
              <p:nvPr/>
            </p:nvSpPr>
            <p:spPr bwMode="auto">
              <a:xfrm>
                <a:off x="2333" y="195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381"/>
              <p:cNvSpPr>
                <a:spLocks noChangeShapeType="1"/>
              </p:cNvSpPr>
              <p:nvPr/>
            </p:nvSpPr>
            <p:spPr bwMode="auto">
              <a:xfrm>
                <a:off x="2309" y="19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382"/>
              <p:cNvSpPr>
                <a:spLocks noChangeShapeType="1"/>
              </p:cNvSpPr>
              <p:nvPr/>
            </p:nvSpPr>
            <p:spPr bwMode="auto">
              <a:xfrm>
                <a:off x="2315" y="19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383"/>
              <p:cNvSpPr>
                <a:spLocks noChangeShapeType="1"/>
              </p:cNvSpPr>
              <p:nvPr/>
            </p:nvSpPr>
            <p:spPr bwMode="auto">
              <a:xfrm>
                <a:off x="2315" y="19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384"/>
              <p:cNvSpPr>
                <a:spLocks noChangeShapeType="1"/>
              </p:cNvSpPr>
              <p:nvPr/>
            </p:nvSpPr>
            <p:spPr bwMode="auto">
              <a:xfrm>
                <a:off x="2321" y="19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385"/>
              <p:cNvSpPr>
                <a:spLocks noChangeShapeType="1"/>
              </p:cNvSpPr>
              <p:nvPr/>
            </p:nvSpPr>
            <p:spPr bwMode="auto">
              <a:xfrm>
                <a:off x="2309" y="19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386"/>
              <p:cNvSpPr>
                <a:spLocks noChangeShapeType="1"/>
              </p:cNvSpPr>
              <p:nvPr/>
            </p:nvSpPr>
            <p:spPr bwMode="auto">
              <a:xfrm>
                <a:off x="2321" y="19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387"/>
              <p:cNvSpPr>
                <a:spLocks noChangeShapeType="1"/>
              </p:cNvSpPr>
              <p:nvPr/>
            </p:nvSpPr>
            <p:spPr bwMode="auto">
              <a:xfrm>
                <a:off x="2291" y="192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388"/>
              <p:cNvSpPr>
                <a:spLocks noChangeShapeType="1"/>
              </p:cNvSpPr>
              <p:nvPr/>
            </p:nvSpPr>
            <p:spPr bwMode="auto">
              <a:xfrm>
                <a:off x="2303" y="192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389"/>
              <p:cNvSpPr>
                <a:spLocks noChangeShapeType="1"/>
              </p:cNvSpPr>
              <p:nvPr/>
            </p:nvSpPr>
            <p:spPr bwMode="auto">
              <a:xfrm>
                <a:off x="2297" y="192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390"/>
              <p:cNvSpPr>
                <a:spLocks noChangeShapeType="1"/>
              </p:cNvSpPr>
              <p:nvPr/>
            </p:nvSpPr>
            <p:spPr bwMode="auto">
              <a:xfrm>
                <a:off x="2309" y="192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391"/>
              <p:cNvSpPr>
                <a:spLocks noChangeShapeType="1"/>
              </p:cNvSpPr>
              <p:nvPr/>
            </p:nvSpPr>
            <p:spPr bwMode="auto">
              <a:xfrm>
                <a:off x="2297" y="192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392"/>
              <p:cNvSpPr>
                <a:spLocks noChangeShapeType="1"/>
              </p:cNvSpPr>
              <p:nvPr/>
            </p:nvSpPr>
            <p:spPr bwMode="auto">
              <a:xfrm>
                <a:off x="2303" y="192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393"/>
              <p:cNvSpPr>
                <a:spLocks noChangeShapeType="1"/>
              </p:cNvSpPr>
              <p:nvPr/>
            </p:nvSpPr>
            <p:spPr bwMode="auto">
              <a:xfrm>
                <a:off x="2273" y="19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394"/>
              <p:cNvSpPr>
                <a:spLocks noChangeShapeType="1"/>
              </p:cNvSpPr>
              <p:nvPr/>
            </p:nvSpPr>
            <p:spPr bwMode="auto">
              <a:xfrm>
                <a:off x="2285" y="19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395"/>
              <p:cNvSpPr>
                <a:spLocks noChangeShapeType="1"/>
              </p:cNvSpPr>
              <p:nvPr/>
            </p:nvSpPr>
            <p:spPr bwMode="auto">
              <a:xfrm>
                <a:off x="2285" y="19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396"/>
              <p:cNvSpPr>
                <a:spLocks noChangeShapeType="1"/>
              </p:cNvSpPr>
              <p:nvPr/>
            </p:nvSpPr>
            <p:spPr bwMode="auto">
              <a:xfrm>
                <a:off x="2291" y="19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397"/>
              <p:cNvSpPr>
                <a:spLocks noChangeShapeType="1"/>
              </p:cNvSpPr>
              <p:nvPr/>
            </p:nvSpPr>
            <p:spPr bwMode="auto">
              <a:xfrm>
                <a:off x="2279" y="19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398"/>
              <p:cNvSpPr>
                <a:spLocks noChangeShapeType="1"/>
              </p:cNvSpPr>
              <p:nvPr/>
            </p:nvSpPr>
            <p:spPr bwMode="auto">
              <a:xfrm>
                <a:off x="2291" y="19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399"/>
              <p:cNvSpPr>
                <a:spLocks noChangeShapeType="1"/>
              </p:cNvSpPr>
              <p:nvPr/>
            </p:nvSpPr>
            <p:spPr bwMode="auto">
              <a:xfrm>
                <a:off x="2261" y="190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400"/>
              <p:cNvSpPr>
                <a:spLocks noChangeShapeType="1"/>
              </p:cNvSpPr>
              <p:nvPr/>
            </p:nvSpPr>
            <p:spPr bwMode="auto">
              <a:xfrm>
                <a:off x="2273" y="190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401"/>
              <p:cNvSpPr>
                <a:spLocks noChangeShapeType="1"/>
              </p:cNvSpPr>
              <p:nvPr/>
            </p:nvSpPr>
            <p:spPr bwMode="auto">
              <a:xfrm>
                <a:off x="2267" y="190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402"/>
              <p:cNvSpPr>
                <a:spLocks noChangeShapeType="1"/>
              </p:cNvSpPr>
              <p:nvPr/>
            </p:nvSpPr>
            <p:spPr bwMode="auto">
              <a:xfrm>
                <a:off x="2279" y="190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403"/>
              <p:cNvSpPr>
                <a:spLocks noChangeShapeType="1"/>
              </p:cNvSpPr>
              <p:nvPr/>
            </p:nvSpPr>
            <p:spPr bwMode="auto">
              <a:xfrm>
                <a:off x="2261" y="190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404"/>
              <p:cNvSpPr>
                <a:spLocks noChangeShapeType="1"/>
              </p:cNvSpPr>
              <p:nvPr/>
            </p:nvSpPr>
            <p:spPr bwMode="auto">
              <a:xfrm>
                <a:off x="2273" y="1904"/>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405"/>
              <p:cNvSpPr>
                <a:spLocks noChangeShapeType="1"/>
              </p:cNvSpPr>
              <p:nvPr/>
            </p:nvSpPr>
            <p:spPr bwMode="auto">
              <a:xfrm>
                <a:off x="2243" y="18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406"/>
              <p:cNvSpPr>
                <a:spLocks noChangeShapeType="1"/>
              </p:cNvSpPr>
              <p:nvPr/>
            </p:nvSpPr>
            <p:spPr bwMode="auto">
              <a:xfrm>
                <a:off x="2255" y="18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407"/>
              <p:cNvSpPr>
                <a:spLocks noChangeShapeType="1"/>
              </p:cNvSpPr>
              <p:nvPr/>
            </p:nvSpPr>
            <p:spPr bwMode="auto">
              <a:xfrm>
                <a:off x="2249" y="18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408"/>
              <p:cNvSpPr>
                <a:spLocks noChangeShapeType="1"/>
              </p:cNvSpPr>
              <p:nvPr/>
            </p:nvSpPr>
            <p:spPr bwMode="auto">
              <a:xfrm>
                <a:off x="2261" y="18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409"/>
              <p:cNvSpPr>
                <a:spLocks noChangeShapeType="1"/>
              </p:cNvSpPr>
              <p:nvPr/>
            </p:nvSpPr>
            <p:spPr bwMode="auto">
              <a:xfrm>
                <a:off x="2249" y="18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410"/>
              <p:cNvSpPr>
                <a:spLocks noChangeShapeType="1"/>
              </p:cNvSpPr>
              <p:nvPr/>
            </p:nvSpPr>
            <p:spPr bwMode="auto">
              <a:xfrm>
                <a:off x="2255" y="18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411"/>
              <p:cNvSpPr>
                <a:spLocks noChangeShapeType="1"/>
              </p:cNvSpPr>
              <p:nvPr/>
            </p:nvSpPr>
            <p:spPr bwMode="auto">
              <a:xfrm>
                <a:off x="2231" y="18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412"/>
              <p:cNvSpPr>
                <a:spLocks noChangeShapeType="1"/>
              </p:cNvSpPr>
              <p:nvPr/>
            </p:nvSpPr>
            <p:spPr bwMode="auto">
              <a:xfrm>
                <a:off x="2237" y="18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413"/>
              <p:cNvSpPr>
                <a:spLocks noChangeShapeType="1"/>
              </p:cNvSpPr>
              <p:nvPr/>
            </p:nvSpPr>
            <p:spPr bwMode="auto">
              <a:xfrm>
                <a:off x="2237" y="18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414"/>
              <p:cNvSpPr>
                <a:spLocks noChangeShapeType="1"/>
              </p:cNvSpPr>
              <p:nvPr/>
            </p:nvSpPr>
            <p:spPr bwMode="auto">
              <a:xfrm>
                <a:off x="2243" y="18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415"/>
              <p:cNvSpPr>
                <a:spLocks noChangeShapeType="1"/>
              </p:cNvSpPr>
              <p:nvPr/>
            </p:nvSpPr>
            <p:spPr bwMode="auto">
              <a:xfrm>
                <a:off x="2231" y="18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416"/>
              <p:cNvSpPr>
                <a:spLocks noChangeShapeType="1"/>
              </p:cNvSpPr>
              <p:nvPr/>
            </p:nvSpPr>
            <p:spPr bwMode="auto">
              <a:xfrm>
                <a:off x="2243" y="186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417"/>
              <p:cNvSpPr>
                <a:spLocks noChangeShapeType="1"/>
              </p:cNvSpPr>
              <p:nvPr/>
            </p:nvSpPr>
            <p:spPr bwMode="auto">
              <a:xfrm>
                <a:off x="2213" y="18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418"/>
              <p:cNvSpPr>
                <a:spLocks noChangeShapeType="1"/>
              </p:cNvSpPr>
              <p:nvPr/>
            </p:nvSpPr>
            <p:spPr bwMode="auto">
              <a:xfrm>
                <a:off x="2225" y="18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419"/>
              <p:cNvSpPr>
                <a:spLocks noChangeShapeType="1"/>
              </p:cNvSpPr>
              <p:nvPr/>
            </p:nvSpPr>
            <p:spPr bwMode="auto">
              <a:xfrm>
                <a:off x="2219" y="18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420"/>
              <p:cNvSpPr>
                <a:spLocks noChangeShapeType="1"/>
              </p:cNvSpPr>
              <p:nvPr/>
            </p:nvSpPr>
            <p:spPr bwMode="auto">
              <a:xfrm>
                <a:off x="2231" y="18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421"/>
              <p:cNvSpPr>
                <a:spLocks noChangeShapeType="1"/>
              </p:cNvSpPr>
              <p:nvPr/>
            </p:nvSpPr>
            <p:spPr bwMode="auto">
              <a:xfrm>
                <a:off x="2219" y="18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422"/>
              <p:cNvSpPr>
                <a:spLocks noChangeShapeType="1"/>
              </p:cNvSpPr>
              <p:nvPr/>
            </p:nvSpPr>
            <p:spPr bwMode="auto">
              <a:xfrm>
                <a:off x="2225" y="185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423"/>
              <p:cNvSpPr>
                <a:spLocks noChangeShapeType="1"/>
              </p:cNvSpPr>
              <p:nvPr/>
            </p:nvSpPr>
            <p:spPr bwMode="auto">
              <a:xfrm>
                <a:off x="2201" y="18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424"/>
              <p:cNvSpPr>
                <a:spLocks noChangeShapeType="1"/>
              </p:cNvSpPr>
              <p:nvPr/>
            </p:nvSpPr>
            <p:spPr bwMode="auto">
              <a:xfrm>
                <a:off x="2207" y="18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425"/>
              <p:cNvSpPr>
                <a:spLocks noChangeShapeType="1"/>
              </p:cNvSpPr>
              <p:nvPr/>
            </p:nvSpPr>
            <p:spPr bwMode="auto">
              <a:xfrm>
                <a:off x="2207" y="18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426"/>
              <p:cNvSpPr>
                <a:spLocks noChangeShapeType="1"/>
              </p:cNvSpPr>
              <p:nvPr/>
            </p:nvSpPr>
            <p:spPr bwMode="auto">
              <a:xfrm>
                <a:off x="2213" y="18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427"/>
              <p:cNvSpPr>
                <a:spLocks noChangeShapeType="1"/>
              </p:cNvSpPr>
              <p:nvPr/>
            </p:nvSpPr>
            <p:spPr bwMode="auto">
              <a:xfrm>
                <a:off x="2201" y="18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428"/>
              <p:cNvSpPr>
                <a:spLocks noChangeShapeType="1"/>
              </p:cNvSpPr>
              <p:nvPr/>
            </p:nvSpPr>
            <p:spPr bwMode="auto">
              <a:xfrm>
                <a:off x="2213" y="18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429"/>
              <p:cNvSpPr>
                <a:spLocks noChangeShapeType="1"/>
              </p:cNvSpPr>
              <p:nvPr/>
            </p:nvSpPr>
            <p:spPr bwMode="auto">
              <a:xfrm>
                <a:off x="2183" y="18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430"/>
              <p:cNvSpPr>
                <a:spLocks noChangeShapeType="1"/>
              </p:cNvSpPr>
              <p:nvPr/>
            </p:nvSpPr>
            <p:spPr bwMode="auto">
              <a:xfrm>
                <a:off x="2195" y="18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431"/>
              <p:cNvSpPr>
                <a:spLocks noChangeShapeType="1"/>
              </p:cNvSpPr>
              <p:nvPr/>
            </p:nvSpPr>
            <p:spPr bwMode="auto">
              <a:xfrm>
                <a:off x="2189" y="18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432"/>
              <p:cNvSpPr>
                <a:spLocks noChangeShapeType="1"/>
              </p:cNvSpPr>
              <p:nvPr/>
            </p:nvSpPr>
            <p:spPr bwMode="auto">
              <a:xfrm>
                <a:off x="2201" y="18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433"/>
              <p:cNvSpPr>
                <a:spLocks noChangeShapeType="1"/>
              </p:cNvSpPr>
              <p:nvPr/>
            </p:nvSpPr>
            <p:spPr bwMode="auto">
              <a:xfrm>
                <a:off x="2183" y="18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434"/>
              <p:cNvSpPr>
                <a:spLocks noChangeShapeType="1"/>
              </p:cNvSpPr>
              <p:nvPr/>
            </p:nvSpPr>
            <p:spPr bwMode="auto">
              <a:xfrm>
                <a:off x="2195" y="183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435"/>
              <p:cNvSpPr>
                <a:spLocks noChangeShapeType="1"/>
              </p:cNvSpPr>
              <p:nvPr/>
            </p:nvSpPr>
            <p:spPr bwMode="auto">
              <a:xfrm>
                <a:off x="2165" y="18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436"/>
              <p:cNvSpPr>
                <a:spLocks noChangeShapeType="1"/>
              </p:cNvSpPr>
              <p:nvPr/>
            </p:nvSpPr>
            <p:spPr bwMode="auto">
              <a:xfrm>
                <a:off x="2177" y="18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437"/>
              <p:cNvSpPr>
                <a:spLocks noChangeShapeType="1"/>
              </p:cNvSpPr>
              <p:nvPr/>
            </p:nvSpPr>
            <p:spPr bwMode="auto">
              <a:xfrm>
                <a:off x="2177" y="18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438"/>
              <p:cNvSpPr>
                <a:spLocks noChangeShapeType="1"/>
              </p:cNvSpPr>
              <p:nvPr/>
            </p:nvSpPr>
            <p:spPr bwMode="auto">
              <a:xfrm>
                <a:off x="2183" y="18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439"/>
              <p:cNvSpPr>
                <a:spLocks noChangeShapeType="1"/>
              </p:cNvSpPr>
              <p:nvPr/>
            </p:nvSpPr>
            <p:spPr bwMode="auto">
              <a:xfrm>
                <a:off x="2171" y="18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440"/>
              <p:cNvSpPr>
                <a:spLocks noChangeShapeType="1"/>
              </p:cNvSpPr>
              <p:nvPr/>
            </p:nvSpPr>
            <p:spPr bwMode="auto">
              <a:xfrm>
                <a:off x="2183" y="182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441"/>
              <p:cNvSpPr>
                <a:spLocks noChangeShapeType="1"/>
              </p:cNvSpPr>
              <p:nvPr/>
            </p:nvSpPr>
            <p:spPr bwMode="auto">
              <a:xfrm>
                <a:off x="2153" y="180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442"/>
              <p:cNvSpPr>
                <a:spLocks noChangeShapeType="1"/>
              </p:cNvSpPr>
              <p:nvPr/>
            </p:nvSpPr>
            <p:spPr bwMode="auto">
              <a:xfrm>
                <a:off x="2159" y="180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443"/>
              <p:cNvSpPr>
                <a:spLocks noChangeShapeType="1"/>
              </p:cNvSpPr>
              <p:nvPr/>
            </p:nvSpPr>
            <p:spPr bwMode="auto">
              <a:xfrm>
                <a:off x="2159" y="180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444"/>
              <p:cNvSpPr>
                <a:spLocks noChangeShapeType="1"/>
              </p:cNvSpPr>
              <p:nvPr/>
            </p:nvSpPr>
            <p:spPr bwMode="auto">
              <a:xfrm>
                <a:off x="2165" y="180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445"/>
              <p:cNvSpPr>
                <a:spLocks noChangeShapeType="1"/>
              </p:cNvSpPr>
              <p:nvPr/>
            </p:nvSpPr>
            <p:spPr bwMode="auto">
              <a:xfrm>
                <a:off x="2153" y="180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446"/>
              <p:cNvSpPr>
                <a:spLocks noChangeShapeType="1"/>
              </p:cNvSpPr>
              <p:nvPr/>
            </p:nvSpPr>
            <p:spPr bwMode="auto">
              <a:xfrm>
                <a:off x="2165" y="180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447"/>
              <p:cNvSpPr>
                <a:spLocks noChangeShapeType="1"/>
              </p:cNvSpPr>
              <p:nvPr/>
            </p:nvSpPr>
            <p:spPr bwMode="auto">
              <a:xfrm>
                <a:off x="2135" y="179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448"/>
              <p:cNvSpPr>
                <a:spLocks noChangeShapeType="1"/>
              </p:cNvSpPr>
              <p:nvPr/>
            </p:nvSpPr>
            <p:spPr bwMode="auto">
              <a:xfrm>
                <a:off x="2147" y="179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449"/>
              <p:cNvSpPr>
                <a:spLocks noChangeShapeType="1"/>
              </p:cNvSpPr>
              <p:nvPr/>
            </p:nvSpPr>
            <p:spPr bwMode="auto">
              <a:xfrm>
                <a:off x="2141" y="179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450"/>
              <p:cNvSpPr>
                <a:spLocks noChangeShapeType="1"/>
              </p:cNvSpPr>
              <p:nvPr/>
            </p:nvSpPr>
            <p:spPr bwMode="auto">
              <a:xfrm>
                <a:off x="2153" y="179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451"/>
              <p:cNvSpPr>
                <a:spLocks noChangeShapeType="1"/>
              </p:cNvSpPr>
              <p:nvPr/>
            </p:nvSpPr>
            <p:spPr bwMode="auto">
              <a:xfrm>
                <a:off x="2141" y="179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452"/>
              <p:cNvSpPr>
                <a:spLocks noChangeShapeType="1"/>
              </p:cNvSpPr>
              <p:nvPr/>
            </p:nvSpPr>
            <p:spPr bwMode="auto">
              <a:xfrm>
                <a:off x="2147" y="179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453"/>
              <p:cNvSpPr>
                <a:spLocks noChangeShapeType="1"/>
              </p:cNvSpPr>
              <p:nvPr/>
            </p:nvSpPr>
            <p:spPr bwMode="auto">
              <a:xfrm>
                <a:off x="2753" y="22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454"/>
              <p:cNvSpPr>
                <a:spLocks noChangeShapeType="1"/>
              </p:cNvSpPr>
              <p:nvPr/>
            </p:nvSpPr>
            <p:spPr bwMode="auto">
              <a:xfrm>
                <a:off x="2765" y="22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455"/>
              <p:cNvSpPr>
                <a:spLocks noChangeShapeType="1"/>
              </p:cNvSpPr>
              <p:nvPr/>
            </p:nvSpPr>
            <p:spPr bwMode="auto">
              <a:xfrm>
                <a:off x="2765" y="22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456"/>
              <p:cNvSpPr>
                <a:spLocks noChangeShapeType="1"/>
              </p:cNvSpPr>
              <p:nvPr/>
            </p:nvSpPr>
            <p:spPr bwMode="auto">
              <a:xfrm>
                <a:off x="2771" y="22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457"/>
              <p:cNvSpPr>
                <a:spLocks noChangeShapeType="1"/>
              </p:cNvSpPr>
              <p:nvPr/>
            </p:nvSpPr>
            <p:spPr bwMode="auto">
              <a:xfrm>
                <a:off x="2759" y="22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458"/>
              <p:cNvSpPr>
                <a:spLocks noChangeShapeType="1"/>
              </p:cNvSpPr>
              <p:nvPr/>
            </p:nvSpPr>
            <p:spPr bwMode="auto">
              <a:xfrm>
                <a:off x="2771" y="2216"/>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459"/>
              <p:cNvSpPr>
                <a:spLocks noChangeShapeType="1"/>
              </p:cNvSpPr>
              <p:nvPr/>
            </p:nvSpPr>
            <p:spPr bwMode="auto">
              <a:xfrm>
                <a:off x="2771" y="222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460"/>
              <p:cNvSpPr>
                <a:spLocks noChangeShapeType="1"/>
              </p:cNvSpPr>
              <p:nvPr/>
            </p:nvSpPr>
            <p:spPr bwMode="auto">
              <a:xfrm>
                <a:off x="2783" y="222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461"/>
              <p:cNvSpPr>
                <a:spLocks noChangeShapeType="1"/>
              </p:cNvSpPr>
              <p:nvPr/>
            </p:nvSpPr>
            <p:spPr bwMode="auto">
              <a:xfrm>
                <a:off x="2777" y="222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462"/>
              <p:cNvSpPr>
                <a:spLocks noChangeShapeType="1"/>
              </p:cNvSpPr>
              <p:nvPr/>
            </p:nvSpPr>
            <p:spPr bwMode="auto">
              <a:xfrm>
                <a:off x="2789" y="222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463"/>
              <p:cNvSpPr>
                <a:spLocks noChangeShapeType="1"/>
              </p:cNvSpPr>
              <p:nvPr/>
            </p:nvSpPr>
            <p:spPr bwMode="auto">
              <a:xfrm>
                <a:off x="2777" y="222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464"/>
              <p:cNvSpPr>
                <a:spLocks noChangeShapeType="1"/>
              </p:cNvSpPr>
              <p:nvPr/>
            </p:nvSpPr>
            <p:spPr bwMode="auto">
              <a:xfrm>
                <a:off x="2783" y="222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465"/>
              <p:cNvSpPr>
                <a:spLocks noChangeShapeType="1"/>
              </p:cNvSpPr>
              <p:nvPr/>
            </p:nvSpPr>
            <p:spPr bwMode="auto">
              <a:xfrm>
                <a:off x="2825" y="224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466"/>
              <p:cNvSpPr>
                <a:spLocks noChangeShapeType="1"/>
              </p:cNvSpPr>
              <p:nvPr/>
            </p:nvSpPr>
            <p:spPr bwMode="auto">
              <a:xfrm>
                <a:off x="2837" y="224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467"/>
              <p:cNvSpPr>
                <a:spLocks noChangeShapeType="1"/>
              </p:cNvSpPr>
              <p:nvPr/>
            </p:nvSpPr>
            <p:spPr bwMode="auto">
              <a:xfrm>
                <a:off x="2831" y="224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468"/>
              <p:cNvSpPr>
                <a:spLocks noChangeShapeType="1"/>
              </p:cNvSpPr>
              <p:nvPr/>
            </p:nvSpPr>
            <p:spPr bwMode="auto">
              <a:xfrm>
                <a:off x="2843" y="224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469"/>
              <p:cNvSpPr>
                <a:spLocks noChangeShapeType="1"/>
              </p:cNvSpPr>
              <p:nvPr/>
            </p:nvSpPr>
            <p:spPr bwMode="auto">
              <a:xfrm>
                <a:off x="2831" y="224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470"/>
              <p:cNvSpPr>
                <a:spLocks noChangeShapeType="1"/>
              </p:cNvSpPr>
              <p:nvPr/>
            </p:nvSpPr>
            <p:spPr bwMode="auto">
              <a:xfrm>
                <a:off x="2837" y="224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471"/>
              <p:cNvSpPr>
                <a:spLocks noChangeShapeType="1"/>
              </p:cNvSpPr>
              <p:nvPr/>
            </p:nvSpPr>
            <p:spPr bwMode="auto">
              <a:xfrm>
                <a:off x="2789" y="222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472"/>
              <p:cNvSpPr>
                <a:spLocks noChangeShapeType="1"/>
              </p:cNvSpPr>
              <p:nvPr/>
            </p:nvSpPr>
            <p:spPr bwMode="auto">
              <a:xfrm>
                <a:off x="2801" y="222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473"/>
              <p:cNvSpPr>
                <a:spLocks noChangeShapeType="1"/>
              </p:cNvSpPr>
              <p:nvPr/>
            </p:nvSpPr>
            <p:spPr bwMode="auto">
              <a:xfrm>
                <a:off x="2801" y="222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474"/>
              <p:cNvSpPr>
                <a:spLocks noChangeShapeType="1"/>
              </p:cNvSpPr>
              <p:nvPr/>
            </p:nvSpPr>
            <p:spPr bwMode="auto">
              <a:xfrm>
                <a:off x="2807" y="222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475"/>
              <p:cNvSpPr>
                <a:spLocks noChangeShapeType="1"/>
              </p:cNvSpPr>
              <p:nvPr/>
            </p:nvSpPr>
            <p:spPr bwMode="auto">
              <a:xfrm>
                <a:off x="2795" y="222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476"/>
              <p:cNvSpPr>
                <a:spLocks noChangeShapeType="1"/>
              </p:cNvSpPr>
              <p:nvPr/>
            </p:nvSpPr>
            <p:spPr bwMode="auto">
              <a:xfrm>
                <a:off x="2807" y="222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477"/>
              <p:cNvSpPr>
                <a:spLocks noChangeShapeType="1"/>
              </p:cNvSpPr>
              <p:nvPr/>
            </p:nvSpPr>
            <p:spPr bwMode="auto">
              <a:xfrm>
                <a:off x="2807" y="22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478"/>
              <p:cNvSpPr>
                <a:spLocks noChangeShapeType="1"/>
              </p:cNvSpPr>
              <p:nvPr/>
            </p:nvSpPr>
            <p:spPr bwMode="auto">
              <a:xfrm>
                <a:off x="2819" y="22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479"/>
              <p:cNvSpPr>
                <a:spLocks noChangeShapeType="1"/>
              </p:cNvSpPr>
              <p:nvPr/>
            </p:nvSpPr>
            <p:spPr bwMode="auto">
              <a:xfrm>
                <a:off x="2813" y="22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480"/>
              <p:cNvSpPr>
                <a:spLocks noChangeShapeType="1"/>
              </p:cNvSpPr>
              <p:nvPr/>
            </p:nvSpPr>
            <p:spPr bwMode="auto">
              <a:xfrm>
                <a:off x="2825" y="22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481"/>
              <p:cNvSpPr>
                <a:spLocks noChangeShapeType="1"/>
              </p:cNvSpPr>
              <p:nvPr/>
            </p:nvSpPr>
            <p:spPr bwMode="auto">
              <a:xfrm>
                <a:off x="2813" y="22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482"/>
              <p:cNvSpPr>
                <a:spLocks noChangeShapeType="1"/>
              </p:cNvSpPr>
              <p:nvPr/>
            </p:nvSpPr>
            <p:spPr bwMode="auto">
              <a:xfrm>
                <a:off x="2819" y="224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483"/>
              <p:cNvSpPr>
                <a:spLocks noChangeShapeType="1"/>
              </p:cNvSpPr>
              <p:nvPr/>
            </p:nvSpPr>
            <p:spPr bwMode="auto">
              <a:xfrm>
                <a:off x="2879" y="226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484"/>
              <p:cNvSpPr>
                <a:spLocks noChangeShapeType="1"/>
              </p:cNvSpPr>
              <p:nvPr/>
            </p:nvSpPr>
            <p:spPr bwMode="auto">
              <a:xfrm>
                <a:off x="2891" y="226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485"/>
              <p:cNvSpPr>
                <a:spLocks noChangeShapeType="1"/>
              </p:cNvSpPr>
              <p:nvPr/>
            </p:nvSpPr>
            <p:spPr bwMode="auto">
              <a:xfrm>
                <a:off x="2885" y="226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486"/>
              <p:cNvSpPr>
                <a:spLocks noChangeShapeType="1"/>
              </p:cNvSpPr>
              <p:nvPr/>
            </p:nvSpPr>
            <p:spPr bwMode="auto">
              <a:xfrm>
                <a:off x="2897" y="226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487"/>
              <p:cNvSpPr>
                <a:spLocks noChangeShapeType="1"/>
              </p:cNvSpPr>
              <p:nvPr/>
            </p:nvSpPr>
            <p:spPr bwMode="auto">
              <a:xfrm>
                <a:off x="2879" y="226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488"/>
              <p:cNvSpPr>
                <a:spLocks noChangeShapeType="1"/>
              </p:cNvSpPr>
              <p:nvPr/>
            </p:nvSpPr>
            <p:spPr bwMode="auto">
              <a:xfrm>
                <a:off x="2891" y="226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489"/>
              <p:cNvSpPr>
                <a:spLocks noChangeShapeType="1"/>
              </p:cNvSpPr>
              <p:nvPr/>
            </p:nvSpPr>
            <p:spPr bwMode="auto">
              <a:xfrm>
                <a:off x="2843" y="225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490"/>
              <p:cNvSpPr>
                <a:spLocks noChangeShapeType="1"/>
              </p:cNvSpPr>
              <p:nvPr/>
            </p:nvSpPr>
            <p:spPr bwMode="auto">
              <a:xfrm>
                <a:off x="2855" y="225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491"/>
              <p:cNvSpPr>
                <a:spLocks noChangeShapeType="1"/>
              </p:cNvSpPr>
              <p:nvPr/>
            </p:nvSpPr>
            <p:spPr bwMode="auto">
              <a:xfrm>
                <a:off x="2849" y="225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492"/>
              <p:cNvSpPr>
                <a:spLocks noChangeShapeType="1"/>
              </p:cNvSpPr>
              <p:nvPr/>
            </p:nvSpPr>
            <p:spPr bwMode="auto">
              <a:xfrm>
                <a:off x="2861" y="225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493"/>
              <p:cNvSpPr>
                <a:spLocks noChangeShapeType="1"/>
              </p:cNvSpPr>
              <p:nvPr/>
            </p:nvSpPr>
            <p:spPr bwMode="auto">
              <a:xfrm>
                <a:off x="2849" y="225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494"/>
              <p:cNvSpPr>
                <a:spLocks noChangeShapeType="1"/>
              </p:cNvSpPr>
              <p:nvPr/>
            </p:nvSpPr>
            <p:spPr bwMode="auto">
              <a:xfrm>
                <a:off x="2855" y="225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495"/>
              <p:cNvSpPr>
                <a:spLocks noChangeShapeType="1"/>
              </p:cNvSpPr>
              <p:nvPr/>
            </p:nvSpPr>
            <p:spPr bwMode="auto">
              <a:xfrm>
                <a:off x="2891" y="228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496"/>
              <p:cNvSpPr>
                <a:spLocks noChangeShapeType="1"/>
              </p:cNvSpPr>
              <p:nvPr/>
            </p:nvSpPr>
            <p:spPr bwMode="auto">
              <a:xfrm>
                <a:off x="2903" y="228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497"/>
              <p:cNvSpPr>
                <a:spLocks noChangeShapeType="1"/>
              </p:cNvSpPr>
              <p:nvPr/>
            </p:nvSpPr>
            <p:spPr bwMode="auto">
              <a:xfrm>
                <a:off x="2903" y="228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498"/>
              <p:cNvSpPr>
                <a:spLocks noChangeShapeType="1"/>
              </p:cNvSpPr>
              <p:nvPr/>
            </p:nvSpPr>
            <p:spPr bwMode="auto">
              <a:xfrm>
                <a:off x="2909" y="228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499"/>
              <p:cNvSpPr>
                <a:spLocks noChangeShapeType="1"/>
              </p:cNvSpPr>
              <p:nvPr/>
            </p:nvSpPr>
            <p:spPr bwMode="auto">
              <a:xfrm>
                <a:off x="2897" y="228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500"/>
              <p:cNvSpPr>
                <a:spLocks noChangeShapeType="1"/>
              </p:cNvSpPr>
              <p:nvPr/>
            </p:nvSpPr>
            <p:spPr bwMode="auto">
              <a:xfrm>
                <a:off x="2909" y="228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501"/>
              <p:cNvSpPr>
                <a:spLocks noChangeShapeType="1"/>
              </p:cNvSpPr>
              <p:nvPr/>
            </p:nvSpPr>
            <p:spPr bwMode="auto">
              <a:xfrm>
                <a:off x="2861" y="225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502"/>
              <p:cNvSpPr>
                <a:spLocks noChangeShapeType="1"/>
              </p:cNvSpPr>
              <p:nvPr/>
            </p:nvSpPr>
            <p:spPr bwMode="auto">
              <a:xfrm>
                <a:off x="2873" y="225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503"/>
              <p:cNvSpPr>
                <a:spLocks noChangeShapeType="1"/>
              </p:cNvSpPr>
              <p:nvPr/>
            </p:nvSpPr>
            <p:spPr bwMode="auto">
              <a:xfrm>
                <a:off x="2867" y="225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504"/>
              <p:cNvSpPr>
                <a:spLocks noChangeShapeType="1"/>
              </p:cNvSpPr>
              <p:nvPr/>
            </p:nvSpPr>
            <p:spPr bwMode="auto">
              <a:xfrm>
                <a:off x="2879" y="225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505"/>
              <p:cNvSpPr>
                <a:spLocks noChangeShapeType="1"/>
              </p:cNvSpPr>
              <p:nvPr/>
            </p:nvSpPr>
            <p:spPr bwMode="auto">
              <a:xfrm>
                <a:off x="2861" y="225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506"/>
              <p:cNvSpPr>
                <a:spLocks noChangeShapeType="1"/>
              </p:cNvSpPr>
              <p:nvPr/>
            </p:nvSpPr>
            <p:spPr bwMode="auto">
              <a:xfrm>
                <a:off x="2873" y="225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507"/>
              <p:cNvSpPr>
                <a:spLocks noChangeShapeType="1"/>
              </p:cNvSpPr>
              <p:nvPr/>
            </p:nvSpPr>
            <p:spPr bwMode="auto">
              <a:xfrm>
                <a:off x="2909"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508"/>
              <p:cNvSpPr>
                <a:spLocks noChangeShapeType="1"/>
              </p:cNvSpPr>
              <p:nvPr/>
            </p:nvSpPr>
            <p:spPr bwMode="auto">
              <a:xfrm>
                <a:off x="2921"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509"/>
              <p:cNvSpPr>
                <a:spLocks noChangeShapeType="1"/>
              </p:cNvSpPr>
              <p:nvPr/>
            </p:nvSpPr>
            <p:spPr bwMode="auto">
              <a:xfrm>
                <a:off x="2921"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510"/>
              <p:cNvSpPr>
                <a:spLocks noChangeShapeType="1"/>
              </p:cNvSpPr>
              <p:nvPr/>
            </p:nvSpPr>
            <p:spPr bwMode="auto">
              <a:xfrm>
                <a:off x="2927"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511"/>
              <p:cNvSpPr>
                <a:spLocks noChangeShapeType="1"/>
              </p:cNvSpPr>
              <p:nvPr/>
            </p:nvSpPr>
            <p:spPr bwMode="auto">
              <a:xfrm>
                <a:off x="2915"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512"/>
              <p:cNvSpPr>
                <a:spLocks noChangeShapeType="1"/>
              </p:cNvSpPr>
              <p:nvPr/>
            </p:nvSpPr>
            <p:spPr bwMode="auto">
              <a:xfrm>
                <a:off x="2927"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513"/>
              <p:cNvSpPr>
                <a:spLocks noChangeShapeType="1"/>
              </p:cNvSpPr>
              <p:nvPr/>
            </p:nvSpPr>
            <p:spPr bwMode="auto">
              <a:xfrm>
                <a:off x="2933"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82" name="Line 514"/>
            <p:cNvSpPr>
              <a:spLocks noChangeShapeType="1"/>
            </p:cNvSpPr>
            <p:nvPr/>
          </p:nvSpPr>
          <p:spPr bwMode="auto">
            <a:xfrm>
              <a:off x="2939"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515"/>
            <p:cNvSpPr>
              <a:spLocks noChangeShapeType="1"/>
            </p:cNvSpPr>
            <p:nvPr/>
          </p:nvSpPr>
          <p:spPr bwMode="auto">
            <a:xfrm>
              <a:off x="2939"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516"/>
            <p:cNvSpPr>
              <a:spLocks noChangeShapeType="1"/>
            </p:cNvSpPr>
            <p:nvPr/>
          </p:nvSpPr>
          <p:spPr bwMode="auto">
            <a:xfrm>
              <a:off x="2945"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517"/>
            <p:cNvSpPr>
              <a:spLocks noChangeShapeType="1"/>
            </p:cNvSpPr>
            <p:nvPr/>
          </p:nvSpPr>
          <p:spPr bwMode="auto">
            <a:xfrm>
              <a:off x="2933"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518"/>
            <p:cNvSpPr>
              <a:spLocks noChangeShapeType="1"/>
            </p:cNvSpPr>
            <p:nvPr/>
          </p:nvSpPr>
          <p:spPr bwMode="auto">
            <a:xfrm>
              <a:off x="2945" y="2288"/>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519"/>
            <p:cNvSpPr>
              <a:spLocks noChangeShapeType="1"/>
            </p:cNvSpPr>
            <p:nvPr/>
          </p:nvSpPr>
          <p:spPr bwMode="auto">
            <a:xfrm>
              <a:off x="2963" y="230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520"/>
            <p:cNvSpPr>
              <a:spLocks noChangeShapeType="1"/>
            </p:cNvSpPr>
            <p:nvPr/>
          </p:nvSpPr>
          <p:spPr bwMode="auto">
            <a:xfrm>
              <a:off x="2975" y="230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521"/>
            <p:cNvSpPr>
              <a:spLocks noChangeShapeType="1"/>
            </p:cNvSpPr>
            <p:nvPr/>
          </p:nvSpPr>
          <p:spPr bwMode="auto">
            <a:xfrm>
              <a:off x="2975" y="230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522"/>
            <p:cNvSpPr>
              <a:spLocks noChangeShapeType="1"/>
            </p:cNvSpPr>
            <p:nvPr/>
          </p:nvSpPr>
          <p:spPr bwMode="auto">
            <a:xfrm>
              <a:off x="2981" y="230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523"/>
            <p:cNvSpPr>
              <a:spLocks noChangeShapeType="1"/>
            </p:cNvSpPr>
            <p:nvPr/>
          </p:nvSpPr>
          <p:spPr bwMode="auto">
            <a:xfrm>
              <a:off x="2969" y="230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524"/>
            <p:cNvSpPr>
              <a:spLocks noChangeShapeType="1"/>
            </p:cNvSpPr>
            <p:nvPr/>
          </p:nvSpPr>
          <p:spPr bwMode="auto">
            <a:xfrm>
              <a:off x="2981" y="230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525"/>
            <p:cNvSpPr>
              <a:spLocks noChangeShapeType="1"/>
            </p:cNvSpPr>
            <p:nvPr/>
          </p:nvSpPr>
          <p:spPr bwMode="auto">
            <a:xfrm>
              <a:off x="2945" y="230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526"/>
            <p:cNvSpPr>
              <a:spLocks noChangeShapeType="1"/>
            </p:cNvSpPr>
            <p:nvPr/>
          </p:nvSpPr>
          <p:spPr bwMode="auto">
            <a:xfrm>
              <a:off x="2957" y="230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527"/>
            <p:cNvSpPr>
              <a:spLocks noChangeShapeType="1"/>
            </p:cNvSpPr>
            <p:nvPr/>
          </p:nvSpPr>
          <p:spPr bwMode="auto">
            <a:xfrm>
              <a:off x="2957" y="230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528"/>
            <p:cNvSpPr>
              <a:spLocks noChangeShapeType="1"/>
            </p:cNvSpPr>
            <p:nvPr/>
          </p:nvSpPr>
          <p:spPr bwMode="auto">
            <a:xfrm>
              <a:off x="2963" y="230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529"/>
            <p:cNvSpPr>
              <a:spLocks noChangeShapeType="1"/>
            </p:cNvSpPr>
            <p:nvPr/>
          </p:nvSpPr>
          <p:spPr bwMode="auto">
            <a:xfrm>
              <a:off x="2951" y="230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530"/>
            <p:cNvSpPr>
              <a:spLocks noChangeShapeType="1"/>
            </p:cNvSpPr>
            <p:nvPr/>
          </p:nvSpPr>
          <p:spPr bwMode="auto">
            <a:xfrm>
              <a:off x="2963" y="230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531"/>
            <p:cNvSpPr>
              <a:spLocks noChangeShapeType="1"/>
            </p:cNvSpPr>
            <p:nvPr/>
          </p:nvSpPr>
          <p:spPr bwMode="auto">
            <a:xfrm>
              <a:off x="2981" y="231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532"/>
            <p:cNvSpPr>
              <a:spLocks noChangeShapeType="1"/>
            </p:cNvSpPr>
            <p:nvPr/>
          </p:nvSpPr>
          <p:spPr bwMode="auto">
            <a:xfrm>
              <a:off x="2993" y="231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533"/>
            <p:cNvSpPr>
              <a:spLocks noChangeShapeType="1"/>
            </p:cNvSpPr>
            <p:nvPr/>
          </p:nvSpPr>
          <p:spPr bwMode="auto">
            <a:xfrm>
              <a:off x="2993" y="231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534"/>
            <p:cNvSpPr>
              <a:spLocks noChangeShapeType="1"/>
            </p:cNvSpPr>
            <p:nvPr/>
          </p:nvSpPr>
          <p:spPr bwMode="auto">
            <a:xfrm>
              <a:off x="2999" y="231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535"/>
            <p:cNvSpPr>
              <a:spLocks noChangeShapeType="1"/>
            </p:cNvSpPr>
            <p:nvPr/>
          </p:nvSpPr>
          <p:spPr bwMode="auto">
            <a:xfrm>
              <a:off x="2987" y="231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536"/>
            <p:cNvSpPr>
              <a:spLocks noChangeShapeType="1"/>
            </p:cNvSpPr>
            <p:nvPr/>
          </p:nvSpPr>
          <p:spPr bwMode="auto">
            <a:xfrm>
              <a:off x="2999" y="231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537"/>
            <p:cNvSpPr>
              <a:spLocks noChangeShapeType="1"/>
            </p:cNvSpPr>
            <p:nvPr/>
          </p:nvSpPr>
          <p:spPr bwMode="auto">
            <a:xfrm>
              <a:off x="3509" y="248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538"/>
            <p:cNvSpPr>
              <a:spLocks noChangeShapeType="1"/>
            </p:cNvSpPr>
            <p:nvPr/>
          </p:nvSpPr>
          <p:spPr bwMode="auto">
            <a:xfrm>
              <a:off x="3521" y="248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539"/>
            <p:cNvSpPr>
              <a:spLocks noChangeShapeType="1"/>
            </p:cNvSpPr>
            <p:nvPr/>
          </p:nvSpPr>
          <p:spPr bwMode="auto">
            <a:xfrm>
              <a:off x="3605" y="24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540"/>
            <p:cNvSpPr>
              <a:spLocks noChangeShapeType="1"/>
            </p:cNvSpPr>
            <p:nvPr/>
          </p:nvSpPr>
          <p:spPr bwMode="auto">
            <a:xfrm>
              <a:off x="3587" y="24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541"/>
            <p:cNvSpPr>
              <a:spLocks noChangeShapeType="1"/>
            </p:cNvSpPr>
            <p:nvPr/>
          </p:nvSpPr>
          <p:spPr bwMode="auto">
            <a:xfrm>
              <a:off x="3575" y="24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542"/>
            <p:cNvSpPr>
              <a:spLocks noChangeShapeType="1"/>
            </p:cNvSpPr>
            <p:nvPr/>
          </p:nvSpPr>
          <p:spPr bwMode="auto">
            <a:xfrm>
              <a:off x="3551" y="24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543"/>
            <p:cNvSpPr>
              <a:spLocks noChangeShapeType="1"/>
            </p:cNvSpPr>
            <p:nvPr/>
          </p:nvSpPr>
          <p:spPr bwMode="auto">
            <a:xfrm>
              <a:off x="3599" y="24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544"/>
            <p:cNvSpPr>
              <a:spLocks noChangeShapeType="1"/>
            </p:cNvSpPr>
            <p:nvPr/>
          </p:nvSpPr>
          <p:spPr bwMode="auto">
            <a:xfrm>
              <a:off x="3581" y="24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545"/>
            <p:cNvSpPr>
              <a:spLocks noChangeShapeType="1"/>
            </p:cNvSpPr>
            <p:nvPr/>
          </p:nvSpPr>
          <p:spPr bwMode="auto">
            <a:xfrm>
              <a:off x="3563" y="24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546"/>
            <p:cNvSpPr>
              <a:spLocks noChangeShapeType="1"/>
            </p:cNvSpPr>
            <p:nvPr/>
          </p:nvSpPr>
          <p:spPr bwMode="auto">
            <a:xfrm>
              <a:off x="3545" y="249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547"/>
            <p:cNvSpPr>
              <a:spLocks noChangeShapeType="1"/>
            </p:cNvSpPr>
            <p:nvPr/>
          </p:nvSpPr>
          <p:spPr bwMode="auto">
            <a:xfrm>
              <a:off x="3467" y="2468"/>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548"/>
            <p:cNvSpPr>
              <a:spLocks noChangeShapeType="1"/>
            </p:cNvSpPr>
            <p:nvPr/>
          </p:nvSpPr>
          <p:spPr bwMode="auto">
            <a:xfrm>
              <a:off x="3443" y="245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549"/>
            <p:cNvSpPr>
              <a:spLocks noChangeShapeType="1"/>
            </p:cNvSpPr>
            <p:nvPr/>
          </p:nvSpPr>
          <p:spPr bwMode="auto">
            <a:xfrm>
              <a:off x="3455" y="2462"/>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550"/>
            <p:cNvSpPr>
              <a:spLocks noChangeShapeType="1"/>
            </p:cNvSpPr>
            <p:nvPr/>
          </p:nvSpPr>
          <p:spPr bwMode="auto">
            <a:xfrm>
              <a:off x="3425" y="245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551"/>
            <p:cNvSpPr>
              <a:spLocks noChangeShapeType="1"/>
            </p:cNvSpPr>
            <p:nvPr/>
          </p:nvSpPr>
          <p:spPr bwMode="auto">
            <a:xfrm>
              <a:off x="3431" y="245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552"/>
            <p:cNvSpPr>
              <a:spLocks noChangeShapeType="1"/>
            </p:cNvSpPr>
            <p:nvPr/>
          </p:nvSpPr>
          <p:spPr bwMode="auto">
            <a:xfrm>
              <a:off x="3401" y="2444"/>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553"/>
            <p:cNvSpPr>
              <a:spLocks noChangeShapeType="1"/>
            </p:cNvSpPr>
            <p:nvPr/>
          </p:nvSpPr>
          <p:spPr bwMode="auto">
            <a:xfrm>
              <a:off x="3527" y="2480"/>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554"/>
            <p:cNvSpPr>
              <a:spLocks noChangeShapeType="1"/>
            </p:cNvSpPr>
            <p:nvPr/>
          </p:nvSpPr>
          <p:spPr bwMode="auto">
            <a:xfrm>
              <a:off x="3479" y="2466"/>
              <a:ext cx="0" cy="36"/>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555"/>
            <p:cNvSpPr>
              <a:spLocks noChangeShapeType="1"/>
            </p:cNvSpPr>
            <p:nvPr/>
          </p:nvSpPr>
          <p:spPr bwMode="auto">
            <a:xfrm>
              <a:off x="3497" y="2482"/>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556"/>
            <p:cNvSpPr>
              <a:spLocks noChangeShapeType="1"/>
            </p:cNvSpPr>
            <p:nvPr/>
          </p:nvSpPr>
          <p:spPr bwMode="auto">
            <a:xfrm>
              <a:off x="3413" y="2450"/>
              <a:ext cx="0" cy="30"/>
            </a:xfrm>
            <a:prstGeom prst="line">
              <a:avLst/>
            </a:pr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Freeform 557"/>
            <p:cNvSpPr>
              <a:spLocks/>
            </p:cNvSpPr>
            <p:nvPr/>
          </p:nvSpPr>
          <p:spPr bwMode="auto">
            <a:xfrm>
              <a:off x="3107" y="2372"/>
              <a:ext cx="516" cy="138"/>
            </a:xfrm>
            <a:custGeom>
              <a:avLst/>
              <a:gdLst>
                <a:gd name="T0" fmla="*/ 86 w 86"/>
                <a:gd name="T1" fmla="*/ 23 h 23"/>
                <a:gd name="T2" fmla="*/ 72 w 86"/>
                <a:gd name="T3" fmla="*/ 23 h 23"/>
                <a:gd name="T4" fmla="*/ 72 w 86"/>
                <a:gd name="T5" fmla="*/ 21 h 23"/>
                <a:gd name="T6" fmla="*/ 63 w 86"/>
                <a:gd name="T7" fmla="*/ 21 h 23"/>
                <a:gd name="T8" fmla="*/ 63 w 86"/>
                <a:gd name="T9" fmla="*/ 19 h 23"/>
                <a:gd name="T10" fmla="*/ 57 w 86"/>
                <a:gd name="T11" fmla="*/ 19 h 23"/>
                <a:gd name="T12" fmla="*/ 57 w 86"/>
                <a:gd name="T13" fmla="*/ 16 h 23"/>
                <a:gd name="T14" fmla="*/ 50 w 86"/>
                <a:gd name="T15" fmla="*/ 16 h 23"/>
                <a:gd name="T16" fmla="*/ 50 w 86"/>
                <a:gd name="T17" fmla="*/ 14 h 23"/>
                <a:gd name="T18" fmla="*/ 46 w 86"/>
                <a:gd name="T19" fmla="*/ 14 h 23"/>
                <a:gd name="T20" fmla="*/ 46 w 86"/>
                <a:gd name="T21" fmla="*/ 12 h 23"/>
                <a:gd name="T22" fmla="*/ 38 w 86"/>
                <a:gd name="T23" fmla="*/ 12 h 23"/>
                <a:gd name="T24" fmla="*/ 38 w 86"/>
                <a:gd name="T25" fmla="*/ 11 h 23"/>
                <a:gd name="T26" fmla="*/ 28 w 86"/>
                <a:gd name="T27" fmla="*/ 11 h 23"/>
                <a:gd name="T28" fmla="*/ 28 w 86"/>
                <a:gd name="T29" fmla="*/ 8 h 23"/>
                <a:gd name="T30" fmla="*/ 23 w 86"/>
                <a:gd name="T31" fmla="*/ 8 h 23"/>
                <a:gd name="T32" fmla="*/ 23 w 86"/>
                <a:gd name="T33" fmla="*/ 6 h 23"/>
                <a:gd name="T34" fmla="*/ 17 w 86"/>
                <a:gd name="T35" fmla="*/ 6 h 23"/>
                <a:gd name="T36" fmla="*/ 17 w 86"/>
                <a:gd name="T37" fmla="*/ 5 h 23"/>
                <a:gd name="T38" fmla="*/ 12 w 86"/>
                <a:gd name="T39" fmla="*/ 5 h 23"/>
                <a:gd name="T40" fmla="*/ 12 w 86"/>
                <a:gd name="T41" fmla="*/ 3 h 23"/>
                <a:gd name="T42" fmla="*/ 6 w 86"/>
                <a:gd name="T43" fmla="*/ 3 h 23"/>
                <a:gd name="T44" fmla="*/ 6 w 86"/>
                <a:gd name="T45" fmla="*/ 2 h 23"/>
                <a:gd name="T46" fmla="*/ 0 w 86"/>
                <a:gd name="T47" fmla="*/ 2 h 23"/>
                <a:gd name="T48" fmla="*/ 0 w 8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23">
                  <a:moveTo>
                    <a:pt x="86" y="23"/>
                  </a:moveTo>
                  <a:lnTo>
                    <a:pt x="72" y="23"/>
                  </a:lnTo>
                  <a:lnTo>
                    <a:pt x="72" y="21"/>
                  </a:lnTo>
                  <a:lnTo>
                    <a:pt x="63" y="21"/>
                  </a:lnTo>
                  <a:lnTo>
                    <a:pt x="63" y="19"/>
                  </a:lnTo>
                  <a:lnTo>
                    <a:pt x="57" y="19"/>
                  </a:lnTo>
                  <a:lnTo>
                    <a:pt x="57" y="16"/>
                  </a:lnTo>
                  <a:lnTo>
                    <a:pt x="50" y="16"/>
                  </a:lnTo>
                  <a:lnTo>
                    <a:pt x="50" y="14"/>
                  </a:lnTo>
                  <a:lnTo>
                    <a:pt x="46" y="14"/>
                  </a:lnTo>
                  <a:lnTo>
                    <a:pt x="46" y="12"/>
                  </a:lnTo>
                  <a:lnTo>
                    <a:pt x="38" y="12"/>
                  </a:lnTo>
                  <a:lnTo>
                    <a:pt x="38" y="11"/>
                  </a:lnTo>
                  <a:lnTo>
                    <a:pt x="28" y="11"/>
                  </a:lnTo>
                  <a:lnTo>
                    <a:pt x="28" y="8"/>
                  </a:lnTo>
                  <a:lnTo>
                    <a:pt x="23" y="8"/>
                  </a:lnTo>
                  <a:lnTo>
                    <a:pt x="23" y="6"/>
                  </a:lnTo>
                  <a:lnTo>
                    <a:pt x="17" y="6"/>
                  </a:lnTo>
                  <a:lnTo>
                    <a:pt x="17" y="5"/>
                  </a:lnTo>
                  <a:lnTo>
                    <a:pt x="12" y="5"/>
                  </a:lnTo>
                  <a:lnTo>
                    <a:pt x="12" y="3"/>
                  </a:lnTo>
                  <a:lnTo>
                    <a:pt x="6" y="3"/>
                  </a:lnTo>
                  <a:lnTo>
                    <a:pt x="6" y="2"/>
                  </a:lnTo>
                  <a:lnTo>
                    <a:pt x="0" y="2"/>
                  </a:lnTo>
                  <a:lnTo>
                    <a:pt x="0" y="0"/>
                  </a:lnTo>
                </a:path>
              </a:pathLst>
            </a:custGeom>
            <a:noFill/>
            <a:ln w="19050">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26" name="Group 884"/>
          <p:cNvGrpSpPr>
            <a:grpSpLocks/>
          </p:cNvGrpSpPr>
          <p:nvPr/>
        </p:nvGrpSpPr>
        <p:grpSpPr bwMode="auto">
          <a:xfrm>
            <a:off x="5504893" y="2731904"/>
            <a:ext cx="3200400" cy="1404000"/>
            <a:chOff x="2181" y="1816"/>
            <a:chExt cx="1398" cy="684"/>
          </a:xfrm>
        </p:grpSpPr>
        <p:grpSp>
          <p:nvGrpSpPr>
            <p:cNvPr id="627" name="Group 885"/>
            <p:cNvGrpSpPr>
              <a:grpSpLocks/>
            </p:cNvGrpSpPr>
            <p:nvPr/>
          </p:nvGrpSpPr>
          <p:grpSpPr bwMode="auto">
            <a:xfrm>
              <a:off x="2337" y="1930"/>
              <a:ext cx="1242" cy="570"/>
              <a:chOff x="2337" y="1930"/>
              <a:chExt cx="1242" cy="570"/>
            </a:xfrm>
          </p:grpSpPr>
          <p:sp>
            <p:nvSpPr>
              <p:cNvPr id="753" name="Line 886"/>
              <p:cNvSpPr>
                <a:spLocks noChangeShapeType="1"/>
              </p:cNvSpPr>
              <p:nvPr/>
            </p:nvSpPr>
            <p:spPr bwMode="auto">
              <a:xfrm>
                <a:off x="2655" y="212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4" name="Line 887"/>
              <p:cNvSpPr>
                <a:spLocks noChangeShapeType="1"/>
              </p:cNvSpPr>
              <p:nvPr/>
            </p:nvSpPr>
            <p:spPr bwMode="auto">
              <a:xfrm>
                <a:off x="2751" y="21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5" name="Line 888"/>
              <p:cNvSpPr>
                <a:spLocks noChangeShapeType="1"/>
              </p:cNvSpPr>
              <p:nvPr/>
            </p:nvSpPr>
            <p:spPr bwMode="auto">
              <a:xfrm>
                <a:off x="2763" y="21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6" name="Line 889"/>
              <p:cNvSpPr>
                <a:spLocks noChangeShapeType="1"/>
              </p:cNvSpPr>
              <p:nvPr/>
            </p:nvSpPr>
            <p:spPr bwMode="auto">
              <a:xfrm>
                <a:off x="2757" y="21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7" name="Line 890"/>
              <p:cNvSpPr>
                <a:spLocks noChangeShapeType="1"/>
              </p:cNvSpPr>
              <p:nvPr/>
            </p:nvSpPr>
            <p:spPr bwMode="auto">
              <a:xfrm>
                <a:off x="2769" y="21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8" name="Line 891"/>
              <p:cNvSpPr>
                <a:spLocks noChangeShapeType="1"/>
              </p:cNvSpPr>
              <p:nvPr/>
            </p:nvSpPr>
            <p:spPr bwMode="auto">
              <a:xfrm>
                <a:off x="2757" y="21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9" name="Line 892"/>
              <p:cNvSpPr>
                <a:spLocks noChangeShapeType="1"/>
              </p:cNvSpPr>
              <p:nvPr/>
            </p:nvSpPr>
            <p:spPr bwMode="auto">
              <a:xfrm>
                <a:off x="2769" y="217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0" name="Line 893"/>
              <p:cNvSpPr>
                <a:spLocks noChangeShapeType="1"/>
              </p:cNvSpPr>
              <p:nvPr/>
            </p:nvSpPr>
            <p:spPr bwMode="auto">
              <a:xfrm>
                <a:off x="2775" y="218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1" name="Line 894"/>
              <p:cNvSpPr>
                <a:spLocks noChangeShapeType="1"/>
              </p:cNvSpPr>
              <p:nvPr/>
            </p:nvSpPr>
            <p:spPr bwMode="auto">
              <a:xfrm>
                <a:off x="2781" y="218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2" name="Line 895"/>
              <p:cNvSpPr>
                <a:spLocks noChangeShapeType="1"/>
              </p:cNvSpPr>
              <p:nvPr/>
            </p:nvSpPr>
            <p:spPr bwMode="auto">
              <a:xfrm>
                <a:off x="2781" y="218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3" name="Line 896"/>
              <p:cNvSpPr>
                <a:spLocks noChangeShapeType="1"/>
              </p:cNvSpPr>
              <p:nvPr/>
            </p:nvSpPr>
            <p:spPr bwMode="auto">
              <a:xfrm>
                <a:off x="2787" y="218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4" name="Line 897"/>
              <p:cNvSpPr>
                <a:spLocks noChangeShapeType="1"/>
              </p:cNvSpPr>
              <p:nvPr/>
            </p:nvSpPr>
            <p:spPr bwMode="auto">
              <a:xfrm>
                <a:off x="2775" y="218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5" name="Line 898"/>
              <p:cNvSpPr>
                <a:spLocks noChangeShapeType="1"/>
              </p:cNvSpPr>
              <p:nvPr/>
            </p:nvSpPr>
            <p:spPr bwMode="auto">
              <a:xfrm>
                <a:off x="2787" y="218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6" name="Line 899"/>
              <p:cNvSpPr>
                <a:spLocks noChangeShapeType="1"/>
              </p:cNvSpPr>
              <p:nvPr/>
            </p:nvSpPr>
            <p:spPr bwMode="auto">
              <a:xfrm>
                <a:off x="2799"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7" name="Line 900"/>
              <p:cNvSpPr>
                <a:spLocks noChangeShapeType="1"/>
              </p:cNvSpPr>
              <p:nvPr/>
            </p:nvSpPr>
            <p:spPr bwMode="auto">
              <a:xfrm>
                <a:off x="2811"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8" name="Line 901"/>
              <p:cNvSpPr>
                <a:spLocks noChangeShapeType="1"/>
              </p:cNvSpPr>
              <p:nvPr/>
            </p:nvSpPr>
            <p:spPr bwMode="auto">
              <a:xfrm>
                <a:off x="2805"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9" name="Line 902"/>
              <p:cNvSpPr>
                <a:spLocks noChangeShapeType="1"/>
              </p:cNvSpPr>
              <p:nvPr/>
            </p:nvSpPr>
            <p:spPr bwMode="auto">
              <a:xfrm>
                <a:off x="2817"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0" name="Line 903"/>
              <p:cNvSpPr>
                <a:spLocks noChangeShapeType="1"/>
              </p:cNvSpPr>
              <p:nvPr/>
            </p:nvSpPr>
            <p:spPr bwMode="auto">
              <a:xfrm>
                <a:off x="2805"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1" name="Line 904"/>
              <p:cNvSpPr>
                <a:spLocks noChangeShapeType="1"/>
              </p:cNvSpPr>
              <p:nvPr/>
            </p:nvSpPr>
            <p:spPr bwMode="auto">
              <a:xfrm>
                <a:off x="2811"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2" name="Line 905"/>
              <p:cNvSpPr>
                <a:spLocks noChangeShapeType="1"/>
              </p:cNvSpPr>
              <p:nvPr/>
            </p:nvSpPr>
            <p:spPr bwMode="auto">
              <a:xfrm>
                <a:off x="2817"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3" name="Line 906"/>
              <p:cNvSpPr>
                <a:spLocks noChangeShapeType="1"/>
              </p:cNvSpPr>
              <p:nvPr/>
            </p:nvSpPr>
            <p:spPr bwMode="auto">
              <a:xfrm>
                <a:off x="2829"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4" name="Line 907"/>
              <p:cNvSpPr>
                <a:spLocks noChangeShapeType="1"/>
              </p:cNvSpPr>
              <p:nvPr/>
            </p:nvSpPr>
            <p:spPr bwMode="auto">
              <a:xfrm>
                <a:off x="2829"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5" name="Line 908"/>
              <p:cNvSpPr>
                <a:spLocks noChangeShapeType="1"/>
              </p:cNvSpPr>
              <p:nvPr/>
            </p:nvSpPr>
            <p:spPr bwMode="auto">
              <a:xfrm>
                <a:off x="2835"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6" name="Line 909"/>
              <p:cNvSpPr>
                <a:spLocks noChangeShapeType="1"/>
              </p:cNvSpPr>
              <p:nvPr/>
            </p:nvSpPr>
            <p:spPr bwMode="auto">
              <a:xfrm>
                <a:off x="2823"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7" name="Line 910"/>
              <p:cNvSpPr>
                <a:spLocks noChangeShapeType="1"/>
              </p:cNvSpPr>
              <p:nvPr/>
            </p:nvSpPr>
            <p:spPr bwMode="auto">
              <a:xfrm>
                <a:off x="2835" y="220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8" name="Line 911"/>
              <p:cNvSpPr>
                <a:spLocks noChangeShapeType="1"/>
              </p:cNvSpPr>
              <p:nvPr/>
            </p:nvSpPr>
            <p:spPr bwMode="auto">
              <a:xfrm>
                <a:off x="2841" y="22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9" name="Line 912"/>
              <p:cNvSpPr>
                <a:spLocks noChangeShapeType="1"/>
              </p:cNvSpPr>
              <p:nvPr/>
            </p:nvSpPr>
            <p:spPr bwMode="auto">
              <a:xfrm>
                <a:off x="2853" y="22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0" name="Line 913"/>
              <p:cNvSpPr>
                <a:spLocks noChangeShapeType="1"/>
              </p:cNvSpPr>
              <p:nvPr/>
            </p:nvSpPr>
            <p:spPr bwMode="auto">
              <a:xfrm>
                <a:off x="2853" y="22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1" name="Line 914"/>
              <p:cNvSpPr>
                <a:spLocks noChangeShapeType="1"/>
              </p:cNvSpPr>
              <p:nvPr/>
            </p:nvSpPr>
            <p:spPr bwMode="auto">
              <a:xfrm>
                <a:off x="2859" y="22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2" name="Line 915"/>
              <p:cNvSpPr>
                <a:spLocks noChangeShapeType="1"/>
              </p:cNvSpPr>
              <p:nvPr/>
            </p:nvSpPr>
            <p:spPr bwMode="auto">
              <a:xfrm>
                <a:off x="2847" y="22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3" name="Line 916"/>
              <p:cNvSpPr>
                <a:spLocks noChangeShapeType="1"/>
              </p:cNvSpPr>
              <p:nvPr/>
            </p:nvSpPr>
            <p:spPr bwMode="auto">
              <a:xfrm>
                <a:off x="2859" y="222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4" name="Line 917"/>
              <p:cNvSpPr>
                <a:spLocks noChangeShapeType="1"/>
              </p:cNvSpPr>
              <p:nvPr/>
            </p:nvSpPr>
            <p:spPr bwMode="auto">
              <a:xfrm>
                <a:off x="2865" y="22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5" name="Line 918"/>
              <p:cNvSpPr>
                <a:spLocks noChangeShapeType="1"/>
              </p:cNvSpPr>
              <p:nvPr/>
            </p:nvSpPr>
            <p:spPr bwMode="auto">
              <a:xfrm>
                <a:off x="2877" y="22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6" name="Line 919"/>
              <p:cNvSpPr>
                <a:spLocks noChangeShapeType="1"/>
              </p:cNvSpPr>
              <p:nvPr/>
            </p:nvSpPr>
            <p:spPr bwMode="auto">
              <a:xfrm>
                <a:off x="2877" y="22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7" name="Line 920"/>
              <p:cNvSpPr>
                <a:spLocks noChangeShapeType="1"/>
              </p:cNvSpPr>
              <p:nvPr/>
            </p:nvSpPr>
            <p:spPr bwMode="auto">
              <a:xfrm>
                <a:off x="2883" y="22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8" name="Line 921"/>
              <p:cNvSpPr>
                <a:spLocks noChangeShapeType="1"/>
              </p:cNvSpPr>
              <p:nvPr/>
            </p:nvSpPr>
            <p:spPr bwMode="auto">
              <a:xfrm>
                <a:off x="2871" y="22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9" name="Line 922"/>
              <p:cNvSpPr>
                <a:spLocks noChangeShapeType="1"/>
              </p:cNvSpPr>
              <p:nvPr/>
            </p:nvSpPr>
            <p:spPr bwMode="auto">
              <a:xfrm>
                <a:off x="2883" y="22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0" name="Line 923"/>
              <p:cNvSpPr>
                <a:spLocks noChangeShapeType="1"/>
              </p:cNvSpPr>
              <p:nvPr/>
            </p:nvSpPr>
            <p:spPr bwMode="auto">
              <a:xfrm>
                <a:off x="2895" y="22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1" name="Line 924"/>
              <p:cNvSpPr>
                <a:spLocks noChangeShapeType="1"/>
              </p:cNvSpPr>
              <p:nvPr/>
            </p:nvSpPr>
            <p:spPr bwMode="auto">
              <a:xfrm>
                <a:off x="2919" y="22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2" name="Line 925"/>
              <p:cNvSpPr>
                <a:spLocks noChangeShapeType="1"/>
              </p:cNvSpPr>
              <p:nvPr/>
            </p:nvSpPr>
            <p:spPr bwMode="auto">
              <a:xfrm>
                <a:off x="2907" y="22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3" name="Line 926"/>
              <p:cNvSpPr>
                <a:spLocks noChangeShapeType="1"/>
              </p:cNvSpPr>
              <p:nvPr/>
            </p:nvSpPr>
            <p:spPr bwMode="auto">
              <a:xfrm>
                <a:off x="2931" y="22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4" name="Line 927"/>
              <p:cNvSpPr>
                <a:spLocks noChangeShapeType="1"/>
              </p:cNvSpPr>
              <p:nvPr/>
            </p:nvSpPr>
            <p:spPr bwMode="auto">
              <a:xfrm>
                <a:off x="2901" y="22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5" name="Line 928"/>
              <p:cNvSpPr>
                <a:spLocks noChangeShapeType="1"/>
              </p:cNvSpPr>
              <p:nvPr/>
            </p:nvSpPr>
            <p:spPr bwMode="auto">
              <a:xfrm>
                <a:off x="2925" y="224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6" name="Line 929"/>
              <p:cNvSpPr>
                <a:spLocks noChangeShapeType="1"/>
              </p:cNvSpPr>
              <p:nvPr/>
            </p:nvSpPr>
            <p:spPr bwMode="auto">
              <a:xfrm>
                <a:off x="2937" y="226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7" name="Line 930"/>
              <p:cNvSpPr>
                <a:spLocks noChangeShapeType="1"/>
              </p:cNvSpPr>
              <p:nvPr/>
            </p:nvSpPr>
            <p:spPr bwMode="auto">
              <a:xfrm>
                <a:off x="2955" y="226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8" name="Line 931"/>
              <p:cNvSpPr>
                <a:spLocks noChangeShapeType="1"/>
              </p:cNvSpPr>
              <p:nvPr/>
            </p:nvSpPr>
            <p:spPr bwMode="auto">
              <a:xfrm>
                <a:off x="2949" y="226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9" name="Line 932"/>
              <p:cNvSpPr>
                <a:spLocks noChangeShapeType="1"/>
              </p:cNvSpPr>
              <p:nvPr/>
            </p:nvSpPr>
            <p:spPr bwMode="auto">
              <a:xfrm>
                <a:off x="2967" y="226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0" name="Line 933"/>
              <p:cNvSpPr>
                <a:spLocks noChangeShapeType="1"/>
              </p:cNvSpPr>
              <p:nvPr/>
            </p:nvSpPr>
            <p:spPr bwMode="auto">
              <a:xfrm>
                <a:off x="2943" y="226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1" name="Line 934"/>
              <p:cNvSpPr>
                <a:spLocks noChangeShapeType="1"/>
              </p:cNvSpPr>
              <p:nvPr/>
            </p:nvSpPr>
            <p:spPr bwMode="auto">
              <a:xfrm>
                <a:off x="2961" y="226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2" name="Line 935"/>
              <p:cNvSpPr>
                <a:spLocks noChangeShapeType="1"/>
              </p:cNvSpPr>
              <p:nvPr/>
            </p:nvSpPr>
            <p:spPr bwMode="auto">
              <a:xfrm>
                <a:off x="3147" y="23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3" name="Line 936"/>
              <p:cNvSpPr>
                <a:spLocks noChangeShapeType="1"/>
              </p:cNvSpPr>
              <p:nvPr/>
            </p:nvSpPr>
            <p:spPr bwMode="auto">
              <a:xfrm>
                <a:off x="3153" y="23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4" name="Line 937"/>
              <p:cNvSpPr>
                <a:spLocks noChangeShapeType="1"/>
              </p:cNvSpPr>
              <p:nvPr/>
            </p:nvSpPr>
            <p:spPr bwMode="auto">
              <a:xfrm>
                <a:off x="3153" y="23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5" name="Line 938"/>
              <p:cNvSpPr>
                <a:spLocks noChangeShapeType="1"/>
              </p:cNvSpPr>
              <p:nvPr/>
            </p:nvSpPr>
            <p:spPr bwMode="auto">
              <a:xfrm>
                <a:off x="3159" y="23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6" name="Line 939"/>
              <p:cNvSpPr>
                <a:spLocks noChangeShapeType="1"/>
              </p:cNvSpPr>
              <p:nvPr/>
            </p:nvSpPr>
            <p:spPr bwMode="auto">
              <a:xfrm>
                <a:off x="3147" y="23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7" name="Line 940"/>
              <p:cNvSpPr>
                <a:spLocks noChangeShapeType="1"/>
              </p:cNvSpPr>
              <p:nvPr/>
            </p:nvSpPr>
            <p:spPr bwMode="auto">
              <a:xfrm>
                <a:off x="3159" y="23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8" name="Line 941"/>
              <p:cNvSpPr>
                <a:spLocks noChangeShapeType="1"/>
              </p:cNvSpPr>
              <p:nvPr/>
            </p:nvSpPr>
            <p:spPr bwMode="auto">
              <a:xfrm>
                <a:off x="3189" y="235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9" name="Line 942"/>
              <p:cNvSpPr>
                <a:spLocks noChangeShapeType="1"/>
              </p:cNvSpPr>
              <p:nvPr/>
            </p:nvSpPr>
            <p:spPr bwMode="auto">
              <a:xfrm>
                <a:off x="3207" y="235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0" name="Line 943"/>
              <p:cNvSpPr>
                <a:spLocks noChangeShapeType="1"/>
              </p:cNvSpPr>
              <p:nvPr/>
            </p:nvSpPr>
            <p:spPr bwMode="auto">
              <a:xfrm>
                <a:off x="3201" y="235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1" name="Line 944"/>
              <p:cNvSpPr>
                <a:spLocks noChangeShapeType="1"/>
              </p:cNvSpPr>
              <p:nvPr/>
            </p:nvSpPr>
            <p:spPr bwMode="auto">
              <a:xfrm>
                <a:off x="3213" y="235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2" name="Line 945"/>
              <p:cNvSpPr>
                <a:spLocks noChangeShapeType="1"/>
              </p:cNvSpPr>
              <p:nvPr/>
            </p:nvSpPr>
            <p:spPr bwMode="auto">
              <a:xfrm>
                <a:off x="3195" y="235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3" name="Line 946"/>
              <p:cNvSpPr>
                <a:spLocks noChangeShapeType="1"/>
              </p:cNvSpPr>
              <p:nvPr/>
            </p:nvSpPr>
            <p:spPr bwMode="auto">
              <a:xfrm>
                <a:off x="3213" y="235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4" name="Line 947"/>
              <p:cNvSpPr>
                <a:spLocks noChangeShapeType="1"/>
              </p:cNvSpPr>
              <p:nvPr/>
            </p:nvSpPr>
            <p:spPr bwMode="auto">
              <a:xfrm>
                <a:off x="3561" y="24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5" name="Line 948"/>
              <p:cNvSpPr>
                <a:spLocks noChangeShapeType="1"/>
              </p:cNvSpPr>
              <p:nvPr/>
            </p:nvSpPr>
            <p:spPr bwMode="auto">
              <a:xfrm>
                <a:off x="3171" y="23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6" name="Line 949"/>
              <p:cNvSpPr>
                <a:spLocks noChangeShapeType="1"/>
              </p:cNvSpPr>
              <p:nvPr/>
            </p:nvSpPr>
            <p:spPr bwMode="auto">
              <a:xfrm>
                <a:off x="3183" y="23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7" name="Line 950"/>
              <p:cNvSpPr>
                <a:spLocks noChangeShapeType="1"/>
              </p:cNvSpPr>
              <p:nvPr/>
            </p:nvSpPr>
            <p:spPr bwMode="auto">
              <a:xfrm>
                <a:off x="3177" y="23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8" name="Line 951"/>
              <p:cNvSpPr>
                <a:spLocks noChangeShapeType="1"/>
              </p:cNvSpPr>
              <p:nvPr/>
            </p:nvSpPr>
            <p:spPr bwMode="auto">
              <a:xfrm>
                <a:off x="3189" y="23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9" name="Line 952"/>
              <p:cNvSpPr>
                <a:spLocks noChangeShapeType="1"/>
              </p:cNvSpPr>
              <p:nvPr/>
            </p:nvSpPr>
            <p:spPr bwMode="auto">
              <a:xfrm>
                <a:off x="3177" y="23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0" name="Line 953"/>
              <p:cNvSpPr>
                <a:spLocks noChangeShapeType="1"/>
              </p:cNvSpPr>
              <p:nvPr/>
            </p:nvSpPr>
            <p:spPr bwMode="auto">
              <a:xfrm>
                <a:off x="3183" y="234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1" name="Line 954"/>
              <p:cNvSpPr>
                <a:spLocks noChangeShapeType="1"/>
              </p:cNvSpPr>
              <p:nvPr/>
            </p:nvSpPr>
            <p:spPr bwMode="auto">
              <a:xfrm>
                <a:off x="3225" y="23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2" name="Line 955"/>
              <p:cNvSpPr>
                <a:spLocks noChangeShapeType="1"/>
              </p:cNvSpPr>
              <p:nvPr/>
            </p:nvSpPr>
            <p:spPr bwMode="auto">
              <a:xfrm>
                <a:off x="3231" y="23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3" name="Line 956"/>
              <p:cNvSpPr>
                <a:spLocks noChangeShapeType="1"/>
              </p:cNvSpPr>
              <p:nvPr/>
            </p:nvSpPr>
            <p:spPr bwMode="auto">
              <a:xfrm>
                <a:off x="3231" y="23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4" name="Line 957"/>
              <p:cNvSpPr>
                <a:spLocks noChangeShapeType="1"/>
              </p:cNvSpPr>
              <p:nvPr/>
            </p:nvSpPr>
            <p:spPr bwMode="auto">
              <a:xfrm>
                <a:off x="3237" y="23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5" name="Line 958"/>
              <p:cNvSpPr>
                <a:spLocks noChangeShapeType="1"/>
              </p:cNvSpPr>
              <p:nvPr/>
            </p:nvSpPr>
            <p:spPr bwMode="auto">
              <a:xfrm>
                <a:off x="3225" y="23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6" name="Line 959"/>
              <p:cNvSpPr>
                <a:spLocks noChangeShapeType="1"/>
              </p:cNvSpPr>
              <p:nvPr/>
            </p:nvSpPr>
            <p:spPr bwMode="auto">
              <a:xfrm>
                <a:off x="3237" y="236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7" name="Line 960"/>
              <p:cNvSpPr>
                <a:spLocks noChangeShapeType="1"/>
              </p:cNvSpPr>
              <p:nvPr/>
            </p:nvSpPr>
            <p:spPr bwMode="auto">
              <a:xfrm>
                <a:off x="3249" y="23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8" name="Line 961"/>
              <p:cNvSpPr>
                <a:spLocks noChangeShapeType="1"/>
              </p:cNvSpPr>
              <p:nvPr/>
            </p:nvSpPr>
            <p:spPr bwMode="auto">
              <a:xfrm>
                <a:off x="3267" y="23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9" name="Line 962"/>
              <p:cNvSpPr>
                <a:spLocks noChangeShapeType="1"/>
              </p:cNvSpPr>
              <p:nvPr/>
            </p:nvSpPr>
            <p:spPr bwMode="auto">
              <a:xfrm>
                <a:off x="3261" y="23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0" name="Line 963"/>
              <p:cNvSpPr>
                <a:spLocks noChangeShapeType="1"/>
              </p:cNvSpPr>
              <p:nvPr/>
            </p:nvSpPr>
            <p:spPr bwMode="auto">
              <a:xfrm>
                <a:off x="3279" y="23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1" name="Line 964"/>
              <p:cNvSpPr>
                <a:spLocks noChangeShapeType="1"/>
              </p:cNvSpPr>
              <p:nvPr/>
            </p:nvSpPr>
            <p:spPr bwMode="auto">
              <a:xfrm>
                <a:off x="3255" y="23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2" name="Line 965"/>
              <p:cNvSpPr>
                <a:spLocks noChangeShapeType="1"/>
              </p:cNvSpPr>
              <p:nvPr/>
            </p:nvSpPr>
            <p:spPr bwMode="auto">
              <a:xfrm>
                <a:off x="3273" y="238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3" name="Line 966"/>
              <p:cNvSpPr>
                <a:spLocks noChangeShapeType="1"/>
              </p:cNvSpPr>
              <p:nvPr/>
            </p:nvSpPr>
            <p:spPr bwMode="auto">
              <a:xfrm>
                <a:off x="2979" y="22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4" name="Line 967"/>
              <p:cNvSpPr>
                <a:spLocks noChangeShapeType="1"/>
              </p:cNvSpPr>
              <p:nvPr/>
            </p:nvSpPr>
            <p:spPr bwMode="auto">
              <a:xfrm>
                <a:off x="3003" y="22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5" name="Line 968"/>
              <p:cNvSpPr>
                <a:spLocks noChangeShapeType="1"/>
              </p:cNvSpPr>
              <p:nvPr/>
            </p:nvSpPr>
            <p:spPr bwMode="auto">
              <a:xfrm>
                <a:off x="2997" y="22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6" name="Line 969"/>
              <p:cNvSpPr>
                <a:spLocks noChangeShapeType="1"/>
              </p:cNvSpPr>
              <p:nvPr/>
            </p:nvSpPr>
            <p:spPr bwMode="auto">
              <a:xfrm>
                <a:off x="3015" y="22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7" name="Line 970"/>
              <p:cNvSpPr>
                <a:spLocks noChangeShapeType="1"/>
              </p:cNvSpPr>
              <p:nvPr/>
            </p:nvSpPr>
            <p:spPr bwMode="auto">
              <a:xfrm>
                <a:off x="2985" y="22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8" name="Line 971"/>
              <p:cNvSpPr>
                <a:spLocks noChangeShapeType="1"/>
              </p:cNvSpPr>
              <p:nvPr/>
            </p:nvSpPr>
            <p:spPr bwMode="auto">
              <a:xfrm>
                <a:off x="3009" y="227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9" name="Line 972"/>
              <p:cNvSpPr>
                <a:spLocks noChangeShapeType="1"/>
              </p:cNvSpPr>
              <p:nvPr/>
            </p:nvSpPr>
            <p:spPr bwMode="auto">
              <a:xfrm>
                <a:off x="3579" y="245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0" name="Line 973"/>
              <p:cNvSpPr>
                <a:spLocks noChangeShapeType="1"/>
              </p:cNvSpPr>
              <p:nvPr/>
            </p:nvSpPr>
            <p:spPr bwMode="auto">
              <a:xfrm>
                <a:off x="3111" y="231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1" name="Line 974"/>
              <p:cNvSpPr>
                <a:spLocks noChangeShapeType="1"/>
              </p:cNvSpPr>
              <p:nvPr/>
            </p:nvSpPr>
            <p:spPr bwMode="auto">
              <a:xfrm>
                <a:off x="3135" y="232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2" name="Line 975"/>
              <p:cNvSpPr>
                <a:spLocks noChangeShapeType="1"/>
              </p:cNvSpPr>
              <p:nvPr/>
            </p:nvSpPr>
            <p:spPr bwMode="auto">
              <a:xfrm>
                <a:off x="3105" y="23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3" name="Line 976"/>
              <p:cNvSpPr>
                <a:spLocks noChangeShapeType="1"/>
              </p:cNvSpPr>
              <p:nvPr/>
            </p:nvSpPr>
            <p:spPr bwMode="auto">
              <a:xfrm>
                <a:off x="3165" y="23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4" name="Line 977"/>
              <p:cNvSpPr>
                <a:spLocks noChangeShapeType="1"/>
              </p:cNvSpPr>
              <p:nvPr/>
            </p:nvSpPr>
            <p:spPr bwMode="auto">
              <a:xfrm>
                <a:off x="3141" y="232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5" name="Line 978"/>
              <p:cNvSpPr>
                <a:spLocks noChangeShapeType="1"/>
              </p:cNvSpPr>
              <p:nvPr/>
            </p:nvSpPr>
            <p:spPr bwMode="auto">
              <a:xfrm>
                <a:off x="3123" y="231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6" name="Line 979"/>
              <p:cNvSpPr>
                <a:spLocks noChangeShapeType="1"/>
              </p:cNvSpPr>
              <p:nvPr/>
            </p:nvSpPr>
            <p:spPr bwMode="auto">
              <a:xfrm>
                <a:off x="3291" y="23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7" name="Line 980"/>
              <p:cNvSpPr>
                <a:spLocks noChangeShapeType="1"/>
              </p:cNvSpPr>
              <p:nvPr/>
            </p:nvSpPr>
            <p:spPr bwMode="auto">
              <a:xfrm>
                <a:off x="3303" y="23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8" name="Line 981"/>
              <p:cNvSpPr>
                <a:spLocks noChangeShapeType="1"/>
              </p:cNvSpPr>
              <p:nvPr/>
            </p:nvSpPr>
            <p:spPr bwMode="auto">
              <a:xfrm>
                <a:off x="3297" y="23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9" name="Line 982"/>
              <p:cNvSpPr>
                <a:spLocks noChangeShapeType="1"/>
              </p:cNvSpPr>
              <p:nvPr/>
            </p:nvSpPr>
            <p:spPr bwMode="auto">
              <a:xfrm>
                <a:off x="3315" y="23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0" name="Line 983"/>
              <p:cNvSpPr>
                <a:spLocks noChangeShapeType="1"/>
              </p:cNvSpPr>
              <p:nvPr/>
            </p:nvSpPr>
            <p:spPr bwMode="auto">
              <a:xfrm>
                <a:off x="3291" y="23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1" name="Line 984"/>
              <p:cNvSpPr>
                <a:spLocks noChangeShapeType="1"/>
              </p:cNvSpPr>
              <p:nvPr/>
            </p:nvSpPr>
            <p:spPr bwMode="auto">
              <a:xfrm>
                <a:off x="3309" y="23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2" name="Line 985"/>
              <p:cNvSpPr>
                <a:spLocks noChangeShapeType="1"/>
              </p:cNvSpPr>
              <p:nvPr/>
            </p:nvSpPr>
            <p:spPr bwMode="auto">
              <a:xfrm>
                <a:off x="3321" y="240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3" name="Line 986"/>
              <p:cNvSpPr>
                <a:spLocks noChangeShapeType="1"/>
              </p:cNvSpPr>
              <p:nvPr/>
            </p:nvSpPr>
            <p:spPr bwMode="auto">
              <a:xfrm>
                <a:off x="3333" y="240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4" name="Line 987"/>
              <p:cNvSpPr>
                <a:spLocks noChangeShapeType="1"/>
              </p:cNvSpPr>
              <p:nvPr/>
            </p:nvSpPr>
            <p:spPr bwMode="auto">
              <a:xfrm>
                <a:off x="3333" y="240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5" name="Line 988"/>
              <p:cNvSpPr>
                <a:spLocks noChangeShapeType="1"/>
              </p:cNvSpPr>
              <p:nvPr/>
            </p:nvSpPr>
            <p:spPr bwMode="auto">
              <a:xfrm>
                <a:off x="3345" y="240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6" name="Line 989"/>
              <p:cNvSpPr>
                <a:spLocks noChangeShapeType="1"/>
              </p:cNvSpPr>
              <p:nvPr/>
            </p:nvSpPr>
            <p:spPr bwMode="auto">
              <a:xfrm>
                <a:off x="3327" y="240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7" name="Line 990"/>
              <p:cNvSpPr>
                <a:spLocks noChangeShapeType="1"/>
              </p:cNvSpPr>
              <p:nvPr/>
            </p:nvSpPr>
            <p:spPr bwMode="auto">
              <a:xfrm>
                <a:off x="3339" y="240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8" name="Line 991"/>
              <p:cNvSpPr>
                <a:spLocks noChangeShapeType="1"/>
              </p:cNvSpPr>
              <p:nvPr/>
            </p:nvSpPr>
            <p:spPr bwMode="auto">
              <a:xfrm>
                <a:off x="2529" y="20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9" name="Line 992"/>
              <p:cNvSpPr>
                <a:spLocks noChangeShapeType="1"/>
              </p:cNvSpPr>
              <p:nvPr/>
            </p:nvSpPr>
            <p:spPr bwMode="auto">
              <a:xfrm>
                <a:off x="2541" y="20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0" name="Line 993"/>
              <p:cNvSpPr>
                <a:spLocks noChangeShapeType="1"/>
              </p:cNvSpPr>
              <p:nvPr/>
            </p:nvSpPr>
            <p:spPr bwMode="auto">
              <a:xfrm>
                <a:off x="2535" y="20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1" name="Line 994"/>
              <p:cNvSpPr>
                <a:spLocks noChangeShapeType="1"/>
              </p:cNvSpPr>
              <p:nvPr/>
            </p:nvSpPr>
            <p:spPr bwMode="auto">
              <a:xfrm>
                <a:off x="2547" y="20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2" name="Line 995"/>
              <p:cNvSpPr>
                <a:spLocks noChangeShapeType="1"/>
              </p:cNvSpPr>
              <p:nvPr/>
            </p:nvSpPr>
            <p:spPr bwMode="auto">
              <a:xfrm>
                <a:off x="2535" y="20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3" name="Line 996"/>
              <p:cNvSpPr>
                <a:spLocks noChangeShapeType="1"/>
              </p:cNvSpPr>
              <p:nvPr/>
            </p:nvSpPr>
            <p:spPr bwMode="auto">
              <a:xfrm>
                <a:off x="2541" y="204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4" name="Line 997"/>
              <p:cNvSpPr>
                <a:spLocks noChangeShapeType="1"/>
              </p:cNvSpPr>
              <p:nvPr/>
            </p:nvSpPr>
            <p:spPr bwMode="auto">
              <a:xfrm>
                <a:off x="2541" y="20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5" name="Line 998"/>
              <p:cNvSpPr>
                <a:spLocks noChangeShapeType="1"/>
              </p:cNvSpPr>
              <p:nvPr/>
            </p:nvSpPr>
            <p:spPr bwMode="auto">
              <a:xfrm>
                <a:off x="2553" y="20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6" name="Line 999"/>
              <p:cNvSpPr>
                <a:spLocks noChangeShapeType="1"/>
              </p:cNvSpPr>
              <p:nvPr/>
            </p:nvSpPr>
            <p:spPr bwMode="auto">
              <a:xfrm>
                <a:off x="2553" y="20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7" name="Line 1000"/>
              <p:cNvSpPr>
                <a:spLocks noChangeShapeType="1"/>
              </p:cNvSpPr>
              <p:nvPr/>
            </p:nvSpPr>
            <p:spPr bwMode="auto">
              <a:xfrm>
                <a:off x="2559" y="20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8" name="Line 1001"/>
              <p:cNvSpPr>
                <a:spLocks noChangeShapeType="1"/>
              </p:cNvSpPr>
              <p:nvPr/>
            </p:nvSpPr>
            <p:spPr bwMode="auto">
              <a:xfrm>
                <a:off x="2547" y="20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9" name="Line 1002"/>
              <p:cNvSpPr>
                <a:spLocks noChangeShapeType="1"/>
              </p:cNvSpPr>
              <p:nvPr/>
            </p:nvSpPr>
            <p:spPr bwMode="auto">
              <a:xfrm>
                <a:off x="2559" y="206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0" name="Line 1003"/>
              <p:cNvSpPr>
                <a:spLocks noChangeShapeType="1"/>
              </p:cNvSpPr>
              <p:nvPr/>
            </p:nvSpPr>
            <p:spPr bwMode="auto">
              <a:xfrm>
                <a:off x="2559" y="20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1" name="Line 1004"/>
              <p:cNvSpPr>
                <a:spLocks noChangeShapeType="1"/>
              </p:cNvSpPr>
              <p:nvPr/>
            </p:nvSpPr>
            <p:spPr bwMode="auto">
              <a:xfrm>
                <a:off x="2571" y="20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2" name="Line 1005"/>
              <p:cNvSpPr>
                <a:spLocks noChangeShapeType="1"/>
              </p:cNvSpPr>
              <p:nvPr/>
            </p:nvSpPr>
            <p:spPr bwMode="auto">
              <a:xfrm>
                <a:off x="2571" y="20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3" name="Line 1006"/>
              <p:cNvSpPr>
                <a:spLocks noChangeShapeType="1"/>
              </p:cNvSpPr>
              <p:nvPr/>
            </p:nvSpPr>
            <p:spPr bwMode="auto">
              <a:xfrm>
                <a:off x="2577" y="20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4" name="Line 1007"/>
              <p:cNvSpPr>
                <a:spLocks noChangeShapeType="1"/>
              </p:cNvSpPr>
              <p:nvPr/>
            </p:nvSpPr>
            <p:spPr bwMode="auto">
              <a:xfrm>
                <a:off x="2565" y="20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5" name="Line 1008"/>
              <p:cNvSpPr>
                <a:spLocks noChangeShapeType="1"/>
              </p:cNvSpPr>
              <p:nvPr/>
            </p:nvSpPr>
            <p:spPr bwMode="auto">
              <a:xfrm>
                <a:off x="2577" y="207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6" name="Line 1009"/>
              <p:cNvSpPr>
                <a:spLocks noChangeShapeType="1"/>
              </p:cNvSpPr>
              <p:nvPr/>
            </p:nvSpPr>
            <p:spPr bwMode="auto">
              <a:xfrm>
                <a:off x="2601" y="20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7" name="Line 1010"/>
              <p:cNvSpPr>
                <a:spLocks noChangeShapeType="1"/>
              </p:cNvSpPr>
              <p:nvPr/>
            </p:nvSpPr>
            <p:spPr bwMode="auto">
              <a:xfrm>
                <a:off x="2607" y="20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8" name="Line 1011"/>
              <p:cNvSpPr>
                <a:spLocks noChangeShapeType="1"/>
              </p:cNvSpPr>
              <p:nvPr/>
            </p:nvSpPr>
            <p:spPr bwMode="auto">
              <a:xfrm>
                <a:off x="2607" y="20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9" name="Line 1012"/>
              <p:cNvSpPr>
                <a:spLocks noChangeShapeType="1"/>
              </p:cNvSpPr>
              <p:nvPr/>
            </p:nvSpPr>
            <p:spPr bwMode="auto">
              <a:xfrm>
                <a:off x="2613" y="20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0" name="Line 1013"/>
              <p:cNvSpPr>
                <a:spLocks noChangeShapeType="1"/>
              </p:cNvSpPr>
              <p:nvPr/>
            </p:nvSpPr>
            <p:spPr bwMode="auto">
              <a:xfrm>
                <a:off x="2601" y="20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1" name="Line 1014"/>
              <p:cNvSpPr>
                <a:spLocks noChangeShapeType="1"/>
              </p:cNvSpPr>
              <p:nvPr/>
            </p:nvSpPr>
            <p:spPr bwMode="auto">
              <a:xfrm>
                <a:off x="2613" y="209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2" name="Line 1015"/>
              <p:cNvSpPr>
                <a:spLocks noChangeShapeType="1"/>
              </p:cNvSpPr>
              <p:nvPr/>
            </p:nvSpPr>
            <p:spPr bwMode="auto">
              <a:xfrm>
                <a:off x="2583" y="20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3" name="Line 1016"/>
              <p:cNvSpPr>
                <a:spLocks noChangeShapeType="1"/>
              </p:cNvSpPr>
              <p:nvPr/>
            </p:nvSpPr>
            <p:spPr bwMode="auto">
              <a:xfrm>
                <a:off x="2589" y="20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4" name="Line 1017"/>
              <p:cNvSpPr>
                <a:spLocks noChangeShapeType="1"/>
              </p:cNvSpPr>
              <p:nvPr/>
            </p:nvSpPr>
            <p:spPr bwMode="auto">
              <a:xfrm>
                <a:off x="2589" y="20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5" name="Line 1018"/>
              <p:cNvSpPr>
                <a:spLocks noChangeShapeType="1"/>
              </p:cNvSpPr>
              <p:nvPr/>
            </p:nvSpPr>
            <p:spPr bwMode="auto">
              <a:xfrm>
                <a:off x="2595" y="20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6" name="Line 1019"/>
              <p:cNvSpPr>
                <a:spLocks noChangeShapeType="1"/>
              </p:cNvSpPr>
              <p:nvPr/>
            </p:nvSpPr>
            <p:spPr bwMode="auto">
              <a:xfrm>
                <a:off x="2583" y="20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7" name="Line 1020"/>
              <p:cNvSpPr>
                <a:spLocks noChangeShapeType="1"/>
              </p:cNvSpPr>
              <p:nvPr/>
            </p:nvSpPr>
            <p:spPr bwMode="auto">
              <a:xfrm>
                <a:off x="2595" y="208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8" name="Line 1021"/>
              <p:cNvSpPr>
                <a:spLocks noChangeShapeType="1"/>
              </p:cNvSpPr>
              <p:nvPr/>
            </p:nvSpPr>
            <p:spPr bwMode="auto">
              <a:xfrm>
                <a:off x="2517" y="20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9" name="Line 1022"/>
              <p:cNvSpPr>
                <a:spLocks noChangeShapeType="1"/>
              </p:cNvSpPr>
              <p:nvPr/>
            </p:nvSpPr>
            <p:spPr bwMode="auto">
              <a:xfrm>
                <a:off x="2529" y="20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0" name="Line 1023"/>
              <p:cNvSpPr>
                <a:spLocks noChangeShapeType="1"/>
              </p:cNvSpPr>
              <p:nvPr/>
            </p:nvSpPr>
            <p:spPr bwMode="auto">
              <a:xfrm>
                <a:off x="2523" y="20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1" name="Line 1024"/>
              <p:cNvSpPr>
                <a:spLocks noChangeShapeType="1"/>
              </p:cNvSpPr>
              <p:nvPr/>
            </p:nvSpPr>
            <p:spPr bwMode="auto">
              <a:xfrm>
                <a:off x="2535" y="20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2" name="Line 1025"/>
              <p:cNvSpPr>
                <a:spLocks noChangeShapeType="1"/>
              </p:cNvSpPr>
              <p:nvPr/>
            </p:nvSpPr>
            <p:spPr bwMode="auto">
              <a:xfrm>
                <a:off x="2523" y="20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3" name="Line 1026"/>
              <p:cNvSpPr>
                <a:spLocks noChangeShapeType="1"/>
              </p:cNvSpPr>
              <p:nvPr/>
            </p:nvSpPr>
            <p:spPr bwMode="auto">
              <a:xfrm>
                <a:off x="2529" y="203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4" name="Line 1027"/>
              <p:cNvSpPr>
                <a:spLocks noChangeShapeType="1"/>
              </p:cNvSpPr>
              <p:nvPr/>
            </p:nvSpPr>
            <p:spPr bwMode="auto">
              <a:xfrm>
                <a:off x="2499" y="203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5" name="Line 1028"/>
              <p:cNvSpPr>
                <a:spLocks noChangeShapeType="1"/>
              </p:cNvSpPr>
              <p:nvPr/>
            </p:nvSpPr>
            <p:spPr bwMode="auto">
              <a:xfrm>
                <a:off x="2511" y="203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6" name="Line 1029"/>
              <p:cNvSpPr>
                <a:spLocks noChangeShapeType="1"/>
              </p:cNvSpPr>
              <p:nvPr/>
            </p:nvSpPr>
            <p:spPr bwMode="auto">
              <a:xfrm>
                <a:off x="2505" y="203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7" name="Line 1030"/>
              <p:cNvSpPr>
                <a:spLocks noChangeShapeType="1"/>
              </p:cNvSpPr>
              <p:nvPr/>
            </p:nvSpPr>
            <p:spPr bwMode="auto">
              <a:xfrm>
                <a:off x="2517" y="203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8" name="Line 1031"/>
              <p:cNvSpPr>
                <a:spLocks noChangeShapeType="1"/>
              </p:cNvSpPr>
              <p:nvPr/>
            </p:nvSpPr>
            <p:spPr bwMode="auto">
              <a:xfrm>
                <a:off x="2505" y="203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9" name="Line 1032"/>
              <p:cNvSpPr>
                <a:spLocks noChangeShapeType="1"/>
              </p:cNvSpPr>
              <p:nvPr/>
            </p:nvSpPr>
            <p:spPr bwMode="auto">
              <a:xfrm>
                <a:off x="2511" y="203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0" name="Line 1033"/>
              <p:cNvSpPr>
                <a:spLocks noChangeShapeType="1"/>
              </p:cNvSpPr>
              <p:nvPr/>
            </p:nvSpPr>
            <p:spPr bwMode="auto">
              <a:xfrm>
                <a:off x="2481" y="20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1" name="Line 1034"/>
              <p:cNvSpPr>
                <a:spLocks noChangeShapeType="1"/>
              </p:cNvSpPr>
              <p:nvPr/>
            </p:nvSpPr>
            <p:spPr bwMode="auto">
              <a:xfrm>
                <a:off x="2493" y="20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2" name="Line 1035"/>
              <p:cNvSpPr>
                <a:spLocks noChangeShapeType="1"/>
              </p:cNvSpPr>
              <p:nvPr/>
            </p:nvSpPr>
            <p:spPr bwMode="auto">
              <a:xfrm>
                <a:off x="2487" y="20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3" name="Line 1036"/>
              <p:cNvSpPr>
                <a:spLocks noChangeShapeType="1"/>
              </p:cNvSpPr>
              <p:nvPr/>
            </p:nvSpPr>
            <p:spPr bwMode="auto">
              <a:xfrm>
                <a:off x="2499" y="20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4" name="Line 1037"/>
              <p:cNvSpPr>
                <a:spLocks noChangeShapeType="1"/>
              </p:cNvSpPr>
              <p:nvPr/>
            </p:nvSpPr>
            <p:spPr bwMode="auto">
              <a:xfrm>
                <a:off x="2487" y="20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5" name="Line 1038"/>
              <p:cNvSpPr>
                <a:spLocks noChangeShapeType="1"/>
              </p:cNvSpPr>
              <p:nvPr/>
            </p:nvSpPr>
            <p:spPr bwMode="auto">
              <a:xfrm>
                <a:off x="2493" y="202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6" name="Line 1039"/>
              <p:cNvSpPr>
                <a:spLocks noChangeShapeType="1"/>
              </p:cNvSpPr>
              <p:nvPr/>
            </p:nvSpPr>
            <p:spPr bwMode="auto">
              <a:xfrm>
                <a:off x="2463" y="20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7" name="Line 1040"/>
              <p:cNvSpPr>
                <a:spLocks noChangeShapeType="1"/>
              </p:cNvSpPr>
              <p:nvPr/>
            </p:nvSpPr>
            <p:spPr bwMode="auto">
              <a:xfrm>
                <a:off x="2475" y="20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8" name="Line 1041"/>
              <p:cNvSpPr>
                <a:spLocks noChangeShapeType="1"/>
              </p:cNvSpPr>
              <p:nvPr/>
            </p:nvSpPr>
            <p:spPr bwMode="auto">
              <a:xfrm>
                <a:off x="2475" y="20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9" name="Line 1042"/>
              <p:cNvSpPr>
                <a:spLocks noChangeShapeType="1"/>
              </p:cNvSpPr>
              <p:nvPr/>
            </p:nvSpPr>
            <p:spPr bwMode="auto">
              <a:xfrm>
                <a:off x="2481" y="20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0" name="Line 1043"/>
              <p:cNvSpPr>
                <a:spLocks noChangeShapeType="1"/>
              </p:cNvSpPr>
              <p:nvPr/>
            </p:nvSpPr>
            <p:spPr bwMode="auto">
              <a:xfrm>
                <a:off x="2469" y="20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1" name="Line 1044"/>
              <p:cNvSpPr>
                <a:spLocks noChangeShapeType="1"/>
              </p:cNvSpPr>
              <p:nvPr/>
            </p:nvSpPr>
            <p:spPr bwMode="auto">
              <a:xfrm>
                <a:off x="2481" y="200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2" name="Line 1045"/>
              <p:cNvSpPr>
                <a:spLocks noChangeShapeType="1"/>
              </p:cNvSpPr>
              <p:nvPr/>
            </p:nvSpPr>
            <p:spPr bwMode="auto">
              <a:xfrm>
                <a:off x="2445" y="19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3" name="Line 1046"/>
              <p:cNvSpPr>
                <a:spLocks noChangeShapeType="1"/>
              </p:cNvSpPr>
              <p:nvPr/>
            </p:nvSpPr>
            <p:spPr bwMode="auto">
              <a:xfrm>
                <a:off x="2457" y="19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4" name="Line 1047"/>
              <p:cNvSpPr>
                <a:spLocks noChangeShapeType="1"/>
              </p:cNvSpPr>
              <p:nvPr/>
            </p:nvSpPr>
            <p:spPr bwMode="auto">
              <a:xfrm>
                <a:off x="2451" y="19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5" name="Line 1048"/>
              <p:cNvSpPr>
                <a:spLocks noChangeShapeType="1"/>
              </p:cNvSpPr>
              <p:nvPr/>
            </p:nvSpPr>
            <p:spPr bwMode="auto">
              <a:xfrm>
                <a:off x="2463" y="19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6" name="Line 1049"/>
              <p:cNvSpPr>
                <a:spLocks noChangeShapeType="1"/>
              </p:cNvSpPr>
              <p:nvPr/>
            </p:nvSpPr>
            <p:spPr bwMode="auto">
              <a:xfrm>
                <a:off x="2451" y="19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7" name="Line 1050"/>
              <p:cNvSpPr>
                <a:spLocks noChangeShapeType="1"/>
              </p:cNvSpPr>
              <p:nvPr/>
            </p:nvSpPr>
            <p:spPr bwMode="auto">
              <a:xfrm>
                <a:off x="2457" y="199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8" name="Line 1051"/>
              <p:cNvSpPr>
                <a:spLocks noChangeShapeType="1"/>
              </p:cNvSpPr>
              <p:nvPr/>
            </p:nvSpPr>
            <p:spPr bwMode="auto">
              <a:xfrm>
                <a:off x="2433" y="199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9" name="Line 1052"/>
              <p:cNvSpPr>
                <a:spLocks noChangeShapeType="1"/>
              </p:cNvSpPr>
              <p:nvPr/>
            </p:nvSpPr>
            <p:spPr bwMode="auto">
              <a:xfrm>
                <a:off x="2439" y="199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0" name="Line 1053"/>
              <p:cNvSpPr>
                <a:spLocks noChangeShapeType="1"/>
              </p:cNvSpPr>
              <p:nvPr/>
            </p:nvSpPr>
            <p:spPr bwMode="auto">
              <a:xfrm>
                <a:off x="2439" y="199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1" name="Line 1054"/>
              <p:cNvSpPr>
                <a:spLocks noChangeShapeType="1"/>
              </p:cNvSpPr>
              <p:nvPr/>
            </p:nvSpPr>
            <p:spPr bwMode="auto">
              <a:xfrm>
                <a:off x="2445" y="199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2" name="Line 1055"/>
              <p:cNvSpPr>
                <a:spLocks noChangeShapeType="1"/>
              </p:cNvSpPr>
              <p:nvPr/>
            </p:nvSpPr>
            <p:spPr bwMode="auto">
              <a:xfrm>
                <a:off x="2433" y="199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3" name="Line 1056"/>
              <p:cNvSpPr>
                <a:spLocks noChangeShapeType="1"/>
              </p:cNvSpPr>
              <p:nvPr/>
            </p:nvSpPr>
            <p:spPr bwMode="auto">
              <a:xfrm>
                <a:off x="2445" y="199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4" name="Line 1057"/>
              <p:cNvSpPr>
                <a:spLocks noChangeShapeType="1"/>
              </p:cNvSpPr>
              <p:nvPr/>
            </p:nvSpPr>
            <p:spPr bwMode="auto">
              <a:xfrm>
                <a:off x="2415" y="19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5" name="Line 1058"/>
              <p:cNvSpPr>
                <a:spLocks noChangeShapeType="1"/>
              </p:cNvSpPr>
              <p:nvPr/>
            </p:nvSpPr>
            <p:spPr bwMode="auto">
              <a:xfrm>
                <a:off x="2427" y="19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6" name="Line 1059"/>
              <p:cNvSpPr>
                <a:spLocks noChangeShapeType="1"/>
              </p:cNvSpPr>
              <p:nvPr/>
            </p:nvSpPr>
            <p:spPr bwMode="auto">
              <a:xfrm>
                <a:off x="2421" y="19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7" name="Line 1060"/>
              <p:cNvSpPr>
                <a:spLocks noChangeShapeType="1"/>
              </p:cNvSpPr>
              <p:nvPr/>
            </p:nvSpPr>
            <p:spPr bwMode="auto">
              <a:xfrm>
                <a:off x="2433" y="19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8" name="Line 1061"/>
              <p:cNvSpPr>
                <a:spLocks noChangeShapeType="1"/>
              </p:cNvSpPr>
              <p:nvPr/>
            </p:nvSpPr>
            <p:spPr bwMode="auto">
              <a:xfrm>
                <a:off x="2421" y="19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9" name="Line 1062"/>
              <p:cNvSpPr>
                <a:spLocks noChangeShapeType="1"/>
              </p:cNvSpPr>
              <p:nvPr/>
            </p:nvSpPr>
            <p:spPr bwMode="auto">
              <a:xfrm>
                <a:off x="2427" y="197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0" name="Line 1063"/>
              <p:cNvSpPr>
                <a:spLocks noChangeShapeType="1"/>
              </p:cNvSpPr>
              <p:nvPr/>
            </p:nvSpPr>
            <p:spPr bwMode="auto">
              <a:xfrm>
                <a:off x="2397" y="19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1" name="Line 1064"/>
              <p:cNvSpPr>
                <a:spLocks noChangeShapeType="1"/>
              </p:cNvSpPr>
              <p:nvPr/>
            </p:nvSpPr>
            <p:spPr bwMode="auto">
              <a:xfrm>
                <a:off x="2409" y="19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2" name="Line 1065"/>
              <p:cNvSpPr>
                <a:spLocks noChangeShapeType="1"/>
              </p:cNvSpPr>
              <p:nvPr/>
            </p:nvSpPr>
            <p:spPr bwMode="auto">
              <a:xfrm>
                <a:off x="2409" y="19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3" name="Line 1066"/>
              <p:cNvSpPr>
                <a:spLocks noChangeShapeType="1"/>
              </p:cNvSpPr>
              <p:nvPr/>
            </p:nvSpPr>
            <p:spPr bwMode="auto">
              <a:xfrm>
                <a:off x="2415" y="19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4" name="Line 1067"/>
              <p:cNvSpPr>
                <a:spLocks noChangeShapeType="1"/>
              </p:cNvSpPr>
              <p:nvPr/>
            </p:nvSpPr>
            <p:spPr bwMode="auto">
              <a:xfrm>
                <a:off x="2403" y="19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5" name="Line 1068"/>
              <p:cNvSpPr>
                <a:spLocks noChangeShapeType="1"/>
              </p:cNvSpPr>
              <p:nvPr/>
            </p:nvSpPr>
            <p:spPr bwMode="auto">
              <a:xfrm>
                <a:off x="2415" y="196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6" name="Line 1069"/>
              <p:cNvSpPr>
                <a:spLocks noChangeShapeType="1"/>
              </p:cNvSpPr>
              <p:nvPr/>
            </p:nvSpPr>
            <p:spPr bwMode="auto">
              <a:xfrm>
                <a:off x="2337" y="19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7" name="Line 1070"/>
              <p:cNvSpPr>
                <a:spLocks noChangeShapeType="1"/>
              </p:cNvSpPr>
              <p:nvPr/>
            </p:nvSpPr>
            <p:spPr bwMode="auto">
              <a:xfrm>
                <a:off x="2349" y="19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8" name="Line 1071"/>
              <p:cNvSpPr>
                <a:spLocks noChangeShapeType="1"/>
              </p:cNvSpPr>
              <p:nvPr/>
            </p:nvSpPr>
            <p:spPr bwMode="auto">
              <a:xfrm>
                <a:off x="2343" y="19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9" name="Line 1072"/>
              <p:cNvSpPr>
                <a:spLocks noChangeShapeType="1"/>
              </p:cNvSpPr>
              <p:nvPr/>
            </p:nvSpPr>
            <p:spPr bwMode="auto">
              <a:xfrm>
                <a:off x="2355" y="19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0" name="Line 1073"/>
              <p:cNvSpPr>
                <a:spLocks noChangeShapeType="1"/>
              </p:cNvSpPr>
              <p:nvPr/>
            </p:nvSpPr>
            <p:spPr bwMode="auto">
              <a:xfrm>
                <a:off x="2337" y="19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1" name="Line 1074"/>
              <p:cNvSpPr>
                <a:spLocks noChangeShapeType="1"/>
              </p:cNvSpPr>
              <p:nvPr/>
            </p:nvSpPr>
            <p:spPr bwMode="auto">
              <a:xfrm>
                <a:off x="2349" y="193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2" name="Line 1075"/>
              <p:cNvSpPr>
                <a:spLocks noChangeShapeType="1"/>
              </p:cNvSpPr>
              <p:nvPr/>
            </p:nvSpPr>
            <p:spPr bwMode="auto">
              <a:xfrm>
                <a:off x="2385" y="19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3" name="Line 1076"/>
              <p:cNvSpPr>
                <a:spLocks noChangeShapeType="1"/>
              </p:cNvSpPr>
              <p:nvPr/>
            </p:nvSpPr>
            <p:spPr bwMode="auto">
              <a:xfrm>
                <a:off x="2397" y="19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4" name="Line 1077"/>
              <p:cNvSpPr>
                <a:spLocks noChangeShapeType="1"/>
              </p:cNvSpPr>
              <p:nvPr/>
            </p:nvSpPr>
            <p:spPr bwMode="auto">
              <a:xfrm>
                <a:off x="2391" y="19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5" name="Line 1078"/>
              <p:cNvSpPr>
                <a:spLocks noChangeShapeType="1"/>
              </p:cNvSpPr>
              <p:nvPr/>
            </p:nvSpPr>
            <p:spPr bwMode="auto">
              <a:xfrm>
                <a:off x="2403" y="19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6" name="Line 1079"/>
              <p:cNvSpPr>
                <a:spLocks noChangeShapeType="1"/>
              </p:cNvSpPr>
              <p:nvPr/>
            </p:nvSpPr>
            <p:spPr bwMode="auto">
              <a:xfrm>
                <a:off x="2385" y="19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7" name="Line 1080"/>
              <p:cNvSpPr>
                <a:spLocks noChangeShapeType="1"/>
              </p:cNvSpPr>
              <p:nvPr/>
            </p:nvSpPr>
            <p:spPr bwMode="auto">
              <a:xfrm>
                <a:off x="2397" y="195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8" name="Line 1081"/>
              <p:cNvSpPr>
                <a:spLocks noChangeShapeType="1"/>
              </p:cNvSpPr>
              <p:nvPr/>
            </p:nvSpPr>
            <p:spPr bwMode="auto">
              <a:xfrm>
                <a:off x="2373" y="19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9" name="Line 1082"/>
              <p:cNvSpPr>
                <a:spLocks noChangeShapeType="1"/>
              </p:cNvSpPr>
              <p:nvPr/>
            </p:nvSpPr>
            <p:spPr bwMode="auto">
              <a:xfrm>
                <a:off x="2379" y="19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0" name="Line 1083"/>
              <p:cNvSpPr>
                <a:spLocks noChangeShapeType="1"/>
              </p:cNvSpPr>
              <p:nvPr/>
            </p:nvSpPr>
            <p:spPr bwMode="auto">
              <a:xfrm>
                <a:off x="2379" y="19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1" name="Line 1084"/>
              <p:cNvSpPr>
                <a:spLocks noChangeShapeType="1"/>
              </p:cNvSpPr>
              <p:nvPr/>
            </p:nvSpPr>
            <p:spPr bwMode="auto">
              <a:xfrm>
                <a:off x="2385" y="19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2" name="Line 1085"/>
              <p:cNvSpPr>
                <a:spLocks noChangeShapeType="1"/>
              </p:cNvSpPr>
              <p:nvPr/>
            </p:nvSpPr>
            <p:spPr bwMode="auto">
              <a:xfrm>
                <a:off x="2373" y="19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628" name="Line 1086"/>
            <p:cNvSpPr>
              <a:spLocks noChangeShapeType="1"/>
            </p:cNvSpPr>
            <p:nvPr/>
          </p:nvSpPr>
          <p:spPr bwMode="auto">
            <a:xfrm>
              <a:off x="2385" y="194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9" name="Line 1087"/>
            <p:cNvSpPr>
              <a:spLocks noChangeShapeType="1"/>
            </p:cNvSpPr>
            <p:nvPr/>
          </p:nvSpPr>
          <p:spPr bwMode="auto">
            <a:xfrm>
              <a:off x="2355" y="19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0" name="Line 1088"/>
            <p:cNvSpPr>
              <a:spLocks noChangeShapeType="1"/>
            </p:cNvSpPr>
            <p:nvPr/>
          </p:nvSpPr>
          <p:spPr bwMode="auto">
            <a:xfrm>
              <a:off x="2367" y="19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1" name="Line 1089"/>
            <p:cNvSpPr>
              <a:spLocks noChangeShapeType="1"/>
            </p:cNvSpPr>
            <p:nvPr/>
          </p:nvSpPr>
          <p:spPr bwMode="auto">
            <a:xfrm>
              <a:off x="2361" y="19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2" name="Line 1090"/>
            <p:cNvSpPr>
              <a:spLocks noChangeShapeType="1"/>
            </p:cNvSpPr>
            <p:nvPr/>
          </p:nvSpPr>
          <p:spPr bwMode="auto">
            <a:xfrm>
              <a:off x="2373" y="19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3" name="Line 1091"/>
            <p:cNvSpPr>
              <a:spLocks noChangeShapeType="1"/>
            </p:cNvSpPr>
            <p:nvPr/>
          </p:nvSpPr>
          <p:spPr bwMode="auto">
            <a:xfrm>
              <a:off x="2355" y="19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4" name="Line 1092"/>
            <p:cNvSpPr>
              <a:spLocks noChangeShapeType="1"/>
            </p:cNvSpPr>
            <p:nvPr/>
          </p:nvSpPr>
          <p:spPr bwMode="auto">
            <a:xfrm>
              <a:off x="2367" y="193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5" name="Line 1093"/>
            <p:cNvSpPr>
              <a:spLocks noChangeShapeType="1"/>
            </p:cNvSpPr>
            <p:nvPr/>
          </p:nvSpPr>
          <p:spPr bwMode="auto">
            <a:xfrm>
              <a:off x="2199" y="18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6" name="Line 1094"/>
            <p:cNvSpPr>
              <a:spLocks noChangeShapeType="1"/>
            </p:cNvSpPr>
            <p:nvPr/>
          </p:nvSpPr>
          <p:spPr bwMode="auto">
            <a:xfrm>
              <a:off x="2211" y="18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7" name="Line 1095"/>
            <p:cNvSpPr>
              <a:spLocks noChangeShapeType="1"/>
            </p:cNvSpPr>
            <p:nvPr/>
          </p:nvSpPr>
          <p:spPr bwMode="auto">
            <a:xfrm>
              <a:off x="2205" y="18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8" name="Line 1096"/>
            <p:cNvSpPr>
              <a:spLocks noChangeShapeType="1"/>
            </p:cNvSpPr>
            <p:nvPr/>
          </p:nvSpPr>
          <p:spPr bwMode="auto">
            <a:xfrm>
              <a:off x="2217" y="18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9" name="Line 1097"/>
            <p:cNvSpPr>
              <a:spLocks noChangeShapeType="1"/>
            </p:cNvSpPr>
            <p:nvPr/>
          </p:nvSpPr>
          <p:spPr bwMode="auto">
            <a:xfrm>
              <a:off x="2205" y="18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0" name="Line 1098"/>
            <p:cNvSpPr>
              <a:spLocks noChangeShapeType="1"/>
            </p:cNvSpPr>
            <p:nvPr/>
          </p:nvSpPr>
          <p:spPr bwMode="auto">
            <a:xfrm>
              <a:off x="2211" y="18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1" name="Line 1099"/>
            <p:cNvSpPr>
              <a:spLocks noChangeShapeType="1"/>
            </p:cNvSpPr>
            <p:nvPr/>
          </p:nvSpPr>
          <p:spPr bwMode="auto">
            <a:xfrm>
              <a:off x="2181" y="18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2" name="Line 1100"/>
            <p:cNvSpPr>
              <a:spLocks noChangeShapeType="1"/>
            </p:cNvSpPr>
            <p:nvPr/>
          </p:nvSpPr>
          <p:spPr bwMode="auto">
            <a:xfrm>
              <a:off x="2193" y="18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3" name="Line 1101"/>
            <p:cNvSpPr>
              <a:spLocks noChangeShapeType="1"/>
            </p:cNvSpPr>
            <p:nvPr/>
          </p:nvSpPr>
          <p:spPr bwMode="auto">
            <a:xfrm>
              <a:off x="2187" y="18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4" name="Line 1102"/>
            <p:cNvSpPr>
              <a:spLocks noChangeShapeType="1"/>
            </p:cNvSpPr>
            <p:nvPr/>
          </p:nvSpPr>
          <p:spPr bwMode="auto">
            <a:xfrm>
              <a:off x="2199" y="18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5" name="Line 1103"/>
            <p:cNvSpPr>
              <a:spLocks noChangeShapeType="1"/>
            </p:cNvSpPr>
            <p:nvPr/>
          </p:nvSpPr>
          <p:spPr bwMode="auto">
            <a:xfrm>
              <a:off x="2187" y="18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6" name="Line 1104"/>
            <p:cNvSpPr>
              <a:spLocks noChangeShapeType="1"/>
            </p:cNvSpPr>
            <p:nvPr/>
          </p:nvSpPr>
          <p:spPr bwMode="auto">
            <a:xfrm>
              <a:off x="2193" y="18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7" name="Line 1105"/>
            <p:cNvSpPr>
              <a:spLocks noChangeShapeType="1"/>
            </p:cNvSpPr>
            <p:nvPr/>
          </p:nvSpPr>
          <p:spPr bwMode="auto">
            <a:xfrm>
              <a:off x="2637" y="21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8" name="Line 1106"/>
            <p:cNvSpPr>
              <a:spLocks noChangeShapeType="1"/>
            </p:cNvSpPr>
            <p:nvPr/>
          </p:nvSpPr>
          <p:spPr bwMode="auto">
            <a:xfrm>
              <a:off x="2649" y="21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9" name="Line 1107"/>
            <p:cNvSpPr>
              <a:spLocks noChangeShapeType="1"/>
            </p:cNvSpPr>
            <p:nvPr/>
          </p:nvSpPr>
          <p:spPr bwMode="auto">
            <a:xfrm>
              <a:off x="2643" y="21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0" name="Line 1108"/>
            <p:cNvSpPr>
              <a:spLocks noChangeShapeType="1"/>
            </p:cNvSpPr>
            <p:nvPr/>
          </p:nvSpPr>
          <p:spPr bwMode="auto">
            <a:xfrm>
              <a:off x="2655" y="21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1" name="Line 1109"/>
            <p:cNvSpPr>
              <a:spLocks noChangeShapeType="1"/>
            </p:cNvSpPr>
            <p:nvPr/>
          </p:nvSpPr>
          <p:spPr bwMode="auto">
            <a:xfrm>
              <a:off x="2637" y="21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2" name="Line 1110"/>
            <p:cNvSpPr>
              <a:spLocks noChangeShapeType="1"/>
            </p:cNvSpPr>
            <p:nvPr/>
          </p:nvSpPr>
          <p:spPr bwMode="auto">
            <a:xfrm>
              <a:off x="2649" y="211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3" name="Line 1111"/>
            <p:cNvSpPr>
              <a:spLocks noChangeShapeType="1"/>
            </p:cNvSpPr>
            <p:nvPr/>
          </p:nvSpPr>
          <p:spPr bwMode="auto">
            <a:xfrm>
              <a:off x="2619" y="210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4" name="Line 1112"/>
            <p:cNvSpPr>
              <a:spLocks noChangeShapeType="1"/>
            </p:cNvSpPr>
            <p:nvPr/>
          </p:nvSpPr>
          <p:spPr bwMode="auto">
            <a:xfrm>
              <a:off x="2631" y="210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5" name="Line 1113"/>
            <p:cNvSpPr>
              <a:spLocks noChangeShapeType="1"/>
            </p:cNvSpPr>
            <p:nvPr/>
          </p:nvSpPr>
          <p:spPr bwMode="auto">
            <a:xfrm>
              <a:off x="2625" y="210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6" name="Line 1114"/>
            <p:cNvSpPr>
              <a:spLocks noChangeShapeType="1"/>
            </p:cNvSpPr>
            <p:nvPr/>
          </p:nvSpPr>
          <p:spPr bwMode="auto">
            <a:xfrm>
              <a:off x="2637" y="210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7" name="Line 1115"/>
            <p:cNvSpPr>
              <a:spLocks noChangeShapeType="1"/>
            </p:cNvSpPr>
            <p:nvPr/>
          </p:nvSpPr>
          <p:spPr bwMode="auto">
            <a:xfrm>
              <a:off x="2619" y="210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8" name="Line 1116"/>
            <p:cNvSpPr>
              <a:spLocks noChangeShapeType="1"/>
            </p:cNvSpPr>
            <p:nvPr/>
          </p:nvSpPr>
          <p:spPr bwMode="auto">
            <a:xfrm>
              <a:off x="2631" y="210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9" name="Line 1117"/>
            <p:cNvSpPr>
              <a:spLocks noChangeShapeType="1"/>
            </p:cNvSpPr>
            <p:nvPr/>
          </p:nvSpPr>
          <p:spPr bwMode="auto">
            <a:xfrm>
              <a:off x="2265" y="18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0" name="Line 1118"/>
            <p:cNvSpPr>
              <a:spLocks noChangeShapeType="1"/>
            </p:cNvSpPr>
            <p:nvPr/>
          </p:nvSpPr>
          <p:spPr bwMode="auto">
            <a:xfrm>
              <a:off x="2277" y="18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1" name="Line 1119"/>
            <p:cNvSpPr>
              <a:spLocks noChangeShapeType="1"/>
            </p:cNvSpPr>
            <p:nvPr/>
          </p:nvSpPr>
          <p:spPr bwMode="auto">
            <a:xfrm>
              <a:off x="2271" y="18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2" name="Line 1120"/>
            <p:cNvSpPr>
              <a:spLocks noChangeShapeType="1"/>
            </p:cNvSpPr>
            <p:nvPr/>
          </p:nvSpPr>
          <p:spPr bwMode="auto">
            <a:xfrm>
              <a:off x="2283" y="18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3" name="Line 1121"/>
            <p:cNvSpPr>
              <a:spLocks noChangeShapeType="1"/>
            </p:cNvSpPr>
            <p:nvPr/>
          </p:nvSpPr>
          <p:spPr bwMode="auto">
            <a:xfrm>
              <a:off x="2265" y="18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4" name="Line 1122"/>
            <p:cNvSpPr>
              <a:spLocks noChangeShapeType="1"/>
            </p:cNvSpPr>
            <p:nvPr/>
          </p:nvSpPr>
          <p:spPr bwMode="auto">
            <a:xfrm>
              <a:off x="2277" y="18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5" name="Line 1123"/>
            <p:cNvSpPr>
              <a:spLocks noChangeShapeType="1"/>
            </p:cNvSpPr>
            <p:nvPr/>
          </p:nvSpPr>
          <p:spPr bwMode="auto">
            <a:xfrm>
              <a:off x="2229" y="18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6" name="Line 1124"/>
            <p:cNvSpPr>
              <a:spLocks noChangeShapeType="1"/>
            </p:cNvSpPr>
            <p:nvPr/>
          </p:nvSpPr>
          <p:spPr bwMode="auto">
            <a:xfrm>
              <a:off x="2241" y="18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7" name="Line 1125"/>
            <p:cNvSpPr>
              <a:spLocks noChangeShapeType="1"/>
            </p:cNvSpPr>
            <p:nvPr/>
          </p:nvSpPr>
          <p:spPr bwMode="auto">
            <a:xfrm>
              <a:off x="2235" y="18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8" name="Line 1126"/>
            <p:cNvSpPr>
              <a:spLocks noChangeShapeType="1"/>
            </p:cNvSpPr>
            <p:nvPr/>
          </p:nvSpPr>
          <p:spPr bwMode="auto">
            <a:xfrm>
              <a:off x="2247" y="18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9" name="Line 1127"/>
            <p:cNvSpPr>
              <a:spLocks noChangeShapeType="1"/>
            </p:cNvSpPr>
            <p:nvPr/>
          </p:nvSpPr>
          <p:spPr bwMode="auto">
            <a:xfrm>
              <a:off x="2235" y="18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0" name="Line 1128"/>
            <p:cNvSpPr>
              <a:spLocks noChangeShapeType="1"/>
            </p:cNvSpPr>
            <p:nvPr/>
          </p:nvSpPr>
          <p:spPr bwMode="auto">
            <a:xfrm>
              <a:off x="2241" y="18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1" name="Line 1129"/>
            <p:cNvSpPr>
              <a:spLocks noChangeShapeType="1"/>
            </p:cNvSpPr>
            <p:nvPr/>
          </p:nvSpPr>
          <p:spPr bwMode="auto">
            <a:xfrm>
              <a:off x="2247" y="18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2" name="Line 1130"/>
            <p:cNvSpPr>
              <a:spLocks noChangeShapeType="1"/>
            </p:cNvSpPr>
            <p:nvPr/>
          </p:nvSpPr>
          <p:spPr bwMode="auto">
            <a:xfrm>
              <a:off x="2259" y="18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3" name="Line 1131"/>
            <p:cNvSpPr>
              <a:spLocks noChangeShapeType="1"/>
            </p:cNvSpPr>
            <p:nvPr/>
          </p:nvSpPr>
          <p:spPr bwMode="auto">
            <a:xfrm>
              <a:off x="2259" y="18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4" name="Line 1132"/>
            <p:cNvSpPr>
              <a:spLocks noChangeShapeType="1"/>
            </p:cNvSpPr>
            <p:nvPr/>
          </p:nvSpPr>
          <p:spPr bwMode="auto">
            <a:xfrm>
              <a:off x="2265" y="18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5" name="Line 1133"/>
            <p:cNvSpPr>
              <a:spLocks noChangeShapeType="1"/>
            </p:cNvSpPr>
            <p:nvPr/>
          </p:nvSpPr>
          <p:spPr bwMode="auto">
            <a:xfrm>
              <a:off x="2253" y="18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6" name="Line 1134"/>
            <p:cNvSpPr>
              <a:spLocks noChangeShapeType="1"/>
            </p:cNvSpPr>
            <p:nvPr/>
          </p:nvSpPr>
          <p:spPr bwMode="auto">
            <a:xfrm>
              <a:off x="2265" y="18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7" name="Line 1135"/>
            <p:cNvSpPr>
              <a:spLocks noChangeShapeType="1"/>
            </p:cNvSpPr>
            <p:nvPr/>
          </p:nvSpPr>
          <p:spPr bwMode="auto">
            <a:xfrm>
              <a:off x="2319" y="191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8" name="Line 1136"/>
            <p:cNvSpPr>
              <a:spLocks noChangeShapeType="1"/>
            </p:cNvSpPr>
            <p:nvPr/>
          </p:nvSpPr>
          <p:spPr bwMode="auto">
            <a:xfrm>
              <a:off x="2331" y="191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9" name="Line 1137"/>
            <p:cNvSpPr>
              <a:spLocks noChangeShapeType="1"/>
            </p:cNvSpPr>
            <p:nvPr/>
          </p:nvSpPr>
          <p:spPr bwMode="auto">
            <a:xfrm>
              <a:off x="2325" y="191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0" name="Line 1138"/>
            <p:cNvSpPr>
              <a:spLocks noChangeShapeType="1"/>
            </p:cNvSpPr>
            <p:nvPr/>
          </p:nvSpPr>
          <p:spPr bwMode="auto">
            <a:xfrm>
              <a:off x="2337" y="191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1" name="Line 1139"/>
            <p:cNvSpPr>
              <a:spLocks noChangeShapeType="1"/>
            </p:cNvSpPr>
            <p:nvPr/>
          </p:nvSpPr>
          <p:spPr bwMode="auto">
            <a:xfrm>
              <a:off x="2325" y="191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2" name="Line 1140"/>
            <p:cNvSpPr>
              <a:spLocks noChangeShapeType="1"/>
            </p:cNvSpPr>
            <p:nvPr/>
          </p:nvSpPr>
          <p:spPr bwMode="auto">
            <a:xfrm>
              <a:off x="2331" y="191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3" name="Line 1141"/>
            <p:cNvSpPr>
              <a:spLocks noChangeShapeType="1"/>
            </p:cNvSpPr>
            <p:nvPr/>
          </p:nvSpPr>
          <p:spPr bwMode="auto">
            <a:xfrm>
              <a:off x="2283" y="18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4" name="Line 1142"/>
            <p:cNvSpPr>
              <a:spLocks noChangeShapeType="1"/>
            </p:cNvSpPr>
            <p:nvPr/>
          </p:nvSpPr>
          <p:spPr bwMode="auto">
            <a:xfrm>
              <a:off x="2295" y="18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5" name="Line 1143"/>
            <p:cNvSpPr>
              <a:spLocks noChangeShapeType="1"/>
            </p:cNvSpPr>
            <p:nvPr/>
          </p:nvSpPr>
          <p:spPr bwMode="auto">
            <a:xfrm>
              <a:off x="2289" y="18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6" name="Line 1144"/>
            <p:cNvSpPr>
              <a:spLocks noChangeShapeType="1"/>
            </p:cNvSpPr>
            <p:nvPr/>
          </p:nvSpPr>
          <p:spPr bwMode="auto">
            <a:xfrm>
              <a:off x="2301" y="18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7" name="Line 1145"/>
            <p:cNvSpPr>
              <a:spLocks noChangeShapeType="1"/>
            </p:cNvSpPr>
            <p:nvPr/>
          </p:nvSpPr>
          <p:spPr bwMode="auto">
            <a:xfrm>
              <a:off x="2289" y="18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8" name="Line 1146"/>
            <p:cNvSpPr>
              <a:spLocks noChangeShapeType="1"/>
            </p:cNvSpPr>
            <p:nvPr/>
          </p:nvSpPr>
          <p:spPr bwMode="auto">
            <a:xfrm>
              <a:off x="2295" y="188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9" name="Line 1147"/>
            <p:cNvSpPr>
              <a:spLocks noChangeShapeType="1"/>
            </p:cNvSpPr>
            <p:nvPr/>
          </p:nvSpPr>
          <p:spPr bwMode="auto">
            <a:xfrm>
              <a:off x="2211" y="18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0" name="Line 1148"/>
            <p:cNvSpPr>
              <a:spLocks noChangeShapeType="1"/>
            </p:cNvSpPr>
            <p:nvPr/>
          </p:nvSpPr>
          <p:spPr bwMode="auto">
            <a:xfrm>
              <a:off x="2223" y="18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1" name="Line 1149"/>
            <p:cNvSpPr>
              <a:spLocks noChangeShapeType="1"/>
            </p:cNvSpPr>
            <p:nvPr/>
          </p:nvSpPr>
          <p:spPr bwMode="auto">
            <a:xfrm>
              <a:off x="2217" y="18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2" name="Line 1150"/>
            <p:cNvSpPr>
              <a:spLocks noChangeShapeType="1"/>
            </p:cNvSpPr>
            <p:nvPr/>
          </p:nvSpPr>
          <p:spPr bwMode="auto">
            <a:xfrm>
              <a:off x="2229" y="18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3" name="Line 1151"/>
            <p:cNvSpPr>
              <a:spLocks noChangeShapeType="1"/>
            </p:cNvSpPr>
            <p:nvPr/>
          </p:nvSpPr>
          <p:spPr bwMode="auto">
            <a:xfrm>
              <a:off x="2217" y="18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4" name="Line 1152"/>
            <p:cNvSpPr>
              <a:spLocks noChangeShapeType="1"/>
            </p:cNvSpPr>
            <p:nvPr/>
          </p:nvSpPr>
          <p:spPr bwMode="auto">
            <a:xfrm>
              <a:off x="2223" y="182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5" name="Line 1153"/>
            <p:cNvSpPr>
              <a:spLocks noChangeShapeType="1"/>
            </p:cNvSpPr>
            <p:nvPr/>
          </p:nvSpPr>
          <p:spPr bwMode="auto">
            <a:xfrm>
              <a:off x="2301" y="189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6" name="Line 1154"/>
            <p:cNvSpPr>
              <a:spLocks noChangeShapeType="1"/>
            </p:cNvSpPr>
            <p:nvPr/>
          </p:nvSpPr>
          <p:spPr bwMode="auto">
            <a:xfrm>
              <a:off x="2313" y="189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7" name="Line 1155"/>
            <p:cNvSpPr>
              <a:spLocks noChangeShapeType="1"/>
            </p:cNvSpPr>
            <p:nvPr/>
          </p:nvSpPr>
          <p:spPr bwMode="auto">
            <a:xfrm>
              <a:off x="2307" y="189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8" name="Line 1156"/>
            <p:cNvSpPr>
              <a:spLocks noChangeShapeType="1"/>
            </p:cNvSpPr>
            <p:nvPr/>
          </p:nvSpPr>
          <p:spPr bwMode="auto">
            <a:xfrm>
              <a:off x="2319" y="189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9" name="Line 1157"/>
            <p:cNvSpPr>
              <a:spLocks noChangeShapeType="1"/>
            </p:cNvSpPr>
            <p:nvPr/>
          </p:nvSpPr>
          <p:spPr bwMode="auto">
            <a:xfrm>
              <a:off x="2301" y="189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0" name="Line 1158"/>
            <p:cNvSpPr>
              <a:spLocks noChangeShapeType="1"/>
            </p:cNvSpPr>
            <p:nvPr/>
          </p:nvSpPr>
          <p:spPr bwMode="auto">
            <a:xfrm>
              <a:off x="2313" y="189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1" name="Line 1159"/>
            <p:cNvSpPr>
              <a:spLocks noChangeShapeType="1"/>
            </p:cNvSpPr>
            <p:nvPr/>
          </p:nvSpPr>
          <p:spPr bwMode="auto">
            <a:xfrm>
              <a:off x="2661" y="21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2" name="Line 1160"/>
            <p:cNvSpPr>
              <a:spLocks noChangeShapeType="1"/>
            </p:cNvSpPr>
            <p:nvPr/>
          </p:nvSpPr>
          <p:spPr bwMode="auto">
            <a:xfrm>
              <a:off x="2673" y="21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3" name="Line 1161"/>
            <p:cNvSpPr>
              <a:spLocks noChangeShapeType="1"/>
            </p:cNvSpPr>
            <p:nvPr/>
          </p:nvSpPr>
          <p:spPr bwMode="auto">
            <a:xfrm>
              <a:off x="2667" y="21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4" name="Line 1162"/>
            <p:cNvSpPr>
              <a:spLocks noChangeShapeType="1"/>
            </p:cNvSpPr>
            <p:nvPr/>
          </p:nvSpPr>
          <p:spPr bwMode="auto">
            <a:xfrm>
              <a:off x="2679" y="21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5" name="Line 1163"/>
            <p:cNvSpPr>
              <a:spLocks noChangeShapeType="1"/>
            </p:cNvSpPr>
            <p:nvPr/>
          </p:nvSpPr>
          <p:spPr bwMode="auto">
            <a:xfrm>
              <a:off x="2667" y="21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6" name="Line 1164"/>
            <p:cNvSpPr>
              <a:spLocks noChangeShapeType="1"/>
            </p:cNvSpPr>
            <p:nvPr/>
          </p:nvSpPr>
          <p:spPr bwMode="auto">
            <a:xfrm>
              <a:off x="2673" y="21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7" name="Line 1165"/>
            <p:cNvSpPr>
              <a:spLocks noChangeShapeType="1"/>
            </p:cNvSpPr>
            <p:nvPr/>
          </p:nvSpPr>
          <p:spPr bwMode="auto">
            <a:xfrm>
              <a:off x="2679" y="21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8" name="Line 1166"/>
            <p:cNvSpPr>
              <a:spLocks noChangeShapeType="1"/>
            </p:cNvSpPr>
            <p:nvPr/>
          </p:nvSpPr>
          <p:spPr bwMode="auto">
            <a:xfrm>
              <a:off x="2691" y="21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9" name="Line 1167"/>
            <p:cNvSpPr>
              <a:spLocks noChangeShapeType="1"/>
            </p:cNvSpPr>
            <p:nvPr/>
          </p:nvSpPr>
          <p:spPr bwMode="auto">
            <a:xfrm>
              <a:off x="2685" y="21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0" name="Line 1168"/>
            <p:cNvSpPr>
              <a:spLocks noChangeShapeType="1"/>
            </p:cNvSpPr>
            <p:nvPr/>
          </p:nvSpPr>
          <p:spPr bwMode="auto">
            <a:xfrm>
              <a:off x="2697" y="21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1" name="Line 1169"/>
            <p:cNvSpPr>
              <a:spLocks noChangeShapeType="1"/>
            </p:cNvSpPr>
            <p:nvPr/>
          </p:nvSpPr>
          <p:spPr bwMode="auto">
            <a:xfrm>
              <a:off x="2685" y="21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2" name="Line 1170"/>
            <p:cNvSpPr>
              <a:spLocks noChangeShapeType="1"/>
            </p:cNvSpPr>
            <p:nvPr/>
          </p:nvSpPr>
          <p:spPr bwMode="auto">
            <a:xfrm>
              <a:off x="2691" y="213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3" name="Line 1171"/>
            <p:cNvSpPr>
              <a:spLocks noChangeShapeType="1"/>
            </p:cNvSpPr>
            <p:nvPr/>
          </p:nvSpPr>
          <p:spPr bwMode="auto">
            <a:xfrm>
              <a:off x="2715" y="21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4" name="Line 1172"/>
            <p:cNvSpPr>
              <a:spLocks noChangeShapeType="1"/>
            </p:cNvSpPr>
            <p:nvPr/>
          </p:nvSpPr>
          <p:spPr bwMode="auto">
            <a:xfrm>
              <a:off x="2727" y="21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5" name="Line 1173"/>
            <p:cNvSpPr>
              <a:spLocks noChangeShapeType="1"/>
            </p:cNvSpPr>
            <p:nvPr/>
          </p:nvSpPr>
          <p:spPr bwMode="auto">
            <a:xfrm>
              <a:off x="2721" y="21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6" name="Line 1174"/>
            <p:cNvSpPr>
              <a:spLocks noChangeShapeType="1"/>
            </p:cNvSpPr>
            <p:nvPr/>
          </p:nvSpPr>
          <p:spPr bwMode="auto">
            <a:xfrm>
              <a:off x="2733" y="21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7" name="Line 1175"/>
            <p:cNvSpPr>
              <a:spLocks noChangeShapeType="1"/>
            </p:cNvSpPr>
            <p:nvPr/>
          </p:nvSpPr>
          <p:spPr bwMode="auto">
            <a:xfrm>
              <a:off x="2721" y="21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8" name="Line 1176"/>
            <p:cNvSpPr>
              <a:spLocks noChangeShapeType="1"/>
            </p:cNvSpPr>
            <p:nvPr/>
          </p:nvSpPr>
          <p:spPr bwMode="auto">
            <a:xfrm>
              <a:off x="2727" y="2146"/>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9" name="Line 1177"/>
            <p:cNvSpPr>
              <a:spLocks noChangeShapeType="1"/>
            </p:cNvSpPr>
            <p:nvPr/>
          </p:nvSpPr>
          <p:spPr bwMode="auto">
            <a:xfrm>
              <a:off x="2697" y="21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0" name="Line 1178"/>
            <p:cNvSpPr>
              <a:spLocks noChangeShapeType="1"/>
            </p:cNvSpPr>
            <p:nvPr/>
          </p:nvSpPr>
          <p:spPr bwMode="auto">
            <a:xfrm>
              <a:off x="2709" y="21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1" name="Line 1179"/>
            <p:cNvSpPr>
              <a:spLocks noChangeShapeType="1"/>
            </p:cNvSpPr>
            <p:nvPr/>
          </p:nvSpPr>
          <p:spPr bwMode="auto">
            <a:xfrm>
              <a:off x="2709" y="21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2" name="Line 1180"/>
            <p:cNvSpPr>
              <a:spLocks noChangeShapeType="1"/>
            </p:cNvSpPr>
            <p:nvPr/>
          </p:nvSpPr>
          <p:spPr bwMode="auto">
            <a:xfrm>
              <a:off x="2715" y="21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3" name="Line 1181"/>
            <p:cNvSpPr>
              <a:spLocks noChangeShapeType="1"/>
            </p:cNvSpPr>
            <p:nvPr/>
          </p:nvSpPr>
          <p:spPr bwMode="auto">
            <a:xfrm>
              <a:off x="2703" y="21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4" name="Line 1182"/>
            <p:cNvSpPr>
              <a:spLocks noChangeShapeType="1"/>
            </p:cNvSpPr>
            <p:nvPr/>
          </p:nvSpPr>
          <p:spPr bwMode="auto">
            <a:xfrm>
              <a:off x="2715" y="2140"/>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5" name="Line 1183"/>
            <p:cNvSpPr>
              <a:spLocks noChangeShapeType="1"/>
            </p:cNvSpPr>
            <p:nvPr/>
          </p:nvSpPr>
          <p:spPr bwMode="auto">
            <a:xfrm>
              <a:off x="2733" y="21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6" name="Line 1184"/>
            <p:cNvSpPr>
              <a:spLocks noChangeShapeType="1"/>
            </p:cNvSpPr>
            <p:nvPr/>
          </p:nvSpPr>
          <p:spPr bwMode="auto">
            <a:xfrm>
              <a:off x="2745" y="21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7" name="Line 1185"/>
            <p:cNvSpPr>
              <a:spLocks noChangeShapeType="1"/>
            </p:cNvSpPr>
            <p:nvPr/>
          </p:nvSpPr>
          <p:spPr bwMode="auto">
            <a:xfrm>
              <a:off x="2739" y="21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8" name="Line 1186"/>
            <p:cNvSpPr>
              <a:spLocks noChangeShapeType="1"/>
            </p:cNvSpPr>
            <p:nvPr/>
          </p:nvSpPr>
          <p:spPr bwMode="auto">
            <a:xfrm>
              <a:off x="2751" y="21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9" name="Line 1187"/>
            <p:cNvSpPr>
              <a:spLocks noChangeShapeType="1"/>
            </p:cNvSpPr>
            <p:nvPr/>
          </p:nvSpPr>
          <p:spPr bwMode="auto">
            <a:xfrm>
              <a:off x="2739" y="21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0" name="Line 1188"/>
            <p:cNvSpPr>
              <a:spLocks noChangeShapeType="1"/>
            </p:cNvSpPr>
            <p:nvPr/>
          </p:nvSpPr>
          <p:spPr bwMode="auto">
            <a:xfrm>
              <a:off x="2745" y="2158"/>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1" name="Line 1189"/>
            <p:cNvSpPr>
              <a:spLocks noChangeShapeType="1"/>
            </p:cNvSpPr>
            <p:nvPr/>
          </p:nvSpPr>
          <p:spPr bwMode="auto">
            <a:xfrm>
              <a:off x="3465" y="24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2" name="Line 1190"/>
            <p:cNvSpPr>
              <a:spLocks noChangeShapeType="1"/>
            </p:cNvSpPr>
            <p:nvPr/>
          </p:nvSpPr>
          <p:spPr bwMode="auto">
            <a:xfrm>
              <a:off x="3543" y="2464"/>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3" name="Line 1191"/>
            <p:cNvSpPr>
              <a:spLocks noChangeShapeType="1"/>
            </p:cNvSpPr>
            <p:nvPr/>
          </p:nvSpPr>
          <p:spPr bwMode="auto">
            <a:xfrm>
              <a:off x="3081" y="229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4" name="Line 1192"/>
            <p:cNvSpPr>
              <a:spLocks noChangeShapeType="1"/>
            </p:cNvSpPr>
            <p:nvPr/>
          </p:nvSpPr>
          <p:spPr bwMode="auto">
            <a:xfrm>
              <a:off x="3063" y="229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5" name="Line 1193"/>
            <p:cNvSpPr>
              <a:spLocks noChangeShapeType="1"/>
            </p:cNvSpPr>
            <p:nvPr/>
          </p:nvSpPr>
          <p:spPr bwMode="auto">
            <a:xfrm>
              <a:off x="3051" y="229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6" name="Line 1194"/>
            <p:cNvSpPr>
              <a:spLocks noChangeShapeType="1"/>
            </p:cNvSpPr>
            <p:nvPr/>
          </p:nvSpPr>
          <p:spPr bwMode="auto">
            <a:xfrm>
              <a:off x="3027" y="2296"/>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7" name="Line 1195"/>
            <p:cNvSpPr>
              <a:spLocks noChangeShapeType="1"/>
            </p:cNvSpPr>
            <p:nvPr/>
          </p:nvSpPr>
          <p:spPr bwMode="auto">
            <a:xfrm>
              <a:off x="3531" y="24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8" name="Line 1196"/>
            <p:cNvSpPr>
              <a:spLocks noChangeShapeType="1"/>
            </p:cNvSpPr>
            <p:nvPr/>
          </p:nvSpPr>
          <p:spPr bwMode="auto">
            <a:xfrm>
              <a:off x="3525" y="24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9" name="Line 1197"/>
            <p:cNvSpPr>
              <a:spLocks noChangeShapeType="1"/>
            </p:cNvSpPr>
            <p:nvPr/>
          </p:nvSpPr>
          <p:spPr bwMode="auto">
            <a:xfrm>
              <a:off x="3513" y="24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0" name="Line 1198"/>
            <p:cNvSpPr>
              <a:spLocks noChangeShapeType="1"/>
            </p:cNvSpPr>
            <p:nvPr/>
          </p:nvSpPr>
          <p:spPr bwMode="auto">
            <a:xfrm>
              <a:off x="3501" y="2452"/>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1" name="Line 1199"/>
            <p:cNvSpPr>
              <a:spLocks noChangeShapeType="1"/>
            </p:cNvSpPr>
            <p:nvPr/>
          </p:nvSpPr>
          <p:spPr bwMode="auto">
            <a:xfrm>
              <a:off x="3423" y="24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2" name="Line 1200"/>
            <p:cNvSpPr>
              <a:spLocks noChangeShapeType="1"/>
            </p:cNvSpPr>
            <p:nvPr/>
          </p:nvSpPr>
          <p:spPr bwMode="auto">
            <a:xfrm>
              <a:off x="3387" y="241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3" name="Line 1201"/>
            <p:cNvSpPr>
              <a:spLocks noChangeShapeType="1"/>
            </p:cNvSpPr>
            <p:nvPr/>
          </p:nvSpPr>
          <p:spPr bwMode="auto">
            <a:xfrm>
              <a:off x="3417" y="24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4" name="Line 1202"/>
            <p:cNvSpPr>
              <a:spLocks noChangeShapeType="1"/>
            </p:cNvSpPr>
            <p:nvPr/>
          </p:nvSpPr>
          <p:spPr bwMode="auto">
            <a:xfrm>
              <a:off x="3381" y="241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5" name="Line 1203"/>
            <p:cNvSpPr>
              <a:spLocks noChangeShapeType="1"/>
            </p:cNvSpPr>
            <p:nvPr/>
          </p:nvSpPr>
          <p:spPr bwMode="auto">
            <a:xfrm>
              <a:off x="3405" y="24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6" name="Line 1204"/>
            <p:cNvSpPr>
              <a:spLocks noChangeShapeType="1"/>
            </p:cNvSpPr>
            <p:nvPr/>
          </p:nvSpPr>
          <p:spPr bwMode="auto">
            <a:xfrm>
              <a:off x="2793" y="2188"/>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7" name="Line 1205"/>
            <p:cNvSpPr>
              <a:spLocks noChangeShapeType="1"/>
            </p:cNvSpPr>
            <p:nvPr/>
          </p:nvSpPr>
          <p:spPr bwMode="auto">
            <a:xfrm>
              <a:off x="3357" y="241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8" name="Line 1206"/>
            <p:cNvSpPr>
              <a:spLocks noChangeShapeType="1"/>
            </p:cNvSpPr>
            <p:nvPr/>
          </p:nvSpPr>
          <p:spPr bwMode="auto">
            <a:xfrm>
              <a:off x="3483" y="2434"/>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9" name="Line 1207"/>
            <p:cNvSpPr>
              <a:spLocks noChangeShapeType="1"/>
            </p:cNvSpPr>
            <p:nvPr/>
          </p:nvSpPr>
          <p:spPr bwMode="auto">
            <a:xfrm>
              <a:off x="3435" y="24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0" name="Line 1208"/>
            <p:cNvSpPr>
              <a:spLocks noChangeShapeType="1"/>
            </p:cNvSpPr>
            <p:nvPr/>
          </p:nvSpPr>
          <p:spPr bwMode="auto">
            <a:xfrm>
              <a:off x="3447" y="2422"/>
              <a:ext cx="0" cy="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1" name="Line 1209"/>
            <p:cNvSpPr>
              <a:spLocks noChangeShapeType="1"/>
            </p:cNvSpPr>
            <p:nvPr/>
          </p:nvSpPr>
          <p:spPr bwMode="auto">
            <a:xfrm>
              <a:off x="3369" y="2410"/>
              <a:ext cx="0" cy="3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2" name="Freeform 1210"/>
            <p:cNvSpPr>
              <a:spLocks/>
            </p:cNvSpPr>
            <p:nvPr/>
          </p:nvSpPr>
          <p:spPr bwMode="auto">
            <a:xfrm>
              <a:off x="2187" y="1822"/>
              <a:ext cx="1392" cy="660"/>
            </a:xfrm>
            <a:custGeom>
              <a:avLst/>
              <a:gdLst>
                <a:gd name="T0" fmla="*/ 225 w 232"/>
                <a:gd name="T1" fmla="*/ 110 h 110"/>
                <a:gd name="T2" fmla="*/ 218 w 232"/>
                <a:gd name="T3" fmla="*/ 109 h 110"/>
                <a:gd name="T4" fmla="*/ 211 w 232"/>
                <a:gd name="T5" fmla="*/ 105 h 110"/>
                <a:gd name="T6" fmla="*/ 201 w 232"/>
                <a:gd name="T7" fmla="*/ 103 h 110"/>
                <a:gd name="T8" fmla="*/ 194 w 232"/>
                <a:gd name="T9" fmla="*/ 102 h 110"/>
                <a:gd name="T10" fmla="*/ 187 w 232"/>
                <a:gd name="T11" fmla="*/ 99 h 110"/>
                <a:gd name="T12" fmla="*/ 182 w 232"/>
                <a:gd name="T13" fmla="*/ 98 h 110"/>
                <a:gd name="T14" fmla="*/ 175 w 232"/>
                <a:gd name="T15" fmla="*/ 96 h 110"/>
                <a:gd name="T16" fmla="*/ 173 w 232"/>
                <a:gd name="T17" fmla="*/ 95 h 110"/>
                <a:gd name="T18" fmla="*/ 172 w 232"/>
                <a:gd name="T19" fmla="*/ 93 h 110"/>
                <a:gd name="T20" fmla="*/ 166 w 232"/>
                <a:gd name="T21" fmla="*/ 92 h 110"/>
                <a:gd name="T22" fmla="*/ 159 w 232"/>
                <a:gd name="T23" fmla="*/ 89 h 110"/>
                <a:gd name="T24" fmla="*/ 157 w 232"/>
                <a:gd name="T25" fmla="*/ 87 h 110"/>
                <a:gd name="T26" fmla="*/ 150 w 232"/>
                <a:gd name="T27" fmla="*/ 84 h 110"/>
                <a:gd name="T28" fmla="*/ 139 w 232"/>
                <a:gd name="T29" fmla="*/ 82 h 110"/>
                <a:gd name="T30" fmla="*/ 131 w 232"/>
                <a:gd name="T31" fmla="*/ 79 h 110"/>
                <a:gd name="T32" fmla="*/ 124 w 232"/>
                <a:gd name="T33" fmla="*/ 77 h 110"/>
                <a:gd name="T34" fmla="*/ 117 w 232"/>
                <a:gd name="T35" fmla="*/ 74 h 110"/>
                <a:gd name="T36" fmla="*/ 112 w 232"/>
                <a:gd name="T37" fmla="*/ 71 h 110"/>
                <a:gd name="T38" fmla="*/ 109 w 232"/>
                <a:gd name="T39" fmla="*/ 69 h 110"/>
                <a:gd name="T40" fmla="*/ 102 w 232"/>
                <a:gd name="T41" fmla="*/ 66 h 110"/>
                <a:gd name="T42" fmla="*/ 97 w 232"/>
                <a:gd name="T43" fmla="*/ 64 h 110"/>
                <a:gd name="T44" fmla="*/ 93 w 232"/>
                <a:gd name="T45" fmla="*/ 61 h 110"/>
                <a:gd name="T46" fmla="*/ 89 w 232"/>
                <a:gd name="T47" fmla="*/ 59 h 110"/>
                <a:gd name="T48" fmla="*/ 82 w 232"/>
                <a:gd name="T49" fmla="*/ 56 h 110"/>
                <a:gd name="T50" fmla="*/ 79 w 232"/>
                <a:gd name="T51" fmla="*/ 54 h 110"/>
                <a:gd name="T52" fmla="*/ 73 w 232"/>
                <a:gd name="T53" fmla="*/ 52 h 110"/>
                <a:gd name="T54" fmla="*/ 72 w 232"/>
                <a:gd name="T55" fmla="*/ 50 h 110"/>
                <a:gd name="T56" fmla="*/ 66 w 232"/>
                <a:gd name="T57" fmla="*/ 48 h 110"/>
                <a:gd name="T58" fmla="*/ 61 w 232"/>
                <a:gd name="T59" fmla="*/ 45 h 110"/>
                <a:gd name="T60" fmla="*/ 54 w 232"/>
                <a:gd name="T61" fmla="*/ 40 h 110"/>
                <a:gd name="T62" fmla="*/ 50 w 232"/>
                <a:gd name="T63" fmla="*/ 37 h 110"/>
                <a:gd name="T64" fmla="*/ 47 w 232"/>
                <a:gd name="T65" fmla="*/ 35 h 110"/>
                <a:gd name="T66" fmla="*/ 44 w 232"/>
                <a:gd name="T67" fmla="*/ 32 h 110"/>
                <a:gd name="T68" fmla="*/ 40 w 232"/>
                <a:gd name="T69" fmla="*/ 29 h 110"/>
                <a:gd name="T70" fmla="*/ 35 w 232"/>
                <a:gd name="T71" fmla="*/ 27 h 110"/>
                <a:gd name="T72" fmla="*/ 30 w 232"/>
                <a:gd name="T73" fmla="*/ 23 h 110"/>
                <a:gd name="T74" fmla="*/ 28 w 232"/>
                <a:gd name="T75" fmla="*/ 22 h 110"/>
                <a:gd name="T76" fmla="*/ 24 w 232"/>
                <a:gd name="T77" fmla="*/ 20 h 110"/>
                <a:gd name="T78" fmla="*/ 22 w 232"/>
                <a:gd name="T79" fmla="*/ 18 h 110"/>
                <a:gd name="T80" fmla="*/ 20 w 232"/>
                <a:gd name="T81" fmla="*/ 16 h 110"/>
                <a:gd name="T82" fmla="*/ 18 w 232"/>
                <a:gd name="T83" fmla="*/ 14 h 110"/>
                <a:gd name="T84" fmla="*/ 15 w 232"/>
                <a:gd name="T85" fmla="*/ 12 h 110"/>
                <a:gd name="T86" fmla="*/ 12 w 232"/>
                <a:gd name="T87" fmla="*/ 8 h 110"/>
                <a:gd name="T88" fmla="*/ 9 w 232"/>
                <a:gd name="T89" fmla="*/ 6 h 110"/>
                <a:gd name="T90" fmla="*/ 5 w 232"/>
                <a:gd name="T91" fmla="*/ 4 h 110"/>
                <a:gd name="T92" fmla="*/ 2 w 232"/>
                <a:gd name="T93" fmla="*/ 2 h 110"/>
                <a:gd name="T94" fmla="*/ 0 w 232"/>
                <a:gd name="T9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110">
                  <a:moveTo>
                    <a:pt x="232" y="110"/>
                  </a:moveTo>
                  <a:lnTo>
                    <a:pt x="225" y="110"/>
                  </a:lnTo>
                  <a:lnTo>
                    <a:pt x="225" y="109"/>
                  </a:lnTo>
                  <a:lnTo>
                    <a:pt x="218" y="109"/>
                  </a:lnTo>
                  <a:lnTo>
                    <a:pt x="218" y="105"/>
                  </a:lnTo>
                  <a:lnTo>
                    <a:pt x="211" y="105"/>
                  </a:lnTo>
                  <a:lnTo>
                    <a:pt x="211" y="103"/>
                  </a:lnTo>
                  <a:lnTo>
                    <a:pt x="201" y="103"/>
                  </a:lnTo>
                  <a:lnTo>
                    <a:pt x="201" y="102"/>
                  </a:lnTo>
                  <a:lnTo>
                    <a:pt x="194" y="102"/>
                  </a:lnTo>
                  <a:lnTo>
                    <a:pt x="194" y="99"/>
                  </a:lnTo>
                  <a:lnTo>
                    <a:pt x="187" y="99"/>
                  </a:lnTo>
                  <a:lnTo>
                    <a:pt x="187" y="98"/>
                  </a:lnTo>
                  <a:lnTo>
                    <a:pt x="182" y="98"/>
                  </a:lnTo>
                  <a:lnTo>
                    <a:pt x="182" y="96"/>
                  </a:lnTo>
                  <a:lnTo>
                    <a:pt x="175" y="96"/>
                  </a:lnTo>
                  <a:lnTo>
                    <a:pt x="175" y="95"/>
                  </a:lnTo>
                  <a:lnTo>
                    <a:pt x="173" y="95"/>
                  </a:lnTo>
                  <a:lnTo>
                    <a:pt x="173" y="93"/>
                  </a:lnTo>
                  <a:lnTo>
                    <a:pt x="172" y="93"/>
                  </a:lnTo>
                  <a:lnTo>
                    <a:pt x="172" y="92"/>
                  </a:lnTo>
                  <a:lnTo>
                    <a:pt x="166" y="92"/>
                  </a:lnTo>
                  <a:lnTo>
                    <a:pt x="166" y="89"/>
                  </a:lnTo>
                  <a:lnTo>
                    <a:pt x="159" y="89"/>
                  </a:lnTo>
                  <a:lnTo>
                    <a:pt x="159" y="87"/>
                  </a:lnTo>
                  <a:lnTo>
                    <a:pt x="157" y="87"/>
                  </a:lnTo>
                  <a:lnTo>
                    <a:pt x="157" y="84"/>
                  </a:lnTo>
                  <a:lnTo>
                    <a:pt x="150" y="84"/>
                  </a:lnTo>
                  <a:lnTo>
                    <a:pt x="150" y="82"/>
                  </a:lnTo>
                  <a:lnTo>
                    <a:pt x="139" y="82"/>
                  </a:lnTo>
                  <a:lnTo>
                    <a:pt x="139" y="79"/>
                  </a:lnTo>
                  <a:lnTo>
                    <a:pt x="131" y="79"/>
                  </a:lnTo>
                  <a:lnTo>
                    <a:pt x="131" y="77"/>
                  </a:lnTo>
                  <a:lnTo>
                    <a:pt x="124" y="77"/>
                  </a:lnTo>
                  <a:lnTo>
                    <a:pt x="124" y="74"/>
                  </a:lnTo>
                  <a:lnTo>
                    <a:pt x="117" y="74"/>
                  </a:lnTo>
                  <a:lnTo>
                    <a:pt x="117" y="71"/>
                  </a:lnTo>
                  <a:lnTo>
                    <a:pt x="112" y="71"/>
                  </a:lnTo>
                  <a:lnTo>
                    <a:pt x="112" y="69"/>
                  </a:lnTo>
                  <a:lnTo>
                    <a:pt x="109" y="69"/>
                  </a:lnTo>
                  <a:lnTo>
                    <a:pt x="109" y="66"/>
                  </a:lnTo>
                  <a:lnTo>
                    <a:pt x="102" y="66"/>
                  </a:lnTo>
                  <a:lnTo>
                    <a:pt x="102" y="64"/>
                  </a:lnTo>
                  <a:lnTo>
                    <a:pt x="97" y="64"/>
                  </a:lnTo>
                  <a:lnTo>
                    <a:pt x="97" y="61"/>
                  </a:lnTo>
                  <a:lnTo>
                    <a:pt x="93" y="61"/>
                  </a:lnTo>
                  <a:lnTo>
                    <a:pt x="93" y="59"/>
                  </a:lnTo>
                  <a:lnTo>
                    <a:pt x="89" y="59"/>
                  </a:lnTo>
                  <a:lnTo>
                    <a:pt x="89" y="56"/>
                  </a:lnTo>
                  <a:lnTo>
                    <a:pt x="82" y="56"/>
                  </a:lnTo>
                  <a:lnTo>
                    <a:pt x="82" y="54"/>
                  </a:lnTo>
                  <a:lnTo>
                    <a:pt x="79" y="54"/>
                  </a:lnTo>
                  <a:lnTo>
                    <a:pt x="79" y="52"/>
                  </a:lnTo>
                  <a:lnTo>
                    <a:pt x="73" y="52"/>
                  </a:lnTo>
                  <a:lnTo>
                    <a:pt x="73" y="50"/>
                  </a:lnTo>
                  <a:lnTo>
                    <a:pt x="72" y="50"/>
                  </a:lnTo>
                  <a:lnTo>
                    <a:pt x="72" y="48"/>
                  </a:lnTo>
                  <a:lnTo>
                    <a:pt x="66" y="48"/>
                  </a:lnTo>
                  <a:lnTo>
                    <a:pt x="66" y="45"/>
                  </a:lnTo>
                  <a:lnTo>
                    <a:pt x="61" y="45"/>
                  </a:lnTo>
                  <a:lnTo>
                    <a:pt x="61" y="40"/>
                  </a:lnTo>
                  <a:lnTo>
                    <a:pt x="54" y="40"/>
                  </a:lnTo>
                  <a:lnTo>
                    <a:pt x="54" y="37"/>
                  </a:lnTo>
                  <a:lnTo>
                    <a:pt x="50" y="37"/>
                  </a:lnTo>
                  <a:lnTo>
                    <a:pt x="50" y="35"/>
                  </a:lnTo>
                  <a:lnTo>
                    <a:pt x="47" y="35"/>
                  </a:lnTo>
                  <a:lnTo>
                    <a:pt x="47" y="32"/>
                  </a:lnTo>
                  <a:lnTo>
                    <a:pt x="44" y="32"/>
                  </a:lnTo>
                  <a:lnTo>
                    <a:pt x="44" y="29"/>
                  </a:lnTo>
                  <a:lnTo>
                    <a:pt x="40" y="29"/>
                  </a:lnTo>
                  <a:lnTo>
                    <a:pt x="40" y="27"/>
                  </a:lnTo>
                  <a:lnTo>
                    <a:pt x="35" y="27"/>
                  </a:lnTo>
                  <a:lnTo>
                    <a:pt x="35" y="23"/>
                  </a:lnTo>
                  <a:lnTo>
                    <a:pt x="30" y="23"/>
                  </a:lnTo>
                  <a:lnTo>
                    <a:pt x="30" y="22"/>
                  </a:lnTo>
                  <a:lnTo>
                    <a:pt x="28" y="22"/>
                  </a:lnTo>
                  <a:lnTo>
                    <a:pt x="28" y="20"/>
                  </a:lnTo>
                  <a:lnTo>
                    <a:pt x="24" y="20"/>
                  </a:lnTo>
                  <a:lnTo>
                    <a:pt x="24" y="18"/>
                  </a:lnTo>
                  <a:lnTo>
                    <a:pt x="22" y="18"/>
                  </a:lnTo>
                  <a:lnTo>
                    <a:pt x="22" y="16"/>
                  </a:lnTo>
                  <a:lnTo>
                    <a:pt x="20" y="16"/>
                  </a:lnTo>
                  <a:lnTo>
                    <a:pt x="20" y="14"/>
                  </a:lnTo>
                  <a:lnTo>
                    <a:pt x="18" y="14"/>
                  </a:lnTo>
                  <a:lnTo>
                    <a:pt x="18" y="12"/>
                  </a:lnTo>
                  <a:lnTo>
                    <a:pt x="15" y="12"/>
                  </a:lnTo>
                  <a:lnTo>
                    <a:pt x="15" y="8"/>
                  </a:lnTo>
                  <a:lnTo>
                    <a:pt x="12" y="8"/>
                  </a:lnTo>
                  <a:lnTo>
                    <a:pt x="12" y="6"/>
                  </a:lnTo>
                  <a:lnTo>
                    <a:pt x="9" y="6"/>
                  </a:lnTo>
                  <a:lnTo>
                    <a:pt x="9" y="4"/>
                  </a:lnTo>
                  <a:lnTo>
                    <a:pt x="5" y="4"/>
                  </a:lnTo>
                  <a:lnTo>
                    <a:pt x="5" y="2"/>
                  </a:lnTo>
                  <a:lnTo>
                    <a:pt x="2" y="2"/>
                  </a:lnTo>
                  <a:lnTo>
                    <a:pt x="2" y="0"/>
                  </a:lnTo>
                  <a:lnTo>
                    <a:pt x="0" y="0"/>
                  </a:lnTo>
                </a:path>
              </a:pathLst>
            </a:cu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953" name="TextBox 952"/>
          <p:cNvSpPr txBox="1"/>
          <p:nvPr/>
        </p:nvSpPr>
        <p:spPr>
          <a:xfrm>
            <a:off x="6413484" y="2656660"/>
            <a:ext cx="2408032" cy="276999"/>
          </a:xfrm>
          <a:prstGeom prst="rect">
            <a:avLst/>
          </a:prstGeom>
          <a:noFill/>
        </p:spPr>
        <p:txBody>
          <a:bodyPr wrap="none" rtlCol="0">
            <a:spAutoFit/>
          </a:bodyPr>
          <a:lstStyle>
            <a:defPPr>
              <a:defRPr lang="en-US"/>
            </a:defPPr>
            <a:lvl1pPr algn="r">
              <a:defRPr sz="1200">
                <a:solidFill>
                  <a:srgbClr val="23246D"/>
                </a:solidFill>
              </a:defRPr>
            </a:lvl1pPr>
          </a:lstStyle>
          <a:p>
            <a:r>
              <a:rPr lang="en-GB" dirty="0">
                <a:solidFill>
                  <a:schemeClr val="accent2"/>
                </a:solidFill>
              </a:rPr>
              <a:t>Operated in NETSARC, </a:t>
            </a:r>
            <a:r>
              <a:rPr lang="en-GB" dirty="0" smtClean="0">
                <a:solidFill>
                  <a:schemeClr val="accent2"/>
                </a:solidFill>
              </a:rPr>
              <a:t>n=1,772</a:t>
            </a:r>
            <a:endParaRPr lang="en-GB" dirty="0">
              <a:solidFill>
                <a:schemeClr val="accent2"/>
              </a:solidFill>
            </a:endParaRPr>
          </a:p>
        </p:txBody>
      </p:sp>
      <p:sp>
        <p:nvSpPr>
          <p:cNvPr id="954" name="TextBox 953"/>
          <p:cNvSpPr txBox="1"/>
          <p:nvPr/>
        </p:nvSpPr>
        <p:spPr>
          <a:xfrm>
            <a:off x="6413484" y="2942145"/>
            <a:ext cx="2135521" cy="276999"/>
          </a:xfrm>
          <a:prstGeom prst="rect">
            <a:avLst/>
          </a:prstGeom>
          <a:noFill/>
        </p:spPr>
        <p:txBody>
          <a:bodyPr wrap="none" rtlCol="0">
            <a:spAutoFit/>
          </a:bodyPr>
          <a:lstStyle>
            <a:defPPr>
              <a:defRPr lang="en-US"/>
            </a:defPPr>
            <a:lvl1pPr algn="r">
              <a:defRPr sz="1200">
                <a:solidFill>
                  <a:srgbClr val="23246D"/>
                </a:solidFill>
              </a:defRPr>
            </a:lvl1pPr>
          </a:lstStyle>
          <a:p>
            <a:r>
              <a:rPr lang="en-GB" dirty="0" smtClean="0">
                <a:solidFill>
                  <a:schemeClr val="accent1"/>
                </a:solidFill>
              </a:rPr>
              <a:t>Outside NETSARC</a:t>
            </a:r>
            <a:r>
              <a:rPr lang="en-GB" dirty="0">
                <a:solidFill>
                  <a:schemeClr val="accent1"/>
                </a:solidFill>
              </a:rPr>
              <a:t>, </a:t>
            </a:r>
            <a:r>
              <a:rPr lang="en-GB" dirty="0" smtClean="0">
                <a:solidFill>
                  <a:schemeClr val="accent1"/>
                </a:solidFill>
              </a:rPr>
              <a:t>n=2,941</a:t>
            </a:r>
            <a:endParaRPr lang="en-GB" dirty="0">
              <a:solidFill>
                <a:schemeClr val="accent1"/>
              </a:solidFill>
            </a:endParaRPr>
          </a:p>
        </p:txBody>
      </p:sp>
      <p:grpSp>
        <p:nvGrpSpPr>
          <p:cNvPr id="955" name="Group 1924"/>
          <p:cNvGrpSpPr>
            <a:grpSpLocks/>
          </p:cNvGrpSpPr>
          <p:nvPr/>
        </p:nvGrpSpPr>
        <p:grpSpPr bwMode="auto">
          <a:xfrm>
            <a:off x="5504893" y="2746652"/>
            <a:ext cx="3200400" cy="1440000"/>
            <a:chOff x="2181" y="1801"/>
            <a:chExt cx="1392" cy="714"/>
          </a:xfrm>
        </p:grpSpPr>
        <p:grpSp>
          <p:nvGrpSpPr>
            <p:cNvPr id="956" name="Group 1925"/>
            <p:cNvGrpSpPr>
              <a:grpSpLocks/>
            </p:cNvGrpSpPr>
            <p:nvPr/>
          </p:nvGrpSpPr>
          <p:grpSpPr bwMode="auto">
            <a:xfrm>
              <a:off x="2241" y="1849"/>
              <a:ext cx="1122" cy="624"/>
              <a:chOff x="2241" y="1849"/>
              <a:chExt cx="1122" cy="624"/>
            </a:xfrm>
          </p:grpSpPr>
          <p:sp>
            <p:nvSpPr>
              <p:cNvPr id="1112" name="Line 1926"/>
              <p:cNvSpPr>
                <a:spLocks noChangeShapeType="1"/>
              </p:cNvSpPr>
              <p:nvPr/>
            </p:nvSpPr>
            <p:spPr bwMode="auto">
              <a:xfrm>
                <a:off x="2871" y="227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3" name="Line 1927"/>
              <p:cNvSpPr>
                <a:spLocks noChangeShapeType="1"/>
              </p:cNvSpPr>
              <p:nvPr/>
            </p:nvSpPr>
            <p:spPr bwMode="auto">
              <a:xfrm>
                <a:off x="2847" y="226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4" name="Line 1928"/>
              <p:cNvSpPr>
                <a:spLocks noChangeShapeType="1"/>
              </p:cNvSpPr>
              <p:nvPr/>
            </p:nvSpPr>
            <p:spPr bwMode="auto">
              <a:xfrm>
                <a:off x="2853" y="226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5" name="Line 1929"/>
              <p:cNvSpPr>
                <a:spLocks noChangeShapeType="1"/>
              </p:cNvSpPr>
              <p:nvPr/>
            </p:nvSpPr>
            <p:spPr bwMode="auto">
              <a:xfrm>
                <a:off x="2853" y="226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6" name="Line 1930"/>
              <p:cNvSpPr>
                <a:spLocks noChangeShapeType="1"/>
              </p:cNvSpPr>
              <p:nvPr/>
            </p:nvSpPr>
            <p:spPr bwMode="auto">
              <a:xfrm>
                <a:off x="2859" y="226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7" name="Line 1931"/>
              <p:cNvSpPr>
                <a:spLocks noChangeShapeType="1"/>
              </p:cNvSpPr>
              <p:nvPr/>
            </p:nvSpPr>
            <p:spPr bwMode="auto">
              <a:xfrm>
                <a:off x="2847" y="226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8" name="Line 1932"/>
              <p:cNvSpPr>
                <a:spLocks noChangeShapeType="1"/>
              </p:cNvSpPr>
              <p:nvPr/>
            </p:nvSpPr>
            <p:spPr bwMode="auto">
              <a:xfrm>
                <a:off x="2859" y="226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9" name="Line 1933"/>
              <p:cNvSpPr>
                <a:spLocks noChangeShapeType="1"/>
              </p:cNvSpPr>
              <p:nvPr/>
            </p:nvSpPr>
            <p:spPr bwMode="auto">
              <a:xfrm>
                <a:off x="3033" y="235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0" name="Line 1934"/>
              <p:cNvSpPr>
                <a:spLocks noChangeShapeType="1"/>
              </p:cNvSpPr>
              <p:nvPr/>
            </p:nvSpPr>
            <p:spPr bwMode="auto">
              <a:xfrm>
                <a:off x="3039" y="235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1" name="Line 1935"/>
              <p:cNvSpPr>
                <a:spLocks noChangeShapeType="1"/>
              </p:cNvSpPr>
              <p:nvPr/>
            </p:nvSpPr>
            <p:spPr bwMode="auto">
              <a:xfrm>
                <a:off x="3039" y="235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936"/>
              <p:cNvSpPr>
                <a:spLocks noChangeShapeType="1"/>
              </p:cNvSpPr>
              <p:nvPr/>
            </p:nvSpPr>
            <p:spPr bwMode="auto">
              <a:xfrm>
                <a:off x="3045" y="235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937"/>
              <p:cNvSpPr>
                <a:spLocks noChangeShapeType="1"/>
              </p:cNvSpPr>
              <p:nvPr/>
            </p:nvSpPr>
            <p:spPr bwMode="auto">
              <a:xfrm>
                <a:off x="3033" y="235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938"/>
              <p:cNvSpPr>
                <a:spLocks noChangeShapeType="1"/>
              </p:cNvSpPr>
              <p:nvPr/>
            </p:nvSpPr>
            <p:spPr bwMode="auto">
              <a:xfrm>
                <a:off x="3045" y="235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939"/>
              <p:cNvSpPr>
                <a:spLocks noChangeShapeType="1"/>
              </p:cNvSpPr>
              <p:nvPr/>
            </p:nvSpPr>
            <p:spPr bwMode="auto">
              <a:xfrm>
                <a:off x="2823" y="225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940"/>
              <p:cNvSpPr>
                <a:spLocks noChangeShapeType="1"/>
              </p:cNvSpPr>
              <p:nvPr/>
            </p:nvSpPr>
            <p:spPr bwMode="auto">
              <a:xfrm>
                <a:off x="2835" y="225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941"/>
              <p:cNvSpPr>
                <a:spLocks noChangeShapeType="1"/>
              </p:cNvSpPr>
              <p:nvPr/>
            </p:nvSpPr>
            <p:spPr bwMode="auto">
              <a:xfrm>
                <a:off x="2829" y="225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942"/>
              <p:cNvSpPr>
                <a:spLocks noChangeShapeType="1"/>
              </p:cNvSpPr>
              <p:nvPr/>
            </p:nvSpPr>
            <p:spPr bwMode="auto">
              <a:xfrm>
                <a:off x="2841" y="225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943"/>
              <p:cNvSpPr>
                <a:spLocks noChangeShapeType="1"/>
              </p:cNvSpPr>
              <p:nvPr/>
            </p:nvSpPr>
            <p:spPr bwMode="auto">
              <a:xfrm>
                <a:off x="2829" y="225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944"/>
              <p:cNvSpPr>
                <a:spLocks noChangeShapeType="1"/>
              </p:cNvSpPr>
              <p:nvPr/>
            </p:nvSpPr>
            <p:spPr bwMode="auto">
              <a:xfrm>
                <a:off x="2835" y="225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945"/>
              <p:cNvSpPr>
                <a:spLocks noChangeShapeType="1"/>
              </p:cNvSpPr>
              <p:nvPr/>
            </p:nvSpPr>
            <p:spPr bwMode="auto">
              <a:xfrm>
                <a:off x="3051" y="235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946"/>
              <p:cNvSpPr>
                <a:spLocks noChangeShapeType="1"/>
              </p:cNvSpPr>
              <p:nvPr/>
            </p:nvSpPr>
            <p:spPr bwMode="auto">
              <a:xfrm>
                <a:off x="3063" y="235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947"/>
              <p:cNvSpPr>
                <a:spLocks noChangeShapeType="1"/>
              </p:cNvSpPr>
              <p:nvPr/>
            </p:nvSpPr>
            <p:spPr bwMode="auto">
              <a:xfrm>
                <a:off x="3057" y="235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948"/>
              <p:cNvSpPr>
                <a:spLocks noChangeShapeType="1"/>
              </p:cNvSpPr>
              <p:nvPr/>
            </p:nvSpPr>
            <p:spPr bwMode="auto">
              <a:xfrm>
                <a:off x="3069" y="235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949"/>
              <p:cNvSpPr>
                <a:spLocks noChangeShapeType="1"/>
              </p:cNvSpPr>
              <p:nvPr/>
            </p:nvSpPr>
            <p:spPr bwMode="auto">
              <a:xfrm>
                <a:off x="3057" y="235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950"/>
              <p:cNvSpPr>
                <a:spLocks noChangeShapeType="1"/>
              </p:cNvSpPr>
              <p:nvPr/>
            </p:nvSpPr>
            <p:spPr bwMode="auto">
              <a:xfrm>
                <a:off x="3063" y="235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951"/>
              <p:cNvSpPr>
                <a:spLocks noChangeShapeType="1"/>
              </p:cNvSpPr>
              <p:nvPr/>
            </p:nvSpPr>
            <p:spPr bwMode="auto">
              <a:xfrm>
                <a:off x="3111" y="237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952"/>
              <p:cNvSpPr>
                <a:spLocks noChangeShapeType="1"/>
              </p:cNvSpPr>
              <p:nvPr/>
            </p:nvSpPr>
            <p:spPr bwMode="auto">
              <a:xfrm>
                <a:off x="3135" y="237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953"/>
              <p:cNvSpPr>
                <a:spLocks noChangeShapeType="1"/>
              </p:cNvSpPr>
              <p:nvPr/>
            </p:nvSpPr>
            <p:spPr bwMode="auto">
              <a:xfrm>
                <a:off x="3129" y="237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Line 1954"/>
              <p:cNvSpPr>
                <a:spLocks noChangeShapeType="1"/>
              </p:cNvSpPr>
              <p:nvPr/>
            </p:nvSpPr>
            <p:spPr bwMode="auto">
              <a:xfrm>
                <a:off x="3147" y="237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1" name="Line 1955"/>
              <p:cNvSpPr>
                <a:spLocks noChangeShapeType="1"/>
              </p:cNvSpPr>
              <p:nvPr/>
            </p:nvSpPr>
            <p:spPr bwMode="auto">
              <a:xfrm>
                <a:off x="3117" y="237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2" name="Line 1956"/>
              <p:cNvSpPr>
                <a:spLocks noChangeShapeType="1"/>
              </p:cNvSpPr>
              <p:nvPr/>
            </p:nvSpPr>
            <p:spPr bwMode="auto">
              <a:xfrm>
                <a:off x="3141" y="237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Line 1957"/>
              <p:cNvSpPr>
                <a:spLocks noChangeShapeType="1"/>
              </p:cNvSpPr>
              <p:nvPr/>
            </p:nvSpPr>
            <p:spPr bwMode="auto">
              <a:xfrm>
                <a:off x="3153" y="238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4" name="Line 1958"/>
              <p:cNvSpPr>
                <a:spLocks noChangeShapeType="1"/>
              </p:cNvSpPr>
              <p:nvPr/>
            </p:nvSpPr>
            <p:spPr bwMode="auto">
              <a:xfrm>
                <a:off x="3171" y="238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Line 1959"/>
              <p:cNvSpPr>
                <a:spLocks noChangeShapeType="1"/>
              </p:cNvSpPr>
              <p:nvPr/>
            </p:nvSpPr>
            <p:spPr bwMode="auto">
              <a:xfrm>
                <a:off x="3165" y="238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6" name="Line 1960"/>
              <p:cNvSpPr>
                <a:spLocks noChangeShapeType="1"/>
              </p:cNvSpPr>
              <p:nvPr/>
            </p:nvSpPr>
            <p:spPr bwMode="auto">
              <a:xfrm>
                <a:off x="3183" y="238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7" name="Line 1961"/>
              <p:cNvSpPr>
                <a:spLocks noChangeShapeType="1"/>
              </p:cNvSpPr>
              <p:nvPr/>
            </p:nvSpPr>
            <p:spPr bwMode="auto">
              <a:xfrm>
                <a:off x="3159" y="238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8" name="Line 1962"/>
              <p:cNvSpPr>
                <a:spLocks noChangeShapeType="1"/>
              </p:cNvSpPr>
              <p:nvPr/>
            </p:nvSpPr>
            <p:spPr bwMode="auto">
              <a:xfrm>
                <a:off x="3177" y="238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9" name="Line 1963"/>
              <p:cNvSpPr>
                <a:spLocks noChangeShapeType="1"/>
              </p:cNvSpPr>
              <p:nvPr/>
            </p:nvSpPr>
            <p:spPr bwMode="auto">
              <a:xfrm>
                <a:off x="3075" y="237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0" name="Line 1964"/>
              <p:cNvSpPr>
                <a:spLocks noChangeShapeType="1"/>
              </p:cNvSpPr>
              <p:nvPr/>
            </p:nvSpPr>
            <p:spPr bwMode="auto">
              <a:xfrm>
                <a:off x="3093" y="237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Line 1965"/>
              <p:cNvSpPr>
                <a:spLocks noChangeShapeType="1"/>
              </p:cNvSpPr>
              <p:nvPr/>
            </p:nvSpPr>
            <p:spPr bwMode="auto">
              <a:xfrm>
                <a:off x="3087" y="237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Line 1966"/>
              <p:cNvSpPr>
                <a:spLocks noChangeShapeType="1"/>
              </p:cNvSpPr>
              <p:nvPr/>
            </p:nvSpPr>
            <p:spPr bwMode="auto">
              <a:xfrm>
                <a:off x="3105" y="237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Line 1967"/>
              <p:cNvSpPr>
                <a:spLocks noChangeShapeType="1"/>
              </p:cNvSpPr>
              <p:nvPr/>
            </p:nvSpPr>
            <p:spPr bwMode="auto">
              <a:xfrm>
                <a:off x="3081" y="237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4" name="Line 1968"/>
              <p:cNvSpPr>
                <a:spLocks noChangeShapeType="1"/>
              </p:cNvSpPr>
              <p:nvPr/>
            </p:nvSpPr>
            <p:spPr bwMode="auto">
              <a:xfrm>
                <a:off x="3099" y="237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5" name="Line 1969"/>
              <p:cNvSpPr>
                <a:spLocks noChangeShapeType="1"/>
              </p:cNvSpPr>
              <p:nvPr/>
            </p:nvSpPr>
            <p:spPr bwMode="auto">
              <a:xfrm>
                <a:off x="3237" y="24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6" name="Line 1970"/>
              <p:cNvSpPr>
                <a:spLocks noChangeShapeType="1"/>
              </p:cNvSpPr>
              <p:nvPr/>
            </p:nvSpPr>
            <p:spPr bwMode="auto">
              <a:xfrm>
                <a:off x="3261" y="24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7" name="Line 1971"/>
              <p:cNvSpPr>
                <a:spLocks noChangeShapeType="1"/>
              </p:cNvSpPr>
              <p:nvPr/>
            </p:nvSpPr>
            <p:spPr bwMode="auto">
              <a:xfrm>
                <a:off x="3255" y="24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8" name="Line 1972"/>
              <p:cNvSpPr>
                <a:spLocks noChangeShapeType="1"/>
              </p:cNvSpPr>
              <p:nvPr/>
            </p:nvSpPr>
            <p:spPr bwMode="auto">
              <a:xfrm>
                <a:off x="3279" y="24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9" name="Line 1973"/>
              <p:cNvSpPr>
                <a:spLocks noChangeShapeType="1"/>
              </p:cNvSpPr>
              <p:nvPr/>
            </p:nvSpPr>
            <p:spPr bwMode="auto">
              <a:xfrm>
                <a:off x="3243" y="24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0" name="Line 1974"/>
              <p:cNvSpPr>
                <a:spLocks noChangeShapeType="1"/>
              </p:cNvSpPr>
              <p:nvPr/>
            </p:nvSpPr>
            <p:spPr bwMode="auto">
              <a:xfrm>
                <a:off x="3273" y="24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1" name="Line 1975"/>
              <p:cNvSpPr>
                <a:spLocks noChangeShapeType="1"/>
              </p:cNvSpPr>
              <p:nvPr/>
            </p:nvSpPr>
            <p:spPr bwMode="auto">
              <a:xfrm>
                <a:off x="2529" y="21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2" name="Line 1976"/>
              <p:cNvSpPr>
                <a:spLocks noChangeShapeType="1"/>
              </p:cNvSpPr>
              <p:nvPr/>
            </p:nvSpPr>
            <p:spPr bwMode="auto">
              <a:xfrm>
                <a:off x="2535" y="21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3" name="Line 1977"/>
              <p:cNvSpPr>
                <a:spLocks noChangeShapeType="1"/>
              </p:cNvSpPr>
              <p:nvPr/>
            </p:nvSpPr>
            <p:spPr bwMode="auto">
              <a:xfrm>
                <a:off x="2535" y="21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4" name="Line 1978"/>
              <p:cNvSpPr>
                <a:spLocks noChangeShapeType="1"/>
              </p:cNvSpPr>
              <p:nvPr/>
            </p:nvSpPr>
            <p:spPr bwMode="auto">
              <a:xfrm>
                <a:off x="2541" y="21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5" name="Line 1979"/>
              <p:cNvSpPr>
                <a:spLocks noChangeShapeType="1"/>
              </p:cNvSpPr>
              <p:nvPr/>
            </p:nvSpPr>
            <p:spPr bwMode="auto">
              <a:xfrm>
                <a:off x="2529" y="21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6" name="Line 1980"/>
              <p:cNvSpPr>
                <a:spLocks noChangeShapeType="1"/>
              </p:cNvSpPr>
              <p:nvPr/>
            </p:nvSpPr>
            <p:spPr bwMode="auto">
              <a:xfrm>
                <a:off x="2541" y="21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7" name="Line 1981"/>
              <p:cNvSpPr>
                <a:spLocks noChangeShapeType="1"/>
              </p:cNvSpPr>
              <p:nvPr/>
            </p:nvSpPr>
            <p:spPr bwMode="auto">
              <a:xfrm>
                <a:off x="2307" y="191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8" name="Line 1982"/>
              <p:cNvSpPr>
                <a:spLocks noChangeShapeType="1"/>
              </p:cNvSpPr>
              <p:nvPr/>
            </p:nvSpPr>
            <p:spPr bwMode="auto">
              <a:xfrm>
                <a:off x="2313" y="191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9" name="Line 1983"/>
              <p:cNvSpPr>
                <a:spLocks noChangeShapeType="1"/>
              </p:cNvSpPr>
              <p:nvPr/>
            </p:nvSpPr>
            <p:spPr bwMode="auto">
              <a:xfrm>
                <a:off x="2313" y="191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0" name="Line 1984"/>
              <p:cNvSpPr>
                <a:spLocks noChangeShapeType="1"/>
              </p:cNvSpPr>
              <p:nvPr/>
            </p:nvSpPr>
            <p:spPr bwMode="auto">
              <a:xfrm>
                <a:off x="2319" y="191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1" name="Line 1985"/>
              <p:cNvSpPr>
                <a:spLocks noChangeShapeType="1"/>
              </p:cNvSpPr>
              <p:nvPr/>
            </p:nvSpPr>
            <p:spPr bwMode="auto">
              <a:xfrm>
                <a:off x="2307" y="191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2" name="Line 1986"/>
              <p:cNvSpPr>
                <a:spLocks noChangeShapeType="1"/>
              </p:cNvSpPr>
              <p:nvPr/>
            </p:nvSpPr>
            <p:spPr bwMode="auto">
              <a:xfrm>
                <a:off x="2319" y="191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3" name="Line 1987"/>
              <p:cNvSpPr>
                <a:spLocks noChangeShapeType="1"/>
              </p:cNvSpPr>
              <p:nvPr/>
            </p:nvSpPr>
            <p:spPr bwMode="auto">
              <a:xfrm>
                <a:off x="3363" y="243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4" name="Line 1988"/>
              <p:cNvSpPr>
                <a:spLocks noChangeShapeType="1"/>
              </p:cNvSpPr>
              <p:nvPr/>
            </p:nvSpPr>
            <p:spPr bwMode="auto">
              <a:xfrm>
                <a:off x="2319" y="193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5" name="Line 1989"/>
              <p:cNvSpPr>
                <a:spLocks noChangeShapeType="1"/>
              </p:cNvSpPr>
              <p:nvPr/>
            </p:nvSpPr>
            <p:spPr bwMode="auto">
              <a:xfrm>
                <a:off x="2331" y="193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6" name="Line 1990"/>
              <p:cNvSpPr>
                <a:spLocks noChangeShapeType="1"/>
              </p:cNvSpPr>
              <p:nvPr/>
            </p:nvSpPr>
            <p:spPr bwMode="auto">
              <a:xfrm>
                <a:off x="2331" y="193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7" name="Line 1991"/>
              <p:cNvSpPr>
                <a:spLocks noChangeShapeType="1"/>
              </p:cNvSpPr>
              <p:nvPr/>
            </p:nvSpPr>
            <p:spPr bwMode="auto">
              <a:xfrm>
                <a:off x="2337" y="193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8" name="Line 1992"/>
              <p:cNvSpPr>
                <a:spLocks noChangeShapeType="1"/>
              </p:cNvSpPr>
              <p:nvPr/>
            </p:nvSpPr>
            <p:spPr bwMode="auto">
              <a:xfrm>
                <a:off x="2325" y="193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9" name="Line 1993"/>
              <p:cNvSpPr>
                <a:spLocks noChangeShapeType="1"/>
              </p:cNvSpPr>
              <p:nvPr/>
            </p:nvSpPr>
            <p:spPr bwMode="auto">
              <a:xfrm>
                <a:off x="2337" y="193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0" name="Line 1994"/>
              <p:cNvSpPr>
                <a:spLocks noChangeShapeType="1"/>
              </p:cNvSpPr>
              <p:nvPr/>
            </p:nvSpPr>
            <p:spPr bwMode="auto">
              <a:xfrm>
                <a:off x="2283" y="190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1" name="Line 1995"/>
              <p:cNvSpPr>
                <a:spLocks noChangeShapeType="1"/>
              </p:cNvSpPr>
              <p:nvPr/>
            </p:nvSpPr>
            <p:spPr bwMode="auto">
              <a:xfrm>
                <a:off x="2295" y="190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2" name="Line 1996"/>
              <p:cNvSpPr>
                <a:spLocks noChangeShapeType="1"/>
              </p:cNvSpPr>
              <p:nvPr/>
            </p:nvSpPr>
            <p:spPr bwMode="auto">
              <a:xfrm>
                <a:off x="2295" y="190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3" name="Line 1997"/>
              <p:cNvSpPr>
                <a:spLocks noChangeShapeType="1"/>
              </p:cNvSpPr>
              <p:nvPr/>
            </p:nvSpPr>
            <p:spPr bwMode="auto">
              <a:xfrm>
                <a:off x="2301" y="190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4" name="Line 1998"/>
              <p:cNvSpPr>
                <a:spLocks noChangeShapeType="1"/>
              </p:cNvSpPr>
              <p:nvPr/>
            </p:nvSpPr>
            <p:spPr bwMode="auto">
              <a:xfrm>
                <a:off x="2289" y="190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5" name="Line 1999"/>
              <p:cNvSpPr>
                <a:spLocks noChangeShapeType="1"/>
              </p:cNvSpPr>
              <p:nvPr/>
            </p:nvSpPr>
            <p:spPr bwMode="auto">
              <a:xfrm>
                <a:off x="2301" y="190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6" name="Line 2000"/>
              <p:cNvSpPr>
                <a:spLocks noChangeShapeType="1"/>
              </p:cNvSpPr>
              <p:nvPr/>
            </p:nvSpPr>
            <p:spPr bwMode="auto">
              <a:xfrm>
                <a:off x="2253" y="18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7" name="Line 2001"/>
              <p:cNvSpPr>
                <a:spLocks noChangeShapeType="1"/>
              </p:cNvSpPr>
              <p:nvPr/>
            </p:nvSpPr>
            <p:spPr bwMode="auto">
              <a:xfrm>
                <a:off x="2271" y="18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8" name="Line 2002"/>
              <p:cNvSpPr>
                <a:spLocks noChangeShapeType="1"/>
              </p:cNvSpPr>
              <p:nvPr/>
            </p:nvSpPr>
            <p:spPr bwMode="auto">
              <a:xfrm>
                <a:off x="2265" y="18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9" name="Line 2003"/>
              <p:cNvSpPr>
                <a:spLocks noChangeShapeType="1"/>
              </p:cNvSpPr>
              <p:nvPr/>
            </p:nvSpPr>
            <p:spPr bwMode="auto">
              <a:xfrm>
                <a:off x="2277" y="18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0" name="Line 2004"/>
              <p:cNvSpPr>
                <a:spLocks noChangeShapeType="1"/>
              </p:cNvSpPr>
              <p:nvPr/>
            </p:nvSpPr>
            <p:spPr bwMode="auto">
              <a:xfrm>
                <a:off x="2259" y="18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1" name="Line 2005"/>
              <p:cNvSpPr>
                <a:spLocks noChangeShapeType="1"/>
              </p:cNvSpPr>
              <p:nvPr/>
            </p:nvSpPr>
            <p:spPr bwMode="auto">
              <a:xfrm>
                <a:off x="2271" y="18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2" name="Line 2006"/>
              <p:cNvSpPr>
                <a:spLocks noChangeShapeType="1"/>
              </p:cNvSpPr>
              <p:nvPr/>
            </p:nvSpPr>
            <p:spPr bwMode="auto">
              <a:xfrm>
                <a:off x="3189" y="240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3" name="Line 2007"/>
              <p:cNvSpPr>
                <a:spLocks noChangeShapeType="1"/>
              </p:cNvSpPr>
              <p:nvPr/>
            </p:nvSpPr>
            <p:spPr bwMode="auto">
              <a:xfrm>
                <a:off x="3219" y="240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4" name="Line 2008"/>
              <p:cNvSpPr>
                <a:spLocks noChangeShapeType="1"/>
              </p:cNvSpPr>
              <p:nvPr/>
            </p:nvSpPr>
            <p:spPr bwMode="auto">
              <a:xfrm>
                <a:off x="3207" y="240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5" name="Line 2009"/>
              <p:cNvSpPr>
                <a:spLocks noChangeShapeType="1"/>
              </p:cNvSpPr>
              <p:nvPr/>
            </p:nvSpPr>
            <p:spPr bwMode="auto">
              <a:xfrm>
                <a:off x="3231" y="240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6" name="Line 2010"/>
              <p:cNvSpPr>
                <a:spLocks noChangeShapeType="1"/>
              </p:cNvSpPr>
              <p:nvPr/>
            </p:nvSpPr>
            <p:spPr bwMode="auto">
              <a:xfrm>
                <a:off x="3201" y="240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7" name="Line 2011"/>
              <p:cNvSpPr>
                <a:spLocks noChangeShapeType="1"/>
              </p:cNvSpPr>
              <p:nvPr/>
            </p:nvSpPr>
            <p:spPr bwMode="auto">
              <a:xfrm>
                <a:off x="3225" y="240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8" name="Line 2012"/>
              <p:cNvSpPr>
                <a:spLocks noChangeShapeType="1"/>
              </p:cNvSpPr>
              <p:nvPr/>
            </p:nvSpPr>
            <p:spPr bwMode="auto">
              <a:xfrm>
                <a:off x="3351" y="243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9" name="Line 2013"/>
              <p:cNvSpPr>
                <a:spLocks noChangeShapeType="1"/>
              </p:cNvSpPr>
              <p:nvPr/>
            </p:nvSpPr>
            <p:spPr bwMode="auto">
              <a:xfrm>
                <a:off x="3297" y="241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0" name="Line 2014"/>
              <p:cNvSpPr>
                <a:spLocks noChangeShapeType="1"/>
              </p:cNvSpPr>
              <p:nvPr/>
            </p:nvSpPr>
            <p:spPr bwMode="auto">
              <a:xfrm>
                <a:off x="3315" y="242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1" name="Line 2015"/>
              <p:cNvSpPr>
                <a:spLocks noChangeShapeType="1"/>
              </p:cNvSpPr>
              <p:nvPr/>
            </p:nvSpPr>
            <p:spPr bwMode="auto">
              <a:xfrm>
                <a:off x="3291" y="241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2" name="Line 2016"/>
              <p:cNvSpPr>
                <a:spLocks noChangeShapeType="1"/>
              </p:cNvSpPr>
              <p:nvPr/>
            </p:nvSpPr>
            <p:spPr bwMode="auto">
              <a:xfrm>
                <a:off x="2241" y="184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3" name="Line 2017"/>
              <p:cNvSpPr>
                <a:spLocks noChangeShapeType="1"/>
              </p:cNvSpPr>
              <p:nvPr/>
            </p:nvSpPr>
            <p:spPr bwMode="auto">
              <a:xfrm>
                <a:off x="2247" y="184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4" name="Line 2018"/>
              <p:cNvSpPr>
                <a:spLocks noChangeShapeType="1"/>
              </p:cNvSpPr>
              <p:nvPr/>
            </p:nvSpPr>
            <p:spPr bwMode="auto">
              <a:xfrm>
                <a:off x="3321" y="241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5" name="Line 2019"/>
              <p:cNvSpPr>
                <a:spLocks noChangeShapeType="1"/>
              </p:cNvSpPr>
              <p:nvPr/>
            </p:nvSpPr>
            <p:spPr bwMode="auto">
              <a:xfrm>
                <a:off x="2271" y="189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6" name="Line 2020"/>
              <p:cNvSpPr>
                <a:spLocks noChangeShapeType="1"/>
              </p:cNvSpPr>
              <p:nvPr/>
            </p:nvSpPr>
            <p:spPr bwMode="auto">
              <a:xfrm>
                <a:off x="2283" y="189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7" name="Line 2021"/>
              <p:cNvSpPr>
                <a:spLocks noChangeShapeType="1"/>
              </p:cNvSpPr>
              <p:nvPr/>
            </p:nvSpPr>
            <p:spPr bwMode="auto">
              <a:xfrm>
                <a:off x="2277" y="189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8" name="Line 2022"/>
              <p:cNvSpPr>
                <a:spLocks noChangeShapeType="1"/>
              </p:cNvSpPr>
              <p:nvPr/>
            </p:nvSpPr>
            <p:spPr bwMode="auto">
              <a:xfrm>
                <a:off x="2289" y="189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Line 2023"/>
              <p:cNvSpPr>
                <a:spLocks noChangeShapeType="1"/>
              </p:cNvSpPr>
              <p:nvPr/>
            </p:nvSpPr>
            <p:spPr bwMode="auto">
              <a:xfrm>
                <a:off x="2277" y="189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Line 2024"/>
              <p:cNvSpPr>
                <a:spLocks noChangeShapeType="1"/>
              </p:cNvSpPr>
              <p:nvPr/>
            </p:nvSpPr>
            <p:spPr bwMode="auto">
              <a:xfrm>
                <a:off x="2283" y="189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1" name="Line 2025"/>
              <p:cNvSpPr>
                <a:spLocks noChangeShapeType="1"/>
              </p:cNvSpPr>
              <p:nvPr/>
            </p:nvSpPr>
            <p:spPr bwMode="auto">
              <a:xfrm>
                <a:off x="2241" y="186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2" name="Line 2026"/>
              <p:cNvSpPr>
                <a:spLocks noChangeShapeType="1"/>
              </p:cNvSpPr>
              <p:nvPr/>
            </p:nvSpPr>
            <p:spPr bwMode="auto">
              <a:xfrm>
                <a:off x="2253" y="186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3" name="Line 2027"/>
              <p:cNvSpPr>
                <a:spLocks noChangeShapeType="1"/>
              </p:cNvSpPr>
              <p:nvPr/>
            </p:nvSpPr>
            <p:spPr bwMode="auto">
              <a:xfrm>
                <a:off x="2253" y="186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4" name="Line 2028"/>
              <p:cNvSpPr>
                <a:spLocks noChangeShapeType="1"/>
              </p:cNvSpPr>
              <p:nvPr/>
            </p:nvSpPr>
            <p:spPr bwMode="auto">
              <a:xfrm>
                <a:off x="2259" y="186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5" name="Line 2029"/>
              <p:cNvSpPr>
                <a:spLocks noChangeShapeType="1"/>
              </p:cNvSpPr>
              <p:nvPr/>
            </p:nvSpPr>
            <p:spPr bwMode="auto">
              <a:xfrm>
                <a:off x="2247" y="186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6" name="Line 2030"/>
              <p:cNvSpPr>
                <a:spLocks noChangeShapeType="1"/>
              </p:cNvSpPr>
              <p:nvPr/>
            </p:nvSpPr>
            <p:spPr bwMode="auto">
              <a:xfrm>
                <a:off x="2259" y="186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7" name="Line 2031"/>
              <p:cNvSpPr>
                <a:spLocks noChangeShapeType="1"/>
              </p:cNvSpPr>
              <p:nvPr/>
            </p:nvSpPr>
            <p:spPr bwMode="auto">
              <a:xfrm>
                <a:off x="2721"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8" name="Line 2032"/>
              <p:cNvSpPr>
                <a:spLocks noChangeShapeType="1"/>
              </p:cNvSpPr>
              <p:nvPr/>
            </p:nvSpPr>
            <p:spPr bwMode="auto">
              <a:xfrm>
                <a:off x="2733"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9" name="Line 2033"/>
              <p:cNvSpPr>
                <a:spLocks noChangeShapeType="1"/>
              </p:cNvSpPr>
              <p:nvPr/>
            </p:nvSpPr>
            <p:spPr bwMode="auto">
              <a:xfrm>
                <a:off x="2727"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0" name="Line 2034"/>
              <p:cNvSpPr>
                <a:spLocks noChangeShapeType="1"/>
              </p:cNvSpPr>
              <p:nvPr/>
            </p:nvSpPr>
            <p:spPr bwMode="auto">
              <a:xfrm>
                <a:off x="2739"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1" name="Line 2035"/>
              <p:cNvSpPr>
                <a:spLocks noChangeShapeType="1"/>
              </p:cNvSpPr>
              <p:nvPr/>
            </p:nvSpPr>
            <p:spPr bwMode="auto">
              <a:xfrm>
                <a:off x="2727"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2" name="Line 2036"/>
              <p:cNvSpPr>
                <a:spLocks noChangeShapeType="1"/>
              </p:cNvSpPr>
              <p:nvPr/>
            </p:nvSpPr>
            <p:spPr bwMode="auto">
              <a:xfrm>
                <a:off x="2733"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3" name="Line 2037"/>
              <p:cNvSpPr>
                <a:spLocks noChangeShapeType="1"/>
              </p:cNvSpPr>
              <p:nvPr/>
            </p:nvSpPr>
            <p:spPr bwMode="auto">
              <a:xfrm>
                <a:off x="2697"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4" name="Line 2038"/>
              <p:cNvSpPr>
                <a:spLocks noChangeShapeType="1"/>
              </p:cNvSpPr>
              <p:nvPr/>
            </p:nvSpPr>
            <p:spPr bwMode="auto">
              <a:xfrm>
                <a:off x="2709"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5" name="Line 2039"/>
              <p:cNvSpPr>
                <a:spLocks noChangeShapeType="1"/>
              </p:cNvSpPr>
              <p:nvPr/>
            </p:nvSpPr>
            <p:spPr bwMode="auto">
              <a:xfrm>
                <a:off x="2703"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6" name="Line 2040"/>
              <p:cNvSpPr>
                <a:spLocks noChangeShapeType="1"/>
              </p:cNvSpPr>
              <p:nvPr/>
            </p:nvSpPr>
            <p:spPr bwMode="auto">
              <a:xfrm>
                <a:off x="2715"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7" name="Line 2041"/>
              <p:cNvSpPr>
                <a:spLocks noChangeShapeType="1"/>
              </p:cNvSpPr>
              <p:nvPr/>
            </p:nvSpPr>
            <p:spPr bwMode="auto">
              <a:xfrm>
                <a:off x="2703"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8" name="Line 2042"/>
              <p:cNvSpPr>
                <a:spLocks noChangeShapeType="1"/>
              </p:cNvSpPr>
              <p:nvPr/>
            </p:nvSpPr>
            <p:spPr bwMode="auto">
              <a:xfrm>
                <a:off x="2709" y="220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9" name="Line 2043"/>
              <p:cNvSpPr>
                <a:spLocks noChangeShapeType="1"/>
              </p:cNvSpPr>
              <p:nvPr/>
            </p:nvSpPr>
            <p:spPr bwMode="auto">
              <a:xfrm>
                <a:off x="2745" y="222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0" name="Line 2044"/>
              <p:cNvSpPr>
                <a:spLocks noChangeShapeType="1"/>
              </p:cNvSpPr>
              <p:nvPr/>
            </p:nvSpPr>
            <p:spPr bwMode="auto">
              <a:xfrm>
                <a:off x="2757" y="222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1" name="Line 2045"/>
              <p:cNvSpPr>
                <a:spLocks noChangeShapeType="1"/>
              </p:cNvSpPr>
              <p:nvPr/>
            </p:nvSpPr>
            <p:spPr bwMode="auto">
              <a:xfrm>
                <a:off x="2751" y="222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2" name="Line 2046"/>
              <p:cNvSpPr>
                <a:spLocks noChangeShapeType="1"/>
              </p:cNvSpPr>
              <p:nvPr/>
            </p:nvSpPr>
            <p:spPr bwMode="auto">
              <a:xfrm>
                <a:off x="2763" y="222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3" name="Line 2047"/>
              <p:cNvSpPr>
                <a:spLocks noChangeShapeType="1"/>
              </p:cNvSpPr>
              <p:nvPr/>
            </p:nvSpPr>
            <p:spPr bwMode="auto">
              <a:xfrm>
                <a:off x="2751" y="222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4" name="Line 2048"/>
              <p:cNvSpPr>
                <a:spLocks noChangeShapeType="1"/>
              </p:cNvSpPr>
              <p:nvPr/>
            </p:nvSpPr>
            <p:spPr bwMode="auto">
              <a:xfrm>
                <a:off x="2757" y="222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5" name="Line 2049"/>
              <p:cNvSpPr>
                <a:spLocks noChangeShapeType="1"/>
              </p:cNvSpPr>
              <p:nvPr/>
            </p:nvSpPr>
            <p:spPr bwMode="auto">
              <a:xfrm>
                <a:off x="2793" y="224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6" name="Line 2050"/>
              <p:cNvSpPr>
                <a:spLocks noChangeShapeType="1"/>
              </p:cNvSpPr>
              <p:nvPr/>
            </p:nvSpPr>
            <p:spPr bwMode="auto">
              <a:xfrm>
                <a:off x="2799" y="224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7" name="Line 2051"/>
              <p:cNvSpPr>
                <a:spLocks noChangeShapeType="1"/>
              </p:cNvSpPr>
              <p:nvPr/>
            </p:nvSpPr>
            <p:spPr bwMode="auto">
              <a:xfrm>
                <a:off x="2799" y="224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8" name="Line 2052"/>
              <p:cNvSpPr>
                <a:spLocks noChangeShapeType="1"/>
              </p:cNvSpPr>
              <p:nvPr/>
            </p:nvSpPr>
            <p:spPr bwMode="auto">
              <a:xfrm>
                <a:off x="2805" y="224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9" name="Line 2053"/>
              <p:cNvSpPr>
                <a:spLocks noChangeShapeType="1"/>
              </p:cNvSpPr>
              <p:nvPr/>
            </p:nvSpPr>
            <p:spPr bwMode="auto">
              <a:xfrm>
                <a:off x="2793" y="224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0" name="Line 2054"/>
              <p:cNvSpPr>
                <a:spLocks noChangeShapeType="1"/>
              </p:cNvSpPr>
              <p:nvPr/>
            </p:nvSpPr>
            <p:spPr bwMode="auto">
              <a:xfrm>
                <a:off x="2805" y="224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1" name="Line 2055"/>
              <p:cNvSpPr>
                <a:spLocks noChangeShapeType="1"/>
              </p:cNvSpPr>
              <p:nvPr/>
            </p:nvSpPr>
            <p:spPr bwMode="auto">
              <a:xfrm>
                <a:off x="2769" y="223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2" name="Line 2056"/>
              <p:cNvSpPr>
                <a:spLocks noChangeShapeType="1"/>
              </p:cNvSpPr>
              <p:nvPr/>
            </p:nvSpPr>
            <p:spPr bwMode="auto">
              <a:xfrm>
                <a:off x="2781" y="223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3" name="Line 2057"/>
              <p:cNvSpPr>
                <a:spLocks noChangeShapeType="1"/>
              </p:cNvSpPr>
              <p:nvPr/>
            </p:nvSpPr>
            <p:spPr bwMode="auto">
              <a:xfrm>
                <a:off x="2775" y="223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4" name="Line 2058"/>
              <p:cNvSpPr>
                <a:spLocks noChangeShapeType="1"/>
              </p:cNvSpPr>
              <p:nvPr/>
            </p:nvSpPr>
            <p:spPr bwMode="auto">
              <a:xfrm>
                <a:off x="2787" y="223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5" name="Line 2059"/>
              <p:cNvSpPr>
                <a:spLocks noChangeShapeType="1"/>
              </p:cNvSpPr>
              <p:nvPr/>
            </p:nvSpPr>
            <p:spPr bwMode="auto">
              <a:xfrm>
                <a:off x="2775" y="223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6" name="Line 2060"/>
              <p:cNvSpPr>
                <a:spLocks noChangeShapeType="1"/>
              </p:cNvSpPr>
              <p:nvPr/>
            </p:nvSpPr>
            <p:spPr bwMode="auto">
              <a:xfrm>
                <a:off x="2781" y="223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7" name="Line 2061"/>
              <p:cNvSpPr>
                <a:spLocks noChangeShapeType="1"/>
              </p:cNvSpPr>
              <p:nvPr/>
            </p:nvSpPr>
            <p:spPr bwMode="auto">
              <a:xfrm>
                <a:off x="2655" y="218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8" name="Line 2062"/>
              <p:cNvSpPr>
                <a:spLocks noChangeShapeType="1"/>
              </p:cNvSpPr>
              <p:nvPr/>
            </p:nvSpPr>
            <p:spPr bwMode="auto">
              <a:xfrm>
                <a:off x="2661" y="218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9" name="Line 2063"/>
              <p:cNvSpPr>
                <a:spLocks noChangeShapeType="1"/>
              </p:cNvSpPr>
              <p:nvPr/>
            </p:nvSpPr>
            <p:spPr bwMode="auto">
              <a:xfrm>
                <a:off x="2661" y="218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0" name="Line 2064"/>
              <p:cNvSpPr>
                <a:spLocks noChangeShapeType="1"/>
              </p:cNvSpPr>
              <p:nvPr/>
            </p:nvSpPr>
            <p:spPr bwMode="auto">
              <a:xfrm>
                <a:off x="2667" y="218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1" name="Line 2065"/>
              <p:cNvSpPr>
                <a:spLocks noChangeShapeType="1"/>
              </p:cNvSpPr>
              <p:nvPr/>
            </p:nvSpPr>
            <p:spPr bwMode="auto">
              <a:xfrm>
                <a:off x="2655" y="218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2" name="Line 2066"/>
              <p:cNvSpPr>
                <a:spLocks noChangeShapeType="1"/>
              </p:cNvSpPr>
              <p:nvPr/>
            </p:nvSpPr>
            <p:spPr bwMode="auto">
              <a:xfrm>
                <a:off x="2667" y="218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3" name="Line 2067"/>
              <p:cNvSpPr>
                <a:spLocks noChangeShapeType="1"/>
              </p:cNvSpPr>
              <p:nvPr/>
            </p:nvSpPr>
            <p:spPr bwMode="auto">
              <a:xfrm>
                <a:off x="2673" y="219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4" name="Line 2068"/>
              <p:cNvSpPr>
                <a:spLocks noChangeShapeType="1"/>
              </p:cNvSpPr>
              <p:nvPr/>
            </p:nvSpPr>
            <p:spPr bwMode="auto">
              <a:xfrm>
                <a:off x="2685" y="219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5" name="Line 2069"/>
              <p:cNvSpPr>
                <a:spLocks noChangeShapeType="1"/>
              </p:cNvSpPr>
              <p:nvPr/>
            </p:nvSpPr>
            <p:spPr bwMode="auto">
              <a:xfrm>
                <a:off x="2679" y="219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6" name="Line 2070"/>
              <p:cNvSpPr>
                <a:spLocks noChangeShapeType="1"/>
              </p:cNvSpPr>
              <p:nvPr/>
            </p:nvSpPr>
            <p:spPr bwMode="auto">
              <a:xfrm>
                <a:off x="2691" y="219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7" name="Line 2071"/>
              <p:cNvSpPr>
                <a:spLocks noChangeShapeType="1"/>
              </p:cNvSpPr>
              <p:nvPr/>
            </p:nvSpPr>
            <p:spPr bwMode="auto">
              <a:xfrm>
                <a:off x="2679" y="219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8" name="Line 2072"/>
              <p:cNvSpPr>
                <a:spLocks noChangeShapeType="1"/>
              </p:cNvSpPr>
              <p:nvPr/>
            </p:nvSpPr>
            <p:spPr bwMode="auto">
              <a:xfrm>
                <a:off x="2685" y="219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9" name="Line 2073"/>
              <p:cNvSpPr>
                <a:spLocks noChangeShapeType="1"/>
              </p:cNvSpPr>
              <p:nvPr/>
            </p:nvSpPr>
            <p:spPr bwMode="auto">
              <a:xfrm>
                <a:off x="2631" y="216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0" name="Line 2074"/>
              <p:cNvSpPr>
                <a:spLocks noChangeShapeType="1"/>
              </p:cNvSpPr>
              <p:nvPr/>
            </p:nvSpPr>
            <p:spPr bwMode="auto">
              <a:xfrm>
                <a:off x="2643" y="216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1" name="Line 2075"/>
              <p:cNvSpPr>
                <a:spLocks noChangeShapeType="1"/>
              </p:cNvSpPr>
              <p:nvPr/>
            </p:nvSpPr>
            <p:spPr bwMode="auto">
              <a:xfrm>
                <a:off x="2637" y="216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2" name="Line 2076"/>
              <p:cNvSpPr>
                <a:spLocks noChangeShapeType="1"/>
              </p:cNvSpPr>
              <p:nvPr/>
            </p:nvSpPr>
            <p:spPr bwMode="auto">
              <a:xfrm>
                <a:off x="2649" y="216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3" name="Line 2077"/>
              <p:cNvSpPr>
                <a:spLocks noChangeShapeType="1"/>
              </p:cNvSpPr>
              <p:nvPr/>
            </p:nvSpPr>
            <p:spPr bwMode="auto">
              <a:xfrm>
                <a:off x="2637" y="216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4" name="Line 2078"/>
              <p:cNvSpPr>
                <a:spLocks noChangeShapeType="1"/>
              </p:cNvSpPr>
              <p:nvPr/>
            </p:nvSpPr>
            <p:spPr bwMode="auto">
              <a:xfrm>
                <a:off x="2643" y="216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5" name="Line 2079"/>
              <p:cNvSpPr>
                <a:spLocks noChangeShapeType="1"/>
              </p:cNvSpPr>
              <p:nvPr/>
            </p:nvSpPr>
            <p:spPr bwMode="auto">
              <a:xfrm>
                <a:off x="2619" y="215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6" name="Line 2080"/>
              <p:cNvSpPr>
                <a:spLocks noChangeShapeType="1"/>
              </p:cNvSpPr>
              <p:nvPr/>
            </p:nvSpPr>
            <p:spPr bwMode="auto">
              <a:xfrm>
                <a:off x="2625" y="215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7" name="Line 2081"/>
              <p:cNvSpPr>
                <a:spLocks noChangeShapeType="1"/>
              </p:cNvSpPr>
              <p:nvPr/>
            </p:nvSpPr>
            <p:spPr bwMode="auto">
              <a:xfrm>
                <a:off x="2625" y="215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8" name="Line 2082"/>
              <p:cNvSpPr>
                <a:spLocks noChangeShapeType="1"/>
              </p:cNvSpPr>
              <p:nvPr/>
            </p:nvSpPr>
            <p:spPr bwMode="auto">
              <a:xfrm>
                <a:off x="2631" y="215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9" name="Line 2083"/>
              <p:cNvSpPr>
                <a:spLocks noChangeShapeType="1"/>
              </p:cNvSpPr>
              <p:nvPr/>
            </p:nvSpPr>
            <p:spPr bwMode="auto">
              <a:xfrm>
                <a:off x="2619" y="215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0" name="Line 2084"/>
              <p:cNvSpPr>
                <a:spLocks noChangeShapeType="1"/>
              </p:cNvSpPr>
              <p:nvPr/>
            </p:nvSpPr>
            <p:spPr bwMode="auto">
              <a:xfrm>
                <a:off x="2631" y="215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1" name="Line 2085"/>
              <p:cNvSpPr>
                <a:spLocks noChangeShapeType="1"/>
              </p:cNvSpPr>
              <p:nvPr/>
            </p:nvSpPr>
            <p:spPr bwMode="auto">
              <a:xfrm>
                <a:off x="2607" y="214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2" name="Line 2086"/>
              <p:cNvSpPr>
                <a:spLocks noChangeShapeType="1"/>
              </p:cNvSpPr>
              <p:nvPr/>
            </p:nvSpPr>
            <p:spPr bwMode="auto">
              <a:xfrm>
                <a:off x="2619" y="214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3" name="Line 2087"/>
              <p:cNvSpPr>
                <a:spLocks noChangeShapeType="1"/>
              </p:cNvSpPr>
              <p:nvPr/>
            </p:nvSpPr>
            <p:spPr bwMode="auto">
              <a:xfrm>
                <a:off x="2613" y="214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4" name="Line 2088"/>
              <p:cNvSpPr>
                <a:spLocks noChangeShapeType="1"/>
              </p:cNvSpPr>
              <p:nvPr/>
            </p:nvSpPr>
            <p:spPr bwMode="auto">
              <a:xfrm>
                <a:off x="2625" y="214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5" name="Line 2089"/>
              <p:cNvSpPr>
                <a:spLocks noChangeShapeType="1"/>
              </p:cNvSpPr>
              <p:nvPr/>
            </p:nvSpPr>
            <p:spPr bwMode="auto">
              <a:xfrm>
                <a:off x="2613" y="214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6" name="Line 2090"/>
              <p:cNvSpPr>
                <a:spLocks noChangeShapeType="1"/>
              </p:cNvSpPr>
              <p:nvPr/>
            </p:nvSpPr>
            <p:spPr bwMode="auto">
              <a:xfrm>
                <a:off x="2619" y="214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7" name="Line 2091"/>
              <p:cNvSpPr>
                <a:spLocks noChangeShapeType="1"/>
              </p:cNvSpPr>
              <p:nvPr/>
            </p:nvSpPr>
            <p:spPr bwMode="auto">
              <a:xfrm>
                <a:off x="2583" y="213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8" name="Line 2092"/>
              <p:cNvSpPr>
                <a:spLocks noChangeShapeType="1"/>
              </p:cNvSpPr>
              <p:nvPr/>
            </p:nvSpPr>
            <p:spPr bwMode="auto">
              <a:xfrm>
                <a:off x="2595" y="213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9" name="Line 2093"/>
              <p:cNvSpPr>
                <a:spLocks noChangeShapeType="1"/>
              </p:cNvSpPr>
              <p:nvPr/>
            </p:nvSpPr>
            <p:spPr bwMode="auto">
              <a:xfrm>
                <a:off x="2589" y="213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0" name="Line 2094"/>
              <p:cNvSpPr>
                <a:spLocks noChangeShapeType="1"/>
              </p:cNvSpPr>
              <p:nvPr/>
            </p:nvSpPr>
            <p:spPr bwMode="auto">
              <a:xfrm>
                <a:off x="2601" y="213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1" name="Line 2095"/>
              <p:cNvSpPr>
                <a:spLocks noChangeShapeType="1"/>
              </p:cNvSpPr>
              <p:nvPr/>
            </p:nvSpPr>
            <p:spPr bwMode="auto">
              <a:xfrm>
                <a:off x="2589" y="213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2" name="Line 2096"/>
              <p:cNvSpPr>
                <a:spLocks noChangeShapeType="1"/>
              </p:cNvSpPr>
              <p:nvPr/>
            </p:nvSpPr>
            <p:spPr bwMode="auto">
              <a:xfrm>
                <a:off x="2595" y="213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3" name="Line 2097"/>
              <p:cNvSpPr>
                <a:spLocks noChangeShapeType="1"/>
              </p:cNvSpPr>
              <p:nvPr/>
            </p:nvSpPr>
            <p:spPr bwMode="auto">
              <a:xfrm>
                <a:off x="2553" y="211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4" name="Line 2098"/>
              <p:cNvSpPr>
                <a:spLocks noChangeShapeType="1"/>
              </p:cNvSpPr>
              <p:nvPr/>
            </p:nvSpPr>
            <p:spPr bwMode="auto">
              <a:xfrm>
                <a:off x="2559" y="211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5" name="Line 2099"/>
              <p:cNvSpPr>
                <a:spLocks noChangeShapeType="1"/>
              </p:cNvSpPr>
              <p:nvPr/>
            </p:nvSpPr>
            <p:spPr bwMode="auto">
              <a:xfrm>
                <a:off x="2559" y="211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6" name="Line 2100"/>
              <p:cNvSpPr>
                <a:spLocks noChangeShapeType="1"/>
              </p:cNvSpPr>
              <p:nvPr/>
            </p:nvSpPr>
            <p:spPr bwMode="auto">
              <a:xfrm>
                <a:off x="2565" y="211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7" name="Line 2101"/>
              <p:cNvSpPr>
                <a:spLocks noChangeShapeType="1"/>
              </p:cNvSpPr>
              <p:nvPr/>
            </p:nvSpPr>
            <p:spPr bwMode="auto">
              <a:xfrm>
                <a:off x="2553" y="211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8" name="Line 2102"/>
              <p:cNvSpPr>
                <a:spLocks noChangeShapeType="1"/>
              </p:cNvSpPr>
              <p:nvPr/>
            </p:nvSpPr>
            <p:spPr bwMode="auto">
              <a:xfrm>
                <a:off x="2565" y="211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9" name="Line 2103"/>
              <p:cNvSpPr>
                <a:spLocks noChangeShapeType="1"/>
              </p:cNvSpPr>
              <p:nvPr/>
            </p:nvSpPr>
            <p:spPr bwMode="auto">
              <a:xfrm>
                <a:off x="2565" y="212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0" name="Line 2104"/>
              <p:cNvSpPr>
                <a:spLocks noChangeShapeType="1"/>
              </p:cNvSpPr>
              <p:nvPr/>
            </p:nvSpPr>
            <p:spPr bwMode="auto">
              <a:xfrm>
                <a:off x="2577" y="212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1" name="Line 2105"/>
              <p:cNvSpPr>
                <a:spLocks noChangeShapeType="1"/>
              </p:cNvSpPr>
              <p:nvPr/>
            </p:nvSpPr>
            <p:spPr bwMode="auto">
              <a:xfrm>
                <a:off x="2571" y="212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2" name="Line 2106"/>
              <p:cNvSpPr>
                <a:spLocks noChangeShapeType="1"/>
              </p:cNvSpPr>
              <p:nvPr/>
            </p:nvSpPr>
            <p:spPr bwMode="auto">
              <a:xfrm>
                <a:off x="2583" y="212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3" name="Line 2107"/>
              <p:cNvSpPr>
                <a:spLocks noChangeShapeType="1"/>
              </p:cNvSpPr>
              <p:nvPr/>
            </p:nvSpPr>
            <p:spPr bwMode="auto">
              <a:xfrm>
                <a:off x="2571" y="212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4" name="Line 2108"/>
              <p:cNvSpPr>
                <a:spLocks noChangeShapeType="1"/>
              </p:cNvSpPr>
              <p:nvPr/>
            </p:nvSpPr>
            <p:spPr bwMode="auto">
              <a:xfrm>
                <a:off x="2577" y="212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5" name="Line 2109"/>
              <p:cNvSpPr>
                <a:spLocks noChangeShapeType="1"/>
              </p:cNvSpPr>
              <p:nvPr/>
            </p:nvSpPr>
            <p:spPr bwMode="auto">
              <a:xfrm>
                <a:off x="2463" y="204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6" name="Line 2110"/>
              <p:cNvSpPr>
                <a:spLocks noChangeShapeType="1"/>
              </p:cNvSpPr>
              <p:nvPr/>
            </p:nvSpPr>
            <p:spPr bwMode="auto">
              <a:xfrm>
                <a:off x="2475" y="204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7" name="Line 2111"/>
              <p:cNvSpPr>
                <a:spLocks noChangeShapeType="1"/>
              </p:cNvSpPr>
              <p:nvPr/>
            </p:nvSpPr>
            <p:spPr bwMode="auto">
              <a:xfrm>
                <a:off x="2469" y="204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8" name="Line 2112"/>
              <p:cNvSpPr>
                <a:spLocks noChangeShapeType="1"/>
              </p:cNvSpPr>
              <p:nvPr/>
            </p:nvSpPr>
            <p:spPr bwMode="auto">
              <a:xfrm>
                <a:off x="2481" y="204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9" name="Line 2113"/>
              <p:cNvSpPr>
                <a:spLocks noChangeShapeType="1"/>
              </p:cNvSpPr>
              <p:nvPr/>
            </p:nvSpPr>
            <p:spPr bwMode="auto">
              <a:xfrm>
                <a:off x="2469" y="204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0" name="Line 2114"/>
              <p:cNvSpPr>
                <a:spLocks noChangeShapeType="1"/>
              </p:cNvSpPr>
              <p:nvPr/>
            </p:nvSpPr>
            <p:spPr bwMode="auto">
              <a:xfrm>
                <a:off x="2475" y="204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1" name="Line 2115"/>
              <p:cNvSpPr>
                <a:spLocks noChangeShapeType="1"/>
              </p:cNvSpPr>
              <p:nvPr/>
            </p:nvSpPr>
            <p:spPr bwMode="auto">
              <a:xfrm>
                <a:off x="2541" y="210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2" name="Line 2116"/>
              <p:cNvSpPr>
                <a:spLocks noChangeShapeType="1"/>
              </p:cNvSpPr>
              <p:nvPr/>
            </p:nvSpPr>
            <p:spPr bwMode="auto">
              <a:xfrm>
                <a:off x="2553" y="210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3" name="Line 2117"/>
              <p:cNvSpPr>
                <a:spLocks noChangeShapeType="1"/>
              </p:cNvSpPr>
              <p:nvPr/>
            </p:nvSpPr>
            <p:spPr bwMode="auto">
              <a:xfrm>
                <a:off x="2547" y="210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4" name="Line 2118"/>
              <p:cNvSpPr>
                <a:spLocks noChangeShapeType="1"/>
              </p:cNvSpPr>
              <p:nvPr/>
            </p:nvSpPr>
            <p:spPr bwMode="auto">
              <a:xfrm>
                <a:off x="2559" y="210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5" name="Line 2119"/>
              <p:cNvSpPr>
                <a:spLocks noChangeShapeType="1"/>
              </p:cNvSpPr>
              <p:nvPr/>
            </p:nvSpPr>
            <p:spPr bwMode="auto">
              <a:xfrm>
                <a:off x="2547" y="210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6" name="Line 2120"/>
              <p:cNvSpPr>
                <a:spLocks noChangeShapeType="1"/>
              </p:cNvSpPr>
              <p:nvPr/>
            </p:nvSpPr>
            <p:spPr bwMode="auto">
              <a:xfrm>
                <a:off x="2553" y="210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7" name="Line 2121"/>
              <p:cNvSpPr>
                <a:spLocks noChangeShapeType="1"/>
              </p:cNvSpPr>
              <p:nvPr/>
            </p:nvSpPr>
            <p:spPr bwMode="auto">
              <a:xfrm>
                <a:off x="2505" y="208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8" name="Line 2122"/>
              <p:cNvSpPr>
                <a:spLocks noChangeShapeType="1"/>
              </p:cNvSpPr>
              <p:nvPr/>
            </p:nvSpPr>
            <p:spPr bwMode="auto">
              <a:xfrm>
                <a:off x="2517" y="208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9" name="Line 2123"/>
              <p:cNvSpPr>
                <a:spLocks noChangeShapeType="1"/>
              </p:cNvSpPr>
              <p:nvPr/>
            </p:nvSpPr>
            <p:spPr bwMode="auto">
              <a:xfrm>
                <a:off x="2511" y="208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0" name="Line 2124"/>
              <p:cNvSpPr>
                <a:spLocks noChangeShapeType="1"/>
              </p:cNvSpPr>
              <p:nvPr/>
            </p:nvSpPr>
            <p:spPr bwMode="auto">
              <a:xfrm>
                <a:off x="2523" y="208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1" name="Line 2125"/>
              <p:cNvSpPr>
                <a:spLocks noChangeShapeType="1"/>
              </p:cNvSpPr>
              <p:nvPr/>
            </p:nvSpPr>
            <p:spPr bwMode="auto">
              <a:xfrm>
                <a:off x="2511" y="208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957" name="Line 2126"/>
            <p:cNvSpPr>
              <a:spLocks noChangeShapeType="1"/>
            </p:cNvSpPr>
            <p:nvPr/>
          </p:nvSpPr>
          <p:spPr bwMode="auto">
            <a:xfrm>
              <a:off x="2517" y="208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8" name="Line 2127"/>
            <p:cNvSpPr>
              <a:spLocks noChangeShapeType="1"/>
            </p:cNvSpPr>
            <p:nvPr/>
          </p:nvSpPr>
          <p:spPr bwMode="auto">
            <a:xfrm>
              <a:off x="2481" y="207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9" name="Line 2128"/>
            <p:cNvSpPr>
              <a:spLocks noChangeShapeType="1"/>
            </p:cNvSpPr>
            <p:nvPr/>
          </p:nvSpPr>
          <p:spPr bwMode="auto">
            <a:xfrm>
              <a:off x="2493" y="207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0" name="Line 2129"/>
            <p:cNvSpPr>
              <a:spLocks noChangeShapeType="1"/>
            </p:cNvSpPr>
            <p:nvPr/>
          </p:nvSpPr>
          <p:spPr bwMode="auto">
            <a:xfrm>
              <a:off x="2493" y="207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1" name="Line 2130"/>
            <p:cNvSpPr>
              <a:spLocks noChangeShapeType="1"/>
            </p:cNvSpPr>
            <p:nvPr/>
          </p:nvSpPr>
          <p:spPr bwMode="auto">
            <a:xfrm>
              <a:off x="2499" y="207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2" name="Line 2131"/>
            <p:cNvSpPr>
              <a:spLocks noChangeShapeType="1"/>
            </p:cNvSpPr>
            <p:nvPr/>
          </p:nvSpPr>
          <p:spPr bwMode="auto">
            <a:xfrm>
              <a:off x="2487" y="207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3" name="Line 2132"/>
            <p:cNvSpPr>
              <a:spLocks noChangeShapeType="1"/>
            </p:cNvSpPr>
            <p:nvPr/>
          </p:nvSpPr>
          <p:spPr bwMode="auto">
            <a:xfrm>
              <a:off x="2499" y="207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4" name="Line 2133"/>
            <p:cNvSpPr>
              <a:spLocks noChangeShapeType="1"/>
            </p:cNvSpPr>
            <p:nvPr/>
          </p:nvSpPr>
          <p:spPr bwMode="auto">
            <a:xfrm>
              <a:off x="2223" y="184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5" name="Line 2134"/>
            <p:cNvSpPr>
              <a:spLocks noChangeShapeType="1"/>
            </p:cNvSpPr>
            <p:nvPr/>
          </p:nvSpPr>
          <p:spPr bwMode="auto">
            <a:xfrm>
              <a:off x="2235" y="184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6" name="Line 2135"/>
            <p:cNvSpPr>
              <a:spLocks noChangeShapeType="1"/>
            </p:cNvSpPr>
            <p:nvPr/>
          </p:nvSpPr>
          <p:spPr bwMode="auto">
            <a:xfrm>
              <a:off x="2229" y="184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7" name="Line 2136"/>
            <p:cNvSpPr>
              <a:spLocks noChangeShapeType="1"/>
            </p:cNvSpPr>
            <p:nvPr/>
          </p:nvSpPr>
          <p:spPr bwMode="auto">
            <a:xfrm>
              <a:off x="2241" y="184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8" name="Line 2137"/>
            <p:cNvSpPr>
              <a:spLocks noChangeShapeType="1"/>
            </p:cNvSpPr>
            <p:nvPr/>
          </p:nvSpPr>
          <p:spPr bwMode="auto">
            <a:xfrm>
              <a:off x="2229" y="184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9" name="Line 2138"/>
            <p:cNvSpPr>
              <a:spLocks noChangeShapeType="1"/>
            </p:cNvSpPr>
            <p:nvPr/>
          </p:nvSpPr>
          <p:spPr bwMode="auto">
            <a:xfrm>
              <a:off x="2235" y="184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0" name="Line 2139"/>
            <p:cNvSpPr>
              <a:spLocks noChangeShapeType="1"/>
            </p:cNvSpPr>
            <p:nvPr/>
          </p:nvSpPr>
          <p:spPr bwMode="auto">
            <a:xfrm>
              <a:off x="2205" y="183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1" name="Line 2140"/>
            <p:cNvSpPr>
              <a:spLocks noChangeShapeType="1"/>
            </p:cNvSpPr>
            <p:nvPr/>
          </p:nvSpPr>
          <p:spPr bwMode="auto">
            <a:xfrm>
              <a:off x="2217" y="183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2" name="Line 2141"/>
            <p:cNvSpPr>
              <a:spLocks noChangeShapeType="1"/>
            </p:cNvSpPr>
            <p:nvPr/>
          </p:nvSpPr>
          <p:spPr bwMode="auto">
            <a:xfrm>
              <a:off x="2211" y="183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3" name="Line 2142"/>
            <p:cNvSpPr>
              <a:spLocks noChangeShapeType="1"/>
            </p:cNvSpPr>
            <p:nvPr/>
          </p:nvSpPr>
          <p:spPr bwMode="auto">
            <a:xfrm>
              <a:off x="2223" y="183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4" name="Line 2143"/>
            <p:cNvSpPr>
              <a:spLocks noChangeShapeType="1"/>
            </p:cNvSpPr>
            <p:nvPr/>
          </p:nvSpPr>
          <p:spPr bwMode="auto">
            <a:xfrm>
              <a:off x="2211" y="183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5" name="Line 2144"/>
            <p:cNvSpPr>
              <a:spLocks noChangeShapeType="1"/>
            </p:cNvSpPr>
            <p:nvPr/>
          </p:nvSpPr>
          <p:spPr bwMode="auto">
            <a:xfrm>
              <a:off x="2217" y="183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6" name="Line 2145"/>
            <p:cNvSpPr>
              <a:spLocks noChangeShapeType="1"/>
            </p:cNvSpPr>
            <p:nvPr/>
          </p:nvSpPr>
          <p:spPr bwMode="auto">
            <a:xfrm>
              <a:off x="2181" y="18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7" name="Line 2146"/>
            <p:cNvSpPr>
              <a:spLocks noChangeShapeType="1"/>
            </p:cNvSpPr>
            <p:nvPr/>
          </p:nvSpPr>
          <p:spPr bwMode="auto">
            <a:xfrm>
              <a:off x="2193" y="18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8" name="Line 2147"/>
            <p:cNvSpPr>
              <a:spLocks noChangeShapeType="1"/>
            </p:cNvSpPr>
            <p:nvPr/>
          </p:nvSpPr>
          <p:spPr bwMode="auto">
            <a:xfrm>
              <a:off x="2187" y="18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9" name="Line 2148"/>
            <p:cNvSpPr>
              <a:spLocks noChangeShapeType="1"/>
            </p:cNvSpPr>
            <p:nvPr/>
          </p:nvSpPr>
          <p:spPr bwMode="auto">
            <a:xfrm>
              <a:off x="2199" y="18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0" name="Line 2149"/>
            <p:cNvSpPr>
              <a:spLocks noChangeShapeType="1"/>
            </p:cNvSpPr>
            <p:nvPr/>
          </p:nvSpPr>
          <p:spPr bwMode="auto">
            <a:xfrm>
              <a:off x="2187" y="18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1" name="Line 2150"/>
            <p:cNvSpPr>
              <a:spLocks noChangeShapeType="1"/>
            </p:cNvSpPr>
            <p:nvPr/>
          </p:nvSpPr>
          <p:spPr bwMode="auto">
            <a:xfrm>
              <a:off x="2193" y="180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2" name="Line 2151"/>
            <p:cNvSpPr>
              <a:spLocks noChangeShapeType="1"/>
            </p:cNvSpPr>
            <p:nvPr/>
          </p:nvSpPr>
          <p:spPr bwMode="auto">
            <a:xfrm>
              <a:off x="2187" y="18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3" name="Line 2152"/>
            <p:cNvSpPr>
              <a:spLocks noChangeShapeType="1"/>
            </p:cNvSpPr>
            <p:nvPr/>
          </p:nvSpPr>
          <p:spPr bwMode="auto">
            <a:xfrm>
              <a:off x="2199" y="18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4" name="Line 2153"/>
            <p:cNvSpPr>
              <a:spLocks noChangeShapeType="1"/>
            </p:cNvSpPr>
            <p:nvPr/>
          </p:nvSpPr>
          <p:spPr bwMode="auto">
            <a:xfrm>
              <a:off x="2199" y="18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5" name="Line 2154"/>
            <p:cNvSpPr>
              <a:spLocks noChangeShapeType="1"/>
            </p:cNvSpPr>
            <p:nvPr/>
          </p:nvSpPr>
          <p:spPr bwMode="auto">
            <a:xfrm>
              <a:off x="2205" y="18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6" name="Line 2155"/>
            <p:cNvSpPr>
              <a:spLocks noChangeShapeType="1"/>
            </p:cNvSpPr>
            <p:nvPr/>
          </p:nvSpPr>
          <p:spPr bwMode="auto">
            <a:xfrm>
              <a:off x="2193" y="18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7" name="Line 2156"/>
            <p:cNvSpPr>
              <a:spLocks noChangeShapeType="1"/>
            </p:cNvSpPr>
            <p:nvPr/>
          </p:nvSpPr>
          <p:spPr bwMode="auto">
            <a:xfrm>
              <a:off x="2205" y="181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8" name="Line 2157"/>
            <p:cNvSpPr>
              <a:spLocks noChangeShapeType="1"/>
            </p:cNvSpPr>
            <p:nvPr/>
          </p:nvSpPr>
          <p:spPr bwMode="auto">
            <a:xfrm>
              <a:off x="2193" y="182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9" name="Line 2158"/>
            <p:cNvSpPr>
              <a:spLocks noChangeShapeType="1"/>
            </p:cNvSpPr>
            <p:nvPr/>
          </p:nvSpPr>
          <p:spPr bwMode="auto">
            <a:xfrm>
              <a:off x="2205" y="182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0" name="Line 2159"/>
            <p:cNvSpPr>
              <a:spLocks noChangeShapeType="1"/>
            </p:cNvSpPr>
            <p:nvPr/>
          </p:nvSpPr>
          <p:spPr bwMode="auto">
            <a:xfrm>
              <a:off x="2205" y="182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1" name="Line 2160"/>
            <p:cNvSpPr>
              <a:spLocks noChangeShapeType="1"/>
            </p:cNvSpPr>
            <p:nvPr/>
          </p:nvSpPr>
          <p:spPr bwMode="auto">
            <a:xfrm>
              <a:off x="2211" y="182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2" name="Line 2161"/>
            <p:cNvSpPr>
              <a:spLocks noChangeShapeType="1"/>
            </p:cNvSpPr>
            <p:nvPr/>
          </p:nvSpPr>
          <p:spPr bwMode="auto">
            <a:xfrm>
              <a:off x="2199" y="182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3" name="Line 2162"/>
            <p:cNvSpPr>
              <a:spLocks noChangeShapeType="1"/>
            </p:cNvSpPr>
            <p:nvPr/>
          </p:nvSpPr>
          <p:spPr bwMode="auto">
            <a:xfrm>
              <a:off x="2211" y="1825"/>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4" name="Line 2163"/>
            <p:cNvSpPr>
              <a:spLocks noChangeShapeType="1"/>
            </p:cNvSpPr>
            <p:nvPr/>
          </p:nvSpPr>
          <p:spPr bwMode="auto">
            <a:xfrm>
              <a:off x="2349" y="196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5" name="Line 2164"/>
            <p:cNvSpPr>
              <a:spLocks noChangeShapeType="1"/>
            </p:cNvSpPr>
            <p:nvPr/>
          </p:nvSpPr>
          <p:spPr bwMode="auto">
            <a:xfrm>
              <a:off x="2361" y="196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6" name="Line 2165"/>
            <p:cNvSpPr>
              <a:spLocks noChangeShapeType="1"/>
            </p:cNvSpPr>
            <p:nvPr/>
          </p:nvSpPr>
          <p:spPr bwMode="auto">
            <a:xfrm>
              <a:off x="2355" y="196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7" name="Line 2166"/>
            <p:cNvSpPr>
              <a:spLocks noChangeShapeType="1"/>
            </p:cNvSpPr>
            <p:nvPr/>
          </p:nvSpPr>
          <p:spPr bwMode="auto">
            <a:xfrm>
              <a:off x="2367" y="196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8" name="Line 2167"/>
            <p:cNvSpPr>
              <a:spLocks noChangeShapeType="1"/>
            </p:cNvSpPr>
            <p:nvPr/>
          </p:nvSpPr>
          <p:spPr bwMode="auto">
            <a:xfrm>
              <a:off x="2355" y="196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9" name="Line 2168"/>
            <p:cNvSpPr>
              <a:spLocks noChangeShapeType="1"/>
            </p:cNvSpPr>
            <p:nvPr/>
          </p:nvSpPr>
          <p:spPr bwMode="auto">
            <a:xfrm>
              <a:off x="2367" y="196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0" name="Line 2169"/>
            <p:cNvSpPr>
              <a:spLocks noChangeShapeType="1"/>
            </p:cNvSpPr>
            <p:nvPr/>
          </p:nvSpPr>
          <p:spPr bwMode="auto">
            <a:xfrm>
              <a:off x="2337" y="195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1" name="Line 2170"/>
            <p:cNvSpPr>
              <a:spLocks noChangeShapeType="1"/>
            </p:cNvSpPr>
            <p:nvPr/>
          </p:nvSpPr>
          <p:spPr bwMode="auto">
            <a:xfrm>
              <a:off x="2343" y="195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2" name="Line 2171"/>
            <p:cNvSpPr>
              <a:spLocks noChangeShapeType="1"/>
            </p:cNvSpPr>
            <p:nvPr/>
          </p:nvSpPr>
          <p:spPr bwMode="auto">
            <a:xfrm>
              <a:off x="2343" y="195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3" name="Line 2172"/>
            <p:cNvSpPr>
              <a:spLocks noChangeShapeType="1"/>
            </p:cNvSpPr>
            <p:nvPr/>
          </p:nvSpPr>
          <p:spPr bwMode="auto">
            <a:xfrm>
              <a:off x="2349" y="195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4" name="Line 2173"/>
            <p:cNvSpPr>
              <a:spLocks noChangeShapeType="1"/>
            </p:cNvSpPr>
            <p:nvPr/>
          </p:nvSpPr>
          <p:spPr bwMode="auto">
            <a:xfrm>
              <a:off x="2337" y="195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5" name="Line 2174"/>
            <p:cNvSpPr>
              <a:spLocks noChangeShapeType="1"/>
            </p:cNvSpPr>
            <p:nvPr/>
          </p:nvSpPr>
          <p:spPr bwMode="auto">
            <a:xfrm>
              <a:off x="2349" y="195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6" name="Line 2175"/>
            <p:cNvSpPr>
              <a:spLocks noChangeShapeType="1"/>
            </p:cNvSpPr>
            <p:nvPr/>
          </p:nvSpPr>
          <p:spPr bwMode="auto">
            <a:xfrm>
              <a:off x="2895" y="229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7" name="Line 2176"/>
            <p:cNvSpPr>
              <a:spLocks noChangeShapeType="1"/>
            </p:cNvSpPr>
            <p:nvPr/>
          </p:nvSpPr>
          <p:spPr bwMode="auto">
            <a:xfrm>
              <a:off x="2907" y="229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8" name="Line 2177"/>
            <p:cNvSpPr>
              <a:spLocks noChangeShapeType="1"/>
            </p:cNvSpPr>
            <p:nvPr/>
          </p:nvSpPr>
          <p:spPr bwMode="auto">
            <a:xfrm>
              <a:off x="2901" y="229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9" name="Line 2178"/>
            <p:cNvSpPr>
              <a:spLocks noChangeShapeType="1"/>
            </p:cNvSpPr>
            <p:nvPr/>
          </p:nvSpPr>
          <p:spPr bwMode="auto">
            <a:xfrm>
              <a:off x="2913" y="229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0" name="Line 2179"/>
            <p:cNvSpPr>
              <a:spLocks noChangeShapeType="1"/>
            </p:cNvSpPr>
            <p:nvPr/>
          </p:nvSpPr>
          <p:spPr bwMode="auto">
            <a:xfrm>
              <a:off x="2901" y="229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1" name="Line 2180"/>
            <p:cNvSpPr>
              <a:spLocks noChangeShapeType="1"/>
            </p:cNvSpPr>
            <p:nvPr/>
          </p:nvSpPr>
          <p:spPr bwMode="auto">
            <a:xfrm>
              <a:off x="2907" y="229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2" name="Line 2181"/>
            <p:cNvSpPr>
              <a:spLocks noChangeShapeType="1"/>
            </p:cNvSpPr>
            <p:nvPr/>
          </p:nvSpPr>
          <p:spPr bwMode="auto">
            <a:xfrm>
              <a:off x="2877" y="229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3" name="Line 2182"/>
            <p:cNvSpPr>
              <a:spLocks noChangeShapeType="1"/>
            </p:cNvSpPr>
            <p:nvPr/>
          </p:nvSpPr>
          <p:spPr bwMode="auto">
            <a:xfrm>
              <a:off x="2883" y="229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4" name="Line 2183"/>
            <p:cNvSpPr>
              <a:spLocks noChangeShapeType="1"/>
            </p:cNvSpPr>
            <p:nvPr/>
          </p:nvSpPr>
          <p:spPr bwMode="auto">
            <a:xfrm>
              <a:off x="2883" y="229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5" name="Line 2184"/>
            <p:cNvSpPr>
              <a:spLocks noChangeShapeType="1"/>
            </p:cNvSpPr>
            <p:nvPr/>
          </p:nvSpPr>
          <p:spPr bwMode="auto">
            <a:xfrm>
              <a:off x="2889" y="229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6" name="Line 2185"/>
            <p:cNvSpPr>
              <a:spLocks noChangeShapeType="1"/>
            </p:cNvSpPr>
            <p:nvPr/>
          </p:nvSpPr>
          <p:spPr bwMode="auto">
            <a:xfrm>
              <a:off x="2877" y="229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7" name="Line 2186"/>
            <p:cNvSpPr>
              <a:spLocks noChangeShapeType="1"/>
            </p:cNvSpPr>
            <p:nvPr/>
          </p:nvSpPr>
          <p:spPr bwMode="auto">
            <a:xfrm>
              <a:off x="2889" y="229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8" name="Line 2187"/>
            <p:cNvSpPr>
              <a:spLocks noChangeShapeType="1"/>
            </p:cNvSpPr>
            <p:nvPr/>
          </p:nvSpPr>
          <p:spPr bwMode="auto">
            <a:xfrm>
              <a:off x="2409" y="201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9" name="Line 2188"/>
            <p:cNvSpPr>
              <a:spLocks noChangeShapeType="1"/>
            </p:cNvSpPr>
            <p:nvPr/>
          </p:nvSpPr>
          <p:spPr bwMode="auto">
            <a:xfrm>
              <a:off x="2421" y="201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0" name="Line 2189"/>
            <p:cNvSpPr>
              <a:spLocks noChangeShapeType="1"/>
            </p:cNvSpPr>
            <p:nvPr/>
          </p:nvSpPr>
          <p:spPr bwMode="auto">
            <a:xfrm>
              <a:off x="2415" y="201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1" name="Line 2190"/>
            <p:cNvSpPr>
              <a:spLocks noChangeShapeType="1"/>
            </p:cNvSpPr>
            <p:nvPr/>
          </p:nvSpPr>
          <p:spPr bwMode="auto">
            <a:xfrm>
              <a:off x="2427" y="201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2" name="Line 2191"/>
            <p:cNvSpPr>
              <a:spLocks noChangeShapeType="1"/>
            </p:cNvSpPr>
            <p:nvPr/>
          </p:nvSpPr>
          <p:spPr bwMode="auto">
            <a:xfrm>
              <a:off x="2415" y="201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3" name="Line 2192"/>
            <p:cNvSpPr>
              <a:spLocks noChangeShapeType="1"/>
            </p:cNvSpPr>
            <p:nvPr/>
          </p:nvSpPr>
          <p:spPr bwMode="auto">
            <a:xfrm>
              <a:off x="2421" y="201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4" name="Line 2193"/>
            <p:cNvSpPr>
              <a:spLocks noChangeShapeType="1"/>
            </p:cNvSpPr>
            <p:nvPr/>
          </p:nvSpPr>
          <p:spPr bwMode="auto">
            <a:xfrm>
              <a:off x="2379" y="198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5" name="Line 2194"/>
            <p:cNvSpPr>
              <a:spLocks noChangeShapeType="1"/>
            </p:cNvSpPr>
            <p:nvPr/>
          </p:nvSpPr>
          <p:spPr bwMode="auto">
            <a:xfrm>
              <a:off x="2391" y="198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6" name="Line 2195"/>
            <p:cNvSpPr>
              <a:spLocks noChangeShapeType="1"/>
            </p:cNvSpPr>
            <p:nvPr/>
          </p:nvSpPr>
          <p:spPr bwMode="auto">
            <a:xfrm>
              <a:off x="2385" y="198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7" name="Line 2196"/>
            <p:cNvSpPr>
              <a:spLocks noChangeShapeType="1"/>
            </p:cNvSpPr>
            <p:nvPr/>
          </p:nvSpPr>
          <p:spPr bwMode="auto">
            <a:xfrm>
              <a:off x="2397" y="198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8" name="Line 2197"/>
            <p:cNvSpPr>
              <a:spLocks noChangeShapeType="1"/>
            </p:cNvSpPr>
            <p:nvPr/>
          </p:nvSpPr>
          <p:spPr bwMode="auto">
            <a:xfrm>
              <a:off x="2385" y="198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9" name="Line 2198"/>
            <p:cNvSpPr>
              <a:spLocks noChangeShapeType="1"/>
            </p:cNvSpPr>
            <p:nvPr/>
          </p:nvSpPr>
          <p:spPr bwMode="auto">
            <a:xfrm>
              <a:off x="2391" y="198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0" name="Line 2199"/>
            <p:cNvSpPr>
              <a:spLocks noChangeShapeType="1"/>
            </p:cNvSpPr>
            <p:nvPr/>
          </p:nvSpPr>
          <p:spPr bwMode="auto">
            <a:xfrm>
              <a:off x="2391" y="200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Line 2200"/>
            <p:cNvSpPr>
              <a:spLocks noChangeShapeType="1"/>
            </p:cNvSpPr>
            <p:nvPr/>
          </p:nvSpPr>
          <p:spPr bwMode="auto">
            <a:xfrm>
              <a:off x="2403" y="200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Line 2201"/>
            <p:cNvSpPr>
              <a:spLocks noChangeShapeType="1"/>
            </p:cNvSpPr>
            <p:nvPr/>
          </p:nvSpPr>
          <p:spPr bwMode="auto">
            <a:xfrm>
              <a:off x="2403" y="200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3" name="Line 2202"/>
            <p:cNvSpPr>
              <a:spLocks noChangeShapeType="1"/>
            </p:cNvSpPr>
            <p:nvPr/>
          </p:nvSpPr>
          <p:spPr bwMode="auto">
            <a:xfrm>
              <a:off x="2409" y="200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4" name="Line 2203"/>
            <p:cNvSpPr>
              <a:spLocks noChangeShapeType="1"/>
            </p:cNvSpPr>
            <p:nvPr/>
          </p:nvSpPr>
          <p:spPr bwMode="auto">
            <a:xfrm>
              <a:off x="2397" y="200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Line 2204"/>
            <p:cNvSpPr>
              <a:spLocks noChangeShapeType="1"/>
            </p:cNvSpPr>
            <p:nvPr/>
          </p:nvSpPr>
          <p:spPr bwMode="auto">
            <a:xfrm>
              <a:off x="2409" y="200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Line 2205"/>
            <p:cNvSpPr>
              <a:spLocks noChangeShapeType="1"/>
            </p:cNvSpPr>
            <p:nvPr/>
          </p:nvSpPr>
          <p:spPr bwMode="auto">
            <a:xfrm>
              <a:off x="2445" y="20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Line 2206"/>
            <p:cNvSpPr>
              <a:spLocks noChangeShapeType="1"/>
            </p:cNvSpPr>
            <p:nvPr/>
          </p:nvSpPr>
          <p:spPr bwMode="auto">
            <a:xfrm>
              <a:off x="2457" y="20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Line 2207"/>
            <p:cNvSpPr>
              <a:spLocks noChangeShapeType="1"/>
            </p:cNvSpPr>
            <p:nvPr/>
          </p:nvSpPr>
          <p:spPr bwMode="auto">
            <a:xfrm>
              <a:off x="2451" y="20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Line 2208"/>
            <p:cNvSpPr>
              <a:spLocks noChangeShapeType="1"/>
            </p:cNvSpPr>
            <p:nvPr/>
          </p:nvSpPr>
          <p:spPr bwMode="auto">
            <a:xfrm>
              <a:off x="2463" y="20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Line 2209"/>
            <p:cNvSpPr>
              <a:spLocks noChangeShapeType="1"/>
            </p:cNvSpPr>
            <p:nvPr/>
          </p:nvSpPr>
          <p:spPr bwMode="auto">
            <a:xfrm>
              <a:off x="2451" y="20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Line 2210"/>
            <p:cNvSpPr>
              <a:spLocks noChangeShapeType="1"/>
            </p:cNvSpPr>
            <p:nvPr/>
          </p:nvSpPr>
          <p:spPr bwMode="auto">
            <a:xfrm>
              <a:off x="2457" y="20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Line 2211"/>
            <p:cNvSpPr>
              <a:spLocks noChangeShapeType="1"/>
            </p:cNvSpPr>
            <p:nvPr/>
          </p:nvSpPr>
          <p:spPr bwMode="auto">
            <a:xfrm>
              <a:off x="2421" y="202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Line 2212"/>
            <p:cNvSpPr>
              <a:spLocks noChangeShapeType="1"/>
            </p:cNvSpPr>
            <p:nvPr/>
          </p:nvSpPr>
          <p:spPr bwMode="auto">
            <a:xfrm>
              <a:off x="2433" y="202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4" name="Line 2213"/>
            <p:cNvSpPr>
              <a:spLocks noChangeShapeType="1"/>
            </p:cNvSpPr>
            <p:nvPr/>
          </p:nvSpPr>
          <p:spPr bwMode="auto">
            <a:xfrm>
              <a:off x="2427" y="202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5" name="Line 2214"/>
            <p:cNvSpPr>
              <a:spLocks noChangeShapeType="1"/>
            </p:cNvSpPr>
            <p:nvPr/>
          </p:nvSpPr>
          <p:spPr bwMode="auto">
            <a:xfrm>
              <a:off x="2439" y="202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6" name="Line 2215"/>
            <p:cNvSpPr>
              <a:spLocks noChangeShapeType="1"/>
            </p:cNvSpPr>
            <p:nvPr/>
          </p:nvSpPr>
          <p:spPr bwMode="auto">
            <a:xfrm>
              <a:off x="2427" y="202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Line 2216"/>
            <p:cNvSpPr>
              <a:spLocks noChangeShapeType="1"/>
            </p:cNvSpPr>
            <p:nvPr/>
          </p:nvSpPr>
          <p:spPr bwMode="auto">
            <a:xfrm>
              <a:off x="2433" y="202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8" name="Line 2217"/>
            <p:cNvSpPr>
              <a:spLocks noChangeShapeType="1"/>
            </p:cNvSpPr>
            <p:nvPr/>
          </p:nvSpPr>
          <p:spPr bwMode="auto">
            <a:xfrm>
              <a:off x="2367" y="196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Line 2218"/>
            <p:cNvSpPr>
              <a:spLocks noChangeShapeType="1"/>
            </p:cNvSpPr>
            <p:nvPr/>
          </p:nvSpPr>
          <p:spPr bwMode="auto">
            <a:xfrm>
              <a:off x="2379" y="196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0" name="Line 2219"/>
            <p:cNvSpPr>
              <a:spLocks noChangeShapeType="1"/>
            </p:cNvSpPr>
            <p:nvPr/>
          </p:nvSpPr>
          <p:spPr bwMode="auto">
            <a:xfrm>
              <a:off x="2373" y="196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Line 2220"/>
            <p:cNvSpPr>
              <a:spLocks noChangeShapeType="1"/>
            </p:cNvSpPr>
            <p:nvPr/>
          </p:nvSpPr>
          <p:spPr bwMode="auto">
            <a:xfrm>
              <a:off x="2385" y="196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2" name="Line 2221"/>
            <p:cNvSpPr>
              <a:spLocks noChangeShapeType="1"/>
            </p:cNvSpPr>
            <p:nvPr/>
          </p:nvSpPr>
          <p:spPr bwMode="auto">
            <a:xfrm>
              <a:off x="2373" y="196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Line 2222"/>
            <p:cNvSpPr>
              <a:spLocks noChangeShapeType="1"/>
            </p:cNvSpPr>
            <p:nvPr/>
          </p:nvSpPr>
          <p:spPr bwMode="auto">
            <a:xfrm>
              <a:off x="2379" y="196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4" name="Line 2223"/>
            <p:cNvSpPr>
              <a:spLocks noChangeShapeType="1"/>
            </p:cNvSpPr>
            <p:nvPr/>
          </p:nvSpPr>
          <p:spPr bwMode="auto">
            <a:xfrm>
              <a:off x="2433" y="202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5" name="Line 2224"/>
            <p:cNvSpPr>
              <a:spLocks noChangeShapeType="1"/>
            </p:cNvSpPr>
            <p:nvPr/>
          </p:nvSpPr>
          <p:spPr bwMode="auto">
            <a:xfrm>
              <a:off x="2439" y="202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6" name="Line 2225"/>
            <p:cNvSpPr>
              <a:spLocks noChangeShapeType="1"/>
            </p:cNvSpPr>
            <p:nvPr/>
          </p:nvSpPr>
          <p:spPr bwMode="auto">
            <a:xfrm>
              <a:off x="2439" y="202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7" name="Line 2226"/>
            <p:cNvSpPr>
              <a:spLocks noChangeShapeType="1"/>
            </p:cNvSpPr>
            <p:nvPr/>
          </p:nvSpPr>
          <p:spPr bwMode="auto">
            <a:xfrm>
              <a:off x="2445" y="202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8" name="Line 2227"/>
            <p:cNvSpPr>
              <a:spLocks noChangeShapeType="1"/>
            </p:cNvSpPr>
            <p:nvPr/>
          </p:nvSpPr>
          <p:spPr bwMode="auto">
            <a:xfrm>
              <a:off x="2433" y="202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Line 2228"/>
            <p:cNvSpPr>
              <a:spLocks noChangeShapeType="1"/>
            </p:cNvSpPr>
            <p:nvPr/>
          </p:nvSpPr>
          <p:spPr bwMode="auto">
            <a:xfrm>
              <a:off x="2445" y="202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0" name="Line 2229"/>
            <p:cNvSpPr>
              <a:spLocks noChangeShapeType="1"/>
            </p:cNvSpPr>
            <p:nvPr/>
          </p:nvSpPr>
          <p:spPr bwMode="auto">
            <a:xfrm>
              <a:off x="2913" y="229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1" name="Line 2230"/>
            <p:cNvSpPr>
              <a:spLocks noChangeShapeType="1"/>
            </p:cNvSpPr>
            <p:nvPr/>
          </p:nvSpPr>
          <p:spPr bwMode="auto">
            <a:xfrm>
              <a:off x="2925" y="229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2" name="Line 2231"/>
            <p:cNvSpPr>
              <a:spLocks noChangeShapeType="1"/>
            </p:cNvSpPr>
            <p:nvPr/>
          </p:nvSpPr>
          <p:spPr bwMode="auto">
            <a:xfrm>
              <a:off x="2925" y="229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3" name="Line 2232"/>
            <p:cNvSpPr>
              <a:spLocks noChangeShapeType="1"/>
            </p:cNvSpPr>
            <p:nvPr/>
          </p:nvSpPr>
          <p:spPr bwMode="auto">
            <a:xfrm>
              <a:off x="2931" y="229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4" name="Line 2233"/>
            <p:cNvSpPr>
              <a:spLocks noChangeShapeType="1"/>
            </p:cNvSpPr>
            <p:nvPr/>
          </p:nvSpPr>
          <p:spPr bwMode="auto">
            <a:xfrm>
              <a:off x="2919" y="229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5" name="Line 2234"/>
            <p:cNvSpPr>
              <a:spLocks noChangeShapeType="1"/>
            </p:cNvSpPr>
            <p:nvPr/>
          </p:nvSpPr>
          <p:spPr bwMode="auto">
            <a:xfrm>
              <a:off x="2931" y="229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6" name="Line 2235"/>
            <p:cNvSpPr>
              <a:spLocks noChangeShapeType="1"/>
            </p:cNvSpPr>
            <p:nvPr/>
          </p:nvSpPr>
          <p:spPr bwMode="auto">
            <a:xfrm>
              <a:off x="2937" y="231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7" name="Line 2236"/>
            <p:cNvSpPr>
              <a:spLocks noChangeShapeType="1"/>
            </p:cNvSpPr>
            <p:nvPr/>
          </p:nvSpPr>
          <p:spPr bwMode="auto">
            <a:xfrm>
              <a:off x="2949" y="231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8" name="Line 2237"/>
            <p:cNvSpPr>
              <a:spLocks noChangeShapeType="1"/>
            </p:cNvSpPr>
            <p:nvPr/>
          </p:nvSpPr>
          <p:spPr bwMode="auto">
            <a:xfrm>
              <a:off x="2943" y="231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9" name="Line 2238"/>
            <p:cNvSpPr>
              <a:spLocks noChangeShapeType="1"/>
            </p:cNvSpPr>
            <p:nvPr/>
          </p:nvSpPr>
          <p:spPr bwMode="auto">
            <a:xfrm>
              <a:off x="2955" y="231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0" name="Line 2239"/>
            <p:cNvSpPr>
              <a:spLocks noChangeShapeType="1"/>
            </p:cNvSpPr>
            <p:nvPr/>
          </p:nvSpPr>
          <p:spPr bwMode="auto">
            <a:xfrm>
              <a:off x="2937" y="231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1" name="Line 2240"/>
            <p:cNvSpPr>
              <a:spLocks noChangeShapeType="1"/>
            </p:cNvSpPr>
            <p:nvPr/>
          </p:nvSpPr>
          <p:spPr bwMode="auto">
            <a:xfrm>
              <a:off x="2949" y="2311"/>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2" name="Line 2241"/>
            <p:cNvSpPr>
              <a:spLocks noChangeShapeType="1"/>
            </p:cNvSpPr>
            <p:nvPr/>
          </p:nvSpPr>
          <p:spPr bwMode="auto">
            <a:xfrm>
              <a:off x="2955" y="231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3" name="Line 2242"/>
            <p:cNvSpPr>
              <a:spLocks noChangeShapeType="1"/>
            </p:cNvSpPr>
            <p:nvPr/>
          </p:nvSpPr>
          <p:spPr bwMode="auto">
            <a:xfrm>
              <a:off x="2967" y="231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4" name="Line 2243"/>
            <p:cNvSpPr>
              <a:spLocks noChangeShapeType="1"/>
            </p:cNvSpPr>
            <p:nvPr/>
          </p:nvSpPr>
          <p:spPr bwMode="auto">
            <a:xfrm>
              <a:off x="2967" y="231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5" name="Line 2244"/>
            <p:cNvSpPr>
              <a:spLocks noChangeShapeType="1"/>
            </p:cNvSpPr>
            <p:nvPr/>
          </p:nvSpPr>
          <p:spPr bwMode="auto">
            <a:xfrm>
              <a:off x="2973" y="231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6" name="Line 2245"/>
            <p:cNvSpPr>
              <a:spLocks noChangeShapeType="1"/>
            </p:cNvSpPr>
            <p:nvPr/>
          </p:nvSpPr>
          <p:spPr bwMode="auto">
            <a:xfrm>
              <a:off x="2961" y="231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7" name="Line 2246"/>
            <p:cNvSpPr>
              <a:spLocks noChangeShapeType="1"/>
            </p:cNvSpPr>
            <p:nvPr/>
          </p:nvSpPr>
          <p:spPr bwMode="auto">
            <a:xfrm>
              <a:off x="2973" y="2317"/>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8" name="Line 2247"/>
            <p:cNvSpPr>
              <a:spLocks noChangeShapeType="1"/>
            </p:cNvSpPr>
            <p:nvPr/>
          </p:nvSpPr>
          <p:spPr bwMode="auto">
            <a:xfrm>
              <a:off x="2979" y="23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9" name="Line 2248"/>
            <p:cNvSpPr>
              <a:spLocks noChangeShapeType="1"/>
            </p:cNvSpPr>
            <p:nvPr/>
          </p:nvSpPr>
          <p:spPr bwMode="auto">
            <a:xfrm>
              <a:off x="2991" y="23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0" name="Line 2249"/>
            <p:cNvSpPr>
              <a:spLocks noChangeShapeType="1"/>
            </p:cNvSpPr>
            <p:nvPr/>
          </p:nvSpPr>
          <p:spPr bwMode="auto">
            <a:xfrm>
              <a:off x="2985" y="23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1" name="Line 2250"/>
            <p:cNvSpPr>
              <a:spLocks noChangeShapeType="1"/>
            </p:cNvSpPr>
            <p:nvPr/>
          </p:nvSpPr>
          <p:spPr bwMode="auto">
            <a:xfrm>
              <a:off x="2997" y="23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2" name="Line 2251"/>
            <p:cNvSpPr>
              <a:spLocks noChangeShapeType="1"/>
            </p:cNvSpPr>
            <p:nvPr/>
          </p:nvSpPr>
          <p:spPr bwMode="auto">
            <a:xfrm>
              <a:off x="2979" y="23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3" name="Line 2252"/>
            <p:cNvSpPr>
              <a:spLocks noChangeShapeType="1"/>
            </p:cNvSpPr>
            <p:nvPr/>
          </p:nvSpPr>
          <p:spPr bwMode="auto">
            <a:xfrm>
              <a:off x="2991" y="233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4" name="Line 2253"/>
            <p:cNvSpPr>
              <a:spLocks noChangeShapeType="1"/>
            </p:cNvSpPr>
            <p:nvPr/>
          </p:nvSpPr>
          <p:spPr bwMode="auto">
            <a:xfrm>
              <a:off x="2997" y="234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5" name="Line 2254"/>
            <p:cNvSpPr>
              <a:spLocks noChangeShapeType="1"/>
            </p:cNvSpPr>
            <p:nvPr/>
          </p:nvSpPr>
          <p:spPr bwMode="auto">
            <a:xfrm>
              <a:off x="3009" y="234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6" name="Line 2255"/>
            <p:cNvSpPr>
              <a:spLocks noChangeShapeType="1"/>
            </p:cNvSpPr>
            <p:nvPr/>
          </p:nvSpPr>
          <p:spPr bwMode="auto">
            <a:xfrm>
              <a:off x="3009" y="234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7" name="Line 2256"/>
            <p:cNvSpPr>
              <a:spLocks noChangeShapeType="1"/>
            </p:cNvSpPr>
            <p:nvPr/>
          </p:nvSpPr>
          <p:spPr bwMode="auto">
            <a:xfrm>
              <a:off x="3015" y="234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8" name="Line 2257"/>
            <p:cNvSpPr>
              <a:spLocks noChangeShapeType="1"/>
            </p:cNvSpPr>
            <p:nvPr/>
          </p:nvSpPr>
          <p:spPr bwMode="auto">
            <a:xfrm>
              <a:off x="3003" y="234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9" name="Line 2258"/>
            <p:cNvSpPr>
              <a:spLocks noChangeShapeType="1"/>
            </p:cNvSpPr>
            <p:nvPr/>
          </p:nvSpPr>
          <p:spPr bwMode="auto">
            <a:xfrm>
              <a:off x="3015" y="234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0" name="Line 2259"/>
            <p:cNvSpPr>
              <a:spLocks noChangeShapeType="1"/>
            </p:cNvSpPr>
            <p:nvPr/>
          </p:nvSpPr>
          <p:spPr bwMode="auto">
            <a:xfrm>
              <a:off x="3369" y="2449"/>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1" name="Line 2260"/>
            <p:cNvSpPr>
              <a:spLocks noChangeShapeType="1"/>
            </p:cNvSpPr>
            <p:nvPr/>
          </p:nvSpPr>
          <p:spPr bwMode="auto">
            <a:xfrm>
              <a:off x="3567" y="24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2" name="Line 2261"/>
            <p:cNvSpPr>
              <a:spLocks noChangeShapeType="1"/>
            </p:cNvSpPr>
            <p:nvPr/>
          </p:nvSpPr>
          <p:spPr bwMode="auto">
            <a:xfrm>
              <a:off x="3339" y="243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3" name="Line 2262"/>
            <p:cNvSpPr>
              <a:spLocks noChangeShapeType="1"/>
            </p:cNvSpPr>
            <p:nvPr/>
          </p:nvSpPr>
          <p:spPr bwMode="auto">
            <a:xfrm>
              <a:off x="3339" y="243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4" name="Line 2263"/>
            <p:cNvSpPr>
              <a:spLocks noChangeShapeType="1"/>
            </p:cNvSpPr>
            <p:nvPr/>
          </p:nvSpPr>
          <p:spPr bwMode="auto">
            <a:xfrm>
              <a:off x="3333" y="243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5" name="Line 2264"/>
            <p:cNvSpPr>
              <a:spLocks noChangeShapeType="1"/>
            </p:cNvSpPr>
            <p:nvPr/>
          </p:nvSpPr>
          <p:spPr bwMode="auto">
            <a:xfrm>
              <a:off x="3333" y="243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6" name="Line 2265"/>
            <p:cNvSpPr>
              <a:spLocks noChangeShapeType="1"/>
            </p:cNvSpPr>
            <p:nvPr/>
          </p:nvSpPr>
          <p:spPr bwMode="auto">
            <a:xfrm>
              <a:off x="3555" y="24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7" name="Line 2266"/>
            <p:cNvSpPr>
              <a:spLocks noChangeShapeType="1"/>
            </p:cNvSpPr>
            <p:nvPr/>
          </p:nvSpPr>
          <p:spPr bwMode="auto">
            <a:xfrm>
              <a:off x="3543" y="24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8" name="Line 2267"/>
            <p:cNvSpPr>
              <a:spLocks noChangeShapeType="1"/>
            </p:cNvSpPr>
            <p:nvPr/>
          </p:nvSpPr>
          <p:spPr bwMode="auto">
            <a:xfrm>
              <a:off x="3531" y="24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9" name="Line 2268"/>
            <p:cNvSpPr>
              <a:spLocks noChangeShapeType="1"/>
            </p:cNvSpPr>
            <p:nvPr/>
          </p:nvSpPr>
          <p:spPr bwMode="auto">
            <a:xfrm>
              <a:off x="3507" y="247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0" name="Line 2269"/>
            <p:cNvSpPr>
              <a:spLocks noChangeShapeType="1"/>
            </p:cNvSpPr>
            <p:nvPr/>
          </p:nvSpPr>
          <p:spPr bwMode="auto">
            <a:xfrm>
              <a:off x="3465" y="247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1" name="Line 2270"/>
            <p:cNvSpPr>
              <a:spLocks noChangeShapeType="1"/>
            </p:cNvSpPr>
            <p:nvPr/>
          </p:nvSpPr>
          <p:spPr bwMode="auto">
            <a:xfrm>
              <a:off x="3429" y="246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2" name="Line 2271"/>
            <p:cNvSpPr>
              <a:spLocks noChangeShapeType="1"/>
            </p:cNvSpPr>
            <p:nvPr/>
          </p:nvSpPr>
          <p:spPr bwMode="auto">
            <a:xfrm>
              <a:off x="3399" y="245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3" name="Line 2272"/>
            <p:cNvSpPr>
              <a:spLocks noChangeShapeType="1"/>
            </p:cNvSpPr>
            <p:nvPr/>
          </p:nvSpPr>
          <p:spPr bwMode="auto">
            <a:xfrm>
              <a:off x="3417" y="2455"/>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4" name="Line 2273"/>
            <p:cNvSpPr>
              <a:spLocks noChangeShapeType="1"/>
            </p:cNvSpPr>
            <p:nvPr/>
          </p:nvSpPr>
          <p:spPr bwMode="auto">
            <a:xfrm>
              <a:off x="3453" y="247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5" name="Line 2274"/>
            <p:cNvSpPr>
              <a:spLocks noChangeShapeType="1"/>
            </p:cNvSpPr>
            <p:nvPr/>
          </p:nvSpPr>
          <p:spPr bwMode="auto">
            <a:xfrm>
              <a:off x="2313" y="1927"/>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6" name="Line 2275"/>
            <p:cNvSpPr>
              <a:spLocks noChangeShapeType="1"/>
            </p:cNvSpPr>
            <p:nvPr/>
          </p:nvSpPr>
          <p:spPr bwMode="auto">
            <a:xfrm>
              <a:off x="3393" y="244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7" name="Line 2276"/>
            <p:cNvSpPr>
              <a:spLocks noChangeShapeType="1"/>
            </p:cNvSpPr>
            <p:nvPr/>
          </p:nvSpPr>
          <p:spPr bwMode="auto">
            <a:xfrm>
              <a:off x="3489" y="2473"/>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8" name="Line 2277"/>
            <p:cNvSpPr>
              <a:spLocks noChangeShapeType="1"/>
            </p:cNvSpPr>
            <p:nvPr/>
          </p:nvSpPr>
          <p:spPr bwMode="auto">
            <a:xfrm>
              <a:off x="3483" y="2473"/>
              <a:ext cx="0" cy="3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9" name="Line 2278"/>
            <p:cNvSpPr>
              <a:spLocks noChangeShapeType="1"/>
            </p:cNvSpPr>
            <p:nvPr/>
          </p:nvSpPr>
          <p:spPr bwMode="auto">
            <a:xfrm>
              <a:off x="3411" y="2461"/>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0" name="Line 2279"/>
            <p:cNvSpPr>
              <a:spLocks noChangeShapeType="1"/>
            </p:cNvSpPr>
            <p:nvPr/>
          </p:nvSpPr>
          <p:spPr bwMode="auto">
            <a:xfrm>
              <a:off x="3381" y="2449"/>
              <a:ext cx="0" cy="36"/>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1" name="Freeform 2280"/>
            <p:cNvSpPr>
              <a:spLocks/>
            </p:cNvSpPr>
            <p:nvPr/>
          </p:nvSpPr>
          <p:spPr bwMode="auto">
            <a:xfrm>
              <a:off x="2637" y="2197"/>
              <a:ext cx="936" cy="300"/>
            </a:xfrm>
            <a:custGeom>
              <a:avLst/>
              <a:gdLst>
                <a:gd name="T0" fmla="*/ 156 w 156"/>
                <a:gd name="T1" fmla="*/ 50 h 50"/>
                <a:gd name="T2" fmla="*/ 144 w 156"/>
                <a:gd name="T3" fmla="*/ 50 h 50"/>
                <a:gd name="T4" fmla="*/ 144 w 156"/>
                <a:gd name="T5" fmla="*/ 49 h 50"/>
                <a:gd name="T6" fmla="*/ 134 w 156"/>
                <a:gd name="T7" fmla="*/ 49 h 50"/>
                <a:gd name="T8" fmla="*/ 134 w 156"/>
                <a:gd name="T9" fmla="*/ 47 h 50"/>
                <a:gd name="T10" fmla="*/ 126 w 156"/>
                <a:gd name="T11" fmla="*/ 47 h 50"/>
                <a:gd name="T12" fmla="*/ 126 w 156"/>
                <a:gd name="T13" fmla="*/ 45 h 50"/>
                <a:gd name="T14" fmla="*/ 121 w 156"/>
                <a:gd name="T15" fmla="*/ 45 h 50"/>
                <a:gd name="T16" fmla="*/ 121 w 156"/>
                <a:gd name="T17" fmla="*/ 43 h 50"/>
                <a:gd name="T18" fmla="*/ 115 w 156"/>
                <a:gd name="T19" fmla="*/ 43 h 50"/>
                <a:gd name="T20" fmla="*/ 115 w 156"/>
                <a:gd name="T21" fmla="*/ 41 h 50"/>
                <a:gd name="T22" fmla="*/ 108 w 156"/>
                <a:gd name="T23" fmla="*/ 41 h 50"/>
                <a:gd name="T24" fmla="*/ 108 w 156"/>
                <a:gd name="T25" fmla="*/ 39 h 50"/>
                <a:gd name="T26" fmla="*/ 99 w 156"/>
                <a:gd name="T27" fmla="*/ 39 h 50"/>
                <a:gd name="T28" fmla="*/ 99 w 156"/>
                <a:gd name="T29" fmla="*/ 37 h 50"/>
                <a:gd name="T30" fmla="*/ 93 w 156"/>
                <a:gd name="T31" fmla="*/ 37 h 50"/>
                <a:gd name="T32" fmla="*/ 93 w 156"/>
                <a:gd name="T33" fmla="*/ 35 h 50"/>
                <a:gd name="T34" fmla="*/ 85 w 156"/>
                <a:gd name="T35" fmla="*/ 35 h 50"/>
                <a:gd name="T36" fmla="*/ 85 w 156"/>
                <a:gd name="T37" fmla="*/ 33 h 50"/>
                <a:gd name="T38" fmla="*/ 73 w 156"/>
                <a:gd name="T39" fmla="*/ 33 h 50"/>
                <a:gd name="T40" fmla="*/ 73 w 156"/>
                <a:gd name="T41" fmla="*/ 31 h 50"/>
                <a:gd name="T42" fmla="*/ 70 w 156"/>
                <a:gd name="T43" fmla="*/ 31 h 50"/>
                <a:gd name="T44" fmla="*/ 70 w 156"/>
                <a:gd name="T45" fmla="*/ 29 h 50"/>
                <a:gd name="T46" fmla="*/ 61 w 156"/>
                <a:gd name="T47" fmla="*/ 29 h 50"/>
                <a:gd name="T48" fmla="*/ 61 w 156"/>
                <a:gd name="T49" fmla="*/ 26 h 50"/>
                <a:gd name="T50" fmla="*/ 57 w 156"/>
                <a:gd name="T51" fmla="*/ 26 h 50"/>
                <a:gd name="T52" fmla="*/ 57 w 156"/>
                <a:gd name="T53" fmla="*/ 24 h 50"/>
                <a:gd name="T54" fmla="*/ 52 w 156"/>
                <a:gd name="T55" fmla="*/ 24 h 50"/>
                <a:gd name="T56" fmla="*/ 52 w 156"/>
                <a:gd name="T57" fmla="*/ 21 h 50"/>
                <a:gd name="T58" fmla="*/ 46 w 156"/>
                <a:gd name="T59" fmla="*/ 21 h 50"/>
                <a:gd name="T60" fmla="*/ 46 w 156"/>
                <a:gd name="T61" fmla="*/ 19 h 50"/>
                <a:gd name="T62" fmla="*/ 41 w 156"/>
                <a:gd name="T63" fmla="*/ 18 h 50"/>
                <a:gd name="T64" fmla="*/ 41 w 156"/>
                <a:gd name="T65" fmla="*/ 15 h 50"/>
                <a:gd name="T66" fmla="*/ 37 w 156"/>
                <a:gd name="T67" fmla="*/ 15 h 50"/>
                <a:gd name="T68" fmla="*/ 37 w 156"/>
                <a:gd name="T69" fmla="*/ 14 h 50"/>
                <a:gd name="T70" fmla="*/ 32 w 156"/>
                <a:gd name="T71" fmla="*/ 14 h 50"/>
                <a:gd name="T72" fmla="*/ 32 w 156"/>
                <a:gd name="T73" fmla="*/ 12 h 50"/>
                <a:gd name="T74" fmla="*/ 28 w 156"/>
                <a:gd name="T75" fmla="*/ 12 h 50"/>
                <a:gd name="T76" fmla="*/ 28 w 156"/>
                <a:gd name="T77" fmla="*/ 10 h 50"/>
                <a:gd name="T78" fmla="*/ 24 w 156"/>
                <a:gd name="T79" fmla="*/ 10 h 50"/>
                <a:gd name="T80" fmla="*/ 24 w 156"/>
                <a:gd name="T81" fmla="*/ 8 h 50"/>
                <a:gd name="T82" fmla="*/ 20 w 156"/>
                <a:gd name="T83" fmla="*/ 8 h 50"/>
                <a:gd name="T84" fmla="*/ 20 w 156"/>
                <a:gd name="T85" fmla="*/ 6 h 50"/>
                <a:gd name="T86" fmla="*/ 16 w 156"/>
                <a:gd name="T87" fmla="*/ 6 h 50"/>
                <a:gd name="T88" fmla="*/ 16 w 156"/>
                <a:gd name="T89" fmla="*/ 5 h 50"/>
                <a:gd name="T90" fmla="*/ 10 w 156"/>
                <a:gd name="T91" fmla="*/ 5 h 50"/>
                <a:gd name="T92" fmla="*/ 10 w 156"/>
                <a:gd name="T93" fmla="*/ 3 h 50"/>
                <a:gd name="T94" fmla="*/ 6 w 156"/>
                <a:gd name="T95" fmla="*/ 3 h 50"/>
                <a:gd name="T96" fmla="*/ 6 w 156"/>
                <a:gd name="T97" fmla="*/ 1 h 50"/>
                <a:gd name="T98" fmla="*/ 3 w 156"/>
                <a:gd name="T99" fmla="*/ 1 h 50"/>
                <a:gd name="T100" fmla="*/ 3 w 156"/>
                <a:gd name="T101" fmla="*/ 0 h 50"/>
                <a:gd name="T102" fmla="*/ 0 w 156"/>
                <a:gd name="T10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50">
                  <a:moveTo>
                    <a:pt x="156" y="50"/>
                  </a:moveTo>
                  <a:lnTo>
                    <a:pt x="144" y="50"/>
                  </a:lnTo>
                  <a:lnTo>
                    <a:pt x="144" y="49"/>
                  </a:lnTo>
                  <a:lnTo>
                    <a:pt x="134" y="49"/>
                  </a:lnTo>
                  <a:lnTo>
                    <a:pt x="134" y="47"/>
                  </a:lnTo>
                  <a:lnTo>
                    <a:pt x="126" y="47"/>
                  </a:lnTo>
                  <a:lnTo>
                    <a:pt x="126" y="45"/>
                  </a:lnTo>
                  <a:lnTo>
                    <a:pt x="121" y="45"/>
                  </a:lnTo>
                  <a:lnTo>
                    <a:pt x="121" y="43"/>
                  </a:lnTo>
                  <a:lnTo>
                    <a:pt x="115" y="43"/>
                  </a:lnTo>
                  <a:lnTo>
                    <a:pt x="115" y="41"/>
                  </a:lnTo>
                  <a:lnTo>
                    <a:pt x="108" y="41"/>
                  </a:lnTo>
                  <a:lnTo>
                    <a:pt x="108" y="39"/>
                  </a:lnTo>
                  <a:lnTo>
                    <a:pt x="99" y="39"/>
                  </a:lnTo>
                  <a:lnTo>
                    <a:pt x="99" y="37"/>
                  </a:lnTo>
                  <a:lnTo>
                    <a:pt x="93" y="37"/>
                  </a:lnTo>
                  <a:lnTo>
                    <a:pt x="93" y="35"/>
                  </a:lnTo>
                  <a:lnTo>
                    <a:pt x="85" y="35"/>
                  </a:lnTo>
                  <a:lnTo>
                    <a:pt x="85" y="33"/>
                  </a:lnTo>
                  <a:lnTo>
                    <a:pt x="73" y="33"/>
                  </a:lnTo>
                  <a:lnTo>
                    <a:pt x="73" y="31"/>
                  </a:lnTo>
                  <a:lnTo>
                    <a:pt x="70" y="31"/>
                  </a:lnTo>
                  <a:lnTo>
                    <a:pt x="70" y="29"/>
                  </a:lnTo>
                  <a:lnTo>
                    <a:pt x="61" y="29"/>
                  </a:lnTo>
                  <a:lnTo>
                    <a:pt x="61" y="26"/>
                  </a:lnTo>
                  <a:lnTo>
                    <a:pt x="57" y="26"/>
                  </a:lnTo>
                  <a:lnTo>
                    <a:pt x="57" y="24"/>
                  </a:lnTo>
                  <a:lnTo>
                    <a:pt x="52" y="24"/>
                  </a:lnTo>
                  <a:lnTo>
                    <a:pt x="52" y="21"/>
                  </a:lnTo>
                  <a:lnTo>
                    <a:pt x="46" y="21"/>
                  </a:lnTo>
                  <a:lnTo>
                    <a:pt x="46" y="19"/>
                  </a:lnTo>
                  <a:lnTo>
                    <a:pt x="41" y="18"/>
                  </a:lnTo>
                  <a:lnTo>
                    <a:pt x="41" y="15"/>
                  </a:lnTo>
                  <a:lnTo>
                    <a:pt x="37" y="15"/>
                  </a:lnTo>
                  <a:lnTo>
                    <a:pt x="37" y="14"/>
                  </a:lnTo>
                  <a:lnTo>
                    <a:pt x="32" y="14"/>
                  </a:lnTo>
                  <a:lnTo>
                    <a:pt x="32" y="12"/>
                  </a:lnTo>
                  <a:lnTo>
                    <a:pt x="28" y="12"/>
                  </a:lnTo>
                  <a:lnTo>
                    <a:pt x="28" y="10"/>
                  </a:lnTo>
                  <a:lnTo>
                    <a:pt x="24" y="10"/>
                  </a:lnTo>
                  <a:lnTo>
                    <a:pt x="24" y="8"/>
                  </a:lnTo>
                  <a:lnTo>
                    <a:pt x="20" y="8"/>
                  </a:lnTo>
                  <a:lnTo>
                    <a:pt x="20" y="6"/>
                  </a:lnTo>
                  <a:lnTo>
                    <a:pt x="16" y="6"/>
                  </a:lnTo>
                  <a:lnTo>
                    <a:pt x="16" y="5"/>
                  </a:lnTo>
                  <a:lnTo>
                    <a:pt x="10" y="5"/>
                  </a:lnTo>
                  <a:lnTo>
                    <a:pt x="10" y="3"/>
                  </a:lnTo>
                  <a:lnTo>
                    <a:pt x="6" y="3"/>
                  </a:lnTo>
                  <a:lnTo>
                    <a:pt x="6" y="1"/>
                  </a:lnTo>
                  <a:lnTo>
                    <a:pt x="3" y="1"/>
                  </a:lnTo>
                  <a:lnTo>
                    <a:pt x="3"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121829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b5f740d9-279f-41c7-9bec-9dbadf04db3d"/>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WSN Template">
      <a:dk1>
        <a:srgbClr val="969696"/>
      </a:dk1>
      <a:lt1>
        <a:srgbClr val="363636"/>
      </a:lt1>
      <a:dk2>
        <a:srgbClr val="23246D"/>
      </a:dk2>
      <a:lt2>
        <a:srgbClr val="FFFFFF"/>
      </a:lt2>
      <a:accent1>
        <a:srgbClr val="62C4EE"/>
      </a:accent1>
      <a:accent2>
        <a:srgbClr val="006DB0"/>
      </a:accent2>
      <a:accent3>
        <a:srgbClr val="FF6600"/>
      </a:accent3>
      <a:accent4>
        <a:srgbClr val="FFC000"/>
      </a:accent4>
      <a:accent5>
        <a:srgbClr val="C0C0C0"/>
      </a:accent5>
      <a:accent6>
        <a:srgbClr val="AACAFF"/>
      </a:accent6>
      <a:hlink>
        <a:srgbClr val="62C4EE"/>
      </a:hlink>
      <a:folHlink>
        <a:srgbClr val="006DB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6893</TotalTime>
  <Words>6485</Words>
  <Application>Microsoft Office PowerPoint</Application>
  <PresentationFormat>On-screen Show (4:3)</PresentationFormat>
  <Paragraphs>1639</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SimSun</vt:lpstr>
      <vt:lpstr>Arial</vt:lpstr>
      <vt:lpstr>Calibri</vt:lpstr>
      <vt:lpstr>Wingdings</vt:lpstr>
      <vt:lpstr>Default Design</vt:lpstr>
      <vt:lpstr>PowerPoint Presentation</vt:lpstr>
      <vt:lpstr>Letter from Prof Jean Yves-Blay</vt:lpstr>
      <vt:lpstr>WSN Medical Oncology Slide Deck Editors 2018</vt:lpstr>
      <vt:lpstr>Contents</vt:lpstr>
      <vt:lpstr>Soft tissue sarcoma</vt:lpstr>
      <vt:lpstr>1601O: Natural history of sarcomas and impact of reference centers in  the nationwide NETSARC study on 35,784 patients (pts) from 2010 to 2017  – Blay J-Y, et al </vt:lpstr>
      <vt:lpstr>1601O: Natural history of sarcomas and impact of reference centers in  the nationwide NETSARC study on 35,784 patients (pts) from 2010 to 2017  – Blay J-Y, et al </vt:lpstr>
      <vt:lpstr>1601O: Natural history of sarcomas and impact of reference centers in the nationwide NETSARC study on 35,784 patients (pts) from 2010 to 2017 – Blay J-Y, et al </vt:lpstr>
      <vt:lpstr>1601O: Natural history of sarcomas and impact of reference centers in the nationwide NETSARC study on 35,784 patients (pts) from 2010 to 2017 – Blay J-Y, et al </vt:lpstr>
      <vt:lpstr>1601O: Natural history of sarcomas and impact of reference centers in  the nationwide NETSARC study on 35,784 patients (pts) from 2010 to 2017 – Blay J-Y, et al </vt:lpstr>
      <vt:lpstr>1602O: Outcome following unplanned excision in soft tissue sarcoma: Results of a multicentre study including 728 patients  – Leithner A, et al </vt:lpstr>
      <vt:lpstr>1602O: Outcome following unplanned excision in soft tissue sarcoma: Results of a multicentre study including 728 patients  – Leithner A, et al </vt:lpstr>
      <vt:lpstr>1602O: Outcome following unplanned excision in soft tissue sarcoma: Results of a multicentre study including 728 patients  – Leithner A, et al </vt:lpstr>
      <vt:lpstr>1602O: Outcome following unplanned excision in soft tissue sarcoma: Results of a multicentre study including 728 patients  – Leithner A, et al </vt:lpstr>
      <vt:lpstr>1602O: Outcome following unplanned excision in soft tissue sarcoma: Results of a multicentre study including 728 patients  – Leithner A, et al </vt:lpstr>
      <vt:lpstr>LBA66: A phase II/III trial of hafnium oxide nanoparticles activated by radiotherapy in the treatment of locally advance soft tissue sarcoma of the extremity and trunk wall – Bonvalot S, et al </vt:lpstr>
      <vt:lpstr>LBA66: A phase II/III trial of hafnium oxide nanoparticles activated by radiotherapy in the treatment of locally advance soft tissue sarcoma of the extremity and trunk wall – Bonvalot S, et al </vt:lpstr>
      <vt:lpstr>LBA66: A phase II/III trial of hafnium oxide nanoparticles activated by radiotherapy in the treatment of locally advance soft tissue sarcoma of the extremity and trunk wall – Bonvalot S, et al </vt:lpstr>
      <vt:lpstr>LBA66: A phase II/III trial of hafnium oxide nanoparticles activated by radiotherapy in the treatment of locally advance soft tissue sarcoma of the extremity and trunk wall – Bonvalot S, et al </vt:lpstr>
      <vt:lpstr>LBA66: A phase II/III trial of hafnium oxide nanoparticles activated by radiotherapy in the treatment of locally advance soft tissue sarcoma of the extremity and trunk wall – Bonvalot S, et al </vt:lpstr>
      <vt:lpstr>1609PD: Preoperative hypofractionated radiotherapy (RT) in patients with locally advanced myxoid liposarcomas: Interim analysis of prospective phase II clinical trial  – Kosela Paterczyk HM, et al </vt:lpstr>
      <vt:lpstr>1609PD: Preoperative hypofractionated radiotherapy (RT) in patients with locally advanced myxoid liposarcomas: Interim analysis of prospective phase II clinical trial  – Kosela Paterczyk HM, et al </vt:lpstr>
      <vt:lpstr>1609PD: Preoperative hypofractionated radiotherapy (RT) in patients with locally advanced myxoid liposarcomas: Interim analysis of prospective phase II clinical trial  – Kosela Paterczyk HM, et al </vt:lpstr>
      <vt:lpstr>Gastrointestinal stromal tumours</vt:lpstr>
      <vt:lpstr>1603O: Initial results of phase I study of DCC-2618, a broad-spectrum KIT and PDGFRα inhibitor, in patients (pts) with gastrointestinal stromal tumor (GIST) by number of prior regimens – George S, et al </vt:lpstr>
      <vt:lpstr>1603O: Initial results of phase I study of DCC-2618, a broad-spectrum KIT and PDGFRα inhibitor, in patients (pts) with gastrointestinal stromal tumor (GIST) by number of prior regimens – George S, et al </vt:lpstr>
      <vt:lpstr>1603O: Initial results of phase I study of DCC-2618, a broad-spectrum KIT and PDGFRα inhibitor, in patients (pts) with gastrointestinal stromal tumor (GIST) by number of prior regimens – George S, et al </vt:lpstr>
      <vt:lpstr>1603O: Initial results of phase I study of DCC-2618, a broad-spectrum KIT and PDGFRα inhibitor, in patients (pts) with gastrointestinal stromal tumor (GIST) by number of prior regimens – George S, et al </vt:lpstr>
      <vt:lpstr>1603O: Initial results of phase I study of DCC-2618, a broad-spectrum KIT and PDGFRα inhibitor, in patients (pts) with gastrointestinal stromal tumor (GIST) by number of prior regimens – George S, et al </vt:lpstr>
      <vt:lpstr>Osteosarcoma and chondrosarcoma</vt:lpstr>
      <vt:lpstr>LBA67: Cabozantinib in patients with advanced osteosarcomas and Ewing sarcomas: A French Sarcoma Group (FSG)/ US National Cancer Institute phase II collaborative study – Italiano A, et al </vt:lpstr>
      <vt:lpstr>LBA67: Cabozantinib in patients with advanced osteosarcomas and Ewing sarcomas: A French Sarcoma Group (FSG)/ US National Cancer Institute phase II collaborative study – Italiano A, et al </vt:lpstr>
      <vt:lpstr>LBA67: Cabozantinib in patients with advanced osteosarcomas and Ewing sarcomas: A French Sarcoma Group (FSG)/ US National Cancer Institute phase II collaborative study – Italiano A, et al </vt:lpstr>
      <vt:lpstr>Rarer sarcomas and  desmoid tumours</vt:lpstr>
      <vt:lpstr>1615PD: A phase II, multicenter study of the EZH2 inhibitor tazemetostat in adults: Epithelioid sarcoma cohort (NCT02601950)  – Gounder M, et al </vt:lpstr>
      <vt:lpstr>1615PD: A phase II, multicenter study of the EZH2 inhibitor tazemetostat in adults: Epithelioid sarcoma cohort (NCT02601950)  – Gounder M, et al </vt:lpstr>
      <vt:lpstr>1615PD: A phase II, multicenter study of the EZH2 inhibitor tazemetostat in adults: Epithelioid sarcoma cohort (NCT02601950)  – Gounder M, et al </vt:lpstr>
      <vt:lpstr>1892O: Molecular characterization of epithelioid sarcoma (ES) tumors derived from patients enrolled in a phase II study of tazemetostat (NCT02601950) – Daigle S, et al </vt:lpstr>
      <vt:lpstr>1892O: Molecular characterization of epithelioid sarcoma (ES) tumors derived from patients enrolled in a phase II study of tazemetostat (NCT02601950) – Daigle S, et al </vt:lpstr>
      <vt:lpstr>1892O: Molecular characterization of epithelioid sarcoma (ES) tumors derived from patients enrolled in a phase II study of tazemetostat (NCT02601950) – Daigle S, et al </vt:lpstr>
      <vt:lpstr>1611PD: A phase II, multicenter study of the EZH2 inhibitor tazemetostat in adults (INI1-negative tumors cohort) (NCT02601950) – Stacchiotti S, et al </vt:lpstr>
      <vt:lpstr>1611PD: A phase II, multicenter study of the EZH2 inhibitor tazemetostat in adults (INI1-negative tumors cohort) (NCT02601950) – Stacchiotti S, et al </vt:lpstr>
      <vt:lpstr>1611PD: A phase II, multicenter study of the EZH2 inhibitor tazemetostat in adults (INI1-negative tumors cohort) (NCT02601950) – Stacchiotti S, et al </vt:lpstr>
      <vt:lpstr>1612PD: A phase II, multicenter study of the EZH2 inhibitor tazemetostat in adults (rhabdoid tumor cohort) (NCT02601950)  – Jones RL, et al </vt:lpstr>
      <vt:lpstr>1612PD: A phase II, multicenter study of the EZH2 inhibitor tazemetostat in adults (rhabdoid tumor cohort) (NCT02601950)  – Jones RL, et al </vt:lpstr>
      <vt:lpstr>1612PD: A phase II, multicenter study of the EZH2 inhibitor tazemetostat in adults (rhabdoid tumor cohort) (NCT02601950)  – Jones RL, et al </vt:lpstr>
      <vt:lpstr>1608PD: Can we cure patients with abdominal desmoplastic small round cell tumor? Results of a retrospective multicentric study on 100 patients – Delhorme J-B, et al </vt:lpstr>
      <vt:lpstr>1608PD: Can we cure patients with abdominal desmoplastic small round cell tumor? Results of a retrospective multicentric study on 100 patients – Delhorme J-B, et al </vt:lpstr>
      <vt:lpstr>1608PD: Can we cure patients with abdominal desmoplastic small round cell tumor? Results of a retrospective multicentric study on 100 patients – Delhorme J-B, et al </vt:lpstr>
      <vt:lpstr>1613PD: mTOR inhibitors in uterine and extra-uterine malignant PEComas: A multicenter international case series retrospective analysis – Sanfilippo R, et al </vt:lpstr>
      <vt:lpstr>1613PD: mTOR inhibitors in uterine and extra-uterine malignant PEComas: A multicenter international case series retrospective analysis – Sanfilippo R, et al </vt:lpstr>
      <vt:lpstr>1613PD: mTOR inhibitors in uterine and extra-uterine malignant PEComas: A multicenter international case series retrospective analysis – Sanfilippo R, et al </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697</cp:revision>
  <dcterms:created xsi:type="dcterms:W3CDTF">2011-02-23T10:20:57Z</dcterms:created>
  <dcterms:modified xsi:type="dcterms:W3CDTF">2018-10-30T10:26:54Z</dcterms:modified>
</cp:coreProperties>
</file>