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ags/tag6.xml" ContentType="application/vnd.openxmlformats-officedocument.presentationml.tags+xml"/>
  <Override PartName="/ppt/charts/chart5.xml" ContentType="application/vnd.openxmlformats-officedocument.drawingml.chart+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0" r:id="rId2"/>
  </p:sldMasterIdLst>
  <p:notesMasterIdLst>
    <p:notesMasterId r:id="rId65"/>
  </p:notesMasterIdLst>
  <p:handoutMasterIdLst>
    <p:handoutMasterId r:id="rId66"/>
  </p:handoutMasterIdLst>
  <p:sldIdLst>
    <p:sldId id="531" r:id="rId3"/>
    <p:sldId id="352" r:id="rId4"/>
    <p:sldId id="364" r:id="rId5"/>
    <p:sldId id="354" r:id="rId6"/>
    <p:sldId id="418" r:id="rId7"/>
    <p:sldId id="365" r:id="rId8"/>
    <p:sldId id="366" r:id="rId9"/>
    <p:sldId id="369" r:id="rId10"/>
    <p:sldId id="424" r:id="rId11"/>
    <p:sldId id="425" r:id="rId12"/>
    <p:sldId id="428" r:id="rId13"/>
    <p:sldId id="491" r:id="rId14"/>
    <p:sldId id="492" r:id="rId15"/>
    <p:sldId id="495" r:id="rId16"/>
    <p:sldId id="496" r:id="rId17"/>
    <p:sldId id="497" r:id="rId18"/>
    <p:sldId id="500" r:id="rId19"/>
    <p:sldId id="501" r:id="rId20"/>
    <p:sldId id="502" r:id="rId21"/>
    <p:sldId id="503" r:id="rId22"/>
    <p:sldId id="504" r:id="rId23"/>
    <p:sldId id="505" r:id="rId24"/>
    <p:sldId id="507" r:id="rId25"/>
    <p:sldId id="508" r:id="rId26"/>
    <p:sldId id="509" r:id="rId27"/>
    <p:sldId id="512" r:id="rId28"/>
    <p:sldId id="513" r:id="rId29"/>
    <p:sldId id="514" r:id="rId30"/>
    <p:sldId id="515" r:id="rId31"/>
    <p:sldId id="516" r:id="rId32"/>
    <p:sldId id="523" r:id="rId33"/>
    <p:sldId id="524" r:id="rId34"/>
    <p:sldId id="525" r:id="rId35"/>
    <p:sldId id="419" r:id="rId36"/>
    <p:sldId id="434" r:id="rId37"/>
    <p:sldId id="436" r:id="rId38"/>
    <p:sldId id="435" r:id="rId39"/>
    <p:sldId id="437" r:id="rId40"/>
    <p:sldId id="438" r:id="rId41"/>
    <p:sldId id="488" r:id="rId42"/>
    <p:sldId id="489" r:id="rId43"/>
    <p:sldId id="490" r:id="rId44"/>
    <p:sldId id="475" r:id="rId45"/>
    <p:sldId id="476" r:id="rId46"/>
    <p:sldId id="477" r:id="rId47"/>
    <p:sldId id="517" r:id="rId48"/>
    <p:sldId id="518" r:id="rId49"/>
    <p:sldId id="478" r:id="rId50"/>
    <p:sldId id="420" r:id="rId51"/>
    <p:sldId id="454" r:id="rId52"/>
    <p:sldId id="455" r:id="rId53"/>
    <p:sldId id="519" r:id="rId54"/>
    <p:sldId id="520" r:id="rId55"/>
    <p:sldId id="456" r:id="rId56"/>
    <p:sldId id="472" r:id="rId57"/>
    <p:sldId id="473" r:id="rId58"/>
    <p:sldId id="521" r:id="rId59"/>
    <p:sldId id="522" r:id="rId60"/>
    <p:sldId id="474" r:id="rId61"/>
    <p:sldId id="457" r:id="rId62"/>
    <p:sldId id="458" r:id="rId63"/>
    <p:sldId id="459" r:id="rId64"/>
  </p:sldIdLst>
  <p:sldSz cx="9144000" cy="6858000" type="screen4x3"/>
  <p:notesSz cx="6858000" cy="9144000"/>
  <p:custDataLst>
    <p:tags r:id="rId67"/>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182" userDrawn="1">
          <p15:clr>
            <a:srgbClr val="A4A3A4"/>
          </p15:clr>
        </p15:guide>
        <p15:guide id="2" orient="horz" pos="142" userDrawn="1">
          <p15:clr>
            <a:srgbClr val="A4A3A4"/>
          </p15:clr>
        </p15:guide>
        <p15:guide id="5" pos="2880">
          <p15:clr>
            <a:srgbClr val="A4A3A4"/>
          </p15:clr>
        </p15:guide>
        <p15:guide id="6" pos="142" userDrawn="1">
          <p15:clr>
            <a:srgbClr val="A4A3A4"/>
          </p15:clr>
        </p15:guide>
        <p15:guide id="7" pos="5616">
          <p15:clr>
            <a:srgbClr val="A4A3A4"/>
          </p15:clr>
        </p15:guide>
        <p15:guide id="8" orient="horz" pos="768" userDrawn="1">
          <p15:clr>
            <a:srgbClr val="A4A3A4"/>
          </p15:clr>
        </p15:guide>
        <p15:guide id="9" orient="horz" pos="3872" userDrawn="1">
          <p15:clr>
            <a:srgbClr val="A4A3A4"/>
          </p15:clr>
        </p15:guide>
        <p15:guide id="10" orient="horz" pos="2160" userDrawn="1">
          <p15:clr>
            <a:srgbClr val="A4A3A4"/>
          </p15:clr>
        </p15:guide>
        <p15:guide id="11" orient="horz" pos="1758">
          <p15:clr>
            <a:srgbClr val="A4A3A4"/>
          </p15:clr>
        </p15:guide>
        <p15:guide id="12" pos="562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Sheth, Parita, Springer Healthcare UK" initials="iSC" lastIdx="26" clrIdx="1"/>
  <p:cmAuthor id="2" name="Davies, Mark, Springer" initials="DMS" lastIdx="10" clrIdx="2"/>
  <p:cmAuthor id="3" name="Wheatcroft, Clare, Springer" initials="WCS" lastIdx="3" clrIdx="3"/>
  <p:cmAuthor id="4" name="Piotr Rutkowski" initials="PR" lastIdx="4" clrIdx="4">
    <p:extLst>
      <p:ext uri="{19B8F6BF-5375-455C-9EA6-DF929625EA0E}">
        <p15:presenceInfo xmlns:p15="http://schemas.microsoft.com/office/powerpoint/2012/main" userId="00a746e846ba0b8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C4EE"/>
    <a:srgbClr val="FF9999"/>
    <a:srgbClr val="23246D"/>
    <a:srgbClr val="363636"/>
    <a:srgbClr val="393939"/>
    <a:srgbClr val="006DB0"/>
    <a:srgbClr val="3F5075"/>
    <a:srgbClr val="03469C"/>
    <a:srgbClr val="0066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93" autoAdjust="0"/>
    <p:restoredTop sz="96837" autoAdjust="0"/>
  </p:normalViewPr>
  <p:slideViewPr>
    <p:cSldViewPr snapToGrid="0" showGuides="1">
      <p:cViewPr varScale="1">
        <p:scale>
          <a:sx n="127" d="100"/>
          <a:sy n="127" d="100"/>
        </p:scale>
        <p:origin x="1128" y="184"/>
      </p:cViewPr>
      <p:guideLst>
        <p:guide orient="horz" pos="4182"/>
        <p:guide orient="horz" pos="142"/>
        <p:guide pos="2880"/>
        <p:guide pos="142"/>
        <p:guide pos="5616"/>
        <p:guide orient="horz" pos="768"/>
        <p:guide orient="horz" pos="3872"/>
        <p:guide orient="horz" pos="2160"/>
        <p:guide orient="horz" pos="1758"/>
        <p:guide pos="5622"/>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2" d="100"/>
          <a:sy n="82" d="100"/>
        </p:scale>
        <p:origin x="-31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gs" Target="tags/tag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Feuille_de_calcul_Microsoft_Excel1.xlsx"/></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de_calcul_Microsoft_Excel2.xlsx"/></Relationships>
</file>

<file path=ppt/charts/_rels/chart4.xml.rels><?xml version="1.0" encoding="UTF-8" standalone="yes"?>
<Relationships xmlns="http://schemas.openxmlformats.org/package/2006/relationships"><Relationship Id="rId3" Type="http://schemas.openxmlformats.org/officeDocument/2006/relationships/oleObject" Target="https://bayergroup-my.sharepoint.com/personal/arthur_buchberg_bayer_com/Documents/Personal%20Data/Drugs/Larotrectinib/Scion/CTOS%202018/Play%20l_master_efficacy_28OCT2018.xlsx" TargetMode="External"/><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1" Type="http://schemas.openxmlformats.org/officeDocument/2006/relationships/package" Target="../embeddings/Feuille_de_calcul_Microsoft_Excel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52444225721785"/>
          <c:y val="3.1421998031496062E-2"/>
          <c:w val="0.8562255577427822"/>
          <c:h val="0.80017150590551178"/>
        </c:manualLayout>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accent2"/>
              </a:solidFill>
            </c:spPr>
            <c:extLst>
              <c:ext xmlns:c16="http://schemas.microsoft.com/office/drawing/2014/chart" uri="{C3380CC4-5D6E-409C-BE32-E72D297353CC}">
                <c16:uniqueId val="{00000001-841F-4F95-BBB0-E887948CD068}"/>
              </c:ext>
            </c:extLst>
          </c:dPt>
          <c:dPt>
            <c:idx val="1"/>
            <c:invertIfNegative val="0"/>
            <c:bubble3D val="0"/>
            <c:spPr>
              <a:solidFill>
                <a:schemeClr val="accent2"/>
              </a:solidFill>
            </c:spPr>
            <c:extLst>
              <c:ext xmlns:c16="http://schemas.microsoft.com/office/drawing/2014/chart" uri="{C3380CC4-5D6E-409C-BE32-E72D297353CC}">
                <c16:uniqueId val="{00000003-841F-4F95-BBB0-E887948CD068}"/>
              </c:ext>
            </c:extLst>
          </c:dPt>
          <c:dPt>
            <c:idx val="2"/>
            <c:invertIfNegative val="0"/>
            <c:bubble3D val="0"/>
            <c:spPr>
              <a:solidFill>
                <a:srgbClr val="FF6600"/>
              </a:solidFill>
            </c:spPr>
            <c:extLst>
              <c:ext xmlns:c16="http://schemas.microsoft.com/office/drawing/2014/chart" uri="{C3380CC4-5D6E-409C-BE32-E72D297353CC}">
                <c16:uniqueId val="{00000005-841F-4F95-BBB0-E887948CD068}"/>
              </c:ext>
            </c:extLst>
          </c:dPt>
          <c:dPt>
            <c:idx val="3"/>
            <c:invertIfNegative val="0"/>
            <c:bubble3D val="0"/>
            <c:spPr>
              <a:solidFill>
                <a:schemeClr val="accent2"/>
              </a:solidFill>
            </c:spPr>
            <c:extLst>
              <c:ext xmlns:c16="http://schemas.microsoft.com/office/drawing/2014/chart" uri="{C3380CC4-5D6E-409C-BE32-E72D297353CC}">
                <c16:uniqueId val="{00000007-841F-4F95-BBB0-E887948CD068}"/>
              </c:ext>
            </c:extLst>
          </c:dPt>
          <c:dPt>
            <c:idx val="4"/>
            <c:invertIfNegative val="0"/>
            <c:bubble3D val="0"/>
            <c:spPr>
              <a:solidFill>
                <a:schemeClr val="accent2"/>
              </a:solidFill>
            </c:spPr>
            <c:extLst>
              <c:ext xmlns:c16="http://schemas.microsoft.com/office/drawing/2014/chart" uri="{C3380CC4-5D6E-409C-BE32-E72D297353CC}">
                <c16:uniqueId val="{00000009-841F-4F95-BBB0-E887948CD068}"/>
              </c:ext>
            </c:extLst>
          </c:dPt>
          <c:dPt>
            <c:idx val="5"/>
            <c:invertIfNegative val="0"/>
            <c:bubble3D val="0"/>
            <c:spPr>
              <a:solidFill>
                <a:srgbClr val="969696"/>
              </a:solidFill>
            </c:spPr>
            <c:extLst>
              <c:ext xmlns:c16="http://schemas.microsoft.com/office/drawing/2014/chart" uri="{C3380CC4-5D6E-409C-BE32-E72D297353CC}">
                <c16:uniqueId val="{0000000B-841F-4F95-BBB0-E887948CD068}"/>
              </c:ext>
            </c:extLst>
          </c:dPt>
          <c:dPt>
            <c:idx val="6"/>
            <c:invertIfNegative val="0"/>
            <c:bubble3D val="0"/>
            <c:spPr>
              <a:solidFill>
                <a:srgbClr val="969696"/>
              </a:solidFill>
            </c:spPr>
            <c:extLst>
              <c:ext xmlns:c16="http://schemas.microsoft.com/office/drawing/2014/chart" uri="{C3380CC4-5D6E-409C-BE32-E72D297353CC}">
                <c16:uniqueId val="{0000000D-841F-4F95-BBB0-E887948CD068}"/>
              </c:ext>
            </c:extLst>
          </c:dPt>
          <c:dPt>
            <c:idx val="7"/>
            <c:invertIfNegative val="0"/>
            <c:bubble3D val="0"/>
            <c:spPr>
              <a:solidFill>
                <a:srgbClr val="969696"/>
              </a:solidFill>
            </c:spPr>
            <c:extLst>
              <c:ext xmlns:c16="http://schemas.microsoft.com/office/drawing/2014/chart" uri="{C3380CC4-5D6E-409C-BE32-E72D297353CC}">
                <c16:uniqueId val="{0000000F-841F-4F95-BBB0-E887948CD068}"/>
              </c:ext>
            </c:extLst>
          </c:dPt>
          <c:dPt>
            <c:idx val="8"/>
            <c:invertIfNegative val="0"/>
            <c:bubble3D val="0"/>
            <c:spPr>
              <a:solidFill>
                <a:srgbClr val="969696"/>
              </a:solidFill>
            </c:spPr>
            <c:extLst>
              <c:ext xmlns:c16="http://schemas.microsoft.com/office/drawing/2014/chart" uri="{C3380CC4-5D6E-409C-BE32-E72D297353CC}">
                <c16:uniqueId val="{00000011-841F-4F95-BBB0-E887948CD068}"/>
              </c:ext>
            </c:extLst>
          </c:dPt>
          <c:dPt>
            <c:idx val="9"/>
            <c:invertIfNegative val="0"/>
            <c:bubble3D val="0"/>
            <c:spPr>
              <a:solidFill>
                <a:srgbClr val="23246D"/>
              </a:solidFill>
            </c:spPr>
            <c:extLst>
              <c:ext xmlns:c16="http://schemas.microsoft.com/office/drawing/2014/chart" uri="{C3380CC4-5D6E-409C-BE32-E72D297353CC}">
                <c16:uniqueId val="{00000013-841F-4F95-BBB0-E887948CD068}"/>
              </c:ext>
            </c:extLst>
          </c:dPt>
          <c:dPt>
            <c:idx val="10"/>
            <c:invertIfNegative val="0"/>
            <c:bubble3D val="0"/>
            <c:spPr>
              <a:solidFill>
                <a:srgbClr val="FF6600"/>
              </a:solidFill>
            </c:spPr>
            <c:extLst>
              <c:ext xmlns:c16="http://schemas.microsoft.com/office/drawing/2014/chart" uri="{C3380CC4-5D6E-409C-BE32-E72D297353CC}">
                <c16:uniqueId val="{00000015-841F-4F95-BBB0-E887948CD068}"/>
              </c:ext>
            </c:extLst>
          </c:dPt>
          <c:dPt>
            <c:idx val="11"/>
            <c:invertIfNegative val="0"/>
            <c:bubble3D val="0"/>
            <c:spPr>
              <a:solidFill>
                <a:srgbClr val="FF6600"/>
              </a:solidFill>
            </c:spPr>
            <c:extLst>
              <c:ext xmlns:c16="http://schemas.microsoft.com/office/drawing/2014/chart" uri="{C3380CC4-5D6E-409C-BE32-E72D297353CC}">
                <c16:uniqueId val="{00000017-841F-4F95-BBB0-E887948CD068}"/>
              </c:ext>
            </c:extLst>
          </c:dPt>
          <c:cat>
            <c:strRef>
              <c:f>Sheet1!$A$2:$A$13</c:f>
              <c:strCache>
                <c:ptCount val="1"/>
                <c:pt idx="0">
                  <c:v>Category 1</c:v>
                </c:pt>
              </c:strCache>
            </c:strRef>
          </c:cat>
          <c:val>
            <c:numRef>
              <c:f>Sheet1!$B$2:$B$13</c:f>
              <c:numCache>
                <c:formatCode>General</c:formatCode>
                <c:ptCount val="12"/>
                <c:pt idx="0">
                  <c:v>-87</c:v>
                </c:pt>
                <c:pt idx="1">
                  <c:v>-67</c:v>
                </c:pt>
                <c:pt idx="2">
                  <c:v>-66</c:v>
                </c:pt>
                <c:pt idx="3">
                  <c:v>-63</c:v>
                </c:pt>
                <c:pt idx="4">
                  <c:v>-62</c:v>
                </c:pt>
                <c:pt idx="5">
                  <c:v>-28</c:v>
                </c:pt>
                <c:pt idx="6">
                  <c:v>-27</c:v>
                </c:pt>
                <c:pt idx="7">
                  <c:v>-15</c:v>
                </c:pt>
                <c:pt idx="8">
                  <c:v>-10</c:v>
                </c:pt>
                <c:pt idx="9">
                  <c:v>-3</c:v>
                </c:pt>
                <c:pt idx="10">
                  <c:v>2</c:v>
                </c:pt>
                <c:pt idx="11">
                  <c:v>40</c:v>
                </c:pt>
              </c:numCache>
            </c:numRef>
          </c:val>
          <c:extLst>
            <c:ext xmlns:c16="http://schemas.microsoft.com/office/drawing/2014/chart" uri="{C3380CC4-5D6E-409C-BE32-E72D297353CC}">
              <c16:uniqueId val="{00000018-841F-4F95-BBB0-E887948CD068}"/>
            </c:ext>
          </c:extLst>
        </c:ser>
        <c:dLbls>
          <c:showLegendKey val="0"/>
          <c:showVal val="0"/>
          <c:showCatName val="0"/>
          <c:showSerName val="0"/>
          <c:showPercent val="0"/>
          <c:showBubbleSize val="0"/>
        </c:dLbls>
        <c:gapWidth val="51"/>
        <c:axId val="90066304"/>
        <c:axId val="90072192"/>
      </c:barChart>
      <c:catAx>
        <c:axId val="90066304"/>
        <c:scaling>
          <c:orientation val="minMax"/>
        </c:scaling>
        <c:delete val="1"/>
        <c:axPos val="b"/>
        <c:numFmt formatCode="General" sourceLinked="0"/>
        <c:majorTickMark val="out"/>
        <c:minorTickMark val="none"/>
        <c:tickLblPos val="nextTo"/>
        <c:crossAx val="90072192"/>
        <c:crosses val="autoZero"/>
        <c:auto val="1"/>
        <c:lblAlgn val="ctr"/>
        <c:lblOffset val="100"/>
        <c:noMultiLvlLbl val="0"/>
      </c:catAx>
      <c:valAx>
        <c:axId val="90072192"/>
        <c:scaling>
          <c:orientation val="minMax"/>
          <c:max val="80"/>
        </c:scaling>
        <c:delete val="0"/>
        <c:axPos val="l"/>
        <c:numFmt formatCode="General" sourceLinked="1"/>
        <c:majorTickMark val="out"/>
        <c:minorTickMark val="none"/>
        <c:tickLblPos val="nextTo"/>
        <c:spPr>
          <a:ln w="25400">
            <a:solidFill>
              <a:srgbClr val="000000"/>
            </a:solidFill>
          </a:ln>
        </c:spPr>
        <c:txPr>
          <a:bodyPr/>
          <a:lstStyle/>
          <a:p>
            <a:pPr>
              <a:defRPr sz="1400"/>
            </a:pPr>
            <a:endParaRPr lang="fr-FR"/>
          </a:p>
        </c:txPr>
        <c:crossAx val="90066304"/>
        <c:crosses val="autoZero"/>
        <c:crossBetween val="between"/>
        <c:majorUnit val="20"/>
      </c:valAx>
    </c:plotArea>
    <c:plotVisOnly val="1"/>
    <c:dispBlanksAs val="gap"/>
    <c:showDLblsOverMax val="0"/>
  </c:chart>
  <c:txPr>
    <a:bodyPr/>
    <a:lstStyle/>
    <a:p>
      <a:pPr>
        <a:defRPr sz="18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3801628581827"/>
          <c:y val="5.0096337927974556E-2"/>
          <c:w val="0.88561983714181736"/>
          <c:h val="0.89980732414405085"/>
        </c:manualLayout>
      </c:layout>
      <c:barChart>
        <c:barDir val="col"/>
        <c:grouping val="clustered"/>
        <c:varyColors val="0"/>
        <c:ser>
          <c:idx val="0"/>
          <c:order val="0"/>
          <c:tx>
            <c:strRef>
              <c:f>Sheet1!$B$1</c:f>
              <c:strCache>
                <c:ptCount val="1"/>
                <c:pt idx="0">
                  <c:v>Series 1</c:v>
                </c:pt>
              </c:strCache>
            </c:strRef>
          </c:tx>
          <c:spPr>
            <a:solidFill>
              <a:schemeClr val="accent2"/>
            </a:solidFill>
          </c:spPr>
          <c:invertIfNegative val="0"/>
          <c:dPt>
            <c:idx val="12"/>
            <c:invertIfNegative val="0"/>
            <c:bubble3D val="0"/>
            <c:extLst>
              <c:ext xmlns:c16="http://schemas.microsoft.com/office/drawing/2014/chart" uri="{C3380CC4-5D6E-409C-BE32-E72D297353CC}">
                <c16:uniqueId val="{00000000-59D1-49C3-8F0D-8191EDFD6219}"/>
              </c:ext>
            </c:extLst>
          </c:dPt>
          <c:dPt>
            <c:idx val="13"/>
            <c:invertIfNegative val="0"/>
            <c:bubble3D val="0"/>
            <c:extLst>
              <c:ext xmlns:c16="http://schemas.microsoft.com/office/drawing/2014/chart" uri="{C3380CC4-5D6E-409C-BE32-E72D297353CC}">
                <c16:uniqueId val="{00000001-59D1-49C3-8F0D-8191EDFD6219}"/>
              </c:ext>
            </c:extLst>
          </c:dPt>
          <c:dPt>
            <c:idx val="14"/>
            <c:invertIfNegative val="0"/>
            <c:bubble3D val="0"/>
            <c:extLst>
              <c:ext xmlns:c16="http://schemas.microsoft.com/office/drawing/2014/chart" uri="{C3380CC4-5D6E-409C-BE32-E72D297353CC}">
                <c16:uniqueId val="{00000002-59D1-49C3-8F0D-8191EDFD6219}"/>
              </c:ext>
            </c:extLst>
          </c:dPt>
          <c:dPt>
            <c:idx val="16"/>
            <c:invertIfNegative val="0"/>
            <c:bubble3D val="0"/>
            <c:extLst>
              <c:ext xmlns:c16="http://schemas.microsoft.com/office/drawing/2014/chart" uri="{C3380CC4-5D6E-409C-BE32-E72D297353CC}">
                <c16:uniqueId val="{00000003-59D1-49C3-8F0D-8191EDFD6219}"/>
              </c:ext>
            </c:extLst>
          </c:dPt>
          <c:dPt>
            <c:idx val="17"/>
            <c:invertIfNegative val="0"/>
            <c:bubble3D val="0"/>
            <c:extLst>
              <c:ext xmlns:c16="http://schemas.microsoft.com/office/drawing/2014/chart" uri="{C3380CC4-5D6E-409C-BE32-E72D297353CC}">
                <c16:uniqueId val="{00000004-59D1-49C3-8F0D-8191EDFD6219}"/>
              </c:ext>
            </c:extLst>
          </c:dPt>
          <c:dPt>
            <c:idx val="18"/>
            <c:invertIfNegative val="0"/>
            <c:bubble3D val="0"/>
            <c:extLst>
              <c:ext xmlns:c16="http://schemas.microsoft.com/office/drawing/2014/chart" uri="{C3380CC4-5D6E-409C-BE32-E72D297353CC}">
                <c16:uniqueId val="{00000005-59D1-49C3-8F0D-8191EDFD6219}"/>
              </c:ext>
            </c:extLst>
          </c:dPt>
          <c:cat>
            <c:strRef>
              <c:f>Sheet1!$A$2:$A$23</c:f>
              <c:strCache>
                <c:ptCount val="1"/>
                <c:pt idx="0">
                  <c:v>Category 1</c:v>
                </c:pt>
              </c:strCache>
            </c:strRef>
          </c:cat>
          <c:val>
            <c:numRef>
              <c:f>Sheet1!$B$2:$B$23</c:f>
              <c:numCache>
                <c:formatCode>General</c:formatCode>
                <c:ptCount val="22"/>
                <c:pt idx="0">
                  <c:v>72</c:v>
                </c:pt>
                <c:pt idx="1">
                  <c:v>45</c:v>
                </c:pt>
                <c:pt idx="2">
                  <c:v>30</c:v>
                </c:pt>
                <c:pt idx="3">
                  <c:v>10</c:v>
                </c:pt>
                <c:pt idx="4">
                  <c:v>9</c:v>
                </c:pt>
                <c:pt idx="5">
                  <c:v>8</c:v>
                </c:pt>
                <c:pt idx="6">
                  <c:v>7</c:v>
                </c:pt>
                <c:pt idx="7">
                  <c:v>7</c:v>
                </c:pt>
                <c:pt idx="8">
                  <c:v>0</c:v>
                </c:pt>
                <c:pt idx="9">
                  <c:v>0</c:v>
                </c:pt>
                <c:pt idx="10">
                  <c:v>0</c:v>
                </c:pt>
                <c:pt idx="11">
                  <c:v>-2</c:v>
                </c:pt>
                <c:pt idx="12">
                  <c:v>-3</c:v>
                </c:pt>
                <c:pt idx="13">
                  <c:v>-5</c:v>
                </c:pt>
                <c:pt idx="14">
                  <c:v>-7</c:v>
                </c:pt>
                <c:pt idx="15">
                  <c:v>-7</c:v>
                </c:pt>
                <c:pt idx="16">
                  <c:v>-8</c:v>
                </c:pt>
                <c:pt idx="17">
                  <c:v>-12</c:v>
                </c:pt>
                <c:pt idx="18">
                  <c:v>-19</c:v>
                </c:pt>
                <c:pt idx="19">
                  <c:v>-21</c:v>
                </c:pt>
                <c:pt idx="20">
                  <c:v>-21</c:v>
                </c:pt>
                <c:pt idx="21">
                  <c:v>-40</c:v>
                </c:pt>
              </c:numCache>
            </c:numRef>
          </c:val>
          <c:extLst>
            <c:ext xmlns:c16="http://schemas.microsoft.com/office/drawing/2014/chart" uri="{C3380CC4-5D6E-409C-BE32-E72D297353CC}">
              <c16:uniqueId val="{00000006-59D1-49C3-8F0D-8191EDFD6219}"/>
            </c:ext>
          </c:extLst>
        </c:ser>
        <c:dLbls>
          <c:showLegendKey val="0"/>
          <c:showVal val="0"/>
          <c:showCatName val="0"/>
          <c:showSerName val="0"/>
          <c:showPercent val="0"/>
          <c:showBubbleSize val="0"/>
        </c:dLbls>
        <c:gapWidth val="42"/>
        <c:overlap val="-1"/>
        <c:axId val="41973632"/>
        <c:axId val="41975168"/>
      </c:barChart>
      <c:catAx>
        <c:axId val="41973632"/>
        <c:scaling>
          <c:orientation val="minMax"/>
        </c:scaling>
        <c:delete val="1"/>
        <c:axPos val="b"/>
        <c:numFmt formatCode="General" sourceLinked="0"/>
        <c:majorTickMark val="out"/>
        <c:minorTickMark val="none"/>
        <c:tickLblPos val="nextTo"/>
        <c:crossAx val="41975168"/>
        <c:crosses val="autoZero"/>
        <c:auto val="1"/>
        <c:lblAlgn val="ctr"/>
        <c:lblOffset val="100"/>
        <c:noMultiLvlLbl val="0"/>
      </c:catAx>
      <c:valAx>
        <c:axId val="41975168"/>
        <c:scaling>
          <c:orientation val="minMax"/>
          <c:max val="80"/>
          <c:min val="-100"/>
        </c:scaling>
        <c:delete val="0"/>
        <c:axPos val="l"/>
        <c:numFmt formatCode="General" sourceLinked="1"/>
        <c:majorTickMark val="out"/>
        <c:minorTickMark val="none"/>
        <c:tickLblPos val="nextTo"/>
        <c:spPr>
          <a:ln w="22225">
            <a:solidFill>
              <a:srgbClr val="000000"/>
            </a:solidFill>
          </a:ln>
        </c:spPr>
        <c:txPr>
          <a:bodyPr/>
          <a:lstStyle/>
          <a:p>
            <a:pPr>
              <a:defRPr sz="1400"/>
            </a:pPr>
            <a:endParaRPr lang="fr-FR"/>
          </a:p>
        </c:txPr>
        <c:crossAx val="41973632"/>
        <c:crosses val="autoZero"/>
        <c:crossBetween val="between"/>
        <c:majorUnit val="20"/>
      </c:valAx>
    </c:plotArea>
    <c:plotVisOnly val="1"/>
    <c:dispBlanksAs val="gap"/>
    <c:showDLblsOverMax val="0"/>
  </c:chart>
  <c:txPr>
    <a:bodyPr/>
    <a:lstStyle/>
    <a:p>
      <a:pPr>
        <a:defRPr sz="1800"/>
      </a:pPr>
      <a:endParaRPr lang="fr-FR"/>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006DB0"/>
            </a:solidFill>
          </c:spPr>
          <c:invertIfNegative val="0"/>
          <c:dPt>
            <c:idx val="0"/>
            <c:invertIfNegative val="0"/>
            <c:bubble3D val="0"/>
            <c:spPr>
              <a:solidFill>
                <a:schemeClr val="accent2"/>
              </a:solidFill>
            </c:spPr>
            <c:extLst>
              <c:ext xmlns:c16="http://schemas.microsoft.com/office/drawing/2014/chart" uri="{C3380CC4-5D6E-409C-BE32-E72D297353CC}">
                <c16:uniqueId val="{00000001-A223-4354-B5F7-5B39E9B3FA05}"/>
              </c:ext>
            </c:extLst>
          </c:dPt>
          <c:dPt>
            <c:idx val="1"/>
            <c:invertIfNegative val="0"/>
            <c:bubble3D val="0"/>
            <c:spPr>
              <a:solidFill>
                <a:srgbClr val="62C4EE"/>
              </a:solidFill>
            </c:spPr>
            <c:extLst>
              <c:ext xmlns:c16="http://schemas.microsoft.com/office/drawing/2014/chart" uri="{C3380CC4-5D6E-409C-BE32-E72D297353CC}">
                <c16:uniqueId val="{00000003-A223-4354-B5F7-5B39E9B3FA05}"/>
              </c:ext>
            </c:extLst>
          </c:dPt>
          <c:dPt>
            <c:idx val="2"/>
            <c:invertIfNegative val="0"/>
            <c:bubble3D val="0"/>
            <c:spPr>
              <a:solidFill>
                <a:srgbClr val="62C4EE"/>
              </a:solidFill>
            </c:spPr>
            <c:extLst>
              <c:ext xmlns:c16="http://schemas.microsoft.com/office/drawing/2014/chart" uri="{C3380CC4-5D6E-409C-BE32-E72D297353CC}">
                <c16:uniqueId val="{00000005-A223-4354-B5F7-5B39E9B3FA05}"/>
              </c:ext>
            </c:extLst>
          </c:dPt>
          <c:dPt>
            <c:idx val="3"/>
            <c:invertIfNegative val="0"/>
            <c:bubble3D val="0"/>
            <c:spPr>
              <a:solidFill>
                <a:srgbClr val="62C4EE"/>
              </a:solidFill>
            </c:spPr>
            <c:extLst>
              <c:ext xmlns:c16="http://schemas.microsoft.com/office/drawing/2014/chart" uri="{C3380CC4-5D6E-409C-BE32-E72D297353CC}">
                <c16:uniqueId val="{00000007-A223-4354-B5F7-5B39E9B3FA05}"/>
              </c:ext>
            </c:extLst>
          </c:dPt>
          <c:dPt>
            <c:idx val="4"/>
            <c:invertIfNegative val="0"/>
            <c:bubble3D val="0"/>
            <c:spPr>
              <a:solidFill>
                <a:srgbClr val="62C4EE"/>
              </a:solidFill>
            </c:spPr>
            <c:extLst>
              <c:ext xmlns:c16="http://schemas.microsoft.com/office/drawing/2014/chart" uri="{C3380CC4-5D6E-409C-BE32-E72D297353CC}">
                <c16:uniqueId val="{00000009-A223-4354-B5F7-5B39E9B3FA05}"/>
              </c:ext>
            </c:extLst>
          </c:dPt>
          <c:dPt>
            <c:idx val="5"/>
            <c:invertIfNegative val="0"/>
            <c:bubble3D val="0"/>
            <c:spPr>
              <a:solidFill>
                <a:srgbClr val="62C4EE"/>
              </a:solidFill>
            </c:spPr>
            <c:extLst>
              <c:ext xmlns:c16="http://schemas.microsoft.com/office/drawing/2014/chart" uri="{C3380CC4-5D6E-409C-BE32-E72D297353CC}">
                <c16:uniqueId val="{0000000B-A223-4354-B5F7-5B39E9B3FA05}"/>
              </c:ext>
            </c:extLst>
          </c:dPt>
          <c:dPt>
            <c:idx val="6"/>
            <c:invertIfNegative val="0"/>
            <c:bubble3D val="0"/>
            <c:spPr>
              <a:solidFill>
                <a:srgbClr val="62C4EE"/>
              </a:solidFill>
            </c:spPr>
            <c:extLst>
              <c:ext xmlns:c16="http://schemas.microsoft.com/office/drawing/2014/chart" uri="{C3380CC4-5D6E-409C-BE32-E72D297353CC}">
                <c16:uniqueId val="{0000000D-A223-4354-B5F7-5B39E9B3FA05}"/>
              </c:ext>
            </c:extLst>
          </c:dPt>
          <c:dPt>
            <c:idx val="7"/>
            <c:invertIfNegative val="0"/>
            <c:bubble3D val="0"/>
            <c:spPr>
              <a:solidFill>
                <a:srgbClr val="62C4EE"/>
              </a:solidFill>
            </c:spPr>
            <c:extLst>
              <c:ext xmlns:c16="http://schemas.microsoft.com/office/drawing/2014/chart" uri="{C3380CC4-5D6E-409C-BE32-E72D297353CC}">
                <c16:uniqueId val="{0000000F-A223-4354-B5F7-5B39E9B3FA05}"/>
              </c:ext>
            </c:extLst>
          </c:dPt>
          <c:dPt>
            <c:idx val="8"/>
            <c:invertIfNegative val="0"/>
            <c:bubble3D val="0"/>
            <c:spPr>
              <a:solidFill>
                <a:srgbClr val="FF6600"/>
              </a:solidFill>
            </c:spPr>
            <c:extLst>
              <c:ext xmlns:c16="http://schemas.microsoft.com/office/drawing/2014/chart" uri="{C3380CC4-5D6E-409C-BE32-E72D297353CC}">
                <c16:uniqueId val="{00000011-A223-4354-B5F7-5B39E9B3FA05}"/>
              </c:ext>
            </c:extLst>
          </c:dPt>
          <c:dPt>
            <c:idx val="9"/>
            <c:invertIfNegative val="0"/>
            <c:bubble3D val="0"/>
            <c:spPr>
              <a:solidFill>
                <a:srgbClr val="FF6600"/>
              </a:solidFill>
            </c:spPr>
            <c:extLst>
              <c:ext xmlns:c16="http://schemas.microsoft.com/office/drawing/2014/chart" uri="{C3380CC4-5D6E-409C-BE32-E72D297353CC}">
                <c16:uniqueId val="{00000013-A223-4354-B5F7-5B39E9B3FA05}"/>
              </c:ext>
            </c:extLst>
          </c:dPt>
          <c:dPt>
            <c:idx val="10"/>
            <c:invertIfNegative val="0"/>
            <c:bubble3D val="0"/>
            <c:spPr>
              <a:solidFill>
                <a:srgbClr val="FF6600"/>
              </a:solidFill>
            </c:spPr>
            <c:extLst>
              <c:ext xmlns:c16="http://schemas.microsoft.com/office/drawing/2014/chart" uri="{C3380CC4-5D6E-409C-BE32-E72D297353CC}">
                <c16:uniqueId val="{00000015-A223-4354-B5F7-5B39E9B3FA05}"/>
              </c:ext>
            </c:extLst>
          </c:dPt>
          <c:dPt>
            <c:idx val="11"/>
            <c:invertIfNegative val="0"/>
            <c:bubble3D val="0"/>
            <c:spPr>
              <a:solidFill>
                <a:schemeClr val="accent1"/>
              </a:solidFill>
            </c:spPr>
            <c:extLst>
              <c:ext xmlns:c16="http://schemas.microsoft.com/office/drawing/2014/chart" uri="{C3380CC4-5D6E-409C-BE32-E72D297353CC}">
                <c16:uniqueId val="{00000024-A223-4354-B5F7-5B39E9B3FA05}"/>
              </c:ext>
            </c:extLst>
          </c:dPt>
          <c:dPt>
            <c:idx val="12"/>
            <c:invertIfNegative val="0"/>
            <c:bubble3D val="0"/>
            <c:spPr>
              <a:solidFill>
                <a:srgbClr val="FF6600"/>
              </a:solidFill>
            </c:spPr>
            <c:extLst>
              <c:ext xmlns:c16="http://schemas.microsoft.com/office/drawing/2014/chart" uri="{C3380CC4-5D6E-409C-BE32-E72D297353CC}">
                <c16:uniqueId val="{00000017-A223-4354-B5F7-5B39E9B3FA05}"/>
              </c:ext>
            </c:extLst>
          </c:dPt>
          <c:dPt>
            <c:idx val="13"/>
            <c:invertIfNegative val="0"/>
            <c:bubble3D val="0"/>
            <c:spPr>
              <a:solidFill>
                <a:schemeClr val="accent1"/>
              </a:solidFill>
            </c:spPr>
            <c:extLst>
              <c:ext xmlns:c16="http://schemas.microsoft.com/office/drawing/2014/chart" uri="{C3380CC4-5D6E-409C-BE32-E72D297353CC}">
                <c16:uniqueId val="{00000023-A223-4354-B5F7-5B39E9B3FA05}"/>
              </c:ext>
            </c:extLst>
          </c:dPt>
          <c:dPt>
            <c:idx val="14"/>
            <c:invertIfNegative val="0"/>
            <c:bubble3D val="0"/>
            <c:spPr>
              <a:solidFill>
                <a:srgbClr val="FF6600"/>
              </a:solidFill>
            </c:spPr>
            <c:extLst>
              <c:ext xmlns:c16="http://schemas.microsoft.com/office/drawing/2014/chart" uri="{C3380CC4-5D6E-409C-BE32-E72D297353CC}">
                <c16:uniqueId val="{00000019-A223-4354-B5F7-5B39E9B3FA05}"/>
              </c:ext>
            </c:extLst>
          </c:dPt>
          <c:dPt>
            <c:idx val="15"/>
            <c:invertIfNegative val="0"/>
            <c:bubble3D val="0"/>
            <c:spPr>
              <a:solidFill>
                <a:srgbClr val="FF6600"/>
              </a:solidFill>
            </c:spPr>
            <c:extLst>
              <c:ext xmlns:c16="http://schemas.microsoft.com/office/drawing/2014/chart" uri="{C3380CC4-5D6E-409C-BE32-E72D297353CC}">
                <c16:uniqueId val="{0000001B-A223-4354-B5F7-5B39E9B3FA05}"/>
              </c:ext>
            </c:extLst>
          </c:dPt>
          <c:dPt>
            <c:idx val="16"/>
            <c:invertIfNegative val="0"/>
            <c:bubble3D val="0"/>
            <c:spPr>
              <a:solidFill>
                <a:srgbClr val="62C4EE"/>
              </a:solidFill>
            </c:spPr>
            <c:extLst>
              <c:ext xmlns:c16="http://schemas.microsoft.com/office/drawing/2014/chart" uri="{C3380CC4-5D6E-409C-BE32-E72D297353CC}">
                <c16:uniqueId val="{0000001D-A223-4354-B5F7-5B39E9B3FA05}"/>
              </c:ext>
            </c:extLst>
          </c:dPt>
          <c:dPt>
            <c:idx val="17"/>
            <c:invertIfNegative val="0"/>
            <c:bubble3D val="0"/>
            <c:spPr>
              <a:solidFill>
                <a:srgbClr val="FF6600"/>
              </a:solidFill>
            </c:spPr>
            <c:extLst>
              <c:ext xmlns:c16="http://schemas.microsoft.com/office/drawing/2014/chart" uri="{C3380CC4-5D6E-409C-BE32-E72D297353CC}">
                <c16:uniqueId val="{0000001F-A223-4354-B5F7-5B39E9B3FA05}"/>
              </c:ext>
            </c:extLst>
          </c:dPt>
          <c:dPt>
            <c:idx val="18"/>
            <c:invertIfNegative val="0"/>
            <c:bubble3D val="0"/>
            <c:spPr>
              <a:solidFill>
                <a:srgbClr val="FF6600"/>
              </a:solidFill>
            </c:spPr>
            <c:extLst>
              <c:ext xmlns:c16="http://schemas.microsoft.com/office/drawing/2014/chart" uri="{C3380CC4-5D6E-409C-BE32-E72D297353CC}">
                <c16:uniqueId val="{00000021-A223-4354-B5F7-5B39E9B3FA05}"/>
              </c:ext>
            </c:extLst>
          </c:dPt>
          <c:cat>
            <c:numRef>
              <c:f>Sheet1!$A$2:$A$20</c:f>
              <c:numCache>
                <c:formatCode>General</c:formatCode>
                <c:ptCount val="19"/>
              </c:numCache>
            </c:numRef>
          </c:cat>
          <c:val>
            <c:numRef>
              <c:f>Sheet1!$B$2:$B$20</c:f>
              <c:numCache>
                <c:formatCode>General</c:formatCode>
                <c:ptCount val="19"/>
                <c:pt idx="0">
                  <c:v>0.8</c:v>
                </c:pt>
                <c:pt idx="1">
                  <c:v>1.5</c:v>
                </c:pt>
                <c:pt idx="2">
                  <c:v>2.5</c:v>
                </c:pt>
                <c:pt idx="3">
                  <c:v>3</c:v>
                </c:pt>
                <c:pt idx="4">
                  <c:v>5.4</c:v>
                </c:pt>
                <c:pt idx="5">
                  <c:v>5.8</c:v>
                </c:pt>
                <c:pt idx="6">
                  <c:v>5.8</c:v>
                </c:pt>
                <c:pt idx="7">
                  <c:v>7.5</c:v>
                </c:pt>
                <c:pt idx="8">
                  <c:v>7.6</c:v>
                </c:pt>
                <c:pt idx="9">
                  <c:v>8</c:v>
                </c:pt>
                <c:pt idx="10">
                  <c:v>8.1999999999999993</c:v>
                </c:pt>
                <c:pt idx="11">
                  <c:v>8.3000000000000007</c:v>
                </c:pt>
                <c:pt idx="12">
                  <c:v>9.5</c:v>
                </c:pt>
                <c:pt idx="13">
                  <c:v>11.5</c:v>
                </c:pt>
                <c:pt idx="14">
                  <c:v>11.8</c:v>
                </c:pt>
                <c:pt idx="15">
                  <c:v>12.2</c:v>
                </c:pt>
                <c:pt idx="16">
                  <c:v>13.5</c:v>
                </c:pt>
                <c:pt idx="17">
                  <c:v>17</c:v>
                </c:pt>
                <c:pt idx="18">
                  <c:v>18.5</c:v>
                </c:pt>
              </c:numCache>
            </c:numRef>
          </c:val>
          <c:extLst>
            <c:ext xmlns:c16="http://schemas.microsoft.com/office/drawing/2014/chart" uri="{C3380CC4-5D6E-409C-BE32-E72D297353CC}">
              <c16:uniqueId val="{00000022-A223-4354-B5F7-5B39E9B3FA05}"/>
            </c:ext>
          </c:extLst>
        </c:ser>
        <c:dLbls>
          <c:showLegendKey val="0"/>
          <c:showVal val="0"/>
          <c:showCatName val="0"/>
          <c:showSerName val="0"/>
          <c:showPercent val="0"/>
          <c:showBubbleSize val="0"/>
        </c:dLbls>
        <c:gapWidth val="34"/>
        <c:axId val="50887296"/>
        <c:axId val="50889088"/>
      </c:barChart>
      <c:catAx>
        <c:axId val="50887296"/>
        <c:scaling>
          <c:orientation val="minMax"/>
        </c:scaling>
        <c:delete val="0"/>
        <c:axPos val="l"/>
        <c:numFmt formatCode="General" sourceLinked="1"/>
        <c:majorTickMark val="out"/>
        <c:minorTickMark val="none"/>
        <c:tickLblPos val="nextTo"/>
        <c:crossAx val="50889088"/>
        <c:crosses val="autoZero"/>
        <c:auto val="1"/>
        <c:lblAlgn val="ctr"/>
        <c:lblOffset val="100"/>
        <c:noMultiLvlLbl val="0"/>
      </c:catAx>
      <c:valAx>
        <c:axId val="50889088"/>
        <c:scaling>
          <c:orientation val="minMax"/>
          <c:max val="20"/>
          <c:min val="0"/>
        </c:scaling>
        <c:delete val="0"/>
        <c:axPos val="b"/>
        <c:numFmt formatCode="General" sourceLinked="1"/>
        <c:majorTickMark val="out"/>
        <c:minorTickMark val="none"/>
        <c:tickLblPos val="nextTo"/>
        <c:txPr>
          <a:bodyPr/>
          <a:lstStyle/>
          <a:p>
            <a:pPr>
              <a:defRPr sz="1400"/>
            </a:pPr>
            <a:endParaRPr lang="fr-FR"/>
          </a:p>
        </c:txPr>
        <c:crossAx val="50887296"/>
        <c:crosses val="autoZero"/>
        <c:crossBetween val="between"/>
        <c:majorUnit val="4"/>
      </c:valAx>
    </c:plotArea>
    <c:plotVisOnly val="1"/>
    <c:dispBlanksAs val="gap"/>
    <c:showDLblsOverMax val="0"/>
  </c:chart>
  <c:txPr>
    <a:bodyPr/>
    <a:lstStyle/>
    <a:p>
      <a:pPr>
        <a:defRPr sz="1800"/>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F92C5"/>
            </a:solidFill>
            <a:ln>
              <a:noFill/>
            </a:ln>
            <a:effectLst/>
          </c:spPr>
          <c:invertIfNegative val="0"/>
          <c:dPt>
            <c:idx val="0"/>
            <c:invertIfNegative val="0"/>
            <c:bubble3D val="0"/>
            <c:spPr>
              <a:solidFill>
                <a:srgbClr val="FF6600"/>
              </a:solidFill>
              <a:ln>
                <a:noFill/>
              </a:ln>
              <a:effectLst/>
            </c:spPr>
            <c:extLst>
              <c:ext xmlns:c16="http://schemas.microsoft.com/office/drawing/2014/chart" uri="{C3380CC4-5D6E-409C-BE32-E72D297353CC}">
                <c16:uniqueId val="{00000001-B17C-4E8B-A0F6-9CA62E7CCA88}"/>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B17C-4E8B-A0F6-9CA62E7CCA88}"/>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B17C-4E8B-A0F6-9CA62E7CCA88}"/>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7-B17C-4E8B-A0F6-9CA62E7CCA88}"/>
              </c:ext>
            </c:extLst>
          </c:dPt>
          <c:dPt>
            <c:idx val="4"/>
            <c:invertIfNegative val="0"/>
            <c:bubble3D val="0"/>
            <c:spPr>
              <a:solidFill>
                <a:srgbClr val="FF6600"/>
              </a:solidFill>
              <a:ln>
                <a:noFill/>
              </a:ln>
              <a:effectLst/>
            </c:spPr>
            <c:extLst>
              <c:ext xmlns:c16="http://schemas.microsoft.com/office/drawing/2014/chart" uri="{C3380CC4-5D6E-409C-BE32-E72D297353CC}">
                <c16:uniqueId val="{00000009-B17C-4E8B-A0F6-9CA62E7CCA88}"/>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B-B17C-4E8B-A0F6-9CA62E7CCA88}"/>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D-B17C-4E8B-A0F6-9CA62E7CCA88}"/>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F-B17C-4E8B-A0F6-9CA62E7CCA88}"/>
              </c:ext>
            </c:extLst>
          </c:dPt>
          <c:dPt>
            <c:idx val="8"/>
            <c:invertIfNegative val="0"/>
            <c:bubble3D val="0"/>
            <c:spPr>
              <a:solidFill>
                <a:schemeClr val="accent2"/>
              </a:solidFill>
              <a:ln>
                <a:noFill/>
              </a:ln>
              <a:effectLst/>
            </c:spPr>
            <c:extLst>
              <c:ext xmlns:c16="http://schemas.microsoft.com/office/drawing/2014/chart" uri="{C3380CC4-5D6E-409C-BE32-E72D297353CC}">
                <c16:uniqueId val="{00000011-B17C-4E8B-A0F6-9CA62E7CCA88}"/>
              </c:ext>
            </c:extLst>
          </c:dPt>
          <c:dPt>
            <c:idx val="9"/>
            <c:invertIfNegative val="0"/>
            <c:bubble3D val="0"/>
            <c:spPr>
              <a:solidFill>
                <a:srgbClr val="FF6600"/>
              </a:solidFill>
              <a:ln>
                <a:noFill/>
              </a:ln>
              <a:effectLst/>
            </c:spPr>
            <c:extLst>
              <c:ext xmlns:c16="http://schemas.microsoft.com/office/drawing/2014/chart" uri="{C3380CC4-5D6E-409C-BE32-E72D297353CC}">
                <c16:uniqueId val="{00000013-B17C-4E8B-A0F6-9CA62E7CCA88}"/>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15-B17C-4E8B-A0F6-9CA62E7CCA88}"/>
              </c:ext>
            </c:extLst>
          </c:dPt>
          <c:dPt>
            <c:idx val="11"/>
            <c:invertIfNegative val="0"/>
            <c:bubble3D val="0"/>
            <c:spPr>
              <a:solidFill>
                <a:schemeClr val="accent2"/>
              </a:solidFill>
              <a:ln>
                <a:noFill/>
              </a:ln>
              <a:effectLst/>
            </c:spPr>
            <c:extLst>
              <c:ext xmlns:c16="http://schemas.microsoft.com/office/drawing/2014/chart" uri="{C3380CC4-5D6E-409C-BE32-E72D297353CC}">
                <c16:uniqueId val="{00000017-B17C-4E8B-A0F6-9CA62E7CCA88}"/>
              </c:ext>
            </c:extLst>
          </c:dPt>
          <c:dPt>
            <c:idx val="12"/>
            <c:invertIfNegative val="0"/>
            <c:bubble3D val="0"/>
            <c:spPr>
              <a:solidFill>
                <a:schemeClr val="accent2"/>
              </a:solidFill>
              <a:ln>
                <a:noFill/>
              </a:ln>
              <a:effectLst/>
            </c:spPr>
            <c:extLst>
              <c:ext xmlns:c16="http://schemas.microsoft.com/office/drawing/2014/chart" uri="{C3380CC4-5D6E-409C-BE32-E72D297353CC}">
                <c16:uniqueId val="{00000019-B17C-4E8B-A0F6-9CA62E7CCA88}"/>
              </c:ext>
            </c:extLst>
          </c:dPt>
          <c:dPt>
            <c:idx val="13"/>
            <c:invertIfNegative val="0"/>
            <c:bubble3D val="0"/>
            <c:spPr>
              <a:solidFill>
                <a:schemeClr val="accent2"/>
              </a:solidFill>
              <a:ln>
                <a:noFill/>
              </a:ln>
              <a:effectLst/>
            </c:spPr>
            <c:extLst>
              <c:ext xmlns:c16="http://schemas.microsoft.com/office/drawing/2014/chart" uri="{C3380CC4-5D6E-409C-BE32-E72D297353CC}">
                <c16:uniqueId val="{0000001B-B17C-4E8B-A0F6-9CA62E7CCA88}"/>
              </c:ext>
            </c:extLst>
          </c:dPt>
          <c:dPt>
            <c:idx val="14"/>
            <c:invertIfNegative val="0"/>
            <c:bubble3D val="0"/>
            <c:spPr>
              <a:solidFill>
                <a:srgbClr val="FF6600"/>
              </a:solidFill>
              <a:ln>
                <a:noFill/>
              </a:ln>
              <a:effectLst/>
            </c:spPr>
            <c:extLst>
              <c:ext xmlns:c16="http://schemas.microsoft.com/office/drawing/2014/chart" uri="{C3380CC4-5D6E-409C-BE32-E72D297353CC}">
                <c16:uniqueId val="{0000001D-B17C-4E8B-A0F6-9CA62E7CCA88}"/>
              </c:ext>
            </c:extLst>
          </c:dPt>
          <c:dPt>
            <c:idx val="15"/>
            <c:invertIfNegative val="0"/>
            <c:bubble3D val="0"/>
            <c:spPr>
              <a:solidFill>
                <a:schemeClr val="accent2"/>
              </a:solidFill>
              <a:ln>
                <a:noFill/>
              </a:ln>
              <a:effectLst/>
            </c:spPr>
            <c:extLst>
              <c:ext xmlns:c16="http://schemas.microsoft.com/office/drawing/2014/chart" uri="{C3380CC4-5D6E-409C-BE32-E72D297353CC}">
                <c16:uniqueId val="{0000001F-B17C-4E8B-A0F6-9CA62E7CCA88}"/>
              </c:ext>
            </c:extLst>
          </c:dPt>
          <c:dPt>
            <c:idx val="16"/>
            <c:invertIfNegative val="0"/>
            <c:bubble3D val="0"/>
            <c:spPr>
              <a:solidFill>
                <a:schemeClr val="accent2"/>
              </a:solidFill>
              <a:ln>
                <a:noFill/>
              </a:ln>
              <a:effectLst/>
            </c:spPr>
            <c:extLst>
              <c:ext xmlns:c16="http://schemas.microsoft.com/office/drawing/2014/chart" uri="{C3380CC4-5D6E-409C-BE32-E72D297353CC}">
                <c16:uniqueId val="{00000021-B17C-4E8B-A0F6-9CA62E7CCA88}"/>
              </c:ext>
            </c:extLst>
          </c:dPt>
          <c:dPt>
            <c:idx val="17"/>
            <c:invertIfNegative val="0"/>
            <c:bubble3D val="0"/>
            <c:spPr>
              <a:solidFill>
                <a:schemeClr val="accent2"/>
              </a:solidFill>
              <a:ln>
                <a:noFill/>
              </a:ln>
              <a:effectLst/>
            </c:spPr>
            <c:extLst>
              <c:ext xmlns:c16="http://schemas.microsoft.com/office/drawing/2014/chart" uri="{C3380CC4-5D6E-409C-BE32-E72D297353CC}">
                <c16:uniqueId val="{00000023-B17C-4E8B-A0F6-9CA62E7CCA88}"/>
              </c:ext>
            </c:extLst>
          </c:dPt>
          <c:dPt>
            <c:idx val="18"/>
            <c:invertIfNegative val="0"/>
            <c:bubble3D val="0"/>
            <c:spPr>
              <a:solidFill>
                <a:srgbClr val="FF6600"/>
              </a:solidFill>
              <a:ln>
                <a:noFill/>
              </a:ln>
              <a:effectLst/>
            </c:spPr>
            <c:extLst>
              <c:ext xmlns:c16="http://schemas.microsoft.com/office/drawing/2014/chart" uri="{C3380CC4-5D6E-409C-BE32-E72D297353CC}">
                <c16:uniqueId val="{00000025-B17C-4E8B-A0F6-9CA62E7CCA88}"/>
              </c:ext>
            </c:extLst>
          </c:dPt>
          <c:dPt>
            <c:idx val="19"/>
            <c:invertIfNegative val="0"/>
            <c:bubble3D val="0"/>
            <c:spPr>
              <a:solidFill>
                <a:schemeClr val="accent2"/>
              </a:solidFill>
              <a:ln>
                <a:noFill/>
              </a:ln>
              <a:effectLst/>
            </c:spPr>
            <c:extLst>
              <c:ext xmlns:c16="http://schemas.microsoft.com/office/drawing/2014/chart" uri="{C3380CC4-5D6E-409C-BE32-E72D297353CC}">
                <c16:uniqueId val="{00000027-B17C-4E8B-A0F6-9CA62E7CCA88}"/>
              </c:ext>
            </c:extLst>
          </c:dPt>
          <c:dPt>
            <c:idx val="20"/>
            <c:invertIfNegative val="0"/>
            <c:bubble3D val="0"/>
            <c:spPr>
              <a:solidFill>
                <a:schemeClr val="accent2"/>
              </a:solidFill>
              <a:ln>
                <a:noFill/>
              </a:ln>
              <a:effectLst/>
            </c:spPr>
            <c:extLst>
              <c:ext xmlns:c16="http://schemas.microsoft.com/office/drawing/2014/chart" uri="{C3380CC4-5D6E-409C-BE32-E72D297353CC}">
                <c16:uniqueId val="{00000029-B17C-4E8B-A0F6-9CA62E7CCA88}"/>
              </c:ext>
            </c:extLst>
          </c:dPt>
          <c:dPt>
            <c:idx val="21"/>
            <c:invertIfNegative val="0"/>
            <c:bubble3D val="0"/>
            <c:spPr>
              <a:solidFill>
                <a:schemeClr val="accent2"/>
              </a:solidFill>
              <a:ln>
                <a:noFill/>
              </a:ln>
              <a:effectLst/>
            </c:spPr>
            <c:extLst>
              <c:ext xmlns:c16="http://schemas.microsoft.com/office/drawing/2014/chart" uri="{C3380CC4-5D6E-409C-BE32-E72D297353CC}">
                <c16:uniqueId val="{0000002B-B17C-4E8B-A0F6-9CA62E7CCA88}"/>
              </c:ext>
            </c:extLst>
          </c:dPt>
          <c:dPt>
            <c:idx val="22"/>
            <c:invertIfNegative val="0"/>
            <c:bubble3D val="0"/>
            <c:spPr>
              <a:solidFill>
                <a:srgbClr val="FF6600"/>
              </a:solidFill>
              <a:ln>
                <a:noFill/>
              </a:ln>
              <a:effectLst/>
            </c:spPr>
            <c:extLst>
              <c:ext xmlns:c16="http://schemas.microsoft.com/office/drawing/2014/chart" uri="{C3380CC4-5D6E-409C-BE32-E72D297353CC}">
                <c16:uniqueId val="{0000002D-B17C-4E8B-A0F6-9CA62E7CCA88}"/>
              </c:ext>
            </c:extLst>
          </c:dPt>
          <c:dPt>
            <c:idx val="23"/>
            <c:invertIfNegative val="0"/>
            <c:bubble3D val="0"/>
            <c:spPr>
              <a:solidFill>
                <a:srgbClr val="FF6600"/>
              </a:solidFill>
              <a:ln>
                <a:noFill/>
              </a:ln>
              <a:effectLst/>
            </c:spPr>
            <c:extLst>
              <c:ext xmlns:c16="http://schemas.microsoft.com/office/drawing/2014/chart" uri="{C3380CC4-5D6E-409C-BE32-E72D297353CC}">
                <c16:uniqueId val="{0000002F-B17C-4E8B-A0F6-9CA62E7CCA88}"/>
              </c:ext>
            </c:extLst>
          </c:dPt>
          <c:dPt>
            <c:idx val="24"/>
            <c:invertIfNegative val="0"/>
            <c:bubble3D val="0"/>
            <c:spPr>
              <a:solidFill>
                <a:srgbClr val="FF6600"/>
              </a:solidFill>
              <a:ln>
                <a:noFill/>
              </a:ln>
              <a:effectLst/>
            </c:spPr>
            <c:extLst>
              <c:ext xmlns:c16="http://schemas.microsoft.com/office/drawing/2014/chart" uri="{C3380CC4-5D6E-409C-BE32-E72D297353CC}">
                <c16:uniqueId val="{00000031-B17C-4E8B-A0F6-9CA62E7CCA88}"/>
              </c:ext>
            </c:extLst>
          </c:dPt>
          <c:dPt>
            <c:idx val="25"/>
            <c:invertIfNegative val="0"/>
            <c:bubble3D val="0"/>
            <c:spPr>
              <a:solidFill>
                <a:srgbClr val="FF6600"/>
              </a:solidFill>
              <a:ln>
                <a:noFill/>
              </a:ln>
              <a:effectLst/>
            </c:spPr>
            <c:extLst>
              <c:ext xmlns:c16="http://schemas.microsoft.com/office/drawing/2014/chart" uri="{C3380CC4-5D6E-409C-BE32-E72D297353CC}">
                <c16:uniqueId val="{00000033-B17C-4E8B-A0F6-9CA62E7CCA88}"/>
              </c:ext>
            </c:extLst>
          </c:dPt>
          <c:dPt>
            <c:idx val="26"/>
            <c:invertIfNegative val="0"/>
            <c:bubble3D val="0"/>
            <c:spPr>
              <a:solidFill>
                <a:schemeClr val="accent2"/>
              </a:solidFill>
              <a:ln>
                <a:noFill/>
              </a:ln>
              <a:effectLst/>
            </c:spPr>
            <c:extLst>
              <c:ext xmlns:c16="http://schemas.microsoft.com/office/drawing/2014/chart" uri="{C3380CC4-5D6E-409C-BE32-E72D297353CC}">
                <c16:uniqueId val="{00000035-B17C-4E8B-A0F6-9CA62E7CCA88}"/>
              </c:ext>
            </c:extLst>
          </c:dPt>
          <c:dPt>
            <c:idx val="27"/>
            <c:invertIfNegative val="0"/>
            <c:bubble3D val="0"/>
            <c:spPr>
              <a:solidFill>
                <a:schemeClr val="accent2"/>
              </a:solidFill>
              <a:ln>
                <a:noFill/>
              </a:ln>
              <a:effectLst/>
            </c:spPr>
            <c:extLst>
              <c:ext xmlns:c16="http://schemas.microsoft.com/office/drawing/2014/chart" uri="{C3380CC4-5D6E-409C-BE32-E72D297353CC}">
                <c16:uniqueId val="{00000037-B17C-4E8B-A0F6-9CA62E7CCA88}"/>
              </c:ext>
            </c:extLst>
          </c:dPt>
          <c:dPt>
            <c:idx val="28"/>
            <c:invertIfNegative val="0"/>
            <c:bubble3D val="0"/>
            <c:spPr>
              <a:solidFill>
                <a:srgbClr val="FF6600"/>
              </a:solidFill>
              <a:ln>
                <a:noFill/>
              </a:ln>
              <a:effectLst/>
            </c:spPr>
            <c:extLst>
              <c:ext xmlns:c16="http://schemas.microsoft.com/office/drawing/2014/chart" uri="{C3380CC4-5D6E-409C-BE32-E72D297353CC}">
                <c16:uniqueId val="{00000039-B17C-4E8B-A0F6-9CA62E7CCA88}"/>
              </c:ext>
            </c:extLst>
          </c:dPt>
          <c:dPt>
            <c:idx val="29"/>
            <c:invertIfNegative val="0"/>
            <c:bubble3D val="0"/>
            <c:spPr>
              <a:solidFill>
                <a:srgbClr val="FF6600"/>
              </a:solidFill>
              <a:ln>
                <a:solidFill>
                  <a:srgbClr val="52B29B"/>
                </a:solidFill>
              </a:ln>
              <a:effectLst/>
            </c:spPr>
            <c:extLst>
              <c:ext xmlns:c16="http://schemas.microsoft.com/office/drawing/2014/chart" uri="{C3380CC4-5D6E-409C-BE32-E72D297353CC}">
                <c16:uniqueId val="{0000003B-B17C-4E8B-A0F6-9CA62E7CCA88}"/>
              </c:ext>
            </c:extLst>
          </c:dPt>
          <c:dPt>
            <c:idx val="30"/>
            <c:invertIfNegative val="0"/>
            <c:bubble3D val="0"/>
            <c:spPr>
              <a:solidFill>
                <a:schemeClr val="accent2"/>
              </a:solidFill>
              <a:ln>
                <a:noFill/>
              </a:ln>
              <a:effectLst/>
            </c:spPr>
            <c:extLst>
              <c:ext xmlns:c16="http://schemas.microsoft.com/office/drawing/2014/chart" uri="{C3380CC4-5D6E-409C-BE32-E72D297353CC}">
                <c16:uniqueId val="{0000003D-B17C-4E8B-A0F6-9CA62E7CCA88}"/>
              </c:ext>
            </c:extLst>
          </c:dPt>
          <c:dPt>
            <c:idx val="31"/>
            <c:invertIfNegative val="0"/>
            <c:bubble3D val="0"/>
            <c:spPr>
              <a:solidFill>
                <a:srgbClr val="FF6600"/>
              </a:solidFill>
              <a:ln>
                <a:noFill/>
              </a:ln>
              <a:effectLst/>
            </c:spPr>
            <c:extLst>
              <c:ext xmlns:c16="http://schemas.microsoft.com/office/drawing/2014/chart" uri="{C3380CC4-5D6E-409C-BE32-E72D297353CC}">
                <c16:uniqueId val="{0000003F-B17C-4E8B-A0F6-9CA62E7CCA88}"/>
              </c:ext>
            </c:extLst>
          </c:dPt>
          <c:dPt>
            <c:idx val="32"/>
            <c:invertIfNegative val="0"/>
            <c:bubble3D val="0"/>
            <c:spPr>
              <a:solidFill>
                <a:schemeClr val="accent2"/>
              </a:solidFill>
              <a:ln>
                <a:noFill/>
              </a:ln>
              <a:effectLst/>
            </c:spPr>
            <c:extLst>
              <c:ext xmlns:c16="http://schemas.microsoft.com/office/drawing/2014/chart" uri="{C3380CC4-5D6E-409C-BE32-E72D297353CC}">
                <c16:uniqueId val="{00000041-B17C-4E8B-A0F6-9CA62E7CCA88}"/>
              </c:ext>
            </c:extLst>
          </c:dPt>
          <c:dPt>
            <c:idx val="33"/>
            <c:invertIfNegative val="0"/>
            <c:bubble3D val="0"/>
            <c:spPr>
              <a:solidFill>
                <a:schemeClr val="accent2"/>
              </a:solidFill>
              <a:ln>
                <a:noFill/>
              </a:ln>
              <a:effectLst/>
            </c:spPr>
            <c:extLst>
              <c:ext xmlns:c16="http://schemas.microsoft.com/office/drawing/2014/chart" uri="{C3380CC4-5D6E-409C-BE32-E72D297353CC}">
                <c16:uniqueId val="{00000043-B17C-4E8B-A0F6-9CA62E7CCA88}"/>
              </c:ext>
            </c:extLst>
          </c:dPt>
          <c:dPt>
            <c:idx val="34"/>
            <c:invertIfNegative val="0"/>
            <c:bubble3D val="0"/>
            <c:spPr>
              <a:solidFill>
                <a:schemeClr val="accent2"/>
              </a:solidFill>
              <a:ln>
                <a:noFill/>
              </a:ln>
              <a:effectLst/>
            </c:spPr>
            <c:extLst>
              <c:ext xmlns:c16="http://schemas.microsoft.com/office/drawing/2014/chart" uri="{C3380CC4-5D6E-409C-BE32-E72D297353CC}">
                <c16:uniqueId val="{00000045-B17C-4E8B-A0F6-9CA62E7CCA88}"/>
              </c:ext>
            </c:extLst>
          </c:dPt>
          <c:dPt>
            <c:idx val="35"/>
            <c:invertIfNegative val="0"/>
            <c:bubble3D val="0"/>
            <c:spPr>
              <a:solidFill>
                <a:schemeClr val="accent2"/>
              </a:solidFill>
              <a:ln>
                <a:noFill/>
              </a:ln>
              <a:effectLst/>
            </c:spPr>
            <c:extLst>
              <c:ext xmlns:c16="http://schemas.microsoft.com/office/drawing/2014/chart" uri="{C3380CC4-5D6E-409C-BE32-E72D297353CC}">
                <c16:uniqueId val="{00000047-B17C-4E8B-A0F6-9CA62E7CCA88}"/>
              </c:ext>
            </c:extLst>
          </c:dPt>
          <c:dPt>
            <c:idx val="36"/>
            <c:invertIfNegative val="0"/>
            <c:bubble3D val="0"/>
            <c:spPr>
              <a:solidFill>
                <a:schemeClr val="accent2"/>
              </a:solidFill>
              <a:ln>
                <a:noFill/>
              </a:ln>
              <a:effectLst/>
            </c:spPr>
            <c:extLst>
              <c:ext xmlns:c16="http://schemas.microsoft.com/office/drawing/2014/chart" uri="{C3380CC4-5D6E-409C-BE32-E72D297353CC}">
                <c16:uniqueId val="{00000049-B17C-4E8B-A0F6-9CA62E7CCA88}"/>
              </c:ext>
            </c:extLst>
          </c:dPt>
          <c:dPt>
            <c:idx val="37"/>
            <c:invertIfNegative val="0"/>
            <c:bubble3D val="0"/>
            <c:spPr>
              <a:solidFill>
                <a:srgbClr val="FF6600"/>
              </a:solidFill>
              <a:ln>
                <a:noFill/>
              </a:ln>
              <a:effectLst/>
            </c:spPr>
            <c:extLst>
              <c:ext xmlns:c16="http://schemas.microsoft.com/office/drawing/2014/chart" uri="{C3380CC4-5D6E-409C-BE32-E72D297353CC}">
                <c16:uniqueId val="{0000004B-B17C-4E8B-A0F6-9CA62E7CCA88}"/>
              </c:ext>
            </c:extLst>
          </c:dPt>
          <c:dPt>
            <c:idx val="38"/>
            <c:invertIfNegative val="0"/>
            <c:bubble3D val="0"/>
            <c:spPr>
              <a:solidFill>
                <a:schemeClr val="accent2"/>
              </a:solidFill>
              <a:ln>
                <a:noFill/>
              </a:ln>
              <a:effectLst/>
            </c:spPr>
            <c:extLst>
              <c:ext xmlns:c16="http://schemas.microsoft.com/office/drawing/2014/chart" uri="{C3380CC4-5D6E-409C-BE32-E72D297353CC}">
                <c16:uniqueId val="{0000004D-B17C-4E8B-A0F6-9CA62E7CCA88}"/>
              </c:ext>
            </c:extLst>
          </c:dPt>
          <c:dPt>
            <c:idx val="39"/>
            <c:invertIfNegative val="0"/>
            <c:bubble3D val="0"/>
            <c:spPr>
              <a:solidFill>
                <a:schemeClr val="accent2"/>
              </a:solidFill>
              <a:ln>
                <a:noFill/>
              </a:ln>
              <a:effectLst/>
            </c:spPr>
            <c:extLst>
              <c:ext xmlns:c16="http://schemas.microsoft.com/office/drawing/2014/chart" uri="{C3380CC4-5D6E-409C-BE32-E72D297353CC}">
                <c16:uniqueId val="{0000004F-B17C-4E8B-A0F6-9CA62E7CCA88}"/>
              </c:ext>
            </c:extLst>
          </c:dPt>
          <c:dPt>
            <c:idx val="40"/>
            <c:invertIfNegative val="0"/>
            <c:bubble3D val="0"/>
            <c:spPr>
              <a:solidFill>
                <a:srgbClr val="FF6600"/>
              </a:solidFill>
              <a:ln>
                <a:noFill/>
              </a:ln>
              <a:effectLst/>
            </c:spPr>
            <c:extLst>
              <c:ext xmlns:c16="http://schemas.microsoft.com/office/drawing/2014/chart" uri="{C3380CC4-5D6E-409C-BE32-E72D297353CC}">
                <c16:uniqueId val="{00000051-B17C-4E8B-A0F6-9CA62E7CCA88}"/>
              </c:ext>
            </c:extLst>
          </c:dPt>
          <c:dPt>
            <c:idx val="41"/>
            <c:invertIfNegative val="0"/>
            <c:bubble3D val="0"/>
            <c:spPr>
              <a:solidFill>
                <a:schemeClr val="accent2"/>
              </a:solidFill>
              <a:ln>
                <a:noFill/>
              </a:ln>
              <a:effectLst/>
            </c:spPr>
            <c:extLst>
              <c:ext xmlns:c16="http://schemas.microsoft.com/office/drawing/2014/chart" uri="{C3380CC4-5D6E-409C-BE32-E72D297353CC}">
                <c16:uniqueId val="{00000053-B17C-4E8B-A0F6-9CA62E7CCA88}"/>
              </c:ext>
            </c:extLst>
          </c:dPt>
          <c:dPt>
            <c:idx val="42"/>
            <c:invertIfNegative val="0"/>
            <c:bubble3D val="0"/>
            <c:spPr>
              <a:solidFill>
                <a:schemeClr val="accent2"/>
              </a:solidFill>
              <a:ln>
                <a:noFill/>
              </a:ln>
              <a:effectLst/>
            </c:spPr>
            <c:extLst>
              <c:ext xmlns:c16="http://schemas.microsoft.com/office/drawing/2014/chart" uri="{C3380CC4-5D6E-409C-BE32-E72D297353CC}">
                <c16:uniqueId val="{00000055-B17C-4E8B-A0F6-9CA62E7CCA88}"/>
              </c:ext>
            </c:extLst>
          </c:dPt>
          <c:dPt>
            <c:idx val="43"/>
            <c:invertIfNegative val="0"/>
            <c:bubble3D val="0"/>
            <c:spPr>
              <a:solidFill>
                <a:schemeClr val="accent2"/>
              </a:solidFill>
              <a:ln>
                <a:noFill/>
              </a:ln>
              <a:effectLst/>
            </c:spPr>
            <c:extLst>
              <c:ext xmlns:c16="http://schemas.microsoft.com/office/drawing/2014/chart" uri="{C3380CC4-5D6E-409C-BE32-E72D297353CC}">
                <c16:uniqueId val="{00000057-B17C-4E8B-A0F6-9CA62E7CCA88}"/>
              </c:ext>
            </c:extLst>
          </c:dPt>
          <c:dPt>
            <c:idx val="44"/>
            <c:invertIfNegative val="0"/>
            <c:bubble3D val="0"/>
            <c:spPr>
              <a:solidFill>
                <a:schemeClr val="accent2"/>
              </a:solidFill>
              <a:ln>
                <a:noFill/>
              </a:ln>
              <a:effectLst/>
            </c:spPr>
            <c:extLst>
              <c:ext xmlns:c16="http://schemas.microsoft.com/office/drawing/2014/chart" uri="{C3380CC4-5D6E-409C-BE32-E72D297353CC}">
                <c16:uniqueId val="{00000059-B17C-4E8B-A0F6-9CA62E7CCA88}"/>
              </c:ext>
            </c:extLst>
          </c:dPt>
          <c:dPt>
            <c:idx val="45"/>
            <c:invertIfNegative val="0"/>
            <c:bubble3D val="0"/>
            <c:spPr>
              <a:solidFill>
                <a:srgbClr val="FF6600"/>
              </a:solidFill>
              <a:ln>
                <a:noFill/>
              </a:ln>
              <a:effectLst/>
            </c:spPr>
            <c:extLst>
              <c:ext xmlns:c16="http://schemas.microsoft.com/office/drawing/2014/chart" uri="{C3380CC4-5D6E-409C-BE32-E72D297353CC}">
                <c16:uniqueId val="{0000005B-B17C-4E8B-A0F6-9CA62E7CCA88}"/>
              </c:ext>
            </c:extLst>
          </c:dPt>
          <c:val>
            <c:numRef>
              <c:f>'[Play l_master_efficacy_28OCT2018.xlsx]l_master_efficacy_28OCT2018'!$I$7:$I$52</c:f>
              <c:numCache>
                <c:formatCode>0.0</c:formatCode>
                <c:ptCount val="46"/>
                <c:pt idx="0">
                  <c:v>93.2</c:v>
                </c:pt>
                <c:pt idx="1">
                  <c:v>6.7</c:v>
                </c:pt>
                <c:pt idx="2">
                  <c:v>-31.4</c:v>
                </c:pt>
                <c:pt idx="3">
                  <c:v>-31.5</c:v>
                </c:pt>
                <c:pt idx="4">
                  <c:v>-41.9</c:v>
                </c:pt>
                <c:pt idx="5">
                  <c:v>-47.9</c:v>
                </c:pt>
                <c:pt idx="6">
                  <c:v>-49.9</c:v>
                </c:pt>
                <c:pt idx="7">
                  <c:v>-50</c:v>
                </c:pt>
                <c:pt idx="8">
                  <c:v>-51.9</c:v>
                </c:pt>
                <c:pt idx="9">
                  <c:v>-52</c:v>
                </c:pt>
                <c:pt idx="10">
                  <c:v>-52.2</c:v>
                </c:pt>
                <c:pt idx="11">
                  <c:v>-52.4</c:v>
                </c:pt>
                <c:pt idx="12">
                  <c:v>-56.4</c:v>
                </c:pt>
                <c:pt idx="13">
                  <c:v>-56.5</c:v>
                </c:pt>
                <c:pt idx="14">
                  <c:v>-57</c:v>
                </c:pt>
                <c:pt idx="15">
                  <c:v>-63.5</c:v>
                </c:pt>
                <c:pt idx="16">
                  <c:v>-66.7</c:v>
                </c:pt>
                <c:pt idx="17">
                  <c:v>-72.7</c:v>
                </c:pt>
                <c:pt idx="18">
                  <c:v>-73.3</c:v>
                </c:pt>
                <c:pt idx="19">
                  <c:v>-76.3</c:v>
                </c:pt>
                <c:pt idx="20">
                  <c:v>-76.7</c:v>
                </c:pt>
                <c:pt idx="21">
                  <c:v>-80.400000000000006</c:v>
                </c:pt>
                <c:pt idx="22">
                  <c:v>-80.900000000000006</c:v>
                </c:pt>
                <c:pt idx="23">
                  <c:v>-82.8</c:v>
                </c:pt>
                <c:pt idx="24">
                  <c:v>-82.9</c:v>
                </c:pt>
                <c:pt idx="25">
                  <c:v>-85.6</c:v>
                </c:pt>
                <c:pt idx="26">
                  <c:v>-87.9</c:v>
                </c:pt>
                <c:pt idx="27">
                  <c:v>-88.7</c:v>
                </c:pt>
                <c:pt idx="28">
                  <c:v>-89.3</c:v>
                </c:pt>
                <c:pt idx="29">
                  <c:v>-90.9</c:v>
                </c:pt>
                <c:pt idx="30">
                  <c:v>-91.2</c:v>
                </c:pt>
                <c:pt idx="31">
                  <c:v>-91.9</c:v>
                </c:pt>
                <c:pt idx="32">
                  <c:v>-93.8</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numCache>
            </c:numRef>
          </c:val>
          <c:extLst>
            <c:ext xmlns:c16="http://schemas.microsoft.com/office/drawing/2014/chart" uri="{C3380CC4-5D6E-409C-BE32-E72D297353CC}">
              <c16:uniqueId val="{0000005C-B17C-4E8B-A0F6-9CA62E7CCA88}"/>
            </c:ext>
          </c:extLst>
        </c:ser>
        <c:dLbls>
          <c:showLegendKey val="0"/>
          <c:showVal val="0"/>
          <c:showCatName val="0"/>
          <c:showSerName val="0"/>
          <c:showPercent val="0"/>
          <c:showBubbleSize val="0"/>
        </c:dLbls>
        <c:gapWidth val="50"/>
        <c:overlap val="-27"/>
        <c:axId val="47324160"/>
        <c:axId val="47334144"/>
      </c:barChart>
      <c:catAx>
        <c:axId val="47324160"/>
        <c:scaling>
          <c:orientation val="minMax"/>
        </c:scaling>
        <c:delete val="0"/>
        <c:axPos val="b"/>
        <c:majorTickMark val="none"/>
        <c:minorTickMark val="none"/>
        <c:tickLblPos val="none"/>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7334144"/>
        <c:crossesAt val="0"/>
        <c:auto val="1"/>
        <c:lblAlgn val="ctr"/>
        <c:lblOffset val="100"/>
        <c:noMultiLvlLbl val="0"/>
      </c:catAx>
      <c:valAx>
        <c:axId val="47334144"/>
        <c:scaling>
          <c:orientation val="minMax"/>
          <c:max val="50"/>
          <c:min val="-100"/>
        </c:scaling>
        <c:delete val="0"/>
        <c:axPos val="l"/>
        <c:numFmt formatCode="0" sourceLinked="0"/>
        <c:majorTickMark val="out"/>
        <c:minorTickMark val="out"/>
        <c:tickLblPos val="nextTo"/>
        <c:spPr>
          <a:noFill/>
          <a:ln w="1270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r-FR"/>
          </a:p>
        </c:txPr>
        <c:crossAx val="47324160"/>
        <c:crosses val="autoZero"/>
        <c:crossBetween val="between"/>
        <c:majorUnit val="10"/>
        <c:minorUnit val="10"/>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62C4EE"/>
            </a:solidFill>
          </c:spPr>
          <c:dPt>
            <c:idx val="0"/>
            <c:bubble3D val="0"/>
            <c:spPr>
              <a:solidFill>
                <a:srgbClr val="006DB0"/>
              </a:solidFill>
            </c:spPr>
            <c:extLst>
              <c:ext xmlns:c16="http://schemas.microsoft.com/office/drawing/2014/chart" uri="{C3380CC4-5D6E-409C-BE32-E72D297353CC}">
                <c16:uniqueId val="{00000001-7400-4830-9662-3A599E90D26C}"/>
              </c:ext>
            </c:extLst>
          </c:dPt>
          <c:dPt>
            <c:idx val="1"/>
            <c:bubble3D val="0"/>
            <c:spPr>
              <a:solidFill>
                <a:srgbClr val="969696"/>
              </a:solidFill>
            </c:spPr>
            <c:extLst>
              <c:ext xmlns:c16="http://schemas.microsoft.com/office/drawing/2014/chart" uri="{C3380CC4-5D6E-409C-BE32-E72D297353CC}">
                <c16:uniqueId val="{00000003-7400-4830-9662-3A599E90D26C}"/>
              </c:ext>
            </c:extLst>
          </c:dPt>
          <c:dPt>
            <c:idx val="3"/>
            <c:bubble3D val="0"/>
            <c:spPr>
              <a:solidFill>
                <a:srgbClr val="FFC000"/>
              </a:solidFill>
            </c:spPr>
            <c:extLst>
              <c:ext xmlns:c16="http://schemas.microsoft.com/office/drawing/2014/chart" uri="{C3380CC4-5D6E-409C-BE32-E72D297353CC}">
                <c16:uniqueId val="{00000005-7400-4830-9662-3A599E90D26C}"/>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2</c:v>
                </c:pt>
                <c:pt idx="1">
                  <c:v>4</c:v>
                </c:pt>
                <c:pt idx="2">
                  <c:v>3</c:v>
                </c:pt>
                <c:pt idx="3">
                  <c:v>5</c:v>
                </c:pt>
              </c:numCache>
            </c:numRef>
          </c:val>
          <c:extLst>
            <c:ext xmlns:c16="http://schemas.microsoft.com/office/drawing/2014/chart" uri="{C3380CC4-5D6E-409C-BE32-E72D297353CC}">
              <c16:uniqueId val="{00000006-7400-4830-9662-3A599E90D26C}"/>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fr-F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0.12126</cdr:x>
      <cdr:y>0.44715</cdr:y>
    </cdr:from>
    <cdr:to>
      <cdr:x>1</cdr:x>
      <cdr:y>0.44715</cdr:y>
    </cdr:to>
    <cdr:cxnSp macro="">
      <cdr:nvCxnSpPr>
        <cdr:cNvPr id="3" name="Straight Connector 2">
          <a:extLst xmlns:a="http://schemas.openxmlformats.org/drawingml/2006/main">
            <a:ext uri="{FF2B5EF4-FFF2-40B4-BE49-F238E27FC236}">
              <a16:creationId xmlns:a16="http://schemas.microsoft.com/office/drawing/2014/main" id="{E953E06A-C1CD-A345-A307-9FED5A67DB46}"/>
            </a:ext>
          </a:extLst>
        </cdr:cNvPr>
        <cdr:cNvCxnSpPr/>
      </cdr:nvCxnSpPr>
      <cdr:spPr>
        <a:xfrm xmlns:a="http://schemas.openxmlformats.org/drawingml/2006/main">
          <a:off x="512099" y="1453255"/>
          <a:ext cx="3711094" cy="0"/>
        </a:xfrm>
        <a:prstGeom xmlns:a="http://schemas.openxmlformats.org/drawingml/2006/main" prst="line">
          <a:avLst/>
        </a:prstGeom>
        <a:ln xmlns:a="http://schemas.openxmlformats.org/drawingml/2006/main" w="19050">
          <a:solidFill>
            <a:srgbClr val="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23/11/2018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‹N°›</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t>11/23/18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t>‹N°›</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9" name="Rectangle 28"/>
          <p:cNvSpPr/>
          <p:nvPr userDrawn="1"/>
        </p:nvSpPr>
        <p:spPr>
          <a:xfrm>
            <a:off x="1" y="5581650"/>
            <a:ext cx="6029324" cy="1276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a:xfrm>
            <a:off x="2105025" y="0"/>
            <a:ext cx="7038975" cy="1790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userDrawn="1">
            <p:ph type="ctrTitle"/>
          </p:nvPr>
        </p:nvSpPr>
        <p:spPr>
          <a:xfrm>
            <a:off x="227013" y="2307338"/>
            <a:ext cx="8665709" cy="2483738"/>
          </a:xfrm>
        </p:spPr>
        <p:txBody>
          <a:bodyPr bIns="45720" anchor="ctr"/>
          <a:lstStyle>
            <a:lvl1pPr>
              <a:defRPr sz="2800">
                <a:solidFill>
                  <a:schemeClr val="tx2"/>
                </a:solidFill>
              </a:defRPr>
            </a:lvl1pPr>
          </a:lstStyle>
          <a:p>
            <a:pPr lvl="0"/>
            <a:r>
              <a:rPr lang="en-GB" noProof="0" dirty="0"/>
              <a:t>Click to edit Master 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89798" y="188251"/>
            <a:ext cx="1544055" cy="956561"/>
          </a:xfrm>
          <a:prstGeom prst="rect">
            <a:avLst/>
          </a:prstGeom>
        </p:spPr>
      </p:pic>
      <p:sp>
        <p:nvSpPr>
          <p:cNvPr id="36" name="Freeform: Shape 35"/>
          <p:cNvSpPr/>
          <p:nvPr userDrawn="1"/>
        </p:nvSpPr>
        <p:spPr>
          <a:xfrm>
            <a:off x="-1" y="4610100"/>
            <a:ext cx="9058275" cy="2247900"/>
          </a:xfrm>
          <a:custGeom>
            <a:avLst/>
            <a:gdLst>
              <a:gd name="connsiteX0" fmla="*/ 1480079 w 6548586"/>
              <a:gd name="connsiteY0" fmla="*/ 949 h 3365601"/>
              <a:gd name="connsiteX1" fmla="*/ 4165229 w 6548586"/>
              <a:gd name="connsiteY1" fmla="*/ 1078223 h 3365601"/>
              <a:gd name="connsiteX2" fmla="*/ 5991299 w 6548586"/>
              <a:gd name="connsiteY2" fmla="*/ 2867109 h 3365601"/>
              <a:gd name="connsiteX3" fmla="*/ 6472025 w 6548586"/>
              <a:gd name="connsiteY3" fmla="*/ 3306107 h 3365601"/>
              <a:gd name="connsiteX4" fmla="*/ 6548586 w 6548586"/>
              <a:gd name="connsiteY4" fmla="*/ 3365601 h 3365601"/>
              <a:gd name="connsiteX5" fmla="*/ 4235274 w 6548586"/>
              <a:gd name="connsiteY5" fmla="*/ 3365601 h 3365601"/>
              <a:gd name="connsiteX6" fmla="*/ 3987698 w 6548586"/>
              <a:gd name="connsiteY6" fmla="*/ 3197699 h 3365601"/>
              <a:gd name="connsiteX7" fmla="*/ 2512272 w 6548586"/>
              <a:gd name="connsiteY7" fmla="*/ 2274540 h 3365601"/>
              <a:gd name="connsiteX8" fmla="*/ 1004508 w 6548586"/>
              <a:gd name="connsiteY8" fmla="*/ 1911173 h 3365601"/>
              <a:gd name="connsiteX9" fmla="*/ 3280 w 6548586"/>
              <a:gd name="connsiteY9" fmla="*/ 2221477 h 3365601"/>
              <a:gd name="connsiteX10" fmla="*/ 0 w 6548586"/>
              <a:gd name="connsiteY10" fmla="*/ 2226125 h 3365601"/>
              <a:gd name="connsiteX11" fmla="*/ 0 w 6548586"/>
              <a:gd name="connsiteY11" fmla="*/ 619218 h 3365601"/>
              <a:gd name="connsiteX12" fmla="*/ 55727 w 6548586"/>
              <a:gd name="connsiteY12" fmla="*/ 549104 h 3365601"/>
              <a:gd name="connsiteX13" fmla="*/ 658281 w 6548586"/>
              <a:gd name="connsiteY13" fmla="*/ 155829 h 3365601"/>
              <a:gd name="connsiteX14" fmla="*/ 1480079 w 6548586"/>
              <a:gd name="connsiteY14" fmla="*/ 949 h 336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48586" h="3365601">
                <a:moveTo>
                  <a:pt x="1480079" y="949"/>
                </a:moveTo>
                <a:cubicBezTo>
                  <a:pt x="2659144" y="-29764"/>
                  <a:pt x="3756876" y="692145"/>
                  <a:pt x="4165229" y="1078223"/>
                </a:cubicBezTo>
                <a:cubicBezTo>
                  <a:pt x="4667817" y="1553396"/>
                  <a:pt x="5650656" y="2554054"/>
                  <a:pt x="5991299" y="2867109"/>
                </a:cubicBezTo>
                <a:cubicBezTo>
                  <a:pt x="6099495" y="2966685"/>
                  <a:pt x="6266043" y="3138324"/>
                  <a:pt x="6472025" y="3306107"/>
                </a:cubicBezTo>
                <a:lnTo>
                  <a:pt x="6548586" y="3365601"/>
                </a:lnTo>
                <a:lnTo>
                  <a:pt x="4235274" y="3365601"/>
                </a:lnTo>
                <a:lnTo>
                  <a:pt x="3987698" y="3197699"/>
                </a:lnTo>
                <a:cubicBezTo>
                  <a:pt x="3229944" y="2695994"/>
                  <a:pt x="2512272" y="2274540"/>
                  <a:pt x="2512272" y="2274540"/>
                </a:cubicBezTo>
                <a:cubicBezTo>
                  <a:pt x="2126955" y="2090062"/>
                  <a:pt x="1825402" y="1911173"/>
                  <a:pt x="1004508" y="1911173"/>
                </a:cubicBezTo>
                <a:cubicBezTo>
                  <a:pt x="281340" y="1911173"/>
                  <a:pt x="49852" y="2159416"/>
                  <a:pt x="3280" y="2221477"/>
                </a:cubicBezTo>
                <a:lnTo>
                  <a:pt x="0" y="2226125"/>
                </a:lnTo>
                <a:lnTo>
                  <a:pt x="0" y="619218"/>
                </a:lnTo>
                <a:lnTo>
                  <a:pt x="55727" y="549104"/>
                </a:lnTo>
                <a:cubicBezTo>
                  <a:pt x="190835" y="394158"/>
                  <a:pt x="384999" y="257502"/>
                  <a:pt x="658281" y="155829"/>
                </a:cubicBezTo>
                <a:cubicBezTo>
                  <a:pt x="931563" y="55204"/>
                  <a:pt x="1207987" y="8036"/>
                  <a:pt x="1480079" y="94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5" name="Rectangle 3"/>
          <p:cNvSpPr>
            <a:spLocks noGrp="1" noChangeArrowheads="1"/>
          </p:cNvSpPr>
          <p:nvPr userDrawn="1">
            <p:ph type="subTitle" idx="1"/>
          </p:nvPr>
        </p:nvSpPr>
        <p:spPr>
          <a:xfrm>
            <a:off x="227014" y="4791075"/>
            <a:ext cx="4344986" cy="1104900"/>
          </a:xfrm>
        </p:spPr>
        <p:txBody>
          <a:bodyPr anchor="ctr"/>
          <a:lstStyle>
            <a:lvl1pPr marL="0" indent="0">
              <a:buFontTx/>
              <a:buNone/>
              <a:defRPr sz="1600" b="1">
                <a:solidFill>
                  <a:schemeClr val="accent2"/>
                </a:solidFill>
              </a:defRPr>
            </a:lvl1pPr>
          </a:lstStyle>
          <a:p>
            <a:pPr lvl="0"/>
            <a:r>
              <a:rPr lang="en-GB" noProof="0" dirty="0"/>
              <a:t>Click to edit Master subtitle style</a:t>
            </a:r>
          </a:p>
        </p:txBody>
      </p:sp>
      <p:sp>
        <p:nvSpPr>
          <p:cNvPr id="10" name="Freeform: Shape 9"/>
          <p:cNvSpPr/>
          <p:nvPr userDrawn="1"/>
        </p:nvSpPr>
        <p:spPr>
          <a:xfrm>
            <a:off x="-2" y="0"/>
            <a:ext cx="9144002" cy="3133725"/>
          </a:xfrm>
          <a:custGeom>
            <a:avLst/>
            <a:gdLst>
              <a:gd name="connsiteX0" fmla="*/ 0 w 9144002"/>
              <a:gd name="connsiteY0" fmla="*/ 0 h 3133725"/>
              <a:gd name="connsiteX1" fmla="*/ 2519249 w 9144002"/>
              <a:gd name="connsiteY1" fmla="*/ 0 h 3133725"/>
              <a:gd name="connsiteX2" fmla="*/ 2609471 w 9144002"/>
              <a:gd name="connsiteY2" fmla="*/ 37769 h 3133725"/>
              <a:gd name="connsiteX3" fmla="*/ 2969333 w 9144002"/>
              <a:gd name="connsiteY3" fmla="*/ 156871 h 3133725"/>
              <a:gd name="connsiteX4" fmla="*/ 6661323 w 9144002"/>
              <a:gd name="connsiteY4" fmla="*/ 959169 h 3133725"/>
              <a:gd name="connsiteX5" fmla="*/ 9096658 w 9144002"/>
              <a:gd name="connsiteY5" fmla="*/ 1513854 h 3133725"/>
              <a:gd name="connsiteX6" fmla="*/ 9144002 w 9144002"/>
              <a:gd name="connsiteY6" fmla="*/ 1531861 h 3133725"/>
              <a:gd name="connsiteX7" fmla="*/ 9144002 w 9144002"/>
              <a:gd name="connsiteY7" fmla="*/ 3133725 h 3133725"/>
              <a:gd name="connsiteX8" fmla="*/ 9009890 w 9144002"/>
              <a:gd name="connsiteY8" fmla="*/ 3076232 h 3133725"/>
              <a:gd name="connsiteX9" fmla="*/ 3896877 w 9144002"/>
              <a:gd name="connsiteY9" fmla="*/ 2283206 h 3133725"/>
              <a:gd name="connsiteX10" fmla="*/ 78966 w 9144002"/>
              <a:gd name="connsiteY10" fmla="*/ 830672 h 3133725"/>
              <a:gd name="connsiteX11" fmla="*/ 0 w 9144002"/>
              <a:gd name="connsiteY11" fmla="*/ 749628 h 3133725"/>
              <a:gd name="connsiteX12" fmla="*/ 0 w 9144002"/>
              <a:gd name="connsiteY12" fmla="*/ 0 h 313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2" h="3133725">
                <a:moveTo>
                  <a:pt x="0" y="0"/>
                </a:moveTo>
                <a:lnTo>
                  <a:pt x="2519249" y="0"/>
                </a:lnTo>
                <a:lnTo>
                  <a:pt x="2609471" y="37769"/>
                </a:lnTo>
                <a:cubicBezTo>
                  <a:pt x="2715229" y="79565"/>
                  <a:pt x="2834635" y="119494"/>
                  <a:pt x="2969333" y="156871"/>
                </a:cubicBezTo>
                <a:cubicBezTo>
                  <a:pt x="4412179" y="550637"/>
                  <a:pt x="5000230" y="668767"/>
                  <a:pt x="6661323" y="959169"/>
                </a:cubicBezTo>
                <a:cubicBezTo>
                  <a:pt x="7286505" y="1069916"/>
                  <a:pt x="8258665" y="1213195"/>
                  <a:pt x="9096658" y="1513854"/>
                </a:cubicBezTo>
                <a:lnTo>
                  <a:pt x="9144002" y="1531861"/>
                </a:lnTo>
                <a:lnTo>
                  <a:pt x="9144002" y="3133725"/>
                </a:lnTo>
                <a:lnTo>
                  <a:pt x="9009890" y="3076232"/>
                </a:lnTo>
                <a:cubicBezTo>
                  <a:pt x="8172678" y="2736614"/>
                  <a:pt x="7049315" y="2539154"/>
                  <a:pt x="3896877" y="2283206"/>
                </a:cubicBezTo>
                <a:cubicBezTo>
                  <a:pt x="1811513" y="2116317"/>
                  <a:pt x="678021" y="1423905"/>
                  <a:pt x="78966" y="830672"/>
                </a:cubicBezTo>
                <a:lnTo>
                  <a:pt x="0" y="749628"/>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AD8576-85FD-4583-BE43-5BD89DD7A70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53" b="1781"/>
          <a:stretch/>
        </p:blipFill>
        <p:spPr>
          <a:xfrm>
            <a:off x="0" y="0"/>
            <a:ext cx="9144000" cy="5990666"/>
          </a:xfrm>
          <a:prstGeom prst="rect">
            <a:avLst/>
          </a:prstGeom>
        </p:spPr>
      </p:pic>
      <p:sp>
        <p:nvSpPr>
          <p:cNvPr id="18" name="Freeform: Shape 17"/>
          <p:cNvSpPr/>
          <p:nvPr userDrawn="1"/>
        </p:nvSpPr>
        <p:spPr>
          <a:xfrm>
            <a:off x="2" y="5403572"/>
            <a:ext cx="4235273" cy="1454428"/>
          </a:xfrm>
          <a:custGeom>
            <a:avLst/>
            <a:gdLst>
              <a:gd name="connsiteX0" fmla="*/ 1004507 w 4235273"/>
              <a:gd name="connsiteY0" fmla="*/ 0 h 1454428"/>
              <a:gd name="connsiteX1" fmla="*/ 2512271 w 4235273"/>
              <a:gd name="connsiteY1" fmla="*/ 363367 h 1454428"/>
              <a:gd name="connsiteX2" fmla="*/ 3987697 w 4235273"/>
              <a:gd name="connsiteY2" fmla="*/ 1286526 h 1454428"/>
              <a:gd name="connsiteX3" fmla="*/ 4235273 w 4235273"/>
              <a:gd name="connsiteY3" fmla="*/ 1454428 h 1454428"/>
              <a:gd name="connsiteX4" fmla="*/ 0 w 4235273"/>
              <a:gd name="connsiteY4" fmla="*/ 1454428 h 1454428"/>
              <a:gd name="connsiteX5" fmla="*/ 0 w 4235273"/>
              <a:gd name="connsiteY5" fmla="*/ 314951 h 1454428"/>
              <a:gd name="connsiteX6" fmla="*/ 3279 w 4235273"/>
              <a:gd name="connsiteY6" fmla="*/ 310304 h 1454428"/>
              <a:gd name="connsiteX7" fmla="*/ 1004507 w 4235273"/>
              <a:gd name="connsiteY7" fmla="*/ 0 h 1454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5273" h="1454428">
                <a:moveTo>
                  <a:pt x="1004507" y="0"/>
                </a:moveTo>
                <a:cubicBezTo>
                  <a:pt x="1825401" y="0"/>
                  <a:pt x="2126954" y="178889"/>
                  <a:pt x="2512271" y="363367"/>
                </a:cubicBezTo>
                <a:cubicBezTo>
                  <a:pt x="2512271" y="363367"/>
                  <a:pt x="3229943" y="784821"/>
                  <a:pt x="3987697" y="1286526"/>
                </a:cubicBezTo>
                <a:lnTo>
                  <a:pt x="4235273" y="1454428"/>
                </a:lnTo>
                <a:lnTo>
                  <a:pt x="0" y="1454428"/>
                </a:lnTo>
                <a:lnTo>
                  <a:pt x="0" y="314951"/>
                </a:lnTo>
                <a:lnTo>
                  <a:pt x="3279" y="310304"/>
                </a:lnTo>
                <a:cubicBezTo>
                  <a:pt x="49851" y="248243"/>
                  <a:pt x="281339" y="0"/>
                  <a:pt x="100450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p:cNvSpPr/>
          <p:nvPr userDrawn="1"/>
        </p:nvSpPr>
        <p:spPr>
          <a:xfrm>
            <a:off x="4709579" y="0"/>
            <a:ext cx="4434420" cy="1092200"/>
          </a:xfrm>
          <a:custGeom>
            <a:avLst/>
            <a:gdLst>
              <a:gd name="connsiteX0" fmla="*/ 0 w 4434420"/>
              <a:gd name="connsiteY0" fmla="*/ 0 h 1092200"/>
              <a:gd name="connsiteX1" fmla="*/ 4434420 w 4434420"/>
              <a:gd name="connsiteY1" fmla="*/ 0 h 1092200"/>
              <a:gd name="connsiteX2" fmla="*/ 4434420 w 4434420"/>
              <a:gd name="connsiteY2" fmla="*/ 1092200 h 1092200"/>
              <a:gd name="connsiteX3" fmla="*/ 4367939 w 4434420"/>
              <a:gd name="connsiteY3" fmla="*/ 1022030 h 1092200"/>
              <a:gd name="connsiteX4" fmla="*/ 4268421 w 4434420"/>
              <a:gd name="connsiteY4" fmla="*/ 946239 h 1092200"/>
              <a:gd name="connsiteX5" fmla="*/ 851048 w 4434420"/>
              <a:gd name="connsiteY5" fmla="*/ 163500 h 1092200"/>
              <a:gd name="connsiteX6" fmla="*/ 75879 w 4434420"/>
              <a:gd name="connsiteY6" fmla="*/ 22794 h 1092200"/>
              <a:gd name="connsiteX7" fmla="*/ 0 w 4434420"/>
              <a:gd name="connsiteY7" fmla="*/ 0 h 109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4420" h="1092200">
                <a:moveTo>
                  <a:pt x="0" y="0"/>
                </a:moveTo>
                <a:lnTo>
                  <a:pt x="4434420" y="0"/>
                </a:lnTo>
                <a:lnTo>
                  <a:pt x="4434420" y="1092200"/>
                </a:lnTo>
                <a:lnTo>
                  <a:pt x="4367939" y="1022030"/>
                </a:lnTo>
                <a:cubicBezTo>
                  <a:pt x="4338265" y="995374"/>
                  <a:pt x="4305199" y="970014"/>
                  <a:pt x="4268421" y="946239"/>
                </a:cubicBezTo>
                <a:cubicBezTo>
                  <a:pt x="3676320" y="565842"/>
                  <a:pt x="3190213" y="397590"/>
                  <a:pt x="851048" y="163500"/>
                </a:cubicBezTo>
                <a:cubicBezTo>
                  <a:pt x="563678" y="135153"/>
                  <a:pt x="306290" y="86403"/>
                  <a:pt x="75879" y="22794"/>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ILLY_LOGO.jpg"/>
          <p:cNvPicPr>
            <a:picLocks noChangeAspect="1"/>
          </p:cNvPicPr>
          <p:nvPr userDrawn="1"/>
        </p:nvPicPr>
        <p:blipFill>
          <a:blip r:embed="rId3" cstate="print"/>
          <a:stretch>
            <a:fillRect/>
          </a:stretch>
        </p:blipFill>
        <p:spPr>
          <a:xfrm>
            <a:off x="8260240" y="6254113"/>
            <a:ext cx="633977" cy="345152"/>
          </a:xfrm>
          <a:prstGeom prst="rect">
            <a:avLst/>
          </a:prstGeom>
        </p:spPr>
      </p:pic>
      <p:sp>
        <p:nvSpPr>
          <p:cNvPr id="8" name="Subtitle 2"/>
          <p:cNvSpPr txBox="1">
            <a:spLocks/>
          </p:cNvSpPr>
          <p:nvPr userDrawn="1"/>
        </p:nvSpPr>
        <p:spPr>
          <a:xfrm>
            <a:off x="1019175" y="6099205"/>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000" b="1" dirty="0"/>
              <a:t>Supported by Eli Lilly and Company.</a:t>
            </a:r>
          </a:p>
          <a:p>
            <a:pPr algn="r">
              <a:spcBef>
                <a:spcPct val="20000"/>
              </a:spcBef>
              <a:buFont typeface="Arial"/>
              <a:buNone/>
              <a:defRPr/>
            </a:pPr>
            <a:r>
              <a:rPr lang="en-US" sz="1000" dirty="0"/>
              <a:t> Eli Lilly and Company has not influenced the content of this publication</a:t>
            </a:r>
          </a:p>
        </p:txBody>
      </p:sp>
      <p:sp>
        <p:nvSpPr>
          <p:cNvPr id="12" name="Rectangle 11"/>
          <p:cNvSpPr/>
          <p:nvPr userDrawn="1"/>
        </p:nvSpPr>
        <p:spPr>
          <a:xfrm>
            <a:off x="2415852" y="1295835"/>
            <a:ext cx="4312297" cy="470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normAutofit/>
          </a:bodyPr>
          <a:lstStyle/>
          <a:p>
            <a:pPr algn="ctr"/>
            <a:r>
              <a:rPr lang="en-US" sz="1800" b="1" u="none" kern="1200" dirty="0">
                <a:solidFill>
                  <a:schemeClr val="bg1"/>
                </a:solidFill>
                <a:effectLst/>
                <a:latin typeface="Arial"/>
                <a:ea typeface="+mn-ea"/>
                <a:cs typeface="Arial"/>
              </a:rPr>
              <a:t>14–17 November 2018</a:t>
            </a:r>
            <a:r>
              <a:rPr lang="en-US" sz="1800" b="1" u="none" kern="1200" baseline="0" dirty="0">
                <a:solidFill>
                  <a:schemeClr val="bg1"/>
                </a:solidFill>
                <a:effectLst/>
                <a:latin typeface="Arial"/>
                <a:ea typeface="+mn-ea"/>
                <a:cs typeface="Arial"/>
              </a:rPr>
              <a:t> </a:t>
            </a:r>
            <a:r>
              <a:rPr lang="en-US" sz="1800" b="1" u="none" kern="1200" dirty="0">
                <a:solidFill>
                  <a:schemeClr val="bg1"/>
                </a:solidFill>
                <a:effectLst/>
                <a:latin typeface="Arial"/>
                <a:ea typeface="+mn-ea"/>
                <a:cs typeface="Arial"/>
              </a:rPr>
              <a:t>| Rome, Italy </a:t>
            </a:r>
            <a:endParaRPr lang="en-GB" sz="1800" b="1" u="none" kern="1200" dirty="0">
              <a:solidFill>
                <a:schemeClr val="bg1"/>
              </a:solidFill>
              <a:effectLst/>
              <a:latin typeface="Arial"/>
              <a:ea typeface="+mn-ea"/>
              <a:cs typeface="Arial"/>
            </a:endParaRPr>
          </a:p>
        </p:txBody>
      </p:sp>
      <p:sp>
        <p:nvSpPr>
          <p:cNvPr id="15" name="Rectangle 14"/>
          <p:cNvSpPr/>
          <p:nvPr userDrawn="1"/>
        </p:nvSpPr>
        <p:spPr>
          <a:xfrm>
            <a:off x="227013" y="621919"/>
            <a:ext cx="8689975" cy="707886"/>
          </a:xfrm>
          <a:prstGeom prst="rect">
            <a:avLst/>
          </a:prstGeom>
          <a:effectLst/>
        </p:spPr>
        <p:txBody>
          <a:bodyPr wrap="square">
            <a:spAutoFit/>
          </a:bodyPr>
          <a:lstStyle/>
          <a:p>
            <a:pPr algn="ctr"/>
            <a:r>
              <a:rPr kumimoji="0" lang="en-US" sz="4000" b="1" i="0" u="none" strike="noStrike" kern="0" cap="none" spc="0" normalizeH="0" baseline="0" noProof="0" dirty="0">
                <a:ln>
                  <a:noFill/>
                </a:ln>
                <a:solidFill>
                  <a:schemeClr val="bg1"/>
                </a:solidFill>
                <a:effectLst/>
                <a:uLnTx/>
                <a:uFillTx/>
                <a:latin typeface="Arial"/>
                <a:ea typeface="+mn-ea"/>
                <a:cs typeface="Arial"/>
              </a:rPr>
              <a:t>CTOS 2018 ANNUAL MEETING</a:t>
            </a:r>
            <a:endParaRPr lang="en-GB" sz="1800" dirty="0">
              <a:solidFill>
                <a:schemeClr val="bg1"/>
              </a:solidFill>
              <a:effectLst/>
            </a:endParaRPr>
          </a:p>
        </p:txBody>
      </p:sp>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96" y="5886449"/>
            <a:ext cx="1445252" cy="895351"/>
          </a:xfrm>
          <a:prstGeom prst="rect">
            <a:avLst/>
          </a:prstGeom>
        </p:spPr>
      </p:pic>
    </p:spTree>
    <p:extLst>
      <p:ext uri="{BB962C8B-B14F-4D97-AF65-F5344CB8AC3E}">
        <p14:creationId xmlns:p14="http://schemas.microsoft.com/office/powerpoint/2010/main" val="1052205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31977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15296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228600" y="1447800"/>
            <a:ext cx="4267200" cy="51816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267200" cy="51816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48311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413932"/>
            <a:ext cx="42687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28600" y="2174874"/>
            <a:ext cx="4268788"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413932"/>
            <a:ext cx="42703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4"/>
            <a:ext cx="4270375"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1"/>
          <p:cNvSpPr>
            <a:spLocks noGrp="1"/>
          </p:cNvSpPr>
          <p:nvPr>
            <p:ph type="title"/>
          </p:nvPr>
        </p:nvSpPr>
        <p:spPr>
          <a:xfrm>
            <a:off x="228600" y="228600"/>
            <a:ext cx="8686800" cy="939801"/>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263486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65180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2572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E117EA-025D-41AB-BA55-2033E1E4FEF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272" r="1106"/>
          <a:stretch/>
        </p:blipFill>
        <p:spPr>
          <a:xfrm>
            <a:off x="0" y="0"/>
            <a:ext cx="9143998" cy="5999161"/>
          </a:xfrm>
          <a:prstGeom prst="rect">
            <a:avLst/>
          </a:prstGeom>
        </p:spPr>
      </p:pic>
      <p:sp>
        <p:nvSpPr>
          <p:cNvPr id="18" name="Freeform: Shape 17"/>
          <p:cNvSpPr/>
          <p:nvPr userDrawn="1"/>
        </p:nvSpPr>
        <p:spPr>
          <a:xfrm>
            <a:off x="2" y="5403572"/>
            <a:ext cx="4235273" cy="1454428"/>
          </a:xfrm>
          <a:custGeom>
            <a:avLst/>
            <a:gdLst>
              <a:gd name="connsiteX0" fmla="*/ 1004507 w 4235273"/>
              <a:gd name="connsiteY0" fmla="*/ 0 h 1454428"/>
              <a:gd name="connsiteX1" fmla="*/ 2512271 w 4235273"/>
              <a:gd name="connsiteY1" fmla="*/ 363367 h 1454428"/>
              <a:gd name="connsiteX2" fmla="*/ 3987697 w 4235273"/>
              <a:gd name="connsiteY2" fmla="*/ 1286526 h 1454428"/>
              <a:gd name="connsiteX3" fmla="*/ 4235273 w 4235273"/>
              <a:gd name="connsiteY3" fmla="*/ 1454428 h 1454428"/>
              <a:gd name="connsiteX4" fmla="*/ 0 w 4235273"/>
              <a:gd name="connsiteY4" fmla="*/ 1454428 h 1454428"/>
              <a:gd name="connsiteX5" fmla="*/ 0 w 4235273"/>
              <a:gd name="connsiteY5" fmla="*/ 314951 h 1454428"/>
              <a:gd name="connsiteX6" fmla="*/ 3279 w 4235273"/>
              <a:gd name="connsiteY6" fmla="*/ 310304 h 1454428"/>
              <a:gd name="connsiteX7" fmla="*/ 1004507 w 4235273"/>
              <a:gd name="connsiteY7" fmla="*/ 0 h 1454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5273" h="1454428">
                <a:moveTo>
                  <a:pt x="1004507" y="0"/>
                </a:moveTo>
                <a:cubicBezTo>
                  <a:pt x="1825401" y="0"/>
                  <a:pt x="2126954" y="178889"/>
                  <a:pt x="2512271" y="363367"/>
                </a:cubicBezTo>
                <a:cubicBezTo>
                  <a:pt x="2512271" y="363367"/>
                  <a:pt x="3229943" y="784821"/>
                  <a:pt x="3987697" y="1286526"/>
                </a:cubicBezTo>
                <a:lnTo>
                  <a:pt x="4235273" y="1454428"/>
                </a:lnTo>
                <a:lnTo>
                  <a:pt x="0" y="1454428"/>
                </a:lnTo>
                <a:lnTo>
                  <a:pt x="0" y="314951"/>
                </a:lnTo>
                <a:lnTo>
                  <a:pt x="3279" y="310304"/>
                </a:lnTo>
                <a:cubicBezTo>
                  <a:pt x="49851" y="248243"/>
                  <a:pt x="281339" y="0"/>
                  <a:pt x="100450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p:cNvSpPr/>
          <p:nvPr userDrawn="1"/>
        </p:nvSpPr>
        <p:spPr>
          <a:xfrm>
            <a:off x="4709579" y="0"/>
            <a:ext cx="4434420" cy="1092200"/>
          </a:xfrm>
          <a:custGeom>
            <a:avLst/>
            <a:gdLst>
              <a:gd name="connsiteX0" fmla="*/ 0 w 4434420"/>
              <a:gd name="connsiteY0" fmla="*/ 0 h 1092200"/>
              <a:gd name="connsiteX1" fmla="*/ 4434420 w 4434420"/>
              <a:gd name="connsiteY1" fmla="*/ 0 h 1092200"/>
              <a:gd name="connsiteX2" fmla="*/ 4434420 w 4434420"/>
              <a:gd name="connsiteY2" fmla="*/ 1092200 h 1092200"/>
              <a:gd name="connsiteX3" fmla="*/ 4367939 w 4434420"/>
              <a:gd name="connsiteY3" fmla="*/ 1022030 h 1092200"/>
              <a:gd name="connsiteX4" fmla="*/ 4268421 w 4434420"/>
              <a:gd name="connsiteY4" fmla="*/ 946239 h 1092200"/>
              <a:gd name="connsiteX5" fmla="*/ 851048 w 4434420"/>
              <a:gd name="connsiteY5" fmla="*/ 163500 h 1092200"/>
              <a:gd name="connsiteX6" fmla="*/ 75879 w 4434420"/>
              <a:gd name="connsiteY6" fmla="*/ 22794 h 1092200"/>
              <a:gd name="connsiteX7" fmla="*/ 0 w 4434420"/>
              <a:gd name="connsiteY7" fmla="*/ 0 h 109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4420" h="1092200">
                <a:moveTo>
                  <a:pt x="0" y="0"/>
                </a:moveTo>
                <a:lnTo>
                  <a:pt x="4434420" y="0"/>
                </a:lnTo>
                <a:lnTo>
                  <a:pt x="4434420" y="1092200"/>
                </a:lnTo>
                <a:lnTo>
                  <a:pt x="4367939" y="1022030"/>
                </a:lnTo>
                <a:cubicBezTo>
                  <a:pt x="4338265" y="995374"/>
                  <a:pt x="4305199" y="970014"/>
                  <a:pt x="4268421" y="946239"/>
                </a:cubicBezTo>
                <a:cubicBezTo>
                  <a:pt x="3676320" y="565842"/>
                  <a:pt x="3190213" y="397590"/>
                  <a:pt x="851048" y="163500"/>
                </a:cubicBezTo>
                <a:cubicBezTo>
                  <a:pt x="563678" y="135153"/>
                  <a:pt x="306290" y="86403"/>
                  <a:pt x="75879" y="22794"/>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ILLY_LOGO.jpg"/>
          <p:cNvPicPr>
            <a:picLocks noChangeAspect="1"/>
          </p:cNvPicPr>
          <p:nvPr userDrawn="1"/>
        </p:nvPicPr>
        <p:blipFill>
          <a:blip r:embed="rId3" cstate="print"/>
          <a:stretch>
            <a:fillRect/>
          </a:stretch>
        </p:blipFill>
        <p:spPr>
          <a:xfrm>
            <a:off x="8260240" y="6254113"/>
            <a:ext cx="633977" cy="345152"/>
          </a:xfrm>
          <a:prstGeom prst="rect">
            <a:avLst/>
          </a:prstGeom>
        </p:spPr>
      </p:pic>
      <p:sp>
        <p:nvSpPr>
          <p:cNvPr id="8" name="Subtitle 2"/>
          <p:cNvSpPr txBox="1">
            <a:spLocks/>
          </p:cNvSpPr>
          <p:nvPr userDrawn="1"/>
        </p:nvSpPr>
        <p:spPr>
          <a:xfrm>
            <a:off x="1019175" y="6099205"/>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000" b="1" dirty="0"/>
              <a:t>Supported by Eli Lilly and Company.</a:t>
            </a:r>
          </a:p>
          <a:p>
            <a:pPr algn="r">
              <a:spcBef>
                <a:spcPct val="20000"/>
              </a:spcBef>
              <a:buFont typeface="Arial"/>
              <a:buNone/>
              <a:defRPr/>
            </a:pPr>
            <a:r>
              <a:rPr lang="en-US" sz="1000" dirty="0"/>
              <a:t> Eli Lilly and Company has not influenced the content of this publication</a:t>
            </a:r>
          </a:p>
        </p:txBody>
      </p:sp>
      <p:sp>
        <p:nvSpPr>
          <p:cNvPr id="12" name="Rectangle 11"/>
          <p:cNvSpPr/>
          <p:nvPr userDrawn="1"/>
        </p:nvSpPr>
        <p:spPr>
          <a:xfrm>
            <a:off x="3546008" y="1180466"/>
            <a:ext cx="4478551" cy="455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rmAutofit/>
          </a:bodyPr>
          <a:lstStyle/>
          <a:p>
            <a:pPr algn="r"/>
            <a:r>
              <a:rPr lang="en-US" sz="1800" b="0" kern="1200" dirty="0">
                <a:solidFill>
                  <a:schemeClr val="bg1"/>
                </a:solidFill>
                <a:effectLst/>
                <a:latin typeface="Arial"/>
                <a:ea typeface="+mn-ea"/>
                <a:cs typeface="Arial"/>
              </a:rPr>
              <a:t>19–23 October 2018</a:t>
            </a:r>
            <a:r>
              <a:rPr lang="en-US" sz="1800" b="0" kern="1200" baseline="0" dirty="0">
                <a:solidFill>
                  <a:schemeClr val="bg1"/>
                </a:solidFill>
                <a:effectLst/>
                <a:latin typeface="Arial"/>
                <a:ea typeface="+mn-ea"/>
                <a:cs typeface="Arial"/>
              </a:rPr>
              <a:t> </a:t>
            </a:r>
            <a:r>
              <a:rPr lang="en-US" sz="1800" b="0" kern="1200" dirty="0">
                <a:solidFill>
                  <a:schemeClr val="bg1"/>
                </a:solidFill>
                <a:effectLst/>
                <a:latin typeface="Arial"/>
                <a:ea typeface="+mn-ea"/>
                <a:cs typeface="Arial"/>
              </a:rPr>
              <a:t>| </a:t>
            </a:r>
            <a:r>
              <a:rPr lang="en-GB" sz="1800" b="0" kern="1200" dirty="0">
                <a:solidFill>
                  <a:schemeClr val="bg1"/>
                </a:solidFill>
                <a:effectLst/>
                <a:latin typeface="Arial"/>
                <a:ea typeface="+mn-ea"/>
                <a:cs typeface="Arial"/>
              </a:rPr>
              <a:t>Munich, Germany </a:t>
            </a:r>
          </a:p>
        </p:txBody>
      </p:sp>
      <p:sp>
        <p:nvSpPr>
          <p:cNvPr id="15" name="Rectangle 14"/>
          <p:cNvSpPr/>
          <p:nvPr userDrawn="1"/>
        </p:nvSpPr>
        <p:spPr>
          <a:xfrm>
            <a:off x="1495653" y="606238"/>
            <a:ext cx="6528906" cy="646331"/>
          </a:xfrm>
          <a:prstGeom prst="rect">
            <a:avLst/>
          </a:prstGeom>
          <a:effectLst/>
        </p:spPr>
        <p:txBody>
          <a:bodyPr wrap="square" rIns="0">
            <a:spAutoFit/>
          </a:bodyPr>
          <a:lstStyle/>
          <a:p>
            <a:pPr algn="r"/>
            <a:r>
              <a:rPr kumimoji="0" lang="en-US" sz="3600" b="1" i="0" u="none" strike="noStrike" kern="0" cap="none" spc="0" normalizeH="0" baseline="0" noProof="0" dirty="0">
                <a:ln>
                  <a:noFill/>
                </a:ln>
                <a:solidFill>
                  <a:schemeClr val="bg1"/>
                </a:solidFill>
                <a:effectLst/>
                <a:uLnTx/>
                <a:uFillTx/>
                <a:latin typeface="Arial"/>
                <a:ea typeface="+mn-ea"/>
                <a:cs typeface="Arial"/>
              </a:rPr>
              <a:t>ESMO 2018 CONGRESS</a:t>
            </a:r>
            <a:endParaRPr lang="en-GB" sz="1600" dirty="0">
              <a:solidFill>
                <a:schemeClr val="bg1"/>
              </a:solidFill>
              <a:effectLst/>
            </a:endParaRPr>
          </a:p>
        </p:txBody>
      </p:sp>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96" y="5886449"/>
            <a:ext cx="1445252" cy="895351"/>
          </a:xfrm>
          <a:prstGeom prst="rect">
            <a:avLst/>
          </a:prstGeom>
        </p:spPr>
      </p:pic>
    </p:spTree>
    <p:extLst>
      <p:ext uri="{BB962C8B-B14F-4D97-AF65-F5344CB8AC3E}">
        <p14:creationId xmlns:p14="http://schemas.microsoft.com/office/powerpoint/2010/main" val="348868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92327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10843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228600" y="1447800"/>
            <a:ext cx="4267200" cy="51816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267200" cy="51816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24040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413932"/>
            <a:ext cx="42687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28600" y="2174874"/>
            <a:ext cx="4268788"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413932"/>
            <a:ext cx="42703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4"/>
            <a:ext cx="4270375"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1"/>
          <p:cNvSpPr>
            <a:spLocks noGrp="1"/>
          </p:cNvSpPr>
          <p:nvPr>
            <p:ph type="title"/>
          </p:nvPr>
        </p:nvSpPr>
        <p:spPr>
          <a:xfrm>
            <a:off x="228600" y="228600"/>
            <a:ext cx="8686800" cy="939801"/>
          </a:xfrm>
        </p:spPr>
        <p:txBody>
          <a:bodyPr/>
          <a:lstStyle/>
          <a:p>
            <a:r>
              <a:rPr lang="en-US" dirty="0"/>
              <a:t>Click to edit Master title style</a:t>
            </a:r>
            <a:endParaRPr lang="en-GB" dirty="0"/>
          </a:p>
        </p:txBody>
      </p:sp>
    </p:spTree>
    <p:extLst>
      <p:ext uri="{BB962C8B-B14F-4D97-AF65-F5344CB8AC3E}">
        <p14:creationId xmlns:p14="http://schemas.microsoft.com/office/powerpoint/2010/main" val="1586079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80809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550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9" name="Rectangle 28"/>
          <p:cNvSpPr/>
          <p:nvPr userDrawn="1"/>
        </p:nvSpPr>
        <p:spPr>
          <a:xfrm>
            <a:off x="1" y="5581650"/>
            <a:ext cx="6029324" cy="1276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a:xfrm>
            <a:off x="2105025" y="0"/>
            <a:ext cx="7038975" cy="1790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userDrawn="1">
            <p:ph type="ctrTitle"/>
          </p:nvPr>
        </p:nvSpPr>
        <p:spPr>
          <a:xfrm>
            <a:off x="227013" y="2307338"/>
            <a:ext cx="8665709" cy="2483738"/>
          </a:xfrm>
        </p:spPr>
        <p:txBody>
          <a:bodyPr bIns="45720" anchor="ctr"/>
          <a:lstStyle>
            <a:lvl1pPr>
              <a:defRPr sz="2800">
                <a:solidFill>
                  <a:schemeClr val="tx2"/>
                </a:solidFill>
              </a:defRPr>
            </a:lvl1pPr>
          </a:lstStyle>
          <a:p>
            <a:pPr lvl="0"/>
            <a:r>
              <a:rPr lang="en-GB" noProof="0" dirty="0"/>
              <a:t>Click to edit Master 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89798" y="188251"/>
            <a:ext cx="1544055" cy="956561"/>
          </a:xfrm>
          <a:prstGeom prst="rect">
            <a:avLst/>
          </a:prstGeom>
        </p:spPr>
      </p:pic>
      <p:sp>
        <p:nvSpPr>
          <p:cNvPr id="36" name="Freeform: Shape 35"/>
          <p:cNvSpPr/>
          <p:nvPr userDrawn="1"/>
        </p:nvSpPr>
        <p:spPr>
          <a:xfrm>
            <a:off x="-1" y="4610100"/>
            <a:ext cx="9058275" cy="2247900"/>
          </a:xfrm>
          <a:custGeom>
            <a:avLst/>
            <a:gdLst>
              <a:gd name="connsiteX0" fmla="*/ 1480079 w 6548586"/>
              <a:gd name="connsiteY0" fmla="*/ 949 h 3365601"/>
              <a:gd name="connsiteX1" fmla="*/ 4165229 w 6548586"/>
              <a:gd name="connsiteY1" fmla="*/ 1078223 h 3365601"/>
              <a:gd name="connsiteX2" fmla="*/ 5991299 w 6548586"/>
              <a:gd name="connsiteY2" fmla="*/ 2867109 h 3365601"/>
              <a:gd name="connsiteX3" fmla="*/ 6472025 w 6548586"/>
              <a:gd name="connsiteY3" fmla="*/ 3306107 h 3365601"/>
              <a:gd name="connsiteX4" fmla="*/ 6548586 w 6548586"/>
              <a:gd name="connsiteY4" fmla="*/ 3365601 h 3365601"/>
              <a:gd name="connsiteX5" fmla="*/ 4235274 w 6548586"/>
              <a:gd name="connsiteY5" fmla="*/ 3365601 h 3365601"/>
              <a:gd name="connsiteX6" fmla="*/ 3987698 w 6548586"/>
              <a:gd name="connsiteY6" fmla="*/ 3197699 h 3365601"/>
              <a:gd name="connsiteX7" fmla="*/ 2512272 w 6548586"/>
              <a:gd name="connsiteY7" fmla="*/ 2274540 h 3365601"/>
              <a:gd name="connsiteX8" fmla="*/ 1004508 w 6548586"/>
              <a:gd name="connsiteY8" fmla="*/ 1911173 h 3365601"/>
              <a:gd name="connsiteX9" fmla="*/ 3280 w 6548586"/>
              <a:gd name="connsiteY9" fmla="*/ 2221477 h 3365601"/>
              <a:gd name="connsiteX10" fmla="*/ 0 w 6548586"/>
              <a:gd name="connsiteY10" fmla="*/ 2226125 h 3365601"/>
              <a:gd name="connsiteX11" fmla="*/ 0 w 6548586"/>
              <a:gd name="connsiteY11" fmla="*/ 619218 h 3365601"/>
              <a:gd name="connsiteX12" fmla="*/ 55727 w 6548586"/>
              <a:gd name="connsiteY12" fmla="*/ 549104 h 3365601"/>
              <a:gd name="connsiteX13" fmla="*/ 658281 w 6548586"/>
              <a:gd name="connsiteY13" fmla="*/ 155829 h 3365601"/>
              <a:gd name="connsiteX14" fmla="*/ 1480079 w 6548586"/>
              <a:gd name="connsiteY14" fmla="*/ 949 h 336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48586" h="3365601">
                <a:moveTo>
                  <a:pt x="1480079" y="949"/>
                </a:moveTo>
                <a:cubicBezTo>
                  <a:pt x="2659144" y="-29764"/>
                  <a:pt x="3756876" y="692145"/>
                  <a:pt x="4165229" y="1078223"/>
                </a:cubicBezTo>
                <a:cubicBezTo>
                  <a:pt x="4667817" y="1553396"/>
                  <a:pt x="5650656" y="2554054"/>
                  <a:pt x="5991299" y="2867109"/>
                </a:cubicBezTo>
                <a:cubicBezTo>
                  <a:pt x="6099495" y="2966685"/>
                  <a:pt x="6266043" y="3138324"/>
                  <a:pt x="6472025" y="3306107"/>
                </a:cubicBezTo>
                <a:lnTo>
                  <a:pt x="6548586" y="3365601"/>
                </a:lnTo>
                <a:lnTo>
                  <a:pt x="4235274" y="3365601"/>
                </a:lnTo>
                <a:lnTo>
                  <a:pt x="3987698" y="3197699"/>
                </a:lnTo>
                <a:cubicBezTo>
                  <a:pt x="3229944" y="2695994"/>
                  <a:pt x="2512272" y="2274540"/>
                  <a:pt x="2512272" y="2274540"/>
                </a:cubicBezTo>
                <a:cubicBezTo>
                  <a:pt x="2126955" y="2090062"/>
                  <a:pt x="1825402" y="1911173"/>
                  <a:pt x="1004508" y="1911173"/>
                </a:cubicBezTo>
                <a:cubicBezTo>
                  <a:pt x="281340" y="1911173"/>
                  <a:pt x="49852" y="2159416"/>
                  <a:pt x="3280" y="2221477"/>
                </a:cubicBezTo>
                <a:lnTo>
                  <a:pt x="0" y="2226125"/>
                </a:lnTo>
                <a:lnTo>
                  <a:pt x="0" y="619218"/>
                </a:lnTo>
                <a:lnTo>
                  <a:pt x="55727" y="549104"/>
                </a:lnTo>
                <a:cubicBezTo>
                  <a:pt x="190835" y="394158"/>
                  <a:pt x="384999" y="257502"/>
                  <a:pt x="658281" y="155829"/>
                </a:cubicBezTo>
                <a:cubicBezTo>
                  <a:pt x="931563" y="55204"/>
                  <a:pt x="1207987" y="8036"/>
                  <a:pt x="1480079" y="94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5" name="Rectangle 3"/>
          <p:cNvSpPr>
            <a:spLocks noGrp="1" noChangeArrowheads="1"/>
          </p:cNvSpPr>
          <p:nvPr userDrawn="1">
            <p:ph type="subTitle" idx="1"/>
          </p:nvPr>
        </p:nvSpPr>
        <p:spPr>
          <a:xfrm>
            <a:off x="227014" y="4791075"/>
            <a:ext cx="4344986" cy="1104900"/>
          </a:xfrm>
        </p:spPr>
        <p:txBody>
          <a:bodyPr anchor="ctr"/>
          <a:lstStyle>
            <a:lvl1pPr marL="0" indent="0">
              <a:buFontTx/>
              <a:buNone/>
              <a:defRPr sz="1600" b="1">
                <a:solidFill>
                  <a:schemeClr val="accent2"/>
                </a:solidFill>
              </a:defRPr>
            </a:lvl1pPr>
          </a:lstStyle>
          <a:p>
            <a:pPr lvl="0"/>
            <a:r>
              <a:rPr lang="en-GB" noProof="0" dirty="0"/>
              <a:t>Click to edit Master subtitle style</a:t>
            </a:r>
          </a:p>
        </p:txBody>
      </p:sp>
      <p:sp>
        <p:nvSpPr>
          <p:cNvPr id="10" name="Freeform: Shape 9"/>
          <p:cNvSpPr/>
          <p:nvPr userDrawn="1"/>
        </p:nvSpPr>
        <p:spPr>
          <a:xfrm>
            <a:off x="-2" y="0"/>
            <a:ext cx="9144002" cy="3133725"/>
          </a:xfrm>
          <a:custGeom>
            <a:avLst/>
            <a:gdLst>
              <a:gd name="connsiteX0" fmla="*/ 0 w 9144002"/>
              <a:gd name="connsiteY0" fmla="*/ 0 h 3133725"/>
              <a:gd name="connsiteX1" fmla="*/ 2519249 w 9144002"/>
              <a:gd name="connsiteY1" fmla="*/ 0 h 3133725"/>
              <a:gd name="connsiteX2" fmla="*/ 2609471 w 9144002"/>
              <a:gd name="connsiteY2" fmla="*/ 37769 h 3133725"/>
              <a:gd name="connsiteX3" fmla="*/ 2969333 w 9144002"/>
              <a:gd name="connsiteY3" fmla="*/ 156871 h 3133725"/>
              <a:gd name="connsiteX4" fmla="*/ 6661323 w 9144002"/>
              <a:gd name="connsiteY4" fmla="*/ 959169 h 3133725"/>
              <a:gd name="connsiteX5" fmla="*/ 9096658 w 9144002"/>
              <a:gd name="connsiteY5" fmla="*/ 1513854 h 3133725"/>
              <a:gd name="connsiteX6" fmla="*/ 9144002 w 9144002"/>
              <a:gd name="connsiteY6" fmla="*/ 1531861 h 3133725"/>
              <a:gd name="connsiteX7" fmla="*/ 9144002 w 9144002"/>
              <a:gd name="connsiteY7" fmla="*/ 3133725 h 3133725"/>
              <a:gd name="connsiteX8" fmla="*/ 9009890 w 9144002"/>
              <a:gd name="connsiteY8" fmla="*/ 3076232 h 3133725"/>
              <a:gd name="connsiteX9" fmla="*/ 3896877 w 9144002"/>
              <a:gd name="connsiteY9" fmla="*/ 2283206 h 3133725"/>
              <a:gd name="connsiteX10" fmla="*/ 78966 w 9144002"/>
              <a:gd name="connsiteY10" fmla="*/ 830672 h 3133725"/>
              <a:gd name="connsiteX11" fmla="*/ 0 w 9144002"/>
              <a:gd name="connsiteY11" fmla="*/ 749628 h 3133725"/>
              <a:gd name="connsiteX12" fmla="*/ 0 w 9144002"/>
              <a:gd name="connsiteY12" fmla="*/ 0 h 313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2" h="3133725">
                <a:moveTo>
                  <a:pt x="0" y="0"/>
                </a:moveTo>
                <a:lnTo>
                  <a:pt x="2519249" y="0"/>
                </a:lnTo>
                <a:lnTo>
                  <a:pt x="2609471" y="37769"/>
                </a:lnTo>
                <a:cubicBezTo>
                  <a:pt x="2715229" y="79565"/>
                  <a:pt x="2834635" y="119494"/>
                  <a:pt x="2969333" y="156871"/>
                </a:cubicBezTo>
                <a:cubicBezTo>
                  <a:pt x="4412179" y="550637"/>
                  <a:pt x="5000230" y="668767"/>
                  <a:pt x="6661323" y="959169"/>
                </a:cubicBezTo>
                <a:cubicBezTo>
                  <a:pt x="7286505" y="1069916"/>
                  <a:pt x="8258665" y="1213195"/>
                  <a:pt x="9096658" y="1513854"/>
                </a:cubicBezTo>
                <a:lnTo>
                  <a:pt x="9144002" y="1531861"/>
                </a:lnTo>
                <a:lnTo>
                  <a:pt x="9144002" y="3133725"/>
                </a:lnTo>
                <a:lnTo>
                  <a:pt x="9009890" y="3076232"/>
                </a:lnTo>
                <a:cubicBezTo>
                  <a:pt x="8172678" y="2736614"/>
                  <a:pt x="7049315" y="2539154"/>
                  <a:pt x="3896877" y="2283206"/>
                </a:cubicBezTo>
                <a:cubicBezTo>
                  <a:pt x="1811513" y="2116317"/>
                  <a:pt x="678021" y="1423905"/>
                  <a:pt x="78966" y="830672"/>
                </a:cubicBezTo>
                <a:lnTo>
                  <a:pt x="0" y="749628"/>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13934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0" name="Freeform: Shape 19"/>
          <p:cNvSpPr/>
          <p:nvPr userDrawn="1"/>
        </p:nvSpPr>
        <p:spPr>
          <a:xfrm>
            <a:off x="4709579" y="-2473"/>
            <a:ext cx="4434420" cy="1092200"/>
          </a:xfrm>
          <a:custGeom>
            <a:avLst/>
            <a:gdLst>
              <a:gd name="connsiteX0" fmla="*/ 0 w 4434420"/>
              <a:gd name="connsiteY0" fmla="*/ 0 h 1092200"/>
              <a:gd name="connsiteX1" fmla="*/ 4434420 w 4434420"/>
              <a:gd name="connsiteY1" fmla="*/ 0 h 1092200"/>
              <a:gd name="connsiteX2" fmla="*/ 4434420 w 4434420"/>
              <a:gd name="connsiteY2" fmla="*/ 1092200 h 1092200"/>
              <a:gd name="connsiteX3" fmla="*/ 4367939 w 4434420"/>
              <a:gd name="connsiteY3" fmla="*/ 1022030 h 1092200"/>
              <a:gd name="connsiteX4" fmla="*/ 4268421 w 4434420"/>
              <a:gd name="connsiteY4" fmla="*/ 946239 h 1092200"/>
              <a:gd name="connsiteX5" fmla="*/ 851048 w 4434420"/>
              <a:gd name="connsiteY5" fmla="*/ 163500 h 1092200"/>
              <a:gd name="connsiteX6" fmla="*/ 75879 w 4434420"/>
              <a:gd name="connsiteY6" fmla="*/ 22794 h 1092200"/>
              <a:gd name="connsiteX7" fmla="*/ 0 w 4434420"/>
              <a:gd name="connsiteY7" fmla="*/ 0 h 109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4420" h="1092200">
                <a:moveTo>
                  <a:pt x="0" y="0"/>
                </a:moveTo>
                <a:lnTo>
                  <a:pt x="4434420" y="0"/>
                </a:lnTo>
                <a:lnTo>
                  <a:pt x="4434420" y="1092200"/>
                </a:lnTo>
                <a:lnTo>
                  <a:pt x="4367939" y="1022030"/>
                </a:lnTo>
                <a:cubicBezTo>
                  <a:pt x="4338265" y="995374"/>
                  <a:pt x="4305199" y="970014"/>
                  <a:pt x="4268421" y="946239"/>
                </a:cubicBezTo>
                <a:cubicBezTo>
                  <a:pt x="3676320" y="565842"/>
                  <a:pt x="3190213" y="397590"/>
                  <a:pt x="851048" y="163500"/>
                </a:cubicBezTo>
                <a:cubicBezTo>
                  <a:pt x="563678" y="135153"/>
                  <a:pt x="306290" y="86403"/>
                  <a:pt x="75879" y="22794"/>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228600" y="228600"/>
            <a:ext cx="7130143" cy="93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b"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228600" y="1320800"/>
            <a:ext cx="8686800"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4" name="Freeform: Shape 13"/>
          <p:cNvSpPr/>
          <p:nvPr userDrawn="1"/>
        </p:nvSpPr>
        <p:spPr>
          <a:xfrm>
            <a:off x="1" y="6188672"/>
            <a:ext cx="2333533" cy="669328"/>
          </a:xfrm>
          <a:custGeom>
            <a:avLst/>
            <a:gdLst>
              <a:gd name="connsiteX0" fmla="*/ 617162 w 2333533"/>
              <a:gd name="connsiteY0" fmla="*/ 621 h 669328"/>
              <a:gd name="connsiteX1" fmla="*/ 2304711 w 2333533"/>
              <a:gd name="connsiteY1" fmla="*/ 643664 h 669328"/>
              <a:gd name="connsiteX2" fmla="*/ 2333533 w 2333533"/>
              <a:gd name="connsiteY2" fmla="*/ 669328 h 669328"/>
              <a:gd name="connsiteX3" fmla="*/ 0 w 2333533"/>
              <a:gd name="connsiteY3" fmla="*/ 669328 h 669328"/>
              <a:gd name="connsiteX4" fmla="*/ 0 w 2333533"/>
              <a:gd name="connsiteY4" fmla="*/ 135552 h 669328"/>
              <a:gd name="connsiteX5" fmla="*/ 79415 w 2333533"/>
              <a:gd name="connsiteY5" fmla="*/ 101968 h 669328"/>
              <a:gd name="connsiteX6" fmla="*/ 617162 w 2333533"/>
              <a:gd name="connsiteY6" fmla="*/ 621 h 6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3533" h="669328">
                <a:moveTo>
                  <a:pt x="617162" y="621"/>
                </a:moveTo>
                <a:cubicBezTo>
                  <a:pt x="1329340" y="-17930"/>
                  <a:pt x="1996170" y="383148"/>
                  <a:pt x="2304711" y="643664"/>
                </a:cubicBezTo>
                <a:lnTo>
                  <a:pt x="2333533" y="669328"/>
                </a:lnTo>
                <a:lnTo>
                  <a:pt x="0" y="669328"/>
                </a:lnTo>
                <a:lnTo>
                  <a:pt x="0" y="135552"/>
                </a:lnTo>
                <a:lnTo>
                  <a:pt x="79415" y="101968"/>
                </a:lnTo>
                <a:cubicBezTo>
                  <a:pt x="258238" y="36123"/>
                  <a:pt x="439117" y="5259"/>
                  <a:pt x="617162" y="62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dk2" tx1="lt1" bg2="dk1" tx2="lt2" accent1="accent1" accent2="accent2" accent3="accent3" accent4="accent4" accent5="accent5" accent6="accent6" hlink="hlink" folHlink="folHlink"/>
  <p:sldLayoutIdLst>
    <p:sldLayoutId id="2147483649" r:id="rId1"/>
    <p:sldLayoutId id="2147483677" r:id="rId2"/>
    <p:sldLayoutId id="2147483650" r:id="rId3"/>
    <p:sldLayoutId id="2147483651" r:id="rId4"/>
    <p:sldLayoutId id="2147483652" r:id="rId5"/>
    <p:sldLayoutId id="2147483653" r:id="rId6"/>
    <p:sldLayoutId id="2147483654" r:id="rId7"/>
    <p:sldLayoutId id="2147483655" r:id="rId8"/>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userDrawn="1">
          <p15:clr>
            <a:srgbClr val="F26B43"/>
          </p15:clr>
        </p15:guide>
        <p15:guide id="2" orient="horz" pos="2160" userDrawn="1">
          <p15:clr>
            <a:srgbClr val="F26B43"/>
          </p15:clr>
        </p15:guide>
        <p15:guide id="3" pos="143" userDrawn="1">
          <p15:clr>
            <a:srgbClr val="F26B43"/>
          </p15:clr>
        </p15:guide>
        <p15:guide id="4" pos="5617" userDrawn="1">
          <p15:clr>
            <a:srgbClr val="F26B43"/>
          </p15:clr>
        </p15:guide>
        <p15:guide id="5" orient="horz" pos="4180" userDrawn="1">
          <p15:clr>
            <a:srgbClr val="F26B43"/>
          </p15:clr>
        </p15:guide>
        <p15:guide id="6" orient="horz" pos="14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0" name="Freeform: Shape 19"/>
          <p:cNvSpPr/>
          <p:nvPr userDrawn="1"/>
        </p:nvSpPr>
        <p:spPr>
          <a:xfrm>
            <a:off x="4709579" y="-2473"/>
            <a:ext cx="4434420" cy="1092200"/>
          </a:xfrm>
          <a:custGeom>
            <a:avLst/>
            <a:gdLst>
              <a:gd name="connsiteX0" fmla="*/ 0 w 4434420"/>
              <a:gd name="connsiteY0" fmla="*/ 0 h 1092200"/>
              <a:gd name="connsiteX1" fmla="*/ 4434420 w 4434420"/>
              <a:gd name="connsiteY1" fmla="*/ 0 h 1092200"/>
              <a:gd name="connsiteX2" fmla="*/ 4434420 w 4434420"/>
              <a:gd name="connsiteY2" fmla="*/ 1092200 h 1092200"/>
              <a:gd name="connsiteX3" fmla="*/ 4367939 w 4434420"/>
              <a:gd name="connsiteY3" fmla="*/ 1022030 h 1092200"/>
              <a:gd name="connsiteX4" fmla="*/ 4268421 w 4434420"/>
              <a:gd name="connsiteY4" fmla="*/ 946239 h 1092200"/>
              <a:gd name="connsiteX5" fmla="*/ 851048 w 4434420"/>
              <a:gd name="connsiteY5" fmla="*/ 163500 h 1092200"/>
              <a:gd name="connsiteX6" fmla="*/ 75879 w 4434420"/>
              <a:gd name="connsiteY6" fmla="*/ 22794 h 1092200"/>
              <a:gd name="connsiteX7" fmla="*/ 0 w 4434420"/>
              <a:gd name="connsiteY7" fmla="*/ 0 h 109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4420" h="1092200">
                <a:moveTo>
                  <a:pt x="0" y="0"/>
                </a:moveTo>
                <a:lnTo>
                  <a:pt x="4434420" y="0"/>
                </a:lnTo>
                <a:lnTo>
                  <a:pt x="4434420" y="1092200"/>
                </a:lnTo>
                <a:lnTo>
                  <a:pt x="4367939" y="1022030"/>
                </a:lnTo>
                <a:cubicBezTo>
                  <a:pt x="4338265" y="995374"/>
                  <a:pt x="4305199" y="970014"/>
                  <a:pt x="4268421" y="946239"/>
                </a:cubicBezTo>
                <a:cubicBezTo>
                  <a:pt x="3676320" y="565842"/>
                  <a:pt x="3190213" y="397590"/>
                  <a:pt x="851048" y="163500"/>
                </a:cubicBezTo>
                <a:cubicBezTo>
                  <a:pt x="563678" y="135153"/>
                  <a:pt x="306290" y="86403"/>
                  <a:pt x="75879" y="22794"/>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228600" y="228600"/>
            <a:ext cx="7130143" cy="93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b"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228600" y="1320800"/>
            <a:ext cx="8686800"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4" name="Freeform: Shape 13"/>
          <p:cNvSpPr/>
          <p:nvPr userDrawn="1"/>
        </p:nvSpPr>
        <p:spPr>
          <a:xfrm>
            <a:off x="1" y="6188672"/>
            <a:ext cx="2333533" cy="669328"/>
          </a:xfrm>
          <a:custGeom>
            <a:avLst/>
            <a:gdLst>
              <a:gd name="connsiteX0" fmla="*/ 617162 w 2333533"/>
              <a:gd name="connsiteY0" fmla="*/ 621 h 669328"/>
              <a:gd name="connsiteX1" fmla="*/ 2304711 w 2333533"/>
              <a:gd name="connsiteY1" fmla="*/ 643664 h 669328"/>
              <a:gd name="connsiteX2" fmla="*/ 2333533 w 2333533"/>
              <a:gd name="connsiteY2" fmla="*/ 669328 h 669328"/>
              <a:gd name="connsiteX3" fmla="*/ 0 w 2333533"/>
              <a:gd name="connsiteY3" fmla="*/ 669328 h 669328"/>
              <a:gd name="connsiteX4" fmla="*/ 0 w 2333533"/>
              <a:gd name="connsiteY4" fmla="*/ 135552 h 669328"/>
              <a:gd name="connsiteX5" fmla="*/ 79415 w 2333533"/>
              <a:gd name="connsiteY5" fmla="*/ 101968 h 669328"/>
              <a:gd name="connsiteX6" fmla="*/ 617162 w 2333533"/>
              <a:gd name="connsiteY6" fmla="*/ 621 h 6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3533" h="669328">
                <a:moveTo>
                  <a:pt x="617162" y="621"/>
                </a:moveTo>
                <a:cubicBezTo>
                  <a:pt x="1329340" y="-17930"/>
                  <a:pt x="1996170" y="383148"/>
                  <a:pt x="2304711" y="643664"/>
                </a:cubicBezTo>
                <a:lnTo>
                  <a:pt x="2333533" y="669328"/>
                </a:lnTo>
                <a:lnTo>
                  <a:pt x="0" y="669328"/>
                </a:lnTo>
                <a:lnTo>
                  <a:pt x="0" y="135552"/>
                </a:lnTo>
                <a:lnTo>
                  <a:pt x="79415" y="101968"/>
                </a:lnTo>
                <a:cubicBezTo>
                  <a:pt x="258238" y="36123"/>
                  <a:pt x="439117" y="5259"/>
                  <a:pt x="617162" y="62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17397449"/>
      </p:ext>
    </p:extLst>
  </p:cSld>
  <p:clrMap bg1="dk2" tx1="lt1" bg2="dk1"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Lst>
  <p:txStyles>
    <p:titleStyle>
      <a:lvl1pPr algn="l" rtl="0" fontAlgn="base">
        <a:spcBef>
          <a:spcPct val="0"/>
        </a:spcBef>
        <a:spcAft>
          <a:spcPct val="0"/>
        </a:spcAft>
        <a:defRPr sz="2400" b="1">
          <a:solidFill>
            <a:schemeClr val="accent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orient="horz" pos="2160">
          <p15:clr>
            <a:srgbClr val="F26B43"/>
          </p15:clr>
        </p15:guide>
        <p15:guide id="3" pos="143">
          <p15:clr>
            <a:srgbClr val="F26B43"/>
          </p15:clr>
        </p15:guide>
        <p15:guide id="4" pos="5617">
          <p15:clr>
            <a:srgbClr val="F26B43"/>
          </p15:clr>
        </p15:guide>
        <p15:guide id="5" orient="horz" pos="4180">
          <p15:clr>
            <a:srgbClr val="F26B43"/>
          </p15:clr>
        </p15:guide>
        <p15:guide id="6" orient="horz" pos="14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slide" Target="slide49.xml"/><Relationship Id="rId5" Type="http://schemas.openxmlformats.org/officeDocument/2006/relationships/slide" Target="slide43.xml"/><Relationship Id="rId4" Type="http://schemas.openxmlformats.org/officeDocument/2006/relationships/slide" Target="slide3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95800" y="3352800"/>
            <a:ext cx="152400" cy="152400"/>
          </a:xfrm>
          <a:prstGeom prst="rect">
            <a:avLst/>
          </a:prstGeom>
        </p:spPr>
      </p:pic>
    </p:spTree>
    <p:extLst>
      <p:ext uri="{BB962C8B-B14F-4D97-AF65-F5344CB8AC3E}">
        <p14:creationId xmlns:p14="http://schemas.microsoft.com/office/powerpoint/2010/main" val="809266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228600"/>
            <a:ext cx="7396200" cy="939801"/>
          </a:xfrm>
        </p:spPr>
        <p:txBody>
          <a:bodyPr/>
          <a:lstStyle/>
          <a:p>
            <a:r>
              <a:rPr lang="en-GB" dirty="0"/>
              <a:t>009: European phase I/II TRASTS trial of trabectedin plus radiotherapy in patients with metastatic soft tissue sarcoma (STS): a collaborative Spanish (GEIS), Italian (ISG) and French (FSG) Sarcoma Groups study – Martin-</a:t>
            </a:r>
            <a:r>
              <a:rPr lang="en-GB" dirty="0" err="1"/>
              <a:t>Broto</a:t>
            </a:r>
            <a:r>
              <a:rPr lang="en-GB" dirty="0"/>
              <a:t> J, et al </a:t>
            </a:r>
          </a:p>
        </p:txBody>
      </p:sp>
      <p:sp>
        <p:nvSpPr>
          <p:cNvPr id="3" name="Content Placeholder 2"/>
          <p:cNvSpPr>
            <a:spLocks noGrp="1"/>
          </p:cNvSpPr>
          <p:nvPr>
            <p:ph idx="1"/>
          </p:nvPr>
        </p:nvSpPr>
        <p:spPr/>
        <p:txBody>
          <a:bodyPr/>
          <a:lstStyle/>
          <a:p>
            <a:pPr marL="0" indent="0">
              <a:buNone/>
            </a:pPr>
            <a:r>
              <a:rPr lang="en-GB" b="1" dirty="0">
                <a:solidFill>
                  <a:schemeClr val="bg1"/>
                </a:solidFill>
              </a:rPr>
              <a:t>KEY RESULTS</a:t>
            </a:r>
          </a:p>
          <a:p>
            <a:r>
              <a:rPr lang="en-GB" dirty="0"/>
              <a:t>After a median follow-up of 18 months, all patients had progressed and 13 (72%) patients had died; 12-month OS rate was 48%</a:t>
            </a:r>
          </a:p>
        </p:txBody>
      </p:sp>
      <p:sp>
        <p:nvSpPr>
          <p:cNvPr id="4" name="Text Box 4"/>
          <p:cNvSpPr txBox="1">
            <a:spLocks noChangeArrowheads="1"/>
          </p:cNvSpPr>
          <p:nvPr/>
        </p:nvSpPr>
        <p:spPr bwMode="auto">
          <a:xfrm>
            <a:off x="2668420" y="6474897"/>
            <a:ext cx="625491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a:t>Martin-</a:t>
            </a:r>
            <a:r>
              <a:rPr lang="en-GB" sz="1200" dirty="0" err="1"/>
              <a:t>Broto</a:t>
            </a:r>
            <a:r>
              <a:rPr lang="en-GB" sz="1200" dirty="0"/>
              <a:t> J, et al. </a:t>
            </a:r>
            <a:r>
              <a:rPr lang="en-US" sz="1200" dirty="0"/>
              <a:t>CTOS 2018 Annual Meeting, November 14–17, Rome, Italy; Paper </a:t>
            </a:r>
            <a:r>
              <a:rPr lang="en-GB" sz="1200" dirty="0"/>
              <a:t>009</a:t>
            </a:r>
          </a:p>
        </p:txBody>
      </p:sp>
      <p:sp>
        <p:nvSpPr>
          <p:cNvPr id="9" name="TextBox 8"/>
          <p:cNvSpPr txBox="1"/>
          <p:nvPr/>
        </p:nvSpPr>
        <p:spPr>
          <a:xfrm>
            <a:off x="3700165" y="2412239"/>
            <a:ext cx="1715534" cy="338554"/>
          </a:xfrm>
          <a:prstGeom prst="rect">
            <a:avLst/>
          </a:prstGeom>
          <a:noFill/>
        </p:spPr>
        <p:txBody>
          <a:bodyPr wrap="none" rtlCol="0">
            <a:spAutoFit/>
          </a:bodyPr>
          <a:lstStyle/>
          <a:p>
            <a:pPr algn="ctr"/>
            <a:r>
              <a:rPr lang="en-GB" sz="1600" b="1" dirty="0"/>
              <a:t>Overall survival</a:t>
            </a:r>
          </a:p>
        </p:txBody>
      </p:sp>
      <p:grpSp>
        <p:nvGrpSpPr>
          <p:cNvPr id="10" name="Group 9"/>
          <p:cNvGrpSpPr/>
          <p:nvPr/>
        </p:nvGrpSpPr>
        <p:grpSpPr>
          <a:xfrm>
            <a:off x="116719" y="2985763"/>
            <a:ext cx="4352239" cy="2818675"/>
            <a:chOff x="116719" y="2597269"/>
            <a:chExt cx="4352239" cy="2818675"/>
          </a:xfrm>
        </p:grpSpPr>
        <p:grpSp>
          <p:nvGrpSpPr>
            <p:cNvPr id="11" name="Group 10"/>
            <p:cNvGrpSpPr/>
            <p:nvPr/>
          </p:nvGrpSpPr>
          <p:grpSpPr>
            <a:xfrm>
              <a:off x="116719" y="2597269"/>
              <a:ext cx="4352239" cy="2818675"/>
              <a:chOff x="1967150" y="2240350"/>
              <a:chExt cx="4767252" cy="2818675"/>
            </a:xfrm>
          </p:grpSpPr>
          <p:grpSp>
            <p:nvGrpSpPr>
              <p:cNvPr id="13" name="Group 12"/>
              <p:cNvGrpSpPr/>
              <p:nvPr/>
            </p:nvGrpSpPr>
            <p:grpSpPr>
              <a:xfrm>
                <a:off x="2614623" y="2396465"/>
                <a:ext cx="3906738" cy="2171700"/>
                <a:chOff x="836615" y="2448719"/>
                <a:chExt cx="3906738" cy="2171700"/>
              </a:xfrm>
            </p:grpSpPr>
            <p:sp>
              <p:nvSpPr>
                <p:cNvPr id="28" name="Freeform 27"/>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9"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30"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31"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32"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33"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34"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35" name="Line 12"/>
                <p:cNvSpPr>
                  <a:spLocks noChangeShapeType="1"/>
                </p:cNvSpPr>
                <p:nvPr/>
              </p:nvSpPr>
              <p:spPr bwMode="auto">
                <a:xfrm>
                  <a:off x="3256429"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36" name="Line 15"/>
                <p:cNvSpPr>
                  <a:spLocks noChangeShapeType="1"/>
                </p:cNvSpPr>
                <p:nvPr/>
              </p:nvSpPr>
              <p:spPr bwMode="auto">
                <a:xfrm>
                  <a:off x="400920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37"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38" name="Line 18"/>
                <p:cNvSpPr>
                  <a:spLocks noChangeShapeType="1"/>
                </p:cNvSpPr>
                <p:nvPr/>
              </p:nvSpPr>
              <p:spPr bwMode="auto">
                <a:xfrm>
                  <a:off x="248192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39" name="Line 19"/>
                <p:cNvSpPr>
                  <a:spLocks noChangeShapeType="1"/>
                </p:cNvSpPr>
                <p:nvPr/>
              </p:nvSpPr>
              <p:spPr bwMode="auto">
                <a:xfrm>
                  <a:off x="1724596"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40"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grpSp>
          <p:sp>
            <p:nvSpPr>
              <p:cNvPr id="14" name="TextBox 13"/>
              <p:cNvSpPr txBox="1"/>
              <p:nvPr/>
            </p:nvSpPr>
            <p:spPr>
              <a:xfrm rot="16200000">
                <a:off x="1466051" y="3288373"/>
                <a:ext cx="1309975" cy="307777"/>
              </a:xfrm>
              <a:prstGeom prst="rect">
                <a:avLst/>
              </a:prstGeom>
              <a:noFill/>
            </p:spPr>
            <p:txBody>
              <a:bodyPr wrap="none" rtlCol="0">
                <a:spAutoFit/>
              </a:bodyPr>
              <a:lstStyle/>
              <a:p>
                <a:pPr algn="ctr" fontAlgn="base">
                  <a:spcBef>
                    <a:spcPct val="0"/>
                  </a:spcBef>
                  <a:spcAft>
                    <a:spcPct val="0"/>
                  </a:spcAft>
                </a:pPr>
                <a:r>
                  <a:rPr lang="en-GB" sz="1400" dirty="0">
                    <a:solidFill>
                      <a:srgbClr val="363636"/>
                    </a:solidFill>
                  </a:rPr>
                  <a:t>OS probability</a:t>
                </a:r>
              </a:p>
            </p:txBody>
          </p:sp>
          <p:sp>
            <p:nvSpPr>
              <p:cNvPr id="15" name="TextBox 14"/>
              <p:cNvSpPr txBox="1"/>
              <p:nvPr/>
            </p:nvSpPr>
            <p:spPr>
              <a:xfrm>
                <a:off x="3933085" y="4751248"/>
                <a:ext cx="1381931" cy="307777"/>
              </a:xfrm>
              <a:prstGeom prst="rect">
                <a:avLst/>
              </a:prstGeom>
              <a:noFill/>
            </p:spPr>
            <p:txBody>
              <a:bodyPr wrap="none" rtlCol="0">
                <a:spAutoFit/>
              </a:bodyPr>
              <a:lstStyle/>
              <a:p>
                <a:pPr algn="ctr" fontAlgn="base">
                  <a:spcBef>
                    <a:spcPct val="0"/>
                  </a:spcBef>
                  <a:spcAft>
                    <a:spcPct val="0"/>
                  </a:spcAft>
                </a:pPr>
                <a:r>
                  <a:rPr lang="en-GB" sz="1400" dirty="0">
                    <a:solidFill>
                      <a:srgbClr val="363636"/>
                    </a:solidFill>
                  </a:rPr>
                  <a:t>Time, months</a:t>
                </a:r>
              </a:p>
            </p:txBody>
          </p:sp>
          <p:sp>
            <p:nvSpPr>
              <p:cNvPr id="16" name="TextBox 15"/>
              <p:cNvSpPr txBox="1"/>
              <p:nvPr/>
            </p:nvSpPr>
            <p:spPr>
              <a:xfrm>
                <a:off x="2250341" y="2240350"/>
                <a:ext cx="433132" cy="307777"/>
              </a:xfrm>
              <a:prstGeom prst="rect">
                <a:avLst/>
              </a:prstGeom>
              <a:noFill/>
            </p:spPr>
            <p:txBody>
              <a:bodyPr wrap="none" rtlCol="0" anchor="ctr" anchorCtr="0">
                <a:spAutoFit/>
              </a:bodyPr>
              <a:lstStyle/>
              <a:p>
                <a:pPr algn="r"/>
                <a:r>
                  <a:rPr lang="en-GB" sz="1400" dirty="0"/>
                  <a:t>1.0</a:t>
                </a:r>
              </a:p>
            </p:txBody>
          </p:sp>
          <p:sp>
            <p:nvSpPr>
              <p:cNvPr id="17" name="TextBox 16"/>
              <p:cNvSpPr txBox="1"/>
              <p:nvPr/>
            </p:nvSpPr>
            <p:spPr>
              <a:xfrm>
                <a:off x="2250341" y="2657829"/>
                <a:ext cx="433132" cy="307777"/>
              </a:xfrm>
              <a:prstGeom prst="rect">
                <a:avLst/>
              </a:prstGeom>
              <a:noFill/>
            </p:spPr>
            <p:txBody>
              <a:bodyPr wrap="none" rtlCol="0" anchor="ctr" anchorCtr="0">
                <a:spAutoFit/>
              </a:bodyPr>
              <a:lstStyle/>
              <a:p>
                <a:pPr algn="r"/>
                <a:r>
                  <a:rPr lang="en-GB" sz="1400" dirty="0"/>
                  <a:t>0.8</a:t>
                </a:r>
              </a:p>
            </p:txBody>
          </p:sp>
          <p:sp>
            <p:nvSpPr>
              <p:cNvPr id="18" name="TextBox 17"/>
              <p:cNvSpPr txBox="1"/>
              <p:nvPr/>
            </p:nvSpPr>
            <p:spPr>
              <a:xfrm>
                <a:off x="2250341" y="3073569"/>
                <a:ext cx="433132" cy="307777"/>
              </a:xfrm>
              <a:prstGeom prst="rect">
                <a:avLst/>
              </a:prstGeom>
              <a:noFill/>
            </p:spPr>
            <p:txBody>
              <a:bodyPr wrap="none" rtlCol="0" anchor="ctr" anchorCtr="0">
                <a:spAutoFit/>
              </a:bodyPr>
              <a:lstStyle/>
              <a:p>
                <a:pPr algn="r"/>
                <a:r>
                  <a:rPr lang="en-GB" sz="1400" dirty="0"/>
                  <a:t>0.6</a:t>
                </a:r>
              </a:p>
            </p:txBody>
          </p:sp>
          <p:sp>
            <p:nvSpPr>
              <p:cNvPr id="19" name="TextBox 18"/>
              <p:cNvSpPr txBox="1"/>
              <p:nvPr/>
            </p:nvSpPr>
            <p:spPr>
              <a:xfrm>
                <a:off x="2250341" y="3489309"/>
                <a:ext cx="433132" cy="307777"/>
              </a:xfrm>
              <a:prstGeom prst="rect">
                <a:avLst/>
              </a:prstGeom>
              <a:noFill/>
            </p:spPr>
            <p:txBody>
              <a:bodyPr wrap="none" rtlCol="0" anchor="ctr" anchorCtr="0">
                <a:spAutoFit/>
              </a:bodyPr>
              <a:lstStyle/>
              <a:p>
                <a:pPr algn="r"/>
                <a:r>
                  <a:rPr lang="en-GB" sz="1400" dirty="0"/>
                  <a:t>0.4</a:t>
                </a:r>
              </a:p>
            </p:txBody>
          </p:sp>
          <p:sp>
            <p:nvSpPr>
              <p:cNvPr id="20" name="TextBox 19"/>
              <p:cNvSpPr txBox="1"/>
              <p:nvPr/>
            </p:nvSpPr>
            <p:spPr>
              <a:xfrm>
                <a:off x="2250341" y="3905049"/>
                <a:ext cx="433132" cy="307777"/>
              </a:xfrm>
              <a:prstGeom prst="rect">
                <a:avLst/>
              </a:prstGeom>
              <a:noFill/>
            </p:spPr>
            <p:txBody>
              <a:bodyPr wrap="none" rtlCol="0" anchor="ctr" anchorCtr="0">
                <a:spAutoFit/>
              </a:bodyPr>
              <a:lstStyle/>
              <a:p>
                <a:pPr algn="r"/>
                <a:r>
                  <a:rPr lang="en-GB" sz="1400" dirty="0"/>
                  <a:t>0.2</a:t>
                </a:r>
              </a:p>
            </p:txBody>
          </p:sp>
          <p:sp>
            <p:nvSpPr>
              <p:cNvPr id="21" name="TextBox 20"/>
              <p:cNvSpPr txBox="1"/>
              <p:nvPr/>
            </p:nvSpPr>
            <p:spPr>
              <a:xfrm>
                <a:off x="2399421" y="4320789"/>
                <a:ext cx="284052" cy="307777"/>
              </a:xfrm>
              <a:prstGeom prst="rect">
                <a:avLst/>
              </a:prstGeom>
              <a:noFill/>
            </p:spPr>
            <p:txBody>
              <a:bodyPr wrap="none" rtlCol="0" anchor="ctr" anchorCtr="0">
                <a:spAutoFit/>
              </a:bodyPr>
              <a:lstStyle/>
              <a:p>
                <a:pPr algn="r"/>
                <a:r>
                  <a:rPr lang="en-GB" sz="1400" dirty="0"/>
                  <a:t>0</a:t>
                </a:r>
              </a:p>
            </p:txBody>
          </p:sp>
          <p:sp>
            <p:nvSpPr>
              <p:cNvPr id="22" name="TextBox 21"/>
              <p:cNvSpPr txBox="1"/>
              <p:nvPr/>
            </p:nvSpPr>
            <p:spPr>
              <a:xfrm>
                <a:off x="2566350" y="4522748"/>
                <a:ext cx="284052" cy="307777"/>
              </a:xfrm>
              <a:prstGeom prst="rect">
                <a:avLst/>
              </a:prstGeom>
              <a:noFill/>
            </p:spPr>
            <p:txBody>
              <a:bodyPr wrap="none" rtlCol="0" anchor="t" anchorCtr="0">
                <a:spAutoFit/>
              </a:bodyPr>
              <a:lstStyle/>
              <a:p>
                <a:pPr algn="ctr"/>
                <a:r>
                  <a:rPr lang="en-GB" sz="1400" dirty="0"/>
                  <a:t>0</a:t>
                </a:r>
              </a:p>
            </p:txBody>
          </p:sp>
          <p:sp>
            <p:nvSpPr>
              <p:cNvPr id="23" name="TextBox 22"/>
              <p:cNvSpPr txBox="1"/>
              <p:nvPr/>
            </p:nvSpPr>
            <p:spPr>
              <a:xfrm>
                <a:off x="3348873" y="4522748"/>
                <a:ext cx="311139" cy="307777"/>
              </a:xfrm>
              <a:prstGeom prst="rect">
                <a:avLst/>
              </a:prstGeom>
              <a:noFill/>
            </p:spPr>
            <p:txBody>
              <a:bodyPr wrap="none" rtlCol="0" anchor="t" anchorCtr="0">
                <a:spAutoFit/>
              </a:bodyPr>
              <a:lstStyle/>
              <a:p>
                <a:pPr algn="ctr"/>
                <a:r>
                  <a:rPr lang="en-GB" sz="1400" dirty="0"/>
                  <a:t>5</a:t>
                </a:r>
              </a:p>
            </p:txBody>
          </p:sp>
          <p:sp>
            <p:nvSpPr>
              <p:cNvPr id="24" name="TextBox 23"/>
              <p:cNvSpPr txBox="1"/>
              <p:nvPr/>
            </p:nvSpPr>
            <p:spPr>
              <a:xfrm>
                <a:off x="4058685" y="4522748"/>
                <a:ext cx="420001" cy="307777"/>
              </a:xfrm>
              <a:prstGeom prst="rect">
                <a:avLst/>
              </a:prstGeom>
              <a:noFill/>
            </p:spPr>
            <p:txBody>
              <a:bodyPr wrap="none" rtlCol="0" anchor="t" anchorCtr="0">
                <a:spAutoFit/>
              </a:bodyPr>
              <a:lstStyle/>
              <a:p>
                <a:pPr algn="ctr"/>
                <a:r>
                  <a:rPr lang="en-GB" sz="1400" dirty="0"/>
                  <a:t>10</a:t>
                </a:r>
              </a:p>
            </p:txBody>
          </p:sp>
          <p:sp>
            <p:nvSpPr>
              <p:cNvPr id="25" name="TextBox 24"/>
              <p:cNvSpPr txBox="1"/>
              <p:nvPr/>
            </p:nvSpPr>
            <p:spPr>
              <a:xfrm>
                <a:off x="4830172" y="4522748"/>
                <a:ext cx="420001" cy="307777"/>
              </a:xfrm>
              <a:prstGeom prst="rect">
                <a:avLst/>
              </a:prstGeom>
              <a:noFill/>
            </p:spPr>
            <p:txBody>
              <a:bodyPr wrap="none" rtlCol="0" anchor="t" anchorCtr="0">
                <a:spAutoFit/>
              </a:bodyPr>
              <a:lstStyle/>
              <a:p>
                <a:pPr algn="ctr"/>
                <a:r>
                  <a:rPr lang="en-GB" sz="1400" dirty="0"/>
                  <a:t>15</a:t>
                </a:r>
              </a:p>
            </p:txBody>
          </p:sp>
          <p:sp>
            <p:nvSpPr>
              <p:cNvPr id="26" name="TextBox 25"/>
              <p:cNvSpPr txBox="1"/>
              <p:nvPr/>
            </p:nvSpPr>
            <p:spPr>
              <a:xfrm>
                <a:off x="5580954" y="4522748"/>
                <a:ext cx="420001" cy="307777"/>
              </a:xfrm>
              <a:prstGeom prst="rect">
                <a:avLst/>
              </a:prstGeom>
              <a:noFill/>
            </p:spPr>
            <p:txBody>
              <a:bodyPr wrap="none" rtlCol="0" anchor="t" anchorCtr="0">
                <a:spAutoFit/>
              </a:bodyPr>
              <a:lstStyle/>
              <a:p>
                <a:pPr algn="ctr"/>
                <a:r>
                  <a:rPr lang="en-GB" sz="1400" dirty="0"/>
                  <a:t>20</a:t>
                </a:r>
              </a:p>
            </p:txBody>
          </p:sp>
          <p:sp>
            <p:nvSpPr>
              <p:cNvPr id="27" name="TextBox 26"/>
              <p:cNvSpPr txBox="1"/>
              <p:nvPr/>
            </p:nvSpPr>
            <p:spPr>
              <a:xfrm>
                <a:off x="6314401" y="4522748"/>
                <a:ext cx="420001" cy="307777"/>
              </a:xfrm>
              <a:prstGeom prst="rect">
                <a:avLst/>
              </a:prstGeom>
              <a:noFill/>
            </p:spPr>
            <p:txBody>
              <a:bodyPr wrap="none" rtlCol="0" anchor="t" anchorCtr="0">
                <a:spAutoFit/>
              </a:bodyPr>
              <a:lstStyle/>
              <a:p>
                <a:pPr algn="ctr"/>
                <a:r>
                  <a:rPr lang="en-GB" sz="1400" dirty="0"/>
                  <a:t>25</a:t>
                </a:r>
              </a:p>
            </p:txBody>
          </p:sp>
        </p:grpSp>
        <p:sp>
          <p:nvSpPr>
            <p:cNvPr id="12" name="TextBox 11"/>
            <p:cNvSpPr txBox="1"/>
            <p:nvPr/>
          </p:nvSpPr>
          <p:spPr>
            <a:xfrm>
              <a:off x="1920188" y="2645416"/>
              <a:ext cx="1826141" cy="523220"/>
            </a:xfrm>
            <a:prstGeom prst="rect">
              <a:avLst/>
            </a:prstGeom>
            <a:noFill/>
          </p:spPr>
          <p:txBody>
            <a:bodyPr wrap="none" rtlCol="0">
              <a:spAutoFit/>
            </a:bodyPr>
            <a:lstStyle/>
            <a:p>
              <a:pPr algn="ctr"/>
              <a:r>
                <a:rPr lang="en-GB" sz="1400" dirty="0"/>
                <a:t>Median OS: 8.77 </a:t>
              </a:r>
              <a:r>
                <a:rPr lang="en-GB" sz="1400" dirty="0" err="1"/>
                <a:t>mo</a:t>
              </a:r>
              <a:endParaRPr lang="en-GB" sz="1400" dirty="0"/>
            </a:p>
            <a:p>
              <a:pPr algn="ctr"/>
              <a:r>
                <a:rPr lang="en-GB" sz="1400" dirty="0"/>
                <a:t>(95%CI 3.6, </a:t>
              </a:r>
              <a:r>
                <a:rPr lang="en-GB" sz="1400" dirty="0">
                  <a:cs typeface="Arial"/>
                </a:rPr>
                <a:t>13.9)</a:t>
              </a:r>
              <a:endParaRPr lang="en-GB" sz="1400" dirty="0"/>
            </a:p>
          </p:txBody>
        </p:sp>
      </p:grpSp>
      <p:grpSp>
        <p:nvGrpSpPr>
          <p:cNvPr id="41" name="Group 40"/>
          <p:cNvGrpSpPr/>
          <p:nvPr/>
        </p:nvGrpSpPr>
        <p:grpSpPr>
          <a:xfrm>
            <a:off x="4672302" y="2985763"/>
            <a:ext cx="4352239" cy="2818675"/>
            <a:chOff x="116719" y="2597269"/>
            <a:chExt cx="4352239" cy="2818675"/>
          </a:xfrm>
        </p:grpSpPr>
        <p:grpSp>
          <p:nvGrpSpPr>
            <p:cNvPr id="42" name="Group 41"/>
            <p:cNvGrpSpPr/>
            <p:nvPr/>
          </p:nvGrpSpPr>
          <p:grpSpPr>
            <a:xfrm>
              <a:off x="116719" y="2597269"/>
              <a:ext cx="4352239" cy="2818675"/>
              <a:chOff x="1967150" y="2240350"/>
              <a:chExt cx="4767252" cy="2818675"/>
            </a:xfrm>
          </p:grpSpPr>
          <p:grpSp>
            <p:nvGrpSpPr>
              <p:cNvPr id="46" name="Group 45"/>
              <p:cNvGrpSpPr/>
              <p:nvPr/>
            </p:nvGrpSpPr>
            <p:grpSpPr>
              <a:xfrm>
                <a:off x="2614623" y="2396465"/>
                <a:ext cx="3906738" cy="2171700"/>
                <a:chOff x="836615" y="2448719"/>
                <a:chExt cx="3906738" cy="2171700"/>
              </a:xfrm>
            </p:grpSpPr>
            <p:sp>
              <p:nvSpPr>
                <p:cNvPr id="61" name="Freeform 60"/>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62"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63"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64"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65"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66"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67"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68" name="Line 12"/>
                <p:cNvSpPr>
                  <a:spLocks noChangeShapeType="1"/>
                </p:cNvSpPr>
                <p:nvPr/>
              </p:nvSpPr>
              <p:spPr bwMode="auto">
                <a:xfrm>
                  <a:off x="3256429"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69" name="Line 15"/>
                <p:cNvSpPr>
                  <a:spLocks noChangeShapeType="1"/>
                </p:cNvSpPr>
                <p:nvPr/>
              </p:nvSpPr>
              <p:spPr bwMode="auto">
                <a:xfrm>
                  <a:off x="400920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70"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71" name="Line 18"/>
                <p:cNvSpPr>
                  <a:spLocks noChangeShapeType="1"/>
                </p:cNvSpPr>
                <p:nvPr/>
              </p:nvSpPr>
              <p:spPr bwMode="auto">
                <a:xfrm>
                  <a:off x="248192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72" name="Line 19"/>
                <p:cNvSpPr>
                  <a:spLocks noChangeShapeType="1"/>
                </p:cNvSpPr>
                <p:nvPr/>
              </p:nvSpPr>
              <p:spPr bwMode="auto">
                <a:xfrm>
                  <a:off x="1724596"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73"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grpSp>
          <p:sp>
            <p:nvSpPr>
              <p:cNvPr id="47" name="TextBox 46"/>
              <p:cNvSpPr txBox="1"/>
              <p:nvPr/>
            </p:nvSpPr>
            <p:spPr>
              <a:xfrm rot="16200000">
                <a:off x="1466051" y="3288373"/>
                <a:ext cx="1309975" cy="307777"/>
              </a:xfrm>
              <a:prstGeom prst="rect">
                <a:avLst/>
              </a:prstGeom>
              <a:noFill/>
            </p:spPr>
            <p:txBody>
              <a:bodyPr wrap="none" rtlCol="0">
                <a:spAutoFit/>
              </a:bodyPr>
              <a:lstStyle/>
              <a:p>
                <a:pPr algn="ctr" fontAlgn="base">
                  <a:spcBef>
                    <a:spcPct val="0"/>
                  </a:spcBef>
                  <a:spcAft>
                    <a:spcPct val="0"/>
                  </a:spcAft>
                </a:pPr>
                <a:r>
                  <a:rPr lang="en-GB" sz="1400" dirty="0">
                    <a:solidFill>
                      <a:srgbClr val="363636"/>
                    </a:solidFill>
                  </a:rPr>
                  <a:t>OS probability</a:t>
                </a:r>
              </a:p>
            </p:txBody>
          </p:sp>
          <p:sp>
            <p:nvSpPr>
              <p:cNvPr id="48" name="TextBox 47"/>
              <p:cNvSpPr txBox="1"/>
              <p:nvPr/>
            </p:nvSpPr>
            <p:spPr>
              <a:xfrm>
                <a:off x="3933085" y="4751248"/>
                <a:ext cx="1381931" cy="307777"/>
              </a:xfrm>
              <a:prstGeom prst="rect">
                <a:avLst/>
              </a:prstGeom>
              <a:noFill/>
            </p:spPr>
            <p:txBody>
              <a:bodyPr wrap="none" rtlCol="0">
                <a:spAutoFit/>
              </a:bodyPr>
              <a:lstStyle/>
              <a:p>
                <a:pPr algn="ctr" fontAlgn="base">
                  <a:spcBef>
                    <a:spcPct val="0"/>
                  </a:spcBef>
                  <a:spcAft>
                    <a:spcPct val="0"/>
                  </a:spcAft>
                </a:pPr>
                <a:r>
                  <a:rPr lang="en-GB" sz="1400" dirty="0">
                    <a:solidFill>
                      <a:srgbClr val="363636"/>
                    </a:solidFill>
                  </a:rPr>
                  <a:t>Time, months</a:t>
                </a:r>
              </a:p>
            </p:txBody>
          </p:sp>
          <p:sp>
            <p:nvSpPr>
              <p:cNvPr id="49" name="TextBox 48"/>
              <p:cNvSpPr txBox="1"/>
              <p:nvPr/>
            </p:nvSpPr>
            <p:spPr>
              <a:xfrm>
                <a:off x="2250341" y="2240350"/>
                <a:ext cx="433132" cy="307777"/>
              </a:xfrm>
              <a:prstGeom prst="rect">
                <a:avLst/>
              </a:prstGeom>
              <a:noFill/>
            </p:spPr>
            <p:txBody>
              <a:bodyPr wrap="none" rtlCol="0" anchor="ctr" anchorCtr="0">
                <a:spAutoFit/>
              </a:bodyPr>
              <a:lstStyle/>
              <a:p>
                <a:pPr algn="r"/>
                <a:r>
                  <a:rPr lang="en-GB" sz="1400" dirty="0"/>
                  <a:t>1.0</a:t>
                </a:r>
              </a:p>
            </p:txBody>
          </p:sp>
          <p:sp>
            <p:nvSpPr>
              <p:cNvPr id="50" name="TextBox 49"/>
              <p:cNvSpPr txBox="1"/>
              <p:nvPr/>
            </p:nvSpPr>
            <p:spPr>
              <a:xfrm>
                <a:off x="2250341" y="2657829"/>
                <a:ext cx="433132" cy="307777"/>
              </a:xfrm>
              <a:prstGeom prst="rect">
                <a:avLst/>
              </a:prstGeom>
              <a:noFill/>
            </p:spPr>
            <p:txBody>
              <a:bodyPr wrap="none" rtlCol="0" anchor="ctr" anchorCtr="0">
                <a:spAutoFit/>
              </a:bodyPr>
              <a:lstStyle/>
              <a:p>
                <a:pPr algn="r"/>
                <a:r>
                  <a:rPr lang="en-GB" sz="1400" dirty="0"/>
                  <a:t>0.8</a:t>
                </a:r>
              </a:p>
            </p:txBody>
          </p:sp>
          <p:sp>
            <p:nvSpPr>
              <p:cNvPr id="51" name="TextBox 50"/>
              <p:cNvSpPr txBox="1"/>
              <p:nvPr/>
            </p:nvSpPr>
            <p:spPr>
              <a:xfrm>
                <a:off x="2250341" y="3073569"/>
                <a:ext cx="433132" cy="307777"/>
              </a:xfrm>
              <a:prstGeom prst="rect">
                <a:avLst/>
              </a:prstGeom>
              <a:noFill/>
            </p:spPr>
            <p:txBody>
              <a:bodyPr wrap="none" rtlCol="0" anchor="ctr" anchorCtr="0">
                <a:spAutoFit/>
              </a:bodyPr>
              <a:lstStyle/>
              <a:p>
                <a:pPr algn="r"/>
                <a:r>
                  <a:rPr lang="en-GB" sz="1400" dirty="0"/>
                  <a:t>0.6</a:t>
                </a:r>
              </a:p>
            </p:txBody>
          </p:sp>
          <p:sp>
            <p:nvSpPr>
              <p:cNvPr id="52" name="TextBox 51"/>
              <p:cNvSpPr txBox="1"/>
              <p:nvPr/>
            </p:nvSpPr>
            <p:spPr>
              <a:xfrm>
                <a:off x="2250341" y="3489309"/>
                <a:ext cx="433132" cy="307777"/>
              </a:xfrm>
              <a:prstGeom prst="rect">
                <a:avLst/>
              </a:prstGeom>
              <a:noFill/>
            </p:spPr>
            <p:txBody>
              <a:bodyPr wrap="none" rtlCol="0" anchor="ctr" anchorCtr="0">
                <a:spAutoFit/>
              </a:bodyPr>
              <a:lstStyle/>
              <a:p>
                <a:pPr algn="r"/>
                <a:r>
                  <a:rPr lang="en-GB" sz="1400" dirty="0"/>
                  <a:t>0.4</a:t>
                </a:r>
              </a:p>
            </p:txBody>
          </p:sp>
          <p:sp>
            <p:nvSpPr>
              <p:cNvPr id="53" name="TextBox 52"/>
              <p:cNvSpPr txBox="1"/>
              <p:nvPr/>
            </p:nvSpPr>
            <p:spPr>
              <a:xfrm>
                <a:off x="2250341" y="3905049"/>
                <a:ext cx="433132" cy="307777"/>
              </a:xfrm>
              <a:prstGeom prst="rect">
                <a:avLst/>
              </a:prstGeom>
              <a:noFill/>
            </p:spPr>
            <p:txBody>
              <a:bodyPr wrap="none" rtlCol="0" anchor="ctr" anchorCtr="0">
                <a:spAutoFit/>
              </a:bodyPr>
              <a:lstStyle/>
              <a:p>
                <a:pPr algn="r"/>
                <a:r>
                  <a:rPr lang="en-GB" sz="1400" dirty="0"/>
                  <a:t>0.2</a:t>
                </a:r>
              </a:p>
            </p:txBody>
          </p:sp>
          <p:sp>
            <p:nvSpPr>
              <p:cNvPr id="54" name="TextBox 53"/>
              <p:cNvSpPr txBox="1"/>
              <p:nvPr/>
            </p:nvSpPr>
            <p:spPr>
              <a:xfrm>
                <a:off x="2399421" y="4320789"/>
                <a:ext cx="284052" cy="307777"/>
              </a:xfrm>
              <a:prstGeom prst="rect">
                <a:avLst/>
              </a:prstGeom>
              <a:noFill/>
            </p:spPr>
            <p:txBody>
              <a:bodyPr wrap="none" rtlCol="0" anchor="ctr" anchorCtr="0">
                <a:spAutoFit/>
              </a:bodyPr>
              <a:lstStyle/>
              <a:p>
                <a:pPr algn="r"/>
                <a:r>
                  <a:rPr lang="en-GB" sz="1400" dirty="0"/>
                  <a:t>0</a:t>
                </a:r>
              </a:p>
            </p:txBody>
          </p:sp>
          <p:sp>
            <p:nvSpPr>
              <p:cNvPr id="55" name="TextBox 54"/>
              <p:cNvSpPr txBox="1"/>
              <p:nvPr/>
            </p:nvSpPr>
            <p:spPr>
              <a:xfrm>
                <a:off x="2566350" y="4522748"/>
                <a:ext cx="284052" cy="307777"/>
              </a:xfrm>
              <a:prstGeom prst="rect">
                <a:avLst/>
              </a:prstGeom>
              <a:noFill/>
            </p:spPr>
            <p:txBody>
              <a:bodyPr wrap="none" rtlCol="0" anchor="t" anchorCtr="0">
                <a:spAutoFit/>
              </a:bodyPr>
              <a:lstStyle/>
              <a:p>
                <a:pPr algn="ctr"/>
                <a:r>
                  <a:rPr lang="en-GB" sz="1400" dirty="0"/>
                  <a:t>0</a:t>
                </a:r>
              </a:p>
            </p:txBody>
          </p:sp>
          <p:sp>
            <p:nvSpPr>
              <p:cNvPr id="56" name="TextBox 55"/>
              <p:cNvSpPr txBox="1"/>
              <p:nvPr/>
            </p:nvSpPr>
            <p:spPr>
              <a:xfrm>
                <a:off x="3348873" y="4522748"/>
                <a:ext cx="311139" cy="307777"/>
              </a:xfrm>
              <a:prstGeom prst="rect">
                <a:avLst/>
              </a:prstGeom>
              <a:noFill/>
            </p:spPr>
            <p:txBody>
              <a:bodyPr wrap="none" rtlCol="0" anchor="t" anchorCtr="0">
                <a:spAutoFit/>
              </a:bodyPr>
              <a:lstStyle/>
              <a:p>
                <a:pPr algn="ctr"/>
                <a:r>
                  <a:rPr lang="en-GB" sz="1400" dirty="0"/>
                  <a:t>5</a:t>
                </a:r>
              </a:p>
            </p:txBody>
          </p:sp>
          <p:sp>
            <p:nvSpPr>
              <p:cNvPr id="57" name="TextBox 56"/>
              <p:cNvSpPr txBox="1"/>
              <p:nvPr/>
            </p:nvSpPr>
            <p:spPr>
              <a:xfrm>
                <a:off x="4058685" y="4522748"/>
                <a:ext cx="420001" cy="307777"/>
              </a:xfrm>
              <a:prstGeom prst="rect">
                <a:avLst/>
              </a:prstGeom>
              <a:noFill/>
            </p:spPr>
            <p:txBody>
              <a:bodyPr wrap="none" rtlCol="0" anchor="t" anchorCtr="0">
                <a:spAutoFit/>
              </a:bodyPr>
              <a:lstStyle/>
              <a:p>
                <a:pPr algn="ctr"/>
                <a:r>
                  <a:rPr lang="en-GB" sz="1400" dirty="0"/>
                  <a:t>10</a:t>
                </a:r>
              </a:p>
            </p:txBody>
          </p:sp>
          <p:sp>
            <p:nvSpPr>
              <p:cNvPr id="58" name="TextBox 57"/>
              <p:cNvSpPr txBox="1"/>
              <p:nvPr/>
            </p:nvSpPr>
            <p:spPr>
              <a:xfrm>
                <a:off x="4830172" y="4522748"/>
                <a:ext cx="420001" cy="307777"/>
              </a:xfrm>
              <a:prstGeom prst="rect">
                <a:avLst/>
              </a:prstGeom>
              <a:noFill/>
            </p:spPr>
            <p:txBody>
              <a:bodyPr wrap="none" rtlCol="0" anchor="t" anchorCtr="0">
                <a:spAutoFit/>
              </a:bodyPr>
              <a:lstStyle/>
              <a:p>
                <a:pPr algn="ctr"/>
                <a:r>
                  <a:rPr lang="en-GB" sz="1400" dirty="0"/>
                  <a:t>15</a:t>
                </a:r>
              </a:p>
            </p:txBody>
          </p:sp>
          <p:sp>
            <p:nvSpPr>
              <p:cNvPr id="59" name="TextBox 58"/>
              <p:cNvSpPr txBox="1"/>
              <p:nvPr/>
            </p:nvSpPr>
            <p:spPr>
              <a:xfrm>
                <a:off x="5580954" y="4522748"/>
                <a:ext cx="420001" cy="307777"/>
              </a:xfrm>
              <a:prstGeom prst="rect">
                <a:avLst/>
              </a:prstGeom>
              <a:noFill/>
            </p:spPr>
            <p:txBody>
              <a:bodyPr wrap="none" rtlCol="0" anchor="t" anchorCtr="0">
                <a:spAutoFit/>
              </a:bodyPr>
              <a:lstStyle/>
              <a:p>
                <a:pPr algn="ctr"/>
                <a:r>
                  <a:rPr lang="en-GB" sz="1400" dirty="0"/>
                  <a:t>20</a:t>
                </a:r>
              </a:p>
            </p:txBody>
          </p:sp>
          <p:sp>
            <p:nvSpPr>
              <p:cNvPr id="60" name="TextBox 59"/>
              <p:cNvSpPr txBox="1"/>
              <p:nvPr/>
            </p:nvSpPr>
            <p:spPr>
              <a:xfrm>
                <a:off x="6314401" y="4522748"/>
                <a:ext cx="420001" cy="307777"/>
              </a:xfrm>
              <a:prstGeom prst="rect">
                <a:avLst/>
              </a:prstGeom>
              <a:noFill/>
            </p:spPr>
            <p:txBody>
              <a:bodyPr wrap="none" rtlCol="0" anchor="t" anchorCtr="0">
                <a:spAutoFit/>
              </a:bodyPr>
              <a:lstStyle/>
              <a:p>
                <a:pPr algn="ctr"/>
                <a:r>
                  <a:rPr lang="en-GB" sz="1400" dirty="0"/>
                  <a:t>25</a:t>
                </a:r>
              </a:p>
            </p:txBody>
          </p:sp>
        </p:grpSp>
        <p:sp>
          <p:nvSpPr>
            <p:cNvPr id="43" name="TextBox 42"/>
            <p:cNvSpPr txBox="1"/>
            <p:nvPr/>
          </p:nvSpPr>
          <p:spPr>
            <a:xfrm>
              <a:off x="2167451" y="3388898"/>
              <a:ext cx="1925528" cy="523220"/>
            </a:xfrm>
            <a:prstGeom prst="rect">
              <a:avLst/>
            </a:prstGeom>
            <a:noFill/>
          </p:spPr>
          <p:txBody>
            <a:bodyPr wrap="none" rtlCol="0">
              <a:spAutoFit/>
            </a:bodyPr>
            <a:lstStyle/>
            <a:p>
              <a:pPr algn="ctr"/>
              <a:r>
                <a:rPr lang="en-GB" sz="1400" dirty="0"/>
                <a:t>Median OS: 23.03 </a:t>
              </a:r>
              <a:r>
                <a:rPr lang="en-GB" sz="1400" dirty="0" err="1"/>
                <a:t>mo</a:t>
              </a:r>
              <a:endParaRPr lang="en-GB" sz="1400" dirty="0"/>
            </a:p>
            <a:p>
              <a:pPr algn="ctr"/>
              <a:r>
                <a:rPr lang="en-GB" sz="1400" dirty="0"/>
                <a:t>(95%CI 5.8, </a:t>
              </a:r>
              <a:r>
                <a:rPr lang="en-GB" sz="1400" dirty="0">
                  <a:cs typeface="Arial"/>
                </a:rPr>
                <a:t>40.2)</a:t>
              </a:r>
              <a:endParaRPr lang="en-GB" sz="1400" dirty="0"/>
            </a:p>
          </p:txBody>
        </p:sp>
        <p:sp>
          <p:nvSpPr>
            <p:cNvPr id="44" name="TextBox 43"/>
            <p:cNvSpPr txBox="1"/>
            <p:nvPr/>
          </p:nvSpPr>
          <p:spPr>
            <a:xfrm>
              <a:off x="815567" y="4350102"/>
              <a:ext cx="1726756" cy="523220"/>
            </a:xfrm>
            <a:prstGeom prst="rect">
              <a:avLst/>
            </a:prstGeom>
            <a:noFill/>
          </p:spPr>
          <p:txBody>
            <a:bodyPr wrap="none" rtlCol="0">
              <a:spAutoFit/>
            </a:bodyPr>
            <a:lstStyle/>
            <a:p>
              <a:pPr algn="ctr"/>
              <a:r>
                <a:rPr lang="en-GB" sz="1400" dirty="0"/>
                <a:t>Median OS: 7.7 </a:t>
              </a:r>
              <a:r>
                <a:rPr lang="en-GB" sz="1400" dirty="0" err="1"/>
                <a:t>mo</a:t>
              </a:r>
              <a:endParaRPr lang="en-GB" sz="1400" dirty="0"/>
            </a:p>
            <a:p>
              <a:pPr algn="ctr"/>
              <a:r>
                <a:rPr lang="en-GB" sz="1400" dirty="0"/>
                <a:t>(95%CI 0.9, </a:t>
              </a:r>
              <a:r>
                <a:rPr lang="en-GB" sz="1400" dirty="0">
                  <a:cs typeface="Arial"/>
                </a:rPr>
                <a:t>14.4)</a:t>
              </a:r>
              <a:endParaRPr lang="en-GB" sz="1400" dirty="0"/>
            </a:p>
          </p:txBody>
        </p:sp>
        <p:sp>
          <p:nvSpPr>
            <p:cNvPr id="45" name="TextBox 44"/>
            <p:cNvSpPr txBox="1"/>
            <p:nvPr/>
          </p:nvSpPr>
          <p:spPr>
            <a:xfrm>
              <a:off x="2814554" y="4131263"/>
              <a:ext cx="835485" cy="307777"/>
            </a:xfrm>
            <a:prstGeom prst="rect">
              <a:avLst/>
            </a:prstGeom>
            <a:noFill/>
          </p:spPr>
          <p:txBody>
            <a:bodyPr wrap="none" rtlCol="0">
              <a:spAutoFit/>
            </a:bodyPr>
            <a:lstStyle/>
            <a:p>
              <a:pPr algn="ctr"/>
              <a:r>
                <a:rPr lang="en-GB" sz="1400" dirty="0"/>
                <a:t>p=0.017</a:t>
              </a:r>
            </a:p>
          </p:txBody>
        </p:sp>
      </p:grpSp>
      <p:sp>
        <p:nvSpPr>
          <p:cNvPr id="74" name="Freeform 2"/>
          <p:cNvSpPr>
            <a:spLocks/>
          </p:cNvSpPr>
          <p:nvPr/>
        </p:nvSpPr>
        <p:spPr bwMode="auto">
          <a:xfrm>
            <a:off x="790928" y="3141879"/>
            <a:ext cx="3338159" cy="1357274"/>
          </a:xfrm>
          <a:custGeom>
            <a:avLst/>
            <a:gdLst>
              <a:gd name="T0" fmla="*/ 256 w 256"/>
              <a:gd name="T1" fmla="*/ 96 h 96"/>
              <a:gd name="T2" fmla="*/ 132 w 256"/>
              <a:gd name="T3" fmla="*/ 96 h 96"/>
              <a:gd name="T4" fmla="*/ 132 w 256"/>
              <a:gd name="T5" fmla="*/ 83 h 96"/>
              <a:gd name="T6" fmla="*/ 96 w 256"/>
              <a:gd name="T7" fmla="*/ 83 h 96"/>
              <a:gd name="T8" fmla="*/ 96 w 256"/>
              <a:gd name="T9" fmla="*/ 72 h 96"/>
              <a:gd name="T10" fmla="*/ 90 w 256"/>
              <a:gd name="T11" fmla="*/ 72 h 96"/>
              <a:gd name="T12" fmla="*/ 90 w 256"/>
              <a:gd name="T13" fmla="*/ 63 h 96"/>
              <a:gd name="T14" fmla="*/ 85 w 256"/>
              <a:gd name="T15" fmla="*/ 63 h 96"/>
              <a:gd name="T16" fmla="*/ 85 w 256"/>
              <a:gd name="T17" fmla="*/ 54 h 96"/>
              <a:gd name="T18" fmla="*/ 57 w 256"/>
              <a:gd name="T19" fmla="*/ 54 h 96"/>
              <a:gd name="T20" fmla="*/ 57 w 256"/>
              <a:gd name="T21" fmla="*/ 44 h 96"/>
              <a:gd name="T22" fmla="*/ 51 w 256"/>
              <a:gd name="T23" fmla="*/ 44 h 96"/>
              <a:gd name="T24" fmla="*/ 51 w 256"/>
              <a:gd name="T25" fmla="*/ 35 h 96"/>
              <a:gd name="T26" fmla="*/ 37 w 256"/>
              <a:gd name="T27" fmla="*/ 35 h 96"/>
              <a:gd name="T28" fmla="*/ 37 w 256"/>
              <a:gd name="T29" fmla="*/ 17 h 96"/>
              <a:gd name="T30" fmla="*/ 32 w 256"/>
              <a:gd name="T31" fmla="*/ 17 h 96"/>
              <a:gd name="T32" fmla="*/ 32 w 256"/>
              <a:gd name="T33" fmla="*/ 9 h 96"/>
              <a:gd name="T34" fmla="*/ 12 w 256"/>
              <a:gd name="T35" fmla="*/ 9 h 96"/>
              <a:gd name="T36" fmla="*/ 12 w 256"/>
              <a:gd name="T37" fmla="*/ 0 h 96"/>
              <a:gd name="T38" fmla="*/ 0 w 256"/>
              <a:gd name="T3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6" h="96">
                <a:moveTo>
                  <a:pt x="256" y="96"/>
                </a:moveTo>
                <a:lnTo>
                  <a:pt x="132" y="96"/>
                </a:lnTo>
                <a:lnTo>
                  <a:pt x="132" y="83"/>
                </a:lnTo>
                <a:lnTo>
                  <a:pt x="96" y="83"/>
                </a:lnTo>
                <a:lnTo>
                  <a:pt x="96" y="72"/>
                </a:lnTo>
                <a:lnTo>
                  <a:pt x="90" y="72"/>
                </a:lnTo>
                <a:lnTo>
                  <a:pt x="90" y="63"/>
                </a:lnTo>
                <a:lnTo>
                  <a:pt x="85" y="63"/>
                </a:lnTo>
                <a:lnTo>
                  <a:pt x="85" y="54"/>
                </a:lnTo>
                <a:lnTo>
                  <a:pt x="57" y="54"/>
                </a:lnTo>
                <a:lnTo>
                  <a:pt x="57" y="44"/>
                </a:lnTo>
                <a:lnTo>
                  <a:pt x="51" y="44"/>
                </a:lnTo>
                <a:lnTo>
                  <a:pt x="51" y="35"/>
                </a:lnTo>
                <a:lnTo>
                  <a:pt x="37" y="35"/>
                </a:lnTo>
                <a:lnTo>
                  <a:pt x="37" y="17"/>
                </a:lnTo>
                <a:lnTo>
                  <a:pt x="32" y="17"/>
                </a:lnTo>
                <a:lnTo>
                  <a:pt x="32" y="9"/>
                </a:lnTo>
                <a:lnTo>
                  <a:pt x="12" y="9"/>
                </a:lnTo>
                <a:lnTo>
                  <a:pt x="12"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75" name="Straight Connector 74"/>
          <p:cNvCxnSpPr/>
          <p:nvPr/>
        </p:nvCxnSpPr>
        <p:spPr>
          <a:xfrm>
            <a:off x="793418" y="4156255"/>
            <a:ext cx="3476428" cy="0"/>
          </a:xfrm>
          <a:prstGeom prst="line">
            <a:avLst/>
          </a:prstGeom>
          <a:ln w="19050">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76" name="Freeform 5"/>
          <p:cNvSpPr>
            <a:spLocks/>
          </p:cNvSpPr>
          <p:nvPr/>
        </p:nvSpPr>
        <p:spPr bwMode="auto">
          <a:xfrm>
            <a:off x="5349875" y="3141879"/>
            <a:ext cx="3391789" cy="2078211"/>
          </a:xfrm>
          <a:custGeom>
            <a:avLst/>
            <a:gdLst>
              <a:gd name="T0" fmla="*/ 247 w 247"/>
              <a:gd name="T1" fmla="*/ 153 h 153"/>
              <a:gd name="T2" fmla="*/ 247 w 247"/>
              <a:gd name="T3" fmla="*/ 98 h 153"/>
              <a:gd name="T4" fmla="*/ 240 w 247"/>
              <a:gd name="T5" fmla="*/ 98 h 153"/>
              <a:gd name="T6" fmla="*/ 240 w 247"/>
              <a:gd name="T7" fmla="*/ 46 h 153"/>
              <a:gd name="T8" fmla="*/ 118 w 247"/>
              <a:gd name="T9" fmla="*/ 46 h 153"/>
              <a:gd name="T10" fmla="*/ 118 w 247"/>
              <a:gd name="T11" fmla="*/ 21 h 153"/>
              <a:gd name="T12" fmla="*/ 48 w 247"/>
              <a:gd name="T13" fmla="*/ 21 h 153"/>
              <a:gd name="T14" fmla="*/ 48 w 247"/>
              <a:gd name="T15" fmla="*/ 0 h 153"/>
              <a:gd name="T16" fmla="*/ 0 w 247"/>
              <a:gd name="T1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153">
                <a:moveTo>
                  <a:pt x="247" y="153"/>
                </a:moveTo>
                <a:lnTo>
                  <a:pt x="247" y="98"/>
                </a:lnTo>
                <a:lnTo>
                  <a:pt x="240" y="98"/>
                </a:lnTo>
                <a:lnTo>
                  <a:pt x="240" y="46"/>
                </a:lnTo>
                <a:lnTo>
                  <a:pt x="118" y="46"/>
                </a:lnTo>
                <a:lnTo>
                  <a:pt x="118" y="21"/>
                </a:lnTo>
                <a:lnTo>
                  <a:pt x="48" y="21"/>
                </a:lnTo>
                <a:lnTo>
                  <a:pt x="48" y="0"/>
                </a:lnTo>
                <a:lnTo>
                  <a:pt x="0" y="0"/>
                </a:lnTo>
              </a:path>
            </a:pathLst>
          </a:cu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Freeform 6"/>
          <p:cNvSpPr>
            <a:spLocks/>
          </p:cNvSpPr>
          <p:nvPr/>
        </p:nvSpPr>
        <p:spPr bwMode="auto">
          <a:xfrm>
            <a:off x="5359400" y="3151404"/>
            <a:ext cx="2773852" cy="1833716"/>
          </a:xfrm>
          <a:custGeom>
            <a:avLst/>
            <a:gdLst>
              <a:gd name="T0" fmla="*/ 202 w 202"/>
              <a:gd name="T1" fmla="*/ 135 h 135"/>
              <a:gd name="T2" fmla="*/ 127 w 202"/>
              <a:gd name="T3" fmla="*/ 135 h 135"/>
              <a:gd name="T4" fmla="*/ 127 w 202"/>
              <a:gd name="T5" fmla="*/ 118 h 135"/>
              <a:gd name="T6" fmla="*/ 92 w 202"/>
              <a:gd name="T7" fmla="*/ 118 h 135"/>
              <a:gd name="T8" fmla="*/ 92 w 202"/>
              <a:gd name="T9" fmla="*/ 101 h 135"/>
              <a:gd name="T10" fmla="*/ 86 w 202"/>
              <a:gd name="T11" fmla="*/ 101 h 135"/>
              <a:gd name="T12" fmla="*/ 86 w 202"/>
              <a:gd name="T13" fmla="*/ 85 h 135"/>
              <a:gd name="T14" fmla="*/ 80 w 202"/>
              <a:gd name="T15" fmla="*/ 85 h 135"/>
              <a:gd name="T16" fmla="*/ 80 w 202"/>
              <a:gd name="T17" fmla="*/ 67 h 135"/>
              <a:gd name="T18" fmla="*/ 54 w 202"/>
              <a:gd name="T19" fmla="*/ 67 h 135"/>
              <a:gd name="T20" fmla="*/ 54 w 202"/>
              <a:gd name="T21" fmla="*/ 54 h 135"/>
              <a:gd name="T22" fmla="*/ 33 w 202"/>
              <a:gd name="T23" fmla="*/ 54 h 135"/>
              <a:gd name="T24" fmla="*/ 33 w 202"/>
              <a:gd name="T25" fmla="*/ 26 h 135"/>
              <a:gd name="T26" fmla="*/ 29 w 202"/>
              <a:gd name="T27" fmla="*/ 26 h 135"/>
              <a:gd name="T28" fmla="*/ 29 w 202"/>
              <a:gd name="T29" fmla="*/ 12 h 135"/>
              <a:gd name="T30" fmla="*/ 10 w 202"/>
              <a:gd name="T31" fmla="*/ 12 h 135"/>
              <a:gd name="T32" fmla="*/ 10 w 202"/>
              <a:gd name="T33" fmla="*/ 0 h 135"/>
              <a:gd name="T34" fmla="*/ 0 w 202"/>
              <a:gd name="T3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2" h="135">
                <a:moveTo>
                  <a:pt x="202" y="135"/>
                </a:moveTo>
                <a:lnTo>
                  <a:pt x="127" y="135"/>
                </a:lnTo>
                <a:lnTo>
                  <a:pt x="127" y="118"/>
                </a:lnTo>
                <a:lnTo>
                  <a:pt x="92" y="118"/>
                </a:lnTo>
                <a:lnTo>
                  <a:pt x="92" y="101"/>
                </a:lnTo>
                <a:lnTo>
                  <a:pt x="86" y="101"/>
                </a:lnTo>
                <a:lnTo>
                  <a:pt x="86" y="85"/>
                </a:lnTo>
                <a:lnTo>
                  <a:pt x="80" y="85"/>
                </a:lnTo>
                <a:lnTo>
                  <a:pt x="80" y="67"/>
                </a:lnTo>
                <a:lnTo>
                  <a:pt x="54" y="67"/>
                </a:lnTo>
                <a:lnTo>
                  <a:pt x="54" y="54"/>
                </a:lnTo>
                <a:lnTo>
                  <a:pt x="33" y="54"/>
                </a:lnTo>
                <a:lnTo>
                  <a:pt x="33" y="26"/>
                </a:lnTo>
                <a:lnTo>
                  <a:pt x="29" y="26"/>
                </a:lnTo>
                <a:lnTo>
                  <a:pt x="29" y="12"/>
                </a:lnTo>
                <a:lnTo>
                  <a:pt x="10" y="12"/>
                </a:lnTo>
                <a:lnTo>
                  <a:pt x="10" y="0"/>
                </a:lnTo>
                <a:lnTo>
                  <a:pt x="0" y="0"/>
                </a:lnTo>
              </a:path>
            </a:pathLst>
          </a:cu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TextBox 77"/>
          <p:cNvSpPr txBox="1"/>
          <p:nvPr/>
        </p:nvSpPr>
        <p:spPr>
          <a:xfrm>
            <a:off x="6756780" y="2772300"/>
            <a:ext cx="2191562" cy="523220"/>
          </a:xfrm>
          <a:prstGeom prst="rect">
            <a:avLst/>
          </a:prstGeom>
          <a:noFill/>
        </p:spPr>
        <p:txBody>
          <a:bodyPr wrap="none" rtlCol="0">
            <a:spAutoFit/>
          </a:bodyPr>
          <a:lstStyle/>
          <a:p>
            <a:r>
              <a:rPr lang="en-GB" sz="1400" dirty="0"/>
              <a:t>RECIST responders</a:t>
            </a:r>
          </a:p>
          <a:p>
            <a:r>
              <a:rPr lang="en-GB" sz="1400" dirty="0"/>
              <a:t>RECIST non-responders</a:t>
            </a:r>
          </a:p>
        </p:txBody>
      </p:sp>
      <p:cxnSp>
        <p:nvCxnSpPr>
          <p:cNvPr id="79" name="Straight Connector 78"/>
          <p:cNvCxnSpPr/>
          <p:nvPr/>
        </p:nvCxnSpPr>
        <p:spPr>
          <a:xfrm>
            <a:off x="6546281" y="2929013"/>
            <a:ext cx="210499" cy="0"/>
          </a:xfrm>
          <a:prstGeom prst="line">
            <a:avLst/>
          </a:pr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80" name="Straight Connector 79"/>
          <p:cNvCxnSpPr/>
          <p:nvPr/>
        </p:nvCxnSpPr>
        <p:spPr>
          <a:xfrm>
            <a:off x="6546281" y="3139096"/>
            <a:ext cx="210499" cy="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cxnSp>
    </p:spTree>
    <p:extLst>
      <p:ext uri="{BB962C8B-B14F-4D97-AF65-F5344CB8AC3E}">
        <p14:creationId xmlns:p14="http://schemas.microsoft.com/office/powerpoint/2010/main" val="3001085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228600"/>
            <a:ext cx="7367400" cy="939801"/>
          </a:xfrm>
        </p:spPr>
        <p:txBody>
          <a:bodyPr/>
          <a:lstStyle/>
          <a:p>
            <a:r>
              <a:rPr lang="en-GB" dirty="0"/>
              <a:t>009: European phase I/II TRASTS trial of trabectedin plus radiotherapy in patients with metastatic soft tissue sarcoma (STS): a collaborative Spanish (GEIS), Italian (ISG) and French (FSG) Sarcoma Groups study – Martin-</a:t>
            </a:r>
            <a:r>
              <a:rPr lang="en-GB" dirty="0" err="1"/>
              <a:t>Broto</a:t>
            </a:r>
            <a:r>
              <a:rPr lang="en-GB" dirty="0"/>
              <a:t> J, et al </a:t>
            </a:r>
          </a:p>
        </p:txBody>
      </p:sp>
      <p:sp>
        <p:nvSpPr>
          <p:cNvPr id="3" name="Content Placeholder 2"/>
          <p:cNvSpPr>
            <a:spLocks noGrp="1"/>
          </p:cNvSpPr>
          <p:nvPr>
            <p:ph idx="1"/>
          </p:nvPr>
        </p:nvSpPr>
        <p:spPr/>
        <p:txBody>
          <a:bodyPr/>
          <a:lstStyle/>
          <a:p>
            <a:pPr marL="0" indent="0">
              <a:buNone/>
            </a:pPr>
            <a:r>
              <a:rPr lang="en-GB" b="1" dirty="0">
                <a:solidFill>
                  <a:schemeClr val="bg1"/>
                </a:solidFill>
              </a:rPr>
              <a:t>KEY RESULTS (CONT.)</a:t>
            </a:r>
          </a:p>
          <a:p>
            <a:pPr marL="0" indent="0">
              <a:buNone/>
            </a:pPr>
            <a:endParaRPr lang="en-GB" b="1" dirty="0">
              <a:solidFill>
                <a:schemeClr val="bg1"/>
              </a:solidFill>
            </a:endParaRPr>
          </a:p>
          <a:p>
            <a:pPr marL="0" indent="0">
              <a:spcBef>
                <a:spcPts val="18000"/>
              </a:spcBef>
              <a:buNone/>
            </a:pPr>
            <a:r>
              <a:rPr lang="en-GB" b="1" dirty="0">
                <a:solidFill>
                  <a:schemeClr val="bg1"/>
                </a:solidFill>
              </a:rPr>
              <a:t>CONCLUSION</a:t>
            </a:r>
          </a:p>
          <a:p>
            <a:r>
              <a:rPr lang="en-GB" dirty="0"/>
              <a:t>In patients with pulmonary metastatic STS, trabectedin with low-dose radiotherapy was feasible</a:t>
            </a:r>
          </a:p>
        </p:txBody>
      </p:sp>
      <p:sp>
        <p:nvSpPr>
          <p:cNvPr id="4" name="Text Box 4"/>
          <p:cNvSpPr txBox="1">
            <a:spLocks noChangeArrowheads="1"/>
          </p:cNvSpPr>
          <p:nvPr/>
        </p:nvSpPr>
        <p:spPr bwMode="auto">
          <a:xfrm>
            <a:off x="2668420" y="6474897"/>
            <a:ext cx="625491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a:t>Martin-</a:t>
            </a:r>
            <a:r>
              <a:rPr lang="en-GB" sz="1200" dirty="0" err="1"/>
              <a:t>Broto</a:t>
            </a:r>
            <a:r>
              <a:rPr lang="en-GB" sz="1200" dirty="0"/>
              <a:t> J, et al. </a:t>
            </a:r>
            <a:r>
              <a:rPr lang="en-US" sz="1200" dirty="0"/>
              <a:t>CTOS 2018 Annual Meeting, November 14–17, Rome, Italy; Paper </a:t>
            </a:r>
            <a:r>
              <a:rPr lang="en-GB" sz="1200" dirty="0"/>
              <a:t>009</a:t>
            </a:r>
          </a:p>
        </p:txBody>
      </p:sp>
      <p:graphicFrame>
        <p:nvGraphicFramePr>
          <p:cNvPr id="5" name="Table 4"/>
          <p:cNvGraphicFramePr>
            <a:graphicFrameLocks noGrp="1"/>
          </p:cNvGraphicFramePr>
          <p:nvPr>
            <p:extLst>
              <p:ext uri="{D42A27DB-BD31-4B8C-83A1-F6EECF244321}">
                <p14:modId xmlns:p14="http://schemas.microsoft.com/office/powerpoint/2010/main" val="898383429"/>
              </p:ext>
            </p:extLst>
          </p:nvPr>
        </p:nvGraphicFramePr>
        <p:xfrm>
          <a:off x="220662" y="1750060"/>
          <a:ext cx="3977265" cy="2372360"/>
        </p:xfrm>
        <a:graphic>
          <a:graphicData uri="http://schemas.openxmlformats.org/drawingml/2006/table">
            <a:tbl>
              <a:tblPr firstRow="1" bandRow="1">
                <a:tableStyleId>{69012ECD-51FC-41F1-AA8D-1B2483CD663E}</a:tableStyleId>
              </a:tblPr>
              <a:tblGrid>
                <a:gridCol w="1109374">
                  <a:extLst>
                    <a:ext uri="{9D8B030D-6E8A-4147-A177-3AD203B41FA5}">
                      <a16:colId xmlns:a16="http://schemas.microsoft.com/office/drawing/2014/main" val="391188989"/>
                    </a:ext>
                  </a:extLst>
                </a:gridCol>
                <a:gridCol w="914400">
                  <a:extLst>
                    <a:ext uri="{9D8B030D-6E8A-4147-A177-3AD203B41FA5}">
                      <a16:colId xmlns:a16="http://schemas.microsoft.com/office/drawing/2014/main" val="1474804285"/>
                    </a:ext>
                  </a:extLst>
                </a:gridCol>
                <a:gridCol w="900546">
                  <a:extLst>
                    <a:ext uri="{9D8B030D-6E8A-4147-A177-3AD203B41FA5}">
                      <a16:colId xmlns:a16="http://schemas.microsoft.com/office/drawing/2014/main" val="527667136"/>
                    </a:ext>
                  </a:extLst>
                </a:gridCol>
                <a:gridCol w="1052945">
                  <a:extLst>
                    <a:ext uri="{9D8B030D-6E8A-4147-A177-3AD203B41FA5}">
                      <a16:colId xmlns:a16="http://schemas.microsoft.com/office/drawing/2014/main" val="882136222"/>
                    </a:ext>
                  </a:extLst>
                </a:gridCol>
              </a:tblGrid>
              <a:tr h="370840">
                <a:tc>
                  <a:txBody>
                    <a:bodyPr/>
                    <a:lstStyle/>
                    <a:p>
                      <a:r>
                        <a:rPr lang="en-GB" sz="1400" dirty="0">
                          <a:solidFill>
                            <a:schemeClr val="tx2"/>
                          </a:solidFill>
                        </a:rPr>
                        <a:t>Response, n (%)</a:t>
                      </a:r>
                    </a:p>
                  </a:txBody>
                  <a:tcPr/>
                </a:tc>
                <a:tc>
                  <a:txBody>
                    <a:bodyPr/>
                    <a:lstStyle/>
                    <a:p>
                      <a:pPr algn="ctr"/>
                      <a:r>
                        <a:rPr lang="en-GB" sz="1400" dirty="0">
                          <a:solidFill>
                            <a:schemeClr val="tx2"/>
                          </a:solidFill>
                        </a:rPr>
                        <a:t>Central</a:t>
                      </a:r>
                      <a:r>
                        <a:rPr lang="en-GB" sz="1400" baseline="0" dirty="0">
                          <a:solidFill>
                            <a:schemeClr val="tx2"/>
                          </a:solidFill>
                        </a:rPr>
                        <a:t> review</a:t>
                      </a:r>
                      <a:endParaRPr lang="en-GB" sz="1400" dirty="0">
                        <a:solidFill>
                          <a:schemeClr val="tx2"/>
                        </a:solidFill>
                      </a:endParaRPr>
                    </a:p>
                  </a:txBody>
                  <a:tcPr/>
                </a:tc>
                <a:tc>
                  <a:txBody>
                    <a:bodyPr/>
                    <a:lstStyle/>
                    <a:p>
                      <a:pPr algn="ctr"/>
                      <a:r>
                        <a:rPr lang="en-GB" sz="1400" dirty="0">
                          <a:solidFill>
                            <a:schemeClr val="tx2"/>
                          </a:solidFill>
                        </a:rPr>
                        <a:t>Local</a:t>
                      </a:r>
                      <a:r>
                        <a:rPr lang="en-GB" sz="1400" baseline="0" dirty="0">
                          <a:solidFill>
                            <a:schemeClr val="tx2"/>
                          </a:solidFill>
                        </a:rPr>
                        <a:t> review</a:t>
                      </a:r>
                      <a:endParaRPr lang="en-GB" sz="1400" dirty="0">
                        <a:solidFill>
                          <a:schemeClr val="tx2"/>
                        </a:solidFill>
                      </a:endParaRPr>
                    </a:p>
                  </a:txBody>
                  <a:tcPr/>
                </a:tc>
                <a:tc>
                  <a:txBody>
                    <a:bodyPr/>
                    <a:lstStyle/>
                    <a:p>
                      <a:pPr algn="ctr"/>
                      <a:r>
                        <a:rPr lang="en-GB" sz="1400" dirty="0">
                          <a:solidFill>
                            <a:schemeClr val="tx2"/>
                          </a:solidFill>
                        </a:rPr>
                        <a:t>Irradiated</a:t>
                      </a:r>
                      <a:r>
                        <a:rPr lang="en-GB" sz="1400" baseline="0" dirty="0">
                          <a:solidFill>
                            <a:schemeClr val="tx2"/>
                          </a:solidFill>
                        </a:rPr>
                        <a:t> lesions</a:t>
                      </a:r>
                      <a:endParaRPr lang="en-GB" sz="1400" dirty="0">
                        <a:solidFill>
                          <a:schemeClr val="tx2"/>
                        </a:solidFill>
                      </a:endParaRPr>
                    </a:p>
                  </a:txBody>
                  <a:tcPr/>
                </a:tc>
                <a:extLst>
                  <a:ext uri="{0D108BD9-81ED-4DB2-BD59-A6C34878D82A}">
                    <a16:rowId xmlns:a16="http://schemas.microsoft.com/office/drawing/2014/main" val="487862936"/>
                  </a:ext>
                </a:extLst>
              </a:tr>
              <a:tr h="370840">
                <a:tc>
                  <a:txBody>
                    <a:bodyPr/>
                    <a:lstStyle/>
                    <a:p>
                      <a:r>
                        <a:rPr lang="en-GB" sz="1400" dirty="0"/>
                        <a:t>CR</a:t>
                      </a:r>
                    </a:p>
                  </a:txBody>
                  <a:tcPr anchor="ctr"/>
                </a:tc>
                <a:tc>
                  <a:txBody>
                    <a:bodyPr/>
                    <a:lstStyle/>
                    <a:p>
                      <a:pPr algn="ctr"/>
                      <a:r>
                        <a:rPr lang="en-GB" sz="1400" dirty="0"/>
                        <a:t>2 (12)</a:t>
                      </a:r>
                    </a:p>
                  </a:txBody>
                  <a:tcPr anchor="ctr"/>
                </a:tc>
                <a:tc>
                  <a:txBody>
                    <a:bodyPr/>
                    <a:lstStyle/>
                    <a:p>
                      <a:pPr algn="ctr"/>
                      <a:r>
                        <a:rPr lang="en-GB" sz="1400" dirty="0"/>
                        <a:t>2 (12)</a:t>
                      </a:r>
                    </a:p>
                  </a:txBody>
                  <a:tcPr anchor="ctr"/>
                </a:tc>
                <a:tc>
                  <a:txBody>
                    <a:bodyPr/>
                    <a:lstStyle/>
                    <a:p>
                      <a:pPr algn="ctr"/>
                      <a:r>
                        <a:rPr lang="en-GB" sz="1400" dirty="0"/>
                        <a:t>4 (24)</a:t>
                      </a:r>
                    </a:p>
                  </a:txBody>
                  <a:tcPr anchor="ctr"/>
                </a:tc>
                <a:extLst>
                  <a:ext uri="{0D108BD9-81ED-4DB2-BD59-A6C34878D82A}">
                    <a16:rowId xmlns:a16="http://schemas.microsoft.com/office/drawing/2014/main" val="2947991772"/>
                  </a:ext>
                </a:extLst>
              </a:tr>
              <a:tr h="370840">
                <a:tc>
                  <a:txBody>
                    <a:bodyPr/>
                    <a:lstStyle/>
                    <a:p>
                      <a:r>
                        <a:rPr lang="en-GB" sz="1400" dirty="0"/>
                        <a:t>PR</a:t>
                      </a:r>
                    </a:p>
                  </a:txBody>
                  <a:tcPr anchor="ctr"/>
                </a:tc>
                <a:tc>
                  <a:txBody>
                    <a:bodyPr/>
                    <a:lstStyle/>
                    <a:p>
                      <a:pPr algn="ctr"/>
                      <a:r>
                        <a:rPr lang="en-GB" sz="1400" dirty="0"/>
                        <a:t>3 (18)</a:t>
                      </a:r>
                    </a:p>
                  </a:txBody>
                  <a:tcPr anchor="ctr"/>
                </a:tc>
                <a:tc>
                  <a:txBody>
                    <a:bodyPr/>
                    <a:lstStyle/>
                    <a:p>
                      <a:pPr algn="ctr"/>
                      <a:r>
                        <a:rPr lang="en-GB" sz="1400" dirty="0"/>
                        <a:t>5 (29)</a:t>
                      </a:r>
                    </a:p>
                  </a:txBody>
                  <a:tcPr anchor="ctr"/>
                </a:tc>
                <a:tc>
                  <a:txBody>
                    <a:bodyPr/>
                    <a:lstStyle/>
                    <a:p>
                      <a:pPr algn="ctr"/>
                      <a:r>
                        <a:rPr lang="en-GB" sz="1400" dirty="0"/>
                        <a:t>8 (47)</a:t>
                      </a:r>
                    </a:p>
                  </a:txBody>
                  <a:tcPr anchor="ctr"/>
                </a:tc>
                <a:extLst>
                  <a:ext uri="{0D108BD9-81ED-4DB2-BD59-A6C34878D82A}">
                    <a16:rowId xmlns:a16="http://schemas.microsoft.com/office/drawing/2014/main" val="2296038900"/>
                  </a:ext>
                </a:extLst>
              </a:tr>
              <a:tr h="370840">
                <a:tc>
                  <a:txBody>
                    <a:bodyPr/>
                    <a:lstStyle/>
                    <a:p>
                      <a:r>
                        <a:rPr lang="en-GB" sz="1400" dirty="0"/>
                        <a:t>SD</a:t>
                      </a:r>
                    </a:p>
                  </a:txBody>
                  <a:tcPr anchor="ctr"/>
                </a:tc>
                <a:tc>
                  <a:txBody>
                    <a:bodyPr/>
                    <a:lstStyle/>
                    <a:p>
                      <a:pPr algn="ctr"/>
                      <a:r>
                        <a:rPr lang="en-GB" sz="1400" dirty="0"/>
                        <a:t>6 (35)</a:t>
                      </a:r>
                    </a:p>
                  </a:txBody>
                  <a:tcPr anchor="ctr"/>
                </a:tc>
                <a:tc>
                  <a:txBody>
                    <a:bodyPr/>
                    <a:lstStyle/>
                    <a:p>
                      <a:pPr algn="ctr"/>
                      <a:r>
                        <a:rPr lang="en-GB" sz="1400" dirty="0"/>
                        <a:t>4 (24)</a:t>
                      </a:r>
                    </a:p>
                  </a:txBody>
                  <a:tcPr anchor="ctr"/>
                </a:tc>
                <a:tc>
                  <a:txBody>
                    <a:bodyPr/>
                    <a:lstStyle/>
                    <a:p>
                      <a:pPr algn="ctr"/>
                      <a:r>
                        <a:rPr lang="en-GB" sz="1400" dirty="0"/>
                        <a:t>4 (24)</a:t>
                      </a:r>
                    </a:p>
                  </a:txBody>
                  <a:tcPr anchor="ctr"/>
                </a:tc>
                <a:extLst>
                  <a:ext uri="{0D108BD9-81ED-4DB2-BD59-A6C34878D82A}">
                    <a16:rowId xmlns:a16="http://schemas.microsoft.com/office/drawing/2014/main" val="2478728904"/>
                  </a:ext>
                </a:extLst>
              </a:tr>
              <a:tr h="370840">
                <a:tc>
                  <a:txBody>
                    <a:bodyPr/>
                    <a:lstStyle/>
                    <a:p>
                      <a:r>
                        <a:rPr lang="en-GB" sz="1400" dirty="0"/>
                        <a:t>PD</a:t>
                      </a:r>
                    </a:p>
                  </a:txBody>
                  <a:tcPr anchor="ctr"/>
                </a:tc>
                <a:tc>
                  <a:txBody>
                    <a:bodyPr/>
                    <a:lstStyle/>
                    <a:p>
                      <a:pPr algn="ctr"/>
                      <a:r>
                        <a:rPr lang="en-GB" sz="1400" dirty="0"/>
                        <a:t>6 (35)</a:t>
                      </a:r>
                    </a:p>
                  </a:txBody>
                  <a:tcPr anchor="ctr"/>
                </a:tc>
                <a:tc>
                  <a:txBody>
                    <a:bodyPr/>
                    <a:lstStyle/>
                    <a:p>
                      <a:pPr algn="ctr"/>
                      <a:r>
                        <a:rPr lang="en-GB" sz="1400" dirty="0"/>
                        <a:t>6 (35)</a:t>
                      </a:r>
                    </a:p>
                  </a:txBody>
                  <a:tcPr anchor="ctr"/>
                </a:tc>
                <a:tc>
                  <a:txBody>
                    <a:bodyPr/>
                    <a:lstStyle/>
                    <a:p>
                      <a:pPr algn="ctr"/>
                      <a:r>
                        <a:rPr lang="en-GB" sz="1400" dirty="0"/>
                        <a:t>1 (5)</a:t>
                      </a:r>
                    </a:p>
                  </a:txBody>
                  <a:tcPr anchor="ctr"/>
                </a:tc>
                <a:extLst>
                  <a:ext uri="{0D108BD9-81ED-4DB2-BD59-A6C34878D82A}">
                    <a16:rowId xmlns:a16="http://schemas.microsoft.com/office/drawing/2014/main" val="667013097"/>
                  </a:ext>
                </a:extLst>
              </a:tr>
              <a:tr h="370840">
                <a:tc>
                  <a:txBody>
                    <a:bodyPr/>
                    <a:lstStyle/>
                    <a:p>
                      <a:r>
                        <a:rPr lang="en-GB" sz="1400" dirty="0"/>
                        <a:t>ORR</a:t>
                      </a:r>
                    </a:p>
                  </a:txBody>
                  <a:tcPr anchor="ctr"/>
                </a:tc>
                <a:tc>
                  <a:txBody>
                    <a:bodyPr/>
                    <a:lstStyle/>
                    <a:p>
                      <a:pPr algn="ctr"/>
                      <a:r>
                        <a:rPr lang="en-GB" sz="1400" dirty="0"/>
                        <a:t>5 (30)</a:t>
                      </a:r>
                    </a:p>
                  </a:txBody>
                  <a:tcPr anchor="ctr"/>
                </a:tc>
                <a:tc>
                  <a:txBody>
                    <a:bodyPr/>
                    <a:lstStyle/>
                    <a:p>
                      <a:pPr algn="ctr"/>
                      <a:r>
                        <a:rPr lang="en-GB" sz="1400" dirty="0"/>
                        <a:t>7 (41)</a:t>
                      </a:r>
                    </a:p>
                  </a:txBody>
                  <a:tcPr anchor="ctr"/>
                </a:tc>
                <a:tc>
                  <a:txBody>
                    <a:bodyPr/>
                    <a:lstStyle/>
                    <a:p>
                      <a:pPr algn="ctr"/>
                      <a:r>
                        <a:rPr lang="en-GB" sz="1400" dirty="0"/>
                        <a:t>12 (71)</a:t>
                      </a:r>
                    </a:p>
                  </a:txBody>
                  <a:tcPr anchor="ctr"/>
                </a:tc>
                <a:extLst>
                  <a:ext uri="{0D108BD9-81ED-4DB2-BD59-A6C34878D82A}">
                    <a16:rowId xmlns:a16="http://schemas.microsoft.com/office/drawing/2014/main" val="131381208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764947441"/>
              </p:ext>
            </p:extLst>
          </p:nvPr>
        </p:nvGraphicFramePr>
        <p:xfrm>
          <a:off x="4322619" y="1750060"/>
          <a:ext cx="4664219" cy="2001520"/>
        </p:xfrm>
        <a:graphic>
          <a:graphicData uri="http://schemas.openxmlformats.org/drawingml/2006/table">
            <a:tbl>
              <a:tblPr firstRow="1" bandRow="1">
                <a:tableStyleId>{69012ECD-51FC-41F1-AA8D-1B2483CD663E}</a:tableStyleId>
              </a:tblPr>
              <a:tblGrid>
                <a:gridCol w="3048000">
                  <a:extLst>
                    <a:ext uri="{9D8B030D-6E8A-4147-A177-3AD203B41FA5}">
                      <a16:colId xmlns:a16="http://schemas.microsoft.com/office/drawing/2014/main" val="3570435714"/>
                    </a:ext>
                  </a:extLst>
                </a:gridCol>
                <a:gridCol w="1616219">
                  <a:extLst>
                    <a:ext uri="{9D8B030D-6E8A-4147-A177-3AD203B41FA5}">
                      <a16:colId xmlns:a16="http://schemas.microsoft.com/office/drawing/2014/main" val="2375898490"/>
                    </a:ext>
                  </a:extLst>
                </a:gridCol>
              </a:tblGrid>
              <a:tr h="370840">
                <a:tc>
                  <a:txBody>
                    <a:bodyPr/>
                    <a:lstStyle/>
                    <a:p>
                      <a:r>
                        <a:rPr lang="en-GB" sz="1400" dirty="0">
                          <a:solidFill>
                            <a:schemeClr val="tx2"/>
                          </a:solidFill>
                        </a:rPr>
                        <a:t>Grade 3–4 AEs occurring</a:t>
                      </a:r>
                      <a:r>
                        <a:rPr lang="en-GB" sz="1400" baseline="0" dirty="0">
                          <a:solidFill>
                            <a:schemeClr val="tx2"/>
                          </a:solidFill>
                        </a:rPr>
                        <a:t> in &gt;25% of patients</a:t>
                      </a:r>
                      <a:endParaRPr lang="en-GB" sz="1400" dirty="0">
                        <a:solidFill>
                          <a:schemeClr val="tx2"/>
                        </a:solidFill>
                      </a:endParaRPr>
                    </a:p>
                  </a:txBody>
                  <a:tcPr anchor="b"/>
                </a:tc>
                <a:tc>
                  <a:txBody>
                    <a:bodyPr/>
                    <a:lstStyle/>
                    <a:p>
                      <a:pPr algn="ctr"/>
                      <a:r>
                        <a:rPr lang="en-GB" sz="1400" dirty="0">
                          <a:solidFill>
                            <a:schemeClr val="tx2"/>
                          </a:solidFill>
                        </a:rPr>
                        <a:t>n (%)</a:t>
                      </a:r>
                    </a:p>
                  </a:txBody>
                  <a:tcPr anchor="b"/>
                </a:tc>
                <a:extLst>
                  <a:ext uri="{0D108BD9-81ED-4DB2-BD59-A6C34878D82A}">
                    <a16:rowId xmlns:a16="http://schemas.microsoft.com/office/drawing/2014/main" val="1209429741"/>
                  </a:ext>
                </a:extLst>
              </a:tr>
              <a:tr h="370840">
                <a:tc>
                  <a:txBody>
                    <a:bodyPr/>
                    <a:lstStyle/>
                    <a:p>
                      <a:r>
                        <a:rPr lang="en-GB" sz="1400" dirty="0"/>
                        <a:t>Lymphopenia</a:t>
                      </a:r>
                    </a:p>
                  </a:txBody>
                  <a:tcPr anchor="ctr"/>
                </a:tc>
                <a:tc>
                  <a:txBody>
                    <a:bodyPr/>
                    <a:lstStyle/>
                    <a:p>
                      <a:pPr algn="ctr"/>
                      <a:r>
                        <a:rPr lang="en-GB" sz="1400" dirty="0"/>
                        <a:t>8</a:t>
                      </a:r>
                      <a:r>
                        <a:rPr lang="en-GB" sz="1400" baseline="0" dirty="0"/>
                        <a:t> (44)</a:t>
                      </a:r>
                      <a:endParaRPr lang="en-GB" sz="1400" dirty="0"/>
                    </a:p>
                  </a:txBody>
                  <a:tcPr anchor="ctr"/>
                </a:tc>
                <a:extLst>
                  <a:ext uri="{0D108BD9-81ED-4DB2-BD59-A6C34878D82A}">
                    <a16:rowId xmlns:a16="http://schemas.microsoft.com/office/drawing/2014/main" val="4220092465"/>
                  </a:ext>
                </a:extLst>
              </a:tr>
              <a:tr h="370840">
                <a:tc>
                  <a:txBody>
                    <a:bodyPr/>
                    <a:lstStyle/>
                    <a:p>
                      <a:r>
                        <a:rPr lang="en-GB" sz="1400" dirty="0"/>
                        <a:t>Neutropenia</a:t>
                      </a:r>
                    </a:p>
                  </a:txBody>
                  <a:tcPr anchor="ctr"/>
                </a:tc>
                <a:tc>
                  <a:txBody>
                    <a:bodyPr/>
                    <a:lstStyle/>
                    <a:p>
                      <a:pPr algn="ctr"/>
                      <a:r>
                        <a:rPr lang="en-GB" sz="1400" dirty="0"/>
                        <a:t>8 (44)</a:t>
                      </a:r>
                    </a:p>
                  </a:txBody>
                  <a:tcPr anchor="ctr"/>
                </a:tc>
                <a:extLst>
                  <a:ext uri="{0D108BD9-81ED-4DB2-BD59-A6C34878D82A}">
                    <a16:rowId xmlns:a16="http://schemas.microsoft.com/office/drawing/2014/main" val="11372651"/>
                  </a:ext>
                </a:extLst>
              </a:tr>
              <a:tr h="370840">
                <a:tc>
                  <a:txBody>
                    <a:bodyPr/>
                    <a:lstStyle/>
                    <a:p>
                      <a:r>
                        <a:rPr lang="en-GB" sz="1400" dirty="0"/>
                        <a:t>Leukopenia</a:t>
                      </a:r>
                    </a:p>
                  </a:txBody>
                  <a:tcPr anchor="ctr"/>
                </a:tc>
                <a:tc>
                  <a:txBody>
                    <a:bodyPr/>
                    <a:lstStyle/>
                    <a:p>
                      <a:pPr algn="ctr"/>
                      <a:r>
                        <a:rPr lang="en-GB" sz="1400" dirty="0"/>
                        <a:t>7 (39)</a:t>
                      </a:r>
                    </a:p>
                  </a:txBody>
                  <a:tcPr anchor="ctr"/>
                </a:tc>
                <a:extLst>
                  <a:ext uri="{0D108BD9-81ED-4DB2-BD59-A6C34878D82A}">
                    <a16:rowId xmlns:a16="http://schemas.microsoft.com/office/drawing/2014/main" val="2888635249"/>
                  </a:ext>
                </a:extLst>
              </a:tr>
              <a:tr h="370840">
                <a:tc>
                  <a:txBody>
                    <a:bodyPr/>
                    <a:lstStyle/>
                    <a:p>
                      <a:r>
                        <a:rPr lang="en-GB" sz="1400" dirty="0"/>
                        <a:t>ALT/SPGT increased</a:t>
                      </a:r>
                    </a:p>
                  </a:txBody>
                  <a:tcPr anchor="ctr"/>
                </a:tc>
                <a:tc>
                  <a:txBody>
                    <a:bodyPr/>
                    <a:lstStyle/>
                    <a:p>
                      <a:pPr algn="ctr"/>
                      <a:r>
                        <a:rPr lang="en-GB" sz="1400" dirty="0"/>
                        <a:t>5 (28)</a:t>
                      </a:r>
                    </a:p>
                  </a:txBody>
                  <a:tcPr anchor="ctr"/>
                </a:tc>
                <a:extLst>
                  <a:ext uri="{0D108BD9-81ED-4DB2-BD59-A6C34878D82A}">
                    <a16:rowId xmlns:a16="http://schemas.microsoft.com/office/drawing/2014/main" val="1823093800"/>
                  </a:ext>
                </a:extLst>
              </a:tr>
            </a:tbl>
          </a:graphicData>
        </a:graphic>
      </p:graphicFrame>
    </p:spTree>
    <p:extLst>
      <p:ext uri="{BB962C8B-B14F-4D97-AF65-F5344CB8AC3E}">
        <p14:creationId xmlns:p14="http://schemas.microsoft.com/office/powerpoint/2010/main" val="4245349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194600" cy="939801"/>
          </a:xfrm>
        </p:spPr>
        <p:txBody>
          <a:bodyPr/>
          <a:lstStyle/>
          <a:p>
            <a:r>
              <a:rPr lang="en-GB" dirty="0"/>
              <a:t>017: Prospective trial of crizotinib (C) in patients (pts) with advanced, inoperable inflammatory myofibroblastic </a:t>
            </a:r>
            <a:r>
              <a:rPr lang="en-GB" dirty="0" err="1"/>
              <a:t>tumor</a:t>
            </a:r>
            <a:r>
              <a:rPr lang="en-GB" dirty="0"/>
              <a:t> (IMFT) with and without ALK alterations: EORTC phase II study 90101 “CREATE” – </a:t>
            </a:r>
            <a:r>
              <a:rPr lang="en-GB" dirty="0" err="1"/>
              <a:t>Schöffski</a:t>
            </a:r>
            <a:r>
              <a:rPr lang="en-GB" dirty="0"/>
              <a:t> P, et al </a:t>
            </a:r>
          </a:p>
        </p:txBody>
      </p:sp>
      <p:sp>
        <p:nvSpPr>
          <p:cNvPr id="3" name="Content Placeholder 2"/>
          <p:cNvSpPr>
            <a:spLocks noGrp="1"/>
          </p:cNvSpPr>
          <p:nvPr>
            <p:ph idx="1"/>
          </p:nvPr>
        </p:nvSpPr>
        <p:spPr/>
        <p:txBody>
          <a:bodyPr/>
          <a:lstStyle/>
          <a:p>
            <a:pPr marL="0" indent="0">
              <a:buNone/>
            </a:pPr>
            <a:r>
              <a:rPr lang="en-GB" b="1" dirty="0">
                <a:solidFill>
                  <a:schemeClr val="bg1"/>
                </a:solidFill>
              </a:rPr>
              <a:t>STUDY OBJECTIVE</a:t>
            </a:r>
          </a:p>
          <a:p>
            <a:r>
              <a:rPr lang="en-GB" dirty="0"/>
              <a:t>To assess the efficacy and safety of crizotinib in the cohort of patients with advanced, inoperable inflammatory myofibroblastic tumours (IMFT) with and without ALK alterations in the CREATE study*</a:t>
            </a:r>
          </a:p>
        </p:txBody>
      </p:sp>
      <p:sp>
        <p:nvSpPr>
          <p:cNvPr id="4" name="Text Box 4"/>
          <p:cNvSpPr txBox="1">
            <a:spLocks noChangeArrowheads="1"/>
          </p:cNvSpPr>
          <p:nvPr/>
        </p:nvSpPr>
        <p:spPr bwMode="auto">
          <a:xfrm>
            <a:off x="2886556" y="6474897"/>
            <a:ext cx="603678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err="1">
                <a:ln>
                  <a:noFill/>
                </a:ln>
                <a:effectLst/>
                <a:uLnTx/>
                <a:uFillTx/>
                <a:latin typeface="Arial" charset="0"/>
                <a:ea typeface="+mn-ea"/>
                <a:cs typeface="Arial" charset="0"/>
              </a:rPr>
              <a:t>Sc</a:t>
            </a:r>
            <a:r>
              <a:rPr lang="en-GB" sz="1200" dirty="0" err="1"/>
              <a:t>höffs</a:t>
            </a:r>
            <a:r>
              <a:rPr kumimoji="0" lang="en-GB" sz="1200" b="0" i="0" u="none" strike="noStrike" kern="1200" cap="none" spc="0" normalizeH="0" baseline="0" noProof="0" dirty="0" err="1">
                <a:ln>
                  <a:noFill/>
                </a:ln>
                <a:effectLst/>
                <a:uLnTx/>
                <a:uFillTx/>
                <a:latin typeface="Arial" charset="0"/>
                <a:ea typeface="+mn-ea"/>
                <a:cs typeface="Arial" charset="0"/>
              </a:rPr>
              <a:t>ki</a:t>
            </a:r>
            <a:r>
              <a:rPr kumimoji="0" lang="en-GB" sz="1200" b="0" i="0" u="none" strike="noStrike" kern="1200" cap="none" spc="0" normalizeH="0" baseline="0" noProof="0" dirty="0">
                <a:ln>
                  <a:noFill/>
                </a:ln>
                <a:effectLst/>
                <a:uLnTx/>
                <a:uFillTx/>
                <a:latin typeface="Arial" charset="0"/>
                <a:ea typeface="+mn-ea"/>
                <a:cs typeface="Arial" charset="0"/>
              </a:rPr>
              <a:t> P, et al. </a:t>
            </a:r>
            <a:r>
              <a:rPr kumimoji="0" lang="en-US" sz="1200" b="0" i="0" u="none" strike="noStrike" kern="1200" cap="none" spc="0" normalizeH="0" baseline="0" noProof="0" dirty="0">
                <a:ln>
                  <a:noFill/>
                </a:ln>
                <a:effectLst/>
                <a:uLnTx/>
                <a:uFillTx/>
                <a:latin typeface="Arial" charset="0"/>
                <a:ea typeface="+mn-ea"/>
                <a:cs typeface="Arial" charset="0"/>
              </a:rPr>
              <a:t>CTOS 2018 Annual Meeting, November 14–17, Rome, Italy; Paper </a:t>
            </a:r>
            <a:r>
              <a:rPr kumimoji="0" lang="en-GB" sz="1200" b="0" i="0" u="none" strike="noStrike" kern="1200" cap="none" spc="0" normalizeH="0" baseline="0" noProof="0" dirty="0">
                <a:ln>
                  <a:noFill/>
                </a:ln>
                <a:effectLst/>
                <a:uLnTx/>
                <a:uFillTx/>
                <a:latin typeface="Arial" charset="0"/>
                <a:ea typeface="+mn-ea"/>
                <a:cs typeface="Arial" charset="0"/>
              </a:rPr>
              <a:t>017</a:t>
            </a:r>
          </a:p>
        </p:txBody>
      </p:sp>
      <p:sp>
        <p:nvSpPr>
          <p:cNvPr id="6" name="Rectangle 9"/>
          <p:cNvSpPr txBox="1">
            <a:spLocks noChangeArrowheads="1"/>
          </p:cNvSpPr>
          <p:nvPr/>
        </p:nvSpPr>
        <p:spPr bwMode="auto">
          <a:xfrm>
            <a:off x="228599" y="4989222"/>
            <a:ext cx="4523401" cy="700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23246D"/>
              </a:buClr>
              <a:buSzPct val="110000"/>
              <a:buFontTx/>
              <a:buNone/>
              <a:tabLst/>
              <a:defRPr/>
            </a:pPr>
            <a:r>
              <a:rPr kumimoji="0" lang="en-US" sz="1600" b="1" i="0" u="none" strike="noStrike" kern="1200" cap="none" spc="0" normalizeH="0" baseline="0" noProof="0" dirty="0">
                <a:ln>
                  <a:noFill/>
                </a:ln>
                <a:solidFill>
                  <a:srgbClr val="23246D"/>
                </a:solidFill>
                <a:effectLst/>
                <a:uLnTx/>
                <a:uFillTx/>
                <a:latin typeface="Arial"/>
                <a:ea typeface="+mn-ea"/>
                <a:cs typeface="Arial"/>
              </a:rPr>
              <a:t>Primary endpoint</a:t>
            </a:r>
          </a:p>
          <a:p>
            <a:pPr lvl="0">
              <a:buClr>
                <a:srgbClr val="23246D"/>
              </a:buClr>
              <a:defRPr/>
            </a:pPr>
            <a:r>
              <a:rPr lang="en-US" sz="1600" dirty="0">
                <a:solidFill>
                  <a:srgbClr val="363636"/>
                </a:solidFill>
              </a:rPr>
              <a:t>ORR by RECIST v1.1</a:t>
            </a:r>
            <a:endParaRPr kumimoji="0" lang="en-US" sz="1600" b="0" i="0" u="none" strike="noStrike" kern="1200" cap="none" spc="0" normalizeH="0" baseline="0" noProof="0" dirty="0">
              <a:ln>
                <a:noFill/>
              </a:ln>
              <a:solidFill>
                <a:srgbClr val="363636"/>
              </a:solidFill>
              <a:effectLst/>
              <a:uLnTx/>
              <a:uFillTx/>
              <a:latin typeface="Arial"/>
              <a:ea typeface="+mn-ea"/>
              <a:cs typeface="Arial"/>
            </a:endParaRPr>
          </a:p>
        </p:txBody>
      </p:sp>
      <p:sp>
        <p:nvSpPr>
          <p:cNvPr id="7" name="Content Placeholder 26"/>
          <p:cNvSpPr txBox="1">
            <a:spLocks/>
          </p:cNvSpPr>
          <p:nvPr/>
        </p:nvSpPr>
        <p:spPr>
          <a:xfrm>
            <a:off x="5040159" y="4989221"/>
            <a:ext cx="3696600" cy="838592"/>
          </a:xfrm>
          <a:prstGeom prst="rect">
            <a:avLst/>
          </a:prstGeom>
        </p:spPr>
        <p:txBody>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23246D"/>
              </a:buClr>
              <a:buSzPct val="110000"/>
              <a:buFontTx/>
              <a:buNone/>
              <a:tabLst/>
              <a:defRPr/>
            </a:pPr>
            <a:r>
              <a:rPr kumimoji="0" lang="en-US" sz="1600" b="1" i="0" u="none" strike="noStrike" kern="1200" cap="none" spc="0" normalizeH="0" baseline="0" noProof="0" dirty="0">
                <a:ln>
                  <a:noFill/>
                </a:ln>
                <a:solidFill>
                  <a:srgbClr val="23246D"/>
                </a:solidFill>
                <a:effectLst/>
                <a:uLnTx/>
                <a:uFillTx/>
                <a:latin typeface="Arial"/>
                <a:ea typeface="+mn-ea"/>
                <a:cs typeface="Arial"/>
              </a:rPr>
              <a:t>Secondary endpoints</a:t>
            </a:r>
          </a:p>
          <a:p>
            <a:pPr lvl="0">
              <a:buClr>
                <a:srgbClr val="23246D"/>
              </a:buClr>
              <a:defRPr/>
            </a:pPr>
            <a:r>
              <a:rPr kumimoji="0" lang="en-US" sz="1600" b="0" i="0" u="none" strike="noStrike" kern="1200" cap="none" spc="0" normalizeH="0" baseline="0" noProof="0" dirty="0" err="1">
                <a:ln>
                  <a:noFill/>
                </a:ln>
                <a:solidFill>
                  <a:srgbClr val="363636"/>
                </a:solidFill>
                <a:effectLst/>
                <a:uLnTx/>
                <a:uFillTx/>
                <a:latin typeface="Arial"/>
                <a:ea typeface="+mn-ea"/>
                <a:cs typeface="Arial"/>
              </a:rPr>
              <a:t>DoR</a:t>
            </a:r>
            <a:r>
              <a:rPr kumimoji="0" lang="en-US" sz="1600" b="0" i="0" u="none" strike="noStrike" kern="1200" cap="none" spc="0" normalizeH="0" baseline="0" noProof="0" dirty="0">
                <a:ln>
                  <a:noFill/>
                </a:ln>
                <a:solidFill>
                  <a:srgbClr val="363636"/>
                </a:solidFill>
                <a:effectLst/>
                <a:uLnTx/>
                <a:uFillTx/>
                <a:latin typeface="Arial"/>
                <a:ea typeface="+mn-ea"/>
                <a:cs typeface="Arial"/>
              </a:rPr>
              <a:t>, DCR, PFS, OS, safety,</a:t>
            </a:r>
            <a:r>
              <a:rPr kumimoji="0" lang="en-US" sz="1600" b="0" i="0" u="none" strike="noStrike" kern="1200" cap="none" spc="0" normalizeH="0" noProof="0" dirty="0">
                <a:ln>
                  <a:noFill/>
                </a:ln>
                <a:solidFill>
                  <a:srgbClr val="363636"/>
                </a:solidFill>
                <a:effectLst/>
                <a:uLnTx/>
                <a:uFillTx/>
                <a:latin typeface="Arial"/>
                <a:ea typeface="+mn-ea"/>
                <a:cs typeface="Arial"/>
              </a:rPr>
              <a:t> translational research</a:t>
            </a:r>
            <a:endParaRPr kumimoji="0" lang="en-US" sz="1600" b="0" i="0" u="none" strike="noStrike" kern="1200" cap="none" spc="0" normalizeH="0" baseline="0" noProof="0" dirty="0">
              <a:ln>
                <a:noFill/>
              </a:ln>
              <a:solidFill>
                <a:srgbClr val="363636"/>
              </a:solidFill>
              <a:effectLst/>
              <a:uLnTx/>
              <a:uFillTx/>
              <a:latin typeface="Arial"/>
              <a:ea typeface="+mn-ea"/>
              <a:cs typeface="Arial"/>
            </a:endParaRPr>
          </a:p>
        </p:txBody>
      </p:sp>
      <p:sp>
        <p:nvSpPr>
          <p:cNvPr id="8" name="AutoShape 12"/>
          <p:cNvSpPr>
            <a:spLocks noChangeArrowheads="1"/>
          </p:cNvSpPr>
          <p:nvPr/>
        </p:nvSpPr>
        <p:spPr bwMode="auto">
          <a:xfrm>
            <a:off x="4696266" y="3274326"/>
            <a:ext cx="2822963" cy="1143749"/>
          </a:xfrm>
          <a:prstGeom prst="roundRect">
            <a:avLst>
              <a:gd name="adj" fmla="val 16667"/>
            </a:avLst>
          </a:prstGeom>
          <a:solidFill>
            <a:schemeClr val="accent2"/>
          </a:solidFill>
          <a:ln w="9525" algn="ctr">
            <a:noFill/>
            <a:round/>
            <a:headEnd/>
            <a:tailEnd/>
          </a:ln>
        </p:spPr>
        <p:txBody>
          <a:bodyPr lIns="90488" tIns="0" rIns="90488" bIns="0" anchor="ctr"/>
          <a:lstStyle/>
          <a:p>
            <a:pPr lvl="0" algn="ctr" defTabSz="892175" eaLnBrk="0" hangingPunct="0">
              <a:defRPr/>
            </a:pPr>
            <a:r>
              <a:rPr kumimoji="0" lang="en-GB"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Crizotinib 250</a:t>
            </a:r>
            <a:r>
              <a:rPr kumimoji="0" lang="en-GB" altLang="zh-CN" sz="1600" b="0" i="0" u="none" strike="noStrike" kern="1200" cap="none" spc="0" normalizeH="0" dirty="0">
                <a:ln>
                  <a:noFill/>
                </a:ln>
                <a:solidFill>
                  <a:srgbClr val="FFFFFF"/>
                </a:solidFill>
                <a:effectLst/>
                <a:uLnTx/>
                <a:uFillTx/>
                <a:latin typeface="Arial" charset="0"/>
                <a:ea typeface="SimSun" pitchFamily="2" charset="-122"/>
                <a:cs typeface="Arial" charset="0"/>
              </a:rPr>
              <a:t> mg BID</a:t>
            </a:r>
          </a:p>
          <a:p>
            <a:pPr lvl="0" algn="ctr" defTabSz="892175" eaLnBrk="0" hangingPunct="0">
              <a:defRPr/>
            </a:pPr>
            <a:r>
              <a:rPr lang="en-GB" altLang="zh-CN" sz="1600" dirty="0">
                <a:solidFill>
                  <a:srgbClr val="FFFFFF"/>
                </a:solidFill>
                <a:ea typeface="SimSun" pitchFamily="2" charset="-122"/>
              </a:rPr>
              <a:t>Dose modification permitted</a:t>
            </a:r>
            <a:br>
              <a:rPr lang="en-GB" altLang="zh-CN" sz="1600" dirty="0">
                <a:solidFill>
                  <a:srgbClr val="FFFFFF"/>
                </a:solidFill>
                <a:ea typeface="SimSun" pitchFamily="2" charset="-122"/>
              </a:rPr>
            </a:br>
            <a:r>
              <a:rPr lang="en-GB" altLang="zh-CN" sz="1600" dirty="0">
                <a:solidFill>
                  <a:srgbClr val="FFFFFF"/>
                </a:solidFill>
                <a:ea typeface="SimSun" pitchFamily="2" charset="-122"/>
              </a:rPr>
              <a:t>(n=19)</a:t>
            </a:r>
            <a:endParaRPr kumimoji="0" lang="en-GB"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cxnSp>
        <p:nvCxnSpPr>
          <p:cNvPr id="9" name="AutoShape 19"/>
          <p:cNvCxnSpPr>
            <a:cxnSpLocks noChangeShapeType="1"/>
            <a:stCxn id="10" idx="3"/>
            <a:endCxn id="8" idx="1"/>
          </p:cNvCxnSpPr>
          <p:nvPr/>
        </p:nvCxnSpPr>
        <p:spPr bwMode="auto">
          <a:xfrm>
            <a:off x="4415386" y="3846201"/>
            <a:ext cx="280880" cy="0"/>
          </a:xfrm>
          <a:prstGeom prst="straightConnector1">
            <a:avLst/>
          </a:prstGeom>
          <a:noFill/>
          <a:ln w="38100">
            <a:solidFill>
              <a:schemeClr val="bg2"/>
            </a:solidFill>
            <a:round/>
            <a:headEnd/>
            <a:tailEnd type="triangle" w="med" len="med"/>
          </a:ln>
        </p:spPr>
      </p:cxnSp>
      <p:sp>
        <p:nvSpPr>
          <p:cNvPr id="10" name="AutoShape 9"/>
          <p:cNvSpPr>
            <a:spLocks noChangeArrowheads="1"/>
          </p:cNvSpPr>
          <p:nvPr/>
        </p:nvSpPr>
        <p:spPr bwMode="auto">
          <a:xfrm>
            <a:off x="85417" y="2702104"/>
            <a:ext cx="4329969" cy="2288193"/>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GB" altLang="zh-CN" sz="1600" b="0" i="0" u="none" strike="noStrike" kern="1200" cap="none" spc="0" normalizeH="0" baseline="0" dirty="0">
                <a:ln>
                  <a:noFill/>
                </a:ln>
                <a:solidFill>
                  <a:srgbClr val="FFFFFF"/>
                </a:solidFill>
                <a:effectLst/>
                <a:uLnTx/>
                <a:uFillTx/>
                <a:ea typeface="SimSun" pitchFamily="2" charset="-122"/>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dirty="0">
                <a:solidFill>
                  <a:srgbClr val="FFFFFF"/>
                </a:solidFill>
                <a:ea typeface="SimSun" pitchFamily="2" charset="-122"/>
              </a:rPr>
              <a:t>Advanced or metastatic IMFT</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dirty="0">
                <a:ln>
                  <a:noFill/>
                </a:ln>
                <a:solidFill>
                  <a:srgbClr val="FFFFFF"/>
                </a:solidFill>
                <a:effectLst/>
                <a:uLnTx/>
                <a:uFillTx/>
                <a:ea typeface="SimSun" pitchFamily="2" charset="-122"/>
              </a:rPr>
              <a:t>Incurable</a:t>
            </a:r>
            <a:r>
              <a:rPr kumimoji="0" lang="en-GB" altLang="zh-CN" sz="1600" b="0" i="0" u="none" strike="noStrike" kern="1200" cap="none" spc="0" normalizeH="0" dirty="0">
                <a:ln>
                  <a:noFill/>
                </a:ln>
                <a:solidFill>
                  <a:srgbClr val="FFFFFF"/>
                </a:solidFill>
                <a:effectLst/>
                <a:uLnTx/>
                <a:uFillTx/>
                <a:ea typeface="SimSun" pitchFamily="2" charset="-122"/>
              </a:rPr>
              <a:t> by surgery, radiotherapy or systemic therapy</a:t>
            </a:r>
          </a:p>
          <a:p>
            <a:pPr marL="228600" indent="-228600" defTabSz="892175" eaLnBrk="0" hangingPunct="0">
              <a:spcAft>
                <a:spcPct val="30000"/>
              </a:spcAft>
              <a:buFont typeface="Arial" pitchFamily="34" charset="0"/>
              <a:buChar char="•"/>
              <a:defRPr/>
            </a:pPr>
            <a:r>
              <a:rPr lang="en-GB" altLang="zh-CN" sz="1600" dirty="0">
                <a:solidFill>
                  <a:srgbClr val="FFFFFF"/>
                </a:solidFill>
                <a:ea typeface="SimSun" pitchFamily="2" charset="-122"/>
              </a:rPr>
              <a:t>No prior crizotinib or ALK-inhibiting agents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dirty="0">
                <a:solidFill>
                  <a:srgbClr val="FFFFFF"/>
                </a:solidFill>
                <a:ea typeface="SimSun" pitchFamily="2" charset="-122"/>
              </a:rPr>
              <a:t>ECOG PS 0–2 </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600" b="0" i="0" u="none" strike="noStrike" kern="1200" cap="none" spc="0" normalizeH="0" baseline="0" dirty="0">
                <a:ln>
                  <a:noFill/>
                </a:ln>
                <a:solidFill>
                  <a:srgbClr val="FFFFFF"/>
                </a:solidFill>
                <a:effectLst/>
                <a:uLnTx/>
                <a:uFillTx/>
                <a:ea typeface="SimSun" pitchFamily="2" charset="-122"/>
              </a:rPr>
              <a:t>(n=24)</a:t>
            </a:r>
          </a:p>
        </p:txBody>
      </p:sp>
      <p:cxnSp>
        <p:nvCxnSpPr>
          <p:cNvPr id="11" name="AutoShape 19"/>
          <p:cNvCxnSpPr>
            <a:cxnSpLocks noChangeShapeType="1"/>
            <a:stCxn id="8" idx="3"/>
            <a:endCxn id="12" idx="1"/>
          </p:cNvCxnSpPr>
          <p:nvPr/>
        </p:nvCxnSpPr>
        <p:spPr bwMode="auto">
          <a:xfrm flipV="1">
            <a:off x="7519229" y="3846200"/>
            <a:ext cx="280880" cy="1"/>
          </a:xfrm>
          <a:prstGeom prst="straightConnector1">
            <a:avLst/>
          </a:prstGeom>
          <a:noFill/>
          <a:ln w="38100">
            <a:solidFill>
              <a:schemeClr val="bg2"/>
            </a:solidFill>
            <a:round/>
            <a:headEnd/>
            <a:tailEnd type="triangle" w="med" len="med"/>
          </a:ln>
        </p:spPr>
      </p:cxnSp>
      <p:sp>
        <p:nvSpPr>
          <p:cNvPr id="12" name="AutoShape 12"/>
          <p:cNvSpPr>
            <a:spLocks noChangeArrowheads="1"/>
          </p:cNvSpPr>
          <p:nvPr/>
        </p:nvSpPr>
        <p:spPr bwMode="auto">
          <a:xfrm>
            <a:off x="7800109" y="3412940"/>
            <a:ext cx="1258474" cy="866520"/>
          </a:xfrm>
          <a:prstGeom prst="roundRect">
            <a:avLst>
              <a:gd name="adj" fmla="val 16667"/>
            </a:avLst>
          </a:prstGeom>
          <a:solidFill>
            <a:schemeClr val="tx1"/>
          </a:solidFill>
          <a:ln w="9525" algn="ctr">
            <a:noFill/>
            <a:round/>
            <a:headEnd/>
            <a:tailEnd/>
          </a:ln>
        </p:spPr>
        <p:txBody>
          <a:bodyPr lIns="90488" tIns="0" rIns="90488" bIns="0" anchor="ctr"/>
          <a:lstStyle/>
          <a:p>
            <a:pPr lvl="0" algn="ctr" defTabSz="892175" eaLnBrk="0" hangingPunct="0">
              <a:defRPr/>
            </a:pPr>
            <a:r>
              <a:rPr kumimoji="0" lang="en-GB" altLang="zh-CN" sz="1600" b="0" i="0" u="none" strike="noStrike" kern="1200" cap="none" spc="0" normalizeH="0" baseline="0" dirty="0">
                <a:ln>
                  <a:noFill/>
                </a:ln>
                <a:solidFill>
                  <a:srgbClr val="FFFFFF"/>
                </a:solidFill>
                <a:effectLst/>
                <a:uLnTx/>
                <a:uFillTx/>
                <a:ea typeface="SimSun" pitchFamily="2" charset="-122"/>
              </a:rPr>
              <a:t>PD/</a:t>
            </a:r>
            <a:br>
              <a:rPr kumimoji="0" lang="en-GB" altLang="zh-CN" sz="1600" b="0" i="0" u="none" strike="noStrike" kern="1200" cap="none" spc="0" normalizeH="0" baseline="0" dirty="0">
                <a:ln>
                  <a:noFill/>
                </a:ln>
                <a:solidFill>
                  <a:srgbClr val="FFFFFF"/>
                </a:solidFill>
                <a:effectLst/>
                <a:uLnTx/>
                <a:uFillTx/>
                <a:ea typeface="SimSun" pitchFamily="2" charset="-122"/>
              </a:rPr>
            </a:br>
            <a:r>
              <a:rPr kumimoji="0" lang="en-GB" altLang="zh-CN" sz="1600" b="0" i="0" u="none" strike="noStrike" kern="1200" cap="none" spc="0" normalizeH="0" baseline="0" dirty="0">
                <a:ln>
                  <a:noFill/>
                </a:ln>
                <a:solidFill>
                  <a:srgbClr val="FFFFFF"/>
                </a:solidFill>
                <a:effectLst/>
                <a:uLnTx/>
                <a:uFillTx/>
                <a:ea typeface="SimSun" pitchFamily="2" charset="-122"/>
              </a:rPr>
              <a:t>toxicity/</a:t>
            </a:r>
            <a:br>
              <a:rPr kumimoji="0" lang="en-GB" altLang="zh-CN" sz="1600" b="0" i="0" u="none" strike="noStrike" kern="1200" cap="none" spc="0" normalizeH="0" baseline="0" dirty="0">
                <a:ln>
                  <a:noFill/>
                </a:ln>
                <a:solidFill>
                  <a:srgbClr val="FFFFFF"/>
                </a:solidFill>
                <a:effectLst/>
                <a:uLnTx/>
                <a:uFillTx/>
                <a:ea typeface="SimSun" pitchFamily="2" charset="-122"/>
              </a:rPr>
            </a:br>
            <a:r>
              <a:rPr kumimoji="0" lang="en-GB" altLang="zh-CN" sz="1600" b="0" i="0" u="none" strike="noStrike" kern="1200" cap="none" spc="0" normalizeH="0" baseline="0" dirty="0">
                <a:ln>
                  <a:noFill/>
                </a:ln>
                <a:solidFill>
                  <a:srgbClr val="FFFFFF"/>
                </a:solidFill>
                <a:effectLst/>
                <a:uLnTx/>
                <a:uFillTx/>
                <a:ea typeface="SimSun" pitchFamily="2" charset="-122"/>
              </a:rPr>
              <a:t>withdrawal</a:t>
            </a:r>
          </a:p>
        </p:txBody>
      </p:sp>
      <p:sp>
        <p:nvSpPr>
          <p:cNvPr id="22" name="TextBox 21"/>
          <p:cNvSpPr txBox="1"/>
          <p:nvPr/>
        </p:nvSpPr>
        <p:spPr>
          <a:xfrm>
            <a:off x="1253378" y="5921514"/>
            <a:ext cx="7890622" cy="523220"/>
          </a:xfrm>
          <a:prstGeom prst="rect">
            <a:avLst/>
          </a:prstGeom>
          <a:noFill/>
        </p:spPr>
        <p:txBody>
          <a:bodyPr wrap="square" rtlCol="0">
            <a:spAutoFit/>
          </a:bodyPr>
          <a:lstStyle>
            <a:defPPr>
              <a:defRPr lang="en-US"/>
            </a:defPPr>
            <a:lvl1pPr>
              <a:defRPr sz="1400"/>
            </a:lvl1pPr>
          </a:lstStyle>
          <a:p>
            <a:r>
              <a:rPr lang="en-GB" dirty="0"/>
              <a:t>*Other cohorts: clear cell sarcoma, alveolar soft part sarcoma, alveolar rhabdomyosarcoma,</a:t>
            </a:r>
          </a:p>
          <a:p>
            <a:pPr marL="357188"/>
            <a:r>
              <a:rPr lang="en-GB" dirty="0"/>
              <a:t>papillary renal cell carcinoma type 1 and anaplastic large cell lymphoma</a:t>
            </a:r>
          </a:p>
        </p:txBody>
      </p:sp>
    </p:spTree>
    <p:extLst>
      <p:ext uri="{BB962C8B-B14F-4D97-AF65-F5344CB8AC3E}">
        <p14:creationId xmlns:p14="http://schemas.microsoft.com/office/powerpoint/2010/main" val="1852931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417800" cy="939801"/>
          </a:xfrm>
        </p:spPr>
        <p:txBody>
          <a:bodyPr/>
          <a:lstStyle/>
          <a:p>
            <a:r>
              <a:rPr lang="en-GB" dirty="0"/>
              <a:t>017: Prospective trial of crizotinib (C) in patients (pts) with advanced, inoperable inflammatory myofibroblastic </a:t>
            </a:r>
            <a:r>
              <a:rPr lang="en-GB" dirty="0" err="1"/>
              <a:t>tumor</a:t>
            </a:r>
            <a:r>
              <a:rPr lang="en-GB" dirty="0"/>
              <a:t> (IMFT) with and without ALK alterations: EORTC phase II study 90101 “CREATE” – </a:t>
            </a:r>
            <a:r>
              <a:rPr lang="en-GB" dirty="0" err="1"/>
              <a:t>Schöffski</a:t>
            </a:r>
            <a:r>
              <a:rPr lang="en-GB" dirty="0"/>
              <a:t> P, et al </a:t>
            </a:r>
          </a:p>
        </p:txBody>
      </p:sp>
      <p:sp>
        <p:nvSpPr>
          <p:cNvPr id="3" name="Content Placeholder 2"/>
          <p:cNvSpPr>
            <a:spLocks noGrp="1"/>
          </p:cNvSpPr>
          <p:nvPr>
            <p:ph idx="1"/>
          </p:nvPr>
        </p:nvSpPr>
        <p:spPr>
          <a:xfrm>
            <a:off x="228600" y="1320800"/>
            <a:ext cx="8818418" cy="5308600"/>
          </a:xfrm>
        </p:spPr>
        <p:txBody>
          <a:bodyPr/>
          <a:lstStyle/>
          <a:p>
            <a:pPr marL="0" indent="0">
              <a:spcAft>
                <a:spcPts val="100"/>
              </a:spcAft>
              <a:buNone/>
            </a:pPr>
            <a:r>
              <a:rPr lang="en-GB" b="1" dirty="0">
                <a:solidFill>
                  <a:schemeClr val="bg1"/>
                </a:solidFill>
              </a:rPr>
              <a:t>KEY RESULTS</a:t>
            </a:r>
          </a:p>
          <a:p>
            <a:pPr>
              <a:spcAft>
                <a:spcPts val="100"/>
              </a:spcAft>
            </a:pPr>
            <a:r>
              <a:rPr lang="en-GB" dirty="0"/>
              <a:t>After a median follow-up of 863 days, 35.0% of the patients were still receiving active treatment</a:t>
            </a:r>
          </a:p>
          <a:p>
            <a:pPr>
              <a:spcAft>
                <a:spcPts val="100"/>
              </a:spcAft>
            </a:pPr>
            <a:r>
              <a:rPr lang="en-GB" dirty="0"/>
              <a:t>In ALK+ patients (n=12), ORR was 50% with 2 patients having confirmed RECIST CR, 4 with confirmed PR, 1 with non-confirmed PR and 5 with SD; DCR was 100%</a:t>
            </a:r>
          </a:p>
          <a:p>
            <a:pPr>
              <a:spcAft>
                <a:spcPts val="100"/>
              </a:spcAft>
            </a:pPr>
            <a:r>
              <a:rPr lang="en-GB" dirty="0"/>
              <a:t>In ALK- patients (n=7), ORR was 14.3% with 1 patient having confirmed RECIST PR, 5 with SD and 1 with primary PD; DCR was 85.7%</a:t>
            </a:r>
          </a:p>
          <a:p>
            <a:pPr marL="0" indent="0">
              <a:buNone/>
            </a:pPr>
            <a:endParaRPr lang="en-GB" b="1" dirty="0">
              <a:solidFill>
                <a:schemeClr val="bg1"/>
              </a:solidFill>
            </a:endParaRPr>
          </a:p>
          <a:p>
            <a:endParaRPr lang="en-GB" dirty="0"/>
          </a:p>
        </p:txBody>
      </p:sp>
      <p:sp>
        <p:nvSpPr>
          <p:cNvPr id="4" name="Text Box 4"/>
          <p:cNvSpPr txBox="1">
            <a:spLocks noChangeArrowheads="1"/>
          </p:cNvSpPr>
          <p:nvPr/>
        </p:nvSpPr>
        <p:spPr bwMode="auto">
          <a:xfrm>
            <a:off x="2900855" y="6474897"/>
            <a:ext cx="602248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err="1"/>
              <a:t>Schöffski</a:t>
            </a:r>
            <a:r>
              <a:rPr lang="en-GB" sz="1200" dirty="0"/>
              <a:t> P, et al. </a:t>
            </a:r>
            <a:r>
              <a:rPr lang="en-US" sz="1200" dirty="0"/>
              <a:t>CTOS 2018 Annual Meeting, November 14–17, Rome, Italy; Paper </a:t>
            </a:r>
            <a:r>
              <a:rPr lang="en-GB" sz="1200" dirty="0"/>
              <a:t>017</a:t>
            </a:r>
          </a:p>
        </p:txBody>
      </p:sp>
      <p:graphicFrame>
        <p:nvGraphicFramePr>
          <p:cNvPr id="26" name="Table 25"/>
          <p:cNvGraphicFramePr>
            <a:graphicFrameLocks noGrp="1"/>
          </p:cNvGraphicFramePr>
          <p:nvPr>
            <p:extLst>
              <p:ext uri="{D42A27DB-BD31-4B8C-83A1-F6EECF244321}">
                <p14:modId xmlns:p14="http://schemas.microsoft.com/office/powerpoint/2010/main" val="458807127"/>
              </p:ext>
            </p:extLst>
          </p:nvPr>
        </p:nvGraphicFramePr>
        <p:xfrm>
          <a:off x="1262149" y="3697716"/>
          <a:ext cx="6751320" cy="1149774"/>
        </p:xfrm>
        <a:graphic>
          <a:graphicData uri="http://schemas.openxmlformats.org/drawingml/2006/table">
            <a:tbl>
              <a:tblPr firstRow="1" bandRow="1">
                <a:tableStyleId>{69012ECD-51FC-41F1-AA8D-1B2483CD663E}</a:tableStyleId>
              </a:tblPr>
              <a:tblGrid>
                <a:gridCol w="2537460">
                  <a:extLst>
                    <a:ext uri="{9D8B030D-6E8A-4147-A177-3AD203B41FA5}">
                      <a16:colId xmlns:a16="http://schemas.microsoft.com/office/drawing/2014/main" val="3858202950"/>
                    </a:ext>
                  </a:extLst>
                </a:gridCol>
                <a:gridCol w="2106930">
                  <a:extLst>
                    <a:ext uri="{9D8B030D-6E8A-4147-A177-3AD203B41FA5}">
                      <a16:colId xmlns:a16="http://schemas.microsoft.com/office/drawing/2014/main" val="4039704652"/>
                    </a:ext>
                  </a:extLst>
                </a:gridCol>
                <a:gridCol w="2106930">
                  <a:extLst>
                    <a:ext uri="{9D8B030D-6E8A-4147-A177-3AD203B41FA5}">
                      <a16:colId xmlns:a16="http://schemas.microsoft.com/office/drawing/2014/main" val="670384871"/>
                    </a:ext>
                  </a:extLst>
                </a:gridCol>
              </a:tblGrid>
              <a:tr h="370840">
                <a:tc>
                  <a:txBody>
                    <a:bodyPr/>
                    <a:lstStyle/>
                    <a:p>
                      <a:r>
                        <a:rPr lang="en-GB" dirty="0">
                          <a:solidFill>
                            <a:schemeClr val="tx2"/>
                          </a:solidFill>
                        </a:rPr>
                        <a:t>PFS rate, % (95%CI)</a:t>
                      </a:r>
                    </a:p>
                  </a:txBody>
                  <a:tcPr/>
                </a:tc>
                <a:tc>
                  <a:txBody>
                    <a:bodyPr/>
                    <a:lstStyle/>
                    <a:p>
                      <a:pPr algn="ctr"/>
                      <a:r>
                        <a:rPr lang="en-GB" dirty="0">
                          <a:solidFill>
                            <a:schemeClr val="tx2"/>
                          </a:solidFill>
                        </a:rPr>
                        <a:t>1-year</a:t>
                      </a:r>
                    </a:p>
                  </a:txBody>
                  <a:tcPr/>
                </a:tc>
                <a:tc>
                  <a:txBody>
                    <a:bodyPr/>
                    <a:lstStyle/>
                    <a:p>
                      <a:pPr algn="ctr"/>
                      <a:r>
                        <a:rPr lang="en-GB" dirty="0">
                          <a:solidFill>
                            <a:schemeClr val="tx2"/>
                          </a:solidFill>
                        </a:rPr>
                        <a:t>2-year</a:t>
                      </a:r>
                    </a:p>
                  </a:txBody>
                  <a:tcPr/>
                </a:tc>
                <a:extLst>
                  <a:ext uri="{0D108BD9-81ED-4DB2-BD59-A6C34878D82A}">
                    <a16:rowId xmlns:a16="http://schemas.microsoft.com/office/drawing/2014/main" val="4191095663"/>
                  </a:ext>
                </a:extLst>
              </a:tr>
              <a:tr h="389467">
                <a:tc>
                  <a:txBody>
                    <a:bodyPr/>
                    <a:lstStyle/>
                    <a:p>
                      <a:r>
                        <a:rPr lang="en-GB" dirty="0"/>
                        <a:t>ALK+</a:t>
                      </a:r>
                    </a:p>
                  </a:txBody>
                  <a:tcPr/>
                </a:tc>
                <a:tc>
                  <a:txBody>
                    <a:bodyPr/>
                    <a:lstStyle/>
                    <a:p>
                      <a:pPr algn="ctr"/>
                      <a:r>
                        <a:rPr lang="en-GB" dirty="0"/>
                        <a:t>73.3 (37.9, 90.6)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48.9</a:t>
                      </a:r>
                      <a:r>
                        <a:rPr lang="en-GB" baseline="0" dirty="0"/>
                        <a:t> (8.8, 81.0)</a:t>
                      </a:r>
                      <a:endParaRPr lang="en-GB" dirty="0"/>
                    </a:p>
                  </a:txBody>
                  <a:tcPr/>
                </a:tc>
                <a:extLst>
                  <a:ext uri="{0D108BD9-81ED-4DB2-BD59-A6C34878D82A}">
                    <a16:rowId xmlns:a16="http://schemas.microsoft.com/office/drawing/2014/main" val="2757303866"/>
                  </a:ext>
                </a:extLst>
              </a:tr>
              <a:tr h="389467">
                <a:tc>
                  <a:txBody>
                    <a:bodyPr/>
                    <a:lstStyle/>
                    <a:p>
                      <a:r>
                        <a:rPr lang="en-GB" dirty="0"/>
                        <a:t>ALK-</a:t>
                      </a:r>
                    </a:p>
                  </a:txBody>
                  <a:tcPr/>
                </a:tc>
                <a:tc>
                  <a:txBody>
                    <a:bodyPr/>
                    <a:lstStyle/>
                    <a:p>
                      <a:pPr algn="ctr"/>
                      <a:r>
                        <a:rPr lang="en-GB" dirty="0"/>
                        <a:t>53.6 (13.2,</a:t>
                      </a:r>
                      <a:r>
                        <a:rPr lang="en-GB" baseline="0" dirty="0"/>
                        <a:t> 82.5)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aseline="0" dirty="0"/>
                        <a:t>35.7 (5.2, 69.9)</a:t>
                      </a:r>
                      <a:endParaRPr lang="en-GB" dirty="0"/>
                    </a:p>
                  </a:txBody>
                  <a:tcPr/>
                </a:tc>
                <a:extLst>
                  <a:ext uri="{0D108BD9-81ED-4DB2-BD59-A6C34878D82A}">
                    <a16:rowId xmlns:a16="http://schemas.microsoft.com/office/drawing/2014/main" val="779351908"/>
                  </a:ext>
                </a:extLst>
              </a:tr>
            </a:tbl>
          </a:graphicData>
        </a:graphic>
      </p:graphicFrame>
    </p:spTree>
    <p:extLst>
      <p:ext uri="{BB962C8B-B14F-4D97-AF65-F5344CB8AC3E}">
        <p14:creationId xmlns:p14="http://schemas.microsoft.com/office/powerpoint/2010/main" val="1244550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396200" cy="939801"/>
          </a:xfrm>
        </p:spPr>
        <p:txBody>
          <a:bodyPr/>
          <a:lstStyle/>
          <a:p>
            <a:r>
              <a:rPr lang="en-GB" dirty="0"/>
              <a:t>017: Prospective trial of crizotinib (C) in patients (pts) with advanced, inoperable inflammatory myofibroblastic </a:t>
            </a:r>
            <a:r>
              <a:rPr lang="en-GB" dirty="0" err="1"/>
              <a:t>tumor</a:t>
            </a:r>
            <a:r>
              <a:rPr lang="en-GB" dirty="0"/>
              <a:t> (IMFT) with and without ALK alterations: EORTC phase II study 90101 “CREATE” – </a:t>
            </a:r>
            <a:r>
              <a:rPr lang="en-GB" dirty="0" err="1"/>
              <a:t>Schöffski</a:t>
            </a:r>
            <a:r>
              <a:rPr lang="en-GB" dirty="0"/>
              <a:t> P, et al </a:t>
            </a:r>
          </a:p>
        </p:txBody>
      </p:sp>
      <p:sp>
        <p:nvSpPr>
          <p:cNvPr id="3" name="Content Placeholder 2"/>
          <p:cNvSpPr>
            <a:spLocks noGrp="1"/>
          </p:cNvSpPr>
          <p:nvPr>
            <p:ph idx="1"/>
          </p:nvPr>
        </p:nvSpPr>
        <p:spPr/>
        <p:txBody>
          <a:bodyPr/>
          <a:lstStyle/>
          <a:p>
            <a:pPr marL="0" indent="0">
              <a:buNone/>
            </a:pPr>
            <a:r>
              <a:rPr lang="en-GB" b="1" dirty="0">
                <a:solidFill>
                  <a:schemeClr val="bg1"/>
                </a:solidFill>
              </a:rPr>
              <a:t>KEY RESULTS (CONT.)</a:t>
            </a:r>
          </a:p>
          <a:p>
            <a:r>
              <a:rPr lang="en-GB" dirty="0"/>
              <a:t>Grade 3/4 TRAEs included fatigue (n=1), weight gain (n=1), hepatic failure and sepsis (n=1)</a:t>
            </a:r>
          </a:p>
          <a:p>
            <a:r>
              <a:rPr lang="en-GB" dirty="0"/>
              <a:t>Five patients experienced 8 SAEs (pneumonia, fever of unknown cause, heart attack with increase in creatinine and possible sepsis, abdominal abscess with acute renal insufficiency and QT prolongation)</a:t>
            </a:r>
          </a:p>
          <a:p>
            <a:pPr marL="0" indent="0">
              <a:spcBef>
                <a:spcPts val="1200"/>
              </a:spcBef>
              <a:buNone/>
            </a:pPr>
            <a:r>
              <a:rPr lang="en-GB" b="1" dirty="0">
                <a:solidFill>
                  <a:schemeClr val="bg1"/>
                </a:solidFill>
              </a:rPr>
              <a:t>CONCLUSION</a:t>
            </a:r>
          </a:p>
          <a:p>
            <a:r>
              <a:rPr lang="en-GB" dirty="0"/>
              <a:t>In patients with advanced, inoperable IMFT, crizotinib was well tolerated and demonstrated clinically relevant activity</a:t>
            </a:r>
          </a:p>
        </p:txBody>
      </p:sp>
      <p:sp>
        <p:nvSpPr>
          <p:cNvPr id="4" name="Text Box 4"/>
          <p:cNvSpPr txBox="1">
            <a:spLocks noChangeArrowheads="1"/>
          </p:cNvSpPr>
          <p:nvPr/>
        </p:nvSpPr>
        <p:spPr bwMode="auto">
          <a:xfrm>
            <a:off x="2900855" y="6474897"/>
            <a:ext cx="602248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err="1"/>
              <a:t>Schöffski</a:t>
            </a:r>
            <a:r>
              <a:rPr lang="en-GB" sz="1200" dirty="0"/>
              <a:t> P, et al. </a:t>
            </a:r>
            <a:r>
              <a:rPr lang="en-US" sz="1200" dirty="0"/>
              <a:t>CTOS 2018 Annual Meeting, November 14–17, Rome, Italy; Paper </a:t>
            </a:r>
            <a:r>
              <a:rPr lang="en-GB" sz="1200" dirty="0"/>
              <a:t>017</a:t>
            </a:r>
          </a:p>
        </p:txBody>
      </p:sp>
    </p:spTree>
    <p:extLst>
      <p:ext uri="{BB962C8B-B14F-4D97-AF65-F5344CB8AC3E}">
        <p14:creationId xmlns:p14="http://schemas.microsoft.com/office/powerpoint/2010/main" val="2165497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719400" cy="939801"/>
          </a:xfrm>
        </p:spPr>
        <p:txBody>
          <a:bodyPr/>
          <a:lstStyle/>
          <a:p>
            <a:r>
              <a:rPr lang="en-GB" dirty="0"/>
              <a:t>018: Activity and safety of crizotinib in patients with advanced clear cell sarcoma (CCSA) with MET alterations. European Organization for Research and Treatment of Cancer phase 2 trial 90101 “CREATE” – </a:t>
            </a:r>
            <a:r>
              <a:rPr lang="en-GB" dirty="0" err="1"/>
              <a:t>Schöffski</a:t>
            </a:r>
            <a:r>
              <a:rPr lang="en-GB" dirty="0"/>
              <a:t> P, et al </a:t>
            </a:r>
          </a:p>
        </p:txBody>
      </p:sp>
      <p:sp>
        <p:nvSpPr>
          <p:cNvPr id="3" name="Content Placeholder 2"/>
          <p:cNvSpPr>
            <a:spLocks noGrp="1"/>
          </p:cNvSpPr>
          <p:nvPr>
            <p:ph idx="1"/>
          </p:nvPr>
        </p:nvSpPr>
        <p:spPr>
          <a:xfrm>
            <a:off x="228599" y="1320800"/>
            <a:ext cx="8829983" cy="5308600"/>
          </a:xfrm>
        </p:spPr>
        <p:txBody>
          <a:bodyPr/>
          <a:lstStyle/>
          <a:p>
            <a:pPr marL="0" indent="0">
              <a:buNone/>
            </a:pPr>
            <a:r>
              <a:rPr lang="en-GB" b="1" dirty="0">
                <a:solidFill>
                  <a:schemeClr val="bg1"/>
                </a:solidFill>
              </a:rPr>
              <a:t>STUDY OBJECTIVE</a:t>
            </a:r>
          </a:p>
          <a:p>
            <a:r>
              <a:rPr lang="en-GB" dirty="0"/>
              <a:t>To assess the efficacy and safety of crizotinib in the cohort of patients with advanced clear cell sarcoma with and without MET alterations in the CREATE study*</a:t>
            </a:r>
          </a:p>
        </p:txBody>
      </p:sp>
      <p:sp>
        <p:nvSpPr>
          <p:cNvPr id="4" name="Text Box 4"/>
          <p:cNvSpPr txBox="1">
            <a:spLocks noChangeArrowheads="1"/>
          </p:cNvSpPr>
          <p:nvPr/>
        </p:nvSpPr>
        <p:spPr bwMode="auto">
          <a:xfrm>
            <a:off x="2886557" y="6474897"/>
            <a:ext cx="6036781"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err="1">
                <a:ln>
                  <a:noFill/>
                </a:ln>
                <a:effectLst/>
                <a:uLnTx/>
                <a:uFillTx/>
                <a:latin typeface="Arial" charset="0"/>
                <a:ea typeface="+mn-ea"/>
                <a:cs typeface="Arial" charset="0"/>
              </a:rPr>
              <a:t>Sc</a:t>
            </a:r>
            <a:r>
              <a:rPr lang="en-GB" sz="1200" dirty="0" err="1"/>
              <a:t>höffs</a:t>
            </a:r>
            <a:r>
              <a:rPr kumimoji="0" lang="en-GB" sz="1200" b="0" i="0" u="none" strike="noStrike" kern="1200" cap="none" spc="0" normalizeH="0" baseline="0" noProof="0" dirty="0" err="1">
                <a:ln>
                  <a:noFill/>
                </a:ln>
                <a:effectLst/>
                <a:uLnTx/>
                <a:uFillTx/>
                <a:latin typeface="Arial" charset="0"/>
                <a:ea typeface="+mn-ea"/>
                <a:cs typeface="Arial" charset="0"/>
              </a:rPr>
              <a:t>ki</a:t>
            </a:r>
            <a:r>
              <a:rPr kumimoji="0" lang="en-GB" sz="1200" b="0" i="0" u="none" strike="noStrike" kern="1200" cap="none" spc="0" normalizeH="0" baseline="0" noProof="0" dirty="0">
                <a:ln>
                  <a:noFill/>
                </a:ln>
                <a:effectLst/>
                <a:uLnTx/>
                <a:uFillTx/>
                <a:latin typeface="Arial" charset="0"/>
                <a:ea typeface="+mn-ea"/>
                <a:cs typeface="Arial" charset="0"/>
              </a:rPr>
              <a:t> P, et al. </a:t>
            </a:r>
            <a:r>
              <a:rPr kumimoji="0" lang="en-US" sz="1200" b="0" i="0" u="none" strike="noStrike" kern="1200" cap="none" spc="0" normalizeH="0" baseline="0" noProof="0" dirty="0">
                <a:ln>
                  <a:noFill/>
                </a:ln>
                <a:effectLst/>
                <a:uLnTx/>
                <a:uFillTx/>
                <a:latin typeface="Arial" charset="0"/>
                <a:ea typeface="+mn-ea"/>
                <a:cs typeface="Arial" charset="0"/>
              </a:rPr>
              <a:t>CTOS 2018 Annual Meeting, November 14–17, Rome, Italy; Paper </a:t>
            </a:r>
            <a:r>
              <a:rPr kumimoji="0" lang="en-GB" sz="1200" b="0" i="0" u="none" strike="noStrike" kern="1200" cap="none" spc="0" normalizeH="0" baseline="0" noProof="0" dirty="0">
                <a:ln>
                  <a:noFill/>
                </a:ln>
                <a:effectLst/>
                <a:uLnTx/>
                <a:uFillTx/>
                <a:latin typeface="Arial" charset="0"/>
                <a:ea typeface="+mn-ea"/>
                <a:cs typeface="Arial" charset="0"/>
              </a:rPr>
              <a:t>018</a:t>
            </a:r>
            <a:br>
              <a:rPr kumimoji="0" lang="en-GB" sz="1200" b="0" i="0" u="none" strike="noStrike" kern="1200" cap="none" spc="0" normalizeH="0" baseline="0" noProof="0" dirty="0">
                <a:ln>
                  <a:noFill/>
                </a:ln>
                <a:effectLst/>
                <a:uLnTx/>
                <a:uFillTx/>
                <a:latin typeface="Arial" charset="0"/>
                <a:ea typeface="+mn-ea"/>
                <a:cs typeface="Arial" charset="0"/>
              </a:rPr>
            </a:br>
            <a:r>
              <a:rPr kumimoji="0" lang="en-GB" sz="1050" b="0" i="0" u="none" strike="noStrike" kern="1200" cap="none" spc="0" normalizeH="0" baseline="0" noProof="0" dirty="0">
                <a:ln>
                  <a:noFill/>
                </a:ln>
                <a:effectLst/>
                <a:uLnTx/>
                <a:uFillTx/>
                <a:latin typeface="Arial" charset="0"/>
                <a:ea typeface="+mn-ea"/>
                <a:cs typeface="Arial" charset="0"/>
              </a:rPr>
              <a:t>Presented by </a:t>
            </a:r>
            <a:r>
              <a:rPr kumimoji="0" lang="en-GB" sz="1050" b="0" i="0" u="none" strike="noStrike" kern="1200" cap="none" spc="0" normalizeH="0" baseline="0" noProof="0" dirty="0" err="1">
                <a:ln>
                  <a:noFill/>
                </a:ln>
                <a:effectLst/>
                <a:uLnTx/>
                <a:uFillTx/>
                <a:latin typeface="Arial" charset="0"/>
                <a:ea typeface="+mn-ea"/>
                <a:cs typeface="Arial" charset="0"/>
              </a:rPr>
              <a:t>Agnieszka</a:t>
            </a:r>
            <a:r>
              <a:rPr kumimoji="0" lang="en-GB" sz="1050" b="0" i="0" u="none" strike="noStrike" kern="1200" cap="none" spc="0" normalizeH="0" baseline="0" noProof="0" dirty="0">
                <a:ln>
                  <a:noFill/>
                </a:ln>
                <a:effectLst/>
                <a:uLnTx/>
                <a:uFillTx/>
                <a:latin typeface="Arial" charset="0"/>
                <a:ea typeface="+mn-ea"/>
                <a:cs typeface="Arial" charset="0"/>
              </a:rPr>
              <a:t> Wozniak</a:t>
            </a:r>
            <a:endParaRPr kumimoji="0" lang="en-GB" sz="1200" b="0" i="0" u="none" strike="noStrike" kern="1200" cap="none" spc="0" normalizeH="0" baseline="0" noProof="0" dirty="0">
              <a:ln>
                <a:noFill/>
              </a:ln>
              <a:effectLst/>
              <a:uLnTx/>
              <a:uFillTx/>
              <a:latin typeface="Arial" charset="0"/>
              <a:ea typeface="+mn-ea"/>
              <a:cs typeface="Arial" charset="0"/>
            </a:endParaRPr>
          </a:p>
        </p:txBody>
      </p:sp>
      <p:sp>
        <p:nvSpPr>
          <p:cNvPr id="6" name="Rectangle 9"/>
          <p:cNvSpPr txBox="1">
            <a:spLocks noChangeArrowheads="1"/>
          </p:cNvSpPr>
          <p:nvPr/>
        </p:nvSpPr>
        <p:spPr bwMode="auto">
          <a:xfrm>
            <a:off x="228599" y="4911722"/>
            <a:ext cx="4523401" cy="700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23246D"/>
              </a:buClr>
              <a:buSzPct val="110000"/>
              <a:buFontTx/>
              <a:buNone/>
              <a:tabLst/>
              <a:defRPr/>
            </a:pPr>
            <a:r>
              <a:rPr kumimoji="0" lang="en-US" sz="1600" b="1" i="0" u="none" strike="noStrike" kern="1200" cap="none" spc="0" normalizeH="0" baseline="0" noProof="0" dirty="0">
                <a:ln>
                  <a:noFill/>
                </a:ln>
                <a:solidFill>
                  <a:srgbClr val="23246D"/>
                </a:solidFill>
                <a:effectLst/>
                <a:uLnTx/>
                <a:uFillTx/>
                <a:latin typeface="Arial"/>
                <a:ea typeface="+mn-ea"/>
                <a:cs typeface="Arial"/>
              </a:rPr>
              <a:t>Primary endpoint</a:t>
            </a:r>
          </a:p>
          <a:p>
            <a:pPr lvl="0">
              <a:buClr>
                <a:srgbClr val="23246D"/>
              </a:buClr>
              <a:defRPr/>
            </a:pPr>
            <a:r>
              <a:rPr lang="en-US" sz="1600" dirty="0">
                <a:solidFill>
                  <a:srgbClr val="363636"/>
                </a:solidFill>
              </a:rPr>
              <a:t>ORR by RECIST v1.1</a:t>
            </a:r>
            <a:endParaRPr kumimoji="0" lang="en-US" sz="1600" b="0" i="0" u="none" strike="noStrike" kern="1200" cap="none" spc="0" normalizeH="0" baseline="0" noProof="0" dirty="0">
              <a:ln>
                <a:noFill/>
              </a:ln>
              <a:solidFill>
                <a:srgbClr val="363636"/>
              </a:solidFill>
              <a:effectLst/>
              <a:uLnTx/>
              <a:uFillTx/>
              <a:latin typeface="Arial"/>
              <a:ea typeface="+mn-ea"/>
              <a:cs typeface="Arial"/>
            </a:endParaRPr>
          </a:p>
        </p:txBody>
      </p:sp>
      <p:sp>
        <p:nvSpPr>
          <p:cNvPr id="7" name="Content Placeholder 26"/>
          <p:cNvSpPr txBox="1">
            <a:spLocks/>
          </p:cNvSpPr>
          <p:nvPr/>
        </p:nvSpPr>
        <p:spPr>
          <a:xfrm>
            <a:off x="5040159" y="4911721"/>
            <a:ext cx="3696600" cy="838592"/>
          </a:xfrm>
          <a:prstGeom prst="rect">
            <a:avLst/>
          </a:prstGeom>
        </p:spPr>
        <p:txBody>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23246D"/>
              </a:buClr>
              <a:buSzPct val="110000"/>
              <a:buFontTx/>
              <a:buNone/>
              <a:tabLst/>
              <a:defRPr/>
            </a:pPr>
            <a:r>
              <a:rPr kumimoji="0" lang="en-US" sz="1600" b="1" i="0" u="none" strike="noStrike" kern="1200" cap="none" spc="0" normalizeH="0" baseline="0" noProof="0" dirty="0">
                <a:ln>
                  <a:noFill/>
                </a:ln>
                <a:solidFill>
                  <a:srgbClr val="23246D"/>
                </a:solidFill>
                <a:effectLst/>
                <a:uLnTx/>
                <a:uFillTx/>
                <a:latin typeface="Arial"/>
                <a:ea typeface="+mn-ea"/>
                <a:cs typeface="Arial"/>
              </a:rPr>
              <a:t>Secondary endpoints</a:t>
            </a:r>
          </a:p>
          <a:p>
            <a:pPr lvl="0">
              <a:buClr>
                <a:srgbClr val="23246D"/>
              </a:buClr>
              <a:defRPr/>
            </a:pPr>
            <a:r>
              <a:rPr kumimoji="0" lang="en-US" sz="1600" b="0" i="0" u="none" strike="noStrike" kern="1200" cap="none" spc="0" normalizeH="0" baseline="0" noProof="0" dirty="0" err="1">
                <a:ln>
                  <a:noFill/>
                </a:ln>
                <a:solidFill>
                  <a:srgbClr val="363636"/>
                </a:solidFill>
                <a:effectLst/>
                <a:uLnTx/>
                <a:uFillTx/>
                <a:latin typeface="Arial"/>
                <a:ea typeface="+mn-ea"/>
                <a:cs typeface="Arial"/>
              </a:rPr>
              <a:t>DoR</a:t>
            </a:r>
            <a:r>
              <a:rPr kumimoji="0" lang="en-US" sz="1600" b="0" i="0" u="none" strike="noStrike" kern="1200" cap="none" spc="0" normalizeH="0" baseline="0" noProof="0" dirty="0">
                <a:ln>
                  <a:noFill/>
                </a:ln>
                <a:solidFill>
                  <a:srgbClr val="363636"/>
                </a:solidFill>
                <a:effectLst/>
                <a:uLnTx/>
                <a:uFillTx/>
                <a:latin typeface="Arial"/>
                <a:ea typeface="+mn-ea"/>
                <a:cs typeface="Arial"/>
              </a:rPr>
              <a:t>, DCR, PFS, OS, safety,</a:t>
            </a:r>
            <a:r>
              <a:rPr kumimoji="0" lang="en-US" sz="1600" b="0" i="0" u="none" strike="noStrike" kern="1200" cap="none" spc="0" normalizeH="0" noProof="0" dirty="0">
                <a:ln>
                  <a:noFill/>
                </a:ln>
                <a:solidFill>
                  <a:srgbClr val="363636"/>
                </a:solidFill>
                <a:effectLst/>
                <a:uLnTx/>
                <a:uFillTx/>
                <a:latin typeface="Arial"/>
                <a:ea typeface="+mn-ea"/>
                <a:cs typeface="Arial"/>
              </a:rPr>
              <a:t> translational research</a:t>
            </a:r>
            <a:endParaRPr kumimoji="0" lang="en-US" sz="1600" b="0" i="0" u="none" strike="noStrike" kern="1200" cap="none" spc="0" normalizeH="0" baseline="0" noProof="0" dirty="0">
              <a:ln>
                <a:noFill/>
              </a:ln>
              <a:solidFill>
                <a:srgbClr val="363636"/>
              </a:solidFill>
              <a:effectLst/>
              <a:uLnTx/>
              <a:uFillTx/>
              <a:latin typeface="Arial"/>
              <a:ea typeface="+mn-ea"/>
              <a:cs typeface="Arial"/>
            </a:endParaRPr>
          </a:p>
        </p:txBody>
      </p:sp>
      <p:sp>
        <p:nvSpPr>
          <p:cNvPr id="13" name="TextBox 12"/>
          <p:cNvSpPr txBox="1"/>
          <p:nvPr/>
        </p:nvSpPr>
        <p:spPr>
          <a:xfrm>
            <a:off x="1253378" y="5921514"/>
            <a:ext cx="7890622" cy="523220"/>
          </a:xfrm>
          <a:prstGeom prst="rect">
            <a:avLst/>
          </a:prstGeom>
          <a:noFill/>
        </p:spPr>
        <p:txBody>
          <a:bodyPr wrap="square" rtlCol="0">
            <a:spAutoFit/>
          </a:bodyPr>
          <a:lstStyle>
            <a:defPPr>
              <a:defRPr lang="en-US"/>
            </a:defPPr>
            <a:lvl1pPr>
              <a:defRPr sz="1400"/>
            </a:lvl1pPr>
          </a:lstStyle>
          <a:p>
            <a:r>
              <a:rPr lang="en-GB" dirty="0"/>
              <a:t>*Other cohorts: inflammatory myofibroblastic tumour, alveolar soft part sarcoma, alveolar</a:t>
            </a:r>
          </a:p>
          <a:p>
            <a:pPr marL="360363"/>
            <a:r>
              <a:rPr lang="en-GB" dirty="0"/>
              <a:t>rhabdomyosarcoma, papillary renal cell carcinoma type 1 and anaplastic large cell lymphoma</a:t>
            </a:r>
          </a:p>
        </p:txBody>
      </p:sp>
      <p:sp>
        <p:nvSpPr>
          <p:cNvPr id="14" name="AutoShape 12"/>
          <p:cNvSpPr>
            <a:spLocks noChangeArrowheads="1"/>
          </p:cNvSpPr>
          <p:nvPr/>
        </p:nvSpPr>
        <p:spPr bwMode="auto">
          <a:xfrm>
            <a:off x="4733350" y="3038792"/>
            <a:ext cx="2822963" cy="1143749"/>
          </a:xfrm>
          <a:prstGeom prst="roundRect">
            <a:avLst>
              <a:gd name="adj" fmla="val 16667"/>
            </a:avLst>
          </a:prstGeom>
          <a:solidFill>
            <a:schemeClr val="accent2"/>
          </a:solidFill>
          <a:ln w="9525" algn="ctr">
            <a:noFill/>
            <a:round/>
            <a:headEnd/>
            <a:tailEnd/>
          </a:ln>
        </p:spPr>
        <p:txBody>
          <a:bodyPr lIns="90488" tIns="0" rIns="90488" bIns="0" anchor="ctr"/>
          <a:lstStyle/>
          <a:p>
            <a:pPr lvl="0" algn="ctr" defTabSz="892175" eaLnBrk="0" hangingPunct="0">
              <a:defRPr/>
            </a:pPr>
            <a:r>
              <a:rPr kumimoji="0" lang="en-GB"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Crizotinib 250</a:t>
            </a:r>
            <a:r>
              <a:rPr kumimoji="0" lang="en-GB" altLang="zh-CN" sz="1600" b="0" i="0" u="none" strike="noStrike" kern="1200" cap="none" spc="0" normalizeH="0" dirty="0">
                <a:ln>
                  <a:noFill/>
                </a:ln>
                <a:solidFill>
                  <a:srgbClr val="FFFFFF"/>
                </a:solidFill>
                <a:effectLst/>
                <a:uLnTx/>
                <a:uFillTx/>
                <a:latin typeface="Arial" charset="0"/>
                <a:ea typeface="SimSun" pitchFamily="2" charset="-122"/>
                <a:cs typeface="Arial" charset="0"/>
              </a:rPr>
              <a:t> mg BID</a:t>
            </a:r>
          </a:p>
          <a:p>
            <a:pPr lvl="0" algn="ctr" defTabSz="892175" eaLnBrk="0" hangingPunct="0">
              <a:defRPr/>
            </a:pPr>
            <a:r>
              <a:rPr lang="en-GB" altLang="zh-CN" sz="1600" dirty="0">
                <a:solidFill>
                  <a:srgbClr val="FFFFFF"/>
                </a:solidFill>
                <a:ea typeface="SimSun" pitchFamily="2" charset="-122"/>
              </a:rPr>
              <a:t>Dose modification permitted</a:t>
            </a:r>
            <a:br>
              <a:rPr lang="en-GB" altLang="zh-CN" sz="1600" dirty="0">
                <a:solidFill>
                  <a:srgbClr val="FFFFFF"/>
                </a:solidFill>
                <a:ea typeface="SimSun" pitchFamily="2" charset="-122"/>
              </a:rPr>
            </a:br>
            <a:r>
              <a:rPr lang="en-GB" altLang="zh-CN" sz="1600" dirty="0">
                <a:solidFill>
                  <a:srgbClr val="FFFFFF"/>
                </a:solidFill>
                <a:ea typeface="SimSun" pitchFamily="2" charset="-122"/>
              </a:rPr>
              <a:t>(n=34)</a:t>
            </a:r>
            <a:endParaRPr kumimoji="0" lang="en-GB"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cxnSp>
        <p:nvCxnSpPr>
          <p:cNvPr id="15" name="AutoShape 19"/>
          <p:cNvCxnSpPr>
            <a:cxnSpLocks noChangeShapeType="1"/>
            <a:stCxn id="16" idx="3"/>
            <a:endCxn id="14" idx="1"/>
          </p:cNvCxnSpPr>
          <p:nvPr/>
        </p:nvCxnSpPr>
        <p:spPr bwMode="auto">
          <a:xfrm>
            <a:off x="4489554" y="3610667"/>
            <a:ext cx="243796" cy="0"/>
          </a:xfrm>
          <a:prstGeom prst="straightConnector1">
            <a:avLst/>
          </a:prstGeom>
          <a:noFill/>
          <a:ln w="38100">
            <a:solidFill>
              <a:schemeClr val="bg2"/>
            </a:solidFill>
            <a:round/>
            <a:headEnd/>
            <a:tailEnd type="triangle" w="med" len="med"/>
          </a:ln>
        </p:spPr>
      </p:cxnSp>
      <p:sp>
        <p:nvSpPr>
          <p:cNvPr id="16" name="AutoShape 9"/>
          <p:cNvSpPr>
            <a:spLocks noChangeArrowheads="1"/>
          </p:cNvSpPr>
          <p:nvPr/>
        </p:nvSpPr>
        <p:spPr bwMode="auto">
          <a:xfrm>
            <a:off x="85417" y="2466570"/>
            <a:ext cx="4404137" cy="2288193"/>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GB" altLang="zh-CN" sz="1600" b="0" i="0" u="none" strike="noStrike" kern="1200" cap="none" spc="0" normalizeH="0" baseline="0" dirty="0">
                <a:ln>
                  <a:noFill/>
                </a:ln>
                <a:solidFill>
                  <a:srgbClr val="FFFFFF"/>
                </a:solidFill>
                <a:effectLst/>
                <a:uLnTx/>
                <a:uFillTx/>
                <a:ea typeface="SimSun" pitchFamily="2" charset="-122"/>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dirty="0">
                <a:solidFill>
                  <a:srgbClr val="FFFFFF"/>
                </a:solidFill>
                <a:ea typeface="SimSun" pitchFamily="2" charset="-122"/>
              </a:rPr>
              <a:t>Advanced clear cell sarcoma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dirty="0">
                <a:ln>
                  <a:noFill/>
                </a:ln>
                <a:solidFill>
                  <a:srgbClr val="FFFFFF"/>
                </a:solidFill>
                <a:effectLst/>
                <a:uLnTx/>
                <a:uFillTx/>
                <a:ea typeface="SimSun" pitchFamily="2" charset="-122"/>
              </a:rPr>
              <a:t>Incurable</a:t>
            </a:r>
            <a:r>
              <a:rPr kumimoji="0" lang="en-GB" altLang="zh-CN" sz="1600" b="0" i="0" u="none" strike="noStrike" kern="1200" cap="none" spc="0" normalizeH="0" dirty="0">
                <a:ln>
                  <a:noFill/>
                </a:ln>
                <a:solidFill>
                  <a:srgbClr val="FFFFFF"/>
                </a:solidFill>
                <a:effectLst/>
                <a:uLnTx/>
                <a:uFillTx/>
                <a:ea typeface="SimSun" pitchFamily="2" charset="-122"/>
              </a:rPr>
              <a:t> by surgery, radiotherapy or systemic therapy</a:t>
            </a:r>
          </a:p>
          <a:p>
            <a:pPr marL="228600" indent="-228600" defTabSz="892175" eaLnBrk="0" hangingPunct="0">
              <a:spcAft>
                <a:spcPct val="30000"/>
              </a:spcAft>
              <a:buFont typeface="Arial" pitchFamily="34" charset="0"/>
              <a:buChar char="•"/>
              <a:defRPr/>
            </a:pPr>
            <a:r>
              <a:rPr lang="en-GB" altLang="zh-CN" sz="1600" dirty="0">
                <a:solidFill>
                  <a:srgbClr val="FFFFFF"/>
                </a:solidFill>
                <a:ea typeface="SimSun" pitchFamily="2" charset="-122"/>
              </a:rPr>
              <a:t>No prior crizotinib or ALK-inhibiting agents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dirty="0">
                <a:solidFill>
                  <a:srgbClr val="FFFFFF"/>
                </a:solidFill>
                <a:ea typeface="SimSun" pitchFamily="2" charset="-122"/>
              </a:rPr>
              <a:t>ECOG PS 0–2 </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600" b="0" i="0" u="none" strike="noStrike" kern="1200" cap="none" spc="0" normalizeH="0" baseline="0" dirty="0">
                <a:ln>
                  <a:noFill/>
                </a:ln>
                <a:solidFill>
                  <a:srgbClr val="FFFFFF"/>
                </a:solidFill>
                <a:effectLst/>
                <a:uLnTx/>
                <a:uFillTx/>
                <a:ea typeface="SimSun" pitchFamily="2" charset="-122"/>
              </a:rPr>
              <a:t>(n=43)</a:t>
            </a:r>
          </a:p>
        </p:txBody>
      </p:sp>
      <p:cxnSp>
        <p:nvCxnSpPr>
          <p:cNvPr id="17" name="AutoShape 19"/>
          <p:cNvCxnSpPr>
            <a:cxnSpLocks noChangeShapeType="1"/>
            <a:stCxn id="14" idx="3"/>
            <a:endCxn id="18" idx="1"/>
          </p:cNvCxnSpPr>
          <p:nvPr/>
        </p:nvCxnSpPr>
        <p:spPr bwMode="auto">
          <a:xfrm flipV="1">
            <a:off x="7556313" y="3610666"/>
            <a:ext cx="243796" cy="1"/>
          </a:xfrm>
          <a:prstGeom prst="straightConnector1">
            <a:avLst/>
          </a:prstGeom>
          <a:noFill/>
          <a:ln w="38100">
            <a:solidFill>
              <a:schemeClr val="bg2"/>
            </a:solidFill>
            <a:round/>
            <a:headEnd/>
            <a:tailEnd type="triangle" w="med" len="med"/>
          </a:ln>
        </p:spPr>
      </p:cxnSp>
      <p:sp>
        <p:nvSpPr>
          <p:cNvPr id="18" name="AutoShape 12"/>
          <p:cNvSpPr>
            <a:spLocks noChangeArrowheads="1"/>
          </p:cNvSpPr>
          <p:nvPr/>
        </p:nvSpPr>
        <p:spPr bwMode="auto">
          <a:xfrm>
            <a:off x="7800109" y="3177406"/>
            <a:ext cx="1258474" cy="866520"/>
          </a:xfrm>
          <a:prstGeom prst="roundRect">
            <a:avLst>
              <a:gd name="adj" fmla="val 16667"/>
            </a:avLst>
          </a:prstGeom>
          <a:solidFill>
            <a:schemeClr val="tx1"/>
          </a:solidFill>
          <a:ln w="9525" algn="ctr">
            <a:noFill/>
            <a:round/>
            <a:headEnd/>
            <a:tailEnd/>
          </a:ln>
        </p:spPr>
        <p:txBody>
          <a:bodyPr lIns="90488" tIns="0" rIns="90488" bIns="0" anchor="ctr"/>
          <a:lstStyle/>
          <a:p>
            <a:pPr lvl="0" algn="ctr" defTabSz="892175" eaLnBrk="0" hangingPunct="0">
              <a:defRPr/>
            </a:pPr>
            <a:r>
              <a:rPr kumimoji="0" lang="en-GB" altLang="zh-CN" sz="1600" b="0" i="0" u="none" strike="noStrike" kern="1200" cap="none" spc="0" normalizeH="0" baseline="0" dirty="0">
                <a:ln>
                  <a:noFill/>
                </a:ln>
                <a:solidFill>
                  <a:srgbClr val="FFFFFF"/>
                </a:solidFill>
                <a:effectLst/>
                <a:uLnTx/>
                <a:uFillTx/>
                <a:ea typeface="SimSun" pitchFamily="2" charset="-122"/>
              </a:rPr>
              <a:t>PD/</a:t>
            </a:r>
            <a:br>
              <a:rPr kumimoji="0" lang="en-GB" altLang="zh-CN" sz="1600" b="0" i="0" u="none" strike="noStrike" kern="1200" cap="none" spc="0" normalizeH="0" baseline="0" dirty="0">
                <a:ln>
                  <a:noFill/>
                </a:ln>
                <a:solidFill>
                  <a:srgbClr val="FFFFFF"/>
                </a:solidFill>
                <a:effectLst/>
                <a:uLnTx/>
                <a:uFillTx/>
                <a:ea typeface="SimSun" pitchFamily="2" charset="-122"/>
              </a:rPr>
            </a:br>
            <a:r>
              <a:rPr kumimoji="0" lang="en-GB" altLang="zh-CN" sz="1600" b="0" i="0" u="none" strike="noStrike" kern="1200" cap="none" spc="0" normalizeH="0" baseline="0" dirty="0">
                <a:ln>
                  <a:noFill/>
                </a:ln>
                <a:solidFill>
                  <a:srgbClr val="FFFFFF"/>
                </a:solidFill>
                <a:effectLst/>
                <a:uLnTx/>
                <a:uFillTx/>
                <a:ea typeface="SimSun" pitchFamily="2" charset="-122"/>
              </a:rPr>
              <a:t>toxicity/</a:t>
            </a:r>
            <a:br>
              <a:rPr kumimoji="0" lang="en-GB" altLang="zh-CN" sz="1600" b="0" i="0" u="none" strike="noStrike" kern="1200" cap="none" spc="0" normalizeH="0" baseline="0" dirty="0">
                <a:ln>
                  <a:noFill/>
                </a:ln>
                <a:solidFill>
                  <a:srgbClr val="FFFFFF"/>
                </a:solidFill>
                <a:effectLst/>
                <a:uLnTx/>
                <a:uFillTx/>
                <a:ea typeface="SimSun" pitchFamily="2" charset="-122"/>
              </a:rPr>
            </a:br>
            <a:r>
              <a:rPr kumimoji="0" lang="en-GB" altLang="zh-CN" sz="1600" b="0" i="0" u="none" strike="noStrike" kern="1200" cap="none" spc="0" normalizeH="0" baseline="0" dirty="0">
                <a:ln>
                  <a:noFill/>
                </a:ln>
                <a:solidFill>
                  <a:srgbClr val="FFFFFF"/>
                </a:solidFill>
                <a:effectLst/>
                <a:uLnTx/>
                <a:uFillTx/>
                <a:ea typeface="SimSun" pitchFamily="2" charset="-122"/>
              </a:rPr>
              <a:t>withdrawal</a:t>
            </a:r>
          </a:p>
        </p:txBody>
      </p:sp>
    </p:spTree>
    <p:extLst>
      <p:ext uri="{BB962C8B-B14F-4D97-AF65-F5344CB8AC3E}">
        <p14:creationId xmlns:p14="http://schemas.microsoft.com/office/powerpoint/2010/main" val="3038027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683400" cy="939801"/>
          </a:xfrm>
        </p:spPr>
        <p:txBody>
          <a:bodyPr/>
          <a:lstStyle/>
          <a:p>
            <a:r>
              <a:rPr lang="en-GB" dirty="0"/>
              <a:t>018: Activity and safety of crizotinib in patients with advanced clear cell sarcoma (CCSA) with MET alterations. European Organization for Research and Treatment of Cancer phase 2 trial 90101 “CREATE” – </a:t>
            </a:r>
            <a:r>
              <a:rPr lang="en-GB" dirty="0" err="1"/>
              <a:t>Schöffski</a:t>
            </a:r>
            <a:r>
              <a:rPr lang="en-GB" dirty="0"/>
              <a:t> P, et al </a:t>
            </a:r>
          </a:p>
        </p:txBody>
      </p:sp>
      <p:sp>
        <p:nvSpPr>
          <p:cNvPr id="3" name="Content Placeholder 2"/>
          <p:cNvSpPr>
            <a:spLocks noGrp="1"/>
          </p:cNvSpPr>
          <p:nvPr>
            <p:ph idx="1"/>
          </p:nvPr>
        </p:nvSpPr>
        <p:spPr/>
        <p:txBody>
          <a:bodyPr/>
          <a:lstStyle/>
          <a:p>
            <a:pPr marL="0" indent="0">
              <a:buNone/>
            </a:pPr>
            <a:r>
              <a:rPr lang="en-GB" b="1" dirty="0">
                <a:solidFill>
                  <a:schemeClr val="bg1"/>
                </a:solidFill>
              </a:rPr>
              <a:t>KEY RESULTS</a:t>
            </a:r>
          </a:p>
          <a:p>
            <a:pPr>
              <a:spcAft>
                <a:spcPts val="100"/>
              </a:spcAft>
            </a:pPr>
            <a:r>
              <a:rPr lang="en-GB" dirty="0"/>
              <a:t>After a median follow-up of 281 days, one patient was still receiving active treatment</a:t>
            </a:r>
          </a:p>
          <a:p>
            <a:pPr>
              <a:spcAft>
                <a:spcPts val="100"/>
              </a:spcAft>
            </a:pPr>
            <a:r>
              <a:rPr lang="en-GB" dirty="0"/>
              <a:t>In MET+ patients (n=26), ORR was 3.8% with 1 patient having PR, 17 with SD and 8 with PD; DCR was 69.2%</a:t>
            </a:r>
          </a:p>
          <a:p>
            <a:pPr>
              <a:spcAft>
                <a:spcPts val="100"/>
              </a:spcAft>
            </a:pPr>
            <a:r>
              <a:rPr lang="en-GB" dirty="0"/>
              <a:t>In MET- patients (n=2), ORR was 0% with 1 patient having SD and 1 with PD; DCR was 50.0%</a:t>
            </a:r>
          </a:p>
          <a:p>
            <a:endParaRPr lang="en-GB" dirty="0"/>
          </a:p>
        </p:txBody>
      </p:sp>
      <p:sp>
        <p:nvSpPr>
          <p:cNvPr id="4" name="Text Box 4"/>
          <p:cNvSpPr txBox="1">
            <a:spLocks noChangeArrowheads="1"/>
          </p:cNvSpPr>
          <p:nvPr/>
        </p:nvSpPr>
        <p:spPr bwMode="auto">
          <a:xfrm>
            <a:off x="2900855" y="6474897"/>
            <a:ext cx="602248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err="1"/>
              <a:t>Schöffski</a:t>
            </a:r>
            <a:r>
              <a:rPr lang="en-GB" sz="1200" dirty="0"/>
              <a:t> P, et al. </a:t>
            </a:r>
            <a:r>
              <a:rPr lang="en-US" sz="1200" dirty="0"/>
              <a:t>CTOS 2018 Annual Meeting, November 14–17, Rome, Italy; Paper </a:t>
            </a:r>
            <a:r>
              <a:rPr lang="en-GB" sz="1200" dirty="0"/>
              <a:t>018</a:t>
            </a:r>
          </a:p>
        </p:txBody>
      </p:sp>
      <p:graphicFrame>
        <p:nvGraphicFramePr>
          <p:cNvPr id="6" name="Table 5"/>
          <p:cNvGraphicFramePr>
            <a:graphicFrameLocks noGrp="1"/>
          </p:cNvGraphicFramePr>
          <p:nvPr>
            <p:extLst>
              <p:ext uri="{D42A27DB-BD31-4B8C-83A1-F6EECF244321}">
                <p14:modId xmlns:p14="http://schemas.microsoft.com/office/powerpoint/2010/main" val="2036937293"/>
              </p:ext>
            </p:extLst>
          </p:nvPr>
        </p:nvGraphicFramePr>
        <p:xfrm>
          <a:off x="795966" y="3751412"/>
          <a:ext cx="7552068" cy="1419014"/>
        </p:xfrm>
        <a:graphic>
          <a:graphicData uri="http://schemas.openxmlformats.org/drawingml/2006/table">
            <a:tbl>
              <a:tblPr firstRow="1" bandRow="1">
                <a:tableStyleId>{69012ECD-51FC-41F1-AA8D-1B2483CD663E}</a:tableStyleId>
              </a:tblPr>
              <a:tblGrid>
                <a:gridCol w="1263694">
                  <a:extLst>
                    <a:ext uri="{9D8B030D-6E8A-4147-A177-3AD203B41FA5}">
                      <a16:colId xmlns:a16="http://schemas.microsoft.com/office/drawing/2014/main" val="3858202950"/>
                    </a:ext>
                  </a:extLst>
                </a:gridCol>
                <a:gridCol w="2053652">
                  <a:extLst>
                    <a:ext uri="{9D8B030D-6E8A-4147-A177-3AD203B41FA5}">
                      <a16:colId xmlns:a16="http://schemas.microsoft.com/office/drawing/2014/main" val="948737461"/>
                    </a:ext>
                  </a:extLst>
                </a:gridCol>
                <a:gridCol w="2117361">
                  <a:extLst>
                    <a:ext uri="{9D8B030D-6E8A-4147-A177-3AD203B41FA5}">
                      <a16:colId xmlns:a16="http://schemas.microsoft.com/office/drawing/2014/main" val="4039704652"/>
                    </a:ext>
                  </a:extLst>
                </a:gridCol>
                <a:gridCol w="2117361">
                  <a:extLst>
                    <a:ext uri="{9D8B030D-6E8A-4147-A177-3AD203B41FA5}">
                      <a16:colId xmlns:a16="http://schemas.microsoft.com/office/drawing/2014/main" val="670384871"/>
                    </a:ext>
                  </a:extLst>
                </a:gridCol>
              </a:tblGrid>
              <a:tr h="370840">
                <a:tc>
                  <a:txBody>
                    <a:bodyPr/>
                    <a:lstStyle/>
                    <a:p>
                      <a:r>
                        <a:rPr lang="en-GB" dirty="0">
                          <a:solidFill>
                            <a:schemeClr val="tx2"/>
                          </a:solidFill>
                        </a:rPr>
                        <a:t>Survival</a:t>
                      </a:r>
                    </a:p>
                  </a:txBody>
                  <a:tcPr anchor="b"/>
                </a:tc>
                <a:tc>
                  <a:txBody>
                    <a:bodyPr/>
                    <a:lstStyle/>
                    <a:p>
                      <a:pPr algn="ctr"/>
                      <a:r>
                        <a:rPr lang="en-GB" dirty="0">
                          <a:solidFill>
                            <a:schemeClr val="tx2"/>
                          </a:solidFill>
                        </a:rPr>
                        <a:t>Median</a:t>
                      </a:r>
                      <a:r>
                        <a:rPr lang="en-GB" baseline="0" dirty="0">
                          <a:solidFill>
                            <a:schemeClr val="tx2"/>
                          </a:solidFill>
                        </a:rPr>
                        <a:t>, </a:t>
                      </a:r>
                      <a:br>
                        <a:rPr lang="en-GB" baseline="0" dirty="0">
                          <a:solidFill>
                            <a:schemeClr val="tx2"/>
                          </a:solidFill>
                        </a:rPr>
                      </a:br>
                      <a:r>
                        <a:rPr lang="en-GB" baseline="0" dirty="0">
                          <a:solidFill>
                            <a:schemeClr val="tx2"/>
                          </a:solidFill>
                        </a:rPr>
                        <a:t>months (95%CI)</a:t>
                      </a:r>
                      <a:endParaRPr lang="en-GB" dirty="0">
                        <a:solidFill>
                          <a:schemeClr val="tx2"/>
                        </a:solidFill>
                      </a:endParaRPr>
                    </a:p>
                  </a:txBody>
                  <a:tcPr anchor="b"/>
                </a:tc>
                <a:tc>
                  <a:txBody>
                    <a:bodyPr/>
                    <a:lstStyle/>
                    <a:p>
                      <a:pPr algn="ctr"/>
                      <a:r>
                        <a:rPr lang="en-GB" dirty="0">
                          <a:solidFill>
                            <a:schemeClr val="tx2"/>
                          </a:solidFill>
                        </a:rPr>
                        <a:t>1-year rate, </a:t>
                      </a:r>
                      <a:br>
                        <a:rPr lang="en-GB" dirty="0">
                          <a:solidFill>
                            <a:schemeClr val="tx2"/>
                          </a:solidFill>
                        </a:rPr>
                      </a:br>
                      <a:r>
                        <a:rPr lang="en-GB" dirty="0">
                          <a:solidFill>
                            <a:schemeClr val="tx2"/>
                          </a:solidFill>
                        </a:rPr>
                        <a:t>%</a:t>
                      </a:r>
                      <a:r>
                        <a:rPr lang="en-GB" baseline="0" dirty="0">
                          <a:solidFill>
                            <a:schemeClr val="tx2"/>
                          </a:solidFill>
                        </a:rPr>
                        <a:t> (95%CI)</a:t>
                      </a:r>
                      <a:endParaRPr lang="en-GB" dirty="0">
                        <a:solidFill>
                          <a:schemeClr val="tx2"/>
                        </a:solidFill>
                      </a:endParaRP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2"/>
                          </a:solidFill>
                        </a:rPr>
                        <a:t>2-year rate, </a:t>
                      </a:r>
                      <a:br>
                        <a:rPr lang="en-GB" dirty="0">
                          <a:solidFill>
                            <a:schemeClr val="tx2"/>
                          </a:solidFill>
                        </a:rPr>
                      </a:br>
                      <a:r>
                        <a:rPr lang="en-GB" dirty="0">
                          <a:solidFill>
                            <a:schemeClr val="tx2"/>
                          </a:solidFill>
                        </a:rPr>
                        <a:t>%</a:t>
                      </a:r>
                      <a:r>
                        <a:rPr lang="en-GB" baseline="0" dirty="0">
                          <a:solidFill>
                            <a:schemeClr val="tx2"/>
                          </a:solidFill>
                        </a:rPr>
                        <a:t> (95%CI)</a:t>
                      </a:r>
                      <a:endParaRPr lang="en-GB" dirty="0">
                        <a:solidFill>
                          <a:schemeClr val="tx2"/>
                        </a:solidFill>
                      </a:endParaRPr>
                    </a:p>
                  </a:txBody>
                  <a:tcPr anchor="b"/>
                </a:tc>
                <a:extLst>
                  <a:ext uri="{0D108BD9-81ED-4DB2-BD59-A6C34878D82A}">
                    <a16:rowId xmlns:a16="http://schemas.microsoft.com/office/drawing/2014/main" val="4191095663"/>
                  </a:ext>
                </a:extLst>
              </a:tr>
              <a:tr h="389467">
                <a:tc>
                  <a:txBody>
                    <a:bodyPr/>
                    <a:lstStyle/>
                    <a:p>
                      <a:r>
                        <a:rPr lang="en-GB" dirty="0"/>
                        <a:t>PFS</a:t>
                      </a:r>
                      <a:r>
                        <a:rPr lang="en-GB" baseline="0" dirty="0"/>
                        <a:t> </a:t>
                      </a:r>
                      <a:endParaRPr lang="en-GB" dirty="0"/>
                    </a:p>
                  </a:txBody>
                  <a:tcPr/>
                </a:tc>
                <a:tc>
                  <a:txBody>
                    <a:bodyPr/>
                    <a:lstStyle/>
                    <a:p>
                      <a:pPr algn="ctr"/>
                      <a:r>
                        <a:rPr lang="en-GB" dirty="0"/>
                        <a:t>4.3 (1.6, 7.7)</a:t>
                      </a:r>
                    </a:p>
                  </a:txBody>
                  <a:tcPr/>
                </a:tc>
                <a:tc>
                  <a:txBody>
                    <a:bodyPr/>
                    <a:lstStyle/>
                    <a:p>
                      <a:pPr algn="ctr"/>
                      <a:r>
                        <a:rPr lang="en-GB" dirty="0"/>
                        <a:t>7.7 (1.3, 21.7)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36.11 (18.2, 54.3)</a:t>
                      </a:r>
                    </a:p>
                  </a:txBody>
                  <a:tcPr/>
                </a:tc>
                <a:extLst>
                  <a:ext uri="{0D108BD9-81ED-4DB2-BD59-A6C34878D82A}">
                    <a16:rowId xmlns:a16="http://schemas.microsoft.com/office/drawing/2014/main" val="2757303866"/>
                  </a:ext>
                </a:extLst>
              </a:tr>
              <a:tr h="389467">
                <a:tc>
                  <a:txBody>
                    <a:bodyPr/>
                    <a:lstStyle/>
                    <a:p>
                      <a:r>
                        <a:rPr lang="en-GB" dirty="0"/>
                        <a:t>OS</a:t>
                      </a:r>
                    </a:p>
                  </a:txBody>
                  <a:tcPr/>
                </a:tc>
                <a:tc>
                  <a:txBody>
                    <a:bodyPr/>
                    <a:lstStyle/>
                    <a:p>
                      <a:pPr algn="ctr"/>
                      <a:r>
                        <a:rPr lang="en-GB" dirty="0"/>
                        <a:t>9.1 (7.6, 14.5)</a:t>
                      </a:r>
                    </a:p>
                  </a:txBody>
                  <a:tcPr/>
                </a:tc>
                <a:tc>
                  <a:txBody>
                    <a:bodyPr/>
                    <a:lstStyle/>
                    <a:p>
                      <a:pPr algn="ctr"/>
                      <a:r>
                        <a:rPr lang="en-GB" baseline="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aseline="0" dirty="0"/>
                        <a:t>9.4 (1.7, 25.3)</a:t>
                      </a:r>
                      <a:endParaRPr lang="en-GB" dirty="0"/>
                    </a:p>
                  </a:txBody>
                  <a:tcPr/>
                </a:tc>
                <a:extLst>
                  <a:ext uri="{0D108BD9-81ED-4DB2-BD59-A6C34878D82A}">
                    <a16:rowId xmlns:a16="http://schemas.microsoft.com/office/drawing/2014/main" val="779351908"/>
                  </a:ext>
                </a:extLst>
              </a:tr>
            </a:tbl>
          </a:graphicData>
        </a:graphic>
      </p:graphicFrame>
    </p:spTree>
    <p:extLst>
      <p:ext uri="{BB962C8B-B14F-4D97-AF65-F5344CB8AC3E}">
        <p14:creationId xmlns:p14="http://schemas.microsoft.com/office/powerpoint/2010/main" val="2081574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726600" cy="939801"/>
          </a:xfrm>
        </p:spPr>
        <p:txBody>
          <a:bodyPr/>
          <a:lstStyle/>
          <a:p>
            <a:r>
              <a:rPr lang="en-GB" dirty="0"/>
              <a:t>018: Activity and safety of crizotinib in patients with advanced clear cell sarcoma (CCSA) with MET alterations. European Organization for Research and Treatment of Cancer phase 2 trial 90101 “CREATE” – </a:t>
            </a:r>
            <a:r>
              <a:rPr lang="en-GB" dirty="0" err="1"/>
              <a:t>Schöffski</a:t>
            </a:r>
            <a:r>
              <a:rPr lang="en-GB" dirty="0"/>
              <a:t> P, et al </a:t>
            </a:r>
          </a:p>
        </p:txBody>
      </p:sp>
      <p:sp>
        <p:nvSpPr>
          <p:cNvPr id="3" name="Content Placeholder 2"/>
          <p:cNvSpPr>
            <a:spLocks noGrp="1"/>
          </p:cNvSpPr>
          <p:nvPr>
            <p:ph idx="1"/>
          </p:nvPr>
        </p:nvSpPr>
        <p:spPr/>
        <p:txBody>
          <a:bodyPr/>
          <a:lstStyle/>
          <a:p>
            <a:pPr marL="0" indent="0">
              <a:buNone/>
            </a:pPr>
            <a:r>
              <a:rPr lang="en-GB" b="1" dirty="0">
                <a:solidFill>
                  <a:schemeClr val="bg1"/>
                </a:solidFill>
              </a:rPr>
              <a:t>KEY RESULTS (CONT.)</a:t>
            </a:r>
          </a:p>
          <a:p>
            <a:r>
              <a:rPr lang="en-GB" dirty="0"/>
              <a:t>Grade 3/4 TRAEs included nausea, fatigue, gastritis, QT prolongation and anorexia</a:t>
            </a:r>
          </a:p>
          <a:p>
            <a:r>
              <a:rPr lang="en-GB" dirty="0"/>
              <a:t>There was 1 possible treatment-related death (pneumonia/pulmonary embolism) and 3 deaths unrelated to therapy</a:t>
            </a:r>
          </a:p>
          <a:p>
            <a:pPr marL="0" indent="0">
              <a:spcBef>
                <a:spcPts val="1200"/>
              </a:spcBef>
              <a:buNone/>
            </a:pPr>
            <a:r>
              <a:rPr lang="en-GB" b="1" dirty="0">
                <a:solidFill>
                  <a:schemeClr val="bg1"/>
                </a:solidFill>
              </a:rPr>
              <a:t>CONCLUSION</a:t>
            </a:r>
          </a:p>
          <a:p>
            <a:r>
              <a:rPr lang="en-GB" dirty="0"/>
              <a:t>In patients with advanced clear cell sarcoma, crizotinib failed to meet the primary endpoint, although 69% of the patients did achieve disease control</a:t>
            </a:r>
          </a:p>
        </p:txBody>
      </p:sp>
      <p:sp>
        <p:nvSpPr>
          <p:cNvPr id="4" name="Text Box 4"/>
          <p:cNvSpPr txBox="1">
            <a:spLocks noChangeArrowheads="1"/>
          </p:cNvSpPr>
          <p:nvPr/>
        </p:nvSpPr>
        <p:spPr bwMode="auto">
          <a:xfrm>
            <a:off x="2900855" y="6474897"/>
            <a:ext cx="602248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err="1"/>
              <a:t>Schöffski</a:t>
            </a:r>
            <a:r>
              <a:rPr lang="en-GB" sz="1200" dirty="0"/>
              <a:t> P, et al. </a:t>
            </a:r>
            <a:r>
              <a:rPr lang="en-US" sz="1200" dirty="0"/>
              <a:t>CTOS 2018 Annual Meeting, November 14–17, Rome, Italy; Paper </a:t>
            </a:r>
            <a:r>
              <a:rPr lang="en-GB" sz="1200" dirty="0"/>
              <a:t>018</a:t>
            </a:r>
          </a:p>
        </p:txBody>
      </p:sp>
    </p:spTree>
    <p:extLst>
      <p:ext uri="{BB962C8B-B14F-4D97-AF65-F5344CB8AC3E}">
        <p14:creationId xmlns:p14="http://schemas.microsoft.com/office/powerpoint/2010/main" val="4225440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662600" cy="939801"/>
          </a:xfrm>
        </p:spPr>
        <p:txBody>
          <a:bodyPr/>
          <a:lstStyle/>
          <a:p>
            <a:r>
              <a:rPr lang="en-GB" dirty="0"/>
              <a:t>020: Phase 2 study of the CDK4 inhibitor abemaciclib in dedifferentiated liposarcoma – Dickson MA, et al</a:t>
            </a:r>
          </a:p>
        </p:txBody>
      </p:sp>
      <p:sp>
        <p:nvSpPr>
          <p:cNvPr id="3" name="Content Placeholder 2"/>
          <p:cNvSpPr>
            <a:spLocks noGrp="1"/>
          </p:cNvSpPr>
          <p:nvPr>
            <p:ph idx="1"/>
          </p:nvPr>
        </p:nvSpPr>
        <p:spPr/>
        <p:txBody>
          <a:bodyPr/>
          <a:lstStyle/>
          <a:p>
            <a:pPr marL="0" indent="0">
              <a:buNone/>
            </a:pPr>
            <a:r>
              <a:rPr lang="en-GB" b="1" dirty="0">
                <a:solidFill>
                  <a:schemeClr val="bg1"/>
                </a:solidFill>
              </a:rPr>
              <a:t>STUDY OBJECTIVE</a:t>
            </a:r>
          </a:p>
          <a:p>
            <a:r>
              <a:rPr lang="en-GB" dirty="0"/>
              <a:t>To assess the efficacy and safety of abemaciclib in patients with dedifferentiated liposarcoma</a:t>
            </a:r>
          </a:p>
        </p:txBody>
      </p:sp>
      <p:sp>
        <p:nvSpPr>
          <p:cNvPr id="4" name="Text Box 4"/>
          <p:cNvSpPr txBox="1">
            <a:spLocks noChangeArrowheads="1"/>
          </p:cNvSpPr>
          <p:nvPr/>
        </p:nvSpPr>
        <p:spPr bwMode="auto">
          <a:xfrm>
            <a:off x="2729335" y="6474897"/>
            <a:ext cx="61940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effectLst/>
                <a:uLnTx/>
                <a:uFillTx/>
                <a:latin typeface="Arial" charset="0"/>
                <a:ea typeface="+mn-ea"/>
                <a:cs typeface="Arial" charset="0"/>
              </a:rPr>
              <a:t>Dickson MA, et al. </a:t>
            </a:r>
            <a:r>
              <a:rPr kumimoji="0" lang="en-US" sz="1200" b="0" i="0" u="none" strike="noStrike" kern="1200" cap="none" spc="0" normalizeH="0" baseline="0" noProof="0" dirty="0">
                <a:ln>
                  <a:noFill/>
                </a:ln>
                <a:effectLst/>
                <a:uLnTx/>
                <a:uFillTx/>
                <a:latin typeface="Arial" charset="0"/>
                <a:ea typeface="+mn-ea"/>
                <a:cs typeface="Arial" charset="0"/>
              </a:rPr>
              <a:t>CTOS 2018 Annual Meeting, November 14–17, Rome, Italy; Paper </a:t>
            </a:r>
            <a:r>
              <a:rPr kumimoji="0" lang="en-GB" sz="1200" b="0" i="0" u="none" strike="noStrike" kern="1200" cap="none" spc="0" normalizeH="0" baseline="0" noProof="0" dirty="0">
                <a:ln>
                  <a:noFill/>
                </a:ln>
                <a:effectLst/>
                <a:uLnTx/>
                <a:uFillTx/>
                <a:latin typeface="Arial" charset="0"/>
                <a:ea typeface="+mn-ea"/>
                <a:cs typeface="Arial" charset="0"/>
              </a:rPr>
              <a:t>020</a:t>
            </a:r>
          </a:p>
        </p:txBody>
      </p:sp>
      <p:sp>
        <p:nvSpPr>
          <p:cNvPr id="6" name="Rectangle 9"/>
          <p:cNvSpPr txBox="1">
            <a:spLocks noChangeArrowheads="1"/>
          </p:cNvSpPr>
          <p:nvPr/>
        </p:nvSpPr>
        <p:spPr bwMode="auto">
          <a:xfrm>
            <a:off x="228599" y="5470499"/>
            <a:ext cx="4523401" cy="700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23246D"/>
              </a:buClr>
              <a:buSzPct val="110000"/>
              <a:buFontTx/>
              <a:buNone/>
              <a:tabLst/>
              <a:defRPr/>
            </a:pPr>
            <a:r>
              <a:rPr kumimoji="0" lang="en-US" sz="1600" b="1" i="0" u="none" strike="noStrike" kern="1200" cap="none" spc="0" normalizeH="0" baseline="0" noProof="0" dirty="0">
                <a:ln>
                  <a:noFill/>
                </a:ln>
                <a:solidFill>
                  <a:srgbClr val="23246D"/>
                </a:solidFill>
                <a:effectLst/>
                <a:uLnTx/>
                <a:uFillTx/>
                <a:latin typeface="Arial"/>
                <a:ea typeface="+mn-ea"/>
                <a:cs typeface="Arial"/>
              </a:rPr>
              <a:t>Primary endpoint</a:t>
            </a:r>
          </a:p>
          <a:p>
            <a:pPr lvl="0">
              <a:buClr>
                <a:srgbClr val="23246D"/>
              </a:buClr>
              <a:defRPr/>
            </a:pPr>
            <a:r>
              <a:rPr lang="en-US" sz="1600" dirty="0">
                <a:solidFill>
                  <a:srgbClr val="363636"/>
                </a:solidFill>
              </a:rPr>
              <a:t>12-week PFS</a:t>
            </a:r>
            <a:endParaRPr kumimoji="0" lang="en-US" sz="1600" b="0" i="0" u="none" strike="noStrike" kern="1200" cap="none" spc="0" normalizeH="0" baseline="0" noProof="0" dirty="0">
              <a:ln>
                <a:noFill/>
              </a:ln>
              <a:solidFill>
                <a:srgbClr val="363636"/>
              </a:solidFill>
              <a:effectLst/>
              <a:uLnTx/>
              <a:uFillTx/>
              <a:latin typeface="Arial"/>
              <a:ea typeface="+mn-ea"/>
              <a:cs typeface="Arial"/>
            </a:endParaRPr>
          </a:p>
        </p:txBody>
      </p:sp>
      <p:sp>
        <p:nvSpPr>
          <p:cNvPr id="7" name="Content Placeholder 26"/>
          <p:cNvSpPr txBox="1">
            <a:spLocks/>
          </p:cNvSpPr>
          <p:nvPr/>
        </p:nvSpPr>
        <p:spPr>
          <a:xfrm>
            <a:off x="5040159" y="5470498"/>
            <a:ext cx="3696600" cy="838592"/>
          </a:xfrm>
          <a:prstGeom prst="rect">
            <a:avLst/>
          </a:prstGeom>
        </p:spPr>
        <p:txBody>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23246D"/>
              </a:buClr>
              <a:buSzPct val="110000"/>
              <a:buFontTx/>
              <a:buNone/>
              <a:tabLst/>
              <a:defRPr/>
            </a:pPr>
            <a:r>
              <a:rPr kumimoji="0" lang="en-US" sz="1600" b="1" i="0" u="none" strike="noStrike" kern="1200" cap="none" spc="0" normalizeH="0" baseline="0" noProof="0" dirty="0">
                <a:ln>
                  <a:noFill/>
                </a:ln>
                <a:solidFill>
                  <a:srgbClr val="23246D"/>
                </a:solidFill>
                <a:effectLst/>
                <a:uLnTx/>
                <a:uFillTx/>
                <a:latin typeface="Arial"/>
                <a:ea typeface="+mn-ea"/>
                <a:cs typeface="Arial"/>
              </a:rPr>
              <a:t>Secondary endpoints</a:t>
            </a:r>
          </a:p>
          <a:p>
            <a:pPr lvl="0">
              <a:buClr>
                <a:srgbClr val="23246D"/>
              </a:buClr>
              <a:defRPr/>
            </a:pPr>
            <a:r>
              <a:rPr kumimoji="0" lang="en-US" sz="1600" b="0" i="0" u="none" strike="noStrike" kern="1200" cap="none" spc="0" normalizeH="0" baseline="0" noProof="0" dirty="0">
                <a:ln>
                  <a:noFill/>
                </a:ln>
                <a:solidFill>
                  <a:srgbClr val="363636"/>
                </a:solidFill>
                <a:effectLst/>
                <a:uLnTx/>
                <a:uFillTx/>
                <a:latin typeface="Arial"/>
                <a:ea typeface="+mn-ea"/>
                <a:cs typeface="Arial"/>
              </a:rPr>
              <a:t>Response rates,</a:t>
            </a:r>
            <a:r>
              <a:rPr kumimoji="0" lang="en-US" sz="1600" b="0" i="0" u="none" strike="noStrike" kern="1200" cap="none" spc="0" normalizeH="0" noProof="0" dirty="0">
                <a:ln>
                  <a:noFill/>
                </a:ln>
                <a:solidFill>
                  <a:srgbClr val="363636"/>
                </a:solidFill>
                <a:effectLst/>
                <a:uLnTx/>
                <a:uFillTx/>
                <a:latin typeface="Arial"/>
                <a:ea typeface="+mn-ea"/>
                <a:cs typeface="Arial"/>
              </a:rPr>
              <a:t> </a:t>
            </a:r>
            <a:r>
              <a:rPr lang="en-US" sz="1600" dirty="0">
                <a:solidFill>
                  <a:srgbClr val="363636"/>
                </a:solidFill>
                <a:latin typeface="Arial"/>
                <a:cs typeface="Arial"/>
              </a:rPr>
              <a:t>safety</a:t>
            </a:r>
            <a:endParaRPr kumimoji="0" lang="en-US" sz="1600" b="0" i="0" u="none" strike="noStrike" kern="1200" cap="none" spc="0" normalizeH="0" baseline="0" noProof="0" dirty="0">
              <a:ln>
                <a:noFill/>
              </a:ln>
              <a:solidFill>
                <a:srgbClr val="363636"/>
              </a:solidFill>
              <a:effectLst/>
              <a:uLnTx/>
              <a:uFillTx/>
              <a:latin typeface="Arial"/>
              <a:ea typeface="+mn-ea"/>
              <a:cs typeface="Arial"/>
            </a:endParaRPr>
          </a:p>
        </p:txBody>
      </p:sp>
      <p:sp>
        <p:nvSpPr>
          <p:cNvPr id="8" name="AutoShape 12"/>
          <p:cNvSpPr>
            <a:spLocks noChangeArrowheads="1"/>
          </p:cNvSpPr>
          <p:nvPr/>
        </p:nvSpPr>
        <p:spPr bwMode="auto">
          <a:xfrm>
            <a:off x="4308764" y="3364410"/>
            <a:ext cx="2224755" cy="865033"/>
          </a:xfrm>
          <a:prstGeom prst="roundRect">
            <a:avLst>
              <a:gd name="adj" fmla="val 16667"/>
            </a:avLst>
          </a:prstGeom>
          <a:solidFill>
            <a:schemeClr val="accent2"/>
          </a:solidFill>
          <a:ln w="9525" algn="ctr">
            <a:noFill/>
            <a:round/>
            <a:headEnd/>
            <a:tailEnd/>
          </a:ln>
        </p:spPr>
        <p:txBody>
          <a:bodyPr lIns="90488" tIns="0" rIns="90488" bIns="0" anchor="ctr"/>
          <a:lstStyle/>
          <a:p>
            <a:pPr lvl="0" algn="ctr" defTabSz="892175" eaLnBrk="0" hangingPunct="0">
              <a:defRPr/>
            </a:pPr>
            <a:r>
              <a:rPr kumimoji="0" lang="en-GB"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Abemaciclib</a:t>
            </a:r>
            <a:r>
              <a:rPr kumimoji="0" lang="en-GB" altLang="zh-CN" sz="1600" b="0" i="0" u="none" strike="noStrike" kern="1200" cap="none" spc="0" normalizeH="0" dirty="0">
                <a:ln>
                  <a:noFill/>
                </a:ln>
                <a:solidFill>
                  <a:srgbClr val="FFFFFF"/>
                </a:solidFill>
                <a:effectLst/>
                <a:uLnTx/>
                <a:uFillTx/>
                <a:latin typeface="Arial" charset="0"/>
                <a:ea typeface="SimSun" pitchFamily="2" charset="-122"/>
                <a:cs typeface="Arial" charset="0"/>
              </a:rPr>
              <a:t> </a:t>
            </a:r>
            <a:br>
              <a:rPr kumimoji="0" lang="en-GB" altLang="zh-CN" sz="1600" b="0" i="0" u="none" strike="noStrike" kern="1200" cap="none" spc="0" normalizeH="0" dirty="0">
                <a:ln>
                  <a:noFill/>
                </a:ln>
                <a:solidFill>
                  <a:srgbClr val="FFFFFF"/>
                </a:solidFill>
                <a:effectLst/>
                <a:uLnTx/>
                <a:uFillTx/>
                <a:latin typeface="Arial" charset="0"/>
                <a:ea typeface="SimSun" pitchFamily="2" charset="-122"/>
                <a:cs typeface="Arial" charset="0"/>
              </a:rPr>
            </a:br>
            <a:r>
              <a:rPr kumimoji="0" lang="en-GB" altLang="zh-CN" sz="1600" b="0" i="0" u="none" strike="noStrike" kern="1200" cap="none" spc="0" normalizeH="0" dirty="0">
                <a:ln>
                  <a:noFill/>
                </a:ln>
                <a:solidFill>
                  <a:srgbClr val="FFFFFF"/>
                </a:solidFill>
                <a:effectLst/>
                <a:uLnTx/>
                <a:uFillTx/>
                <a:latin typeface="Arial" charset="0"/>
                <a:ea typeface="SimSun" pitchFamily="2" charset="-122"/>
                <a:cs typeface="Arial" charset="0"/>
              </a:rPr>
              <a:t>200 mg BID</a:t>
            </a:r>
            <a:endParaRPr kumimoji="0" lang="en-GB"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cxnSp>
        <p:nvCxnSpPr>
          <p:cNvPr id="9" name="AutoShape 19"/>
          <p:cNvCxnSpPr>
            <a:cxnSpLocks noChangeShapeType="1"/>
            <a:stCxn id="10" idx="3"/>
            <a:endCxn id="8" idx="1"/>
          </p:cNvCxnSpPr>
          <p:nvPr/>
        </p:nvCxnSpPr>
        <p:spPr bwMode="auto">
          <a:xfrm>
            <a:off x="4020605" y="3796926"/>
            <a:ext cx="288159" cy="1"/>
          </a:xfrm>
          <a:prstGeom prst="straightConnector1">
            <a:avLst/>
          </a:prstGeom>
          <a:noFill/>
          <a:ln w="38100">
            <a:solidFill>
              <a:schemeClr val="bg2"/>
            </a:solidFill>
            <a:round/>
            <a:headEnd/>
            <a:tailEnd type="triangle" w="med" len="med"/>
          </a:ln>
        </p:spPr>
      </p:cxnSp>
      <p:sp>
        <p:nvSpPr>
          <p:cNvPr id="10" name="AutoShape 9"/>
          <p:cNvSpPr>
            <a:spLocks noChangeArrowheads="1"/>
          </p:cNvSpPr>
          <p:nvPr/>
        </p:nvSpPr>
        <p:spPr bwMode="auto">
          <a:xfrm>
            <a:off x="228599" y="2394702"/>
            <a:ext cx="3792006" cy="2804448"/>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GB" altLang="zh-CN" sz="1600" b="0" i="0" u="none" strike="noStrike" kern="1200" cap="none" spc="0" normalizeH="0" baseline="0" dirty="0">
                <a:ln>
                  <a:noFill/>
                </a:ln>
                <a:solidFill>
                  <a:srgbClr val="FFFFFF"/>
                </a:solidFill>
                <a:effectLst/>
                <a:uLnTx/>
                <a:uFillTx/>
                <a:ea typeface="SimSun" pitchFamily="2" charset="-122"/>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dirty="0">
                <a:solidFill>
                  <a:srgbClr val="FFFFFF"/>
                </a:solidFill>
                <a:ea typeface="SimSun" pitchFamily="2" charset="-122"/>
              </a:rPr>
              <a:t>Recurrent or metastatic dedifferentiated liposarcoma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dirty="0">
                <a:ln>
                  <a:noFill/>
                </a:ln>
                <a:solidFill>
                  <a:srgbClr val="FFFFFF"/>
                </a:solidFill>
                <a:effectLst/>
                <a:uLnTx/>
                <a:uFillTx/>
                <a:ea typeface="SimSun" pitchFamily="2" charset="-122"/>
              </a:rPr>
              <a:t>Disease progression by</a:t>
            </a:r>
            <a:r>
              <a:rPr kumimoji="0" lang="en-GB" altLang="zh-CN" sz="1600" b="0" i="0" u="none" strike="noStrike" kern="1200" cap="none" spc="0" normalizeH="0" dirty="0">
                <a:ln>
                  <a:noFill/>
                </a:ln>
                <a:solidFill>
                  <a:srgbClr val="FFFFFF"/>
                </a:solidFill>
                <a:effectLst/>
                <a:uLnTx/>
                <a:uFillTx/>
                <a:ea typeface="SimSun" pitchFamily="2" charset="-122"/>
              </a:rPr>
              <a:t> RECIST v1.1 in 6 months prior to entry</a:t>
            </a:r>
            <a:endParaRPr kumimoji="0" lang="en-GB" altLang="zh-CN" sz="1600" b="0" i="0" u="none" strike="noStrike" kern="1200" cap="none" spc="0" normalizeH="0" baseline="0" dirty="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dirty="0">
                <a:ln>
                  <a:noFill/>
                </a:ln>
                <a:solidFill>
                  <a:srgbClr val="FFFFFF"/>
                </a:solidFill>
                <a:effectLst/>
                <a:uLnTx/>
                <a:uFillTx/>
                <a:ea typeface="SimSun" pitchFamily="2" charset="-122"/>
              </a:rPr>
              <a:t>CDK4 amplification</a:t>
            </a:r>
            <a:r>
              <a:rPr kumimoji="0" lang="en-GB" altLang="zh-CN" sz="1600" b="0" i="0" u="none" strike="noStrike" kern="1200" cap="none" spc="0" normalizeH="0" dirty="0">
                <a:ln>
                  <a:noFill/>
                </a:ln>
                <a:solidFill>
                  <a:srgbClr val="FFFFFF"/>
                </a:solidFill>
                <a:effectLst/>
                <a:uLnTx/>
                <a:uFillTx/>
                <a:ea typeface="SimSun" pitchFamily="2" charset="-122"/>
              </a:rPr>
              <a:t> not required prior to enrolment</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dirty="0">
                <a:solidFill>
                  <a:srgbClr val="FFFFFF"/>
                </a:solidFill>
                <a:ea typeface="SimSun" pitchFamily="2" charset="-122"/>
              </a:rPr>
              <a:t>Any (or no) prior systemic therapies</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600" b="0" i="0" u="none" strike="noStrike" kern="1200" cap="none" spc="0" normalizeH="0" baseline="0" dirty="0">
                <a:ln>
                  <a:noFill/>
                </a:ln>
                <a:solidFill>
                  <a:srgbClr val="FFFFFF"/>
                </a:solidFill>
                <a:effectLst/>
                <a:uLnTx/>
                <a:uFillTx/>
                <a:ea typeface="SimSun" pitchFamily="2" charset="-122"/>
              </a:rPr>
              <a:t>(n=24)</a:t>
            </a:r>
          </a:p>
        </p:txBody>
      </p:sp>
      <p:cxnSp>
        <p:nvCxnSpPr>
          <p:cNvPr id="11" name="AutoShape 19"/>
          <p:cNvCxnSpPr>
            <a:cxnSpLocks noChangeShapeType="1"/>
            <a:stCxn id="8" idx="3"/>
            <a:endCxn id="12" idx="1"/>
          </p:cNvCxnSpPr>
          <p:nvPr/>
        </p:nvCxnSpPr>
        <p:spPr bwMode="auto">
          <a:xfrm flipV="1">
            <a:off x="6533519" y="2941955"/>
            <a:ext cx="815452" cy="854972"/>
          </a:xfrm>
          <a:prstGeom prst="straightConnector1">
            <a:avLst/>
          </a:prstGeom>
          <a:noFill/>
          <a:ln w="38100">
            <a:solidFill>
              <a:schemeClr val="bg2"/>
            </a:solidFill>
            <a:round/>
            <a:headEnd/>
            <a:tailEnd type="triangle" w="med" len="med"/>
          </a:ln>
        </p:spPr>
      </p:cxnSp>
      <p:sp>
        <p:nvSpPr>
          <p:cNvPr id="12" name="AutoShape 12"/>
          <p:cNvSpPr>
            <a:spLocks noChangeArrowheads="1"/>
          </p:cNvSpPr>
          <p:nvPr/>
        </p:nvSpPr>
        <p:spPr bwMode="auto">
          <a:xfrm>
            <a:off x="7348971" y="2623719"/>
            <a:ext cx="1622585" cy="636471"/>
          </a:xfrm>
          <a:prstGeom prst="roundRect">
            <a:avLst>
              <a:gd name="adj" fmla="val 16667"/>
            </a:avLst>
          </a:prstGeom>
          <a:solidFill>
            <a:schemeClr val="accent1"/>
          </a:solidFill>
          <a:ln w="9525" algn="ctr">
            <a:noFill/>
            <a:round/>
            <a:headEnd/>
            <a:tailEnd/>
          </a:ln>
        </p:spPr>
        <p:txBody>
          <a:bodyPr lIns="90488" tIns="0" rIns="90488" bIns="0" anchor="ctr"/>
          <a:lstStyle/>
          <a:p>
            <a:pPr lvl="0" algn="ctr" defTabSz="892175" eaLnBrk="0" hangingPunct="0">
              <a:defRPr/>
            </a:pPr>
            <a:r>
              <a:rPr lang="en-GB" altLang="zh-CN" sz="1600" dirty="0">
                <a:solidFill>
                  <a:srgbClr val="FFFFFF"/>
                </a:solidFill>
                <a:ea typeface="SimSun" pitchFamily="2" charset="-122"/>
              </a:rPr>
              <a:t>Continue until </a:t>
            </a:r>
            <a:r>
              <a:rPr kumimoji="0" lang="en-GB" altLang="zh-CN" sz="1600" b="0" i="0" u="none" strike="noStrike" kern="1200" cap="none" spc="0" normalizeH="0" baseline="0" dirty="0">
                <a:ln>
                  <a:noFill/>
                </a:ln>
                <a:solidFill>
                  <a:srgbClr val="FFFFFF"/>
                </a:solidFill>
                <a:effectLst/>
                <a:uLnTx/>
                <a:uFillTx/>
                <a:ea typeface="SimSun" pitchFamily="2" charset="-122"/>
              </a:rPr>
              <a:t>PD/toxicity</a:t>
            </a:r>
          </a:p>
        </p:txBody>
      </p:sp>
      <p:sp>
        <p:nvSpPr>
          <p:cNvPr id="23" name="AutoShape 12"/>
          <p:cNvSpPr>
            <a:spLocks noChangeArrowheads="1"/>
          </p:cNvSpPr>
          <p:nvPr/>
        </p:nvSpPr>
        <p:spPr bwMode="auto">
          <a:xfrm>
            <a:off x="7348971" y="4251243"/>
            <a:ext cx="1622585" cy="636471"/>
          </a:xfrm>
          <a:prstGeom prst="roundRect">
            <a:avLst>
              <a:gd name="adj" fmla="val 16667"/>
            </a:avLst>
          </a:prstGeom>
          <a:solidFill>
            <a:schemeClr val="tx1"/>
          </a:solidFill>
          <a:ln w="9525" algn="ctr">
            <a:noFill/>
            <a:round/>
            <a:headEnd/>
            <a:tailEnd/>
          </a:ln>
        </p:spPr>
        <p:txBody>
          <a:bodyPr lIns="90488" tIns="0" rIns="90488" bIns="0" anchor="ctr"/>
          <a:lstStyle/>
          <a:p>
            <a:pPr lvl="0" algn="ctr" defTabSz="892175" eaLnBrk="0" hangingPunct="0">
              <a:defRPr/>
            </a:pPr>
            <a:r>
              <a:rPr kumimoji="0" lang="en-GB" altLang="zh-CN" sz="1600" b="0" i="0" u="none" strike="noStrike" kern="1200" cap="none" spc="0" normalizeH="0" baseline="0" dirty="0">
                <a:ln>
                  <a:noFill/>
                </a:ln>
                <a:solidFill>
                  <a:srgbClr val="FFFFFF"/>
                </a:solidFill>
                <a:effectLst/>
                <a:uLnTx/>
                <a:uFillTx/>
                <a:ea typeface="SimSun" pitchFamily="2" charset="-122"/>
              </a:rPr>
              <a:t>Stop</a:t>
            </a:r>
          </a:p>
        </p:txBody>
      </p:sp>
      <p:cxnSp>
        <p:nvCxnSpPr>
          <p:cNvPr id="24" name="AutoShape 19"/>
          <p:cNvCxnSpPr>
            <a:cxnSpLocks noChangeShapeType="1"/>
            <a:stCxn id="8" idx="3"/>
            <a:endCxn id="23" idx="1"/>
          </p:cNvCxnSpPr>
          <p:nvPr/>
        </p:nvCxnSpPr>
        <p:spPr bwMode="auto">
          <a:xfrm>
            <a:off x="6533519" y="3796927"/>
            <a:ext cx="815452" cy="772552"/>
          </a:xfrm>
          <a:prstGeom prst="straightConnector1">
            <a:avLst/>
          </a:prstGeom>
          <a:noFill/>
          <a:ln w="38100">
            <a:solidFill>
              <a:schemeClr val="bg2"/>
            </a:solidFill>
            <a:round/>
            <a:headEnd/>
            <a:tailEnd type="triangle" w="med" len="med"/>
          </a:ln>
        </p:spPr>
      </p:cxnSp>
      <p:sp>
        <p:nvSpPr>
          <p:cNvPr id="27" name="Rectangle 26"/>
          <p:cNvSpPr/>
          <p:nvPr/>
        </p:nvSpPr>
        <p:spPr>
          <a:xfrm>
            <a:off x="6321752" y="4243711"/>
            <a:ext cx="905914" cy="646331"/>
          </a:xfrm>
          <a:prstGeom prst="rect">
            <a:avLst/>
          </a:prstGeom>
        </p:spPr>
        <p:txBody>
          <a:bodyPr wrap="square">
            <a:spAutoFit/>
          </a:bodyPr>
          <a:lstStyle/>
          <a:p>
            <a:pPr lvl="0" algn="ctr" defTabSz="892175" eaLnBrk="0" hangingPunct="0">
              <a:defRPr/>
            </a:pPr>
            <a:r>
              <a:rPr lang="en-GB" altLang="zh-CN" dirty="0">
                <a:ea typeface="SimSun" pitchFamily="2" charset="-122"/>
              </a:rPr>
              <a:t>PD/</a:t>
            </a:r>
            <a:br>
              <a:rPr lang="en-GB" altLang="zh-CN" dirty="0">
                <a:ea typeface="SimSun" pitchFamily="2" charset="-122"/>
              </a:rPr>
            </a:br>
            <a:r>
              <a:rPr lang="en-GB" altLang="zh-CN" dirty="0">
                <a:ea typeface="SimSun" pitchFamily="2" charset="-122"/>
              </a:rPr>
              <a:t>toxicity</a:t>
            </a:r>
          </a:p>
        </p:txBody>
      </p:sp>
      <p:sp>
        <p:nvSpPr>
          <p:cNvPr id="28" name="Rectangle 27"/>
          <p:cNvSpPr/>
          <p:nvPr/>
        </p:nvSpPr>
        <p:spPr>
          <a:xfrm>
            <a:off x="6256603" y="2673132"/>
            <a:ext cx="1036212" cy="646331"/>
          </a:xfrm>
          <a:prstGeom prst="rect">
            <a:avLst/>
          </a:prstGeom>
        </p:spPr>
        <p:txBody>
          <a:bodyPr wrap="square">
            <a:spAutoFit/>
          </a:bodyPr>
          <a:lstStyle/>
          <a:p>
            <a:pPr lvl="0" algn="ctr" defTabSz="892175" eaLnBrk="0" hangingPunct="0">
              <a:defRPr/>
            </a:pPr>
            <a:r>
              <a:rPr lang="en-GB" altLang="zh-CN" dirty="0">
                <a:ea typeface="SimSun" pitchFamily="2" charset="-122"/>
              </a:rPr>
              <a:t>CR, PR, SD</a:t>
            </a:r>
          </a:p>
        </p:txBody>
      </p:sp>
    </p:spTree>
    <p:extLst>
      <p:ext uri="{BB962C8B-B14F-4D97-AF65-F5344CB8AC3E}">
        <p14:creationId xmlns:p14="http://schemas.microsoft.com/office/powerpoint/2010/main" val="439096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49"/>
          <p:cNvCxnSpPr/>
          <p:nvPr/>
        </p:nvCxnSpPr>
        <p:spPr>
          <a:xfrm>
            <a:off x="5242560" y="4302854"/>
            <a:ext cx="3680778"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28600" y="228600"/>
            <a:ext cx="7453859" cy="939801"/>
          </a:xfrm>
        </p:spPr>
        <p:txBody>
          <a:bodyPr/>
          <a:lstStyle/>
          <a:p>
            <a:r>
              <a:rPr lang="en-GB" dirty="0"/>
              <a:t>020: Phase 2 study of the CDK4 inhibitor abemaciclib in dedifferentiated liposarcoma – Dickson MA, et al</a:t>
            </a:r>
          </a:p>
        </p:txBody>
      </p:sp>
      <p:sp>
        <p:nvSpPr>
          <p:cNvPr id="3" name="Content Placeholder 2"/>
          <p:cNvSpPr>
            <a:spLocks noGrp="1"/>
          </p:cNvSpPr>
          <p:nvPr>
            <p:ph idx="1"/>
          </p:nvPr>
        </p:nvSpPr>
        <p:spPr/>
        <p:txBody>
          <a:bodyPr/>
          <a:lstStyle/>
          <a:p>
            <a:pPr marL="0" indent="0">
              <a:buNone/>
            </a:pPr>
            <a:r>
              <a:rPr lang="en-GB" b="1" dirty="0">
                <a:solidFill>
                  <a:schemeClr val="bg1"/>
                </a:solidFill>
              </a:rPr>
              <a:t>KEY RESULTS</a:t>
            </a:r>
          </a:p>
          <a:p>
            <a:endParaRPr lang="en-GB" dirty="0"/>
          </a:p>
        </p:txBody>
      </p:sp>
      <p:sp>
        <p:nvSpPr>
          <p:cNvPr id="4" name="Text Box 4"/>
          <p:cNvSpPr txBox="1">
            <a:spLocks noChangeArrowheads="1"/>
          </p:cNvSpPr>
          <p:nvPr/>
        </p:nvSpPr>
        <p:spPr bwMode="auto">
          <a:xfrm>
            <a:off x="2814293" y="6474897"/>
            <a:ext cx="610904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a:t>Dickson MA, et al. </a:t>
            </a:r>
            <a:r>
              <a:rPr lang="en-US" sz="1200" dirty="0"/>
              <a:t>CTOS 2018 Annual Meeting, November 14–17, Rome, Italy; Paper </a:t>
            </a:r>
            <a:r>
              <a:rPr lang="en-GB" sz="1200" dirty="0"/>
              <a:t>020</a:t>
            </a:r>
          </a:p>
        </p:txBody>
      </p:sp>
      <p:sp>
        <p:nvSpPr>
          <p:cNvPr id="7" name="TextBox 6"/>
          <p:cNvSpPr txBox="1"/>
          <p:nvPr/>
        </p:nvSpPr>
        <p:spPr>
          <a:xfrm>
            <a:off x="917928" y="2078629"/>
            <a:ext cx="2659702" cy="338554"/>
          </a:xfrm>
          <a:prstGeom prst="rect">
            <a:avLst/>
          </a:prstGeom>
          <a:noFill/>
        </p:spPr>
        <p:txBody>
          <a:bodyPr wrap="none" rtlCol="0">
            <a:spAutoFit/>
          </a:bodyPr>
          <a:lstStyle/>
          <a:p>
            <a:pPr algn="ctr"/>
            <a:r>
              <a:rPr lang="en-GB" sz="1600" b="1" dirty="0"/>
              <a:t>Progression-free survival</a:t>
            </a:r>
          </a:p>
        </p:txBody>
      </p:sp>
      <p:sp>
        <p:nvSpPr>
          <p:cNvPr id="8" name="TextBox 7"/>
          <p:cNvSpPr txBox="1"/>
          <p:nvPr/>
        </p:nvSpPr>
        <p:spPr>
          <a:xfrm>
            <a:off x="5930726" y="2078629"/>
            <a:ext cx="2316660" cy="338554"/>
          </a:xfrm>
          <a:prstGeom prst="rect">
            <a:avLst/>
          </a:prstGeom>
          <a:noFill/>
        </p:spPr>
        <p:txBody>
          <a:bodyPr wrap="none" rtlCol="0">
            <a:spAutoFit/>
          </a:bodyPr>
          <a:lstStyle/>
          <a:p>
            <a:pPr algn="ctr"/>
            <a:r>
              <a:rPr lang="en-GB" sz="1600" b="1" dirty="0"/>
              <a:t>Best overall response</a:t>
            </a:r>
          </a:p>
        </p:txBody>
      </p:sp>
      <p:grpSp>
        <p:nvGrpSpPr>
          <p:cNvPr id="9" name="Group 8"/>
          <p:cNvGrpSpPr/>
          <p:nvPr/>
        </p:nvGrpSpPr>
        <p:grpSpPr>
          <a:xfrm>
            <a:off x="186296" y="2670760"/>
            <a:ext cx="3936358" cy="3224608"/>
            <a:chOff x="508174" y="2386224"/>
            <a:chExt cx="3936358" cy="2378699"/>
          </a:xfrm>
        </p:grpSpPr>
        <p:sp>
          <p:nvSpPr>
            <p:cNvPr id="10" name="Freeform 9"/>
            <p:cNvSpPr>
              <a:spLocks/>
            </p:cNvSpPr>
            <p:nvPr/>
          </p:nvSpPr>
          <p:spPr bwMode="auto">
            <a:xfrm>
              <a:off x="1291021" y="2494481"/>
              <a:ext cx="3125655" cy="184658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1" name="Line 6"/>
            <p:cNvSpPr>
              <a:spLocks noChangeShapeType="1"/>
            </p:cNvSpPr>
            <p:nvPr/>
          </p:nvSpPr>
          <p:spPr bwMode="auto">
            <a:xfrm>
              <a:off x="1248177" y="2494480"/>
              <a:ext cx="4094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2" name="Line 7"/>
            <p:cNvSpPr>
              <a:spLocks noChangeShapeType="1"/>
            </p:cNvSpPr>
            <p:nvPr/>
          </p:nvSpPr>
          <p:spPr bwMode="auto">
            <a:xfrm>
              <a:off x="1248177" y="2867343"/>
              <a:ext cx="4094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3" name="Line 8"/>
            <p:cNvSpPr>
              <a:spLocks noChangeShapeType="1"/>
            </p:cNvSpPr>
            <p:nvPr/>
          </p:nvSpPr>
          <p:spPr bwMode="auto">
            <a:xfrm>
              <a:off x="1248177" y="3223465"/>
              <a:ext cx="4094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4" name="Line 9"/>
            <p:cNvSpPr>
              <a:spLocks noChangeShapeType="1"/>
            </p:cNvSpPr>
            <p:nvPr/>
          </p:nvSpPr>
          <p:spPr bwMode="auto">
            <a:xfrm>
              <a:off x="1248177" y="3591095"/>
              <a:ext cx="4094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5" name="Line 10"/>
            <p:cNvSpPr>
              <a:spLocks noChangeShapeType="1"/>
            </p:cNvSpPr>
            <p:nvPr/>
          </p:nvSpPr>
          <p:spPr bwMode="auto">
            <a:xfrm>
              <a:off x="1248177" y="3951055"/>
              <a:ext cx="4094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6" name="Line 11"/>
            <p:cNvSpPr>
              <a:spLocks noChangeShapeType="1"/>
            </p:cNvSpPr>
            <p:nvPr/>
          </p:nvSpPr>
          <p:spPr bwMode="auto">
            <a:xfrm>
              <a:off x="1248177" y="4337873"/>
              <a:ext cx="4094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7" name="TextBox 16"/>
            <p:cNvSpPr txBox="1"/>
            <p:nvPr/>
          </p:nvSpPr>
          <p:spPr>
            <a:xfrm rot="16200000">
              <a:off x="-273259" y="3273634"/>
              <a:ext cx="1851014" cy="288147"/>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en-GB" sz="1400" dirty="0">
                  <a:solidFill>
                    <a:srgbClr val="000000"/>
                  </a:solidFill>
                  <a:cs typeface="Arial" panose="020B0604020202020204" pitchFamily="34" charset="0"/>
                </a:rPr>
                <a:t>Proportion progression-free, %</a:t>
              </a:r>
            </a:p>
          </p:txBody>
        </p:sp>
        <p:sp>
          <p:nvSpPr>
            <p:cNvPr id="18" name="TextBox 17"/>
            <p:cNvSpPr txBox="1"/>
            <p:nvPr/>
          </p:nvSpPr>
          <p:spPr>
            <a:xfrm>
              <a:off x="2547925" y="4552365"/>
              <a:ext cx="941274" cy="212558"/>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en-GB" sz="1400" dirty="0">
                  <a:solidFill>
                    <a:srgbClr val="000000"/>
                  </a:solidFill>
                  <a:cs typeface="Arial" panose="020B0604020202020204" pitchFamily="34" charset="0"/>
                </a:rPr>
                <a:t>Time, days</a:t>
              </a:r>
            </a:p>
          </p:txBody>
        </p:sp>
        <p:sp>
          <p:nvSpPr>
            <p:cNvPr id="19" name="TextBox 18"/>
            <p:cNvSpPr txBox="1"/>
            <p:nvPr/>
          </p:nvSpPr>
          <p:spPr>
            <a:xfrm>
              <a:off x="819156" y="2386224"/>
              <a:ext cx="370862" cy="212558"/>
            </a:xfrm>
            <a:prstGeom prst="rect">
              <a:avLst/>
            </a:prstGeom>
            <a:noFill/>
          </p:spPr>
          <p:txBody>
            <a:bodyPr wrap="none" lIns="36000" tIns="36000" rIns="36000" bIns="36000" rtlCol="0" anchor="ctr" anchorCtr="0">
              <a:spAutoFit/>
            </a:bodyPr>
            <a:lstStyle/>
            <a:p>
              <a:pPr algn="r"/>
              <a:r>
                <a:rPr lang="en-GB" sz="1400" dirty="0">
                  <a:solidFill>
                    <a:srgbClr val="000000"/>
                  </a:solidFill>
                  <a:cs typeface="Arial" panose="020B0604020202020204" pitchFamily="34" charset="0"/>
                </a:rPr>
                <a:t>100</a:t>
              </a:r>
            </a:p>
          </p:txBody>
        </p:sp>
        <p:sp>
          <p:nvSpPr>
            <p:cNvPr id="20" name="TextBox 19"/>
            <p:cNvSpPr txBox="1"/>
            <p:nvPr/>
          </p:nvSpPr>
          <p:spPr>
            <a:xfrm>
              <a:off x="918543" y="2760465"/>
              <a:ext cx="271475" cy="212558"/>
            </a:xfrm>
            <a:prstGeom prst="rect">
              <a:avLst/>
            </a:prstGeom>
            <a:noFill/>
          </p:spPr>
          <p:txBody>
            <a:bodyPr wrap="none" lIns="36000" tIns="36000" rIns="36000" bIns="36000" rtlCol="0" anchor="ctr" anchorCtr="0">
              <a:spAutoFit/>
            </a:bodyPr>
            <a:lstStyle/>
            <a:p>
              <a:pPr algn="r"/>
              <a:r>
                <a:rPr lang="en-GB" sz="1400" dirty="0">
                  <a:solidFill>
                    <a:srgbClr val="000000"/>
                  </a:solidFill>
                  <a:cs typeface="Arial" panose="020B0604020202020204" pitchFamily="34" charset="0"/>
                </a:rPr>
                <a:t>80</a:t>
              </a:r>
            </a:p>
          </p:txBody>
        </p:sp>
        <p:sp>
          <p:nvSpPr>
            <p:cNvPr id="21" name="TextBox 20"/>
            <p:cNvSpPr txBox="1"/>
            <p:nvPr/>
          </p:nvSpPr>
          <p:spPr>
            <a:xfrm>
              <a:off x="918543" y="3116423"/>
              <a:ext cx="271475" cy="212558"/>
            </a:xfrm>
            <a:prstGeom prst="rect">
              <a:avLst/>
            </a:prstGeom>
            <a:noFill/>
          </p:spPr>
          <p:txBody>
            <a:bodyPr wrap="none" lIns="36000" tIns="36000" rIns="36000" bIns="36000" rtlCol="0" anchor="ctr" anchorCtr="0">
              <a:spAutoFit/>
            </a:bodyPr>
            <a:lstStyle/>
            <a:p>
              <a:pPr algn="r"/>
              <a:r>
                <a:rPr lang="en-GB" sz="1400" dirty="0">
                  <a:solidFill>
                    <a:srgbClr val="000000"/>
                  </a:solidFill>
                  <a:cs typeface="Arial" panose="020B0604020202020204" pitchFamily="34" charset="0"/>
                </a:rPr>
                <a:t>60</a:t>
              </a:r>
            </a:p>
          </p:txBody>
        </p:sp>
        <p:sp>
          <p:nvSpPr>
            <p:cNvPr id="22" name="TextBox 21"/>
            <p:cNvSpPr txBox="1"/>
            <p:nvPr/>
          </p:nvSpPr>
          <p:spPr>
            <a:xfrm>
              <a:off x="918543" y="3483893"/>
              <a:ext cx="271475" cy="212558"/>
            </a:xfrm>
            <a:prstGeom prst="rect">
              <a:avLst/>
            </a:prstGeom>
            <a:noFill/>
          </p:spPr>
          <p:txBody>
            <a:bodyPr wrap="none" lIns="36000" tIns="36000" rIns="36000" bIns="36000" rtlCol="0" anchor="ctr" anchorCtr="0">
              <a:spAutoFit/>
            </a:bodyPr>
            <a:lstStyle/>
            <a:p>
              <a:pPr algn="r"/>
              <a:r>
                <a:rPr lang="en-GB" sz="1400" dirty="0">
                  <a:solidFill>
                    <a:srgbClr val="000000"/>
                  </a:solidFill>
                  <a:cs typeface="Arial" panose="020B0604020202020204" pitchFamily="34" charset="0"/>
                </a:rPr>
                <a:t>40</a:t>
              </a:r>
            </a:p>
          </p:txBody>
        </p:sp>
        <p:sp>
          <p:nvSpPr>
            <p:cNvPr id="23" name="TextBox 22"/>
            <p:cNvSpPr txBox="1"/>
            <p:nvPr/>
          </p:nvSpPr>
          <p:spPr>
            <a:xfrm>
              <a:off x="918543" y="3843686"/>
              <a:ext cx="271475" cy="212558"/>
            </a:xfrm>
            <a:prstGeom prst="rect">
              <a:avLst/>
            </a:prstGeom>
            <a:noFill/>
          </p:spPr>
          <p:txBody>
            <a:bodyPr wrap="none" lIns="36000" tIns="36000" rIns="36000" bIns="36000" rtlCol="0" anchor="ctr" anchorCtr="0">
              <a:spAutoFit/>
            </a:bodyPr>
            <a:lstStyle/>
            <a:p>
              <a:pPr algn="r"/>
              <a:r>
                <a:rPr lang="en-GB" sz="1400" dirty="0">
                  <a:solidFill>
                    <a:srgbClr val="000000"/>
                  </a:solidFill>
                  <a:cs typeface="Arial" panose="020B0604020202020204" pitchFamily="34" charset="0"/>
                </a:rPr>
                <a:t>20</a:t>
              </a:r>
            </a:p>
          </p:txBody>
        </p:sp>
        <p:sp>
          <p:nvSpPr>
            <p:cNvPr id="24" name="TextBox 23"/>
            <p:cNvSpPr txBox="1"/>
            <p:nvPr/>
          </p:nvSpPr>
          <p:spPr>
            <a:xfrm>
              <a:off x="1017929" y="4230339"/>
              <a:ext cx="172089" cy="212558"/>
            </a:xfrm>
            <a:prstGeom prst="rect">
              <a:avLst/>
            </a:prstGeom>
            <a:noFill/>
          </p:spPr>
          <p:txBody>
            <a:bodyPr wrap="none" lIns="36000" tIns="36000" rIns="36000" bIns="36000" rtlCol="0" anchor="ctr" anchorCtr="0">
              <a:spAutoFit/>
            </a:bodyPr>
            <a:lstStyle/>
            <a:p>
              <a:pPr algn="r"/>
              <a:r>
                <a:rPr lang="en-GB" sz="1400" dirty="0">
                  <a:solidFill>
                    <a:srgbClr val="000000"/>
                  </a:solidFill>
                  <a:cs typeface="Arial" panose="020B0604020202020204" pitchFamily="34" charset="0"/>
                </a:rPr>
                <a:t>0</a:t>
              </a:r>
            </a:p>
          </p:txBody>
        </p:sp>
        <p:sp>
          <p:nvSpPr>
            <p:cNvPr id="25" name="Line 21"/>
            <p:cNvSpPr>
              <a:spLocks noChangeShapeType="1"/>
            </p:cNvSpPr>
            <p:nvPr/>
          </p:nvSpPr>
          <p:spPr bwMode="auto">
            <a:xfrm>
              <a:off x="1296408" y="4341370"/>
              <a:ext cx="0" cy="5140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26" name="TextBox 25"/>
            <p:cNvSpPr txBox="1"/>
            <p:nvPr/>
          </p:nvSpPr>
          <p:spPr>
            <a:xfrm>
              <a:off x="1214475" y="4415336"/>
              <a:ext cx="172090" cy="212558"/>
            </a:xfrm>
            <a:prstGeom prst="rect">
              <a:avLst/>
            </a:prstGeom>
            <a:noFill/>
          </p:spPr>
          <p:txBody>
            <a:bodyPr wrap="none" lIns="36000" tIns="36000" rIns="36000" bIns="36000" rtlCol="0" anchor="t" anchorCtr="0">
              <a:spAutoFit/>
            </a:bodyPr>
            <a:lstStyle/>
            <a:p>
              <a:pPr algn="ctr"/>
              <a:r>
                <a:rPr lang="en-GB" sz="1400" dirty="0">
                  <a:solidFill>
                    <a:srgbClr val="000000"/>
                  </a:solidFill>
                  <a:cs typeface="Arial" panose="020B0604020202020204" pitchFamily="34" charset="0"/>
                </a:rPr>
                <a:t>0</a:t>
              </a:r>
            </a:p>
          </p:txBody>
        </p:sp>
        <p:sp>
          <p:nvSpPr>
            <p:cNvPr id="27" name="Line 19"/>
            <p:cNvSpPr>
              <a:spLocks noChangeShapeType="1"/>
            </p:cNvSpPr>
            <p:nvPr/>
          </p:nvSpPr>
          <p:spPr bwMode="auto">
            <a:xfrm>
              <a:off x="1722550" y="4341370"/>
              <a:ext cx="0" cy="5140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8" name="TextBox 27"/>
            <p:cNvSpPr txBox="1"/>
            <p:nvPr/>
          </p:nvSpPr>
          <p:spPr>
            <a:xfrm>
              <a:off x="1537119" y="4415336"/>
              <a:ext cx="370862" cy="212558"/>
            </a:xfrm>
            <a:prstGeom prst="rect">
              <a:avLst/>
            </a:prstGeom>
            <a:noFill/>
          </p:spPr>
          <p:txBody>
            <a:bodyPr wrap="none" lIns="36000" tIns="36000" rIns="36000" bIns="36000" rtlCol="0" anchor="t" anchorCtr="0">
              <a:spAutoFit/>
            </a:bodyPr>
            <a:lstStyle/>
            <a:p>
              <a:pPr algn="ctr"/>
              <a:r>
                <a:rPr lang="en-GB" sz="1400" dirty="0">
                  <a:solidFill>
                    <a:srgbClr val="000000"/>
                  </a:solidFill>
                  <a:cs typeface="Arial" panose="020B0604020202020204" pitchFamily="34" charset="0"/>
                </a:rPr>
                <a:t>100</a:t>
              </a:r>
            </a:p>
          </p:txBody>
        </p:sp>
        <p:sp>
          <p:nvSpPr>
            <p:cNvPr id="29" name="Line 21"/>
            <p:cNvSpPr>
              <a:spLocks noChangeShapeType="1"/>
            </p:cNvSpPr>
            <p:nvPr/>
          </p:nvSpPr>
          <p:spPr bwMode="auto">
            <a:xfrm>
              <a:off x="2144884" y="4341431"/>
              <a:ext cx="0" cy="5140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30" name="TextBox 29"/>
            <p:cNvSpPr txBox="1"/>
            <p:nvPr/>
          </p:nvSpPr>
          <p:spPr>
            <a:xfrm>
              <a:off x="1960844" y="4415336"/>
              <a:ext cx="370862" cy="212558"/>
            </a:xfrm>
            <a:prstGeom prst="rect">
              <a:avLst/>
            </a:prstGeom>
            <a:noFill/>
          </p:spPr>
          <p:txBody>
            <a:bodyPr wrap="none" lIns="36000" tIns="36000" rIns="36000" bIns="36000" rtlCol="0" anchor="t" anchorCtr="0">
              <a:spAutoFit/>
            </a:bodyPr>
            <a:lstStyle/>
            <a:p>
              <a:pPr algn="ctr"/>
              <a:r>
                <a:rPr lang="en-GB" sz="1400" dirty="0">
                  <a:solidFill>
                    <a:srgbClr val="000000"/>
                  </a:solidFill>
                  <a:cs typeface="Arial" panose="020B0604020202020204" pitchFamily="34" charset="0"/>
                </a:rPr>
                <a:t>200</a:t>
              </a:r>
            </a:p>
          </p:txBody>
        </p:sp>
        <p:sp>
          <p:nvSpPr>
            <p:cNvPr id="31" name="Line 19"/>
            <p:cNvSpPr>
              <a:spLocks noChangeShapeType="1"/>
            </p:cNvSpPr>
            <p:nvPr/>
          </p:nvSpPr>
          <p:spPr bwMode="auto">
            <a:xfrm>
              <a:off x="3002975" y="4341372"/>
              <a:ext cx="0" cy="5140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32" name="TextBox 31"/>
            <p:cNvSpPr txBox="1"/>
            <p:nvPr/>
          </p:nvSpPr>
          <p:spPr>
            <a:xfrm>
              <a:off x="2817545" y="4415336"/>
              <a:ext cx="370862" cy="212558"/>
            </a:xfrm>
            <a:prstGeom prst="rect">
              <a:avLst/>
            </a:prstGeom>
            <a:noFill/>
          </p:spPr>
          <p:txBody>
            <a:bodyPr wrap="none" lIns="36000" tIns="36000" rIns="36000" bIns="36000" rtlCol="0" anchor="t" anchorCtr="0">
              <a:spAutoFit/>
            </a:bodyPr>
            <a:lstStyle/>
            <a:p>
              <a:pPr algn="ctr"/>
              <a:r>
                <a:rPr lang="en-GB" sz="1400" dirty="0">
                  <a:solidFill>
                    <a:srgbClr val="000000"/>
                  </a:solidFill>
                  <a:cs typeface="Arial" panose="020B0604020202020204" pitchFamily="34" charset="0"/>
                </a:rPr>
                <a:t>400</a:t>
              </a:r>
            </a:p>
          </p:txBody>
        </p:sp>
        <p:sp>
          <p:nvSpPr>
            <p:cNvPr id="33" name="Line 19"/>
            <p:cNvSpPr>
              <a:spLocks noChangeShapeType="1"/>
            </p:cNvSpPr>
            <p:nvPr/>
          </p:nvSpPr>
          <p:spPr bwMode="auto">
            <a:xfrm>
              <a:off x="2574315" y="4341373"/>
              <a:ext cx="0" cy="5140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34" name="TextBox 33"/>
            <p:cNvSpPr txBox="1"/>
            <p:nvPr/>
          </p:nvSpPr>
          <p:spPr>
            <a:xfrm>
              <a:off x="2388886" y="4415336"/>
              <a:ext cx="370862" cy="212558"/>
            </a:xfrm>
            <a:prstGeom prst="rect">
              <a:avLst/>
            </a:prstGeom>
            <a:noFill/>
          </p:spPr>
          <p:txBody>
            <a:bodyPr wrap="none" lIns="36000" tIns="36000" rIns="36000" bIns="36000" rtlCol="0" anchor="t" anchorCtr="0">
              <a:spAutoFit/>
            </a:bodyPr>
            <a:lstStyle/>
            <a:p>
              <a:pPr algn="ctr"/>
              <a:r>
                <a:rPr lang="en-GB" sz="1400" dirty="0">
                  <a:solidFill>
                    <a:srgbClr val="000000"/>
                  </a:solidFill>
                  <a:cs typeface="Arial" panose="020B0604020202020204" pitchFamily="34" charset="0"/>
                </a:rPr>
                <a:t>300</a:t>
              </a:r>
            </a:p>
          </p:txBody>
        </p:sp>
        <p:sp>
          <p:nvSpPr>
            <p:cNvPr id="35" name="Line 21"/>
            <p:cNvSpPr>
              <a:spLocks noChangeShapeType="1"/>
            </p:cNvSpPr>
            <p:nvPr/>
          </p:nvSpPr>
          <p:spPr bwMode="auto">
            <a:xfrm>
              <a:off x="3418664" y="4341372"/>
              <a:ext cx="0" cy="5140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36" name="TextBox 35"/>
            <p:cNvSpPr txBox="1"/>
            <p:nvPr/>
          </p:nvSpPr>
          <p:spPr>
            <a:xfrm>
              <a:off x="3237345" y="4415336"/>
              <a:ext cx="370862" cy="212558"/>
            </a:xfrm>
            <a:prstGeom prst="rect">
              <a:avLst/>
            </a:prstGeom>
            <a:noFill/>
          </p:spPr>
          <p:txBody>
            <a:bodyPr wrap="none" lIns="36000" tIns="36000" rIns="36000" bIns="36000" rtlCol="0" anchor="t" anchorCtr="0">
              <a:spAutoFit/>
            </a:bodyPr>
            <a:lstStyle/>
            <a:p>
              <a:pPr algn="ctr"/>
              <a:r>
                <a:rPr lang="en-GB" sz="1400" dirty="0">
                  <a:solidFill>
                    <a:srgbClr val="000000"/>
                  </a:solidFill>
                  <a:cs typeface="Arial" panose="020B0604020202020204" pitchFamily="34" charset="0"/>
                </a:rPr>
                <a:t>500</a:t>
              </a:r>
            </a:p>
          </p:txBody>
        </p:sp>
        <p:sp>
          <p:nvSpPr>
            <p:cNvPr id="37" name="Line 19"/>
            <p:cNvSpPr>
              <a:spLocks noChangeShapeType="1"/>
            </p:cNvSpPr>
            <p:nvPr/>
          </p:nvSpPr>
          <p:spPr bwMode="auto">
            <a:xfrm>
              <a:off x="3842473" y="4341372"/>
              <a:ext cx="0" cy="5140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38" name="TextBox 37"/>
            <p:cNvSpPr txBox="1"/>
            <p:nvPr/>
          </p:nvSpPr>
          <p:spPr>
            <a:xfrm>
              <a:off x="3657043" y="4415336"/>
              <a:ext cx="370862" cy="212558"/>
            </a:xfrm>
            <a:prstGeom prst="rect">
              <a:avLst/>
            </a:prstGeom>
            <a:noFill/>
          </p:spPr>
          <p:txBody>
            <a:bodyPr wrap="none" lIns="36000" tIns="36000" rIns="36000" bIns="36000" rtlCol="0" anchor="t" anchorCtr="0">
              <a:spAutoFit/>
            </a:bodyPr>
            <a:lstStyle/>
            <a:p>
              <a:pPr algn="ctr"/>
              <a:r>
                <a:rPr lang="en-GB" sz="1400" dirty="0">
                  <a:solidFill>
                    <a:srgbClr val="000000"/>
                  </a:solidFill>
                  <a:cs typeface="Arial" panose="020B0604020202020204" pitchFamily="34" charset="0"/>
                </a:rPr>
                <a:t>600</a:t>
              </a:r>
            </a:p>
          </p:txBody>
        </p:sp>
        <p:sp>
          <p:nvSpPr>
            <p:cNvPr id="39" name="Line 21"/>
            <p:cNvSpPr>
              <a:spLocks noChangeShapeType="1"/>
            </p:cNvSpPr>
            <p:nvPr/>
          </p:nvSpPr>
          <p:spPr bwMode="auto">
            <a:xfrm>
              <a:off x="4254987" y="4341372"/>
              <a:ext cx="0" cy="5140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40" name="TextBox 39"/>
            <p:cNvSpPr txBox="1"/>
            <p:nvPr/>
          </p:nvSpPr>
          <p:spPr>
            <a:xfrm>
              <a:off x="4073670" y="4415336"/>
              <a:ext cx="370862" cy="212558"/>
            </a:xfrm>
            <a:prstGeom prst="rect">
              <a:avLst/>
            </a:prstGeom>
            <a:noFill/>
          </p:spPr>
          <p:txBody>
            <a:bodyPr wrap="none" lIns="36000" tIns="36000" rIns="36000" bIns="36000" rtlCol="0" anchor="t" anchorCtr="0">
              <a:spAutoFit/>
            </a:bodyPr>
            <a:lstStyle/>
            <a:p>
              <a:pPr algn="ctr"/>
              <a:r>
                <a:rPr lang="en-GB" sz="1400" dirty="0">
                  <a:solidFill>
                    <a:srgbClr val="000000"/>
                  </a:solidFill>
                  <a:cs typeface="Arial" panose="020B0604020202020204" pitchFamily="34" charset="0"/>
                </a:rPr>
                <a:t>700</a:t>
              </a:r>
            </a:p>
          </p:txBody>
        </p:sp>
        <p:sp>
          <p:nvSpPr>
            <p:cNvPr id="41" name="TextBox 40"/>
            <p:cNvSpPr txBox="1"/>
            <p:nvPr/>
          </p:nvSpPr>
          <p:spPr>
            <a:xfrm>
              <a:off x="1566088" y="2591324"/>
              <a:ext cx="1503938" cy="385964"/>
            </a:xfrm>
            <a:prstGeom prst="rect">
              <a:avLst/>
            </a:prstGeom>
            <a:noFill/>
          </p:spPr>
          <p:txBody>
            <a:bodyPr wrap="none" rtlCol="0">
              <a:spAutoFit/>
            </a:bodyPr>
            <a:lstStyle/>
            <a:p>
              <a:r>
                <a:rPr lang="en-GB" sz="1400" dirty="0"/>
                <a:t>PFS at </a:t>
              </a:r>
              <a:br>
                <a:rPr lang="en-GB" sz="1400" dirty="0"/>
              </a:br>
              <a:r>
                <a:rPr lang="en-GB" sz="1400" dirty="0"/>
                <a:t>12 weeks = 74%</a:t>
              </a:r>
            </a:p>
          </p:txBody>
        </p:sp>
      </p:grpSp>
      <p:sp>
        <p:nvSpPr>
          <p:cNvPr id="42" name="Rectangle 41"/>
          <p:cNvSpPr/>
          <p:nvPr/>
        </p:nvSpPr>
        <p:spPr>
          <a:xfrm>
            <a:off x="2672417" y="3564526"/>
            <a:ext cx="1220206" cy="523220"/>
          </a:xfrm>
          <a:prstGeom prst="rect">
            <a:avLst/>
          </a:prstGeom>
        </p:spPr>
        <p:txBody>
          <a:bodyPr wrap="none">
            <a:spAutoFit/>
          </a:bodyPr>
          <a:lstStyle/>
          <a:p>
            <a:r>
              <a:rPr lang="en-GB" sz="1400" dirty="0">
                <a:solidFill>
                  <a:srgbClr val="363636"/>
                </a:solidFill>
              </a:rPr>
              <a:t>Median PFS </a:t>
            </a:r>
            <a:br>
              <a:rPr lang="en-GB" sz="1400" dirty="0">
                <a:solidFill>
                  <a:srgbClr val="363636"/>
                </a:solidFill>
              </a:rPr>
            </a:br>
            <a:r>
              <a:rPr lang="en-GB" sz="1400" dirty="0">
                <a:solidFill>
                  <a:srgbClr val="363636"/>
                </a:solidFill>
              </a:rPr>
              <a:t>= 30 weeks</a:t>
            </a:r>
            <a:endParaRPr lang="en-GB" sz="1400" dirty="0"/>
          </a:p>
        </p:txBody>
      </p:sp>
      <p:cxnSp>
        <p:nvCxnSpPr>
          <p:cNvPr id="43" name="Straight Connector 42"/>
          <p:cNvCxnSpPr/>
          <p:nvPr/>
        </p:nvCxnSpPr>
        <p:spPr>
          <a:xfrm>
            <a:off x="1326383" y="3450624"/>
            <a:ext cx="0" cy="1872000"/>
          </a:xfrm>
          <a:prstGeom prst="line">
            <a:avLst/>
          </a:prstGeom>
          <a:ln w="22225">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44" name="Freeform 2"/>
          <p:cNvSpPr>
            <a:spLocks/>
          </p:cNvSpPr>
          <p:nvPr/>
        </p:nvSpPr>
        <p:spPr bwMode="auto">
          <a:xfrm>
            <a:off x="974030" y="2817512"/>
            <a:ext cx="3168000" cy="2042876"/>
          </a:xfrm>
          <a:custGeom>
            <a:avLst/>
            <a:gdLst>
              <a:gd name="T0" fmla="*/ 243 w 243"/>
              <a:gd name="T1" fmla="*/ 160 h 160"/>
              <a:gd name="T2" fmla="*/ 158 w 243"/>
              <a:gd name="T3" fmla="*/ 160 h 160"/>
              <a:gd name="T4" fmla="*/ 158 w 243"/>
              <a:gd name="T5" fmla="*/ 122 h 160"/>
              <a:gd name="T6" fmla="*/ 80 w 243"/>
              <a:gd name="T7" fmla="*/ 122 h 160"/>
              <a:gd name="T8" fmla="*/ 80 w 243"/>
              <a:gd name="T9" fmla="*/ 108 h 160"/>
              <a:gd name="T10" fmla="*/ 68 w 243"/>
              <a:gd name="T11" fmla="*/ 108 h 160"/>
              <a:gd name="T12" fmla="*/ 68 w 243"/>
              <a:gd name="T13" fmla="*/ 96 h 160"/>
              <a:gd name="T14" fmla="*/ 66 w 243"/>
              <a:gd name="T15" fmla="*/ 96 h 160"/>
              <a:gd name="T16" fmla="*/ 66 w 243"/>
              <a:gd name="T17" fmla="*/ 79 h 160"/>
              <a:gd name="T18" fmla="*/ 64 w 243"/>
              <a:gd name="T19" fmla="*/ 79 h 160"/>
              <a:gd name="T20" fmla="*/ 64 w 243"/>
              <a:gd name="T21" fmla="*/ 69 h 160"/>
              <a:gd name="T22" fmla="*/ 64 w 243"/>
              <a:gd name="T23" fmla="*/ 60 h 160"/>
              <a:gd name="T24" fmla="*/ 54 w 243"/>
              <a:gd name="T25" fmla="*/ 60 h 160"/>
              <a:gd name="T26" fmla="*/ 54 w 243"/>
              <a:gd name="T27" fmla="*/ 50 h 160"/>
              <a:gd name="T28" fmla="*/ 16 w 243"/>
              <a:gd name="T29" fmla="*/ 50 h 160"/>
              <a:gd name="T30" fmla="*/ 16 w 243"/>
              <a:gd name="T31" fmla="*/ 41 h 160"/>
              <a:gd name="T32" fmla="*/ 15 w 243"/>
              <a:gd name="T33" fmla="*/ 41 h 160"/>
              <a:gd name="T34" fmla="*/ 15 w 243"/>
              <a:gd name="T35" fmla="*/ 34 h 160"/>
              <a:gd name="T36" fmla="*/ 13 w 243"/>
              <a:gd name="T37" fmla="*/ 34 h 160"/>
              <a:gd name="T38" fmla="*/ 13 w 243"/>
              <a:gd name="T39" fmla="*/ 24 h 160"/>
              <a:gd name="T40" fmla="*/ 10 w 243"/>
              <a:gd name="T41" fmla="*/ 24 h 160"/>
              <a:gd name="T42" fmla="*/ 10 w 243"/>
              <a:gd name="T43" fmla="*/ 9 h 160"/>
              <a:gd name="T44" fmla="*/ 4 w 243"/>
              <a:gd name="T45" fmla="*/ 9 h 160"/>
              <a:gd name="T46" fmla="*/ 4 w 243"/>
              <a:gd name="T47" fmla="*/ 0 h 160"/>
              <a:gd name="T48" fmla="*/ 0 w 243"/>
              <a:gd name="T4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3" h="160">
                <a:moveTo>
                  <a:pt x="243" y="160"/>
                </a:moveTo>
                <a:lnTo>
                  <a:pt x="158" y="160"/>
                </a:lnTo>
                <a:lnTo>
                  <a:pt x="158" y="122"/>
                </a:lnTo>
                <a:lnTo>
                  <a:pt x="80" y="122"/>
                </a:lnTo>
                <a:lnTo>
                  <a:pt x="80" y="108"/>
                </a:lnTo>
                <a:lnTo>
                  <a:pt x="68" y="108"/>
                </a:lnTo>
                <a:lnTo>
                  <a:pt x="68" y="96"/>
                </a:lnTo>
                <a:lnTo>
                  <a:pt x="66" y="96"/>
                </a:lnTo>
                <a:lnTo>
                  <a:pt x="66" y="79"/>
                </a:lnTo>
                <a:lnTo>
                  <a:pt x="64" y="79"/>
                </a:lnTo>
                <a:lnTo>
                  <a:pt x="64" y="69"/>
                </a:lnTo>
                <a:cubicBezTo>
                  <a:pt x="63" y="69"/>
                  <a:pt x="64" y="60"/>
                  <a:pt x="64" y="60"/>
                </a:cubicBezTo>
                <a:lnTo>
                  <a:pt x="54" y="60"/>
                </a:lnTo>
                <a:lnTo>
                  <a:pt x="54" y="50"/>
                </a:lnTo>
                <a:lnTo>
                  <a:pt x="16" y="50"/>
                </a:lnTo>
                <a:lnTo>
                  <a:pt x="16" y="41"/>
                </a:lnTo>
                <a:lnTo>
                  <a:pt x="15" y="41"/>
                </a:lnTo>
                <a:lnTo>
                  <a:pt x="15" y="34"/>
                </a:lnTo>
                <a:lnTo>
                  <a:pt x="13" y="34"/>
                </a:lnTo>
                <a:lnTo>
                  <a:pt x="13" y="24"/>
                </a:lnTo>
                <a:lnTo>
                  <a:pt x="10" y="24"/>
                </a:lnTo>
                <a:lnTo>
                  <a:pt x="10" y="9"/>
                </a:lnTo>
                <a:lnTo>
                  <a:pt x="4" y="9"/>
                </a:lnTo>
                <a:lnTo>
                  <a:pt x="4"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aphicFrame>
        <p:nvGraphicFramePr>
          <p:cNvPr id="47" name="Chart 46"/>
          <p:cNvGraphicFramePr/>
          <p:nvPr>
            <p:extLst>
              <p:ext uri="{D42A27DB-BD31-4B8C-83A1-F6EECF244321}">
                <p14:modId xmlns:p14="http://schemas.microsoft.com/office/powerpoint/2010/main" val="2200926395"/>
              </p:ext>
            </p:extLst>
          </p:nvPr>
        </p:nvGraphicFramePr>
        <p:xfrm>
          <a:off x="4700145" y="2352483"/>
          <a:ext cx="4223193" cy="3250018"/>
        </p:xfrm>
        <a:graphic>
          <a:graphicData uri="http://schemas.openxmlformats.org/drawingml/2006/chart">
            <c:chart xmlns:c="http://schemas.openxmlformats.org/drawingml/2006/chart" xmlns:r="http://schemas.openxmlformats.org/officeDocument/2006/relationships" r:id="rId2"/>
          </a:graphicData>
        </a:graphic>
      </p:graphicFrame>
      <p:sp>
        <p:nvSpPr>
          <p:cNvPr id="48" name="TextBox 47"/>
          <p:cNvSpPr txBox="1"/>
          <p:nvPr/>
        </p:nvSpPr>
        <p:spPr>
          <a:xfrm rot="16200000">
            <a:off x="3371768" y="3738856"/>
            <a:ext cx="2456698" cy="276999"/>
          </a:xfrm>
          <a:prstGeom prst="rect">
            <a:avLst/>
          </a:prstGeom>
          <a:noFill/>
        </p:spPr>
        <p:txBody>
          <a:bodyPr wrap="none" rtlCol="0">
            <a:spAutoFit/>
          </a:bodyPr>
          <a:lstStyle/>
          <a:p>
            <a:pPr algn="ctr"/>
            <a:r>
              <a:rPr lang="en-GB" sz="1200" dirty="0"/>
              <a:t>Maximum change by RECIST, % </a:t>
            </a:r>
          </a:p>
        </p:txBody>
      </p:sp>
    </p:spTree>
    <p:extLst>
      <p:ext uri="{BB962C8B-B14F-4D97-AF65-F5344CB8AC3E}">
        <p14:creationId xmlns:p14="http://schemas.microsoft.com/office/powerpoint/2010/main" val="88975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a:t>Letter from Prof Jean Yves-</a:t>
            </a:r>
            <a:r>
              <a:rPr lang="en-GB" dirty="0" err="1"/>
              <a:t>Blay</a:t>
            </a:r>
            <a:endParaRPr lang="en-US" dirty="0"/>
          </a:p>
        </p:txBody>
      </p:sp>
      <p:sp>
        <p:nvSpPr>
          <p:cNvPr id="32771" name="Content Placeholder 2"/>
          <p:cNvSpPr>
            <a:spLocks noGrp="1"/>
          </p:cNvSpPr>
          <p:nvPr>
            <p:ph idx="1"/>
          </p:nvPr>
        </p:nvSpPr>
        <p:spPr>
          <a:xfrm>
            <a:off x="2270125" y="1498600"/>
            <a:ext cx="6302375" cy="5188803"/>
          </a:xfrm>
          <a:ln>
            <a:noFill/>
          </a:ln>
        </p:spPr>
        <p:txBody>
          <a:bodyPr lIns="91440" rIns="0"/>
          <a:lstStyle/>
          <a:p>
            <a:pPr marL="0" indent="0">
              <a:spcBef>
                <a:spcPts val="0"/>
              </a:spcBef>
              <a:buFontTx/>
              <a:buNone/>
              <a:tabLst>
                <a:tab pos="441325" algn="l"/>
              </a:tabLst>
              <a:defRPr/>
            </a:pPr>
            <a:r>
              <a:rPr lang="en-GB" sz="1200" dirty="0"/>
              <a:t>Dear Colleagues</a:t>
            </a:r>
          </a:p>
          <a:p>
            <a:pPr marL="0" indent="0">
              <a:buNone/>
              <a:tabLst>
                <a:tab pos="441325" algn="l"/>
              </a:tabLst>
              <a:defRPr/>
            </a:pPr>
            <a:r>
              <a:rPr lang="en-GB" sz="1200" dirty="0"/>
              <a:t>It is my pleasure to present this WSN slide set which has been designed to highlight and summarise key findings in sarcoma from the major congresses in 2018. This slide </a:t>
            </a:r>
            <a:br>
              <a:rPr lang="en-GB" sz="1200" dirty="0"/>
            </a:br>
            <a:r>
              <a:rPr lang="en-GB" sz="1200" dirty="0"/>
              <a:t>set specifically focuses on the </a:t>
            </a:r>
            <a:r>
              <a:rPr lang="en-GB" sz="1200" b="1" dirty="0"/>
              <a:t>CTOS 2018 Annual Meeting</a:t>
            </a:r>
            <a:r>
              <a:rPr lang="en-GB" sz="1200" dirty="0"/>
              <a:t>.</a:t>
            </a:r>
          </a:p>
          <a:p>
            <a:pPr marL="0" indent="0">
              <a:buNone/>
              <a:tabLst>
                <a:tab pos="441325" algn="l"/>
              </a:tabLst>
              <a:defRPr/>
            </a:pPr>
            <a:r>
              <a:rPr lang="en-GB" sz="1200" dirty="0"/>
              <a:t>The area of clinical research in oncology is a challenging and ever changing environment. Within this environment, we all value access to scientific data and research that helps to educate and inspire further advancements in our roles as scientists, clinicians and educators. I hope you find this review of the latest developments in sarcoma of benefit to you in your practice. </a:t>
            </a:r>
            <a:endParaRPr lang="en-GB" sz="1200" dirty="0">
              <a:solidFill>
                <a:srgbClr val="FF0000"/>
              </a:solidFill>
            </a:endParaRPr>
          </a:p>
          <a:p>
            <a:pPr marL="0" indent="0">
              <a:buNone/>
              <a:tabLst>
                <a:tab pos="441325" algn="l"/>
              </a:tabLst>
              <a:defRPr/>
            </a:pPr>
            <a:r>
              <a:rPr lang="en-GB" sz="1200" dirty="0">
                <a:solidFill>
                  <a:srgbClr val="363636"/>
                </a:solidFill>
              </a:rPr>
              <a:t>I would like to thank our WSN members Drs Piotr Rutkowski, Claudia Valverde, </a:t>
            </a:r>
            <a:br>
              <a:rPr lang="en-GB" sz="1200" dirty="0">
                <a:solidFill>
                  <a:srgbClr val="363636"/>
                </a:solidFill>
              </a:rPr>
            </a:br>
            <a:r>
              <a:rPr lang="en-GB" sz="1200" dirty="0">
                <a:solidFill>
                  <a:srgbClr val="363636"/>
                </a:solidFill>
              </a:rPr>
              <a:t>Eva </a:t>
            </a:r>
            <a:r>
              <a:rPr lang="en-GB" sz="1200" dirty="0" err="1">
                <a:solidFill>
                  <a:srgbClr val="363636"/>
                </a:solidFill>
              </a:rPr>
              <a:t>Wardelmann</a:t>
            </a:r>
            <a:r>
              <a:rPr lang="en-GB" sz="1200" dirty="0">
                <a:solidFill>
                  <a:srgbClr val="363636"/>
                </a:solidFill>
              </a:rPr>
              <a:t> and Axel Le </a:t>
            </a:r>
            <a:r>
              <a:rPr lang="en-GB" sz="1200" dirty="0" err="1">
                <a:solidFill>
                  <a:srgbClr val="363636"/>
                </a:solidFill>
              </a:rPr>
              <a:t>Cesne</a:t>
            </a:r>
            <a:r>
              <a:rPr lang="en-GB" sz="1200" dirty="0">
                <a:solidFill>
                  <a:srgbClr val="363636"/>
                </a:solidFill>
              </a:rPr>
              <a:t> for their roles as Editors – for prioritising abstracts and reviewing slide content. The slide set you see before you would not be possible without their commitment and hard work. </a:t>
            </a:r>
          </a:p>
          <a:p>
            <a:pPr marL="0" indent="0">
              <a:spcAft>
                <a:spcPts val="1200"/>
              </a:spcAft>
              <a:buNone/>
              <a:tabLst>
                <a:tab pos="441325" algn="l"/>
              </a:tabLst>
              <a:defRPr/>
            </a:pPr>
            <a:r>
              <a:rPr lang="en-GB" sz="1200" dirty="0"/>
              <a:t>Finally, we are also very grateful to Lilly Oncology for their financial, administrative and logistical support in the realisation of this activity.</a:t>
            </a:r>
          </a:p>
          <a:p>
            <a:pPr marL="0" indent="0">
              <a:spcBef>
                <a:spcPts val="0"/>
              </a:spcBef>
              <a:spcAft>
                <a:spcPts val="1200"/>
              </a:spcAft>
              <a:buFontTx/>
              <a:buNone/>
              <a:tabLst>
                <a:tab pos="441325" algn="l"/>
              </a:tabLst>
              <a:defRPr/>
            </a:pPr>
            <a:endParaRPr lang="en-GB" sz="1200" dirty="0"/>
          </a:p>
          <a:p>
            <a:pPr marL="0" indent="0">
              <a:spcBef>
                <a:spcPts val="0"/>
              </a:spcBef>
              <a:spcAft>
                <a:spcPts val="1200"/>
              </a:spcAft>
              <a:buFontTx/>
              <a:buNone/>
              <a:tabLst>
                <a:tab pos="441325" algn="l"/>
              </a:tabLst>
              <a:defRPr/>
            </a:pPr>
            <a:endParaRPr lang="en-GB" sz="1200" dirty="0"/>
          </a:p>
          <a:p>
            <a:pPr marL="0" indent="0">
              <a:spcBef>
                <a:spcPts val="0"/>
              </a:spcBef>
              <a:spcAft>
                <a:spcPts val="1200"/>
              </a:spcAft>
              <a:buFontTx/>
              <a:buNone/>
              <a:tabLst>
                <a:tab pos="441325" algn="l"/>
              </a:tabLst>
              <a:defRPr/>
            </a:pPr>
            <a:r>
              <a:rPr lang="en-GB" sz="1200" dirty="0"/>
              <a:t>Yours sincerely, </a:t>
            </a:r>
            <a:br>
              <a:rPr lang="en-GB" sz="1200" i="1" dirty="0"/>
            </a:br>
            <a:r>
              <a:rPr lang="en-GB" sz="1200" i="1" dirty="0"/>
              <a:t>Jean Yves-</a:t>
            </a:r>
            <a:r>
              <a:rPr lang="en-GB" sz="1200" i="1" dirty="0" err="1"/>
              <a:t>Blay</a:t>
            </a:r>
            <a:r>
              <a:rPr lang="en-GB" sz="1200" i="1" dirty="0"/>
              <a:t> </a:t>
            </a:r>
            <a:br>
              <a:rPr lang="en-GB" sz="1200" i="1" dirty="0"/>
            </a:br>
            <a:r>
              <a:rPr lang="en-GB" sz="1200" b="1" dirty="0"/>
              <a:t>WSN Chairman of the Board</a:t>
            </a:r>
            <a:endParaRPr lang="en-GB" sz="1200" b="1"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136" y="1508125"/>
            <a:ext cx="1276362" cy="1914543"/>
          </a:xfrm>
          <a:prstGeom prst="roundRect">
            <a:avLst>
              <a:gd name="adj" fmla="val 50000"/>
            </a:avLst>
          </a:prstGeom>
        </p:spPr>
      </p:pic>
    </p:spTree>
    <p:custDataLst>
      <p:tags r:id="rId1"/>
    </p:custDataLst>
    <p:extLst>
      <p:ext uri="{BB962C8B-B14F-4D97-AF65-F5344CB8AC3E}">
        <p14:creationId xmlns:p14="http://schemas.microsoft.com/office/powerpoint/2010/main" val="2046454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453859" cy="939801"/>
          </a:xfrm>
        </p:spPr>
        <p:txBody>
          <a:bodyPr/>
          <a:lstStyle/>
          <a:p>
            <a:r>
              <a:rPr lang="en-GB" dirty="0"/>
              <a:t>020: Phase 2 study of the CDK4 inhibitor abemaciclib in dedifferentiated liposarcoma – Dickson MA, et al</a:t>
            </a:r>
          </a:p>
        </p:txBody>
      </p:sp>
      <p:sp>
        <p:nvSpPr>
          <p:cNvPr id="3" name="Content Placeholder 2"/>
          <p:cNvSpPr>
            <a:spLocks noGrp="1"/>
          </p:cNvSpPr>
          <p:nvPr>
            <p:ph idx="1"/>
          </p:nvPr>
        </p:nvSpPr>
        <p:spPr/>
        <p:txBody>
          <a:bodyPr/>
          <a:lstStyle/>
          <a:p>
            <a:pPr marL="0" indent="0">
              <a:buNone/>
            </a:pPr>
            <a:r>
              <a:rPr lang="en-GB" b="1" dirty="0">
                <a:solidFill>
                  <a:schemeClr val="bg1"/>
                </a:solidFill>
              </a:rPr>
              <a:t>KEY RESULTS (CONT.)</a:t>
            </a:r>
          </a:p>
          <a:p>
            <a:pPr marL="0" indent="0">
              <a:buNone/>
            </a:pPr>
            <a:endParaRPr lang="en-GB" b="1" dirty="0">
              <a:solidFill>
                <a:schemeClr val="bg1"/>
              </a:solidFill>
            </a:endParaRPr>
          </a:p>
          <a:p>
            <a:pPr marL="0" indent="0">
              <a:spcBef>
                <a:spcPts val="22800"/>
              </a:spcBef>
              <a:buNone/>
            </a:pPr>
            <a:r>
              <a:rPr lang="en-GB" b="1" dirty="0">
                <a:solidFill>
                  <a:schemeClr val="bg1"/>
                </a:solidFill>
              </a:rPr>
              <a:t>CONCLUSION</a:t>
            </a:r>
          </a:p>
          <a:p>
            <a:r>
              <a:rPr lang="en-GB" dirty="0"/>
              <a:t>In patients with dedifferentiated liposarcoma, abemaciclib met the primary endpoint with some patients experiencing prolonged clinical benefit and objective tumour responses</a:t>
            </a:r>
          </a:p>
        </p:txBody>
      </p:sp>
      <p:sp>
        <p:nvSpPr>
          <p:cNvPr id="4" name="Text Box 4"/>
          <p:cNvSpPr txBox="1">
            <a:spLocks noChangeArrowheads="1"/>
          </p:cNvSpPr>
          <p:nvPr/>
        </p:nvSpPr>
        <p:spPr bwMode="auto">
          <a:xfrm>
            <a:off x="2814293" y="6474897"/>
            <a:ext cx="610904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a:t>Dickson MA, et al. </a:t>
            </a:r>
            <a:r>
              <a:rPr lang="en-US" sz="1200" dirty="0"/>
              <a:t>CTOS 2018 Annual Meeting, November 14–17, Rome, Italy; Paper </a:t>
            </a:r>
            <a:r>
              <a:rPr lang="en-GB" sz="1200" dirty="0"/>
              <a:t>020</a:t>
            </a:r>
          </a:p>
        </p:txBody>
      </p:sp>
      <p:graphicFrame>
        <p:nvGraphicFramePr>
          <p:cNvPr id="5" name="Table 4"/>
          <p:cNvGraphicFramePr>
            <a:graphicFrameLocks noGrp="1"/>
          </p:cNvGraphicFramePr>
          <p:nvPr>
            <p:extLst>
              <p:ext uri="{D42A27DB-BD31-4B8C-83A1-F6EECF244321}">
                <p14:modId xmlns:p14="http://schemas.microsoft.com/office/powerpoint/2010/main" val="4153978410"/>
              </p:ext>
            </p:extLst>
          </p:nvPr>
        </p:nvGraphicFramePr>
        <p:xfrm>
          <a:off x="665019" y="1701799"/>
          <a:ext cx="7813963" cy="3048000"/>
        </p:xfrm>
        <a:graphic>
          <a:graphicData uri="http://schemas.openxmlformats.org/drawingml/2006/table">
            <a:tbl>
              <a:tblPr firstRow="1" bandRow="1">
                <a:tableStyleId>{69012ECD-51FC-41F1-AA8D-1B2483CD663E}</a:tableStyleId>
              </a:tblPr>
              <a:tblGrid>
                <a:gridCol w="2992582">
                  <a:extLst>
                    <a:ext uri="{9D8B030D-6E8A-4147-A177-3AD203B41FA5}">
                      <a16:colId xmlns:a16="http://schemas.microsoft.com/office/drawing/2014/main" val="190805612"/>
                    </a:ext>
                  </a:extLst>
                </a:gridCol>
                <a:gridCol w="1607127">
                  <a:extLst>
                    <a:ext uri="{9D8B030D-6E8A-4147-A177-3AD203B41FA5}">
                      <a16:colId xmlns:a16="http://schemas.microsoft.com/office/drawing/2014/main" val="2707081832"/>
                    </a:ext>
                  </a:extLst>
                </a:gridCol>
                <a:gridCol w="1607127">
                  <a:extLst>
                    <a:ext uri="{9D8B030D-6E8A-4147-A177-3AD203B41FA5}">
                      <a16:colId xmlns:a16="http://schemas.microsoft.com/office/drawing/2014/main" val="3100752254"/>
                    </a:ext>
                  </a:extLst>
                </a:gridCol>
                <a:gridCol w="1607127">
                  <a:extLst>
                    <a:ext uri="{9D8B030D-6E8A-4147-A177-3AD203B41FA5}">
                      <a16:colId xmlns:a16="http://schemas.microsoft.com/office/drawing/2014/main" val="1687244353"/>
                    </a:ext>
                  </a:extLst>
                </a:gridCol>
              </a:tblGrid>
              <a:tr h="0">
                <a:tc>
                  <a:txBody>
                    <a:bodyPr/>
                    <a:lstStyle/>
                    <a:p>
                      <a:r>
                        <a:rPr lang="en-GB" sz="1400" dirty="0">
                          <a:solidFill>
                            <a:schemeClr val="tx2"/>
                          </a:solidFill>
                        </a:rPr>
                        <a:t>AEs, %</a:t>
                      </a:r>
                    </a:p>
                  </a:txBody>
                  <a:tcPr/>
                </a:tc>
                <a:tc>
                  <a:txBody>
                    <a:bodyPr/>
                    <a:lstStyle/>
                    <a:p>
                      <a:pPr algn="ctr"/>
                      <a:r>
                        <a:rPr lang="en-GB" sz="1400" dirty="0">
                          <a:solidFill>
                            <a:schemeClr val="tx2"/>
                          </a:solidFill>
                        </a:rPr>
                        <a:t>Grade 2</a:t>
                      </a:r>
                    </a:p>
                  </a:txBody>
                  <a:tcPr/>
                </a:tc>
                <a:tc>
                  <a:txBody>
                    <a:bodyPr/>
                    <a:lstStyle/>
                    <a:p>
                      <a:pPr algn="ctr"/>
                      <a:r>
                        <a:rPr lang="en-GB" sz="1400" dirty="0">
                          <a:solidFill>
                            <a:schemeClr val="tx2"/>
                          </a:solidFill>
                        </a:rPr>
                        <a:t>Grade</a:t>
                      </a:r>
                      <a:r>
                        <a:rPr lang="en-GB" sz="1400" baseline="0" dirty="0">
                          <a:solidFill>
                            <a:schemeClr val="tx2"/>
                          </a:solidFill>
                        </a:rPr>
                        <a:t> 3</a:t>
                      </a:r>
                      <a:endParaRPr lang="en-GB" sz="1400" dirty="0">
                        <a:solidFill>
                          <a:schemeClr val="tx2"/>
                        </a:solidFill>
                      </a:endParaRPr>
                    </a:p>
                  </a:txBody>
                  <a:tcPr/>
                </a:tc>
                <a:tc>
                  <a:txBody>
                    <a:bodyPr/>
                    <a:lstStyle/>
                    <a:p>
                      <a:pPr algn="ctr"/>
                      <a:r>
                        <a:rPr lang="en-GB" sz="1400" dirty="0">
                          <a:solidFill>
                            <a:schemeClr val="tx2"/>
                          </a:solidFill>
                        </a:rPr>
                        <a:t>Grade 4</a:t>
                      </a:r>
                    </a:p>
                  </a:txBody>
                  <a:tcPr/>
                </a:tc>
                <a:extLst>
                  <a:ext uri="{0D108BD9-81ED-4DB2-BD59-A6C34878D82A}">
                    <a16:rowId xmlns:a16="http://schemas.microsoft.com/office/drawing/2014/main" val="166521498"/>
                  </a:ext>
                </a:extLst>
              </a:tr>
              <a:tr h="0">
                <a:tc>
                  <a:txBody>
                    <a:bodyPr/>
                    <a:lstStyle/>
                    <a:p>
                      <a:r>
                        <a:rPr lang="en-GB" sz="1400" dirty="0"/>
                        <a:t>Anaemia</a:t>
                      </a:r>
                    </a:p>
                  </a:txBody>
                  <a:tcPr/>
                </a:tc>
                <a:tc>
                  <a:txBody>
                    <a:bodyPr/>
                    <a:lstStyle/>
                    <a:p>
                      <a:pPr algn="ctr"/>
                      <a:r>
                        <a:rPr lang="en-GB" sz="1400" dirty="0"/>
                        <a:t>70</a:t>
                      </a:r>
                    </a:p>
                  </a:txBody>
                  <a:tcPr/>
                </a:tc>
                <a:tc>
                  <a:txBody>
                    <a:bodyPr/>
                    <a:lstStyle/>
                    <a:p>
                      <a:pPr algn="ctr"/>
                      <a:r>
                        <a:rPr lang="en-GB" sz="1400" dirty="0"/>
                        <a:t>43</a:t>
                      </a:r>
                    </a:p>
                  </a:txBody>
                  <a:tcPr/>
                </a:tc>
                <a:tc>
                  <a:txBody>
                    <a:bodyPr/>
                    <a:lstStyle/>
                    <a:p>
                      <a:pPr algn="ctr"/>
                      <a:endParaRPr lang="en-GB" sz="1400"/>
                    </a:p>
                  </a:txBody>
                  <a:tcPr/>
                </a:tc>
                <a:extLst>
                  <a:ext uri="{0D108BD9-81ED-4DB2-BD59-A6C34878D82A}">
                    <a16:rowId xmlns:a16="http://schemas.microsoft.com/office/drawing/2014/main" val="2405995874"/>
                  </a:ext>
                </a:extLst>
              </a:tr>
              <a:tr h="0">
                <a:tc>
                  <a:txBody>
                    <a:bodyPr/>
                    <a:lstStyle/>
                    <a:p>
                      <a:r>
                        <a:rPr lang="en-GB" sz="1400" dirty="0"/>
                        <a:t>Thrombocytopenia</a:t>
                      </a:r>
                    </a:p>
                  </a:txBody>
                  <a:tcPr/>
                </a:tc>
                <a:tc>
                  <a:txBody>
                    <a:bodyPr/>
                    <a:lstStyle/>
                    <a:p>
                      <a:pPr algn="ctr"/>
                      <a:r>
                        <a:rPr lang="en-GB" sz="1400" dirty="0"/>
                        <a:t>39</a:t>
                      </a:r>
                    </a:p>
                  </a:txBody>
                  <a:tcPr/>
                </a:tc>
                <a:tc>
                  <a:txBody>
                    <a:bodyPr/>
                    <a:lstStyle/>
                    <a:p>
                      <a:pPr algn="ctr"/>
                      <a:r>
                        <a:rPr lang="en-GB" sz="1400" dirty="0"/>
                        <a:t>17</a:t>
                      </a:r>
                    </a:p>
                  </a:txBody>
                  <a:tcPr/>
                </a:tc>
                <a:tc>
                  <a:txBody>
                    <a:bodyPr/>
                    <a:lstStyle/>
                    <a:p>
                      <a:pPr algn="ctr"/>
                      <a:endParaRPr lang="en-GB" sz="1400" dirty="0"/>
                    </a:p>
                  </a:txBody>
                  <a:tcPr/>
                </a:tc>
                <a:extLst>
                  <a:ext uri="{0D108BD9-81ED-4DB2-BD59-A6C34878D82A}">
                    <a16:rowId xmlns:a16="http://schemas.microsoft.com/office/drawing/2014/main" val="2671662153"/>
                  </a:ext>
                </a:extLst>
              </a:tr>
              <a:tr h="0">
                <a:tc>
                  <a:txBody>
                    <a:bodyPr/>
                    <a:lstStyle/>
                    <a:p>
                      <a:r>
                        <a:rPr lang="en-GB" sz="1400" dirty="0"/>
                        <a:t>Neutropenia</a:t>
                      </a:r>
                    </a:p>
                  </a:txBody>
                  <a:tcPr/>
                </a:tc>
                <a:tc>
                  <a:txBody>
                    <a:bodyPr/>
                    <a:lstStyle/>
                    <a:p>
                      <a:pPr algn="ctr"/>
                      <a:r>
                        <a:rPr lang="en-GB" sz="1400" dirty="0"/>
                        <a:t>43</a:t>
                      </a:r>
                    </a:p>
                  </a:txBody>
                  <a:tcPr/>
                </a:tc>
                <a:tc>
                  <a:txBody>
                    <a:bodyPr/>
                    <a:lstStyle/>
                    <a:p>
                      <a:pPr algn="ctr"/>
                      <a:r>
                        <a:rPr lang="en-GB" sz="1400" dirty="0"/>
                        <a:t>22</a:t>
                      </a:r>
                    </a:p>
                  </a:txBody>
                  <a:tcPr/>
                </a:tc>
                <a:tc>
                  <a:txBody>
                    <a:bodyPr/>
                    <a:lstStyle/>
                    <a:p>
                      <a:pPr algn="ctr"/>
                      <a:endParaRPr lang="en-GB" sz="1400" dirty="0"/>
                    </a:p>
                  </a:txBody>
                  <a:tcPr/>
                </a:tc>
                <a:extLst>
                  <a:ext uri="{0D108BD9-81ED-4DB2-BD59-A6C34878D82A}">
                    <a16:rowId xmlns:a16="http://schemas.microsoft.com/office/drawing/2014/main" val="1129113353"/>
                  </a:ext>
                </a:extLst>
              </a:tr>
              <a:tr h="0">
                <a:tc>
                  <a:txBody>
                    <a:bodyPr/>
                    <a:lstStyle/>
                    <a:p>
                      <a:r>
                        <a:rPr lang="en-GB" sz="1400" dirty="0"/>
                        <a:t>Lymphocyte</a:t>
                      </a:r>
                      <a:r>
                        <a:rPr lang="en-GB" sz="1400" baseline="0" dirty="0"/>
                        <a:t> count decreased</a:t>
                      </a:r>
                      <a:endParaRPr lang="en-GB" sz="1400" dirty="0"/>
                    </a:p>
                  </a:txBody>
                  <a:tcPr/>
                </a:tc>
                <a:tc>
                  <a:txBody>
                    <a:bodyPr/>
                    <a:lstStyle/>
                    <a:p>
                      <a:pPr algn="ctr"/>
                      <a:r>
                        <a:rPr lang="en-GB" sz="1400" dirty="0"/>
                        <a:t>17</a:t>
                      </a:r>
                    </a:p>
                  </a:txBody>
                  <a:tcPr/>
                </a:tc>
                <a:tc>
                  <a:txBody>
                    <a:bodyPr/>
                    <a:lstStyle/>
                    <a:p>
                      <a:pPr algn="ctr"/>
                      <a:r>
                        <a:rPr lang="en-GB" sz="1400" dirty="0"/>
                        <a:t>22</a:t>
                      </a:r>
                    </a:p>
                  </a:txBody>
                  <a:tcPr/>
                </a:tc>
                <a:tc>
                  <a:txBody>
                    <a:bodyPr/>
                    <a:lstStyle/>
                    <a:p>
                      <a:pPr algn="ctr"/>
                      <a:r>
                        <a:rPr lang="en-GB" sz="1400" dirty="0"/>
                        <a:t>4</a:t>
                      </a:r>
                    </a:p>
                  </a:txBody>
                  <a:tcPr/>
                </a:tc>
                <a:extLst>
                  <a:ext uri="{0D108BD9-81ED-4DB2-BD59-A6C34878D82A}">
                    <a16:rowId xmlns:a16="http://schemas.microsoft.com/office/drawing/2014/main" val="3880101229"/>
                  </a:ext>
                </a:extLst>
              </a:tr>
              <a:tr h="0">
                <a:tc>
                  <a:txBody>
                    <a:bodyPr/>
                    <a:lstStyle/>
                    <a:p>
                      <a:r>
                        <a:rPr lang="en-GB" sz="1400" dirty="0"/>
                        <a:t>Diarrhoea</a:t>
                      </a:r>
                    </a:p>
                  </a:txBody>
                  <a:tcPr/>
                </a:tc>
                <a:tc>
                  <a:txBody>
                    <a:bodyPr/>
                    <a:lstStyle/>
                    <a:p>
                      <a:pPr algn="ctr"/>
                      <a:r>
                        <a:rPr lang="en-GB" sz="1400" dirty="0"/>
                        <a:t>26</a:t>
                      </a:r>
                    </a:p>
                  </a:txBody>
                  <a:tcPr/>
                </a:tc>
                <a:tc>
                  <a:txBody>
                    <a:bodyPr/>
                    <a:lstStyle/>
                    <a:p>
                      <a:pPr algn="ctr"/>
                      <a:r>
                        <a:rPr lang="en-GB" sz="1400" dirty="0"/>
                        <a:t>9</a:t>
                      </a:r>
                    </a:p>
                  </a:txBody>
                  <a:tcPr/>
                </a:tc>
                <a:tc>
                  <a:txBody>
                    <a:bodyPr/>
                    <a:lstStyle/>
                    <a:p>
                      <a:pPr algn="ctr"/>
                      <a:endParaRPr lang="en-GB" sz="1400" dirty="0"/>
                    </a:p>
                  </a:txBody>
                  <a:tcPr/>
                </a:tc>
                <a:extLst>
                  <a:ext uri="{0D108BD9-81ED-4DB2-BD59-A6C34878D82A}">
                    <a16:rowId xmlns:a16="http://schemas.microsoft.com/office/drawing/2014/main" val="603561353"/>
                  </a:ext>
                </a:extLst>
              </a:tr>
              <a:tr h="0">
                <a:tc>
                  <a:txBody>
                    <a:bodyPr/>
                    <a:lstStyle/>
                    <a:p>
                      <a:r>
                        <a:rPr lang="en-GB" sz="1400" dirty="0"/>
                        <a:t>Nausea</a:t>
                      </a:r>
                    </a:p>
                  </a:txBody>
                  <a:tcPr/>
                </a:tc>
                <a:tc>
                  <a:txBody>
                    <a:bodyPr/>
                    <a:lstStyle/>
                    <a:p>
                      <a:pPr algn="ctr"/>
                      <a:r>
                        <a:rPr lang="en-GB" sz="1400" dirty="0"/>
                        <a:t>13</a:t>
                      </a:r>
                    </a:p>
                  </a:txBody>
                  <a:tcPr/>
                </a:tc>
                <a:tc>
                  <a:txBody>
                    <a:bodyPr/>
                    <a:lstStyle/>
                    <a:p>
                      <a:pPr algn="ctr"/>
                      <a:r>
                        <a:rPr lang="en-GB" sz="1400" dirty="0"/>
                        <a:t>4</a:t>
                      </a:r>
                    </a:p>
                  </a:txBody>
                  <a:tcPr/>
                </a:tc>
                <a:tc>
                  <a:txBody>
                    <a:bodyPr/>
                    <a:lstStyle/>
                    <a:p>
                      <a:pPr algn="ctr"/>
                      <a:endParaRPr lang="en-GB" sz="1400" dirty="0"/>
                    </a:p>
                  </a:txBody>
                  <a:tcPr/>
                </a:tc>
                <a:extLst>
                  <a:ext uri="{0D108BD9-81ED-4DB2-BD59-A6C34878D82A}">
                    <a16:rowId xmlns:a16="http://schemas.microsoft.com/office/drawing/2014/main" val="1548195575"/>
                  </a:ext>
                </a:extLst>
              </a:tr>
              <a:tr h="0">
                <a:tc>
                  <a:txBody>
                    <a:bodyPr/>
                    <a:lstStyle/>
                    <a:p>
                      <a:r>
                        <a:rPr lang="en-GB" sz="1400" dirty="0"/>
                        <a:t>Fatigue</a:t>
                      </a:r>
                    </a:p>
                  </a:txBody>
                  <a:tcPr/>
                </a:tc>
                <a:tc>
                  <a:txBody>
                    <a:bodyPr/>
                    <a:lstStyle/>
                    <a:p>
                      <a:pPr algn="ctr"/>
                      <a:r>
                        <a:rPr lang="en-GB" sz="1400" dirty="0"/>
                        <a:t>22</a:t>
                      </a:r>
                    </a:p>
                  </a:txBody>
                  <a:tcPr/>
                </a:tc>
                <a:tc>
                  <a:txBody>
                    <a:bodyPr/>
                    <a:lstStyle/>
                    <a:p>
                      <a:pPr algn="ctr"/>
                      <a:r>
                        <a:rPr lang="en-GB" sz="1400" dirty="0"/>
                        <a:t>4</a:t>
                      </a:r>
                    </a:p>
                  </a:txBody>
                  <a:tcPr/>
                </a:tc>
                <a:tc>
                  <a:txBody>
                    <a:bodyPr/>
                    <a:lstStyle/>
                    <a:p>
                      <a:pPr algn="ctr"/>
                      <a:endParaRPr lang="en-GB" sz="1400" dirty="0"/>
                    </a:p>
                  </a:txBody>
                  <a:tcPr/>
                </a:tc>
                <a:extLst>
                  <a:ext uri="{0D108BD9-81ED-4DB2-BD59-A6C34878D82A}">
                    <a16:rowId xmlns:a16="http://schemas.microsoft.com/office/drawing/2014/main" val="3400680133"/>
                  </a:ext>
                </a:extLst>
              </a:tr>
              <a:tr h="0">
                <a:tc>
                  <a:txBody>
                    <a:bodyPr/>
                    <a:lstStyle/>
                    <a:p>
                      <a:r>
                        <a:rPr lang="en-GB" sz="1400" dirty="0"/>
                        <a:t>Vomiting</a:t>
                      </a:r>
                    </a:p>
                  </a:txBody>
                  <a:tcPr/>
                </a:tc>
                <a:tc>
                  <a:txBody>
                    <a:bodyPr/>
                    <a:lstStyle/>
                    <a:p>
                      <a:pPr algn="ctr"/>
                      <a:r>
                        <a:rPr lang="en-GB" sz="1400" dirty="0"/>
                        <a:t>4</a:t>
                      </a:r>
                    </a:p>
                  </a:txBody>
                  <a:tcPr/>
                </a:tc>
                <a:tc>
                  <a:txBody>
                    <a:bodyPr/>
                    <a:lstStyle/>
                    <a:p>
                      <a:pPr algn="ctr"/>
                      <a:endParaRPr lang="en-GB" sz="1400"/>
                    </a:p>
                  </a:txBody>
                  <a:tcPr/>
                </a:tc>
                <a:tc>
                  <a:txBody>
                    <a:bodyPr/>
                    <a:lstStyle/>
                    <a:p>
                      <a:pPr algn="ctr"/>
                      <a:endParaRPr lang="en-GB" sz="1400" dirty="0"/>
                    </a:p>
                  </a:txBody>
                  <a:tcPr/>
                </a:tc>
                <a:extLst>
                  <a:ext uri="{0D108BD9-81ED-4DB2-BD59-A6C34878D82A}">
                    <a16:rowId xmlns:a16="http://schemas.microsoft.com/office/drawing/2014/main" val="2272072235"/>
                  </a:ext>
                </a:extLst>
              </a:tr>
              <a:tr h="0">
                <a:tc>
                  <a:txBody>
                    <a:bodyPr/>
                    <a:lstStyle/>
                    <a:p>
                      <a:r>
                        <a:rPr lang="en-GB" sz="1400" dirty="0"/>
                        <a:t>Anorexia</a:t>
                      </a:r>
                    </a:p>
                  </a:txBody>
                  <a:tcPr/>
                </a:tc>
                <a:tc>
                  <a:txBody>
                    <a:bodyPr/>
                    <a:lstStyle/>
                    <a:p>
                      <a:pPr algn="ctr"/>
                      <a:r>
                        <a:rPr lang="en-GB" sz="1400" dirty="0"/>
                        <a:t>17</a:t>
                      </a:r>
                    </a:p>
                  </a:txBody>
                  <a:tcPr/>
                </a:tc>
                <a:tc>
                  <a:txBody>
                    <a:bodyPr/>
                    <a:lstStyle/>
                    <a:p>
                      <a:pPr algn="ctr"/>
                      <a:endParaRPr lang="en-GB" sz="1400"/>
                    </a:p>
                  </a:txBody>
                  <a:tcPr/>
                </a:tc>
                <a:tc>
                  <a:txBody>
                    <a:bodyPr/>
                    <a:lstStyle/>
                    <a:p>
                      <a:pPr algn="ctr"/>
                      <a:endParaRPr lang="en-GB" sz="1400" dirty="0"/>
                    </a:p>
                  </a:txBody>
                  <a:tcPr/>
                </a:tc>
                <a:extLst>
                  <a:ext uri="{0D108BD9-81ED-4DB2-BD59-A6C34878D82A}">
                    <a16:rowId xmlns:a16="http://schemas.microsoft.com/office/drawing/2014/main" val="1691537763"/>
                  </a:ext>
                </a:extLst>
              </a:tr>
            </a:tbl>
          </a:graphicData>
        </a:graphic>
      </p:graphicFrame>
    </p:spTree>
    <p:extLst>
      <p:ext uri="{BB962C8B-B14F-4D97-AF65-F5344CB8AC3E}">
        <p14:creationId xmlns:p14="http://schemas.microsoft.com/office/powerpoint/2010/main" val="3046153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719400" cy="939801"/>
          </a:xfrm>
        </p:spPr>
        <p:txBody>
          <a:bodyPr/>
          <a:lstStyle/>
          <a:p>
            <a:r>
              <a:rPr lang="en-GB" dirty="0"/>
              <a:t>021: Phase II study of atezolizumab in patients with alveolar soft part sarcoma – O’Sullivan Coyne G, et al </a:t>
            </a:r>
          </a:p>
        </p:txBody>
      </p:sp>
      <p:sp>
        <p:nvSpPr>
          <p:cNvPr id="3" name="Content Placeholder 2"/>
          <p:cNvSpPr>
            <a:spLocks noGrp="1"/>
          </p:cNvSpPr>
          <p:nvPr>
            <p:ph idx="1"/>
          </p:nvPr>
        </p:nvSpPr>
        <p:spPr/>
        <p:txBody>
          <a:bodyPr/>
          <a:lstStyle/>
          <a:p>
            <a:pPr marL="0" indent="0">
              <a:buNone/>
            </a:pPr>
            <a:r>
              <a:rPr lang="en-GB" b="1" dirty="0">
                <a:solidFill>
                  <a:schemeClr val="bg1"/>
                </a:solidFill>
              </a:rPr>
              <a:t>STUDY OBJECTIVE</a:t>
            </a:r>
          </a:p>
          <a:p>
            <a:r>
              <a:rPr lang="en-GB" dirty="0"/>
              <a:t>To assess the efficacy and safety of atezolizumab in patients with alveolar soft part sarcoma</a:t>
            </a:r>
          </a:p>
        </p:txBody>
      </p:sp>
      <p:sp>
        <p:nvSpPr>
          <p:cNvPr id="4" name="Text Box 4"/>
          <p:cNvSpPr txBox="1">
            <a:spLocks noChangeArrowheads="1"/>
          </p:cNvSpPr>
          <p:nvPr/>
        </p:nvSpPr>
        <p:spPr bwMode="auto">
          <a:xfrm>
            <a:off x="2209961" y="6474897"/>
            <a:ext cx="671337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effectLst/>
                <a:uLnTx/>
                <a:uFillTx/>
                <a:latin typeface="Arial" charset="0"/>
                <a:ea typeface="+mn-ea"/>
                <a:cs typeface="Arial" charset="0"/>
              </a:rPr>
              <a:t>O’Sullivan Coyne G, et al. </a:t>
            </a:r>
            <a:r>
              <a:rPr kumimoji="0" lang="en-US" sz="1200" b="0" i="0" u="none" strike="noStrike" kern="1200" cap="none" spc="0" normalizeH="0" baseline="0" noProof="0" dirty="0">
                <a:ln>
                  <a:noFill/>
                </a:ln>
                <a:effectLst/>
                <a:uLnTx/>
                <a:uFillTx/>
                <a:latin typeface="Arial" charset="0"/>
                <a:ea typeface="+mn-ea"/>
                <a:cs typeface="Arial" charset="0"/>
              </a:rPr>
              <a:t>CTOS 2018 Annual Meeting, November 14–17, Rome, Italy; Paper </a:t>
            </a:r>
            <a:r>
              <a:rPr kumimoji="0" lang="en-GB" sz="1200" b="0" i="0" u="none" strike="noStrike" kern="1200" cap="none" spc="0" normalizeH="0" baseline="0" noProof="0" dirty="0">
                <a:ln>
                  <a:noFill/>
                </a:ln>
                <a:effectLst/>
                <a:uLnTx/>
                <a:uFillTx/>
                <a:latin typeface="Arial" charset="0"/>
                <a:ea typeface="+mn-ea"/>
                <a:cs typeface="Arial" charset="0"/>
              </a:rPr>
              <a:t>021</a:t>
            </a:r>
          </a:p>
        </p:txBody>
      </p:sp>
      <p:sp>
        <p:nvSpPr>
          <p:cNvPr id="6" name="Rectangle 9"/>
          <p:cNvSpPr txBox="1">
            <a:spLocks noChangeArrowheads="1"/>
          </p:cNvSpPr>
          <p:nvPr/>
        </p:nvSpPr>
        <p:spPr bwMode="auto">
          <a:xfrm>
            <a:off x="228599" y="4911722"/>
            <a:ext cx="4523401" cy="700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23246D"/>
              </a:buClr>
              <a:buSzPct val="110000"/>
              <a:buFontTx/>
              <a:buNone/>
              <a:tabLst/>
              <a:defRPr/>
            </a:pPr>
            <a:r>
              <a:rPr kumimoji="0" lang="en-US" sz="1600" b="1" i="0" u="none" strike="noStrike" kern="1200" cap="none" spc="0" normalizeH="0" baseline="0" noProof="0" dirty="0">
                <a:ln>
                  <a:noFill/>
                </a:ln>
                <a:solidFill>
                  <a:srgbClr val="23246D"/>
                </a:solidFill>
                <a:effectLst/>
                <a:uLnTx/>
                <a:uFillTx/>
                <a:latin typeface="Arial"/>
                <a:ea typeface="+mn-ea"/>
                <a:cs typeface="Arial"/>
              </a:rPr>
              <a:t>Primary endpoint</a:t>
            </a:r>
          </a:p>
          <a:p>
            <a:pPr lvl="0">
              <a:buClr>
                <a:srgbClr val="23246D"/>
              </a:buClr>
              <a:defRPr/>
            </a:pPr>
            <a:r>
              <a:rPr lang="en-US" sz="1600" dirty="0">
                <a:solidFill>
                  <a:srgbClr val="363636"/>
                </a:solidFill>
              </a:rPr>
              <a:t>ORR by RECIST v1.1</a:t>
            </a:r>
            <a:endParaRPr kumimoji="0" lang="en-US" sz="1600" b="0" i="0" u="none" strike="noStrike" kern="1200" cap="none" spc="0" normalizeH="0" baseline="0" noProof="0" dirty="0">
              <a:ln>
                <a:noFill/>
              </a:ln>
              <a:solidFill>
                <a:srgbClr val="363636"/>
              </a:solidFill>
              <a:effectLst/>
              <a:uLnTx/>
              <a:uFillTx/>
              <a:latin typeface="Arial"/>
              <a:ea typeface="+mn-ea"/>
              <a:cs typeface="Arial"/>
            </a:endParaRPr>
          </a:p>
        </p:txBody>
      </p:sp>
      <p:sp>
        <p:nvSpPr>
          <p:cNvPr id="7" name="Content Placeholder 26"/>
          <p:cNvSpPr txBox="1">
            <a:spLocks/>
          </p:cNvSpPr>
          <p:nvPr/>
        </p:nvSpPr>
        <p:spPr>
          <a:xfrm>
            <a:off x="5040158" y="4911721"/>
            <a:ext cx="4103841" cy="838592"/>
          </a:xfrm>
          <a:prstGeom prst="rect">
            <a:avLst/>
          </a:prstGeom>
        </p:spPr>
        <p:txBody>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23246D"/>
              </a:buClr>
              <a:buSzPct val="110000"/>
              <a:buFontTx/>
              <a:buNone/>
              <a:tabLst/>
              <a:defRPr/>
            </a:pPr>
            <a:r>
              <a:rPr kumimoji="0" lang="en-US" sz="1600" b="1" i="0" u="none" strike="noStrike" kern="1200" cap="none" spc="0" normalizeH="0" baseline="0" noProof="0" dirty="0">
                <a:ln>
                  <a:noFill/>
                </a:ln>
                <a:solidFill>
                  <a:srgbClr val="23246D"/>
                </a:solidFill>
                <a:effectLst/>
                <a:uLnTx/>
                <a:uFillTx/>
                <a:latin typeface="Arial"/>
                <a:ea typeface="+mn-ea"/>
                <a:cs typeface="Arial"/>
              </a:rPr>
              <a:t>Secondary endpoints</a:t>
            </a:r>
          </a:p>
          <a:p>
            <a:pPr lvl="0">
              <a:buClr>
                <a:srgbClr val="23246D"/>
              </a:buClr>
              <a:defRPr/>
            </a:pPr>
            <a:r>
              <a:rPr kumimoji="0" lang="en-US" sz="1600" b="0" i="0" u="none" strike="noStrike" kern="1200" cap="none" spc="0" normalizeH="0" baseline="0" noProof="0" dirty="0" err="1">
                <a:ln>
                  <a:noFill/>
                </a:ln>
                <a:solidFill>
                  <a:srgbClr val="363636"/>
                </a:solidFill>
                <a:effectLst/>
                <a:uLnTx/>
                <a:uFillTx/>
                <a:latin typeface="Arial"/>
                <a:ea typeface="+mn-ea"/>
                <a:cs typeface="Arial"/>
              </a:rPr>
              <a:t>DoR</a:t>
            </a:r>
            <a:r>
              <a:rPr kumimoji="0" lang="en-US" sz="1600" b="0" i="0" u="none" strike="noStrike" kern="1200" cap="none" spc="0" normalizeH="0" baseline="0" noProof="0" dirty="0">
                <a:ln>
                  <a:noFill/>
                </a:ln>
                <a:solidFill>
                  <a:srgbClr val="363636"/>
                </a:solidFill>
                <a:effectLst/>
                <a:uLnTx/>
                <a:uFillTx/>
                <a:latin typeface="Arial"/>
                <a:ea typeface="+mn-ea"/>
                <a:cs typeface="Arial"/>
              </a:rPr>
              <a:t>, PFS, safety,</a:t>
            </a:r>
            <a:r>
              <a:rPr kumimoji="0" lang="en-US" sz="1600" b="0" i="0" u="none" strike="noStrike" kern="1200" cap="none" spc="0" normalizeH="0" noProof="0" dirty="0">
                <a:ln>
                  <a:noFill/>
                </a:ln>
                <a:solidFill>
                  <a:srgbClr val="363636"/>
                </a:solidFill>
                <a:effectLst/>
                <a:uLnTx/>
                <a:uFillTx/>
                <a:latin typeface="Arial"/>
                <a:ea typeface="+mn-ea"/>
                <a:cs typeface="Arial"/>
              </a:rPr>
              <a:t> translational research</a:t>
            </a:r>
            <a:endParaRPr kumimoji="0" lang="en-US" sz="1600" b="0" i="0" u="none" strike="noStrike" kern="1200" cap="none" spc="0" normalizeH="0" baseline="0" noProof="0" dirty="0">
              <a:ln>
                <a:noFill/>
              </a:ln>
              <a:solidFill>
                <a:srgbClr val="363636"/>
              </a:solidFill>
              <a:effectLst/>
              <a:uLnTx/>
              <a:uFillTx/>
              <a:latin typeface="Arial"/>
              <a:ea typeface="+mn-ea"/>
              <a:cs typeface="Arial"/>
            </a:endParaRPr>
          </a:p>
        </p:txBody>
      </p:sp>
      <p:sp>
        <p:nvSpPr>
          <p:cNvPr id="8" name="AutoShape 12"/>
          <p:cNvSpPr>
            <a:spLocks noChangeArrowheads="1"/>
          </p:cNvSpPr>
          <p:nvPr/>
        </p:nvSpPr>
        <p:spPr bwMode="auto">
          <a:xfrm>
            <a:off x="5989945" y="2886626"/>
            <a:ext cx="2822963" cy="1383923"/>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defRPr/>
            </a:pPr>
            <a:r>
              <a:rPr lang="en-GB" altLang="zh-CN" sz="1600" dirty="0">
                <a:solidFill>
                  <a:srgbClr val="FFFFFF"/>
                </a:solidFill>
                <a:ea typeface="SimSun" pitchFamily="2" charset="-122"/>
              </a:rPr>
              <a:t>Atezolizumab IV D1 q3w</a:t>
            </a:r>
            <a:br>
              <a:rPr kumimoji="0" lang="en-GB"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br>
            <a:r>
              <a:rPr kumimoji="0" lang="en-GB"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1200</a:t>
            </a:r>
            <a:r>
              <a:rPr kumimoji="0" lang="en-GB" altLang="zh-CN" sz="1600" b="0" i="0" u="none" strike="noStrike" kern="1200" cap="none" spc="0" normalizeH="0" dirty="0">
                <a:ln>
                  <a:noFill/>
                </a:ln>
                <a:solidFill>
                  <a:srgbClr val="FFFFFF"/>
                </a:solidFill>
                <a:effectLst/>
                <a:uLnTx/>
                <a:uFillTx/>
                <a:latin typeface="Arial" charset="0"/>
                <a:ea typeface="SimSun" pitchFamily="2" charset="-122"/>
                <a:cs typeface="Arial" charset="0"/>
              </a:rPr>
              <a:t> mg in adults or</a:t>
            </a:r>
          </a:p>
          <a:p>
            <a:pPr lvl="0" algn="ctr" defTabSz="892175" eaLnBrk="0" hangingPunct="0">
              <a:defRPr/>
            </a:pPr>
            <a:r>
              <a:rPr lang="en-GB" altLang="zh-CN" sz="1600" baseline="0" dirty="0">
                <a:solidFill>
                  <a:srgbClr val="FFFFFF"/>
                </a:solidFill>
                <a:ea typeface="SimSun" pitchFamily="2" charset="-122"/>
              </a:rPr>
              <a:t>15</a:t>
            </a:r>
            <a:r>
              <a:rPr lang="en-GB" altLang="zh-CN" sz="1600" dirty="0">
                <a:solidFill>
                  <a:srgbClr val="FFFFFF"/>
                </a:solidFill>
                <a:ea typeface="SimSun" pitchFamily="2" charset="-122"/>
              </a:rPr>
              <a:t> mg/kg (1200 mg max) </a:t>
            </a:r>
            <a:br>
              <a:rPr lang="en-GB" altLang="zh-CN" sz="1600" dirty="0">
                <a:solidFill>
                  <a:srgbClr val="FFFFFF"/>
                </a:solidFill>
                <a:ea typeface="SimSun" pitchFamily="2" charset="-122"/>
              </a:rPr>
            </a:br>
            <a:r>
              <a:rPr lang="en-GB" altLang="zh-CN" sz="1600" dirty="0">
                <a:solidFill>
                  <a:srgbClr val="FFFFFF"/>
                </a:solidFill>
                <a:ea typeface="SimSun" pitchFamily="2" charset="-122"/>
              </a:rPr>
              <a:t>in paediatrics</a:t>
            </a:r>
          </a:p>
        </p:txBody>
      </p:sp>
      <p:cxnSp>
        <p:nvCxnSpPr>
          <p:cNvPr id="9" name="AutoShape 19"/>
          <p:cNvCxnSpPr>
            <a:cxnSpLocks noChangeShapeType="1"/>
            <a:stCxn id="10" idx="3"/>
            <a:endCxn id="8" idx="1"/>
          </p:cNvCxnSpPr>
          <p:nvPr/>
        </p:nvCxnSpPr>
        <p:spPr bwMode="auto">
          <a:xfrm>
            <a:off x="5417131" y="3578588"/>
            <a:ext cx="572814" cy="0"/>
          </a:xfrm>
          <a:prstGeom prst="straightConnector1">
            <a:avLst/>
          </a:prstGeom>
          <a:noFill/>
          <a:ln w="38100">
            <a:solidFill>
              <a:schemeClr val="bg2"/>
            </a:solidFill>
            <a:round/>
            <a:headEnd/>
            <a:tailEnd type="triangle" w="med" len="med"/>
          </a:ln>
        </p:spPr>
      </p:cxnSp>
      <p:sp>
        <p:nvSpPr>
          <p:cNvPr id="10" name="AutoShape 9"/>
          <p:cNvSpPr>
            <a:spLocks noChangeArrowheads="1"/>
          </p:cNvSpPr>
          <p:nvPr/>
        </p:nvSpPr>
        <p:spPr bwMode="auto">
          <a:xfrm>
            <a:off x="196257" y="2563555"/>
            <a:ext cx="5220874" cy="2030065"/>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GB" altLang="zh-CN" sz="1600" b="0" i="0" u="none" strike="noStrike" kern="1200" cap="none" spc="0" normalizeH="0" baseline="0" dirty="0">
                <a:ln>
                  <a:noFill/>
                </a:ln>
                <a:solidFill>
                  <a:srgbClr val="FFFFFF"/>
                </a:solidFill>
                <a:effectLst/>
                <a:uLnTx/>
                <a:uFillTx/>
                <a:ea typeface="SimSun" pitchFamily="2" charset="-122"/>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dirty="0">
                <a:solidFill>
                  <a:srgbClr val="FFFFFF"/>
                </a:solidFill>
                <a:ea typeface="SimSun" pitchFamily="2" charset="-122"/>
              </a:rPr>
              <a:t>Unresectable, metastatic alveolar soft part sarcoma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dirty="0">
                <a:ln>
                  <a:noFill/>
                </a:ln>
                <a:solidFill>
                  <a:srgbClr val="FFFFFF"/>
                </a:solidFill>
                <a:effectLst/>
                <a:uLnTx/>
                <a:uFillTx/>
                <a:ea typeface="SimSun" pitchFamily="2" charset="-122"/>
              </a:rPr>
              <a:t>Disease</a:t>
            </a:r>
            <a:r>
              <a:rPr kumimoji="0" lang="en-GB" altLang="zh-CN" sz="1600" b="0" i="0" u="none" strike="noStrike" kern="1200" cap="none" spc="0" normalizeH="0" dirty="0">
                <a:ln>
                  <a:noFill/>
                </a:ln>
                <a:solidFill>
                  <a:srgbClr val="FFFFFF"/>
                </a:solidFill>
                <a:effectLst/>
                <a:uLnTx/>
                <a:uFillTx/>
                <a:ea typeface="SimSun" pitchFamily="2" charset="-122"/>
              </a:rPr>
              <a:t> progression</a:t>
            </a:r>
          </a:p>
          <a:p>
            <a:pPr marL="228600" indent="-228600" defTabSz="892175" eaLnBrk="0" hangingPunct="0">
              <a:spcAft>
                <a:spcPct val="30000"/>
              </a:spcAft>
              <a:buFont typeface="Arial" pitchFamily="34" charset="0"/>
              <a:buChar char="•"/>
              <a:defRPr/>
            </a:pPr>
            <a:r>
              <a:rPr lang="en-GB" altLang="zh-CN" sz="1600" dirty="0">
                <a:solidFill>
                  <a:srgbClr val="FFFFFF"/>
                </a:solidFill>
                <a:ea typeface="SimSun" pitchFamily="2" charset="-122"/>
              </a:rPr>
              <a:t>No prior anti-PD-(L)1 therapy</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dirty="0">
                <a:solidFill>
                  <a:srgbClr val="FFFFFF"/>
                </a:solidFill>
                <a:ea typeface="SimSun" pitchFamily="2" charset="-122"/>
              </a:rPr>
              <a:t>ECOG PS 0–2 </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600" b="0" i="0" u="none" strike="noStrike" kern="1200" cap="none" spc="0" normalizeH="0" baseline="0" dirty="0">
                <a:ln>
                  <a:noFill/>
                </a:ln>
                <a:solidFill>
                  <a:srgbClr val="FFFFFF"/>
                </a:solidFill>
                <a:effectLst/>
                <a:uLnTx/>
                <a:uFillTx/>
                <a:ea typeface="SimSun" pitchFamily="2" charset="-122"/>
              </a:rPr>
              <a:t>(n=22)</a:t>
            </a:r>
          </a:p>
        </p:txBody>
      </p:sp>
    </p:spTree>
    <p:extLst>
      <p:ext uri="{BB962C8B-B14F-4D97-AF65-F5344CB8AC3E}">
        <p14:creationId xmlns:p14="http://schemas.microsoft.com/office/powerpoint/2010/main" val="2293162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683400" cy="939801"/>
          </a:xfrm>
        </p:spPr>
        <p:txBody>
          <a:bodyPr/>
          <a:lstStyle/>
          <a:p>
            <a:r>
              <a:rPr lang="en-GB" dirty="0"/>
              <a:t>021: Phase II study of atezolizumab in patients with alveolar soft part sarcoma – O’Sullivan Coyne G, et al </a:t>
            </a:r>
          </a:p>
        </p:txBody>
      </p:sp>
      <p:sp>
        <p:nvSpPr>
          <p:cNvPr id="3" name="Content Placeholder 2"/>
          <p:cNvSpPr>
            <a:spLocks noGrp="1"/>
          </p:cNvSpPr>
          <p:nvPr>
            <p:ph idx="1"/>
          </p:nvPr>
        </p:nvSpPr>
        <p:spPr>
          <a:xfrm>
            <a:off x="228600" y="1320800"/>
            <a:ext cx="8686800" cy="5308600"/>
          </a:xfrm>
        </p:spPr>
        <p:txBody>
          <a:bodyPr/>
          <a:lstStyle/>
          <a:p>
            <a:pPr marL="0" indent="0">
              <a:buNone/>
            </a:pPr>
            <a:r>
              <a:rPr lang="en-GB" b="1" dirty="0">
                <a:solidFill>
                  <a:schemeClr val="bg1"/>
                </a:solidFill>
              </a:rPr>
              <a:t>KEY RESULTS</a:t>
            </a:r>
          </a:p>
          <a:p>
            <a:endParaRPr lang="en-GB" dirty="0"/>
          </a:p>
        </p:txBody>
      </p:sp>
      <p:sp>
        <p:nvSpPr>
          <p:cNvPr id="4" name="Text Box 4"/>
          <p:cNvSpPr txBox="1">
            <a:spLocks noChangeArrowheads="1"/>
          </p:cNvSpPr>
          <p:nvPr/>
        </p:nvSpPr>
        <p:spPr bwMode="auto">
          <a:xfrm>
            <a:off x="2294920" y="6474897"/>
            <a:ext cx="662841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a:t>O’Sullivan Coyne G, et al. </a:t>
            </a:r>
            <a:r>
              <a:rPr lang="en-US" sz="1200" dirty="0"/>
              <a:t>CTOS 2018 Annual Meeting, November 14–17, Rome, Italy; Paper </a:t>
            </a:r>
            <a:r>
              <a:rPr lang="en-GB" sz="1200" dirty="0"/>
              <a:t>021</a:t>
            </a:r>
          </a:p>
        </p:txBody>
      </p:sp>
      <p:graphicFrame>
        <p:nvGraphicFramePr>
          <p:cNvPr id="6" name="Group 88"/>
          <p:cNvGraphicFramePr>
            <a:graphicFrameLocks noGrp="1"/>
          </p:cNvGraphicFramePr>
          <p:nvPr>
            <p:extLst>
              <p:ext uri="{D42A27DB-BD31-4B8C-83A1-F6EECF244321}">
                <p14:modId xmlns:p14="http://schemas.microsoft.com/office/powerpoint/2010/main" val="2668859508"/>
              </p:ext>
            </p:extLst>
          </p:nvPr>
        </p:nvGraphicFramePr>
        <p:xfrm>
          <a:off x="400379" y="1847605"/>
          <a:ext cx="2316147" cy="2032195"/>
        </p:xfrm>
        <a:graphic>
          <a:graphicData uri="http://schemas.openxmlformats.org/drawingml/2006/table">
            <a:tbl>
              <a:tblPr firstRow="1" bandRow="1">
                <a:tableStyleId>{69012ECD-51FC-41F1-AA8D-1B2483CD663E}</a:tableStyleId>
              </a:tblPr>
              <a:tblGrid>
                <a:gridCol w="671377">
                  <a:extLst>
                    <a:ext uri="{9D8B030D-6E8A-4147-A177-3AD203B41FA5}">
                      <a16:colId xmlns:a16="http://schemas.microsoft.com/office/drawing/2014/main" val="20000"/>
                    </a:ext>
                  </a:extLst>
                </a:gridCol>
                <a:gridCol w="1145205">
                  <a:extLst>
                    <a:ext uri="{9D8B030D-6E8A-4147-A177-3AD203B41FA5}">
                      <a16:colId xmlns:a16="http://schemas.microsoft.com/office/drawing/2014/main" val="20001"/>
                    </a:ext>
                  </a:extLst>
                </a:gridCol>
                <a:gridCol w="499565">
                  <a:extLst>
                    <a:ext uri="{9D8B030D-6E8A-4147-A177-3AD203B41FA5}">
                      <a16:colId xmlns:a16="http://schemas.microsoft.com/office/drawing/2014/main" val="20002"/>
                    </a:ext>
                  </a:extLst>
                </a:gridCol>
              </a:tblGrid>
              <a:tr h="283459">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a:ln>
                            <a:noFill/>
                          </a:ln>
                          <a:solidFill>
                            <a:schemeClr val="tx2"/>
                          </a:solidFill>
                          <a:effectLst/>
                          <a:latin typeface="+mn-lt"/>
                          <a:cs typeface="Arial" charset="0"/>
                        </a:rPr>
                        <a:t>Best response</a:t>
                      </a:r>
                    </a:p>
                  </a:txBody>
                  <a:tcPr marL="36000" marR="36000" marT="36000" marB="36000" anchor="b" horzOverflow="overflow">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mn-lt"/>
                        <a:cs typeface="Arial" charset="0"/>
                      </a:endParaRPr>
                    </a:p>
                  </a:txBody>
                  <a:tcPr marL="36000" marR="36000" marT="36000" marB="36000" anchor="b" horzOverflow="overflow">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209036">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u="none" strike="noStrike" cap="none" normalizeH="0" baseline="0" dirty="0">
                          <a:ln>
                            <a:noFill/>
                          </a:ln>
                          <a:solidFill>
                            <a:srgbClr val="000000"/>
                          </a:solidFill>
                          <a:effectLst/>
                          <a:latin typeface="+mn-lt"/>
                        </a:rPr>
                        <a:t>CR</a:t>
                      </a:r>
                      <a:endParaRPr kumimoji="0" lang="en-GB" sz="1200" b="0" i="0" u="none" strike="noStrike" cap="none" normalizeH="0" baseline="0" dirty="0">
                        <a:ln>
                          <a:noFill/>
                        </a:ln>
                        <a:solidFill>
                          <a:srgbClr val="000000"/>
                        </a:solidFill>
                        <a:effectLst/>
                        <a:latin typeface="+mn-lt"/>
                        <a:cs typeface="Arial" charset="0"/>
                      </a:endParaRPr>
                    </a:p>
                  </a:txBody>
                  <a:tcPr marL="36000" marR="36000" marT="36000" marB="36000" anchor="b" horzOverflow="overflow">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u="none" strike="noStrike" cap="none" normalizeH="0" baseline="0" dirty="0">
                          <a:ln>
                            <a:noFill/>
                          </a:ln>
                          <a:solidFill>
                            <a:srgbClr val="000000"/>
                          </a:solidFill>
                          <a:effectLst/>
                          <a:latin typeface="+mn-lt"/>
                        </a:rPr>
                        <a:t>0</a:t>
                      </a:r>
                      <a:endParaRPr kumimoji="0" lang="en-GB" sz="1200" b="0" i="0" u="none" strike="noStrike" cap="none" normalizeH="0" baseline="0" dirty="0">
                        <a:ln>
                          <a:noFill/>
                        </a:ln>
                        <a:solidFill>
                          <a:srgbClr val="000000"/>
                        </a:solidFill>
                        <a:effectLst/>
                        <a:latin typeface="+mn-lt"/>
                        <a:cs typeface="Arial" charset="0"/>
                      </a:endParaRPr>
                    </a:p>
                  </a:txBody>
                  <a:tcPr marL="36000" marR="36000" marT="36000" marB="36000" anchor="b" horzOverflow="overflow">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42680">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000000"/>
                          </a:solidFill>
                          <a:effectLst/>
                          <a:latin typeface="+mn-lt"/>
                          <a:cs typeface="Arial" charset="0"/>
                        </a:rPr>
                        <a:t>PR</a:t>
                      </a:r>
                    </a:p>
                  </a:txBody>
                  <a:tcPr marL="36000" marR="36000" marT="36000" marB="36000" anchor="b" horzOverflow="overflow">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200" b="0" i="0" u="none" strike="noStrike" cap="none" normalizeH="0" baseline="0" dirty="0">
                        <a:ln>
                          <a:noFill/>
                        </a:ln>
                        <a:solidFill>
                          <a:srgbClr val="000000"/>
                        </a:solidFill>
                        <a:effectLst/>
                        <a:latin typeface="+mn-lt"/>
                        <a:cs typeface="Arial" charset="0"/>
                      </a:endParaRPr>
                    </a:p>
                  </a:txBody>
                  <a:tcPr marL="36000" marR="36000" marT="36000" marB="36000" anchor="b" horzOverflow="overflow">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426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rgbClr val="000000"/>
                        </a:solidFill>
                        <a:effectLst/>
                        <a:latin typeface="+mn-lt"/>
                        <a:cs typeface="Arial" charset="0"/>
                      </a:endParaRPr>
                    </a:p>
                  </a:txBody>
                  <a:tcPr marL="36000" marR="36000" marT="36000" marB="36000" anchor="b" horzOverflow="overflow">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000000"/>
                          </a:solidFill>
                          <a:effectLst/>
                          <a:latin typeface="+mn-lt"/>
                          <a:cs typeface="Arial" charset="0"/>
                        </a:rPr>
                        <a:t>Confirmed</a:t>
                      </a:r>
                    </a:p>
                    <a:p>
                      <a:pPr marL="0" marR="0" lvl="0" indent="0" algn="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000000"/>
                          </a:solidFill>
                          <a:effectLst/>
                          <a:latin typeface="+mn-lt"/>
                          <a:cs typeface="Arial" charset="0"/>
                        </a:rPr>
                        <a:t>Unconfirmed</a:t>
                      </a:r>
                    </a:p>
                  </a:txBody>
                  <a:tcPr marL="36000" marR="36000" marT="36000" marB="36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a:ln>
                            <a:noFill/>
                          </a:ln>
                          <a:solidFill>
                            <a:srgbClr val="000000"/>
                          </a:solidFill>
                          <a:effectLst/>
                          <a:latin typeface="+mn-lt"/>
                          <a:cs typeface="Arial" charset="0"/>
                        </a:rPr>
                        <a:t>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a:ln>
                            <a:noFill/>
                          </a:ln>
                          <a:solidFill>
                            <a:srgbClr val="000000"/>
                          </a:solidFill>
                          <a:effectLst/>
                          <a:latin typeface="+mn-lt"/>
                          <a:cs typeface="Arial" charset="0"/>
                        </a:rPr>
                        <a:t>1</a:t>
                      </a:r>
                    </a:p>
                  </a:txBody>
                  <a:tcPr marL="36000" marR="36000" marT="36000" marB="36000" anchor="b" horzOverflow="overflow">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000000"/>
                          </a:solidFill>
                          <a:effectLst/>
                          <a:latin typeface="+mn-lt"/>
                          <a:cs typeface="Arial" charset="0"/>
                        </a:rPr>
                        <a:t>SD</a:t>
                      </a:r>
                    </a:p>
                  </a:txBody>
                  <a:tcPr marL="36000" marR="36000" marT="36000" marB="36000" anchor="b" horzOverflow="overflow">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a:ln>
                            <a:noFill/>
                          </a:ln>
                          <a:solidFill>
                            <a:srgbClr val="000000"/>
                          </a:solidFill>
                          <a:effectLst/>
                          <a:latin typeface="+mn-lt"/>
                          <a:cs typeface="Arial" charset="0"/>
                          <a:sym typeface="Wingdings"/>
                        </a:rPr>
                        <a:t>9</a:t>
                      </a:r>
                      <a:endParaRPr kumimoji="0" lang="en-GB" sz="1200" b="0" i="0" u="none" strike="noStrike" cap="none" normalizeH="0" baseline="0" dirty="0">
                        <a:ln>
                          <a:noFill/>
                        </a:ln>
                        <a:solidFill>
                          <a:srgbClr val="000000"/>
                        </a:solidFill>
                        <a:effectLst/>
                        <a:latin typeface="+mn-lt"/>
                        <a:cs typeface="Arial" charset="0"/>
                      </a:endParaRPr>
                    </a:p>
                  </a:txBody>
                  <a:tcPr marL="36000" marR="36000" marT="36000" marB="36000" anchor="b" horzOverflow="overflow">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9006">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000000"/>
                          </a:solidFill>
                          <a:effectLst/>
                          <a:latin typeface="+mn-lt"/>
                          <a:cs typeface="Arial" charset="0"/>
                        </a:rPr>
                        <a:t>PD</a:t>
                      </a:r>
                    </a:p>
                  </a:txBody>
                  <a:tcPr marL="36000" marR="36000" marT="36000" marB="36000" anchor="b" horzOverflow="overflow">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a:ln>
                            <a:noFill/>
                          </a:ln>
                          <a:solidFill>
                            <a:srgbClr val="000000"/>
                          </a:solidFill>
                          <a:effectLst/>
                          <a:latin typeface="+mn-lt"/>
                          <a:cs typeface="Arial" charset="0"/>
                          <a:sym typeface="Wingdings"/>
                        </a:rPr>
                        <a:t>1</a:t>
                      </a:r>
                      <a:endParaRPr kumimoji="0" lang="en-GB" sz="1200" b="0" i="0" u="none" strike="noStrike" cap="none" normalizeH="0" baseline="0" dirty="0">
                        <a:ln>
                          <a:noFill/>
                        </a:ln>
                        <a:solidFill>
                          <a:srgbClr val="000000"/>
                        </a:solidFill>
                        <a:effectLst/>
                        <a:latin typeface="+mn-lt"/>
                        <a:cs typeface="Arial" charset="0"/>
                      </a:endParaRPr>
                    </a:p>
                  </a:txBody>
                  <a:tcPr marL="36000" marR="36000" marT="36000" marB="36000" anchor="b" horzOverflow="overflow">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74171">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000000"/>
                          </a:solidFill>
                          <a:effectLst/>
                          <a:latin typeface="+mn-lt"/>
                          <a:cs typeface="Arial" charset="0"/>
                        </a:rPr>
                        <a:t>Too early to assess</a:t>
                      </a:r>
                    </a:p>
                  </a:txBody>
                  <a:tcPr marL="36000" marR="36000" marT="36000" marB="36000" anchor="b" horzOverflow="overflow">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a:ln>
                            <a:noFill/>
                          </a:ln>
                          <a:solidFill>
                            <a:srgbClr val="000000"/>
                          </a:solidFill>
                          <a:effectLst/>
                          <a:latin typeface="+mn-lt"/>
                          <a:cs typeface="Arial" charset="0"/>
                          <a:sym typeface="Wingdings"/>
                        </a:rPr>
                        <a:t>3</a:t>
                      </a:r>
                      <a:endParaRPr kumimoji="0" lang="en-GB" sz="1200" b="0" i="0" u="none" strike="noStrike" cap="none" normalizeH="0" baseline="0" dirty="0">
                        <a:ln>
                          <a:noFill/>
                        </a:ln>
                        <a:solidFill>
                          <a:srgbClr val="000000"/>
                        </a:solidFill>
                        <a:effectLst/>
                        <a:latin typeface="+mn-lt"/>
                        <a:cs typeface="Arial" charset="0"/>
                      </a:endParaRPr>
                    </a:p>
                  </a:txBody>
                  <a:tcPr marL="36000" marR="36000" marT="36000" marB="36000" anchor="b" horzOverflow="overflow">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7" name="TextBox 6"/>
          <p:cNvSpPr txBox="1"/>
          <p:nvPr/>
        </p:nvSpPr>
        <p:spPr>
          <a:xfrm>
            <a:off x="228600" y="3955115"/>
            <a:ext cx="2913605" cy="1815882"/>
          </a:xfrm>
          <a:prstGeom prst="rect">
            <a:avLst/>
          </a:prstGeom>
          <a:noFill/>
        </p:spPr>
        <p:txBody>
          <a:bodyPr wrap="square" rtlCol="0">
            <a:spAutoFit/>
          </a:bodyPr>
          <a:lstStyle/>
          <a:p>
            <a:pPr marL="269875" indent="-269875">
              <a:buClr>
                <a:schemeClr val="bg1"/>
              </a:buClr>
              <a:buFont typeface="Arial" panose="020B0604020202020204" pitchFamily="34" charset="0"/>
              <a:buChar char="•"/>
            </a:pPr>
            <a:r>
              <a:rPr lang="en-GB" sz="1400" dirty="0"/>
              <a:t>Observed response rate: </a:t>
            </a:r>
            <a:br>
              <a:rPr lang="en-GB" sz="1400" dirty="0"/>
            </a:br>
            <a:r>
              <a:rPr lang="en-GB" sz="1400" dirty="0"/>
              <a:t>42% (8/19)</a:t>
            </a:r>
          </a:p>
          <a:p>
            <a:pPr marL="269875" indent="-269875">
              <a:buClr>
                <a:schemeClr val="bg1"/>
              </a:buClr>
              <a:buFont typeface="Arial" panose="020B0604020202020204" pitchFamily="34" charset="0"/>
              <a:buChar char="•"/>
            </a:pPr>
            <a:r>
              <a:rPr lang="en-GB" sz="1400" dirty="0"/>
              <a:t>95% confidence that the true response rate is &gt;23%</a:t>
            </a:r>
          </a:p>
          <a:p>
            <a:pPr marL="269875" indent="-269875">
              <a:buClr>
                <a:schemeClr val="bg1"/>
              </a:buClr>
              <a:buFont typeface="Arial" panose="020B0604020202020204" pitchFamily="34" charset="0"/>
              <a:buChar char="•"/>
            </a:pPr>
            <a:r>
              <a:rPr lang="en-GB" sz="1400" dirty="0"/>
              <a:t>Median time to first response: 5 cycles (range 4</a:t>
            </a:r>
            <a:r>
              <a:rPr lang="en-GB" sz="1400" dirty="0">
                <a:cs typeface="Arial"/>
              </a:rPr>
              <a:t>–19)</a:t>
            </a:r>
          </a:p>
          <a:p>
            <a:pPr marL="269875" indent="-269875">
              <a:buClr>
                <a:schemeClr val="bg1"/>
              </a:buClr>
              <a:buFont typeface="Arial" panose="020B0604020202020204" pitchFamily="34" charset="0"/>
              <a:buChar char="•"/>
            </a:pPr>
            <a:r>
              <a:rPr lang="en-GB" sz="1400" dirty="0"/>
              <a:t>Median time on treatment: </a:t>
            </a:r>
            <a:br>
              <a:rPr lang="en-GB" sz="1400" dirty="0"/>
            </a:br>
            <a:r>
              <a:rPr lang="en-GB" sz="1400" dirty="0"/>
              <a:t>11 cycles (range 1–25)</a:t>
            </a:r>
          </a:p>
        </p:txBody>
      </p:sp>
      <p:graphicFrame>
        <p:nvGraphicFramePr>
          <p:cNvPr id="8" name="Chart 7"/>
          <p:cNvGraphicFramePr/>
          <p:nvPr>
            <p:extLst>
              <p:ext uri="{D42A27DB-BD31-4B8C-83A1-F6EECF244321}">
                <p14:modId xmlns:p14="http://schemas.microsoft.com/office/powerpoint/2010/main" val="3413796221"/>
              </p:ext>
            </p:extLst>
          </p:nvPr>
        </p:nvGraphicFramePr>
        <p:xfrm>
          <a:off x="3746191" y="1726628"/>
          <a:ext cx="5177147"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5494739" y="1540600"/>
            <a:ext cx="1961884" cy="338554"/>
          </a:xfrm>
          <a:prstGeom prst="rect">
            <a:avLst/>
          </a:prstGeom>
          <a:noFill/>
        </p:spPr>
        <p:txBody>
          <a:bodyPr wrap="none" rtlCol="0">
            <a:spAutoFit/>
          </a:bodyPr>
          <a:lstStyle/>
          <a:p>
            <a:pPr algn="ctr"/>
            <a:r>
              <a:rPr lang="en-GB" sz="1600" b="1" dirty="0"/>
              <a:t>Time on treatment</a:t>
            </a:r>
          </a:p>
        </p:txBody>
      </p:sp>
      <p:sp>
        <p:nvSpPr>
          <p:cNvPr id="10" name="TextBox 9"/>
          <p:cNvSpPr txBox="1"/>
          <p:nvPr/>
        </p:nvSpPr>
        <p:spPr>
          <a:xfrm>
            <a:off x="5764881" y="5638801"/>
            <a:ext cx="1261627" cy="307777"/>
          </a:xfrm>
          <a:prstGeom prst="rect">
            <a:avLst/>
          </a:prstGeom>
          <a:noFill/>
        </p:spPr>
        <p:txBody>
          <a:bodyPr wrap="none" rtlCol="0">
            <a:spAutoFit/>
          </a:bodyPr>
          <a:lstStyle/>
          <a:p>
            <a:pPr algn="ctr"/>
            <a:r>
              <a:rPr lang="en-GB" sz="1400" dirty="0"/>
              <a:t>Time, months</a:t>
            </a:r>
          </a:p>
        </p:txBody>
      </p:sp>
      <p:sp>
        <p:nvSpPr>
          <p:cNvPr id="11" name="TextBox 10"/>
          <p:cNvSpPr txBox="1"/>
          <p:nvPr/>
        </p:nvSpPr>
        <p:spPr>
          <a:xfrm>
            <a:off x="4261502" y="5895547"/>
            <a:ext cx="4208203" cy="335156"/>
          </a:xfrm>
          <a:prstGeom prst="rect">
            <a:avLst/>
          </a:prstGeom>
          <a:noFill/>
        </p:spPr>
        <p:txBody>
          <a:bodyPr wrap="none" rtlCol="0">
            <a:spAutoFit/>
          </a:bodyPr>
          <a:lstStyle/>
          <a:p>
            <a:pPr>
              <a:lnSpc>
                <a:spcPct val="150000"/>
              </a:lnSpc>
              <a:tabLst>
                <a:tab pos="2870200" algn="l"/>
                <a:tab pos="3230563" algn="l"/>
              </a:tabLst>
            </a:pPr>
            <a:r>
              <a:rPr lang="en-GB" sz="1200" dirty="0"/>
              <a:t>Patient chose to withdraw from study	Unconfirmed PR</a:t>
            </a:r>
          </a:p>
        </p:txBody>
      </p:sp>
      <p:sp>
        <p:nvSpPr>
          <p:cNvPr id="12" name="TextBox 11"/>
          <p:cNvSpPr txBox="1"/>
          <p:nvPr/>
        </p:nvSpPr>
        <p:spPr>
          <a:xfrm>
            <a:off x="6981538" y="5923687"/>
            <a:ext cx="284052" cy="307777"/>
          </a:xfrm>
          <a:prstGeom prst="rect">
            <a:avLst/>
          </a:prstGeom>
          <a:noFill/>
        </p:spPr>
        <p:txBody>
          <a:bodyPr wrap="none" rtlCol="0">
            <a:spAutoFit/>
          </a:bodyPr>
          <a:lstStyle/>
          <a:p>
            <a:r>
              <a:rPr lang="en-GB" sz="1400" dirty="0"/>
              <a:t>†</a:t>
            </a:r>
          </a:p>
        </p:txBody>
      </p:sp>
      <p:sp>
        <p:nvSpPr>
          <p:cNvPr id="13" name="5-Point Star 12"/>
          <p:cNvSpPr/>
          <p:nvPr/>
        </p:nvSpPr>
        <p:spPr>
          <a:xfrm>
            <a:off x="4110598" y="5991851"/>
            <a:ext cx="171450" cy="171450"/>
          </a:xfrm>
          <a:prstGeom prst="star5">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6787083" y="3751004"/>
            <a:ext cx="1417376" cy="307777"/>
          </a:xfrm>
          <a:prstGeom prst="rect">
            <a:avLst/>
          </a:prstGeom>
          <a:noFill/>
        </p:spPr>
        <p:txBody>
          <a:bodyPr wrap="none" rtlCol="0">
            <a:spAutoFit/>
          </a:bodyPr>
          <a:lstStyle/>
          <a:p>
            <a:pPr algn="ctr"/>
            <a:r>
              <a:rPr lang="en-GB" sz="1400" b="1" dirty="0"/>
              <a:t>Best response</a:t>
            </a:r>
          </a:p>
        </p:txBody>
      </p:sp>
      <p:grpSp>
        <p:nvGrpSpPr>
          <p:cNvPr id="15" name="Group 14"/>
          <p:cNvGrpSpPr/>
          <p:nvPr/>
        </p:nvGrpSpPr>
        <p:grpSpPr>
          <a:xfrm>
            <a:off x="7060973" y="4078752"/>
            <a:ext cx="633849" cy="793605"/>
            <a:chOff x="7060973" y="4078752"/>
            <a:chExt cx="633849" cy="793605"/>
          </a:xfrm>
        </p:grpSpPr>
        <p:sp>
          <p:nvSpPr>
            <p:cNvPr id="16" name="Rectangle 15"/>
            <p:cNvSpPr>
              <a:spLocks noChangeAspect="1"/>
            </p:cNvSpPr>
            <p:nvPr/>
          </p:nvSpPr>
          <p:spPr>
            <a:xfrm>
              <a:off x="7060973" y="4142640"/>
              <a:ext cx="180000" cy="180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a:spLocks noChangeAspect="1"/>
            </p:cNvSpPr>
            <p:nvPr/>
          </p:nvSpPr>
          <p:spPr>
            <a:xfrm>
              <a:off x="7060973" y="4374614"/>
              <a:ext cx="180000" cy="180000"/>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a:spLocks noChangeAspect="1"/>
            </p:cNvSpPr>
            <p:nvPr/>
          </p:nvSpPr>
          <p:spPr>
            <a:xfrm>
              <a:off x="7060973" y="4628468"/>
              <a:ext cx="180000" cy="180000"/>
            </a:xfrm>
            <a:prstGeom prst="rect">
              <a:avLst/>
            </a:prstGeom>
            <a:solidFill>
              <a:srgbClr val="006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7260088" y="4078752"/>
              <a:ext cx="434734" cy="307777"/>
            </a:xfrm>
            <a:prstGeom prst="rect">
              <a:avLst/>
            </a:prstGeom>
            <a:noFill/>
          </p:spPr>
          <p:txBody>
            <a:bodyPr wrap="none" rtlCol="0">
              <a:spAutoFit/>
            </a:bodyPr>
            <a:lstStyle/>
            <a:p>
              <a:pPr algn="ctr"/>
              <a:r>
                <a:rPr lang="en-GB" sz="1400" b="1" dirty="0"/>
                <a:t>PR</a:t>
              </a:r>
            </a:p>
          </p:txBody>
        </p:sp>
        <p:sp>
          <p:nvSpPr>
            <p:cNvPr id="20" name="TextBox 19"/>
            <p:cNvSpPr txBox="1"/>
            <p:nvPr/>
          </p:nvSpPr>
          <p:spPr>
            <a:xfrm>
              <a:off x="7260088" y="4310726"/>
              <a:ext cx="434734" cy="307777"/>
            </a:xfrm>
            <a:prstGeom prst="rect">
              <a:avLst/>
            </a:prstGeom>
            <a:noFill/>
          </p:spPr>
          <p:txBody>
            <a:bodyPr wrap="none" rtlCol="0">
              <a:spAutoFit/>
            </a:bodyPr>
            <a:lstStyle/>
            <a:p>
              <a:pPr algn="ctr"/>
              <a:r>
                <a:rPr lang="en-GB" sz="1400" b="1" dirty="0"/>
                <a:t>SD</a:t>
              </a:r>
            </a:p>
          </p:txBody>
        </p:sp>
        <p:sp>
          <p:nvSpPr>
            <p:cNvPr id="21" name="TextBox 20"/>
            <p:cNvSpPr txBox="1"/>
            <p:nvPr/>
          </p:nvSpPr>
          <p:spPr>
            <a:xfrm>
              <a:off x="7260088" y="4564580"/>
              <a:ext cx="434734" cy="307777"/>
            </a:xfrm>
            <a:prstGeom prst="rect">
              <a:avLst/>
            </a:prstGeom>
            <a:noFill/>
          </p:spPr>
          <p:txBody>
            <a:bodyPr wrap="none" rtlCol="0">
              <a:spAutoFit/>
            </a:bodyPr>
            <a:lstStyle/>
            <a:p>
              <a:pPr algn="ctr"/>
              <a:r>
                <a:rPr lang="en-GB" sz="1400" b="1" dirty="0"/>
                <a:t>PD</a:t>
              </a:r>
            </a:p>
          </p:txBody>
        </p:sp>
      </p:grpSp>
      <p:sp>
        <p:nvSpPr>
          <p:cNvPr id="22" name="Right Arrow 21"/>
          <p:cNvSpPr/>
          <p:nvPr/>
        </p:nvSpPr>
        <p:spPr>
          <a:xfrm>
            <a:off x="8381318" y="1888660"/>
            <a:ext cx="298804" cy="102374"/>
          </a:xfrm>
          <a:prstGeom prst="rightArrow">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ight Arrow 22"/>
          <p:cNvSpPr/>
          <p:nvPr/>
        </p:nvSpPr>
        <p:spPr>
          <a:xfrm>
            <a:off x="8038418" y="2088685"/>
            <a:ext cx="298804" cy="102374"/>
          </a:xfrm>
          <a:prstGeom prst="rightArrow">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ight Arrow 23"/>
          <p:cNvSpPr/>
          <p:nvPr/>
        </p:nvSpPr>
        <p:spPr>
          <a:xfrm>
            <a:off x="6923993" y="2460160"/>
            <a:ext cx="298804" cy="102374"/>
          </a:xfrm>
          <a:prstGeom prst="rightArrow">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ight Arrow 24"/>
          <p:cNvSpPr/>
          <p:nvPr/>
        </p:nvSpPr>
        <p:spPr>
          <a:xfrm>
            <a:off x="6809693" y="2650660"/>
            <a:ext cx="298804" cy="102374"/>
          </a:xfrm>
          <a:prstGeom prst="rightArrow">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ight Arrow 25"/>
          <p:cNvSpPr/>
          <p:nvPr/>
        </p:nvSpPr>
        <p:spPr>
          <a:xfrm>
            <a:off x="6752543" y="2831635"/>
            <a:ext cx="298804" cy="102374"/>
          </a:xfrm>
          <a:prstGeom prst="rightArrow">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ight Arrow 26"/>
          <p:cNvSpPr/>
          <p:nvPr/>
        </p:nvSpPr>
        <p:spPr>
          <a:xfrm>
            <a:off x="6295343" y="3012610"/>
            <a:ext cx="298804" cy="102374"/>
          </a:xfrm>
          <a:prstGeom prst="rightArrow">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Arrow 27"/>
          <p:cNvSpPr/>
          <p:nvPr/>
        </p:nvSpPr>
        <p:spPr>
          <a:xfrm>
            <a:off x="6000068" y="3193585"/>
            <a:ext cx="298804" cy="102374"/>
          </a:xfrm>
          <a:prstGeom prst="rightArrow">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Arrow 28"/>
          <p:cNvSpPr/>
          <p:nvPr/>
        </p:nvSpPr>
        <p:spPr>
          <a:xfrm>
            <a:off x="5990543" y="3384085"/>
            <a:ext cx="298804" cy="102374"/>
          </a:xfrm>
          <a:prstGeom prst="rightArrow">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ight Arrow 29"/>
          <p:cNvSpPr/>
          <p:nvPr/>
        </p:nvSpPr>
        <p:spPr>
          <a:xfrm>
            <a:off x="5933393" y="3574585"/>
            <a:ext cx="298804" cy="102374"/>
          </a:xfrm>
          <a:prstGeom prst="rightArrow">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ight Arrow 30"/>
          <p:cNvSpPr/>
          <p:nvPr/>
        </p:nvSpPr>
        <p:spPr>
          <a:xfrm>
            <a:off x="5838143" y="3765085"/>
            <a:ext cx="298804" cy="102374"/>
          </a:xfrm>
          <a:prstGeom prst="rightArrow">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ight Arrow 31"/>
          <p:cNvSpPr/>
          <p:nvPr/>
        </p:nvSpPr>
        <p:spPr>
          <a:xfrm>
            <a:off x="5400368" y="4324852"/>
            <a:ext cx="298804" cy="102374"/>
          </a:xfrm>
          <a:prstGeom prst="rightArrow">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ight Arrow 32"/>
          <p:cNvSpPr/>
          <p:nvPr/>
        </p:nvSpPr>
        <p:spPr>
          <a:xfrm>
            <a:off x="5312576" y="4509485"/>
            <a:ext cx="298804" cy="102374"/>
          </a:xfrm>
          <a:prstGeom prst="rightArrow">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5-Point Star 33"/>
          <p:cNvSpPr/>
          <p:nvPr/>
        </p:nvSpPr>
        <p:spPr>
          <a:xfrm>
            <a:off x="5407684" y="4108777"/>
            <a:ext cx="171450" cy="171450"/>
          </a:xfrm>
          <a:prstGeom prst="star5">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5-Point Star 34"/>
          <p:cNvSpPr/>
          <p:nvPr/>
        </p:nvSpPr>
        <p:spPr>
          <a:xfrm>
            <a:off x="4434656" y="5028942"/>
            <a:ext cx="171450" cy="171450"/>
          </a:xfrm>
          <a:prstGeom prst="star5">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p:cNvSpPr txBox="1"/>
          <p:nvPr/>
        </p:nvSpPr>
        <p:spPr>
          <a:xfrm>
            <a:off x="4531456" y="4960779"/>
            <a:ext cx="284052" cy="307777"/>
          </a:xfrm>
          <a:prstGeom prst="rect">
            <a:avLst/>
          </a:prstGeom>
          <a:noFill/>
        </p:spPr>
        <p:txBody>
          <a:bodyPr wrap="none" rtlCol="0">
            <a:spAutoFit/>
          </a:bodyPr>
          <a:lstStyle/>
          <a:p>
            <a:r>
              <a:rPr lang="en-GB" sz="1400" dirty="0"/>
              <a:t>†</a:t>
            </a:r>
          </a:p>
        </p:txBody>
      </p:sp>
      <p:sp>
        <p:nvSpPr>
          <p:cNvPr id="37" name="TextBox 36"/>
          <p:cNvSpPr txBox="1"/>
          <p:nvPr/>
        </p:nvSpPr>
        <p:spPr>
          <a:xfrm rot="16200000">
            <a:off x="2702122" y="3310002"/>
            <a:ext cx="1398140" cy="375552"/>
          </a:xfrm>
          <a:prstGeom prst="rect">
            <a:avLst/>
          </a:prstGeom>
          <a:noFill/>
        </p:spPr>
        <p:txBody>
          <a:bodyPr wrap="none" rtlCol="0">
            <a:spAutoFit/>
          </a:bodyPr>
          <a:lstStyle/>
          <a:p>
            <a:pPr>
              <a:lnSpc>
                <a:spcPct val="150000"/>
              </a:lnSpc>
            </a:pPr>
            <a:r>
              <a:rPr lang="en-GB" sz="1400" dirty="0"/>
              <a:t>Patient number</a:t>
            </a:r>
          </a:p>
        </p:txBody>
      </p:sp>
      <p:grpSp>
        <p:nvGrpSpPr>
          <p:cNvPr id="38" name="Group 37"/>
          <p:cNvGrpSpPr/>
          <p:nvPr/>
        </p:nvGrpSpPr>
        <p:grpSpPr>
          <a:xfrm>
            <a:off x="3713345" y="1728077"/>
            <a:ext cx="275425" cy="3776560"/>
            <a:chOff x="3713345" y="1728077"/>
            <a:chExt cx="275425" cy="3776560"/>
          </a:xfrm>
        </p:grpSpPr>
        <p:sp>
          <p:nvSpPr>
            <p:cNvPr id="39" name="TextBox 38"/>
            <p:cNvSpPr txBox="1"/>
            <p:nvPr/>
          </p:nvSpPr>
          <p:spPr>
            <a:xfrm>
              <a:off x="3713345" y="1728077"/>
              <a:ext cx="271475" cy="395869"/>
            </a:xfrm>
            <a:prstGeom prst="rect">
              <a:avLst/>
            </a:prstGeom>
            <a:noFill/>
          </p:spPr>
          <p:txBody>
            <a:bodyPr wrap="none" lIns="36000" tIns="36000" rIns="36000" bIns="36000" rtlCol="0" anchor="ctr" anchorCtr="0">
              <a:spAutoFit/>
            </a:bodyPr>
            <a:lstStyle/>
            <a:p>
              <a:pPr algn="r">
                <a:lnSpc>
                  <a:spcPct val="150000"/>
                </a:lnSpc>
              </a:pPr>
              <a:r>
                <a:rPr lang="en-GB" sz="1400" dirty="0"/>
                <a:t>01</a:t>
              </a:r>
            </a:p>
          </p:txBody>
        </p:sp>
        <p:sp>
          <p:nvSpPr>
            <p:cNvPr id="40" name="TextBox 39"/>
            <p:cNvSpPr txBox="1"/>
            <p:nvPr/>
          </p:nvSpPr>
          <p:spPr>
            <a:xfrm>
              <a:off x="3713345" y="1950873"/>
              <a:ext cx="271475" cy="395869"/>
            </a:xfrm>
            <a:prstGeom prst="rect">
              <a:avLst/>
            </a:prstGeom>
            <a:noFill/>
          </p:spPr>
          <p:txBody>
            <a:bodyPr wrap="none" lIns="36000" tIns="36000" rIns="36000" bIns="36000" rtlCol="0" anchor="ctr" anchorCtr="0">
              <a:spAutoFit/>
            </a:bodyPr>
            <a:lstStyle/>
            <a:p>
              <a:pPr algn="r">
                <a:lnSpc>
                  <a:spcPct val="150000"/>
                </a:lnSpc>
              </a:pPr>
              <a:r>
                <a:rPr lang="en-GB" sz="1400" dirty="0"/>
                <a:t>04</a:t>
              </a:r>
            </a:p>
          </p:txBody>
        </p:sp>
        <p:sp>
          <p:nvSpPr>
            <p:cNvPr id="41" name="TextBox 40"/>
            <p:cNvSpPr txBox="1"/>
            <p:nvPr/>
          </p:nvSpPr>
          <p:spPr>
            <a:xfrm>
              <a:off x="3713345" y="2128116"/>
              <a:ext cx="271475" cy="395869"/>
            </a:xfrm>
            <a:prstGeom prst="rect">
              <a:avLst/>
            </a:prstGeom>
            <a:noFill/>
          </p:spPr>
          <p:txBody>
            <a:bodyPr wrap="none" lIns="36000" tIns="36000" rIns="36000" bIns="36000" rtlCol="0" anchor="ctr" anchorCtr="0">
              <a:spAutoFit/>
            </a:bodyPr>
            <a:lstStyle/>
            <a:p>
              <a:pPr algn="r">
                <a:lnSpc>
                  <a:spcPct val="150000"/>
                </a:lnSpc>
              </a:pPr>
              <a:r>
                <a:rPr lang="en-GB" sz="1400" dirty="0"/>
                <a:t>02</a:t>
              </a:r>
            </a:p>
          </p:txBody>
        </p:sp>
        <p:sp>
          <p:nvSpPr>
            <p:cNvPr id="42" name="TextBox 41"/>
            <p:cNvSpPr txBox="1"/>
            <p:nvPr/>
          </p:nvSpPr>
          <p:spPr>
            <a:xfrm>
              <a:off x="3713345" y="2317521"/>
              <a:ext cx="271475" cy="395869"/>
            </a:xfrm>
            <a:prstGeom prst="rect">
              <a:avLst/>
            </a:prstGeom>
            <a:noFill/>
          </p:spPr>
          <p:txBody>
            <a:bodyPr wrap="none" lIns="36000" tIns="36000" rIns="36000" bIns="36000" rtlCol="0" anchor="ctr" anchorCtr="0">
              <a:spAutoFit/>
            </a:bodyPr>
            <a:lstStyle/>
            <a:p>
              <a:pPr algn="r">
                <a:lnSpc>
                  <a:spcPct val="150000"/>
                </a:lnSpc>
              </a:pPr>
              <a:r>
                <a:rPr lang="en-GB" sz="1400" dirty="0"/>
                <a:t>06</a:t>
              </a:r>
            </a:p>
          </p:txBody>
        </p:sp>
        <p:sp>
          <p:nvSpPr>
            <p:cNvPr id="43" name="TextBox 42"/>
            <p:cNvSpPr txBox="1"/>
            <p:nvPr/>
          </p:nvSpPr>
          <p:spPr>
            <a:xfrm>
              <a:off x="3713345" y="2499611"/>
              <a:ext cx="271475" cy="395869"/>
            </a:xfrm>
            <a:prstGeom prst="rect">
              <a:avLst/>
            </a:prstGeom>
            <a:noFill/>
          </p:spPr>
          <p:txBody>
            <a:bodyPr wrap="none" lIns="36000" tIns="36000" rIns="36000" bIns="36000" rtlCol="0" anchor="ctr" anchorCtr="0">
              <a:spAutoFit/>
            </a:bodyPr>
            <a:lstStyle/>
            <a:p>
              <a:pPr algn="r">
                <a:lnSpc>
                  <a:spcPct val="150000"/>
                </a:lnSpc>
              </a:pPr>
              <a:r>
                <a:rPr lang="en-GB" sz="1400" dirty="0"/>
                <a:t>05</a:t>
              </a:r>
            </a:p>
          </p:txBody>
        </p:sp>
        <p:sp>
          <p:nvSpPr>
            <p:cNvPr id="44" name="TextBox 43"/>
            <p:cNvSpPr txBox="1"/>
            <p:nvPr/>
          </p:nvSpPr>
          <p:spPr>
            <a:xfrm>
              <a:off x="3713345" y="2696331"/>
              <a:ext cx="271475" cy="395869"/>
            </a:xfrm>
            <a:prstGeom prst="rect">
              <a:avLst/>
            </a:prstGeom>
            <a:noFill/>
          </p:spPr>
          <p:txBody>
            <a:bodyPr wrap="none" lIns="36000" tIns="36000" rIns="36000" bIns="36000" rtlCol="0" anchor="ctr" anchorCtr="0">
              <a:spAutoFit/>
            </a:bodyPr>
            <a:lstStyle/>
            <a:p>
              <a:pPr algn="r">
                <a:lnSpc>
                  <a:spcPct val="150000"/>
                </a:lnSpc>
              </a:pPr>
              <a:r>
                <a:rPr lang="en-GB" sz="1400" dirty="0"/>
                <a:t>07</a:t>
              </a:r>
            </a:p>
          </p:txBody>
        </p:sp>
        <p:sp>
          <p:nvSpPr>
            <p:cNvPr id="45" name="TextBox 44"/>
            <p:cNvSpPr txBox="1"/>
            <p:nvPr/>
          </p:nvSpPr>
          <p:spPr>
            <a:xfrm>
              <a:off x="3726681" y="2871106"/>
              <a:ext cx="258139" cy="395869"/>
            </a:xfrm>
            <a:prstGeom prst="rect">
              <a:avLst/>
            </a:prstGeom>
            <a:noFill/>
          </p:spPr>
          <p:txBody>
            <a:bodyPr wrap="none" lIns="36000" tIns="36000" rIns="36000" bIns="36000" rtlCol="0" anchor="ctr" anchorCtr="0">
              <a:spAutoFit/>
            </a:bodyPr>
            <a:lstStyle/>
            <a:p>
              <a:pPr algn="r">
                <a:lnSpc>
                  <a:spcPct val="150000"/>
                </a:lnSpc>
              </a:pPr>
              <a:r>
                <a:rPr lang="en-GB" sz="1400" dirty="0"/>
                <a:t>11</a:t>
              </a:r>
            </a:p>
          </p:txBody>
        </p:sp>
        <p:sp>
          <p:nvSpPr>
            <p:cNvPr id="46" name="TextBox 45"/>
            <p:cNvSpPr txBox="1"/>
            <p:nvPr/>
          </p:nvSpPr>
          <p:spPr>
            <a:xfrm>
              <a:off x="3713345" y="3060511"/>
              <a:ext cx="271475" cy="395869"/>
            </a:xfrm>
            <a:prstGeom prst="rect">
              <a:avLst/>
            </a:prstGeom>
            <a:noFill/>
          </p:spPr>
          <p:txBody>
            <a:bodyPr wrap="none" lIns="36000" tIns="36000" rIns="36000" bIns="36000" rtlCol="0" anchor="ctr" anchorCtr="0">
              <a:spAutoFit/>
            </a:bodyPr>
            <a:lstStyle/>
            <a:p>
              <a:pPr algn="r">
                <a:lnSpc>
                  <a:spcPct val="150000"/>
                </a:lnSpc>
              </a:pPr>
              <a:r>
                <a:rPr lang="en-GB" sz="1400" dirty="0"/>
                <a:t>09</a:t>
              </a:r>
            </a:p>
          </p:txBody>
        </p:sp>
        <p:sp>
          <p:nvSpPr>
            <p:cNvPr id="47" name="TextBox 46"/>
            <p:cNvSpPr txBox="1"/>
            <p:nvPr/>
          </p:nvSpPr>
          <p:spPr>
            <a:xfrm>
              <a:off x="3713345" y="3249916"/>
              <a:ext cx="271475" cy="395869"/>
            </a:xfrm>
            <a:prstGeom prst="rect">
              <a:avLst/>
            </a:prstGeom>
            <a:noFill/>
          </p:spPr>
          <p:txBody>
            <a:bodyPr wrap="none" lIns="36000" tIns="36000" rIns="36000" bIns="36000" rtlCol="0" anchor="ctr" anchorCtr="0">
              <a:spAutoFit/>
            </a:bodyPr>
            <a:lstStyle/>
            <a:p>
              <a:pPr algn="r">
                <a:lnSpc>
                  <a:spcPct val="150000"/>
                </a:lnSpc>
              </a:pPr>
              <a:r>
                <a:rPr lang="en-GB" sz="1400" dirty="0"/>
                <a:t>16</a:t>
              </a:r>
            </a:p>
          </p:txBody>
        </p:sp>
        <p:sp>
          <p:nvSpPr>
            <p:cNvPr id="48" name="TextBox 47"/>
            <p:cNvSpPr txBox="1"/>
            <p:nvPr/>
          </p:nvSpPr>
          <p:spPr>
            <a:xfrm>
              <a:off x="3713345" y="3424691"/>
              <a:ext cx="271475" cy="395869"/>
            </a:xfrm>
            <a:prstGeom prst="rect">
              <a:avLst/>
            </a:prstGeom>
            <a:noFill/>
          </p:spPr>
          <p:txBody>
            <a:bodyPr wrap="none" lIns="36000" tIns="36000" rIns="36000" bIns="36000" rtlCol="0" anchor="ctr" anchorCtr="0">
              <a:spAutoFit/>
            </a:bodyPr>
            <a:lstStyle/>
            <a:p>
              <a:pPr algn="r">
                <a:lnSpc>
                  <a:spcPct val="150000"/>
                </a:lnSpc>
              </a:pPr>
              <a:r>
                <a:rPr lang="en-GB" sz="1400" dirty="0"/>
                <a:t>15</a:t>
              </a:r>
            </a:p>
          </p:txBody>
        </p:sp>
        <p:sp>
          <p:nvSpPr>
            <p:cNvPr id="49" name="TextBox 48"/>
            <p:cNvSpPr txBox="1"/>
            <p:nvPr/>
          </p:nvSpPr>
          <p:spPr>
            <a:xfrm>
              <a:off x="3713345" y="3621411"/>
              <a:ext cx="271475" cy="395869"/>
            </a:xfrm>
            <a:prstGeom prst="rect">
              <a:avLst/>
            </a:prstGeom>
            <a:noFill/>
          </p:spPr>
          <p:txBody>
            <a:bodyPr wrap="none" lIns="36000" tIns="36000" rIns="36000" bIns="36000" rtlCol="0" anchor="ctr" anchorCtr="0">
              <a:spAutoFit/>
            </a:bodyPr>
            <a:lstStyle/>
            <a:p>
              <a:pPr algn="r">
                <a:lnSpc>
                  <a:spcPct val="150000"/>
                </a:lnSpc>
              </a:pPr>
              <a:r>
                <a:rPr lang="en-GB" sz="1400" dirty="0"/>
                <a:t>17</a:t>
              </a:r>
            </a:p>
          </p:txBody>
        </p:sp>
        <p:sp>
          <p:nvSpPr>
            <p:cNvPr id="50" name="TextBox 49"/>
            <p:cNvSpPr txBox="1"/>
            <p:nvPr/>
          </p:nvSpPr>
          <p:spPr>
            <a:xfrm>
              <a:off x="3713345" y="3803501"/>
              <a:ext cx="271475" cy="395869"/>
            </a:xfrm>
            <a:prstGeom prst="rect">
              <a:avLst/>
            </a:prstGeom>
            <a:noFill/>
          </p:spPr>
          <p:txBody>
            <a:bodyPr wrap="none" lIns="36000" tIns="36000" rIns="36000" bIns="36000" rtlCol="0" anchor="ctr" anchorCtr="0">
              <a:spAutoFit/>
            </a:bodyPr>
            <a:lstStyle/>
            <a:p>
              <a:pPr algn="r">
                <a:lnSpc>
                  <a:spcPct val="150000"/>
                </a:lnSpc>
              </a:pPr>
              <a:r>
                <a:rPr lang="en-GB" sz="1400" dirty="0"/>
                <a:t>12</a:t>
              </a:r>
            </a:p>
          </p:txBody>
        </p:sp>
        <p:sp>
          <p:nvSpPr>
            <p:cNvPr id="51" name="TextBox 50"/>
            <p:cNvSpPr txBox="1"/>
            <p:nvPr/>
          </p:nvSpPr>
          <p:spPr>
            <a:xfrm>
              <a:off x="3713345" y="4000221"/>
              <a:ext cx="271475" cy="395869"/>
            </a:xfrm>
            <a:prstGeom prst="rect">
              <a:avLst/>
            </a:prstGeom>
            <a:noFill/>
          </p:spPr>
          <p:txBody>
            <a:bodyPr wrap="none" lIns="36000" tIns="36000" rIns="36000" bIns="36000" rtlCol="0" anchor="ctr" anchorCtr="0">
              <a:spAutoFit/>
            </a:bodyPr>
            <a:lstStyle/>
            <a:p>
              <a:pPr algn="r">
                <a:lnSpc>
                  <a:spcPct val="150000"/>
                </a:lnSpc>
              </a:pPr>
              <a:r>
                <a:rPr lang="en-GB" sz="1400" dirty="0"/>
                <a:t>08</a:t>
              </a:r>
            </a:p>
          </p:txBody>
        </p:sp>
        <p:sp>
          <p:nvSpPr>
            <p:cNvPr id="52" name="TextBox 51"/>
            <p:cNvSpPr txBox="1"/>
            <p:nvPr/>
          </p:nvSpPr>
          <p:spPr>
            <a:xfrm>
              <a:off x="3713345" y="4182311"/>
              <a:ext cx="271475" cy="395869"/>
            </a:xfrm>
            <a:prstGeom prst="rect">
              <a:avLst/>
            </a:prstGeom>
            <a:noFill/>
          </p:spPr>
          <p:txBody>
            <a:bodyPr wrap="none" lIns="36000" tIns="36000" rIns="36000" bIns="36000" rtlCol="0" anchor="ctr" anchorCtr="0">
              <a:spAutoFit/>
            </a:bodyPr>
            <a:lstStyle/>
            <a:p>
              <a:pPr algn="r">
                <a:lnSpc>
                  <a:spcPct val="150000"/>
                </a:lnSpc>
              </a:pPr>
              <a:r>
                <a:rPr lang="en-GB" sz="1400" dirty="0"/>
                <a:t>18</a:t>
              </a:r>
            </a:p>
          </p:txBody>
        </p:sp>
        <p:sp>
          <p:nvSpPr>
            <p:cNvPr id="53" name="TextBox 52"/>
            <p:cNvSpPr txBox="1"/>
            <p:nvPr/>
          </p:nvSpPr>
          <p:spPr>
            <a:xfrm>
              <a:off x="3713345" y="4364401"/>
              <a:ext cx="271475" cy="395869"/>
            </a:xfrm>
            <a:prstGeom prst="rect">
              <a:avLst/>
            </a:prstGeom>
            <a:noFill/>
          </p:spPr>
          <p:txBody>
            <a:bodyPr wrap="none" lIns="36000" tIns="36000" rIns="36000" bIns="36000" rtlCol="0" anchor="ctr" anchorCtr="0">
              <a:spAutoFit/>
            </a:bodyPr>
            <a:lstStyle/>
            <a:p>
              <a:pPr algn="r">
                <a:lnSpc>
                  <a:spcPct val="150000"/>
                </a:lnSpc>
              </a:pPr>
              <a:r>
                <a:rPr lang="en-GB" sz="1400" dirty="0"/>
                <a:t>19</a:t>
              </a:r>
            </a:p>
          </p:txBody>
        </p:sp>
        <p:sp>
          <p:nvSpPr>
            <p:cNvPr id="54" name="TextBox 53"/>
            <p:cNvSpPr txBox="1"/>
            <p:nvPr/>
          </p:nvSpPr>
          <p:spPr>
            <a:xfrm>
              <a:off x="3713345" y="4546491"/>
              <a:ext cx="271475" cy="395869"/>
            </a:xfrm>
            <a:prstGeom prst="rect">
              <a:avLst/>
            </a:prstGeom>
            <a:noFill/>
          </p:spPr>
          <p:txBody>
            <a:bodyPr wrap="none" lIns="36000" tIns="36000" rIns="36000" bIns="36000" rtlCol="0" anchor="ctr" anchorCtr="0">
              <a:spAutoFit/>
            </a:bodyPr>
            <a:lstStyle/>
            <a:p>
              <a:pPr algn="r">
                <a:lnSpc>
                  <a:spcPct val="150000"/>
                </a:lnSpc>
              </a:pPr>
              <a:r>
                <a:rPr lang="en-GB" sz="1400" dirty="0"/>
                <a:t>03</a:t>
              </a:r>
            </a:p>
          </p:txBody>
        </p:sp>
        <p:sp>
          <p:nvSpPr>
            <p:cNvPr id="55" name="TextBox 54"/>
            <p:cNvSpPr txBox="1"/>
            <p:nvPr/>
          </p:nvSpPr>
          <p:spPr>
            <a:xfrm>
              <a:off x="3713345" y="4728581"/>
              <a:ext cx="271475" cy="395869"/>
            </a:xfrm>
            <a:prstGeom prst="rect">
              <a:avLst/>
            </a:prstGeom>
            <a:noFill/>
          </p:spPr>
          <p:txBody>
            <a:bodyPr wrap="none" lIns="36000" tIns="36000" rIns="36000" bIns="36000" rtlCol="0" anchor="ctr" anchorCtr="0">
              <a:spAutoFit/>
            </a:bodyPr>
            <a:lstStyle/>
            <a:p>
              <a:pPr algn="r">
                <a:lnSpc>
                  <a:spcPct val="150000"/>
                </a:lnSpc>
              </a:pPr>
              <a:r>
                <a:rPr lang="en-GB" sz="1400" dirty="0"/>
                <a:t>20</a:t>
              </a:r>
            </a:p>
          </p:txBody>
        </p:sp>
        <p:sp>
          <p:nvSpPr>
            <p:cNvPr id="56" name="TextBox 55"/>
            <p:cNvSpPr txBox="1"/>
            <p:nvPr/>
          </p:nvSpPr>
          <p:spPr>
            <a:xfrm>
              <a:off x="3713345" y="4917986"/>
              <a:ext cx="271475" cy="395869"/>
            </a:xfrm>
            <a:prstGeom prst="rect">
              <a:avLst/>
            </a:prstGeom>
            <a:noFill/>
          </p:spPr>
          <p:txBody>
            <a:bodyPr wrap="none" lIns="36000" tIns="36000" rIns="36000" bIns="36000" rtlCol="0" anchor="ctr" anchorCtr="0">
              <a:spAutoFit/>
            </a:bodyPr>
            <a:lstStyle/>
            <a:p>
              <a:pPr algn="r">
                <a:lnSpc>
                  <a:spcPct val="150000"/>
                </a:lnSpc>
              </a:pPr>
              <a:r>
                <a:rPr lang="en-GB" sz="1400" dirty="0"/>
                <a:t>14</a:t>
              </a:r>
            </a:p>
          </p:txBody>
        </p:sp>
        <p:sp>
          <p:nvSpPr>
            <p:cNvPr id="57" name="TextBox 56"/>
            <p:cNvSpPr txBox="1"/>
            <p:nvPr/>
          </p:nvSpPr>
          <p:spPr>
            <a:xfrm>
              <a:off x="3717295" y="5108768"/>
              <a:ext cx="271475" cy="395869"/>
            </a:xfrm>
            <a:prstGeom prst="rect">
              <a:avLst/>
            </a:prstGeom>
            <a:noFill/>
          </p:spPr>
          <p:txBody>
            <a:bodyPr wrap="none" lIns="36000" tIns="36000" rIns="36000" bIns="36000" rtlCol="0" anchor="ctr" anchorCtr="0">
              <a:spAutoFit/>
            </a:bodyPr>
            <a:lstStyle/>
            <a:p>
              <a:pPr algn="r">
                <a:lnSpc>
                  <a:spcPct val="150000"/>
                </a:lnSpc>
              </a:pPr>
              <a:r>
                <a:rPr lang="en-GB" sz="1400" dirty="0"/>
                <a:t>10</a:t>
              </a:r>
            </a:p>
          </p:txBody>
        </p:sp>
      </p:grpSp>
      <p:sp>
        <p:nvSpPr>
          <p:cNvPr id="58" name="TextBox 57"/>
          <p:cNvSpPr txBox="1"/>
          <p:nvPr/>
        </p:nvSpPr>
        <p:spPr>
          <a:xfrm>
            <a:off x="6040705" y="5027413"/>
            <a:ext cx="383438" cy="375552"/>
          </a:xfrm>
          <a:prstGeom prst="rect">
            <a:avLst/>
          </a:prstGeom>
          <a:noFill/>
        </p:spPr>
        <p:txBody>
          <a:bodyPr wrap="none" rtlCol="0">
            <a:spAutoFit/>
          </a:bodyPr>
          <a:lstStyle/>
          <a:p>
            <a:pPr algn="r">
              <a:lnSpc>
                <a:spcPct val="150000"/>
              </a:lnSpc>
            </a:pPr>
            <a:r>
              <a:rPr lang="en-GB" sz="1400" dirty="0"/>
              <a:t>10</a:t>
            </a:r>
          </a:p>
        </p:txBody>
      </p:sp>
    </p:spTree>
    <p:extLst>
      <p:ext uri="{BB962C8B-B14F-4D97-AF65-F5344CB8AC3E}">
        <p14:creationId xmlns:p14="http://schemas.microsoft.com/office/powerpoint/2010/main" val="420974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683400" cy="939801"/>
          </a:xfrm>
        </p:spPr>
        <p:txBody>
          <a:bodyPr/>
          <a:lstStyle/>
          <a:p>
            <a:r>
              <a:rPr lang="en-GB" dirty="0"/>
              <a:t>021: Phase II study of atezolizumab in patients with alveolar soft part sarcoma – O’Sullivan Coyne G, et al </a:t>
            </a:r>
          </a:p>
        </p:txBody>
      </p:sp>
      <p:sp>
        <p:nvSpPr>
          <p:cNvPr id="3" name="Content Placeholder 2"/>
          <p:cNvSpPr>
            <a:spLocks noGrp="1"/>
          </p:cNvSpPr>
          <p:nvPr>
            <p:ph idx="1"/>
          </p:nvPr>
        </p:nvSpPr>
        <p:spPr/>
        <p:txBody>
          <a:bodyPr/>
          <a:lstStyle/>
          <a:p>
            <a:pPr marL="0" indent="0">
              <a:buNone/>
            </a:pPr>
            <a:r>
              <a:rPr lang="en-GB" b="1" dirty="0">
                <a:solidFill>
                  <a:schemeClr val="bg1"/>
                </a:solidFill>
              </a:rPr>
              <a:t>KEY RESULTS (CONT.)</a:t>
            </a:r>
          </a:p>
          <a:p>
            <a:endParaRPr lang="en-GB" dirty="0"/>
          </a:p>
        </p:txBody>
      </p:sp>
      <p:sp>
        <p:nvSpPr>
          <p:cNvPr id="4" name="Text Box 4"/>
          <p:cNvSpPr txBox="1">
            <a:spLocks noChangeArrowheads="1"/>
          </p:cNvSpPr>
          <p:nvPr/>
        </p:nvSpPr>
        <p:spPr bwMode="auto">
          <a:xfrm>
            <a:off x="2294920" y="6474897"/>
            <a:ext cx="662841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a:t>O’Sullivan Coyne G, et al. </a:t>
            </a:r>
            <a:r>
              <a:rPr lang="en-US" sz="1200" dirty="0"/>
              <a:t>CTOS 2018 Annual Meeting, November 14–17, Rome, Italy; Paper </a:t>
            </a:r>
            <a:r>
              <a:rPr lang="en-GB" sz="1200" dirty="0"/>
              <a:t>021</a:t>
            </a:r>
          </a:p>
        </p:txBody>
      </p:sp>
      <p:graphicFrame>
        <p:nvGraphicFramePr>
          <p:cNvPr id="5" name="Table 4"/>
          <p:cNvGraphicFramePr>
            <a:graphicFrameLocks noGrp="1"/>
          </p:cNvGraphicFramePr>
          <p:nvPr>
            <p:extLst>
              <p:ext uri="{D42A27DB-BD31-4B8C-83A1-F6EECF244321}">
                <p14:modId xmlns:p14="http://schemas.microsoft.com/office/powerpoint/2010/main" val="4065463211"/>
              </p:ext>
            </p:extLst>
          </p:nvPr>
        </p:nvGraphicFramePr>
        <p:xfrm>
          <a:off x="522300" y="1746310"/>
          <a:ext cx="7956682" cy="4394200"/>
        </p:xfrm>
        <a:graphic>
          <a:graphicData uri="http://schemas.openxmlformats.org/drawingml/2006/table">
            <a:tbl>
              <a:tblPr firstRow="1" bandRow="1">
                <a:tableStyleId>{69012ECD-51FC-41F1-AA8D-1B2483CD663E}</a:tableStyleId>
              </a:tblPr>
              <a:tblGrid>
                <a:gridCol w="4548464">
                  <a:extLst>
                    <a:ext uri="{9D8B030D-6E8A-4147-A177-3AD203B41FA5}">
                      <a16:colId xmlns:a16="http://schemas.microsoft.com/office/drawing/2014/main" val="1666994748"/>
                    </a:ext>
                  </a:extLst>
                </a:gridCol>
                <a:gridCol w="1676400">
                  <a:extLst>
                    <a:ext uri="{9D8B030D-6E8A-4147-A177-3AD203B41FA5}">
                      <a16:colId xmlns:a16="http://schemas.microsoft.com/office/drawing/2014/main" val="707942427"/>
                    </a:ext>
                  </a:extLst>
                </a:gridCol>
                <a:gridCol w="1731818">
                  <a:extLst>
                    <a:ext uri="{9D8B030D-6E8A-4147-A177-3AD203B41FA5}">
                      <a16:colId xmlns:a16="http://schemas.microsoft.com/office/drawing/2014/main" val="3910322445"/>
                    </a:ext>
                  </a:extLst>
                </a:gridCol>
              </a:tblGrid>
              <a:tr h="370840">
                <a:tc>
                  <a:txBody>
                    <a:bodyPr/>
                    <a:lstStyle/>
                    <a:p>
                      <a:r>
                        <a:rPr lang="en-GB" sz="1600" dirty="0">
                          <a:solidFill>
                            <a:schemeClr val="tx2"/>
                          </a:solidFill>
                        </a:rPr>
                        <a:t>AEs occurring</a:t>
                      </a:r>
                      <a:r>
                        <a:rPr lang="en-GB" sz="1600" baseline="0" dirty="0">
                          <a:solidFill>
                            <a:schemeClr val="tx2"/>
                          </a:solidFill>
                        </a:rPr>
                        <a:t> in </a:t>
                      </a:r>
                      <a:r>
                        <a:rPr lang="en-GB" sz="1600" baseline="0" dirty="0">
                          <a:solidFill>
                            <a:schemeClr val="tx2"/>
                          </a:solidFill>
                          <a:latin typeface="Arial" panose="020B0604020202020204" pitchFamily="34" charset="0"/>
                          <a:cs typeface="Arial" panose="020B0604020202020204" pitchFamily="34" charset="0"/>
                        </a:rPr>
                        <a:t>≥</a:t>
                      </a:r>
                      <a:r>
                        <a:rPr lang="en-GB" sz="1600" baseline="0" dirty="0">
                          <a:solidFill>
                            <a:schemeClr val="tx2"/>
                          </a:solidFill>
                        </a:rPr>
                        <a:t>10% of patients, </a:t>
                      </a:r>
                      <a:r>
                        <a:rPr lang="en-GB" sz="1600" dirty="0">
                          <a:solidFill>
                            <a:schemeClr val="tx2"/>
                          </a:solidFill>
                        </a:rPr>
                        <a:t>n</a:t>
                      </a:r>
                    </a:p>
                  </a:txBody>
                  <a:tcPr/>
                </a:tc>
                <a:tc>
                  <a:txBody>
                    <a:bodyPr/>
                    <a:lstStyle/>
                    <a:p>
                      <a:pPr algn="ctr"/>
                      <a:r>
                        <a:rPr lang="en-GB" sz="1600" dirty="0">
                          <a:solidFill>
                            <a:schemeClr val="tx2"/>
                          </a:solidFill>
                        </a:rPr>
                        <a:t>Grade 1/2</a:t>
                      </a:r>
                    </a:p>
                  </a:txBody>
                  <a:tcPr/>
                </a:tc>
                <a:tc>
                  <a:txBody>
                    <a:bodyPr/>
                    <a:lstStyle/>
                    <a:p>
                      <a:pPr algn="ctr"/>
                      <a:r>
                        <a:rPr lang="en-GB" sz="1600" dirty="0">
                          <a:solidFill>
                            <a:schemeClr val="tx2"/>
                          </a:solidFill>
                        </a:rPr>
                        <a:t>Grade</a:t>
                      </a:r>
                      <a:r>
                        <a:rPr lang="en-GB" sz="1600" baseline="0" dirty="0">
                          <a:solidFill>
                            <a:schemeClr val="tx2"/>
                          </a:solidFill>
                        </a:rPr>
                        <a:t> 3</a:t>
                      </a:r>
                      <a:endParaRPr lang="en-GB" sz="1600" dirty="0">
                        <a:solidFill>
                          <a:schemeClr val="tx2"/>
                        </a:solidFill>
                      </a:endParaRPr>
                    </a:p>
                  </a:txBody>
                  <a:tcPr/>
                </a:tc>
                <a:extLst>
                  <a:ext uri="{0D108BD9-81ED-4DB2-BD59-A6C34878D82A}">
                    <a16:rowId xmlns:a16="http://schemas.microsoft.com/office/drawing/2014/main" val="3272836360"/>
                  </a:ext>
                </a:extLst>
              </a:tr>
              <a:tr h="168850">
                <a:tc>
                  <a:txBody>
                    <a:bodyPr/>
                    <a:lstStyle/>
                    <a:p>
                      <a:r>
                        <a:rPr lang="en-GB" sz="1600" dirty="0"/>
                        <a:t>Dysphagia</a:t>
                      </a:r>
                    </a:p>
                  </a:txBody>
                  <a:tcPr/>
                </a:tc>
                <a:tc>
                  <a:txBody>
                    <a:bodyPr/>
                    <a:lstStyle/>
                    <a:p>
                      <a:pPr algn="ctr"/>
                      <a:r>
                        <a:rPr lang="en-GB" sz="1600" dirty="0"/>
                        <a:t>3</a:t>
                      </a:r>
                    </a:p>
                  </a:txBody>
                  <a:tcPr/>
                </a:tc>
                <a:tc>
                  <a:txBody>
                    <a:bodyPr/>
                    <a:lstStyle/>
                    <a:p>
                      <a:pPr algn="ctr"/>
                      <a:r>
                        <a:rPr lang="en-GB" sz="1600" dirty="0"/>
                        <a:t>-</a:t>
                      </a:r>
                    </a:p>
                  </a:txBody>
                  <a:tcPr/>
                </a:tc>
                <a:extLst>
                  <a:ext uri="{0D108BD9-81ED-4DB2-BD59-A6C34878D82A}">
                    <a16:rowId xmlns:a16="http://schemas.microsoft.com/office/drawing/2014/main" val="4259471848"/>
                  </a:ext>
                </a:extLst>
              </a:tr>
              <a:tr h="0">
                <a:tc>
                  <a:txBody>
                    <a:bodyPr/>
                    <a:lstStyle/>
                    <a:p>
                      <a:r>
                        <a:rPr lang="en-GB" sz="1600" dirty="0"/>
                        <a:t>Fatigue</a:t>
                      </a:r>
                    </a:p>
                  </a:txBody>
                  <a:tcPr/>
                </a:tc>
                <a:tc>
                  <a:txBody>
                    <a:bodyPr/>
                    <a:lstStyle/>
                    <a:p>
                      <a:pPr algn="ctr"/>
                      <a:r>
                        <a:rPr lang="en-GB" sz="1600" dirty="0"/>
                        <a:t>5</a:t>
                      </a:r>
                    </a:p>
                  </a:txBody>
                  <a:tcPr/>
                </a:tc>
                <a:tc>
                  <a:txBody>
                    <a:bodyPr/>
                    <a:lstStyle/>
                    <a:p>
                      <a:pPr algn="ctr"/>
                      <a:r>
                        <a:rPr lang="en-GB" sz="1600" dirty="0"/>
                        <a:t>-</a:t>
                      </a:r>
                    </a:p>
                  </a:txBody>
                  <a:tcPr/>
                </a:tc>
                <a:extLst>
                  <a:ext uri="{0D108BD9-81ED-4DB2-BD59-A6C34878D82A}">
                    <a16:rowId xmlns:a16="http://schemas.microsoft.com/office/drawing/2014/main" val="342701848"/>
                  </a:ext>
                </a:extLst>
              </a:tr>
              <a:tr h="0">
                <a:tc>
                  <a:txBody>
                    <a:bodyPr/>
                    <a:lstStyle/>
                    <a:p>
                      <a:r>
                        <a:rPr lang="en-GB" sz="1600" dirty="0"/>
                        <a:t>Fracture</a:t>
                      </a:r>
                      <a:endParaRPr lang="en-GB" dirty="0"/>
                    </a:p>
                  </a:txBody>
                  <a:tcPr/>
                </a:tc>
                <a:tc>
                  <a:txBody>
                    <a:bodyPr/>
                    <a:lstStyle/>
                    <a:p>
                      <a:pPr algn="ctr"/>
                      <a:r>
                        <a:rPr lang="en-GB" sz="1600" dirty="0"/>
                        <a:t>-</a:t>
                      </a:r>
                    </a:p>
                  </a:txBody>
                  <a:tcPr/>
                </a:tc>
                <a:tc>
                  <a:txBody>
                    <a:bodyPr/>
                    <a:lstStyle/>
                    <a:p>
                      <a:pPr algn="ctr"/>
                      <a:r>
                        <a:rPr lang="en-GB" sz="1600" dirty="0"/>
                        <a:t>1</a:t>
                      </a:r>
                    </a:p>
                  </a:txBody>
                  <a:tcPr/>
                </a:tc>
                <a:extLst>
                  <a:ext uri="{0D108BD9-81ED-4DB2-BD59-A6C34878D82A}">
                    <a16:rowId xmlns:a16="http://schemas.microsoft.com/office/drawing/2014/main" val="716520937"/>
                  </a:ext>
                </a:extLst>
              </a:tr>
              <a:tr h="0">
                <a:tc>
                  <a:txBody>
                    <a:bodyPr/>
                    <a:lstStyle/>
                    <a:p>
                      <a:r>
                        <a:rPr lang="en-GB" sz="1600" dirty="0"/>
                        <a:t>Hyperhidrosis</a:t>
                      </a:r>
                    </a:p>
                  </a:txBody>
                  <a:tcPr/>
                </a:tc>
                <a:tc>
                  <a:txBody>
                    <a:bodyPr/>
                    <a:lstStyle/>
                    <a:p>
                      <a:pPr algn="ctr"/>
                      <a:r>
                        <a:rPr lang="en-GB" sz="1600" dirty="0"/>
                        <a:t>3</a:t>
                      </a:r>
                    </a:p>
                  </a:txBody>
                  <a:tcPr/>
                </a:tc>
                <a:tc>
                  <a:txBody>
                    <a:bodyPr/>
                    <a:lstStyle/>
                    <a:p>
                      <a:pPr algn="ctr"/>
                      <a:r>
                        <a:rPr lang="en-GB" sz="1600" dirty="0"/>
                        <a:t>-</a:t>
                      </a:r>
                    </a:p>
                  </a:txBody>
                  <a:tcPr/>
                </a:tc>
                <a:extLst>
                  <a:ext uri="{0D108BD9-81ED-4DB2-BD59-A6C34878D82A}">
                    <a16:rowId xmlns:a16="http://schemas.microsoft.com/office/drawing/2014/main" val="3677439158"/>
                  </a:ext>
                </a:extLst>
              </a:tr>
              <a:tr h="0">
                <a:tc>
                  <a:txBody>
                    <a:bodyPr/>
                    <a:lstStyle/>
                    <a:p>
                      <a:r>
                        <a:rPr lang="en-GB" sz="1600" dirty="0"/>
                        <a:t>Hypothyroidism</a:t>
                      </a:r>
                    </a:p>
                  </a:txBody>
                  <a:tcPr/>
                </a:tc>
                <a:tc>
                  <a:txBody>
                    <a:bodyPr/>
                    <a:lstStyle/>
                    <a:p>
                      <a:pPr algn="ctr"/>
                      <a:r>
                        <a:rPr lang="en-GB" sz="1600" dirty="0"/>
                        <a:t>3</a:t>
                      </a:r>
                    </a:p>
                  </a:txBody>
                  <a:tcPr/>
                </a:tc>
                <a:tc>
                  <a:txBody>
                    <a:bodyPr/>
                    <a:lstStyle/>
                    <a:p>
                      <a:pPr algn="ctr"/>
                      <a:r>
                        <a:rPr lang="en-GB" sz="1600" dirty="0"/>
                        <a:t>-</a:t>
                      </a:r>
                    </a:p>
                  </a:txBody>
                  <a:tcPr/>
                </a:tc>
                <a:extLst>
                  <a:ext uri="{0D108BD9-81ED-4DB2-BD59-A6C34878D82A}">
                    <a16:rowId xmlns:a16="http://schemas.microsoft.com/office/drawing/2014/main" val="2470691943"/>
                  </a:ext>
                </a:extLst>
              </a:tr>
              <a:tr h="182705">
                <a:tc>
                  <a:txBody>
                    <a:bodyPr/>
                    <a:lstStyle/>
                    <a:p>
                      <a:r>
                        <a:rPr lang="en-GB" sz="1600" dirty="0"/>
                        <a:t>Insomnia</a:t>
                      </a:r>
                    </a:p>
                  </a:txBody>
                  <a:tcPr/>
                </a:tc>
                <a:tc>
                  <a:txBody>
                    <a:bodyPr/>
                    <a:lstStyle/>
                    <a:p>
                      <a:pPr algn="ctr"/>
                      <a:r>
                        <a:rPr lang="en-GB" sz="1600" dirty="0"/>
                        <a:t>3</a:t>
                      </a:r>
                    </a:p>
                  </a:txBody>
                  <a:tcPr/>
                </a:tc>
                <a:tc>
                  <a:txBody>
                    <a:bodyPr/>
                    <a:lstStyle/>
                    <a:p>
                      <a:pPr algn="ctr"/>
                      <a:r>
                        <a:rPr lang="en-GB" sz="1600" dirty="0"/>
                        <a:t>-</a:t>
                      </a:r>
                    </a:p>
                  </a:txBody>
                  <a:tcPr/>
                </a:tc>
                <a:extLst>
                  <a:ext uri="{0D108BD9-81ED-4DB2-BD59-A6C34878D82A}">
                    <a16:rowId xmlns:a16="http://schemas.microsoft.com/office/drawing/2014/main" val="3992827962"/>
                  </a:ext>
                </a:extLst>
              </a:tr>
              <a:tr h="0">
                <a:tc>
                  <a:txBody>
                    <a:bodyPr/>
                    <a:lstStyle/>
                    <a:p>
                      <a:r>
                        <a:rPr lang="en-GB" sz="1600" dirty="0"/>
                        <a:t>Lymphocyte count decreased</a:t>
                      </a:r>
                    </a:p>
                  </a:txBody>
                  <a:tcPr/>
                </a:tc>
                <a:tc>
                  <a:txBody>
                    <a:bodyPr/>
                    <a:lstStyle/>
                    <a:p>
                      <a:pPr algn="ctr"/>
                      <a:r>
                        <a:rPr lang="en-GB" sz="1600" dirty="0"/>
                        <a:t>3</a:t>
                      </a:r>
                    </a:p>
                  </a:txBody>
                  <a:tcPr/>
                </a:tc>
                <a:tc>
                  <a:txBody>
                    <a:bodyPr/>
                    <a:lstStyle/>
                    <a:p>
                      <a:pPr algn="ctr"/>
                      <a:r>
                        <a:rPr lang="en-GB" sz="1600" dirty="0"/>
                        <a:t>-</a:t>
                      </a:r>
                    </a:p>
                  </a:txBody>
                  <a:tcPr/>
                </a:tc>
                <a:extLst>
                  <a:ext uri="{0D108BD9-81ED-4DB2-BD59-A6C34878D82A}">
                    <a16:rowId xmlns:a16="http://schemas.microsoft.com/office/drawing/2014/main" val="3462815683"/>
                  </a:ext>
                </a:extLst>
              </a:tr>
              <a:tr h="121745">
                <a:tc>
                  <a:txBody>
                    <a:bodyPr/>
                    <a:lstStyle/>
                    <a:p>
                      <a:r>
                        <a:rPr lang="en-GB" sz="1600" dirty="0"/>
                        <a:t>Pain in extremity</a:t>
                      </a:r>
                    </a:p>
                  </a:txBody>
                  <a:tcPr/>
                </a:tc>
                <a:tc>
                  <a:txBody>
                    <a:bodyPr/>
                    <a:lstStyle/>
                    <a:p>
                      <a:pPr algn="ctr"/>
                      <a:r>
                        <a:rPr lang="en-GB" sz="1600" dirty="0"/>
                        <a:t>3</a:t>
                      </a:r>
                    </a:p>
                  </a:txBody>
                  <a:tcPr/>
                </a:tc>
                <a:tc>
                  <a:txBody>
                    <a:bodyPr/>
                    <a:lstStyle/>
                    <a:p>
                      <a:pPr algn="ctr"/>
                      <a:r>
                        <a:rPr lang="en-GB" sz="1600" dirty="0"/>
                        <a:t>1</a:t>
                      </a:r>
                    </a:p>
                  </a:txBody>
                  <a:tcPr/>
                </a:tc>
                <a:extLst>
                  <a:ext uri="{0D108BD9-81ED-4DB2-BD59-A6C34878D82A}">
                    <a16:rowId xmlns:a16="http://schemas.microsoft.com/office/drawing/2014/main" val="1703932581"/>
                  </a:ext>
                </a:extLst>
              </a:tr>
              <a:tr h="118974">
                <a:tc>
                  <a:txBody>
                    <a:bodyPr/>
                    <a:lstStyle/>
                    <a:p>
                      <a:r>
                        <a:rPr lang="en-GB" sz="1600" dirty="0"/>
                        <a:t>Platelet count decreased</a:t>
                      </a:r>
                    </a:p>
                  </a:txBody>
                  <a:tcPr/>
                </a:tc>
                <a:tc>
                  <a:txBody>
                    <a:bodyPr/>
                    <a:lstStyle/>
                    <a:p>
                      <a:pPr algn="ctr"/>
                      <a:r>
                        <a:rPr lang="en-GB" sz="1600" dirty="0"/>
                        <a:t>3</a:t>
                      </a:r>
                    </a:p>
                  </a:txBody>
                  <a:tcPr/>
                </a:tc>
                <a:tc>
                  <a:txBody>
                    <a:bodyPr/>
                    <a:lstStyle/>
                    <a:p>
                      <a:pPr algn="ctr"/>
                      <a:r>
                        <a:rPr lang="en-GB" sz="1600" dirty="0"/>
                        <a:t>-</a:t>
                      </a:r>
                    </a:p>
                  </a:txBody>
                  <a:tcPr/>
                </a:tc>
                <a:extLst>
                  <a:ext uri="{0D108BD9-81ED-4DB2-BD59-A6C34878D82A}">
                    <a16:rowId xmlns:a16="http://schemas.microsoft.com/office/drawing/2014/main" val="3156249185"/>
                  </a:ext>
                </a:extLst>
              </a:tr>
              <a:tr h="0">
                <a:tc>
                  <a:txBody>
                    <a:bodyPr/>
                    <a:lstStyle/>
                    <a:p>
                      <a:r>
                        <a:rPr lang="en-GB" sz="1600" dirty="0"/>
                        <a:t>Rash </a:t>
                      </a:r>
                      <a:r>
                        <a:rPr lang="en-GB" sz="1600" dirty="0" err="1"/>
                        <a:t>maculo</a:t>
                      </a:r>
                      <a:r>
                        <a:rPr lang="en-GB" sz="1600" dirty="0"/>
                        <a:t>-popular</a:t>
                      </a:r>
                    </a:p>
                  </a:txBody>
                  <a:tcPr/>
                </a:tc>
                <a:tc>
                  <a:txBody>
                    <a:bodyPr/>
                    <a:lstStyle/>
                    <a:p>
                      <a:pPr algn="ctr"/>
                      <a:r>
                        <a:rPr lang="en-GB" sz="1600" dirty="0"/>
                        <a:t>-</a:t>
                      </a:r>
                    </a:p>
                  </a:txBody>
                  <a:tcPr/>
                </a:tc>
                <a:tc>
                  <a:txBody>
                    <a:bodyPr/>
                    <a:lstStyle/>
                    <a:p>
                      <a:pPr algn="ctr"/>
                      <a:r>
                        <a:rPr lang="en-GB" sz="1600" dirty="0"/>
                        <a:t>1</a:t>
                      </a:r>
                    </a:p>
                  </a:txBody>
                  <a:tcPr/>
                </a:tc>
                <a:extLst>
                  <a:ext uri="{0D108BD9-81ED-4DB2-BD59-A6C34878D82A}">
                    <a16:rowId xmlns:a16="http://schemas.microsoft.com/office/drawing/2014/main" val="728336939"/>
                  </a:ext>
                </a:extLst>
              </a:tr>
              <a:tr h="0">
                <a:tc>
                  <a:txBody>
                    <a:bodyPr/>
                    <a:lstStyle/>
                    <a:p>
                      <a:r>
                        <a:rPr lang="en-GB" sz="1600" dirty="0"/>
                        <a:t>Skin hyperpigmentation</a:t>
                      </a:r>
                    </a:p>
                  </a:txBody>
                  <a:tcPr/>
                </a:tc>
                <a:tc>
                  <a:txBody>
                    <a:bodyPr/>
                    <a:lstStyle/>
                    <a:p>
                      <a:pPr algn="ctr"/>
                      <a:r>
                        <a:rPr lang="en-GB" sz="1600" dirty="0"/>
                        <a:t>3</a:t>
                      </a:r>
                    </a:p>
                  </a:txBody>
                  <a:tcPr/>
                </a:tc>
                <a:tc>
                  <a:txBody>
                    <a:bodyPr/>
                    <a:lstStyle/>
                    <a:p>
                      <a:pPr algn="ctr"/>
                      <a:r>
                        <a:rPr lang="en-GB" sz="1600" dirty="0"/>
                        <a:t>-</a:t>
                      </a:r>
                    </a:p>
                  </a:txBody>
                  <a:tcPr/>
                </a:tc>
                <a:extLst>
                  <a:ext uri="{0D108BD9-81ED-4DB2-BD59-A6C34878D82A}">
                    <a16:rowId xmlns:a16="http://schemas.microsoft.com/office/drawing/2014/main" val="2609047831"/>
                  </a:ext>
                </a:extLst>
              </a:tr>
              <a:tr h="166079">
                <a:tc>
                  <a:txBody>
                    <a:bodyPr/>
                    <a:lstStyle/>
                    <a:p>
                      <a:r>
                        <a:rPr lang="en-GB" sz="1600" dirty="0"/>
                        <a:t>White blood cell decreased</a:t>
                      </a:r>
                    </a:p>
                  </a:txBody>
                  <a:tcPr/>
                </a:tc>
                <a:tc>
                  <a:txBody>
                    <a:bodyPr/>
                    <a:lstStyle/>
                    <a:p>
                      <a:pPr algn="ctr"/>
                      <a:r>
                        <a:rPr lang="en-GB" sz="1600" dirty="0"/>
                        <a:t>3</a:t>
                      </a:r>
                    </a:p>
                  </a:txBody>
                  <a:tcPr/>
                </a:tc>
                <a:tc>
                  <a:txBody>
                    <a:bodyPr/>
                    <a:lstStyle/>
                    <a:p>
                      <a:pPr algn="ctr"/>
                      <a:r>
                        <a:rPr lang="en-GB" sz="1600" dirty="0"/>
                        <a:t>-</a:t>
                      </a:r>
                    </a:p>
                  </a:txBody>
                  <a:tcPr/>
                </a:tc>
                <a:extLst>
                  <a:ext uri="{0D108BD9-81ED-4DB2-BD59-A6C34878D82A}">
                    <a16:rowId xmlns:a16="http://schemas.microsoft.com/office/drawing/2014/main" val="1714381427"/>
                  </a:ext>
                </a:extLst>
              </a:tr>
            </a:tbl>
          </a:graphicData>
        </a:graphic>
      </p:graphicFrame>
    </p:spTree>
    <p:extLst>
      <p:ext uri="{BB962C8B-B14F-4D97-AF65-F5344CB8AC3E}">
        <p14:creationId xmlns:p14="http://schemas.microsoft.com/office/powerpoint/2010/main" val="2457120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726600" cy="939801"/>
          </a:xfrm>
        </p:spPr>
        <p:txBody>
          <a:bodyPr/>
          <a:lstStyle/>
          <a:p>
            <a:r>
              <a:rPr lang="en-GB" dirty="0"/>
              <a:t>021: Phase II study of atezolizumab in patients with alveolar soft part sarcoma – O’Sullivan Coyne G, et al </a:t>
            </a:r>
          </a:p>
        </p:txBody>
      </p:sp>
      <p:sp>
        <p:nvSpPr>
          <p:cNvPr id="3" name="Content Placeholder 2"/>
          <p:cNvSpPr>
            <a:spLocks noGrp="1"/>
          </p:cNvSpPr>
          <p:nvPr>
            <p:ph idx="1"/>
          </p:nvPr>
        </p:nvSpPr>
        <p:spPr>
          <a:xfrm>
            <a:off x="228600" y="1320800"/>
            <a:ext cx="8802974" cy="5308600"/>
          </a:xfrm>
        </p:spPr>
        <p:txBody>
          <a:bodyPr/>
          <a:lstStyle/>
          <a:p>
            <a:pPr marL="0" indent="0">
              <a:buNone/>
            </a:pPr>
            <a:r>
              <a:rPr lang="en-GB" b="1" dirty="0">
                <a:solidFill>
                  <a:schemeClr val="bg1"/>
                </a:solidFill>
              </a:rPr>
              <a:t>CONCLUSIONS</a:t>
            </a:r>
          </a:p>
          <a:p>
            <a:r>
              <a:rPr lang="en-GB" dirty="0"/>
              <a:t>In patients with alveolar soft part sarcoma, atezolizumab demonstrated durable responses and an acceptable safety profile</a:t>
            </a:r>
          </a:p>
          <a:p>
            <a:r>
              <a:rPr lang="en-GB" dirty="0"/>
              <a:t>Investigation of atezolizumab in patients with clear cell sarcoma and chondrosarcoma is planned</a:t>
            </a:r>
          </a:p>
        </p:txBody>
      </p:sp>
      <p:sp>
        <p:nvSpPr>
          <p:cNvPr id="4" name="Text Box 4"/>
          <p:cNvSpPr txBox="1">
            <a:spLocks noChangeArrowheads="1"/>
          </p:cNvSpPr>
          <p:nvPr/>
        </p:nvSpPr>
        <p:spPr bwMode="auto">
          <a:xfrm>
            <a:off x="2294920" y="6474897"/>
            <a:ext cx="662841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a:t>O’Sullivan Coyne G, et al. </a:t>
            </a:r>
            <a:r>
              <a:rPr lang="en-US" sz="1200" dirty="0"/>
              <a:t>CTOS 2018 Annual Meeting, November 14–17, Rome, Italy; Paper </a:t>
            </a:r>
            <a:r>
              <a:rPr lang="en-GB" sz="1200" dirty="0"/>
              <a:t>021</a:t>
            </a:r>
          </a:p>
        </p:txBody>
      </p:sp>
    </p:spTree>
    <p:extLst>
      <p:ext uri="{BB962C8B-B14F-4D97-AF65-F5344CB8AC3E}">
        <p14:creationId xmlns:p14="http://schemas.microsoft.com/office/powerpoint/2010/main" val="1855047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481800" cy="939801"/>
          </a:xfrm>
        </p:spPr>
        <p:txBody>
          <a:bodyPr/>
          <a:lstStyle/>
          <a:p>
            <a:r>
              <a:rPr lang="en-GB" dirty="0"/>
              <a:t>022: EZH2 inhibitor tazemetostat (TAZ) interim data in adults and </a:t>
            </a:r>
            <a:r>
              <a:rPr lang="en-GB" dirty="0" err="1"/>
              <a:t>pediatric</a:t>
            </a:r>
            <a:r>
              <a:rPr lang="en-GB" dirty="0"/>
              <a:t> patients with INI1-negative soft-tissue sarcomas (STS) including epithelioid sarcoma (ES) (NCT02601950, NCT02601937) – </a:t>
            </a:r>
            <a:r>
              <a:rPr lang="en-GB" dirty="0" err="1"/>
              <a:t>Gounder</a:t>
            </a:r>
            <a:r>
              <a:rPr lang="en-GB" dirty="0"/>
              <a:t> M, et al </a:t>
            </a:r>
          </a:p>
        </p:txBody>
      </p:sp>
      <p:sp>
        <p:nvSpPr>
          <p:cNvPr id="3" name="Content Placeholder 2"/>
          <p:cNvSpPr>
            <a:spLocks noGrp="1"/>
          </p:cNvSpPr>
          <p:nvPr>
            <p:ph idx="1"/>
          </p:nvPr>
        </p:nvSpPr>
        <p:spPr/>
        <p:txBody>
          <a:bodyPr/>
          <a:lstStyle/>
          <a:p>
            <a:pPr marL="0" indent="0">
              <a:buNone/>
            </a:pPr>
            <a:r>
              <a:rPr lang="en-GB" b="1" dirty="0">
                <a:solidFill>
                  <a:schemeClr val="bg1"/>
                </a:solidFill>
              </a:rPr>
              <a:t>STUDY OBJECTIVE</a:t>
            </a:r>
          </a:p>
          <a:p>
            <a:r>
              <a:rPr lang="en-GB" dirty="0"/>
              <a:t>To assess the efficacy and safety of tazemetostat in paediatric patients with epithelioid sarcoma</a:t>
            </a:r>
          </a:p>
        </p:txBody>
      </p:sp>
      <p:sp>
        <p:nvSpPr>
          <p:cNvPr id="4" name="Text Box 4"/>
          <p:cNvSpPr txBox="1">
            <a:spLocks noChangeArrowheads="1"/>
          </p:cNvSpPr>
          <p:nvPr/>
        </p:nvSpPr>
        <p:spPr bwMode="auto">
          <a:xfrm>
            <a:off x="2865589" y="6474897"/>
            <a:ext cx="605774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err="1">
                <a:ln>
                  <a:noFill/>
                </a:ln>
                <a:effectLst/>
                <a:uLnTx/>
                <a:uFillTx/>
                <a:latin typeface="Arial" charset="0"/>
                <a:ea typeface="+mn-ea"/>
                <a:cs typeface="Arial" charset="0"/>
              </a:rPr>
              <a:t>Gounder</a:t>
            </a:r>
            <a:r>
              <a:rPr kumimoji="0" lang="en-GB" sz="1200" b="0" i="0" u="none" strike="noStrike" kern="1200" cap="none" spc="0" normalizeH="0" noProof="0" dirty="0">
                <a:ln>
                  <a:noFill/>
                </a:ln>
                <a:effectLst/>
                <a:uLnTx/>
                <a:uFillTx/>
                <a:latin typeface="Arial" charset="0"/>
                <a:ea typeface="+mn-ea"/>
                <a:cs typeface="Arial" charset="0"/>
              </a:rPr>
              <a:t> M</a:t>
            </a:r>
            <a:r>
              <a:rPr kumimoji="0" lang="en-GB" sz="1200" b="0" i="0" u="none" strike="noStrike" kern="1200" cap="none" spc="0" normalizeH="0" baseline="0" noProof="0" dirty="0">
                <a:ln>
                  <a:noFill/>
                </a:ln>
                <a:effectLst/>
                <a:uLnTx/>
                <a:uFillTx/>
                <a:latin typeface="Arial" charset="0"/>
                <a:ea typeface="+mn-ea"/>
                <a:cs typeface="Arial" charset="0"/>
              </a:rPr>
              <a:t>, et al. </a:t>
            </a:r>
            <a:r>
              <a:rPr kumimoji="0" lang="en-US" sz="1200" b="0" i="0" u="none" strike="noStrike" kern="1200" cap="none" spc="0" normalizeH="0" baseline="0" noProof="0" dirty="0">
                <a:ln>
                  <a:noFill/>
                </a:ln>
                <a:effectLst/>
                <a:uLnTx/>
                <a:uFillTx/>
                <a:latin typeface="Arial" charset="0"/>
                <a:ea typeface="+mn-ea"/>
                <a:cs typeface="Arial" charset="0"/>
              </a:rPr>
              <a:t>CTOS 2018 Annual Meeting, November 14–17, Rome, Italy; Paper </a:t>
            </a:r>
            <a:r>
              <a:rPr kumimoji="0" lang="en-GB" sz="1200" b="0" i="0" u="none" strike="noStrike" kern="1200" cap="none" spc="0" normalizeH="0" baseline="0" noProof="0" dirty="0">
                <a:ln>
                  <a:noFill/>
                </a:ln>
                <a:effectLst/>
                <a:uLnTx/>
                <a:uFillTx/>
                <a:latin typeface="Arial" charset="0"/>
                <a:ea typeface="+mn-ea"/>
                <a:cs typeface="Arial" charset="0"/>
              </a:rPr>
              <a:t>022</a:t>
            </a:r>
          </a:p>
        </p:txBody>
      </p:sp>
      <p:sp>
        <p:nvSpPr>
          <p:cNvPr id="6" name="AutoShape 12"/>
          <p:cNvSpPr>
            <a:spLocks noChangeArrowheads="1"/>
          </p:cNvSpPr>
          <p:nvPr/>
        </p:nvSpPr>
        <p:spPr bwMode="auto">
          <a:xfrm>
            <a:off x="5630399" y="2812679"/>
            <a:ext cx="1896613" cy="2094929"/>
          </a:xfrm>
          <a:prstGeom prst="roundRect">
            <a:avLst>
              <a:gd name="adj" fmla="val 16667"/>
            </a:avLst>
          </a:prstGeom>
          <a:solidFill>
            <a:schemeClr val="accent2"/>
          </a:solidFill>
          <a:ln w="9525" algn="ctr">
            <a:noFill/>
            <a:round/>
            <a:headEnd/>
            <a:tailEnd/>
          </a:ln>
        </p:spPr>
        <p:txBody>
          <a:bodyPr lIns="90488" tIns="0" rIns="90488" bIns="0" anchor="ctr"/>
          <a:lstStyle/>
          <a:p>
            <a:pPr lvl="0" algn="ctr" defTabSz="892175" eaLnBrk="0" hangingPunct="0">
              <a:defRPr/>
            </a:pPr>
            <a:r>
              <a:rPr kumimoji="0" lang="en-GB" altLang="zh-CN" sz="1600" b="0" i="0" u="none" strike="noStrike" kern="1200" cap="none" spc="0" normalizeH="0" baseline="0" dirty="0">
                <a:ln>
                  <a:noFill/>
                </a:ln>
                <a:solidFill>
                  <a:srgbClr val="FFFFFF"/>
                </a:solidFill>
                <a:effectLst/>
                <a:uLnTx/>
                <a:uFillTx/>
                <a:ea typeface="SimSun" pitchFamily="2" charset="-122"/>
              </a:rPr>
              <a:t>Tazemetostat 800</a:t>
            </a:r>
            <a:r>
              <a:rPr kumimoji="0" lang="en-GB" altLang="zh-CN" sz="1600" b="0" i="0" u="none" strike="noStrike" kern="1200" cap="none" spc="0" normalizeH="0" dirty="0">
                <a:ln>
                  <a:noFill/>
                </a:ln>
                <a:solidFill>
                  <a:srgbClr val="FFFFFF"/>
                </a:solidFill>
                <a:effectLst/>
                <a:uLnTx/>
                <a:uFillTx/>
                <a:ea typeface="SimSun" pitchFamily="2" charset="-122"/>
              </a:rPr>
              <a:t> mg bid continuous </a:t>
            </a:r>
            <a:br>
              <a:rPr kumimoji="0" lang="en-GB" altLang="zh-CN" sz="1600" b="0" i="0" u="none" strike="noStrike" kern="1200" cap="none" spc="0" normalizeH="0" dirty="0">
                <a:ln>
                  <a:noFill/>
                </a:ln>
                <a:solidFill>
                  <a:srgbClr val="FFFFFF"/>
                </a:solidFill>
                <a:effectLst/>
                <a:uLnTx/>
                <a:uFillTx/>
                <a:ea typeface="SimSun" pitchFamily="2" charset="-122"/>
              </a:rPr>
            </a:br>
            <a:r>
              <a:rPr kumimoji="0" lang="en-GB" altLang="zh-CN" sz="1600" b="0" i="0" u="none" strike="noStrike" kern="1200" cap="none" spc="0" normalizeH="0" dirty="0">
                <a:ln>
                  <a:noFill/>
                </a:ln>
                <a:solidFill>
                  <a:srgbClr val="FFFFFF"/>
                </a:solidFill>
                <a:effectLst/>
                <a:uLnTx/>
                <a:uFillTx/>
                <a:ea typeface="SimSun" pitchFamily="2" charset="-122"/>
              </a:rPr>
              <a:t>28-day cycles in adults or </a:t>
            </a:r>
            <a:br>
              <a:rPr kumimoji="0" lang="en-GB" altLang="zh-CN" sz="1600" b="0" i="0" u="none" strike="noStrike" kern="1200" cap="none" spc="0" normalizeH="0" dirty="0">
                <a:ln>
                  <a:noFill/>
                </a:ln>
                <a:solidFill>
                  <a:srgbClr val="FFFFFF"/>
                </a:solidFill>
                <a:effectLst/>
                <a:uLnTx/>
                <a:uFillTx/>
                <a:ea typeface="SimSun" pitchFamily="2" charset="-122"/>
              </a:rPr>
            </a:br>
            <a:r>
              <a:rPr kumimoji="0" lang="en-GB" altLang="zh-CN" sz="1600" b="0" i="0" u="none" strike="noStrike" kern="1200" cap="none" spc="0" normalizeH="0" dirty="0">
                <a:ln>
                  <a:noFill/>
                </a:ln>
                <a:solidFill>
                  <a:srgbClr val="FFFFFF"/>
                </a:solidFill>
                <a:effectLst/>
                <a:uLnTx/>
                <a:uFillTx/>
                <a:ea typeface="SimSun" pitchFamily="2" charset="-122"/>
              </a:rPr>
              <a:t>dose escalation in paediatric patients</a:t>
            </a:r>
            <a:endParaRPr kumimoji="0" lang="en-GB" altLang="zh-CN" sz="1600" b="0" i="0" u="none" strike="noStrike" kern="1200" cap="none" spc="0" normalizeH="0" baseline="0" dirty="0">
              <a:ln>
                <a:noFill/>
              </a:ln>
              <a:solidFill>
                <a:srgbClr val="FFFFFF"/>
              </a:solidFill>
              <a:effectLst/>
              <a:uLnTx/>
              <a:uFillTx/>
              <a:ea typeface="SimSun" pitchFamily="2" charset="-122"/>
            </a:endParaRPr>
          </a:p>
        </p:txBody>
      </p:sp>
      <p:cxnSp>
        <p:nvCxnSpPr>
          <p:cNvPr id="7" name="AutoShape 19"/>
          <p:cNvCxnSpPr>
            <a:cxnSpLocks noChangeShapeType="1"/>
            <a:stCxn id="8" idx="3"/>
            <a:endCxn id="6" idx="1"/>
          </p:cNvCxnSpPr>
          <p:nvPr/>
        </p:nvCxnSpPr>
        <p:spPr bwMode="auto">
          <a:xfrm>
            <a:off x="5400000" y="3860143"/>
            <a:ext cx="230399" cy="1"/>
          </a:xfrm>
          <a:prstGeom prst="straightConnector1">
            <a:avLst/>
          </a:prstGeom>
          <a:noFill/>
          <a:ln w="38100">
            <a:solidFill>
              <a:schemeClr val="bg2"/>
            </a:solidFill>
            <a:round/>
            <a:headEnd/>
            <a:tailEnd type="triangle" w="med" len="med"/>
          </a:ln>
        </p:spPr>
      </p:cxnSp>
      <p:sp>
        <p:nvSpPr>
          <p:cNvPr id="8" name="AutoShape 9"/>
          <p:cNvSpPr>
            <a:spLocks noChangeArrowheads="1"/>
          </p:cNvSpPr>
          <p:nvPr/>
        </p:nvSpPr>
        <p:spPr bwMode="auto">
          <a:xfrm>
            <a:off x="98999" y="2380481"/>
            <a:ext cx="5301001" cy="2959324"/>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GB" altLang="zh-CN" sz="1600" b="0" i="0" u="none" strike="noStrike" kern="1200" cap="none" spc="0" normalizeH="0" baseline="0" dirty="0">
                <a:ln>
                  <a:noFill/>
                </a:ln>
                <a:solidFill>
                  <a:srgbClr val="FFFFFF"/>
                </a:solidFill>
                <a:effectLst/>
                <a:uLnTx/>
                <a:uFillTx/>
                <a:ea typeface="SimSun" pitchFamily="2" charset="-122"/>
              </a:rPr>
              <a:t>Key patient inclusion criteria</a:t>
            </a:r>
          </a:p>
          <a:p>
            <a:pPr marL="228600" lvl="0" indent="-228600" defTabSz="892175" eaLnBrk="0" hangingPunct="0">
              <a:spcAft>
                <a:spcPct val="30000"/>
              </a:spcAft>
              <a:buFont typeface="Arial" pitchFamily="34" charset="0"/>
              <a:buChar char="•"/>
              <a:defRPr/>
            </a:pPr>
            <a:r>
              <a:rPr kumimoji="0" lang="en-GB" altLang="zh-CN" sz="1600" b="0" i="0" u="none" strike="noStrike" kern="1200" cap="none" spc="0" normalizeH="0" baseline="0" dirty="0">
                <a:ln>
                  <a:noFill/>
                </a:ln>
                <a:solidFill>
                  <a:srgbClr val="FFFFFF"/>
                </a:solidFill>
                <a:effectLst/>
                <a:uLnTx/>
                <a:uFillTx/>
                <a:ea typeface="SimSun" pitchFamily="2" charset="-122"/>
              </a:rPr>
              <a:t>Cohort</a:t>
            </a:r>
            <a:r>
              <a:rPr kumimoji="0" lang="en-GB" altLang="zh-CN" sz="1600" b="0" i="0" u="none" strike="noStrike" kern="1200" cap="none" spc="0" normalizeH="0" dirty="0">
                <a:ln>
                  <a:noFill/>
                </a:ln>
                <a:solidFill>
                  <a:srgbClr val="FFFFFF"/>
                </a:solidFill>
                <a:effectLst/>
                <a:uLnTx/>
                <a:uFillTx/>
                <a:ea typeface="SimSun" pitchFamily="2" charset="-122"/>
              </a:rPr>
              <a:t> 1: malignant rhabdoid</a:t>
            </a:r>
            <a:r>
              <a:rPr lang="en-GB" altLang="zh-CN" sz="1600" dirty="0">
                <a:solidFill>
                  <a:srgbClr val="FFFFFF"/>
                </a:solidFill>
                <a:ea typeface="SimSun" pitchFamily="2" charset="-122"/>
              </a:rPr>
              <a:t>, kidney rhabdoid or </a:t>
            </a:r>
            <a:r>
              <a:rPr kumimoji="0" lang="en-GB" altLang="zh-CN" sz="1600" b="0" i="0" u="none" strike="noStrike" kern="1200" cap="none" spc="0" normalizeH="0" dirty="0">
                <a:ln>
                  <a:noFill/>
                </a:ln>
                <a:solidFill>
                  <a:srgbClr val="FFFFFF"/>
                </a:solidFill>
                <a:effectLst/>
                <a:uLnTx/>
                <a:uFillTx/>
                <a:ea typeface="SimSun" pitchFamily="2" charset="-122"/>
              </a:rPr>
              <a:t>atypical </a:t>
            </a:r>
            <a:r>
              <a:rPr kumimoji="0" lang="en-GB" altLang="zh-CN" sz="1600" b="0" i="0" u="none" strike="noStrike" kern="1200" cap="none" spc="0" normalizeH="0" dirty="0" err="1">
                <a:ln>
                  <a:noFill/>
                </a:ln>
                <a:solidFill>
                  <a:srgbClr val="FFFFFF"/>
                </a:solidFill>
                <a:effectLst/>
                <a:uLnTx/>
                <a:uFillTx/>
                <a:ea typeface="SimSun" pitchFamily="2" charset="-122"/>
              </a:rPr>
              <a:t>teratoid</a:t>
            </a:r>
            <a:r>
              <a:rPr kumimoji="0" lang="en-GB" altLang="zh-CN" sz="1600" b="0" i="0" u="none" strike="noStrike" kern="1200" cap="none" spc="0" normalizeH="0" dirty="0">
                <a:ln>
                  <a:noFill/>
                </a:ln>
                <a:solidFill>
                  <a:srgbClr val="FFFFFF"/>
                </a:solidFill>
                <a:effectLst/>
                <a:uLnTx/>
                <a:uFillTx/>
                <a:ea typeface="SimSun" pitchFamily="2" charset="-122"/>
              </a:rPr>
              <a:t> rhabdoid tumours</a:t>
            </a:r>
            <a:endParaRPr kumimoji="0" lang="en-GB" altLang="zh-CN" sz="1600" b="0" i="0" u="none" strike="noStrike" kern="1200" cap="none" spc="0" normalizeH="0" baseline="0" dirty="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dirty="0">
                <a:solidFill>
                  <a:srgbClr val="FFFFFF"/>
                </a:solidFill>
                <a:ea typeface="SimSun" pitchFamily="2" charset="-122"/>
              </a:rPr>
              <a:t>Cohort 2: synovial sarcoma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dirty="0">
                <a:solidFill>
                  <a:srgbClr val="FFFFFF"/>
                </a:solidFill>
                <a:ea typeface="SimSun" pitchFamily="2" charset="-122"/>
              </a:rPr>
              <a:t>Cohort 3: other INI1-negative tumours </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dirty="0">
                <a:solidFill>
                  <a:srgbClr val="FFFFFF"/>
                </a:solidFill>
                <a:ea typeface="SimSun" pitchFamily="2" charset="-122"/>
              </a:rPr>
              <a:t>Cohort 4: renal medullary carcinoma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1" i="0" u="sng" strike="noStrike" kern="1200" cap="none" spc="0" normalizeH="0" baseline="0" dirty="0">
                <a:ln>
                  <a:noFill/>
                </a:ln>
                <a:solidFill>
                  <a:srgbClr val="FFFFFF"/>
                </a:solidFill>
                <a:effectLst/>
                <a:uLnTx/>
                <a:uFillTx/>
                <a:ea typeface="SimSun" pitchFamily="2" charset="-122"/>
              </a:rPr>
              <a:t>Cohort</a:t>
            </a:r>
            <a:r>
              <a:rPr kumimoji="0" lang="en-GB" altLang="zh-CN" sz="1600" b="1" i="0" u="sng" strike="noStrike" kern="1200" cap="none" spc="0" normalizeH="0" dirty="0">
                <a:ln>
                  <a:noFill/>
                </a:ln>
                <a:solidFill>
                  <a:srgbClr val="FFFFFF"/>
                </a:solidFill>
                <a:effectLst/>
                <a:uLnTx/>
                <a:uFillTx/>
                <a:ea typeface="SimSun" pitchFamily="2" charset="-122"/>
              </a:rPr>
              <a:t> 5: epithelioid sarcoma (n=6 paediatrics)</a:t>
            </a:r>
          </a:p>
          <a:p>
            <a:pPr marL="228600" lvl="0" indent="-228600" defTabSz="892175" eaLnBrk="0" hangingPunct="0">
              <a:spcAft>
                <a:spcPct val="30000"/>
              </a:spcAft>
              <a:buFont typeface="Arial" pitchFamily="34" charset="0"/>
              <a:buChar char="•"/>
              <a:defRPr/>
            </a:pPr>
            <a:r>
              <a:rPr lang="en-GB" altLang="zh-CN" sz="1600" baseline="0" dirty="0">
                <a:solidFill>
                  <a:srgbClr val="FFFFFF"/>
                </a:solidFill>
                <a:ea typeface="SimSun" pitchFamily="2" charset="-122"/>
              </a:rPr>
              <a:t>Cohort</a:t>
            </a:r>
            <a:r>
              <a:rPr lang="en-GB" altLang="zh-CN" sz="1600" dirty="0">
                <a:solidFill>
                  <a:srgbClr val="FFFFFF"/>
                </a:solidFill>
                <a:ea typeface="SimSun" pitchFamily="2" charset="-122"/>
              </a:rPr>
              <a:t> 6: epithelioid sarcoma with mandatory biopsy</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dirty="0">
                <a:ln>
                  <a:noFill/>
                </a:ln>
                <a:solidFill>
                  <a:srgbClr val="FFFFFF"/>
                </a:solidFill>
                <a:effectLst/>
                <a:uLnTx/>
                <a:uFillTx/>
                <a:ea typeface="SimSun" pitchFamily="2" charset="-122"/>
              </a:rPr>
              <a:t>Cohort</a:t>
            </a:r>
            <a:r>
              <a:rPr kumimoji="0" lang="en-GB" altLang="zh-CN" sz="1600" b="0" i="0" u="none" strike="noStrike" kern="1200" cap="none" spc="0" normalizeH="0" dirty="0">
                <a:ln>
                  <a:noFill/>
                </a:ln>
                <a:solidFill>
                  <a:srgbClr val="FFFFFF"/>
                </a:solidFill>
                <a:effectLst/>
                <a:uLnTx/>
                <a:uFillTx/>
                <a:ea typeface="SimSun" pitchFamily="2" charset="-122"/>
              </a:rPr>
              <a:t> 7: poorly differentiated chordoma</a:t>
            </a:r>
            <a:endParaRPr kumimoji="0" lang="en-GB" altLang="zh-CN" sz="1600" b="0" i="0" u="none" strike="noStrike" kern="1200" cap="none" spc="0" normalizeH="0" baseline="0" dirty="0">
              <a:ln>
                <a:noFill/>
              </a:ln>
              <a:solidFill>
                <a:srgbClr val="FFFFFF"/>
              </a:solidFill>
              <a:effectLst/>
              <a:uLnTx/>
              <a:uFillTx/>
              <a:ea typeface="SimSun" pitchFamily="2" charset="-122"/>
            </a:endParaRPr>
          </a:p>
        </p:txBody>
      </p:sp>
      <p:cxnSp>
        <p:nvCxnSpPr>
          <p:cNvPr id="9" name="AutoShape 19"/>
          <p:cNvCxnSpPr>
            <a:cxnSpLocks noChangeShapeType="1"/>
            <a:stCxn id="6" idx="3"/>
            <a:endCxn id="10" idx="1"/>
          </p:cNvCxnSpPr>
          <p:nvPr/>
        </p:nvCxnSpPr>
        <p:spPr bwMode="auto">
          <a:xfrm>
            <a:off x="7527012" y="3860144"/>
            <a:ext cx="230399" cy="0"/>
          </a:xfrm>
          <a:prstGeom prst="straightConnector1">
            <a:avLst/>
          </a:prstGeom>
          <a:noFill/>
          <a:ln w="38100">
            <a:solidFill>
              <a:schemeClr val="bg2"/>
            </a:solidFill>
            <a:round/>
            <a:headEnd/>
            <a:tailEnd type="triangle" w="med" len="med"/>
          </a:ln>
        </p:spPr>
      </p:cxnSp>
      <p:sp>
        <p:nvSpPr>
          <p:cNvPr id="10" name="AutoShape 12"/>
          <p:cNvSpPr>
            <a:spLocks noChangeArrowheads="1"/>
          </p:cNvSpPr>
          <p:nvPr/>
        </p:nvSpPr>
        <p:spPr bwMode="auto">
          <a:xfrm>
            <a:off x="7757411" y="3398556"/>
            <a:ext cx="1281127" cy="923175"/>
          </a:xfrm>
          <a:prstGeom prst="roundRect">
            <a:avLst>
              <a:gd name="adj" fmla="val 16667"/>
            </a:avLst>
          </a:prstGeom>
          <a:solidFill>
            <a:schemeClr val="tx1"/>
          </a:solidFill>
          <a:ln w="9525" algn="ctr">
            <a:noFill/>
            <a:round/>
            <a:headEnd/>
            <a:tailEnd/>
          </a:ln>
        </p:spPr>
        <p:txBody>
          <a:bodyPr lIns="90488" tIns="0" rIns="90488" bIns="0" anchor="ctr"/>
          <a:lstStyle/>
          <a:p>
            <a:pPr lvl="0" algn="ctr" defTabSz="892175" eaLnBrk="0" hangingPunct="0">
              <a:defRPr/>
            </a:pPr>
            <a:r>
              <a:rPr kumimoji="0" lang="en-GB" altLang="zh-CN" sz="1600" b="0" i="0" u="none" strike="noStrike" kern="1200" cap="none" spc="0" normalizeH="0" baseline="0" dirty="0">
                <a:ln>
                  <a:noFill/>
                </a:ln>
                <a:solidFill>
                  <a:srgbClr val="FFFFFF"/>
                </a:solidFill>
                <a:effectLst/>
                <a:uLnTx/>
                <a:uFillTx/>
                <a:ea typeface="SimSun" pitchFamily="2" charset="-122"/>
              </a:rPr>
              <a:t>PD/</a:t>
            </a:r>
            <a:br>
              <a:rPr kumimoji="0" lang="en-GB" altLang="zh-CN" sz="1600" b="0" i="0" u="none" strike="noStrike" kern="1200" cap="none" spc="0" normalizeH="0" baseline="0" dirty="0">
                <a:ln>
                  <a:noFill/>
                </a:ln>
                <a:solidFill>
                  <a:srgbClr val="FFFFFF"/>
                </a:solidFill>
                <a:effectLst/>
                <a:uLnTx/>
                <a:uFillTx/>
                <a:ea typeface="SimSun" pitchFamily="2" charset="-122"/>
              </a:rPr>
            </a:br>
            <a:r>
              <a:rPr kumimoji="0" lang="en-GB" altLang="zh-CN" sz="1600" b="0" i="0" u="none" strike="noStrike" kern="1200" cap="none" spc="0" normalizeH="0" baseline="0" dirty="0">
                <a:ln>
                  <a:noFill/>
                </a:ln>
                <a:solidFill>
                  <a:srgbClr val="FFFFFF"/>
                </a:solidFill>
                <a:effectLst/>
                <a:uLnTx/>
                <a:uFillTx/>
                <a:ea typeface="SimSun" pitchFamily="2" charset="-122"/>
              </a:rPr>
              <a:t>toxicity/</a:t>
            </a:r>
            <a:br>
              <a:rPr kumimoji="0" lang="en-GB" altLang="zh-CN" sz="1600" b="0" i="0" u="none" strike="noStrike" kern="1200" cap="none" spc="0" normalizeH="0" baseline="0" dirty="0">
                <a:ln>
                  <a:noFill/>
                </a:ln>
                <a:solidFill>
                  <a:srgbClr val="FFFFFF"/>
                </a:solidFill>
                <a:effectLst/>
                <a:uLnTx/>
                <a:uFillTx/>
                <a:ea typeface="SimSun" pitchFamily="2" charset="-122"/>
              </a:rPr>
            </a:br>
            <a:r>
              <a:rPr kumimoji="0" lang="en-GB" altLang="zh-CN" sz="1600" b="0" i="0" u="none" strike="noStrike" kern="1200" cap="none" spc="0" normalizeH="0" baseline="0" dirty="0">
                <a:ln>
                  <a:noFill/>
                </a:ln>
                <a:solidFill>
                  <a:srgbClr val="FFFFFF"/>
                </a:solidFill>
                <a:effectLst/>
                <a:uLnTx/>
                <a:uFillTx/>
                <a:ea typeface="SimSun" pitchFamily="2" charset="-122"/>
              </a:rPr>
              <a:t>withdrawal</a:t>
            </a:r>
          </a:p>
        </p:txBody>
      </p:sp>
      <p:sp>
        <p:nvSpPr>
          <p:cNvPr id="11" name="Rectangle 9"/>
          <p:cNvSpPr txBox="1">
            <a:spLocks noChangeArrowheads="1"/>
          </p:cNvSpPr>
          <p:nvPr/>
        </p:nvSpPr>
        <p:spPr bwMode="auto">
          <a:xfrm>
            <a:off x="228600" y="5560107"/>
            <a:ext cx="4523401" cy="700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23246D"/>
              </a:buClr>
              <a:buSzPct val="110000"/>
              <a:buFontTx/>
              <a:buNone/>
              <a:tabLst/>
              <a:defRPr/>
            </a:pPr>
            <a:r>
              <a:rPr kumimoji="0" lang="en-US" sz="1600" b="1" i="0" u="none" strike="noStrike" kern="1200" cap="none" spc="0" normalizeH="0" baseline="0" noProof="0" dirty="0">
                <a:ln>
                  <a:noFill/>
                </a:ln>
                <a:solidFill>
                  <a:srgbClr val="23246D"/>
                </a:solidFill>
                <a:effectLst/>
                <a:uLnTx/>
                <a:uFillTx/>
                <a:latin typeface="Arial"/>
                <a:ea typeface="+mn-ea"/>
                <a:cs typeface="Arial"/>
              </a:rPr>
              <a:t>Primary endpoint</a:t>
            </a:r>
          </a:p>
          <a:p>
            <a:pPr lvl="0">
              <a:buClr>
                <a:srgbClr val="23246D"/>
              </a:buClr>
              <a:defRPr/>
            </a:pPr>
            <a:r>
              <a:rPr lang="en-US" sz="1600" dirty="0">
                <a:solidFill>
                  <a:srgbClr val="363636"/>
                </a:solidFill>
              </a:rPr>
              <a:t>ORR (RECIST v1.1)</a:t>
            </a:r>
            <a:endParaRPr kumimoji="0" lang="en-US" sz="1600" b="0" i="0" u="none" strike="noStrike" kern="1200" cap="none" spc="0" normalizeH="0" baseline="0" noProof="0" dirty="0">
              <a:ln>
                <a:noFill/>
              </a:ln>
              <a:solidFill>
                <a:srgbClr val="363636"/>
              </a:solidFill>
              <a:effectLst/>
              <a:uLnTx/>
              <a:uFillTx/>
              <a:latin typeface="Arial"/>
              <a:ea typeface="+mn-ea"/>
              <a:cs typeface="Arial"/>
            </a:endParaRPr>
          </a:p>
        </p:txBody>
      </p:sp>
      <p:sp>
        <p:nvSpPr>
          <p:cNvPr id="12" name="Content Placeholder 26"/>
          <p:cNvSpPr txBox="1">
            <a:spLocks/>
          </p:cNvSpPr>
          <p:nvPr/>
        </p:nvSpPr>
        <p:spPr>
          <a:xfrm>
            <a:off x="5040160" y="5560106"/>
            <a:ext cx="3696600" cy="838592"/>
          </a:xfrm>
          <a:prstGeom prst="rect">
            <a:avLst/>
          </a:prstGeom>
        </p:spPr>
        <p:txBody>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23246D"/>
              </a:buClr>
              <a:buSzPct val="110000"/>
              <a:buFontTx/>
              <a:buNone/>
              <a:tabLst/>
              <a:defRPr/>
            </a:pPr>
            <a:r>
              <a:rPr kumimoji="0" lang="en-US" sz="1600" b="1" i="0" u="none" strike="noStrike" kern="1200" cap="none" spc="0" normalizeH="0" baseline="0" noProof="0" dirty="0">
                <a:ln>
                  <a:noFill/>
                </a:ln>
                <a:solidFill>
                  <a:srgbClr val="23246D"/>
                </a:solidFill>
                <a:effectLst/>
                <a:uLnTx/>
                <a:uFillTx/>
                <a:latin typeface="Arial"/>
                <a:ea typeface="+mn-ea"/>
                <a:cs typeface="Arial"/>
              </a:rPr>
              <a:t>Secondary endpoints</a:t>
            </a:r>
          </a:p>
          <a:p>
            <a:pPr lvl="0">
              <a:buClr>
                <a:srgbClr val="23246D"/>
              </a:buClr>
              <a:defRPr/>
            </a:pPr>
            <a:r>
              <a:rPr kumimoji="0" lang="en-US" sz="1600" b="0" i="0" u="none" strike="noStrike" kern="1200" cap="none" spc="0" normalizeH="0" baseline="0" noProof="0" dirty="0">
                <a:ln>
                  <a:noFill/>
                </a:ln>
                <a:solidFill>
                  <a:srgbClr val="363636"/>
                </a:solidFill>
                <a:effectLst/>
                <a:uLnTx/>
                <a:uFillTx/>
                <a:latin typeface="Arial"/>
                <a:ea typeface="+mn-ea"/>
                <a:cs typeface="Arial"/>
              </a:rPr>
              <a:t>DCR, </a:t>
            </a:r>
            <a:r>
              <a:rPr kumimoji="0" lang="en-US" sz="1600" b="0" i="0" u="none" strike="noStrike" kern="1200" cap="none" spc="0" normalizeH="0" baseline="0" noProof="0" dirty="0" err="1">
                <a:ln>
                  <a:noFill/>
                </a:ln>
                <a:solidFill>
                  <a:srgbClr val="363636"/>
                </a:solidFill>
                <a:effectLst/>
                <a:uLnTx/>
                <a:uFillTx/>
                <a:latin typeface="Arial"/>
                <a:ea typeface="+mn-ea"/>
                <a:cs typeface="Arial"/>
              </a:rPr>
              <a:t>DoR</a:t>
            </a:r>
            <a:r>
              <a:rPr kumimoji="0" lang="en-US" sz="1600" b="0" i="0" u="none" strike="noStrike" kern="1200" cap="none" spc="0" normalizeH="0" baseline="0" noProof="0" dirty="0">
                <a:ln>
                  <a:noFill/>
                </a:ln>
                <a:solidFill>
                  <a:srgbClr val="363636"/>
                </a:solidFill>
                <a:effectLst/>
                <a:uLnTx/>
                <a:uFillTx/>
                <a:latin typeface="Arial"/>
                <a:ea typeface="+mn-ea"/>
                <a:cs typeface="Arial"/>
              </a:rPr>
              <a:t>, safety</a:t>
            </a:r>
          </a:p>
        </p:txBody>
      </p:sp>
    </p:spTree>
    <p:extLst>
      <p:ext uri="{BB962C8B-B14F-4D97-AF65-F5344CB8AC3E}">
        <p14:creationId xmlns:p14="http://schemas.microsoft.com/office/powerpoint/2010/main" val="162854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431400" cy="939801"/>
          </a:xfrm>
        </p:spPr>
        <p:txBody>
          <a:bodyPr/>
          <a:lstStyle/>
          <a:p>
            <a:r>
              <a:rPr lang="en-GB" dirty="0"/>
              <a:t>022: EZH2 inhibitor tazemetostat (TAZ) interim data in adults and </a:t>
            </a:r>
            <a:r>
              <a:rPr lang="en-GB" dirty="0" err="1"/>
              <a:t>pediatric</a:t>
            </a:r>
            <a:r>
              <a:rPr lang="en-GB" dirty="0"/>
              <a:t> patients with INI1-negative soft-tissue sarcomas (STS) including epithelioid sarcoma (ES) (NCT02601950, NCT02601937) – </a:t>
            </a:r>
            <a:r>
              <a:rPr lang="en-GB" dirty="0" err="1"/>
              <a:t>Gounder</a:t>
            </a:r>
            <a:r>
              <a:rPr lang="en-GB" dirty="0"/>
              <a:t> M, et al </a:t>
            </a:r>
          </a:p>
        </p:txBody>
      </p:sp>
      <p:sp>
        <p:nvSpPr>
          <p:cNvPr id="3" name="Content Placeholder 2"/>
          <p:cNvSpPr>
            <a:spLocks noGrp="1"/>
          </p:cNvSpPr>
          <p:nvPr>
            <p:ph idx="1"/>
          </p:nvPr>
        </p:nvSpPr>
        <p:spPr/>
        <p:txBody>
          <a:bodyPr/>
          <a:lstStyle/>
          <a:p>
            <a:pPr marL="0" indent="0">
              <a:buNone/>
            </a:pPr>
            <a:r>
              <a:rPr lang="en-GB" b="1" dirty="0">
                <a:solidFill>
                  <a:schemeClr val="bg1"/>
                </a:solidFill>
              </a:rPr>
              <a:t>KEY RESULTS</a:t>
            </a:r>
          </a:p>
          <a:p>
            <a:r>
              <a:rPr lang="en-GB" dirty="0"/>
              <a:t>In paediatric patients with epithelioid sarcoma, 2 patients had CR, 2 had SD and </a:t>
            </a:r>
            <a:br>
              <a:rPr lang="en-GB" dirty="0"/>
            </a:br>
            <a:r>
              <a:rPr lang="en-GB" dirty="0"/>
              <a:t>1 had PD</a:t>
            </a:r>
          </a:p>
        </p:txBody>
      </p:sp>
      <p:sp>
        <p:nvSpPr>
          <p:cNvPr id="4" name="Text Box 4"/>
          <p:cNvSpPr txBox="1">
            <a:spLocks noChangeArrowheads="1"/>
          </p:cNvSpPr>
          <p:nvPr/>
        </p:nvSpPr>
        <p:spPr bwMode="auto">
          <a:xfrm>
            <a:off x="2865589" y="6474897"/>
            <a:ext cx="605774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err="1"/>
              <a:t>Gounder</a:t>
            </a:r>
            <a:r>
              <a:rPr lang="en-GB" sz="1200" dirty="0"/>
              <a:t> M, et al. </a:t>
            </a:r>
            <a:r>
              <a:rPr lang="en-US" sz="1200" dirty="0"/>
              <a:t>CTOS 2018 Annual Meeting, November 14–17, Rome, Italy; Paper </a:t>
            </a:r>
            <a:r>
              <a:rPr lang="en-GB" sz="1200" dirty="0"/>
              <a:t>022</a:t>
            </a:r>
          </a:p>
        </p:txBody>
      </p:sp>
      <p:grpSp>
        <p:nvGrpSpPr>
          <p:cNvPr id="6" name="Group 5"/>
          <p:cNvGrpSpPr/>
          <p:nvPr/>
        </p:nvGrpSpPr>
        <p:grpSpPr>
          <a:xfrm>
            <a:off x="1240485" y="3472374"/>
            <a:ext cx="6675271" cy="1228834"/>
            <a:chOff x="1240485" y="3202554"/>
            <a:chExt cx="6675271" cy="1228834"/>
          </a:xfrm>
        </p:grpSpPr>
        <p:sp>
          <p:nvSpPr>
            <p:cNvPr id="7" name="Line 10"/>
            <p:cNvSpPr>
              <a:spLocks noChangeShapeType="1"/>
            </p:cNvSpPr>
            <p:nvPr/>
          </p:nvSpPr>
          <p:spPr bwMode="auto">
            <a:xfrm flipH="1" flipV="1">
              <a:off x="1622500" y="3245043"/>
              <a:ext cx="6284681" cy="4205"/>
            </a:xfrm>
            <a:prstGeom prst="line">
              <a:avLst/>
            </a:prstGeom>
            <a:noFill/>
            <a:ln w="2222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cxnSp>
          <p:nvCxnSpPr>
            <p:cNvPr id="8" name="Straight Connector 7"/>
            <p:cNvCxnSpPr/>
            <p:nvPr/>
          </p:nvCxnSpPr>
          <p:spPr>
            <a:xfrm>
              <a:off x="1240485" y="4431388"/>
              <a:ext cx="144000" cy="0"/>
            </a:xfrm>
            <a:prstGeom prst="line">
              <a:avLst/>
            </a:prstGeom>
            <a:ln w="22225">
              <a:solidFill>
                <a:srgbClr val="969696"/>
              </a:solidFill>
            </a:ln>
          </p:spPr>
          <p:style>
            <a:lnRef idx="1">
              <a:schemeClr val="accent1"/>
            </a:lnRef>
            <a:fillRef idx="0">
              <a:schemeClr val="accent1"/>
            </a:fillRef>
            <a:effectRef idx="0">
              <a:schemeClr val="accent1"/>
            </a:effectRef>
            <a:fontRef idx="minor">
              <a:schemeClr val="tx1"/>
            </a:fontRef>
          </p:style>
        </p:cxnSp>
        <p:sp>
          <p:nvSpPr>
            <p:cNvPr id="9" name="Oval 8"/>
            <p:cNvSpPr>
              <a:spLocks noChangeAspect="1"/>
            </p:cNvSpPr>
            <p:nvPr/>
          </p:nvSpPr>
          <p:spPr>
            <a:xfrm>
              <a:off x="7825756" y="3202554"/>
              <a:ext cx="90000" cy="90000"/>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a:spLocks noChangeAspect="1"/>
            </p:cNvSpPr>
            <p:nvPr/>
          </p:nvSpPr>
          <p:spPr>
            <a:xfrm>
              <a:off x="6470271" y="3202554"/>
              <a:ext cx="90000" cy="90000"/>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a:spLocks noChangeAspect="1"/>
            </p:cNvSpPr>
            <p:nvPr/>
          </p:nvSpPr>
          <p:spPr>
            <a:xfrm>
              <a:off x="5088356" y="3202554"/>
              <a:ext cx="90000" cy="90000"/>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a:spLocks noChangeAspect="1"/>
            </p:cNvSpPr>
            <p:nvPr/>
          </p:nvSpPr>
          <p:spPr>
            <a:xfrm>
              <a:off x="3701155" y="3202554"/>
              <a:ext cx="90000" cy="90000"/>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a:spLocks noChangeAspect="1"/>
            </p:cNvSpPr>
            <p:nvPr/>
          </p:nvSpPr>
          <p:spPr>
            <a:xfrm>
              <a:off x="2289747" y="3202554"/>
              <a:ext cx="90000" cy="90000"/>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p:cNvGrpSpPr/>
          <p:nvPr/>
        </p:nvGrpSpPr>
        <p:grpSpPr>
          <a:xfrm>
            <a:off x="1246835" y="3503588"/>
            <a:ext cx="6061248" cy="1656558"/>
            <a:chOff x="1246835" y="3233768"/>
            <a:chExt cx="6061248" cy="1656558"/>
          </a:xfrm>
        </p:grpSpPr>
        <p:sp>
          <p:nvSpPr>
            <p:cNvPr id="15" name="Freeform 6"/>
            <p:cNvSpPr>
              <a:spLocks/>
            </p:cNvSpPr>
            <p:nvPr/>
          </p:nvSpPr>
          <p:spPr bwMode="auto">
            <a:xfrm>
              <a:off x="1625379" y="3233768"/>
              <a:ext cx="5649358" cy="1555750"/>
            </a:xfrm>
            <a:custGeom>
              <a:avLst/>
              <a:gdLst>
                <a:gd name="T0" fmla="*/ 0 w 3304"/>
                <a:gd name="T1" fmla="*/ 0 h 980"/>
                <a:gd name="T2" fmla="*/ 412 w 3304"/>
                <a:gd name="T3" fmla="*/ 264 h 980"/>
                <a:gd name="T4" fmla="*/ 1256 w 3304"/>
                <a:gd name="T5" fmla="*/ 980 h 980"/>
                <a:gd name="T6" fmla="*/ 2500 w 3304"/>
                <a:gd name="T7" fmla="*/ 972 h 980"/>
                <a:gd name="T8" fmla="*/ 3304 w 3304"/>
                <a:gd name="T9" fmla="*/ 544 h 980"/>
              </a:gdLst>
              <a:ahLst/>
              <a:cxnLst>
                <a:cxn ang="0">
                  <a:pos x="T0" y="T1"/>
                </a:cxn>
                <a:cxn ang="0">
                  <a:pos x="T2" y="T3"/>
                </a:cxn>
                <a:cxn ang="0">
                  <a:pos x="T4" y="T5"/>
                </a:cxn>
                <a:cxn ang="0">
                  <a:pos x="T6" y="T7"/>
                </a:cxn>
                <a:cxn ang="0">
                  <a:pos x="T8" y="T9"/>
                </a:cxn>
              </a:cxnLst>
              <a:rect l="0" t="0" r="r" b="b"/>
              <a:pathLst>
                <a:path w="3304" h="980">
                  <a:moveTo>
                    <a:pt x="0" y="0"/>
                  </a:moveTo>
                  <a:lnTo>
                    <a:pt x="412" y="264"/>
                  </a:lnTo>
                  <a:lnTo>
                    <a:pt x="1256" y="980"/>
                  </a:lnTo>
                  <a:lnTo>
                    <a:pt x="2500" y="972"/>
                  </a:lnTo>
                  <a:lnTo>
                    <a:pt x="3304" y="544"/>
                  </a:lnTo>
                </a:path>
              </a:pathLst>
            </a:custGeom>
            <a:noFill/>
            <a:ln w="22225">
              <a:solidFill>
                <a:srgbClr val="FF66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cxnSp>
          <p:nvCxnSpPr>
            <p:cNvPr id="16" name="Straight Connector 15"/>
            <p:cNvCxnSpPr/>
            <p:nvPr/>
          </p:nvCxnSpPr>
          <p:spPr>
            <a:xfrm>
              <a:off x="1246835" y="4890326"/>
              <a:ext cx="144000" cy="0"/>
            </a:xfrm>
            <a:prstGeom prst="line">
              <a:avLst/>
            </a:prstGeom>
            <a:ln w="22225">
              <a:solidFill>
                <a:srgbClr val="FF6600"/>
              </a:solidFill>
            </a:ln>
          </p:spPr>
          <p:style>
            <a:lnRef idx="1">
              <a:schemeClr val="accent1"/>
            </a:lnRef>
            <a:fillRef idx="0">
              <a:schemeClr val="accent1"/>
            </a:fillRef>
            <a:effectRef idx="0">
              <a:schemeClr val="accent1"/>
            </a:effectRef>
            <a:fontRef idx="minor">
              <a:schemeClr val="tx1"/>
            </a:fontRef>
          </p:style>
        </p:cxnSp>
        <p:sp>
          <p:nvSpPr>
            <p:cNvPr id="17" name="Oval 16"/>
            <p:cNvSpPr>
              <a:spLocks noChangeAspect="1"/>
            </p:cNvSpPr>
            <p:nvPr/>
          </p:nvSpPr>
          <p:spPr>
            <a:xfrm>
              <a:off x="7218083" y="4076605"/>
              <a:ext cx="90000" cy="90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a:spLocks noChangeAspect="1"/>
            </p:cNvSpPr>
            <p:nvPr/>
          </p:nvSpPr>
          <p:spPr>
            <a:xfrm>
              <a:off x="5860034" y="4734558"/>
              <a:ext cx="90000" cy="90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a:spLocks noChangeAspect="1"/>
            </p:cNvSpPr>
            <p:nvPr/>
          </p:nvSpPr>
          <p:spPr>
            <a:xfrm>
              <a:off x="4444155" y="4752666"/>
              <a:ext cx="90000" cy="90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a:spLocks noChangeAspect="1"/>
            </p:cNvSpPr>
            <p:nvPr/>
          </p:nvSpPr>
          <p:spPr>
            <a:xfrm>
              <a:off x="3733635" y="4752666"/>
              <a:ext cx="90000" cy="90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a:spLocks noChangeAspect="1"/>
            </p:cNvSpPr>
            <p:nvPr/>
          </p:nvSpPr>
          <p:spPr>
            <a:xfrm>
              <a:off x="2294034" y="3621088"/>
              <a:ext cx="90000" cy="90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TextBox 21"/>
          <p:cNvSpPr txBox="1"/>
          <p:nvPr/>
        </p:nvSpPr>
        <p:spPr>
          <a:xfrm>
            <a:off x="1336317" y="4425625"/>
            <a:ext cx="1494320" cy="861774"/>
          </a:xfrm>
          <a:prstGeom prst="rect">
            <a:avLst/>
          </a:prstGeom>
          <a:noFill/>
        </p:spPr>
        <p:txBody>
          <a:bodyPr wrap="none" rtlCol="0">
            <a:spAutoFit/>
          </a:bodyPr>
          <a:lstStyle/>
          <a:p>
            <a:r>
              <a:rPr lang="en-GB" sz="1000" dirty="0"/>
              <a:t>Patient 1 (1200 mg/m</a:t>
            </a:r>
            <a:r>
              <a:rPr lang="en-GB" sz="1000" baseline="30000" dirty="0"/>
              <a:t>2</a:t>
            </a:r>
            <a:r>
              <a:rPr lang="en-GB" sz="1000" dirty="0"/>
              <a:t>)</a:t>
            </a:r>
          </a:p>
          <a:p>
            <a:r>
              <a:rPr lang="en-GB" sz="1000" dirty="0"/>
              <a:t>Patient 2 (1200 mg/m</a:t>
            </a:r>
            <a:r>
              <a:rPr lang="en-GB" sz="1000" baseline="30000" dirty="0"/>
              <a:t>2</a:t>
            </a:r>
            <a:r>
              <a:rPr lang="en-GB" sz="1000" dirty="0"/>
              <a:t>)</a:t>
            </a:r>
          </a:p>
          <a:p>
            <a:r>
              <a:rPr lang="en-GB" sz="1000" dirty="0"/>
              <a:t>Patient 3 (1200 mg/m</a:t>
            </a:r>
            <a:r>
              <a:rPr lang="en-GB" sz="1000" baseline="30000" dirty="0"/>
              <a:t>2</a:t>
            </a:r>
            <a:r>
              <a:rPr lang="en-GB" sz="1000" dirty="0"/>
              <a:t>)</a:t>
            </a:r>
          </a:p>
          <a:p>
            <a:r>
              <a:rPr lang="en-GB" sz="1000" dirty="0"/>
              <a:t>Patient 4 (300 mg/m</a:t>
            </a:r>
            <a:r>
              <a:rPr lang="en-GB" sz="1000" baseline="30000" dirty="0"/>
              <a:t>2</a:t>
            </a:r>
            <a:r>
              <a:rPr lang="en-GB" sz="1000" dirty="0"/>
              <a:t>)</a:t>
            </a:r>
          </a:p>
          <a:p>
            <a:r>
              <a:rPr lang="en-GB" sz="1000" dirty="0"/>
              <a:t>Patient 5 (1200 mg/m</a:t>
            </a:r>
            <a:r>
              <a:rPr lang="en-GB" sz="1000" baseline="30000" dirty="0"/>
              <a:t>2</a:t>
            </a:r>
            <a:r>
              <a:rPr lang="en-GB" sz="1000" dirty="0"/>
              <a:t>)</a:t>
            </a:r>
          </a:p>
        </p:txBody>
      </p:sp>
      <p:sp>
        <p:nvSpPr>
          <p:cNvPr id="23" name="Text Box 105"/>
          <p:cNvSpPr txBox="1">
            <a:spLocks noChangeArrowheads="1"/>
          </p:cNvSpPr>
          <p:nvPr/>
        </p:nvSpPr>
        <p:spPr bwMode="auto">
          <a:xfrm>
            <a:off x="737357" y="4617987"/>
            <a:ext cx="4395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en-GB" altLang="en-US" sz="1200" dirty="0">
                <a:solidFill>
                  <a:srgbClr val="000000"/>
                </a:solidFill>
              </a:rPr>
              <a:t>–</a:t>
            </a:r>
            <a:r>
              <a:rPr lang="en-GB" altLang="en-US" sz="1200" dirty="0">
                <a:solidFill>
                  <a:srgbClr val="000000"/>
                </a:solidFill>
                <a:cs typeface="Arial" panose="020B0604020202020204" pitchFamily="34" charset="0"/>
              </a:rPr>
              <a:t>80</a:t>
            </a:r>
          </a:p>
        </p:txBody>
      </p:sp>
      <p:sp>
        <p:nvSpPr>
          <p:cNvPr id="24" name="Text Box 106"/>
          <p:cNvSpPr txBox="1">
            <a:spLocks noChangeArrowheads="1"/>
          </p:cNvSpPr>
          <p:nvPr/>
        </p:nvSpPr>
        <p:spPr bwMode="auto">
          <a:xfrm>
            <a:off x="737357" y="4308451"/>
            <a:ext cx="4395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en-GB" altLang="en-US" sz="1200" dirty="0">
                <a:solidFill>
                  <a:srgbClr val="000000"/>
                </a:solidFill>
              </a:rPr>
              <a:t>–</a:t>
            </a:r>
            <a:r>
              <a:rPr lang="en-GB" altLang="en-US" sz="1200" dirty="0">
                <a:solidFill>
                  <a:srgbClr val="000000"/>
                </a:solidFill>
                <a:cs typeface="Arial" panose="020B0604020202020204" pitchFamily="34" charset="0"/>
              </a:rPr>
              <a:t>60</a:t>
            </a:r>
          </a:p>
        </p:txBody>
      </p:sp>
      <p:sp>
        <p:nvSpPr>
          <p:cNvPr id="25" name="Text Box 107"/>
          <p:cNvSpPr txBox="1">
            <a:spLocks noChangeArrowheads="1"/>
          </p:cNvSpPr>
          <p:nvPr/>
        </p:nvSpPr>
        <p:spPr bwMode="auto">
          <a:xfrm>
            <a:off x="737357" y="4001805"/>
            <a:ext cx="4395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en-GB" altLang="en-US" sz="1200" dirty="0">
                <a:solidFill>
                  <a:srgbClr val="000000"/>
                </a:solidFill>
              </a:rPr>
              <a:t>–</a:t>
            </a:r>
            <a:r>
              <a:rPr lang="en-GB" altLang="en-US" sz="1200" dirty="0">
                <a:solidFill>
                  <a:srgbClr val="000000"/>
                </a:solidFill>
                <a:cs typeface="Arial" panose="020B0604020202020204" pitchFamily="34" charset="0"/>
              </a:rPr>
              <a:t>40</a:t>
            </a:r>
          </a:p>
        </p:txBody>
      </p:sp>
      <p:sp>
        <p:nvSpPr>
          <p:cNvPr id="26" name="Text Box 108"/>
          <p:cNvSpPr txBox="1">
            <a:spLocks noChangeArrowheads="1"/>
          </p:cNvSpPr>
          <p:nvPr/>
        </p:nvSpPr>
        <p:spPr bwMode="auto">
          <a:xfrm>
            <a:off x="737357" y="3678695"/>
            <a:ext cx="4395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en-GB" altLang="en-US" sz="1200" dirty="0">
                <a:solidFill>
                  <a:srgbClr val="000000"/>
                </a:solidFill>
              </a:rPr>
              <a:t>–2</a:t>
            </a:r>
            <a:r>
              <a:rPr lang="en-GB" altLang="en-US" sz="1200" dirty="0">
                <a:solidFill>
                  <a:srgbClr val="000000"/>
                </a:solidFill>
                <a:cs typeface="Arial" panose="020B0604020202020204" pitchFamily="34" charset="0"/>
              </a:rPr>
              <a:t>0</a:t>
            </a:r>
          </a:p>
        </p:txBody>
      </p:sp>
      <p:sp>
        <p:nvSpPr>
          <p:cNvPr id="27" name="Text Box 109"/>
          <p:cNvSpPr txBox="1">
            <a:spLocks noChangeArrowheads="1"/>
          </p:cNvSpPr>
          <p:nvPr/>
        </p:nvSpPr>
        <p:spPr bwMode="auto">
          <a:xfrm>
            <a:off x="907274" y="3379326"/>
            <a:ext cx="2696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en-GB" altLang="en-US" sz="1200" dirty="0">
                <a:solidFill>
                  <a:srgbClr val="000000"/>
                </a:solidFill>
                <a:cs typeface="Arial" panose="020B0604020202020204" pitchFamily="34" charset="0"/>
              </a:rPr>
              <a:t>0</a:t>
            </a:r>
          </a:p>
        </p:txBody>
      </p:sp>
      <p:sp>
        <p:nvSpPr>
          <p:cNvPr id="28" name="Text Box 111"/>
          <p:cNvSpPr txBox="1">
            <a:spLocks noChangeArrowheads="1"/>
          </p:cNvSpPr>
          <p:nvPr/>
        </p:nvSpPr>
        <p:spPr bwMode="auto">
          <a:xfrm>
            <a:off x="822317" y="3068926"/>
            <a:ext cx="3545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en-GB" altLang="en-US" sz="1200" dirty="0">
                <a:solidFill>
                  <a:srgbClr val="000000"/>
                </a:solidFill>
                <a:cs typeface="Arial" panose="020B0604020202020204" pitchFamily="34" charset="0"/>
              </a:rPr>
              <a:t>20</a:t>
            </a:r>
          </a:p>
        </p:txBody>
      </p:sp>
      <p:sp>
        <p:nvSpPr>
          <p:cNvPr id="29" name="Text Box 112"/>
          <p:cNvSpPr txBox="1">
            <a:spLocks noChangeArrowheads="1"/>
          </p:cNvSpPr>
          <p:nvPr/>
        </p:nvSpPr>
        <p:spPr bwMode="auto">
          <a:xfrm>
            <a:off x="822317" y="2765174"/>
            <a:ext cx="3545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en-GB" altLang="en-US" sz="1200" dirty="0">
                <a:solidFill>
                  <a:srgbClr val="000000"/>
                </a:solidFill>
                <a:cs typeface="Arial" panose="020B0604020202020204" pitchFamily="34" charset="0"/>
              </a:rPr>
              <a:t>40</a:t>
            </a:r>
          </a:p>
        </p:txBody>
      </p:sp>
      <p:sp>
        <p:nvSpPr>
          <p:cNvPr id="30" name="Text Box 114"/>
          <p:cNvSpPr txBox="1">
            <a:spLocks noChangeArrowheads="1"/>
          </p:cNvSpPr>
          <p:nvPr/>
        </p:nvSpPr>
        <p:spPr bwMode="auto">
          <a:xfrm>
            <a:off x="620397" y="4937109"/>
            <a:ext cx="5677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en-GB" altLang="en-US" sz="1200" dirty="0">
                <a:solidFill>
                  <a:srgbClr val="000000"/>
                </a:solidFill>
              </a:rPr>
              <a:t>– 10</a:t>
            </a:r>
            <a:r>
              <a:rPr lang="en-GB" altLang="en-US" sz="1200" dirty="0">
                <a:solidFill>
                  <a:srgbClr val="000000"/>
                </a:solidFill>
                <a:cs typeface="Arial" panose="020B0604020202020204" pitchFamily="34" charset="0"/>
              </a:rPr>
              <a:t>0</a:t>
            </a:r>
          </a:p>
        </p:txBody>
      </p:sp>
      <p:sp>
        <p:nvSpPr>
          <p:cNvPr id="31" name="Text Box 115"/>
          <p:cNvSpPr txBox="1">
            <a:spLocks noChangeArrowheads="1"/>
          </p:cNvSpPr>
          <p:nvPr/>
        </p:nvSpPr>
        <p:spPr bwMode="auto">
          <a:xfrm>
            <a:off x="663678" y="5293550"/>
            <a:ext cx="52450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en-GB" altLang="en-US" sz="1200" dirty="0">
                <a:solidFill>
                  <a:srgbClr val="000000"/>
                </a:solidFill>
                <a:cs typeface="Arial"/>
              </a:rPr>
              <a:t>–12</a:t>
            </a:r>
            <a:r>
              <a:rPr lang="en-GB" altLang="en-US" sz="1200" dirty="0">
                <a:solidFill>
                  <a:srgbClr val="000000"/>
                </a:solidFill>
                <a:cs typeface="Arial" panose="020B0604020202020204" pitchFamily="34" charset="0"/>
              </a:rPr>
              <a:t>0</a:t>
            </a:r>
          </a:p>
        </p:txBody>
      </p:sp>
      <p:sp>
        <p:nvSpPr>
          <p:cNvPr id="32" name="Freeform 144"/>
          <p:cNvSpPr>
            <a:spLocks/>
          </p:cNvSpPr>
          <p:nvPr/>
        </p:nvSpPr>
        <p:spPr bwMode="auto">
          <a:xfrm>
            <a:off x="1203007" y="2884975"/>
            <a:ext cx="0" cy="2532990"/>
          </a:xfrm>
          <a:custGeom>
            <a:avLst/>
            <a:gdLst>
              <a:gd name="T0" fmla="*/ 0 w 423"/>
              <a:gd name="T1" fmla="*/ 0 h 261"/>
              <a:gd name="T2" fmla="*/ 0 w 423"/>
              <a:gd name="T3" fmla="*/ 261 h 261"/>
              <a:gd name="T4" fmla="*/ 423 w 423"/>
              <a:gd name="T5" fmla="*/ 261 h 261"/>
              <a:gd name="connsiteX0" fmla="*/ 0 w 0"/>
              <a:gd name="connsiteY0" fmla="*/ 0 h 10000"/>
              <a:gd name="connsiteX1" fmla="*/ 0 w 0"/>
              <a:gd name="connsiteY1" fmla="*/ 10000 h 10000"/>
            </a:gdLst>
            <a:ahLst/>
            <a:cxnLst>
              <a:cxn ang="0">
                <a:pos x="connsiteX0" y="connsiteY0"/>
              </a:cxn>
              <a:cxn ang="0">
                <a:pos x="connsiteX1" y="connsiteY1"/>
              </a:cxn>
            </a:cxnLst>
            <a:rect l="l" t="t" r="r" b="b"/>
            <a:pathLst>
              <a:path h="10000">
                <a:moveTo>
                  <a:pt x="0" y="0"/>
                </a:moveTo>
                <a:lnTo>
                  <a:pt x="0" y="10000"/>
                </a:lnTo>
              </a:path>
            </a:pathLst>
          </a:cu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200">
              <a:solidFill>
                <a:srgbClr val="000000"/>
              </a:solidFill>
              <a:cs typeface="Arial" panose="020B0604020202020204" pitchFamily="34" charset="0"/>
            </a:endParaRPr>
          </a:p>
        </p:txBody>
      </p:sp>
      <p:sp>
        <p:nvSpPr>
          <p:cNvPr id="33" name="Line 145"/>
          <p:cNvSpPr>
            <a:spLocks noChangeShapeType="1"/>
          </p:cNvSpPr>
          <p:nvPr/>
        </p:nvSpPr>
        <p:spPr bwMode="auto">
          <a:xfrm>
            <a:off x="1116361" y="2900984"/>
            <a:ext cx="8218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200">
              <a:solidFill>
                <a:srgbClr val="000000"/>
              </a:solidFill>
              <a:cs typeface="Arial" panose="020B0604020202020204" pitchFamily="34" charset="0"/>
            </a:endParaRPr>
          </a:p>
        </p:txBody>
      </p:sp>
      <p:sp>
        <p:nvSpPr>
          <p:cNvPr id="34" name="Line 146"/>
          <p:cNvSpPr>
            <a:spLocks noChangeShapeType="1"/>
          </p:cNvSpPr>
          <p:nvPr/>
        </p:nvSpPr>
        <p:spPr bwMode="auto">
          <a:xfrm>
            <a:off x="1116361" y="3202257"/>
            <a:ext cx="8218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200">
              <a:solidFill>
                <a:srgbClr val="000000"/>
              </a:solidFill>
              <a:cs typeface="Arial" panose="020B0604020202020204" pitchFamily="34" charset="0"/>
            </a:endParaRPr>
          </a:p>
        </p:txBody>
      </p:sp>
      <p:sp>
        <p:nvSpPr>
          <p:cNvPr id="35" name="Line 148"/>
          <p:cNvSpPr>
            <a:spLocks noChangeShapeType="1"/>
          </p:cNvSpPr>
          <p:nvPr/>
        </p:nvSpPr>
        <p:spPr bwMode="auto">
          <a:xfrm>
            <a:off x="1116361" y="3519069"/>
            <a:ext cx="8218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200">
              <a:solidFill>
                <a:srgbClr val="000000"/>
              </a:solidFill>
              <a:cs typeface="Arial" panose="020B0604020202020204" pitchFamily="34" charset="0"/>
            </a:endParaRPr>
          </a:p>
        </p:txBody>
      </p:sp>
      <p:sp>
        <p:nvSpPr>
          <p:cNvPr id="36" name="Line 149"/>
          <p:cNvSpPr>
            <a:spLocks noChangeShapeType="1"/>
          </p:cNvSpPr>
          <p:nvPr/>
        </p:nvSpPr>
        <p:spPr bwMode="auto">
          <a:xfrm>
            <a:off x="1116361" y="5421369"/>
            <a:ext cx="8218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200">
              <a:solidFill>
                <a:srgbClr val="000000"/>
              </a:solidFill>
              <a:cs typeface="Arial" panose="020B0604020202020204" pitchFamily="34" charset="0"/>
            </a:endParaRPr>
          </a:p>
        </p:txBody>
      </p:sp>
      <p:sp>
        <p:nvSpPr>
          <p:cNvPr id="37" name="Line 150"/>
          <p:cNvSpPr>
            <a:spLocks noChangeShapeType="1"/>
          </p:cNvSpPr>
          <p:nvPr/>
        </p:nvSpPr>
        <p:spPr bwMode="auto">
          <a:xfrm>
            <a:off x="1116361" y="5073785"/>
            <a:ext cx="8218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200">
              <a:solidFill>
                <a:srgbClr val="000000"/>
              </a:solidFill>
              <a:cs typeface="Arial" panose="020B0604020202020204" pitchFamily="34" charset="0"/>
            </a:endParaRPr>
          </a:p>
        </p:txBody>
      </p:sp>
      <p:sp>
        <p:nvSpPr>
          <p:cNvPr id="38" name="Line 152"/>
          <p:cNvSpPr>
            <a:spLocks noChangeShapeType="1"/>
          </p:cNvSpPr>
          <p:nvPr/>
        </p:nvSpPr>
        <p:spPr bwMode="auto">
          <a:xfrm>
            <a:off x="1116361" y="4764042"/>
            <a:ext cx="8218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200">
              <a:solidFill>
                <a:srgbClr val="000000"/>
              </a:solidFill>
              <a:cs typeface="Arial" panose="020B0604020202020204" pitchFamily="34" charset="0"/>
            </a:endParaRPr>
          </a:p>
        </p:txBody>
      </p:sp>
      <p:sp>
        <p:nvSpPr>
          <p:cNvPr id="39" name="Line 153"/>
          <p:cNvSpPr>
            <a:spLocks noChangeShapeType="1"/>
          </p:cNvSpPr>
          <p:nvPr/>
        </p:nvSpPr>
        <p:spPr bwMode="auto">
          <a:xfrm>
            <a:off x="1116361" y="4445214"/>
            <a:ext cx="8218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200">
              <a:solidFill>
                <a:srgbClr val="000000"/>
              </a:solidFill>
              <a:cs typeface="Arial" panose="020B0604020202020204" pitchFamily="34" charset="0"/>
            </a:endParaRPr>
          </a:p>
        </p:txBody>
      </p:sp>
      <p:sp>
        <p:nvSpPr>
          <p:cNvPr id="40" name="Line 154"/>
          <p:cNvSpPr>
            <a:spLocks noChangeShapeType="1"/>
          </p:cNvSpPr>
          <p:nvPr/>
        </p:nvSpPr>
        <p:spPr bwMode="auto">
          <a:xfrm>
            <a:off x="1116361" y="4135553"/>
            <a:ext cx="8218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200">
              <a:solidFill>
                <a:srgbClr val="000000"/>
              </a:solidFill>
              <a:cs typeface="Arial" panose="020B0604020202020204" pitchFamily="34" charset="0"/>
            </a:endParaRPr>
          </a:p>
        </p:txBody>
      </p:sp>
      <p:sp>
        <p:nvSpPr>
          <p:cNvPr id="41" name="Line 155"/>
          <p:cNvSpPr>
            <a:spLocks noChangeShapeType="1"/>
          </p:cNvSpPr>
          <p:nvPr/>
        </p:nvSpPr>
        <p:spPr bwMode="auto">
          <a:xfrm>
            <a:off x="1116361" y="3818327"/>
            <a:ext cx="8218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200">
              <a:solidFill>
                <a:srgbClr val="000000"/>
              </a:solidFill>
              <a:cs typeface="Arial" panose="020B0604020202020204" pitchFamily="34" charset="0"/>
            </a:endParaRPr>
          </a:p>
        </p:txBody>
      </p:sp>
      <p:sp>
        <p:nvSpPr>
          <p:cNvPr id="42" name="TextBox 41"/>
          <p:cNvSpPr txBox="1"/>
          <p:nvPr/>
        </p:nvSpPr>
        <p:spPr>
          <a:xfrm rot="16200000">
            <a:off x="-1280522" y="3997222"/>
            <a:ext cx="3558988" cy="341286"/>
          </a:xfrm>
          <a:prstGeom prst="rect">
            <a:avLst/>
          </a:prstGeom>
          <a:noFill/>
        </p:spPr>
        <p:txBody>
          <a:bodyPr wrap="none" rtlCol="0">
            <a:spAutoFit/>
          </a:bodyPr>
          <a:lstStyle/>
          <a:p>
            <a:r>
              <a:rPr lang="en-GB" sz="1400" dirty="0"/>
              <a:t>Change from baseline in size of lesions, %</a:t>
            </a:r>
          </a:p>
        </p:txBody>
      </p:sp>
      <p:sp>
        <p:nvSpPr>
          <p:cNvPr id="43" name="Text Box 103"/>
          <p:cNvSpPr txBox="1">
            <a:spLocks noChangeArrowheads="1"/>
          </p:cNvSpPr>
          <p:nvPr/>
        </p:nvSpPr>
        <p:spPr bwMode="auto">
          <a:xfrm>
            <a:off x="2937744" y="5726314"/>
            <a:ext cx="34288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400" dirty="0">
                <a:solidFill>
                  <a:srgbClr val="000000"/>
                </a:solidFill>
                <a:cs typeface="Arial" panose="020B0604020202020204" pitchFamily="34" charset="0"/>
              </a:rPr>
              <a:t>Time on tazemetostat treatment, weeks</a:t>
            </a:r>
          </a:p>
        </p:txBody>
      </p:sp>
      <p:sp>
        <p:nvSpPr>
          <p:cNvPr id="44" name="Freeform 144"/>
          <p:cNvSpPr>
            <a:spLocks/>
          </p:cNvSpPr>
          <p:nvPr/>
        </p:nvSpPr>
        <p:spPr bwMode="auto">
          <a:xfrm>
            <a:off x="1220246" y="5417037"/>
            <a:ext cx="6842147" cy="0"/>
          </a:xfrm>
          <a:custGeom>
            <a:avLst/>
            <a:gdLst>
              <a:gd name="T0" fmla="*/ 0 w 423"/>
              <a:gd name="T1" fmla="*/ 0 h 261"/>
              <a:gd name="T2" fmla="*/ 0 w 423"/>
              <a:gd name="T3" fmla="*/ 261 h 261"/>
              <a:gd name="T4" fmla="*/ 423 w 423"/>
              <a:gd name="T5" fmla="*/ 261 h 261"/>
              <a:gd name="connsiteX0" fmla="*/ 0 w 10000"/>
              <a:gd name="connsiteY0" fmla="*/ 0 h 0"/>
              <a:gd name="connsiteX1" fmla="*/ 10000 w 10000"/>
              <a:gd name="connsiteY1" fmla="*/ 0 h 0"/>
            </a:gdLst>
            <a:ahLst/>
            <a:cxnLst>
              <a:cxn ang="0">
                <a:pos x="connsiteX0" y="connsiteY0"/>
              </a:cxn>
              <a:cxn ang="0">
                <a:pos x="connsiteX1" y="connsiteY1"/>
              </a:cxn>
            </a:cxnLst>
            <a:rect l="l" t="t" r="r" b="b"/>
            <a:pathLst>
              <a:path w="10000">
                <a:moveTo>
                  <a:pt x="0" y="0"/>
                </a:moveTo>
                <a:lnTo>
                  <a:pt x="10000" y="0"/>
                </a:lnTo>
              </a:path>
            </a:pathLst>
          </a:cu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solidFill>
                <a:srgbClr val="000000"/>
              </a:solidFill>
              <a:cs typeface="Arial" panose="020B0604020202020204" pitchFamily="34" charset="0"/>
            </a:endParaRPr>
          </a:p>
        </p:txBody>
      </p:sp>
      <p:sp>
        <p:nvSpPr>
          <p:cNvPr id="45" name="Line 163"/>
          <p:cNvSpPr>
            <a:spLocks noChangeShapeType="1"/>
          </p:cNvSpPr>
          <p:nvPr/>
        </p:nvSpPr>
        <p:spPr bwMode="auto">
          <a:xfrm flipV="1">
            <a:off x="1217448" y="5417037"/>
            <a:ext cx="0" cy="6813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cs typeface="Arial" panose="020B0604020202020204" pitchFamily="34" charset="0"/>
            </a:endParaRPr>
          </a:p>
        </p:txBody>
      </p:sp>
      <p:sp>
        <p:nvSpPr>
          <p:cNvPr id="46" name="Line 165"/>
          <p:cNvSpPr>
            <a:spLocks noChangeShapeType="1"/>
          </p:cNvSpPr>
          <p:nvPr/>
        </p:nvSpPr>
        <p:spPr bwMode="auto">
          <a:xfrm>
            <a:off x="2348925" y="5417037"/>
            <a:ext cx="0" cy="6813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cs typeface="Arial" panose="020B0604020202020204" pitchFamily="34" charset="0"/>
            </a:endParaRPr>
          </a:p>
        </p:txBody>
      </p:sp>
      <p:sp>
        <p:nvSpPr>
          <p:cNvPr id="47" name="Line 166"/>
          <p:cNvSpPr>
            <a:spLocks noChangeShapeType="1"/>
          </p:cNvSpPr>
          <p:nvPr/>
        </p:nvSpPr>
        <p:spPr bwMode="auto">
          <a:xfrm>
            <a:off x="3089281" y="5417037"/>
            <a:ext cx="0" cy="6813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cs typeface="Arial" panose="020B0604020202020204" pitchFamily="34" charset="0"/>
            </a:endParaRPr>
          </a:p>
        </p:txBody>
      </p:sp>
      <p:sp>
        <p:nvSpPr>
          <p:cNvPr id="48" name="Line 170"/>
          <p:cNvSpPr>
            <a:spLocks noChangeShapeType="1"/>
          </p:cNvSpPr>
          <p:nvPr/>
        </p:nvSpPr>
        <p:spPr bwMode="auto">
          <a:xfrm>
            <a:off x="8051943" y="5417037"/>
            <a:ext cx="0" cy="6813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cs typeface="Arial" panose="020B0604020202020204" pitchFamily="34" charset="0"/>
            </a:endParaRPr>
          </a:p>
        </p:txBody>
      </p:sp>
      <p:sp>
        <p:nvSpPr>
          <p:cNvPr id="49" name="Text Box 88"/>
          <p:cNvSpPr txBox="1">
            <a:spLocks noChangeArrowheads="1"/>
          </p:cNvSpPr>
          <p:nvPr/>
        </p:nvSpPr>
        <p:spPr bwMode="auto">
          <a:xfrm>
            <a:off x="1168943" y="5455263"/>
            <a:ext cx="9673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400" dirty="0">
                <a:solidFill>
                  <a:srgbClr val="000000"/>
                </a:solidFill>
                <a:cs typeface="Arial" panose="020B0604020202020204" pitchFamily="34" charset="0"/>
              </a:rPr>
              <a:t>Baseline</a:t>
            </a:r>
          </a:p>
          <a:p>
            <a:pPr algn="ctr"/>
            <a:endParaRPr lang="en-GB" altLang="en-US" sz="1400" dirty="0">
              <a:solidFill>
                <a:srgbClr val="000000"/>
              </a:solidFill>
              <a:cs typeface="Arial" panose="020B0604020202020204" pitchFamily="34" charset="0"/>
            </a:endParaRPr>
          </a:p>
        </p:txBody>
      </p:sp>
      <p:sp>
        <p:nvSpPr>
          <p:cNvPr id="50" name="Text Box 88"/>
          <p:cNvSpPr txBox="1">
            <a:spLocks noChangeArrowheads="1"/>
          </p:cNvSpPr>
          <p:nvPr/>
        </p:nvSpPr>
        <p:spPr bwMode="auto">
          <a:xfrm>
            <a:off x="2192885" y="5455263"/>
            <a:ext cx="3149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400" dirty="0">
                <a:solidFill>
                  <a:srgbClr val="000000"/>
                </a:solidFill>
                <a:cs typeface="Arial" panose="020B0604020202020204" pitchFamily="34" charset="0"/>
              </a:rPr>
              <a:t>8</a:t>
            </a:r>
          </a:p>
          <a:p>
            <a:pPr algn="ctr"/>
            <a:endParaRPr lang="en-GB" altLang="en-US" sz="1400" dirty="0">
              <a:solidFill>
                <a:srgbClr val="000000"/>
              </a:solidFill>
              <a:cs typeface="Arial" panose="020B0604020202020204" pitchFamily="34" charset="0"/>
            </a:endParaRPr>
          </a:p>
        </p:txBody>
      </p:sp>
      <p:sp>
        <p:nvSpPr>
          <p:cNvPr id="51" name="Text Box 88"/>
          <p:cNvSpPr txBox="1">
            <a:spLocks noChangeArrowheads="1"/>
          </p:cNvSpPr>
          <p:nvPr/>
        </p:nvSpPr>
        <p:spPr bwMode="auto">
          <a:xfrm>
            <a:off x="2878773" y="5455263"/>
            <a:ext cx="42518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400" dirty="0">
                <a:solidFill>
                  <a:srgbClr val="000000"/>
                </a:solidFill>
                <a:cs typeface="Arial" panose="020B0604020202020204" pitchFamily="34" charset="0"/>
              </a:rPr>
              <a:t>12</a:t>
            </a:r>
          </a:p>
          <a:p>
            <a:pPr algn="ctr"/>
            <a:endParaRPr lang="en-GB" altLang="en-US" sz="1400" dirty="0">
              <a:solidFill>
                <a:srgbClr val="000000"/>
              </a:solidFill>
              <a:cs typeface="Arial" panose="020B0604020202020204" pitchFamily="34" charset="0"/>
            </a:endParaRPr>
          </a:p>
        </p:txBody>
      </p:sp>
      <p:sp>
        <p:nvSpPr>
          <p:cNvPr id="52" name="Line 167"/>
          <p:cNvSpPr>
            <a:spLocks noChangeShapeType="1"/>
          </p:cNvSpPr>
          <p:nvPr/>
        </p:nvSpPr>
        <p:spPr bwMode="auto">
          <a:xfrm>
            <a:off x="3817640" y="5417037"/>
            <a:ext cx="0" cy="6813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cs typeface="Arial" panose="020B0604020202020204" pitchFamily="34" charset="0"/>
            </a:endParaRPr>
          </a:p>
        </p:txBody>
      </p:sp>
      <p:sp>
        <p:nvSpPr>
          <p:cNvPr id="53" name="Line 168"/>
          <p:cNvSpPr>
            <a:spLocks noChangeShapeType="1"/>
          </p:cNvSpPr>
          <p:nvPr/>
        </p:nvSpPr>
        <p:spPr bwMode="auto">
          <a:xfrm>
            <a:off x="4525675" y="5417037"/>
            <a:ext cx="0" cy="6813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cs typeface="Arial" panose="020B0604020202020204" pitchFamily="34" charset="0"/>
            </a:endParaRPr>
          </a:p>
        </p:txBody>
      </p:sp>
      <p:sp>
        <p:nvSpPr>
          <p:cNvPr id="54" name="Line 169"/>
          <p:cNvSpPr>
            <a:spLocks noChangeShapeType="1"/>
          </p:cNvSpPr>
          <p:nvPr/>
        </p:nvSpPr>
        <p:spPr bwMode="auto">
          <a:xfrm>
            <a:off x="5255212" y="5417037"/>
            <a:ext cx="0" cy="6813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cs typeface="Arial" panose="020B0604020202020204" pitchFamily="34" charset="0"/>
            </a:endParaRPr>
          </a:p>
        </p:txBody>
      </p:sp>
      <p:sp>
        <p:nvSpPr>
          <p:cNvPr id="55" name="Text Box 88"/>
          <p:cNvSpPr txBox="1">
            <a:spLocks noChangeArrowheads="1"/>
          </p:cNvSpPr>
          <p:nvPr/>
        </p:nvSpPr>
        <p:spPr bwMode="auto">
          <a:xfrm>
            <a:off x="3604087" y="5455263"/>
            <a:ext cx="42518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400" dirty="0">
                <a:solidFill>
                  <a:srgbClr val="000000"/>
                </a:solidFill>
                <a:cs typeface="Arial" panose="020B0604020202020204" pitchFamily="34" charset="0"/>
              </a:rPr>
              <a:t>16</a:t>
            </a:r>
          </a:p>
          <a:p>
            <a:pPr algn="ctr"/>
            <a:endParaRPr lang="en-GB" altLang="en-US" sz="1400" dirty="0">
              <a:solidFill>
                <a:srgbClr val="000000"/>
              </a:solidFill>
              <a:cs typeface="Arial" panose="020B0604020202020204" pitchFamily="34" charset="0"/>
            </a:endParaRPr>
          </a:p>
        </p:txBody>
      </p:sp>
      <p:sp>
        <p:nvSpPr>
          <p:cNvPr id="56" name="Text Box 88"/>
          <p:cNvSpPr txBox="1">
            <a:spLocks noChangeArrowheads="1"/>
          </p:cNvSpPr>
          <p:nvPr/>
        </p:nvSpPr>
        <p:spPr bwMode="auto">
          <a:xfrm>
            <a:off x="4315953" y="5455263"/>
            <a:ext cx="42518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400" dirty="0">
                <a:solidFill>
                  <a:srgbClr val="000000"/>
                </a:solidFill>
                <a:cs typeface="Arial" panose="020B0604020202020204" pitchFamily="34" charset="0"/>
              </a:rPr>
              <a:t>24</a:t>
            </a:r>
          </a:p>
          <a:p>
            <a:pPr algn="ctr"/>
            <a:endParaRPr lang="en-GB" altLang="en-US" sz="1400" dirty="0">
              <a:solidFill>
                <a:srgbClr val="000000"/>
              </a:solidFill>
              <a:cs typeface="Arial" panose="020B0604020202020204" pitchFamily="34" charset="0"/>
            </a:endParaRPr>
          </a:p>
        </p:txBody>
      </p:sp>
      <p:sp>
        <p:nvSpPr>
          <p:cNvPr id="57" name="Text Box 88"/>
          <p:cNvSpPr txBox="1">
            <a:spLocks noChangeArrowheads="1"/>
          </p:cNvSpPr>
          <p:nvPr/>
        </p:nvSpPr>
        <p:spPr bwMode="auto">
          <a:xfrm>
            <a:off x="5071431" y="5455263"/>
            <a:ext cx="3834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400" dirty="0">
                <a:solidFill>
                  <a:srgbClr val="000000"/>
                </a:solidFill>
                <a:cs typeface="Arial" panose="020B0604020202020204" pitchFamily="34" charset="0"/>
              </a:rPr>
              <a:t>26</a:t>
            </a:r>
          </a:p>
          <a:p>
            <a:pPr algn="ctr"/>
            <a:endParaRPr lang="en-GB" altLang="en-US" sz="1400" dirty="0">
              <a:solidFill>
                <a:srgbClr val="000000"/>
              </a:solidFill>
              <a:cs typeface="Arial" panose="020B0604020202020204" pitchFamily="34" charset="0"/>
            </a:endParaRPr>
          </a:p>
        </p:txBody>
      </p:sp>
      <p:sp>
        <p:nvSpPr>
          <p:cNvPr id="58" name="Text Box 88"/>
          <p:cNvSpPr txBox="1">
            <a:spLocks noChangeArrowheads="1"/>
          </p:cNvSpPr>
          <p:nvPr/>
        </p:nvSpPr>
        <p:spPr bwMode="auto">
          <a:xfrm>
            <a:off x="7839349" y="5455263"/>
            <a:ext cx="42518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400" dirty="0">
                <a:solidFill>
                  <a:srgbClr val="000000"/>
                </a:solidFill>
                <a:cs typeface="Arial" panose="020B0604020202020204" pitchFamily="34" charset="0"/>
              </a:rPr>
              <a:t>48</a:t>
            </a:r>
          </a:p>
          <a:p>
            <a:pPr algn="ctr"/>
            <a:endParaRPr lang="en-GB" altLang="en-US" sz="1400" dirty="0">
              <a:solidFill>
                <a:srgbClr val="000000"/>
              </a:solidFill>
              <a:cs typeface="Arial" panose="020B0604020202020204" pitchFamily="34" charset="0"/>
            </a:endParaRPr>
          </a:p>
        </p:txBody>
      </p:sp>
      <p:sp>
        <p:nvSpPr>
          <p:cNvPr id="59" name="Line 167"/>
          <p:cNvSpPr>
            <a:spLocks noChangeShapeType="1"/>
          </p:cNvSpPr>
          <p:nvPr/>
        </p:nvSpPr>
        <p:spPr bwMode="auto">
          <a:xfrm>
            <a:off x="5959872" y="5417037"/>
            <a:ext cx="0" cy="6813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cs typeface="Arial" panose="020B0604020202020204" pitchFamily="34" charset="0"/>
            </a:endParaRPr>
          </a:p>
        </p:txBody>
      </p:sp>
      <p:sp>
        <p:nvSpPr>
          <p:cNvPr id="60" name="Line 168"/>
          <p:cNvSpPr>
            <a:spLocks noChangeShapeType="1"/>
          </p:cNvSpPr>
          <p:nvPr/>
        </p:nvSpPr>
        <p:spPr bwMode="auto">
          <a:xfrm>
            <a:off x="6674492" y="5417037"/>
            <a:ext cx="0" cy="6813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cs typeface="Arial" panose="020B0604020202020204" pitchFamily="34" charset="0"/>
            </a:endParaRPr>
          </a:p>
        </p:txBody>
      </p:sp>
      <p:sp>
        <p:nvSpPr>
          <p:cNvPr id="61" name="Line 169"/>
          <p:cNvSpPr>
            <a:spLocks noChangeShapeType="1"/>
          </p:cNvSpPr>
          <p:nvPr/>
        </p:nvSpPr>
        <p:spPr bwMode="auto">
          <a:xfrm>
            <a:off x="7390859" y="5417037"/>
            <a:ext cx="0" cy="6813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cs typeface="Arial" panose="020B0604020202020204" pitchFamily="34" charset="0"/>
            </a:endParaRPr>
          </a:p>
        </p:txBody>
      </p:sp>
      <p:sp>
        <p:nvSpPr>
          <p:cNvPr id="62" name="Text Box 88"/>
          <p:cNvSpPr txBox="1">
            <a:spLocks noChangeArrowheads="1"/>
          </p:cNvSpPr>
          <p:nvPr/>
        </p:nvSpPr>
        <p:spPr bwMode="auto">
          <a:xfrm>
            <a:off x="5746321" y="5455263"/>
            <a:ext cx="42518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400" dirty="0">
                <a:solidFill>
                  <a:srgbClr val="000000"/>
                </a:solidFill>
                <a:cs typeface="Arial" panose="020B0604020202020204" pitchFamily="34" charset="0"/>
              </a:rPr>
              <a:t>32</a:t>
            </a:r>
          </a:p>
          <a:p>
            <a:pPr algn="ctr"/>
            <a:endParaRPr lang="en-GB" altLang="en-US" sz="1400" dirty="0">
              <a:solidFill>
                <a:srgbClr val="000000"/>
              </a:solidFill>
              <a:cs typeface="Arial" panose="020B0604020202020204" pitchFamily="34" charset="0"/>
            </a:endParaRPr>
          </a:p>
        </p:txBody>
      </p:sp>
      <p:sp>
        <p:nvSpPr>
          <p:cNvPr id="63" name="Text Box 88"/>
          <p:cNvSpPr txBox="1">
            <a:spLocks noChangeArrowheads="1"/>
          </p:cNvSpPr>
          <p:nvPr/>
        </p:nvSpPr>
        <p:spPr bwMode="auto">
          <a:xfrm>
            <a:off x="6485643" y="5455263"/>
            <a:ext cx="3834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400" dirty="0">
                <a:solidFill>
                  <a:srgbClr val="000000"/>
                </a:solidFill>
                <a:cs typeface="Arial" panose="020B0604020202020204" pitchFamily="34" charset="0"/>
              </a:rPr>
              <a:t>37</a:t>
            </a:r>
          </a:p>
          <a:p>
            <a:pPr algn="ctr"/>
            <a:endParaRPr lang="en-GB" altLang="en-US" sz="1400" dirty="0">
              <a:solidFill>
                <a:srgbClr val="000000"/>
              </a:solidFill>
              <a:cs typeface="Arial" panose="020B0604020202020204" pitchFamily="34" charset="0"/>
            </a:endParaRPr>
          </a:p>
        </p:txBody>
      </p:sp>
      <p:sp>
        <p:nvSpPr>
          <p:cNvPr id="64" name="Text Box 88"/>
          <p:cNvSpPr txBox="1">
            <a:spLocks noChangeArrowheads="1"/>
          </p:cNvSpPr>
          <p:nvPr/>
        </p:nvSpPr>
        <p:spPr bwMode="auto">
          <a:xfrm>
            <a:off x="7186206" y="5455263"/>
            <a:ext cx="42518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400" dirty="0">
                <a:solidFill>
                  <a:srgbClr val="000000"/>
                </a:solidFill>
                <a:cs typeface="Arial" panose="020B0604020202020204" pitchFamily="34" charset="0"/>
              </a:rPr>
              <a:t>40</a:t>
            </a:r>
          </a:p>
          <a:p>
            <a:pPr algn="ctr"/>
            <a:endParaRPr lang="en-GB" altLang="en-US" sz="1400" dirty="0">
              <a:solidFill>
                <a:srgbClr val="000000"/>
              </a:solidFill>
              <a:cs typeface="Arial" panose="020B0604020202020204" pitchFamily="34" charset="0"/>
            </a:endParaRPr>
          </a:p>
        </p:txBody>
      </p:sp>
      <p:cxnSp>
        <p:nvCxnSpPr>
          <p:cNvPr id="65" name="Straight Connector 64"/>
          <p:cNvCxnSpPr/>
          <p:nvPr/>
        </p:nvCxnSpPr>
        <p:spPr>
          <a:xfrm>
            <a:off x="1246835" y="3955693"/>
            <a:ext cx="7411997" cy="0"/>
          </a:xfrm>
          <a:prstGeom prst="line">
            <a:avLst/>
          </a:prstGeom>
          <a:ln w="22225">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413468" y="3128938"/>
            <a:ext cx="388248" cy="261610"/>
          </a:xfrm>
          <a:prstGeom prst="rect">
            <a:avLst/>
          </a:prstGeom>
          <a:noFill/>
        </p:spPr>
        <p:txBody>
          <a:bodyPr wrap="none" rtlCol="0">
            <a:spAutoFit/>
          </a:bodyPr>
          <a:lstStyle/>
          <a:p>
            <a:pPr algn="ctr"/>
            <a:r>
              <a:rPr lang="en-GB" sz="1100" dirty="0"/>
              <a:t>0%</a:t>
            </a:r>
          </a:p>
        </p:txBody>
      </p:sp>
      <p:grpSp>
        <p:nvGrpSpPr>
          <p:cNvPr id="67" name="Group 66"/>
          <p:cNvGrpSpPr/>
          <p:nvPr/>
        </p:nvGrpSpPr>
        <p:grpSpPr>
          <a:xfrm>
            <a:off x="1240485" y="3157847"/>
            <a:ext cx="1848796" cy="1693388"/>
            <a:chOff x="1240485" y="2888027"/>
            <a:chExt cx="1848796" cy="1693388"/>
          </a:xfrm>
        </p:grpSpPr>
        <p:sp>
          <p:nvSpPr>
            <p:cNvPr id="68" name="Oval 67"/>
            <p:cNvSpPr>
              <a:spLocks noChangeAspect="1"/>
            </p:cNvSpPr>
            <p:nvPr/>
          </p:nvSpPr>
          <p:spPr>
            <a:xfrm>
              <a:off x="2999281" y="2888027"/>
              <a:ext cx="90000" cy="9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Freeform 8"/>
            <p:cNvSpPr>
              <a:spLocks/>
            </p:cNvSpPr>
            <p:nvPr/>
          </p:nvSpPr>
          <p:spPr bwMode="auto">
            <a:xfrm>
              <a:off x="1617981" y="2922618"/>
              <a:ext cx="1433782" cy="304800"/>
            </a:xfrm>
            <a:custGeom>
              <a:avLst/>
              <a:gdLst>
                <a:gd name="T0" fmla="*/ 840 w 840"/>
                <a:gd name="T1" fmla="*/ 0 h 192"/>
                <a:gd name="T2" fmla="*/ 420 w 840"/>
                <a:gd name="T3" fmla="*/ 52 h 192"/>
                <a:gd name="T4" fmla="*/ 0 w 840"/>
                <a:gd name="T5" fmla="*/ 192 h 192"/>
              </a:gdLst>
              <a:ahLst/>
              <a:cxnLst>
                <a:cxn ang="0">
                  <a:pos x="T0" y="T1"/>
                </a:cxn>
                <a:cxn ang="0">
                  <a:pos x="T2" y="T3"/>
                </a:cxn>
                <a:cxn ang="0">
                  <a:pos x="T4" y="T5"/>
                </a:cxn>
              </a:cxnLst>
              <a:rect l="0" t="0" r="r" b="b"/>
              <a:pathLst>
                <a:path w="840" h="192">
                  <a:moveTo>
                    <a:pt x="840" y="0"/>
                  </a:moveTo>
                  <a:lnTo>
                    <a:pt x="420" y="52"/>
                  </a:lnTo>
                  <a:lnTo>
                    <a:pt x="0" y="192"/>
                  </a:lnTo>
                </a:path>
              </a:pathLst>
            </a:custGeom>
            <a:noFill/>
            <a:ln w="22225">
              <a:solidFill>
                <a:srgbClr val="62C4EE"/>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cxnSp>
          <p:nvCxnSpPr>
            <p:cNvPr id="70" name="Straight Connector 69"/>
            <p:cNvCxnSpPr/>
            <p:nvPr/>
          </p:nvCxnSpPr>
          <p:spPr>
            <a:xfrm>
              <a:off x="1240485" y="4581415"/>
              <a:ext cx="144000" cy="0"/>
            </a:xfrm>
            <a:prstGeom prst="line">
              <a:avLst/>
            </a:prstGeom>
            <a:ln w="22225">
              <a:solidFill>
                <a:srgbClr val="62C4EE"/>
              </a:solidFill>
            </a:ln>
          </p:spPr>
          <p:style>
            <a:lnRef idx="1">
              <a:schemeClr val="accent1"/>
            </a:lnRef>
            <a:fillRef idx="0">
              <a:schemeClr val="accent1"/>
            </a:fillRef>
            <a:effectRef idx="0">
              <a:schemeClr val="accent1"/>
            </a:effectRef>
            <a:fontRef idx="minor">
              <a:schemeClr val="tx1"/>
            </a:fontRef>
          </p:style>
        </p:cxnSp>
        <p:sp>
          <p:nvSpPr>
            <p:cNvPr id="71" name="Oval 70"/>
            <p:cNvSpPr>
              <a:spLocks noChangeAspect="1"/>
            </p:cNvSpPr>
            <p:nvPr/>
          </p:nvSpPr>
          <p:spPr>
            <a:xfrm>
              <a:off x="2290997" y="2970242"/>
              <a:ext cx="90000" cy="9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2" name="Group 71"/>
          <p:cNvGrpSpPr/>
          <p:nvPr/>
        </p:nvGrpSpPr>
        <p:grpSpPr>
          <a:xfrm>
            <a:off x="1240485" y="3271263"/>
            <a:ext cx="3260634" cy="1738505"/>
            <a:chOff x="1240485" y="3001443"/>
            <a:chExt cx="3260634" cy="1738505"/>
          </a:xfrm>
        </p:grpSpPr>
        <p:sp>
          <p:nvSpPr>
            <p:cNvPr id="73" name="Freeform 7"/>
            <p:cNvSpPr>
              <a:spLocks/>
            </p:cNvSpPr>
            <p:nvPr/>
          </p:nvSpPr>
          <p:spPr bwMode="auto">
            <a:xfrm>
              <a:off x="1611630" y="3049618"/>
              <a:ext cx="2838427" cy="279400"/>
            </a:xfrm>
            <a:custGeom>
              <a:avLst/>
              <a:gdLst>
                <a:gd name="T0" fmla="*/ 1660 w 1660"/>
                <a:gd name="T1" fmla="*/ 0 h 176"/>
                <a:gd name="T2" fmla="*/ 1248 w 1660"/>
                <a:gd name="T3" fmla="*/ 140 h 176"/>
                <a:gd name="T4" fmla="*/ 420 w 1660"/>
                <a:gd name="T5" fmla="*/ 176 h 176"/>
                <a:gd name="T6" fmla="*/ 0 w 1660"/>
                <a:gd name="T7" fmla="*/ 112 h 176"/>
              </a:gdLst>
              <a:ahLst/>
              <a:cxnLst>
                <a:cxn ang="0">
                  <a:pos x="T0" y="T1"/>
                </a:cxn>
                <a:cxn ang="0">
                  <a:pos x="T2" y="T3"/>
                </a:cxn>
                <a:cxn ang="0">
                  <a:pos x="T4" y="T5"/>
                </a:cxn>
                <a:cxn ang="0">
                  <a:pos x="T6" y="T7"/>
                </a:cxn>
              </a:cxnLst>
              <a:rect l="0" t="0" r="r" b="b"/>
              <a:pathLst>
                <a:path w="1660" h="176">
                  <a:moveTo>
                    <a:pt x="1660" y="0"/>
                  </a:moveTo>
                  <a:lnTo>
                    <a:pt x="1248" y="140"/>
                  </a:lnTo>
                  <a:lnTo>
                    <a:pt x="420" y="176"/>
                  </a:lnTo>
                  <a:lnTo>
                    <a:pt x="0" y="112"/>
                  </a:lnTo>
                </a:path>
              </a:pathLst>
            </a:custGeom>
            <a:noFill/>
            <a:ln w="22225">
              <a:solidFill>
                <a:srgbClr val="FFC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cxnSp>
          <p:nvCxnSpPr>
            <p:cNvPr id="74" name="Straight Connector 73"/>
            <p:cNvCxnSpPr/>
            <p:nvPr/>
          </p:nvCxnSpPr>
          <p:spPr>
            <a:xfrm>
              <a:off x="1240485" y="4739948"/>
              <a:ext cx="144000" cy="0"/>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sp>
          <p:nvSpPr>
            <p:cNvPr id="75" name="Oval 74"/>
            <p:cNvSpPr>
              <a:spLocks noChangeAspect="1"/>
            </p:cNvSpPr>
            <p:nvPr/>
          </p:nvSpPr>
          <p:spPr>
            <a:xfrm>
              <a:off x="4411119" y="3001443"/>
              <a:ext cx="90000" cy="9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p:cNvSpPr>
              <a:spLocks noChangeAspect="1"/>
            </p:cNvSpPr>
            <p:nvPr/>
          </p:nvSpPr>
          <p:spPr>
            <a:xfrm>
              <a:off x="3696889" y="3242087"/>
              <a:ext cx="90000" cy="9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p:cNvSpPr>
              <a:spLocks noChangeAspect="1"/>
            </p:cNvSpPr>
            <p:nvPr/>
          </p:nvSpPr>
          <p:spPr>
            <a:xfrm>
              <a:off x="2290344" y="3301592"/>
              <a:ext cx="90000" cy="9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8" name="Group 77"/>
          <p:cNvGrpSpPr/>
          <p:nvPr/>
        </p:nvGrpSpPr>
        <p:grpSpPr>
          <a:xfrm>
            <a:off x="1235965" y="3117425"/>
            <a:ext cx="1157960" cy="1422832"/>
            <a:chOff x="1235965" y="2847605"/>
            <a:chExt cx="1157960" cy="1422832"/>
          </a:xfrm>
        </p:grpSpPr>
        <p:sp>
          <p:nvSpPr>
            <p:cNvPr id="79" name="Line 9"/>
            <p:cNvSpPr>
              <a:spLocks noChangeShapeType="1"/>
            </p:cNvSpPr>
            <p:nvPr/>
          </p:nvSpPr>
          <p:spPr bwMode="auto">
            <a:xfrm flipH="1">
              <a:off x="1611631" y="2881062"/>
              <a:ext cx="737294" cy="352705"/>
            </a:xfrm>
            <a:prstGeom prst="line">
              <a:avLst/>
            </a:prstGeom>
            <a:noFill/>
            <a:ln w="22225">
              <a:solidFill>
                <a:srgbClr val="006DB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cxnSp>
          <p:nvCxnSpPr>
            <p:cNvPr id="80" name="Straight Connector 79"/>
            <p:cNvCxnSpPr/>
            <p:nvPr/>
          </p:nvCxnSpPr>
          <p:spPr>
            <a:xfrm>
              <a:off x="1235965" y="4270437"/>
              <a:ext cx="144000" cy="0"/>
            </a:xfrm>
            <a:prstGeom prst="line">
              <a:avLst/>
            </a:prstGeom>
            <a:ln w="22225">
              <a:solidFill>
                <a:srgbClr val="006DB0"/>
              </a:solidFill>
            </a:ln>
          </p:spPr>
          <p:style>
            <a:lnRef idx="1">
              <a:schemeClr val="accent1"/>
            </a:lnRef>
            <a:fillRef idx="0">
              <a:schemeClr val="accent1"/>
            </a:fillRef>
            <a:effectRef idx="0">
              <a:schemeClr val="accent1"/>
            </a:effectRef>
            <a:fontRef idx="minor">
              <a:schemeClr val="tx1"/>
            </a:fontRef>
          </p:style>
        </p:cxnSp>
        <p:sp>
          <p:nvSpPr>
            <p:cNvPr id="81" name="Oval 80"/>
            <p:cNvSpPr>
              <a:spLocks noChangeAspect="1"/>
            </p:cNvSpPr>
            <p:nvPr/>
          </p:nvSpPr>
          <p:spPr>
            <a:xfrm>
              <a:off x="2303925" y="2847605"/>
              <a:ext cx="90000" cy="9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p:cNvSpPr>
              <a:spLocks noChangeAspect="1"/>
            </p:cNvSpPr>
            <p:nvPr/>
          </p:nvSpPr>
          <p:spPr>
            <a:xfrm>
              <a:off x="1593294" y="3193694"/>
              <a:ext cx="90000" cy="9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3" name="TextBox 82"/>
          <p:cNvSpPr txBox="1"/>
          <p:nvPr/>
        </p:nvSpPr>
        <p:spPr>
          <a:xfrm>
            <a:off x="2116976" y="2916551"/>
            <a:ext cx="466795" cy="261610"/>
          </a:xfrm>
          <a:prstGeom prst="rect">
            <a:avLst/>
          </a:prstGeom>
          <a:noFill/>
        </p:spPr>
        <p:txBody>
          <a:bodyPr wrap="none" rtlCol="0">
            <a:spAutoFit/>
          </a:bodyPr>
          <a:lstStyle/>
          <a:p>
            <a:pPr algn="ctr"/>
            <a:r>
              <a:rPr lang="en-GB" sz="1100" dirty="0"/>
              <a:t>20%</a:t>
            </a:r>
          </a:p>
        </p:txBody>
      </p:sp>
      <p:sp>
        <p:nvSpPr>
          <p:cNvPr id="84" name="TextBox 83"/>
          <p:cNvSpPr txBox="1"/>
          <p:nvPr/>
        </p:nvSpPr>
        <p:spPr>
          <a:xfrm>
            <a:off x="2792719" y="2869993"/>
            <a:ext cx="466795" cy="261610"/>
          </a:xfrm>
          <a:prstGeom prst="rect">
            <a:avLst/>
          </a:prstGeom>
          <a:noFill/>
        </p:spPr>
        <p:txBody>
          <a:bodyPr wrap="none" rtlCol="0">
            <a:spAutoFit/>
          </a:bodyPr>
          <a:lstStyle/>
          <a:p>
            <a:pPr algn="ctr"/>
            <a:r>
              <a:rPr lang="en-GB" sz="1100" dirty="0"/>
              <a:t>20%</a:t>
            </a:r>
          </a:p>
        </p:txBody>
      </p:sp>
      <p:sp>
        <p:nvSpPr>
          <p:cNvPr id="85" name="TextBox 84"/>
          <p:cNvSpPr txBox="1"/>
          <p:nvPr/>
        </p:nvSpPr>
        <p:spPr>
          <a:xfrm>
            <a:off x="2325924" y="3035232"/>
            <a:ext cx="466795" cy="261610"/>
          </a:xfrm>
          <a:prstGeom prst="rect">
            <a:avLst/>
          </a:prstGeom>
          <a:noFill/>
        </p:spPr>
        <p:txBody>
          <a:bodyPr wrap="none" rtlCol="0">
            <a:spAutoFit/>
          </a:bodyPr>
          <a:lstStyle/>
          <a:p>
            <a:pPr algn="ctr"/>
            <a:r>
              <a:rPr lang="en-GB" sz="1100" dirty="0"/>
              <a:t>14%</a:t>
            </a:r>
          </a:p>
        </p:txBody>
      </p:sp>
      <p:sp>
        <p:nvSpPr>
          <p:cNvPr id="86" name="TextBox 85"/>
          <p:cNvSpPr txBox="1"/>
          <p:nvPr/>
        </p:nvSpPr>
        <p:spPr>
          <a:xfrm>
            <a:off x="2156062" y="3271904"/>
            <a:ext cx="388247" cy="261610"/>
          </a:xfrm>
          <a:prstGeom prst="rect">
            <a:avLst/>
          </a:prstGeom>
          <a:noFill/>
        </p:spPr>
        <p:txBody>
          <a:bodyPr wrap="none" rtlCol="0">
            <a:spAutoFit/>
          </a:bodyPr>
          <a:lstStyle/>
          <a:p>
            <a:pPr algn="ctr"/>
            <a:r>
              <a:rPr lang="en-GB" sz="1100" dirty="0"/>
              <a:t>0%</a:t>
            </a:r>
          </a:p>
        </p:txBody>
      </p:sp>
      <p:sp>
        <p:nvSpPr>
          <p:cNvPr id="87" name="TextBox 86"/>
          <p:cNvSpPr txBox="1"/>
          <p:nvPr/>
        </p:nvSpPr>
        <p:spPr>
          <a:xfrm>
            <a:off x="3544330" y="3271904"/>
            <a:ext cx="388247" cy="261610"/>
          </a:xfrm>
          <a:prstGeom prst="rect">
            <a:avLst/>
          </a:prstGeom>
          <a:noFill/>
        </p:spPr>
        <p:txBody>
          <a:bodyPr wrap="none" rtlCol="0">
            <a:spAutoFit/>
          </a:bodyPr>
          <a:lstStyle/>
          <a:p>
            <a:pPr algn="ctr"/>
            <a:r>
              <a:rPr lang="en-GB" sz="1100" dirty="0"/>
              <a:t>0%</a:t>
            </a:r>
          </a:p>
        </p:txBody>
      </p:sp>
      <p:sp>
        <p:nvSpPr>
          <p:cNvPr id="88" name="TextBox 87"/>
          <p:cNvSpPr txBox="1"/>
          <p:nvPr/>
        </p:nvSpPr>
        <p:spPr>
          <a:xfrm>
            <a:off x="4932598" y="3271904"/>
            <a:ext cx="388247" cy="261610"/>
          </a:xfrm>
          <a:prstGeom prst="rect">
            <a:avLst/>
          </a:prstGeom>
          <a:noFill/>
        </p:spPr>
        <p:txBody>
          <a:bodyPr wrap="none" rtlCol="0">
            <a:spAutoFit/>
          </a:bodyPr>
          <a:lstStyle/>
          <a:p>
            <a:pPr algn="ctr"/>
            <a:r>
              <a:rPr lang="en-GB" sz="1100" dirty="0"/>
              <a:t>0%</a:t>
            </a:r>
          </a:p>
        </p:txBody>
      </p:sp>
      <p:sp>
        <p:nvSpPr>
          <p:cNvPr id="89" name="TextBox 88"/>
          <p:cNvSpPr txBox="1"/>
          <p:nvPr/>
        </p:nvSpPr>
        <p:spPr>
          <a:xfrm>
            <a:off x="6321147" y="3271904"/>
            <a:ext cx="388247" cy="261610"/>
          </a:xfrm>
          <a:prstGeom prst="rect">
            <a:avLst/>
          </a:prstGeom>
          <a:noFill/>
        </p:spPr>
        <p:txBody>
          <a:bodyPr wrap="none" rtlCol="0">
            <a:spAutoFit/>
          </a:bodyPr>
          <a:lstStyle/>
          <a:p>
            <a:pPr algn="ctr"/>
            <a:r>
              <a:rPr lang="en-GB" sz="1100" dirty="0"/>
              <a:t>0%</a:t>
            </a:r>
          </a:p>
        </p:txBody>
      </p:sp>
      <p:sp>
        <p:nvSpPr>
          <p:cNvPr id="90" name="TextBox 89"/>
          <p:cNvSpPr txBox="1"/>
          <p:nvPr/>
        </p:nvSpPr>
        <p:spPr>
          <a:xfrm>
            <a:off x="7709696" y="3271904"/>
            <a:ext cx="388247" cy="261610"/>
          </a:xfrm>
          <a:prstGeom prst="rect">
            <a:avLst/>
          </a:prstGeom>
          <a:noFill/>
        </p:spPr>
        <p:txBody>
          <a:bodyPr wrap="none" rtlCol="0">
            <a:spAutoFit/>
          </a:bodyPr>
          <a:lstStyle/>
          <a:p>
            <a:pPr algn="ctr"/>
            <a:r>
              <a:rPr lang="en-GB" sz="1100" dirty="0"/>
              <a:t>0%</a:t>
            </a:r>
          </a:p>
        </p:txBody>
      </p:sp>
      <p:sp>
        <p:nvSpPr>
          <p:cNvPr id="91" name="TextBox 90"/>
          <p:cNvSpPr txBox="1"/>
          <p:nvPr/>
        </p:nvSpPr>
        <p:spPr>
          <a:xfrm>
            <a:off x="3518637" y="3604018"/>
            <a:ext cx="466795" cy="261610"/>
          </a:xfrm>
          <a:prstGeom prst="rect">
            <a:avLst/>
          </a:prstGeom>
          <a:noFill/>
        </p:spPr>
        <p:txBody>
          <a:bodyPr wrap="none" rtlCol="0">
            <a:spAutoFit/>
          </a:bodyPr>
          <a:lstStyle/>
          <a:p>
            <a:pPr algn="ctr"/>
            <a:r>
              <a:rPr lang="en-GB" sz="1100" dirty="0">
                <a:latin typeface="Arial"/>
                <a:cs typeface="Arial"/>
              </a:rPr>
              <a:t>–2</a:t>
            </a:r>
            <a:r>
              <a:rPr lang="en-GB" sz="1100" dirty="0"/>
              <a:t>%</a:t>
            </a:r>
          </a:p>
        </p:txBody>
      </p:sp>
      <p:sp>
        <p:nvSpPr>
          <p:cNvPr id="92" name="TextBox 91"/>
          <p:cNvSpPr txBox="1"/>
          <p:nvPr/>
        </p:nvSpPr>
        <p:spPr>
          <a:xfrm>
            <a:off x="2211638" y="3708737"/>
            <a:ext cx="545342" cy="261610"/>
          </a:xfrm>
          <a:prstGeom prst="rect">
            <a:avLst/>
          </a:prstGeom>
          <a:noFill/>
        </p:spPr>
        <p:txBody>
          <a:bodyPr wrap="none" rtlCol="0">
            <a:spAutoFit/>
          </a:bodyPr>
          <a:lstStyle/>
          <a:p>
            <a:pPr algn="ctr"/>
            <a:r>
              <a:rPr lang="en-GB" sz="1100" dirty="0">
                <a:latin typeface="Arial"/>
                <a:cs typeface="Arial"/>
              </a:rPr>
              <a:t>–28</a:t>
            </a:r>
            <a:r>
              <a:rPr lang="en-GB" sz="1100" dirty="0"/>
              <a:t>%</a:t>
            </a:r>
          </a:p>
        </p:txBody>
      </p:sp>
      <p:sp>
        <p:nvSpPr>
          <p:cNvPr id="93" name="TextBox 92"/>
          <p:cNvSpPr txBox="1"/>
          <p:nvPr/>
        </p:nvSpPr>
        <p:spPr>
          <a:xfrm>
            <a:off x="3604087" y="4746084"/>
            <a:ext cx="623890" cy="261610"/>
          </a:xfrm>
          <a:prstGeom prst="rect">
            <a:avLst/>
          </a:prstGeom>
          <a:noFill/>
        </p:spPr>
        <p:txBody>
          <a:bodyPr wrap="none" rtlCol="0">
            <a:spAutoFit/>
          </a:bodyPr>
          <a:lstStyle/>
          <a:p>
            <a:pPr algn="ctr"/>
            <a:r>
              <a:rPr lang="en-GB" sz="1100" dirty="0">
                <a:latin typeface="Arial"/>
                <a:cs typeface="Arial"/>
              </a:rPr>
              <a:t>–100</a:t>
            </a:r>
            <a:r>
              <a:rPr lang="en-GB" sz="1100" dirty="0"/>
              <a:t>%</a:t>
            </a:r>
          </a:p>
        </p:txBody>
      </p:sp>
      <p:sp>
        <p:nvSpPr>
          <p:cNvPr id="94" name="TextBox 93"/>
          <p:cNvSpPr txBox="1"/>
          <p:nvPr/>
        </p:nvSpPr>
        <p:spPr>
          <a:xfrm>
            <a:off x="4411119" y="4746084"/>
            <a:ext cx="623890" cy="261610"/>
          </a:xfrm>
          <a:prstGeom prst="rect">
            <a:avLst/>
          </a:prstGeom>
          <a:noFill/>
        </p:spPr>
        <p:txBody>
          <a:bodyPr wrap="none" rtlCol="0">
            <a:spAutoFit/>
          </a:bodyPr>
          <a:lstStyle/>
          <a:p>
            <a:pPr algn="ctr"/>
            <a:r>
              <a:rPr lang="en-GB" sz="1100" dirty="0">
                <a:latin typeface="Arial"/>
                <a:cs typeface="Arial"/>
              </a:rPr>
              <a:t>–100</a:t>
            </a:r>
            <a:r>
              <a:rPr lang="en-GB" sz="1100" dirty="0"/>
              <a:t>%</a:t>
            </a:r>
          </a:p>
        </p:txBody>
      </p:sp>
      <p:sp>
        <p:nvSpPr>
          <p:cNvPr id="95" name="TextBox 94"/>
          <p:cNvSpPr txBox="1"/>
          <p:nvPr/>
        </p:nvSpPr>
        <p:spPr>
          <a:xfrm>
            <a:off x="5369226" y="4746084"/>
            <a:ext cx="623890" cy="261610"/>
          </a:xfrm>
          <a:prstGeom prst="rect">
            <a:avLst/>
          </a:prstGeom>
          <a:noFill/>
        </p:spPr>
        <p:txBody>
          <a:bodyPr wrap="none" rtlCol="0">
            <a:spAutoFit/>
          </a:bodyPr>
          <a:lstStyle/>
          <a:p>
            <a:pPr algn="ctr"/>
            <a:r>
              <a:rPr lang="en-GB" sz="1100" dirty="0">
                <a:latin typeface="Arial"/>
                <a:cs typeface="Arial"/>
              </a:rPr>
              <a:t>–100</a:t>
            </a:r>
            <a:r>
              <a:rPr lang="en-GB" sz="1100" dirty="0"/>
              <a:t>%</a:t>
            </a:r>
          </a:p>
        </p:txBody>
      </p:sp>
      <p:sp>
        <p:nvSpPr>
          <p:cNvPr id="96" name="TextBox 95"/>
          <p:cNvSpPr txBox="1"/>
          <p:nvPr/>
        </p:nvSpPr>
        <p:spPr>
          <a:xfrm>
            <a:off x="7251155" y="4248692"/>
            <a:ext cx="545342" cy="261610"/>
          </a:xfrm>
          <a:prstGeom prst="rect">
            <a:avLst/>
          </a:prstGeom>
          <a:noFill/>
        </p:spPr>
        <p:txBody>
          <a:bodyPr wrap="none" rtlCol="0">
            <a:spAutoFit/>
          </a:bodyPr>
          <a:lstStyle/>
          <a:p>
            <a:pPr algn="ctr"/>
            <a:r>
              <a:rPr lang="en-GB" sz="1100" dirty="0">
                <a:latin typeface="Arial"/>
                <a:cs typeface="Arial"/>
              </a:rPr>
              <a:t>–55</a:t>
            </a:r>
            <a:r>
              <a:rPr lang="en-GB" sz="1100" dirty="0"/>
              <a:t>%</a:t>
            </a:r>
          </a:p>
        </p:txBody>
      </p:sp>
      <p:sp>
        <p:nvSpPr>
          <p:cNvPr id="97" name="TextBox 96"/>
          <p:cNvSpPr txBox="1"/>
          <p:nvPr/>
        </p:nvSpPr>
        <p:spPr>
          <a:xfrm>
            <a:off x="6746466" y="3929947"/>
            <a:ext cx="2129846" cy="261610"/>
          </a:xfrm>
          <a:prstGeom prst="rect">
            <a:avLst/>
          </a:prstGeom>
          <a:noFill/>
        </p:spPr>
        <p:txBody>
          <a:bodyPr wrap="square" rtlCol="0">
            <a:spAutoFit/>
          </a:bodyPr>
          <a:lstStyle/>
          <a:p>
            <a:r>
              <a:rPr lang="en-GB" sz="1100" dirty="0"/>
              <a:t>PR criteria met (per RECIST1)</a:t>
            </a:r>
          </a:p>
        </p:txBody>
      </p:sp>
    </p:spTree>
    <p:extLst>
      <p:ext uri="{BB962C8B-B14F-4D97-AF65-F5344CB8AC3E}">
        <p14:creationId xmlns:p14="http://schemas.microsoft.com/office/powerpoint/2010/main" val="1199103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503400" cy="939801"/>
          </a:xfrm>
        </p:spPr>
        <p:txBody>
          <a:bodyPr/>
          <a:lstStyle/>
          <a:p>
            <a:r>
              <a:rPr lang="en-GB" dirty="0"/>
              <a:t>022: EZH2 inhibitor tazemetostat (TAZ) interim data in adults and </a:t>
            </a:r>
            <a:r>
              <a:rPr lang="en-GB" dirty="0" err="1"/>
              <a:t>pediatric</a:t>
            </a:r>
            <a:r>
              <a:rPr lang="en-GB" dirty="0"/>
              <a:t> patients with INI1-negative soft-tissue sarcomas (STS) including epithelioid sarcoma (ES) (NCT02601950, NCT02601937) – </a:t>
            </a:r>
            <a:r>
              <a:rPr lang="en-GB" dirty="0" err="1"/>
              <a:t>Gounder</a:t>
            </a:r>
            <a:r>
              <a:rPr lang="en-GB" dirty="0"/>
              <a:t> M, et al </a:t>
            </a:r>
          </a:p>
        </p:txBody>
      </p:sp>
      <p:sp>
        <p:nvSpPr>
          <p:cNvPr id="3" name="Content Placeholder 2"/>
          <p:cNvSpPr>
            <a:spLocks noGrp="1"/>
          </p:cNvSpPr>
          <p:nvPr>
            <p:ph idx="1"/>
          </p:nvPr>
        </p:nvSpPr>
        <p:spPr/>
        <p:txBody>
          <a:bodyPr/>
          <a:lstStyle/>
          <a:p>
            <a:pPr marL="0" indent="0">
              <a:buNone/>
            </a:pPr>
            <a:r>
              <a:rPr lang="en-GB" b="1" dirty="0">
                <a:solidFill>
                  <a:schemeClr val="bg1"/>
                </a:solidFill>
              </a:rPr>
              <a:t>KEY RESULTS (CONT.)</a:t>
            </a:r>
          </a:p>
          <a:p>
            <a:r>
              <a:rPr lang="en-GB" dirty="0"/>
              <a:t>In paediatric patients with epithelioid sarcoma, the most common grade </a:t>
            </a:r>
            <a:r>
              <a:rPr lang="en-GB" dirty="0">
                <a:latin typeface="Arial" panose="020B0604020202020204" pitchFamily="34" charset="0"/>
                <a:cs typeface="Arial" panose="020B0604020202020204" pitchFamily="34" charset="0"/>
              </a:rPr>
              <a:t>≥</a:t>
            </a:r>
            <a:r>
              <a:rPr lang="en-GB" dirty="0"/>
              <a:t>3 TRAEs were diarrhoea (1%), decreased appetite (1%), anaemia (5%) and platelet count decreased (5%)</a:t>
            </a:r>
          </a:p>
          <a:p>
            <a:pPr marL="0" indent="0">
              <a:spcBef>
                <a:spcPts val="1200"/>
              </a:spcBef>
              <a:buNone/>
            </a:pPr>
            <a:r>
              <a:rPr lang="en-GB" b="1" dirty="0">
                <a:solidFill>
                  <a:schemeClr val="bg1"/>
                </a:solidFill>
              </a:rPr>
              <a:t>CONCLUSION</a:t>
            </a:r>
          </a:p>
          <a:p>
            <a:r>
              <a:rPr lang="en-GB" dirty="0"/>
              <a:t>In paediatric patients with epithelioid sarcoma, tazemetostat provided durable clinical activity and was generally well tolerated with no discontinuations due to TRAEs</a:t>
            </a:r>
          </a:p>
        </p:txBody>
      </p:sp>
      <p:sp>
        <p:nvSpPr>
          <p:cNvPr id="4" name="Text Box 4"/>
          <p:cNvSpPr txBox="1">
            <a:spLocks noChangeArrowheads="1"/>
          </p:cNvSpPr>
          <p:nvPr/>
        </p:nvSpPr>
        <p:spPr bwMode="auto">
          <a:xfrm>
            <a:off x="2865589" y="6474897"/>
            <a:ext cx="605774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err="1"/>
              <a:t>Gounder</a:t>
            </a:r>
            <a:r>
              <a:rPr lang="en-GB" sz="1200" dirty="0"/>
              <a:t> M, et al. </a:t>
            </a:r>
            <a:r>
              <a:rPr lang="en-US" sz="1200" dirty="0"/>
              <a:t>CTOS 2018 Annual Meeting, November 14–17, Rome, Italy; Paper </a:t>
            </a:r>
            <a:r>
              <a:rPr lang="en-GB" sz="1200" dirty="0"/>
              <a:t>022</a:t>
            </a:r>
          </a:p>
        </p:txBody>
      </p:sp>
    </p:spTree>
    <p:extLst>
      <p:ext uri="{BB962C8B-B14F-4D97-AF65-F5344CB8AC3E}">
        <p14:creationId xmlns:p14="http://schemas.microsoft.com/office/powerpoint/2010/main" val="2813271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835400" cy="939801"/>
          </a:xfrm>
        </p:spPr>
        <p:txBody>
          <a:bodyPr/>
          <a:lstStyle/>
          <a:p>
            <a:r>
              <a:rPr lang="en-GB" dirty="0"/>
              <a:t>023: Activity of larotrectinib in sarcoma patients with TRK fusion cancer – </a:t>
            </a:r>
            <a:r>
              <a:rPr lang="en-GB" dirty="0" err="1"/>
              <a:t>Federman</a:t>
            </a:r>
            <a:r>
              <a:rPr lang="en-GB" dirty="0"/>
              <a:t> N, et al</a:t>
            </a:r>
          </a:p>
        </p:txBody>
      </p:sp>
      <p:sp>
        <p:nvSpPr>
          <p:cNvPr id="3" name="Content Placeholder 2"/>
          <p:cNvSpPr>
            <a:spLocks noGrp="1"/>
          </p:cNvSpPr>
          <p:nvPr>
            <p:ph idx="1"/>
          </p:nvPr>
        </p:nvSpPr>
        <p:spPr/>
        <p:txBody>
          <a:bodyPr/>
          <a:lstStyle/>
          <a:p>
            <a:pPr marL="0" indent="0">
              <a:buNone/>
            </a:pPr>
            <a:r>
              <a:rPr lang="en-GB" b="1" dirty="0">
                <a:solidFill>
                  <a:schemeClr val="bg1"/>
                </a:solidFill>
              </a:rPr>
              <a:t>STUDY OBJECTIVE</a:t>
            </a:r>
          </a:p>
          <a:p>
            <a:r>
              <a:rPr lang="en-GB" dirty="0"/>
              <a:t>To assess the efficacy and safety of larotrectinib, a small molecule selective inhibitor of all TRKs, in patients with sarcoma and TRK fusion cancer – pooled data from three studies</a:t>
            </a:r>
          </a:p>
        </p:txBody>
      </p:sp>
      <p:sp>
        <p:nvSpPr>
          <p:cNvPr id="4" name="Text Box 4"/>
          <p:cNvSpPr txBox="1">
            <a:spLocks noChangeArrowheads="1"/>
          </p:cNvSpPr>
          <p:nvPr/>
        </p:nvSpPr>
        <p:spPr bwMode="auto">
          <a:xfrm>
            <a:off x="2780631" y="6474897"/>
            <a:ext cx="614270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err="1">
                <a:ln>
                  <a:noFill/>
                </a:ln>
                <a:effectLst/>
                <a:uLnTx/>
                <a:uFillTx/>
                <a:latin typeface="Arial" charset="0"/>
                <a:ea typeface="+mn-ea"/>
                <a:cs typeface="Arial" charset="0"/>
              </a:rPr>
              <a:t>Federman</a:t>
            </a:r>
            <a:r>
              <a:rPr kumimoji="0" lang="en-GB" sz="1200" b="0" i="0" u="none" strike="noStrike" kern="1200" cap="none" spc="0" normalizeH="0" baseline="0" noProof="0" dirty="0">
                <a:ln>
                  <a:noFill/>
                </a:ln>
                <a:effectLst/>
                <a:uLnTx/>
                <a:uFillTx/>
                <a:latin typeface="Arial" charset="0"/>
                <a:ea typeface="+mn-ea"/>
                <a:cs typeface="Arial" charset="0"/>
              </a:rPr>
              <a:t> N, et al. </a:t>
            </a:r>
            <a:r>
              <a:rPr kumimoji="0" lang="en-US" sz="1200" b="0" i="0" u="none" strike="noStrike" kern="1200" cap="none" spc="0" normalizeH="0" baseline="0" noProof="0" dirty="0">
                <a:ln>
                  <a:noFill/>
                </a:ln>
                <a:effectLst/>
                <a:uLnTx/>
                <a:uFillTx/>
                <a:latin typeface="Arial" charset="0"/>
                <a:ea typeface="+mn-ea"/>
                <a:cs typeface="Arial" charset="0"/>
              </a:rPr>
              <a:t>CTOS 2018 Annual Meeting, November 14–17, Rome, Italy; Paper </a:t>
            </a:r>
            <a:r>
              <a:rPr kumimoji="0" lang="en-GB" sz="1200" b="0" i="0" u="none" strike="noStrike" kern="1200" cap="none" spc="0" normalizeH="0" baseline="0" noProof="0" dirty="0">
                <a:ln>
                  <a:noFill/>
                </a:ln>
                <a:effectLst/>
                <a:uLnTx/>
                <a:uFillTx/>
                <a:latin typeface="Arial" charset="0"/>
                <a:ea typeface="+mn-ea"/>
                <a:cs typeface="Arial" charset="0"/>
              </a:rPr>
              <a:t>023</a:t>
            </a:r>
          </a:p>
        </p:txBody>
      </p:sp>
      <p:sp>
        <p:nvSpPr>
          <p:cNvPr id="6" name="Rectangle 9"/>
          <p:cNvSpPr txBox="1">
            <a:spLocks noChangeArrowheads="1"/>
          </p:cNvSpPr>
          <p:nvPr/>
        </p:nvSpPr>
        <p:spPr bwMode="auto">
          <a:xfrm>
            <a:off x="228599" y="5454693"/>
            <a:ext cx="4523401" cy="700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23246D"/>
              </a:buClr>
              <a:buSzPct val="110000"/>
              <a:buFontTx/>
              <a:buNone/>
              <a:tabLst/>
              <a:defRPr/>
            </a:pPr>
            <a:r>
              <a:rPr kumimoji="0" lang="en-US" sz="1600" b="1" i="0" u="none" strike="noStrike" kern="1200" cap="none" spc="0" normalizeH="0" baseline="0" noProof="0" dirty="0">
                <a:ln>
                  <a:noFill/>
                </a:ln>
                <a:solidFill>
                  <a:srgbClr val="23246D"/>
                </a:solidFill>
                <a:effectLst/>
                <a:uLnTx/>
                <a:uFillTx/>
                <a:latin typeface="Arial"/>
                <a:ea typeface="+mn-ea"/>
                <a:cs typeface="Arial"/>
              </a:rPr>
              <a:t>Primary endpoints</a:t>
            </a:r>
          </a:p>
          <a:p>
            <a:pPr lvl="0">
              <a:buClr>
                <a:srgbClr val="23246D"/>
              </a:buClr>
              <a:defRPr/>
            </a:pPr>
            <a:r>
              <a:rPr lang="en-US" sz="1600" dirty="0">
                <a:solidFill>
                  <a:srgbClr val="363636"/>
                </a:solidFill>
              </a:rPr>
              <a:t>Best objective response rate (RECIST v1.1)</a:t>
            </a:r>
            <a:endParaRPr kumimoji="0" lang="en-US" sz="1600" b="0" i="0" u="none" strike="noStrike" kern="1200" cap="none" spc="0" normalizeH="0" baseline="0" noProof="0" dirty="0">
              <a:ln>
                <a:noFill/>
              </a:ln>
              <a:solidFill>
                <a:srgbClr val="363636"/>
              </a:solidFill>
              <a:effectLst/>
              <a:uLnTx/>
              <a:uFillTx/>
              <a:latin typeface="Arial"/>
              <a:ea typeface="+mn-ea"/>
              <a:cs typeface="Arial"/>
            </a:endParaRPr>
          </a:p>
        </p:txBody>
      </p:sp>
      <p:sp>
        <p:nvSpPr>
          <p:cNvPr id="7" name="Content Placeholder 26"/>
          <p:cNvSpPr txBox="1">
            <a:spLocks/>
          </p:cNvSpPr>
          <p:nvPr/>
        </p:nvSpPr>
        <p:spPr>
          <a:xfrm>
            <a:off x="5040159" y="5454692"/>
            <a:ext cx="3696600" cy="838592"/>
          </a:xfrm>
          <a:prstGeom prst="rect">
            <a:avLst/>
          </a:prstGeom>
        </p:spPr>
        <p:txBody>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23246D"/>
              </a:buClr>
              <a:buSzPct val="110000"/>
              <a:buFontTx/>
              <a:buNone/>
              <a:tabLst/>
              <a:defRPr/>
            </a:pPr>
            <a:r>
              <a:rPr kumimoji="0" lang="en-US" sz="1600" b="1" i="0" u="none" strike="noStrike" kern="1200" cap="none" spc="0" normalizeH="0" baseline="0" noProof="0" dirty="0">
                <a:ln>
                  <a:noFill/>
                </a:ln>
                <a:solidFill>
                  <a:srgbClr val="23246D"/>
                </a:solidFill>
                <a:effectLst/>
                <a:uLnTx/>
                <a:uFillTx/>
                <a:latin typeface="Arial"/>
                <a:ea typeface="+mn-ea"/>
                <a:cs typeface="Arial"/>
              </a:rPr>
              <a:t>Secondary endpoints</a:t>
            </a:r>
          </a:p>
          <a:p>
            <a:pPr lvl="0">
              <a:buClr>
                <a:srgbClr val="23246D"/>
              </a:buClr>
              <a:defRPr/>
            </a:pPr>
            <a:r>
              <a:rPr kumimoji="0" lang="en-US" sz="1600" b="0" i="0" u="none" strike="noStrike" kern="1200" cap="none" spc="0" normalizeH="0" baseline="0" noProof="0" dirty="0" err="1">
                <a:ln>
                  <a:noFill/>
                </a:ln>
                <a:solidFill>
                  <a:srgbClr val="363636"/>
                </a:solidFill>
                <a:effectLst/>
                <a:uLnTx/>
                <a:uFillTx/>
                <a:latin typeface="Arial"/>
                <a:ea typeface="+mn-ea"/>
                <a:cs typeface="Arial"/>
              </a:rPr>
              <a:t>DoR</a:t>
            </a:r>
            <a:r>
              <a:rPr kumimoji="0" lang="en-US" sz="1600" b="0" i="0" u="none" strike="noStrike" kern="1200" cap="none" spc="0" normalizeH="0" baseline="0" noProof="0" dirty="0">
                <a:ln>
                  <a:noFill/>
                </a:ln>
                <a:solidFill>
                  <a:srgbClr val="363636"/>
                </a:solidFill>
                <a:effectLst/>
                <a:uLnTx/>
                <a:uFillTx/>
                <a:latin typeface="Arial"/>
                <a:ea typeface="+mn-ea"/>
                <a:cs typeface="Arial"/>
              </a:rPr>
              <a:t>, PFS, safety</a:t>
            </a:r>
          </a:p>
        </p:txBody>
      </p:sp>
      <p:sp>
        <p:nvSpPr>
          <p:cNvPr id="8" name="AutoShape 12"/>
          <p:cNvSpPr>
            <a:spLocks noChangeArrowheads="1"/>
          </p:cNvSpPr>
          <p:nvPr/>
        </p:nvSpPr>
        <p:spPr bwMode="auto">
          <a:xfrm>
            <a:off x="3949122" y="3415604"/>
            <a:ext cx="3916907" cy="1172074"/>
          </a:xfrm>
          <a:prstGeom prst="roundRect">
            <a:avLst>
              <a:gd name="adj" fmla="val 16667"/>
            </a:avLst>
          </a:prstGeom>
          <a:solidFill>
            <a:schemeClr val="accent2"/>
          </a:solidFill>
          <a:ln w="9525" algn="ctr">
            <a:noFill/>
            <a:round/>
            <a:headEnd/>
            <a:tailEnd/>
          </a:ln>
        </p:spPr>
        <p:txBody>
          <a:bodyPr lIns="90488" tIns="0" rIns="90488" bIns="0" anchor="ctr"/>
          <a:lstStyle/>
          <a:p>
            <a:pPr lvl="0" algn="ctr" defTabSz="892175" eaLnBrk="0" hangingPunct="0">
              <a:defRPr/>
            </a:pPr>
            <a:r>
              <a:rPr kumimoji="0" lang="en-GB"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Larotrectinib 100 mg BID</a:t>
            </a:r>
          </a:p>
          <a:p>
            <a:pPr lvl="0" algn="ctr" defTabSz="892175" eaLnBrk="0" hangingPunct="0">
              <a:defRPr/>
            </a:pPr>
            <a:r>
              <a:rPr lang="en-GB" altLang="zh-CN" sz="1600" dirty="0">
                <a:solidFill>
                  <a:srgbClr val="FFFFFF"/>
                </a:solidFill>
                <a:ea typeface="SimSun" pitchFamily="2" charset="-122"/>
              </a:rPr>
              <a:t>(treatment beyond progression permitted if patient continuing to benefit)</a:t>
            </a:r>
            <a:endParaRPr kumimoji="0" lang="en-GB"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cxnSp>
        <p:nvCxnSpPr>
          <p:cNvPr id="9" name="AutoShape 19"/>
          <p:cNvCxnSpPr>
            <a:cxnSpLocks noChangeShapeType="1"/>
            <a:stCxn id="10" idx="3"/>
            <a:endCxn id="8" idx="1"/>
          </p:cNvCxnSpPr>
          <p:nvPr/>
        </p:nvCxnSpPr>
        <p:spPr bwMode="auto">
          <a:xfrm flipV="1">
            <a:off x="3506400" y="4001641"/>
            <a:ext cx="442722" cy="1"/>
          </a:xfrm>
          <a:prstGeom prst="straightConnector1">
            <a:avLst/>
          </a:prstGeom>
          <a:noFill/>
          <a:ln w="38100">
            <a:solidFill>
              <a:schemeClr val="bg2"/>
            </a:solidFill>
            <a:round/>
            <a:headEnd/>
            <a:tailEnd type="triangle" w="med" len="med"/>
          </a:ln>
        </p:spPr>
      </p:cxnSp>
      <p:sp>
        <p:nvSpPr>
          <p:cNvPr id="10" name="AutoShape 9"/>
          <p:cNvSpPr>
            <a:spLocks noChangeArrowheads="1"/>
          </p:cNvSpPr>
          <p:nvPr/>
        </p:nvSpPr>
        <p:spPr bwMode="auto">
          <a:xfrm>
            <a:off x="228599" y="2547792"/>
            <a:ext cx="3277801" cy="2907699"/>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GB" altLang="zh-CN" sz="1600" b="0" i="0" u="none" strike="noStrike" kern="1200" cap="none" spc="0" normalizeH="0" baseline="0" dirty="0">
                <a:ln>
                  <a:noFill/>
                </a:ln>
                <a:solidFill>
                  <a:srgbClr val="FFFFFF"/>
                </a:solidFill>
                <a:effectLst/>
                <a:uLnTx/>
                <a:uFillTx/>
                <a:ea typeface="SimSun" pitchFamily="2" charset="-122"/>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dirty="0">
                <a:solidFill>
                  <a:srgbClr val="FFFFFF"/>
                </a:solidFill>
                <a:ea typeface="SimSun" pitchFamily="2" charset="-122"/>
              </a:rPr>
              <a:t>Patients with advanced solid tumours from 3 studies were included: adult phase 1, paediatric phase 1/2 (SCOUT) and adult/adolescent phase 2 basket (NAVIGATE)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dirty="0">
                <a:ln>
                  <a:noFill/>
                </a:ln>
                <a:solidFill>
                  <a:srgbClr val="FFFFFF"/>
                </a:solidFill>
                <a:effectLst/>
                <a:uLnTx/>
                <a:uFillTx/>
                <a:ea typeface="SimSun" pitchFamily="2" charset="-122"/>
              </a:rPr>
              <a:t>Confirmed TRK</a:t>
            </a:r>
            <a:r>
              <a:rPr kumimoji="0" lang="en-GB" altLang="zh-CN" sz="1600" b="0" i="0" u="none" strike="noStrike" kern="1200" cap="none" spc="0" normalizeH="0" dirty="0">
                <a:ln>
                  <a:noFill/>
                </a:ln>
                <a:solidFill>
                  <a:srgbClr val="FFFFFF"/>
                </a:solidFill>
                <a:effectLst/>
                <a:uLnTx/>
                <a:uFillTx/>
                <a:ea typeface="SimSun" pitchFamily="2" charset="-122"/>
              </a:rPr>
              <a:t> fusion cancer</a:t>
            </a:r>
            <a:endParaRPr kumimoji="0" lang="en-GB" altLang="zh-CN" sz="1600" b="0" i="0" u="none" strike="noStrike" kern="1200" cap="none" spc="0" normalizeH="0" baseline="0" dirty="0">
              <a:ln>
                <a:noFill/>
              </a:ln>
              <a:solidFill>
                <a:srgbClr val="FFFFFF"/>
              </a:solidFill>
              <a:effectLst/>
              <a:uLnTx/>
              <a:uFillTx/>
              <a:ea typeface="SimSun" pitchFamily="2" charset="-122"/>
            </a:endParaRP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600" b="0" i="0" u="none" strike="noStrike" kern="1200" cap="none" spc="0" normalizeH="0" baseline="0" dirty="0">
                <a:ln>
                  <a:noFill/>
                </a:ln>
                <a:solidFill>
                  <a:srgbClr val="FFFFFF"/>
                </a:solidFill>
                <a:effectLst/>
                <a:uLnTx/>
                <a:uFillTx/>
                <a:ea typeface="SimSun" pitchFamily="2" charset="-122"/>
              </a:rPr>
              <a:t>(n=122)</a:t>
            </a:r>
          </a:p>
        </p:txBody>
      </p:sp>
      <p:cxnSp>
        <p:nvCxnSpPr>
          <p:cNvPr id="11" name="AutoShape 19"/>
          <p:cNvCxnSpPr>
            <a:cxnSpLocks noChangeShapeType="1"/>
            <a:stCxn id="8" idx="3"/>
            <a:endCxn id="12" idx="1"/>
          </p:cNvCxnSpPr>
          <p:nvPr/>
        </p:nvCxnSpPr>
        <p:spPr bwMode="auto">
          <a:xfrm>
            <a:off x="7866029" y="4001641"/>
            <a:ext cx="442722" cy="1"/>
          </a:xfrm>
          <a:prstGeom prst="straightConnector1">
            <a:avLst/>
          </a:prstGeom>
          <a:noFill/>
          <a:ln w="38100">
            <a:solidFill>
              <a:schemeClr val="bg2"/>
            </a:solidFill>
            <a:round/>
            <a:headEnd/>
            <a:tailEnd type="triangle" w="med" len="med"/>
          </a:ln>
        </p:spPr>
      </p:cxnSp>
      <p:sp>
        <p:nvSpPr>
          <p:cNvPr id="12" name="AutoShape 12"/>
          <p:cNvSpPr>
            <a:spLocks noChangeArrowheads="1"/>
          </p:cNvSpPr>
          <p:nvPr/>
        </p:nvSpPr>
        <p:spPr bwMode="auto">
          <a:xfrm>
            <a:off x="8308751" y="3683406"/>
            <a:ext cx="749831" cy="636471"/>
          </a:xfrm>
          <a:prstGeom prst="roundRect">
            <a:avLst>
              <a:gd name="adj" fmla="val 16667"/>
            </a:avLst>
          </a:prstGeom>
          <a:solidFill>
            <a:schemeClr val="tx1"/>
          </a:solidFill>
          <a:ln w="9525" algn="ctr">
            <a:noFill/>
            <a:round/>
            <a:headEnd/>
            <a:tailEnd/>
          </a:ln>
        </p:spPr>
        <p:txBody>
          <a:bodyPr lIns="90488" tIns="0" rIns="90488" bIns="0" anchor="ctr"/>
          <a:lstStyle/>
          <a:p>
            <a:pPr lvl="0" algn="ctr" defTabSz="892175" eaLnBrk="0" hangingPunct="0">
              <a:defRPr/>
            </a:pPr>
            <a:r>
              <a:rPr kumimoji="0" lang="en-GB" altLang="zh-CN" sz="1600" b="0" i="0" u="none" strike="noStrike" kern="1200" cap="none" spc="0" normalizeH="0" baseline="0" dirty="0">
                <a:ln>
                  <a:noFill/>
                </a:ln>
                <a:solidFill>
                  <a:srgbClr val="FFFFFF"/>
                </a:solidFill>
                <a:effectLst/>
                <a:uLnTx/>
                <a:uFillTx/>
                <a:ea typeface="SimSun" pitchFamily="2" charset="-122"/>
              </a:rPr>
              <a:t>PD</a:t>
            </a:r>
          </a:p>
        </p:txBody>
      </p:sp>
    </p:spTree>
    <p:extLst>
      <p:ext uri="{BB962C8B-B14F-4D97-AF65-F5344CB8AC3E}">
        <p14:creationId xmlns:p14="http://schemas.microsoft.com/office/powerpoint/2010/main" val="3233205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891818" cy="939801"/>
          </a:xfrm>
        </p:spPr>
        <p:txBody>
          <a:bodyPr/>
          <a:lstStyle/>
          <a:p>
            <a:r>
              <a:rPr lang="en-GB" dirty="0"/>
              <a:t>023: Activity of larotrectinib in sarcoma patients with TRK fusion cancer – </a:t>
            </a:r>
            <a:r>
              <a:rPr lang="en-GB" dirty="0" err="1"/>
              <a:t>Federman</a:t>
            </a:r>
            <a:r>
              <a:rPr lang="en-GB" dirty="0"/>
              <a:t> N, et al</a:t>
            </a:r>
          </a:p>
        </p:txBody>
      </p:sp>
      <p:sp>
        <p:nvSpPr>
          <p:cNvPr id="3" name="Content Placeholder 2"/>
          <p:cNvSpPr>
            <a:spLocks noGrp="1"/>
          </p:cNvSpPr>
          <p:nvPr>
            <p:ph idx="1"/>
          </p:nvPr>
        </p:nvSpPr>
        <p:spPr/>
        <p:txBody>
          <a:bodyPr/>
          <a:lstStyle/>
          <a:p>
            <a:pPr marL="0" indent="0">
              <a:buNone/>
            </a:pPr>
            <a:r>
              <a:rPr lang="en-GB" b="1" dirty="0">
                <a:solidFill>
                  <a:schemeClr val="bg1"/>
                </a:solidFill>
              </a:rPr>
              <a:t>KEY RESULTS</a:t>
            </a:r>
          </a:p>
          <a:p>
            <a:endParaRPr lang="en-GB" dirty="0"/>
          </a:p>
        </p:txBody>
      </p:sp>
      <p:sp>
        <p:nvSpPr>
          <p:cNvPr id="4" name="Text Box 4"/>
          <p:cNvSpPr txBox="1">
            <a:spLocks noChangeArrowheads="1"/>
          </p:cNvSpPr>
          <p:nvPr/>
        </p:nvSpPr>
        <p:spPr bwMode="auto">
          <a:xfrm>
            <a:off x="2814293" y="6474897"/>
            <a:ext cx="610904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err="1"/>
              <a:t>Federman</a:t>
            </a:r>
            <a:r>
              <a:rPr lang="en-GB" sz="1200" dirty="0"/>
              <a:t> N, et al. CTOS 2018 Annual Meeting, November 14–17, Rome, Italy; Paper 023</a:t>
            </a:r>
          </a:p>
        </p:txBody>
      </p:sp>
      <p:grpSp>
        <p:nvGrpSpPr>
          <p:cNvPr id="34" name="Group 33"/>
          <p:cNvGrpSpPr/>
          <p:nvPr/>
        </p:nvGrpSpPr>
        <p:grpSpPr>
          <a:xfrm>
            <a:off x="81253" y="1588764"/>
            <a:ext cx="8981494" cy="3960000"/>
            <a:chOff x="179153" y="1596885"/>
            <a:chExt cx="8981494" cy="4032000"/>
          </a:xfrm>
        </p:grpSpPr>
        <p:graphicFrame>
          <p:nvGraphicFramePr>
            <p:cNvPr id="35" name="Chart 34"/>
            <p:cNvGraphicFramePr>
              <a:graphicFrameLocks/>
            </p:cNvGraphicFramePr>
            <p:nvPr>
              <p:extLst>
                <p:ext uri="{D42A27DB-BD31-4B8C-83A1-F6EECF244321}">
                  <p14:modId xmlns:p14="http://schemas.microsoft.com/office/powerpoint/2010/main" val="944854482"/>
                </p:ext>
              </p:extLst>
            </p:nvPr>
          </p:nvGraphicFramePr>
          <p:xfrm>
            <a:off x="353783" y="1649960"/>
            <a:ext cx="8806864" cy="3971187"/>
          </p:xfrm>
          <a:graphic>
            <a:graphicData uri="http://schemas.openxmlformats.org/drawingml/2006/chart">
              <c:chart xmlns:c="http://schemas.openxmlformats.org/drawingml/2006/chart" xmlns:r="http://schemas.openxmlformats.org/officeDocument/2006/relationships" r:id="rId2"/>
            </a:graphicData>
          </a:graphic>
        </p:graphicFrame>
        <p:cxnSp>
          <p:nvCxnSpPr>
            <p:cNvPr id="36" name="Straight Connector 35">
              <a:extLst>
                <a:ext uri="{FF2B5EF4-FFF2-40B4-BE49-F238E27FC236}">
                  <a16:creationId xmlns:a16="http://schemas.microsoft.com/office/drawing/2014/main" id="{1B419B14-A9D8-4B1B-9E75-AAFDB0AA853B}"/>
                </a:ext>
              </a:extLst>
            </p:cNvPr>
            <p:cNvCxnSpPr>
              <a:cxnSpLocks/>
            </p:cNvCxnSpPr>
            <p:nvPr/>
          </p:nvCxnSpPr>
          <p:spPr>
            <a:xfrm>
              <a:off x="719366" y="2515923"/>
              <a:ext cx="8370740" cy="0"/>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83B95AB0-1933-4BE5-8669-245C6DBD6A24}"/>
                </a:ext>
              </a:extLst>
            </p:cNvPr>
            <p:cNvCxnSpPr>
              <a:cxnSpLocks/>
            </p:cNvCxnSpPr>
            <p:nvPr/>
          </p:nvCxnSpPr>
          <p:spPr>
            <a:xfrm>
              <a:off x="719366" y="3755090"/>
              <a:ext cx="8370740" cy="0"/>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38" name="TextBox 23">
              <a:extLst>
                <a:ext uri="{FF2B5EF4-FFF2-40B4-BE49-F238E27FC236}">
                  <a16:creationId xmlns:a16="http://schemas.microsoft.com/office/drawing/2014/main" id="{D1286EFF-E0D1-417D-B140-416C25150F37}"/>
                </a:ext>
              </a:extLst>
            </p:cNvPr>
            <p:cNvSpPr txBox="1"/>
            <p:nvPr/>
          </p:nvSpPr>
          <p:spPr>
            <a:xfrm rot="16200000">
              <a:off x="-1294558" y="3440394"/>
              <a:ext cx="3224421"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dirty="0">
                  <a:ln>
                    <a:noFill/>
                  </a:ln>
                  <a:solidFill>
                    <a:srgbClr val="363636"/>
                  </a:solidFill>
                  <a:effectLst/>
                  <a:uLnTx/>
                  <a:uFillTx/>
                  <a:latin typeface="Arial" charset="0"/>
                  <a:ea typeface="Tahoma" panose="020B0604030504040204" pitchFamily="34" charset="0"/>
                  <a:cs typeface="Calibri" panose="020F0502020204030204" pitchFamily="34" charset="0"/>
                </a:rPr>
                <a:t>Maximum change in target lesion size,</a:t>
              </a:r>
              <a:r>
                <a:rPr kumimoji="0" lang="en-GB" sz="1200" b="0" i="0" u="none" strike="noStrike" kern="1200" cap="none" spc="0" normalizeH="0" dirty="0">
                  <a:ln>
                    <a:noFill/>
                  </a:ln>
                  <a:solidFill>
                    <a:srgbClr val="363636"/>
                  </a:solidFill>
                  <a:effectLst/>
                  <a:uLnTx/>
                  <a:uFillTx/>
                  <a:latin typeface="Arial" charset="0"/>
                  <a:ea typeface="Tahoma" panose="020B0604030504040204" pitchFamily="34" charset="0"/>
                  <a:cs typeface="Calibri" panose="020F0502020204030204" pitchFamily="34" charset="0"/>
                </a:rPr>
                <a:t> </a:t>
              </a:r>
              <a:r>
                <a:rPr kumimoji="0" lang="en-GB" sz="1200" b="0" i="0" u="none" strike="noStrike" kern="1200" cap="none" spc="0" normalizeH="0" baseline="0" dirty="0">
                  <a:ln>
                    <a:noFill/>
                  </a:ln>
                  <a:solidFill>
                    <a:srgbClr val="363636"/>
                  </a:solidFill>
                  <a:effectLst/>
                  <a:uLnTx/>
                  <a:uFillTx/>
                  <a:latin typeface="Arial" charset="0"/>
                  <a:ea typeface="Tahoma" panose="020B0604030504040204" pitchFamily="34" charset="0"/>
                  <a:cs typeface="Calibri" panose="020F0502020204030204" pitchFamily="34" charset="0"/>
                </a:rPr>
                <a:t>%</a:t>
              </a:r>
            </a:p>
          </p:txBody>
        </p:sp>
        <p:sp>
          <p:nvSpPr>
            <p:cNvPr id="39" name="TextBox 25">
              <a:extLst>
                <a:ext uri="{FF2B5EF4-FFF2-40B4-BE49-F238E27FC236}">
                  <a16:creationId xmlns:a16="http://schemas.microsoft.com/office/drawing/2014/main" id="{89D94B40-4EAB-4C9A-9DC7-4894F5CD7DAE}"/>
                </a:ext>
              </a:extLst>
            </p:cNvPr>
            <p:cNvSpPr txBox="1"/>
            <p:nvPr/>
          </p:nvSpPr>
          <p:spPr>
            <a:xfrm>
              <a:off x="757163" y="1596885"/>
              <a:ext cx="420308" cy="24018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33" b="0" i="0" u="none" strike="noStrike" kern="1200" cap="none" spc="0" normalizeH="0" baseline="0" dirty="0">
                  <a:ln>
                    <a:noFill/>
                  </a:ln>
                  <a:solidFill>
                    <a:srgbClr val="363636"/>
                  </a:solidFill>
                  <a:effectLst/>
                  <a:uLnTx/>
                  <a:uFillTx/>
                  <a:latin typeface="Arial" charset="0"/>
                  <a:ea typeface="+mn-ea"/>
                  <a:cs typeface="Arial" charset="0"/>
                </a:rPr>
                <a:t>93.2</a:t>
              </a:r>
            </a:p>
          </p:txBody>
        </p:sp>
        <p:sp>
          <p:nvSpPr>
            <p:cNvPr id="40" name="TextBox 26">
              <a:extLst>
                <a:ext uri="{FF2B5EF4-FFF2-40B4-BE49-F238E27FC236}">
                  <a16:creationId xmlns:a16="http://schemas.microsoft.com/office/drawing/2014/main" id="{6DA913BB-ABCF-45A7-8B58-59BE97599D0E}"/>
                </a:ext>
              </a:extLst>
            </p:cNvPr>
            <p:cNvSpPr txBox="1"/>
            <p:nvPr/>
          </p:nvSpPr>
          <p:spPr>
            <a:xfrm>
              <a:off x="6872324" y="5438076"/>
              <a:ext cx="207303" cy="190809"/>
            </a:xfrm>
            <a:prstGeom prst="rect">
              <a:avLst/>
            </a:prstGeom>
            <a:noFill/>
          </p:spPr>
          <p:txBody>
            <a:bodyPr wrap="non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dirty="0">
                  <a:ln>
                    <a:noFill/>
                  </a:ln>
                  <a:solidFill>
                    <a:srgbClr val="363636"/>
                  </a:solidFill>
                  <a:effectLst/>
                  <a:uLnTx/>
                  <a:uFillTx/>
                  <a:latin typeface="Arial" charset="0"/>
                  <a:ea typeface="+mn-ea"/>
                  <a:cs typeface="Arial" charset="0"/>
                </a:rPr>
                <a:t>#</a:t>
              </a:r>
            </a:p>
          </p:txBody>
        </p:sp>
        <p:sp>
          <p:nvSpPr>
            <p:cNvPr id="41" name="TextBox 27">
              <a:extLst>
                <a:ext uri="{FF2B5EF4-FFF2-40B4-BE49-F238E27FC236}">
                  <a16:creationId xmlns:a16="http://schemas.microsoft.com/office/drawing/2014/main" id="{2B9044B1-579F-430A-A838-E1D17F95C64E}"/>
                </a:ext>
              </a:extLst>
            </p:cNvPr>
            <p:cNvSpPr txBox="1"/>
            <p:nvPr/>
          </p:nvSpPr>
          <p:spPr>
            <a:xfrm>
              <a:off x="7045080" y="5438076"/>
              <a:ext cx="207303" cy="190809"/>
            </a:xfrm>
            <a:prstGeom prst="rect">
              <a:avLst/>
            </a:prstGeom>
            <a:noFill/>
          </p:spPr>
          <p:txBody>
            <a:bodyPr wrap="non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dirty="0">
                  <a:ln>
                    <a:noFill/>
                  </a:ln>
                  <a:solidFill>
                    <a:srgbClr val="363636"/>
                  </a:solidFill>
                  <a:effectLst/>
                  <a:uLnTx/>
                  <a:uFillTx/>
                  <a:latin typeface="Arial" charset="0"/>
                  <a:ea typeface="+mn-ea"/>
                  <a:cs typeface="Arial" charset="0"/>
                </a:rPr>
                <a:t>#</a:t>
              </a:r>
            </a:p>
          </p:txBody>
        </p:sp>
        <p:grpSp>
          <p:nvGrpSpPr>
            <p:cNvPr id="42" name="Group 41">
              <a:extLst>
                <a:ext uri="{FF2B5EF4-FFF2-40B4-BE49-F238E27FC236}">
                  <a16:creationId xmlns:a16="http://schemas.microsoft.com/office/drawing/2014/main" id="{12656972-9328-46F3-B5D3-3E5BB3629D3D}"/>
                </a:ext>
              </a:extLst>
            </p:cNvPr>
            <p:cNvGrpSpPr/>
            <p:nvPr/>
          </p:nvGrpSpPr>
          <p:grpSpPr>
            <a:xfrm>
              <a:off x="7148722" y="2025191"/>
              <a:ext cx="1180906" cy="313438"/>
              <a:chOff x="3462534" y="1328943"/>
              <a:chExt cx="1116196" cy="270941"/>
            </a:xfrm>
          </p:grpSpPr>
          <p:sp>
            <p:nvSpPr>
              <p:cNvPr id="43" name="Freeform 42">
                <a:extLst>
                  <a:ext uri="{FF2B5EF4-FFF2-40B4-BE49-F238E27FC236}">
                    <a16:creationId xmlns:a16="http://schemas.microsoft.com/office/drawing/2014/main" id="{2E48B192-2319-4FC3-84EE-06B619B7A5D9}"/>
                  </a:ext>
                </a:extLst>
              </p:cNvPr>
              <p:cNvSpPr>
                <a:spLocks noChangeArrowheads="1"/>
              </p:cNvSpPr>
              <p:nvPr/>
            </p:nvSpPr>
            <p:spPr bwMode="auto">
              <a:xfrm>
                <a:off x="3462534" y="1509396"/>
                <a:ext cx="90488" cy="90488"/>
              </a:xfrm>
              <a:custGeom>
                <a:avLst/>
                <a:gdLst>
                  <a:gd name="T0" fmla="*/ 60144 w 333"/>
                  <a:gd name="T1" fmla="*/ 120268 h 333"/>
                  <a:gd name="T2" fmla="*/ 0 w 333"/>
                  <a:gd name="T3" fmla="*/ 120268 h 333"/>
                  <a:gd name="T4" fmla="*/ 0 w 333"/>
                  <a:gd name="T5" fmla="*/ 0 h 333"/>
                  <a:gd name="T6" fmla="*/ 120288 w 333"/>
                  <a:gd name="T7" fmla="*/ 0 h 333"/>
                  <a:gd name="T8" fmla="*/ 120288 w 333"/>
                  <a:gd name="T9" fmla="*/ 120268 h 333"/>
                  <a:gd name="T10" fmla="*/ 60144 w 333"/>
                  <a:gd name="T11" fmla="*/ 120268 h 3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3" h="333">
                    <a:moveTo>
                      <a:pt x="166" y="332"/>
                    </a:moveTo>
                    <a:lnTo>
                      <a:pt x="0" y="332"/>
                    </a:lnTo>
                    <a:lnTo>
                      <a:pt x="0" y="0"/>
                    </a:lnTo>
                    <a:lnTo>
                      <a:pt x="332" y="0"/>
                    </a:lnTo>
                    <a:lnTo>
                      <a:pt x="332" y="332"/>
                    </a:lnTo>
                    <a:lnTo>
                      <a:pt x="166" y="332"/>
                    </a:lnTo>
                  </a:path>
                </a:pathLst>
              </a:custGeom>
              <a:solidFill>
                <a:srgbClr val="FF6600"/>
              </a:solidFill>
              <a:ln>
                <a:noFill/>
              </a:ln>
              <a:effectLs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44" name="Freeform 43">
                <a:extLst>
                  <a:ext uri="{FF2B5EF4-FFF2-40B4-BE49-F238E27FC236}">
                    <a16:creationId xmlns:a16="http://schemas.microsoft.com/office/drawing/2014/main" id="{65DF2D0C-8B25-44E2-9260-99EC6D82CE76}"/>
                  </a:ext>
                </a:extLst>
              </p:cNvPr>
              <p:cNvSpPr>
                <a:spLocks noChangeArrowheads="1"/>
              </p:cNvSpPr>
              <p:nvPr/>
            </p:nvSpPr>
            <p:spPr bwMode="auto">
              <a:xfrm>
                <a:off x="3462535" y="1345388"/>
                <a:ext cx="90488" cy="90488"/>
              </a:xfrm>
              <a:custGeom>
                <a:avLst/>
                <a:gdLst>
                  <a:gd name="T0" fmla="*/ 60144 w 333"/>
                  <a:gd name="T1" fmla="*/ 120268 h 333"/>
                  <a:gd name="T2" fmla="*/ 0 w 333"/>
                  <a:gd name="T3" fmla="*/ 120268 h 333"/>
                  <a:gd name="T4" fmla="*/ 0 w 333"/>
                  <a:gd name="T5" fmla="*/ 0 h 333"/>
                  <a:gd name="T6" fmla="*/ 120288 w 333"/>
                  <a:gd name="T7" fmla="*/ 0 h 333"/>
                  <a:gd name="T8" fmla="*/ 120288 w 333"/>
                  <a:gd name="T9" fmla="*/ 120268 h 333"/>
                  <a:gd name="T10" fmla="*/ 60144 w 333"/>
                  <a:gd name="T11" fmla="*/ 120268 h 3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3" h="333">
                    <a:moveTo>
                      <a:pt x="166" y="332"/>
                    </a:moveTo>
                    <a:lnTo>
                      <a:pt x="0" y="332"/>
                    </a:lnTo>
                    <a:lnTo>
                      <a:pt x="0" y="0"/>
                    </a:lnTo>
                    <a:lnTo>
                      <a:pt x="332" y="0"/>
                    </a:lnTo>
                    <a:lnTo>
                      <a:pt x="332" y="332"/>
                    </a:lnTo>
                    <a:lnTo>
                      <a:pt x="166" y="332"/>
                    </a:lnTo>
                  </a:path>
                </a:pathLst>
              </a:custGeom>
              <a:solidFill>
                <a:schemeClr val="accent2"/>
              </a:solidFill>
              <a:ln>
                <a:noFill/>
              </a:ln>
              <a:effectLs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45" name="Text Box 58">
                <a:extLst>
                  <a:ext uri="{FF2B5EF4-FFF2-40B4-BE49-F238E27FC236}">
                    <a16:creationId xmlns:a16="http://schemas.microsoft.com/office/drawing/2014/main" id="{2284F18F-4DD7-4340-8171-2764A09B8286}"/>
                  </a:ext>
                </a:extLst>
              </p:cNvPr>
              <p:cNvSpPr txBox="1">
                <a:spLocks noChangeArrowheads="1"/>
              </p:cNvSpPr>
              <p:nvPr/>
            </p:nvSpPr>
            <p:spPr bwMode="auto">
              <a:xfrm>
                <a:off x="3625040" y="1482570"/>
                <a:ext cx="953690" cy="107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5040" rIns="0" b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96000"/>
                  </a:lnSpc>
                  <a:spcBef>
                    <a:spcPct val="0"/>
                  </a:spcBef>
                  <a:spcAft>
                    <a:spcPct val="0"/>
                  </a:spcAft>
                  <a:buClr>
                    <a:srgbClr val="000000"/>
                  </a:buClr>
                  <a:buSzPct val="100000"/>
                  <a:buFont typeface="Times New Roman" charset="0"/>
                  <a:buNone/>
                  <a:tabLst>
                    <a:tab pos="723900" algn="l"/>
                  </a:tabLst>
                  <a:defRPr/>
                </a:pPr>
                <a:r>
                  <a:rPr kumimoji="0" lang="en-GB" altLang="en-US" sz="1200" b="0" i="0" u="none" strike="noStrike" kern="1200" cap="none" spc="0" normalizeH="0" baseline="0" dirty="0">
                    <a:ln>
                      <a:noFill/>
                    </a:ln>
                    <a:solidFill>
                      <a:srgbClr val="000000"/>
                    </a:solidFill>
                    <a:effectLst/>
                    <a:uLnTx/>
                    <a:uFillTx/>
                    <a:latin typeface="Arial"/>
                    <a:ea typeface="Arial Narrow" charset="0"/>
                    <a:cs typeface="Arial Narrow" charset="0"/>
                  </a:rPr>
                  <a:t>Adult patients</a:t>
                </a:r>
              </a:p>
            </p:txBody>
          </p:sp>
          <p:sp>
            <p:nvSpPr>
              <p:cNvPr id="46" name="Text Box 59">
                <a:extLst>
                  <a:ext uri="{FF2B5EF4-FFF2-40B4-BE49-F238E27FC236}">
                    <a16:creationId xmlns:a16="http://schemas.microsoft.com/office/drawing/2014/main" id="{55363390-E7F6-4F6E-B9D0-577083F99E06}"/>
                  </a:ext>
                </a:extLst>
              </p:cNvPr>
              <p:cNvSpPr txBox="1">
                <a:spLocks noChangeArrowheads="1"/>
              </p:cNvSpPr>
              <p:nvPr/>
            </p:nvSpPr>
            <p:spPr bwMode="auto">
              <a:xfrm>
                <a:off x="3625040" y="1328943"/>
                <a:ext cx="807244" cy="107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5040" rIns="0" b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96000"/>
                  </a:lnSpc>
                  <a:spcBef>
                    <a:spcPct val="0"/>
                  </a:spcBef>
                  <a:spcAft>
                    <a:spcPct val="0"/>
                  </a:spcAft>
                  <a:buClr>
                    <a:srgbClr val="000000"/>
                  </a:buClr>
                  <a:buSzPct val="100000"/>
                  <a:buFont typeface="Times New Roman" charset="0"/>
                  <a:buNone/>
                  <a:tabLst>
                    <a:tab pos="723900" algn="l"/>
                  </a:tabLst>
                  <a:defRPr/>
                </a:pPr>
                <a:r>
                  <a:rPr kumimoji="0" lang="en-GB" altLang="en-US" sz="1200" b="0" i="0" u="none" strike="noStrike" kern="1200" cap="none" spc="0" normalizeH="0" baseline="0" dirty="0">
                    <a:ln>
                      <a:noFill/>
                    </a:ln>
                    <a:solidFill>
                      <a:srgbClr val="000000"/>
                    </a:solidFill>
                    <a:effectLst/>
                    <a:uLnTx/>
                    <a:uFillTx/>
                    <a:latin typeface="Arial"/>
                    <a:ea typeface="Arial Narrow" charset="0"/>
                    <a:cs typeface="Arial Narrow" charset="0"/>
                  </a:rPr>
                  <a:t>Paediatric patients*</a:t>
                </a:r>
              </a:p>
            </p:txBody>
          </p:sp>
        </p:grpSp>
      </p:grpSp>
      <p:sp>
        <p:nvSpPr>
          <p:cNvPr id="5" name="Rectangle 4"/>
          <p:cNvSpPr/>
          <p:nvPr/>
        </p:nvSpPr>
        <p:spPr>
          <a:xfrm>
            <a:off x="1811878" y="1522047"/>
            <a:ext cx="5520244" cy="338554"/>
          </a:xfrm>
          <a:prstGeom prst="rect">
            <a:avLst/>
          </a:prstGeom>
        </p:spPr>
        <p:txBody>
          <a:bodyPr wrap="square">
            <a:spAutoFit/>
          </a:bodyPr>
          <a:lstStyle/>
          <a:p>
            <a:pPr algn="ctr"/>
            <a:r>
              <a:rPr lang="en-US" sz="1600" b="1" dirty="0"/>
              <a:t>Efficacy in patients with TRK fusion sarcoma</a:t>
            </a:r>
            <a:endParaRPr lang="en-GB" sz="1600" b="1" dirty="0"/>
          </a:p>
        </p:txBody>
      </p:sp>
      <p:graphicFrame>
        <p:nvGraphicFramePr>
          <p:cNvPr id="6" name="Table 5"/>
          <p:cNvGraphicFramePr>
            <a:graphicFrameLocks noGrp="1"/>
          </p:cNvGraphicFramePr>
          <p:nvPr>
            <p:extLst>
              <p:ext uri="{D42A27DB-BD31-4B8C-83A1-F6EECF244321}">
                <p14:modId xmlns:p14="http://schemas.microsoft.com/office/powerpoint/2010/main" val="3851642740"/>
              </p:ext>
            </p:extLst>
          </p:nvPr>
        </p:nvGraphicFramePr>
        <p:xfrm>
          <a:off x="912281" y="4480970"/>
          <a:ext cx="2288121" cy="1295400"/>
        </p:xfrm>
        <a:graphic>
          <a:graphicData uri="http://schemas.openxmlformats.org/drawingml/2006/table">
            <a:tbl>
              <a:tblPr firstRow="1" bandRow="1">
                <a:tableStyleId>{69012ECD-51FC-41F1-AA8D-1B2483CD663E}</a:tableStyleId>
              </a:tblPr>
              <a:tblGrid>
                <a:gridCol w="1402296">
                  <a:extLst>
                    <a:ext uri="{9D8B030D-6E8A-4147-A177-3AD203B41FA5}">
                      <a16:colId xmlns:a16="http://schemas.microsoft.com/office/drawing/2014/main" val="177091692"/>
                    </a:ext>
                  </a:extLst>
                </a:gridCol>
                <a:gridCol w="885825">
                  <a:extLst>
                    <a:ext uri="{9D8B030D-6E8A-4147-A177-3AD203B41FA5}">
                      <a16:colId xmlns:a16="http://schemas.microsoft.com/office/drawing/2014/main" val="2124487042"/>
                    </a:ext>
                  </a:extLst>
                </a:gridCol>
              </a:tblGrid>
              <a:tr h="0">
                <a:tc>
                  <a:txBody>
                    <a:bodyPr/>
                    <a:lstStyle/>
                    <a:p>
                      <a:r>
                        <a:rPr lang="en-GB" sz="1100" dirty="0">
                          <a:solidFill>
                            <a:schemeClr val="tx2"/>
                          </a:solidFill>
                          <a:latin typeface="+mn-lt"/>
                        </a:rPr>
                        <a:t>ORR</a:t>
                      </a:r>
                      <a:r>
                        <a:rPr lang="en-GB" sz="1100" baseline="30000" dirty="0">
                          <a:solidFill>
                            <a:schemeClr val="tx2"/>
                          </a:solidFill>
                          <a:latin typeface="+mn-lt"/>
                          <a:cs typeface="Arial" panose="020B0604020202020204" pitchFamily="34" charset="0"/>
                        </a:rPr>
                        <a:t>†</a:t>
                      </a:r>
                      <a:r>
                        <a:rPr lang="en-GB" sz="1100" dirty="0">
                          <a:solidFill>
                            <a:schemeClr val="tx2"/>
                          </a:solidFill>
                          <a:latin typeface="+mn-lt"/>
                        </a:rPr>
                        <a:t>, %</a:t>
                      </a:r>
                      <a:r>
                        <a:rPr lang="en-GB" sz="1100" baseline="0" dirty="0">
                          <a:solidFill>
                            <a:schemeClr val="tx2"/>
                          </a:solidFill>
                          <a:latin typeface="+mn-lt"/>
                        </a:rPr>
                        <a:t> (95%CI)</a:t>
                      </a:r>
                      <a:endParaRPr lang="en-GB" sz="1100" dirty="0">
                        <a:solidFill>
                          <a:schemeClr val="tx2"/>
                        </a:solidFill>
                        <a:latin typeface="+mn-lt"/>
                      </a:endParaRPr>
                    </a:p>
                  </a:txBody>
                  <a:tcPr/>
                </a:tc>
                <a:tc>
                  <a:txBody>
                    <a:bodyPr/>
                    <a:lstStyle/>
                    <a:p>
                      <a:r>
                        <a:rPr lang="en-GB" sz="1100" dirty="0">
                          <a:solidFill>
                            <a:schemeClr val="tx2"/>
                          </a:solidFill>
                          <a:latin typeface="+mn-lt"/>
                        </a:rPr>
                        <a:t>93 (82, 99)</a:t>
                      </a:r>
                    </a:p>
                  </a:txBody>
                  <a:tcPr/>
                </a:tc>
                <a:extLst>
                  <a:ext uri="{0D108BD9-81ED-4DB2-BD59-A6C34878D82A}">
                    <a16:rowId xmlns:a16="http://schemas.microsoft.com/office/drawing/2014/main" val="3068366292"/>
                  </a:ext>
                </a:extLst>
              </a:tr>
              <a:tr h="0">
                <a:tc>
                  <a:txBody>
                    <a:bodyPr/>
                    <a:lstStyle/>
                    <a:p>
                      <a:r>
                        <a:rPr lang="en-GB" sz="1100" dirty="0">
                          <a:latin typeface="+mn-lt"/>
                        </a:rPr>
                        <a:t>Best response</a:t>
                      </a:r>
                      <a:r>
                        <a:rPr lang="en-GB" sz="1100" baseline="30000" dirty="0">
                          <a:latin typeface="+mn-lt"/>
                          <a:cs typeface="Arial" panose="020B0604020202020204" pitchFamily="34" charset="0"/>
                        </a:rPr>
                        <a:t>†</a:t>
                      </a:r>
                      <a:r>
                        <a:rPr lang="en-GB" sz="1100" dirty="0">
                          <a:latin typeface="+mn-lt"/>
                        </a:rPr>
                        <a:t>, %</a:t>
                      </a:r>
                      <a:endParaRPr lang="en-GB" sz="1100" baseline="30000" dirty="0">
                        <a:latin typeface="+mn-lt"/>
                      </a:endParaRPr>
                    </a:p>
                  </a:txBody>
                  <a:tcPr/>
                </a:tc>
                <a:tc>
                  <a:txBody>
                    <a:bodyPr/>
                    <a:lstStyle/>
                    <a:p>
                      <a:pPr algn="ctr"/>
                      <a:endParaRPr lang="en-GB" sz="1100" dirty="0">
                        <a:latin typeface="+mn-lt"/>
                      </a:endParaRPr>
                    </a:p>
                  </a:txBody>
                  <a:tcPr/>
                </a:tc>
                <a:extLst>
                  <a:ext uri="{0D108BD9-81ED-4DB2-BD59-A6C34878D82A}">
                    <a16:rowId xmlns:a16="http://schemas.microsoft.com/office/drawing/2014/main" val="2612435483"/>
                  </a:ext>
                </a:extLst>
              </a:tr>
              <a:tr h="0">
                <a:tc>
                  <a:txBody>
                    <a:bodyPr/>
                    <a:lstStyle/>
                    <a:p>
                      <a:pPr marL="185738" indent="0"/>
                      <a:r>
                        <a:rPr lang="en-GB" sz="1100" dirty="0">
                          <a:latin typeface="+mn-lt"/>
                        </a:rPr>
                        <a:t>PR</a:t>
                      </a:r>
                    </a:p>
                  </a:txBody>
                  <a:tcPr/>
                </a:tc>
                <a:tc>
                  <a:txBody>
                    <a:bodyPr/>
                    <a:lstStyle/>
                    <a:p>
                      <a:pPr algn="ctr"/>
                      <a:r>
                        <a:rPr lang="en-GB" sz="1100" dirty="0">
                          <a:latin typeface="+mn-lt"/>
                        </a:rPr>
                        <a:t>70</a:t>
                      </a:r>
                    </a:p>
                  </a:txBody>
                  <a:tcPr/>
                </a:tc>
                <a:extLst>
                  <a:ext uri="{0D108BD9-81ED-4DB2-BD59-A6C34878D82A}">
                    <a16:rowId xmlns:a16="http://schemas.microsoft.com/office/drawing/2014/main" val="916110510"/>
                  </a:ext>
                </a:extLst>
              </a:tr>
              <a:tr h="0">
                <a:tc>
                  <a:txBody>
                    <a:bodyPr/>
                    <a:lstStyle/>
                    <a:p>
                      <a:pPr marL="185738" indent="0"/>
                      <a:r>
                        <a:rPr lang="en-GB" sz="1100" dirty="0">
                          <a:latin typeface="+mn-lt"/>
                        </a:rPr>
                        <a:t>CR</a:t>
                      </a:r>
                    </a:p>
                  </a:txBody>
                  <a:tcPr/>
                </a:tc>
                <a:tc>
                  <a:txBody>
                    <a:bodyPr/>
                    <a:lstStyle/>
                    <a:p>
                      <a:pPr algn="ctr"/>
                      <a:r>
                        <a:rPr lang="en-GB" sz="1100" dirty="0">
                          <a:latin typeface="+mn-lt"/>
                        </a:rPr>
                        <a:t>20</a:t>
                      </a:r>
                    </a:p>
                  </a:txBody>
                  <a:tcPr/>
                </a:tc>
                <a:extLst>
                  <a:ext uri="{0D108BD9-81ED-4DB2-BD59-A6C34878D82A}">
                    <a16:rowId xmlns:a16="http://schemas.microsoft.com/office/drawing/2014/main" val="1046991897"/>
                  </a:ext>
                </a:extLst>
              </a:tr>
              <a:tr h="205046">
                <a:tc>
                  <a:txBody>
                    <a:bodyPr/>
                    <a:lstStyle/>
                    <a:p>
                      <a:pPr marL="185738" indent="0"/>
                      <a:r>
                        <a:rPr lang="en-GB" sz="1100" dirty="0" err="1">
                          <a:latin typeface="+mn-lt"/>
                        </a:rPr>
                        <a:t>sCR</a:t>
                      </a:r>
                      <a:endParaRPr lang="en-GB" sz="1100" dirty="0">
                        <a:latin typeface="+mn-lt"/>
                      </a:endParaRPr>
                    </a:p>
                  </a:txBody>
                  <a:tcPr/>
                </a:tc>
                <a:tc>
                  <a:txBody>
                    <a:bodyPr/>
                    <a:lstStyle/>
                    <a:p>
                      <a:pPr algn="ctr"/>
                      <a:r>
                        <a:rPr lang="en-GB" sz="1100" dirty="0">
                          <a:latin typeface="+mn-lt"/>
                        </a:rPr>
                        <a:t>4</a:t>
                      </a:r>
                    </a:p>
                  </a:txBody>
                  <a:tcPr/>
                </a:tc>
                <a:extLst>
                  <a:ext uri="{0D108BD9-81ED-4DB2-BD59-A6C34878D82A}">
                    <a16:rowId xmlns:a16="http://schemas.microsoft.com/office/drawing/2014/main" val="2869463238"/>
                  </a:ext>
                </a:extLst>
              </a:tr>
            </a:tbl>
          </a:graphicData>
        </a:graphic>
      </p:graphicFrame>
      <p:sp>
        <p:nvSpPr>
          <p:cNvPr id="47" name="TextBox 5"/>
          <p:cNvSpPr txBox="1"/>
          <p:nvPr/>
        </p:nvSpPr>
        <p:spPr>
          <a:xfrm>
            <a:off x="1111111" y="6025766"/>
            <a:ext cx="7650640"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0850" indent="-450850"/>
            <a:r>
              <a:rPr lang="en-GB" sz="1100" kern="0" dirty="0">
                <a:solidFill>
                  <a:srgbClr val="363636"/>
                </a:solidFill>
              </a:rPr>
              <a:t>*A</a:t>
            </a:r>
            <a:r>
              <a:rPr lang="en-GB" sz="1100" kern="0" dirty="0">
                <a:solidFill>
                  <a:srgbClr val="363636"/>
                </a:solidFill>
                <a:cs typeface="Calibri" panose="020F0502020204030204" pitchFamily="34" charset="0"/>
              </a:rPr>
              <a:t>ge &lt;21 years; </a:t>
            </a:r>
            <a:r>
              <a:rPr lang="en-GB" sz="1100" kern="0" baseline="30000" dirty="0">
                <a:solidFill>
                  <a:srgbClr val="363636"/>
                </a:solidFill>
              </a:rPr>
              <a:t>†</a:t>
            </a:r>
            <a:r>
              <a:rPr lang="en-GB" sz="1100" kern="0" dirty="0">
                <a:solidFill>
                  <a:srgbClr val="363636"/>
                </a:solidFill>
              </a:rPr>
              <a:t>n=46 patients which includes 3 unconfirmed PRs pending confirmation, but does not include 5 patients continuing on study </a:t>
            </a:r>
            <a:r>
              <a:rPr lang="en-GB" sz="1100" dirty="0">
                <a:solidFill>
                  <a:srgbClr val="363636"/>
                </a:solidFill>
              </a:rPr>
              <a:t>and </a:t>
            </a:r>
            <a:r>
              <a:rPr lang="en-GB" sz="1100" kern="0" dirty="0">
                <a:solidFill>
                  <a:srgbClr val="363636"/>
                </a:solidFill>
              </a:rPr>
              <a:t>awaiting initial response assessment; </a:t>
            </a:r>
            <a:r>
              <a:rPr lang="en-GB" sz="1100" kern="0" baseline="30000" dirty="0">
                <a:solidFill>
                  <a:srgbClr val="363636"/>
                </a:solidFill>
              </a:rPr>
              <a:t>#</a:t>
            </a:r>
            <a:r>
              <a:rPr lang="en-GB" sz="1100" kern="0" dirty="0">
                <a:solidFill>
                  <a:srgbClr val="363636"/>
                </a:solidFill>
              </a:rPr>
              <a:t>surgical complete response (</a:t>
            </a:r>
            <a:r>
              <a:rPr lang="en-GB" sz="1100" kern="0" dirty="0" err="1">
                <a:solidFill>
                  <a:srgbClr val="363636"/>
                </a:solidFill>
              </a:rPr>
              <a:t>sPR</a:t>
            </a:r>
            <a:r>
              <a:rPr lang="en-GB" sz="1100" kern="0" dirty="0">
                <a:solidFill>
                  <a:srgbClr val="363636"/>
                </a:solidFill>
              </a:rPr>
              <a:t>)</a:t>
            </a:r>
          </a:p>
        </p:txBody>
      </p:sp>
    </p:spTree>
    <p:extLst>
      <p:ext uri="{BB962C8B-B14F-4D97-AF65-F5344CB8AC3E}">
        <p14:creationId xmlns:p14="http://schemas.microsoft.com/office/powerpoint/2010/main" val="329365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a:solidFill>
                  <a:schemeClr val="bg1"/>
                </a:solidFill>
              </a:rPr>
              <a:t>WSN Medical Oncology Slide Deck Editors 2018</a:t>
            </a:r>
            <a:endParaRPr lang="en-US" dirty="0"/>
          </a:p>
        </p:txBody>
      </p:sp>
      <p:sp>
        <p:nvSpPr>
          <p:cNvPr id="12" name="Content Placeholder 9"/>
          <p:cNvSpPr txBox="1">
            <a:spLocks/>
          </p:cNvSpPr>
          <p:nvPr/>
        </p:nvSpPr>
        <p:spPr bwMode="auto">
          <a:xfrm>
            <a:off x="870768" y="1468248"/>
            <a:ext cx="7446048" cy="1048909"/>
          </a:xfrm>
          <a:prstGeom prst="roundRect">
            <a:avLst>
              <a:gd name="adj" fmla="val 32351"/>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0" tIns="45720" rIns="45720" bIns="45720" numCol="1" anchor="ctr"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600" b="0" i="0" u="none" strike="noStrike" kern="0" cap="none" spc="0" normalizeH="0" baseline="0" noProof="0" dirty="0">
                <a:ln>
                  <a:noFill/>
                </a:ln>
                <a:solidFill>
                  <a:srgbClr val="FFFFFF"/>
                </a:solidFill>
                <a:effectLst/>
                <a:uLnTx/>
                <a:uFillTx/>
                <a:latin typeface="Arial" charset="0"/>
                <a:ea typeface="+mn-ea"/>
                <a:cs typeface="Arial" charset="0"/>
              </a:rPr>
              <a:t>Piotr Rutkowski </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200" b="0" i="1" u="none" strike="noStrike" kern="0" cap="none" spc="0" normalizeH="0" baseline="0" noProof="0" dirty="0">
                <a:ln>
                  <a:noFill/>
                </a:ln>
                <a:solidFill>
                  <a:srgbClr val="FFFFFF"/>
                </a:solidFill>
                <a:effectLst/>
                <a:uLnTx/>
                <a:uFillTx/>
                <a:latin typeface="Arial" charset="0"/>
                <a:ea typeface="+mn-ea"/>
                <a:cs typeface="Arial" charset="0"/>
              </a:rPr>
              <a:t>Maria </a:t>
            </a:r>
            <a:r>
              <a:rPr kumimoji="0" lang="en-GB" sz="1200" b="0" i="1" u="none" strike="noStrike" kern="0" cap="none" spc="0" normalizeH="0" baseline="0" noProof="0" dirty="0" err="1">
                <a:ln>
                  <a:noFill/>
                </a:ln>
                <a:solidFill>
                  <a:srgbClr val="FFFFFF"/>
                </a:solidFill>
                <a:effectLst/>
                <a:uLnTx/>
                <a:uFillTx/>
                <a:latin typeface="Arial" charset="0"/>
                <a:ea typeface="+mn-ea"/>
                <a:cs typeface="Arial" charset="0"/>
              </a:rPr>
              <a:t>Sklodowska</a:t>
            </a:r>
            <a:r>
              <a:rPr kumimoji="0" lang="en-GB" sz="1200" b="0" i="1" u="none" strike="noStrike" kern="0" cap="none" spc="0" normalizeH="0" baseline="0" noProof="0" dirty="0">
                <a:ln>
                  <a:noFill/>
                </a:ln>
                <a:solidFill>
                  <a:srgbClr val="FFFFFF"/>
                </a:solidFill>
                <a:effectLst/>
                <a:uLnTx/>
                <a:uFillTx/>
                <a:latin typeface="Arial" charset="0"/>
                <a:ea typeface="+mn-ea"/>
                <a:cs typeface="Arial" charset="0"/>
              </a:rPr>
              <a:t>-Curie Institute – Oncology </a:t>
            </a:r>
            <a:r>
              <a:rPr kumimoji="0" lang="en-GB" sz="1200" b="0" i="1" u="none" strike="noStrike" kern="0" cap="none" spc="0" normalizeH="0" baseline="0" noProof="0" dirty="0" err="1">
                <a:ln>
                  <a:noFill/>
                </a:ln>
                <a:solidFill>
                  <a:srgbClr val="FFFFFF"/>
                </a:solidFill>
                <a:effectLst/>
                <a:uLnTx/>
                <a:uFillTx/>
                <a:latin typeface="Arial" charset="0"/>
                <a:ea typeface="+mn-ea"/>
                <a:cs typeface="Arial" charset="0"/>
              </a:rPr>
              <a:t>Center</a:t>
            </a:r>
            <a:r>
              <a:rPr kumimoji="0" lang="en-GB" sz="1200" b="0" i="1" u="none" strike="noStrike" kern="0" cap="none" spc="0" normalizeH="0" baseline="0" noProof="0" dirty="0">
                <a:ln>
                  <a:noFill/>
                </a:ln>
                <a:solidFill>
                  <a:srgbClr val="FFFFFF"/>
                </a:solidFill>
                <a:effectLst/>
                <a:uLnTx/>
                <a:uFillTx/>
                <a:latin typeface="Arial" charset="0"/>
                <a:ea typeface="+mn-ea"/>
                <a:cs typeface="Arial" charset="0"/>
              </a:rPr>
              <a:t>, Warsaw, Poland</a:t>
            </a:r>
          </a:p>
        </p:txBody>
      </p:sp>
      <p:sp>
        <p:nvSpPr>
          <p:cNvPr id="14" name="Content Placeholder 9"/>
          <p:cNvSpPr txBox="1">
            <a:spLocks/>
          </p:cNvSpPr>
          <p:nvPr/>
        </p:nvSpPr>
        <p:spPr bwMode="auto">
          <a:xfrm>
            <a:off x="870768" y="2673374"/>
            <a:ext cx="7446048" cy="1048909"/>
          </a:xfrm>
          <a:prstGeom prst="roundRect">
            <a:avLst>
              <a:gd name="adj" fmla="val 32351"/>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0" tIns="45720" rIns="45720" bIns="45720" numCol="1" anchor="ctr"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600" b="0" i="0" u="none" strike="noStrike" kern="0" cap="none" spc="0" normalizeH="0" baseline="0" noProof="0" dirty="0">
                <a:ln>
                  <a:noFill/>
                </a:ln>
                <a:solidFill>
                  <a:srgbClr val="FFFFFF"/>
                </a:solidFill>
                <a:effectLst/>
                <a:uLnTx/>
                <a:uFillTx/>
                <a:latin typeface="Arial" charset="0"/>
                <a:ea typeface="+mn-ea"/>
                <a:cs typeface="Arial" charset="0"/>
              </a:rPr>
              <a:t>Claudia </a:t>
            </a:r>
            <a:r>
              <a:rPr kumimoji="0" lang="en-GB" sz="1600" b="0" i="0" u="none" strike="noStrike" kern="0" cap="none" spc="0" normalizeH="0" baseline="0" noProof="0" dirty="0" err="1">
                <a:ln>
                  <a:noFill/>
                </a:ln>
                <a:solidFill>
                  <a:srgbClr val="FFFFFF"/>
                </a:solidFill>
                <a:effectLst/>
                <a:uLnTx/>
                <a:uFillTx/>
                <a:latin typeface="Arial" charset="0"/>
                <a:ea typeface="+mn-ea"/>
                <a:cs typeface="Arial" charset="0"/>
              </a:rPr>
              <a:t>Valverde</a:t>
            </a:r>
            <a:endParaRPr kumimoji="0" lang="en-GB" sz="1600" b="0" i="0" u="none" strike="noStrike" kern="0" cap="none" spc="0" normalizeH="0" baseline="0" noProof="0" dirty="0">
              <a:ln>
                <a:noFill/>
              </a:ln>
              <a:solidFill>
                <a:srgbClr val="FFFFFF"/>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200" b="0" i="1" u="none" strike="noStrike" kern="0" cap="none" spc="0" normalizeH="0" baseline="0" noProof="0" dirty="0" err="1">
                <a:ln>
                  <a:noFill/>
                </a:ln>
                <a:solidFill>
                  <a:srgbClr val="FFFFFF"/>
                </a:solidFill>
                <a:effectLst/>
                <a:uLnTx/>
                <a:uFillTx/>
                <a:latin typeface="Arial" charset="0"/>
                <a:ea typeface="+mn-ea"/>
                <a:cs typeface="Arial" charset="0"/>
              </a:rPr>
              <a:t>Vall</a:t>
            </a:r>
            <a:r>
              <a:rPr kumimoji="0" lang="en-GB" sz="1200" b="0" i="1" u="none" strike="noStrike" kern="0" cap="none" spc="0" normalizeH="0" baseline="0" noProof="0" dirty="0">
                <a:ln>
                  <a:noFill/>
                </a:ln>
                <a:solidFill>
                  <a:srgbClr val="FFFFFF"/>
                </a:solidFill>
                <a:effectLst/>
                <a:uLnTx/>
                <a:uFillTx/>
                <a:latin typeface="Arial" charset="0"/>
                <a:ea typeface="+mn-ea"/>
                <a:cs typeface="Arial" charset="0"/>
              </a:rPr>
              <a:t> </a:t>
            </a:r>
            <a:r>
              <a:rPr kumimoji="0" lang="en-GB" sz="1200" b="0" i="1" u="none" strike="noStrike" kern="0" cap="none" spc="0" normalizeH="0" baseline="0" noProof="0" dirty="0" err="1">
                <a:ln>
                  <a:noFill/>
                </a:ln>
                <a:solidFill>
                  <a:srgbClr val="FFFFFF"/>
                </a:solidFill>
                <a:effectLst/>
                <a:uLnTx/>
                <a:uFillTx/>
                <a:latin typeface="Arial" charset="0"/>
                <a:ea typeface="+mn-ea"/>
                <a:cs typeface="Arial" charset="0"/>
              </a:rPr>
              <a:t>d’Hebron</a:t>
            </a:r>
            <a:r>
              <a:rPr kumimoji="0" lang="en-GB" sz="1200" b="0" i="1" u="none" strike="noStrike" kern="0" cap="none" spc="0" normalizeH="0" baseline="0" noProof="0" dirty="0">
                <a:ln>
                  <a:noFill/>
                </a:ln>
                <a:solidFill>
                  <a:srgbClr val="FFFFFF"/>
                </a:solidFill>
                <a:effectLst/>
                <a:uLnTx/>
                <a:uFillTx/>
                <a:latin typeface="Arial" charset="0"/>
                <a:ea typeface="+mn-ea"/>
                <a:cs typeface="Arial" charset="0"/>
              </a:rPr>
              <a:t> University Hospital, Barcelona, Spain</a:t>
            </a:r>
          </a:p>
        </p:txBody>
      </p:sp>
      <p:pic>
        <p:nvPicPr>
          <p:cNvPr id="15"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47853" y="2712716"/>
            <a:ext cx="817032" cy="970225"/>
          </a:xfrm>
          <a:prstGeom prst="roundRect">
            <a:avLst>
              <a:gd name="adj" fmla="val 50000"/>
            </a:avLst>
          </a:prstGeom>
          <a:ln>
            <a:noFill/>
          </a:ln>
          <a:effectLst/>
          <a:extLst>
            <a:ext uri="{909E8E84-426E-40DD-AFC4-6F175D3DCCD1}">
              <a14:hiddenFill xmlns:a14="http://schemas.microsoft.com/office/drawing/2010/main">
                <a:solidFill>
                  <a:srgbClr val="FFFFFF"/>
                </a:solidFill>
              </a14:hiddenFill>
            </a:ext>
          </a:extLst>
        </p:spPr>
      </p:pic>
      <p:pic>
        <p:nvPicPr>
          <p:cNvPr id="16" name="Picture 15" descr="A person wearing glasses posing for the camera&#10;&#10;Description generated with very high confidence"/>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83245" y="1513317"/>
            <a:ext cx="746249" cy="958771"/>
          </a:xfrm>
          <a:prstGeom prst="roundRect">
            <a:avLst>
              <a:gd name="adj" fmla="val 50000"/>
            </a:avLst>
          </a:prstGeom>
        </p:spPr>
      </p:pic>
      <p:sp>
        <p:nvSpPr>
          <p:cNvPr id="7" name="Content Placeholder 9"/>
          <p:cNvSpPr txBox="1">
            <a:spLocks/>
          </p:cNvSpPr>
          <p:nvPr/>
        </p:nvSpPr>
        <p:spPr bwMode="auto">
          <a:xfrm>
            <a:off x="870768" y="3878500"/>
            <a:ext cx="7446048" cy="1048909"/>
          </a:xfrm>
          <a:prstGeom prst="roundRect">
            <a:avLst>
              <a:gd name="adj" fmla="val 32351"/>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0" tIns="45720" rIns="45720" bIns="45720" numCol="1" anchor="ctr"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600" b="0" i="0" u="none" strike="noStrike" kern="0" cap="none" spc="0" normalizeH="0" baseline="0" noProof="0" dirty="0">
                <a:ln>
                  <a:noFill/>
                </a:ln>
                <a:solidFill>
                  <a:srgbClr val="FFFFFF"/>
                </a:solidFill>
                <a:effectLst/>
                <a:uLnTx/>
                <a:uFillTx/>
                <a:latin typeface="Arial" charset="0"/>
                <a:ea typeface="+mn-ea"/>
                <a:cs typeface="Arial" charset="0"/>
              </a:rPr>
              <a:t>Eva </a:t>
            </a:r>
            <a:r>
              <a:rPr kumimoji="0" lang="en-GB" sz="1600" b="0" i="0" u="none" strike="noStrike" kern="0" cap="none" spc="0" normalizeH="0" baseline="0" noProof="0" dirty="0" err="1">
                <a:ln>
                  <a:noFill/>
                </a:ln>
                <a:solidFill>
                  <a:srgbClr val="FFFFFF"/>
                </a:solidFill>
                <a:effectLst/>
                <a:uLnTx/>
                <a:uFillTx/>
                <a:latin typeface="Arial" charset="0"/>
                <a:ea typeface="+mn-ea"/>
                <a:cs typeface="Arial" charset="0"/>
              </a:rPr>
              <a:t>Wardelmann</a:t>
            </a:r>
            <a:endParaRPr kumimoji="0" lang="en-GB" sz="1600" b="0" i="0" u="none" strike="noStrike" kern="0" cap="none" spc="0" normalizeH="0" baseline="0" noProof="0" dirty="0">
              <a:ln>
                <a:noFill/>
              </a:ln>
              <a:solidFill>
                <a:srgbClr val="FFFFFF"/>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200" b="0" i="1" u="none" strike="noStrike" kern="0" cap="none" spc="0" normalizeH="0" baseline="0" noProof="0" dirty="0">
                <a:ln>
                  <a:noFill/>
                </a:ln>
                <a:solidFill>
                  <a:srgbClr val="FFFFFF"/>
                </a:solidFill>
                <a:effectLst/>
                <a:uLnTx/>
                <a:uFillTx/>
                <a:latin typeface="Arial" charset="0"/>
                <a:ea typeface="+mn-ea"/>
                <a:cs typeface="Arial" charset="0"/>
              </a:rPr>
              <a:t>Gerhard Domagk Institute of Pathology, </a:t>
            </a:r>
            <a:r>
              <a:rPr kumimoji="0" lang="en-GB" sz="1200" b="0" i="1" u="none" strike="noStrike" kern="0" cap="none" spc="0" normalizeH="0" baseline="0" noProof="0" dirty="0" err="1">
                <a:ln>
                  <a:noFill/>
                </a:ln>
                <a:solidFill>
                  <a:srgbClr val="FFFFFF"/>
                </a:solidFill>
                <a:effectLst/>
                <a:uLnTx/>
                <a:uFillTx/>
                <a:latin typeface="Arial" charset="0"/>
                <a:ea typeface="+mn-ea"/>
                <a:cs typeface="Arial" charset="0"/>
              </a:rPr>
              <a:t>Münster</a:t>
            </a:r>
            <a:r>
              <a:rPr kumimoji="0" lang="en-GB" sz="1200" b="0" i="1" u="none" strike="noStrike" kern="0" cap="none" spc="0" normalizeH="0" baseline="0" noProof="0" dirty="0">
                <a:ln>
                  <a:noFill/>
                </a:ln>
                <a:solidFill>
                  <a:srgbClr val="FFFFFF"/>
                </a:solidFill>
                <a:effectLst/>
                <a:uLnTx/>
                <a:uFillTx/>
                <a:latin typeface="Arial" charset="0"/>
                <a:ea typeface="+mn-ea"/>
                <a:cs typeface="Arial" charset="0"/>
              </a:rPr>
              <a:t>, Germany</a:t>
            </a:r>
          </a:p>
        </p:txBody>
      </p:sp>
      <p:pic>
        <p:nvPicPr>
          <p:cNvPr id="17" name="Picture 1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107119" y="3918380"/>
            <a:ext cx="698501" cy="969148"/>
          </a:xfrm>
          <a:prstGeom prst="roundRect">
            <a:avLst>
              <a:gd name="adj" fmla="val 50000"/>
            </a:avLst>
          </a:prstGeom>
          <a:ln>
            <a:noFill/>
          </a:ln>
          <a:effectLst/>
          <a:extLst>
            <a:ext uri="{909E8E84-426E-40DD-AFC4-6F175D3DCCD1}">
              <a14:hiddenFill xmlns:a14="http://schemas.microsoft.com/office/drawing/2010/main">
                <a:solidFill>
                  <a:srgbClr val="FFFFFF"/>
                </a:solidFill>
              </a14:hiddenFill>
            </a:ext>
          </a:extLst>
        </p:spPr>
      </p:pic>
      <p:sp>
        <p:nvSpPr>
          <p:cNvPr id="10" name="Content Placeholder 9"/>
          <p:cNvSpPr txBox="1">
            <a:spLocks/>
          </p:cNvSpPr>
          <p:nvPr/>
        </p:nvSpPr>
        <p:spPr bwMode="auto">
          <a:xfrm>
            <a:off x="870768" y="5083626"/>
            <a:ext cx="7446048" cy="1048909"/>
          </a:xfrm>
          <a:prstGeom prst="roundRect">
            <a:avLst>
              <a:gd name="adj" fmla="val 32351"/>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0" tIns="45720" rIns="45720" bIns="45720" numCol="1" anchor="ctr"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600" b="0" i="0" u="none" strike="noStrike" kern="0" cap="none" spc="0" normalizeH="0" baseline="0" noProof="0" dirty="0">
                <a:ln>
                  <a:noFill/>
                </a:ln>
                <a:solidFill>
                  <a:srgbClr val="FFFFFF"/>
                </a:solidFill>
                <a:effectLst/>
                <a:uLnTx/>
                <a:uFillTx/>
                <a:latin typeface="Arial" charset="0"/>
                <a:ea typeface="+mn-ea"/>
                <a:cs typeface="Arial" charset="0"/>
              </a:rPr>
              <a:t>Axel Le </a:t>
            </a:r>
            <a:r>
              <a:rPr kumimoji="0" lang="en-GB" sz="1600" b="0" i="0" u="none" strike="noStrike" kern="0" cap="none" spc="0" normalizeH="0" baseline="0" noProof="0" dirty="0" err="1">
                <a:ln>
                  <a:noFill/>
                </a:ln>
                <a:solidFill>
                  <a:srgbClr val="FFFFFF"/>
                </a:solidFill>
                <a:effectLst/>
                <a:uLnTx/>
                <a:uFillTx/>
                <a:latin typeface="Arial" charset="0"/>
                <a:ea typeface="+mn-ea"/>
                <a:cs typeface="Arial" charset="0"/>
              </a:rPr>
              <a:t>Cesne</a:t>
            </a:r>
            <a:endParaRPr kumimoji="0" lang="en-GB" sz="1600" b="0" i="0" u="none" strike="noStrike" kern="0" cap="none" spc="0" normalizeH="0" baseline="0" noProof="0" dirty="0">
              <a:ln>
                <a:noFill/>
              </a:ln>
              <a:solidFill>
                <a:srgbClr val="FFFFFF"/>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200" b="0" i="1" u="none" strike="noStrike" kern="0" cap="none" spc="0" normalizeH="0" baseline="0" noProof="0" dirty="0">
                <a:ln>
                  <a:noFill/>
                </a:ln>
                <a:solidFill>
                  <a:srgbClr val="FFFFFF"/>
                </a:solidFill>
                <a:effectLst/>
                <a:uLnTx/>
                <a:uFillTx/>
                <a:latin typeface="Arial" charset="0"/>
                <a:ea typeface="+mn-ea"/>
                <a:cs typeface="Arial" charset="0"/>
              </a:rPr>
              <a:t>Gustave </a:t>
            </a:r>
            <a:r>
              <a:rPr kumimoji="0" lang="en-GB" sz="1200" b="0" i="1" u="none" strike="noStrike" kern="0" cap="none" spc="0" normalizeH="0" baseline="0" noProof="0" dirty="0" err="1">
                <a:ln>
                  <a:noFill/>
                </a:ln>
                <a:solidFill>
                  <a:srgbClr val="FFFFFF"/>
                </a:solidFill>
                <a:effectLst/>
                <a:uLnTx/>
                <a:uFillTx/>
                <a:latin typeface="Arial" charset="0"/>
                <a:ea typeface="+mn-ea"/>
                <a:cs typeface="Arial" charset="0"/>
              </a:rPr>
              <a:t>Roussy</a:t>
            </a:r>
            <a:r>
              <a:rPr kumimoji="0" lang="en-GB" sz="1200" b="0" i="1" u="none" strike="noStrike" kern="0" cap="none" spc="0" normalizeH="0" baseline="0" noProof="0" dirty="0">
                <a:ln>
                  <a:noFill/>
                </a:ln>
                <a:solidFill>
                  <a:srgbClr val="FFFFFF"/>
                </a:solidFill>
                <a:effectLst/>
                <a:uLnTx/>
                <a:uFillTx/>
                <a:latin typeface="Arial" charset="0"/>
                <a:ea typeface="+mn-ea"/>
                <a:cs typeface="Arial" charset="0"/>
              </a:rPr>
              <a:t>, Villejuif, Paris, France</a:t>
            </a:r>
          </a:p>
        </p:txBody>
      </p:sp>
      <p:pic>
        <p:nvPicPr>
          <p:cNvPr id="11" name="Picture 10"/>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59243" y="5139815"/>
            <a:ext cx="794253" cy="936530"/>
          </a:xfrm>
          <a:prstGeom prst="roundRect">
            <a:avLst>
              <a:gd name="adj" fmla="val 50000"/>
            </a:avLst>
          </a:prstGeom>
          <a:ln>
            <a:noFill/>
          </a:ln>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800347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878600" cy="939801"/>
          </a:xfrm>
        </p:spPr>
        <p:txBody>
          <a:bodyPr/>
          <a:lstStyle/>
          <a:p>
            <a:r>
              <a:rPr lang="en-GB" dirty="0"/>
              <a:t>023: Activity of larotrectinib in sarcoma patients with TRK fusion cancer – </a:t>
            </a:r>
            <a:r>
              <a:rPr lang="en-GB" dirty="0" err="1"/>
              <a:t>Federman</a:t>
            </a:r>
            <a:r>
              <a:rPr lang="en-GB" dirty="0"/>
              <a:t> N, et al</a:t>
            </a:r>
          </a:p>
        </p:txBody>
      </p:sp>
      <p:sp>
        <p:nvSpPr>
          <p:cNvPr id="3" name="Content Placeholder 2"/>
          <p:cNvSpPr>
            <a:spLocks noGrp="1"/>
          </p:cNvSpPr>
          <p:nvPr>
            <p:ph idx="1"/>
          </p:nvPr>
        </p:nvSpPr>
        <p:spPr>
          <a:xfrm>
            <a:off x="228599" y="1320800"/>
            <a:ext cx="8780489" cy="5308600"/>
          </a:xfrm>
        </p:spPr>
        <p:txBody>
          <a:bodyPr/>
          <a:lstStyle/>
          <a:p>
            <a:pPr marL="0" indent="0">
              <a:buNone/>
            </a:pPr>
            <a:r>
              <a:rPr lang="en-GB" b="1" dirty="0">
                <a:solidFill>
                  <a:schemeClr val="bg1"/>
                </a:solidFill>
              </a:rPr>
              <a:t>KEY RESULTS (CONT.)</a:t>
            </a:r>
          </a:p>
          <a:p>
            <a:pPr>
              <a:spcAft>
                <a:spcPts val="100"/>
              </a:spcAft>
            </a:pPr>
            <a:r>
              <a:rPr lang="en-GB" dirty="0"/>
              <a:t>In total, 17 patients with STS, 10 with infantile fibrosarcoma and 5 with GIST were included in the study</a:t>
            </a:r>
          </a:p>
          <a:p>
            <a:pPr>
              <a:spcAft>
                <a:spcPts val="100"/>
              </a:spcAft>
            </a:pPr>
            <a:r>
              <a:rPr lang="en-GB" dirty="0" err="1"/>
              <a:t>DoR</a:t>
            </a:r>
            <a:r>
              <a:rPr lang="en-GB" dirty="0"/>
              <a:t> at 6 months was 94% and at 12 months was 77%</a:t>
            </a:r>
          </a:p>
          <a:p>
            <a:pPr>
              <a:spcAft>
                <a:spcPts val="100"/>
              </a:spcAft>
            </a:pPr>
            <a:r>
              <a:rPr lang="en-GB" dirty="0"/>
              <a:t>Dose reductions were required by 11 (9%) patients although tumour regression was maintained on the reduced dose</a:t>
            </a:r>
          </a:p>
          <a:p>
            <a:pPr>
              <a:spcAft>
                <a:spcPts val="100"/>
              </a:spcAft>
            </a:pPr>
            <a:r>
              <a:rPr lang="en-GB" dirty="0"/>
              <a:t>Overall ORR was 91%; ORR was 88% (15/17) in patients with STS, 90% (9/10) in patients with infantile fibrosarcoma and 100% (5/5) in patients with GIST</a:t>
            </a:r>
          </a:p>
          <a:p>
            <a:pPr>
              <a:spcAft>
                <a:spcPts val="100"/>
              </a:spcAft>
            </a:pPr>
            <a:r>
              <a:rPr lang="en-GB" dirty="0"/>
              <a:t>One patient discontinued larotrectinib due to an AE </a:t>
            </a:r>
          </a:p>
          <a:p>
            <a:r>
              <a:rPr lang="en-GB" dirty="0"/>
              <a:t>Grade </a:t>
            </a:r>
            <a:r>
              <a:rPr lang="en-GB" dirty="0">
                <a:latin typeface="Arial" panose="020B0604020202020204" pitchFamily="34" charset="0"/>
                <a:cs typeface="Arial" panose="020B0604020202020204" pitchFamily="34" charset="0"/>
              </a:rPr>
              <a:t>≥</a:t>
            </a:r>
            <a:r>
              <a:rPr lang="en-GB" dirty="0"/>
              <a:t>3 TRAEs included anaemia (2%), ALT increased (2%), AST increased (1%), nausea (1%) as well as fatigue, dizziness and myalgia (&lt;1% for each)</a:t>
            </a:r>
          </a:p>
          <a:p>
            <a:pPr marL="0" indent="0">
              <a:spcBef>
                <a:spcPts val="1200"/>
              </a:spcBef>
              <a:buNone/>
            </a:pPr>
            <a:r>
              <a:rPr lang="en-GB" b="1" dirty="0">
                <a:solidFill>
                  <a:schemeClr val="bg1"/>
                </a:solidFill>
              </a:rPr>
              <a:t>CONCLUSIONS</a:t>
            </a:r>
          </a:p>
          <a:p>
            <a:pPr>
              <a:spcAft>
                <a:spcPts val="100"/>
              </a:spcAft>
            </a:pPr>
            <a:r>
              <a:rPr lang="en-GB" dirty="0"/>
              <a:t>In patients with TRK fusion sarcomas, larotrectinib provided antitumor activity with durable responses and was generally well tolerated</a:t>
            </a:r>
          </a:p>
          <a:p>
            <a:r>
              <a:rPr lang="en-GB" dirty="0"/>
              <a:t>Testing for TRK fusion should be considered particularly in the recurrence setting when determining systemic treatment options for these patients</a:t>
            </a:r>
          </a:p>
        </p:txBody>
      </p:sp>
      <p:sp>
        <p:nvSpPr>
          <p:cNvPr id="4" name="Text Box 4"/>
          <p:cNvSpPr txBox="1">
            <a:spLocks noChangeArrowheads="1"/>
          </p:cNvSpPr>
          <p:nvPr/>
        </p:nvSpPr>
        <p:spPr bwMode="auto">
          <a:xfrm>
            <a:off x="2814293" y="6474897"/>
            <a:ext cx="610904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err="1"/>
              <a:t>Federman</a:t>
            </a:r>
            <a:r>
              <a:rPr lang="en-GB" sz="1200" dirty="0"/>
              <a:t> N, et al. </a:t>
            </a:r>
            <a:r>
              <a:rPr lang="en-US" sz="1200" dirty="0"/>
              <a:t>CTOS 2018 Annual Meeting, November 14–17, Rome, Italy; Paper </a:t>
            </a:r>
            <a:r>
              <a:rPr lang="en-GB" sz="1200" dirty="0"/>
              <a:t>023</a:t>
            </a:r>
          </a:p>
        </p:txBody>
      </p:sp>
    </p:spTree>
    <p:extLst>
      <p:ext uri="{BB962C8B-B14F-4D97-AF65-F5344CB8AC3E}">
        <p14:creationId xmlns:p14="http://schemas.microsoft.com/office/powerpoint/2010/main" val="35392593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835400" cy="939801"/>
          </a:xfrm>
        </p:spPr>
        <p:txBody>
          <a:bodyPr/>
          <a:lstStyle/>
          <a:p>
            <a:r>
              <a:rPr lang="en-GB" dirty="0"/>
              <a:t>045: Rationales for targeting/co-targeting leiomyosarcoma pathways:</a:t>
            </a:r>
            <a:br>
              <a:rPr lang="en-GB" dirty="0"/>
            </a:br>
            <a:r>
              <a:rPr lang="en-GB" dirty="0"/>
              <a:t>biologic profiles in 712 uterine or soft-tissue LMS – Schaefer I-M, et al</a:t>
            </a:r>
          </a:p>
        </p:txBody>
      </p:sp>
      <p:sp>
        <p:nvSpPr>
          <p:cNvPr id="3" name="Content Placeholder 2"/>
          <p:cNvSpPr>
            <a:spLocks noGrp="1"/>
          </p:cNvSpPr>
          <p:nvPr>
            <p:ph idx="1"/>
          </p:nvPr>
        </p:nvSpPr>
        <p:spPr/>
        <p:txBody>
          <a:bodyPr/>
          <a:lstStyle/>
          <a:p>
            <a:pPr marL="0" indent="0">
              <a:buNone/>
            </a:pPr>
            <a:r>
              <a:rPr lang="en-GB" b="1" dirty="0">
                <a:solidFill>
                  <a:schemeClr val="bg1"/>
                </a:solidFill>
              </a:rPr>
              <a:t>STUDY OBJECTIVE</a:t>
            </a:r>
          </a:p>
          <a:p>
            <a:r>
              <a:rPr lang="en-GB" dirty="0"/>
              <a:t>To assess the frequency of pathway alterations and mechanisms of dysregulation in patients with uterine and soft tissue leiomyosarcoma to understand the use of targeted monotherapy and combination therapies</a:t>
            </a:r>
          </a:p>
          <a:p>
            <a:pPr marL="0" indent="0">
              <a:spcBef>
                <a:spcPts val="1200"/>
              </a:spcBef>
              <a:buNone/>
            </a:pPr>
            <a:r>
              <a:rPr lang="en-GB" b="1" dirty="0">
                <a:solidFill>
                  <a:schemeClr val="bg1"/>
                </a:solidFill>
              </a:rPr>
              <a:t>METHODS</a:t>
            </a:r>
          </a:p>
          <a:p>
            <a:r>
              <a:rPr lang="en-GB" dirty="0"/>
              <a:t>Data were collected from 702 patients, 310 (44%) patients with soft tissue and 390 (56%) patients with uterine leiomyosarcoma</a:t>
            </a:r>
          </a:p>
          <a:p>
            <a:r>
              <a:rPr lang="en-GB" dirty="0"/>
              <a:t>IHC on TMAs was used to score PTEN (normal or negative), RB1 (normal or negative), p16 (negative or overexpressed) and TP53 (normal, negative or overexpressed)</a:t>
            </a:r>
          </a:p>
          <a:p>
            <a:r>
              <a:rPr lang="en-GB" dirty="0"/>
              <a:t>IHC on TMAs was used to score ER and PR as negative, weak (1+ in 1–100% of cells or 2+/3+ in &lt;50% of cells), moderate (2+/3+ in </a:t>
            </a:r>
            <a:r>
              <a:rPr lang="en-GB" dirty="0">
                <a:latin typeface="Arial" panose="020B0604020202020204" pitchFamily="34" charset="0"/>
                <a:cs typeface="Arial" panose="020B0604020202020204" pitchFamily="34" charset="0"/>
              </a:rPr>
              <a:t>≥</a:t>
            </a:r>
            <a:r>
              <a:rPr lang="en-GB" dirty="0"/>
              <a:t>50% of cells) or strong (2+/3+ in </a:t>
            </a:r>
            <a:r>
              <a:rPr lang="en-GB" dirty="0">
                <a:latin typeface="Arial" panose="020B0604020202020204" pitchFamily="34" charset="0"/>
                <a:cs typeface="Arial" panose="020B0604020202020204" pitchFamily="34" charset="0"/>
              </a:rPr>
              <a:t>≥</a:t>
            </a:r>
            <a:r>
              <a:rPr lang="en-GB" dirty="0"/>
              <a:t>90% of cells)</a:t>
            </a:r>
          </a:p>
          <a:p>
            <a:r>
              <a:rPr lang="en-GB" dirty="0"/>
              <a:t>Grading of leiomyosarcoma was based on nuclear atypia and cellularity and scored as grade 1, 2 or 3 </a:t>
            </a:r>
          </a:p>
        </p:txBody>
      </p:sp>
      <p:sp>
        <p:nvSpPr>
          <p:cNvPr id="4" name="Text Box 4"/>
          <p:cNvSpPr txBox="1">
            <a:spLocks noChangeArrowheads="1"/>
          </p:cNvSpPr>
          <p:nvPr/>
        </p:nvSpPr>
        <p:spPr bwMode="auto">
          <a:xfrm>
            <a:off x="2753379" y="6474897"/>
            <a:ext cx="616995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effectLst/>
                <a:uLnTx/>
                <a:uFillTx/>
                <a:latin typeface="Arial" charset="0"/>
                <a:ea typeface="+mn-ea"/>
                <a:cs typeface="Arial" charset="0"/>
              </a:rPr>
              <a:t>Schaefer I-M, et al. </a:t>
            </a:r>
            <a:r>
              <a:rPr kumimoji="0" lang="en-US" sz="1200" b="0" i="0" u="none" strike="noStrike" kern="1200" cap="none" spc="0" normalizeH="0" baseline="0" noProof="0" dirty="0">
                <a:ln>
                  <a:noFill/>
                </a:ln>
                <a:effectLst/>
                <a:uLnTx/>
                <a:uFillTx/>
                <a:latin typeface="Arial" charset="0"/>
                <a:ea typeface="+mn-ea"/>
                <a:cs typeface="Arial" charset="0"/>
              </a:rPr>
              <a:t>CTOS 2018 Annual Meeting, November 14–17, Rome, Italy; Paper </a:t>
            </a:r>
            <a:r>
              <a:rPr kumimoji="0" lang="en-GB" sz="1200" b="0" i="0" u="none" strike="noStrike" kern="1200" cap="none" spc="0" normalizeH="0" baseline="0" noProof="0" dirty="0">
                <a:ln>
                  <a:noFill/>
                </a:ln>
                <a:effectLst/>
                <a:uLnTx/>
                <a:uFillTx/>
                <a:latin typeface="Arial" charset="0"/>
                <a:ea typeface="+mn-ea"/>
                <a:cs typeface="Arial" charset="0"/>
              </a:rPr>
              <a:t>045</a:t>
            </a:r>
          </a:p>
        </p:txBody>
      </p:sp>
    </p:spTree>
    <p:extLst>
      <p:ext uri="{BB962C8B-B14F-4D97-AF65-F5344CB8AC3E}">
        <p14:creationId xmlns:p14="http://schemas.microsoft.com/office/powerpoint/2010/main" val="1972928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008200" cy="939801"/>
          </a:xfrm>
        </p:spPr>
        <p:txBody>
          <a:bodyPr/>
          <a:lstStyle/>
          <a:p>
            <a:r>
              <a:rPr lang="en-GB" dirty="0"/>
              <a:t>045: Rationales for targeting/co-targeting leiomyosarcoma pathways:</a:t>
            </a:r>
            <a:br>
              <a:rPr lang="en-GB" dirty="0"/>
            </a:br>
            <a:r>
              <a:rPr lang="en-GB" dirty="0"/>
              <a:t>biologic profiles in 712 uterine or soft-tissue LMS – Schaefer I-M, et al</a:t>
            </a:r>
          </a:p>
        </p:txBody>
      </p:sp>
      <p:sp>
        <p:nvSpPr>
          <p:cNvPr id="3" name="Content Placeholder 2"/>
          <p:cNvSpPr>
            <a:spLocks noGrp="1"/>
          </p:cNvSpPr>
          <p:nvPr>
            <p:ph idx="1"/>
          </p:nvPr>
        </p:nvSpPr>
        <p:spPr/>
        <p:txBody>
          <a:bodyPr/>
          <a:lstStyle/>
          <a:p>
            <a:pPr marL="0" indent="0">
              <a:buNone/>
            </a:pPr>
            <a:r>
              <a:rPr lang="en-GB" b="1" dirty="0">
                <a:solidFill>
                  <a:schemeClr val="bg1"/>
                </a:solidFill>
              </a:rPr>
              <a:t>KEY RESULTS</a:t>
            </a:r>
          </a:p>
          <a:p>
            <a:endParaRPr lang="en-GB" dirty="0"/>
          </a:p>
        </p:txBody>
      </p:sp>
      <p:sp>
        <p:nvSpPr>
          <p:cNvPr id="4" name="Text Box 4"/>
          <p:cNvSpPr txBox="1">
            <a:spLocks noChangeArrowheads="1"/>
          </p:cNvSpPr>
          <p:nvPr/>
        </p:nvSpPr>
        <p:spPr bwMode="auto">
          <a:xfrm>
            <a:off x="2753379" y="6474897"/>
            <a:ext cx="616995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a:t>Schaefer I-M, et al. </a:t>
            </a:r>
            <a:r>
              <a:rPr lang="en-US" sz="1200" dirty="0"/>
              <a:t>CTOS 2018 Annual Meeting, November 14–17, Rome, Italy; Paper </a:t>
            </a:r>
            <a:r>
              <a:rPr lang="en-GB" sz="1200" dirty="0"/>
              <a:t>045</a:t>
            </a:r>
          </a:p>
        </p:txBody>
      </p:sp>
      <p:graphicFrame>
        <p:nvGraphicFramePr>
          <p:cNvPr id="5" name="Table 4"/>
          <p:cNvGraphicFramePr>
            <a:graphicFrameLocks noGrp="1"/>
          </p:cNvGraphicFramePr>
          <p:nvPr>
            <p:extLst>
              <p:ext uri="{D42A27DB-BD31-4B8C-83A1-F6EECF244321}">
                <p14:modId xmlns:p14="http://schemas.microsoft.com/office/powerpoint/2010/main" val="2775054103"/>
              </p:ext>
            </p:extLst>
          </p:nvPr>
        </p:nvGraphicFramePr>
        <p:xfrm>
          <a:off x="112542" y="1750646"/>
          <a:ext cx="8916538" cy="4328160"/>
        </p:xfrm>
        <a:graphic>
          <a:graphicData uri="http://schemas.openxmlformats.org/drawingml/2006/table">
            <a:tbl>
              <a:tblPr firstRow="1" bandRow="1">
                <a:tableStyleId>{69012ECD-51FC-41F1-AA8D-1B2483CD663E}</a:tableStyleId>
              </a:tblPr>
              <a:tblGrid>
                <a:gridCol w="1875301">
                  <a:extLst>
                    <a:ext uri="{9D8B030D-6E8A-4147-A177-3AD203B41FA5}">
                      <a16:colId xmlns:a16="http://schemas.microsoft.com/office/drawing/2014/main" val="673270502"/>
                    </a:ext>
                  </a:extLst>
                </a:gridCol>
                <a:gridCol w="785918">
                  <a:extLst>
                    <a:ext uri="{9D8B030D-6E8A-4147-A177-3AD203B41FA5}">
                      <a16:colId xmlns:a16="http://schemas.microsoft.com/office/drawing/2014/main" val="3635194615"/>
                    </a:ext>
                  </a:extLst>
                </a:gridCol>
                <a:gridCol w="893617">
                  <a:extLst>
                    <a:ext uri="{9D8B030D-6E8A-4147-A177-3AD203B41FA5}">
                      <a16:colId xmlns:a16="http://schemas.microsoft.com/office/drawing/2014/main" val="4007080776"/>
                    </a:ext>
                  </a:extLst>
                </a:gridCol>
                <a:gridCol w="893617">
                  <a:extLst>
                    <a:ext uri="{9D8B030D-6E8A-4147-A177-3AD203B41FA5}">
                      <a16:colId xmlns:a16="http://schemas.microsoft.com/office/drawing/2014/main" val="298482830"/>
                    </a:ext>
                  </a:extLst>
                </a:gridCol>
                <a:gridCol w="893617">
                  <a:extLst>
                    <a:ext uri="{9D8B030D-6E8A-4147-A177-3AD203B41FA5}">
                      <a16:colId xmlns:a16="http://schemas.microsoft.com/office/drawing/2014/main" val="1237987947"/>
                    </a:ext>
                  </a:extLst>
                </a:gridCol>
                <a:gridCol w="893617">
                  <a:extLst>
                    <a:ext uri="{9D8B030D-6E8A-4147-A177-3AD203B41FA5}">
                      <a16:colId xmlns:a16="http://schemas.microsoft.com/office/drawing/2014/main" val="3180924348"/>
                    </a:ext>
                  </a:extLst>
                </a:gridCol>
                <a:gridCol w="893617">
                  <a:extLst>
                    <a:ext uri="{9D8B030D-6E8A-4147-A177-3AD203B41FA5}">
                      <a16:colId xmlns:a16="http://schemas.microsoft.com/office/drawing/2014/main" val="177909702"/>
                    </a:ext>
                  </a:extLst>
                </a:gridCol>
                <a:gridCol w="893617">
                  <a:extLst>
                    <a:ext uri="{9D8B030D-6E8A-4147-A177-3AD203B41FA5}">
                      <a16:colId xmlns:a16="http://schemas.microsoft.com/office/drawing/2014/main" val="3500225306"/>
                    </a:ext>
                  </a:extLst>
                </a:gridCol>
                <a:gridCol w="893617">
                  <a:extLst>
                    <a:ext uri="{9D8B030D-6E8A-4147-A177-3AD203B41FA5}">
                      <a16:colId xmlns:a16="http://schemas.microsoft.com/office/drawing/2014/main" val="3395683478"/>
                    </a:ext>
                  </a:extLst>
                </a:gridCol>
              </a:tblGrid>
              <a:tr h="370840">
                <a:tc>
                  <a:txBody>
                    <a:bodyPr/>
                    <a:lstStyle/>
                    <a:p>
                      <a:endParaRPr lang="en-GB" sz="1200" dirty="0">
                        <a:solidFill>
                          <a:schemeClr val="tx2"/>
                        </a:solidFill>
                      </a:endParaRPr>
                    </a:p>
                  </a:txBody>
                  <a:tcPr anchor="b"/>
                </a:tc>
                <a:tc>
                  <a:txBody>
                    <a:bodyPr/>
                    <a:lstStyle/>
                    <a:p>
                      <a:pPr algn="ctr"/>
                      <a:r>
                        <a:rPr lang="en-GB" sz="1200" dirty="0">
                          <a:solidFill>
                            <a:schemeClr val="tx2"/>
                          </a:solidFill>
                        </a:rPr>
                        <a:t>All</a:t>
                      </a:r>
                    </a:p>
                  </a:txBody>
                  <a:tcPr anchor="b"/>
                </a:tc>
                <a:tc>
                  <a:txBody>
                    <a:bodyPr/>
                    <a:lstStyle/>
                    <a:p>
                      <a:pPr algn="ctr"/>
                      <a:r>
                        <a:rPr lang="en-GB" sz="1200" dirty="0">
                          <a:solidFill>
                            <a:schemeClr val="tx2"/>
                          </a:solidFill>
                        </a:rPr>
                        <a:t>Soft tissue</a:t>
                      </a:r>
                    </a:p>
                  </a:txBody>
                  <a:tcPr anchor="b"/>
                </a:tc>
                <a:tc>
                  <a:txBody>
                    <a:bodyPr/>
                    <a:lstStyle/>
                    <a:p>
                      <a:pPr algn="ctr"/>
                      <a:r>
                        <a:rPr lang="en-GB" sz="1200" dirty="0">
                          <a:solidFill>
                            <a:schemeClr val="tx2"/>
                          </a:solidFill>
                        </a:rPr>
                        <a:t>Uterine</a:t>
                      </a:r>
                    </a:p>
                  </a:txBody>
                  <a:tcPr anchor="b"/>
                </a:tc>
                <a:tc>
                  <a:txBody>
                    <a:bodyPr/>
                    <a:lstStyle/>
                    <a:p>
                      <a:pPr algn="ctr"/>
                      <a:r>
                        <a:rPr lang="en-GB" sz="1200" dirty="0">
                          <a:solidFill>
                            <a:schemeClr val="tx2"/>
                          </a:solidFill>
                        </a:rPr>
                        <a:t>Primary</a:t>
                      </a:r>
                    </a:p>
                  </a:txBody>
                  <a:tcPr anchor="b"/>
                </a:tc>
                <a:tc>
                  <a:txBody>
                    <a:bodyPr/>
                    <a:lstStyle/>
                    <a:p>
                      <a:pPr algn="ctr"/>
                      <a:r>
                        <a:rPr lang="en-GB" sz="1200" dirty="0">
                          <a:solidFill>
                            <a:schemeClr val="tx2"/>
                          </a:solidFill>
                        </a:rPr>
                        <a:t>Non-primary</a:t>
                      </a:r>
                    </a:p>
                  </a:txBody>
                  <a:tcPr anchor="b"/>
                </a:tc>
                <a:tc>
                  <a:txBody>
                    <a:bodyPr/>
                    <a:lstStyle/>
                    <a:p>
                      <a:pPr algn="ctr"/>
                      <a:r>
                        <a:rPr lang="en-GB" sz="1200" dirty="0">
                          <a:solidFill>
                            <a:schemeClr val="tx2"/>
                          </a:solidFill>
                        </a:rPr>
                        <a:t>Grade</a:t>
                      </a:r>
                      <a:r>
                        <a:rPr lang="en-GB" sz="1200" baseline="0" dirty="0">
                          <a:solidFill>
                            <a:schemeClr val="tx2"/>
                          </a:solidFill>
                        </a:rPr>
                        <a:t> 1</a:t>
                      </a:r>
                      <a:endParaRPr lang="en-GB" sz="1200" dirty="0">
                        <a:solidFill>
                          <a:schemeClr val="tx2"/>
                        </a:solidFill>
                      </a:endParaRPr>
                    </a:p>
                  </a:txBody>
                  <a:tcPr anchor="b"/>
                </a:tc>
                <a:tc>
                  <a:txBody>
                    <a:bodyPr/>
                    <a:lstStyle/>
                    <a:p>
                      <a:pPr algn="ctr"/>
                      <a:r>
                        <a:rPr lang="en-GB" sz="1200" dirty="0">
                          <a:solidFill>
                            <a:schemeClr val="tx2"/>
                          </a:solidFill>
                        </a:rPr>
                        <a:t>Grade 2</a:t>
                      </a:r>
                    </a:p>
                  </a:txBody>
                  <a:tcPr anchor="b"/>
                </a:tc>
                <a:tc>
                  <a:txBody>
                    <a:bodyPr/>
                    <a:lstStyle/>
                    <a:p>
                      <a:pPr algn="ctr"/>
                      <a:r>
                        <a:rPr lang="en-GB" sz="1200" dirty="0">
                          <a:solidFill>
                            <a:schemeClr val="tx2"/>
                          </a:solidFill>
                        </a:rPr>
                        <a:t>Grade</a:t>
                      </a:r>
                      <a:r>
                        <a:rPr lang="en-GB" sz="1200" baseline="0" dirty="0">
                          <a:solidFill>
                            <a:schemeClr val="tx2"/>
                          </a:solidFill>
                        </a:rPr>
                        <a:t> 3</a:t>
                      </a:r>
                      <a:endParaRPr lang="en-GB" sz="1200" dirty="0">
                        <a:solidFill>
                          <a:schemeClr val="tx2"/>
                        </a:solidFill>
                      </a:endParaRPr>
                    </a:p>
                  </a:txBody>
                  <a:tcPr anchor="b"/>
                </a:tc>
                <a:extLst>
                  <a:ext uri="{0D108BD9-81ED-4DB2-BD59-A6C34878D82A}">
                    <a16:rowId xmlns:a16="http://schemas.microsoft.com/office/drawing/2014/main" val="1507553411"/>
                  </a:ext>
                </a:extLst>
              </a:tr>
              <a:tr h="322580">
                <a:tc gridSpan="9">
                  <a:txBody>
                    <a:bodyPr/>
                    <a:lstStyle/>
                    <a:p>
                      <a:r>
                        <a:rPr lang="en-GB" sz="1200" b="1" dirty="0"/>
                        <a:t>Inactivation, %</a:t>
                      </a:r>
                      <a:endParaRPr lang="en-GB" sz="1200" dirty="0"/>
                    </a:p>
                  </a:txBody>
                  <a:tcPr/>
                </a:tc>
                <a:tc hMerge="1">
                  <a:txBody>
                    <a:bodyPr/>
                    <a:lstStyle/>
                    <a:p>
                      <a:endParaRPr lang="en-GB"/>
                    </a:p>
                  </a:txBody>
                  <a:tcPr/>
                </a:tc>
                <a:tc hMerge="1">
                  <a:txBody>
                    <a:bodyPr/>
                    <a:lstStyle/>
                    <a:p>
                      <a:pPr algn="ctr"/>
                      <a:endParaRPr lang="en-GB" sz="1200" dirty="0"/>
                    </a:p>
                  </a:txBody>
                  <a:tcPr/>
                </a:tc>
                <a:tc hMerge="1">
                  <a:txBody>
                    <a:bodyPr/>
                    <a:lstStyle/>
                    <a:p>
                      <a:pPr algn="ctr"/>
                      <a:endParaRPr lang="en-GB" sz="1200" dirty="0"/>
                    </a:p>
                  </a:txBody>
                  <a:tcPr/>
                </a:tc>
                <a:tc hMerge="1">
                  <a:txBody>
                    <a:bodyPr/>
                    <a:lstStyle/>
                    <a:p>
                      <a:pPr algn="ctr"/>
                      <a:endParaRPr lang="en-GB" sz="1200" dirty="0"/>
                    </a:p>
                  </a:txBody>
                  <a:tcPr/>
                </a:tc>
                <a:tc hMerge="1">
                  <a:txBody>
                    <a:bodyPr/>
                    <a:lstStyle/>
                    <a:p>
                      <a:pPr algn="ctr"/>
                      <a:endParaRPr lang="en-GB" sz="1200" dirty="0"/>
                    </a:p>
                  </a:txBody>
                  <a:tcPr/>
                </a:tc>
                <a:tc hMerge="1">
                  <a:txBody>
                    <a:bodyPr/>
                    <a:lstStyle/>
                    <a:p>
                      <a:pPr algn="ctr"/>
                      <a:endParaRPr lang="en-GB" sz="1200" dirty="0"/>
                    </a:p>
                  </a:txBody>
                  <a:tcPr/>
                </a:tc>
                <a:tc hMerge="1">
                  <a:txBody>
                    <a:bodyPr/>
                    <a:lstStyle/>
                    <a:p>
                      <a:pPr algn="ctr"/>
                      <a:endParaRPr lang="en-GB" sz="1200" dirty="0"/>
                    </a:p>
                  </a:txBody>
                  <a:tcPr/>
                </a:tc>
                <a:tc hMerge="1">
                  <a:txBody>
                    <a:bodyPr/>
                    <a:lstStyle/>
                    <a:p>
                      <a:pPr algn="ctr"/>
                      <a:endParaRPr lang="en-GB" sz="1200" dirty="0"/>
                    </a:p>
                  </a:txBody>
                  <a:tcPr/>
                </a:tc>
                <a:extLst>
                  <a:ext uri="{0D108BD9-81ED-4DB2-BD59-A6C34878D82A}">
                    <a16:rowId xmlns:a16="http://schemas.microsoft.com/office/drawing/2014/main" val="99284076"/>
                  </a:ext>
                </a:extLst>
              </a:tr>
              <a:tr h="322580">
                <a:tc>
                  <a:txBody>
                    <a:bodyPr/>
                    <a:lstStyle/>
                    <a:p>
                      <a:r>
                        <a:rPr lang="en-GB" sz="1200" dirty="0"/>
                        <a:t>p16</a:t>
                      </a:r>
                    </a:p>
                  </a:txBody>
                  <a:tcPr/>
                </a:tc>
                <a:tc>
                  <a:txBody>
                    <a:bodyPr/>
                    <a:lstStyle/>
                    <a:p>
                      <a:pPr algn="ctr"/>
                      <a:r>
                        <a:rPr lang="en-GB" sz="1200" dirty="0"/>
                        <a:t>16</a:t>
                      </a:r>
                    </a:p>
                  </a:txBody>
                  <a:tcPr/>
                </a:tc>
                <a:tc>
                  <a:txBody>
                    <a:bodyPr/>
                    <a:lstStyle/>
                    <a:p>
                      <a:pPr algn="ctr"/>
                      <a:r>
                        <a:rPr lang="en-GB" sz="1200" dirty="0"/>
                        <a:t>13</a:t>
                      </a:r>
                    </a:p>
                  </a:txBody>
                  <a:tcPr/>
                </a:tc>
                <a:tc>
                  <a:txBody>
                    <a:bodyPr/>
                    <a:lstStyle/>
                    <a:p>
                      <a:pPr algn="ctr"/>
                      <a:r>
                        <a:rPr lang="en-GB" sz="1200" dirty="0"/>
                        <a:t>18</a:t>
                      </a:r>
                    </a:p>
                  </a:txBody>
                  <a:tcPr/>
                </a:tc>
                <a:tc>
                  <a:txBody>
                    <a:bodyPr/>
                    <a:lstStyle/>
                    <a:p>
                      <a:pPr algn="ctr"/>
                      <a:r>
                        <a:rPr lang="en-GB" sz="1200" dirty="0"/>
                        <a:t>19</a:t>
                      </a:r>
                    </a:p>
                  </a:txBody>
                  <a:tcPr/>
                </a:tc>
                <a:tc>
                  <a:txBody>
                    <a:bodyPr/>
                    <a:lstStyle/>
                    <a:p>
                      <a:pPr algn="ctr"/>
                      <a:r>
                        <a:rPr lang="en-GB" sz="1200" dirty="0"/>
                        <a:t>13</a:t>
                      </a:r>
                    </a:p>
                  </a:txBody>
                  <a:tcPr/>
                </a:tc>
                <a:tc>
                  <a:txBody>
                    <a:bodyPr/>
                    <a:lstStyle/>
                    <a:p>
                      <a:pPr algn="ctr"/>
                      <a:r>
                        <a:rPr lang="en-GB" sz="1200" dirty="0"/>
                        <a:t>28</a:t>
                      </a:r>
                    </a:p>
                  </a:txBody>
                  <a:tcPr/>
                </a:tc>
                <a:tc>
                  <a:txBody>
                    <a:bodyPr/>
                    <a:lstStyle/>
                    <a:p>
                      <a:pPr algn="ctr"/>
                      <a:r>
                        <a:rPr lang="en-GB" sz="1200" dirty="0"/>
                        <a:t>17</a:t>
                      </a:r>
                    </a:p>
                  </a:txBody>
                  <a:tcPr/>
                </a:tc>
                <a:tc>
                  <a:txBody>
                    <a:bodyPr/>
                    <a:lstStyle/>
                    <a:p>
                      <a:pPr algn="ctr"/>
                      <a:r>
                        <a:rPr lang="en-GB" sz="1200" dirty="0"/>
                        <a:t>20</a:t>
                      </a:r>
                    </a:p>
                  </a:txBody>
                  <a:tcPr/>
                </a:tc>
                <a:extLst>
                  <a:ext uri="{0D108BD9-81ED-4DB2-BD59-A6C34878D82A}">
                    <a16:rowId xmlns:a16="http://schemas.microsoft.com/office/drawing/2014/main" val="1140705405"/>
                  </a:ext>
                </a:extLst>
              </a:tr>
              <a:tr h="322580">
                <a:tc>
                  <a:txBody>
                    <a:bodyPr/>
                    <a:lstStyle/>
                    <a:p>
                      <a:r>
                        <a:rPr lang="en-GB" sz="1200" dirty="0"/>
                        <a:t>RB1</a:t>
                      </a:r>
                    </a:p>
                  </a:txBody>
                  <a:tcPr/>
                </a:tc>
                <a:tc>
                  <a:txBody>
                    <a:bodyPr/>
                    <a:lstStyle/>
                    <a:p>
                      <a:pPr algn="ctr"/>
                      <a:r>
                        <a:rPr lang="en-GB" sz="1200" dirty="0"/>
                        <a:t>89</a:t>
                      </a:r>
                    </a:p>
                  </a:txBody>
                  <a:tcPr/>
                </a:tc>
                <a:tc>
                  <a:txBody>
                    <a:bodyPr/>
                    <a:lstStyle/>
                    <a:p>
                      <a:pPr algn="ctr"/>
                      <a:r>
                        <a:rPr lang="en-GB" sz="1200" dirty="0"/>
                        <a:t>94</a:t>
                      </a:r>
                    </a:p>
                  </a:txBody>
                  <a:tcPr/>
                </a:tc>
                <a:tc>
                  <a:txBody>
                    <a:bodyPr/>
                    <a:lstStyle/>
                    <a:p>
                      <a:pPr algn="ctr"/>
                      <a:r>
                        <a:rPr lang="en-GB" sz="1200" dirty="0"/>
                        <a:t>85</a:t>
                      </a:r>
                    </a:p>
                  </a:txBody>
                  <a:tcPr/>
                </a:tc>
                <a:tc>
                  <a:txBody>
                    <a:bodyPr/>
                    <a:lstStyle/>
                    <a:p>
                      <a:pPr algn="ctr"/>
                      <a:r>
                        <a:rPr lang="en-GB" sz="1200" dirty="0"/>
                        <a:t>84</a:t>
                      </a:r>
                    </a:p>
                  </a:txBody>
                  <a:tcPr/>
                </a:tc>
                <a:tc>
                  <a:txBody>
                    <a:bodyPr/>
                    <a:lstStyle/>
                    <a:p>
                      <a:pPr algn="ctr"/>
                      <a:r>
                        <a:rPr lang="en-GB" sz="1200" dirty="0"/>
                        <a:t>93</a:t>
                      </a:r>
                    </a:p>
                  </a:txBody>
                  <a:tcPr/>
                </a:tc>
                <a:tc>
                  <a:txBody>
                    <a:bodyPr/>
                    <a:lstStyle/>
                    <a:p>
                      <a:pPr algn="ctr"/>
                      <a:r>
                        <a:rPr lang="en-GB" sz="1200" dirty="0"/>
                        <a:t>86</a:t>
                      </a:r>
                    </a:p>
                  </a:txBody>
                  <a:tcPr/>
                </a:tc>
                <a:tc>
                  <a:txBody>
                    <a:bodyPr/>
                    <a:lstStyle/>
                    <a:p>
                      <a:pPr algn="ctr"/>
                      <a:r>
                        <a:rPr lang="en-GB" sz="1200" dirty="0"/>
                        <a:t>85</a:t>
                      </a:r>
                    </a:p>
                  </a:txBody>
                  <a:tcPr/>
                </a:tc>
                <a:tc>
                  <a:txBody>
                    <a:bodyPr/>
                    <a:lstStyle/>
                    <a:p>
                      <a:pPr algn="ctr"/>
                      <a:r>
                        <a:rPr lang="en-GB" sz="1200" dirty="0"/>
                        <a:t>81</a:t>
                      </a:r>
                    </a:p>
                  </a:txBody>
                  <a:tcPr/>
                </a:tc>
                <a:extLst>
                  <a:ext uri="{0D108BD9-81ED-4DB2-BD59-A6C34878D82A}">
                    <a16:rowId xmlns:a16="http://schemas.microsoft.com/office/drawing/2014/main" val="1340066281"/>
                  </a:ext>
                </a:extLst>
              </a:tr>
              <a:tr h="322580">
                <a:tc>
                  <a:txBody>
                    <a:bodyPr/>
                    <a:lstStyle/>
                    <a:p>
                      <a:r>
                        <a:rPr lang="en-GB" sz="1200" dirty="0"/>
                        <a:t>p16 (with</a:t>
                      </a:r>
                      <a:r>
                        <a:rPr lang="en-GB" sz="1200" baseline="0" dirty="0"/>
                        <a:t> </a:t>
                      </a:r>
                      <a:r>
                        <a:rPr lang="en-GB" sz="1200" dirty="0"/>
                        <a:t>retained</a:t>
                      </a:r>
                      <a:r>
                        <a:rPr lang="en-GB" sz="1200" baseline="0" dirty="0"/>
                        <a:t> RB1)</a:t>
                      </a:r>
                      <a:endParaRPr lang="en-GB" sz="1200" dirty="0"/>
                    </a:p>
                  </a:txBody>
                  <a:tcPr/>
                </a:tc>
                <a:tc>
                  <a:txBody>
                    <a:bodyPr/>
                    <a:lstStyle/>
                    <a:p>
                      <a:pPr algn="ctr"/>
                      <a:r>
                        <a:rPr lang="en-GB" sz="1200" dirty="0"/>
                        <a:t>4</a:t>
                      </a:r>
                    </a:p>
                  </a:txBody>
                  <a:tcPr/>
                </a:tc>
                <a:tc>
                  <a:txBody>
                    <a:bodyPr/>
                    <a:lstStyle/>
                    <a:p>
                      <a:pPr algn="ctr"/>
                      <a:r>
                        <a:rPr lang="en-GB" sz="1200" dirty="0"/>
                        <a:t>3</a:t>
                      </a:r>
                    </a:p>
                  </a:txBody>
                  <a:tcPr/>
                </a:tc>
                <a:tc>
                  <a:txBody>
                    <a:bodyPr/>
                    <a:lstStyle/>
                    <a:p>
                      <a:pPr algn="ctr"/>
                      <a:r>
                        <a:rPr lang="en-GB" sz="1200" dirty="0"/>
                        <a:t>5</a:t>
                      </a:r>
                    </a:p>
                  </a:txBody>
                  <a:tcPr/>
                </a:tc>
                <a:tc>
                  <a:txBody>
                    <a:bodyPr/>
                    <a:lstStyle/>
                    <a:p>
                      <a:pPr algn="ctr"/>
                      <a:r>
                        <a:rPr lang="en-GB" sz="1200" dirty="0"/>
                        <a:t>7</a:t>
                      </a:r>
                    </a:p>
                  </a:txBody>
                  <a:tcPr/>
                </a:tc>
                <a:tc>
                  <a:txBody>
                    <a:bodyPr/>
                    <a:lstStyle/>
                    <a:p>
                      <a:pPr algn="ctr"/>
                      <a:r>
                        <a:rPr lang="en-GB" sz="1200" dirty="0"/>
                        <a:t>2</a:t>
                      </a:r>
                      <a:r>
                        <a:rPr lang="en-GB" sz="1200" baseline="30000" dirty="0">
                          <a:latin typeface="Arial" panose="020B0604020202020204" pitchFamily="34" charset="0"/>
                          <a:cs typeface="Arial" panose="020B0604020202020204" pitchFamily="34" charset="0"/>
                        </a:rPr>
                        <a:t>†</a:t>
                      </a:r>
                      <a:endParaRPr lang="en-GB" sz="1200" baseline="30000" dirty="0"/>
                    </a:p>
                  </a:txBody>
                  <a:tcPr/>
                </a:tc>
                <a:tc>
                  <a:txBody>
                    <a:bodyPr/>
                    <a:lstStyle/>
                    <a:p>
                      <a:pPr algn="ctr"/>
                      <a:r>
                        <a:rPr lang="en-GB" sz="1200" dirty="0"/>
                        <a:t>7</a:t>
                      </a:r>
                    </a:p>
                  </a:txBody>
                  <a:tcPr/>
                </a:tc>
                <a:tc>
                  <a:txBody>
                    <a:bodyPr/>
                    <a:lstStyle/>
                    <a:p>
                      <a:pPr algn="ctr"/>
                      <a:r>
                        <a:rPr lang="en-GB" sz="1200" dirty="0"/>
                        <a:t>5</a:t>
                      </a:r>
                    </a:p>
                  </a:txBody>
                  <a:tcPr/>
                </a:tc>
                <a:tc>
                  <a:txBody>
                    <a:bodyPr/>
                    <a:lstStyle/>
                    <a:p>
                      <a:pPr algn="ctr"/>
                      <a:r>
                        <a:rPr lang="en-GB" sz="1200" dirty="0"/>
                        <a:t>12</a:t>
                      </a:r>
                    </a:p>
                  </a:txBody>
                  <a:tcPr/>
                </a:tc>
                <a:extLst>
                  <a:ext uri="{0D108BD9-81ED-4DB2-BD59-A6C34878D82A}">
                    <a16:rowId xmlns:a16="http://schemas.microsoft.com/office/drawing/2014/main" val="938222009"/>
                  </a:ext>
                </a:extLst>
              </a:tr>
              <a:tr h="322580">
                <a:tc>
                  <a:txBody>
                    <a:bodyPr/>
                    <a:lstStyle/>
                    <a:p>
                      <a:r>
                        <a:rPr lang="en-GB" sz="1200" dirty="0"/>
                        <a:t>PTEN</a:t>
                      </a:r>
                    </a:p>
                  </a:txBody>
                  <a:tcPr/>
                </a:tc>
                <a:tc>
                  <a:txBody>
                    <a:bodyPr/>
                    <a:lstStyle/>
                    <a:p>
                      <a:pPr algn="ctr"/>
                      <a:r>
                        <a:rPr lang="en-GB" sz="1200" dirty="0"/>
                        <a:t>41</a:t>
                      </a:r>
                    </a:p>
                  </a:txBody>
                  <a:tcPr/>
                </a:tc>
                <a:tc>
                  <a:txBody>
                    <a:bodyPr/>
                    <a:lstStyle/>
                    <a:p>
                      <a:pPr algn="ctr"/>
                      <a:r>
                        <a:rPr lang="en-GB" sz="1200" dirty="0"/>
                        <a:t>51</a:t>
                      </a:r>
                    </a:p>
                  </a:txBody>
                  <a:tcPr/>
                </a:tc>
                <a:tc>
                  <a:txBody>
                    <a:bodyPr/>
                    <a:lstStyle/>
                    <a:p>
                      <a:pPr algn="ctr"/>
                      <a:r>
                        <a:rPr lang="en-GB" sz="1200" dirty="0"/>
                        <a:t>32*</a:t>
                      </a:r>
                    </a:p>
                  </a:txBody>
                  <a:tcPr/>
                </a:tc>
                <a:tc>
                  <a:txBody>
                    <a:bodyPr/>
                    <a:lstStyle/>
                    <a:p>
                      <a:pPr algn="ctr"/>
                      <a:r>
                        <a:rPr lang="en-GB" sz="1200" dirty="0"/>
                        <a:t>43</a:t>
                      </a:r>
                    </a:p>
                  </a:txBody>
                  <a:tcPr/>
                </a:tc>
                <a:tc>
                  <a:txBody>
                    <a:bodyPr/>
                    <a:lstStyle/>
                    <a:p>
                      <a:pPr algn="ctr"/>
                      <a:r>
                        <a:rPr lang="en-GB" sz="1200" dirty="0"/>
                        <a:t>39</a:t>
                      </a:r>
                    </a:p>
                  </a:txBody>
                  <a:tcPr/>
                </a:tc>
                <a:tc>
                  <a:txBody>
                    <a:bodyPr/>
                    <a:lstStyle/>
                    <a:p>
                      <a:pPr algn="ctr"/>
                      <a:r>
                        <a:rPr lang="en-GB" sz="1200" dirty="0"/>
                        <a:t>44</a:t>
                      </a:r>
                    </a:p>
                  </a:txBody>
                  <a:tcPr/>
                </a:tc>
                <a:tc>
                  <a:txBody>
                    <a:bodyPr/>
                    <a:lstStyle/>
                    <a:p>
                      <a:pPr algn="ctr"/>
                      <a:r>
                        <a:rPr lang="en-GB" sz="1200" dirty="0"/>
                        <a:t>48</a:t>
                      </a:r>
                    </a:p>
                  </a:txBody>
                  <a:tcPr/>
                </a:tc>
                <a:tc>
                  <a:txBody>
                    <a:bodyPr/>
                    <a:lstStyle/>
                    <a:p>
                      <a:pPr algn="ctr"/>
                      <a:r>
                        <a:rPr lang="en-GB" sz="1200" dirty="0"/>
                        <a:t>31</a:t>
                      </a:r>
                    </a:p>
                  </a:txBody>
                  <a:tcPr/>
                </a:tc>
                <a:extLst>
                  <a:ext uri="{0D108BD9-81ED-4DB2-BD59-A6C34878D82A}">
                    <a16:rowId xmlns:a16="http://schemas.microsoft.com/office/drawing/2014/main" val="3378354426"/>
                  </a:ext>
                </a:extLst>
              </a:tr>
              <a:tr h="322580">
                <a:tc>
                  <a:txBody>
                    <a:bodyPr/>
                    <a:lstStyle/>
                    <a:p>
                      <a:r>
                        <a:rPr lang="en-GB" sz="1200" dirty="0"/>
                        <a:t>TP53</a:t>
                      </a:r>
                    </a:p>
                  </a:txBody>
                  <a:tcPr/>
                </a:tc>
                <a:tc>
                  <a:txBody>
                    <a:bodyPr/>
                    <a:lstStyle/>
                    <a:p>
                      <a:pPr algn="ctr"/>
                      <a:r>
                        <a:rPr lang="en-GB" sz="1200" dirty="0"/>
                        <a:t>87</a:t>
                      </a:r>
                    </a:p>
                  </a:txBody>
                  <a:tcPr/>
                </a:tc>
                <a:tc>
                  <a:txBody>
                    <a:bodyPr/>
                    <a:lstStyle/>
                    <a:p>
                      <a:pPr algn="ctr"/>
                      <a:r>
                        <a:rPr lang="en-GB" sz="1200" dirty="0"/>
                        <a:t>91</a:t>
                      </a:r>
                    </a:p>
                  </a:txBody>
                  <a:tcPr/>
                </a:tc>
                <a:tc>
                  <a:txBody>
                    <a:bodyPr/>
                    <a:lstStyle/>
                    <a:p>
                      <a:pPr algn="ctr"/>
                      <a:r>
                        <a:rPr lang="en-GB" sz="1200" dirty="0"/>
                        <a:t>84</a:t>
                      </a:r>
                    </a:p>
                  </a:txBody>
                  <a:tcPr/>
                </a:tc>
                <a:tc>
                  <a:txBody>
                    <a:bodyPr/>
                    <a:lstStyle/>
                    <a:p>
                      <a:pPr algn="ctr"/>
                      <a:r>
                        <a:rPr lang="en-GB" sz="1200" dirty="0"/>
                        <a:t>84</a:t>
                      </a:r>
                    </a:p>
                  </a:txBody>
                  <a:tcPr/>
                </a:tc>
                <a:tc>
                  <a:txBody>
                    <a:bodyPr/>
                    <a:lstStyle/>
                    <a:p>
                      <a:pPr algn="ctr"/>
                      <a:r>
                        <a:rPr lang="en-GB" sz="1200" dirty="0"/>
                        <a:t>90</a:t>
                      </a:r>
                    </a:p>
                  </a:txBody>
                  <a:tcPr/>
                </a:tc>
                <a:tc>
                  <a:txBody>
                    <a:bodyPr/>
                    <a:lstStyle/>
                    <a:p>
                      <a:pPr algn="ctr"/>
                      <a:r>
                        <a:rPr lang="en-GB" sz="1200" dirty="0"/>
                        <a:t>90</a:t>
                      </a:r>
                    </a:p>
                  </a:txBody>
                  <a:tcPr/>
                </a:tc>
                <a:tc>
                  <a:txBody>
                    <a:bodyPr/>
                    <a:lstStyle/>
                    <a:p>
                      <a:pPr algn="ctr"/>
                      <a:r>
                        <a:rPr lang="en-GB" sz="1200" dirty="0"/>
                        <a:t>81</a:t>
                      </a:r>
                    </a:p>
                  </a:txBody>
                  <a:tcPr/>
                </a:tc>
                <a:tc>
                  <a:txBody>
                    <a:bodyPr/>
                    <a:lstStyle/>
                    <a:p>
                      <a:pPr algn="ctr"/>
                      <a:r>
                        <a:rPr lang="en-GB" sz="1200" dirty="0"/>
                        <a:t>86</a:t>
                      </a:r>
                    </a:p>
                  </a:txBody>
                  <a:tcPr/>
                </a:tc>
                <a:extLst>
                  <a:ext uri="{0D108BD9-81ED-4DB2-BD59-A6C34878D82A}">
                    <a16:rowId xmlns:a16="http://schemas.microsoft.com/office/drawing/2014/main" val="3363137048"/>
                  </a:ext>
                </a:extLst>
              </a:tr>
              <a:tr h="322580">
                <a:tc gridSpan="9">
                  <a:txBody>
                    <a:bodyPr/>
                    <a:lstStyle/>
                    <a:p>
                      <a:r>
                        <a:rPr lang="en-GB" sz="1200" b="1" dirty="0"/>
                        <a:t>Moderate-strong</a:t>
                      </a:r>
                      <a:r>
                        <a:rPr lang="en-GB" sz="1200" b="1" baseline="0" dirty="0"/>
                        <a:t> expression, %</a:t>
                      </a:r>
                      <a:endParaRPr lang="en-GB" sz="1200" b="1" dirty="0"/>
                    </a:p>
                  </a:txBody>
                  <a:tcPr/>
                </a:tc>
                <a:tc hMerge="1">
                  <a:txBody>
                    <a:bodyPr/>
                    <a:lstStyle/>
                    <a:p>
                      <a:endParaRPr lang="en-GB"/>
                    </a:p>
                  </a:txBody>
                  <a:tcPr/>
                </a:tc>
                <a:tc hMerge="1">
                  <a:txBody>
                    <a:bodyPr/>
                    <a:lstStyle/>
                    <a:p>
                      <a:pPr algn="ctr"/>
                      <a:endParaRPr lang="en-GB" sz="1200" dirty="0"/>
                    </a:p>
                  </a:txBody>
                  <a:tcPr/>
                </a:tc>
                <a:tc hMerge="1">
                  <a:txBody>
                    <a:bodyPr/>
                    <a:lstStyle/>
                    <a:p>
                      <a:pPr algn="ctr"/>
                      <a:endParaRPr lang="en-GB" sz="1200" dirty="0"/>
                    </a:p>
                  </a:txBody>
                  <a:tcPr/>
                </a:tc>
                <a:tc hMerge="1">
                  <a:txBody>
                    <a:bodyPr/>
                    <a:lstStyle/>
                    <a:p>
                      <a:pPr algn="ctr"/>
                      <a:endParaRPr lang="en-GB" sz="1200" dirty="0"/>
                    </a:p>
                  </a:txBody>
                  <a:tcPr/>
                </a:tc>
                <a:tc hMerge="1">
                  <a:txBody>
                    <a:bodyPr/>
                    <a:lstStyle/>
                    <a:p>
                      <a:pPr algn="ctr"/>
                      <a:endParaRPr lang="en-GB" sz="1200" dirty="0"/>
                    </a:p>
                  </a:txBody>
                  <a:tcPr/>
                </a:tc>
                <a:tc hMerge="1">
                  <a:txBody>
                    <a:bodyPr/>
                    <a:lstStyle/>
                    <a:p>
                      <a:pPr algn="ctr"/>
                      <a:endParaRPr lang="en-GB" sz="1200" dirty="0"/>
                    </a:p>
                  </a:txBody>
                  <a:tcPr/>
                </a:tc>
                <a:tc hMerge="1">
                  <a:txBody>
                    <a:bodyPr/>
                    <a:lstStyle/>
                    <a:p>
                      <a:pPr algn="ctr"/>
                      <a:endParaRPr lang="en-GB" sz="1200" dirty="0"/>
                    </a:p>
                  </a:txBody>
                  <a:tcPr/>
                </a:tc>
                <a:tc hMerge="1">
                  <a:txBody>
                    <a:bodyPr/>
                    <a:lstStyle/>
                    <a:p>
                      <a:pPr algn="ctr"/>
                      <a:endParaRPr lang="en-GB" sz="1200" dirty="0"/>
                    </a:p>
                  </a:txBody>
                  <a:tcPr/>
                </a:tc>
                <a:extLst>
                  <a:ext uri="{0D108BD9-81ED-4DB2-BD59-A6C34878D82A}">
                    <a16:rowId xmlns:a16="http://schemas.microsoft.com/office/drawing/2014/main" val="3140298483"/>
                  </a:ext>
                </a:extLst>
              </a:tr>
              <a:tr h="322580">
                <a:tc>
                  <a:txBody>
                    <a:bodyPr/>
                    <a:lstStyle/>
                    <a:p>
                      <a:r>
                        <a:rPr lang="en-GB" sz="1200" dirty="0"/>
                        <a:t>ER</a:t>
                      </a:r>
                    </a:p>
                  </a:txBody>
                  <a:tcPr/>
                </a:tc>
                <a:tc>
                  <a:txBody>
                    <a:bodyPr/>
                    <a:lstStyle/>
                    <a:p>
                      <a:pPr algn="ctr"/>
                      <a:r>
                        <a:rPr lang="en-GB" sz="1200" dirty="0"/>
                        <a:t>30</a:t>
                      </a:r>
                    </a:p>
                  </a:txBody>
                  <a:tcPr/>
                </a:tc>
                <a:tc>
                  <a:txBody>
                    <a:bodyPr/>
                    <a:lstStyle/>
                    <a:p>
                      <a:pPr algn="ctr"/>
                      <a:r>
                        <a:rPr lang="en-GB" sz="1200" dirty="0"/>
                        <a:t>8</a:t>
                      </a:r>
                    </a:p>
                  </a:txBody>
                  <a:tcPr/>
                </a:tc>
                <a:tc>
                  <a:txBody>
                    <a:bodyPr/>
                    <a:lstStyle/>
                    <a:p>
                      <a:pPr algn="ctr"/>
                      <a:r>
                        <a:rPr lang="en-GB" sz="1200" dirty="0"/>
                        <a:t>47*</a:t>
                      </a:r>
                    </a:p>
                  </a:txBody>
                  <a:tcPr/>
                </a:tc>
                <a:tc>
                  <a:txBody>
                    <a:bodyPr/>
                    <a:lstStyle/>
                    <a:p>
                      <a:pPr algn="ctr"/>
                      <a:r>
                        <a:rPr lang="en-GB" sz="1200" dirty="0"/>
                        <a:t>31</a:t>
                      </a:r>
                    </a:p>
                  </a:txBody>
                  <a:tcPr/>
                </a:tc>
                <a:tc>
                  <a:txBody>
                    <a:bodyPr/>
                    <a:lstStyle/>
                    <a:p>
                      <a:pPr algn="ctr"/>
                      <a:r>
                        <a:rPr lang="en-GB" sz="1200" dirty="0"/>
                        <a:t>29</a:t>
                      </a:r>
                    </a:p>
                  </a:txBody>
                  <a:tcPr/>
                </a:tc>
                <a:tc>
                  <a:txBody>
                    <a:bodyPr/>
                    <a:lstStyle/>
                    <a:p>
                      <a:pPr algn="ctr"/>
                      <a:r>
                        <a:rPr lang="en-GB" sz="1200" dirty="0"/>
                        <a:t>15</a:t>
                      </a:r>
                    </a:p>
                  </a:txBody>
                  <a:tcPr/>
                </a:tc>
                <a:tc>
                  <a:txBody>
                    <a:bodyPr/>
                    <a:lstStyle/>
                    <a:p>
                      <a:pPr algn="ctr"/>
                      <a:r>
                        <a:rPr lang="en-GB" sz="1200" dirty="0"/>
                        <a:t>35</a:t>
                      </a:r>
                    </a:p>
                  </a:txBody>
                  <a:tcPr/>
                </a:tc>
                <a:tc>
                  <a:txBody>
                    <a:bodyPr/>
                    <a:lstStyle/>
                    <a:p>
                      <a:pPr algn="ctr"/>
                      <a:r>
                        <a:rPr lang="en-GB" sz="1200" dirty="0"/>
                        <a:t>31</a:t>
                      </a:r>
                    </a:p>
                  </a:txBody>
                  <a:tcPr/>
                </a:tc>
                <a:extLst>
                  <a:ext uri="{0D108BD9-81ED-4DB2-BD59-A6C34878D82A}">
                    <a16:rowId xmlns:a16="http://schemas.microsoft.com/office/drawing/2014/main" val="1069293423"/>
                  </a:ext>
                </a:extLst>
              </a:tr>
              <a:tr h="322580">
                <a:tc>
                  <a:txBody>
                    <a:bodyPr/>
                    <a:lstStyle/>
                    <a:p>
                      <a:r>
                        <a:rPr lang="en-GB" sz="1200" dirty="0"/>
                        <a:t>ER and PR</a:t>
                      </a:r>
                    </a:p>
                  </a:txBody>
                  <a:tcPr/>
                </a:tc>
                <a:tc>
                  <a:txBody>
                    <a:bodyPr/>
                    <a:lstStyle/>
                    <a:p>
                      <a:pPr algn="ctr"/>
                      <a:r>
                        <a:rPr lang="en-GB" sz="1200" dirty="0"/>
                        <a:t>16</a:t>
                      </a:r>
                    </a:p>
                  </a:txBody>
                  <a:tcPr/>
                </a:tc>
                <a:tc>
                  <a:txBody>
                    <a:bodyPr/>
                    <a:lstStyle/>
                    <a:p>
                      <a:pPr algn="ctr"/>
                      <a:r>
                        <a:rPr lang="en-GB" sz="1200" dirty="0"/>
                        <a:t>4</a:t>
                      </a:r>
                    </a:p>
                  </a:txBody>
                  <a:tcPr/>
                </a:tc>
                <a:tc>
                  <a:txBody>
                    <a:bodyPr/>
                    <a:lstStyle/>
                    <a:p>
                      <a:pPr algn="ctr"/>
                      <a:r>
                        <a:rPr lang="en-GB" sz="1200" dirty="0"/>
                        <a:t>25*</a:t>
                      </a:r>
                    </a:p>
                  </a:txBody>
                  <a:tcPr/>
                </a:tc>
                <a:tc>
                  <a:txBody>
                    <a:bodyPr/>
                    <a:lstStyle/>
                    <a:p>
                      <a:pPr algn="ctr"/>
                      <a:r>
                        <a:rPr lang="en-GB" sz="1200" dirty="0"/>
                        <a:t>17</a:t>
                      </a:r>
                    </a:p>
                  </a:txBody>
                  <a:tcPr/>
                </a:tc>
                <a:tc>
                  <a:txBody>
                    <a:bodyPr/>
                    <a:lstStyle/>
                    <a:p>
                      <a:pPr algn="ctr"/>
                      <a:r>
                        <a:rPr lang="en-GB" sz="1200" dirty="0"/>
                        <a:t>16</a:t>
                      </a:r>
                    </a:p>
                  </a:txBody>
                  <a:tcPr/>
                </a:tc>
                <a:tc>
                  <a:txBody>
                    <a:bodyPr/>
                    <a:lstStyle/>
                    <a:p>
                      <a:pPr algn="ctr"/>
                      <a:r>
                        <a:rPr lang="en-GB" sz="1200" dirty="0"/>
                        <a:t>13</a:t>
                      </a:r>
                    </a:p>
                  </a:txBody>
                  <a:tcPr/>
                </a:tc>
                <a:tc>
                  <a:txBody>
                    <a:bodyPr/>
                    <a:lstStyle/>
                    <a:p>
                      <a:pPr algn="ctr"/>
                      <a:r>
                        <a:rPr lang="en-GB" sz="1200" dirty="0"/>
                        <a:t>20</a:t>
                      </a:r>
                    </a:p>
                  </a:txBody>
                  <a:tcPr/>
                </a:tc>
                <a:tc>
                  <a:txBody>
                    <a:bodyPr/>
                    <a:lstStyle/>
                    <a:p>
                      <a:pPr algn="ctr"/>
                      <a:r>
                        <a:rPr lang="en-GB" sz="1200" dirty="0"/>
                        <a:t>13</a:t>
                      </a:r>
                    </a:p>
                  </a:txBody>
                  <a:tcPr/>
                </a:tc>
                <a:extLst>
                  <a:ext uri="{0D108BD9-81ED-4DB2-BD59-A6C34878D82A}">
                    <a16:rowId xmlns:a16="http://schemas.microsoft.com/office/drawing/2014/main" val="4233793097"/>
                  </a:ext>
                </a:extLst>
              </a:tr>
              <a:tr h="322580">
                <a:tc>
                  <a:txBody>
                    <a:bodyPr/>
                    <a:lstStyle/>
                    <a:p>
                      <a:r>
                        <a:rPr lang="en-GB" sz="1200" dirty="0"/>
                        <a:t>PI3K/</a:t>
                      </a:r>
                      <a:r>
                        <a:rPr lang="en-GB" sz="1200" dirty="0" err="1"/>
                        <a:t>mTOR</a:t>
                      </a:r>
                      <a:r>
                        <a:rPr lang="en-GB" sz="1200" baseline="0" dirty="0"/>
                        <a:t> + CDK4/6</a:t>
                      </a:r>
                      <a:endParaRPr lang="en-GB" sz="1200" dirty="0"/>
                    </a:p>
                  </a:txBody>
                  <a:tcPr/>
                </a:tc>
                <a:tc>
                  <a:txBody>
                    <a:bodyPr/>
                    <a:lstStyle/>
                    <a:p>
                      <a:pPr algn="ctr"/>
                      <a:r>
                        <a:rPr lang="en-GB" sz="1200" dirty="0"/>
                        <a:t>1</a:t>
                      </a:r>
                    </a:p>
                  </a:txBody>
                  <a:tcPr/>
                </a:tc>
                <a:tc>
                  <a:txBody>
                    <a:bodyPr/>
                    <a:lstStyle/>
                    <a:p>
                      <a:pPr algn="ctr"/>
                      <a:r>
                        <a:rPr lang="en-GB" sz="1200" dirty="0"/>
                        <a:t>2</a:t>
                      </a:r>
                    </a:p>
                  </a:txBody>
                  <a:tcPr/>
                </a:tc>
                <a:tc>
                  <a:txBody>
                    <a:bodyPr/>
                    <a:lstStyle/>
                    <a:p>
                      <a:pPr algn="ctr"/>
                      <a:r>
                        <a:rPr lang="en-GB" sz="1200" dirty="0"/>
                        <a:t>0</a:t>
                      </a:r>
                    </a:p>
                  </a:txBody>
                  <a:tcPr/>
                </a:tc>
                <a:tc>
                  <a:txBody>
                    <a:bodyPr/>
                    <a:lstStyle/>
                    <a:p>
                      <a:pPr algn="ctr"/>
                      <a:r>
                        <a:rPr lang="en-GB" sz="1200" dirty="0"/>
                        <a:t>2</a:t>
                      </a:r>
                    </a:p>
                  </a:txBody>
                  <a:tcPr/>
                </a:tc>
                <a:tc>
                  <a:txBody>
                    <a:bodyPr/>
                    <a:lstStyle/>
                    <a:p>
                      <a:pPr algn="ctr"/>
                      <a:r>
                        <a:rPr lang="en-GB" sz="1200" dirty="0"/>
                        <a:t>1</a:t>
                      </a:r>
                    </a:p>
                  </a:txBody>
                  <a:tcPr/>
                </a:tc>
                <a:tc>
                  <a:txBody>
                    <a:bodyPr/>
                    <a:lstStyle/>
                    <a:p>
                      <a:pPr algn="ctr"/>
                      <a:r>
                        <a:rPr lang="en-GB" sz="1200" dirty="0"/>
                        <a:t>3</a:t>
                      </a:r>
                    </a:p>
                  </a:txBody>
                  <a:tcPr/>
                </a:tc>
                <a:tc>
                  <a:txBody>
                    <a:bodyPr/>
                    <a:lstStyle/>
                    <a:p>
                      <a:pPr algn="ctr"/>
                      <a:r>
                        <a:rPr lang="en-GB" sz="1200" dirty="0"/>
                        <a:t>1</a:t>
                      </a:r>
                    </a:p>
                  </a:txBody>
                  <a:tcPr/>
                </a:tc>
                <a:tc>
                  <a:txBody>
                    <a:bodyPr/>
                    <a:lstStyle/>
                    <a:p>
                      <a:pPr algn="ctr"/>
                      <a:r>
                        <a:rPr lang="en-GB" sz="1200" dirty="0"/>
                        <a:t>1</a:t>
                      </a:r>
                    </a:p>
                  </a:txBody>
                  <a:tcPr/>
                </a:tc>
                <a:extLst>
                  <a:ext uri="{0D108BD9-81ED-4DB2-BD59-A6C34878D82A}">
                    <a16:rowId xmlns:a16="http://schemas.microsoft.com/office/drawing/2014/main" val="1158819512"/>
                  </a:ext>
                </a:extLst>
              </a:tr>
              <a:tr h="322580">
                <a:tc>
                  <a:txBody>
                    <a:bodyPr/>
                    <a:lstStyle/>
                    <a:p>
                      <a:r>
                        <a:rPr lang="en-GB" sz="1200" dirty="0"/>
                        <a:t>PI3K/</a:t>
                      </a:r>
                      <a:r>
                        <a:rPr lang="en-GB" sz="1200" dirty="0" err="1"/>
                        <a:t>mTOR</a:t>
                      </a:r>
                      <a:r>
                        <a:rPr lang="en-GB" sz="1200" dirty="0"/>
                        <a:t> + ER</a:t>
                      </a:r>
                    </a:p>
                  </a:txBody>
                  <a:tcPr/>
                </a:tc>
                <a:tc>
                  <a:txBody>
                    <a:bodyPr/>
                    <a:lstStyle/>
                    <a:p>
                      <a:pPr algn="ctr"/>
                      <a:r>
                        <a:rPr lang="en-GB" sz="1200" dirty="0"/>
                        <a:t>9</a:t>
                      </a:r>
                    </a:p>
                  </a:txBody>
                  <a:tcPr/>
                </a:tc>
                <a:tc>
                  <a:txBody>
                    <a:bodyPr/>
                    <a:lstStyle/>
                    <a:p>
                      <a:pPr algn="ctr"/>
                      <a:r>
                        <a:rPr lang="en-GB" sz="1200" dirty="0"/>
                        <a:t>5</a:t>
                      </a:r>
                    </a:p>
                  </a:txBody>
                  <a:tcPr/>
                </a:tc>
                <a:tc>
                  <a:txBody>
                    <a:bodyPr/>
                    <a:lstStyle/>
                    <a:p>
                      <a:pPr algn="ctr"/>
                      <a:r>
                        <a:rPr lang="en-GB" sz="1200" dirty="0"/>
                        <a:t>12</a:t>
                      </a:r>
                    </a:p>
                  </a:txBody>
                  <a:tcPr/>
                </a:tc>
                <a:tc>
                  <a:txBody>
                    <a:bodyPr/>
                    <a:lstStyle/>
                    <a:p>
                      <a:pPr algn="ctr"/>
                      <a:r>
                        <a:rPr lang="en-GB" sz="1200" dirty="0"/>
                        <a:t>12</a:t>
                      </a:r>
                    </a:p>
                  </a:txBody>
                  <a:tcPr/>
                </a:tc>
                <a:tc>
                  <a:txBody>
                    <a:bodyPr/>
                    <a:lstStyle/>
                    <a:p>
                      <a:pPr algn="ctr"/>
                      <a:r>
                        <a:rPr lang="en-GB" sz="1200" dirty="0"/>
                        <a:t>5</a:t>
                      </a:r>
                    </a:p>
                  </a:txBody>
                  <a:tcPr/>
                </a:tc>
                <a:tc>
                  <a:txBody>
                    <a:bodyPr/>
                    <a:lstStyle/>
                    <a:p>
                      <a:pPr algn="ctr"/>
                      <a:r>
                        <a:rPr lang="en-GB" sz="1200" dirty="0"/>
                        <a:t>3</a:t>
                      </a:r>
                    </a:p>
                  </a:txBody>
                  <a:tcPr/>
                </a:tc>
                <a:tc>
                  <a:txBody>
                    <a:bodyPr/>
                    <a:lstStyle/>
                    <a:p>
                      <a:pPr algn="ctr"/>
                      <a:r>
                        <a:rPr lang="en-GB" sz="1200" dirty="0"/>
                        <a:t>15</a:t>
                      </a:r>
                    </a:p>
                  </a:txBody>
                  <a:tcPr/>
                </a:tc>
                <a:tc>
                  <a:txBody>
                    <a:bodyPr/>
                    <a:lstStyle/>
                    <a:p>
                      <a:pPr algn="ctr"/>
                      <a:r>
                        <a:rPr lang="en-GB" sz="1200" dirty="0"/>
                        <a:t>13</a:t>
                      </a:r>
                    </a:p>
                  </a:txBody>
                  <a:tcPr/>
                </a:tc>
                <a:extLst>
                  <a:ext uri="{0D108BD9-81ED-4DB2-BD59-A6C34878D82A}">
                    <a16:rowId xmlns:a16="http://schemas.microsoft.com/office/drawing/2014/main" val="2206952107"/>
                  </a:ext>
                </a:extLst>
              </a:tr>
              <a:tr h="322580">
                <a:tc>
                  <a:txBody>
                    <a:bodyPr/>
                    <a:lstStyle/>
                    <a:p>
                      <a:r>
                        <a:rPr lang="en-GB" sz="1200" dirty="0"/>
                        <a:t>PI3K/</a:t>
                      </a:r>
                      <a:r>
                        <a:rPr lang="en-GB" sz="1200" dirty="0" err="1"/>
                        <a:t>mTOR</a:t>
                      </a:r>
                      <a:r>
                        <a:rPr lang="en-GB" sz="1200" dirty="0"/>
                        <a:t> + TP53</a:t>
                      </a:r>
                    </a:p>
                  </a:txBody>
                  <a:tcPr/>
                </a:tc>
                <a:tc>
                  <a:txBody>
                    <a:bodyPr/>
                    <a:lstStyle/>
                    <a:p>
                      <a:pPr algn="ctr"/>
                      <a:r>
                        <a:rPr lang="en-GB" sz="1200" dirty="0"/>
                        <a:t>35</a:t>
                      </a:r>
                    </a:p>
                  </a:txBody>
                  <a:tcPr/>
                </a:tc>
                <a:tc>
                  <a:txBody>
                    <a:bodyPr/>
                    <a:lstStyle/>
                    <a:p>
                      <a:pPr algn="ctr"/>
                      <a:r>
                        <a:rPr lang="en-GB" sz="1200" dirty="0"/>
                        <a:t>47</a:t>
                      </a:r>
                    </a:p>
                  </a:txBody>
                  <a:tcPr/>
                </a:tc>
                <a:tc>
                  <a:txBody>
                    <a:bodyPr/>
                    <a:lstStyle/>
                    <a:p>
                      <a:pPr algn="ctr"/>
                      <a:r>
                        <a:rPr lang="en-GB" sz="1200" dirty="0"/>
                        <a:t>26</a:t>
                      </a:r>
                    </a:p>
                  </a:txBody>
                  <a:tcPr/>
                </a:tc>
                <a:tc>
                  <a:txBody>
                    <a:bodyPr/>
                    <a:lstStyle/>
                    <a:p>
                      <a:pPr algn="ctr"/>
                      <a:r>
                        <a:rPr lang="en-GB" sz="1200" dirty="0"/>
                        <a:t>35</a:t>
                      </a:r>
                    </a:p>
                  </a:txBody>
                  <a:tcPr/>
                </a:tc>
                <a:tc>
                  <a:txBody>
                    <a:bodyPr/>
                    <a:lstStyle/>
                    <a:p>
                      <a:pPr algn="ctr"/>
                      <a:r>
                        <a:rPr lang="en-GB" sz="1200" dirty="0"/>
                        <a:t>36</a:t>
                      </a:r>
                    </a:p>
                  </a:txBody>
                  <a:tcPr/>
                </a:tc>
                <a:tc>
                  <a:txBody>
                    <a:bodyPr/>
                    <a:lstStyle/>
                    <a:p>
                      <a:pPr algn="ctr"/>
                      <a:r>
                        <a:rPr lang="en-GB" sz="1200" dirty="0"/>
                        <a:t>37</a:t>
                      </a:r>
                    </a:p>
                  </a:txBody>
                  <a:tcPr/>
                </a:tc>
                <a:tc>
                  <a:txBody>
                    <a:bodyPr/>
                    <a:lstStyle/>
                    <a:p>
                      <a:pPr algn="ctr"/>
                      <a:r>
                        <a:rPr lang="en-GB" sz="1200" dirty="0"/>
                        <a:t>37</a:t>
                      </a:r>
                    </a:p>
                  </a:txBody>
                  <a:tcPr/>
                </a:tc>
                <a:tc>
                  <a:txBody>
                    <a:bodyPr/>
                    <a:lstStyle/>
                    <a:p>
                      <a:pPr algn="ctr"/>
                      <a:r>
                        <a:rPr lang="en-GB" sz="1200" dirty="0"/>
                        <a:t>30</a:t>
                      </a:r>
                    </a:p>
                  </a:txBody>
                  <a:tcPr/>
                </a:tc>
                <a:extLst>
                  <a:ext uri="{0D108BD9-81ED-4DB2-BD59-A6C34878D82A}">
                    <a16:rowId xmlns:a16="http://schemas.microsoft.com/office/drawing/2014/main" val="3620328731"/>
                  </a:ext>
                </a:extLst>
              </a:tr>
            </a:tbl>
          </a:graphicData>
        </a:graphic>
      </p:graphicFrame>
      <p:sp>
        <p:nvSpPr>
          <p:cNvPr id="7" name="TextBox 6"/>
          <p:cNvSpPr txBox="1"/>
          <p:nvPr/>
        </p:nvSpPr>
        <p:spPr>
          <a:xfrm>
            <a:off x="1657398" y="6194492"/>
            <a:ext cx="5907836" cy="276999"/>
          </a:xfrm>
          <a:prstGeom prst="rect">
            <a:avLst/>
          </a:prstGeom>
          <a:noFill/>
        </p:spPr>
        <p:txBody>
          <a:bodyPr wrap="none" rtlCol="0">
            <a:spAutoFit/>
          </a:bodyPr>
          <a:lstStyle/>
          <a:p>
            <a:r>
              <a:rPr lang="en-GB" sz="1200" dirty="0"/>
              <a:t>Statistical difference (p&lt;0.01) for *soft tissue vs. uterine or </a:t>
            </a:r>
            <a:r>
              <a:rPr lang="en-GB" sz="1200" baseline="30000" dirty="0"/>
              <a:t>†</a:t>
            </a:r>
            <a:r>
              <a:rPr lang="en-GB" sz="1200" dirty="0"/>
              <a:t>primary vs. non-primary </a:t>
            </a:r>
          </a:p>
        </p:txBody>
      </p:sp>
    </p:spTree>
    <p:extLst>
      <p:ext uri="{BB962C8B-B14F-4D97-AF65-F5344CB8AC3E}">
        <p14:creationId xmlns:p14="http://schemas.microsoft.com/office/powerpoint/2010/main" val="31627107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878600" cy="939801"/>
          </a:xfrm>
        </p:spPr>
        <p:txBody>
          <a:bodyPr/>
          <a:lstStyle/>
          <a:p>
            <a:r>
              <a:rPr lang="en-GB" dirty="0"/>
              <a:t>045: Rationales for targeting/co-targeting leiomyosarcoma pathways:</a:t>
            </a:r>
            <a:br>
              <a:rPr lang="en-GB" dirty="0"/>
            </a:br>
            <a:r>
              <a:rPr lang="en-GB" dirty="0"/>
              <a:t>biologic profiles in 712 uterine or soft-tissue LMS – Schaefer I-M, et al</a:t>
            </a:r>
          </a:p>
        </p:txBody>
      </p:sp>
      <p:sp>
        <p:nvSpPr>
          <p:cNvPr id="3" name="Content Placeholder 2"/>
          <p:cNvSpPr>
            <a:spLocks noGrp="1"/>
          </p:cNvSpPr>
          <p:nvPr>
            <p:ph idx="1"/>
          </p:nvPr>
        </p:nvSpPr>
        <p:spPr/>
        <p:txBody>
          <a:bodyPr/>
          <a:lstStyle/>
          <a:p>
            <a:pPr marL="0" indent="0">
              <a:buNone/>
            </a:pPr>
            <a:r>
              <a:rPr lang="en-GB" b="1" dirty="0">
                <a:solidFill>
                  <a:schemeClr val="bg1"/>
                </a:solidFill>
              </a:rPr>
              <a:t>CONCLUSIONS</a:t>
            </a:r>
          </a:p>
          <a:p>
            <a:r>
              <a:rPr lang="en-GB" dirty="0"/>
              <a:t>Dysregulation of p16/RB1 was observed in &gt;95% of leiomyosarcoma, but only 4% of these would be predicted to benefit from the use of a CDK4/6 inhibitor</a:t>
            </a:r>
          </a:p>
          <a:p>
            <a:r>
              <a:rPr lang="en-GB" dirty="0"/>
              <a:t>In leiomyosarcoma, the relevance of targeting other pathway is 41% for PI3K/</a:t>
            </a:r>
            <a:r>
              <a:rPr lang="en-GB" dirty="0" err="1"/>
              <a:t>mTOR</a:t>
            </a:r>
            <a:r>
              <a:rPr lang="en-GB" dirty="0"/>
              <a:t> particularly in soft tissue leiomyosarcoma, 30% for ER particularly in uterine leiomyosarcoma and 87% for TP53</a:t>
            </a:r>
          </a:p>
          <a:p>
            <a:r>
              <a:rPr lang="en-GB" dirty="0"/>
              <a:t>The results suggest that in only a few cases of leiomyosarcoma will combinations of existing pathway inhibitors be of relevance</a:t>
            </a:r>
          </a:p>
        </p:txBody>
      </p:sp>
      <p:sp>
        <p:nvSpPr>
          <p:cNvPr id="4" name="Text Box 4"/>
          <p:cNvSpPr txBox="1">
            <a:spLocks noChangeArrowheads="1"/>
          </p:cNvSpPr>
          <p:nvPr/>
        </p:nvSpPr>
        <p:spPr bwMode="auto">
          <a:xfrm>
            <a:off x="2753379" y="6474897"/>
            <a:ext cx="616995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a:t>Schaefer I-M, et al. </a:t>
            </a:r>
            <a:r>
              <a:rPr lang="en-US" sz="1200" dirty="0"/>
              <a:t>CTOS 2018 Annual Meeting, November 14–17, Rome, Italy; Paper </a:t>
            </a:r>
            <a:r>
              <a:rPr lang="en-GB" sz="1200" dirty="0"/>
              <a:t>045</a:t>
            </a:r>
          </a:p>
        </p:txBody>
      </p:sp>
    </p:spTree>
    <p:extLst>
      <p:ext uri="{BB962C8B-B14F-4D97-AF65-F5344CB8AC3E}">
        <p14:creationId xmlns:p14="http://schemas.microsoft.com/office/powerpoint/2010/main" val="32645384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p:txBody>
          <a:bodyPr/>
          <a:lstStyle/>
          <a:p>
            <a:r>
              <a:rPr lang="en-GB" dirty="0"/>
              <a:t>Gastrointestinal stromal tumours</a:t>
            </a:r>
          </a:p>
        </p:txBody>
      </p:sp>
    </p:spTree>
    <p:custDataLst>
      <p:tags r:id="rId1"/>
    </p:custDataLst>
    <p:extLst>
      <p:ext uri="{BB962C8B-B14F-4D97-AF65-F5344CB8AC3E}">
        <p14:creationId xmlns:p14="http://schemas.microsoft.com/office/powerpoint/2010/main" val="16536511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662600" cy="939801"/>
          </a:xfrm>
        </p:spPr>
        <p:txBody>
          <a:bodyPr/>
          <a:lstStyle/>
          <a:p>
            <a:r>
              <a:rPr lang="en-GB" dirty="0"/>
              <a:t>012: Avapritinib is highly active and well-tolerated in patients (pts) with advanced GIST driven by diverse variety of oncogenic mutations in KIT and PDGFRA – Heinrich M, et al </a:t>
            </a:r>
          </a:p>
        </p:txBody>
      </p:sp>
      <p:sp>
        <p:nvSpPr>
          <p:cNvPr id="3" name="Content Placeholder 2"/>
          <p:cNvSpPr>
            <a:spLocks noGrp="1"/>
          </p:cNvSpPr>
          <p:nvPr>
            <p:ph idx="1"/>
          </p:nvPr>
        </p:nvSpPr>
        <p:spPr/>
        <p:txBody>
          <a:bodyPr/>
          <a:lstStyle/>
          <a:p>
            <a:pPr marL="0" indent="0">
              <a:buNone/>
            </a:pPr>
            <a:r>
              <a:rPr lang="en-GB" b="1" dirty="0">
                <a:solidFill>
                  <a:schemeClr val="bg1"/>
                </a:solidFill>
              </a:rPr>
              <a:t>STUDY OBJECTIVE</a:t>
            </a:r>
          </a:p>
          <a:p>
            <a:r>
              <a:rPr lang="en-GB" dirty="0"/>
              <a:t>To assess the efficacy and safety of avapritinib in patients with advanced GIST</a:t>
            </a:r>
          </a:p>
        </p:txBody>
      </p:sp>
      <p:sp>
        <p:nvSpPr>
          <p:cNvPr id="4" name="Text Box 4"/>
          <p:cNvSpPr txBox="1">
            <a:spLocks noChangeArrowheads="1"/>
          </p:cNvSpPr>
          <p:nvPr/>
        </p:nvSpPr>
        <p:spPr bwMode="auto">
          <a:xfrm>
            <a:off x="2900855" y="6474897"/>
            <a:ext cx="602248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a:t>Heinrich M, et al. </a:t>
            </a:r>
            <a:r>
              <a:rPr lang="en-US" sz="1200" dirty="0"/>
              <a:t>CTOS 2018 Annual Meeting, November 14–17, Rome, Italy; Paper </a:t>
            </a:r>
            <a:r>
              <a:rPr lang="en-GB" sz="1200" dirty="0"/>
              <a:t>012</a:t>
            </a:r>
          </a:p>
        </p:txBody>
      </p:sp>
      <p:sp>
        <p:nvSpPr>
          <p:cNvPr id="6" name="AutoShape 12"/>
          <p:cNvSpPr>
            <a:spLocks noChangeArrowheads="1"/>
          </p:cNvSpPr>
          <p:nvPr/>
        </p:nvSpPr>
        <p:spPr bwMode="auto">
          <a:xfrm>
            <a:off x="6390055" y="2886866"/>
            <a:ext cx="1896613" cy="1292898"/>
          </a:xfrm>
          <a:prstGeom prst="roundRect">
            <a:avLst>
              <a:gd name="adj" fmla="val 16667"/>
            </a:avLst>
          </a:prstGeom>
          <a:solidFill>
            <a:schemeClr val="accent2"/>
          </a:solidFill>
          <a:ln w="9525" algn="ctr">
            <a:noFill/>
            <a:round/>
            <a:headEnd/>
            <a:tailEnd/>
          </a:ln>
        </p:spPr>
        <p:txBody>
          <a:bodyPr lIns="90488" tIns="0" rIns="90488" bIns="0" anchor="ctr"/>
          <a:lstStyle/>
          <a:p>
            <a:pPr lvl="0" algn="ctr" defTabSz="892175" eaLnBrk="0" hangingPunct="0">
              <a:defRPr/>
            </a:pPr>
            <a:r>
              <a:rPr kumimoji="0" lang="en-GB" altLang="zh-CN" sz="1600" b="0" i="0" u="none" strike="noStrike" kern="1200" cap="none" spc="0" normalizeH="0" baseline="0" dirty="0">
                <a:ln>
                  <a:noFill/>
                </a:ln>
                <a:solidFill>
                  <a:srgbClr val="FFFFFF"/>
                </a:solidFill>
                <a:effectLst/>
                <a:uLnTx/>
                <a:uFillTx/>
                <a:ea typeface="SimSun" pitchFamily="2" charset="-122"/>
              </a:rPr>
              <a:t>Avapritinib</a:t>
            </a:r>
          </a:p>
          <a:p>
            <a:pPr lvl="0" algn="ctr" defTabSz="892175" eaLnBrk="0" hangingPunct="0">
              <a:defRPr/>
            </a:pPr>
            <a:r>
              <a:rPr lang="en-GB" altLang="zh-CN" sz="1600" dirty="0">
                <a:solidFill>
                  <a:srgbClr val="FFFFFF"/>
                </a:solidFill>
                <a:ea typeface="SimSun" pitchFamily="2" charset="-122"/>
              </a:rPr>
              <a:t>300 mg/day PO</a:t>
            </a:r>
            <a:endParaRPr kumimoji="0" lang="en-GB" altLang="zh-CN" sz="1600" b="0" i="0" u="none" strike="noStrike" kern="1200" cap="none" spc="0" normalizeH="0" baseline="0" dirty="0">
              <a:ln>
                <a:noFill/>
              </a:ln>
              <a:solidFill>
                <a:srgbClr val="FFFFFF"/>
              </a:solidFill>
              <a:effectLst/>
              <a:uLnTx/>
              <a:uFillTx/>
              <a:ea typeface="SimSun" pitchFamily="2" charset="-122"/>
            </a:endParaRPr>
          </a:p>
        </p:txBody>
      </p:sp>
      <p:cxnSp>
        <p:nvCxnSpPr>
          <p:cNvPr id="7" name="AutoShape 19"/>
          <p:cNvCxnSpPr>
            <a:cxnSpLocks noChangeShapeType="1"/>
            <a:stCxn id="8" idx="3"/>
            <a:endCxn id="6" idx="1"/>
          </p:cNvCxnSpPr>
          <p:nvPr/>
        </p:nvCxnSpPr>
        <p:spPr bwMode="auto">
          <a:xfrm flipV="1">
            <a:off x="5834117" y="3533315"/>
            <a:ext cx="555938" cy="1"/>
          </a:xfrm>
          <a:prstGeom prst="straightConnector1">
            <a:avLst/>
          </a:prstGeom>
          <a:noFill/>
          <a:ln w="38100">
            <a:solidFill>
              <a:schemeClr val="bg2"/>
            </a:solidFill>
            <a:round/>
            <a:headEnd/>
            <a:tailEnd type="triangle" w="med" len="med"/>
          </a:ln>
        </p:spPr>
      </p:cxnSp>
      <p:sp>
        <p:nvSpPr>
          <p:cNvPr id="8" name="AutoShape 9"/>
          <p:cNvSpPr>
            <a:spLocks noChangeArrowheads="1"/>
          </p:cNvSpPr>
          <p:nvPr/>
        </p:nvSpPr>
        <p:spPr bwMode="auto">
          <a:xfrm>
            <a:off x="418582" y="2350500"/>
            <a:ext cx="5415535" cy="2365631"/>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GB" altLang="zh-CN" sz="1600" b="0" i="0" u="none" strike="noStrike" kern="1200" cap="none" spc="0" normalizeH="0" baseline="0" dirty="0">
                <a:ln>
                  <a:noFill/>
                </a:ln>
                <a:solidFill>
                  <a:srgbClr val="FFFFFF"/>
                </a:solidFill>
                <a:effectLst/>
                <a:uLnTx/>
                <a:uFillTx/>
                <a:ea typeface="SimSun" pitchFamily="2" charset="-122"/>
              </a:rPr>
              <a:t>Key patient inclusion criteria</a:t>
            </a:r>
          </a:p>
          <a:p>
            <a:pPr marL="228600" lvl="0" indent="-228600" defTabSz="892175" eaLnBrk="0" hangingPunct="0">
              <a:spcAft>
                <a:spcPct val="30000"/>
              </a:spcAft>
              <a:buFont typeface="Arial" pitchFamily="34" charset="0"/>
              <a:buChar char="•"/>
              <a:defRPr/>
            </a:pPr>
            <a:r>
              <a:rPr kumimoji="0" lang="en-GB" altLang="zh-CN" sz="1600" b="0" i="0" u="none" strike="noStrike" kern="1200" cap="none" spc="0" normalizeH="0" baseline="0" dirty="0">
                <a:ln>
                  <a:noFill/>
                </a:ln>
                <a:solidFill>
                  <a:srgbClr val="FFFFFF"/>
                </a:solidFill>
                <a:effectLst/>
                <a:uLnTx/>
                <a:uFillTx/>
                <a:ea typeface="SimSun" pitchFamily="2" charset="-122"/>
              </a:rPr>
              <a:t>Advanced</a:t>
            </a:r>
            <a:r>
              <a:rPr kumimoji="0" lang="en-GB" altLang="zh-CN" sz="1600" b="0" i="0" u="none" strike="noStrike" kern="1200" cap="none" spc="0" normalizeH="0" dirty="0">
                <a:ln>
                  <a:noFill/>
                </a:ln>
                <a:solidFill>
                  <a:srgbClr val="FFFFFF"/>
                </a:solidFill>
                <a:effectLst/>
                <a:uLnTx/>
                <a:uFillTx/>
                <a:ea typeface="SimSun" pitchFamily="2" charset="-122"/>
              </a:rPr>
              <a:t> GIST divided into the following populations</a:t>
            </a:r>
            <a:endParaRPr kumimoji="0" lang="en-GB" altLang="zh-CN" sz="1600" b="0" i="0" u="none" strike="noStrike" kern="1200" cap="none" spc="0" normalizeH="0" baseline="0" dirty="0">
              <a:ln>
                <a:noFill/>
              </a:ln>
              <a:solidFill>
                <a:srgbClr val="FFFFFF"/>
              </a:solidFill>
              <a:effectLst/>
              <a:uLnTx/>
              <a:uFillTx/>
              <a:ea typeface="SimSun" pitchFamily="2" charset="-122"/>
            </a:endParaRPr>
          </a:p>
          <a:p>
            <a:pPr marL="685800" lvl="1" indent="-228600" defTabSz="892175" eaLnBrk="0" hangingPunct="0">
              <a:spcAft>
                <a:spcPct val="30000"/>
              </a:spcAft>
              <a:buFont typeface="Arial" pitchFamily="34" charset="0"/>
              <a:buChar char="•"/>
              <a:defRPr/>
            </a:pPr>
            <a:r>
              <a:rPr kumimoji="0" lang="en-GB" altLang="zh-CN" sz="1600" b="0" i="0" u="none" strike="noStrike" kern="1200" cap="none" spc="0" normalizeH="0" dirty="0">
                <a:ln>
                  <a:noFill/>
                </a:ln>
                <a:solidFill>
                  <a:srgbClr val="FFFFFF"/>
                </a:solidFill>
                <a:effectLst/>
                <a:uLnTx/>
                <a:uFillTx/>
                <a:ea typeface="SimSun" pitchFamily="2" charset="-122"/>
              </a:rPr>
              <a:t>PDGFR</a:t>
            </a:r>
            <a:r>
              <a:rPr kumimoji="0" lang="el-GR" altLang="zh-CN" sz="1600" b="0" i="0" u="none" strike="noStrike" kern="1200" cap="none" spc="0" normalizeH="0" dirty="0">
                <a:ln>
                  <a:noFill/>
                </a:ln>
                <a:solidFill>
                  <a:srgbClr val="FFFFFF"/>
                </a:solidFill>
                <a:effectLst/>
                <a:uLnTx/>
                <a:uFillTx/>
                <a:latin typeface="Arial" panose="020B0604020202020204" pitchFamily="34" charset="0"/>
                <a:ea typeface="SimSun" pitchFamily="2" charset="-122"/>
                <a:cs typeface="Arial" panose="020B0604020202020204" pitchFamily="34" charset="0"/>
              </a:rPr>
              <a:t>α</a:t>
            </a:r>
            <a:r>
              <a:rPr kumimoji="0" lang="en-GB" altLang="zh-CN" sz="1600" b="0" i="0" u="none" strike="noStrike" kern="1200" cap="none" spc="0" normalizeH="0" dirty="0">
                <a:ln>
                  <a:noFill/>
                </a:ln>
                <a:solidFill>
                  <a:srgbClr val="FFFFFF"/>
                </a:solidFill>
                <a:effectLst/>
                <a:uLnTx/>
                <a:uFillTx/>
                <a:ea typeface="SimSun" pitchFamily="2" charset="-122"/>
              </a:rPr>
              <a:t> D842V</a:t>
            </a:r>
            <a:endParaRPr kumimoji="0" lang="en-GB" altLang="zh-CN" sz="1600" b="0" i="0" u="none" strike="noStrike" kern="1200" cap="none" spc="0" normalizeH="0" baseline="0" dirty="0">
              <a:ln>
                <a:noFill/>
              </a:ln>
              <a:solidFill>
                <a:srgbClr val="FFFFFF"/>
              </a:solidFill>
              <a:effectLst/>
              <a:uLnTx/>
              <a:uFillTx/>
              <a:ea typeface="SimSun" pitchFamily="2" charset="-122"/>
            </a:endParaRPr>
          </a:p>
          <a:p>
            <a:pPr marL="685800" lvl="1" indent="-228600" defTabSz="892175" eaLnBrk="0" hangingPunct="0">
              <a:spcAft>
                <a:spcPct val="30000"/>
              </a:spcAft>
              <a:buFont typeface="Arial" pitchFamily="34" charset="0"/>
              <a:buChar char="•"/>
              <a:defRPr/>
            </a:pPr>
            <a:r>
              <a:rPr lang="en-GB" altLang="zh-CN" sz="1600" dirty="0">
                <a:solidFill>
                  <a:srgbClr val="FFFFFF"/>
                </a:solidFill>
                <a:latin typeface="Arial" panose="020B0604020202020204" pitchFamily="34" charset="0"/>
                <a:ea typeface="SimSun" pitchFamily="2" charset="-122"/>
                <a:cs typeface="Arial" panose="020B0604020202020204" pitchFamily="34" charset="0"/>
              </a:rPr>
              <a:t>≥4</a:t>
            </a:r>
            <a:r>
              <a:rPr lang="en-GB" altLang="zh-CN" sz="1600" dirty="0">
                <a:solidFill>
                  <a:srgbClr val="FFFFFF"/>
                </a:solidFill>
                <a:ea typeface="SimSun" pitchFamily="2" charset="-122"/>
              </a:rPr>
              <a:t>L</a:t>
            </a:r>
          </a:p>
          <a:p>
            <a:pPr marL="685800" lvl="1" indent="-228600" defTabSz="892175" eaLnBrk="0" hangingPunct="0">
              <a:spcAft>
                <a:spcPct val="30000"/>
              </a:spcAft>
              <a:buFont typeface="Arial" pitchFamily="34" charset="0"/>
              <a:buChar char="•"/>
              <a:defRPr/>
            </a:pPr>
            <a:r>
              <a:rPr lang="en-GB" altLang="zh-CN" sz="1600" dirty="0">
                <a:solidFill>
                  <a:srgbClr val="FFFFFF"/>
                </a:solidFill>
                <a:ea typeface="SimSun" pitchFamily="2" charset="-122"/>
              </a:rPr>
              <a:t>3L/4L regorafenib-naïve </a:t>
            </a:r>
          </a:p>
          <a:p>
            <a:pPr marL="685800" lvl="1" indent="-228600" defTabSz="892175" eaLnBrk="0" hangingPunct="0">
              <a:spcAft>
                <a:spcPct val="30000"/>
              </a:spcAft>
              <a:buFont typeface="Arial" pitchFamily="34" charset="0"/>
              <a:buChar char="•"/>
              <a:defRPr/>
            </a:pPr>
            <a:r>
              <a:rPr lang="en-GB" altLang="zh-CN" sz="1600" dirty="0">
                <a:solidFill>
                  <a:srgbClr val="FFFFFF"/>
                </a:solidFill>
                <a:ea typeface="SimSun" pitchFamily="2" charset="-122"/>
              </a:rPr>
              <a:t>2L non-D842V</a:t>
            </a:r>
          </a:p>
          <a:p>
            <a:pPr marR="0" lvl="0" algn="l" defTabSz="892175" rtl="0" eaLnBrk="0" fontAlgn="base" latinLnBrk="0" hangingPunct="0">
              <a:lnSpc>
                <a:spcPct val="100000"/>
              </a:lnSpc>
              <a:spcBef>
                <a:spcPct val="0"/>
              </a:spcBef>
              <a:spcAft>
                <a:spcPct val="30000"/>
              </a:spcAft>
              <a:buClrTx/>
              <a:buSzTx/>
              <a:tabLst/>
              <a:defRPr/>
            </a:pPr>
            <a:r>
              <a:rPr lang="en-GB" altLang="zh-CN" sz="1600" dirty="0">
                <a:solidFill>
                  <a:srgbClr val="FFFFFF"/>
                </a:solidFill>
                <a:ea typeface="SimSun" pitchFamily="2" charset="-122"/>
              </a:rPr>
              <a:t>(n=231)</a:t>
            </a:r>
          </a:p>
        </p:txBody>
      </p:sp>
      <p:sp>
        <p:nvSpPr>
          <p:cNvPr id="11" name="Rectangle 9"/>
          <p:cNvSpPr txBox="1">
            <a:spLocks noChangeArrowheads="1"/>
          </p:cNvSpPr>
          <p:nvPr/>
        </p:nvSpPr>
        <p:spPr bwMode="auto">
          <a:xfrm>
            <a:off x="228600" y="5239116"/>
            <a:ext cx="4523401" cy="700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23246D"/>
              </a:buClr>
              <a:buSzPct val="110000"/>
              <a:buFontTx/>
              <a:buNone/>
              <a:tabLst/>
              <a:defRPr/>
            </a:pPr>
            <a:r>
              <a:rPr kumimoji="0" lang="en-US" sz="1600" b="1" i="0" u="none" strike="noStrike" kern="1200" cap="none" spc="0" normalizeH="0" baseline="0" noProof="0" dirty="0">
                <a:ln>
                  <a:noFill/>
                </a:ln>
                <a:solidFill>
                  <a:srgbClr val="23246D"/>
                </a:solidFill>
                <a:effectLst/>
                <a:uLnTx/>
                <a:uFillTx/>
                <a:latin typeface="Arial"/>
                <a:ea typeface="+mn-ea"/>
                <a:cs typeface="Arial"/>
              </a:rPr>
              <a:t>Primary endpoints</a:t>
            </a:r>
          </a:p>
          <a:p>
            <a:pPr lvl="0">
              <a:buClr>
                <a:srgbClr val="23246D"/>
              </a:buClr>
              <a:defRPr/>
            </a:pPr>
            <a:r>
              <a:rPr lang="en-US" sz="1600" dirty="0">
                <a:solidFill>
                  <a:srgbClr val="363636"/>
                </a:solidFill>
              </a:rPr>
              <a:t>RP2D, safety</a:t>
            </a:r>
            <a:endParaRPr kumimoji="0" lang="en-US" sz="1600" b="0" i="0" u="none" strike="noStrike" kern="1200" cap="none" spc="0" normalizeH="0" baseline="0" noProof="0" dirty="0">
              <a:ln>
                <a:noFill/>
              </a:ln>
              <a:solidFill>
                <a:srgbClr val="363636"/>
              </a:solidFill>
              <a:effectLst/>
              <a:uLnTx/>
              <a:uFillTx/>
              <a:latin typeface="Arial"/>
              <a:ea typeface="+mn-ea"/>
              <a:cs typeface="Arial"/>
            </a:endParaRPr>
          </a:p>
        </p:txBody>
      </p:sp>
      <p:sp>
        <p:nvSpPr>
          <p:cNvPr id="12" name="Content Placeholder 26"/>
          <p:cNvSpPr txBox="1">
            <a:spLocks/>
          </p:cNvSpPr>
          <p:nvPr/>
        </p:nvSpPr>
        <p:spPr>
          <a:xfrm>
            <a:off x="5040160" y="5239115"/>
            <a:ext cx="3696600" cy="838592"/>
          </a:xfrm>
          <a:prstGeom prst="rect">
            <a:avLst/>
          </a:prstGeom>
        </p:spPr>
        <p:txBody>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23246D"/>
              </a:buClr>
              <a:buSzPct val="110000"/>
              <a:buFontTx/>
              <a:buNone/>
              <a:tabLst/>
              <a:defRPr/>
            </a:pPr>
            <a:r>
              <a:rPr kumimoji="0" lang="en-US" sz="1600" b="1" i="0" u="none" strike="noStrike" kern="1200" cap="none" spc="0" normalizeH="0" baseline="0" noProof="0" dirty="0">
                <a:ln>
                  <a:noFill/>
                </a:ln>
                <a:solidFill>
                  <a:srgbClr val="23246D"/>
                </a:solidFill>
                <a:effectLst/>
                <a:uLnTx/>
                <a:uFillTx/>
                <a:latin typeface="Arial"/>
                <a:ea typeface="+mn-ea"/>
                <a:cs typeface="Arial"/>
              </a:rPr>
              <a:t>Secondary endpoints</a:t>
            </a:r>
          </a:p>
          <a:p>
            <a:pPr lvl="0">
              <a:buClr>
                <a:srgbClr val="23246D"/>
              </a:buClr>
              <a:defRPr/>
            </a:pPr>
            <a:r>
              <a:rPr kumimoji="0" lang="en-US" sz="1600" b="0" i="0" u="none" strike="noStrike" kern="1200" cap="none" spc="0" normalizeH="0" baseline="0" noProof="0" dirty="0">
                <a:ln>
                  <a:noFill/>
                </a:ln>
                <a:solidFill>
                  <a:srgbClr val="363636"/>
                </a:solidFill>
                <a:effectLst/>
                <a:uLnTx/>
                <a:uFillTx/>
                <a:latin typeface="Arial"/>
                <a:ea typeface="+mn-ea"/>
                <a:cs typeface="Arial"/>
              </a:rPr>
              <a:t>ORR, </a:t>
            </a:r>
            <a:r>
              <a:rPr kumimoji="0" lang="en-US" sz="1600" b="0" i="0" u="none" strike="noStrike" kern="1200" cap="none" spc="0" normalizeH="0" baseline="0" noProof="0" dirty="0" err="1">
                <a:ln>
                  <a:noFill/>
                </a:ln>
                <a:solidFill>
                  <a:srgbClr val="363636"/>
                </a:solidFill>
                <a:effectLst/>
                <a:uLnTx/>
                <a:uFillTx/>
                <a:latin typeface="Arial"/>
                <a:ea typeface="+mn-ea"/>
                <a:cs typeface="Arial"/>
              </a:rPr>
              <a:t>DoR</a:t>
            </a:r>
            <a:r>
              <a:rPr kumimoji="0" lang="en-US" sz="1600" b="0" i="0" u="none" strike="noStrike" kern="1200" cap="none" spc="0" normalizeH="0" baseline="0" noProof="0" dirty="0">
                <a:ln>
                  <a:noFill/>
                </a:ln>
                <a:solidFill>
                  <a:srgbClr val="363636"/>
                </a:solidFill>
                <a:effectLst/>
                <a:uLnTx/>
                <a:uFillTx/>
                <a:latin typeface="Arial"/>
                <a:ea typeface="+mn-ea"/>
                <a:cs typeface="Arial"/>
              </a:rPr>
              <a:t>, PK</a:t>
            </a:r>
          </a:p>
        </p:txBody>
      </p:sp>
    </p:spTree>
    <p:extLst>
      <p:ext uri="{BB962C8B-B14F-4D97-AF65-F5344CB8AC3E}">
        <p14:creationId xmlns:p14="http://schemas.microsoft.com/office/powerpoint/2010/main" val="32059505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669800" cy="939801"/>
          </a:xfrm>
        </p:spPr>
        <p:txBody>
          <a:bodyPr/>
          <a:lstStyle/>
          <a:p>
            <a:r>
              <a:rPr lang="en-GB" dirty="0"/>
              <a:t>012: Avapritinib is highly active and well-tolerated in patients (pts) with advanced GIST driven by diverse variety of oncogenic mutations in KIT and PDGFRA – Heinrich M, et al </a:t>
            </a:r>
          </a:p>
        </p:txBody>
      </p:sp>
      <p:sp>
        <p:nvSpPr>
          <p:cNvPr id="3" name="Content Placeholder 2"/>
          <p:cNvSpPr>
            <a:spLocks noGrp="1"/>
          </p:cNvSpPr>
          <p:nvPr>
            <p:ph idx="1"/>
          </p:nvPr>
        </p:nvSpPr>
        <p:spPr/>
        <p:txBody>
          <a:bodyPr/>
          <a:lstStyle/>
          <a:p>
            <a:pPr marL="0" indent="0">
              <a:buNone/>
            </a:pPr>
            <a:r>
              <a:rPr lang="en-GB" b="1" dirty="0">
                <a:solidFill>
                  <a:schemeClr val="bg1"/>
                </a:solidFill>
              </a:rPr>
              <a:t>KEY RESULTS </a:t>
            </a:r>
            <a:endParaRPr lang="en-GB" dirty="0"/>
          </a:p>
        </p:txBody>
      </p:sp>
      <p:sp>
        <p:nvSpPr>
          <p:cNvPr id="4" name="Text Box 4"/>
          <p:cNvSpPr txBox="1">
            <a:spLocks noChangeArrowheads="1"/>
          </p:cNvSpPr>
          <p:nvPr/>
        </p:nvSpPr>
        <p:spPr bwMode="auto">
          <a:xfrm>
            <a:off x="2900855" y="6474897"/>
            <a:ext cx="602248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a:t>Heinrich M, et al. </a:t>
            </a:r>
            <a:r>
              <a:rPr lang="en-US" sz="1200" dirty="0"/>
              <a:t>CTOS 2018 Annual Meeting, November 14–17, Rome, Italy; Paper </a:t>
            </a:r>
            <a:r>
              <a:rPr lang="en-GB" sz="1200" dirty="0"/>
              <a:t>012</a:t>
            </a:r>
          </a:p>
        </p:txBody>
      </p:sp>
      <p:graphicFrame>
        <p:nvGraphicFramePr>
          <p:cNvPr id="5" name="Table 4"/>
          <p:cNvGraphicFramePr>
            <a:graphicFrameLocks noGrp="1"/>
          </p:cNvGraphicFramePr>
          <p:nvPr>
            <p:extLst>
              <p:ext uri="{D42A27DB-BD31-4B8C-83A1-F6EECF244321}">
                <p14:modId xmlns:p14="http://schemas.microsoft.com/office/powerpoint/2010/main" val="267332786"/>
              </p:ext>
            </p:extLst>
          </p:nvPr>
        </p:nvGraphicFramePr>
        <p:xfrm>
          <a:off x="595533" y="1847166"/>
          <a:ext cx="7985758" cy="2936240"/>
        </p:xfrm>
        <a:graphic>
          <a:graphicData uri="http://schemas.openxmlformats.org/drawingml/2006/table">
            <a:tbl>
              <a:tblPr firstRow="1" bandRow="1">
                <a:tableStyleId>{69012ECD-51FC-41F1-AA8D-1B2483CD663E}</a:tableStyleId>
              </a:tblPr>
              <a:tblGrid>
                <a:gridCol w="1838178">
                  <a:extLst>
                    <a:ext uri="{9D8B030D-6E8A-4147-A177-3AD203B41FA5}">
                      <a16:colId xmlns:a16="http://schemas.microsoft.com/office/drawing/2014/main" val="3226662938"/>
                    </a:ext>
                  </a:extLst>
                </a:gridCol>
                <a:gridCol w="1536895">
                  <a:extLst>
                    <a:ext uri="{9D8B030D-6E8A-4147-A177-3AD203B41FA5}">
                      <a16:colId xmlns:a16="http://schemas.microsoft.com/office/drawing/2014/main" val="2784987080"/>
                    </a:ext>
                  </a:extLst>
                </a:gridCol>
                <a:gridCol w="1536895">
                  <a:extLst>
                    <a:ext uri="{9D8B030D-6E8A-4147-A177-3AD203B41FA5}">
                      <a16:colId xmlns:a16="http://schemas.microsoft.com/office/drawing/2014/main" val="3074490117"/>
                    </a:ext>
                  </a:extLst>
                </a:gridCol>
                <a:gridCol w="1536895">
                  <a:extLst>
                    <a:ext uri="{9D8B030D-6E8A-4147-A177-3AD203B41FA5}">
                      <a16:colId xmlns:a16="http://schemas.microsoft.com/office/drawing/2014/main" val="2473997313"/>
                    </a:ext>
                  </a:extLst>
                </a:gridCol>
                <a:gridCol w="1536895">
                  <a:extLst>
                    <a:ext uri="{9D8B030D-6E8A-4147-A177-3AD203B41FA5}">
                      <a16:colId xmlns:a16="http://schemas.microsoft.com/office/drawing/2014/main" val="1444819469"/>
                    </a:ext>
                  </a:extLst>
                </a:gridCol>
              </a:tblGrid>
              <a:tr h="370840">
                <a:tc>
                  <a:txBody>
                    <a:bodyPr/>
                    <a:lstStyle/>
                    <a:p>
                      <a:r>
                        <a:rPr lang="en-GB" dirty="0">
                          <a:solidFill>
                            <a:schemeClr val="tx2"/>
                          </a:solidFill>
                        </a:rPr>
                        <a:t>Responses </a:t>
                      </a:r>
                    </a:p>
                  </a:txBody>
                  <a:tcPr anchor="b"/>
                </a:tc>
                <a:tc>
                  <a:txBody>
                    <a:bodyPr/>
                    <a:lstStyle/>
                    <a:p>
                      <a:pPr algn="ctr"/>
                      <a:r>
                        <a:rPr lang="en-GB" dirty="0">
                          <a:solidFill>
                            <a:schemeClr val="tx2"/>
                          </a:solidFill>
                        </a:rPr>
                        <a:t>PDGFR</a:t>
                      </a:r>
                      <a:r>
                        <a:rPr lang="el-GR" dirty="0">
                          <a:solidFill>
                            <a:schemeClr val="tx2"/>
                          </a:solidFill>
                          <a:latin typeface="Arial" panose="020B0604020202020204" pitchFamily="34" charset="0"/>
                          <a:cs typeface="Arial" panose="020B0604020202020204" pitchFamily="34" charset="0"/>
                        </a:rPr>
                        <a:t>α</a:t>
                      </a:r>
                      <a:r>
                        <a:rPr lang="en-GB" baseline="0" dirty="0">
                          <a:solidFill>
                            <a:schemeClr val="tx2"/>
                          </a:solidFill>
                        </a:rPr>
                        <a:t> D842V</a:t>
                      </a:r>
                      <a:endParaRPr lang="en-GB" dirty="0">
                        <a:solidFill>
                          <a:schemeClr val="tx2"/>
                        </a:solidFill>
                      </a:endParaRPr>
                    </a:p>
                  </a:txBody>
                  <a:tcPr anchor="b"/>
                </a:tc>
                <a:tc>
                  <a:txBody>
                    <a:bodyPr/>
                    <a:lstStyle/>
                    <a:p>
                      <a:pPr algn="ctr"/>
                      <a:r>
                        <a:rPr lang="en-GB" dirty="0">
                          <a:solidFill>
                            <a:schemeClr val="tx2"/>
                          </a:solidFill>
                          <a:latin typeface="Arial" panose="020B0604020202020204" pitchFamily="34" charset="0"/>
                          <a:cs typeface="Arial" panose="020B0604020202020204" pitchFamily="34" charset="0"/>
                        </a:rPr>
                        <a:t>≥</a:t>
                      </a:r>
                      <a:r>
                        <a:rPr lang="en-GB" dirty="0">
                          <a:solidFill>
                            <a:schemeClr val="tx2"/>
                          </a:solidFill>
                        </a:rPr>
                        <a:t>4L</a:t>
                      </a:r>
                    </a:p>
                  </a:txBody>
                  <a:tcPr anchor="b"/>
                </a:tc>
                <a:tc>
                  <a:txBody>
                    <a:bodyPr/>
                    <a:lstStyle/>
                    <a:p>
                      <a:pPr algn="ctr"/>
                      <a:r>
                        <a:rPr lang="en-GB" dirty="0">
                          <a:solidFill>
                            <a:schemeClr val="tx2"/>
                          </a:solidFill>
                        </a:rPr>
                        <a:t>3L/4L</a:t>
                      </a:r>
                      <a:r>
                        <a:rPr lang="en-GB" baseline="0" dirty="0">
                          <a:solidFill>
                            <a:schemeClr val="tx2"/>
                          </a:solidFill>
                        </a:rPr>
                        <a:t> regorafenib- naïve </a:t>
                      </a:r>
                      <a:endParaRPr lang="en-GB" dirty="0">
                        <a:solidFill>
                          <a:schemeClr val="tx2"/>
                        </a:solidFill>
                      </a:endParaRPr>
                    </a:p>
                  </a:txBody>
                  <a:tcPr anchor="b"/>
                </a:tc>
                <a:tc>
                  <a:txBody>
                    <a:bodyPr/>
                    <a:lstStyle/>
                    <a:p>
                      <a:pPr algn="ctr"/>
                      <a:r>
                        <a:rPr lang="en-GB" dirty="0">
                          <a:solidFill>
                            <a:schemeClr val="tx2"/>
                          </a:solidFill>
                        </a:rPr>
                        <a:t>2L non-D842V</a:t>
                      </a:r>
                    </a:p>
                  </a:txBody>
                  <a:tcPr anchor="b"/>
                </a:tc>
                <a:extLst>
                  <a:ext uri="{0D108BD9-81ED-4DB2-BD59-A6C34878D82A}">
                    <a16:rowId xmlns:a16="http://schemas.microsoft.com/office/drawing/2014/main" val="2836955854"/>
                  </a:ext>
                </a:extLst>
              </a:tr>
              <a:tr h="370840">
                <a:tc>
                  <a:txBody>
                    <a:bodyPr/>
                    <a:lstStyle/>
                    <a:p>
                      <a:r>
                        <a:rPr lang="en-GB" dirty="0"/>
                        <a:t>ORR, n (%) [95%CI]</a:t>
                      </a:r>
                    </a:p>
                  </a:txBody>
                  <a:tcPr/>
                </a:tc>
                <a:tc>
                  <a:txBody>
                    <a:bodyPr/>
                    <a:lstStyle/>
                    <a:p>
                      <a:pPr algn="ctr"/>
                      <a:r>
                        <a:rPr lang="en-GB" dirty="0"/>
                        <a:t>47 (84)</a:t>
                      </a:r>
                      <a:br>
                        <a:rPr lang="en-GB" dirty="0"/>
                      </a:br>
                      <a:r>
                        <a:rPr lang="en-GB" dirty="0"/>
                        <a:t>[71.7, 92.5]</a:t>
                      </a:r>
                    </a:p>
                  </a:txBody>
                  <a:tcPr/>
                </a:tc>
                <a:tc>
                  <a:txBody>
                    <a:bodyPr/>
                    <a:lstStyle/>
                    <a:p>
                      <a:pPr algn="ctr"/>
                      <a:r>
                        <a:rPr lang="en-GB" dirty="0"/>
                        <a:t>22 (20)</a:t>
                      </a:r>
                      <a:br>
                        <a:rPr lang="en-GB" dirty="0"/>
                      </a:br>
                      <a:r>
                        <a:rPr lang="en-GB" dirty="0"/>
                        <a:t>[13.1, 29.0]</a:t>
                      </a:r>
                    </a:p>
                  </a:txBody>
                  <a:tcPr/>
                </a:tc>
                <a:tc>
                  <a:txBody>
                    <a:bodyPr/>
                    <a:lstStyle/>
                    <a:p>
                      <a:pPr algn="ctr"/>
                      <a:r>
                        <a:rPr lang="en-GB" dirty="0"/>
                        <a:t>6 (26)</a:t>
                      </a:r>
                      <a:br>
                        <a:rPr lang="en-GB" dirty="0"/>
                      </a:br>
                      <a:r>
                        <a:rPr lang="en-GB" dirty="0"/>
                        <a:t>[10.1,</a:t>
                      </a:r>
                      <a:r>
                        <a:rPr lang="en-GB" baseline="0" dirty="0"/>
                        <a:t> 48.4]</a:t>
                      </a:r>
                      <a:endParaRPr lang="en-GB" dirty="0"/>
                    </a:p>
                  </a:txBody>
                  <a:tcPr/>
                </a:tc>
                <a:tc>
                  <a:txBody>
                    <a:bodyPr/>
                    <a:lstStyle/>
                    <a:p>
                      <a:pPr algn="ctr"/>
                      <a:r>
                        <a:rPr lang="en-GB" dirty="0"/>
                        <a:t>5 (25)</a:t>
                      </a:r>
                      <a:br>
                        <a:rPr lang="en-GB" dirty="0"/>
                      </a:br>
                      <a:r>
                        <a:rPr lang="en-GB" dirty="0"/>
                        <a:t>[9,</a:t>
                      </a:r>
                      <a:r>
                        <a:rPr lang="en-GB" baseline="0" dirty="0"/>
                        <a:t> 49]</a:t>
                      </a:r>
                      <a:endParaRPr lang="en-GB" dirty="0"/>
                    </a:p>
                  </a:txBody>
                  <a:tcPr/>
                </a:tc>
                <a:extLst>
                  <a:ext uri="{0D108BD9-81ED-4DB2-BD59-A6C34878D82A}">
                    <a16:rowId xmlns:a16="http://schemas.microsoft.com/office/drawing/2014/main" val="3154216553"/>
                  </a:ext>
                </a:extLst>
              </a:tr>
              <a:tr h="370840">
                <a:tc>
                  <a:txBody>
                    <a:bodyPr/>
                    <a:lstStyle/>
                    <a:p>
                      <a:r>
                        <a:rPr lang="en-GB" dirty="0"/>
                        <a:t>CR/PR, n (%)</a:t>
                      </a:r>
                    </a:p>
                  </a:txBody>
                  <a:tcPr/>
                </a:tc>
                <a:tc>
                  <a:txBody>
                    <a:bodyPr/>
                    <a:lstStyle/>
                    <a:p>
                      <a:pPr algn="ctr"/>
                      <a:r>
                        <a:rPr lang="en-GB" dirty="0"/>
                        <a:t>5 (9)/42 (75)</a:t>
                      </a:r>
                    </a:p>
                  </a:txBody>
                  <a:tcPr/>
                </a:tc>
                <a:tc>
                  <a:txBody>
                    <a:bodyPr/>
                    <a:lstStyle/>
                    <a:p>
                      <a:pPr algn="ctr"/>
                      <a:r>
                        <a:rPr lang="en-GB" dirty="0"/>
                        <a:t>1 (1)/21 (19)</a:t>
                      </a:r>
                    </a:p>
                  </a:txBody>
                  <a:tcPr/>
                </a:tc>
                <a:tc>
                  <a:txBody>
                    <a:bodyPr/>
                    <a:lstStyle/>
                    <a:p>
                      <a:pPr algn="ctr"/>
                      <a:r>
                        <a:rPr lang="en-GB" dirty="0"/>
                        <a:t>0 (0)/6 (26)</a:t>
                      </a:r>
                    </a:p>
                  </a:txBody>
                  <a:tcPr/>
                </a:tc>
                <a:tc>
                  <a:txBody>
                    <a:bodyPr/>
                    <a:lstStyle/>
                    <a:p>
                      <a:pPr algn="ctr"/>
                      <a:r>
                        <a:rPr lang="en-GB" dirty="0"/>
                        <a:t>-</a:t>
                      </a:r>
                    </a:p>
                  </a:txBody>
                  <a:tcPr/>
                </a:tc>
                <a:extLst>
                  <a:ext uri="{0D108BD9-81ED-4DB2-BD59-A6C34878D82A}">
                    <a16:rowId xmlns:a16="http://schemas.microsoft.com/office/drawing/2014/main" val="3041230115"/>
                  </a:ext>
                </a:extLst>
              </a:tr>
              <a:tr h="370840">
                <a:tc>
                  <a:txBody>
                    <a:bodyPr/>
                    <a:lstStyle/>
                    <a:p>
                      <a:r>
                        <a:rPr lang="en-GB" dirty="0"/>
                        <a:t>SD, n (%)</a:t>
                      </a:r>
                    </a:p>
                  </a:txBody>
                  <a:tcPr/>
                </a:tc>
                <a:tc>
                  <a:txBody>
                    <a:bodyPr/>
                    <a:lstStyle/>
                    <a:p>
                      <a:pPr algn="ctr"/>
                      <a:r>
                        <a:rPr lang="en-GB" dirty="0"/>
                        <a:t>9 (16)</a:t>
                      </a:r>
                    </a:p>
                  </a:txBody>
                  <a:tcPr/>
                </a:tc>
                <a:tc>
                  <a:txBody>
                    <a:bodyPr/>
                    <a:lstStyle/>
                    <a:p>
                      <a:pPr algn="ctr"/>
                      <a:r>
                        <a:rPr lang="en-GB" dirty="0"/>
                        <a:t>50 (46)</a:t>
                      </a:r>
                    </a:p>
                  </a:txBody>
                  <a:tcPr/>
                </a:tc>
                <a:tc>
                  <a:txBody>
                    <a:bodyPr/>
                    <a:lstStyle/>
                    <a:p>
                      <a:pPr algn="ctr"/>
                      <a:r>
                        <a:rPr lang="en-GB" dirty="0"/>
                        <a:t>13 (57)</a:t>
                      </a:r>
                    </a:p>
                  </a:txBody>
                  <a:tcPr/>
                </a:tc>
                <a:tc>
                  <a:txBody>
                    <a:bodyPr/>
                    <a:lstStyle/>
                    <a:p>
                      <a:pPr algn="ctr"/>
                      <a:r>
                        <a:rPr lang="en-GB" dirty="0"/>
                        <a:t>-</a:t>
                      </a:r>
                    </a:p>
                  </a:txBody>
                  <a:tcPr/>
                </a:tc>
                <a:extLst>
                  <a:ext uri="{0D108BD9-81ED-4DB2-BD59-A6C34878D82A}">
                    <a16:rowId xmlns:a16="http://schemas.microsoft.com/office/drawing/2014/main" val="2951455188"/>
                  </a:ext>
                </a:extLst>
              </a:tr>
              <a:tr h="370840">
                <a:tc>
                  <a:txBody>
                    <a:bodyPr/>
                    <a:lstStyle/>
                    <a:p>
                      <a:r>
                        <a:rPr lang="en-GB" dirty="0"/>
                        <a:t>CBR,</a:t>
                      </a:r>
                      <a:r>
                        <a:rPr lang="en-GB" baseline="0" dirty="0"/>
                        <a:t> n (%) [95%CI]</a:t>
                      </a:r>
                      <a:endParaRPr lang="en-GB" dirty="0"/>
                    </a:p>
                  </a:txBody>
                  <a:tcPr/>
                </a:tc>
                <a:tc>
                  <a:txBody>
                    <a:bodyPr/>
                    <a:lstStyle/>
                    <a:p>
                      <a:pPr algn="ctr"/>
                      <a:r>
                        <a:rPr lang="en-GB" dirty="0"/>
                        <a:t>54 (96)</a:t>
                      </a:r>
                      <a:br>
                        <a:rPr lang="en-GB" dirty="0"/>
                      </a:br>
                      <a:r>
                        <a:rPr lang="en-GB" dirty="0"/>
                        <a:t>[87.7, 99.6]</a:t>
                      </a:r>
                    </a:p>
                  </a:txBody>
                  <a:tcPr/>
                </a:tc>
                <a:tc>
                  <a:txBody>
                    <a:bodyPr/>
                    <a:lstStyle/>
                    <a:p>
                      <a:pPr algn="ctr"/>
                      <a:r>
                        <a:rPr lang="en-GB" dirty="0"/>
                        <a:t>44 (40)</a:t>
                      </a:r>
                      <a:br>
                        <a:rPr lang="en-GB" dirty="0"/>
                      </a:br>
                      <a:r>
                        <a:rPr lang="en-GB" dirty="0"/>
                        <a:t>[31.1,</a:t>
                      </a:r>
                      <a:r>
                        <a:rPr lang="en-GB" baseline="0" dirty="0"/>
                        <a:t> 50.2]</a:t>
                      </a:r>
                      <a:endParaRPr lang="en-GB" dirty="0"/>
                    </a:p>
                  </a:txBody>
                  <a:tcPr/>
                </a:tc>
                <a:tc>
                  <a:txBody>
                    <a:bodyPr/>
                    <a:lstStyle/>
                    <a:p>
                      <a:pPr algn="ctr"/>
                      <a:r>
                        <a:rPr lang="en-GB" dirty="0"/>
                        <a:t>16 (70)</a:t>
                      </a:r>
                      <a:br>
                        <a:rPr lang="en-GB" dirty="0"/>
                      </a:br>
                      <a:r>
                        <a:rPr lang="en-GB" dirty="0"/>
                        <a:t>[47.1, 86.6]</a:t>
                      </a:r>
                    </a:p>
                  </a:txBody>
                  <a:tcPr/>
                </a:tc>
                <a:tc>
                  <a:txBody>
                    <a:bodyPr/>
                    <a:lstStyle/>
                    <a:p>
                      <a:pPr algn="ctr"/>
                      <a:r>
                        <a:rPr lang="en-GB" dirty="0"/>
                        <a:t>NR</a:t>
                      </a:r>
                    </a:p>
                  </a:txBody>
                  <a:tcPr/>
                </a:tc>
                <a:extLst>
                  <a:ext uri="{0D108BD9-81ED-4DB2-BD59-A6C34878D82A}">
                    <a16:rowId xmlns:a16="http://schemas.microsoft.com/office/drawing/2014/main" val="2982518950"/>
                  </a:ext>
                </a:extLst>
              </a:tr>
            </a:tbl>
          </a:graphicData>
        </a:graphic>
      </p:graphicFrame>
    </p:spTree>
    <p:extLst>
      <p:ext uri="{BB962C8B-B14F-4D97-AF65-F5344CB8AC3E}">
        <p14:creationId xmlns:p14="http://schemas.microsoft.com/office/powerpoint/2010/main" val="8280866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655400" cy="939801"/>
          </a:xfrm>
        </p:spPr>
        <p:txBody>
          <a:bodyPr/>
          <a:lstStyle/>
          <a:p>
            <a:r>
              <a:rPr lang="en-GB" dirty="0"/>
              <a:t>012: Avapritinib is highly active and well-tolerated in patients (pts) with advanced GIST driven by diverse variety of oncogenic mutations in KIT and PDGFRA – Heinrich M, et al </a:t>
            </a:r>
          </a:p>
        </p:txBody>
      </p:sp>
      <p:sp>
        <p:nvSpPr>
          <p:cNvPr id="3" name="Content Placeholder 2"/>
          <p:cNvSpPr>
            <a:spLocks noGrp="1"/>
          </p:cNvSpPr>
          <p:nvPr>
            <p:ph idx="1"/>
          </p:nvPr>
        </p:nvSpPr>
        <p:spPr/>
        <p:txBody>
          <a:bodyPr/>
          <a:lstStyle/>
          <a:p>
            <a:pPr marL="0" indent="0">
              <a:buNone/>
            </a:pPr>
            <a:r>
              <a:rPr lang="en-GB" b="1" dirty="0">
                <a:solidFill>
                  <a:schemeClr val="bg1"/>
                </a:solidFill>
              </a:rPr>
              <a:t>KEY RESULTS (CONT.)</a:t>
            </a:r>
          </a:p>
          <a:p>
            <a:endParaRPr lang="en-GB" dirty="0"/>
          </a:p>
        </p:txBody>
      </p:sp>
      <p:sp>
        <p:nvSpPr>
          <p:cNvPr id="4" name="Text Box 4"/>
          <p:cNvSpPr txBox="1">
            <a:spLocks noChangeArrowheads="1"/>
          </p:cNvSpPr>
          <p:nvPr/>
        </p:nvSpPr>
        <p:spPr bwMode="auto">
          <a:xfrm>
            <a:off x="2900855" y="6474897"/>
            <a:ext cx="602248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a:t>Heinrich M, et al. </a:t>
            </a:r>
            <a:r>
              <a:rPr lang="en-US" sz="1200" dirty="0"/>
              <a:t>CTOS 2018 Annual Meeting, November 14–17, Rome, Italy; Paper </a:t>
            </a:r>
            <a:r>
              <a:rPr lang="en-GB" sz="1200" dirty="0"/>
              <a:t>012</a:t>
            </a:r>
          </a:p>
        </p:txBody>
      </p:sp>
      <p:sp>
        <p:nvSpPr>
          <p:cNvPr id="11" name="TextBox 10"/>
          <p:cNvSpPr txBox="1"/>
          <p:nvPr/>
        </p:nvSpPr>
        <p:spPr>
          <a:xfrm>
            <a:off x="1442194" y="1573868"/>
            <a:ext cx="2247730"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363636"/>
                </a:solidFill>
                <a:effectLst/>
                <a:uLnTx/>
                <a:uFillTx/>
                <a:ea typeface="+mn-ea"/>
              </a:rPr>
              <a:t>PDFGR</a:t>
            </a:r>
            <a:r>
              <a:rPr kumimoji="0" lang="el-GR" sz="1600" b="1" i="0" u="none" strike="noStrike" kern="1200" cap="none" spc="0" normalizeH="0" baseline="0" noProof="0" dirty="0">
                <a:ln>
                  <a:noFill/>
                </a:ln>
                <a:solidFill>
                  <a:srgbClr val="363636"/>
                </a:solidFill>
                <a:effectLst/>
                <a:uLnTx/>
                <a:uFillTx/>
                <a:latin typeface="Arial" panose="020B0604020202020204" pitchFamily="34" charset="0"/>
                <a:ea typeface="+mn-ea"/>
                <a:cs typeface="Arial" panose="020B0604020202020204" pitchFamily="34" charset="0"/>
              </a:rPr>
              <a:t>α</a:t>
            </a:r>
            <a:r>
              <a:rPr kumimoji="0" lang="en-GB" sz="1600" b="1" i="0" u="none" strike="noStrike" kern="1200" cap="none" spc="0" normalizeH="0" baseline="0" noProof="0" dirty="0">
                <a:ln>
                  <a:noFill/>
                </a:ln>
                <a:solidFill>
                  <a:srgbClr val="363636"/>
                </a:solidFill>
                <a:effectLst/>
                <a:uLnTx/>
                <a:uFillTx/>
                <a:latin typeface="Arial" panose="020B0604020202020204" pitchFamily="34" charset="0"/>
                <a:ea typeface="+mn-ea"/>
                <a:cs typeface="Arial" panose="020B0604020202020204" pitchFamily="34" charset="0"/>
              </a:rPr>
              <a:t> D842V GIST</a:t>
            </a:r>
            <a:endParaRPr kumimoji="0" lang="en-GB" sz="1600" b="1" i="0" u="none" strike="noStrike" kern="1200" cap="none" spc="0" normalizeH="0" baseline="0" noProof="0" dirty="0">
              <a:ln>
                <a:noFill/>
              </a:ln>
              <a:solidFill>
                <a:srgbClr val="363636"/>
              </a:solidFill>
              <a:effectLst/>
              <a:uLnTx/>
              <a:uFillTx/>
              <a:ea typeface="+mn-ea"/>
            </a:endParaRPr>
          </a:p>
        </p:txBody>
      </p:sp>
      <p:sp>
        <p:nvSpPr>
          <p:cNvPr id="12" name="TextBox 11"/>
          <p:cNvSpPr txBox="1"/>
          <p:nvPr/>
        </p:nvSpPr>
        <p:spPr>
          <a:xfrm>
            <a:off x="6277275" y="1497764"/>
            <a:ext cx="1069011"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363636"/>
                </a:solidFill>
                <a:effectLst/>
                <a:uLnTx/>
                <a:uFillTx/>
                <a:latin typeface="Arial" panose="020B0604020202020204" pitchFamily="34" charset="0"/>
                <a:ea typeface="+mn-ea"/>
                <a:cs typeface="Arial" panose="020B0604020202020204" pitchFamily="34" charset="0"/>
              </a:rPr>
              <a:t>≥</a:t>
            </a:r>
            <a:r>
              <a:rPr kumimoji="0" lang="en-GB" sz="1600" b="1" i="0" u="none" strike="noStrike" kern="1200" cap="none" spc="0" normalizeH="0" baseline="0" noProof="0" dirty="0">
                <a:ln>
                  <a:noFill/>
                </a:ln>
                <a:solidFill>
                  <a:srgbClr val="363636"/>
                </a:solidFill>
                <a:effectLst/>
                <a:uLnTx/>
                <a:uFillTx/>
                <a:ea typeface="+mn-ea"/>
              </a:rPr>
              <a:t>4L </a:t>
            </a:r>
            <a:r>
              <a:rPr kumimoji="0" lang="en-GB" sz="1600" b="1" i="0" u="none" strike="noStrike" kern="1200" cap="none" spc="0" normalizeH="0" baseline="0" noProof="0" dirty="0">
                <a:ln>
                  <a:noFill/>
                </a:ln>
                <a:solidFill>
                  <a:srgbClr val="363636"/>
                </a:solidFill>
                <a:effectLst/>
                <a:uLnTx/>
                <a:uFillTx/>
                <a:latin typeface="Arial" panose="020B0604020202020204" pitchFamily="34" charset="0"/>
                <a:ea typeface="+mn-ea"/>
                <a:cs typeface="Arial" panose="020B0604020202020204" pitchFamily="34" charset="0"/>
              </a:rPr>
              <a:t>GIST</a:t>
            </a:r>
            <a:endParaRPr kumimoji="0" lang="en-GB" sz="1600" b="1" i="0" u="none" strike="noStrike" kern="1200" cap="none" spc="0" normalizeH="0" baseline="0" noProof="0" dirty="0">
              <a:ln>
                <a:noFill/>
              </a:ln>
              <a:solidFill>
                <a:srgbClr val="363636"/>
              </a:solidFill>
              <a:effectLst/>
              <a:uLnTx/>
              <a:uFillTx/>
              <a:ea typeface="+mn-ea"/>
            </a:endParaRPr>
          </a:p>
        </p:txBody>
      </p:sp>
      <p:sp>
        <p:nvSpPr>
          <p:cNvPr id="13" name="TextBox 12"/>
          <p:cNvSpPr txBox="1"/>
          <p:nvPr/>
        </p:nvSpPr>
        <p:spPr>
          <a:xfrm>
            <a:off x="3045380" y="3993528"/>
            <a:ext cx="3032690"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363636"/>
                </a:solidFill>
                <a:effectLst/>
                <a:uLnTx/>
                <a:uFillTx/>
                <a:ea typeface="+mn-ea"/>
              </a:rPr>
              <a:t>3L/4L regorafenib-naïve </a:t>
            </a:r>
            <a:r>
              <a:rPr kumimoji="0" lang="en-GB" sz="1600" b="1" i="0" u="none" strike="noStrike" kern="1200" cap="none" spc="0" normalizeH="0" baseline="0" noProof="0" dirty="0">
                <a:ln>
                  <a:noFill/>
                </a:ln>
                <a:solidFill>
                  <a:srgbClr val="363636"/>
                </a:solidFill>
                <a:effectLst/>
                <a:uLnTx/>
                <a:uFillTx/>
                <a:latin typeface="Arial" panose="020B0604020202020204" pitchFamily="34" charset="0"/>
                <a:ea typeface="+mn-ea"/>
                <a:cs typeface="Arial" panose="020B0604020202020204" pitchFamily="34" charset="0"/>
              </a:rPr>
              <a:t>GIST</a:t>
            </a:r>
            <a:endParaRPr kumimoji="0" lang="en-GB" sz="1600" b="1" i="0" u="none" strike="noStrike" kern="1200" cap="none" spc="0" normalizeH="0" baseline="0" noProof="0" dirty="0">
              <a:ln>
                <a:noFill/>
              </a:ln>
              <a:solidFill>
                <a:srgbClr val="363636"/>
              </a:solidFill>
              <a:effectLst/>
              <a:uLnTx/>
              <a:uFillTx/>
              <a:ea typeface="+mn-ea"/>
            </a:endParaRPr>
          </a:p>
        </p:txBody>
      </p:sp>
      <p:grpSp>
        <p:nvGrpSpPr>
          <p:cNvPr id="14" name="Group 13"/>
          <p:cNvGrpSpPr/>
          <p:nvPr/>
        </p:nvGrpSpPr>
        <p:grpSpPr>
          <a:xfrm>
            <a:off x="12612" y="1776913"/>
            <a:ext cx="4425749" cy="2326150"/>
            <a:chOff x="12612" y="1776913"/>
            <a:chExt cx="4425749" cy="2326150"/>
          </a:xfrm>
        </p:grpSpPr>
        <p:sp>
          <p:nvSpPr>
            <p:cNvPr id="15" name="Freeform 14"/>
            <p:cNvSpPr>
              <a:spLocks/>
            </p:cNvSpPr>
            <p:nvPr/>
          </p:nvSpPr>
          <p:spPr bwMode="auto">
            <a:xfrm>
              <a:off x="811361" y="1909575"/>
              <a:ext cx="3448795" cy="173409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6" name="Line 6"/>
            <p:cNvSpPr>
              <a:spLocks noChangeShapeType="1"/>
            </p:cNvSpPr>
            <p:nvPr/>
          </p:nvSpPr>
          <p:spPr bwMode="auto">
            <a:xfrm>
              <a:off x="730947" y="1909574"/>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7" name="Line 7"/>
            <p:cNvSpPr>
              <a:spLocks noChangeShapeType="1"/>
            </p:cNvSpPr>
            <p:nvPr/>
          </p:nvSpPr>
          <p:spPr bwMode="auto">
            <a:xfrm>
              <a:off x="730947" y="2225733"/>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8" name="Line 8"/>
            <p:cNvSpPr>
              <a:spLocks noChangeShapeType="1"/>
            </p:cNvSpPr>
            <p:nvPr/>
          </p:nvSpPr>
          <p:spPr bwMode="auto">
            <a:xfrm>
              <a:off x="730947" y="2528336"/>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9" name="Line 9"/>
            <p:cNvSpPr>
              <a:spLocks noChangeShapeType="1"/>
            </p:cNvSpPr>
            <p:nvPr/>
          </p:nvSpPr>
          <p:spPr bwMode="auto">
            <a:xfrm>
              <a:off x="730947" y="2822698"/>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0" name="Line 10"/>
            <p:cNvSpPr>
              <a:spLocks noChangeShapeType="1"/>
            </p:cNvSpPr>
            <p:nvPr/>
          </p:nvSpPr>
          <p:spPr bwMode="auto">
            <a:xfrm>
              <a:off x="730947" y="3141605"/>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1" name="Line 11"/>
            <p:cNvSpPr>
              <a:spLocks noChangeShapeType="1"/>
            </p:cNvSpPr>
            <p:nvPr/>
          </p:nvSpPr>
          <p:spPr bwMode="auto">
            <a:xfrm>
              <a:off x="730947" y="3457765"/>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2" name="Line 17"/>
            <p:cNvSpPr>
              <a:spLocks noChangeShapeType="1"/>
            </p:cNvSpPr>
            <p:nvPr/>
          </p:nvSpPr>
          <p:spPr bwMode="auto">
            <a:xfrm>
              <a:off x="4264731" y="3643952"/>
              <a:ext cx="0" cy="7678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3" name="Line 19"/>
            <p:cNvSpPr>
              <a:spLocks noChangeShapeType="1"/>
            </p:cNvSpPr>
            <p:nvPr/>
          </p:nvSpPr>
          <p:spPr bwMode="auto">
            <a:xfrm>
              <a:off x="1361174" y="3643952"/>
              <a:ext cx="0" cy="7678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4" name="Line 21"/>
            <p:cNvSpPr>
              <a:spLocks noChangeShapeType="1"/>
            </p:cNvSpPr>
            <p:nvPr/>
          </p:nvSpPr>
          <p:spPr bwMode="auto">
            <a:xfrm>
              <a:off x="954690" y="3643952"/>
              <a:ext cx="0" cy="7678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25" name="TextBox 24"/>
            <p:cNvSpPr txBox="1"/>
            <p:nvPr/>
          </p:nvSpPr>
          <p:spPr>
            <a:xfrm rot="16200000">
              <a:off x="-512932" y="2480583"/>
              <a:ext cx="1531188" cy="430887"/>
            </a:xfrm>
            <a:prstGeom prst="rect">
              <a:avLst/>
            </a:prstGeom>
            <a:noFill/>
          </p:spPr>
          <p:txBody>
            <a:bodyPr wrap="none" rtlCol="0">
              <a:spAutoFit/>
            </a:bodyPr>
            <a:lstStyle/>
            <a:p>
              <a:pPr algn="ctr" fontAlgn="base">
                <a:spcBef>
                  <a:spcPct val="0"/>
                </a:spcBef>
                <a:spcAft>
                  <a:spcPct val="0"/>
                </a:spcAft>
              </a:pPr>
              <a:r>
                <a:rPr lang="en-GB" sz="1100" dirty="0">
                  <a:solidFill>
                    <a:srgbClr val="000000"/>
                  </a:solidFill>
                  <a:latin typeface="Arial" panose="020B0604020202020204" pitchFamily="34" charset="0"/>
                  <a:cs typeface="Arial" panose="020B0604020202020204" pitchFamily="34" charset="0"/>
                </a:rPr>
                <a:t>Duration of response </a:t>
              </a:r>
              <a:br>
                <a:rPr lang="en-GB" sz="1100" dirty="0">
                  <a:solidFill>
                    <a:srgbClr val="000000"/>
                  </a:solidFill>
                  <a:latin typeface="Arial" panose="020B0604020202020204" pitchFamily="34" charset="0"/>
                  <a:cs typeface="Arial" panose="020B0604020202020204" pitchFamily="34" charset="0"/>
                </a:rPr>
              </a:br>
              <a:r>
                <a:rPr lang="en-GB" sz="1100" dirty="0">
                  <a:solidFill>
                    <a:srgbClr val="000000"/>
                  </a:solidFill>
                  <a:latin typeface="Arial" panose="020B0604020202020204" pitchFamily="34" charset="0"/>
                  <a:cs typeface="Arial" panose="020B0604020202020204" pitchFamily="34" charset="0"/>
                </a:rPr>
                <a:t>probability, %</a:t>
              </a:r>
            </a:p>
          </p:txBody>
        </p:sp>
        <p:sp>
          <p:nvSpPr>
            <p:cNvPr id="26" name="TextBox 25"/>
            <p:cNvSpPr txBox="1"/>
            <p:nvPr/>
          </p:nvSpPr>
          <p:spPr>
            <a:xfrm>
              <a:off x="1916394" y="3841453"/>
              <a:ext cx="1574470" cy="261610"/>
            </a:xfrm>
            <a:prstGeom prst="rect">
              <a:avLst/>
            </a:prstGeom>
            <a:noFill/>
          </p:spPr>
          <p:txBody>
            <a:bodyPr wrap="none" rtlCol="0">
              <a:spAutoFit/>
            </a:bodyPr>
            <a:lstStyle/>
            <a:p>
              <a:pPr algn="ctr" fontAlgn="base">
                <a:spcBef>
                  <a:spcPct val="0"/>
                </a:spcBef>
                <a:spcAft>
                  <a:spcPct val="0"/>
                </a:spcAft>
              </a:pPr>
              <a:r>
                <a:rPr lang="en-GB" sz="1100" dirty="0">
                  <a:solidFill>
                    <a:srgbClr val="000000"/>
                  </a:solidFill>
                  <a:latin typeface="Arial" panose="020B0604020202020204" pitchFamily="34" charset="0"/>
                  <a:cs typeface="Arial" panose="020B0604020202020204" pitchFamily="34" charset="0"/>
                </a:rPr>
                <a:t>Months from first dose</a:t>
              </a:r>
            </a:p>
          </p:txBody>
        </p:sp>
        <p:sp>
          <p:nvSpPr>
            <p:cNvPr id="27" name="TextBox 26"/>
            <p:cNvSpPr txBox="1"/>
            <p:nvPr/>
          </p:nvSpPr>
          <p:spPr>
            <a:xfrm>
              <a:off x="408430" y="1776913"/>
              <a:ext cx="380232" cy="261610"/>
            </a:xfrm>
            <a:prstGeom prst="rect">
              <a:avLst/>
            </a:prstGeom>
            <a:noFill/>
          </p:spPr>
          <p:txBody>
            <a:bodyPr wrap="none" rtlCol="0" anchor="ctr" anchorCtr="0">
              <a:spAutoFit/>
            </a:bodyPr>
            <a:lstStyle/>
            <a:p>
              <a:pPr algn="r"/>
              <a:r>
                <a:rPr lang="en-GB" sz="1100" dirty="0">
                  <a:solidFill>
                    <a:srgbClr val="000000"/>
                  </a:solidFill>
                  <a:latin typeface="Arial" panose="020B0604020202020204" pitchFamily="34" charset="0"/>
                  <a:cs typeface="Arial" panose="020B0604020202020204" pitchFamily="34" charset="0"/>
                </a:rPr>
                <a:t>1.0</a:t>
              </a:r>
            </a:p>
          </p:txBody>
        </p:sp>
        <p:sp>
          <p:nvSpPr>
            <p:cNvPr id="28" name="TextBox 27"/>
            <p:cNvSpPr txBox="1"/>
            <p:nvPr/>
          </p:nvSpPr>
          <p:spPr>
            <a:xfrm>
              <a:off x="408431" y="2094367"/>
              <a:ext cx="380232" cy="261610"/>
            </a:xfrm>
            <a:prstGeom prst="rect">
              <a:avLst/>
            </a:prstGeom>
            <a:noFill/>
          </p:spPr>
          <p:txBody>
            <a:bodyPr wrap="none" rtlCol="0" anchor="ctr" anchorCtr="0">
              <a:spAutoFit/>
            </a:bodyPr>
            <a:lstStyle/>
            <a:p>
              <a:pPr algn="r"/>
              <a:r>
                <a:rPr lang="en-GB" sz="1100" dirty="0">
                  <a:solidFill>
                    <a:srgbClr val="000000"/>
                  </a:solidFill>
                  <a:latin typeface="Arial" panose="020B0604020202020204" pitchFamily="34" charset="0"/>
                  <a:cs typeface="Arial" panose="020B0604020202020204" pitchFamily="34" charset="0"/>
                </a:rPr>
                <a:t>0.8</a:t>
              </a:r>
            </a:p>
          </p:txBody>
        </p:sp>
        <p:sp>
          <p:nvSpPr>
            <p:cNvPr id="29" name="TextBox 28"/>
            <p:cNvSpPr txBox="1"/>
            <p:nvPr/>
          </p:nvSpPr>
          <p:spPr>
            <a:xfrm>
              <a:off x="408431" y="2396816"/>
              <a:ext cx="380232" cy="261610"/>
            </a:xfrm>
            <a:prstGeom prst="rect">
              <a:avLst/>
            </a:prstGeom>
            <a:noFill/>
          </p:spPr>
          <p:txBody>
            <a:bodyPr wrap="none" rtlCol="0" anchor="ctr" anchorCtr="0">
              <a:spAutoFit/>
            </a:bodyPr>
            <a:lstStyle/>
            <a:p>
              <a:pPr algn="r"/>
              <a:r>
                <a:rPr lang="en-GB" sz="1100" dirty="0">
                  <a:solidFill>
                    <a:srgbClr val="000000"/>
                  </a:solidFill>
                  <a:latin typeface="Arial" panose="020B0604020202020204" pitchFamily="34" charset="0"/>
                  <a:cs typeface="Arial" panose="020B0604020202020204" pitchFamily="34" charset="0"/>
                </a:rPr>
                <a:t>0.6</a:t>
              </a:r>
            </a:p>
          </p:txBody>
        </p:sp>
        <p:sp>
          <p:nvSpPr>
            <p:cNvPr id="30" name="TextBox 29"/>
            <p:cNvSpPr txBox="1"/>
            <p:nvPr/>
          </p:nvSpPr>
          <p:spPr>
            <a:xfrm>
              <a:off x="408431" y="2691025"/>
              <a:ext cx="380232" cy="261610"/>
            </a:xfrm>
            <a:prstGeom prst="rect">
              <a:avLst/>
            </a:prstGeom>
            <a:noFill/>
          </p:spPr>
          <p:txBody>
            <a:bodyPr wrap="none" rtlCol="0" anchor="ctr" anchorCtr="0">
              <a:spAutoFit/>
            </a:bodyPr>
            <a:lstStyle/>
            <a:p>
              <a:pPr algn="r"/>
              <a:r>
                <a:rPr lang="en-GB" sz="1100" dirty="0">
                  <a:solidFill>
                    <a:srgbClr val="000000"/>
                  </a:solidFill>
                  <a:latin typeface="Arial" panose="020B0604020202020204" pitchFamily="34" charset="0"/>
                  <a:cs typeface="Arial" panose="020B0604020202020204" pitchFamily="34" charset="0"/>
                </a:rPr>
                <a:t>0.4</a:t>
              </a:r>
            </a:p>
          </p:txBody>
        </p:sp>
        <p:sp>
          <p:nvSpPr>
            <p:cNvPr id="31" name="TextBox 30"/>
            <p:cNvSpPr txBox="1"/>
            <p:nvPr/>
          </p:nvSpPr>
          <p:spPr>
            <a:xfrm>
              <a:off x="408431" y="3009777"/>
              <a:ext cx="380232" cy="261610"/>
            </a:xfrm>
            <a:prstGeom prst="rect">
              <a:avLst/>
            </a:prstGeom>
            <a:noFill/>
          </p:spPr>
          <p:txBody>
            <a:bodyPr wrap="none" rtlCol="0" anchor="ctr" anchorCtr="0">
              <a:spAutoFit/>
            </a:bodyPr>
            <a:lstStyle/>
            <a:p>
              <a:pPr algn="r"/>
              <a:r>
                <a:rPr lang="en-GB" sz="1100" dirty="0">
                  <a:solidFill>
                    <a:srgbClr val="000000"/>
                  </a:solidFill>
                  <a:latin typeface="Arial" panose="020B0604020202020204" pitchFamily="34" charset="0"/>
                  <a:cs typeface="Arial" panose="020B0604020202020204" pitchFamily="34" charset="0"/>
                </a:rPr>
                <a:t>0.2</a:t>
              </a:r>
            </a:p>
          </p:txBody>
        </p:sp>
        <p:sp>
          <p:nvSpPr>
            <p:cNvPr id="32" name="TextBox 31"/>
            <p:cNvSpPr txBox="1"/>
            <p:nvPr/>
          </p:nvSpPr>
          <p:spPr>
            <a:xfrm>
              <a:off x="408437" y="3325781"/>
              <a:ext cx="380232" cy="261610"/>
            </a:xfrm>
            <a:prstGeom prst="rect">
              <a:avLst/>
            </a:prstGeom>
            <a:noFill/>
          </p:spPr>
          <p:txBody>
            <a:bodyPr wrap="none" rtlCol="0" anchor="ctr" anchorCtr="0">
              <a:spAutoFit/>
            </a:bodyPr>
            <a:lstStyle/>
            <a:p>
              <a:pPr algn="r"/>
              <a:r>
                <a:rPr lang="en-GB" sz="1100" dirty="0">
                  <a:solidFill>
                    <a:srgbClr val="000000"/>
                  </a:solidFill>
                  <a:latin typeface="Arial" panose="020B0604020202020204" pitchFamily="34" charset="0"/>
                  <a:cs typeface="Arial" panose="020B0604020202020204" pitchFamily="34" charset="0"/>
                </a:rPr>
                <a:t>0.0</a:t>
              </a:r>
            </a:p>
          </p:txBody>
        </p:sp>
        <p:sp>
          <p:nvSpPr>
            <p:cNvPr id="33" name="TextBox 32"/>
            <p:cNvSpPr txBox="1"/>
            <p:nvPr/>
          </p:nvSpPr>
          <p:spPr>
            <a:xfrm>
              <a:off x="827942" y="3682864"/>
              <a:ext cx="272966" cy="260071"/>
            </a:xfrm>
            <a:prstGeom prst="rect">
              <a:avLst/>
            </a:prstGeom>
            <a:noFill/>
          </p:spPr>
          <p:txBody>
            <a:bodyPr wrap="square" rtlCol="0" anchor="t" anchorCtr="0">
              <a:spAutoFit/>
            </a:bodyPr>
            <a:lstStyle/>
            <a:p>
              <a:pPr algn="ctr"/>
              <a:r>
                <a:rPr lang="en-GB" sz="1100" dirty="0">
                  <a:solidFill>
                    <a:srgbClr val="000000"/>
                  </a:solidFill>
                  <a:latin typeface="Arial" panose="020B0604020202020204" pitchFamily="34" charset="0"/>
                  <a:cs typeface="Arial" panose="020B0604020202020204" pitchFamily="34" charset="0"/>
                </a:rPr>
                <a:t>0</a:t>
              </a:r>
            </a:p>
          </p:txBody>
        </p:sp>
        <p:sp>
          <p:nvSpPr>
            <p:cNvPr id="34" name="TextBox 33"/>
            <p:cNvSpPr txBox="1"/>
            <p:nvPr/>
          </p:nvSpPr>
          <p:spPr>
            <a:xfrm>
              <a:off x="1231229" y="3682864"/>
              <a:ext cx="263213" cy="261610"/>
            </a:xfrm>
            <a:prstGeom prst="rect">
              <a:avLst/>
            </a:prstGeom>
            <a:noFill/>
          </p:spPr>
          <p:txBody>
            <a:bodyPr wrap="none" rtlCol="0" anchor="t" anchorCtr="0">
              <a:spAutoFit/>
            </a:bodyPr>
            <a:lstStyle/>
            <a:p>
              <a:pPr algn="ctr"/>
              <a:r>
                <a:rPr lang="en-GB" sz="1100" dirty="0">
                  <a:solidFill>
                    <a:srgbClr val="000000"/>
                  </a:solidFill>
                  <a:latin typeface="Arial" panose="020B0604020202020204" pitchFamily="34" charset="0"/>
                  <a:cs typeface="Arial" panose="020B0604020202020204" pitchFamily="34" charset="0"/>
                </a:rPr>
                <a:t>3</a:t>
              </a:r>
            </a:p>
          </p:txBody>
        </p:sp>
        <p:sp>
          <p:nvSpPr>
            <p:cNvPr id="35" name="Line 12"/>
            <p:cNvSpPr>
              <a:spLocks noChangeShapeType="1"/>
            </p:cNvSpPr>
            <p:nvPr/>
          </p:nvSpPr>
          <p:spPr bwMode="auto">
            <a:xfrm>
              <a:off x="2200638" y="3643952"/>
              <a:ext cx="0" cy="7678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6" name="Line 13"/>
            <p:cNvSpPr>
              <a:spLocks noChangeShapeType="1"/>
            </p:cNvSpPr>
            <p:nvPr/>
          </p:nvSpPr>
          <p:spPr bwMode="auto">
            <a:xfrm>
              <a:off x="1783881" y="3643952"/>
              <a:ext cx="0" cy="7678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7" name="Line 14"/>
            <p:cNvSpPr>
              <a:spLocks noChangeShapeType="1"/>
            </p:cNvSpPr>
            <p:nvPr/>
          </p:nvSpPr>
          <p:spPr bwMode="auto">
            <a:xfrm>
              <a:off x="2617690" y="3643952"/>
              <a:ext cx="0" cy="7678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8" name="TextBox 37"/>
            <p:cNvSpPr txBox="1"/>
            <p:nvPr/>
          </p:nvSpPr>
          <p:spPr>
            <a:xfrm>
              <a:off x="2023573" y="3682864"/>
              <a:ext cx="184730" cy="177912"/>
            </a:xfrm>
            <a:prstGeom prst="rect">
              <a:avLst/>
            </a:prstGeom>
            <a:noFill/>
          </p:spPr>
          <p:txBody>
            <a:bodyPr wrap="none" rtlCol="0" anchor="t" anchorCtr="0">
              <a:spAutoFit/>
            </a:bodyPr>
            <a:lstStyle/>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39" name="TextBox 38"/>
            <p:cNvSpPr txBox="1"/>
            <p:nvPr/>
          </p:nvSpPr>
          <p:spPr>
            <a:xfrm>
              <a:off x="1648900" y="3682864"/>
              <a:ext cx="263213" cy="261610"/>
            </a:xfrm>
            <a:prstGeom prst="rect">
              <a:avLst/>
            </a:prstGeom>
            <a:noFill/>
          </p:spPr>
          <p:txBody>
            <a:bodyPr wrap="none" rtlCol="0" anchor="t" anchorCtr="0">
              <a:spAutoFit/>
            </a:bodyPr>
            <a:lstStyle/>
            <a:p>
              <a:pPr algn="ctr"/>
              <a:r>
                <a:rPr lang="en-GB" sz="1100" dirty="0">
                  <a:solidFill>
                    <a:srgbClr val="000000"/>
                  </a:solidFill>
                  <a:latin typeface="Arial" panose="020B0604020202020204" pitchFamily="34" charset="0"/>
                  <a:cs typeface="Arial" panose="020B0604020202020204" pitchFamily="34" charset="0"/>
                </a:rPr>
                <a:t>6</a:t>
              </a:r>
            </a:p>
          </p:txBody>
        </p:sp>
        <p:sp>
          <p:nvSpPr>
            <p:cNvPr id="40" name="TextBox 39"/>
            <p:cNvSpPr txBox="1"/>
            <p:nvPr/>
          </p:nvSpPr>
          <p:spPr>
            <a:xfrm>
              <a:off x="2074218" y="3682864"/>
              <a:ext cx="263213" cy="261610"/>
            </a:xfrm>
            <a:prstGeom prst="rect">
              <a:avLst/>
            </a:prstGeom>
            <a:noFill/>
          </p:spPr>
          <p:txBody>
            <a:bodyPr wrap="none" rtlCol="0" anchor="t" anchorCtr="0">
              <a:spAutoFit/>
            </a:bodyPr>
            <a:lstStyle/>
            <a:p>
              <a:pPr algn="ctr"/>
              <a:r>
                <a:rPr lang="en-GB" sz="1100" dirty="0">
                  <a:solidFill>
                    <a:srgbClr val="000000"/>
                  </a:solidFill>
                  <a:latin typeface="Arial" panose="020B0604020202020204" pitchFamily="34" charset="0"/>
                  <a:cs typeface="Arial" panose="020B0604020202020204" pitchFamily="34" charset="0"/>
                </a:rPr>
                <a:t>9</a:t>
              </a:r>
            </a:p>
          </p:txBody>
        </p:sp>
        <p:sp>
          <p:nvSpPr>
            <p:cNvPr id="41" name="TextBox 40"/>
            <p:cNvSpPr txBox="1"/>
            <p:nvPr/>
          </p:nvSpPr>
          <p:spPr>
            <a:xfrm>
              <a:off x="2445525" y="3682864"/>
              <a:ext cx="341760" cy="261610"/>
            </a:xfrm>
            <a:prstGeom prst="rect">
              <a:avLst/>
            </a:prstGeom>
            <a:noFill/>
          </p:spPr>
          <p:txBody>
            <a:bodyPr wrap="none" rtlCol="0" anchor="t" anchorCtr="0">
              <a:spAutoFit/>
            </a:bodyPr>
            <a:lstStyle/>
            <a:p>
              <a:pPr algn="ctr"/>
              <a:r>
                <a:rPr lang="en-GB" sz="1100" dirty="0">
                  <a:solidFill>
                    <a:srgbClr val="000000"/>
                  </a:solidFill>
                  <a:latin typeface="Arial" panose="020B0604020202020204" pitchFamily="34" charset="0"/>
                  <a:cs typeface="Arial" panose="020B0604020202020204" pitchFamily="34" charset="0"/>
                </a:rPr>
                <a:t>12</a:t>
              </a:r>
            </a:p>
          </p:txBody>
        </p:sp>
        <p:sp>
          <p:nvSpPr>
            <p:cNvPr id="42" name="TextBox 41"/>
            <p:cNvSpPr txBox="1"/>
            <p:nvPr/>
          </p:nvSpPr>
          <p:spPr>
            <a:xfrm>
              <a:off x="4096601" y="3682864"/>
              <a:ext cx="341760" cy="261610"/>
            </a:xfrm>
            <a:prstGeom prst="rect">
              <a:avLst/>
            </a:prstGeom>
            <a:noFill/>
          </p:spPr>
          <p:txBody>
            <a:bodyPr wrap="none" rtlCol="0" anchor="t" anchorCtr="0">
              <a:spAutoFit/>
            </a:bodyPr>
            <a:lstStyle/>
            <a:p>
              <a:pPr algn="ctr"/>
              <a:r>
                <a:rPr lang="en-GB" sz="1100" dirty="0">
                  <a:solidFill>
                    <a:srgbClr val="000000"/>
                  </a:solidFill>
                  <a:latin typeface="Arial" panose="020B0604020202020204" pitchFamily="34" charset="0"/>
                  <a:cs typeface="Arial" panose="020B0604020202020204" pitchFamily="34" charset="0"/>
                </a:rPr>
                <a:t>24</a:t>
              </a:r>
            </a:p>
          </p:txBody>
        </p:sp>
        <p:sp>
          <p:nvSpPr>
            <p:cNvPr id="43" name="Line 12"/>
            <p:cNvSpPr>
              <a:spLocks noChangeShapeType="1"/>
            </p:cNvSpPr>
            <p:nvPr/>
          </p:nvSpPr>
          <p:spPr bwMode="auto">
            <a:xfrm>
              <a:off x="3415301" y="3643952"/>
              <a:ext cx="0" cy="7678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4" name="Line 13"/>
            <p:cNvSpPr>
              <a:spLocks noChangeShapeType="1"/>
            </p:cNvSpPr>
            <p:nvPr/>
          </p:nvSpPr>
          <p:spPr bwMode="auto">
            <a:xfrm>
              <a:off x="2998544" y="3643952"/>
              <a:ext cx="0" cy="7678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5" name="Line 14"/>
            <p:cNvSpPr>
              <a:spLocks noChangeShapeType="1"/>
            </p:cNvSpPr>
            <p:nvPr/>
          </p:nvSpPr>
          <p:spPr bwMode="auto">
            <a:xfrm>
              <a:off x="3832353" y="3643952"/>
              <a:ext cx="0" cy="7678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6" name="TextBox 45"/>
            <p:cNvSpPr txBox="1"/>
            <p:nvPr/>
          </p:nvSpPr>
          <p:spPr>
            <a:xfrm>
              <a:off x="3238236" y="3682864"/>
              <a:ext cx="184730" cy="177912"/>
            </a:xfrm>
            <a:prstGeom prst="rect">
              <a:avLst/>
            </a:prstGeom>
            <a:noFill/>
          </p:spPr>
          <p:txBody>
            <a:bodyPr wrap="none" rtlCol="0" anchor="t" anchorCtr="0">
              <a:spAutoFit/>
            </a:bodyPr>
            <a:lstStyle/>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47" name="TextBox 46"/>
            <p:cNvSpPr txBox="1"/>
            <p:nvPr/>
          </p:nvSpPr>
          <p:spPr>
            <a:xfrm>
              <a:off x="2824290" y="3682864"/>
              <a:ext cx="341760" cy="261610"/>
            </a:xfrm>
            <a:prstGeom prst="rect">
              <a:avLst/>
            </a:prstGeom>
            <a:noFill/>
          </p:spPr>
          <p:txBody>
            <a:bodyPr wrap="none" rtlCol="0" anchor="t" anchorCtr="0">
              <a:spAutoFit/>
            </a:bodyPr>
            <a:lstStyle/>
            <a:p>
              <a:pPr algn="ctr"/>
              <a:r>
                <a:rPr lang="en-GB" sz="1100" dirty="0">
                  <a:solidFill>
                    <a:srgbClr val="000000"/>
                  </a:solidFill>
                  <a:latin typeface="Arial" panose="020B0604020202020204" pitchFamily="34" charset="0"/>
                  <a:cs typeface="Arial" panose="020B0604020202020204" pitchFamily="34" charset="0"/>
                </a:rPr>
                <a:t>15</a:t>
              </a:r>
            </a:p>
          </p:txBody>
        </p:sp>
        <p:sp>
          <p:nvSpPr>
            <p:cNvPr id="48" name="TextBox 47"/>
            <p:cNvSpPr txBox="1"/>
            <p:nvPr/>
          </p:nvSpPr>
          <p:spPr>
            <a:xfrm>
              <a:off x="3249608" y="3682864"/>
              <a:ext cx="341760" cy="261610"/>
            </a:xfrm>
            <a:prstGeom prst="rect">
              <a:avLst/>
            </a:prstGeom>
            <a:noFill/>
          </p:spPr>
          <p:txBody>
            <a:bodyPr wrap="none" rtlCol="0" anchor="t" anchorCtr="0">
              <a:spAutoFit/>
            </a:bodyPr>
            <a:lstStyle/>
            <a:p>
              <a:pPr algn="ctr"/>
              <a:r>
                <a:rPr lang="en-GB" sz="1100" dirty="0">
                  <a:solidFill>
                    <a:srgbClr val="000000"/>
                  </a:solidFill>
                  <a:latin typeface="Arial" panose="020B0604020202020204" pitchFamily="34" charset="0"/>
                  <a:cs typeface="Arial" panose="020B0604020202020204" pitchFamily="34" charset="0"/>
                </a:rPr>
                <a:t>18</a:t>
              </a:r>
            </a:p>
          </p:txBody>
        </p:sp>
        <p:sp>
          <p:nvSpPr>
            <p:cNvPr id="49" name="TextBox 48"/>
            <p:cNvSpPr txBox="1"/>
            <p:nvPr/>
          </p:nvSpPr>
          <p:spPr>
            <a:xfrm>
              <a:off x="3660188" y="3682864"/>
              <a:ext cx="341760" cy="261610"/>
            </a:xfrm>
            <a:prstGeom prst="rect">
              <a:avLst/>
            </a:prstGeom>
            <a:noFill/>
          </p:spPr>
          <p:txBody>
            <a:bodyPr wrap="none" rtlCol="0" anchor="t" anchorCtr="0">
              <a:spAutoFit/>
            </a:bodyPr>
            <a:lstStyle/>
            <a:p>
              <a:pPr algn="ctr"/>
              <a:r>
                <a:rPr lang="en-GB" sz="1100" dirty="0">
                  <a:solidFill>
                    <a:srgbClr val="000000"/>
                  </a:solidFill>
                  <a:latin typeface="Arial" panose="020B0604020202020204" pitchFamily="34" charset="0"/>
                  <a:cs typeface="Arial" panose="020B0604020202020204" pitchFamily="34" charset="0"/>
                </a:rPr>
                <a:t>21</a:t>
              </a:r>
            </a:p>
          </p:txBody>
        </p:sp>
        <p:cxnSp>
          <p:nvCxnSpPr>
            <p:cNvPr id="50" name="Straight Connector 49"/>
            <p:cNvCxnSpPr/>
            <p:nvPr/>
          </p:nvCxnSpPr>
          <p:spPr>
            <a:xfrm>
              <a:off x="3422966" y="1986380"/>
              <a:ext cx="0" cy="108000"/>
            </a:xfrm>
            <a:prstGeom prst="line">
              <a:avLst/>
            </a:pr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cxnSp>
        <p:sp>
          <p:nvSpPr>
            <p:cNvPr id="51" name="TextBox 50"/>
            <p:cNvSpPr txBox="1"/>
            <p:nvPr/>
          </p:nvSpPr>
          <p:spPr>
            <a:xfrm>
              <a:off x="3470468" y="1909575"/>
              <a:ext cx="797013" cy="261610"/>
            </a:xfrm>
            <a:prstGeom prst="rect">
              <a:avLst/>
            </a:prstGeom>
            <a:noFill/>
          </p:spPr>
          <p:txBody>
            <a:bodyPr wrap="none" rtlCol="0">
              <a:spAutoFit/>
            </a:bodyPr>
            <a:lstStyle/>
            <a:p>
              <a:r>
                <a:rPr lang="en-GB" sz="1100" dirty="0"/>
                <a:t>Censored</a:t>
              </a:r>
            </a:p>
          </p:txBody>
        </p:sp>
        <p:sp>
          <p:nvSpPr>
            <p:cNvPr id="52" name="TextBox 51"/>
            <p:cNvSpPr txBox="1"/>
            <p:nvPr/>
          </p:nvSpPr>
          <p:spPr>
            <a:xfrm>
              <a:off x="1231229" y="3153037"/>
              <a:ext cx="3070071" cy="261610"/>
            </a:xfrm>
            <a:prstGeom prst="rect">
              <a:avLst/>
            </a:prstGeom>
            <a:noFill/>
          </p:spPr>
          <p:txBody>
            <a:bodyPr wrap="none" rtlCol="0">
              <a:spAutoFit/>
            </a:bodyPr>
            <a:lstStyle/>
            <a:p>
              <a:r>
                <a:rPr lang="en-GB" sz="1100" dirty="0"/>
                <a:t>12-month </a:t>
              </a:r>
              <a:r>
                <a:rPr lang="en-GB" sz="1100" dirty="0" err="1"/>
                <a:t>DoR</a:t>
              </a:r>
              <a:r>
                <a:rPr lang="en-GB" sz="1100" dirty="0"/>
                <a:t>: 76.3%; 12-month PFS: 81.3%</a:t>
              </a:r>
            </a:p>
          </p:txBody>
        </p:sp>
        <p:sp>
          <p:nvSpPr>
            <p:cNvPr id="53" name="TextBox 52"/>
            <p:cNvSpPr txBox="1"/>
            <p:nvPr/>
          </p:nvSpPr>
          <p:spPr>
            <a:xfrm>
              <a:off x="12612" y="3445029"/>
              <a:ext cx="758541" cy="261610"/>
            </a:xfrm>
            <a:prstGeom prst="rect">
              <a:avLst/>
            </a:prstGeom>
            <a:noFill/>
          </p:spPr>
          <p:txBody>
            <a:bodyPr wrap="none" rtlCol="0">
              <a:spAutoFit/>
            </a:bodyPr>
            <a:lstStyle/>
            <a:p>
              <a:r>
                <a:rPr lang="en-GB" sz="1100" dirty="0"/>
                <a:t>All doses</a:t>
              </a:r>
            </a:p>
          </p:txBody>
        </p:sp>
        <p:sp>
          <p:nvSpPr>
            <p:cNvPr id="54" name="TextBox 53"/>
            <p:cNvSpPr txBox="1"/>
            <p:nvPr/>
          </p:nvSpPr>
          <p:spPr>
            <a:xfrm>
              <a:off x="788669" y="3445029"/>
              <a:ext cx="341760" cy="261610"/>
            </a:xfrm>
            <a:prstGeom prst="rect">
              <a:avLst/>
            </a:prstGeom>
            <a:noFill/>
          </p:spPr>
          <p:txBody>
            <a:bodyPr wrap="none" rtlCol="0">
              <a:spAutoFit/>
            </a:bodyPr>
            <a:lstStyle/>
            <a:p>
              <a:pPr algn="ctr"/>
              <a:r>
                <a:rPr lang="en-GB" sz="1100" dirty="0"/>
                <a:t>47</a:t>
              </a:r>
            </a:p>
          </p:txBody>
        </p:sp>
        <p:sp>
          <p:nvSpPr>
            <p:cNvPr id="55" name="TextBox 54"/>
            <p:cNvSpPr txBox="1"/>
            <p:nvPr/>
          </p:nvSpPr>
          <p:spPr>
            <a:xfrm>
              <a:off x="1190776" y="3445029"/>
              <a:ext cx="341760" cy="261610"/>
            </a:xfrm>
            <a:prstGeom prst="rect">
              <a:avLst/>
            </a:prstGeom>
            <a:noFill/>
          </p:spPr>
          <p:txBody>
            <a:bodyPr wrap="none" rtlCol="0">
              <a:spAutoFit/>
            </a:bodyPr>
            <a:lstStyle/>
            <a:p>
              <a:pPr algn="ctr"/>
              <a:r>
                <a:rPr lang="en-GB" sz="1100" dirty="0"/>
                <a:t>36</a:t>
              </a:r>
            </a:p>
          </p:txBody>
        </p:sp>
        <p:sp>
          <p:nvSpPr>
            <p:cNvPr id="56" name="TextBox 55"/>
            <p:cNvSpPr txBox="1"/>
            <p:nvPr/>
          </p:nvSpPr>
          <p:spPr>
            <a:xfrm>
              <a:off x="1609626" y="3445029"/>
              <a:ext cx="341760" cy="261610"/>
            </a:xfrm>
            <a:prstGeom prst="rect">
              <a:avLst/>
            </a:prstGeom>
            <a:noFill/>
          </p:spPr>
          <p:txBody>
            <a:bodyPr wrap="none" rtlCol="0">
              <a:spAutoFit/>
            </a:bodyPr>
            <a:lstStyle/>
            <a:p>
              <a:pPr algn="ctr"/>
              <a:r>
                <a:rPr lang="en-GB" sz="1100" dirty="0"/>
                <a:t>25</a:t>
              </a:r>
            </a:p>
          </p:txBody>
        </p:sp>
        <p:sp>
          <p:nvSpPr>
            <p:cNvPr id="57" name="TextBox 56"/>
            <p:cNvSpPr txBox="1"/>
            <p:nvPr/>
          </p:nvSpPr>
          <p:spPr>
            <a:xfrm>
              <a:off x="2031197" y="3445029"/>
              <a:ext cx="341760" cy="261610"/>
            </a:xfrm>
            <a:prstGeom prst="rect">
              <a:avLst/>
            </a:prstGeom>
            <a:noFill/>
          </p:spPr>
          <p:txBody>
            <a:bodyPr wrap="none" rtlCol="0">
              <a:spAutoFit/>
            </a:bodyPr>
            <a:lstStyle/>
            <a:p>
              <a:pPr algn="ctr"/>
              <a:r>
                <a:rPr lang="en-GB" sz="1100" dirty="0"/>
                <a:t>19</a:t>
              </a:r>
            </a:p>
          </p:txBody>
        </p:sp>
        <p:sp>
          <p:nvSpPr>
            <p:cNvPr id="58" name="TextBox 57"/>
            <p:cNvSpPr txBox="1"/>
            <p:nvPr/>
          </p:nvSpPr>
          <p:spPr>
            <a:xfrm>
              <a:off x="2447326" y="3445029"/>
              <a:ext cx="341760" cy="261610"/>
            </a:xfrm>
            <a:prstGeom prst="rect">
              <a:avLst/>
            </a:prstGeom>
            <a:noFill/>
          </p:spPr>
          <p:txBody>
            <a:bodyPr wrap="none" rtlCol="0">
              <a:spAutoFit/>
            </a:bodyPr>
            <a:lstStyle/>
            <a:p>
              <a:pPr algn="ctr"/>
              <a:r>
                <a:rPr lang="en-GB" sz="1100" dirty="0"/>
                <a:t>14</a:t>
              </a:r>
            </a:p>
          </p:txBody>
        </p:sp>
        <p:sp>
          <p:nvSpPr>
            <p:cNvPr id="59" name="TextBox 58"/>
            <p:cNvSpPr txBox="1"/>
            <p:nvPr/>
          </p:nvSpPr>
          <p:spPr>
            <a:xfrm>
              <a:off x="2867355" y="3445029"/>
              <a:ext cx="263213" cy="261610"/>
            </a:xfrm>
            <a:prstGeom prst="rect">
              <a:avLst/>
            </a:prstGeom>
            <a:noFill/>
          </p:spPr>
          <p:txBody>
            <a:bodyPr wrap="none" rtlCol="0">
              <a:spAutoFit/>
            </a:bodyPr>
            <a:lstStyle/>
            <a:p>
              <a:pPr algn="ctr"/>
              <a:r>
                <a:rPr lang="en-GB" sz="1100" dirty="0"/>
                <a:t>8</a:t>
              </a:r>
            </a:p>
          </p:txBody>
        </p:sp>
        <p:sp>
          <p:nvSpPr>
            <p:cNvPr id="60" name="TextBox 59"/>
            <p:cNvSpPr txBox="1"/>
            <p:nvPr/>
          </p:nvSpPr>
          <p:spPr>
            <a:xfrm>
              <a:off x="3287384" y="3445029"/>
              <a:ext cx="263213" cy="261610"/>
            </a:xfrm>
            <a:prstGeom prst="rect">
              <a:avLst/>
            </a:prstGeom>
            <a:noFill/>
          </p:spPr>
          <p:txBody>
            <a:bodyPr wrap="none" rtlCol="0">
              <a:spAutoFit/>
            </a:bodyPr>
            <a:lstStyle/>
            <a:p>
              <a:pPr algn="ctr"/>
              <a:r>
                <a:rPr lang="en-GB" sz="1100" dirty="0"/>
                <a:t>5</a:t>
              </a:r>
            </a:p>
          </p:txBody>
        </p:sp>
        <p:sp>
          <p:nvSpPr>
            <p:cNvPr id="61" name="TextBox 60"/>
            <p:cNvSpPr txBox="1"/>
            <p:nvPr/>
          </p:nvSpPr>
          <p:spPr>
            <a:xfrm>
              <a:off x="3701971" y="3445029"/>
              <a:ext cx="263213" cy="261610"/>
            </a:xfrm>
            <a:prstGeom prst="rect">
              <a:avLst/>
            </a:prstGeom>
            <a:noFill/>
          </p:spPr>
          <p:txBody>
            <a:bodyPr wrap="none" rtlCol="0">
              <a:spAutoFit/>
            </a:bodyPr>
            <a:lstStyle/>
            <a:p>
              <a:pPr algn="ctr"/>
              <a:r>
                <a:rPr lang="en-GB" sz="1100" dirty="0"/>
                <a:t>3</a:t>
              </a:r>
            </a:p>
          </p:txBody>
        </p:sp>
        <p:sp>
          <p:nvSpPr>
            <p:cNvPr id="62" name="TextBox 61"/>
            <p:cNvSpPr txBox="1"/>
            <p:nvPr/>
          </p:nvSpPr>
          <p:spPr>
            <a:xfrm>
              <a:off x="4132884" y="3445029"/>
              <a:ext cx="263213" cy="261610"/>
            </a:xfrm>
            <a:prstGeom prst="rect">
              <a:avLst/>
            </a:prstGeom>
            <a:noFill/>
          </p:spPr>
          <p:txBody>
            <a:bodyPr wrap="none" rtlCol="0">
              <a:spAutoFit/>
            </a:bodyPr>
            <a:lstStyle/>
            <a:p>
              <a:pPr algn="ctr"/>
              <a:r>
                <a:rPr lang="en-GB" sz="1100" dirty="0"/>
                <a:t>1</a:t>
              </a:r>
            </a:p>
          </p:txBody>
        </p:sp>
        <p:grpSp>
          <p:nvGrpSpPr>
            <p:cNvPr id="63" name="Group 2"/>
            <p:cNvGrpSpPr>
              <a:grpSpLocks/>
            </p:cNvGrpSpPr>
            <p:nvPr/>
          </p:nvGrpSpPr>
          <p:grpSpPr bwMode="auto">
            <a:xfrm>
              <a:off x="949539" y="1885446"/>
              <a:ext cx="3317942" cy="511369"/>
              <a:chOff x="2090" y="2045"/>
              <a:chExt cx="1578" cy="228"/>
            </a:xfrm>
          </p:grpSpPr>
          <p:sp>
            <p:nvSpPr>
              <p:cNvPr id="64" name="Line 3"/>
              <p:cNvSpPr>
                <a:spLocks noChangeShapeType="1"/>
              </p:cNvSpPr>
              <p:nvPr/>
            </p:nvSpPr>
            <p:spPr bwMode="auto">
              <a:xfrm>
                <a:off x="3302" y="2237"/>
                <a:ext cx="0" cy="36"/>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Line 4"/>
              <p:cNvSpPr>
                <a:spLocks noChangeShapeType="1"/>
              </p:cNvSpPr>
              <p:nvPr/>
            </p:nvSpPr>
            <p:spPr bwMode="auto">
              <a:xfrm>
                <a:off x="3386" y="2237"/>
                <a:ext cx="0" cy="36"/>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Line 5"/>
              <p:cNvSpPr>
                <a:spLocks noChangeShapeType="1"/>
              </p:cNvSpPr>
              <p:nvPr/>
            </p:nvSpPr>
            <p:spPr bwMode="auto">
              <a:xfrm>
                <a:off x="3560" y="2237"/>
                <a:ext cx="0" cy="36"/>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Line 6"/>
              <p:cNvSpPr>
                <a:spLocks noChangeShapeType="1"/>
              </p:cNvSpPr>
              <p:nvPr/>
            </p:nvSpPr>
            <p:spPr bwMode="auto">
              <a:xfrm>
                <a:off x="3572" y="2237"/>
                <a:ext cx="0" cy="36"/>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 name="Line 7"/>
              <p:cNvSpPr>
                <a:spLocks noChangeShapeType="1"/>
              </p:cNvSpPr>
              <p:nvPr/>
            </p:nvSpPr>
            <p:spPr bwMode="auto">
              <a:xfrm>
                <a:off x="3026" y="2237"/>
                <a:ext cx="0" cy="36"/>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Line 8"/>
              <p:cNvSpPr>
                <a:spLocks noChangeShapeType="1"/>
              </p:cNvSpPr>
              <p:nvPr/>
            </p:nvSpPr>
            <p:spPr bwMode="auto">
              <a:xfrm>
                <a:off x="3038" y="2237"/>
                <a:ext cx="0" cy="36"/>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Line 9"/>
              <p:cNvSpPr>
                <a:spLocks noChangeShapeType="1"/>
              </p:cNvSpPr>
              <p:nvPr/>
            </p:nvSpPr>
            <p:spPr bwMode="auto">
              <a:xfrm>
                <a:off x="3170" y="2237"/>
                <a:ext cx="0" cy="36"/>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Line 10"/>
              <p:cNvSpPr>
                <a:spLocks noChangeShapeType="1"/>
              </p:cNvSpPr>
              <p:nvPr/>
            </p:nvSpPr>
            <p:spPr bwMode="auto">
              <a:xfrm>
                <a:off x="3212" y="2237"/>
                <a:ext cx="0" cy="36"/>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Line 11"/>
              <p:cNvSpPr>
                <a:spLocks noChangeShapeType="1"/>
              </p:cNvSpPr>
              <p:nvPr/>
            </p:nvSpPr>
            <p:spPr bwMode="auto">
              <a:xfrm>
                <a:off x="2534" y="2165"/>
                <a:ext cx="0" cy="36"/>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Line 12"/>
              <p:cNvSpPr>
                <a:spLocks noChangeShapeType="1"/>
              </p:cNvSpPr>
              <p:nvPr/>
            </p:nvSpPr>
            <p:spPr bwMode="auto">
              <a:xfrm>
                <a:off x="2570" y="2165"/>
                <a:ext cx="0" cy="36"/>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Line 13"/>
              <p:cNvSpPr>
                <a:spLocks noChangeShapeType="1"/>
              </p:cNvSpPr>
              <p:nvPr/>
            </p:nvSpPr>
            <p:spPr bwMode="auto">
              <a:xfrm>
                <a:off x="2654" y="2165"/>
                <a:ext cx="0" cy="36"/>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14"/>
              <p:cNvSpPr>
                <a:spLocks noChangeShapeType="1"/>
              </p:cNvSpPr>
              <p:nvPr/>
            </p:nvSpPr>
            <p:spPr bwMode="auto">
              <a:xfrm>
                <a:off x="2096" y="2051"/>
                <a:ext cx="0" cy="3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15"/>
              <p:cNvSpPr>
                <a:spLocks noChangeShapeType="1"/>
              </p:cNvSpPr>
              <p:nvPr/>
            </p:nvSpPr>
            <p:spPr bwMode="auto">
              <a:xfrm>
                <a:off x="2480" y="2159"/>
                <a:ext cx="0" cy="36"/>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16"/>
              <p:cNvSpPr>
                <a:spLocks noChangeShapeType="1"/>
              </p:cNvSpPr>
              <p:nvPr/>
            </p:nvSpPr>
            <p:spPr bwMode="auto">
              <a:xfrm>
                <a:off x="2348" y="2075"/>
                <a:ext cx="0" cy="3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17"/>
              <p:cNvSpPr>
                <a:spLocks noChangeShapeType="1"/>
              </p:cNvSpPr>
              <p:nvPr/>
            </p:nvSpPr>
            <p:spPr bwMode="auto">
              <a:xfrm>
                <a:off x="2210" y="2045"/>
                <a:ext cx="0" cy="36"/>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18"/>
              <p:cNvSpPr>
                <a:spLocks noChangeShapeType="1"/>
              </p:cNvSpPr>
              <p:nvPr/>
            </p:nvSpPr>
            <p:spPr bwMode="auto">
              <a:xfrm>
                <a:off x="2222" y="2045"/>
                <a:ext cx="0" cy="36"/>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19"/>
              <p:cNvSpPr>
                <a:spLocks noChangeShapeType="1"/>
              </p:cNvSpPr>
              <p:nvPr/>
            </p:nvSpPr>
            <p:spPr bwMode="auto">
              <a:xfrm>
                <a:off x="3140" y="2237"/>
                <a:ext cx="0" cy="36"/>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Freeform 20"/>
              <p:cNvSpPr>
                <a:spLocks/>
              </p:cNvSpPr>
              <p:nvPr/>
            </p:nvSpPr>
            <p:spPr bwMode="auto">
              <a:xfrm>
                <a:off x="2090" y="2063"/>
                <a:ext cx="1578" cy="192"/>
              </a:xfrm>
              <a:custGeom>
                <a:avLst/>
                <a:gdLst>
                  <a:gd name="T0" fmla="*/ 263 w 263"/>
                  <a:gd name="T1" fmla="*/ 32 h 32"/>
                  <a:gd name="T2" fmla="*/ 98 w 263"/>
                  <a:gd name="T3" fmla="*/ 32 h 32"/>
                  <a:gd name="T4" fmla="*/ 98 w 263"/>
                  <a:gd name="T5" fmla="*/ 20 h 32"/>
                  <a:gd name="T6" fmla="*/ 60 w 263"/>
                  <a:gd name="T7" fmla="*/ 20 h 32"/>
                  <a:gd name="T8" fmla="*/ 60 w 263"/>
                  <a:gd name="T9" fmla="*/ 16 h 32"/>
                  <a:gd name="T10" fmla="*/ 52 w 263"/>
                  <a:gd name="T11" fmla="*/ 16 h 32"/>
                  <a:gd name="T12" fmla="*/ 52 w 263"/>
                  <a:gd name="T13" fmla="*/ 12 h 32"/>
                  <a:gd name="T14" fmla="*/ 48 w 263"/>
                  <a:gd name="T15" fmla="*/ 12 h 32"/>
                  <a:gd name="T16" fmla="*/ 48 w 263"/>
                  <a:gd name="T17" fmla="*/ 8 h 32"/>
                  <a:gd name="T18" fmla="*/ 44 w 263"/>
                  <a:gd name="T19" fmla="*/ 8 h 32"/>
                  <a:gd name="T20" fmla="*/ 44 w 263"/>
                  <a:gd name="T21" fmla="*/ 4 h 32"/>
                  <a:gd name="T22" fmla="*/ 40 w 263"/>
                  <a:gd name="T23" fmla="*/ 4 h 32"/>
                  <a:gd name="T24" fmla="*/ 40 w 263"/>
                  <a:gd name="T25" fmla="*/ 0 h 32"/>
                  <a:gd name="T26" fmla="*/ 0 w 263"/>
                  <a:gd name="T2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3" h="32">
                    <a:moveTo>
                      <a:pt x="263" y="32"/>
                    </a:moveTo>
                    <a:lnTo>
                      <a:pt x="98" y="32"/>
                    </a:lnTo>
                    <a:lnTo>
                      <a:pt x="98" y="20"/>
                    </a:lnTo>
                    <a:lnTo>
                      <a:pt x="60" y="20"/>
                    </a:lnTo>
                    <a:lnTo>
                      <a:pt x="60" y="16"/>
                    </a:lnTo>
                    <a:lnTo>
                      <a:pt x="52" y="16"/>
                    </a:lnTo>
                    <a:lnTo>
                      <a:pt x="52" y="12"/>
                    </a:lnTo>
                    <a:lnTo>
                      <a:pt x="48" y="12"/>
                    </a:lnTo>
                    <a:lnTo>
                      <a:pt x="48" y="8"/>
                    </a:lnTo>
                    <a:lnTo>
                      <a:pt x="44" y="8"/>
                    </a:lnTo>
                    <a:lnTo>
                      <a:pt x="44" y="4"/>
                    </a:lnTo>
                    <a:lnTo>
                      <a:pt x="40" y="4"/>
                    </a:lnTo>
                    <a:lnTo>
                      <a:pt x="40" y="0"/>
                    </a:lnTo>
                    <a:lnTo>
                      <a:pt x="0" y="0"/>
                    </a:lnTo>
                  </a:path>
                </a:pathLst>
              </a:cu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21"/>
              <p:cNvSpPr>
                <a:spLocks noChangeShapeType="1"/>
              </p:cNvSpPr>
              <p:nvPr/>
            </p:nvSpPr>
            <p:spPr bwMode="auto">
              <a:xfrm>
                <a:off x="2420" y="2141"/>
                <a:ext cx="0" cy="3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22"/>
              <p:cNvSpPr>
                <a:spLocks noChangeShapeType="1"/>
              </p:cNvSpPr>
              <p:nvPr/>
            </p:nvSpPr>
            <p:spPr bwMode="auto">
              <a:xfrm>
                <a:off x="2432" y="2183"/>
                <a:ext cx="36"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23"/>
              <p:cNvSpPr>
                <a:spLocks noChangeShapeType="1"/>
              </p:cNvSpPr>
              <p:nvPr/>
            </p:nvSpPr>
            <p:spPr bwMode="auto">
              <a:xfrm>
                <a:off x="2654" y="2255"/>
                <a:ext cx="36"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Line 24"/>
              <p:cNvSpPr>
                <a:spLocks noChangeShapeType="1"/>
              </p:cNvSpPr>
              <p:nvPr/>
            </p:nvSpPr>
            <p:spPr bwMode="auto">
              <a:xfrm>
                <a:off x="2312" y="2063"/>
                <a:ext cx="36"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25"/>
              <p:cNvSpPr>
                <a:spLocks noChangeShapeType="1"/>
              </p:cNvSpPr>
              <p:nvPr/>
            </p:nvSpPr>
            <p:spPr bwMode="auto">
              <a:xfrm>
                <a:off x="2336" y="2087"/>
                <a:ext cx="3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sp>
        <p:nvSpPr>
          <p:cNvPr id="87" name="TextBox 86"/>
          <p:cNvSpPr txBox="1"/>
          <p:nvPr/>
        </p:nvSpPr>
        <p:spPr>
          <a:xfrm>
            <a:off x="4481423" y="3440891"/>
            <a:ext cx="968535" cy="261610"/>
          </a:xfrm>
          <a:prstGeom prst="rect">
            <a:avLst/>
          </a:prstGeom>
          <a:noFill/>
        </p:spPr>
        <p:txBody>
          <a:bodyPr wrap="none" rtlCol="0">
            <a:spAutoFit/>
          </a:bodyPr>
          <a:lstStyle/>
          <a:p>
            <a:r>
              <a:rPr lang="en-GB" sz="1100" dirty="0"/>
              <a:t>300</a:t>
            </a:r>
            <a:r>
              <a:rPr lang="en-GB" sz="1100" dirty="0">
                <a:latin typeface="Arial"/>
                <a:cs typeface="Arial"/>
              </a:rPr>
              <a:t>–400 mg</a:t>
            </a:r>
            <a:endParaRPr lang="en-GB" sz="1100" dirty="0"/>
          </a:p>
        </p:txBody>
      </p:sp>
      <p:grpSp>
        <p:nvGrpSpPr>
          <p:cNvPr id="88" name="Group 87"/>
          <p:cNvGrpSpPr/>
          <p:nvPr/>
        </p:nvGrpSpPr>
        <p:grpSpPr>
          <a:xfrm>
            <a:off x="4661746" y="1776913"/>
            <a:ext cx="4410497" cy="2326150"/>
            <a:chOff x="4661746" y="1776913"/>
            <a:chExt cx="4410497" cy="2326150"/>
          </a:xfrm>
        </p:grpSpPr>
        <p:sp>
          <p:nvSpPr>
            <p:cNvPr id="89" name="Freeform 88"/>
            <p:cNvSpPr>
              <a:spLocks/>
            </p:cNvSpPr>
            <p:nvPr/>
          </p:nvSpPr>
          <p:spPr bwMode="auto">
            <a:xfrm>
              <a:off x="5457657" y="1909575"/>
              <a:ext cx="3448795" cy="173409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90" name="Line 6"/>
            <p:cNvSpPr>
              <a:spLocks noChangeShapeType="1"/>
            </p:cNvSpPr>
            <p:nvPr/>
          </p:nvSpPr>
          <p:spPr bwMode="auto">
            <a:xfrm>
              <a:off x="5377243" y="1909574"/>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91" name="Line 7"/>
            <p:cNvSpPr>
              <a:spLocks noChangeShapeType="1"/>
            </p:cNvSpPr>
            <p:nvPr/>
          </p:nvSpPr>
          <p:spPr bwMode="auto">
            <a:xfrm>
              <a:off x="5377243" y="2225733"/>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92" name="Line 8"/>
            <p:cNvSpPr>
              <a:spLocks noChangeShapeType="1"/>
            </p:cNvSpPr>
            <p:nvPr/>
          </p:nvSpPr>
          <p:spPr bwMode="auto">
            <a:xfrm>
              <a:off x="5377243" y="2528336"/>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93" name="Line 9"/>
            <p:cNvSpPr>
              <a:spLocks noChangeShapeType="1"/>
            </p:cNvSpPr>
            <p:nvPr/>
          </p:nvSpPr>
          <p:spPr bwMode="auto">
            <a:xfrm>
              <a:off x="5377243" y="2822698"/>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94" name="Line 10"/>
            <p:cNvSpPr>
              <a:spLocks noChangeShapeType="1"/>
            </p:cNvSpPr>
            <p:nvPr/>
          </p:nvSpPr>
          <p:spPr bwMode="auto">
            <a:xfrm>
              <a:off x="5377243" y="3141605"/>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95" name="Line 11"/>
            <p:cNvSpPr>
              <a:spLocks noChangeShapeType="1"/>
            </p:cNvSpPr>
            <p:nvPr/>
          </p:nvSpPr>
          <p:spPr bwMode="auto">
            <a:xfrm>
              <a:off x="5377243" y="3457765"/>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96" name="Line 17"/>
            <p:cNvSpPr>
              <a:spLocks noChangeShapeType="1"/>
            </p:cNvSpPr>
            <p:nvPr/>
          </p:nvSpPr>
          <p:spPr bwMode="auto">
            <a:xfrm>
              <a:off x="8911027" y="3643952"/>
              <a:ext cx="0" cy="7678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97" name="Line 19"/>
            <p:cNvSpPr>
              <a:spLocks noChangeShapeType="1"/>
            </p:cNvSpPr>
            <p:nvPr/>
          </p:nvSpPr>
          <p:spPr bwMode="auto">
            <a:xfrm>
              <a:off x="6171759" y="3643952"/>
              <a:ext cx="0" cy="7678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98" name="Line 21"/>
            <p:cNvSpPr>
              <a:spLocks noChangeShapeType="1"/>
            </p:cNvSpPr>
            <p:nvPr/>
          </p:nvSpPr>
          <p:spPr bwMode="auto">
            <a:xfrm>
              <a:off x="5600986" y="3643952"/>
              <a:ext cx="0" cy="7678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99" name="TextBox 98"/>
            <p:cNvSpPr txBox="1"/>
            <p:nvPr/>
          </p:nvSpPr>
          <p:spPr>
            <a:xfrm rot="16200000">
              <a:off x="4111596" y="2480583"/>
              <a:ext cx="1531188" cy="430887"/>
            </a:xfrm>
            <a:prstGeom prst="rect">
              <a:avLst/>
            </a:prstGeom>
            <a:noFill/>
          </p:spPr>
          <p:txBody>
            <a:bodyPr wrap="none" rtlCol="0">
              <a:spAutoFit/>
            </a:bodyPr>
            <a:lstStyle/>
            <a:p>
              <a:pPr algn="ctr" fontAlgn="base">
                <a:spcBef>
                  <a:spcPct val="0"/>
                </a:spcBef>
                <a:spcAft>
                  <a:spcPct val="0"/>
                </a:spcAft>
              </a:pPr>
              <a:r>
                <a:rPr lang="en-GB" sz="1100" dirty="0">
                  <a:solidFill>
                    <a:srgbClr val="000000"/>
                  </a:solidFill>
                  <a:latin typeface="Arial" panose="020B0604020202020204" pitchFamily="34" charset="0"/>
                  <a:cs typeface="Arial" panose="020B0604020202020204" pitchFamily="34" charset="0"/>
                </a:rPr>
                <a:t>Duration of response </a:t>
              </a:r>
              <a:br>
                <a:rPr lang="en-GB" sz="1100" dirty="0">
                  <a:solidFill>
                    <a:srgbClr val="000000"/>
                  </a:solidFill>
                  <a:latin typeface="Arial" panose="020B0604020202020204" pitchFamily="34" charset="0"/>
                  <a:cs typeface="Arial" panose="020B0604020202020204" pitchFamily="34" charset="0"/>
                </a:rPr>
              </a:br>
              <a:r>
                <a:rPr lang="en-GB" sz="1100" dirty="0">
                  <a:solidFill>
                    <a:srgbClr val="000000"/>
                  </a:solidFill>
                  <a:latin typeface="Arial" panose="020B0604020202020204" pitchFamily="34" charset="0"/>
                  <a:cs typeface="Arial" panose="020B0604020202020204" pitchFamily="34" charset="0"/>
                </a:rPr>
                <a:t>probability, %</a:t>
              </a:r>
            </a:p>
          </p:txBody>
        </p:sp>
        <p:sp>
          <p:nvSpPr>
            <p:cNvPr id="100" name="TextBox 99"/>
            <p:cNvSpPr txBox="1"/>
            <p:nvPr/>
          </p:nvSpPr>
          <p:spPr>
            <a:xfrm>
              <a:off x="6379806" y="3841453"/>
              <a:ext cx="1574470" cy="261610"/>
            </a:xfrm>
            <a:prstGeom prst="rect">
              <a:avLst/>
            </a:prstGeom>
            <a:noFill/>
          </p:spPr>
          <p:txBody>
            <a:bodyPr wrap="none" rtlCol="0">
              <a:spAutoFit/>
            </a:bodyPr>
            <a:lstStyle/>
            <a:p>
              <a:pPr algn="ctr" fontAlgn="base">
                <a:spcBef>
                  <a:spcPct val="0"/>
                </a:spcBef>
                <a:spcAft>
                  <a:spcPct val="0"/>
                </a:spcAft>
              </a:pPr>
              <a:r>
                <a:rPr lang="en-GB" sz="1100" dirty="0">
                  <a:solidFill>
                    <a:srgbClr val="000000"/>
                  </a:solidFill>
                  <a:latin typeface="Arial" panose="020B0604020202020204" pitchFamily="34" charset="0"/>
                  <a:cs typeface="Arial" panose="020B0604020202020204" pitchFamily="34" charset="0"/>
                </a:rPr>
                <a:t>Months from first dose</a:t>
              </a:r>
            </a:p>
          </p:txBody>
        </p:sp>
        <p:sp>
          <p:nvSpPr>
            <p:cNvPr id="101" name="TextBox 100"/>
            <p:cNvSpPr txBox="1"/>
            <p:nvPr/>
          </p:nvSpPr>
          <p:spPr>
            <a:xfrm>
              <a:off x="5054726" y="1776913"/>
              <a:ext cx="380232" cy="261610"/>
            </a:xfrm>
            <a:prstGeom prst="rect">
              <a:avLst/>
            </a:prstGeom>
            <a:noFill/>
          </p:spPr>
          <p:txBody>
            <a:bodyPr wrap="none" rtlCol="0" anchor="ctr" anchorCtr="0">
              <a:spAutoFit/>
            </a:bodyPr>
            <a:lstStyle/>
            <a:p>
              <a:pPr algn="r"/>
              <a:r>
                <a:rPr lang="en-GB" sz="1100" dirty="0">
                  <a:solidFill>
                    <a:srgbClr val="000000"/>
                  </a:solidFill>
                  <a:latin typeface="Arial" panose="020B0604020202020204" pitchFamily="34" charset="0"/>
                  <a:cs typeface="Arial" panose="020B0604020202020204" pitchFamily="34" charset="0"/>
                </a:rPr>
                <a:t>1.0</a:t>
              </a:r>
            </a:p>
          </p:txBody>
        </p:sp>
        <p:sp>
          <p:nvSpPr>
            <p:cNvPr id="102" name="TextBox 101"/>
            <p:cNvSpPr txBox="1"/>
            <p:nvPr/>
          </p:nvSpPr>
          <p:spPr>
            <a:xfrm>
              <a:off x="5054727" y="2094367"/>
              <a:ext cx="380232" cy="261610"/>
            </a:xfrm>
            <a:prstGeom prst="rect">
              <a:avLst/>
            </a:prstGeom>
            <a:noFill/>
          </p:spPr>
          <p:txBody>
            <a:bodyPr wrap="none" rtlCol="0" anchor="ctr" anchorCtr="0">
              <a:spAutoFit/>
            </a:bodyPr>
            <a:lstStyle/>
            <a:p>
              <a:pPr algn="r"/>
              <a:r>
                <a:rPr lang="en-GB" sz="1100" dirty="0">
                  <a:solidFill>
                    <a:srgbClr val="000000"/>
                  </a:solidFill>
                  <a:latin typeface="Arial" panose="020B0604020202020204" pitchFamily="34" charset="0"/>
                  <a:cs typeface="Arial" panose="020B0604020202020204" pitchFamily="34" charset="0"/>
                </a:rPr>
                <a:t>0.8</a:t>
              </a:r>
            </a:p>
          </p:txBody>
        </p:sp>
        <p:sp>
          <p:nvSpPr>
            <p:cNvPr id="103" name="TextBox 102"/>
            <p:cNvSpPr txBox="1"/>
            <p:nvPr/>
          </p:nvSpPr>
          <p:spPr>
            <a:xfrm>
              <a:off x="5054727" y="2396816"/>
              <a:ext cx="380232" cy="261610"/>
            </a:xfrm>
            <a:prstGeom prst="rect">
              <a:avLst/>
            </a:prstGeom>
            <a:noFill/>
          </p:spPr>
          <p:txBody>
            <a:bodyPr wrap="none" rtlCol="0" anchor="ctr" anchorCtr="0">
              <a:spAutoFit/>
            </a:bodyPr>
            <a:lstStyle/>
            <a:p>
              <a:pPr algn="r"/>
              <a:r>
                <a:rPr lang="en-GB" sz="1100" dirty="0">
                  <a:solidFill>
                    <a:srgbClr val="000000"/>
                  </a:solidFill>
                  <a:latin typeface="Arial" panose="020B0604020202020204" pitchFamily="34" charset="0"/>
                  <a:cs typeface="Arial" panose="020B0604020202020204" pitchFamily="34" charset="0"/>
                </a:rPr>
                <a:t>0.6</a:t>
              </a:r>
            </a:p>
          </p:txBody>
        </p:sp>
        <p:sp>
          <p:nvSpPr>
            <p:cNvPr id="104" name="TextBox 103"/>
            <p:cNvSpPr txBox="1"/>
            <p:nvPr/>
          </p:nvSpPr>
          <p:spPr>
            <a:xfrm>
              <a:off x="5054727" y="2691025"/>
              <a:ext cx="380232" cy="261610"/>
            </a:xfrm>
            <a:prstGeom prst="rect">
              <a:avLst/>
            </a:prstGeom>
            <a:noFill/>
          </p:spPr>
          <p:txBody>
            <a:bodyPr wrap="none" rtlCol="0" anchor="ctr" anchorCtr="0">
              <a:spAutoFit/>
            </a:bodyPr>
            <a:lstStyle/>
            <a:p>
              <a:pPr algn="r"/>
              <a:r>
                <a:rPr lang="en-GB" sz="1100" dirty="0">
                  <a:solidFill>
                    <a:srgbClr val="000000"/>
                  </a:solidFill>
                  <a:latin typeface="Arial" panose="020B0604020202020204" pitchFamily="34" charset="0"/>
                  <a:cs typeface="Arial" panose="020B0604020202020204" pitchFamily="34" charset="0"/>
                </a:rPr>
                <a:t>0.4</a:t>
              </a:r>
            </a:p>
          </p:txBody>
        </p:sp>
        <p:sp>
          <p:nvSpPr>
            <p:cNvPr id="105" name="TextBox 104"/>
            <p:cNvSpPr txBox="1"/>
            <p:nvPr/>
          </p:nvSpPr>
          <p:spPr>
            <a:xfrm>
              <a:off x="5054727" y="3009777"/>
              <a:ext cx="380232" cy="261610"/>
            </a:xfrm>
            <a:prstGeom prst="rect">
              <a:avLst/>
            </a:prstGeom>
            <a:noFill/>
          </p:spPr>
          <p:txBody>
            <a:bodyPr wrap="none" rtlCol="0" anchor="ctr" anchorCtr="0">
              <a:spAutoFit/>
            </a:bodyPr>
            <a:lstStyle/>
            <a:p>
              <a:pPr algn="r"/>
              <a:r>
                <a:rPr lang="en-GB" sz="1100" dirty="0">
                  <a:solidFill>
                    <a:srgbClr val="000000"/>
                  </a:solidFill>
                  <a:latin typeface="Arial" panose="020B0604020202020204" pitchFamily="34" charset="0"/>
                  <a:cs typeface="Arial" panose="020B0604020202020204" pitchFamily="34" charset="0"/>
                </a:rPr>
                <a:t>0.2</a:t>
              </a:r>
            </a:p>
          </p:txBody>
        </p:sp>
        <p:sp>
          <p:nvSpPr>
            <p:cNvPr id="106" name="TextBox 105"/>
            <p:cNvSpPr txBox="1"/>
            <p:nvPr/>
          </p:nvSpPr>
          <p:spPr>
            <a:xfrm>
              <a:off x="5054733" y="3325781"/>
              <a:ext cx="380232" cy="261610"/>
            </a:xfrm>
            <a:prstGeom prst="rect">
              <a:avLst/>
            </a:prstGeom>
            <a:noFill/>
          </p:spPr>
          <p:txBody>
            <a:bodyPr wrap="none" rtlCol="0" anchor="ctr" anchorCtr="0">
              <a:spAutoFit/>
            </a:bodyPr>
            <a:lstStyle/>
            <a:p>
              <a:pPr algn="r"/>
              <a:r>
                <a:rPr lang="en-GB" sz="1100" dirty="0">
                  <a:solidFill>
                    <a:srgbClr val="000000"/>
                  </a:solidFill>
                  <a:latin typeface="Arial" panose="020B0604020202020204" pitchFamily="34" charset="0"/>
                  <a:cs typeface="Arial" panose="020B0604020202020204" pitchFamily="34" charset="0"/>
                </a:rPr>
                <a:t>0.0</a:t>
              </a:r>
            </a:p>
          </p:txBody>
        </p:sp>
        <p:sp>
          <p:nvSpPr>
            <p:cNvPr id="107" name="TextBox 106"/>
            <p:cNvSpPr txBox="1"/>
            <p:nvPr/>
          </p:nvSpPr>
          <p:spPr>
            <a:xfrm>
              <a:off x="5474238" y="3682864"/>
              <a:ext cx="263214" cy="261610"/>
            </a:xfrm>
            <a:prstGeom prst="rect">
              <a:avLst/>
            </a:prstGeom>
            <a:noFill/>
          </p:spPr>
          <p:txBody>
            <a:bodyPr wrap="none" rtlCol="0" anchor="t" anchorCtr="0">
              <a:spAutoFit/>
            </a:bodyPr>
            <a:lstStyle/>
            <a:p>
              <a:pPr algn="ctr"/>
              <a:r>
                <a:rPr lang="en-GB" sz="1100" dirty="0">
                  <a:solidFill>
                    <a:srgbClr val="000000"/>
                  </a:solidFill>
                  <a:latin typeface="Arial" panose="020B0604020202020204" pitchFamily="34" charset="0"/>
                  <a:cs typeface="Arial" panose="020B0604020202020204" pitchFamily="34" charset="0"/>
                </a:rPr>
                <a:t>0</a:t>
              </a:r>
            </a:p>
          </p:txBody>
        </p:sp>
        <p:sp>
          <p:nvSpPr>
            <p:cNvPr id="108" name="TextBox 107"/>
            <p:cNvSpPr txBox="1"/>
            <p:nvPr/>
          </p:nvSpPr>
          <p:spPr>
            <a:xfrm>
              <a:off x="6040635" y="3682864"/>
              <a:ext cx="263213" cy="261610"/>
            </a:xfrm>
            <a:prstGeom prst="rect">
              <a:avLst/>
            </a:prstGeom>
            <a:noFill/>
          </p:spPr>
          <p:txBody>
            <a:bodyPr wrap="none" rtlCol="0" anchor="t" anchorCtr="0">
              <a:spAutoFit/>
            </a:bodyPr>
            <a:lstStyle/>
            <a:p>
              <a:pPr algn="ctr"/>
              <a:r>
                <a:rPr lang="en-GB" sz="1100" dirty="0">
                  <a:solidFill>
                    <a:srgbClr val="000000"/>
                  </a:solidFill>
                  <a:latin typeface="Arial" panose="020B0604020202020204" pitchFamily="34" charset="0"/>
                  <a:cs typeface="Arial" panose="020B0604020202020204" pitchFamily="34" charset="0"/>
                </a:rPr>
                <a:t>3</a:t>
              </a:r>
            </a:p>
          </p:txBody>
        </p:sp>
        <p:sp>
          <p:nvSpPr>
            <p:cNvPr id="109" name="Line 12"/>
            <p:cNvSpPr>
              <a:spLocks noChangeShapeType="1"/>
            </p:cNvSpPr>
            <p:nvPr/>
          </p:nvSpPr>
          <p:spPr bwMode="auto">
            <a:xfrm>
              <a:off x="6727884" y="3643952"/>
              <a:ext cx="0" cy="7678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0" name="Line 14"/>
            <p:cNvSpPr>
              <a:spLocks noChangeShapeType="1"/>
            </p:cNvSpPr>
            <p:nvPr/>
          </p:nvSpPr>
          <p:spPr bwMode="auto">
            <a:xfrm>
              <a:off x="7263986" y="3643952"/>
              <a:ext cx="0" cy="7678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1" name="TextBox 110"/>
            <p:cNvSpPr txBox="1"/>
            <p:nvPr/>
          </p:nvSpPr>
          <p:spPr>
            <a:xfrm>
              <a:off x="6669869" y="3682864"/>
              <a:ext cx="184730" cy="177912"/>
            </a:xfrm>
            <a:prstGeom prst="rect">
              <a:avLst/>
            </a:prstGeom>
            <a:noFill/>
          </p:spPr>
          <p:txBody>
            <a:bodyPr wrap="none" rtlCol="0" anchor="t" anchorCtr="0">
              <a:spAutoFit/>
            </a:bodyPr>
            <a:lstStyle/>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112" name="TextBox 111"/>
            <p:cNvSpPr txBox="1"/>
            <p:nvPr/>
          </p:nvSpPr>
          <p:spPr>
            <a:xfrm>
              <a:off x="6599589" y="3682864"/>
              <a:ext cx="263214" cy="261610"/>
            </a:xfrm>
            <a:prstGeom prst="rect">
              <a:avLst/>
            </a:prstGeom>
            <a:noFill/>
          </p:spPr>
          <p:txBody>
            <a:bodyPr wrap="none" rtlCol="0" anchor="t" anchorCtr="0">
              <a:spAutoFit/>
            </a:bodyPr>
            <a:lstStyle/>
            <a:p>
              <a:pPr algn="ctr"/>
              <a:r>
                <a:rPr lang="en-GB" sz="1100" dirty="0">
                  <a:solidFill>
                    <a:srgbClr val="000000"/>
                  </a:solidFill>
                  <a:latin typeface="Arial" panose="020B0604020202020204" pitchFamily="34" charset="0"/>
                  <a:cs typeface="Arial" panose="020B0604020202020204" pitchFamily="34" charset="0"/>
                </a:rPr>
                <a:t>6</a:t>
              </a:r>
            </a:p>
          </p:txBody>
        </p:sp>
        <p:sp>
          <p:nvSpPr>
            <p:cNvPr id="113" name="TextBox 112"/>
            <p:cNvSpPr txBox="1"/>
            <p:nvPr/>
          </p:nvSpPr>
          <p:spPr>
            <a:xfrm>
              <a:off x="7131995" y="3682864"/>
              <a:ext cx="263213" cy="261610"/>
            </a:xfrm>
            <a:prstGeom prst="rect">
              <a:avLst/>
            </a:prstGeom>
            <a:noFill/>
          </p:spPr>
          <p:txBody>
            <a:bodyPr wrap="none" rtlCol="0" anchor="t" anchorCtr="0">
              <a:spAutoFit/>
            </a:bodyPr>
            <a:lstStyle/>
            <a:p>
              <a:pPr algn="ctr"/>
              <a:r>
                <a:rPr lang="en-GB" sz="1100" dirty="0">
                  <a:solidFill>
                    <a:srgbClr val="000000"/>
                  </a:solidFill>
                  <a:latin typeface="Arial" panose="020B0604020202020204" pitchFamily="34" charset="0"/>
                  <a:cs typeface="Arial" panose="020B0604020202020204" pitchFamily="34" charset="0"/>
                </a:rPr>
                <a:t>9</a:t>
              </a:r>
            </a:p>
          </p:txBody>
        </p:sp>
        <p:sp>
          <p:nvSpPr>
            <p:cNvPr id="114" name="TextBox 113"/>
            <p:cNvSpPr txBox="1"/>
            <p:nvPr/>
          </p:nvSpPr>
          <p:spPr>
            <a:xfrm>
              <a:off x="8730483" y="3682864"/>
              <a:ext cx="341760" cy="261610"/>
            </a:xfrm>
            <a:prstGeom prst="rect">
              <a:avLst/>
            </a:prstGeom>
            <a:noFill/>
          </p:spPr>
          <p:txBody>
            <a:bodyPr wrap="none" rtlCol="0" anchor="t" anchorCtr="0">
              <a:spAutoFit/>
            </a:bodyPr>
            <a:lstStyle/>
            <a:p>
              <a:pPr algn="ctr"/>
              <a:r>
                <a:rPr lang="en-GB" sz="1100" dirty="0">
                  <a:solidFill>
                    <a:srgbClr val="000000"/>
                  </a:solidFill>
                  <a:latin typeface="Arial" panose="020B0604020202020204" pitchFamily="34" charset="0"/>
                  <a:cs typeface="Arial" panose="020B0604020202020204" pitchFamily="34" charset="0"/>
                </a:rPr>
                <a:t>18</a:t>
              </a:r>
            </a:p>
          </p:txBody>
        </p:sp>
        <p:sp>
          <p:nvSpPr>
            <p:cNvPr id="115" name="Line 13"/>
            <p:cNvSpPr>
              <a:spLocks noChangeShapeType="1"/>
            </p:cNvSpPr>
            <p:nvPr/>
          </p:nvSpPr>
          <p:spPr bwMode="auto">
            <a:xfrm>
              <a:off x="7813891" y="3643952"/>
              <a:ext cx="0" cy="7678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6" name="Line 14"/>
            <p:cNvSpPr>
              <a:spLocks noChangeShapeType="1"/>
            </p:cNvSpPr>
            <p:nvPr/>
          </p:nvSpPr>
          <p:spPr bwMode="auto">
            <a:xfrm>
              <a:off x="8357218" y="3643952"/>
              <a:ext cx="0" cy="7678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7" name="TextBox 116"/>
            <p:cNvSpPr txBox="1"/>
            <p:nvPr/>
          </p:nvSpPr>
          <p:spPr>
            <a:xfrm>
              <a:off x="7884532" y="3682864"/>
              <a:ext cx="184730" cy="177912"/>
            </a:xfrm>
            <a:prstGeom prst="rect">
              <a:avLst/>
            </a:prstGeom>
            <a:noFill/>
          </p:spPr>
          <p:txBody>
            <a:bodyPr wrap="none" rtlCol="0" anchor="t" anchorCtr="0">
              <a:spAutoFit/>
            </a:bodyPr>
            <a:lstStyle/>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118" name="TextBox 117"/>
            <p:cNvSpPr txBox="1"/>
            <p:nvPr/>
          </p:nvSpPr>
          <p:spPr>
            <a:xfrm>
              <a:off x="7639637" y="3682864"/>
              <a:ext cx="341760" cy="261610"/>
            </a:xfrm>
            <a:prstGeom prst="rect">
              <a:avLst/>
            </a:prstGeom>
            <a:noFill/>
          </p:spPr>
          <p:txBody>
            <a:bodyPr wrap="none" rtlCol="0" anchor="t" anchorCtr="0">
              <a:spAutoFit/>
            </a:bodyPr>
            <a:lstStyle/>
            <a:p>
              <a:pPr algn="ctr"/>
              <a:r>
                <a:rPr lang="en-GB" sz="1100" dirty="0">
                  <a:solidFill>
                    <a:srgbClr val="000000"/>
                  </a:solidFill>
                  <a:latin typeface="Arial" panose="020B0604020202020204" pitchFamily="34" charset="0"/>
                  <a:cs typeface="Arial" panose="020B0604020202020204" pitchFamily="34" charset="0"/>
                </a:rPr>
                <a:t>12</a:t>
              </a:r>
            </a:p>
          </p:txBody>
        </p:sp>
        <p:sp>
          <p:nvSpPr>
            <p:cNvPr id="119" name="TextBox 118"/>
            <p:cNvSpPr txBox="1"/>
            <p:nvPr/>
          </p:nvSpPr>
          <p:spPr>
            <a:xfrm>
              <a:off x="8185053" y="3682864"/>
              <a:ext cx="341760" cy="261610"/>
            </a:xfrm>
            <a:prstGeom prst="rect">
              <a:avLst/>
            </a:prstGeom>
            <a:noFill/>
          </p:spPr>
          <p:txBody>
            <a:bodyPr wrap="none" rtlCol="0" anchor="t" anchorCtr="0">
              <a:spAutoFit/>
            </a:bodyPr>
            <a:lstStyle/>
            <a:p>
              <a:pPr algn="ctr"/>
              <a:r>
                <a:rPr lang="en-GB" sz="1100" dirty="0">
                  <a:solidFill>
                    <a:srgbClr val="000000"/>
                  </a:solidFill>
                  <a:latin typeface="Arial" panose="020B0604020202020204" pitchFamily="34" charset="0"/>
                  <a:cs typeface="Arial" panose="020B0604020202020204" pitchFamily="34" charset="0"/>
                </a:rPr>
                <a:t>15</a:t>
              </a:r>
            </a:p>
          </p:txBody>
        </p:sp>
        <p:cxnSp>
          <p:nvCxnSpPr>
            <p:cNvPr id="120" name="Straight Connector 119"/>
            <p:cNvCxnSpPr/>
            <p:nvPr/>
          </p:nvCxnSpPr>
          <p:spPr>
            <a:xfrm>
              <a:off x="8069262" y="1986380"/>
              <a:ext cx="0" cy="108000"/>
            </a:xfrm>
            <a:prstGeom prst="line">
              <a:avLst/>
            </a:pr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cxnSp>
        <p:sp>
          <p:nvSpPr>
            <p:cNvPr id="121" name="TextBox 120"/>
            <p:cNvSpPr txBox="1"/>
            <p:nvPr/>
          </p:nvSpPr>
          <p:spPr>
            <a:xfrm>
              <a:off x="8116764" y="1909575"/>
              <a:ext cx="797013" cy="261610"/>
            </a:xfrm>
            <a:prstGeom prst="rect">
              <a:avLst/>
            </a:prstGeom>
            <a:noFill/>
          </p:spPr>
          <p:txBody>
            <a:bodyPr wrap="none" rtlCol="0">
              <a:spAutoFit/>
            </a:bodyPr>
            <a:lstStyle/>
            <a:p>
              <a:r>
                <a:rPr lang="en-GB" sz="1100" dirty="0"/>
                <a:t>Censored</a:t>
              </a:r>
            </a:p>
          </p:txBody>
        </p:sp>
        <p:sp>
          <p:nvSpPr>
            <p:cNvPr id="122" name="TextBox 121"/>
            <p:cNvSpPr txBox="1"/>
            <p:nvPr/>
          </p:nvSpPr>
          <p:spPr>
            <a:xfrm>
              <a:off x="5877525" y="3153037"/>
              <a:ext cx="2499402" cy="261610"/>
            </a:xfrm>
            <a:prstGeom prst="rect">
              <a:avLst/>
            </a:prstGeom>
            <a:noFill/>
          </p:spPr>
          <p:txBody>
            <a:bodyPr wrap="none" rtlCol="0">
              <a:spAutoFit/>
            </a:bodyPr>
            <a:lstStyle/>
            <a:p>
              <a:r>
                <a:rPr lang="en-GB" sz="1100" dirty="0" err="1"/>
                <a:t>mDoR</a:t>
              </a:r>
              <a:r>
                <a:rPr lang="en-GB" sz="1100" dirty="0"/>
                <a:t>: 7.3 months (95%CI 7.2, </a:t>
              </a:r>
              <a:r>
                <a:rPr lang="en-GB" sz="1100" dirty="0">
                  <a:cs typeface="Arial"/>
                </a:rPr>
                <a:t>NE)</a:t>
              </a:r>
              <a:endParaRPr lang="en-GB" sz="1100" dirty="0"/>
            </a:p>
          </p:txBody>
        </p:sp>
        <p:sp>
          <p:nvSpPr>
            <p:cNvPr id="123" name="TextBox 122"/>
            <p:cNvSpPr txBox="1"/>
            <p:nvPr/>
          </p:nvSpPr>
          <p:spPr>
            <a:xfrm>
              <a:off x="5434965" y="3440891"/>
              <a:ext cx="341760" cy="261610"/>
            </a:xfrm>
            <a:prstGeom prst="rect">
              <a:avLst/>
            </a:prstGeom>
            <a:noFill/>
          </p:spPr>
          <p:txBody>
            <a:bodyPr wrap="none" rtlCol="0">
              <a:spAutoFit/>
            </a:bodyPr>
            <a:lstStyle/>
            <a:p>
              <a:pPr algn="ctr"/>
              <a:r>
                <a:rPr lang="en-GB" sz="1100" dirty="0"/>
                <a:t>22</a:t>
              </a:r>
            </a:p>
          </p:txBody>
        </p:sp>
        <p:sp>
          <p:nvSpPr>
            <p:cNvPr id="124" name="TextBox 123"/>
            <p:cNvSpPr txBox="1"/>
            <p:nvPr/>
          </p:nvSpPr>
          <p:spPr>
            <a:xfrm>
              <a:off x="6001361" y="3440891"/>
              <a:ext cx="341760" cy="261610"/>
            </a:xfrm>
            <a:prstGeom prst="rect">
              <a:avLst/>
            </a:prstGeom>
            <a:noFill/>
          </p:spPr>
          <p:txBody>
            <a:bodyPr wrap="none" rtlCol="0">
              <a:spAutoFit/>
            </a:bodyPr>
            <a:lstStyle/>
            <a:p>
              <a:pPr algn="ctr"/>
              <a:r>
                <a:rPr lang="en-GB" sz="1100" dirty="0"/>
                <a:t>18</a:t>
              </a:r>
            </a:p>
          </p:txBody>
        </p:sp>
        <p:sp>
          <p:nvSpPr>
            <p:cNvPr id="125" name="TextBox 124"/>
            <p:cNvSpPr txBox="1"/>
            <p:nvPr/>
          </p:nvSpPr>
          <p:spPr>
            <a:xfrm>
              <a:off x="6599590" y="3440891"/>
              <a:ext cx="263213" cy="261610"/>
            </a:xfrm>
            <a:prstGeom prst="rect">
              <a:avLst/>
            </a:prstGeom>
            <a:noFill/>
          </p:spPr>
          <p:txBody>
            <a:bodyPr wrap="none" rtlCol="0">
              <a:spAutoFit/>
            </a:bodyPr>
            <a:lstStyle/>
            <a:p>
              <a:pPr algn="ctr"/>
              <a:r>
                <a:rPr lang="en-GB" sz="1100" dirty="0"/>
                <a:t>6</a:t>
              </a:r>
            </a:p>
          </p:txBody>
        </p:sp>
        <p:sp>
          <p:nvSpPr>
            <p:cNvPr id="126" name="TextBox 125"/>
            <p:cNvSpPr txBox="1"/>
            <p:nvPr/>
          </p:nvSpPr>
          <p:spPr>
            <a:xfrm>
              <a:off x="7131995" y="3440891"/>
              <a:ext cx="263213" cy="261610"/>
            </a:xfrm>
            <a:prstGeom prst="rect">
              <a:avLst/>
            </a:prstGeom>
            <a:noFill/>
          </p:spPr>
          <p:txBody>
            <a:bodyPr wrap="none" rtlCol="0">
              <a:spAutoFit/>
            </a:bodyPr>
            <a:lstStyle/>
            <a:p>
              <a:pPr algn="ctr"/>
              <a:r>
                <a:rPr lang="en-GB" sz="1100" dirty="0"/>
                <a:t>3</a:t>
              </a:r>
            </a:p>
          </p:txBody>
        </p:sp>
        <p:sp>
          <p:nvSpPr>
            <p:cNvPr id="127" name="TextBox 126"/>
            <p:cNvSpPr txBox="1"/>
            <p:nvPr/>
          </p:nvSpPr>
          <p:spPr>
            <a:xfrm>
              <a:off x="7678911" y="3440891"/>
              <a:ext cx="263213" cy="261610"/>
            </a:xfrm>
            <a:prstGeom prst="rect">
              <a:avLst/>
            </a:prstGeom>
            <a:noFill/>
          </p:spPr>
          <p:txBody>
            <a:bodyPr wrap="none" rtlCol="0">
              <a:spAutoFit/>
            </a:bodyPr>
            <a:lstStyle/>
            <a:p>
              <a:pPr algn="ctr"/>
              <a:r>
                <a:rPr lang="en-GB" sz="1100" dirty="0"/>
                <a:t>2</a:t>
              </a:r>
            </a:p>
          </p:txBody>
        </p:sp>
        <p:sp>
          <p:nvSpPr>
            <p:cNvPr id="128" name="TextBox 127"/>
            <p:cNvSpPr txBox="1"/>
            <p:nvPr/>
          </p:nvSpPr>
          <p:spPr>
            <a:xfrm>
              <a:off x="8224327" y="3440891"/>
              <a:ext cx="263213" cy="261610"/>
            </a:xfrm>
            <a:prstGeom prst="rect">
              <a:avLst/>
            </a:prstGeom>
            <a:noFill/>
          </p:spPr>
          <p:txBody>
            <a:bodyPr wrap="none" rtlCol="0">
              <a:spAutoFit/>
            </a:bodyPr>
            <a:lstStyle/>
            <a:p>
              <a:pPr algn="ctr"/>
              <a:r>
                <a:rPr lang="en-GB" sz="1100" dirty="0"/>
                <a:t>1</a:t>
              </a:r>
            </a:p>
          </p:txBody>
        </p:sp>
        <p:sp>
          <p:nvSpPr>
            <p:cNvPr id="129" name="TextBox 128"/>
            <p:cNvSpPr txBox="1"/>
            <p:nvPr/>
          </p:nvSpPr>
          <p:spPr>
            <a:xfrm>
              <a:off x="8769757" y="3440891"/>
              <a:ext cx="263213" cy="261610"/>
            </a:xfrm>
            <a:prstGeom prst="rect">
              <a:avLst/>
            </a:prstGeom>
            <a:noFill/>
          </p:spPr>
          <p:txBody>
            <a:bodyPr wrap="none" rtlCol="0">
              <a:spAutoFit/>
            </a:bodyPr>
            <a:lstStyle/>
            <a:p>
              <a:pPr algn="ctr"/>
              <a:r>
                <a:rPr lang="en-GB" sz="1100" dirty="0"/>
                <a:t>0</a:t>
              </a:r>
            </a:p>
          </p:txBody>
        </p:sp>
        <p:grpSp>
          <p:nvGrpSpPr>
            <p:cNvPr id="130" name="Group 26"/>
            <p:cNvGrpSpPr>
              <a:grpSpLocks/>
            </p:cNvGrpSpPr>
            <p:nvPr/>
          </p:nvGrpSpPr>
          <p:grpSpPr bwMode="auto">
            <a:xfrm>
              <a:off x="5599433" y="1877923"/>
              <a:ext cx="3019041" cy="1171752"/>
              <a:chOff x="2170" y="1885"/>
              <a:chExt cx="1416" cy="555"/>
            </a:xfrm>
          </p:grpSpPr>
          <p:sp>
            <p:nvSpPr>
              <p:cNvPr id="131" name="Line 27"/>
              <p:cNvSpPr>
                <a:spLocks noChangeShapeType="1"/>
              </p:cNvSpPr>
              <p:nvPr/>
            </p:nvSpPr>
            <p:spPr bwMode="auto">
              <a:xfrm>
                <a:off x="2470" y="1885"/>
                <a:ext cx="0" cy="45"/>
              </a:xfrm>
              <a:prstGeom prst="line">
                <a:avLst/>
              </a:pr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 name="Line 28"/>
              <p:cNvSpPr>
                <a:spLocks noChangeShapeType="1"/>
              </p:cNvSpPr>
              <p:nvPr/>
            </p:nvSpPr>
            <p:spPr bwMode="auto">
              <a:xfrm>
                <a:off x="2488" y="1885"/>
                <a:ext cx="0" cy="45"/>
              </a:xfrm>
              <a:prstGeom prst="line">
                <a:avLst/>
              </a:pr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Line 29"/>
              <p:cNvSpPr>
                <a:spLocks noChangeShapeType="1"/>
              </p:cNvSpPr>
              <p:nvPr/>
            </p:nvSpPr>
            <p:spPr bwMode="auto">
              <a:xfrm>
                <a:off x="2560" y="1885"/>
                <a:ext cx="0" cy="45"/>
              </a:xfrm>
              <a:prstGeom prst="line">
                <a:avLst/>
              </a:pr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Line 30"/>
              <p:cNvSpPr>
                <a:spLocks noChangeShapeType="1"/>
              </p:cNvSpPr>
              <p:nvPr/>
            </p:nvSpPr>
            <p:spPr bwMode="auto">
              <a:xfrm>
                <a:off x="2512" y="1885"/>
                <a:ext cx="0" cy="45"/>
              </a:xfrm>
              <a:prstGeom prst="line">
                <a:avLst/>
              </a:pr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Line 31"/>
              <p:cNvSpPr>
                <a:spLocks noChangeShapeType="1"/>
              </p:cNvSpPr>
              <p:nvPr/>
            </p:nvSpPr>
            <p:spPr bwMode="auto">
              <a:xfrm>
                <a:off x="2668" y="2031"/>
                <a:ext cx="0" cy="36"/>
              </a:xfrm>
              <a:prstGeom prst="line">
                <a:avLst/>
              </a:pr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Line 32"/>
              <p:cNvSpPr>
                <a:spLocks noChangeShapeType="1"/>
              </p:cNvSpPr>
              <p:nvPr/>
            </p:nvSpPr>
            <p:spPr bwMode="auto">
              <a:xfrm>
                <a:off x="2638" y="1957"/>
                <a:ext cx="0" cy="30"/>
              </a:xfrm>
              <a:prstGeom prst="line">
                <a:avLst/>
              </a:pr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 name="Line 33"/>
              <p:cNvSpPr>
                <a:spLocks noChangeShapeType="1"/>
              </p:cNvSpPr>
              <p:nvPr/>
            </p:nvSpPr>
            <p:spPr bwMode="auto">
              <a:xfrm>
                <a:off x="2638" y="2047"/>
                <a:ext cx="30" cy="0"/>
              </a:xfrm>
              <a:prstGeom prst="line">
                <a:avLst/>
              </a:pr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 name="Line 34"/>
              <p:cNvSpPr>
                <a:spLocks noChangeShapeType="1"/>
              </p:cNvSpPr>
              <p:nvPr/>
            </p:nvSpPr>
            <p:spPr bwMode="auto">
              <a:xfrm>
                <a:off x="2614" y="1969"/>
                <a:ext cx="36" cy="0"/>
              </a:xfrm>
              <a:prstGeom prst="line">
                <a:avLst/>
              </a:pr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 name="Freeform 35"/>
              <p:cNvSpPr>
                <a:spLocks/>
              </p:cNvSpPr>
              <p:nvPr/>
            </p:nvSpPr>
            <p:spPr bwMode="auto">
              <a:xfrm>
                <a:off x="2170" y="1909"/>
                <a:ext cx="1416" cy="510"/>
              </a:xfrm>
              <a:custGeom>
                <a:avLst/>
                <a:gdLst>
                  <a:gd name="T0" fmla="*/ 236 w 236"/>
                  <a:gd name="T1" fmla="*/ 85 h 85"/>
                  <a:gd name="T2" fmla="*/ 144 w 236"/>
                  <a:gd name="T3" fmla="*/ 85 h 85"/>
                  <a:gd name="T4" fmla="*/ 144 w 236"/>
                  <a:gd name="T5" fmla="*/ 64 h 85"/>
                  <a:gd name="T6" fmla="*/ 105 w 236"/>
                  <a:gd name="T7" fmla="*/ 64 h 85"/>
                  <a:gd name="T8" fmla="*/ 105 w 236"/>
                  <a:gd name="T9" fmla="*/ 43 h 85"/>
                  <a:gd name="T10" fmla="*/ 102 w 236"/>
                  <a:gd name="T11" fmla="*/ 43 h 85"/>
                  <a:gd name="T12" fmla="*/ 102 w 236"/>
                  <a:gd name="T13" fmla="*/ 23 h 85"/>
                  <a:gd name="T14" fmla="*/ 80 w 236"/>
                  <a:gd name="T15" fmla="*/ 23 h 85"/>
                  <a:gd name="T16" fmla="*/ 80 w 236"/>
                  <a:gd name="T17" fmla="*/ 10 h 85"/>
                  <a:gd name="T18" fmla="*/ 77 w 236"/>
                  <a:gd name="T19" fmla="*/ 10 h 85"/>
                  <a:gd name="T20" fmla="*/ 77 w 236"/>
                  <a:gd name="T21" fmla="*/ 0 h 85"/>
                  <a:gd name="T22" fmla="*/ 0 w 236"/>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85">
                    <a:moveTo>
                      <a:pt x="236" y="85"/>
                    </a:moveTo>
                    <a:lnTo>
                      <a:pt x="144" y="85"/>
                    </a:lnTo>
                    <a:lnTo>
                      <a:pt x="144" y="64"/>
                    </a:lnTo>
                    <a:lnTo>
                      <a:pt x="105" y="64"/>
                    </a:lnTo>
                    <a:lnTo>
                      <a:pt x="105" y="43"/>
                    </a:lnTo>
                    <a:lnTo>
                      <a:pt x="102" y="43"/>
                    </a:lnTo>
                    <a:lnTo>
                      <a:pt x="102" y="23"/>
                    </a:lnTo>
                    <a:lnTo>
                      <a:pt x="80" y="23"/>
                    </a:lnTo>
                    <a:lnTo>
                      <a:pt x="80" y="10"/>
                    </a:lnTo>
                    <a:lnTo>
                      <a:pt x="77" y="10"/>
                    </a:lnTo>
                    <a:lnTo>
                      <a:pt x="77" y="0"/>
                    </a:lnTo>
                    <a:lnTo>
                      <a:pt x="0" y="0"/>
                    </a:lnTo>
                  </a:path>
                </a:pathLst>
              </a:cu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Line 36"/>
              <p:cNvSpPr>
                <a:spLocks noChangeShapeType="1"/>
              </p:cNvSpPr>
              <p:nvPr/>
            </p:nvSpPr>
            <p:spPr bwMode="auto">
              <a:xfrm>
                <a:off x="2308" y="1885"/>
                <a:ext cx="0" cy="45"/>
              </a:xfrm>
              <a:prstGeom prst="line">
                <a:avLst/>
              </a:pr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 name="Line 37"/>
              <p:cNvSpPr>
                <a:spLocks noChangeShapeType="1"/>
              </p:cNvSpPr>
              <p:nvPr/>
            </p:nvSpPr>
            <p:spPr bwMode="auto">
              <a:xfrm>
                <a:off x="2320" y="1885"/>
                <a:ext cx="0" cy="45"/>
              </a:xfrm>
              <a:prstGeom prst="line">
                <a:avLst/>
              </a:pr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 name="Line 38"/>
              <p:cNvSpPr>
                <a:spLocks noChangeShapeType="1"/>
              </p:cNvSpPr>
              <p:nvPr/>
            </p:nvSpPr>
            <p:spPr bwMode="auto">
              <a:xfrm>
                <a:off x="2242" y="1885"/>
                <a:ext cx="0" cy="45"/>
              </a:xfrm>
              <a:prstGeom prst="line">
                <a:avLst/>
              </a:pr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 name="Line 39"/>
              <p:cNvSpPr>
                <a:spLocks noChangeShapeType="1"/>
              </p:cNvSpPr>
              <p:nvPr/>
            </p:nvSpPr>
            <p:spPr bwMode="auto">
              <a:xfrm>
                <a:off x="2578" y="1885"/>
                <a:ext cx="0" cy="45"/>
              </a:xfrm>
              <a:prstGeom prst="line">
                <a:avLst/>
              </a:pr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Line 40"/>
              <p:cNvSpPr>
                <a:spLocks noChangeShapeType="1"/>
              </p:cNvSpPr>
              <p:nvPr/>
            </p:nvSpPr>
            <p:spPr bwMode="auto">
              <a:xfrm>
                <a:off x="2590" y="1885"/>
                <a:ext cx="0" cy="45"/>
              </a:xfrm>
              <a:prstGeom prst="line">
                <a:avLst/>
              </a:pr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 name="Line 41"/>
              <p:cNvSpPr>
                <a:spLocks noChangeShapeType="1"/>
              </p:cNvSpPr>
              <p:nvPr/>
            </p:nvSpPr>
            <p:spPr bwMode="auto">
              <a:xfrm>
                <a:off x="2602" y="1885"/>
                <a:ext cx="0" cy="45"/>
              </a:xfrm>
              <a:prstGeom prst="line">
                <a:avLst/>
              </a:pr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 name="Line 42"/>
              <p:cNvSpPr>
                <a:spLocks noChangeShapeType="1"/>
              </p:cNvSpPr>
              <p:nvPr/>
            </p:nvSpPr>
            <p:spPr bwMode="auto">
              <a:xfrm>
                <a:off x="2182" y="1885"/>
                <a:ext cx="0" cy="45"/>
              </a:xfrm>
              <a:prstGeom prst="line">
                <a:avLst/>
              </a:pr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 name="Line 43"/>
              <p:cNvSpPr>
                <a:spLocks noChangeShapeType="1"/>
              </p:cNvSpPr>
              <p:nvPr/>
            </p:nvSpPr>
            <p:spPr bwMode="auto">
              <a:xfrm>
                <a:off x="2578" y="1885"/>
                <a:ext cx="0" cy="45"/>
              </a:xfrm>
              <a:prstGeom prst="line">
                <a:avLst/>
              </a:pr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 name="Line 44"/>
              <p:cNvSpPr>
                <a:spLocks noChangeShapeType="1"/>
              </p:cNvSpPr>
              <p:nvPr/>
            </p:nvSpPr>
            <p:spPr bwMode="auto">
              <a:xfrm>
                <a:off x="3208" y="2395"/>
                <a:ext cx="0" cy="45"/>
              </a:xfrm>
              <a:prstGeom prst="line">
                <a:avLst/>
              </a:pr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 name="Line 45"/>
              <p:cNvSpPr>
                <a:spLocks noChangeShapeType="1"/>
              </p:cNvSpPr>
              <p:nvPr/>
            </p:nvSpPr>
            <p:spPr bwMode="auto">
              <a:xfrm>
                <a:off x="3568" y="2395"/>
                <a:ext cx="0" cy="45"/>
              </a:xfrm>
              <a:prstGeom prst="line">
                <a:avLst/>
              </a:pr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sp>
        <p:nvSpPr>
          <p:cNvPr id="150" name="Freeform 149"/>
          <p:cNvSpPr>
            <a:spLocks/>
          </p:cNvSpPr>
          <p:nvPr/>
        </p:nvSpPr>
        <p:spPr bwMode="auto">
          <a:xfrm>
            <a:off x="3132889" y="4328112"/>
            <a:ext cx="3448795" cy="173409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51" name="Line 6"/>
          <p:cNvSpPr>
            <a:spLocks noChangeShapeType="1"/>
          </p:cNvSpPr>
          <p:nvPr/>
        </p:nvSpPr>
        <p:spPr bwMode="auto">
          <a:xfrm>
            <a:off x="3052475" y="4328111"/>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52" name="Line 7"/>
          <p:cNvSpPr>
            <a:spLocks noChangeShapeType="1"/>
          </p:cNvSpPr>
          <p:nvPr/>
        </p:nvSpPr>
        <p:spPr bwMode="auto">
          <a:xfrm>
            <a:off x="3052475" y="4644270"/>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53" name="Line 8"/>
          <p:cNvSpPr>
            <a:spLocks noChangeShapeType="1"/>
          </p:cNvSpPr>
          <p:nvPr/>
        </p:nvSpPr>
        <p:spPr bwMode="auto">
          <a:xfrm>
            <a:off x="3052475" y="4946873"/>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54" name="Line 9"/>
          <p:cNvSpPr>
            <a:spLocks noChangeShapeType="1"/>
          </p:cNvSpPr>
          <p:nvPr/>
        </p:nvSpPr>
        <p:spPr bwMode="auto">
          <a:xfrm>
            <a:off x="3052475" y="5241235"/>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55" name="Line 10"/>
          <p:cNvSpPr>
            <a:spLocks noChangeShapeType="1"/>
          </p:cNvSpPr>
          <p:nvPr/>
        </p:nvSpPr>
        <p:spPr bwMode="auto">
          <a:xfrm>
            <a:off x="3052475" y="5560142"/>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56" name="Line 11"/>
          <p:cNvSpPr>
            <a:spLocks noChangeShapeType="1"/>
          </p:cNvSpPr>
          <p:nvPr/>
        </p:nvSpPr>
        <p:spPr bwMode="auto">
          <a:xfrm>
            <a:off x="3052475" y="5876302"/>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57" name="Line 17"/>
          <p:cNvSpPr>
            <a:spLocks noChangeShapeType="1"/>
          </p:cNvSpPr>
          <p:nvPr/>
        </p:nvSpPr>
        <p:spPr bwMode="auto">
          <a:xfrm>
            <a:off x="6586259" y="6062489"/>
            <a:ext cx="0" cy="7678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58" name="Line 21"/>
          <p:cNvSpPr>
            <a:spLocks noChangeShapeType="1"/>
          </p:cNvSpPr>
          <p:nvPr/>
        </p:nvSpPr>
        <p:spPr bwMode="auto">
          <a:xfrm>
            <a:off x="3276218" y="6062489"/>
            <a:ext cx="0" cy="7678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159" name="TextBox 158"/>
          <p:cNvSpPr txBox="1"/>
          <p:nvPr/>
        </p:nvSpPr>
        <p:spPr>
          <a:xfrm rot="16200000">
            <a:off x="1786828" y="4899120"/>
            <a:ext cx="1531188" cy="430887"/>
          </a:xfrm>
          <a:prstGeom prst="rect">
            <a:avLst/>
          </a:prstGeom>
          <a:noFill/>
        </p:spPr>
        <p:txBody>
          <a:bodyPr wrap="none" rtlCol="0">
            <a:spAutoFit/>
          </a:bodyPr>
          <a:lstStyle/>
          <a:p>
            <a:pPr algn="ctr" fontAlgn="base">
              <a:spcBef>
                <a:spcPct val="0"/>
              </a:spcBef>
              <a:spcAft>
                <a:spcPct val="0"/>
              </a:spcAft>
            </a:pPr>
            <a:r>
              <a:rPr lang="en-GB" sz="1100" dirty="0">
                <a:solidFill>
                  <a:srgbClr val="000000"/>
                </a:solidFill>
                <a:latin typeface="Arial" panose="020B0604020202020204" pitchFamily="34" charset="0"/>
                <a:cs typeface="Arial" panose="020B0604020202020204" pitchFamily="34" charset="0"/>
              </a:rPr>
              <a:t>Duration of response </a:t>
            </a:r>
            <a:br>
              <a:rPr lang="en-GB" sz="1100" dirty="0">
                <a:solidFill>
                  <a:srgbClr val="000000"/>
                </a:solidFill>
                <a:latin typeface="Arial" panose="020B0604020202020204" pitchFamily="34" charset="0"/>
                <a:cs typeface="Arial" panose="020B0604020202020204" pitchFamily="34" charset="0"/>
              </a:rPr>
            </a:br>
            <a:r>
              <a:rPr lang="en-GB" sz="1100" dirty="0">
                <a:solidFill>
                  <a:srgbClr val="000000"/>
                </a:solidFill>
                <a:latin typeface="Arial" panose="020B0604020202020204" pitchFamily="34" charset="0"/>
                <a:cs typeface="Arial" panose="020B0604020202020204" pitchFamily="34" charset="0"/>
              </a:rPr>
              <a:t>probability, %</a:t>
            </a:r>
          </a:p>
        </p:txBody>
      </p:sp>
      <p:sp>
        <p:nvSpPr>
          <p:cNvPr id="160" name="TextBox 159"/>
          <p:cNvSpPr txBox="1"/>
          <p:nvPr/>
        </p:nvSpPr>
        <p:spPr>
          <a:xfrm>
            <a:off x="4055038" y="6259990"/>
            <a:ext cx="1574470" cy="261610"/>
          </a:xfrm>
          <a:prstGeom prst="rect">
            <a:avLst/>
          </a:prstGeom>
          <a:noFill/>
        </p:spPr>
        <p:txBody>
          <a:bodyPr wrap="none" rtlCol="0">
            <a:spAutoFit/>
          </a:bodyPr>
          <a:lstStyle/>
          <a:p>
            <a:pPr algn="ctr" fontAlgn="base">
              <a:spcBef>
                <a:spcPct val="0"/>
              </a:spcBef>
              <a:spcAft>
                <a:spcPct val="0"/>
              </a:spcAft>
            </a:pPr>
            <a:r>
              <a:rPr lang="en-GB" sz="1100" dirty="0">
                <a:solidFill>
                  <a:srgbClr val="000000"/>
                </a:solidFill>
                <a:latin typeface="Arial" panose="020B0604020202020204" pitchFamily="34" charset="0"/>
                <a:cs typeface="Arial" panose="020B0604020202020204" pitchFamily="34" charset="0"/>
              </a:rPr>
              <a:t>Months from first dose</a:t>
            </a:r>
          </a:p>
        </p:txBody>
      </p:sp>
      <p:sp>
        <p:nvSpPr>
          <p:cNvPr id="161" name="TextBox 160"/>
          <p:cNvSpPr txBox="1"/>
          <p:nvPr/>
        </p:nvSpPr>
        <p:spPr>
          <a:xfrm>
            <a:off x="2729958" y="4195450"/>
            <a:ext cx="380232" cy="261610"/>
          </a:xfrm>
          <a:prstGeom prst="rect">
            <a:avLst/>
          </a:prstGeom>
          <a:noFill/>
        </p:spPr>
        <p:txBody>
          <a:bodyPr wrap="none" rtlCol="0" anchor="ctr" anchorCtr="0">
            <a:spAutoFit/>
          </a:bodyPr>
          <a:lstStyle/>
          <a:p>
            <a:pPr algn="r"/>
            <a:r>
              <a:rPr lang="en-GB" sz="1100" dirty="0">
                <a:solidFill>
                  <a:srgbClr val="000000"/>
                </a:solidFill>
                <a:latin typeface="Arial" panose="020B0604020202020204" pitchFamily="34" charset="0"/>
                <a:cs typeface="Arial" panose="020B0604020202020204" pitchFamily="34" charset="0"/>
              </a:rPr>
              <a:t>1.0</a:t>
            </a:r>
          </a:p>
        </p:txBody>
      </p:sp>
      <p:sp>
        <p:nvSpPr>
          <p:cNvPr id="162" name="TextBox 161"/>
          <p:cNvSpPr txBox="1"/>
          <p:nvPr/>
        </p:nvSpPr>
        <p:spPr>
          <a:xfrm>
            <a:off x="2729959" y="4512904"/>
            <a:ext cx="380232" cy="261610"/>
          </a:xfrm>
          <a:prstGeom prst="rect">
            <a:avLst/>
          </a:prstGeom>
          <a:noFill/>
        </p:spPr>
        <p:txBody>
          <a:bodyPr wrap="none" rtlCol="0" anchor="ctr" anchorCtr="0">
            <a:spAutoFit/>
          </a:bodyPr>
          <a:lstStyle/>
          <a:p>
            <a:pPr algn="r"/>
            <a:r>
              <a:rPr lang="en-GB" sz="1100" dirty="0">
                <a:solidFill>
                  <a:srgbClr val="000000"/>
                </a:solidFill>
                <a:latin typeface="Arial" panose="020B0604020202020204" pitchFamily="34" charset="0"/>
                <a:cs typeface="Arial" panose="020B0604020202020204" pitchFamily="34" charset="0"/>
              </a:rPr>
              <a:t>0.8</a:t>
            </a:r>
          </a:p>
        </p:txBody>
      </p:sp>
      <p:sp>
        <p:nvSpPr>
          <p:cNvPr id="163" name="TextBox 162"/>
          <p:cNvSpPr txBox="1"/>
          <p:nvPr/>
        </p:nvSpPr>
        <p:spPr>
          <a:xfrm>
            <a:off x="2729959" y="4815353"/>
            <a:ext cx="380232" cy="261610"/>
          </a:xfrm>
          <a:prstGeom prst="rect">
            <a:avLst/>
          </a:prstGeom>
          <a:noFill/>
        </p:spPr>
        <p:txBody>
          <a:bodyPr wrap="none" rtlCol="0" anchor="ctr" anchorCtr="0">
            <a:spAutoFit/>
          </a:bodyPr>
          <a:lstStyle/>
          <a:p>
            <a:pPr algn="r"/>
            <a:r>
              <a:rPr lang="en-GB" sz="1100" dirty="0">
                <a:solidFill>
                  <a:srgbClr val="000000"/>
                </a:solidFill>
                <a:latin typeface="Arial" panose="020B0604020202020204" pitchFamily="34" charset="0"/>
                <a:cs typeface="Arial" panose="020B0604020202020204" pitchFamily="34" charset="0"/>
              </a:rPr>
              <a:t>0.6</a:t>
            </a:r>
          </a:p>
        </p:txBody>
      </p:sp>
      <p:sp>
        <p:nvSpPr>
          <p:cNvPr id="164" name="TextBox 163"/>
          <p:cNvSpPr txBox="1"/>
          <p:nvPr/>
        </p:nvSpPr>
        <p:spPr>
          <a:xfrm>
            <a:off x="2729959" y="5109562"/>
            <a:ext cx="380232" cy="261610"/>
          </a:xfrm>
          <a:prstGeom prst="rect">
            <a:avLst/>
          </a:prstGeom>
          <a:noFill/>
        </p:spPr>
        <p:txBody>
          <a:bodyPr wrap="none" rtlCol="0" anchor="ctr" anchorCtr="0">
            <a:spAutoFit/>
          </a:bodyPr>
          <a:lstStyle/>
          <a:p>
            <a:pPr algn="r"/>
            <a:r>
              <a:rPr lang="en-GB" sz="1100" dirty="0">
                <a:solidFill>
                  <a:srgbClr val="000000"/>
                </a:solidFill>
                <a:latin typeface="Arial" panose="020B0604020202020204" pitchFamily="34" charset="0"/>
                <a:cs typeface="Arial" panose="020B0604020202020204" pitchFamily="34" charset="0"/>
              </a:rPr>
              <a:t>0.4</a:t>
            </a:r>
          </a:p>
        </p:txBody>
      </p:sp>
      <p:sp>
        <p:nvSpPr>
          <p:cNvPr id="165" name="TextBox 164"/>
          <p:cNvSpPr txBox="1"/>
          <p:nvPr/>
        </p:nvSpPr>
        <p:spPr>
          <a:xfrm>
            <a:off x="2729959" y="5428314"/>
            <a:ext cx="380232" cy="261610"/>
          </a:xfrm>
          <a:prstGeom prst="rect">
            <a:avLst/>
          </a:prstGeom>
          <a:noFill/>
        </p:spPr>
        <p:txBody>
          <a:bodyPr wrap="none" rtlCol="0" anchor="ctr" anchorCtr="0">
            <a:spAutoFit/>
          </a:bodyPr>
          <a:lstStyle/>
          <a:p>
            <a:pPr algn="r"/>
            <a:r>
              <a:rPr lang="en-GB" sz="1100" dirty="0">
                <a:solidFill>
                  <a:srgbClr val="000000"/>
                </a:solidFill>
                <a:latin typeface="Arial" panose="020B0604020202020204" pitchFamily="34" charset="0"/>
                <a:cs typeface="Arial" panose="020B0604020202020204" pitchFamily="34" charset="0"/>
              </a:rPr>
              <a:t>0.2</a:t>
            </a:r>
          </a:p>
        </p:txBody>
      </p:sp>
      <p:sp>
        <p:nvSpPr>
          <p:cNvPr id="166" name="TextBox 165"/>
          <p:cNvSpPr txBox="1"/>
          <p:nvPr/>
        </p:nvSpPr>
        <p:spPr>
          <a:xfrm>
            <a:off x="2729965" y="5744318"/>
            <a:ext cx="380232" cy="261610"/>
          </a:xfrm>
          <a:prstGeom prst="rect">
            <a:avLst/>
          </a:prstGeom>
          <a:noFill/>
        </p:spPr>
        <p:txBody>
          <a:bodyPr wrap="none" rtlCol="0" anchor="ctr" anchorCtr="0">
            <a:spAutoFit/>
          </a:bodyPr>
          <a:lstStyle/>
          <a:p>
            <a:pPr algn="r"/>
            <a:r>
              <a:rPr lang="en-GB" sz="1100" dirty="0">
                <a:solidFill>
                  <a:srgbClr val="000000"/>
                </a:solidFill>
                <a:latin typeface="Arial" panose="020B0604020202020204" pitchFamily="34" charset="0"/>
                <a:cs typeface="Arial" panose="020B0604020202020204" pitchFamily="34" charset="0"/>
              </a:rPr>
              <a:t>0.0</a:t>
            </a:r>
          </a:p>
        </p:txBody>
      </p:sp>
      <p:sp>
        <p:nvSpPr>
          <p:cNvPr id="167" name="TextBox 166"/>
          <p:cNvSpPr txBox="1"/>
          <p:nvPr/>
        </p:nvSpPr>
        <p:spPr>
          <a:xfrm>
            <a:off x="3149470" y="6101401"/>
            <a:ext cx="263214" cy="261610"/>
          </a:xfrm>
          <a:prstGeom prst="rect">
            <a:avLst/>
          </a:prstGeom>
          <a:noFill/>
        </p:spPr>
        <p:txBody>
          <a:bodyPr wrap="none" rtlCol="0" anchor="t" anchorCtr="0">
            <a:spAutoFit/>
          </a:bodyPr>
          <a:lstStyle/>
          <a:p>
            <a:pPr algn="ctr"/>
            <a:r>
              <a:rPr lang="en-GB" sz="1100" dirty="0">
                <a:solidFill>
                  <a:srgbClr val="000000"/>
                </a:solidFill>
                <a:latin typeface="Arial" panose="020B0604020202020204" pitchFamily="34" charset="0"/>
                <a:cs typeface="Arial" panose="020B0604020202020204" pitchFamily="34" charset="0"/>
              </a:rPr>
              <a:t>0</a:t>
            </a:r>
          </a:p>
        </p:txBody>
      </p:sp>
      <p:sp>
        <p:nvSpPr>
          <p:cNvPr id="168" name="Line 12"/>
          <p:cNvSpPr>
            <a:spLocks noChangeShapeType="1"/>
          </p:cNvSpPr>
          <p:nvPr/>
        </p:nvSpPr>
        <p:spPr bwMode="auto">
          <a:xfrm>
            <a:off x="4132084" y="6062489"/>
            <a:ext cx="0" cy="7678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69" name="Line 14"/>
          <p:cNvSpPr>
            <a:spLocks noChangeShapeType="1"/>
          </p:cNvSpPr>
          <p:nvPr/>
        </p:nvSpPr>
        <p:spPr bwMode="auto">
          <a:xfrm>
            <a:off x="4939218" y="6062489"/>
            <a:ext cx="0" cy="7678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70" name="TextBox 169"/>
          <p:cNvSpPr txBox="1"/>
          <p:nvPr/>
        </p:nvSpPr>
        <p:spPr>
          <a:xfrm>
            <a:off x="4345101" y="6101401"/>
            <a:ext cx="184730" cy="177912"/>
          </a:xfrm>
          <a:prstGeom prst="rect">
            <a:avLst/>
          </a:prstGeom>
          <a:noFill/>
        </p:spPr>
        <p:txBody>
          <a:bodyPr wrap="none" rtlCol="0" anchor="t" anchorCtr="0">
            <a:spAutoFit/>
          </a:bodyPr>
          <a:lstStyle/>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171" name="TextBox 170"/>
          <p:cNvSpPr txBox="1"/>
          <p:nvPr/>
        </p:nvSpPr>
        <p:spPr>
          <a:xfrm>
            <a:off x="4000478" y="6101401"/>
            <a:ext cx="263213" cy="261610"/>
          </a:xfrm>
          <a:prstGeom prst="rect">
            <a:avLst/>
          </a:prstGeom>
          <a:noFill/>
        </p:spPr>
        <p:txBody>
          <a:bodyPr wrap="none" rtlCol="0" anchor="t" anchorCtr="0">
            <a:spAutoFit/>
          </a:bodyPr>
          <a:lstStyle/>
          <a:p>
            <a:pPr algn="ctr"/>
            <a:r>
              <a:rPr lang="en-GB" sz="1100" dirty="0">
                <a:solidFill>
                  <a:srgbClr val="000000"/>
                </a:solidFill>
                <a:latin typeface="Arial" panose="020B0604020202020204" pitchFamily="34" charset="0"/>
                <a:cs typeface="Arial" panose="020B0604020202020204" pitchFamily="34" charset="0"/>
              </a:rPr>
              <a:t>3</a:t>
            </a:r>
          </a:p>
        </p:txBody>
      </p:sp>
      <p:sp>
        <p:nvSpPr>
          <p:cNvPr id="172" name="TextBox 171"/>
          <p:cNvSpPr txBox="1"/>
          <p:nvPr/>
        </p:nvSpPr>
        <p:spPr>
          <a:xfrm>
            <a:off x="4807227" y="6101401"/>
            <a:ext cx="263213" cy="261610"/>
          </a:xfrm>
          <a:prstGeom prst="rect">
            <a:avLst/>
          </a:prstGeom>
          <a:noFill/>
        </p:spPr>
        <p:txBody>
          <a:bodyPr wrap="none" rtlCol="0" anchor="t" anchorCtr="0">
            <a:spAutoFit/>
          </a:bodyPr>
          <a:lstStyle/>
          <a:p>
            <a:pPr algn="ctr"/>
            <a:r>
              <a:rPr lang="en-GB" sz="1100" dirty="0">
                <a:solidFill>
                  <a:srgbClr val="000000"/>
                </a:solidFill>
                <a:latin typeface="Arial" panose="020B0604020202020204" pitchFamily="34" charset="0"/>
                <a:cs typeface="Arial" panose="020B0604020202020204" pitchFamily="34" charset="0"/>
              </a:rPr>
              <a:t>6</a:t>
            </a:r>
          </a:p>
        </p:txBody>
      </p:sp>
      <p:sp>
        <p:nvSpPr>
          <p:cNvPr id="173" name="TextBox 172"/>
          <p:cNvSpPr txBox="1"/>
          <p:nvPr/>
        </p:nvSpPr>
        <p:spPr>
          <a:xfrm>
            <a:off x="6405715" y="6101401"/>
            <a:ext cx="341760" cy="261610"/>
          </a:xfrm>
          <a:prstGeom prst="rect">
            <a:avLst/>
          </a:prstGeom>
          <a:noFill/>
        </p:spPr>
        <p:txBody>
          <a:bodyPr wrap="none" rtlCol="0" anchor="t" anchorCtr="0">
            <a:spAutoFit/>
          </a:bodyPr>
          <a:lstStyle/>
          <a:p>
            <a:pPr algn="ctr"/>
            <a:r>
              <a:rPr lang="en-GB" sz="1100" dirty="0">
                <a:solidFill>
                  <a:srgbClr val="000000"/>
                </a:solidFill>
                <a:latin typeface="Arial" panose="020B0604020202020204" pitchFamily="34" charset="0"/>
                <a:cs typeface="Arial" panose="020B0604020202020204" pitchFamily="34" charset="0"/>
              </a:rPr>
              <a:t>12</a:t>
            </a:r>
          </a:p>
        </p:txBody>
      </p:sp>
      <p:sp>
        <p:nvSpPr>
          <p:cNvPr id="174" name="Line 14"/>
          <p:cNvSpPr>
            <a:spLocks noChangeShapeType="1"/>
          </p:cNvSpPr>
          <p:nvPr/>
        </p:nvSpPr>
        <p:spPr bwMode="auto">
          <a:xfrm>
            <a:off x="5789914" y="6062489"/>
            <a:ext cx="0" cy="7678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75" name="TextBox 174"/>
          <p:cNvSpPr txBox="1"/>
          <p:nvPr/>
        </p:nvSpPr>
        <p:spPr>
          <a:xfrm>
            <a:off x="5559764" y="6101401"/>
            <a:ext cx="184730" cy="177912"/>
          </a:xfrm>
          <a:prstGeom prst="rect">
            <a:avLst/>
          </a:prstGeom>
          <a:noFill/>
        </p:spPr>
        <p:txBody>
          <a:bodyPr wrap="none" rtlCol="0" anchor="t" anchorCtr="0">
            <a:spAutoFit/>
          </a:bodyPr>
          <a:lstStyle/>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176" name="TextBox 175"/>
          <p:cNvSpPr txBox="1"/>
          <p:nvPr/>
        </p:nvSpPr>
        <p:spPr>
          <a:xfrm>
            <a:off x="5657022" y="6101401"/>
            <a:ext cx="263213" cy="261610"/>
          </a:xfrm>
          <a:prstGeom prst="rect">
            <a:avLst/>
          </a:prstGeom>
          <a:noFill/>
        </p:spPr>
        <p:txBody>
          <a:bodyPr wrap="none" rtlCol="0" anchor="t" anchorCtr="0">
            <a:spAutoFit/>
          </a:bodyPr>
          <a:lstStyle/>
          <a:p>
            <a:pPr algn="ctr"/>
            <a:r>
              <a:rPr lang="en-GB" sz="1100" dirty="0">
                <a:solidFill>
                  <a:srgbClr val="000000"/>
                </a:solidFill>
                <a:latin typeface="Arial" panose="020B0604020202020204" pitchFamily="34" charset="0"/>
                <a:cs typeface="Arial" panose="020B0604020202020204" pitchFamily="34" charset="0"/>
              </a:rPr>
              <a:t>9</a:t>
            </a:r>
          </a:p>
        </p:txBody>
      </p:sp>
      <p:cxnSp>
        <p:nvCxnSpPr>
          <p:cNvPr id="177" name="Straight Connector 176"/>
          <p:cNvCxnSpPr/>
          <p:nvPr/>
        </p:nvCxnSpPr>
        <p:spPr>
          <a:xfrm>
            <a:off x="5744494" y="4404917"/>
            <a:ext cx="0" cy="108000"/>
          </a:xfrm>
          <a:prstGeom prst="line">
            <a:avLst/>
          </a:pr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cxnSp>
      <p:sp>
        <p:nvSpPr>
          <p:cNvPr id="178" name="TextBox 177"/>
          <p:cNvSpPr txBox="1"/>
          <p:nvPr/>
        </p:nvSpPr>
        <p:spPr>
          <a:xfrm>
            <a:off x="5791996" y="4328112"/>
            <a:ext cx="797013" cy="261610"/>
          </a:xfrm>
          <a:prstGeom prst="rect">
            <a:avLst/>
          </a:prstGeom>
          <a:noFill/>
        </p:spPr>
        <p:txBody>
          <a:bodyPr wrap="none" rtlCol="0">
            <a:spAutoFit/>
          </a:bodyPr>
          <a:lstStyle/>
          <a:p>
            <a:r>
              <a:rPr lang="en-GB" sz="1100" dirty="0"/>
              <a:t>Censored</a:t>
            </a:r>
          </a:p>
        </p:txBody>
      </p:sp>
      <p:sp>
        <p:nvSpPr>
          <p:cNvPr id="179" name="TextBox 178"/>
          <p:cNvSpPr txBox="1"/>
          <p:nvPr/>
        </p:nvSpPr>
        <p:spPr>
          <a:xfrm>
            <a:off x="3552757" y="5571574"/>
            <a:ext cx="2577950" cy="261610"/>
          </a:xfrm>
          <a:prstGeom prst="rect">
            <a:avLst/>
          </a:prstGeom>
          <a:noFill/>
        </p:spPr>
        <p:txBody>
          <a:bodyPr wrap="none" rtlCol="0">
            <a:spAutoFit/>
          </a:bodyPr>
          <a:lstStyle/>
          <a:p>
            <a:r>
              <a:rPr lang="en-GB" sz="1100" dirty="0" err="1"/>
              <a:t>mDoR</a:t>
            </a:r>
            <a:r>
              <a:rPr lang="en-GB" sz="1100" dirty="0"/>
              <a:t>: 10.2 months (95%CI 4.2, </a:t>
            </a:r>
            <a:r>
              <a:rPr lang="en-GB" sz="1100" dirty="0">
                <a:cs typeface="Arial"/>
              </a:rPr>
              <a:t>NE)</a:t>
            </a:r>
            <a:endParaRPr lang="en-GB" sz="1100" dirty="0"/>
          </a:p>
        </p:txBody>
      </p:sp>
      <p:sp>
        <p:nvSpPr>
          <p:cNvPr id="180" name="TextBox 179"/>
          <p:cNvSpPr txBox="1"/>
          <p:nvPr/>
        </p:nvSpPr>
        <p:spPr>
          <a:xfrm>
            <a:off x="3110197" y="5859428"/>
            <a:ext cx="341760" cy="261610"/>
          </a:xfrm>
          <a:prstGeom prst="rect">
            <a:avLst/>
          </a:prstGeom>
          <a:noFill/>
        </p:spPr>
        <p:txBody>
          <a:bodyPr wrap="none" rtlCol="0">
            <a:spAutoFit/>
          </a:bodyPr>
          <a:lstStyle/>
          <a:p>
            <a:pPr algn="ctr"/>
            <a:r>
              <a:rPr lang="en-GB" sz="1100" dirty="0"/>
              <a:t>22</a:t>
            </a:r>
          </a:p>
        </p:txBody>
      </p:sp>
      <p:sp>
        <p:nvSpPr>
          <p:cNvPr id="181" name="TextBox 180"/>
          <p:cNvSpPr txBox="1"/>
          <p:nvPr/>
        </p:nvSpPr>
        <p:spPr>
          <a:xfrm>
            <a:off x="4000478" y="5859428"/>
            <a:ext cx="263213" cy="261610"/>
          </a:xfrm>
          <a:prstGeom prst="rect">
            <a:avLst/>
          </a:prstGeom>
          <a:noFill/>
        </p:spPr>
        <p:txBody>
          <a:bodyPr wrap="none" rtlCol="0">
            <a:spAutoFit/>
          </a:bodyPr>
          <a:lstStyle/>
          <a:p>
            <a:pPr algn="ctr"/>
            <a:r>
              <a:rPr lang="en-GB" sz="1100" dirty="0"/>
              <a:t>5</a:t>
            </a:r>
          </a:p>
        </p:txBody>
      </p:sp>
      <p:sp>
        <p:nvSpPr>
          <p:cNvPr id="182" name="TextBox 181"/>
          <p:cNvSpPr txBox="1"/>
          <p:nvPr/>
        </p:nvSpPr>
        <p:spPr>
          <a:xfrm>
            <a:off x="4807227" y="5859428"/>
            <a:ext cx="263213" cy="261610"/>
          </a:xfrm>
          <a:prstGeom prst="rect">
            <a:avLst/>
          </a:prstGeom>
          <a:noFill/>
        </p:spPr>
        <p:txBody>
          <a:bodyPr wrap="none" rtlCol="0">
            <a:spAutoFit/>
          </a:bodyPr>
          <a:lstStyle/>
          <a:p>
            <a:pPr algn="ctr"/>
            <a:r>
              <a:rPr lang="en-GB" sz="1100" dirty="0"/>
              <a:t>2</a:t>
            </a:r>
          </a:p>
        </p:txBody>
      </p:sp>
      <p:sp>
        <p:nvSpPr>
          <p:cNvPr id="183" name="TextBox 182"/>
          <p:cNvSpPr txBox="1"/>
          <p:nvPr/>
        </p:nvSpPr>
        <p:spPr>
          <a:xfrm>
            <a:off x="5657023" y="5859428"/>
            <a:ext cx="263213" cy="261610"/>
          </a:xfrm>
          <a:prstGeom prst="rect">
            <a:avLst/>
          </a:prstGeom>
          <a:noFill/>
        </p:spPr>
        <p:txBody>
          <a:bodyPr wrap="none" rtlCol="0">
            <a:spAutoFit/>
          </a:bodyPr>
          <a:lstStyle/>
          <a:p>
            <a:pPr algn="ctr"/>
            <a:r>
              <a:rPr lang="en-GB" sz="1100" dirty="0"/>
              <a:t>2</a:t>
            </a:r>
          </a:p>
        </p:txBody>
      </p:sp>
      <p:sp>
        <p:nvSpPr>
          <p:cNvPr id="184" name="TextBox 183"/>
          <p:cNvSpPr txBox="1"/>
          <p:nvPr/>
        </p:nvSpPr>
        <p:spPr>
          <a:xfrm>
            <a:off x="6444989" y="5859428"/>
            <a:ext cx="263213" cy="261610"/>
          </a:xfrm>
          <a:prstGeom prst="rect">
            <a:avLst/>
          </a:prstGeom>
          <a:noFill/>
        </p:spPr>
        <p:txBody>
          <a:bodyPr wrap="none" rtlCol="0">
            <a:spAutoFit/>
          </a:bodyPr>
          <a:lstStyle/>
          <a:p>
            <a:pPr algn="ctr"/>
            <a:r>
              <a:rPr lang="en-GB" sz="1100" dirty="0"/>
              <a:t>0</a:t>
            </a:r>
          </a:p>
        </p:txBody>
      </p:sp>
      <p:sp>
        <p:nvSpPr>
          <p:cNvPr id="185" name="TextBox 184"/>
          <p:cNvSpPr txBox="1"/>
          <p:nvPr/>
        </p:nvSpPr>
        <p:spPr>
          <a:xfrm>
            <a:off x="2161922" y="5859428"/>
            <a:ext cx="968535" cy="261610"/>
          </a:xfrm>
          <a:prstGeom prst="rect">
            <a:avLst/>
          </a:prstGeom>
          <a:noFill/>
        </p:spPr>
        <p:txBody>
          <a:bodyPr wrap="none" rtlCol="0">
            <a:spAutoFit/>
          </a:bodyPr>
          <a:lstStyle/>
          <a:p>
            <a:r>
              <a:rPr lang="en-GB" sz="1100" dirty="0"/>
              <a:t>300</a:t>
            </a:r>
            <a:r>
              <a:rPr lang="en-GB" sz="1100" dirty="0">
                <a:latin typeface="Arial"/>
                <a:cs typeface="Arial"/>
              </a:rPr>
              <a:t>–400 mg</a:t>
            </a:r>
            <a:endParaRPr lang="en-GB" sz="1100" dirty="0"/>
          </a:p>
        </p:txBody>
      </p:sp>
      <p:grpSp>
        <p:nvGrpSpPr>
          <p:cNvPr id="186" name="Group 46"/>
          <p:cNvGrpSpPr>
            <a:grpSpLocks/>
          </p:cNvGrpSpPr>
          <p:nvPr/>
        </p:nvGrpSpPr>
        <p:grpSpPr bwMode="auto">
          <a:xfrm>
            <a:off x="3281077" y="4299937"/>
            <a:ext cx="3318513" cy="1071235"/>
            <a:chOff x="2102" y="1902"/>
            <a:chExt cx="1554" cy="510"/>
          </a:xfrm>
        </p:grpSpPr>
        <p:sp>
          <p:nvSpPr>
            <p:cNvPr id="187" name="Line 47"/>
            <p:cNvSpPr>
              <a:spLocks noChangeShapeType="1"/>
            </p:cNvSpPr>
            <p:nvPr/>
          </p:nvSpPr>
          <p:spPr bwMode="auto">
            <a:xfrm>
              <a:off x="2564" y="1902"/>
              <a:ext cx="0" cy="36"/>
            </a:xfrm>
            <a:prstGeom prst="line">
              <a:avLst/>
            </a:pr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 name="Line 48"/>
            <p:cNvSpPr>
              <a:spLocks noChangeShapeType="1"/>
            </p:cNvSpPr>
            <p:nvPr/>
          </p:nvSpPr>
          <p:spPr bwMode="auto">
            <a:xfrm>
              <a:off x="3638" y="2376"/>
              <a:ext cx="0" cy="36"/>
            </a:xfrm>
            <a:prstGeom prst="line">
              <a:avLst/>
            </a:pr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 name="Line 49"/>
            <p:cNvSpPr>
              <a:spLocks noChangeShapeType="1"/>
            </p:cNvSpPr>
            <p:nvPr/>
          </p:nvSpPr>
          <p:spPr bwMode="auto">
            <a:xfrm>
              <a:off x="2810" y="2100"/>
              <a:ext cx="0" cy="36"/>
            </a:xfrm>
            <a:prstGeom prst="line">
              <a:avLst/>
            </a:pr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 name="Line 50"/>
            <p:cNvSpPr>
              <a:spLocks noChangeShapeType="1"/>
            </p:cNvSpPr>
            <p:nvPr/>
          </p:nvSpPr>
          <p:spPr bwMode="auto">
            <a:xfrm>
              <a:off x="2324" y="1902"/>
              <a:ext cx="0" cy="36"/>
            </a:xfrm>
            <a:prstGeom prst="line">
              <a:avLst/>
            </a:pr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 name="Freeform 51"/>
            <p:cNvSpPr>
              <a:spLocks/>
            </p:cNvSpPr>
            <p:nvPr/>
          </p:nvSpPr>
          <p:spPr bwMode="auto">
            <a:xfrm>
              <a:off x="2102" y="1920"/>
              <a:ext cx="1554" cy="474"/>
            </a:xfrm>
            <a:custGeom>
              <a:avLst/>
              <a:gdLst>
                <a:gd name="T0" fmla="*/ 259 w 259"/>
                <a:gd name="T1" fmla="*/ 79 h 79"/>
                <a:gd name="T2" fmla="*/ 218 w 259"/>
                <a:gd name="T3" fmla="*/ 79 h 79"/>
                <a:gd name="T4" fmla="*/ 218 w 259"/>
                <a:gd name="T5" fmla="*/ 33 h 79"/>
                <a:gd name="T6" fmla="*/ 89 w 259"/>
                <a:gd name="T7" fmla="*/ 33 h 79"/>
                <a:gd name="T8" fmla="*/ 89 w 259"/>
                <a:gd name="T9" fmla="*/ 0 h 79"/>
                <a:gd name="T10" fmla="*/ 0 w 259"/>
                <a:gd name="T11" fmla="*/ 0 h 79"/>
              </a:gdLst>
              <a:ahLst/>
              <a:cxnLst>
                <a:cxn ang="0">
                  <a:pos x="T0" y="T1"/>
                </a:cxn>
                <a:cxn ang="0">
                  <a:pos x="T2" y="T3"/>
                </a:cxn>
                <a:cxn ang="0">
                  <a:pos x="T4" y="T5"/>
                </a:cxn>
                <a:cxn ang="0">
                  <a:pos x="T6" y="T7"/>
                </a:cxn>
                <a:cxn ang="0">
                  <a:pos x="T8" y="T9"/>
                </a:cxn>
                <a:cxn ang="0">
                  <a:pos x="T10" y="T11"/>
                </a:cxn>
              </a:cxnLst>
              <a:rect l="0" t="0" r="r" b="b"/>
              <a:pathLst>
                <a:path w="259" h="79">
                  <a:moveTo>
                    <a:pt x="259" y="79"/>
                  </a:moveTo>
                  <a:lnTo>
                    <a:pt x="218" y="79"/>
                  </a:lnTo>
                  <a:lnTo>
                    <a:pt x="218" y="33"/>
                  </a:lnTo>
                  <a:lnTo>
                    <a:pt x="89" y="33"/>
                  </a:lnTo>
                  <a:lnTo>
                    <a:pt x="89" y="0"/>
                  </a:lnTo>
                  <a:lnTo>
                    <a:pt x="0" y="0"/>
                  </a:lnTo>
                </a:path>
              </a:pathLst>
            </a:cu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750524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684200" cy="939801"/>
          </a:xfrm>
        </p:spPr>
        <p:txBody>
          <a:bodyPr/>
          <a:lstStyle/>
          <a:p>
            <a:r>
              <a:rPr lang="en-GB" dirty="0"/>
              <a:t>012: Avapritinib is highly active and well-tolerated in patients (pts) with advanced GIST driven by diverse variety of oncogenic mutations in KIT and PDGFRA – Heinrich M, et al </a:t>
            </a:r>
          </a:p>
        </p:txBody>
      </p:sp>
      <p:sp>
        <p:nvSpPr>
          <p:cNvPr id="3" name="Content Placeholder 2"/>
          <p:cNvSpPr>
            <a:spLocks noGrp="1"/>
          </p:cNvSpPr>
          <p:nvPr>
            <p:ph idx="1"/>
          </p:nvPr>
        </p:nvSpPr>
        <p:spPr/>
        <p:txBody>
          <a:bodyPr/>
          <a:lstStyle/>
          <a:p>
            <a:pPr marL="0" indent="0">
              <a:buNone/>
            </a:pPr>
            <a:r>
              <a:rPr lang="en-GB" b="1" dirty="0">
                <a:solidFill>
                  <a:schemeClr val="bg1"/>
                </a:solidFill>
              </a:rPr>
              <a:t>KEY RESULTS (CONT.)</a:t>
            </a:r>
          </a:p>
          <a:p>
            <a:endParaRPr lang="en-GB" dirty="0"/>
          </a:p>
        </p:txBody>
      </p:sp>
      <p:sp>
        <p:nvSpPr>
          <p:cNvPr id="4" name="Text Box 4"/>
          <p:cNvSpPr txBox="1">
            <a:spLocks noChangeArrowheads="1"/>
          </p:cNvSpPr>
          <p:nvPr/>
        </p:nvSpPr>
        <p:spPr bwMode="auto">
          <a:xfrm>
            <a:off x="2900855" y="6474897"/>
            <a:ext cx="602248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a:t>Heinrich M, et al. </a:t>
            </a:r>
            <a:r>
              <a:rPr lang="en-US" sz="1200" dirty="0"/>
              <a:t>CTOS 2018 Annual Meeting, November 14–17, Rome, Italy; Paper </a:t>
            </a:r>
            <a:r>
              <a:rPr lang="en-GB" sz="1200" dirty="0"/>
              <a:t>012</a:t>
            </a:r>
          </a:p>
        </p:txBody>
      </p:sp>
      <p:graphicFrame>
        <p:nvGraphicFramePr>
          <p:cNvPr id="5" name="Table 4"/>
          <p:cNvGraphicFramePr>
            <a:graphicFrameLocks noGrp="1"/>
          </p:cNvGraphicFramePr>
          <p:nvPr>
            <p:extLst>
              <p:ext uri="{D42A27DB-BD31-4B8C-83A1-F6EECF244321}">
                <p14:modId xmlns:p14="http://schemas.microsoft.com/office/powerpoint/2010/main" val="1497173923"/>
              </p:ext>
            </p:extLst>
          </p:nvPr>
        </p:nvGraphicFramePr>
        <p:xfrm>
          <a:off x="438444" y="1847166"/>
          <a:ext cx="8072509" cy="2026920"/>
        </p:xfrm>
        <a:graphic>
          <a:graphicData uri="http://schemas.openxmlformats.org/drawingml/2006/table">
            <a:tbl>
              <a:tblPr firstRow="1" bandRow="1">
                <a:tableStyleId>{69012ECD-51FC-41F1-AA8D-1B2483CD663E}</a:tableStyleId>
              </a:tblPr>
              <a:tblGrid>
                <a:gridCol w="2288344">
                  <a:extLst>
                    <a:ext uri="{9D8B030D-6E8A-4147-A177-3AD203B41FA5}">
                      <a16:colId xmlns:a16="http://schemas.microsoft.com/office/drawing/2014/main" val="3226662938"/>
                    </a:ext>
                  </a:extLst>
                </a:gridCol>
                <a:gridCol w="1928055">
                  <a:extLst>
                    <a:ext uri="{9D8B030D-6E8A-4147-A177-3AD203B41FA5}">
                      <a16:colId xmlns:a16="http://schemas.microsoft.com/office/drawing/2014/main" val="2784987080"/>
                    </a:ext>
                  </a:extLst>
                </a:gridCol>
                <a:gridCol w="1928055">
                  <a:extLst>
                    <a:ext uri="{9D8B030D-6E8A-4147-A177-3AD203B41FA5}">
                      <a16:colId xmlns:a16="http://schemas.microsoft.com/office/drawing/2014/main" val="3074490117"/>
                    </a:ext>
                  </a:extLst>
                </a:gridCol>
                <a:gridCol w="1928055">
                  <a:extLst>
                    <a:ext uri="{9D8B030D-6E8A-4147-A177-3AD203B41FA5}">
                      <a16:colId xmlns:a16="http://schemas.microsoft.com/office/drawing/2014/main" val="2473997313"/>
                    </a:ext>
                  </a:extLst>
                </a:gridCol>
              </a:tblGrid>
              <a:tr h="370840">
                <a:tc>
                  <a:txBody>
                    <a:bodyPr/>
                    <a:lstStyle/>
                    <a:p>
                      <a:r>
                        <a:rPr lang="en-GB" dirty="0">
                          <a:solidFill>
                            <a:schemeClr val="tx2"/>
                          </a:solidFill>
                        </a:rPr>
                        <a:t>Activity, </a:t>
                      </a:r>
                      <a:br>
                        <a:rPr lang="en-GB" dirty="0">
                          <a:solidFill>
                            <a:schemeClr val="tx2"/>
                          </a:solidFill>
                        </a:rPr>
                      </a:br>
                      <a:r>
                        <a:rPr lang="en-GB" dirty="0">
                          <a:solidFill>
                            <a:schemeClr val="tx2"/>
                          </a:solidFill>
                        </a:rPr>
                        <a:t>months</a:t>
                      </a:r>
                      <a:r>
                        <a:rPr lang="en-GB" baseline="0" dirty="0">
                          <a:solidFill>
                            <a:schemeClr val="tx2"/>
                          </a:solidFill>
                        </a:rPr>
                        <a:t> (95%CI)</a:t>
                      </a:r>
                      <a:r>
                        <a:rPr lang="en-GB" dirty="0">
                          <a:solidFill>
                            <a:schemeClr val="tx2"/>
                          </a:solidFill>
                        </a:rPr>
                        <a:t> </a:t>
                      </a:r>
                    </a:p>
                  </a:txBody>
                  <a:tcPr anchor="b"/>
                </a:tc>
                <a:tc>
                  <a:txBody>
                    <a:bodyPr/>
                    <a:lstStyle/>
                    <a:p>
                      <a:pPr algn="ctr"/>
                      <a:r>
                        <a:rPr lang="en-GB" dirty="0">
                          <a:solidFill>
                            <a:schemeClr val="tx2"/>
                          </a:solidFill>
                        </a:rPr>
                        <a:t>PDGFR</a:t>
                      </a:r>
                      <a:r>
                        <a:rPr lang="el-GR" dirty="0">
                          <a:solidFill>
                            <a:schemeClr val="tx2"/>
                          </a:solidFill>
                          <a:latin typeface="Arial" panose="020B0604020202020204" pitchFamily="34" charset="0"/>
                          <a:cs typeface="Arial" panose="020B0604020202020204" pitchFamily="34" charset="0"/>
                        </a:rPr>
                        <a:t>α</a:t>
                      </a:r>
                      <a:r>
                        <a:rPr lang="en-GB" baseline="0" dirty="0">
                          <a:solidFill>
                            <a:schemeClr val="tx2"/>
                          </a:solidFill>
                        </a:rPr>
                        <a:t> D842V</a:t>
                      </a:r>
                      <a:endParaRPr lang="en-GB" dirty="0">
                        <a:solidFill>
                          <a:schemeClr val="tx2"/>
                        </a:solidFill>
                      </a:endParaRPr>
                    </a:p>
                  </a:txBody>
                  <a:tcPr anchor="b"/>
                </a:tc>
                <a:tc>
                  <a:txBody>
                    <a:bodyPr/>
                    <a:lstStyle/>
                    <a:p>
                      <a:pPr algn="ctr"/>
                      <a:r>
                        <a:rPr lang="en-GB" dirty="0">
                          <a:solidFill>
                            <a:schemeClr val="tx2"/>
                          </a:solidFill>
                          <a:latin typeface="Arial" panose="020B0604020202020204" pitchFamily="34" charset="0"/>
                          <a:cs typeface="Arial" panose="020B0604020202020204" pitchFamily="34" charset="0"/>
                        </a:rPr>
                        <a:t>≥</a:t>
                      </a:r>
                      <a:r>
                        <a:rPr lang="en-GB" dirty="0">
                          <a:solidFill>
                            <a:schemeClr val="tx2"/>
                          </a:solidFill>
                        </a:rPr>
                        <a:t>4L</a:t>
                      </a:r>
                    </a:p>
                  </a:txBody>
                  <a:tcPr anchor="b"/>
                </a:tc>
                <a:tc>
                  <a:txBody>
                    <a:bodyPr/>
                    <a:lstStyle/>
                    <a:p>
                      <a:pPr algn="ctr"/>
                      <a:r>
                        <a:rPr lang="en-GB" dirty="0">
                          <a:solidFill>
                            <a:schemeClr val="tx2"/>
                          </a:solidFill>
                        </a:rPr>
                        <a:t>3L/4L</a:t>
                      </a:r>
                      <a:r>
                        <a:rPr lang="en-GB" baseline="0" dirty="0">
                          <a:solidFill>
                            <a:schemeClr val="tx2"/>
                          </a:solidFill>
                        </a:rPr>
                        <a:t> regorafenib- naïve </a:t>
                      </a:r>
                      <a:endParaRPr lang="en-GB" dirty="0">
                        <a:solidFill>
                          <a:schemeClr val="tx2"/>
                        </a:solidFill>
                      </a:endParaRPr>
                    </a:p>
                  </a:txBody>
                  <a:tcPr anchor="b"/>
                </a:tc>
                <a:extLst>
                  <a:ext uri="{0D108BD9-81ED-4DB2-BD59-A6C34878D82A}">
                    <a16:rowId xmlns:a16="http://schemas.microsoft.com/office/drawing/2014/main" val="2836955854"/>
                  </a:ext>
                </a:extLst>
              </a:tr>
              <a:tr h="370840">
                <a:tc>
                  <a:txBody>
                    <a:bodyPr/>
                    <a:lstStyle/>
                    <a:p>
                      <a:r>
                        <a:rPr lang="en-GB" dirty="0" err="1"/>
                        <a:t>mDoR</a:t>
                      </a:r>
                      <a:r>
                        <a:rPr lang="en-GB" dirty="0"/>
                        <a:t> (central)</a:t>
                      </a:r>
                    </a:p>
                  </a:txBody>
                  <a:tcPr/>
                </a:tc>
                <a:tc>
                  <a:txBody>
                    <a:bodyPr/>
                    <a:lstStyle/>
                    <a:p>
                      <a:pPr algn="ctr"/>
                      <a:r>
                        <a:rPr lang="en-GB" dirty="0"/>
                        <a:t>NE</a:t>
                      </a:r>
                    </a:p>
                  </a:txBody>
                  <a:tcPr/>
                </a:tc>
                <a:tc>
                  <a:txBody>
                    <a:bodyPr/>
                    <a:lstStyle/>
                    <a:p>
                      <a:pPr algn="ctr"/>
                      <a:r>
                        <a:rPr lang="en-GB" dirty="0"/>
                        <a:t>7.3 (7.2, NE)</a:t>
                      </a:r>
                    </a:p>
                  </a:txBody>
                  <a:tcPr/>
                </a:tc>
                <a:tc>
                  <a:txBody>
                    <a:bodyPr/>
                    <a:lstStyle/>
                    <a:p>
                      <a:pPr algn="ctr"/>
                      <a:r>
                        <a:rPr lang="en-GB" dirty="0"/>
                        <a:t>10.2 (4.2,</a:t>
                      </a:r>
                      <a:r>
                        <a:rPr lang="en-GB" baseline="0" dirty="0"/>
                        <a:t> NE)</a:t>
                      </a:r>
                      <a:endParaRPr lang="en-GB" dirty="0"/>
                    </a:p>
                  </a:txBody>
                  <a:tcPr/>
                </a:tc>
                <a:extLst>
                  <a:ext uri="{0D108BD9-81ED-4DB2-BD59-A6C34878D82A}">
                    <a16:rowId xmlns:a16="http://schemas.microsoft.com/office/drawing/2014/main" val="3154216553"/>
                  </a:ext>
                </a:extLst>
              </a:tr>
              <a:tr h="370840">
                <a:tc>
                  <a:txBody>
                    <a:bodyPr/>
                    <a:lstStyle/>
                    <a:p>
                      <a:r>
                        <a:rPr lang="en-GB" dirty="0"/>
                        <a:t>mPFS (central)</a:t>
                      </a:r>
                    </a:p>
                  </a:txBody>
                  <a:tcPr/>
                </a:tc>
                <a:tc>
                  <a:txBody>
                    <a:bodyPr/>
                    <a:lstStyle/>
                    <a:p>
                      <a:pPr algn="ctr"/>
                      <a:r>
                        <a:rPr lang="en-GB" dirty="0"/>
                        <a:t>NE</a:t>
                      </a:r>
                    </a:p>
                  </a:txBody>
                  <a:tcPr/>
                </a:tc>
                <a:tc>
                  <a:txBody>
                    <a:bodyPr/>
                    <a:lstStyle/>
                    <a:p>
                      <a:pPr algn="ctr"/>
                      <a:r>
                        <a:rPr lang="en-GB" dirty="0"/>
                        <a:t>3.7 (3.5, 5.6)</a:t>
                      </a:r>
                    </a:p>
                  </a:txBody>
                  <a:tcPr/>
                </a:tc>
                <a:tc>
                  <a:txBody>
                    <a:bodyPr/>
                    <a:lstStyle/>
                    <a:p>
                      <a:pPr algn="ctr"/>
                      <a:r>
                        <a:rPr lang="en-GB" dirty="0"/>
                        <a:t>8.6 (5.6, 14.7)</a:t>
                      </a:r>
                    </a:p>
                  </a:txBody>
                  <a:tcPr/>
                </a:tc>
                <a:extLst>
                  <a:ext uri="{0D108BD9-81ED-4DB2-BD59-A6C34878D82A}">
                    <a16:rowId xmlns:a16="http://schemas.microsoft.com/office/drawing/2014/main" val="3041230115"/>
                  </a:ext>
                </a:extLst>
              </a:tr>
              <a:tr h="370840">
                <a:tc>
                  <a:txBody>
                    <a:bodyPr/>
                    <a:lstStyle/>
                    <a:p>
                      <a:r>
                        <a:rPr lang="en-GB" dirty="0"/>
                        <a:t>mPFS (investigator)</a:t>
                      </a:r>
                    </a:p>
                  </a:txBody>
                  <a:tcPr/>
                </a:tc>
                <a:tc>
                  <a:txBody>
                    <a:bodyPr/>
                    <a:lstStyle/>
                    <a:p>
                      <a:pPr algn="ctr"/>
                      <a:r>
                        <a:rPr lang="en-GB" dirty="0"/>
                        <a:t>22.8 (20.8, 99.6)</a:t>
                      </a:r>
                    </a:p>
                  </a:txBody>
                  <a:tcPr/>
                </a:tc>
                <a:tc>
                  <a:txBody>
                    <a:bodyPr/>
                    <a:lstStyle/>
                    <a:p>
                      <a:pPr algn="ctr"/>
                      <a:r>
                        <a:rPr lang="en-GB" dirty="0"/>
                        <a:t>5.5 (3.8, 6.8)</a:t>
                      </a:r>
                    </a:p>
                  </a:txBody>
                  <a:tcPr/>
                </a:tc>
                <a:tc>
                  <a:txBody>
                    <a:bodyPr/>
                    <a:lstStyle/>
                    <a:p>
                      <a:pPr algn="ctr"/>
                      <a:r>
                        <a:rPr lang="en-GB" dirty="0"/>
                        <a:t>10.2 (5.7, NE)</a:t>
                      </a:r>
                    </a:p>
                  </a:txBody>
                  <a:tcPr/>
                </a:tc>
                <a:extLst>
                  <a:ext uri="{0D108BD9-81ED-4DB2-BD59-A6C34878D82A}">
                    <a16:rowId xmlns:a16="http://schemas.microsoft.com/office/drawing/2014/main" val="2982518950"/>
                  </a:ext>
                </a:extLst>
              </a:tr>
            </a:tbl>
          </a:graphicData>
        </a:graphic>
      </p:graphicFrame>
    </p:spTree>
    <p:extLst>
      <p:ext uri="{BB962C8B-B14F-4D97-AF65-F5344CB8AC3E}">
        <p14:creationId xmlns:p14="http://schemas.microsoft.com/office/powerpoint/2010/main" val="1403683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633800" cy="939801"/>
          </a:xfrm>
        </p:spPr>
        <p:txBody>
          <a:bodyPr/>
          <a:lstStyle/>
          <a:p>
            <a:r>
              <a:rPr lang="en-GB" dirty="0"/>
              <a:t>012: Avapritinib is highly active and well-tolerated in patients (pts) with advanced GIST driven by diverse variety of oncogenic mutations in KIT and PDGFRA – Heinrich M, et al </a:t>
            </a:r>
          </a:p>
        </p:txBody>
      </p:sp>
      <p:sp>
        <p:nvSpPr>
          <p:cNvPr id="3" name="Content Placeholder 2"/>
          <p:cNvSpPr>
            <a:spLocks noGrp="1"/>
          </p:cNvSpPr>
          <p:nvPr>
            <p:ph idx="1"/>
          </p:nvPr>
        </p:nvSpPr>
        <p:spPr/>
        <p:txBody>
          <a:bodyPr/>
          <a:lstStyle/>
          <a:p>
            <a:pPr marL="0" indent="0">
              <a:buNone/>
            </a:pPr>
            <a:r>
              <a:rPr lang="en-GB" b="1" dirty="0">
                <a:solidFill>
                  <a:schemeClr val="bg1"/>
                </a:solidFill>
              </a:rPr>
              <a:t>KEY RESULTS (CONT.)</a:t>
            </a:r>
          </a:p>
          <a:p>
            <a:pPr marL="0" indent="0">
              <a:buNone/>
            </a:pPr>
            <a:endParaRPr lang="en-GB" b="1" dirty="0">
              <a:solidFill>
                <a:schemeClr val="bg1"/>
              </a:solidFill>
            </a:endParaRPr>
          </a:p>
          <a:p>
            <a:pPr marL="0" indent="0">
              <a:spcBef>
                <a:spcPts val="20000"/>
              </a:spcBef>
              <a:buNone/>
            </a:pPr>
            <a:r>
              <a:rPr lang="en-GB" b="1" dirty="0">
                <a:solidFill>
                  <a:schemeClr val="bg1"/>
                </a:solidFill>
              </a:rPr>
              <a:t>CONCLUSIONS</a:t>
            </a:r>
          </a:p>
          <a:p>
            <a:r>
              <a:rPr lang="en-GB" dirty="0"/>
              <a:t>In patients with advanced GIST, avapritinib provided encouraging clinical activity and was generally well tolerated</a:t>
            </a:r>
          </a:p>
          <a:p>
            <a:r>
              <a:rPr lang="en-GB" dirty="0"/>
              <a:t>A phase 3 study (VOYAGER) of avapritinib in 3L/4L regorafenib-naïve patients with advanced GIST is ongoing</a:t>
            </a:r>
          </a:p>
        </p:txBody>
      </p:sp>
      <p:sp>
        <p:nvSpPr>
          <p:cNvPr id="4" name="Text Box 4"/>
          <p:cNvSpPr txBox="1">
            <a:spLocks noChangeArrowheads="1"/>
          </p:cNvSpPr>
          <p:nvPr/>
        </p:nvSpPr>
        <p:spPr bwMode="auto">
          <a:xfrm>
            <a:off x="2900855" y="6474897"/>
            <a:ext cx="602248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a:t>Heinrich M, et al. </a:t>
            </a:r>
            <a:r>
              <a:rPr lang="en-US" sz="1200" dirty="0"/>
              <a:t>CTOS 2018 Annual Meeting, November 14–17, Rome, Italy; Paper </a:t>
            </a:r>
            <a:r>
              <a:rPr lang="en-GB" sz="1200" dirty="0"/>
              <a:t>012</a:t>
            </a:r>
          </a:p>
        </p:txBody>
      </p:sp>
      <p:graphicFrame>
        <p:nvGraphicFramePr>
          <p:cNvPr id="5" name="Table 4"/>
          <p:cNvGraphicFramePr>
            <a:graphicFrameLocks noGrp="1"/>
          </p:cNvGraphicFramePr>
          <p:nvPr>
            <p:extLst>
              <p:ext uri="{D42A27DB-BD31-4B8C-83A1-F6EECF244321}">
                <p14:modId xmlns:p14="http://schemas.microsoft.com/office/powerpoint/2010/main" val="2536325726"/>
              </p:ext>
            </p:extLst>
          </p:nvPr>
        </p:nvGraphicFramePr>
        <p:xfrm>
          <a:off x="708074" y="1762760"/>
          <a:ext cx="7704407" cy="2595880"/>
        </p:xfrm>
        <a:graphic>
          <a:graphicData uri="http://schemas.openxmlformats.org/drawingml/2006/table">
            <a:tbl>
              <a:tblPr firstRow="1" bandRow="1">
                <a:tableStyleId>{69012ECD-51FC-41F1-AA8D-1B2483CD663E}</a:tableStyleId>
              </a:tblPr>
              <a:tblGrid>
                <a:gridCol w="3998837">
                  <a:extLst>
                    <a:ext uri="{9D8B030D-6E8A-4147-A177-3AD203B41FA5}">
                      <a16:colId xmlns:a16="http://schemas.microsoft.com/office/drawing/2014/main" val="1639996406"/>
                    </a:ext>
                  </a:extLst>
                </a:gridCol>
                <a:gridCol w="1852785">
                  <a:extLst>
                    <a:ext uri="{9D8B030D-6E8A-4147-A177-3AD203B41FA5}">
                      <a16:colId xmlns:a16="http://schemas.microsoft.com/office/drawing/2014/main" val="3941900083"/>
                    </a:ext>
                  </a:extLst>
                </a:gridCol>
                <a:gridCol w="1852785">
                  <a:extLst>
                    <a:ext uri="{9D8B030D-6E8A-4147-A177-3AD203B41FA5}">
                      <a16:colId xmlns:a16="http://schemas.microsoft.com/office/drawing/2014/main" val="3587784900"/>
                    </a:ext>
                  </a:extLst>
                </a:gridCol>
              </a:tblGrid>
              <a:tr h="370840">
                <a:tc>
                  <a:txBody>
                    <a:bodyPr/>
                    <a:lstStyle/>
                    <a:p>
                      <a:r>
                        <a:rPr lang="en-GB" sz="1600" dirty="0">
                          <a:solidFill>
                            <a:schemeClr val="tx2"/>
                          </a:solidFill>
                          <a:latin typeface="+mn-lt"/>
                        </a:rPr>
                        <a:t>AEs occurring in </a:t>
                      </a:r>
                      <a:r>
                        <a:rPr lang="en-GB" sz="1600" dirty="0">
                          <a:solidFill>
                            <a:schemeClr val="tx2"/>
                          </a:solidFill>
                          <a:latin typeface="+mn-lt"/>
                          <a:cs typeface="Arial" panose="020B0604020202020204" pitchFamily="34" charset="0"/>
                        </a:rPr>
                        <a:t>≥</a:t>
                      </a:r>
                      <a:r>
                        <a:rPr lang="en-GB" sz="1600" dirty="0">
                          <a:solidFill>
                            <a:schemeClr val="tx2"/>
                          </a:solidFill>
                          <a:latin typeface="+mn-lt"/>
                        </a:rPr>
                        <a:t>5% of patients, n (%)</a:t>
                      </a:r>
                    </a:p>
                  </a:txBody>
                  <a:tcPr/>
                </a:tc>
                <a:tc>
                  <a:txBody>
                    <a:bodyPr/>
                    <a:lstStyle/>
                    <a:p>
                      <a:pPr algn="ctr"/>
                      <a:r>
                        <a:rPr lang="en-GB" sz="1600" dirty="0">
                          <a:solidFill>
                            <a:schemeClr val="tx2"/>
                          </a:solidFill>
                          <a:latin typeface="+mn-lt"/>
                        </a:rPr>
                        <a:t>Grade 3</a:t>
                      </a:r>
                    </a:p>
                  </a:txBody>
                  <a:tcPr/>
                </a:tc>
                <a:tc>
                  <a:txBody>
                    <a:bodyPr/>
                    <a:lstStyle/>
                    <a:p>
                      <a:pPr algn="ctr"/>
                      <a:r>
                        <a:rPr lang="en-GB" sz="1600" dirty="0">
                          <a:solidFill>
                            <a:schemeClr val="tx2"/>
                          </a:solidFill>
                          <a:latin typeface="+mn-lt"/>
                        </a:rPr>
                        <a:t>Grade 4</a:t>
                      </a:r>
                    </a:p>
                  </a:txBody>
                  <a:tcPr/>
                </a:tc>
                <a:extLst>
                  <a:ext uri="{0D108BD9-81ED-4DB2-BD59-A6C34878D82A}">
                    <a16:rowId xmlns:a16="http://schemas.microsoft.com/office/drawing/2014/main" val="4065553600"/>
                  </a:ext>
                </a:extLst>
              </a:tr>
              <a:tr h="370840">
                <a:tc>
                  <a:txBody>
                    <a:bodyPr/>
                    <a:lstStyle/>
                    <a:p>
                      <a:r>
                        <a:rPr lang="en-GB" sz="1600" dirty="0">
                          <a:latin typeface="+mn-lt"/>
                        </a:rPr>
                        <a:t>Nausea</a:t>
                      </a:r>
                    </a:p>
                  </a:txBody>
                  <a:tcPr/>
                </a:tc>
                <a:tc>
                  <a:txBody>
                    <a:bodyPr/>
                    <a:lstStyle/>
                    <a:p>
                      <a:pPr algn="ctr"/>
                      <a:r>
                        <a:rPr lang="en-GB" sz="1600" dirty="0">
                          <a:latin typeface="+mn-lt"/>
                        </a:rPr>
                        <a:t>3 (6)</a:t>
                      </a:r>
                    </a:p>
                  </a:txBody>
                  <a:tcPr/>
                </a:tc>
                <a:tc>
                  <a:txBody>
                    <a:bodyPr/>
                    <a:lstStyle/>
                    <a:p>
                      <a:pPr algn="ctr"/>
                      <a:r>
                        <a:rPr lang="en-GB" sz="1600" dirty="0">
                          <a:latin typeface="+mn-lt"/>
                        </a:rPr>
                        <a:t>0</a:t>
                      </a:r>
                    </a:p>
                  </a:txBody>
                  <a:tcPr/>
                </a:tc>
                <a:extLst>
                  <a:ext uri="{0D108BD9-81ED-4DB2-BD59-A6C34878D82A}">
                    <a16:rowId xmlns:a16="http://schemas.microsoft.com/office/drawing/2014/main" val="4066841039"/>
                  </a:ext>
                </a:extLst>
              </a:tr>
              <a:tr h="370840">
                <a:tc>
                  <a:txBody>
                    <a:bodyPr/>
                    <a:lstStyle/>
                    <a:p>
                      <a:r>
                        <a:rPr lang="en-GB" sz="1600" dirty="0">
                          <a:latin typeface="+mn-lt"/>
                        </a:rPr>
                        <a:t>Fatigue</a:t>
                      </a:r>
                    </a:p>
                  </a:txBody>
                  <a:tcPr/>
                </a:tc>
                <a:tc>
                  <a:txBody>
                    <a:bodyPr/>
                    <a:lstStyle/>
                    <a:p>
                      <a:pPr algn="ctr"/>
                      <a:r>
                        <a:rPr lang="en-GB" sz="1600" dirty="0">
                          <a:latin typeface="+mn-lt"/>
                        </a:rPr>
                        <a:t>6 (15)</a:t>
                      </a:r>
                    </a:p>
                  </a:txBody>
                  <a:tcPr/>
                </a:tc>
                <a:tc>
                  <a:txBody>
                    <a:bodyPr/>
                    <a:lstStyle/>
                    <a:p>
                      <a:pPr algn="ctr"/>
                      <a:r>
                        <a:rPr lang="en-GB" sz="1600" dirty="0">
                          <a:latin typeface="+mn-lt"/>
                        </a:rPr>
                        <a:t>0</a:t>
                      </a:r>
                    </a:p>
                  </a:txBody>
                  <a:tcPr/>
                </a:tc>
                <a:extLst>
                  <a:ext uri="{0D108BD9-81ED-4DB2-BD59-A6C34878D82A}">
                    <a16:rowId xmlns:a16="http://schemas.microsoft.com/office/drawing/2014/main" val="2834261320"/>
                  </a:ext>
                </a:extLst>
              </a:tr>
              <a:tr h="370840">
                <a:tc>
                  <a:txBody>
                    <a:bodyPr/>
                    <a:lstStyle/>
                    <a:p>
                      <a:r>
                        <a:rPr lang="en-GB" sz="1600" dirty="0">
                          <a:latin typeface="+mn-lt"/>
                        </a:rPr>
                        <a:t>Anaemia</a:t>
                      </a:r>
                    </a:p>
                  </a:txBody>
                  <a:tcPr/>
                </a:tc>
                <a:tc>
                  <a:txBody>
                    <a:bodyPr/>
                    <a:lstStyle/>
                    <a:p>
                      <a:pPr algn="ctr"/>
                      <a:r>
                        <a:rPr lang="en-GB" sz="1600" dirty="0">
                          <a:latin typeface="+mn-lt"/>
                        </a:rPr>
                        <a:t>25 (58)</a:t>
                      </a:r>
                    </a:p>
                  </a:txBody>
                  <a:tcPr/>
                </a:tc>
                <a:tc>
                  <a:txBody>
                    <a:bodyPr/>
                    <a:lstStyle/>
                    <a:p>
                      <a:pPr algn="ctr"/>
                      <a:r>
                        <a:rPr lang="en-GB" sz="1600" dirty="0">
                          <a:latin typeface="+mn-lt"/>
                        </a:rPr>
                        <a:t>1 (3)</a:t>
                      </a:r>
                    </a:p>
                  </a:txBody>
                  <a:tcPr/>
                </a:tc>
                <a:extLst>
                  <a:ext uri="{0D108BD9-81ED-4DB2-BD59-A6C34878D82A}">
                    <a16:rowId xmlns:a16="http://schemas.microsoft.com/office/drawing/2014/main" val="3988453727"/>
                  </a:ext>
                </a:extLst>
              </a:tr>
              <a:tr h="370840">
                <a:tc>
                  <a:txBody>
                    <a:bodyPr/>
                    <a:lstStyle/>
                    <a:p>
                      <a:r>
                        <a:rPr lang="en-GB" sz="1600" dirty="0">
                          <a:latin typeface="+mn-lt"/>
                        </a:rPr>
                        <a:t>Diarrhoea</a:t>
                      </a:r>
                    </a:p>
                  </a:txBody>
                  <a:tcPr/>
                </a:tc>
                <a:tc>
                  <a:txBody>
                    <a:bodyPr/>
                    <a:lstStyle/>
                    <a:p>
                      <a:pPr algn="ctr"/>
                      <a:r>
                        <a:rPr lang="en-GB" sz="1600" dirty="0">
                          <a:latin typeface="+mn-lt"/>
                        </a:rPr>
                        <a:t>4 (10)</a:t>
                      </a:r>
                    </a:p>
                  </a:txBody>
                  <a:tcPr/>
                </a:tc>
                <a:tc>
                  <a:txBody>
                    <a:bodyPr/>
                    <a:lstStyle/>
                    <a:p>
                      <a:pPr algn="ctr"/>
                      <a:r>
                        <a:rPr lang="en-GB" sz="1600" dirty="0">
                          <a:latin typeface="+mn-lt"/>
                        </a:rPr>
                        <a:t>0</a:t>
                      </a:r>
                    </a:p>
                  </a:txBody>
                  <a:tcPr/>
                </a:tc>
                <a:extLst>
                  <a:ext uri="{0D108BD9-81ED-4DB2-BD59-A6C34878D82A}">
                    <a16:rowId xmlns:a16="http://schemas.microsoft.com/office/drawing/2014/main" val="1816988995"/>
                  </a:ext>
                </a:extLst>
              </a:tr>
              <a:tr h="370840">
                <a:tc>
                  <a:txBody>
                    <a:bodyPr/>
                    <a:lstStyle/>
                    <a:p>
                      <a:r>
                        <a:rPr lang="en-GB" sz="1600" dirty="0">
                          <a:latin typeface="+mn-lt"/>
                        </a:rPr>
                        <a:t>Vomiting</a:t>
                      </a:r>
                    </a:p>
                  </a:txBody>
                  <a:tcPr/>
                </a:tc>
                <a:tc>
                  <a:txBody>
                    <a:bodyPr/>
                    <a:lstStyle/>
                    <a:p>
                      <a:pPr algn="ctr"/>
                      <a:r>
                        <a:rPr lang="en-GB" sz="1600" dirty="0">
                          <a:latin typeface="+mn-lt"/>
                        </a:rPr>
                        <a:t>2 (5)</a:t>
                      </a:r>
                    </a:p>
                  </a:txBody>
                  <a:tcPr/>
                </a:tc>
                <a:tc>
                  <a:txBody>
                    <a:bodyPr/>
                    <a:lstStyle/>
                    <a:p>
                      <a:pPr algn="ctr"/>
                      <a:r>
                        <a:rPr lang="en-GB" sz="1600" dirty="0">
                          <a:latin typeface="+mn-lt"/>
                        </a:rPr>
                        <a:t>0</a:t>
                      </a:r>
                    </a:p>
                  </a:txBody>
                  <a:tcPr/>
                </a:tc>
                <a:extLst>
                  <a:ext uri="{0D108BD9-81ED-4DB2-BD59-A6C34878D82A}">
                    <a16:rowId xmlns:a16="http://schemas.microsoft.com/office/drawing/2014/main" val="2469209039"/>
                  </a:ext>
                </a:extLst>
              </a:tr>
              <a:tr h="370840">
                <a:tc>
                  <a:txBody>
                    <a:bodyPr/>
                    <a:lstStyle/>
                    <a:p>
                      <a:r>
                        <a:rPr lang="en-GB" sz="1600" dirty="0">
                          <a:latin typeface="+mn-lt"/>
                        </a:rPr>
                        <a:t>Decreased appetite</a:t>
                      </a:r>
                    </a:p>
                  </a:txBody>
                  <a:tcPr/>
                </a:tc>
                <a:tc>
                  <a:txBody>
                    <a:bodyPr/>
                    <a:lstStyle/>
                    <a:p>
                      <a:pPr algn="ctr"/>
                      <a:r>
                        <a:rPr lang="en-GB" sz="1600" dirty="0">
                          <a:latin typeface="+mn-lt"/>
                        </a:rPr>
                        <a:t>3 (8)</a:t>
                      </a:r>
                    </a:p>
                  </a:txBody>
                  <a:tcPr/>
                </a:tc>
                <a:tc>
                  <a:txBody>
                    <a:bodyPr/>
                    <a:lstStyle/>
                    <a:p>
                      <a:pPr algn="ctr"/>
                      <a:r>
                        <a:rPr lang="en-GB" sz="1600" dirty="0">
                          <a:latin typeface="+mn-lt"/>
                        </a:rPr>
                        <a:t>0</a:t>
                      </a:r>
                    </a:p>
                  </a:txBody>
                  <a:tcPr/>
                </a:tc>
                <a:extLst>
                  <a:ext uri="{0D108BD9-81ED-4DB2-BD59-A6C34878D82A}">
                    <a16:rowId xmlns:a16="http://schemas.microsoft.com/office/drawing/2014/main" val="1994709213"/>
                  </a:ext>
                </a:extLst>
              </a:tr>
            </a:tbl>
          </a:graphicData>
        </a:graphic>
      </p:graphicFrame>
    </p:spTree>
    <p:extLst>
      <p:ext uri="{BB962C8B-B14F-4D97-AF65-F5344CB8AC3E}">
        <p14:creationId xmlns:p14="http://schemas.microsoft.com/office/powerpoint/2010/main" val="1300489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a:solidFill>
                  <a:schemeClr val="bg1"/>
                </a:solidFill>
              </a:rPr>
              <a:t>Contents</a:t>
            </a:r>
            <a:endParaRPr lang="en-US" dirty="0">
              <a:solidFill>
                <a:schemeClr val="bg1"/>
              </a:solidFill>
            </a:endParaRPr>
          </a:p>
        </p:txBody>
      </p:sp>
      <p:sp>
        <p:nvSpPr>
          <p:cNvPr id="2" name="Content Placeholder 1"/>
          <p:cNvSpPr>
            <a:spLocks noGrp="1"/>
          </p:cNvSpPr>
          <p:nvPr>
            <p:ph idx="1"/>
          </p:nvPr>
        </p:nvSpPr>
        <p:spPr/>
        <p:txBody>
          <a:bodyPr/>
          <a:lstStyle/>
          <a:p>
            <a:pPr>
              <a:spcBef>
                <a:spcPts val="1200"/>
              </a:spcBef>
              <a:tabLst>
                <a:tab pos="8610600" algn="r"/>
              </a:tabLst>
            </a:pPr>
            <a:r>
              <a:rPr lang="en-US" dirty="0"/>
              <a:t>Soft tissue sarcoma</a:t>
            </a:r>
            <a:r>
              <a:rPr lang="en-US" u="dotted" dirty="0"/>
              <a:t>	</a:t>
            </a:r>
            <a:r>
              <a:rPr lang="en-US" u="dotted" dirty="0">
                <a:hlinkClick r:id="rId3" action="ppaction://hlinksldjump"/>
              </a:rPr>
              <a:t>5</a:t>
            </a:r>
            <a:endParaRPr lang="en-US" u="dotted" dirty="0">
              <a:solidFill>
                <a:schemeClr val="accent2"/>
              </a:solidFill>
            </a:endParaRPr>
          </a:p>
          <a:p>
            <a:pPr>
              <a:spcBef>
                <a:spcPts val="1200"/>
              </a:spcBef>
              <a:tabLst>
                <a:tab pos="8610600" algn="r"/>
              </a:tabLst>
            </a:pPr>
            <a:r>
              <a:rPr lang="en-US" dirty="0"/>
              <a:t>GIST</a:t>
            </a:r>
            <a:r>
              <a:rPr lang="en-US" u="dotted" dirty="0"/>
              <a:t>	</a:t>
            </a:r>
            <a:r>
              <a:rPr lang="en-US" u="dotted" dirty="0">
                <a:hlinkClick r:id="rId4" action="ppaction://hlinksldjump"/>
              </a:rPr>
              <a:t>34</a:t>
            </a:r>
            <a:endParaRPr lang="en-US" u="dotted" dirty="0">
              <a:solidFill>
                <a:schemeClr val="accent2"/>
              </a:solidFill>
            </a:endParaRPr>
          </a:p>
          <a:p>
            <a:pPr>
              <a:spcBef>
                <a:spcPts val="1200"/>
              </a:spcBef>
              <a:tabLst>
                <a:tab pos="8610600" algn="r"/>
              </a:tabLst>
            </a:pPr>
            <a:r>
              <a:rPr lang="en-US" dirty="0"/>
              <a:t>Osteosarcoma and chondrosarcoma</a:t>
            </a:r>
            <a:r>
              <a:rPr lang="en-US" u="dotted" dirty="0"/>
              <a:t>	</a:t>
            </a:r>
            <a:r>
              <a:rPr lang="en-US" u="dotted" dirty="0">
                <a:hlinkClick r:id="rId5" action="ppaction://hlinksldjump"/>
              </a:rPr>
              <a:t>43</a:t>
            </a:r>
            <a:endParaRPr lang="en-US" u="dotted" dirty="0">
              <a:solidFill>
                <a:schemeClr val="accent2"/>
              </a:solidFill>
            </a:endParaRPr>
          </a:p>
          <a:p>
            <a:pPr>
              <a:spcBef>
                <a:spcPts val="1200"/>
              </a:spcBef>
              <a:tabLst>
                <a:tab pos="8610600" algn="r"/>
              </a:tabLst>
            </a:pPr>
            <a:r>
              <a:rPr lang="en-US" dirty="0"/>
              <a:t>Rarer sarcomas and desmoid tumors</a:t>
            </a:r>
            <a:r>
              <a:rPr lang="en-US" u="dotted" dirty="0"/>
              <a:t>	</a:t>
            </a:r>
            <a:r>
              <a:rPr lang="en-US" u="dotted" dirty="0">
                <a:hlinkClick r:id="rId6" action="ppaction://hlinksldjump"/>
              </a:rPr>
              <a:t>49</a:t>
            </a:r>
            <a:endParaRPr lang="en-US" u="dotted" dirty="0">
              <a:solidFill>
                <a:schemeClr val="accent2"/>
              </a:solidFill>
            </a:endParaRPr>
          </a:p>
        </p:txBody>
      </p:sp>
    </p:spTree>
    <p:custDataLst>
      <p:tags r:id="rId1"/>
    </p:custDataLst>
    <p:extLst>
      <p:ext uri="{BB962C8B-B14F-4D97-AF65-F5344CB8AC3E}">
        <p14:creationId xmlns:p14="http://schemas.microsoft.com/office/powerpoint/2010/main" val="27549092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662600" cy="939801"/>
          </a:xfrm>
        </p:spPr>
        <p:txBody>
          <a:bodyPr/>
          <a:lstStyle/>
          <a:p>
            <a:r>
              <a:rPr lang="en-GB" dirty="0"/>
              <a:t>016: Clinical value of </a:t>
            </a:r>
            <a:r>
              <a:rPr lang="en-GB" dirty="0" err="1"/>
              <a:t>ct</a:t>
            </a:r>
            <a:r>
              <a:rPr lang="en-GB" dirty="0"/>
              <a:t>-DNA in localized and advanced GIST: </a:t>
            </a:r>
            <a:br>
              <a:rPr lang="en-GB" dirty="0"/>
            </a:br>
            <a:r>
              <a:rPr lang="en-GB" dirty="0"/>
              <a:t>cross-validation of amplicon-based NGS with </a:t>
            </a:r>
            <a:r>
              <a:rPr lang="en-GB" dirty="0" err="1"/>
              <a:t>dd</a:t>
            </a:r>
            <a:r>
              <a:rPr lang="en-GB" dirty="0"/>
              <a:t>-PCR in matched tissue and plasma samples – Serrano C, et al </a:t>
            </a:r>
          </a:p>
        </p:txBody>
      </p:sp>
      <p:sp>
        <p:nvSpPr>
          <p:cNvPr id="3" name="Content Placeholder 2"/>
          <p:cNvSpPr>
            <a:spLocks noGrp="1"/>
          </p:cNvSpPr>
          <p:nvPr>
            <p:ph idx="1"/>
          </p:nvPr>
        </p:nvSpPr>
        <p:spPr>
          <a:xfrm>
            <a:off x="228600" y="1320800"/>
            <a:ext cx="8694738" cy="5308600"/>
          </a:xfrm>
        </p:spPr>
        <p:txBody>
          <a:bodyPr/>
          <a:lstStyle/>
          <a:p>
            <a:pPr marL="0" indent="0">
              <a:spcAft>
                <a:spcPts val="0"/>
              </a:spcAft>
              <a:buNone/>
            </a:pPr>
            <a:r>
              <a:rPr lang="en-GB" b="1" dirty="0">
                <a:solidFill>
                  <a:schemeClr val="bg1"/>
                </a:solidFill>
              </a:rPr>
              <a:t>STUDY OBJECTIVE</a:t>
            </a:r>
          </a:p>
          <a:p>
            <a:r>
              <a:rPr lang="en-GB" dirty="0"/>
              <a:t>To assess the clinical value of ctDNA using amplicon-based NGS or droplet digital PCR (</a:t>
            </a:r>
            <a:r>
              <a:rPr lang="en-GB" dirty="0" err="1"/>
              <a:t>ddPCR</a:t>
            </a:r>
            <a:r>
              <a:rPr lang="en-GB" dirty="0"/>
              <a:t>) in patients with localised or advanced GIST</a:t>
            </a:r>
          </a:p>
          <a:p>
            <a:pPr marL="0" indent="0">
              <a:spcBef>
                <a:spcPts val="1200"/>
              </a:spcBef>
              <a:spcAft>
                <a:spcPts val="0"/>
              </a:spcAft>
              <a:buNone/>
            </a:pPr>
            <a:r>
              <a:rPr lang="en-GB" b="1" dirty="0">
                <a:solidFill>
                  <a:schemeClr val="bg1"/>
                </a:solidFill>
              </a:rPr>
              <a:t>METHODS</a:t>
            </a:r>
          </a:p>
          <a:p>
            <a:pPr>
              <a:spcAft>
                <a:spcPts val="0"/>
              </a:spcAft>
            </a:pPr>
            <a:r>
              <a:rPr lang="en-GB" dirty="0"/>
              <a:t>Cohort A (n=13) included patients with tumour tissue and simultaneously collected plasma samples (7–14 days before resection) either with localised (n=5) or metastatic (n=8) GIST who were imatinib-naïve or had progressed on imatinib, sunitinib or regorafenib</a:t>
            </a:r>
          </a:p>
          <a:p>
            <a:pPr>
              <a:spcAft>
                <a:spcPts val="0"/>
              </a:spcAft>
            </a:pPr>
            <a:r>
              <a:rPr lang="en-GB" dirty="0"/>
              <a:t>Cohort B (n=9) included patients with metastatic, imatinib-resistant GIST who had archival tumour tissue and serial plasma samples collected along with CT evaluations while on sunitinib or regorafenib</a:t>
            </a:r>
          </a:p>
          <a:p>
            <a:pPr>
              <a:spcAft>
                <a:spcPts val="0"/>
              </a:spcAft>
            </a:pPr>
            <a:r>
              <a:rPr lang="en-GB" dirty="0"/>
              <a:t>An Amplicon panel covering 60 genes involved in cancer was used to sequence tumour (1,000x) and plasma (5,000x) samples </a:t>
            </a:r>
          </a:p>
          <a:p>
            <a:pPr lvl="1">
              <a:spcAft>
                <a:spcPts val="0"/>
              </a:spcAft>
            </a:pPr>
            <a:r>
              <a:rPr lang="en-GB" dirty="0" err="1"/>
              <a:t>ddPCR</a:t>
            </a:r>
            <a:r>
              <a:rPr lang="en-GB" dirty="0"/>
              <a:t> plasma testing for NGS ctDNA confirmation of all mutations detected in tumour tissue and plasma and NGS plasma testing for NGS </a:t>
            </a:r>
            <a:r>
              <a:rPr lang="en-GB" dirty="0" err="1"/>
              <a:t>cfDNA</a:t>
            </a:r>
            <a:r>
              <a:rPr lang="en-GB" dirty="0"/>
              <a:t>, allele frequency </a:t>
            </a:r>
            <a:r>
              <a:rPr lang="en-GB" dirty="0">
                <a:latin typeface="Arial" panose="020B0604020202020204" pitchFamily="34" charset="0"/>
                <a:cs typeface="Arial" panose="020B0604020202020204" pitchFamily="34" charset="0"/>
              </a:rPr>
              <a:t>≥</a:t>
            </a:r>
            <a:r>
              <a:rPr lang="en-GB" dirty="0"/>
              <a:t>1%</a:t>
            </a:r>
          </a:p>
          <a:p>
            <a:pPr lvl="1">
              <a:spcAft>
                <a:spcPts val="0"/>
              </a:spcAft>
            </a:pPr>
            <a:r>
              <a:rPr lang="en-GB" dirty="0"/>
              <a:t>Tumour tissue testing in NGS FFPE was used as a reference</a:t>
            </a:r>
          </a:p>
        </p:txBody>
      </p:sp>
      <p:sp>
        <p:nvSpPr>
          <p:cNvPr id="4" name="Text Box 4"/>
          <p:cNvSpPr txBox="1">
            <a:spLocks noChangeArrowheads="1"/>
          </p:cNvSpPr>
          <p:nvPr/>
        </p:nvSpPr>
        <p:spPr bwMode="auto">
          <a:xfrm>
            <a:off x="2934518" y="6474897"/>
            <a:ext cx="598882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effectLst/>
                <a:uLnTx/>
                <a:uFillTx/>
                <a:latin typeface="Arial" charset="0"/>
                <a:ea typeface="+mn-ea"/>
                <a:cs typeface="Arial" charset="0"/>
              </a:rPr>
              <a:t>Serrano C, et al. </a:t>
            </a:r>
            <a:r>
              <a:rPr kumimoji="0" lang="en-US" sz="1200" b="0" i="0" u="none" strike="noStrike" kern="1200" cap="none" spc="0" normalizeH="0" baseline="0" noProof="0" dirty="0">
                <a:ln>
                  <a:noFill/>
                </a:ln>
                <a:effectLst/>
                <a:uLnTx/>
                <a:uFillTx/>
                <a:latin typeface="Arial" charset="0"/>
                <a:ea typeface="+mn-ea"/>
                <a:cs typeface="Arial" charset="0"/>
              </a:rPr>
              <a:t>CTOS 2018 Annual Meeting, November 14–17, Rome, Italy; Paper </a:t>
            </a:r>
            <a:r>
              <a:rPr kumimoji="0" lang="en-GB" sz="1200" b="0" i="0" u="none" strike="noStrike" kern="1200" cap="none" spc="0" normalizeH="0" baseline="0" noProof="0" dirty="0">
                <a:ln>
                  <a:noFill/>
                </a:ln>
                <a:effectLst/>
                <a:uLnTx/>
                <a:uFillTx/>
                <a:latin typeface="Arial" charset="0"/>
                <a:ea typeface="+mn-ea"/>
                <a:cs typeface="Arial" charset="0"/>
              </a:rPr>
              <a:t>016</a:t>
            </a:r>
          </a:p>
        </p:txBody>
      </p:sp>
    </p:spTree>
    <p:extLst>
      <p:ext uri="{BB962C8B-B14F-4D97-AF65-F5344CB8AC3E}">
        <p14:creationId xmlns:p14="http://schemas.microsoft.com/office/powerpoint/2010/main" val="6557615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655400" cy="939801"/>
          </a:xfrm>
        </p:spPr>
        <p:txBody>
          <a:bodyPr/>
          <a:lstStyle/>
          <a:p>
            <a:r>
              <a:rPr lang="en-GB" dirty="0"/>
              <a:t>016: Clinical value of </a:t>
            </a:r>
            <a:r>
              <a:rPr lang="en-GB" dirty="0" err="1"/>
              <a:t>ct</a:t>
            </a:r>
            <a:r>
              <a:rPr lang="en-GB" dirty="0"/>
              <a:t>-DNA in localized and advanced GIST: </a:t>
            </a:r>
            <a:br>
              <a:rPr lang="en-GB" dirty="0"/>
            </a:br>
            <a:r>
              <a:rPr lang="en-GB" dirty="0"/>
              <a:t>cross-validation of amplicon-based NGS with </a:t>
            </a:r>
            <a:r>
              <a:rPr lang="en-GB" dirty="0" err="1"/>
              <a:t>dd</a:t>
            </a:r>
            <a:r>
              <a:rPr lang="en-GB" dirty="0"/>
              <a:t>-PCR in matched tissue and plasma samples – Serrano C, et al </a:t>
            </a:r>
          </a:p>
        </p:txBody>
      </p:sp>
      <p:sp>
        <p:nvSpPr>
          <p:cNvPr id="3" name="Content Placeholder 2"/>
          <p:cNvSpPr>
            <a:spLocks noGrp="1"/>
          </p:cNvSpPr>
          <p:nvPr>
            <p:ph idx="1"/>
          </p:nvPr>
        </p:nvSpPr>
        <p:spPr/>
        <p:txBody>
          <a:bodyPr/>
          <a:lstStyle/>
          <a:p>
            <a:pPr marL="0" indent="0">
              <a:buNone/>
            </a:pPr>
            <a:r>
              <a:rPr lang="en-GB" b="1" dirty="0">
                <a:solidFill>
                  <a:schemeClr val="bg1"/>
                </a:solidFill>
              </a:rPr>
              <a:t>KEY RESULTS</a:t>
            </a:r>
          </a:p>
          <a:p>
            <a:endParaRPr lang="en-GB" dirty="0"/>
          </a:p>
        </p:txBody>
      </p:sp>
      <p:sp>
        <p:nvSpPr>
          <p:cNvPr id="4" name="Text Box 4"/>
          <p:cNvSpPr txBox="1">
            <a:spLocks noChangeArrowheads="1"/>
          </p:cNvSpPr>
          <p:nvPr/>
        </p:nvSpPr>
        <p:spPr bwMode="auto">
          <a:xfrm>
            <a:off x="2900855" y="6474897"/>
            <a:ext cx="602248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a:t>Serrano C, et al. </a:t>
            </a:r>
            <a:r>
              <a:rPr lang="en-US" sz="1200" dirty="0"/>
              <a:t>CTOS 2018 Annual Meeting, November 14–17, Rome, Italy; Paper </a:t>
            </a:r>
            <a:r>
              <a:rPr lang="en-GB" sz="1200" dirty="0"/>
              <a:t>016</a:t>
            </a:r>
          </a:p>
        </p:txBody>
      </p:sp>
      <p:sp>
        <p:nvSpPr>
          <p:cNvPr id="11" name="TextBox 10"/>
          <p:cNvSpPr txBox="1"/>
          <p:nvPr/>
        </p:nvSpPr>
        <p:spPr>
          <a:xfrm>
            <a:off x="2386928" y="3971500"/>
            <a:ext cx="2739853" cy="338554"/>
          </a:xfrm>
          <a:prstGeom prst="rect">
            <a:avLst/>
          </a:prstGeom>
          <a:noFill/>
        </p:spPr>
        <p:txBody>
          <a:bodyPr wrap="none" rtlCol="0">
            <a:spAutoFit/>
          </a:bodyPr>
          <a:lstStyle/>
          <a:p>
            <a:pPr algn="ctr"/>
            <a:r>
              <a:rPr lang="en-GB" sz="1600" b="1" dirty="0"/>
              <a:t>Mechanisms of resistance</a:t>
            </a:r>
          </a:p>
        </p:txBody>
      </p:sp>
      <p:sp>
        <p:nvSpPr>
          <p:cNvPr id="12" name="TextBox 11"/>
          <p:cNvSpPr txBox="1"/>
          <p:nvPr/>
        </p:nvSpPr>
        <p:spPr>
          <a:xfrm>
            <a:off x="6794824" y="1708284"/>
            <a:ext cx="1772024" cy="338554"/>
          </a:xfrm>
          <a:prstGeom prst="rect">
            <a:avLst/>
          </a:prstGeom>
          <a:noFill/>
        </p:spPr>
        <p:txBody>
          <a:bodyPr wrap="none" rtlCol="0">
            <a:spAutoFit/>
          </a:bodyPr>
          <a:lstStyle/>
          <a:p>
            <a:pPr algn="ctr"/>
            <a:r>
              <a:rPr lang="en-GB" sz="1600" b="1" dirty="0"/>
              <a:t>ctDNA detection</a:t>
            </a:r>
          </a:p>
        </p:txBody>
      </p:sp>
      <p:sp>
        <p:nvSpPr>
          <p:cNvPr id="13" name="TextBox 12"/>
          <p:cNvSpPr txBox="1"/>
          <p:nvPr/>
        </p:nvSpPr>
        <p:spPr>
          <a:xfrm>
            <a:off x="762972" y="1579550"/>
            <a:ext cx="5040162" cy="584775"/>
          </a:xfrm>
          <a:prstGeom prst="rect">
            <a:avLst/>
          </a:prstGeom>
          <a:noFill/>
        </p:spPr>
        <p:txBody>
          <a:bodyPr wrap="none" rtlCol="0">
            <a:spAutoFit/>
          </a:bodyPr>
          <a:lstStyle/>
          <a:p>
            <a:pPr algn="ctr"/>
            <a:r>
              <a:rPr lang="en-GB" sz="1600" b="1" dirty="0"/>
              <a:t>Correlation between NGS </a:t>
            </a:r>
            <a:r>
              <a:rPr lang="en-GB" sz="1600" b="1" dirty="0" err="1"/>
              <a:t>cfDNA</a:t>
            </a:r>
            <a:r>
              <a:rPr lang="en-GB" sz="1600" b="1" dirty="0"/>
              <a:t> mutations, </a:t>
            </a:r>
            <a:br>
              <a:rPr lang="en-GB" sz="1600" b="1" dirty="0"/>
            </a:br>
            <a:r>
              <a:rPr lang="en-GB" sz="1600" b="1" dirty="0"/>
              <a:t>NGS tissue genotype and </a:t>
            </a:r>
            <a:r>
              <a:rPr lang="en-GB" sz="1600" b="1" dirty="0" err="1"/>
              <a:t>ddPCR</a:t>
            </a:r>
            <a:r>
              <a:rPr lang="en-GB" sz="1600" b="1" dirty="0"/>
              <a:t> cross-validation</a:t>
            </a:r>
          </a:p>
        </p:txBody>
      </p:sp>
      <p:grpSp>
        <p:nvGrpSpPr>
          <p:cNvPr id="14" name="Group 13"/>
          <p:cNvGrpSpPr/>
          <p:nvPr/>
        </p:nvGrpSpPr>
        <p:grpSpPr>
          <a:xfrm>
            <a:off x="412952" y="2179330"/>
            <a:ext cx="2745644" cy="1917747"/>
            <a:chOff x="1680706" y="2118732"/>
            <a:chExt cx="5178057" cy="3076950"/>
          </a:xfrm>
        </p:grpSpPr>
        <p:grpSp>
          <p:nvGrpSpPr>
            <p:cNvPr id="15" name="Group 14"/>
            <p:cNvGrpSpPr/>
            <p:nvPr/>
          </p:nvGrpSpPr>
          <p:grpSpPr>
            <a:xfrm>
              <a:off x="2614623" y="2396465"/>
              <a:ext cx="3906738" cy="2171700"/>
              <a:chOff x="836615" y="2448719"/>
              <a:chExt cx="3906738" cy="2171700"/>
            </a:xfrm>
          </p:grpSpPr>
          <p:sp>
            <p:nvSpPr>
              <p:cNvPr id="28" name="Freeform 27"/>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29"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30"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31"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32"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33"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34"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35" name="Line 12"/>
              <p:cNvSpPr>
                <a:spLocks noChangeShapeType="1"/>
              </p:cNvSpPr>
              <p:nvPr/>
            </p:nvSpPr>
            <p:spPr bwMode="auto">
              <a:xfrm>
                <a:off x="3477699"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36"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37" name="Line 18"/>
              <p:cNvSpPr>
                <a:spLocks noChangeShapeType="1"/>
              </p:cNvSpPr>
              <p:nvPr/>
            </p:nvSpPr>
            <p:spPr bwMode="auto">
              <a:xfrm>
                <a:off x="222584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38"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grpSp>
        <p:sp>
          <p:nvSpPr>
            <p:cNvPr id="16" name="TextBox 15"/>
            <p:cNvSpPr txBox="1"/>
            <p:nvPr/>
          </p:nvSpPr>
          <p:spPr>
            <a:xfrm rot="16200000">
              <a:off x="618375" y="3181063"/>
              <a:ext cx="2647059" cy="522397"/>
            </a:xfrm>
            <a:prstGeom prst="rect">
              <a:avLst/>
            </a:prstGeom>
            <a:noFill/>
          </p:spPr>
          <p:txBody>
            <a:bodyPr wrap="none" rtlCol="0">
              <a:spAutoFit/>
            </a:bodyPr>
            <a:lstStyle/>
            <a:p>
              <a:pPr algn="ctr" fontAlgn="base">
                <a:spcBef>
                  <a:spcPct val="0"/>
                </a:spcBef>
                <a:spcAft>
                  <a:spcPct val="0"/>
                </a:spcAft>
              </a:pPr>
              <a:r>
                <a:rPr lang="en-GB" sz="1200" dirty="0" err="1">
                  <a:solidFill>
                    <a:srgbClr val="363636"/>
                  </a:solidFill>
                </a:rPr>
                <a:t>ddPCR</a:t>
              </a:r>
              <a:r>
                <a:rPr lang="en-GB" sz="1200" dirty="0">
                  <a:solidFill>
                    <a:srgbClr val="363636"/>
                  </a:solidFill>
                </a:rPr>
                <a:t> allelic fraction</a:t>
              </a:r>
            </a:p>
          </p:txBody>
        </p:sp>
        <p:sp>
          <p:nvSpPr>
            <p:cNvPr id="17" name="TextBox 16"/>
            <p:cNvSpPr txBox="1"/>
            <p:nvPr/>
          </p:nvSpPr>
          <p:spPr>
            <a:xfrm>
              <a:off x="3219505" y="4751248"/>
              <a:ext cx="2809093" cy="444434"/>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rPr>
                <a:t>NGS allelic fraction</a:t>
              </a:r>
            </a:p>
          </p:txBody>
        </p:sp>
        <p:sp>
          <p:nvSpPr>
            <p:cNvPr id="18" name="TextBox 17"/>
            <p:cNvSpPr txBox="1"/>
            <p:nvPr/>
          </p:nvSpPr>
          <p:spPr>
            <a:xfrm>
              <a:off x="2071459" y="2172023"/>
              <a:ext cx="668716" cy="444434"/>
            </a:xfrm>
            <a:prstGeom prst="rect">
              <a:avLst/>
            </a:prstGeom>
            <a:noFill/>
          </p:spPr>
          <p:txBody>
            <a:bodyPr wrap="none" rtlCol="0" anchor="ctr" anchorCtr="0">
              <a:spAutoFit/>
            </a:bodyPr>
            <a:lstStyle/>
            <a:p>
              <a:pPr algn="r"/>
              <a:r>
                <a:rPr lang="en-GB" sz="1200" dirty="0"/>
                <a:t>25</a:t>
              </a:r>
            </a:p>
          </p:txBody>
        </p:sp>
        <p:sp>
          <p:nvSpPr>
            <p:cNvPr id="19" name="TextBox 18"/>
            <p:cNvSpPr txBox="1"/>
            <p:nvPr/>
          </p:nvSpPr>
          <p:spPr>
            <a:xfrm>
              <a:off x="2071459" y="2589502"/>
              <a:ext cx="668716" cy="444434"/>
            </a:xfrm>
            <a:prstGeom prst="rect">
              <a:avLst/>
            </a:prstGeom>
            <a:noFill/>
          </p:spPr>
          <p:txBody>
            <a:bodyPr wrap="none" rtlCol="0" anchor="ctr" anchorCtr="0">
              <a:spAutoFit/>
            </a:bodyPr>
            <a:lstStyle/>
            <a:p>
              <a:pPr algn="r"/>
              <a:r>
                <a:rPr lang="en-GB" sz="1200" dirty="0"/>
                <a:t>20</a:t>
              </a:r>
            </a:p>
          </p:txBody>
        </p:sp>
        <p:sp>
          <p:nvSpPr>
            <p:cNvPr id="20" name="TextBox 19"/>
            <p:cNvSpPr txBox="1"/>
            <p:nvPr/>
          </p:nvSpPr>
          <p:spPr>
            <a:xfrm>
              <a:off x="2071459" y="3005242"/>
              <a:ext cx="668716" cy="444434"/>
            </a:xfrm>
            <a:prstGeom prst="rect">
              <a:avLst/>
            </a:prstGeom>
            <a:noFill/>
          </p:spPr>
          <p:txBody>
            <a:bodyPr wrap="none" rtlCol="0" anchor="ctr" anchorCtr="0">
              <a:spAutoFit/>
            </a:bodyPr>
            <a:lstStyle/>
            <a:p>
              <a:pPr algn="r"/>
              <a:r>
                <a:rPr lang="en-GB" sz="1200" dirty="0"/>
                <a:t>15</a:t>
              </a:r>
            </a:p>
          </p:txBody>
        </p:sp>
        <p:sp>
          <p:nvSpPr>
            <p:cNvPr id="21" name="TextBox 20"/>
            <p:cNvSpPr txBox="1"/>
            <p:nvPr/>
          </p:nvSpPr>
          <p:spPr>
            <a:xfrm>
              <a:off x="2071459" y="3420981"/>
              <a:ext cx="668716" cy="444434"/>
            </a:xfrm>
            <a:prstGeom prst="rect">
              <a:avLst/>
            </a:prstGeom>
            <a:noFill/>
          </p:spPr>
          <p:txBody>
            <a:bodyPr wrap="none" rtlCol="0" anchor="ctr" anchorCtr="0">
              <a:spAutoFit/>
            </a:bodyPr>
            <a:lstStyle/>
            <a:p>
              <a:pPr algn="r"/>
              <a:r>
                <a:rPr lang="en-GB" sz="1200" dirty="0"/>
                <a:t>10</a:t>
              </a:r>
            </a:p>
          </p:txBody>
        </p:sp>
        <p:sp>
          <p:nvSpPr>
            <p:cNvPr id="22" name="TextBox 21"/>
            <p:cNvSpPr txBox="1"/>
            <p:nvPr/>
          </p:nvSpPr>
          <p:spPr>
            <a:xfrm>
              <a:off x="2231682" y="3836721"/>
              <a:ext cx="508492" cy="444434"/>
            </a:xfrm>
            <a:prstGeom prst="rect">
              <a:avLst/>
            </a:prstGeom>
            <a:noFill/>
          </p:spPr>
          <p:txBody>
            <a:bodyPr wrap="none" rtlCol="0" anchor="ctr" anchorCtr="0">
              <a:spAutoFit/>
            </a:bodyPr>
            <a:lstStyle/>
            <a:p>
              <a:pPr algn="r"/>
              <a:r>
                <a:rPr lang="en-GB" sz="1200" dirty="0"/>
                <a:t>5</a:t>
              </a:r>
            </a:p>
          </p:txBody>
        </p:sp>
        <p:sp>
          <p:nvSpPr>
            <p:cNvPr id="23" name="TextBox 22"/>
            <p:cNvSpPr txBox="1"/>
            <p:nvPr/>
          </p:nvSpPr>
          <p:spPr>
            <a:xfrm>
              <a:off x="2231682" y="4252461"/>
              <a:ext cx="508492" cy="444434"/>
            </a:xfrm>
            <a:prstGeom prst="rect">
              <a:avLst/>
            </a:prstGeom>
            <a:noFill/>
          </p:spPr>
          <p:txBody>
            <a:bodyPr wrap="none" rtlCol="0" anchor="ctr" anchorCtr="0">
              <a:spAutoFit/>
            </a:bodyPr>
            <a:lstStyle/>
            <a:p>
              <a:pPr algn="r"/>
              <a:r>
                <a:rPr lang="en-GB" sz="1200" dirty="0"/>
                <a:t>0</a:t>
              </a:r>
            </a:p>
          </p:txBody>
        </p:sp>
        <p:sp>
          <p:nvSpPr>
            <p:cNvPr id="24" name="TextBox 23"/>
            <p:cNvSpPr txBox="1"/>
            <p:nvPr/>
          </p:nvSpPr>
          <p:spPr>
            <a:xfrm>
              <a:off x="2454130" y="4522749"/>
              <a:ext cx="508492" cy="444434"/>
            </a:xfrm>
            <a:prstGeom prst="rect">
              <a:avLst/>
            </a:prstGeom>
            <a:noFill/>
          </p:spPr>
          <p:txBody>
            <a:bodyPr wrap="none" rtlCol="0" anchor="t" anchorCtr="0">
              <a:spAutoFit/>
            </a:bodyPr>
            <a:lstStyle/>
            <a:p>
              <a:pPr algn="ctr"/>
              <a:r>
                <a:rPr lang="en-GB" sz="1200" dirty="0"/>
                <a:t>0</a:t>
              </a:r>
            </a:p>
          </p:txBody>
        </p:sp>
        <p:sp>
          <p:nvSpPr>
            <p:cNvPr id="25" name="TextBox 24"/>
            <p:cNvSpPr txBox="1"/>
            <p:nvPr/>
          </p:nvSpPr>
          <p:spPr>
            <a:xfrm>
              <a:off x="3758357" y="4522749"/>
              <a:ext cx="508492" cy="444434"/>
            </a:xfrm>
            <a:prstGeom prst="rect">
              <a:avLst/>
            </a:prstGeom>
            <a:noFill/>
          </p:spPr>
          <p:txBody>
            <a:bodyPr wrap="none" rtlCol="0" anchor="t" anchorCtr="0">
              <a:spAutoFit/>
            </a:bodyPr>
            <a:lstStyle/>
            <a:p>
              <a:pPr algn="ctr"/>
              <a:r>
                <a:rPr lang="en-GB" sz="1200" dirty="0"/>
                <a:t>5</a:t>
              </a:r>
            </a:p>
          </p:txBody>
        </p:sp>
        <p:sp>
          <p:nvSpPr>
            <p:cNvPr id="26" name="TextBox 25"/>
            <p:cNvSpPr txBox="1"/>
            <p:nvPr/>
          </p:nvSpPr>
          <p:spPr>
            <a:xfrm>
              <a:off x="4927084" y="4522749"/>
              <a:ext cx="668718" cy="444434"/>
            </a:xfrm>
            <a:prstGeom prst="rect">
              <a:avLst/>
            </a:prstGeom>
            <a:noFill/>
          </p:spPr>
          <p:txBody>
            <a:bodyPr wrap="none" rtlCol="0" anchor="t" anchorCtr="0">
              <a:spAutoFit/>
            </a:bodyPr>
            <a:lstStyle/>
            <a:p>
              <a:pPr algn="ctr"/>
              <a:r>
                <a:rPr lang="en-GB" sz="1200" dirty="0"/>
                <a:t>10</a:t>
              </a:r>
            </a:p>
          </p:txBody>
        </p:sp>
        <p:sp>
          <p:nvSpPr>
            <p:cNvPr id="27" name="TextBox 26"/>
            <p:cNvSpPr txBox="1"/>
            <p:nvPr/>
          </p:nvSpPr>
          <p:spPr>
            <a:xfrm>
              <a:off x="6190045" y="4522749"/>
              <a:ext cx="668718" cy="444434"/>
            </a:xfrm>
            <a:prstGeom prst="rect">
              <a:avLst/>
            </a:prstGeom>
            <a:noFill/>
          </p:spPr>
          <p:txBody>
            <a:bodyPr wrap="none" rtlCol="0" anchor="t" anchorCtr="0">
              <a:spAutoFit/>
            </a:bodyPr>
            <a:lstStyle/>
            <a:p>
              <a:pPr algn="ctr"/>
              <a:r>
                <a:rPr lang="en-GB" sz="1200" dirty="0"/>
                <a:t>15</a:t>
              </a:r>
            </a:p>
          </p:txBody>
        </p:sp>
      </p:grpSp>
      <p:sp>
        <p:nvSpPr>
          <p:cNvPr id="39" name="TextBox 38"/>
          <p:cNvSpPr txBox="1"/>
          <p:nvPr/>
        </p:nvSpPr>
        <p:spPr>
          <a:xfrm>
            <a:off x="1279209" y="2400741"/>
            <a:ext cx="772969" cy="261610"/>
          </a:xfrm>
          <a:prstGeom prst="rect">
            <a:avLst/>
          </a:prstGeom>
          <a:noFill/>
        </p:spPr>
        <p:txBody>
          <a:bodyPr wrap="none" rtlCol="0">
            <a:spAutoFit/>
          </a:bodyPr>
          <a:lstStyle/>
          <a:p>
            <a:r>
              <a:rPr lang="en-GB" sz="1100" b="1" i="1" dirty="0"/>
              <a:t>R</a:t>
            </a:r>
            <a:r>
              <a:rPr lang="en-GB" sz="1100" b="1" i="1" baseline="30000" dirty="0"/>
              <a:t>2</a:t>
            </a:r>
            <a:r>
              <a:rPr lang="en-GB" sz="1100" b="1" dirty="0"/>
              <a:t> = 0.87</a:t>
            </a:r>
          </a:p>
        </p:txBody>
      </p:sp>
      <p:sp>
        <p:nvSpPr>
          <p:cNvPr id="40" name="Oval 39"/>
          <p:cNvSpPr>
            <a:spLocks noChangeAspect="1"/>
          </p:cNvSpPr>
          <p:nvPr/>
        </p:nvSpPr>
        <p:spPr>
          <a:xfrm>
            <a:off x="2812088" y="2422362"/>
            <a:ext cx="90000" cy="90000"/>
          </a:xfrm>
          <a:prstGeom prst="ellipse">
            <a:avLst/>
          </a:prstGeom>
          <a:solidFill>
            <a:srgbClr val="006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41" name="Oval 40"/>
          <p:cNvSpPr>
            <a:spLocks noChangeAspect="1"/>
          </p:cNvSpPr>
          <p:nvPr/>
        </p:nvSpPr>
        <p:spPr>
          <a:xfrm>
            <a:off x="2671456" y="2948467"/>
            <a:ext cx="90000" cy="90000"/>
          </a:xfrm>
          <a:prstGeom prst="ellipse">
            <a:avLst/>
          </a:prstGeom>
          <a:solidFill>
            <a:srgbClr val="006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42" name="Oval 41"/>
          <p:cNvSpPr>
            <a:spLocks noChangeAspect="1"/>
          </p:cNvSpPr>
          <p:nvPr/>
        </p:nvSpPr>
        <p:spPr>
          <a:xfrm>
            <a:off x="2579355" y="2822361"/>
            <a:ext cx="90000" cy="90000"/>
          </a:xfrm>
          <a:prstGeom prst="ellipse">
            <a:avLst/>
          </a:prstGeom>
          <a:solidFill>
            <a:srgbClr val="006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43" name="Oval 42"/>
          <p:cNvSpPr>
            <a:spLocks noChangeAspect="1"/>
          </p:cNvSpPr>
          <p:nvPr/>
        </p:nvSpPr>
        <p:spPr>
          <a:xfrm>
            <a:off x="1805867" y="3299353"/>
            <a:ext cx="90000" cy="90000"/>
          </a:xfrm>
          <a:prstGeom prst="ellipse">
            <a:avLst/>
          </a:prstGeom>
          <a:solidFill>
            <a:srgbClr val="006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44" name="Oval 43"/>
          <p:cNvSpPr>
            <a:spLocks noChangeAspect="1"/>
          </p:cNvSpPr>
          <p:nvPr/>
        </p:nvSpPr>
        <p:spPr>
          <a:xfrm>
            <a:off x="1736521" y="3347884"/>
            <a:ext cx="90000" cy="90000"/>
          </a:xfrm>
          <a:prstGeom prst="ellipse">
            <a:avLst/>
          </a:prstGeom>
          <a:solidFill>
            <a:srgbClr val="006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45" name="Oval 44"/>
          <p:cNvSpPr>
            <a:spLocks noChangeAspect="1"/>
          </p:cNvSpPr>
          <p:nvPr/>
        </p:nvSpPr>
        <p:spPr>
          <a:xfrm>
            <a:off x="1525211" y="3421697"/>
            <a:ext cx="90000" cy="90000"/>
          </a:xfrm>
          <a:prstGeom prst="ellipse">
            <a:avLst/>
          </a:prstGeom>
          <a:solidFill>
            <a:srgbClr val="006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46" name="Oval 45"/>
          <p:cNvSpPr>
            <a:spLocks noChangeAspect="1"/>
          </p:cNvSpPr>
          <p:nvPr/>
        </p:nvSpPr>
        <p:spPr>
          <a:xfrm>
            <a:off x="1184958" y="3129471"/>
            <a:ext cx="90000" cy="90000"/>
          </a:xfrm>
          <a:prstGeom prst="ellipse">
            <a:avLst/>
          </a:prstGeom>
          <a:solidFill>
            <a:srgbClr val="006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47" name="Oval 46"/>
          <p:cNvSpPr>
            <a:spLocks noChangeAspect="1"/>
          </p:cNvSpPr>
          <p:nvPr/>
        </p:nvSpPr>
        <p:spPr>
          <a:xfrm>
            <a:off x="1136068" y="3581570"/>
            <a:ext cx="90000" cy="90000"/>
          </a:xfrm>
          <a:prstGeom prst="ellipse">
            <a:avLst/>
          </a:prstGeom>
          <a:solidFill>
            <a:srgbClr val="006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48" name="Oval 47"/>
          <p:cNvSpPr>
            <a:spLocks noChangeAspect="1"/>
          </p:cNvSpPr>
          <p:nvPr/>
        </p:nvSpPr>
        <p:spPr>
          <a:xfrm>
            <a:off x="1042178" y="3602701"/>
            <a:ext cx="90000" cy="90000"/>
          </a:xfrm>
          <a:prstGeom prst="ellipse">
            <a:avLst/>
          </a:prstGeom>
          <a:solidFill>
            <a:srgbClr val="006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49" name="Oval 48"/>
          <p:cNvSpPr>
            <a:spLocks noChangeAspect="1"/>
          </p:cNvSpPr>
          <p:nvPr/>
        </p:nvSpPr>
        <p:spPr>
          <a:xfrm>
            <a:off x="916877" y="3603370"/>
            <a:ext cx="90000" cy="90000"/>
          </a:xfrm>
          <a:prstGeom prst="ellipse">
            <a:avLst/>
          </a:prstGeom>
          <a:solidFill>
            <a:srgbClr val="006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100" dirty="0"/>
          </a:p>
        </p:txBody>
      </p:sp>
      <p:sp>
        <p:nvSpPr>
          <p:cNvPr id="50" name="Oval 49"/>
          <p:cNvSpPr>
            <a:spLocks noChangeAspect="1"/>
          </p:cNvSpPr>
          <p:nvPr/>
        </p:nvSpPr>
        <p:spPr>
          <a:xfrm>
            <a:off x="917444" y="3547441"/>
            <a:ext cx="90000" cy="90000"/>
          </a:xfrm>
          <a:prstGeom prst="ellipse">
            <a:avLst/>
          </a:prstGeom>
          <a:solidFill>
            <a:srgbClr val="006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100" dirty="0"/>
          </a:p>
        </p:txBody>
      </p:sp>
      <p:sp>
        <p:nvSpPr>
          <p:cNvPr id="51" name="Oval 50"/>
          <p:cNvSpPr>
            <a:spLocks noChangeAspect="1"/>
          </p:cNvSpPr>
          <p:nvPr/>
        </p:nvSpPr>
        <p:spPr>
          <a:xfrm>
            <a:off x="918011" y="3491512"/>
            <a:ext cx="90000" cy="90000"/>
          </a:xfrm>
          <a:prstGeom prst="ellipse">
            <a:avLst/>
          </a:prstGeom>
          <a:solidFill>
            <a:srgbClr val="006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100" dirty="0"/>
          </a:p>
        </p:txBody>
      </p:sp>
      <p:grpSp>
        <p:nvGrpSpPr>
          <p:cNvPr id="52" name="Group 51"/>
          <p:cNvGrpSpPr/>
          <p:nvPr/>
        </p:nvGrpSpPr>
        <p:grpSpPr>
          <a:xfrm>
            <a:off x="3523695" y="2213698"/>
            <a:ext cx="2521862" cy="1748941"/>
            <a:chOff x="3284539" y="2213698"/>
            <a:chExt cx="2521862" cy="1748941"/>
          </a:xfrm>
        </p:grpSpPr>
        <p:sp>
          <p:nvSpPr>
            <p:cNvPr id="53" name="Rectangle 52"/>
            <p:cNvSpPr/>
            <p:nvPr/>
          </p:nvSpPr>
          <p:spPr>
            <a:xfrm>
              <a:off x="4541538" y="2611662"/>
              <a:ext cx="431920" cy="914662"/>
            </a:xfrm>
            <a:prstGeom prst="rect">
              <a:avLst/>
            </a:prstGeom>
            <a:solidFill>
              <a:schemeClr val="tx2"/>
            </a:solidFill>
            <a:ln w="19050">
              <a:solidFill>
                <a:srgbClr val="2324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54" name="Group 53"/>
            <p:cNvGrpSpPr/>
            <p:nvPr/>
          </p:nvGrpSpPr>
          <p:grpSpPr>
            <a:xfrm>
              <a:off x="3284539" y="2213698"/>
              <a:ext cx="2521862" cy="1748941"/>
              <a:chOff x="1760287" y="2173873"/>
              <a:chExt cx="4756016" cy="2806108"/>
            </a:xfrm>
          </p:grpSpPr>
          <p:grpSp>
            <p:nvGrpSpPr>
              <p:cNvPr id="65" name="Group 64"/>
              <p:cNvGrpSpPr/>
              <p:nvPr/>
            </p:nvGrpSpPr>
            <p:grpSpPr>
              <a:xfrm>
                <a:off x="2614623" y="2396466"/>
                <a:ext cx="3901680" cy="2171699"/>
                <a:chOff x="836615" y="2448720"/>
                <a:chExt cx="3901680" cy="2171699"/>
              </a:xfrm>
            </p:grpSpPr>
            <p:sp>
              <p:nvSpPr>
                <p:cNvPr id="74" name="Freeform 73"/>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75" name="Line 8"/>
                <p:cNvSpPr>
                  <a:spLocks noChangeShapeType="1"/>
                </p:cNvSpPr>
                <p:nvPr/>
              </p:nvSpPr>
              <p:spPr bwMode="auto">
                <a:xfrm>
                  <a:off x="836615" y="244920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76" name="Line 9"/>
                <p:cNvSpPr>
                  <a:spLocks noChangeShapeType="1"/>
                </p:cNvSpPr>
                <p:nvPr/>
              </p:nvSpPr>
              <p:spPr bwMode="auto">
                <a:xfrm>
                  <a:off x="836615" y="316466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77" name="Line 10"/>
                <p:cNvSpPr>
                  <a:spLocks noChangeShapeType="1"/>
                </p:cNvSpPr>
                <p:nvPr/>
              </p:nvSpPr>
              <p:spPr bwMode="auto">
                <a:xfrm>
                  <a:off x="836615" y="384344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78"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79" name="Line 12"/>
                <p:cNvSpPr>
                  <a:spLocks noChangeShapeType="1"/>
                </p:cNvSpPr>
                <p:nvPr/>
              </p:nvSpPr>
              <p:spPr bwMode="auto">
                <a:xfrm>
                  <a:off x="3477699"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80" name="Line 18"/>
                <p:cNvSpPr>
                  <a:spLocks noChangeShapeType="1"/>
                </p:cNvSpPr>
                <p:nvPr/>
              </p:nvSpPr>
              <p:spPr bwMode="auto">
                <a:xfrm>
                  <a:off x="222584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grpSp>
          <p:sp>
            <p:nvSpPr>
              <p:cNvPr id="66" name="TextBox 65"/>
              <p:cNvSpPr txBox="1"/>
              <p:nvPr/>
            </p:nvSpPr>
            <p:spPr>
              <a:xfrm rot="16200000">
                <a:off x="998874" y="3181063"/>
                <a:ext cx="2045221" cy="522396"/>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rPr>
                  <a:t>Allele frequency</a:t>
                </a:r>
              </a:p>
            </p:txBody>
          </p:sp>
          <p:sp>
            <p:nvSpPr>
              <p:cNvPr id="67" name="TextBox 66"/>
              <p:cNvSpPr txBox="1"/>
              <p:nvPr/>
            </p:nvSpPr>
            <p:spPr>
              <a:xfrm>
                <a:off x="2698186" y="4535547"/>
                <a:ext cx="1279387" cy="444434"/>
              </a:xfrm>
              <a:prstGeom prst="rect">
                <a:avLst/>
              </a:prstGeom>
              <a:noFill/>
            </p:spPr>
            <p:txBody>
              <a:bodyPr wrap="none" rtlCol="0">
                <a:spAutoFit/>
              </a:bodyPr>
              <a:lstStyle/>
              <a:p>
                <a:pPr algn="ctr" fontAlgn="base">
                  <a:spcBef>
                    <a:spcPct val="0"/>
                  </a:spcBef>
                  <a:spcAft>
                    <a:spcPct val="0"/>
                  </a:spcAft>
                </a:pPr>
                <a:r>
                  <a:rPr lang="en-GB" sz="1200" dirty="0" err="1">
                    <a:solidFill>
                      <a:srgbClr val="363636"/>
                    </a:solidFill>
                  </a:rPr>
                  <a:t>ddPCR</a:t>
                </a:r>
                <a:endParaRPr lang="en-GB" sz="1200" dirty="0">
                  <a:solidFill>
                    <a:srgbClr val="363636"/>
                  </a:solidFill>
                </a:endParaRPr>
              </a:p>
            </p:txBody>
          </p:sp>
          <p:sp>
            <p:nvSpPr>
              <p:cNvPr id="68" name="TextBox 67"/>
              <p:cNvSpPr txBox="1"/>
              <p:nvPr/>
            </p:nvSpPr>
            <p:spPr>
              <a:xfrm>
                <a:off x="2049454" y="2173873"/>
                <a:ext cx="668715" cy="444434"/>
              </a:xfrm>
              <a:prstGeom prst="rect">
                <a:avLst/>
              </a:prstGeom>
              <a:noFill/>
            </p:spPr>
            <p:txBody>
              <a:bodyPr wrap="none" rtlCol="0" anchor="ctr" anchorCtr="0">
                <a:spAutoFit/>
              </a:bodyPr>
              <a:lstStyle/>
              <a:p>
                <a:pPr algn="r"/>
                <a:r>
                  <a:rPr lang="en-GB" sz="1200" dirty="0"/>
                  <a:t>15</a:t>
                </a:r>
              </a:p>
            </p:txBody>
          </p:sp>
          <p:sp>
            <p:nvSpPr>
              <p:cNvPr id="69" name="TextBox 68"/>
              <p:cNvSpPr txBox="1"/>
              <p:nvPr/>
            </p:nvSpPr>
            <p:spPr>
              <a:xfrm>
                <a:off x="2049454" y="2889150"/>
                <a:ext cx="668715" cy="444434"/>
              </a:xfrm>
              <a:prstGeom prst="rect">
                <a:avLst/>
              </a:prstGeom>
              <a:noFill/>
            </p:spPr>
            <p:txBody>
              <a:bodyPr wrap="none" rtlCol="0" anchor="ctr" anchorCtr="0">
                <a:spAutoFit/>
              </a:bodyPr>
              <a:lstStyle/>
              <a:p>
                <a:pPr algn="r"/>
                <a:r>
                  <a:rPr lang="en-GB" sz="1200" dirty="0"/>
                  <a:t>10</a:t>
                </a:r>
              </a:p>
            </p:txBody>
          </p:sp>
          <p:sp>
            <p:nvSpPr>
              <p:cNvPr id="70" name="TextBox 69"/>
              <p:cNvSpPr txBox="1"/>
              <p:nvPr/>
            </p:nvSpPr>
            <p:spPr>
              <a:xfrm>
                <a:off x="2209676" y="3567749"/>
                <a:ext cx="508492" cy="444434"/>
              </a:xfrm>
              <a:prstGeom prst="rect">
                <a:avLst/>
              </a:prstGeom>
              <a:noFill/>
            </p:spPr>
            <p:txBody>
              <a:bodyPr wrap="none" rtlCol="0" anchor="ctr" anchorCtr="0">
                <a:spAutoFit/>
              </a:bodyPr>
              <a:lstStyle/>
              <a:p>
                <a:pPr algn="r"/>
                <a:r>
                  <a:rPr lang="en-GB" sz="1200" dirty="0"/>
                  <a:t>5</a:t>
                </a:r>
              </a:p>
            </p:txBody>
          </p:sp>
          <p:sp>
            <p:nvSpPr>
              <p:cNvPr id="71" name="TextBox 70"/>
              <p:cNvSpPr txBox="1"/>
              <p:nvPr/>
            </p:nvSpPr>
            <p:spPr>
              <a:xfrm>
                <a:off x="2209676" y="4252462"/>
                <a:ext cx="508492" cy="444434"/>
              </a:xfrm>
              <a:prstGeom prst="rect">
                <a:avLst/>
              </a:prstGeom>
              <a:noFill/>
            </p:spPr>
            <p:txBody>
              <a:bodyPr wrap="none" rtlCol="0" anchor="ctr" anchorCtr="0">
                <a:spAutoFit/>
              </a:bodyPr>
              <a:lstStyle/>
              <a:p>
                <a:pPr algn="r"/>
                <a:r>
                  <a:rPr lang="en-GB" sz="1200" dirty="0"/>
                  <a:t>0</a:t>
                </a:r>
              </a:p>
            </p:txBody>
          </p:sp>
          <p:sp>
            <p:nvSpPr>
              <p:cNvPr id="72" name="TextBox 71"/>
              <p:cNvSpPr txBox="1"/>
              <p:nvPr/>
            </p:nvSpPr>
            <p:spPr>
              <a:xfrm>
                <a:off x="3849297" y="4535547"/>
                <a:ext cx="1521239" cy="444434"/>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rPr>
                  <a:t>Common</a:t>
                </a:r>
              </a:p>
            </p:txBody>
          </p:sp>
          <p:sp>
            <p:nvSpPr>
              <p:cNvPr id="73" name="TextBox 72"/>
              <p:cNvSpPr txBox="1"/>
              <p:nvPr/>
            </p:nvSpPr>
            <p:spPr>
              <a:xfrm>
                <a:off x="5292137" y="4535547"/>
                <a:ext cx="977077" cy="444434"/>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rPr>
                  <a:t>NGS</a:t>
                </a:r>
              </a:p>
            </p:txBody>
          </p:sp>
        </p:grpSp>
        <p:sp>
          <p:nvSpPr>
            <p:cNvPr id="55" name="Rectangle 54"/>
            <p:cNvSpPr/>
            <p:nvPr/>
          </p:nvSpPr>
          <p:spPr>
            <a:xfrm>
              <a:off x="3899588" y="3561090"/>
              <a:ext cx="431920" cy="76351"/>
            </a:xfrm>
            <a:prstGeom prst="rect">
              <a:avLst/>
            </a:prstGeom>
            <a:solidFill>
              <a:schemeClr val="tx2"/>
            </a:solidFill>
            <a:ln w="19050">
              <a:solidFill>
                <a:srgbClr val="2324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cxnSp>
          <p:nvCxnSpPr>
            <p:cNvPr id="56" name="Straight Connector 55"/>
            <p:cNvCxnSpPr/>
            <p:nvPr/>
          </p:nvCxnSpPr>
          <p:spPr>
            <a:xfrm>
              <a:off x="4007548" y="3514045"/>
              <a:ext cx="216000" cy="0"/>
            </a:xfrm>
            <a:prstGeom prst="line">
              <a:avLst/>
            </a:prstGeom>
            <a:solidFill>
              <a:schemeClr val="tx2"/>
            </a:solidFill>
            <a:ln w="19050">
              <a:solidFill>
                <a:srgbClr val="23246D"/>
              </a:solidFill>
            </a:ln>
          </p:spPr>
          <p:style>
            <a:lnRef idx="2">
              <a:schemeClr val="accent1">
                <a:shade val="50000"/>
              </a:schemeClr>
            </a:lnRef>
            <a:fillRef idx="1">
              <a:schemeClr val="accent1"/>
            </a:fillRef>
            <a:effectRef idx="0">
              <a:schemeClr val="accent1"/>
            </a:effectRef>
            <a:fontRef idx="minor">
              <a:schemeClr val="lt1"/>
            </a:fontRef>
          </p:style>
        </p:cxnSp>
        <p:sp>
          <p:nvSpPr>
            <p:cNvPr id="57" name="Oval 56"/>
            <p:cNvSpPr>
              <a:spLocks noChangeAspect="1"/>
            </p:cNvSpPr>
            <p:nvPr/>
          </p:nvSpPr>
          <p:spPr>
            <a:xfrm>
              <a:off x="4070548" y="3471090"/>
              <a:ext cx="90000" cy="90000"/>
            </a:xfrm>
            <a:prstGeom prst="ellipse">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58" name="Oval 57"/>
            <p:cNvSpPr>
              <a:spLocks noChangeAspect="1"/>
            </p:cNvSpPr>
            <p:nvPr/>
          </p:nvSpPr>
          <p:spPr>
            <a:xfrm>
              <a:off x="4070548" y="3606975"/>
              <a:ext cx="90000" cy="90000"/>
            </a:xfrm>
            <a:prstGeom prst="ellipse">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cxnSp>
          <p:nvCxnSpPr>
            <p:cNvPr id="59" name="Straight Connector 58"/>
            <p:cNvCxnSpPr/>
            <p:nvPr/>
          </p:nvCxnSpPr>
          <p:spPr>
            <a:xfrm>
              <a:off x="4007548" y="3655349"/>
              <a:ext cx="216000" cy="0"/>
            </a:xfrm>
            <a:prstGeom prst="line">
              <a:avLst/>
            </a:prstGeom>
            <a:solidFill>
              <a:schemeClr val="tx2"/>
            </a:solidFill>
            <a:ln w="19050">
              <a:solidFill>
                <a:srgbClr val="23246D"/>
              </a:solidFill>
            </a:ln>
          </p:spPr>
          <p:style>
            <a:lnRef idx="2">
              <a:schemeClr val="accent1">
                <a:shade val="50000"/>
              </a:schemeClr>
            </a:lnRef>
            <a:fillRef idx="1">
              <a:schemeClr val="accent1"/>
            </a:fillRef>
            <a:effectRef idx="0">
              <a:schemeClr val="accent1"/>
            </a:effectRef>
            <a:fontRef idx="minor">
              <a:schemeClr val="lt1"/>
            </a:fontRef>
          </p:style>
        </p:cxnSp>
        <p:cxnSp>
          <p:nvCxnSpPr>
            <p:cNvPr id="60" name="Straight Connector 59"/>
            <p:cNvCxnSpPr/>
            <p:nvPr/>
          </p:nvCxnSpPr>
          <p:spPr>
            <a:xfrm>
              <a:off x="4640570" y="2488131"/>
              <a:ext cx="216000" cy="0"/>
            </a:xfrm>
            <a:prstGeom prst="line">
              <a:avLst/>
            </a:prstGeom>
            <a:solidFill>
              <a:schemeClr val="tx2"/>
            </a:solidFill>
            <a:ln w="19050">
              <a:solidFill>
                <a:srgbClr val="23246D"/>
              </a:solidFill>
            </a:ln>
          </p:spPr>
          <p:style>
            <a:lnRef idx="2">
              <a:schemeClr val="accent1">
                <a:shade val="50000"/>
              </a:schemeClr>
            </a:lnRef>
            <a:fillRef idx="1">
              <a:schemeClr val="accent1"/>
            </a:fillRef>
            <a:effectRef idx="0">
              <a:schemeClr val="accent1"/>
            </a:effectRef>
            <a:fontRef idx="minor">
              <a:schemeClr val="lt1"/>
            </a:fontRef>
          </p:style>
        </p:cxnSp>
        <p:cxnSp>
          <p:nvCxnSpPr>
            <p:cNvPr id="61" name="Straight Connector 60"/>
            <p:cNvCxnSpPr/>
            <p:nvPr/>
          </p:nvCxnSpPr>
          <p:spPr>
            <a:xfrm>
              <a:off x="4640570" y="3569935"/>
              <a:ext cx="216000" cy="0"/>
            </a:xfrm>
            <a:prstGeom prst="line">
              <a:avLst/>
            </a:prstGeom>
            <a:solidFill>
              <a:schemeClr val="tx2"/>
            </a:solidFill>
            <a:ln w="19050">
              <a:solidFill>
                <a:srgbClr val="23246D"/>
              </a:solidFill>
            </a:ln>
          </p:spPr>
          <p:style>
            <a:lnRef idx="2">
              <a:schemeClr val="accent1">
                <a:shade val="50000"/>
              </a:schemeClr>
            </a:lnRef>
            <a:fillRef idx="1">
              <a:schemeClr val="accent1"/>
            </a:fillRef>
            <a:effectRef idx="0">
              <a:schemeClr val="accent1"/>
            </a:effectRef>
            <a:fontRef idx="minor">
              <a:schemeClr val="lt1"/>
            </a:fontRef>
          </p:style>
        </p:cxnSp>
        <p:cxnSp>
          <p:nvCxnSpPr>
            <p:cNvPr id="62" name="Straight Connector 61"/>
            <p:cNvCxnSpPr/>
            <p:nvPr/>
          </p:nvCxnSpPr>
          <p:spPr>
            <a:xfrm>
              <a:off x="4748570" y="2488131"/>
              <a:ext cx="0" cy="1072959"/>
            </a:xfrm>
            <a:prstGeom prst="line">
              <a:avLst/>
            </a:prstGeom>
            <a:solidFill>
              <a:schemeClr val="tx2"/>
            </a:solidFill>
            <a:ln w="19050">
              <a:solidFill>
                <a:srgbClr val="23246D"/>
              </a:solidFill>
            </a:ln>
          </p:spPr>
          <p:style>
            <a:lnRef idx="2">
              <a:schemeClr val="accent1">
                <a:shade val="50000"/>
              </a:schemeClr>
            </a:lnRef>
            <a:fillRef idx="1">
              <a:schemeClr val="accent1"/>
            </a:fillRef>
            <a:effectRef idx="0">
              <a:schemeClr val="accent1"/>
            </a:effectRef>
            <a:fontRef idx="minor">
              <a:schemeClr val="lt1"/>
            </a:fontRef>
          </p:style>
        </p:cxnSp>
        <p:cxnSp>
          <p:nvCxnSpPr>
            <p:cNvPr id="63" name="Straight Connector 62"/>
            <p:cNvCxnSpPr/>
            <p:nvPr/>
          </p:nvCxnSpPr>
          <p:spPr>
            <a:xfrm>
              <a:off x="4532570" y="3161256"/>
              <a:ext cx="432000" cy="0"/>
            </a:xfrm>
            <a:prstGeom prst="line">
              <a:avLst/>
            </a:prstGeom>
            <a:solidFill>
              <a:schemeClr val="tx2"/>
            </a:solidFill>
            <a:ln w="19050">
              <a:solidFill>
                <a:srgbClr val="23246D"/>
              </a:solidFill>
            </a:ln>
          </p:spPr>
          <p:style>
            <a:lnRef idx="2">
              <a:schemeClr val="accent1">
                <a:shade val="50000"/>
              </a:schemeClr>
            </a:lnRef>
            <a:fillRef idx="1">
              <a:schemeClr val="accent1"/>
            </a:fillRef>
            <a:effectRef idx="0">
              <a:schemeClr val="accent1"/>
            </a:effectRef>
            <a:fontRef idx="minor">
              <a:schemeClr val="lt1"/>
            </a:fontRef>
          </p:style>
        </p:cxnSp>
        <p:cxnSp>
          <p:nvCxnSpPr>
            <p:cNvPr id="64" name="Straight Connector 63"/>
            <p:cNvCxnSpPr/>
            <p:nvPr/>
          </p:nvCxnSpPr>
          <p:spPr>
            <a:xfrm>
              <a:off x="5200340" y="3592441"/>
              <a:ext cx="432000" cy="0"/>
            </a:xfrm>
            <a:prstGeom prst="line">
              <a:avLst/>
            </a:prstGeom>
            <a:solidFill>
              <a:schemeClr val="tx2"/>
            </a:solidFill>
            <a:ln w="19050">
              <a:solidFill>
                <a:srgbClr val="23246D"/>
              </a:solidFill>
            </a:ln>
          </p:spPr>
          <p:style>
            <a:lnRef idx="2">
              <a:schemeClr val="accent1">
                <a:shade val="50000"/>
              </a:schemeClr>
            </a:lnRef>
            <a:fillRef idx="1">
              <a:schemeClr val="accent1"/>
            </a:fillRef>
            <a:effectRef idx="0">
              <a:schemeClr val="accent1"/>
            </a:effectRef>
            <a:fontRef idx="minor">
              <a:schemeClr val="lt1"/>
            </a:fontRef>
          </p:style>
        </p:cxnSp>
      </p:grpSp>
      <p:sp>
        <p:nvSpPr>
          <p:cNvPr id="83" name="TextBox 82"/>
          <p:cNvSpPr txBox="1"/>
          <p:nvPr/>
        </p:nvSpPr>
        <p:spPr>
          <a:xfrm>
            <a:off x="6889594" y="5429147"/>
            <a:ext cx="1505540" cy="738664"/>
          </a:xfrm>
          <a:prstGeom prst="rect">
            <a:avLst/>
          </a:prstGeom>
          <a:noFill/>
        </p:spPr>
        <p:txBody>
          <a:bodyPr wrap="none" rtlCol="0">
            <a:spAutoFit/>
          </a:bodyPr>
          <a:lstStyle/>
          <a:p>
            <a:r>
              <a:rPr lang="en-GB" sz="1400" dirty="0"/>
              <a:t>4 NGS + </a:t>
            </a:r>
            <a:r>
              <a:rPr lang="en-GB" sz="1400" dirty="0" err="1"/>
              <a:t>ddPCR</a:t>
            </a:r>
            <a:endParaRPr lang="en-GB" sz="1400" dirty="0"/>
          </a:p>
          <a:p>
            <a:r>
              <a:rPr lang="en-GB" sz="1400" dirty="0"/>
              <a:t>3 </a:t>
            </a:r>
            <a:r>
              <a:rPr lang="en-GB" sz="1400" dirty="0" err="1"/>
              <a:t>ddPCR</a:t>
            </a:r>
            <a:endParaRPr lang="en-GB" sz="1400" dirty="0"/>
          </a:p>
          <a:p>
            <a:r>
              <a:rPr lang="en-GB" sz="1400" dirty="0"/>
              <a:t>2 silent</a:t>
            </a:r>
          </a:p>
        </p:txBody>
      </p:sp>
      <p:graphicFrame>
        <p:nvGraphicFramePr>
          <p:cNvPr id="84" name="Chart 83"/>
          <p:cNvGraphicFramePr/>
          <p:nvPr>
            <p:extLst>
              <p:ext uri="{D42A27DB-BD31-4B8C-83A1-F6EECF244321}">
                <p14:modId xmlns:p14="http://schemas.microsoft.com/office/powerpoint/2010/main" val="3842973902"/>
              </p:ext>
            </p:extLst>
          </p:nvPr>
        </p:nvGraphicFramePr>
        <p:xfrm>
          <a:off x="2026565" y="4366523"/>
          <a:ext cx="3092977" cy="2087863"/>
        </p:xfrm>
        <a:graphic>
          <a:graphicData uri="http://schemas.openxmlformats.org/drawingml/2006/chart">
            <c:chart xmlns:c="http://schemas.openxmlformats.org/drawingml/2006/chart" xmlns:r="http://schemas.openxmlformats.org/officeDocument/2006/relationships" r:id="rId2"/>
          </a:graphicData>
        </a:graphic>
      </p:graphicFrame>
      <p:sp>
        <p:nvSpPr>
          <p:cNvPr id="85" name="Oval 84"/>
          <p:cNvSpPr>
            <a:spLocks noChangeAspect="1"/>
          </p:cNvSpPr>
          <p:nvPr/>
        </p:nvSpPr>
        <p:spPr>
          <a:xfrm>
            <a:off x="3003724" y="4841125"/>
            <a:ext cx="1138658" cy="113865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t>N = 14</a:t>
            </a:r>
          </a:p>
        </p:txBody>
      </p:sp>
      <p:sp>
        <p:nvSpPr>
          <p:cNvPr id="86" name="Oval 85"/>
          <p:cNvSpPr/>
          <p:nvPr/>
        </p:nvSpPr>
        <p:spPr>
          <a:xfrm>
            <a:off x="2523706" y="4361107"/>
            <a:ext cx="2098694" cy="2098694"/>
          </a:xfrm>
          <a:prstGeom prst="ellipse">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7" name="Straight Connector 86"/>
          <p:cNvCxnSpPr/>
          <p:nvPr/>
        </p:nvCxnSpPr>
        <p:spPr>
          <a:xfrm>
            <a:off x="3573053" y="4298927"/>
            <a:ext cx="0" cy="124359"/>
          </a:xfrm>
          <a:prstGeom prst="line">
            <a:avLst/>
          </a:prstGeom>
          <a:ln w="349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3120000">
            <a:off x="4392952" y="4702995"/>
            <a:ext cx="0" cy="124359"/>
          </a:xfrm>
          <a:prstGeom prst="line">
            <a:avLst/>
          </a:prstGeom>
          <a:ln w="34925">
            <a:solidFill>
              <a:srgbClr val="000000"/>
            </a:solidFill>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4372637" y="4235681"/>
            <a:ext cx="859531" cy="523220"/>
          </a:xfrm>
          <a:prstGeom prst="rect">
            <a:avLst/>
          </a:prstGeom>
          <a:noFill/>
        </p:spPr>
        <p:txBody>
          <a:bodyPr wrap="none" rtlCol="0">
            <a:spAutoFit/>
          </a:bodyPr>
          <a:lstStyle/>
          <a:p>
            <a:pPr algn="ctr"/>
            <a:r>
              <a:rPr lang="en-GB" sz="1400" b="1" dirty="0" err="1">
                <a:solidFill>
                  <a:srgbClr val="006DB0"/>
                </a:solidFill>
              </a:rPr>
              <a:t>ctDNA</a:t>
            </a:r>
            <a:endParaRPr lang="en-GB" sz="1400" b="1" dirty="0">
              <a:solidFill>
                <a:srgbClr val="006DB0"/>
              </a:solidFill>
            </a:endParaRPr>
          </a:p>
          <a:p>
            <a:pPr algn="ctr"/>
            <a:r>
              <a:rPr lang="en-GB" sz="1400" b="1" dirty="0">
                <a:solidFill>
                  <a:srgbClr val="006DB0"/>
                </a:solidFill>
              </a:rPr>
              <a:t>positive</a:t>
            </a:r>
          </a:p>
        </p:txBody>
      </p:sp>
      <p:sp>
        <p:nvSpPr>
          <p:cNvPr id="90" name="TextBox 89"/>
          <p:cNvSpPr txBox="1"/>
          <p:nvPr/>
        </p:nvSpPr>
        <p:spPr>
          <a:xfrm>
            <a:off x="1455650" y="4889537"/>
            <a:ext cx="909223" cy="523220"/>
          </a:xfrm>
          <a:prstGeom prst="rect">
            <a:avLst/>
          </a:prstGeom>
          <a:noFill/>
        </p:spPr>
        <p:txBody>
          <a:bodyPr wrap="none" rtlCol="0">
            <a:spAutoFit/>
          </a:bodyPr>
          <a:lstStyle/>
          <a:p>
            <a:pPr algn="ctr"/>
            <a:r>
              <a:rPr lang="en-GB" sz="1400" b="1" dirty="0" err="1">
                <a:solidFill>
                  <a:srgbClr val="006DB0"/>
                </a:solidFill>
              </a:rPr>
              <a:t>ctDNA</a:t>
            </a:r>
            <a:endParaRPr lang="en-GB" sz="1400" b="1" dirty="0">
              <a:solidFill>
                <a:srgbClr val="006DB0"/>
              </a:solidFill>
            </a:endParaRPr>
          </a:p>
          <a:p>
            <a:pPr algn="ctr"/>
            <a:r>
              <a:rPr lang="en-GB" sz="1400" b="1" dirty="0">
                <a:solidFill>
                  <a:srgbClr val="006DB0"/>
                </a:solidFill>
              </a:rPr>
              <a:t>negative</a:t>
            </a:r>
          </a:p>
        </p:txBody>
      </p:sp>
      <p:sp>
        <p:nvSpPr>
          <p:cNvPr id="91" name="TextBox 90"/>
          <p:cNvSpPr txBox="1"/>
          <p:nvPr/>
        </p:nvSpPr>
        <p:spPr>
          <a:xfrm>
            <a:off x="4699404" y="5042070"/>
            <a:ext cx="1654556" cy="523220"/>
          </a:xfrm>
          <a:prstGeom prst="rect">
            <a:avLst/>
          </a:prstGeom>
          <a:noFill/>
        </p:spPr>
        <p:txBody>
          <a:bodyPr wrap="none" rtlCol="0">
            <a:spAutoFit/>
          </a:bodyPr>
          <a:lstStyle/>
          <a:p>
            <a:pPr algn="r"/>
            <a:r>
              <a:rPr lang="en-GB" sz="1400" i="1" dirty="0"/>
              <a:t>KIT</a:t>
            </a:r>
            <a:r>
              <a:rPr lang="en-GB" sz="1400" dirty="0"/>
              <a:t> activation loop</a:t>
            </a:r>
            <a:br>
              <a:rPr lang="en-GB" sz="1400" dirty="0"/>
            </a:br>
            <a:r>
              <a:rPr lang="en-GB" sz="1400" dirty="0" err="1"/>
              <a:t>ctDNA</a:t>
            </a:r>
            <a:r>
              <a:rPr lang="en-GB" sz="1400" dirty="0"/>
              <a:t> (n=2)</a:t>
            </a:r>
          </a:p>
        </p:txBody>
      </p:sp>
      <p:sp>
        <p:nvSpPr>
          <p:cNvPr id="92" name="TextBox 91"/>
          <p:cNvSpPr txBox="1"/>
          <p:nvPr/>
        </p:nvSpPr>
        <p:spPr>
          <a:xfrm>
            <a:off x="4699404" y="5834161"/>
            <a:ext cx="1654556" cy="523220"/>
          </a:xfrm>
          <a:prstGeom prst="rect">
            <a:avLst/>
          </a:prstGeom>
          <a:noFill/>
        </p:spPr>
        <p:txBody>
          <a:bodyPr wrap="none" rtlCol="0">
            <a:spAutoFit/>
          </a:bodyPr>
          <a:lstStyle/>
          <a:p>
            <a:pPr algn="r"/>
            <a:r>
              <a:rPr lang="en-GB" sz="1400" i="1" dirty="0"/>
              <a:t>KIT</a:t>
            </a:r>
            <a:r>
              <a:rPr lang="en-GB" sz="1400" dirty="0"/>
              <a:t> activation loop</a:t>
            </a:r>
            <a:br>
              <a:rPr lang="en-GB" sz="1400" dirty="0"/>
            </a:br>
            <a:r>
              <a:rPr lang="en-GB" sz="1400" dirty="0"/>
              <a:t>tumour (n=4)</a:t>
            </a:r>
          </a:p>
        </p:txBody>
      </p:sp>
      <p:sp>
        <p:nvSpPr>
          <p:cNvPr id="93" name="TextBox 92"/>
          <p:cNvSpPr txBox="1"/>
          <p:nvPr/>
        </p:nvSpPr>
        <p:spPr>
          <a:xfrm>
            <a:off x="1244053" y="5834161"/>
            <a:ext cx="1332416" cy="523220"/>
          </a:xfrm>
          <a:prstGeom prst="rect">
            <a:avLst/>
          </a:prstGeom>
          <a:noFill/>
        </p:spPr>
        <p:txBody>
          <a:bodyPr wrap="none" rtlCol="0">
            <a:spAutoFit/>
          </a:bodyPr>
          <a:lstStyle/>
          <a:p>
            <a:r>
              <a:rPr lang="en-GB" sz="1400" dirty="0"/>
              <a:t>Phenotypic </a:t>
            </a:r>
            <a:br>
              <a:rPr lang="en-GB" sz="1400" dirty="0"/>
            </a:br>
            <a:r>
              <a:rPr lang="en-GB" sz="1400" dirty="0"/>
              <a:t>changes (n=3)</a:t>
            </a:r>
          </a:p>
        </p:txBody>
      </p:sp>
      <p:sp>
        <p:nvSpPr>
          <p:cNvPr id="94" name="TextBox 93"/>
          <p:cNvSpPr txBox="1"/>
          <p:nvPr/>
        </p:nvSpPr>
        <p:spPr>
          <a:xfrm>
            <a:off x="1233633" y="4505677"/>
            <a:ext cx="1402948" cy="307777"/>
          </a:xfrm>
          <a:prstGeom prst="rect">
            <a:avLst/>
          </a:prstGeom>
          <a:noFill/>
        </p:spPr>
        <p:txBody>
          <a:bodyPr wrap="none" rtlCol="0">
            <a:spAutoFit/>
          </a:bodyPr>
          <a:lstStyle/>
          <a:p>
            <a:r>
              <a:rPr lang="en-GB" sz="1400" dirty="0"/>
              <a:t>Unknown (n=5)</a:t>
            </a:r>
          </a:p>
        </p:txBody>
      </p:sp>
      <p:sp>
        <p:nvSpPr>
          <p:cNvPr id="95" name="Freeform 2"/>
          <p:cNvSpPr>
            <a:spLocks/>
          </p:cNvSpPr>
          <p:nvPr/>
        </p:nvSpPr>
        <p:spPr bwMode="auto">
          <a:xfrm>
            <a:off x="4068562" y="4756553"/>
            <a:ext cx="2230348" cy="784659"/>
          </a:xfrm>
          <a:custGeom>
            <a:avLst/>
            <a:gdLst>
              <a:gd name="T0" fmla="*/ 1385 w 1385"/>
              <a:gd name="T1" fmla="*/ 441 h 441"/>
              <a:gd name="T2" fmla="*/ 315 w 1385"/>
              <a:gd name="T3" fmla="*/ 441 h 441"/>
              <a:gd name="T4" fmla="*/ 0 w 1385"/>
              <a:gd name="T5" fmla="*/ 0 h 441"/>
              <a:gd name="connsiteX0" fmla="*/ 10144 w 10144"/>
              <a:gd name="connsiteY0" fmla="*/ 11208 h 11208"/>
              <a:gd name="connsiteX1" fmla="*/ 2418 w 10144"/>
              <a:gd name="connsiteY1" fmla="*/ 11208 h 11208"/>
              <a:gd name="connsiteX2" fmla="*/ 0 w 10144"/>
              <a:gd name="connsiteY2" fmla="*/ 0 h 11208"/>
            </a:gdLst>
            <a:ahLst/>
            <a:cxnLst>
              <a:cxn ang="0">
                <a:pos x="connsiteX0" y="connsiteY0"/>
              </a:cxn>
              <a:cxn ang="0">
                <a:pos x="connsiteX1" y="connsiteY1"/>
              </a:cxn>
              <a:cxn ang="0">
                <a:pos x="connsiteX2" y="connsiteY2"/>
              </a:cxn>
            </a:cxnLst>
            <a:rect l="l" t="t" r="r" b="b"/>
            <a:pathLst>
              <a:path w="10144" h="11208">
                <a:moveTo>
                  <a:pt x="10144" y="11208"/>
                </a:moveTo>
                <a:lnTo>
                  <a:pt x="2418" y="11208"/>
                </a:lnTo>
                <a:cubicBezTo>
                  <a:pt x="1660" y="7875"/>
                  <a:pt x="758" y="3333"/>
                  <a:pt x="0" y="0"/>
                </a:cubicBezTo>
              </a:path>
            </a:pathLst>
          </a:custGeom>
          <a:noFill/>
          <a:ln w="25400">
            <a:solidFill>
              <a:schemeClr val="tx1"/>
            </a:solidFill>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96" name="Freeform 2"/>
          <p:cNvSpPr>
            <a:spLocks/>
          </p:cNvSpPr>
          <p:nvPr/>
        </p:nvSpPr>
        <p:spPr bwMode="auto">
          <a:xfrm>
            <a:off x="4190149" y="5777737"/>
            <a:ext cx="2108761" cy="594375"/>
          </a:xfrm>
          <a:custGeom>
            <a:avLst/>
            <a:gdLst>
              <a:gd name="T0" fmla="*/ 1385 w 1385"/>
              <a:gd name="T1" fmla="*/ 441 h 441"/>
              <a:gd name="T2" fmla="*/ 315 w 1385"/>
              <a:gd name="T3" fmla="*/ 441 h 441"/>
              <a:gd name="T4" fmla="*/ 0 w 1385"/>
              <a:gd name="T5" fmla="*/ 0 h 441"/>
              <a:gd name="connsiteX0" fmla="*/ 10144 w 10144"/>
              <a:gd name="connsiteY0" fmla="*/ 11208 h 11208"/>
              <a:gd name="connsiteX1" fmla="*/ 2418 w 10144"/>
              <a:gd name="connsiteY1" fmla="*/ 11208 h 11208"/>
              <a:gd name="connsiteX2" fmla="*/ 0 w 10144"/>
              <a:gd name="connsiteY2" fmla="*/ 0 h 11208"/>
              <a:gd name="connsiteX0" fmla="*/ 9591 w 9591"/>
              <a:gd name="connsiteY0" fmla="*/ 8490 h 8490"/>
              <a:gd name="connsiteX1" fmla="*/ 1865 w 9591"/>
              <a:gd name="connsiteY1" fmla="*/ 8490 h 8490"/>
              <a:gd name="connsiteX2" fmla="*/ 0 w 9591"/>
              <a:gd name="connsiteY2" fmla="*/ 0 h 8490"/>
            </a:gdLst>
            <a:ahLst/>
            <a:cxnLst>
              <a:cxn ang="0">
                <a:pos x="connsiteX0" y="connsiteY0"/>
              </a:cxn>
              <a:cxn ang="0">
                <a:pos x="connsiteX1" y="connsiteY1"/>
              </a:cxn>
              <a:cxn ang="0">
                <a:pos x="connsiteX2" y="connsiteY2"/>
              </a:cxn>
            </a:cxnLst>
            <a:rect l="l" t="t" r="r" b="b"/>
            <a:pathLst>
              <a:path w="9591" h="8490">
                <a:moveTo>
                  <a:pt x="9591" y="8490"/>
                </a:moveTo>
                <a:lnTo>
                  <a:pt x="1865" y="8490"/>
                </a:lnTo>
                <a:cubicBezTo>
                  <a:pt x="1107" y="5157"/>
                  <a:pt x="758" y="3333"/>
                  <a:pt x="0" y="0"/>
                </a:cubicBezTo>
              </a:path>
            </a:pathLst>
          </a:custGeom>
          <a:noFill/>
          <a:ln w="25400">
            <a:solidFill>
              <a:schemeClr val="tx1"/>
            </a:solidFill>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97" name="Freeform 2"/>
          <p:cNvSpPr>
            <a:spLocks/>
          </p:cNvSpPr>
          <p:nvPr/>
        </p:nvSpPr>
        <p:spPr bwMode="auto">
          <a:xfrm rot="10800000">
            <a:off x="1279209" y="4805195"/>
            <a:ext cx="1621646" cy="345951"/>
          </a:xfrm>
          <a:custGeom>
            <a:avLst/>
            <a:gdLst>
              <a:gd name="T0" fmla="*/ 1385 w 1385"/>
              <a:gd name="T1" fmla="*/ 441 h 441"/>
              <a:gd name="T2" fmla="*/ 315 w 1385"/>
              <a:gd name="T3" fmla="*/ 441 h 441"/>
              <a:gd name="T4" fmla="*/ 0 w 1385"/>
              <a:gd name="T5" fmla="*/ 0 h 441"/>
              <a:gd name="connsiteX0" fmla="*/ 10144 w 10144"/>
              <a:gd name="connsiteY0" fmla="*/ 11208 h 11208"/>
              <a:gd name="connsiteX1" fmla="*/ 2418 w 10144"/>
              <a:gd name="connsiteY1" fmla="*/ 11208 h 11208"/>
              <a:gd name="connsiteX2" fmla="*/ 0 w 10144"/>
              <a:gd name="connsiteY2" fmla="*/ 0 h 11208"/>
              <a:gd name="connsiteX0" fmla="*/ 9591 w 9591"/>
              <a:gd name="connsiteY0" fmla="*/ 8490 h 8490"/>
              <a:gd name="connsiteX1" fmla="*/ 1865 w 9591"/>
              <a:gd name="connsiteY1" fmla="*/ 8490 h 8490"/>
              <a:gd name="connsiteX2" fmla="*/ 0 w 9591"/>
              <a:gd name="connsiteY2" fmla="*/ 0 h 8490"/>
            </a:gdLst>
            <a:ahLst/>
            <a:cxnLst>
              <a:cxn ang="0">
                <a:pos x="connsiteX0" y="connsiteY0"/>
              </a:cxn>
              <a:cxn ang="0">
                <a:pos x="connsiteX1" y="connsiteY1"/>
              </a:cxn>
              <a:cxn ang="0">
                <a:pos x="connsiteX2" y="connsiteY2"/>
              </a:cxn>
            </a:cxnLst>
            <a:rect l="l" t="t" r="r" b="b"/>
            <a:pathLst>
              <a:path w="9591" h="8490">
                <a:moveTo>
                  <a:pt x="9591" y="8490"/>
                </a:moveTo>
                <a:lnTo>
                  <a:pt x="1865" y="8490"/>
                </a:lnTo>
                <a:cubicBezTo>
                  <a:pt x="1107" y="5157"/>
                  <a:pt x="758" y="3333"/>
                  <a:pt x="0" y="0"/>
                </a:cubicBezTo>
              </a:path>
            </a:pathLst>
          </a:custGeom>
          <a:noFill/>
          <a:ln w="25400">
            <a:solidFill>
              <a:schemeClr val="tx1"/>
            </a:solidFill>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98" name="Freeform 2"/>
          <p:cNvSpPr>
            <a:spLocks/>
          </p:cNvSpPr>
          <p:nvPr/>
        </p:nvSpPr>
        <p:spPr bwMode="auto">
          <a:xfrm rot="10800000" flipV="1">
            <a:off x="1765646" y="6074923"/>
            <a:ext cx="1621646" cy="282457"/>
          </a:xfrm>
          <a:custGeom>
            <a:avLst/>
            <a:gdLst>
              <a:gd name="T0" fmla="*/ 1385 w 1385"/>
              <a:gd name="T1" fmla="*/ 441 h 441"/>
              <a:gd name="T2" fmla="*/ 315 w 1385"/>
              <a:gd name="T3" fmla="*/ 441 h 441"/>
              <a:gd name="T4" fmla="*/ 0 w 1385"/>
              <a:gd name="T5" fmla="*/ 0 h 441"/>
              <a:gd name="connsiteX0" fmla="*/ 10144 w 10144"/>
              <a:gd name="connsiteY0" fmla="*/ 11208 h 11208"/>
              <a:gd name="connsiteX1" fmla="*/ 2418 w 10144"/>
              <a:gd name="connsiteY1" fmla="*/ 11208 h 11208"/>
              <a:gd name="connsiteX2" fmla="*/ 0 w 10144"/>
              <a:gd name="connsiteY2" fmla="*/ 0 h 11208"/>
              <a:gd name="connsiteX0" fmla="*/ 9591 w 9591"/>
              <a:gd name="connsiteY0" fmla="*/ 8490 h 8490"/>
              <a:gd name="connsiteX1" fmla="*/ 1865 w 9591"/>
              <a:gd name="connsiteY1" fmla="*/ 8490 h 8490"/>
              <a:gd name="connsiteX2" fmla="*/ 0 w 9591"/>
              <a:gd name="connsiteY2" fmla="*/ 0 h 8490"/>
            </a:gdLst>
            <a:ahLst/>
            <a:cxnLst>
              <a:cxn ang="0">
                <a:pos x="connsiteX0" y="connsiteY0"/>
              </a:cxn>
              <a:cxn ang="0">
                <a:pos x="connsiteX1" y="connsiteY1"/>
              </a:cxn>
              <a:cxn ang="0">
                <a:pos x="connsiteX2" y="connsiteY2"/>
              </a:cxn>
            </a:cxnLst>
            <a:rect l="l" t="t" r="r" b="b"/>
            <a:pathLst>
              <a:path w="9591" h="8490">
                <a:moveTo>
                  <a:pt x="9591" y="8490"/>
                </a:moveTo>
                <a:lnTo>
                  <a:pt x="1865" y="8490"/>
                </a:lnTo>
                <a:cubicBezTo>
                  <a:pt x="1107" y="5157"/>
                  <a:pt x="758" y="3333"/>
                  <a:pt x="0" y="0"/>
                </a:cubicBezTo>
              </a:path>
            </a:pathLst>
          </a:custGeom>
          <a:noFill/>
          <a:ln w="25400">
            <a:solidFill>
              <a:schemeClr val="tx1"/>
            </a:solidFill>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99" name="Table 98"/>
          <p:cNvGraphicFramePr>
            <a:graphicFrameLocks noGrp="1"/>
          </p:cNvGraphicFramePr>
          <p:nvPr>
            <p:extLst>
              <p:ext uri="{D42A27DB-BD31-4B8C-83A1-F6EECF244321}">
                <p14:modId xmlns:p14="http://schemas.microsoft.com/office/powerpoint/2010/main" val="3711919445"/>
              </p:ext>
            </p:extLst>
          </p:nvPr>
        </p:nvGraphicFramePr>
        <p:xfrm>
          <a:off x="6603030" y="2122715"/>
          <a:ext cx="2308955" cy="3224440"/>
        </p:xfrm>
        <a:graphic>
          <a:graphicData uri="http://schemas.openxmlformats.org/drawingml/2006/table">
            <a:tbl>
              <a:tblPr firstRow="1" bandRow="1">
                <a:tableStyleId>{69012ECD-51FC-41F1-AA8D-1B2483CD663E}</a:tableStyleId>
              </a:tblPr>
              <a:tblGrid>
                <a:gridCol w="848645">
                  <a:extLst>
                    <a:ext uri="{9D8B030D-6E8A-4147-A177-3AD203B41FA5}">
                      <a16:colId xmlns:a16="http://schemas.microsoft.com/office/drawing/2014/main" val="1297631063"/>
                    </a:ext>
                  </a:extLst>
                </a:gridCol>
                <a:gridCol w="777922">
                  <a:extLst>
                    <a:ext uri="{9D8B030D-6E8A-4147-A177-3AD203B41FA5}">
                      <a16:colId xmlns:a16="http://schemas.microsoft.com/office/drawing/2014/main" val="1027490757"/>
                    </a:ext>
                  </a:extLst>
                </a:gridCol>
                <a:gridCol w="682388">
                  <a:extLst>
                    <a:ext uri="{9D8B030D-6E8A-4147-A177-3AD203B41FA5}">
                      <a16:colId xmlns:a16="http://schemas.microsoft.com/office/drawing/2014/main" val="3604370927"/>
                    </a:ext>
                  </a:extLst>
                </a:gridCol>
              </a:tblGrid>
              <a:tr h="37084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err="1">
                          <a:solidFill>
                            <a:schemeClr val="tx2"/>
                          </a:solidFill>
                        </a:rPr>
                        <a:t>cfDNA</a:t>
                      </a:r>
                      <a:r>
                        <a:rPr lang="en-GB" b="1" dirty="0">
                          <a:solidFill>
                            <a:schemeClr val="tx2"/>
                          </a:solidFill>
                        </a:rPr>
                        <a:t> mutations</a:t>
                      </a: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64218112"/>
                  </a:ext>
                </a:extLst>
              </a:tr>
              <a:tr h="20870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a:ln>
                            <a:noFill/>
                          </a:ln>
                          <a:solidFill>
                            <a:schemeClr val="tx1"/>
                          </a:solidFill>
                          <a:effectLst/>
                          <a:latin typeface="+mn-lt"/>
                          <a:cs typeface="Arial" charset="0"/>
                        </a:rPr>
                        <a:t>Case ID</a:t>
                      </a:r>
                    </a:p>
                  </a:txBody>
                  <a:tcPr marL="36000" marR="36000" marT="36000" marB="36000" anchor="b"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u="none" strike="noStrike" cap="none" normalizeH="0" baseline="0" dirty="0">
                          <a:ln>
                            <a:noFill/>
                          </a:ln>
                          <a:solidFill>
                            <a:schemeClr val="tx1"/>
                          </a:solidFill>
                          <a:effectLst/>
                          <a:latin typeface="+mn-lt"/>
                        </a:rPr>
                        <a:t>NGS</a:t>
                      </a:r>
                      <a:endParaRPr kumimoji="0" lang="en-GB" sz="1400" b="1" i="0" u="none" strike="noStrike" cap="none" normalizeH="0" baseline="0" dirty="0">
                        <a:ln>
                          <a:noFill/>
                        </a:ln>
                        <a:solidFill>
                          <a:schemeClr val="tx1"/>
                        </a:solidFill>
                        <a:effectLst/>
                        <a:latin typeface="+mn-lt"/>
                        <a:cs typeface="Arial" charset="0"/>
                      </a:endParaRPr>
                    </a:p>
                  </a:txBody>
                  <a:tcPr marL="36000" marR="36000" marT="36000" marB="36000" anchor="b"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u="none" strike="noStrike" cap="none" normalizeH="0" baseline="0" dirty="0" err="1">
                          <a:ln>
                            <a:noFill/>
                          </a:ln>
                          <a:solidFill>
                            <a:schemeClr val="tx1"/>
                          </a:solidFill>
                          <a:effectLst/>
                          <a:latin typeface="+mn-lt"/>
                        </a:rPr>
                        <a:t>ddPCR</a:t>
                      </a:r>
                      <a:endParaRPr kumimoji="0" lang="en-GB" sz="1400" b="1" i="0" u="none" strike="noStrike" cap="none" normalizeH="0" baseline="0" dirty="0">
                        <a:ln>
                          <a:noFill/>
                        </a:ln>
                        <a:solidFill>
                          <a:schemeClr val="tx1"/>
                        </a:solidFill>
                        <a:effectLst/>
                        <a:latin typeface="+mn-lt"/>
                        <a:cs typeface="Arial" charset="0"/>
                      </a:endParaRPr>
                    </a:p>
                  </a:txBody>
                  <a:tcPr marL="36000" marR="36000" marT="36000" marB="36000" anchor="b" horzOverflow="overflow"/>
                </a:tc>
                <a:extLst>
                  <a:ext uri="{0D108BD9-81ED-4DB2-BD59-A6C34878D82A}">
                    <a16:rowId xmlns:a16="http://schemas.microsoft.com/office/drawing/2014/main" val="1348917852"/>
                  </a:ext>
                </a:extLst>
              </a:tr>
              <a:tr h="196297">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u="none" strike="noStrike" cap="none" normalizeH="0" baseline="0" dirty="0">
                          <a:ln>
                            <a:noFill/>
                          </a:ln>
                          <a:solidFill>
                            <a:schemeClr val="tx1"/>
                          </a:solidFill>
                          <a:effectLst/>
                          <a:latin typeface="+mn-lt"/>
                        </a:rPr>
                        <a:t>10</a:t>
                      </a:r>
                      <a:endParaRPr kumimoji="0" lang="en-GB" sz="1400" b="0" i="0" u="none" strike="noStrike" cap="none" normalizeH="0" baseline="0" dirty="0">
                        <a:ln>
                          <a:noFill/>
                        </a:ln>
                        <a:solidFill>
                          <a:schemeClr val="tx1"/>
                        </a:solidFill>
                        <a:effectLst/>
                        <a:latin typeface="+mn-lt"/>
                        <a:cs typeface="Arial" charset="0"/>
                      </a:endParaRPr>
                    </a:p>
                  </a:txBody>
                  <a:tcPr marL="36000" marR="36000" marT="36000" marB="36000" anchor="b"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u="none" strike="noStrike" cap="none" normalizeH="0" baseline="0" dirty="0">
                          <a:ln>
                            <a:noFill/>
                          </a:ln>
                          <a:solidFill>
                            <a:schemeClr val="tx1"/>
                          </a:solidFill>
                          <a:effectLst/>
                          <a:latin typeface="+mn-lt"/>
                        </a:rPr>
                        <a:t>X</a:t>
                      </a:r>
                      <a:endParaRPr kumimoji="0" lang="en-GB" sz="1400" b="0" i="0" u="none" strike="noStrike" cap="none" normalizeH="0" baseline="0" dirty="0">
                        <a:ln>
                          <a:noFill/>
                        </a:ln>
                        <a:solidFill>
                          <a:schemeClr val="tx1"/>
                        </a:solidFill>
                        <a:effectLst/>
                        <a:latin typeface="+mn-lt"/>
                        <a:cs typeface="Arial" charset="0"/>
                      </a:endParaRPr>
                    </a:p>
                  </a:txBody>
                  <a:tcPr marL="36000" marR="36000" marT="36000" marB="36000" anchor="b"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u="none" strike="noStrike" cap="none" normalizeH="0" baseline="0" dirty="0">
                          <a:ln>
                            <a:noFill/>
                          </a:ln>
                          <a:solidFill>
                            <a:schemeClr val="tx1"/>
                          </a:solidFill>
                          <a:effectLst/>
                          <a:latin typeface="+mn-lt"/>
                        </a:rPr>
                        <a:t>X</a:t>
                      </a:r>
                      <a:endParaRPr kumimoji="0" lang="en-GB" sz="1400" b="0" i="0" u="none" strike="noStrike" cap="none" normalizeH="0" baseline="0" dirty="0">
                        <a:ln>
                          <a:noFill/>
                        </a:ln>
                        <a:solidFill>
                          <a:schemeClr val="tx1"/>
                        </a:solidFill>
                        <a:effectLst/>
                        <a:latin typeface="+mn-lt"/>
                        <a:cs typeface="Arial" charset="0"/>
                      </a:endParaRPr>
                    </a:p>
                  </a:txBody>
                  <a:tcPr marL="36000" marR="36000" marT="36000" marB="36000" anchor="b" horzOverflow="overflow"/>
                </a:tc>
                <a:extLst>
                  <a:ext uri="{0D108BD9-81ED-4DB2-BD59-A6C34878D82A}">
                    <a16:rowId xmlns:a16="http://schemas.microsoft.com/office/drawing/2014/main" val="2247881036"/>
                  </a:ext>
                </a:extLst>
              </a:tr>
              <a:tr h="102006">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mn-lt"/>
                          <a:cs typeface="Arial" charset="0"/>
                        </a:rPr>
                        <a:t>11</a:t>
                      </a:r>
                    </a:p>
                  </a:txBody>
                  <a:tcPr marL="36000" marR="36000" marT="36000" marB="36000" anchor="b"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mn-lt"/>
                          <a:cs typeface="Arial" charset="0"/>
                          <a:sym typeface="Wingdings"/>
                        </a:rPr>
                        <a:t></a:t>
                      </a:r>
                      <a:endParaRPr kumimoji="0" lang="en-GB" sz="1400" b="0" i="0" u="none" strike="noStrike" cap="none" normalizeH="0" baseline="0" dirty="0">
                        <a:ln>
                          <a:noFill/>
                        </a:ln>
                        <a:solidFill>
                          <a:schemeClr val="tx1"/>
                        </a:solidFill>
                        <a:effectLst/>
                        <a:latin typeface="+mn-lt"/>
                        <a:cs typeface="Arial" charset="0"/>
                      </a:endParaRPr>
                    </a:p>
                  </a:txBody>
                  <a:tcPr marL="36000" marR="36000" marT="36000" marB="36000" anchor="b"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a:ln>
                            <a:noFill/>
                          </a:ln>
                          <a:solidFill>
                            <a:schemeClr val="tx1"/>
                          </a:solidFill>
                          <a:effectLst/>
                          <a:latin typeface="+mn-lt"/>
                          <a:cs typeface="Arial" charset="0"/>
                          <a:sym typeface="Wingdings"/>
                        </a:rPr>
                        <a:t></a:t>
                      </a:r>
                      <a:endParaRPr kumimoji="0" lang="en-GB" sz="1400" b="0" i="0" u="none" strike="noStrike" cap="none" normalizeH="0" baseline="0" dirty="0">
                        <a:ln>
                          <a:noFill/>
                        </a:ln>
                        <a:solidFill>
                          <a:schemeClr val="tx1"/>
                        </a:solidFill>
                        <a:effectLst/>
                        <a:latin typeface="+mn-lt"/>
                        <a:cs typeface="Arial" charset="0"/>
                      </a:endParaRPr>
                    </a:p>
                  </a:txBody>
                  <a:tcPr marL="36000" marR="36000" marT="36000" marB="36000" anchor="b" horzOverflow="overflow"/>
                </a:tc>
                <a:extLst>
                  <a:ext uri="{0D108BD9-81ED-4DB2-BD59-A6C34878D82A}">
                    <a16:rowId xmlns:a16="http://schemas.microsoft.com/office/drawing/2014/main" val="1543887768"/>
                  </a:ext>
                </a:extLst>
              </a:tr>
              <a:tr h="0">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mn-lt"/>
                          <a:cs typeface="Arial" charset="0"/>
                        </a:rPr>
                        <a:t>12</a:t>
                      </a:r>
                    </a:p>
                  </a:txBody>
                  <a:tcPr marL="36000" marR="36000" marT="36000" marB="36000" anchor="b"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u="none" strike="noStrike" cap="none" normalizeH="0" baseline="0" dirty="0">
                          <a:ln>
                            <a:noFill/>
                          </a:ln>
                          <a:solidFill>
                            <a:schemeClr val="tx1"/>
                          </a:solidFill>
                          <a:effectLst/>
                          <a:latin typeface="+mn-lt"/>
                        </a:rPr>
                        <a:t>X</a:t>
                      </a:r>
                      <a:endParaRPr kumimoji="0" lang="en-GB" sz="1400" b="0" i="0" u="none" strike="noStrike" cap="none" normalizeH="0" baseline="0" dirty="0">
                        <a:ln>
                          <a:noFill/>
                        </a:ln>
                        <a:solidFill>
                          <a:schemeClr val="tx1"/>
                        </a:solidFill>
                        <a:effectLst/>
                        <a:latin typeface="+mn-lt"/>
                        <a:cs typeface="Arial" charset="0"/>
                      </a:endParaRPr>
                    </a:p>
                  </a:txBody>
                  <a:tcPr marL="36000" marR="36000" marT="36000" marB="36000" anchor="b"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a:ln>
                            <a:noFill/>
                          </a:ln>
                          <a:solidFill>
                            <a:schemeClr val="tx1"/>
                          </a:solidFill>
                          <a:effectLst/>
                          <a:latin typeface="+mn-lt"/>
                          <a:cs typeface="Arial" charset="0"/>
                          <a:sym typeface="Wingdings"/>
                        </a:rPr>
                        <a:t></a:t>
                      </a:r>
                      <a:endParaRPr kumimoji="0" lang="en-GB" sz="1400" b="0" i="0" u="none" strike="noStrike" cap="none" normalizeH="0" baseline="0" dirty="0">
                        <a:ln>
                          <a:noFill/>
                        </a:ln>
                        <a:solidFill>
                          <a:schemeClr val="tx1"/>
                        </a:solidFill>
                        <a:effectLst/>
                        <a:latin typeface="+mn-lt"/>
                        <a:cs typeface="Arial" charset="0"/>
                      </a:endParaRPr>
                    </a:p>
                  </a:txBody>
                  <a:tcPr marL="36000" marR="36000" marT="36000" marB="36000" anchor="b" horzOverflow="overflow"/>
                </a:tc>
                <a:extLst>
                  <a:ext uri="{0D108BD9-81ED-4DB2-BD59-A6C34878D82A}">
                    <a16:rowId xmlns:a16="http://schemas.microsoft.com/office/drawing/2014/main" val="3782216407"/>
                  </a:ext>
                </a:extLst>
              </a:tr>
              <a:tr h="0">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mn-lt"/>
                          <a:cs typeface="Arial" charset="0"/>
                        </a:rPr>
                        <a:t>13</a:t>
                      </a:r>
                    </a:p>
                  </a:txBody>
                  <a:tcPr marL="36000" marR="36000" marT="36000" marB="36000" anchor="b"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u="none" strike="noStrike" cap="none" normalizeH="0" baseline="0" dirty="0">
                          <a:ln>
                            <a:noFill/>
                          </a:ln>
                          <a:solidFill>
                            <a:schemeClr val="tx1"/>
                          </a:solidFill>
                          <a:effectLst/>
                          <a:latin typeface="+mn-lt"/>
                        </a:rPr>
                        <a:t>X</a:t>
                      </a:r>
                      <a:endParaRPr kumimoji="0" lang="en-GB" sz="1400" b="0" i="0" u="none" strike="noStrike" cap="none" normalizeH="0" baseline="0" dirty="0">
                        <a:ln>
                          <a:noFill/>
                        </a:ln>
                        <a:solidFill>
                          <a:schemeClr val="tx1"/>
                        </a:solidFill>
                        <a:effectLst/>
                        <a:latin typeface="+mn-lt"/>
                        <a:cs typeface="Arial" charset="0"/>
                      </a:endParaRPr>
                    </a:p>
                  </a:txBody>
                  <a:tcPr marL="36000" marR="36000" marT="36000" marB="36000" anchor="b"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a:ln>
                            <a:noFill/>
                          </a:ln>
                          <a:solidFill>
                            <a:schemeClr val="tx1"/>
                          </a:solidFill>
                          <a:effectLst/>
                          <a:latin typeface="+mn-lt"/>
                          <a:cs typeface="Arial" charset="0"/>
                          <a:sym typeface="Wingdings"/>
                        </a:rPr>
                        <a:t></a:t>
                      </a:r>
                      <a:endParaRPr kumimoji="0" lang="en-GB" sz="1400" b="0" i="0" u="none" strike="noStrike" cap="none" normalizeH="0" baseline="0" dirty="0">
                        <a:ln>
                          <a:noFill/>
                        </a:ln>
                        <a:solidFill>
                          <a:schemeClr val="tx1"/>
                        </a:solidFill>
                        <a:effectLst/>
                        <a:latin typeface="+mn-lt"/>
                        <a:cs typeface="Arial" charset="0"/>
                      </a:endParaRPr>
                    </a:p>
                  </a:txBody>
                  <a:tcPr marL="36000" marR="36000" marT="36000" marB="36000" anchor="b" horzOverflow="overflow"/>
                </a:tc>
                <a:extLst>
                  <a:ext uri="{0D108BD9-81ED-4DB2-BD59-A6C34878D82A}">
                    <a16:rowId xmlns:a16="http://schemas.microsoft.com/office/drawing/2014/main" val="1931458018"/>
                  </a:ext>
                </a:extLst>
              </a:tr>
              <a:tr h="0">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mn-lt"/>
                          <a:cs typeface="Arial" charset="0"/>
                        </a:rPr>
                        <a:t>14</a:t>
                      </a:r>
                    </a:p>
                  </a:txBody>
                  <a:tcPr marL="36000" marR="36000" marT="36000" marB="36000" anchor="b"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u="none" strike="noStrike" cap="none" normalizeH="0" baseline="0" dirty="0">
                          <a:ln>
                            <a:noFill/>
                          </a:ln>
                          <a:solidFill>
                            <a:schemeClr val="tx1"/>
                          </a:solidFill>
                          <a:effectLst/>
                          <a:latin typeface="+mn-lt"/>
                        </a:rPr>
                        <a:t>X</a:t>
                      </a:r>
                      <a:endParaRPr kumimoji="0" lang="en-GB" sz="1400" b="0" i="0" u="none" strike="noStrike" cap="none" normalizeH="0" baseline="0" dirty="0">
                        <a:ln>
                          <a:noFill/>
                        </a:ln>
                        <a:solidFill>
                          <a:schemeClr val="tx1"/>
                        </a:solidFill>
                        <a:effectLst/>
                        <a:latin typeface="+mn-lt"/>
                        <a:cs typeface="Arial" charset="0"/>
                      </a:endParaRPr>
                    </a:p>
                  </a:txBody>
                  <a:tcPr marL="36000" marR="36000" marT="36000" marB="36000" anchor="b"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a:ln>
                            <a:noFill/>
                          </a:ln>
                          <a:solidFill>
                            <a:schemeClr val="tx1"/>
                          </a:solidFill>
                          <a:effectLst/>
                          <a:latin typeface="+mn-lt"/>
                          <a:cs typeface="Arial" charset="0"/>
                          <a:sym typeface="Wingdings"/>
                        </a:rPr>
                        <a:t></a:t>
                      </a:r>
                      <a:endParaRPr kumimoji="0" lang="en-GB" sz="1400" b="0" i="0" u="none" strike="noStrike" cap="none" normalizeH="0" baseline="0" dirty="0">
                        <a:ln>
                          <a:noFill/>
                        </a:ln>
                        <a:solidFill>
                          <a:schemeClr val="tx1"/>
                        </a:solidFill>
                        <a:effectLst/>
                        <a:latin typeface="+mn-lt"/>
                        <a:cs typeface="Arial" charset="0"/>
                      </a:endParaRPr>
                    </a:p>
                  </a:txBody>
                  <a:tcPr marL="36000" marR="36000" marT="36000" marB="36000" anchor="b" horzOverflow="overflow"/>
                </a:tc>
                <a:extLst>
                  <a:ext uri="{0D108BD9-81ED-4DB2-BD59-A6C34878D82A}">
                    <a16:rowId xmlns:a16="http://schemas.microsoft.com/office/drawing/2014/main" val="441282961"/>
                  </a:ext>
                </a:extLst>
              </a:tr>
              <a:tr h="0">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mn-lt"/>
                          <a:cs typeface="Arial" charset="0"/>
                        </a:rPr>
                        <a:t>15</a:t>
                      </a:r>
                    </a:p>
                  </a:txBody>
                  <a:tcPr marL="36000" marR="36000" marT="36000" marB="36000" anchor="b"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u="none" strike="noStrike" cap="none" normalizeH="0" baseline="0" dirty="0">
                          <a:ln>
                            <a:noFill/>
                          </a:ln>
                          <a:solidFill>
                            <a:schemeClr val="tx1"/>
                          </a:solidFill>
                          <a:effectLst/>
                          <a:latin typeface="+mn-lt"/>
                        </a:rPr>
                        <a:t>X</a:t>
                      </a:r>
                      <a:endParaRPr kumimoji="0" lang="en-GB" sz="1400" b="0" i="0" u="none" strike="noStrike" cap="none" normalizeH="0" baseline="0" dirty="0">
                        <a:ln>
                          <a:noFill/>
                        </a:ln>
                        <a:solidFill>
                          <a:schemeClr val="tx1"/>
                        </a:solidFill>
                        <a:effectLst/>
                        <a:latin typeface="+mn-lt"/>
                        <a:cs typeface="Arial" charset="0"/>
                      </a:endParaRPr>
                    </a:p>
                  </a:txBody>
                  <a:tcPr marL="36000" marR="36000" marT="36000" marB="36000" anchor="b"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u="none" strike="noStrike" cap="none" normalizeH="0" baseline="0" dirty="0">
                          <a:ln>
                            <a:noFill/>
                          </a:ln>
                          <a:solidFill>
                            <a:schemeClr val="tx1"/>
                          </a:solidFill>
                          <a:effectLst/>
                          <a:latin typeface="+mn-lt"/>
                        </a:rPr>
                        <a:t>X</a:t>
                      </a:r>
                      <a:endParaRPr kumimoji="0" lang="en-GB" sz="1400" b="0" i="0" u="none" strike="noStrike" cap="none" normalizeH="0" baseline="0" dirty="0">
                        <a:ln>
                          <a:noFill/>
                        </a:ln>
                        <a:solidFill>
                          <a:schemeClr val="tx1"/>
                        </a:solidFill>
                        <a:effectLst/>
                        <a:latin typeface="+mn-lt"/>
                        <a:cs typeface="Arial" charset="0"/>
                      </a:endParaRPr>
                    </a:p>
                  </a:txBody>
                  <a:tcPr marL="36000" marR="36000" marT="36000" marB="36000" anchor="b" horzOverflow="overflow"/>
                </a:tc>
                <a:extLst>
                  <a:ext uri="{0D108BD9-81ED-4DB2-BD59-A6C34878D82A}">
                    <a16:rowId xmlns:a16="http://schemas.microsoft.com/office/drawing/2014/main" val="3411368239"/>
                  </a:ext>
                </a:extLst>
              </a:tr>
              <a:tr h="0">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mn-lt"/>
                          <a:cs typeface="Arial" charset="0"/>
                        </a:rPr>
                        <a:t>16</a:t>
                      </a:r>
                    </a:p>
                  </a:txBody>
                  <a:tcPr marL="36000" marR="36000" marT="36000" marB="36000" anchor="b"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a:ln>
                            <a:noFill/>
                          </a:ln>
                          <a:solidFill>
                            <a:schemeClr val="tx1"/>
                          </a:solidFill>
                          <a:effectLst/>
                          <a:latin typeface="+mn-lt"/>
                          <a:cs typeface="Arial" charset="0"/>
                          <a:sym typeface="Wingdings"/>
                        </a:rPr>
                        <a:t></a:t>
                      </a:r>
                      <a:endParaRPr kumimoji="0" lang="en-GB" sz="1400" b="0" i="0" u="none" strike="noStrike" cap="none" normalizeH="0" baseline="0" dirty="0">
                        <a:ln>
                          <a:noFill/>
                        </a:ln>
                        <a:solidFill>
                          <a:schemeClr val="tx1"/>
                        </a:solidFill>
                        <a:effectLst/>
                        <a:latin typeface="+mn-lt"/>
                        <a:cs typeface="Arial" charset="0"/>
                      </a:endParaRPr>
                    </a:p>
                  </a:txBody>
                  <a:tcPr marL="36000" marR="36000" marT="36000" marB="36000" anchor="b"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a:ln>
                            <a:noFill/>
                          </a:ln>
                          <a:solidFill>
                            <a:schemeClr val="tx1"/>
                          </a:solidFill>
                          <a:effectLst/>
                          <a:latin typeface="+mn-lt"/>
                          <a:cs typeface="Arial" charset="0"/>
                          <a:sym typeface="Wingdings"/>
                        </a:rPr>
                        <a:t></a:t>
                      </a:r>
                      <a:endParaRPr kumimoji="0" lang="en-GB" sz="1400" b="0" i="0" u="none" strike="noStrike" cap="none" normalizeH="0" baseline="0" dirty="0">
                        <a:ln>
                          <a:noFill/>
                        </a:ln>
                        <a:solidFill>
                          <a:schemeClr val="tx1"/>
                        </a:solidFill>
                        <a:effectLst/>
                        <a:latin typeface="+mn-lt"/>
                        <a:cs typeface="Arial" charset="0"/>
                      </a:endParaRPr>
                    </a:p>
                  </a:txBody>
                  <a:tcPr marL="36000" marR="36000" marT="36000" marB="36000" anchor="b" horzOverflow="overflow"/>
                </a:tc>
                <a:extLst>
                  <a:ext uri="{0D108BD9-81ED-4DB2-BD59-A6C34878D82A}">
                    <a16:rowId xmlns:a16="http://schemas.microsoft.com/office/drawing/2014/main" val="3794027626"/>
                  </a:ext>
                </a:extLst>
              </a:tr>
              <a:tr h="0">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mn-lt"/>
                          <a:cs typeface="Arial" charset="0"/>
                        </a:rPr>
                        <a:t>17</a:t>
                      </a:r>
                    </a:p>
                  </a:txBody>
                  <a:tcPr marL="36000" marR="36000" marT="36000" marB="36000" anchor="b"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a:ln>
                            <a:noFill/>
                          </a:ln>
                          <a:solidFill>
                            <a:schemeClr val="tx1"/>
                          </a:solidFill>
                          <a:effectLst/>
                          <a:latin typeface="+mn-lt"/>
                          <a:cs typeface="Arial" charset="0"/>
                          <a:sym typeface="Wingdings"/>
                        </a:rPr>
                        <a:t></a:t>
                      </a:r>
                      <a:endParaRPr kumimoji="0" lang="en-GB" sz="1400" b="0" i="0" u="none" strike="noStrike" cap="none" normalizeH="0" baseline="0" dirty="0">
                        <a:ln>
                          <a:noFill/>
                        </a:ln>
                        <a:solidFill>
                          <a:schemeClr val="tx1"/>
                        </a:solidFill>
                        <a:effectLst/>
                        <a:latin typeface="+mn-lt"/>
                        <a:cs typeface="Arial" charset="0"/>
                      </a:endParaRPr>
                    </a:p>
                  </a:txBody>
                  <a:tcPr marL="36000" marR="36000" marT="36000" marB="36000" anchor="b"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a:ln>
                            <a:noFill/>
                          </a:ln>
                          <a:solidFill>
                            <a:schemeClr val="tx1"/>
                          </a:solidFill>
                          <a:effectLst/>
                          <a:latin typeface="+mn-lt"/>
                          <a:cs typeface="Arial" charset="0"/>
                          <a:sym typeface="Wingdings"/>
                        </a:rPr>
                        <a:t></a:t>
                      </a:r>
                      <a:endParaRPr kumimoji="0" lang="en-GB" sz="1400" b="0" i="0" u="none" strike="noStrike" cap="none" normalizeH="0" baseline="0" dirty="0">
                        <a:ln>
                          <a:noFill/>
                        </a:ln>
                        <a:solidFill>
                          <a:schemeClr val="tx1"/>
                        </a:solidFill>
                        <a:effectLst/>
                        <a:latin typeface="+mn-lt"/>
                        <a:cs typeface="Arial" charset="0"/>
                      </a:endParaRPr>
                    </a:p>
                  </a:txBody>
                  <a:tcPr marL="36000" marR="36000" marT="36000" marB="36000" anchor="b" horzOverflow="overflow"/>
                </a:tc>
                <a:extLst>
                  <a:ext uri="{0D108BD9-81ED-4DB2-BD59-A6C34878D82A}">
                    <a16:rowId xmlns:a16="http://schemas.microsoft.com/office/drawing/2014/main" val="2043062051"/>
                  </a:ext>
                </a:extLst>
              </a:tr>
              <a:tr h="206241">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mn-lt"/>
                          <a:cs typeface="Arial" charset="0"/>
                        </a:rPr>
                        <a:t>18</a:t>
                      </a:r>
                    </a:p>
                  </a:txBody>
                  <a:tcPr marL="36000" marR="36000" marT="36000" marB="36000" anchor="b"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a:ln>
                            <a:noFill/>
                          </a:ln>
                          <a:solidFill>
                            <a:schemeClr val="tx1"/>
                          </a:solidFill>
                          <a:effectLst/>
                          <a:latin typeface="+mn-lt"/>
                          <a:cs typeface="Arial" charset="0"/>
                          <a:sym typeface="Wingdings"/>
                        </a:rPr>
                        <a:t></a:t>
                      </a:r>
                      <a:endParaRPr kumimoji="0" lang="en-GB" sz="1400" b="0" i="0" u="none" strike="noStrike" cap="none" normalizeH="0" baseline="0" dirty="0">
                        <a:ln>
                          <a:noFill/>
                        </a:ln>
                        <a:solidFill>
                          <a:schemeClr val="tx1"/>
                        </a:solidFill>
                        <a:effectLst/>
                        <a:latin typeface="+mn-lt"/>
                        <a:cs typeface="Arial" charset="0"/>
                      </a:endParaRPr>
                    </a:p>
                  </a:txBody>
                  <a:tcPr marL="36000" marR="36000" marT="36000" marB="36000" anchor="b"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a:ln>
                            <a:noFill/>
                          </a:ln>
                          <a:solidFill>
                            <a:schemeClr val="tx1"/>
                          </a:solidFill>
                          <a:effectLst/>
                          <a:latin typeface="+mn-lt"/>
                          <a:cs typeface="Arial" charset="0"/>
                          <a:sym typeface="Wingdings"/>
                        </a:rPr>
                        <a:t></a:t>
                      </a:r>
                      <a:endParaRPr kumimoji="0" lang="en-GB" sz="1400" b="0" i="0" u="none" strike="noStrike" cap="none" normalizeH="0" baseline="0" dirty="0">
                        <a:ln>
                          <a:noFill/>
                        </a:ln>
                        <a:solidFill>
                          <a:schemeClr val="tx1"/>
                        </a:solidFill>
                        <a:effectLst/>
                        <a:latin typeface="+mn-lt"/>
                        <a:cs typeface="Arial" charset="0"/>
                      </a:endParaRPr>
                    </a:p>
                  </a:txBody>
                  <a:tcPr marL="36000" marR="36000" marT="36000" marB="36000" anchor="b" horzOverflow="overflow"/>
                </a:tc>
                <a:extLst>
                  <a:ext uri="{0D108BD9-81ED-4DB2-BD59-A6C34878D82A}">
                    <a16:rowId xmlns:a16="http://schemas.microsoft.com/office/drawing/2014/main" val="1001528004"/>
                  </a:ext>
                </a:extLst>
              </a:tr>
            </a:tbl>
          </a:graphicData>
        </a:graphic>
      </p:graphicFrame>
    </p:spTree>
    <p:extLst>
      <p:ext uri="{BB962C8B-B14F-4D97-AF65-F5344CB8AC3E}">
        <p14:creationId xmlns:p14="http://schemas.microsoft.com/office/powerpoint/2010/main" val="4945907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655400" cy="939801"/>
          </a:xfrm>
        </p:spPr>
        <p:txBody>
          <a:bodyPr/>
          <a:lstStyle/>
          <a:p>
            <a:r>
              <a:rPr lang="en-GB" dirty="0"/>
              <a:t>016: Clinical value of </a:t>
            </a:r>
            <a:r>
              <a:rPr lang="en-GB" dirty="0" err="1"/>
              <a:t>ct</a:t>
            </a:r>
            <a:r>
              <a:rPr lang="en-GB" dirty="0"/>
              <a:t>-DNA in localized and advanced GIST: </a:t>
            </a:r>
            <a:br>
              <a:rPr lang="en-GB" dirty="0"/>
            </a:br>
            <a:r>
              <a:rPr lang="en-GB" dirty="0"/>
              <a:t>cross-validation of amplicon-based NGS with </a:t>
            </a:r>
            <a:r>
              <a:rPr lang="en-GB" dirty="0" err="1"/>
              <a:t>dd</a:t>
            </a:r>
            <a:r>
              <a:rPr lang="en-GB" dirty="0"/>
              <a:t>-PCR in matched tissue and plasma samples – Serrano C, et al </a:t>
            </a:r>
          </a:p>
        </p:txBody>
      </p:sp>
      <p:sp>
        <p:nvSpPr>
          <p:cNvPr id="3" name="Content Placeholder 2"/>
          <p:cNvSpPr>
            <a:spLocks noGrp="1"/>
          </p:cNvSpPr>
          <p:nvPr>
            <p:ph idx="1"/>
          </p:nvPr>
        </p:nvSpPr>
        <p:spPr/>
        <p:txBody>
          <a:bodyPr/>
          <a:lstStyle/>
          <a:p>
            <a:pPr marL="0" indent="0">
              <a:buNone/>
            </a:pPr>
            <a:r>
              <a:rPr lang="en-GB" b="1" dirty="0">
                <a:solidFill>
                  <a:schemeClr val="bg1"/>
                </a:solidFill>
              </a:rPr>
              <a:t>CONCLUSIONS</a:t>
            </a:r>
          </a:p>
          <a:p>
            <a:r>
              <a:rPr lang="en-GB" dirty="0"/>
              <a:t>In patients with GIST, it is feasible to use amplicon-based NGS to determine </a:t>
            </a:r>
            <a:r>
              <a:rPr lang="en-GB" dirty="0" err="1"/>
              <a:t>cfDNA</a:t>
            </a:r>
            <a:r>
              <a:rPr lang="en-GB" dirty="0"/>
              <a:t> mutations in plasma</a:t>
            </a:r>
          </a:p>
          <a:p>
            <a:r>
              <a:rPr lang="en-GB" dirty="0"/>
              <a:t>Only a low proportion of patients with GIST have ctDNA shedding and </a:t>
            </a:r>
            <a:r>
              <a:rPr lang="en-GB" dirty="0" err="1"/>
              <a:t>cfDNA</a:t>
            </a:r>
            <a:r>
              <a:rPr lang="en-GB" dirty="0"/>
              <a:t> mutations were observed at low allele frequencies</a:t>
            </a:r>
          </a:p>
          <a:p>
            <a:r>
              <a:rPr lang="en-GB" dirty="0"/>
              <a:t>In GIST, ctDNA monitoring reflects tumour dynamics when it is positive </a:t>
            </a:r>
          </a:p>
          <a:p>
            <a:r>
              <a:rPr lang="en-GB" dirty="0"/>
              <a:t>The main mechanism of resistance to KIT inhibitors was KIT secondary mutations in the activation loop</a:t>
            </a:r>
          </a:p>
        </p:txBody>
      </p:sp>
      <p:sp>
        <p:nvSpPr>
          <p:cNvPr id="4" name="Text Box 4"/>
          <p:cNvSpPr txBox="1">
            <a:spLocks noChangeArrowheads="1"/>
          </p:cNvSpPr>
          <p:nvPr/>
        </p:nvSpPr>
        <p:spPr bwMode="auto">
          <a:xfrm>
            <a:off x="2900855" y="6474897"/>
            <a:ext cx="602248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a:t>Serrano C, et al. </a:t>
            </a:r>
            <a:r>
              <a:rPr lang="en-US" sz="1200" dirty="0"/>
              <a:t>CTOS 2018 Annual Meeting, November 14–17, Rome, Italy; Paper </a:t>
            </a:r>
            <a:r>
              <a:rPr lang="en-GB" sz="1200" dirty="0"/>
              <a:t>016</a:t>
            </a:r>
          </a:p>
        </p:txBody>
      </p:sp>
    </p:spTree>
    <p:extLst>
      <p:ext uri="{BB962C8B-B14F-4D97-AF65-F5344CB8AC3E}">
        <p14:creationId xmlns:p14="http://schemas.microsoft.com/office/powerpoint/2010/main" val="38559517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p:txBody>
          <a:bodyPr/>
          <a:lstStyle/>
          <a:p>
            <a:r>
              <a:rPr lang="en-GB" sz="4000" dirty="0"/>
              <a:t>Osteosarcoma and chondrosarcoma</a:t>
            </a:r>
          </a:p>
        </p:txBody>
      </p:sp>
    </p:spTree>
    <p:custDataLst>
      <p:tags r:id="rId1"/>
    </p:custDataLst>
    <p:extLst>
      <p:ext uri="{BB962C8B-B14F-4D97-AF65-F5344CB8AC3E}">
        <p14:creationId xmlns:p14="http://schemas.microsoft.com/office/powerpoint/2010/main" val="19189958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23682" cy="939801"/>
          </a:xfrm>
        </p:spPr>
        <p:txBody>
          <a:bodyPr/>
          <a:lstStyle/>
          <a:p>
            <a:r>
              <a:rPr lang="en-GB" dirty="0"/>
              <a:t>027: Phase II trial of pazopanib in advanced extraskeletal myxoid chondrosarcoma. A collaborative Spanish (GEIS), Italian (ISG) and French (FSG) Sarcoma Groups study – </a:t>
            </a:r>
            <a:r>
              <a:rPr lang="en-GB" dirty="0" err="1"/>
              <a:t>Stacchiotti</a:t>
            </a:r>
            <a:r>
              <a:rPr lang="en-GB" dirty="0"/>
              <a:t> S, et al </a:t>
            </a:r>
          </a:p>
        </p:txBody>
      </p:sp>
      <p:sp>
        <p:nvSpPr>
          <p:cNvPr id="3" name="Content Placeholder 2"/>
          <p:cNvSpPr>
            <a:spLocks noGrp="1"/>
          </p:cNvSpPr>
          <p:nvPr>
            <p:ph idx="1"/>
          </p:nvPr>
        </p:nvSpPr>
        <p:spPr/>
        <p:txBody>
          <a:bodyPr/>
          <a:lstStyle/>
          <a:p>
            <a:pPr marL="0" indent="0">
              <a:buNone/>
            </a:pPr>
            <a:r>
              <a:rPr lang="en-GB" b="1" dirty="0">
                <a:solidFill>
                  <a:schemeClr val="bg1"/>
                </a:solidFill>
              </a:rPr>
              <a:t>STUDY OBJECTIVE</a:t>
            </a:r>
          </a:p>
          <a:p>
            <a:r>
              <a:rPr lang="en-GB" dirty="0"/>
              <a:t>To assess the efficacy and safety of pazopanib in patients with extraskeletal myxoid chondrosarcoma</a:t>
            </a:r>
          </a:p>
        </p:txBody>
      </p:sp>
      <p:sp>
        <p:nvSpPr>
          <p:cNvPr id="4" name="Text Box 4"/>
          <p:cNvSpPr txBox="1">
            <a:spLocks noChangeArrowheads="1"/>
          </p:cNvSpPr>
          <p:nvPr/>
        </p:nvSpPr>
        <p:spPr bwMode="auto">
          <a:xfrm>
            <a:off x="2779027" y="6474897"/>
            <a:ext cx="614431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err="1"/>
              <a:t>Stacchiotti</a:t>
            </a:r>
            <a:r>
              <a:rPr lang="en-GB" sz="1200" dirty="0"/>
              <a:t> S, et al. </a:t>
            </a:r>
            <a:r>
              <a:rPr lang="en-US" sz="1200" dirty="0"/>
              <a:t>CTOS 2018 Annual Meeting, November 14–17, Rome, Italy; Paper </a:t>
            </a:r>
            <a:r>
              <a:rPr lang="en-GB" sz="1200" dirty="0"/>
              <a:t>027</a:t>
            </a:r>
          </a:p>
        </p:txBody>
      </p:sp>
      <p:sp>
        <p:nvSpPr>
          <p:cNvPr id="6" name="Rectangle 9"/>
          <p:cNvSpPr txBox="1">
            <a:spLocks noChangeArrowheads="1"/>
          </p:cNvSpPr>
          <p:nvPr/>
        </p:nvSpPr>
        <p:spPr bwMode="auto">
          <a:xfrm>
            <a:off x="228599" y="5230755"/>
            <a:ext cx="4523401" cy="700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23246D"/>
              </a:buClr>
              <a:buSzPct val="110000"/>
              <a:buFontTx/>
              <a:buNone/>
              <a:tabLst/>
              <a:defRPr/>
            </a:pPr>
            <a:r>
              <a:rPr kumimoji="0" lang="en-US" sz="1600" b="1" i="0" u="none" strike="noStrike" kern="1200" cap="none" spc="0" normalizeH="0" baseline="0" noProof="0" dirty="0">
                <a:ln>
                  <a:noFill/>
                </a:ln>
                <a:solidFill>
                  <a:srgbClr val="23246D"/>
                </a:solidFill>
                <a:effectLst/>
                <a:uLnTx/>
                <a:uFillTx/>
                <a:latin typeface="Arial"/>
                <a:ea typeface="+mn-ea"/>
                <a:cs typeface="Arial"/>
              </a:rPr>
              <a:t>Primary endpoints</a:t>
            </a:r>
          </a:p>
          <a:p>
            <a:pPr lvl="0">
              <a:buClr>
                <a:srgbClr val="23246D"/>
              </a:buClr>
              <a:defRPr/>
            </a:pPr>
            <a:r>
              <a:rPr lang="en-US" sz="1600" dirty="0">
                <a:solidFill>
                  <a:srgbClr val="363636"/>
                </a:solidFill>
              </a:rPr>
              <a:t>ORR by RECIST v1.1</a:t>
            </a:r>
            <a:endParaRPr kumimoji="0" lang="en-US" sz="1600" b="0" i="0" u="none" strike="noStrike" kern="1200" cap="none" spc="0" normalizeH="0" baseline="0" noProof="0" dirty="0">
              <a:ln>
                <a:noFill/>
              </a:ln>
              <a:solidFill>
                <a:srgbClr val="363636"/>
              </a:solidFill>
              <a:effectLst/>
              <a:uLnTx/>
              <a:uFillTx/>
              <a:latin typeface="Arial"/>
              <a:ea typeface="+mn-ea"/>
              <a:cs typeface="Arial"/>
            </a:endParaRPr>
          </a:p>
        </p:txBody>
      </p:sp>
      <p:sp>
        <p:nvSpPr>
          <p:cNvPr id="7" name="Content Placeholder 26"/>
          <p:cNvSpPr txBox="1">
            <a:spLocks/>
          </p:cNvSpPr>
          <p:nvPr/>
        </p:nvSpPr>
        <p:spPr>
          <a:xfrm>
            <a:off x="5040158" y="5230754"/>
            <a:ext cx="4103841" cy="838592"/>
          </a:xfrm>
          <a:prstGeom prst="rect">
            <a:avLst/>
          </a:prstGeom>
        </p:spPr>
        <p:txBody>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23246D"/>
              </a:buClr>
              <a:buSzPct val="110000"/>
              <a:buFontTx/>
              <a:buNone/>
              <a:tabLst/>
              <a:defRPr/>
            </a:pPr>
            <a:r>
              <a:rPr kumimoji="0" lang="en-US" sz="1600" b="1" i="0" u="none" strike="noStrike" kern="1200" cap="none" spc="0" normalizeH="0" baseline="0" noProof="0" dirty="0">
                <a:ln>
                  <a:noFill/>
                </a:ln>
                <a:solidFill>
                  <a:srgbClr val="23246D"/>
                </a:solidFill>
                <a:effectLst/>
                <a:uLnTx/>
                <a:uFillTx/>
                <a:latin typeface="Arial"/>
                <a:ea typeface="+mn-ea"/>
                <a:cs typeface="Arial"/>
              </a:rPr>
              <a:t>Secondary endpoints</a:t>
            </a:r>
          </a:p>
          <a:p>
            <a:pPr lvl="0">
              <a:buClr>
                <a:srgbClr val="23246D"/>
              </a:buClr>
              <a:defRPr/>
            </a:pPr>
            <a:r>
              <a:rPr kumimoji="0" lang="en-US" sz="1600" b="0" i="0" u="none" strike="noStrike" kern="1200" cap="none" spc="0" normalizeH="0" baseline="0" noProof="0" dirty="0">
                <a:ln>
                  <a:noFill/>
                </a:ln>
                <a:solidFill>
                  <a:srgbClr val="363636"/>
                </a:solidFill>
                <a:effectLst/>
                <a:uLnTx/>
                <a:uFillTx/>
                <a:latin typeface="Arial"/>
                <a:ea typeface="+mn-ea"/>
                <a:cs typeface="Arial"/>
              </a:rPr>
              <a:t>PFS, OS, safety, translational</a:t>
            </a:r>
            <a:r>
              <a:rPr kumimoji="0" lang="en-US" sz="1600" b="0" i="0" u="none" strike="noStrike" kern="1200" cap="none" spc="0" normalizeH="0" noProof="0" dirty="0">
                <a:ln>
                  <a:noFill/>
                </a:ln>
                <a:solidFill>
                  <a:srgbClr val="363636"/>
                </a:solidFill>
                <a:effectLst/>
                <a:uLnTx/>
                <a:uFillTx/>
                <a:latin typeface="Arial"/>
                <a:ea typeface="+mn-ea"/>
                <a:cs typeface="Arial"/>
              </a:rPr>
              <a:t> research</a:t>
            </a:r>
            <a:endParaRPr kumimoji="0" lang="en-US" sz="1600" b="0" i="0" u="none" strike="noStrike" kern="1200" cap="none" spc="0" normalizeH="0" baseline="0" noProof="0" dirty="0">
              <a:ln>
                <a:noFill/>
              </a:ln>
              <a:solidFill>
                <a:srgbClr val="363636"/>
              </a:solidFill>
              <a:effectLst/>
              <a:uLnTx/>
              <a:uFillTx/>
              <a:latin typeface="Arial"/>
              <a:ea typeface="+mn-ea"/>
              <a:cs typeface="Arial"/>
            </a:endParaRPr>
          </a:p>
        </p:txBody>
      </p:sp>
      <p:sp>
        <p:nvSpPr>
          <p:cNvPr id="8" name="AutoShape 12"/>
          <p:cNvSpPr>
            <a:spLocks noChangeArrowheads="1"/>
          </p:cNvSpPr>
          <p:nvPr/>
        </p:nvSpPr>
        <p:spPr bwMode="auto">
          <a:xfrm>
            <a:off x="4533056" y="3204816"/>
            <a:ext cx="2662693" cy="1172074"/>
          </a:xfrm>
          <a:prstGeom prst="roundRect">
            <a:avLst>
              <a:gd name="adj" fmla="val 16667"/>
            </a:avLst>
          </a:prstGeom>
          <a:solidFill>
            <a:schemeClr val="accent2"/>
          </a:solidFill>
          <a:ln w="9525" algn="ctr">
            <a:noFill/>
            <a:round/>
            <a:headEnd/>
            <a:tailEnd/>
          </a:ln>
        </p:spPr>
        <p:txBody>
          <a:bodyPr lIns="90488" tIns="0" rIns="90488" bIns="0" anchor="ctr"/>
          <a:lstStyle/>
          <a:p>
            <a:pPr lvl="0" algn="ctr" defTabSz="892175" eaLnBrk="0" hangingPunct="0">
              <a:defRPr/>
            </a:pPr>
            <a:r>
              <a:rPr kumimoji="0" lang="en-GB"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Pazopanib 400 mg BID</a:t>
            </a:r>
            <a:br>
              <a:rPr kumimoji="0" lang="en-GB"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br>
            <a:r>
              <a:rPr kumimoji="0" lang="en-GB"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(n=22)</a:t>
            </a:r>
          </a:p>
        </p:txBody>
      </p:sp>
      <p:cxnSp>
        <p:nvCxnSpPr>
          <p:cNvPr id="9" name="AutoShape 19"/>
          <p:cNvCxnSpPr>
            <a:cxnSpLocks noChangeShapeType="1"/>
            <a:stCxn id="10" idx="3"/>
            <a:endCxn id="8" idx="1"/>
          </p:cNvCxnSpPr>
          <p:nvPr/>
        </p:nvCxnSpPr>
        <p:spPr bwMode="auto">
          <a:xfrm>
            <a:off x="3796409" y="3790853"/>
            <a:ext cx="736647" cy="0"/>
          </a:xfrm>
          <a:prstGeom prst="straightConnector1">
            <a:avLst/>
          </a:prstGeom>
          <a:noFill/>
          <a:ln w="38100">
            <a:solidFill>
              <a:schemeClr val="bg2"/>
            </a:solidFill>
            <a:round/>
            <a:headEnd/>
            <a:tailEnd type="triangle" w="med" len="med"/>
          </a:ln>
        </p:spPr>
      </p:cxnSp>
      <p:sp>
        <p:nvSpPr>
          <p:cNvPr id="10" name="AutoShape 9"/>
          <p:cNvSpPr>
            <a:spLocks noChangeArrowheads="1"/>
          </p:cNvSpPr>
          <p:nvPr/>
        </p:nvSpPr>
        <p:spPr bwMode="auto">
          <a:xfrm>
            <a:off x="228599" y="2517693"/>
            <a:ext cx="3567810" cy="2546320"/>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GB" altLang="zh-CN" sz="1600" b="0" i="0" u="none" strike="noStrike" kern="1200" cap="none" spc="0" normalizeH="0" baseline="0" dirty="0">
                <a:ln>
                  <a:noFill/>
                </a:ln>
                <a:solidFill>
                  <a:srgbClr val="FFFFFF"/>
                </a:solidFill>
                <a:effectLst/>
                <a:uLnTx/>
                <a:uFillTx/>
                <a:ea typeface="SimSun" pitchFamily="2" charset="-122"/>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dirty="0">
                <a:solidFill>
                  <a:srgbClr val="FFFFFF"/>
                </a:solidFill>
                <a:ea typeface="SimSun" pitchFamily="2" charset="-122"/>
              </a:rPr>
              <a:t>Advanced NR4A3+ extraskeletal myxoid chondrosarcoma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dirty="0">
                <a:solidFill>
                  <a:srgbClr val="FFFFFF"/>
                </a:solidFill>
                <a:ea typeface="SimSun" pitchFamily="2" charset="-122"/>
              </a:rPr>
              <a:t>Disease progression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dirty="0">
                <a:solidFill>
                  <a:srgbClr val="FFFFFF"/>
                </a:solidFill>
                <a:ea typeface="SimSun" pitchFamily="2" charset="-122"/>
              </a:rPr>
              <a:t>1–3 lines of prior therapy except no anti-angiogenics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dirty="0">
                <a:ln>
                  <a:noFill/>
                </a:ln>
                <a:solidFill>
                  <a:srgbClr val="FFFFFF"/>
                </a:solidFill>
                <a:effectLst/>
                <a:uLnTx/>
                <a:uFillTx/>
                <a:ea typeface="SimSun" pitchFamily="2" charset="-122"/>
              </a:rPr>
              <a:t>ECOG PS 0</a:t>
            </a:r>
            <a:r>
              <a:rPr kumimoji="0" lang="en-GB" altLang="zh-CN" sz="1600" b="0" i="0" u="none" strike="noStrike" kern="1200" cap="none" spc="0" normalizeH="0" dirty="0">
                <a:ln>
                  <a:noFill/>
                </a:ln>
                <a:solidFill>
                  <a:srgbClr val="FFFFFF"/>
                </a:solidFill>
                <a:effectLst/>
                <a:uLnTx/>
                <a:uFillTx/>
                <a:ea typeface="SimSun" pitchFamily="2" charset="-122"/>
              </a:rPr>
              <a:t>–2 </a:t>
            </a:r>
            <a:endParaRPr kumimoji="0" lang="en-GB" altLang="zh-CN" sz="1600" b="0" i="0" u="none" strike="noStrike" kern="1200" cap="none" spc="0" normalizeH="0" baseline="0" dirty="0">
              <a:ln>
                <a:noFill/>
              </a:ln>
              <a:solidFill>
                <a:srgbClr val="FFFFFF"/>
              </a:solidFill>
              <a:effectLst/>
              <a:uLnTx/>
              <a:uFillTx/>
              <a:ea typeface="SimSun" pitchFamily="2" charset="-122"/>
            </a:endParaRP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600" b="0" i="0" u="none" strike="noStrike" kern="1200" cap="none" spc="0" normalizeH="0" baseline="0" dirty="0">
                <a:ln>
                  <a:noFill/>
                </a:ln>
                <a:solidFill>
                  <a:srgbClr val="FFFFFF"/>
                </a:solidFill>
                <a:effectLst/>
                <a:uLnTx/>
                <a:uFillTx/>
                <a:ea typeface="SimSun" pitchFamily="2" charset="-122"/>
              </a:rPr>
              <a:t>(n=26)</a:t>
            </a:r>
          </a:p>
        </p:txBody>
      </p:sp>
      <p:cxnSp>
        <p:nvCxnSpPr>
          <p:cNvPr id="11" name="AutoShape 19"/>
          <p:cNvCxnSpPr>
            <a:cxnSpLocks noChangeShapeType="1"/>
            <a:stCxn id="8" idx="3"/>
            <a:endCxn id="12" idx="1"/>
          </p:cNvCxnSpPr>
          <p:nvPr/>
        </p:nvCxnSpPr>
        <p:spPr bwMode="auto">
          <a:xfrm>
            <a:off x="7195749" y="3790853"/>
            <a:ext cx="736647" cy="1"/>
          </a:xfrm>
          <a:prstGeom prst="straightConnector1">
            <a:avLst/>
          </a:prstGeom>
          <a:noFill/>
          <a:ln w="38100">
            <a:solidFill>
              <a:schemeClr val="bg2"/>
            </a:solidFill>
            <a:round/>
            <a:headEnd/>
            <a:tailEnd type="triangle" w="med" len="med"/>
          </a:ln>
        </p:spPr>
      </p:cxnSp>
      <p:sp>
        <p:nvSpPr>
          <p:cNvPr id="12" name="AutoShape 12"/>
          <p:cNvSpPr>
            <a:spLocks noChangeArrowheads="1"/>
          </p:cNvSpPr>
          <p:nvPr/>
        </p:nvSpPr>
        <p:spPr bwMode="auto">
          <a:xfrm>
            <a:off x="7932396" y="3472618"/>
            <a:ext cx="955591" cy="636471"/>
          </a:xfrm>
          <a:prstGeom prst="roundRect">
            <a:avLst>
              <a:gd name="adj" fmla="val 16667"/>
            </a:avLst>
          </a:prstGeom>
          <a:solidFill>
            <a:schemeClr val="tx1"/>
          </a:solidFill>
          <a:ln w="9525" algn="ctr">
            <a:noFill/>
            <a:round/>
            <a:headEnd/>
            <a:tailEnd/>
          </a:ln>
        </p:spPr>
        <p:txBody>
          <a:bodyPr lIns="90488" tIns="0" rIns="90488" bIns="0" anchor="ctr"/>
          <a:lstStyle/>
          <a:p>
            <a:pPr lvl="0" algn="ctr" defTabSz="892175" eaLnBrk="0" hangingPunct="0">
              <a:defRPr/>
            </a:pPr>
            <a:r>
              <a:rPr kumimoji="0" lang="en-GB" altLang="zh-CN" sz="1600" b="0" i="0" u="none" strike="noStrike" kern="1200" cap="none" spc="0" normalizeH="0" baseline="0" dirty="0">
                <a:ln>
                  <a:noFill/>
                </a:ln>
                <a:solidFill>
                  <a:srgbClr val="FFFFFF"/>
                </a:solidFill>
                <a:effectLst/>
                <a:uLnTx/>
                <a:uFillTx/>
                <a:ea typeface="SimSun" pitchFamily="2" charset="-122"/>
              </a:rPr>
              <a:t>PD/</a:t>
            </a:r>
            <a:br>
              <a:rPr kumimoji="0" lang="en-GB" altLang="zh-CN" sz="1600" b="0" i="0" u="none" strike="noStrike" kern="1200" cap="none" spc="0" normalizeH="0" baseline="0" dirty="0">
                <a:ln>
                  <a:noFill/>
                </a:ln>
                <a:solidFill>
                  <a:srgbClr val="FFFFFF"/>
                </a:solidFill>
                <a:effectLst/>
                <a:uLnTx/>
                <a:uFillTx/>
                <a:ea typeface="SimSun" pitchFamily="2" charset="-122"/>
              </a:rPr>
            </a:br>
            <a:r>
              <a:rPr kumimoji="0" lang="en-GB" altLang="zh-CN" sz="1600" b="0" i="0" u="none" strike="noStrike" kern="1200" cap="none" spc="0" normalizeH="0" baseline="0" dirty="0">
                <a:ln>
                  <a:noFill/>
                </a:ln>
                <a:solidFill>
                  <a:srgbClr val="FFFFFF"/>
                </a:solidFill>
                <a:effectLst/>
                <a:uLnTx/>
                <a:uFillTx/>
                <a:ea typeface="SimSun" pitchFamily="2" charset="-122"/>
              </a:rPr>
              <a:t>toxicity</a:t>
            </a:r>
          </a:p>
        </p:txBody>
      </p:sp>
    </p:spTree>
    <p:extLst>
      <p:ext uri="{BB962C8B-B14F-4D97-AF65-F5344CB8AC3E}">
        <p14:creationId xmlns:p14="http://schemas.microsoft.com/office/powerpoint/2010/main" val="13201959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23682" cy="939801"/>
          </a:xfrm>
        </p:spPr>
        <p:txBody>
          <a:bodyPr/>
          <a:lstStyle/>
          <a:p>
            <a:r>
              <a:rPr lang="en-GB" dirty="0"/>
              <a:t>027: Phase II trial of pazopanib in advanced extraskeletal myxoid chondrosarcoma. A collaborative Spanish (GEIS), Italian (ISG) and French (FSG) Sarcoma Groups study – </a:t>
            </a:r>
            <a:r>
              <a:rPr lang="en-GB" dirty="0" err="1"/>
              <a:t>Stacchiotti</a:t>
            </a:r>
            <a:r>
              <a:rPr lang="en-GB" dirty="0"/>
              <a:t> S, et al </a:t>
            </a:r>
          </a:p>
        </p:txBody>
      </p:sp>
      <p:sp>
        <p:nvSpPr>
          <p:cNvPr id="3" name="Content Placeholder 2"/>
          <p:cNvSpPr>
            <a:spLocks noGrp="1"/>
          </p:cNvSpPr>
          <p:nvPr>
            <p:ph idx="1"/>
          </p:nvPr>
        </p:nvSpPr>
        <p:spPr/>
        <p:txBody>
          <a:bodyPr/>
          <a:lstStyle/>
          <a:p>
            <a:pPr marL="0" indent="0">
              <a:buNone/>
            </a:pPr>
            <a:r>
              <a:rPr lang="en-GB" b="1" dirty="0">
                <a:solidFill>
                  <a:schemeClr val="bg1"/>
                </a:solidFill>
              </a:rPr>
              <a:t>KEY RESULTS</a:t>
            </a:r>
          </a:p>
          <a:p>
            <a:endParaRPr lang="en-GB" dirty="0"/>
          </a:p>
        </p:txBody>
      </p:sp>
      <p:sp>
        <p:nvSpPr>
          <p:cNvPr id="4" name="Text Box 4"/>
          <p:cNvSpPr txBox="1">
            <a:spLocks noChangeArrowheads="1"/>
          </p:cNvSpPr>
          <p:nvPr/>
        </p:nvSpPr>
        <p:spPr bwMode="auto">
          <a:xfrm>
            <a:off x="2779027" y="6474897"/>
            <a:ext cx="614431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err="1"/>
              <a:t>Stacchiotti</a:t>
            </a:r>
            <a:r>
              <a:rPr lang="en-GB" sz="1200" dirty="0"/>
              <a:t> S, et al. </a:t>
            </a:r>
            <a:r>
              <a:rPr lang="en-US" sz="1200" dirty="0"/>
              <a:t>CTOS 2018 Annual Meeting, November 14–17, Rome, Italy; Paper </a:t>
            </a:r>
            <a:r>
              <a:rPr lang="en-GB" sz="1200" dirty="0"/>
              <a:t>027</a:t>
            </a:r>
          </a:p>
        </p:txBody>
      </p:sp>
      <p:sp>
        <p:nvSpPr>
          <p:cNvPr id="7" name="TextBox 6"/>
          <p:cNvSpPr txBox="1"/>
          <p:nvPr/>
        </p:nvSpPr>
        <p:spPr>
          <a:xfrm>
            <a:off x="6740270" y="1541626"/>
            <a:ext cx="481221" cy="338554"/>
          </a:xfrm>
          <a:prstGeom prst="rect">
            <a:avLst/>
          </a:prstGeom>
          <a:noFill/>
        </p:spPr>
        <p:txBody>
          <a:bodyPr wrap="none" rtlCol="0">
            <a:spAutoFit/>
          </a:bodyPr>
          <a:lstStyle/>
          <a:p>
            <a:pPr algn="ctr"/>
            <a:r>
              <a:rPr lang="en-GB" sz="1600" b="1" dirty="0"/>
              <a:t>OS</a:t>
            </a:r>
          </a:p>
        </p:txBody>
      </p:sp>
      <p:sp>
        <p:nvSpPr>
          <p:cNvPr id="9" name="TextBox 8"/>
          <p:cNvSpPr txBox="1"/>
          <p:nvPr/>
        </p:nvSpPr>
        <p:spPr>
          <a:xfrm>
            <a:off x="5624044" y="5387336"/>
            <a:ext cx="2400016" cy="584775"/>
          </a:xfrm>
          <a:prstGeom prst="rect">
            <a:avLst/>
          </a:prstGeom>
          <a:noFill/>
        </p:spPr>
        <p:txBody>
          <a:bodyPr wrap="none" rtlCol="0">
            <a:spAutoFit/>
          </a:bodyPr>
          <a:lstStyle/>
          <a:p>
            <a:pPr>
              <a:tabLst>
                <a:tab pos="1787525" algn="l"/>
              </a:tabLst>
            </a:pPr>
            <a:r>
              <a:rPr lang="en-GB" sz="1600" dirty="0"/>
              <a:t>12-month OS rate 	96%</a:t>
            </a:r>
          </a:p>
          <a:p>
            <a:pPr>
              <a:tabLst>
                <a:tab pos="1787525" algn="l"/>
              </a:tabLst>
            </a:pPr>
            <a:r>
              <a:rPr lang="en-GB" sz="1600" dirty="0"/>
              <a:t>24-month OS rate 	90%</a:t>
            </a:r>
          </a:p>
        </p:txBody>
      </p:sp>
      <p:graphicFrame>
        <p:nvGraphicFramePr>
          <p:cNvPr id="11" name="Table 10"/>
          <p:cNvGraphicFramePr>
            <a:graphicFrameLocks noGrp="1"/>
          </p:cNvGraphicFramePr>
          <p:nvPr>
            <p:extLst>
              <p:ext uri="{D42A27DB-BD31-4B8C-83A1-F6EECF244321}">
                <p14:modId xmlns:p14="http://schemas.microsoft.com/office/powerpoint/2010/main" val="2842086072"/>
              </p:ext>
            </p:extLst>
          </p:nvPr>
        </p:nvGraphicFramePr>
        <p:xfrm>
          <a:off x="220662" y="1870585"/>
          <a:ext cx="3778132" cy="2225040"/>
        </p:xfrm>
        <a:graphic>
          <a:graphicData uri="http://schemas.openxmlformats.org/drawingml/2006/table">
            <a:tbl>
              <a:tblPr firstRow="1" bandRow="1">
                <a:tableStyleId>{69012ECD-51FC-41F1-AA8D-1B2483CD663E}</a:tableStyleId>
              </a:tblPr>
              <a:tblGrid>
                <a:gridCol w="2822789">
                  <a:extLst>
                    <a:ext uri="{9D8B030D-6E8A-4147-A177-3AD203B41FA5}">
                      <a16:colId xmlns:a16="http://schemas.microsoft.com/office/drawing/2014/main" val="1555428210"/>
                    </a:ext>
                  </a:extLst>
                </a:gridCol>
                <a:gridCol w="955343">
                  <a:extLst>
                    <a:ext uri="{9D8B030D-6E8A-4147-A177-3AD203B41FA5}">
                      <a16:colId xmlns:a16="http://schemas.microsoft.com/office/drawing/2014/main" val="2076742368"/>
                    </a:ext>
                  </a:extLst>
                </a:gridCol>
              </a:tblGrid>
              <a:tr h="370840">
                <a:tc>
                  <a:txBody>
                    <a:bodyPr/>
                    <a:lstStyle/>
                    <a:p>
                      <a:r>
                        <a:rPr lang="en-GB" sz="1600" dirty="0">
                          <a:solidFill>
                            <a:schemeClr val="tx2"/>
                          </a:solidFill>
                        </a:rPr>
                        <a:t>Response</a:t>
                      </a:r>
                    </a:p>
                  </a:txBody>
                  <a:tcPr/>
                </a:tc>
                <a:tc>
                  <a:txBody>
                    <a:bodyPr/>
                    <a:lstStyle/>
                    <a:p>
                      <a:pPr algn="ctr"/>
                      <a:r>
                        <a:rPr lang="en-GB" sz="1600" dirty="0">
                          <a:solidFill>
                            <a:schemeClr val="tx2"/>
                          </a:solidFill>
                        </a:rPr>
                        <a:t>n (%)</a:t>
                      </a:r>
                    </a:p>
                  </a:txBody>
                  <a:tcPr/>
                </a:tc>
                <a:extLst>
                  <a:ext uri="{0D108BD9-81ED-4DB2-BD59-A6C34878D82A}">
                    <a16:rowId xmlns:a16="http://schemas.microsoft.com/office/drawing/2014/main" val="3674244358"/>
                  </a:ext>
                </a:extLst>
              </a:tr>
              <a:tr h="370840">
                <a:tc>
                  <a:txBody>
                    <a:bodyPr/>
                    <a:lstStyle/>
                    <a:p>
                      <a:r>
                        <a:rPr lang="en-GB" sz="1600" dirty="0"/>
                        <a:t>PR</a:t>
                      </a:r>
                    </a:p>
                  </a:txBody>
                  <a:tcPr/>
                </a:tc>
                <a:tc>
                  <a:txBody>
                    <a:bodyPr/>
                    <a:lstStyle/>
                    <a:p>
                      <a:pPr algn="ctr"/>
                      <a:r>
                        <a:rPr lang="en-GB" sz="1600" dirty="0"/>
                        <a:t>4 (18)</a:t>
                      </a:r>
                    </a:p>
                  </a:txBody>
                  <a:tcPr/>
                </a:tc>
                <a:extLst>
                  <a:ext uri="{0D108BD9-81ED-4DB2-BD59-A6C34878D82A}">
                    <a16:rowId xmlns:a16="http://schemas.microsoft.com/office/drawing/2014/main" val="73329149"/>
                  </a:ext>
                </a:extLst>
              </a:tr>
              <a:tr h="370840">
                <a:tc>
                  <a:txBody>
                    <a:bodyPr/>
                    <a:lstStyle/>
                    <a:p>
                      <a:r>
                        <a:rPr lang="en-GB" sz="1600" dirty="0"/>
                        <a:t>SD</a:t>
                      </a:r>
                    </a:p>
                  </a:txBody>
                  <a:tcPr/>
                </a:tc>
                <a:tc>
                  <a:txBody>
                    <a:bodyPr/>
                    <a:lstStyle/>
                    <a:p>
                      <a:pPr algn="ctr"/>
                      <a:r>
                        <a:rPr lang="en-GB" sz="1600" dirty="0"/>
                        <a:t>16 (73)</a:t>
                      </a:r>
                    </a:p>
                  </a:txBody>
                  <a:tcPr/>
                </a:tc>
                <a:extLst>
                  <a:ext uri="{0D108BD9-81ED-4DB2-BD59-A6C34878D82A}">
                    <a16:rowId xmlns:a16="http://schemas.microsoft.com/office/drawing/2014/main" val="3882283307"/>
                  </a:ext>
                </a:extLst>
              </a:tr>
              <a:tr h="370840">
                <a:tc>
                  <a:txBody>
                    <a:bodyPr/>
                    <a:lstStyle/>
                    <a:p>
                      <a:r>
                        <a:rPr lang="en-GB" sz="1600" dirty="0"/>
                        <a:t>PD</a:t>
                      </a:r>
                    </a:p>
                  </a:txBody>
                  <a:tcPr/>
                </a:tc>
                <a:tc>
                  <a:txBody>
                    <a:bodyPr/>
                    <a:lstStyle/>
                    <a:p>
                      <a:pPr algn="ctr"/>
                      <a:r>
                        <a:rPr lang="en-GB" sz="1600" dirty="0"/>
                        <a:t>2 (9)</a:t>
                      </a:r>
                    </a:p>
                  </a:txBody>
                  <a:tcPr/>
                </a:tc>
                <a:extLst>
                  <a:ext uri="{0D108BD9-81ED-4DB2-BD59-A6C34878D82A}">
                    <a16:rowId xmlns:a16="http://schemas.microsoft.com/office/drawing/2014/main" val="290097768"/>
                  </a:ext>
                </a:extLst>
              </a:tr>
              <a:tr h="370840">
                <a:tc>
                  <a:txBody>
                    <a:bodyPr/>
                    <a:lstStyle/>
                    <a:p>
                      <a:r>
                        <a:rPr lang="en-GB" sz="1600" b="1" dirty="0">
                          <a:solidFill>
                            <a:schemeClr val="tx2"/>
                          </a:solidFill>
                        </a:rPr>
                        <a:t>Decrease in tumour size</a:t>
                      </a:r>
                    </a:p>
                  </a:txBody>
                  <a:tcPr>
                    <a:solidFill>
                      <a:schemeClr val="accent1"/>
                    </a:solidFill>
                  </a:tcPr>
                </a:tc>
                <a:tc>
                  <a:txBody>
                    <a:bodyPr/>
                    <a:lstStyle/>
                    <a:p>
                      <a:pPr algn="ctr"/>
                      <a:endParaRPr lang="en-GB" sz="1600" b="1" dirty="0">
                        <a:solidFill>
                          <a:schemeClr val="tx2"/>
                        </a:solidFill>
                      </a:endParaRPr>
                    </a:p>
                  </a:txBody>
                  <a:tcPr>
                    <a:solidFill>
                      <a:schemeClr val="accent1"/>
                    </a:solidFill>
                  </a:tcPr>
                </a:tc>
                <a:extLst>
                  <a:ext uri="{0D108BD9-81ED-4DB2-BD59-A6C34878D82A}">
                    <a16:rowId xmlns:a16="http://schemas.microsoft.com/office/drawing/2014/main" val="445753548"/>
                  </a:ext>
                </a:extLst>
              </a:tr>
              <a:tr h="370840">
                <a:tc>
                  <a:txBody>
                    <a:bodyPr/>
                    <a:lstStyle/>
                    <a:p>
                      <a:r>
                        <a:rPr lang="en-GB" sz="1600" dirty="0"/>
                        <a:t>Yes</a:t>
                      </a:r>
                    </a:p>
                  </a:txBody>
                  <a:tcPr/>
                </a:tc>
                <a:tc>
                  <a:txBody>
                    <a:bodyPr/>
                    <a:lstStyle/>
                    <a:p>
                      <a:pPr algn="ctr"/>
                      <a:r>
                        <a:rPr lang="en-GB" sz="1600" dirty="0"/>
                        <a:t>12 (55)</a:t>
                      </a:r>
                    </a:p>
                  </a:txBody>
                  <a:tcPr/>
                </a:tc>
                <a:extLst>
                  <a:ext uri="{0D108BD9-81ED-4DB2-BD59-A6C34878D82A}">
                    <a16:rowId xmlns:a16="http://schemas.microsoft.com/office/drawing/2014/main" val="2439076583"/>
                  </a:ext>
                </a:extLst>
              </a:tr>
            </a:tbl>
          </a:graphicData>
        </a:graphic>
      </p:graphicFrame>
      <p:grpSp>
        <p:nvGrpSpPr>
          <p:cNvPr id="12" name="Group 11">
            <a:extLst>
              <a:ext uri="{FF2B5EF4-FFF2-40B4-BE49-F238E27FC236}">
                <a16:creationId xmlns:a16="http://schemas.microsoft.com/office/drawing/2014/main" id="{ABE7EE57-2632-4D56-A817-C43EBA904934}"/>
              </a:ext>
            </a:extLst>
          </p:cNvPr>
          <p:cNvGrpSpPr/>
          <p:nvPr/>
        </p:nvGrpSpPr>
        <p:grpSpPr>
          <a:xfrm>
            <a:off x="4568924" y="1888556"/>
            <a:ext cx="4301146" cy="3430624"/>
            <a:chOff x="4568924" y="1888556"/>
            <a:chExt cx="4301146" cy="3430624"/>
          </a:xfrm>
        </p:grpSpPr>
        <p:sp>
          <p:nvSpPr>
            <p:cNvPr id="13" name="Freeform 57">
              <a:extLst>
                <a:ext uri="{FF2B5EF4-FFF2-40B4-BE49-F238E27FC236}">
                  <a16:creationId xmlns:a16="http://schemas.microsoft.com/office/drawing/2014/main" id="{DC6D168B-68DD-4BE5-8240-0DCA41AA85D7}"/>
                </a:ext>
              </a:extLst>
            </p:cNvPr>
            <p:cNvSpPr>
              <a:spLocks/>
            </p:cNvSpPr>
            <p:nvPr/>
          </p:nvSpPr>
          <p:spPr bwMode="auto">
            <a:xfrm>
              <a:off x="5245907" y="2029948"/>
              <a:ext cx="3448793" cy="269987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4" name="Line 6">
              <a:extLst>
                <a:ext uri="{FF2B5EF4-FFF2-40B4-BE49-F238E27FC236}">
                  <a16:creationId xmlns:a16="http://schemas.microsoft.com/office/drawing/2014/main" id="{17F75502-9D51-4E74-BEE3-E4F49A455B9F}"/>
                </a:ext>
              </a:extLst>
            </p:cNvPr>
            <p:cNvSpPr>
              <a:spLocks noChangeShapeType="1"/>
            </p:cNvSpPr>
            <p:nvPr/>
          </p:nvSpPr>
          <p:spPr bwMode="auto">
            <a:xfrm>
              <a:off x="5165493" y="2029947"/>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5" name="Line 7">
              <a:extLst>
                <a:ext uri="{FF2B5EF4-FFF2-40B4-BE49-F238E27FC236}">
                  <a16:creationId xmlns:a16="http://schemas.microsoft.com/office/drawing/2014/main" id="{FDBBB6C3-45B6-4B4F-BF11-1853EE41CB45}"/>
                </a:ext>
              </a:extLst>
            </p:cNvPr>
            <p:cNvSpPr>
              <a:spLocks noChangeShapeType="1"/>
            </p:cNvSpPr>
            <p:nvPr/>
          </p:nvSpPr>
          <p:spPr bwMode="auto">
            <a:xfrm>
              <a:off x="5165493" y="2541960"/>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6" name="Line 8">
              <a:extLst>
                <a:ext uri="{FF2B5EF4-FFF2-40B4-BE49-F238E27FC236}">
                  <a16:creationId xmlns:a16="http://schemas.microsoft.com/office/drawing/2014/main" id="{C3CCCDF1-169F-4894-A6B1-75D19D9A3E7D}"/>
                </a:ext>
              </a:extLst>
            </p:cNvPr>
            <p:cNvSpPr>
              <a:spLocks noChangeShapeType="1"/>
            </p:cNvSpPr>
            <p:nvPr/>
          </p:nvSpPr>
          <p:spPr bwMode="auto">
            <a:xfrm>
              <a:off x="5165493" y="3042753"/>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7" name="Line 9">
              <a:extLst>
                <a:ext uri="{FF2B5EF4-FFF2-40B4-BE49-F238E27FC236}">
                  <a16:creationId xmlns:a16="http://schemas.microsoft.com/office/drawing/2014/main" id="{8CD05037-33A1-4062-98AC-C0170593D62E}"/>
                </a:ext>
              </a:extLst>
            </p:cNvPr>
            <p:cNvSpPr>
              <a:spLocks noChangeShapeType="1"/>
            </p:cNvSpPr>
            <p:nvPr/>
          </p:nvSpPr>
          <p:spPr bwMode="auto">
            <a:xfrm>
              <a:off x="5165493" y="3560375"/>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8" name="Line 10">
              <a:extLst>
                <a:ext uri="{FF2B5EF4-FFF2-40B4-BE49-F238E27FC236}">
                  <a16:creationId xmlns:a16="http://schemas.microsoft.com/office/drawing/2014/main" id="{20B79B29-3F57-40B8-8291-4F3D9D4CD1FB}"/>
                </a:ext>
              </a:extLst>
            </p:cNvPr>
            <p:cNvSpPr>
              <a:spLocks noChangeShapeType="1"/>
            </p:cNvSpPr>
            <p:nvPr/>
          </p:nvSpPr>
          <p:spPr bwMode="auto">
            <a:xfrm>
              <a:off x="5165493" y="4066780"/>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9" name="Line 11">
              <a:extLst>
                <a:ext uri="{FF2B5EF4-FFF2-40B4-BE49-F238E27FC236}">
                  <a16:creationId xmlns:a16="http://schemas.microsoft.com/office/drawing/2014/main" id="{952DC371-7D37-4B04-90DC-9A01A8268A2E}"/>
                </a:ext>
              </a:extLst>
            </p:cNvPr>
            <p:cNvSpPr>
              <a:spLocks noChangeShapeType="1"/>
            </p:cNvSpPr>
            <p:nvPr/>
          </p:nvSpPr>
          <p:spPr bwMode="auto">
            <a:xfrm>
              <a:off x="5165493" y="4578794"/>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0" name="Line 12">
              <a:extLst>
                <a:ext uri="{FF2B5EF4-FFF2-40B4-BE49-F238E27FC236}">
                  <a16:creationId xmlns:a16="http://schemas.microsoft.com/office/drawing/2014/main" id="{31597F68-4EDB-4EB1-A6CA-17DBD896D258}"/>
                </a:ext>
              </a:extLst>
            </p:cNvPr>
            <p:cNvSpPr>
              <a:spLocks noChangeShapeType="1"/>
            </p:cNvSpPr>
            <p:nvPr/>
          </p:nvSpPr>
          <p:spPr bwMode="auto">
            <a:xfrm>
              <a:off x="7615738" y="473026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1" name="Line 13">
              <a:extLst>
                <a:ext uri="{FF2B5EF4-FFF2-40B4-BE49-F238E27FC236}">
                  <a16:creationId xmlns:a16="http://schemas.microsoft.com/office/drawing/2014/main" id="{20B8E2CF-E4FA-496E-BF38-68400A419EAA}"/>
                </a:ext>
              </a:extLst>
            </p:cNvPr>
            <p:cNvSpPr>
              <a:spLocks noChangeShapeType="1"/>
            </p:cNvSpPr>
            <p:nvPr/>
          </p:nvSpPr>
          <p:spPr bwMode="auto">
            <a:xfrm>
              <a:off x="6896854" y="473026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2" name="Line 14">
              <a:extLst>
                <a:ext uri="{FF2B5EF4-FFF2-40B4-BE49-F238E27FC236}">
                  <a16:creationId xmlns:a16="http://schemas.microsoft.com/office/drawing/2014/main" id="{780DA5C7-4232-48CE-B9C1-FD4C6E647364}"/>
                </a:ext>
              </a:extLst>
            </p:cNvPr>
            <p:cNvSpPr>
              <a:spLocks noChangeShapeType="1"/>
            </p:cNvSpPr>
            <p:nvPr/>
          </p:nvSpPr>
          <p:spPr bwMode="auto">
            <a:xfrm>
              <a:off x="8334622" y="473026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3" name="Line 19">
              <a:extLst>
                <a:ext uri="{FF2B5EF4-FFF2-40B4-BE49-F238E27FC236}">
                  <a16:creationId xmlns:a16="http://schemas.microsoft.com/office/drawing/2014/main" id="{817031F1-3184-461B-BFDE-E9E78E9A2A96}"/>
                </a:ext>
              </a:extLst>
            </p:cNvPr>
            <p:cNvSpPr>
              <a:spLocks noChangeShapeType="1"/>
            </p:cNvSpPr>
            <p:nvPr/>
          </p:nvSpPr>
          <p:spPr bwMode="auto">
            <a:xfrm>
              <a:off x="6177970" y="473026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4" name="Line 21">
              <a:extLst>
                <a:ext uri="{FF2B5EF4-FFF2-40B4-BE49-F238E27FC236}">
                  <a16:creationId xmlns:a16="http://schemas.microsoft.com/office/drawing/2014/main" id="{253D38D7-A034-4E02-890D-D20239CBFD60}"/>
                </a:ext>
              </a:extLst>
            </p:cNvPr>
            <p:cNvSpPr>
              <a:spLocks noChangeShapeType="1"/>
            </p:cNvSpPr>
            <p:nvPr/>
          </p:nvSpPr>
          <p:spPr bwMode="auto">
            <a:xfrm>
              <a:off x="5459086" y="473026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53EB7204-D45D-4858-854C-510F4B580CCA}"/>
                </a:ext>
              </a:extLst>
            </p:cNvPr>
            <p:cNvSpPr txBox="1"/>
            <p:nvPr/>
          </p:nvSpPr>
          <p:spPr>
            <a:xfrm rot="16200000">
              <a:off x="3979500" y="3163645"/>
              <a:ext cx="1455848" cy="276999"/>
            </a:xfrm>
            <a:prstGeom prst="rect">
              <a:avLst/>
            </a:prstGeom>
            <a:noFill/>
          </p:spPr>
          <p:txBody>
            <a:bodyPr wrap="none" rtlCol="0">
              <a:spAutoFit/>
            </a:bodyPr>
            <a:lstStyle/>
            <a:p>
              <a:pPr algn="ctr" fontAlgn="base">
                <a:spcBef>
                  <a:spcPct val="0"/>
                </a:spcBef>
                <a:spcAft>
                  <a:spcPct val="0"/>
                </a:spcAft>
              </a:pPr>
              <a:r>
                <a:rPr lang="en-GB" sz="1200" dirty="0">
                  <a:solidFill>
                    <a:srgbClr val="000000"/>
                  </a:solidFill>
                  <a:latin typeface="Arial" panose="020B0604020202020204" pitchFamily="34" charset="0"/>
                  <a:cs typeface="Arial" panose="020B0604020202020204" pitchFamily="34" charset="0"/>
                </a:rPr>
                <a:t>Overall survival, %</a:t>
              </a:r>
            </a:p>
          </p:txBody>
        </p:sp>
        <p:sp>
          <p:nvSpPr>
            <p:cNvPr id="26" name="TextBox 25">
              <a:extLst>
                <a:ext uri="{FF2B5EF4-FFF2-40B4-BE49-F238E27FC236}">
                  <a16:creationId xmlns:a16="http://schemas.microsoft.com/office/drawing/2014/main" id="{63223B0A-6503-4EA8-9CB2-70D11C26A9F9}"/>
                </a:ext>
              </a:extLst>
            </p:cNvPr>
            <p:cNvSpPr txBox="1"/>
            <p:nvPr/>
          </p:nvSpPr>
          <p:spPr>
            <a:xfrm>
              <a:off x="6195254" y="5042181"/>
              <a:ext cx="1677062" cy="276999"/>
            </a:xfrm>
            <a:prstGeom prst="rect">
              <a:avLst/>
            </a:prstGeom>
            <a:noFill/>
          </p:spPr>
          <p:txBody>
            <a:bodyPr wrap="none" rtlCol="0">
              <a:spAutoFit/>
            </a:bodyPr>
            <a:lstStyle/>
            <a:p>
              <a:pPr algn="ctr" fontAlgn="base">
                <a:spcBef>
                  <a:spcPct val="0"/>
                </a:spcBef>
                <a:spcAft>
                  <a:spcPct val="0"/>
                </a:spcAft>
              </a:pPr>
              <a:r>
                <a:rPr lang="en-GB" sz="1200" dirty="0">
                  <a:solidFill>
                    <a:srgbClr val="000000"/>
                  </a:solidFill>
                  <a:latin typeface="Arial" panose="020B0604020202020204" pitchFamily="34" charset="0"/>
                  <a:cs typeface="Arial" panose="020B0604020202020204" pitchFamily="34" charset="0"/>
                </a:rPr>
                <a:t>Months after inclusion</a:t>
              </a:r>
            </a:p>
          </p:txBody>
        </p:sp>
        <p:sp>
          <p:nvSpPr>
            <p:cNvPr id="27" name="TextBox 26">
              <a:extLst>
                <a:ext uri="{FF2B5EF4-FFF2-40B4-BE49-F238E27FC236}">
                  <a16:creationId xmlns:a16="http://schemas.microsoft.com/office/drawing/2014/main" id="{5B067D26-2D6C-4EBA-A310-CD1579F1BEE0}"/>
                </a:ext>
              </a:extLst>
            </p:cNvPr>
            <p:cNvSpPr txBox="1"/>
            <p:nvPr/>
          </p:nvSpPr>
          <p:spPr>
            <a:xfrm>
              <a:off x="4831991" y="1888556"/>
              <a:ext cx="397866"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1.0</a:t>
              </a:r>
            </a:p>
          </p:txBody>
        </p:sp>
        <p:sp>
          <p:nvSpPr>
            <p:cNvPr id="28" name="TextBox 27">
              <a:extLst>
                <a:ext uri="{FF2B5EF4-FFF2-40B4-BE49-F238E27FC236}">
                  <a16:creationId xmlns:a16="http://schemas.microsoft.com/office/drawing/2014/main" id="{AD0E3881-19EB-4182-80BE-15D58B4CC4A4}"/>
                </a:ext>
              </a:extLst>
            </p:cNvPr>
            <p:cNvSpPr txBox="1"/>
            <p:nvPr/>
          </p:nvSpPr>
          <p:spPr>
            <a:xfrm>
              <a:off x="4831993" y="2402586"/>
              <a:ext cx="397866"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0.8</a:t>
              </a:r>
            </a:p>
          </p:txBody>
        </p:sp>
        <p:sp>
          <p:nvSpPr>
            <p:cNvPr id="29" name="TextBox 28">
              <a:extLst>
                <a:ext uri="{FF2B5EF4-FFF2-40B4-BE49-F238E27FC236}">
                  <a16:creationId xmlns:a16="http://schemas.microsoft.com/office/drawing/2014/main" id="{80E70326-4D8C-4202-90D7-C5CB3AC3EB32}"/>
                </a:ext>
              </a:extLst>
            </p:cNvPr>
            <p:cNvSpPr txBox="1"/>
            <p:nvPr/>
          </p:nvSpPr>
          <p:spPr>
            <a:xfrm>
              <a:off x="4831993" y="2903140"/>
              <a:ext cx="397866"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0.6</a:t>
              </a:r>
            </a:p>
          </p:txBody>
        </p:sp>
        <p:sp>
          <p:nvSpPr>
            <p:cNvPr id="30" name="TextBox 29">
              <a:extLst>
                <a:ext uri="{FF2B5EF4-FFF2-40B4-BE49-F238E27FC236}">
                  <a16:creationId xmlns:a16="http://schemas.microsoft.com/office/drawing/2014/main" id="{DA03D7BA-6114-4820-95C2-1E42E4CC7203}"/>
                </a:ext>
              </a:extLst>
            </p:cNvPr>
            <p:cNvSpPr txBox="1"/>
            <p:nvPr/>
          </p:nvSpPr>
          <p:spPr>
            <a:xfrm>
              <a:off x="4831993" y="3420523"/>
              <a:ext cx="397866"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0.4</a:t>
              </a:r>
            </a:p>
          </p:txBody>
        </p:sp>
        <p:sp>
          <p:nvSpPr>
            <p:cNvPr id="31" name="TextBox 30">
              <a:extLst>
                <a:ext uri="{FF2B5EF4-FFF2-40B4-BE49-F238E27FC236}">
                  <a16:creationId xmlns:a16="http://schemas.microsoft.com/office/drawing/2014/main" id="{F8A0C0D8-744B-4B44-833F-DDE935BE4815}"/>
                </a:ext>
              </a:extLst>
            </p:cNvPr>
            <p:cNvSpPr txBox="1"/>
            <p:nvPr/>
          </p:nvSpPr>
          <p:spPr>
            <a:xfrm>
              <a:off x="4831993" y="3926686"/>
              <a:ext cx="397866"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0.2</a:t>
              </a:r>
            </a:p>
          </p:txBody>
        </p:sp>
        <p:sp>
          <p:nvSpPr>
            <p:cNvPr id="32" name="TextBox 31">
              <a:extLst>
                <a:ext uri="{FF2B5EF4-FFF2-40B4-BE49-F238E27FC236}">
                  <a16:creationId xmlns:a16="http://schemas.microsoft.com/office/drawing/2014/main" id="{4A45FE6E-6AA6-4534-804D-7108C47CB5F5}"/>
                </a:ext>
              </a:extLst>
            </p:cNvPr>
            <p:cNvSpPr txBox="1"/>
            <p:nvPr/>
          </p:nvSpPr>
          <p:spPr>
            <a:xfrm>
              <a:off x="4831997" y="4438458"/>
              <a:ext cx="397866"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0.0</a:t>
              </a:r>
            </a:p>
          </p:txBody>
        </p:sp>
        <p:sp>
          <p:nvSpPr>
            <p:cNvPr id="33" name="TextBox 32">
              <a:extLst>
                <a:ext uri="{FF2B5EF4-FFF2-40B4-BE49-F238E27FC236}">
                  <a16:creationId xmlns:a16="http://schemas.microsoft.com/office/drawing/2014/main" id="{DD4FDECD-96DD-4A8A-BB02-14C175EA9FB1}"/>
                </a:ext>
              </a:extLst>
            </p:cNvPr>
            <p:cNvSpPr txBox="1"/>
            <p:nvPr/>
          </p:nvSpPr>
          <p:spPr>
            <a:xfrm>
              <a:off x="5328663" y="4761158"/>
              <a:ext cx="269625"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0</a:t>
              </a:r>
            </a:p>
          </p:txBody>
        </p:sp>
        <p:sp>
          <p:nvSpPr>
            <p:cNvPr id="34" name="TextBox 33">
              <a:extLst>
                <a:ext uri="{FF2B5EF4-FFF2-40B4-BE49-F238E27FC236}">
                  <a16:creationId xmlns:a16="http://schemas.microsoft.com/office/drawing/2014/main" id="{774EB0D7-D6D8-484F-BB0E-9177DD91F5BA}"/>
                </a:ext>
              </a:extLst>
            </p:cNvPr>
            <p:cNvSpPr txBox="1"/>
            <p:nvPr/>
          </p:nvSpPr>
          <p:spPr>
            <a:xfrm>
              <a:off x="5999200" y="4761158"/>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10</a:t>
              </a:r>
            </a:p>
          </p:txBody>
        </p:sp>
        <p:sp>
          <p:nvSpPr>
            <p:cNvPr id="35" name="TextBox 34">
              <a:extLst>
                <a:ext uri="{FF2B5EF4-FFF2-40B4-BE49-F238E27FC236}">
                  <a16:creationId xmlns:a16="http://schemas.microsoft.com/office/drawing/2014/main" id="{A888CDB9-72EE-49B4-B965-473B33FBD78B}"/>
                </a:ext>
              </a:extLst>
            </p:cNvPr>
            <p:cNvSpPr txBox="1"/>
            <p:nvPr/>
          </p:nvSpPr>
          <p:spPr>
            <a:xfrm>
              <a:off x="6718138" y="4761158"/>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20</a:t>
              </a:r>
            </a:p>
          </p:txBody>
        </p:sp>
        <p:sp>
          <p:nvSpPr>
            <p:cNvPr id="36" name="TextBox 35">
              <a:extLst>
                <a:ext uri="{FF2B5EF4-FFF2-40B4-BE49-F238E27FC236}">
                  <a16:creationId xmlns:a16="http://schemas.microsoft.com/office/drawing/2014/main" id="{5DB83613-A9BA-40F7-B823-8CEEE9941E2B}"/>
                </a:ext>
              </a:extLst>
            </p:cNvPr>
            <p:cNvSpPr txBox="1"/>
            <p:nvPr/>
          </p:nvSpPr>
          <p:spPr>
            <a:xfrm>
              <a:off x="7437076" y="4761158"/>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30</a:t>
              </a:r>
            </a:p>
          </p:txBody>
        </p:sp>
        <p:sp>
          <p:nvSpPr>
            <p:cNvPr id="37" name="TextBox 36">
              <a:extLst>
                <a:ext uri="{FF2B5EF4-FFF2-40B4-BE49-F238E27FC236}">
                  <a16:creationId xmlns:a16="http://schemas.microsoft.com/office/drawing/2014/main" id="{93208304-1542-4DAD-8175-BC486EC5EE48}"/>
                </a:ext>
              </a:extLst>
            </p:cNvPr>
            <p:cNvSpPr txBox="1"/>
            <p:nvPr/>
          </p:nvSpPr>
          <p:spPr>
            <a:xfrm>
              <a:off x="8156014" y="4761158"/>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40</a:t>
              </a:r>
            </a:p>
          </p:txBody>
        </p:sp>
        <p:sp>
          <p:nvSpPr>
            <p:cNvPr id="38" name="Line 12">
              <a:extLst>
                <a:ext uri="{FF2B5EF4-FFF2-40B4-BE49-F238E27FC236}">
                  <a16:creationId xmlns:a16="http://schemas.microsoft.com/office/drawing/2014/main" id="{29F64BBB-4D88-4344-9E28-3FE06361C1DC}"/>
                </a:ext>
              </a:extLst>
            </p:cNvPr>
            <p:cNvSpPr>
              <a:spLocks noChangeShapeType="1"/>
            </p:cNvSpPr>
            <p:nvPr/>
          </p:nvSpPr>
          <p:spPr bwMode="auto">
            <a:xfrm>
              <a:off x="7256296" y="473026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9" name="Line 13">
              <a:extLst>
                <a:ext uri="{FF2B5EF4-FFF2-40B4-BE49-F238E27FC236}">
                  <a16:creationId xmlns:a16="http://schemas.microsoft.com/office/drawing/2014/main" id="{403489D9-1152-433D-B0FC-58169D32AECB}"/>
                </a:ext>
              </a:extLst>
            </p:cNvPr>
            <p:cNvSpPr>
              <a:spLocks noChangeShapeType="1"/>
            </p:cNvSpPr>
            <p:nvPr/>
          </p:nvSpPr>
          <p:spPr bwMode="auto">
            <a:xfrm>
              <a:off x="6537412" y="473026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0" name="Line 14">
              <a:extLst>
                <a:ext uri="{FF2B5EF4-FFF2-40B4-BE49-F238E27FC236}">
                  <a16:creationId xmlns:a16="http://schemas.microsoft.com/office/drawing/2014/main" id="{7C6232BE-2283-4EDE-897B-17E60F44E024}"/>
                </a:ext>
              </a:extLst>
            </p:cNvPr>
            <p:cNvSpPr>
              <a:spLocks noChangeShapeType="1"/>
            </p:cNvSpPr>
            <p:nvPr/>
          </p:nvSpPr>
          <p:spPr bwMode="auto">
            <a:xfrm>
              <a:off x="7975180" y="473026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1" name="Line 19">
              <a:extLst>
                <a:ext uri="{FF2B5EF4-FFF2-40B4-BE49-F238E27FC236}">
                  <a16:creationId xmlns:a16="http://schemas.microsoft.com/office/drawing/2014/main" id="{EA71114F-5A5C-4C15-B648-EC01F7A69D2F}"/>
                </a:ext>
              </a:extLst>
            </p:cNvPr>
            <p:cNvSpPr>
              <a:spLocks noChangeShapeType="1"/>
            </p:cNvSpPr>
            <p:nvPr/>
          </p:nvSpPr>
          <p:spPr bwMode="auto">
            <a:xfrm>
              <a:off x="5818528" y="473026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2" name="TextBox 41">
              <a:extLst>
                <a:ext uri="{FF2B5EF4-FFF2-40B4-BE49-F238E27FC236}">
                  <a16:creationId xmlns:a16="http://schemas.microsoft.com/office/drawing/2014/main" id="{38DCD9F7-935B-40B7-9CEE-F68E634009A0}"/>
                </a:ext>
              </a:extLst>
            </p:cNvPr>
            <p:cNvSpPr txBox="1"/>
            <p:nvPr/>
          </p:nvSpPr>
          <p:spPr>
            <a:xfrm>
              <a:off x="5682269" y="4761158"/>
              <a:ext cx="269625"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5</a:t>
              </a:r>
            </a:p>
          </p:txBody>
        </p:sp>
        <p:sp>
          <p:nvSpPr>
            <p:cNvPr id="43" name="TextBox 42">
              <a:extLst>
                <a:ext uri="{FF2B5EF4-FFF2-40B4-BE49-F238E27FC236}">
                  <a16:creationId xmlns:a16="http://schemas.microsoft.com/office/drawing/2014/main" id="{45DA1C53-EBBE-4CB7-98CA-0BE0A7729FFE}"/>
                </a:ext>
              </a:extLst>
            </p:cNvPr>
            <p:cNvSpPr txBox="1"/>
            <p:nvPr/>
          </p:nvSpPr>
          <p:spPr>
            <a:xfrm>
              <a:off x="6358669" y="4761158"/>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15</a:t>
              </a:r>
            </a:p>
          </p:txBody>
        </p:sp>
        <p:sp>
          <p:nvSpPr>
            <p:cNvPr id="44" name="TextBox 43">
              <a:extLst>
                <a:ext uri="{FF2B5EF4-FFF2-40B4-BE49-F238E27FC236}">
                  <a16:creationId xmlns:a16="http://schemas.microsoft.com/office/drawing/2014/main" id="{493ABE01-5CAE-484A-B7F0-AD15E8B113AB}"/>
                </a:ext>
              </a:extLst>
            </p:cNvPr>
            <p:cNvSpPr txBox="1"/>
            <p:nvPr/>
          </p:nvSpPr>
          <p:spPr>
            <a:xfrm>
              <a:off x="7077607" y="4761158"/>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25</a:t>
              </a:r>
            </a:p>
          </p:txBody>
        </p:sp>
        <p:sp>
          <p:nvSpPr>
            <p:cNvPr id="45" name="TextBox 44">
              <a:extLst>
                <a:ext uri="{FF2B5EF4-FFF2-40B4-BE49-F238E27FC236}">
                  <a16:creationId xmlns:a16="http://schemas.microsoft.com/office/drawing/2014/main" id="{58A3827B-D7C9-43D6-81AD-E3BA3665348F}"/>
                </a:ext>
              </a:extLst>
            </p:cNvPr>
            <p:cNvSpPr txBox="1"/>
            <p:nvPr/>
          </p:nvSpPr>
          <p:spPr>
            <a:xfrm>
              <a:off x="7796545" y="4761158"/>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35</a:t>
              </a:r>
            </a:p>
          </p:txBody>
        </p:sp>
        <p:sp>
          <p:nvSpPr>
            <p:cNvPr id="46" name="Line 14">
              <a:extLst>
                <a:ext uri="{FF2B5EF4-FFF2-40B4-BE49-F238E27FC236}">
                  <a16:creationId xmlns:a16="http://schemas.microsoft.com/office/drawing/2014/main" id="{0E535034-856A-402C-A59F-5EBDC392236E}"/>
                </a:ext>
              </a:extLst>
            </p:cNvPr>
            <p:cNvSpPr>
              <a:spLocks noChangeShapeType="1"/>
            </p:cNvSpPr>
            <p:nvPr/>
          </p:nvSpPr>
          <p:spPr bwMode="auto">
            <a:xfrm>
              <a:off x="8694060" y="473026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7" name="TextBox 46">
              <a:extLst>
                <a:ext uri="{FF2B5EF4-FFF2-40B4-BE49-F238E27FC236}">
                  <a16:creationId xmlns:a16="http://schemas.microsoft.com/office/drawing/2014/main" id="{3E0A6BFD-E9FF-45B8-9431-3554BB8FF8FD}"/>
                </a:ext>
              </a:extLst>
            </p:cNvPr>
            <p:cNvSpPr txBox="1"/>
            <p:nvPr/>
          </p:nvSpPr>
          <p:spPr>
            <a:xfrm>
              <a:off x="8515486" y="4761158"/>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45</a:t>
              </a:r>
            </a:p>
          </p:txBody>
        </p:sp>
        <p:sp>
          <p:nvSpPr>
            <p:cNvPr id="48" name="Line 1016">
              <a:extLst>
                <a:ext uri="{FF2B5EF4-FFF2-40B4-BE49-F238E27FC236}">
                  <a16:creationId xmlns:a16="http://schemas.microsoft.com/office/drawing/2014/main" id="{79DC7DEE-68B2-44DD-99C1-3DEC4C31D438}"/>
                </a:ext>
              </a:extLst>
            </p:cNvPr>
            <p:cNvSpPr>
              <a:spLocks noChangeShapeType="1"/>
            </p:cNvSpPr>
            <p:nvPr/>
          </p:nvSpPr>
          <p:spPr bwMode="auto">
            <a:xfrm>
              <a:off x="6147957" y="2103230"/>
              <a:ext cx="0" cy="66731"/>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 name="Line 1016">
              <a:extLst>
                <a:ext uri="{FF2B5EF4-FFF2-40B4-BE49-F238E27FC236}">
                  <a16:creationId xmlns:a16="http://schemas.microsoft.com/office/drawing/2014/main" id="{39D268A9-2D5D-403C-9B94-36893A5ED453}"/>
                </a:ext>
              </a:extLst>
            </p:cNvPr>
            <p:cNvSpPr>
              <a:spLocks noChangeShapeType="1"/>
            </p:cNvSpPr>
            <p:nvPr/>
          </p:nvSpPr>
          <p:spPr bwMode="auto">
            <a:xfrm>
              <a:off x="6544197" y="2103230"/>
              <a:ext cx="0" cy="66731"/>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0" name="Line 1016">
              <a:extLst>
                <a:ext uri="{FF2B5EF4-FFF2-40B4-BE49-F238E27FC236}">
                  <a16:creationId xmlns:a16="http://schemas.microsoft.com/office/drawing/2014/main" id="{4B5BC337-6D02-46F1-86FC-981463A5B7B6}"/>
                </a:ext>
              </a:extLst>
            </p:cNvPr>
            <p:cNvSpPr>
              <a:spLocks noChangeShapeType="1"/>
            </p:cNvSpPr>
            <p:nvPr/>
          </p:nvSpPr>
          <p:spPr bwMode="auto">
            <a:xfrm>
              <a:off x="6622302" y="2103230"/>
              <a:ext cx="0" cy="66731"/>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1" name="Line 1016">
              <a:extLst>
                <a:ext uri="{FF2B5EF4-FFF2-40B4-BE49-F238E27FC236}">
                  <a16:creationId xmlns:a16="http://schemas.microsoft.com/office/drawing/2014/main" id="{7E5BB0BC-B253-4CC3-88D0-7FF4F64EA336}"/>
                </a:ext>
              </a:extLst>
            </p:cNvPr>
            <p:cNvSpPr>
              <a:spLocks noChangeShapeType="1"/>
            </p:cNvSpPr>
            <p:nvPr/>
          </p:nvSpPr>
          <p:spPr bwMode="auto">
            <a:xfrm>
              <a:off x="6641352" y="2103230"/>
              <a:ext cx="0" cy="66731"/>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2" name="Line 1016">
              <a:extLst>
                <a:ext uri="{FF2B5EF4-FFF2-40B4-BE49-F238E27FC236}">
                  <a16:creationId xmlns:a16="http://schemas.microsoft.com/office/drawing/2014/main" id="{CA0AA72F-4E27-4B40-9A74-1F4BC392383F}"/>
                </a:ext>
              </a:extLst>
            </p:cNvPr>
            <p:cNvSpPr>
              <a:spLocks noChangeShapeType="1"/>
            </p:cNvSpPr>
            <p:nvPr/>
          </p:nvSpPr>
          <p:spPr bwMode="auto">
            <a:xfrm>
              <a:off x="6685167" y="2103230"/>
              <a:ext cx="0" cy="66731"/>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3" name="Line 1016">
              <a:extLst>
                <a:ext uri="{FF2B5EF4-FFF2-40B4-BE49-F238E27FC236}">
                  <a16:creationId xmlns:a16="http://schemas.microsoft.com/office/drawing/2014/main" id="{CC7284AF-F704-40FC-913E-E0303967193D}"/>
                </a:ext>
              </a:extLst>
            </p:cNvPr>
            <p:cNvSpPr>
              <a:spLocks noChangeShapeType="1"/>
            </p:cNvSpPr>
            <p:nvPr/>
          </p:nvSpPr>
          <p:spPr bwMode="auto">
            <a:xfrm>
              <a:off x="6709932" y="2103230"/>
              <a:ext cx="0" cy="66731"/>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4" name="Line 1016">
              <a:extLst>
                <a:ext uri="{FF2B5EF4-FFF2-40B4-BE49-F238E27FC236}">
                  <a16:creationId xmlns:a16="http://schemas.microsoft.com/office/drawing/2014/main" id="{6C4C679C-7CD6-4A3E-A27E-B2EA781B3A7B}"/>
                </a:ext>
              </a:extLst>
            </p:cNvPr>
            <p:cNvSpPr>
              <a:spLocks noChangeShapeType="1"/>
            </p:cNvSpPr>
            <p:nvPr/>
          </p:nvSpPr>
          <p:spPr bwMode="auto">
            <a:xfrm>
              <a:off x="6902337" y="2246105"/>
              <a:ext cx="0" cy="66731"/>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5" name="Line 1016">
              <a:extLst>
                <a:ext uri="{FF2B5EF4-FFF2-40B4-BE49-F238E27FC236}">
                  <a16:creationId xmlns:a16="http://schemas.microsoft.com/office/drawing/2014/main" id="{4800CF3F-E0C1-4CE1-9C9A-166BD29A469A}"/>
                </a:ext>
              </a:extLst>
            </p:cNvPr>
            <p:cNvSpPr>
              <a:spLocks noChangeShapeType="1"/>
            </p:cNvSpPr>
            <p:nvPr/>
          </p:nvSpPr>
          <p:spPr bwMode="auto">
            <a:xfrm>
              <a:off x="6940437" y="2246105"/>
              <a:ext cx="0" cy="66731"/>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6" name="Line 1016">
              <a:extLst>
                <a:ext uri="{FF2B5EF4-FFF2-40B4-BE49-F238E27FC236}">
                  <a16:creationId xmlns:a16="http://schemas.microsoft.com/office/drawing/2014/main" id="{BE023875-1404-4B62-8211-B82F593B82AD}"/>
                </a:ext>
              </a:extLst>
            </p:cNvPr>
            <p:cNvSpPr>
              <a:spLocks noChangeShapeType="1"/>
            </p:cNvSpPr>
            <p:nvPr/>
          </p:nvSpPr>
          <p:spPr bwMode="auto">
            <a:xfrm>
              <a:off x="7098552" y="2246105"/>
              <a:ext cx="0" cy="66731"/>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7" name="Line 1016">
              <a:extLst>
                <a:ext uri="{FF2B5EF4-FFF2-40B4-BE49-F238E27FC236}">
                  <a16:creationId xmlns:a16="http://schemas.microsoft.com/office/drawing/2014/main" id="{AA16AE09-1195-46A6-97A2-9325CE735614}"/>
                </a:ext>
              </a:extLst>
            </p:cNvPr>
            <p:cNvSpPr>
              <a:spLocks noChangeShapeType="1"/>
            </p:cNvSpPr>
            <p:nvPr/>
          </p:nvSpPr>
          <p:spPr bwMode="auto">
            <a:xfrm>
              <a:off x="7268097" y="2246105"/>
              <a:ext cx="0" cy="66731"/>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8" name="Line 1016">
              <a:extLst>
                <a:ext uri="{FF2B5EF4-FFF2-40B4-BE49-F238E27FC236}">
                  <a16:creationId xmlns:a16="http://schemas.microsoft.com/office/drawing/2014/main" id="{3DAD1016-D6B2-4797-979F-1EAA2173A409}"/>
                </a:ext>
              </a:extLst>
            </p:cNvPr>
            <p:cNvSpPr>
              <a:spLocks noChangeShapeType="1"/>
            </p:cNvSpPr>
            <p:nvPr/>
          </p:nvSpPr>
          <p:spPr bwMode="auto">
            <a:xfrm>
              <a:off x="7449072" y="2246105"/>
              <a:ext cx="0" cy="66731"/>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9" name="Line 1016">
              <a:extLst>
                <a:ext uri="{FF2B5EF4-FFF2-40B4-BE49-F238E27FC236}">
                  <a16:creationId xmlns:a16="http://schemas.microsoft.com/office/drawing/2014/main" id="{B7530AD1-A1C6-4132-925A-D8306BCDFFD5}"/>
                </a:ext>
              </a:extLst>
            </p:cNvPr>
            <p:cNvSpPr>
              <a:spLocks noChangeShapeType="1"/>
            </p:cNvSpPr>
            <p:nvPr/>
          </p:nvSpPr>
          <p:spPr bwMode="auto">
            <a:xfrm>
              <a:off x="7431927" y="2246105"/>
              <a:ext cx="0" cy="66731"/>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0" name="Line 1016">
              <a:extLst>
                <a:ext uri="{FF2B5EF4-FFF2-40B4-BE49-F238E27FC236}">
                  <a16:creationId xmlns:a16="http://schemas.microsoft.com/office/drawing/2014/main" id="{7576247C-AB21-409B-9D8C-A0E7B5EAE30E}"/>
                </a:ext>
              </a:extLst>
            </p:cNvPr>
            <p:cNvSpPr>
              <a:spLocks noChangeShapeType="1"/>
            </p:cNvSpPr>
            <p:nvPr/>
          </p:nvSpPr>
          <p:spPr bwMode="auto">
            <a:xfrm>
              <a:off x="7540512" y="2246105"/>
              <a:ext cx="0" cy="66731"/>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1" name="Line 1016">
              <a:extLst>
                <a:ext uri="{FF2B5EF4-FFF2-40B4-BE49-F238E27FC236}">
                  <a16:creationId xmlns:a16="http://schemas.microsoft.com/office/drawing/2014/main" id="{C597D785-A930-479E-A454-362588AC4865}"/>
                </a:ext>
              </a:extLst>
            </p:cNvPr>
            <p:cNvSpPr>
              <a:spLocks noChangeShapeType="1"/>
            </p:cNvSpPr>
            <p:nvPr/>
          </p:nvSpPr>
          <p:spPr bwMode="auto">
            <a:xfrm>
              <a:off x="7721487" y="2246105"/>
              <a:ext cx="0" cy="66731"/>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2" name="Line 1016">
              <a:extLst>
                <a:ext uri="{FF2B5EF4-FFF2-40B4-BE49-F238E27FC236}">
                  <a16:creationId xmlns:a16="http://schemas.microsoft.com/office/drawing/2014/main" id="{17ACA2DB-4898-4C59-8076-09455D21F76F}"/>
                </a:ext>
              </a:extLst>
            </p:cNvPr>
            <p:cNvSpPr>
              <a:spLocks noChangeShapeType="1"/>
            </p:cNvSpPr>
            <p:nvPr/>
          </p:nvSpPr>
          <p:spPr bwMode="auto">
            <a:xfrm>
              <a:off x="7791972" y="2246105"/>
              <a:ext cx="0" cy="66731"/>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3" name="Line 1016">
              <a:extLst>
                <a:ext uri="{FF2B5EF4-FFF2-40B4-BE49-F238E27FC236}">
                  <a16:creationId xmlns:a16="http://schemas.microsoft.com/office/drawing/2014/main" id="{F21FC703-F5D9-4771-87D9-0F9FC9B42155}"/>
                </a:ext>
              </a:extLst>
            </p:cNvPr>
            <p:cNvSpPr>
              <a:spLocks noChangeShapeType="1"/>
            </p:cNvSpPr>
            <p:nvPr/>
          </p:nvSpPr>
          <p:spPr bwMode="auto">
            <a:xfrm>
              <a:off x="8117727" y="2246105"/>
              <a:ext cx="0" cy="66731"/>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4" name="Line 1016">
              <a:extLst>
                <a:ext uri="{FF2B5EF4-FFF2-40B4-BE49-F238E27FC236}">
                  <a16:creationId xmlns:a16="http://schemas.microsoft.com/office/drawing/2014/main" id="{DD1E0CF5-9B3F-428E-8858-5D69AECDE75A}"/>
                </a:ext>
              </a:extLst>
            </p:cNvPr>
            <p:cNvSpPr>
              <a:spLocks noChangeShapeType="1"/>
            </p:cNvSpPr>
            <p:nvPr/>
          </p:nvSpPr>
          <p:spPr bwMode="auto">
            <a:xfrm>
              <a:off x="7601472" y="2246105"/>
              <a:ext cx="0" cy="66731"/>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5" name="Line 1016">
              <a:extLst>
                <a:ext uri="{FF2B5EF4-FFF2-40B4-BE49-F238E27FC236}">
                  <a16:creationId xmlns:a16="http://schemas.microsoft.com/office/drawing/2014/main" id="{895C70BA-49F1-48A4-B6FA-8D8B5A50E086}"/>
                </a:ext>
              </a:extLst>
            </p:cNvPr>
            <p:cNvSpPr>
              <a:spLocks noChangeShapeType="1"/>
            </p:cNvSpPr>
            <p:nvPr/>
          </p:nvSpPr>
          <p:spPr bwMode="auto">
            <a:xfrm>
              <a:off x="7570992" y="2246105"/>
              <a:ext cx="0" cy="66731"/>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6" name="Line 1016">
              <a:extLst>
                <a:ext uri="{FF2B5EF4-FFF2-40B4-BE49-F238E27FC236}">
                  <a16:creationId xmlns:a16="http://schemas.microsoft.com/office/drawing/2014/main" id="{1153EAF1-BFAF-4D73-A30F-F1B1B73FB377}"/>
                </a:ext>
              </a:extLst>
            </p:cNvPr>
            <p:cNvSpPr>
              <a:spLocks noChangeShapeType="1"/>
            </p:cNvSpPr>
            <p:nvPr/>
          </p:nvSpPr>
          <p:spPr bwMode="auto">
            <a:xfrm>
              <a:off x="8552067" y="2246105"/>
              <a:ext cx="0" cy="66731"/>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7" name="Freeform: Shape 1102">
              <a:extLst>
                <a:ext uri="{FF2B5EF4-FFF2-40B4-BE49-F238E27FC236}">
                  <a16:creationId xmlns:a16="http://schemas.microsoft.com/office/drawing/2014/main" id="{E4FCDE46-6EE5-40BA-8ECD-84D5BAB929C4}"/>
                </a:ext>
              </a:extLst>
            </p:cNvPr>
            <p:cNvSpPr/>
            <p:nvPr/>
          </p:nvSpPr>
          <p:spPr>
            <a:xfrm>
              <a:off x="5473065" y="2026920"/>
              <a:ext cx="3084195" cy="249555"/>
            </a:xfrm>
            <a:custGeom>
              <a:avLst/>
              <a:gdLst>
                <a:gd name="connsiteX0" fmla="*/ 0 w 3110865"/>
                <a:gd name="connsiteY0" fmla="*/ 0 h 249555"/>
                <a:gd name="connsiteX1" fmla="*/ 62865 w 3110865"/>
                <a:gd name="connsiteY1" fmla="*/ 0 h 249555"/>
                <a:gd name="connsiteX2" fmla="*/ 62865 w 3110865"/>
                <a:gd name="connsiteY2" fmla="*/ 110490 h 249555"/>
                <a:gd name="connsiteX3" fmla="*/ 1419225 w 3110865"/>
                <a:gd name="connsiteY3" fmla="*/ 110490 h 249555"/>
                <a:gd name="connsiteX4" fmla="*/ 1419225 w 3110865"/>
                <a:gd name="connsiteY4" fmla="*/ 249555 h 249555"/>
                <a:gd name="connsiteX5" fmla="*/ 3110865 w 3110865"/>
                <a:gd name="connsiteY5" fmla="*/ 249555 h 249555"/>
                <a:gd name="connsiteX0" fmla="*/ 0 w 3110865"/>
                <a:gd name="connsiteY0" fmla="*/ 0 h 249555"/>
                <a:gd name="connsiteX1" fmla="*/ 30442 w 3110865"/>
                <a:gd name="connsiteY1" fmla="*/ 0 h 249555"/>
                <a:gd name="connsiteX2" fmla="*/ 62865 w 3110865"/>
                <a:gd name="connsiteY2" fmla="*/ 0 h 249555"/>
                <a:gd name="connsiteX3" fmla="*/ 62865 w 3110865"/>
                <a:gd name="connsiteY3" fmla="*/ 110490 h 249555"/>
                <a:gd name="connsiteX4" fmla="*/ 1419225 w 3110865"/>
                <a:gd name="connsiteY4" fmla="*/ 110490 h 249555"/>
                <a:gd name="connsiteX5" fmla="*/ 1419225 w 3110865"/>
                <a:gd name="connsiteY5" fmla="*/ 249555 h 249555"/>
                <a:gd name="connsiteX6" fmla="*/ 3110865 w 3110865"/>
                <a:gd name="connsiteY6" fmla="*/ 249555 h 249555"/>
                <a:gd name="connsiteX0" fmla="*/ 0 w 3080423"/>
                <a:gd name="connsiteY0" fmla="*/ 0 h 249555"/>
                <a:gd name="connsiteX1" fmla="*/ 32423 w 3080423"/>
                <a:gd name="connsiteY1" fmla="*/ 0 h 249555"/>
                <a:gd name="connsiteX2" fmla="*/ 32423 w 3080423"/>
                <a:gd name="connsiteY2" fmla="*/ 110490 h 249555"/>
                <a:gd name="connsiteX3" fmla="*/ 1388783 w 3080423"/>
                <a:gd name="connsiteY3" fmla="*/ 110490 h 249555"/>
                <a:gd name="connsiteX4" fmla="*/ 1388783 w 3080423"/>
                <a:gd name="connsiteY4" fmla="*/ 249555 h 249555"/>
                <a:gd name="connsiteX5" fmla="*/ 3080423 w 3080423"/>
                <a:gd name="connsiteY5" fmla="*/ 249555 h 249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0423" h="249555">
                  <a:moveTo>
                    <a:pt x="0" y="0"/>
                  </a:moveTo>
                  <a:lnTo>
                    <a:pt x="32423" y="0"/>
                  </a:lnTo>
                  <a:lnTo>
                    <a:pt x="32423" y="110490"/>
                  </a:lnTo>
                  <a:lnTo>
                    <a:pt x="1388783" y="110490"/>
                  </a:lnTo>
                  <a:lnTo>
                    <a:pt x="1388783" y="249555"/>
                  </a:lnTo>
                  <a:lnTo>
                    <a:pt x="3080423" y="249555"/>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grpSp>
    </p:spTree>
    <p:extLst>
      <p:ext uri="{BB962C8B-B14F-4D97-AF65-F5344CB8AC3E}">
        <p14:creationId xmlns:p14="http://schemas.microsoft.com/office/powerpoint/2010/main" val="42497628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669800" cy="939801"/>
          </a:xfrm>
        </p:spPr>
        <p:txBody>
          <a:bodyPr/>
          <a:lstStyle/>
          <a:p>
            <a:r>
              <a:rPr lang="en-GB" dirty="0"/>
              <a:t>027: Phase II trial of pazopanib in advanced extraskeletal myxoid chondrosarcoma. A collaborative Spanish (GEIS), Italian (ISG) and French (FSG) Sarcoma Groups study – </a:t>
            </a:r>
            <a:r>
              <a:rPr lang="en-GB" dirty="0" err="1"/>
              <a:t>Stacchiotti</a:t>
            </a:r>
            <a:r>
              <a:rPr lang="en-GB" dirty="0"/>
              <a:t> S, et al </a:t>
            </a:r>
          </a:p>
        </p:txBody>
      </p:sp>
      <p:sp>
        <p:nvSpPr>
          <p:cNvPr id="3" name="Content Placeholder 2"/>
          <p:cNvSpPr>
            <a:spLocks noGrp="1"/>
          </p:cNvSpPr>
          <p:nvPr>
            <p:ph idx="1"/>
          </p:nvPr>
        </p:nvSpPr>
        <p:spPr/>
        <p:txBody>
          <a:bodyPr/>
          <a:lstStyle/>
          <a:p>
            <a:pPr marL="0" indent="0">
              <a:buNone/>
            </a:pPr>
            <a:r>
              <a:rPr lang="en-GB" b="1" dirty="0">
                <a:solidFill>
                  <a:schemeClr val="bg1"/>
                </a:solidFill>
              </a:rPr>
              <a:t>KEY RESULTS (CONT.)</a:t>
            </a:r>
          </a:p>
          <a:p>
            <a:endParaRPr lang="en-GB" dirty="0"/>
          </a:p>
        </p:txBody>
      </p:sp>
      <p:sp>
        <p:nvSpPr>
          <p:cNvPr id="4" name="Text Box 4"/>
          <p:cNvSpPr txBox="1">
            <a:spLocks noChangeArrowheads="1"/>
          </p:cNvSpPr>
          <p:nvPr/>
        </p:nvSpPr>
        <p:spPr bwMode="auto">
          <a:xfrm>
            <a:off x="2779027" y="6474897"/>
            <a:ext cx="614431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err="1"/>
              <a:t>Stacchiotti</a:t>
            </a:r>
            <a:r>
              <a:rPr lang="en-GB" sz="1200" dirty="0"/>
              <a:t> S, et al. </a:t>
            </a:r>
            <a:r>
              <a:rPr lang="en-US" sz="1200" dirty="0"/>
              <a:t>CTOS 2018 Annual Meeting, November 14–17, Rome, Italy; Paper </a:t>
            </a:r>
            <a:r>
              <a:rPr lang="en-GB" sz="1200" dirty="0"/>
              <a:t>027</a:t>
            </a:r>
          </a:p>
        </p:txBody>
      </p:sp>
      <p:sp>
        <p:nvSpPr>
          <p:cNvPr id="13" name="TextBox 12"/>
          <p:cNvSpPr txBox="1"/>
          <p:nvPr/>
        </p:nvSpPr>
        <p:spPr>
          <a:xfrm>
            <a:off x="2079600" y="1583141"/>
            <a:ext cx="582211" cy="338554"/>
          </a:xfrm>
          <a:prstGeom prst="rect">
            <a:avLst/>
          </a:prstGeom>
          <a:noFill/>
        </p:spPr>
        <p:txBody>
          <a:bodyPr wrap="none" rtlCol="0">
            <a:spAutoFit/>
          </a:bodyPr>
          <a:lstStyle/>
          <a:p>
            <a:pPr algn="ctr"/>
            <a:r>
              <a:rPr lang="en-GB" sz="1600" b="1" dirty="0"/>
              <a:t>PFS</a:t>
            </a:r>
          </a:p>
        </p:txBody>
      </p:sp>
      <p:sp>
        <p:nvSpPr>
          <p:cNvPr id="14" name="TextBox 13"/>
          <p:cNvSpPr txBox="1"/>
          <p:nvPr/>
        </p:nvSpPr>
        <p:spPr>
          <a:xfrm>
            <a:off x="643062" y="5198579"/>
            <a:ext cx="4079450" cy="1077218"/>
          </a:xfrm>
          <a:prstGeom prst="rect">
            <a:avLst/>
          </a:prstGeom>
          <a:noFill/>
        </p:spPr>
        <p:txBody>
          <a:bodyPr wrap="none" rtlCol="0">
            <a:spAutoFit/>
          </a:bodyPr>
          <a:lstStyle/>
          <a:p>
            <a:pPr>
              <a:tabLst>
                <a:tab pos="1881188" algn="l"/>
              </a:tabLst>
            </a:pPr>
            <a:r>
              <a:rPr lang="en-GB" sz="1600" dirty="0"/>
              <a:t>mPFS, months	19 (95%CI 11.5, 27.2)</a:t>
            </a:r>
          </a:p>
          <a:p>
            <a:pPr>
              <a:tabLst>
                <a:tab pos="1882775" algn="l"/>
              </a:tabLst>
            </a:pPr>
            <a:r>
              <a:rPr lang="en-GB" sz="1600" dirty="0"/>
              <a:t>6-month PFS rate	78%</a:t>
            </a:r>
          </a:p>
          <a:p>
            <a:pPr>
              <a:tabLst>
                <a:tab pos="1882775" algn="l"/>
              </a:tabLst>
            </a:pPr>
            <a:r>
              <a:rPr lang="en-GB" sz="1600" dirty="0"/>
              <a:t>12-month PFS rate 	74%</a:t>
            </a:r>
          </a:p>
          <a:p>
            <a:pPr>
              <a:tabLst>
                <a:tab pos="1882775" algn="l"/>
              </a:tabLst>
            </a:pPr>
            <a:r>
              <a:rPr lang="en-GB" sz="1600" dirty="0"/>
              <a:t>24-month PFS rate 	40%</a:t>
            </a:r>
          </a:p>
        </p:txBody>
      </p:sp>
      <p:sp>
        <p:nvSpPr>
          <p:cNvPr id="16" name="TextBox 15"/>
          <p:cNvSpPr txBox="1"/>
          <p:nvPr/>
        </p:nvSpPr>
        <p:spPr>
          <a:xfrm>
            <a:off x="6510005" y="1583141"/>
            <a:ext cx="582211" cy="338554"/>
          </a:xfrm>
          <a:prstGeom prst="rect">
            <a:avLst/>
          </a:prstGeom>
          <a:noFill/>
        </p:spPr>
        <p:txBody>
          <a:bodyPr wrap="none" rtlCol="0">
            <a:spAutoFit/>
          </a:bodyPr>
          <a:lstStyle/>
          <a:p>
            <a:pPr algn="ctr"/>
            <a:r>
              <a:rPr lang="en-GB" sz="1600" b="1" dirty="0"/>
              <a:t>PFS</a:t>
            </a:r>
          </a:p>
        </p:txBody>
      </p:sp>
      <p:sp>
        <p:nvSpPr>
          <p:cNvPr id="17" name="TextBox 16"/>
          <p:cNvSpPr txBox="1"/>
          <p:nvPr/>
        </p:nvSpPr>
        <p:spPr>
          <a:xfrm>
            <a:off x="6067270" y="5188048"/>
            <a:ext cx="2396810" cy="1077218"/>
          </a:xfrm>
          <a:prstGeom prst="rect">
            <a:avLst/>
          </a:prstGeom>
          <a:noFill/>
        </p:spPr>
        <p:txBody>
          <a:bodyPr wrap="none" rtlCol="0">
            <a:spAutoFit/>
          </a:bodyPr>
          <a:lstStyle/>
          <a:p>
            <a:r>
              <a:rPr lang="en-GB" sz="1600" dirty="0"/>
              <a:t>mPFS, months </a:t>
            </a:r>
          </a:p>
          <a:p>
            <a:pPr>
              <a:tabLst>
                <a:tab pos="719138" algn="l"/>
              </a:tabLst>
            </a:pPr>
            <a:r>
              <a:rPr lang="en-GB" sz="1600" dirty="0"/>
              <a:t>PR	NR</a:t>
            </a:r>
          </a:p>
          <a:p>
            <a:pPr>
              <a:tabLst>
                <a:tab pos="719138" algn="l"/>
              </a:tabLst>
            </a:pPr>
            <a:r>
              <a:rPr lang="en-GB" sz="1600" dirty="0"/>
              <a:t>SD	15.4 (6.7, 24.1)</a:t>
            </a:r>
          </a:p>
          <a:p>
            <a:pPr>
              <a:tabLst>
                <a:tab pos="719138" algn="l"/>
              </a:tabLst>
            </a:pPr>
            <a:r>
              <a:rPr lang="en-GB" sz="1600" dirty="0"/>
              <a:t>PD	1</a:t>
            </a:r>
          </a:p>
        </p:txBody>
      </p:sp>
      <p:grpSp>
        <p:nvGrpSpPr>
          <p:cNvPr id="11" name="Group 10">
            <a:extLst>
              <a:ext uri="{FF2B5EF4-FFF2-40B4-BE49-F238E27FC236}">
                <a16:creationId xmlns:a16="http://schemas.microsoft.com/office/drawing/2014/main" id="{0517300F-EF9D-4D26-89A4-E81774AE4280}"/>
              </a:ext>
            </a:extLst>
          </p:cNvPr>
          <p:cNvGrpSpPr/>
          <p:nvPr/>
        </p:nvGrpSpPr>
        <p:grpSpPr>
          <a:xfrm>
            <a:off x="4568927" y="1831404"/>
            <a:ext cx="4301143" cy="3430624"/>
            <a:chOff x="4568927" y="1888556"/>
            <a:chExt cx="4301143" cy="3430624"/>
          </a:xfrm>
        </p:grpSpPr>
        <p:sp>
          <p:nvSpPr>
            <p:cNvPr id="18" name="Freeform 57">
              <a:extLst>
                <a:ext uri="{FF2B5EF4-FFF2-40B4-BE49-F238E27FC236}">
                  <a16:creationId xmlns:a16="http://schemas.microsoft.com/office/drawing/2014/main" id="{C58EB01D-707F-49CB-B5A7-AAEFA94E25EE}"/>
                </a:ext>
              </a:extLst>
            </p:cNvPr>
            <p:cNvSpPr>
              <a:spLocks/>
            </p:cNvSpPr>
            <p:nvPr/>
          </p:nvSpPr>
          <p:spPr bwMode="auto">
            <a:xfrm>
              <a:off x="5245907" y="2029948"/>
              <a:ext cx="3448793" cy="269987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9" name="Line 6">
              <a:extLst>
                <a:ext uri="{FF2B5EF4-FFF2-40B4-BE49-F238E27FC236}">
                  <a16:creationId xmlns:a16="http://schemas.microsoft.com/office/drawing/2014/main" id="{CB47580D-0BC0-4F2B-87DE-EEC153A6935B}"/>
                </a:ext>
              </a:extLst>
            </p:cNvPr>
            <p:cNvSpPr>
              <a:spLocks noChangeShapeType="1"/>
            </p:cNvSpPr>
            <p:nvPr/>
          </p:nvSpPr>
          <p:spPr bwMode="auto">
            <a:xfrm>
              <a:off x="5165493" y="2029947"/>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0" name="Line 7">
              <a:extLst>
                <a:ext uri="{FF2B5EF4-FFF2-40B4-BE49-F238E27FC236}">
                  <a16:creationId xmlns:a16="http://schemas.microsoft.com/office/drawing/2014/main" id="{6D46004D-9C56-428F-BD3B-5F8DEEA1C30F}"/>
                </a:ext>
              </a:extLst>
            </p:cNvPr>
            <p:cNvSpPr>
              <a:spLocks noChangeShapeType="1"/>
            </p:cNvSpPr>
            <p:nvPr/>
          </p:nvSpPr>
          <p:spPr bwMode="auto">
            <a:xfrm>
              <a:off x="5165493" y="2541960"/>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1" name="Line 8">
              <a:extLst>
                <a:ext uri="{FF2B5EF4-FFF2-40B4-BE49-F238E27FC236}">
                  <a16:creationId xmlns:a16="http://schemas.microsoft.com/office/drawing/2014/main" id="{D30BCD0B-9D17-4D2A-BCAD-C0A3B9148785}"/>
                </a:ext>
              </a:extLst>
            </p:cNvPr>
            <p:cNvSpPr>
              <a:spLocks noChangeShapeType="1"/>
            </p:cNvSpPr>
            <p:nvPr/>
          </p:nvSpPr>
          <p:spPr bwMode="auto">
            <a:xfrm>
              <a:off x="5165493" y="3042753"/>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2" name="Line 9">
              <a:extLst>
                <a:ext uri="{FF2B5EF4-FFF2-40B4-BE49-F238E27FC236}">
                  <a16:creationId xmlns:a16="http://schemas.microsoft.com/office/drawing/2014/main" id="{71889762-1984-41FC-982B-4D484E9308EC}"/>
                </a:ext>
              </a:extLst>
            </p:cNvPr>
            <p:cNvSpPr>
              <a:spLocks noChangeShapeType="1"/>
            </p:cNvSpPr>
            <p:nvPr/>
          </p:nvSpPr>
          <p:spPr bwMode="auto">
            <a:xfrm>
              <a:off x="5165493" y="3560375"/>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3" name="Line 10">
              <a:extLst>
                <a:ext uri="{FF2B5EF4-FFF2-40B4-BE49-F238E27FC236}">
                  <a16:creationId xmlns:a16="http://schemas.microsoft.com/office/drawing/2014/main" id="{B827AE1E-D703-410C-B688-15A06680B38D}"/>
                </a:ext>
              </a:extLst>
            </p:cNvPr>
            <p:cNvSpPr>
              <a:spLocks noChangeShapeType="1"/>
            </p:cNvSpPr>
            <p:nvPr/>
          </p:nvSpPr>
          <p:spPr bwMode="auto">
            <a:xfrm>
              <a:off x="5165493" y="4066780"/>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4" name="Line 11">
              <a:extLst>
                <a:ext uri="{FF2B5EF4-FFF2-40B4-BE49-F238E27FC236}">
                  <a16:creationId xmlns:a16="http://schemas.microsoft.com/office/drawing/2014/main" id="{A669E953-3931-4447-9DA8-DD0B1D2A94D6}"/>
                </a:ext>
              </a:extLst>
            </p:cNvPr>
            <p:cNvSpPr>
              <a:spLocks noChangeShapeType="1"/>
            </p:cNvSpPr>
            <p:nvPr/>
          </p:nvSpPr>
          <p:spPr bwMode="auto">
            <a:xfrm>
              <a:off x="5165493" y="4578794"/>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5" name="Line 12">
              <a:extLst>
                <a:ext uri="{FF2B5EF4-FFF2-40B4-BE49-F238E27FC236}">
                  <a16:creationId xmlns:a16="http://schemas.microsoft.com/office/drawing/2014/main" id="{003E2696-9D25-4284-ADAD-8A7D9194A691}"/>
                </a:ext>
              </a:extLst>
            </p:cNvPr>
            <p:cNvSpPr>
              <a:spLocks noChangeShapeType="1"/>
            </p:cNvSpPr>
            <p:nvPr/>
          </p:nvSpPr>
          <p:spPr bwMode="auto">
            <a:xfrm>
              <a:off x="7400071" y="473026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6" name="Line 13">
              <a:extLst>
                <a:ext uri="{FF2B5EF4-FFF2-40B4-BE49-F238E27FC236}">
                  <a16:creationId xmlns:a16="http://schemas.microsoft.com/office/drawing/2014/main" id="{3CCAD5F8-2C8D-44F3-8562-80CBE244DC35}"/>
                </a:ext>
              </a:extLst>
            </p:cNvPr>
            <p:cNvSpPr>
              <a:spLocks noChangeShapeType="1"/>
            </p:cNvSpPr>
            <p:nvPr/>
          </p:nvSpPr>
          <p:spPr bwMode="auto">
            <a:xfrm>
              <a:off x="6753076" y="473026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7" name="Line 14">
              <a:extLst>
                <a:ext uri="{FF2B5EF4-FFF2-40B4-BE49-F238E27FC236}">
                  <a16:creationId xmlns:a16="http://schemas.microsoft.com/office/drawing/2014/main" id="{F3DCF8F1-AC23-4AFF-B507-9542225D9EB5}"/>
                </a:ext>
              </a:extLst>
            </p:cNvPr>
            <p:cNvSpPr>
              <a:spLocks noChangeShapeType="1"/>
            </p:cNvSpPr>
            <p:nvPr/>
          </p:nvSpPr>
          <p:spPr bwMode="auto">
            <a:xfrm>
              <a:off x="8047066" y="473026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8" name="Line 19">
              <a:extLst>
                <a:ext uri="{FF2B5EF4-FFF2-40B4-BE49-F238E27FC236}">
                  <a16:creationId xmlns:a16="http://schemas.microsoft.com/office/drawing/2014/main" id="{8EADAA62-6ACB-4518-AF87-2C92483EF374}"/>
                </a:ext>
              </a:extLst>
            </p:cNvPr>
            <p:cNvSpPr>
              <a:spLocks noChangeShapeType="1"/>
            </p:cNvSpPr>
            <p:nvPr/>
          </p:nvSpPr>
          <p:spPr bwMode="auto">
            <a:xfrm>
              <a:off x="6106081" y="473026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9" name="Line 21">
              <a:extLst>
                <a:ext uri="{FF2B5EF4-FFF2-40B4-BE49-F238E27FC236}">
                  <a16:creationId xmlns:a16="http://schemas.microsoft.com/office/drawing/2014/main" id="{DE4DBB22-F013-4802-9AA8-09E825BBB36C}"/>
                </a:ext>
              </a:extLst>
            </p:cNvPr>
            <p:cNvSpPr>
              <a:spLocks noChangeShapeType="1"/>
            </p:cNvSpPr>
            <p:nvPr/>
          </p:nvSpPr>
          <p:spPr bwMode="auto">
            <a:xfrm>
              <a:off x="5459086" y="473026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57E2C57D-E7AD-412A-83C5-A61B832F1D94}"/>
                </a:ext>
              </a:extLst>
            </p:cNvPr>
            <p:cNvSpPr txBox="1"/>
            <p:nvPr/>
          </p:nvSpPr>
          <p:spPr>
            <a:xfrm rot="16200000">
              <a:off x="3655696" y="3163645"/>
              <a:ext cx="2103461" cy="276999"/>
            </a:xfrm>
            <a:prstGeom prst="rect">
              <a:avLst/>
            </a:prstGeom>
            <a:noFill/>
          </p:spPr>
          <p:txBody>
            <a:bodyPr wrap="none" rtlCol="0">
              <a:spAutoFit/>
            </a:bodyPr>
            <a:lstStyle/>
            <a:p>
              <a:pPr algn="ctr" fontAlgn="base">
                <a:spcBef>
                  <a:spcPct val="0"/>
                </a:spcBef>
                <a:spcAft>
                  <a:spcPct val="0"/>
                </a:spcAft>
              </a:pPr>
              <a:r>
                <a:rPr lang="en-GB" sz="1200" dirty="0">
                  <a:solidFill>
                    <a:srgbClr val="000000"/>
                  </a:solidFill>
                  <a:latin typeface="Arial" panose="020B0604020202020204" pitchFamily="34" charset="0"/>
                  <a:cs typeface="Arial" panose="020B0604020202020204" pitchFamily="34" charset="0"/>
                </a:rPr>
                <a:t>Progression-free survival, %</a:t>
              </a:r>
            </a:p>
          </p:txBody>
        </p:sp>
        <p:sp>
          <p:nvSpPr>
            <p:cNvPr id="31" name="TextBox 30">
              <a:extLst>
                <a:ext uri="{FF2B5EF4-FFF2-40B4-BE49-F238E27FC236}">
                  <a16:creationId xmlns:a16="http://schemas.microsoft.com/office/drawing/2014/main" id="{78D6DC30-4E13-4922-B1C6-05DE3FC9A4B4}"/>
                </a:ext>
              </a:extLst>
            </p:cNvPr>
            <p:cNvSpPr txBox="1"/>
            <p:nvPr/>
          </p:nvSpPr>
          <p:spPr>
            <a:xfrm>
              <a:off x="6195254" y="5042181"/>
              <a:ext cx="1677062" cy="276999"/>
            </a:xfrm>
            <a:prstGeom prst="rect">
              <a:avLst/>
            </a:prstGeom>
            <a:noFill/>
          </p:spPr>
          <p:txBody>
            <a:bodyPr wrap="none" rtlCol="0">
              <a:spAutoFit/>
            </a:bodyPr>
            <a:lstStyle/>
            <a:p>
              <a:pPr algn="ctr" fontAlgn="base">
                <a:spcBef>
                  <a:spcPct val="0"/>
                </a:spcBef>
                <a:spcAft>
                  <a:spcPct val="0"/>
                </a:spcAft>
              </a:pPr>
              <a:r>
                <a:rPr lang="en-GB" sz="1200" dirty="0">
                  <a:solidFill>
                    <a:srgbClr val="000000"/>
                  </a:solidFill>
                  <a:latin typeface="Arial" panose="020B0604020202020204" pitchFamily="34" charset="0"/>
                  <a:cs typeface="Arial" panose="020B0604020202020204" pitchFamily="34" charset="0"/>
                </a:rPr>
                <a:t>Months from inclusion</a:t>
              </a:r>
            </a:p>
          </p:txBody>
        </p:sp>
        <p:sp>
          <p:nvSpPr>
            <p:cNvPr id="32" name="TextBox 31">
              <a:extLst>
                <a:ext uri="{FF2B5EF4-FFF2-40B4-BE49-F238E27FC236}">
                  <a16:creationId xmlns:a16="http://schemas.microsoft.com/office/drawing/2014/main" id="{56D35303-7668-437B-A620-5E8B91D9F411}"/>
                </a:ext>
              </a:extLst>
            </p:cNvPr>
            <p:cNvSpPr txBox="1"/>
            <p:nvPr/>
          </p:nvSpPr>
          <p:spPr>
            <a:xfrm>
              <a:off x="4831991" y="1888556"/>
              <a:ext cx="397866"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1.0</a:t>
              </a:r>
            </a:p>
          </p:txBody>
        </p:sp>
        <p:sp>
          <p:nvSpPr>
            <p:cNvPr id="33" name="TextBox 32">
              <a:extLst>
                <a:ext uri="{FF2B5EF4-FFF2-40B4-BE49-F238E27FC236}">
                  <a16:creationId xmlns:a16="http://schemas.microsoft.com/office/drawing/2014/main" id="{02D5318E-8EE8-4777-83D3-F8797BAF2227}"/>
                </a:ext>
              </a:extLst>
            </p:cNvPr>
            <p:cNvSpPr txBox="1"/>
            <p:nvPr/>
          </p:nvSpPr>
          <p:spPr>
            <a:xfrm>
              <a:off x="4831993" y="2402586"/>
              <a:ext cx="397866"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0.8</a:t>
              </a:r>
            </a:p>
          </p:txBody>
        </p:sp>
        <p:sp>
          <p:nvSpPr>
            <p:cNvPr id="34" name="TextBox 33">
              <a:extLst>
                <a:ext uri="{FF2B5EF4-FFF2-40B4-BE49-F238E27FC236}">
                  <a16:creationId xmlns:a16="http://schemas.microsoft.com/office/drawing/2014/main" id="{112FCF78-1C41-4674-95A1-52F0F42B1674}"/>
                </a:ext>
              </a:extLst>
            </p:cNvPr>
            <p:cNvSpPr txBox="1"/>
            <p:nvPr/>
          </p:nvSpPr>
          <p:spPr>
            <a:xfrm>
              <a:off x="4831993" y="2903140"/>
              <a:ext cx="397866"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0.6</a:t>
              </a:r>
            </a:p>
          </p:txBody>
        </p:sp>
        <p:sp>
          <p:nvSpPr>
            <p:cNvPr id="35" name="TextBox 34">
              <a:extLst>
                <a:ext uri="{FF2B5EF4-FFF2-40B4-BE49-F238E27FC236}">
                  <a16:creationId xmlns:a16="http://schemas.microsoft.com/office/drawing/2014/main" id="{49FF9D06-0AC3-4B33-94D2-2CA4D0F9BE8C}"/>
                </a:ext>
              </a:extLst>
            </p:cNvPr>
            <p:cNvSpPr txBox="1"/>
            <p:nvPr/>
          </p:nvSpPr>
          <p:spPr>
            <a:xfrm>
              <a:off x="4831993" y="3420523"/>
              <a:ext cx="397866"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0.4</a:t>
              </a:r>
            </a:p>
          </p:txBody>
        </p:sp>
        <p:sp>
          <p:nvSpPr>
            <p:cNvPr id="36" name="TextBox 35">
              <a:extLst>
                <a:ext uri="{FF2B5EF4-FFF2-40B4-BE49-F238E27FC236}">
                  <a16:creationId xmlns:a16="http://schemas.microsoft.com/office/drawing/2014/main" id="{9F72DA74-A670-453E-AA14-836BB024B48A}"/>
                </a:ext>
              </a:extLst>
            </p:cNvPr>
            <p:cNvSpPr txBox="1"/>
            <p:nvPr/>
          </p:nvSpPr>
          <p:spPr>
            <a:xfrm>
              <a:off x="4831993" y="3926686"/>
              <a:ext cx="397866"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0.2</a:t>
              </a:r>
            </a:p>
          </p:txBody>
        </p:sp>
        <p:sp>
          <p:nvSpPr>
            <p:cNvPr id="37" name="TextBox 36">
              <a:extLst>
                <a:ext uri="{FF2B5EF4-FFF2-40B4-BE49-F238E27FC236}">
                  <a16:creationId xmlns:a16="http://schemas.microsoft.com/office/drawing/2014/main" id="{B08BA207-4AED-4D42-B6C0-08A7096AA7D6}"/>
                </a:ext>
              </a:extLst>
            </p:cNvPr>
            <p:cNvSpPr txBox="1"/>
            <p:nvPr/>
          </p:nvSpPr>
          <p:spPr>
            <a:xfrm>
              <a:off x="4831997" y="4438458"/>
              <a:ext cx="397866"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0.0</a:t>
              </a:r>
            </a:p>
          </p:txBody>
        </p:sp>
        <p:sp>
          <p:nvSpPr>
            <p:cNvPr id="38" name="TextBox 37">
              <a:extLst>
                <a:ext uri="{FF2B5EF4-FFF2-40B4-BE49-F238E27FC236}">
                  <a16:creationId xmlns:a16="http://schemas.microsoft.com/office/drawing/2014/main" id="{5533330D-CB65-4A5F-BD54-EF6A3CE823B8}"/>
                </a:ext>
              </a:extLst>
            </p:cNvPr>
            <p:cNvSpPr txBox="1"/>
            <p:nvPr/>
          </p:nvSpPr>
          <p:spPr>
            <a:xfrm>
              <a:off x="5328663" y="4761158"/>
              <a:ext cx="269625"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0</a:t>
              </a:r>
            </a:p>
          </p:txBody>
        </p:sp>
        <p:sp>
          <p:nvSpPr>
            <p:cNvPr id="39" name="TextBox 38">
              <a:extLst>
                <a:ext uri="{FF2B5EF4-FFF2-40B4-BE49-F238E27FC236}">
                  <a16:creationId xmlns:a16="http://schemas.microsoft.com/office/drawing/2014/main" id="{80EE0FEE-31F4-4003-B6DE-DF541FD4E836}"/>
                </a:ext>
              </a:extLst>
            </p:cNvPr>
            <p:cNvSpPr txBox="1"/>
            <p:nvPr/>
          </p:nvSpPr>
          <p:spPr>
            <a:xfrm>
              <a:off x="5926810" y="4761158"/>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10</a:t>
              </a:r>
            </a:p>
          </p:txBody>
        </p:sp>
        <p:sp>
          <p:nvSpPr>
            <p:cNvPr id="40" name="TextBox 39">
              <a:extLst>
                <a:ext uri="{FF2B5EF4-FFF2-40B4-BE49-F238E27FC236}">
                  <a16:creationId xmlns:a16="http://schemas.microsoft.com/office/drawing/2014/main" id="{A8295024-E537-4AC2-8730-A7041B9C444E}"/>
                </a:ext>
              </a:extLst>
            </p:cNvPr>
            <p:cNvSpPr txBox="1"/>
            <p:nvPr/>
          </p:nvSpPr>
          <p:spPr>
            <a:xfrm>
              <a:off x="6577168" y="4761158"/>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20</a:t>
              </a:r>
            </a:p>
          </p:txBody>
        </p:sp>
        <p:sp>
          <p:nvSpPr>
            <p:cNvPr id="41" name="TextBox 40">
              <a:extLst>
                <a:ext uri="{FF2B5EF4-FFF2-40B4-BE49-F238E27FC236}">
                  <a16:creationId xmlns:a16="http://schemas.microsoft.com/office/drawing/2014/main" id="{B999230B-FB0D-4849-8738-9CB0169EB030}"/>
                </a:ext>
              </a:extLst>
            </p:cNvPr>
            <p:cNvSpPr txBox="1"/>
            <p:nvPr/>
          </p:nvSpPr>
          <p:spPr>
            <a:xfrm>
              <a:off x="7223716" y="4761158"/>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30</a:t>
              </a:r>
            </a:p>
          </p:txBody>
        </p:sp>
        <p:sp>
          <p:nvSpPr>
            <p:cNvPr id="42" name="TextBox 41">
              <a:extLst>
                <a:ext uri="{FF2B5EF4-FFF2-40B4-BE49-F238E27FC236}">
                  <a16:creationId xmlns:a16="http://schemas.microsoft.com/office/drawing/2014/main" id="{EECE8F95-4D85-4E9A-85DE-3032A06F4983}"/>
                </a:ext>
              </a:extLst>
            </p:cNvPr>
            <p:cNvSpPr txBox="1"/>
            <p:nvPr/>
          </p:nvSpPr>
          <p:spPr>
            <a:xfrm>
              <a:off x="7870264" y="4761158"/>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40</a:t>
              </a:r>
            </a:p>
          </p:txBody>
        </p:sp>
        <p:sp>
          <p:nvSpPr>
            <p:cNvPr id="43" name="Line 14">
              <a:extLst>
                <a:ext uri="{FF2B5EF4-FFF2-40B4-BE49-F238E27FC236}">
                  <a16:creationId xmlns:a16="http://schemas.microsoft.com/office/drawing/2014/main" id="{DC93EB1E-DB39-436F-8311-DE74468B7688}"/>
                </a:ext>
              </a:extLst>
            </p:cNvPr>
            <p:cNvSpPr>
              <a:spLocks noChangeShapeType="1"/>
            </p:cNvSpPr>
            <p:nvPr/>
          </p:nvSpPr>
          <p:spPr bwMode="auto">
            <a:xfrm>
              <a:off x="8694060" y="473026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4" name="TextBox 43">
              <a:extLst>
                <a:ext uri="{FF2B5EF4-FFF2-40B4-BE49-F238E27FC236}">
                  <a16:creationId xmlns:a16="http://schemas.microsoft.com/office/drawing/2014/main" id="{BDE5B409-BA37-4529-B759-2D7C85BB1F79}"/>
                </a:ext>
              </a:extLst>
            </p:cNvPr>
            <p:cNvSpPr txBox="1"/>
            <p:nvPr/>
          </p:nvSpPr>
          <p:spPr>
            <a:xfrm>
              <a:off x="8515486" y="4761158"/>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50</a:t>
              </a:r>
            </a:p>
          </p:txBody>
        </p:sp>
        <p:sp>
          <p:nvSpPr>
            <p:cNvPr id="45" name="TextBox 44">
              <a:extLst>
                <a:ext uri="{FF2B5EF4-FFF2-40B4-BE49-F238E27FC236}">
                  <a16:creationId xmlns:a16="http://schemas.microsoft.com/office/drawing/2014/main" id="{D6B3FB4E-DAD6-4417-BD7B-2966FD99DFFA}"/>
                </a:ext>
              </a:extLst>
            </p:cNvPr>
            <p:cNvSpPr txBox="1"/>
            <p:nvPr/>
          </p:nvSpPr>
          <p:spPr>
            <a:xfrm>
              <a:off x="8280174" y="3959936"/>
              <a:ext cx="434734" cy="738664"/>
            </a:xfrm>
            <a:prstGeom prst="rect">
              <a:avLst/>
            </a:prstGeom>
            <a:noFill/>
          </p:spPr>
          <p:txBody>
            <a:bodyPr wrap="none" rtlCol="0">
              <a:spAutoFit/>
            </a:bodyPr>
            <a:lstStyle/>
            <a:p>
              <a:r>
                <a:rPr lang="en-GB" sz="1400" dirty="0"/>
                <a:t>PR</a:t>
              </a:r>
            </a:p>
            <a:p>
              <a:r>
                <a:rPr lang="en-US" sz="1400" dirty="0"/>
                <a:t>S</a:t>
              </a:r>
              <a:r>
                <a:rPr lang="en-GB" sz="1400" dirty="0"/>
                <a:t>D</a:t>
              </a:r>
            </a:p>
            <a:p>
              <a:r>
                <a:rPr lang="en-US" sz="1400" dirty="0"/>
                <a:t>P</a:t>
              </a:r>
              <a:r>
                <a:rPr lang="en-GB" sz="1400" dirty="0"/>
                <a:t>D</a:t>
              </a:r>
            </a:p>
          </p:txBody>
        </p:sp>
        <p:cxnSp>
          <p:nvCxnSpPr>
            <p:cNvPr id="46" name="Straight Connector 45">
              <a:extLst>
                <a:ext uri="{FF2B5EF4-FFF2-40B4-BE49-F238E27FC236}">
                  <a16:creationId xmlns:a16="http://schemas.microsoft.com/office/drawing/2014/main" id="{F34CE18A-4DAF-47C7-91B6-AC4A191090DD}"/>
                </a:ext>
              </a:extLst>
            </p:cNvPr>
            <p:cNvCxnSpPr/>
            <p:nvPr/>
          </p:nvCxnSpPr>
          <p:spPr>
            <a:xfrm>
              <a:off x="8064174" y="4117327"/>
              <a:ext cx="21600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F782CEA-BD90-4CD5-A8D0-495B5176A159}"/>
                </a:ext>
              </a:extLst>
            </p:cNvPr>
            <p:cNvCxnSpPr/>
            <p:nvPr/>
          </p:nvCxnSpPr>
          <p:spPr>
            <a:xfrm>
              <a:off x="8064174" y="4542745"/>
              <a:ext cx="216000"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893AC95D-F825-45AD-B618-343FA763A861}"/>
                </a:ext>
              </a:extLst>
            </p:cNvPr>
            <p:cNvSpPr txBox="1"/>
            <p:nvPr/>
          </p:nvSpPr>
          <p:spPr>
            <a:xfrm>
              <a:off x="7800976" y="2048036"/>
              <a:ext cx="835485" cy="307777"/>
            </a:xfrm>
            <a:prstGeom prst="rect">
              <a:avLst/>
            </a:prstGeom>
            <a:noFill/>
          </p:spPr>
          <p:txBody>
            <a:bodyPr wrap="none" rtlCol="0">
              <a:spAutoFit/>
            </a:bodyPr>
            <a:lstStyle/>
            <a:p>
              <a:r>
                <a:rPr lang="en-GB" sz="1400" dirty="0"/>
                <a:t>p&lt;0.001</a:t>
              </a:r>
            </a:p>
          </p:txBody>
        </p:sp>
        <p:cxnSp>
          <p:nvCxnSpPr>
            <p:cNvPr id="49" name="Straight Connector 48">
              <a:extLst>
                <a:ext uri="{FF2B5EF4-FFF2-40B4-BE49-F238E27FC236}">
                  <a16:creationId xmlns:a16="http://schemas.microsoft.com/office/drawing/2014/main" id="{42607300-949B-49A2-AAA2-E048E6B172CB}"/>
                </a:ext>
              </a:extLst>
            </p:cNvPr>
            <p:cNvCxnSpPr/>
            <p:nvPr/>
          </p:nvCxnSpPr>
          <p:spPr>
            <a:xfrm>
              <a:off x="8064174" y="4330036"/>
              <a:ext cx="21600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A131E13-8145-4C1B-B5A1-11638CBFAFC4}"/>
                </a:ext>
              </a:extLst>
            </p:cNvPr>
            <p:cNvCxnSpPr/>
            <p:nvPr/>
          </p:nvCxnSpPr>
          <p:spPr>
            <a:xfrm>
              <a:off x="5465445" y="2028825"/>
              <a:ext cx="1861185"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sp>
          <p:nvSpPr>
            <p:cNvPr id="51" name="Line 1016">
              <a:extLst>
                <a:ext uri="{FF2B5EF4-FFF2-40B4-BE49-F238E27FC236}">
                  <a16:creationId xmlns:a16="http://schemas.microsoft.com/office/drawing/2014/main" id="{D501A233-E34D-4FC4-AC48-40E1CEF759B6}"/>
                </a:ext>
              </a:extLst>
            </p:cNvPr>
            <p:cNvSpPr>
              <a:spLocks noChangeShapeType="1"/>
            </p:cNvSpPr>
            <p:nvPr/>
          </p:nvSpPr>
          <p:spPr bwMode="auto">
            <a:xfrm>
              <a:off x="7327152" y="1998455"/>
              <a:ext cx="0" cy="66731"/>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2" name="Line 1016">
              <a:extLst>
                <a:ext uri="{FF2B5EF4-FFF2-40B4-BE49-F238E27FC236}">
                  <a16:creationId xmlns:a16="http://schemas.microsoft.com/office/drawing/2014/main" id="{BACAE142-30CD-4C72-8DAD-ED1285B38C1C}"/>
                </a:ext>
              </a:extLst>
            </p:cNvPr>
            <p:cNvSpPr>
              <a:spLocks noChangeShapeType="1"/>
            </p:cNvSpPr>
            <p:nvPr/>
          </p:nvSpPr>
          <p:spPr bwMode="auto">
            <a:xfrm>
              <a:off x="6578487" y="1998455"/>
              <a:ext cx="0" cy="66731"/>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3" name="Line 1016">
              <a:extLst>
                <a:ext uri="{FF2B5EF4-FFF2-40B4-BE49-F238E27FC236}">
                  <a16:creationId xmlns:a16="http://schemas.microsoft.com/office/drawing/2014/main" id="{AA752376-0B06-425F-AF38-57A85A1B85A9}"/>
                </a:ext>
              </a:extLst>
            </p:cNvPr>
            <p:cNvSpPr>
              <a:spLocks noChangeShapeType="1"/>
            </p:cNvSpPr>
            <p:nvPr/>
          </p:nvSpPr>
          <p:spPr bwMode="auto">
            <a:xfrm>
              <a:off x="6555627" y="1998455"/>
              <a:ext cx="0" cy="66731"/>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4" name="Line 1016">
              <a:extLst>
                <a:ext uri="{FF2B5EF4-FFF2-40B4-BE49-F238E27FC236}">
                  <a16:creationId xmlns:a16="http://schemas.microsoft.com/office/drawing/2014/main" id="{1C144CBE-E823-41E2-8530-155308C45A97}"/>
                </a:ext>
              </a:extLst>
            </p:cNvPr>
            <p:cNvSpPr>
              <a:spLocks noChangeShapeType="1"/>
            </p:cNvSpPr>
            <p:nvPr/>
          </p:nvSpPr>
          <p:spPr bwMode="auto">
            <a:xfrm>
              <a:off x="6506097" y="1998455"/>
              <a:ext cx="0" cy="66731"/>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5" name="Line 1016">
              <a:extLst>
                <a:ext uri="{FF2B5EF4-FFF2-40B4-BE49-F238E27FC236}">
                  <a16:creationId xmlns:a16="http://schemas.microsoft.com/office/drawing/2014/main" id="{BF9599E3-E324-45EF-844C-2EDA4530DCA6}"/>
                </a:ext>
              </a:extLst>
            </p:cNvPr>
            <p:cNvSpPr>
              <a:spLocks noChangeShapeType="1"/>
            </p:cNvSpPr>
            <p:nvPr/>
          </p:nvSpPr>
          <p:spPr bwMode="auto">
            <a:xfrm>
              <a:off x="7077597" y="3615800"/>
              <a:ext cx="0" cy="66731"/>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6" name="Line 1016">
              <a:extLst>
                <a:ext uri="{FF2B5EF4-FFF2-40B4-BE49-F238E27FC236}">
                  <a16:creationId xmlns:a16="http://schemas.microsoft.com/office/drawing/2014/main" id="{64B4973D-79B4-4C9E-B1EB-5319BAA62960}"/>
                </a:ext>
              </a:extLst>
            </p:cNvPr>
            <p:cNvSpPr>
              <a:spLocks noChangeShapeType="1"/>
            </p:cNvSpPr>
            <p:nvPr/>
          </p:nvSpPr>
          <p:spPr bwMode="auto">
            <a:xfrm>
              <a:off x="7229997" y="3615800"/>
              <a:ext cx="0" cy="66731"/>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7" name="Line 1016">
              <a:extLst>
                <a:ext uri="{FF2B5EF4-FFF2-40B4-BE49-F238E27FC236}">
                  <a16:creationId xmlns:a16="http://schemas.microsoft.com/office/drawing/2014/main" id="{69658889-1FB6-4519-B15A-E7AF4AFD3E43}"/>
                </a:ext>
              </a:extLst>
            </p:cNvPr>
            <p:cNvSpPr>
              <a:spLocks noChangeShapeType="1"/>
            </p:cNvSpPr>
            <p:nvPr/>
          </p:nvSpPr>
          <p:spPr bwMode="auto">
            <a:xfrm>
              <a:off x="6793752" y="3429110"/>
              <a:ext cx="0" cy="66731"/>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8" name="Line 1016">
              <a:extLst>
                <a:ext uri="{FF2B5EF4-FFF2-40B4-BE49-F238E27FC236}">
                  <a16:creationId xmlns:a16="http://schemas.microsoft.com/office/drawing/2014/main" id="{ABEC201B-DB82-463B-AAE9-76D7DF3EE863}"/>
                </a:ext>
              </a:extLst>
            </p:cNvPr>
            <p:cNvSpPr>
              <a:spLocks noChangeShapeType="1"/>
            </p:cNvSpPr>
            <p:nvPr/>
          </p:nvSpPr>
          <p:spPr bwMode="auto">
            <a:xfrm>
              <a:off x="7382397" y="3615800"/>
              <a:ext cx="0" cy="66731"/>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9" name="Freeform: Shape 8">
              <a:extLst>
                <a:ext uri="{FF2B5EF4-FFF2-40B4-BE49-F238E27FC236}">
                  <a16:creationId xmlns:a16="http://schemas.microsoft.com/office/drawing/2014/main" id="{0799CCDF-D303-44C5-8C63-B1D45BC68708}"/>
                </a:ext>
              </a:extLst>
            </p:cNvPr>
            <p:cNvSpPr/>
            <p:nvPr/>
          </p:nvSpPr>
          <p:spPr>
            <a:xfrm>
              <a:off x="5459730" y="2026920"/>
              <a:ext cx="2800350" cy="1623060"/>
            </a:xfrm>
            <a:custGeom>
              <a:avLst/>
              <a:gdLst>
                <a:gd name="connsiteX0" fmla="*/ 0 w 2800350"/>
                <a:gd name="connsiteY0" fmla="*/ 0 h 1624965"/>
                <a:gd name="connsiteX1" fmla="*/ 268605 w 2800350"/>
                <a:gd name="connsiteY1" fmla="*/ 0 h 1624965"/>
                <a:gd name="connsiteX2" fmla="*/ 268605 w 2800350"/>
                <a:gd name="connsiteY2" fmla="*/ 165735 h 1624965"/>
                <a:gd name="connsiteX3" fmla="*/ 386715 w 2800350"/>
                <a:gd name="connsiteY3" fmla="*/ 165735 h 1624965"/>
                <a:gd name="connsiteX4" fmla="*/ 386715 w 2800350"/>
                <a:gd name="connsiteY4" fmla="*/ 321945 h 1624965"/>
                <a:gd name="connsiteX5" fmla="*/ 499110 w 2800350"/>
                <a:gd name="connsiteY5" fmla="*/ 321945 h 1624965"/>
                <a:gd name="connsiteX6" fmla="*/ 499110 w 2800350"/>
                <a:gd name="connsiteY6" fmla="*/ 478155 h 1624965"/>
                <a:gd name="connsiteX7" fmla="*/ 855345 w 2800350"/>
                <a:gd name="connsiteY7" fmla="*/ 478155 h 1624965"/>
                <a:gd name="connsiteX8" fmla="*/ 855345 w 2800350"/>
                <a:gd name="connsiteY8" fmla="*/ 645795 h 1624965"/>
                <a:gd name="connsiteX9" fmla="*/ 870585 w 2800350"/>
                <a:gd name="connsiteY9" fmla="*/ 645795 h 1624965"/>
                <a:gd name="connsiteX10" fmla="*/ 870585 w 2800350"/>
                <a:gd name="connsiteY10" fmla="*/ 815340 h 1624965"/>
                <a:gd name="connsiteX11" fmla="*/ 885825 w 2800350"/>
                <a:gd name="connsiteY11" fmla="*/ 815340 h 1624965"/>
                <a:gd name="connsiteX12" fmla="*/ 885825 w 2800350"/>
                <a:gd name="connsiteY12" fmla="*/ 962025 h 1624965"/>
                <a:gd name="connsiteX13" fmla="*/ 969645 w 2800350"/>
                <a:gd name="connsiteY13" fmla="*/ 962025 h 1624965"/>
                <a:gd name="connsiteX14" fmla="*/ 969645 w 2800350"/>
                <a:gd name="connsiteY14" fmla="*/ 1118235 h 1624965"/>
                <a:gd name="connsiteX15" fmla="*/ 1002030 w 2800350"/>
                <a:gd name="connsiteY15" fmla="*/ 1118235 h 1624965"/>
                <a:gd name="connsiteX16" fmla="*/ 1002030 w 2800350"/>
                <a:gd name="connsiteY16" fmla="*/ 1278255 h 1624965"/>
                <a:gd name="connsiteX17" fmla="*/ 1263015 w 2800350"/>
                <a:gd name="connsiteY17" fmla="*/ 1278255 h 1624965"/>
                <a:gd name="connsiteX18" fmla="*/ 1263015 w 2800350"/>
                <a:gd name="connsiteY18" fmla="*/ 1440180 h 1624965"/>
                <a:gd name="connsiteX19" fmla="*/ 1377315 w 2800350"/>
                <a:gd name="connsiteY19" fmla="*/ 1440180 h 1624965"/>
                <a:gd name="connsiteX20" fmla="*/ 1377315 w 2800350"/>
                <a:gd name="connsiteY20" fmla="*/ 1624965 h 1624965"/>
                <a:gd name="connsiteX21" fmla="*/ 2800350 w 2800350"/>
                <a:gd name="connsiteY21" fmla="*/ 1624965 h 162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00350" h="1624965">
                  <a:moveTo>
                    <a:pt x="0" y="0"/>
                  </a:moveTo>
                  <a:lnTo>
                    <a:pt x="268605" y="0"/>
                  </a:lnTo>
                  <a:lnTo>
                    <a:pt x="268605" y="165735"/>
                  </a:lnTo>
                  <a:lnTo>
                    <a:pt x="386715" y="165735"/>
                  </a:lnTo>
                  <a:lnTo>
                    <a:pt x="386715" y="321945"/>
                  </a:lnTo>
                  <a:lnTo>
                    <a:pt x="499110" y="321945"/>
                  </a:lnTo>
                  <a:lnTo>
                    <a:pt x="499110" y="478155"/>
                  </a:lnTo>
                  <a:lnTo>
                    <a:pt x="855345" y="478155"/>
                  </a:lnTo>
                  <a:lnTo>
                    <a:pt x="855345" y="645795"/>
                  </a:lnTo>
                  <a:lnTo>
                    <a:pt x="870585" y="645795"/>
                  </a:lnTo>
                  <a:lnTo>
                    <a:pt x="870585" y="815340"/>
                  </a:lnTo>
                  <a:lnTo>
                    <a:pt x="885825" y="815340"/>
                  </a:lnTo>
                  <a:lnTo>
                    <a:pt x="885825" y="962025"/>
                  </a:lnTo>
                  <a:lnTo>
                    <a:pt x="969645" y="962025"/>
                  </a:lnTo>
                  <a:lnTo>
                    <a:pt x="969645" y="1118235"/>
                  </a:lnTo>
                  <a:lnTo>
                    <a:pt x="1002030" y="1118235"/>
                  </a:lnTo>
                  <a:lnTo>
                    <a:pt x="1002030" y="1278255"/>
                  </a:lnTo>
                  <a:lnTo>
                    <a:pt x="1263015" y="1278255"/>
                  </a:lnTo>
                  <a:lnTo>
                    <a:pt x="1263015" y="1440180"/>
                  </a:lnTo>
                  <a:lnTo>
                    <a:pt x="1377315" y="1440180"/>
                  </a:lnTo>
                  <a:lnTo>
                    <a:pt x="1377315" y="1624965"/>
                  </a:lnTo>
                  <a:lnTo>
                    <a:pt x="2800350" y="1624965"/>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Freeform: Shape 9">
              <a:extLst>
                <a:ext uri="{FF2B5EF4-FFF2-40B4-BE49-F238E27FC236}">
                  <a16:creationId xmlns:a16="http://schemas.microsoft.com/office/drawing/2014/main" id="{8B948406-0FFA-46D0-8122-CC5FF5903FE1}"/>
                </a:ext>
              </a:extLst>
            </p:cNvPr>
            <p:cNvSpPr/>
            <p:nvPr/>
          </p:nvSpPr>
          <p:spPr>
            <a:xfrm>
              <a:off x="5459730" y="2026920"/>
              <a:ext cx="131445" cy="2558415"/>
            </a:xfrm>
            <a:custGeom>
              <a:avLst/>
              <a:gdLst>
                <a:gd name="connsiteX0" fmla="*/ 0 w 131445"/>
                <a:gd name="connsiteY0" fmla="*/ 0 h 2562225"/>
                <a:gd name="connsiteX1" fmla="*/ 64770 w 131445"/>
                <a:gd name="connsiteY1" fmla="*/ 0 h 2562225"/>
                <a:gd name="connsiteX2" fmla="*/ 64770 w 131445"/>
                <a:gd name="connsiteY2" fmla="*/ 1280160 h 2562225"/>
                <a:gd name="connsiteX3" fmla="*/ 131445 w 131445"/>
                <a:gd name="connsiteY3" fmla="*/ 1280160 h 2562225"/>
                <a:gd name="connsiteX4" fmla="*/ 131445 w 131445"/>
                <a:gd name="connsiteY4" fmla="*/ 2562225 h 2562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445" h="2562225">
                  <a:moveTo>
                    <a:pt x="0" y="0"/>
                  </a:moveTo>
                  <a:lnTo>
                    <a:pt x="64770" y="0"/>
                  </a:lnTo>
                  <a:lnTo>
                    <a:pt x="64770" y="1280160"/>
                  </a:lnTo>
                  <a:lnTo>
                    <a:pt x="131445" y="1280160"/>
                  </a:lnTo>
                  <a:lnTo>
                    <a:pt x="131445" y="2562225"/>
                  </a:ln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1" name="Group 60">
            <a:extLst>
              <a:ext uri="{FF2B5EF4-FFF2-40B4-BE49-F238E27FC236}">
                <a16:creationId xmlns:a16="http://schemas.microsoft.com/office/drawing/2014/main" id="{0F5BB909-FBAA-41B5-A1B0-B7ACE1A7243C}"/>
              </a:ext>
            </a:extLst>
          </p:cNvPr>
          <p:cNvGrpSpPr/>
          <p:nvPr/>
        </p:nvGrpSpPr>
        <p:grpSpPr>
          <a:xfrm>
            <a:off x="234669" y="1831404"/>
            <a:ext cx="4301145" cy="3430624"/>
            <a:chOff x="234669" y="1888556"/>
            <a:chExt cx="4301145" cy="3430624"/>
          </a:xfrm>
        </p:grpSpPr>
        <p:sp>
          <p:nvSpPr>
            <p:cNvPr id="62" name="Freeform 57">
              <a:extLst>
                <a:ext uri="{FF2B5EF4-FFF2-40B4-BE49-F238E27FC236}">
                  <a16:creationId xmlns:a16="http://schemas.microsoft.com/office/drawing/2014/main" id="{A4EA272D-249E-4455-86CF-7DECA68B5905}"/>
                </a:ext>
              </a:extLst>
            </p:cNvPr>
            <p:cNvSpPr>
              <a:spLocks/>
            </p:cNvSpPr>
            <p:nvPr/>
          </p:nvSpPr>
          <p:spPr bwMode="auto">
            <a:xfrm>
              <a:off x="911651" y="2029948"/>
              <a:ext cx="3448793" cy="269987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3" name="Line 6">
              <a:extLst>
                <a:ext uri="{FF2B5EF4-FFF2-40B4-BE49-F238E27FC236}">
                  <a16:creationId xmlns:a16="http://schemas.microsoft.com/office/drawing/2014/main" id="{C1B0FD4A-2894-4C7D-9673-A2DFD3963602}"/>
                </a:ext>
              </a:extLst>
            </p:cNvPr>
            <p:cNvSpPr>
              <a:spLocks noChangeShapeType="1"/>
            </p:cNvSpPr>
            <p:nvPr/>
          </p:nvSpPr>
          <p:spPr bwMode="auto">
            <a:xfrm>
              <a:off x="831237" y="2029947"/>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4" name="Line 7">
              <a:extLst>
                <a:ext uri="{FF2B5EF4-FFF2-40B4-BE49-F238E27FC236}">
                  <a16:creationId xmlns:a16="http://schemas.microsoft.com/office/drawing/2014/main" id="{3792E082-7B1D-4A4A-8787-4BE09F325C4A}"/>
                </a:ext>
              </a:extLst>
            </p:cNvPr>
            <p:cNvSpPr>
              <a:spLocks noChangeShapeType="1"/>
            </p:cNvSpPr>
            <p:nvPr/>
          </p:nvSpPr>
          <p:spPr bwMode="auto">
            <a:xfrm>
              <a:off x="831237" y="2541960"/>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5" name="Line 8">
              <a:extLst>
                <a:ext uri="{FF2B5EF4-FFF2-40B4-BE49-F238E27FC236}">
                  <a16:creationId xmlns:a16="http://schemas.microsoft.com/office/drawing/2014/main" id="{2C7F99C4-C7DF-4F08-9CC9-FE729B88CD39}"/>
                </a:ext>
              </a:extLst>
            </p:cNvPr>
            <p:cNvSpPr>
              <a:spLocks noChangeShapeType="1"/>
            </p:cNvSpPr>
            <p:nvPr/>
          </p:nvSpPr>
          <p:spPr bwMode="auto">
            <a:xfrm>
              <a:off x="831237" y="3042753"/>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6" name="Line 9">
              <a:extLst>
                <a:ext uri="{FF2B5EF4-FFF2-40B4-BE49-F238E27FC236}">
                  <a16:creationId xmlns:a16="http://schemas.microsoft.com/office/drawing/2014/main" id="{E6169454-43B3-44F6-94C6-BC41AF95D869}"/>
                </a:ext>
              </a:extLst>
            </p:cNvPr>
            <p:cNvSpPr>
              <a:spLocks noChangeShapeType="1"/>
            </p:cNvSpPr>
            <p:nvPr/>
          </p:nvSpPr>
          <p:spPr bwMode="auto">
            <a:xfrm>
              <a:off x="831237" y="3560375"/>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7" name="Line 10">
              <a:extLst>
                <a:ext uri="{FF2B5EF4-FFF2-40B4-BE49-F238E27FC236}">
                  <a16:creationId xmlns:a16="http://schemas.microsoft.com/office/drawing/2014/main" id="{4279EF2E-EE44-4B28-BA0F-7D2CF28BDEF1}"/>
                </a:ext>
              </a:extLst>
            </p:cNvPr>
            <p:cNvSpPr>
              <a:spLocks noChangeShapeType="1"/>
            </p:cNvSpPr>
            <p:nvPr/>
          </p:nvSpPr>
          <p:spPr bwMode="auto">
            <a:xfrm>
              <a:off x="831237" y="4066780"/>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8" name="Line 11">
              <a:extLst>
                <a:ext uri="{FF2B5EF4-FFF2-40B4-BE49-F238E27FC236}">
                  <a16:creationId xmlns:a16="http://schemas.microsoft.com/office/drawing/2014/main" id="{2381BC0D-DE88-42B3-86C3-58F7D721A55E}"/>
                </a:ext>
              </a:extLst>
            </p:cNvPr>
            <p:cNvSpPr>
              <a:spLocks noChangeShapeType="1"/>
            </p:cNvSpPr>
            <p:nvPr/>
          </p:nvSpPr>
          <p:spPr bwMode="auto">
            <a:xfrm>
              <a:off x="831237" y="4578794"/>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9" name="Line 12">
              <a:extLst>
                <a:ext uri="{FF2B5EF4-FFF2-40B4-BE49-F238E27FC236}">
                  <a16:creationId xmlns:a16="http://schemas.microsoft.com/office/drawing/2014/main" id="{C189B318-3B0C-4C73-A2A4-A37C2DAF6122}"/>
                </a:ext>
              </a:extLst>
            </p:cNvPr>
            <p:cNvSpPr>
              <a:spLocks noChangeShapeType="1"/>
            </p:cNvSpPr>
            <p:nvPr/>
          </p:nvSpPr>
          <p:spPr bwMode="auto">
            <a:xfrm>
              <a:off x="3281482" y="473026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0" name="Line 13">
              <a:extLst>
                <a:ext uri="{FF2B5EF4-FFF2-40B4-BE49-F238E27FC236}">
                  <a16:creationId xmlns:a16="http://schemas.microsoft.com/office/drawing/2014/main" id="{2C40036B-6420-409E-8C8E-46F9A160C6F5}"/>
                </a:ext>
              </a:extLst>
            </p:cNvPr>
            <p:cNvSpPr>
              <a:spLocks noChangeShapeType="1"/>
            </p:cNvSpPr>
            <p:nvPr/>
          </p:nvSpPr>
          <p:spPr bwMode="auto">
            <a:xfrm>
              <a:off x="2562598" y="473026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1" name="Line 14">
              <a:extLst>
                <a:ext uri="{FF2B5EF4-FFF2-40B4-BE49-F238E27FC236}">
                  <a16:creationId xmlns:a16="http://schemas.microsoft.com/office/drawing/2014/main" id="{675A58A7-A524-4D0B-93D4-9EA38C0D7245}"/>
                </a:ext>
              </a:extLst>
            </p:cNvPr>
            <p:cNvSpPr>
              <a:spLocks noChangeShapeType="1"/>
            </p:cNvSpPr>
            <p:nvPr/>
          </p:nvSpPr>
          <p:spPr bwMode="auto">
            <a:xfrm>
              <a:off x="4000366" y="473026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2" name="Line 19">
              <a:extLst>
                <a:ext uri="{FF2B5EF4-FFF2-40B4-BE49-F238E27FC236}">
                  <a16:creationId xmlns:a16="http://schemas.microsoft.com/office/drawing/2014/main" id="{8E99FC91-5E7B-43CB-8A77-EA9F084B6D4C}"/>
                </a:ext>
              </a:extLst>
            </p:cNvPr>
            <p:cNvSpPr>
              <a:spLocks noChangeShapeType="1"/>
            </p:cNvSpPr>
            <p:nvPr/>
          </p:nvSpPr>
          <p:spPr bwMode="auto">
            <a:xfrm>
              <a:off x="1843714" y="473026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3" name="Line 21">
              <a:extLst>
                <a:ext uri="{FF2B5EF4-FFF2-40B4-BE49-F238E27FC236}">
                  <a16:creationId xmlns:a16="http://schemas.microsoft.com/office/drawing/2014/main" id="{82DD6D4B-F4E6-4EC7-875C-AA31BA57DF96}"/>
                </a:ext>
              </a:extLst>
            </p:cNvPr>
            <p:cNvSpPr>
              <a:spLocks noChangeShapeType="1"/>
            </p:cNvSpPr>
            <p:nvPr/>
          </p:nvSpPr>
          <p:spPr bwMode="auto">
            <a:xfrm>
              <a:off x="1124830" y="473026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93AC7E94-1B72-49DE-AC65-033CC39013F8}"/>
                </a:ext>
              </a:extLst>
            </p:cNvPr>
            <p:cNvSpPr txBox="1"/>
            <p:nvPr/>
          </p:nvSpPr>
          <p:spPr>
            <a:xfrm rot="16200000">
              <a:off x="-678562" y="3163645"/>
              <a:ext cx="2103461" cy="276999"/>
            </a:xfrm>
            <a:prstGeom prst="rect">
              <a:avLst/>
            </a:prstGeom>
            <a:noFill/>
          </p:spPr>
          <p:txBody>
            <a:bodyPr wrap="none" rtlCol="0">
              <a:spAutoFit/>
            </a:bodyPr>
            <a:lstStyle/>
            <a:p>
              <a:pPr algn="ctr" fontAlgn="base">
                <a:spcBef>
                  <a:spcPct val="0"/>
                </a:spcBef>
                <a:spcAft>
                  <a:spcPct val="0"/>
                </a:spcAft>
              </a:pPr>
              <a:r>
                <a:rPr lang="en-GB" sz="1200" dirty="0">
                  <a:solidFill>
                    <a:srgbClr val="000000"/>
                  </a:solidFill>
                  <a:latin typeface="Arial" panose="020B0604020202020204" pitchFamily="34" charset="0"/>
                  <a:cs typeface="Arial" panose="020B0604020202020204" pitchFamily="34" charset="0"/>
                </a:rPr>
                <a:t>Progression-free survival, %</a:t>
              </a:r>
            </a:p>
          </p:txBody>
        </p:sp>
        <p:sp>
          <p:nvSpPr>
            <p:cNvPr id="75" name="TextBox 74">
              <a:extLst>
                <a:ext uri="{FF2B5EF4-FFF2-40B4-BE49-F238E27FC236}">
                  <a16:creationId xmlns:a16="http://schemas.microsoft.com/office/drawing/2014/main" id="{504A9D49-5250-48F6-8007-21BA3F8A02D8}"/>
                </a:ext>
              </a:extLst>
            </p:cNvPr>
            <p:cNvSpPr txBox="1"/>
            <p:nvPr/>
          </p:nvSpPr>
          <p:spPr>
            <a:xfrm>
              <a:off x="1860998" y="5042181"/>
              <a:ext cx="1677062" cy="276999"/>
            </a:xfrm>
            <a:prstGeom prst="rect">
              <a:avLst/>
            </a:prstGeom>
            <a:noFill/>
          </p:spPr>
          <p:txBody>
            <a:bodyPr wrap="none" rtlCol="0">
              <a:spAutoFit/>
            </a:bodyPr>
            <a:lstStyle/>
            <a:p>
              <a:pPr algn="ctr" fontAlgn="base">
                <a:spcBef>
                  <a:spcPct val="0"/>
                </a:spcBef>
                <a:spcAft>
                  <a:spcPct val="0"/>
                </a:spcAft>
              </a:pPr>
              <a:r>
                <a:rPr lang="en-GB" sz="1200" dirty="0">
                  <a:solidFill>
                    <a:srgbClr val="000000"/>
                  </a:solidFill>
                  <a:latin typeface="Arial" panose="020B0604020202020204" pitchFamily="34" charset="0"/>
                  <a:cs typeface="Arial" panose="020B0604020202020204" pitchFamily="34" charset="0"/>
                </a:rPr>
                <a:t>Months after inclusion</a:t>
              </a:r>
            </a:p>
          </p:txBody>
        </p:sp>
        <p:sp>
          <p:nvSpPr>
            <p:cNvPr id="76" name="TextBox 75">
              <a:extLst>
                <a:ext uri="{FF2B5EF4-FFF2-40B4-BE49-F238E27FC236}">
                  <a16:creationId xmlns:a16="http://schemas.microsoft.com/office/drawing/2014/main" id="{E9988B16-C6BF-4B40-A545-F114561159A4}"/>
                </a:ext>
              </a:extLst>
            </p:cNvPr>
            <p:cNvSpPr txBox="1"/>
            <p:nvPr/>
          </p:nvSpPr>
          <p:spPr>
            <a:xfrm>
              <a:off x="497735" y="1888556"/>
              <a:ext cx="397866"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1.0</a:t>
              </a:r>
            </a:p>
          </p:txBody>
        </p:sp>
        <p:sp>
          <p:nvSpPr>
            <p:cNvPr id="77" name="TextBox 76">
              <a:extLst>
                <a:ext uri="{FF2B5EF4-FFF2-40B4-BE49-F238E27FC236}">
                  <a16:creationId xmlns:a16="http://schemas.microsoft.com/office/drawing/2014/main" id="{95C73CF0-A346-4128-80AE-372D38E8159B}"/>
                </a:ext>
              </a:extLst>
            </p:cNvPr>
            <p:cNvSpPr txBox="1"/>
            <p:nvPr/>
          </p:nvSpPr>
          <p:spPr>
            <a:xfrm>
              <a:off x="497737" y="2402586"/>
              <a:ext cx="397866"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0.8</a:t>
              </a:r>
            </a:p>
          </p:txBody>
        </p:sp>
        <p:sp>
          <p:nvSpPr>
            <p:cNvPr id="78" name="TextBox 77">
              <a:extLst>
                <a:ext uri="{FF2B5EF4-FFF2-40B4-BE49-F238E27FC236}">
                  <a16:creationId xmlns:a16="http://schemas.microsoft.com/office/drawing/2014/main" id="{9352A65C-E348-498E-B771-C7EF4456864E}"/>
                </a:ext>
              </a:extLst>
            </p:cNvPr>
            <p:cNvSpPr txBox="1"/>
            <p:nvPr/>
          </p:nvSpPr>
          <p:spPr>
            <a:xfrm>
              <a:off x="497737" y="2903140"/>
              <a:ext cx="397866"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0.6</a:t>
              </a:r>
            </a:p>
          </p:txBody>
        </p:sp>
        <p:sp>
          <p:nvSpPr>
            <p:cNvPr id="79" name="TextBox 78">
              <a:extLst>
                <a:ext uri="{FF2B5EF4-FFF2-40B4-BE49-F238E27FC236}">
                  <a16:creationId xmlns:a16="http://schemas.microsoft.com/office/drawing/2014/main" id="{2C9D564A-88D2-484C-8278-C064191EC6F3}"/>
                </a:ext>
              </a:extLst>
            </p:cNvPr>
            <p:cNvSpPr txBox="1"/>
            <p:nvPr/>
          </p:nvSpPr>
          <p:spPr>
            <a:xfrm>
              <a:off x="497737" y="3420523"/>
              <a:ext cx="397866"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0.4</a:t>
              </a:r>
            </a:p>
          </p:txBody>
        </p:sp>
        <p:sp>
          <p:nvSpPr>
            <p:cNvPr id="80" name="TextBox 79">
              <a:extLst>
                <a:ext uri="{FF2B5EF4-FFF2-40B4-BE49-F238E27FC236}">
                  <a16:creationId xmlns:a16="http://schemas.microsoft.com/office/drawing/2014/main" id="{465CDABA-D440-49CC-9D94-C467D812BA72}"/>
                </a:ext>
              </a:extLst>
            </p:cNvPr>
            <p:cNvSpPr txBox="1"/>
            <p:nvPr/>
          </p:nvSpPr>
          <p:spPr>
            <a:xfrm>
              <a:off x="497737" y="3926686"/>
              <a:ext cx="397866"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0.2</a:t>
              </a:r>
            </a:p>
          </p:txBody>
        </p:sp>
        <p:sp>
          <p:nvSpPr>
            <p:cNvPr id="81" name="TextBox 80">
              <a:extLst>
                <a:ext uri="{FF2B5EF4-FFF2-40B4-BE49-F238E27FC236}">
                  <a16:creationId xmlns:a16="http://schemas.microsoft.com/office/drawing/2014/main" id="{A95B4A13-6D0F-41B5-AE40-E6FE26124A4F}"/>
                </a:ext>
              </a:extLst>
            </p:cNvPr>
            <p:cNvSpPr txBox="1"/>
            <p:nvPr/>
          </p:nvSpPr>
          <p:spPr>
            <a:xfrm>
              <a:off x="497741" y="4438458"/>
              <a:ext cx="397866"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0.0</a:t>
              </a:r>
            </a:p>
          </p:txBody>
        </p:sp>
        <p:sp>
          <p:nvSpPr>
            <p:cNvPr id="82" name="TextBox 81">
              <a:extLst>
                <a:ext uri="{FF2B5EF4-FFF2-40B4-BE49-F238E27FC236}">
                  <a16:creationId xmlns:a16="http://schemas.microsoft.com/office/drawing/2014/main" id="{E57DE795-55EA-49F3-A6A5-AF463B2F8BA7}"/>
                </a:ext>
              </a:extLst>
            </p:cNvPr>
            <p:cNvSpPr txBox="1"/>
            <p:nvPr/>
          </p:nvSpPr>
          <p:spPr>
            <a:xfrm>
              <a:off x="994407" y="4761158"/>
              <a:ext cx="269625"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0</a:t>
              </a:r>
            </a:p>
          </p:txBody>
        </p:sp>
        <p:sp>
          <p:nvSpPr>
            <p:cNvPr id="83" name="TextBox 82">
              <a:extLst>
                <a:ext uri="{FF2B5EF4-FFF2-40B4-BE49-F238E27FC236}">
                  <a16:creationId xmlns:a16="http://schemas.microsoft.com/office/drawing/2014/main" id="{75DC5033-BA5E-4286-9673-4390C6F5CC5B}"/>
                </a:ext>
              </a:extLst>
            </p:cNvPr>
            <p:cNvSpPr txBox="1"/>
            <p:nvPr/>
          </p:nvSpPr>
          <p:spPr>
            <a:xfrm>
              <a:off x="1664944" y="4761158"/>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10</a:t>
              </a:r>
            </a:p>
          </p:txBody>
        </p:sp>
        <p:sp>
          <p:nvSpPr>
            <p:cNvPr id="84" name="TextBox 83">
              <a:extLst>
                <a:ext uri="{FF2B5EF4-FFF2-40B4-BE49-F238E27FC236}">
                  <a16:creationId xmlns:a16="http://schemas.microsoft.com/office/drawing/2014/main" id="{DA0F7164-14D4-4871-BA1B-DD2FA17775D7}"/>
                </a:ext>
              </a:extLst>
            </p:cNvPr>
            <p:cNvSpPr txBox="1"/>
            <p:nvPr/>
          </p:nvSpPr>
          <p:spPr>
            <a:xfrm>
              <a:off x="2383882" y="4761158"/>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20</a:t>
              </a:r>
            </a:p>
          </p:txBody>
        </p:sp>
        <p:sp>
          <p:nvSpPr>
            <p:cNvPr id="85" name="TextBox 84">
              <a:extLst>
                <a:ext uri="{FF2B5EF4-FFF2-40B4-BE49-F238E27FC236}">
                  <a16:creationId xmlns:a16="http://schemas.microsoft.com/office/drawing/2014/main" id="{0FB592F3-4737-4BFD-9452-E136D3CADA60}"/>
                </a:ext>
              </a:extLst>
            </p:cNvPr>
            <p:cNvSpPr txBox="1"/>
            <p:nvPr/>
          </p:nvSpPr>
          <p:spPr>
            <a:xfrm>
              <a:off x="3102820" y="4761158"/>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30</a:t>
              </a:r>
            </a:p>
          </p:txBody>
        </p:sp>
        <p:sp>
          <p:nvSpPr>
            <p:cNvPr id="86" name="TextBox 85">
              <a:extLst>
                <a:ext uri="{FF2B5EF4-FFF2-40B4-BE49-F238E27FC236}">
                  <a16:creationId xmlns:a16="http://schemas.microsoft.com/office/drawing/2014/main" id="{DCEBBCD5-64A9-4226-B2BB-BC8D8F65B471}"/>
                </a:ext>
              </a:extLst>
            </p:cNvPr>
            <p:cNvSpPr txBox="1"/>
            <p:nvPr/>
          </p:nvSpPr>
          <p:spPr>
            <a:xfrm>
              <a:off x="3821758" y="4761158"/>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40</a:t>
              </a:r>
            </a:p>
          </p:txBody>
        </p:sp>
        <p:sp>
          <p:nvSpPr>
            <p:cNvPr id="87" name="Line 12">
              <a:extLst>
                <a:ext uri="{FF2B5EF4-FFF2-40B4-BE49-F238E27FC236}">
                  <a16:creationId xmlns:a16="http://schemas.microsoft.com/office/drawing/2014/main" id="{287DE02F-BB0A-4BD4-8153-A74E681BDEBF}"/>
                </a:ext>
              </a:extLst>
            </p:cNvPr>
            <p:cNvSpPr>
              <a:spLocks noChangeShapeType="1"/>
            </p:cNvSpPr>
            <p:nvPr/>
          </p:nvSpPr>
          <p:spPr bwMode="auto">
            <a:xfrm>
              <a:off x="2922040" y="473026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8" name="Line 13">
              <a:extLst>
                <a:ext uri="{FF2B5EF4-FFF2-40B4-BE49-F238E27FC236}">
                  <a16:creationId xmlns:a16="http://schemas.microsoft.com/office/drawing/2014/main" id="{2D04EEE9-74BF-4DD1-B40E-5DC6C287749D}"/>
                </a:ext>
              </a:extLst>
            </p:cNvPr>
            <p:cNvSpPr>
              <a:spLocks noChangeShapeType="1"/>
            </p:cNvSpPr>
            <p:nvPr/>
          </p:nvSpPr>
          <p:spPr bwMode="auto">
            <a:xfrm>
              <a:off x="2203156" y="473026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9" name="Line 14">
              <a:extLst>
                <a:ext uri="{FF2B5EF4-FFF2-40B4-BE49-F238E27FC236}">
                  <a16:creationId xmlns:a16="http://schemas.microsoft.com/office/drawing/2014/main" id="{4D1D392B-6D2E-4F45-B1F4-88B1E7C8161C}"/>
                </a:ext>
              </a:extLst>
            </p:cNvPr>
            <p:cNvSpPr>
              <a:spLocks noChangeShapeType="1"/>
            </p:cNvSpPr>
            <p:nvPr/>
          </p:nvSpPr>
          <p:spPr bwMode="auto">
            <a:xfrm>
              <a:off x="3640924" y="473026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90" name="Line 19">
              <a:extLst>
                <a:ext uri="{FF2B5EF4-FFF2-40B4-BE49-F238E27FC236}">
                  <a16:creationId xmlns:a16="http://schemas.microsoft.com/office/drawing/2014/main" id="{779F27A1-1AEF-403B-B4BC-D110232A54E2}"/>
                </a:ext>
              </a:extLst>
            </p:cNvPr>
            <p:cNvSpPr>
              <a:spLocks noChangeShapeType="1"/>
            </p:cNvSpPr>
            <p:nvPr/>
          </p:nvSpPr>
          <p:spPr bwMode="auto">
            <a:xfrm>
              <a:off x="1484272" y="473026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91" name="TextBox 90">
              <a:extLst>
                <a:ext uri="{FF2B5EF4-FFF2-40B4-BE49-F238E27FC236}">
                  <a16:creationId xmlns:a16="http://schemas.microsoft.com/office/drawing/2014/main" id="{1CEECFCF-F7F1-4439-9FD5-BF26FF2EED4F}"/>
                </a:ext>
              </a:extLst>
            </p:cNvPr>
            <p:cNvSpPr txBox="1"/>
            <p:nvPr/>
          </p:nvSpPr>
          <p:spPr>
            <a:xfrm>
              <a:off x="1348013" y="4761158"/>
              <a:ext cx="269625"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5</a:t>
              </a:r>
            </a:p>
          </p:txBody>
        </p:sp>
        <p:sp>
          <p:nvSpPr>
            <p:cNvPr id="92" name="TextBox 91">
              <a:extLst>
                <a:ext uri="{FF2B5EF4-FFF2-40B4-BE49-F238E27FC236}">
                  <a16:creationId xmlns:a16="http://schemas.microsoft.com/office/drawing/2014/main" id="{B546F6CD-9387-4E61-9B17-CBEB422B5B95}"/>
                </a:ext>
              </a:extLst>
            </p:cNvPr>
            <p:cNvSpPr txBox="1"/>
            <p:nvPr/>
          </p:nvSpPr>
          <p:spPr>
            <a:xfrm>
              <a:off x="2024413" y="4761158"/>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15</a:t>
              </a:r>
            </a:p>
          </p:txBody>
        </p:sp>
        <p:sp>
          <p:nvSpPr>
            <p:cNvPr id="93" name="TextBox 92">
              <a:extLst>
                <a:ext uri="{FF2B5EF4-FFF2-40B4-BE49-F238E27FC236}">
                  <a16:creationId xmlns:a16="http://schemas.microsoft.com/office/drawing/2014/main" id="{98AC7983-B71B-470F-A58C-58B6ABADFA8E}"/>
                </a:ext>
              </a:extLst>
            </p:cNvPr>
            <p:cNvSpPr txBox="1"/>
            <p:nvPr/>
          </p:nvSpPr>
          <p:spPr>
            <a:xfrm>
              <a:off x="2743351" y="4761158"/>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25</a:t>
              </a:r>
            </a:p>
          </p:txBody>
        </p:sp>
        <p:sp>
          <p:nvSpPr>
            <p:cNvPr id="94" name="TextBox 93">
              <a:extLst>
                <a:ext uri="{FF2B5EF4-FFF2-40B4-BE49-F238E27FC236}">
                  <a16:creationId xmlns:a16="http://schemas.microsoft.com/office/drawing/2014/main" id="{B174A169-AA7A-425D-B4C6-F6CFB92435AA}"/>
                </a:ext>
              </a:extLst>
            </p:cNvPr>
            <p:cNvSpPr txBox="1"/>
            <p:nvPr/>
          </p:nvSpPr>
          <p:spPr>
            <a:xfrm>
              <a:off x="3462289" y="4761158"/>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35</a:t>
              </a:r>
            </a:p>
          </p:txBody>
        </p:sp>
        <p:sp>
          <p:nvSpPr>
            <p:cNvPr id="95" name="Line 14">
              <a:extLst>
                <a:ext uri="{FF2B5EF4-FFF2-40B4-BE49-F238E27FC236}">
                  <a16:creationId xmlns:a16="http://schemas.microsoft.com/office/drawing/2014/main" id="{F693337E-D84D-48E0-AA0F-56A3FF7A041A}"/>
                </a:ext>
              </a:extLst>
            </p:cNvPr>
            <p:cNvSpPr>
              <a:spLocks noChangeShapeType="1"/>
            </p:cNvSpPr>
            <p:nvPr/>
          </p:nvSpPr>
          <p:spPr bwMode="auto">
            <a:xfrm>
              <a:off x="4359804" y="473026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96" name="TextBox 95">
              <a:extLst>
                <a:ext uri="{FF2B5EF4-FFF2-40B4-BE49-F238E27FC236}">
                  <a16:creationId xmlns:a16="http://schemas.microsoft.com/office/drawing/2014/main" id="{A5D87661-4E2F-49CF-B153-22C85EFAF814}"/>
                </a:ext>
              </a:extLst>
            </p:cNvPr>
            <p:cNvSpPr txBox="1"/>
            <p:nvPr/>
          </p:nvSpPr>
          <p:spPr>
            <a:xfrm>
              <a:off x="4181230" y="4761158"/>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45</a:t>
              </a:r>
            </a:p>
          </p:txBody>
        </p:sp>
        <p:sp>
          <p:nvSpPr>
            <p:cNvPr id="97" name="Line 1016">
              <a:extLst>
                <a:ext uri="{FF2B5EF4-FFF2-40B4-BE49-F238E27FC236}">
                  <a16:creationId xmlns:a16="http://schemas.microsoft.com/office/drawing/2014/main" id="{D7BE0805-5D24-4309-98D7-99627BFD0315}"/>
                </a:ext>
              </a:extLst>
            </p:cNvPr>
            <p:cNvSpPr>
              <a:spLocks noChangeShapeType="1"/>
            </p:cNvSpPr>
            <p:nvPr/>
          </p:nvSpPr>
          <p:spPr bwMode="auto">
            <a:xfrm>
              <a:off x="4210191" y="3528805"/>
              <a:ext cx="0" cy="66731"/>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 name="Freeform: Shape 189">
              <a:extLst>
                <a:ext uri="{FF2B5EF4-FFF2-40B4-BE49-F238E27FC236}">
                  <a16:creationId xmlns:a16="http://schemas.microsoft.com/office/drawing/2014/main" id="{0D0F2F99-BBF5-48B7-AE88-7572A5141A3D}"/>
                </a:ext>
              </a:extLst>
            </p:cNvPr>
            <p:cNvSpPr/>
            <p:nvPr/>
          </p:nvSpPr>
          <p:spPr>
            <a:xfrm>
              <a:off x="919480" y="3299460"/>
              <a:ext cx="1574800" cy="1424940"/>
            </a:xfrm>
            <a:custGeom>
              <a:avLst/>
              <a:gdLst>
                <a:gd name="connsiteX0" fmla="*/ 0 w 1592580"/>
                <a:gd name="connsiteY0" fmla="*/ 0 h 1424940"/>
                <a:gd name="connsiteX1" fmla="*/ 1592580 w 1592580"/>
                <a:gd name="connsiteY1" fmla="*/ 0 h 1424940"/>
                <a:gd name="connsiteX2" fmla="*/ 1592580 w 1592580"/>
                <a:gd name="connsiteY2" fmla="*/ 1424940 h 1424940"/>
              </a:gdLst>
              <a:ahLst/>
              <a:cxnLst>
                <a:cxn ang="0">
                  <a:pos x="connsiteX0" y="connsiteY0"/>
                </a:cxn>
                <a:cxn ang="0">
                  <a:pos x="connsiteX1" y="connsiteY1"/>
                </a:cxn>
                <a:cxn ang="0">
                  <a:pos x="connsiteX2" y="connsiteY2"/>
                </a:cxn>
              </a:cxnLst>
              <a:rect l="l" t="t" r="r" b="b"/>
              <a:pathLst>
                <a:path w="1592580" h="1424940">
                  <a:moveTo>
                    <a:pt x="0" y="0"/>
                  </a:moveTo>
                  <a:lnTo>
                    <a:pt x="1592580" y="0"/>
                  </a:lnTo>
                  <a:lnTo>
                    <a:pt x="1592580" y="1424940"/>
                  </a:lnTo>
                </a:path>
              </a:pathLst>
            </a:custGeom>
            <a:noFill/>
            <a:ln w="19050" cap="sq">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99" name="Line 1016">
              <a:extLst>
                <a:ext uri="{FF2B5EF4-FFF2-40B4-BE49-F238E27FC236}">
                  <a16:creationId xmlns:a16="http://schemas.microsoft.com/office/drawing/2014/main" id="{04999E34-822B-46F8-AEE5-618AEF9909E1}"/>
                </a:ext>
              </a:extLst>
            </p:cNvPr>
            <p:cNvSpPr>
              <a:spLocks noChangeShapeType="1"/>
            </p:cNvSpPr>
            <p:nvPr/>
          </p:nvSpPr>
          <p:spPr bwMode="auto">
            <a:xfrm>
              <a:off x="3366911" y="3528805"/>
              <a:ext cx="0" cy="66731"/>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 name="Line 1016">
              <a:extLst>
                <a:ext uri="{FF2B5EF4-FFF2-40B4-BE49-F238E27FC236}">
                  <a16:creationId xmlns:a16="http://schemas.microsoft.com/office/drawing/2014/main" id="{4FD2FA97-3B5B-40EB-911D-0B6C64703EA1}"/>
                </a:ext>
              </a:extLst>
            </p:cNvPr>
            <p:cNvSpPr>
              <a:spLocks noChangeShapeType="1"/>
            </p:cNvSpPr>
            <p:nvPr/>
          </p:nvSpPr>
          <p:spPr bwMode="auto">
            <a:xfrm>
              <a:off x="3255151" y="3528805"/>
              <a:ext cx="0" cy="66731"/>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1" name="Line 1016">
              <a:extLst>
                <a:ext uri="{FF2B5EF4-FFF2-40B4-BE49-F238E27FC236}">
                  <a16:creationId xmlns:a16="http://schemas.microsoft.com/office/drawing/2014/main" id="{6A28D756-01C4-4714-97B6-572675110061}"/>
                </a:ext>
              </a:extLst>
            </p:cNvPr>
            <p:cNvSpPr>
              <a:spLocks noChangeShapeType="1"/>
            </p:cNvSpPr>
            <p:nvPr/>
          </p:nvSpPr>
          <p:spPr bwMode="auto">
            <a:xfrm>
              <a:off x="3186571" y="3528805"/>
              <a:ext cx="0" cy="66731"/>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 name="Line 1016">
              <a:extLst>
                <a:ext uri="{FF2B5EF4-FFF2-40B4-BE49-F238E27FC236}">
                  <a16:creationId xmlns:a16="http://schemas.microsoft.com/office/drawing/2014/main" id="{FB8DE36B-570E-4D3F-AFA1-BE8835EBF732}"/>
                </a:ext>
              </a:extLst>
            </p:cNvPr>
            <p:cNvSpPr>
              <a:spLocks noChangeShapeType="1"/>
            </p:cNvSpPr>
            <p:nvPr/>
          </p:nvSpPr>
          <p:spPr bwMode="auto">
            <a:xfrm>
              <a:off x="3082431" y="3528805"/>
              <a:ext cx="0" cy="66731"/>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 name="Line 1016">
              <a:extLst>
                <a:ext uri="{FF2B5EF4-FFF2-40B4-BE49-F238E27FC236}">
                  <a16:creationId xmlns:a16="http://schemas.microsoft.com/office/drawing/2014/main" id="{0736188A-8923-4BDD-8B7F-F1C79CAC3C05}"/>
                </a:ext>
              </a:extLst>
            </p:cNvPr>
            <p:cNvSpPr>
              <a:spLocks noChangeShapeType="1"/>
            </p:cNvSpPr>
            <p:nvPr/>
          </p:nvSpPr>
          <p:spPr bwMode="auto">
            <a:xfrm>
              <a:off x="2922411" y="3528805"/>
              <a:ext cx="0" cy="66731"/>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4" name="Line 1016">
              <a:extLst>
                <a:ext uri="{FF2B5EF4-FFF2-40B4-BE49-F238E27FC236}">
                  <a16:creationId xmlns:a16="http://schemas.microsoft.com/office/drawing/2014/main" id="{AE60F1D9-EFE0-4D91-928E-AD7A12C99249}"/>
                </a:ext>
              </a:extLst>
            </p:cNvPr>
            <p:cNvSpPr>
              <a:spLocks noChangeShapeType="1"/>
            </p:cNvSpPr>
            <p:nvPr/>
          </p:nvSpPr>
          <p:spPr bwMode="auto">
            <a:xfrm>
              <a:off x="2599831" y="3363705"/>
              <a:ext cx="0" cy="66731"/>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5" name="Line 1016">
              <a:extLst>
                <a:ext uri="{FF2B5EF4-FFF2-40B4-BE49-F238E27FC236}">
                  <a16:creationId xmlns:a16="http://schemas.microsoft.com/office/drawing/2014/main" id="{F85E4D18-77BB-4351-84BC-DDAA087F17AD}"/>
                </a:ext>
              </a:extLst>
            </p:cNvPr>
            <p:cNvSpPr>
              <a:spLocks noChangeShapeType="1"/>
            </p:cNvSpPr>
            <p:nvPr/>
          </p:nvSpPr>
          <p:spPr bwMode="auto">
            <a:xfrm>
              <a:off x="2277251" y="3211305"/>
              <a:ext cx="0" cy="66731"/>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6" name="Line 1016">
              <a:extLst>
                <a:ext uri="{FF2B5EF4-FFF2-40B4-BE49-F238E27FC236}">
                  <a16:creationId xmlns:a16="http://schemas.microsoft.com/office/drawing/2014/main" id="{226BA477-124D-47F4-8CDC-2298D05B01A6}"/>
                </a:ext>
              </a:extLst>
            </p:cNvPr>
            <p:cNvSpPr>
              <a:spLocks noChangeShapeType="1"/>
            </p:cNvSpPr>
            <p:nvPr/>
          </p:nvSpPr>
          <p:spPr bwMode="auto">
            <a:xfrm>
              <a:off x="2345831" y="3211305"/>
              <a:ext cx="0" cy="66731"/>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7" name="Freeform: Shape 198">
              <a:extLst>
                <a:ext uri="{FF2B5EF4-FFF2-40B4-BE49-F238E27FC236}">
                  <a16:creationId xmlns:a16="http://schemas.microsoft.com/office/drawing/2014/main" id="{2D03D0DF-C655-424E-BC8D-115A7AA176BE}"/>
                </a:ext>
              </a:extLst>
            </p:cNvPr>
            <p:cNvSpPr/>
            <p:nvPr/>
          </p:nvSpPr>
          <p:spPr>
            <a:xfrm>
              <a:off x="1122045" y="2028825"/>
              <a:ext cx="3089910" cy="1531620"/>
            </a:xfrm>
            <a:custGeom>
              <a:avLst/>
              <a:gdLst>
                <a:gd name="connsiteX0" fmla="*/ 3089910 w 3089910"/>
                <a:gd name="connsiteY0" fmla="*/ 1543050 h 1543050"/>
                <a:gd name="connsiteX1" fmla="*/ 1527810 w 3089910"/>
                <a:gd name="connsiteY1" fmla="*/ 1543050 h 1543050"/>
                <a:gd name="connsiteX2" fmla="*/ 1527810 w 3089910"/>
                <a:gd name="connsiteY2" fmla="*/ 1373505 h 1543050"/>
                <a:gd name="connsiteX3" fmla="*/ 1392555 w 3089910"/>
                <a:gd name="connsiteY3" fmla="*/ 1373505 h 1543050"/>
                <a:gd name="connsiteX4" fmla="*/ 1392555 w 3089910"/>
                <a:gd name="connsiteY4" fmla="*/ 1224915 h 1543050"/>
                <a:gd name="connsiteX5" fmla="*/ 1110615 w 3089910"/>
                <a:gd name="connsiteY5" fmla="*/ 1224915 h 1543050"/>
                <a:gd name="connsiteX6" fmla="*/ 1110615 w 3089910"/>
                <a:gd name="connsiteY6" fmla="*/ 1118235 h 1543050"/>
                <a:gd name="connsiteX7" fmla="*/ 1078230 w 3089910"/>
                <a:gd name="connsiteY7" fmla="*/ 1118235 h 1543050"/>
                <a:gd name="connsiteX8" fmla="*/ 1078230 w 3089910"/>
                <a:gd name="connsiteY8" fmla="*/ 1007745 h 1543050"/>
                <a:gd name="connsiteX9" fmla="*/ 973455 w 3089910"/>
                <a:gd name="connsiteY9" fmla="*/ 1007745 h 1543050"/>
                <a:gd name="connsiteX10" fmla="*/ 973455 w 3089910"/>
                <a:gd name="connsiteY10" fmla="*/ 893445 h 1543050"/>
                <a:gd name="connsiteX11" fmla="*/ 960120 w 3089910"/>
                <a:gd name="connsiteY11" fmla="*/ 893445 h 1543050"/>
                <a:gd name="connsiteX12" fmla="*/ 960120 w 3089910"/>
                <a:gd name="connsiteY12" fmla="*/ 790575 h 1543050"/>
                <a:gd name="connsiteX13" fmla="*/ 946785 w 3089910"/>
                <a:gd name="connsiteY13" fmla="*/ 790575 h 1543050"/>
                <a:gd name="connsiteX14" fmla="*/ 946785 w 3089910"/>
                <a:gd name="connsiteY14" fmla="*/ 672465 h 1543050"/>
                <a:gd name="connsiteX15" fmla="*/ 558165 w 3089910"/>
                <a:gd name="connsiteY15" fmla="*/ 672465 h 1543050"/>
                <a:gd name="connsiteX16" fmla="*/ 558165 w 3089910"/>
                <a:gd name="connsiteY16" fmla="*/ 558165 h 1543050"/>
                <a:gd name="connsiteX17" fmla="*/ 424815 w 3089910"/>
                <a:gd name="connsiteY17" fmla="*/ 558165 h 1543050"/>
                <a:gd name="connsiteX18" fmla="*/ 424815 w 3089910"/>
                <a:gd name="connsiteY18" fmla="*/ 459105 h 1543050"/>
                <a:gd name="connsiteX19" fmla="*/ 299085 w 3089910"/>
                <a:gd name="connsiteY19" fmla="*/ 459105 h 1543050"/>
                <a:gd name="connsiteX20" fmla="*/ 299085 w 3089910"/>
                <a:gd name="connsiteY20" fmla="*/ 337185 h 1543050"/>
                <a:gd name="connsiteX21" fmla="*/ 146685 w 3089910"/>
                <a:gd name="connsiteY21" fmla="*/ 337185 h 1543050"/>
                <a:gd name="connsiteX22" fmla="*/ 146685 w 3089910"/>
                <a:gd name="connsiteY22" fmla="*/ 228600 h 1543050"/>
                <a:gd name="connsiteX23" fmla="*/ 74295 w 3089910"/>
                <a:gd name="connsiteY23" fmla="*/ 228600 h 1543050"/>
                <a:gd name="connsiteX24" fmla="*/ 74295 w 3089910"/>
                <a:gd name="connsiteY24" fmla="*/ 114300 h 1543050"/>
                <a:gd name="connsiteX25" fmla="*/ 36195 w 3089910"/>
                <a:gd name="connsiteY25" fmla="*/ 114300 h 1543050"/>
                <a:gd name="connsiteX26" fmla="*/ 36195 w 3089910"/>
                <a:gd name="connsiteY26" fmla="*/ 0 h 1543050"/>
                <a:gd name="connsiteX27" fmla="*/ 0 w 3089910"/>
                <a:gd name="connsiteY27" fmla="*/ 0 h 154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89910" h="1543050">
                  <a:moveTo>
                    <a:pt x="3089910" y="1543050"/>
                  </a:moveTo>
                  <a:lnTo>
                    <a:pt x="1527810" y="1543050"/>
                  </a:lnTo>
                  <a:lnTo>
                    <a:pt x="1527810" y="1373505"/>
                  </a:lnTo>
                  <a:lnTo>
                    <a:pt x="1392555" y="1373505"/>
                  </a:lnTo>
                  <a:lnTo>
                    <a:pt x="1392555" y="1224915"/>
                  </a:lnTo>
                  <a:lnTo>
                    <a:pt x="1110615" y="1224915"/>
                  </a:lnTo>
                  <a:lnTo>
                    <a:pt x="1110615" y="1118235"/>
                  </a:lnTo>
                  <a:lnTo>
                    <a:pt x="1078230" y="1118235"/>
                  </a:lnTo>
                  <a:lnTo>
                    <a:pt x="1078230" y="1007745"/>
                  </a:lnTo>
                  <a:lnTo>
                    <a:pt x="973455" y="1007745"/>
                  </a:lnTo>
                  <a:lnTo>
                    <a:pt x="973455" y="893445"/>
                  </a:lnTo>
                  <a:lnTo>
                    <a:pt x="960120" y="893445"/>
                  </a:lnTo>
                  <a:lnTo>
                    <a:pt x="960120" y="790575"/>
                  </a:lnTo>
                  <a:lnTo>
                    <a:pt x="946785" y="790575"/>
                  </a:lnTo>
                  <a:lnTo>
                    <a:pt x="946785" y="672465"/>
                  </a:lnTo>
                  <a:lnTo>
                    <a:pt x="558165" y="672465"/>
                  </a:lnTo>
                  <a:lnTo>
                    <a:pt x="558165" y="558165"/>
                  </a:lnTo>
                  <a:lnTo>
                    <a:pt x="424815" y="558165"/>
                  </a:lnTo>
                  <a:lnTo>
                    <a:pt x="424815" y="459105"/>
                  </a:lnTo>
                  <a:lnTo>
                    <a:pt x="299085" y="459105"/>
                  </a:lnTo>
                  <a:lnTo>
                    <a:pt x="299085" y="337185"/>
                  </a:lnTo>
                  <a:lnTo>
                    <a:pt x="146685" y="337185"/>
                  </a:lnTo>
                  <a:lnTo>
                    <a:pt x="146685" y="228600"/>
                  </a:lnTo>
                  <a:lnTo>
                    <a:pt x="74295" y="228600"/>
                  </a:lnTo>
                  <a:lnTo>
                    <a:pt x="74295" y="114300"/>
                  </a:lnTo>
                  <a:lnTo>
                    <a:pt x="36195" y="114300"/>
                  </a:lnTo>
                  <a:lnTo>
                    <a:pt x="36195" y="0"/>
                  </a:lnTo>
                  <a:lnTo>
                    <a:pt x="0" y="0"/>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560197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684200" cy="939801"/>
          </a:xfrm>
        </p:spPr>
        <p:txBody>
          <a:bodyPr/>
          <a:lstStyle/>
          <a:p>
            <a:r>
              <a:rPr lang="en-GB" dirty="0"/>
              <a:t>027: Phase II trial of pazopanib in advanced extraskeletal myxoid chondrosarcoma. A collaborative Spanish (GEIS), Italian (ISG) and French (FSG) Sarcoma Groups study – </a:t>
            </a:r>
            <a:r>
              <a:rPr lang="en-GB" dirty="0" err="1"/>
              <a:t>Stacchiotti</a:t>
            </a:r>
            <a:r>
              <a:rPr lang="en-GB" dirty="0"/>
              <a:t> S, et al </a:t>
            </a:r>
          </a:p>
        </p:txBody>
      </p:sp>
      <p:sp>
        <p:nvSpPr>
          <p:cNvPr id="3" name="Content Placeholder 2"/>
          <p:cNvSpPr>
            <a:spLocks noGrp="1"/>
          </p:cNvSpPr>
          <p:nvPr>
            <p:ph idx="1"/>
          </p:nvPr>
        </p:nvSpPr>
        <p:spPr/>
        <p:txBody>
          <a:bodyPr/>
          <a:lstStyle/>
          <a:p>
            <a:pPr marL="0" indent="0">
              <a:buNone/>
            </a:pPr>
            <a:r>
              <a:rPr lang="en-GB" b="1" dirty="0">
                <a:solidFill>
                  <a:schemeClr val="bg1"/>
                </a:solidFill>
              </a:rPr>
              <a:t>KEY RESULTS (CONT.)</a:t>
            </a:r>
          </a:p>
          <a:p>
            <a:endParaRPr lang="en-GB" dirty="0"/>
          </a:p>
        </p:txBody>
      </p:sp>
      <p:sp>
        <p:nvSpPr>
          <p:cNvPr id="4" name="Text Box 4"/>
          <p:cNvSpPr txBox="1">
            <a:spLocks noChangeArrowheads="1"/>
          </p:cNvSpPr>
          <p:nvPr/>
        </p:nvSpPr>
        <p:spPr bwMode="auto">
          <a:xfrm>
            <a:off x="2779027" y="6474897"/>
            <a:ext cx="614431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err="1"/>
              <a:t>Stacchiotti</a:t>
            </a:r>
            <a:r>
              <a:rPr lang="en-GB" sz="1200" dirty="0"/>
              <a:t> S, et al. </a:t>
            </a:r>
            <a:r>
              <a:rPr lang="en-US" sz="1200" dirty="0"/>
              <a:t>CTOS 2018 Annual Meeting, November 14–17, Rome, Italy; Paper </a:t>
            </a:r>
            <a:r>
              <a:rPr lang="en-GB" sz="1200" dirty="0"/>
              <a:t>027</a:t>
            </a:r>
          </a:p>
        </p:txBody>
      </p:sp>
      <p:sp>
        <p:nvSpPr>
          <p:cNvPr id="7" name="TextBox 6"/>
          <p:cNvSpPr txBox="1"/>
          <p:nvPr/>
        </p:nvSpPr>
        <p:spPr>
          <a:xfrm>
            <a:off x="6587364" y="1624085"/>
            <a:ext cx="582211" cy="338554"/>
          </a:xfrm>
          <a:prstGeom prst="rect">
            <a:avLst/>
          </a:prstGeom>
          <a:noFill/>
        </p:spPr>
        <p:txBody>
          <a:bodyPr wrap="none" rtlCol="0">
            <a:spAutoFit/>
          </a:bodyPr>
          <a:lstStyle/>
          <a:p>
            <a:pPr algn="ctr"/>
            <a:r>
              <a:rPr lang="en-GB" sz="1600" b="1" dirty="0"/>
              <a:t>PFS</a:t>
            </a:r>
          </a:p>
        </p:txBody>
      </p:sp>
      <p:sp>
        <p:nvSpPr>
          <p:cNvPr id="8" name="TextBox 7"/>
          <p:cNvSpPr txBox="1"/>
          <p:nvPr/>
        </p:nvSpPr>
        <p:spPr>
          <a:xfrm>
            <a:off x="2306246" y="1635749"/>
            <a:ext cx="582211" cy="338554"/>
          </a:xfrm>
          <a:prstGeom prst="rect">
            <a:avLst/>
          </a:prstGeom>
          <a:noFill/>
        </p:spPr>
        <p:txBody>
          <a:bodyPr wrap="none" rtlCol="0">
            <a:spAutoFit/>
          </a:bodyPr>
          <a:lstStyle/>
          <a:p>
            <a:pPr algn="ctr"/>
            <a:r>
              <a:rPr lang="en-GB" sz="1600" b="1" dirty="0"/>
              <a:t>PFS</a:t>
            </a:r>
          </a:p>
        </p:txBody>
      </p:sp>
      <p:sp>
        <p:nvSpPr>
          <p:cNvPr id="9" name="TextBox 8"/>
          <p:cNvSpPr txBox="1"/>
          <p:nvPr/>
        </p:nvSpPr>
        <p:spPr>
          <a:xfrm>
            <a:off x="622362" y="5299372"/>
            <a:ext cx="3966470" cy="830997"/>
          </a:xfrm>
          <a:prstGeom prst="rect">
            <a:avLst/>
          </a:prstGeom>
          <a:noFill/>
        </p:spPr>
        <p:txBody>
          <a:bodyPr wrap="none" rtlCol="0">
            <a:spAutoFit/>
          </a:bodyPr>
          <a:lstStyle/>
          <a:p>
            <a:r>
              <a:rPr lang="en-GB" sz="1600" dirty="0"/>
              <a:t>mPFS, months</a:t>
            </a:r>
          </a:p>
          <a:p>
            <a:pPr>
              <a:tabLst>
                <a:tab pos="1979613" algn="l"/>
              </a:tabLst>
            </a:pPr>
            <a:r>
              <a:rPr lang="en-GB" sz="1600" dirty="0"/>
              <a:t>Tumour shrinkage	NR</a:t>
            </a:r>
          </a:p>
          <a:p>
            <a:pPr>
              <a:tabLst>
                <a:tab pos="1979613" algn="l"/>
              </a:tabLst>
            </a:pPr>
            <a:r>
              <a:rPr lang="en-GB" sz="1600" dirty="0"/>
              <a:t>No tumour shrinkage	7.7 (95%CI 0, 18.9)</a:t>
            </a:r>
          </a:p>
        </p:txBody>
      </p:sp>
      <p:sp>
        <p:nvSpPr>
          <p:cNvPr id="10" name="TextBox 9"/>
          <p:cNvSpPr txBox="1"/>
          <p:nvPr/>
        </p:nvSpPr>
        <p:spPr>
          <a:xfrm>
            <a:off x="5598288" y="5322627"/>
            <a:ext cx="3017493" cy="830997"/>
          </a:xfrm>
          <a:prstGeom prst="rect">
            <a:avLst/>
          </a:prstGeom>
          <a:noFill/>
        </p:spPr>
        <p:txBody>
          <a:bodyPr wrap="none" rtlCol="0">
            <a:spAutoFit/>
          </a:bodyPr>
          <a:lstStyle/>
          <a:p>
            <a:r>
              <a:rPr lang="en-GB" sz="1600" dirty="0"/>
              <a:t>mPFS, months</a:t>
            </a:r>
          </a:p>
          <a:p>
            <a:pPr>
              <a:tabLst>
                <a:tab pos="982663" algn="l"/>
              </a:tabLst>
            </a:pPr>
            <a:r>
              <a:rPr lang="en-GB" sz="1600" dirty="0"/>
              <a:t>EWS+	19.4</a:t>
            </a:r>
          </a:p>
          <a:p>
            <a:pPr>
              <a:tabLst>
                <a:tab pos="982663" algn="l"/>
              </a:tabLst>
            </a:pPr>
            <a:r>
              <a:rPr lang="en-GB" sz="1600" dirty="0"/>
              <a:t>TAF15+	4.1 (95%CI 0.7, 7.5)</a:t>
            </a:r>
          </a:p>
        </p:txBody>
      </p:sp>
      <p:grpSp>
        <p:nvGrpSpPr>
          <p:cNvPr id="11" name="Group 10">
            <a:extLst>
              <a:ext uri="{FF2B5EF4-FFF2-40B4-BE49-F238E27FC236}">
                <a16:creationId xmlns:a16="http://schemas.microsoft.com/office/drawing/2014/main" id="{20C4AF8A-85F4-478D-8BF3-D382EA9391E7}"/>
              </a:ext>
            </a:extLst>
          </p:cNvPr>
          <p:cNvGrpSpPr/>
          <p:nvPr/>
        </p:nvGrpSpPr>
        <p:grpSpPr>
          <a:xfrm>
            <a:off x="4568927" y="1888556"/>
            <a:ext cx="4301143" cy="3430624"/>
            <a:chOff x="4568927" y="1888556"/>
            <a:chExt cx="4301143" cy="3430624"/>
          </a:xfrm>
        </p:grpSpPr>
        <p:sp>
          <p:nvSpPr>
            <p:cNvPr id="12" name="Freeform 57">
              <a:extLst>
                <a:ext uri="{FF2B5EF4-FFF2-40B4-BE49-F238E27FC236}">
                  <a16:creationId xmlns:a16="http://schemas.microsoft.com/office/drawing/2014/main" id="{6620DD05-7C09-4ADC-9BA2-39C643AC4BE3}"/>
                </a:ext>
              </a:extLst>
            </p:cNvPr>
            <p:cNvSpPr>
              <a:spLocks/>
            </p:cNvSpPr>
            <p:nvPr/>
          </p:nvSpPr>
          <p:spPr bwMode="auto">
            <a:xfrm>
              <a:off x="5245907" y="2029948"/>
              <a:ext cx="3448793" cy="269987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3" name="Line 6">
              <a:extLst>
                <a:ext uri="{FF2B5EF4-FFF2-40B4-BE49-F238E27FC236}">
                  <a16:creationId xmlns:a16="http://schemas.microsoft.com/office/drawing/2014/main" id="{A4F74843-C2FE-4EF4-A9D2-3F487D0504C8}"/>
                </a:ext>
              </a:extLst>
            </p:cNvPr>
            <p:cNvSpPr>
              <a:spLocks noChangeShapeType="1"/>
            </p:cNvSpPr>
            <p:nvPr/>
          </p:nvSpPr>
          <p:spPr bwMode="auto">
            <a:xfrm>
              <a:off x="5165493" y="2029947"/>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4" name="Line 7">
              <a:extLst>
                <a:ext uri="{FF2B5EF4-FFF2-40B4-BE49-F238E27FC236}">
                  <a16:creationId xmlns:a16="http://schemas.microsoft.com/office/drawing/2014/main" id="{8ECB4444-7ED5-4065-B1F4-31F821F889ED}"/>
                </a:ext>
              </a:extLst>
            </p:cNvPr>
            <p:cNvSpPr>
              <a:spLocks noChangeShapeType="1"/>
            </p:cNvSpPr>
            <p:nvPr/>
          </p:nvSpPr>
          <p:spPr bwMode="auto">
            <a:xfrm>
              <a:off x="5165493" y="2541960"/>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5" name="Line 8">
              <a:extLst>
                <a:ext uri="{FF2B5EF4-FFF2-40B4-BE49-F238E27FC236}">
                  <a16:creationId xmlns:a16="http://schemas.microsoft.com/office/drawing/2014/main" id="{F66A9214-6EBA-4CA4-99D3-E4B6DE754549}"/>
                </a:ext>
              </a:extLst>
            </p:cNvPr>
            <p:cNvSpPr>
              <a:spLocks noChangeShapeType="1"/>
            </p:cNvSpPr>
            <p:nvPr/>
          </p:nvSpPr>
          <p:spPr bwMode="auto">
            <a:xfrm>
              <a:off x="5165493" y="3042753"/>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6" name="Line 9">
              <a:extLst>
                <a:ext uri="{FF2B5EF4-FFF2-40B4-BE49-F238E27FC236}">
                  <a16:creationId xmlns:a16="http://schemas.microsoft.com/office/drawing/2014/main" id="{56406338-9838-4D91-9801-ADD1C77805A0}"/>
                </a:ext>
              </a:extLst>
            </p:cNvPr>
            <p:cNvSpPr>
              <a:spLocks noChangeShapeType="1"/>
            </p:cNvSpPr>
            <p:nvPr/>
          </p:nvSpPr>
          <p:spPr bwMode="auto">
            <a:xfrm>
              <a:off x="5165493" y="3560375"/>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7" name="Line 10">
              <a:extLst>
                <a:ext uri="{FF2B5EF4-FFF2-40B4-BE49-F238E27FC236}">
                  <a16:creationId xmlns:a16="http://schemas.microsoft.com/office/drawing/2014/main" id="{7A97CC7F-F224-4B49-86F9-235DF926687D}"/>
                </a:ext>
              </a:extLst>
            </p:cNvPr>
            <p:cNvSpPr>
              <a:spLocks noChangeShapeType="1"/>
            </p:cNvSpPr>
            <p:nvPr/>
          </p:nvSpPr>
          <p:spPr bwMode="auto">
            <a:xfrm>
              <a:off x="5165493" y="4066780"/>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8" name="Line 11">
              <a:extLst>
                <a:ext uri="{FF2B5EF4-FFF2-40B4-BE49-F238E27FC236}">
                  <a16:creationId xmlns:a16="http://schemas.microsoft.com/office/drawing/2014/main" id="{2A96B6D8-4454-44C1-A869-BFE4E03D18C2}"/>
                </a:ext>
              </a:extLst>
            </p:cNvPr>
            <p:cNvSpPr>
              <a:spLocks noChangeShapeType="1"/>
            </p:cNvSpPr>
            <p:nvPr/>
          </p:nvSpPr>
          <p:spPr bwMode="auto">
            <a:xfrm>
              <a:off x="5165493" y="4578794"/>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9" name="Line 12">
              <a:extLst>
                <a:ext uri="{FF2B5EF4-FFF2-40B4-BE49-F238E27FC236}">
                  <a16:creationId xmlns:a16="http://schemas.microsoft.com/office/drawing/2014/main" id="{F57CB8BF-F6D6-4BDB-A883-CC8238F57708}"/>
                </a:ext>
              </a:extLst>
            </p:cNvPr>
            <p:cNvSpPr>
              <a:spLocks noChangeShapeType="1"/>
            </p:cNvSpPr>
            <p:nvPr/>
          </p:nvSpPr>
          <p:spPr bwMode="auto">
            <a:xfrm>
              <a:off x="7400071" y="473026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0" name="Line 13">
              <a:extLst>
                <a:ext uri="{FF2B5EF4-FFF2-40B4-BE49-F238E27FC236}">
                  <a16:creationId xmlns:a16="http://schemas.microsoft.com/office/drawing/2014/main" id="{0FE46B85-E5BE-42B0-AD3C-321226C19FBD}"/>
                </a:ext>
              </a:extLst>
            </p:cNvPr>
            <p:cNvSpPr>
              <a:spLocks noChangeShapeType="1"/>
            </p:cNvSpPr>
            <p:nvPr/>
          </p:nvSpPr>
          <p:spPr bwMode="auto">
            <a:xfrm>
              <a:off x="6753076" y="473026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1" name="Line 14">
              <a:extLst>
                <a:ext uri="{FF2B5EF4-FFF2-40B4-BE49-F238E27FC236}">
                  <a16:creationId xmlns:a16="http://schemas.microsoft.com/office/drawing/2014/main" id="{E9FFD46B-FB32-4DFE-8719-E687D285BF19}"/>
                </a:ext>
              </a:extLst>
            </p:cNvPr>
            <p:cNvSpPr>
              <a:spLocks noChangeShapeType="1"/>
            </p:cNvSpPr>
            <p:nvPr/>
          </p:nvSpPr>
          <p:spPr bwMode="auto">
            <a:xfrm>
              <a:off x="8047066" y="473026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2" name="Line 19">
              <a:extLst>
                <a:ext uri="{FF2B5EF4-FFF2-40B4-BE49-F238E27FC236}">
                  <a16:creationId xmlns:a16="http://schemas.microsoft.com/office/drawing/2014/main" id="{EA0C7344-6BB0-4401-A391-BFFB41764840}"/>
                </a:ext>
              </a:extLst>
            </p:cNvPr>
            <p:cNvSpPr>
              <a:spLocks noChangeShapeType="1"/>
            </p:cNvSpPr>
            <p:nvPr/>
          </p:nvSpPr>
          <p:spPr bwMode="auto">
            <a:xfrm>
              <a:off x="6106081" y="473026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3" name="Line 21">
              <a:extLst>
                <a:ext uri="{FF2B5EF4-FFF2-40B4-BE49-F238E27FC236}">
                  <a16:creationId xmlns:a16="http://schemas.microsoft.com/office/drawing/2014/main" id="{5EE685F9-26AC-4316-9768-176F19ED6AED}"/>
                </a:ext>
              </a:extLst>
            </p:cNvPr>
            <p:cNvSpPr>
              <a:spLocks noChangeShapeType="1"/>
            </p:cNvSpPr>
            <p:nvPr/>
          </p:nvSpPr>
          <p:spPr bwMode="auto">
            <a:xfrm>
              <a:off x="5459086" y="473026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E11D85C0-A3C1-4587-81EC-EC327C5F9BA7}"/>
                </a:ext>
              </a:extLst>
            </p:cNvPr>
            <p:cNvSpPr txBox="1"/>
            <p:nvPr/>
          </p:nvSpPr>
          <p:spPr>
            <a:xfrm rot="16200000">
              <a:off x="3655696" y="3163645"/>
              <a:ext cx="2103461" cy="276999"/>
            </a:xfrm>
            <a:prstGeom prst="rect">
              <a:avLst/>
            </a:prstGeom>
            <a:noFill/>
          </p:spPr>
          <p:txBody>
            <a:bodyPr wrap="none" rtlCol="0">
              <a:spAutoFit/>
            </a:bodyPr>
            <a:lstStyle/>
            <a:p>
              <a:pPr algn="ctr" fontAlgn="base">
                <a:spcBef>
                  <a:spcPct val="0"/>
                </a:spcBef>
                <a:spcAft>
                  <a:spcPct val="0"/>
                </a:spcAft>
              </a:pPr>
              <a:r>
                <a:rPr lang="en-GB" sz="1200" dirty="0">
                  <a:solidFill>
                    <a:srgbClr val="000000"/>
                  </a:solidFill>
                  <a:latin typeface="Arial" panose="020B0604020202020204" pitchFamily="34" charset="0"/>
                  <a:cs typeface="Arial" panose="020B0604020202020204" pitchFamily="34" charset="0"/>
                </a:rPr>
                <a:t>Progression-free survival, %</a:t>
              </a:r>
            </a:p>
          </p:txBody>
        </p:sp>
        <p:sp>
          <p:nvSpPr>
            <p:cNvPr id="25" name="TextBox 24">
              <a:extLst>
                <a:ext uri="{FF2B5EF4-FFF2-40B4-BE49-F238E27FC236}">
                  <a16:creationId xmlns:a16="http://schemas.microsoft.com/office/drawing/2014/main" id="{02DD518F-2568-4474-8CA7-506DD98E96A5}"/>
                </a:ext>
              </a:extLst>
            </p:cNvPr>
            <p:cNvSpPr txBox="1"/>
            <p:nvPr/>
          </p:nvSpPr>
          <p:spPr>
            <a:xfrm>
              <a:off x="6195254" y="5042181"/>
              <a:ext cx="1677062" cy="276999"/>
            </a:xfrm>
            <a:prstGeom prst="rect">
              <a:avLst/>
            </a:prstGeom>
            <a:noFill/>
          </p:spPr>
          <p:txBody>
            <a:bodyPr wrap="none" rtlCol="0">
              <a:spAutoFit/>
            </a:bodyPr>
            <a:lstStyle/>
            <a:p>
              <a:pPr algn="ctr" fontAlgn="base">
                <a:spcBef>
                  <a:spcPct val="0"/>
                </a:spcBef>
                <a:spcAft>
                  <a:spcPct val="0"/>
                </a:spcAft>
              </a:pPr>
              <a:r>
                <a:rPr lang="en-GB" sz="1200" dirty="0">
                  <a:solidFill>
                    <a:srgbClr val="000000"/>
                  </a:solidFill>
                  <a:latin typeface="Arial" panose="020B0604020202020204" pitchFamily="34" charset="0"/>
                  <a:cs typeface="Arial" panose="020B0604020202020204" pitchFamily="34" charset="0"/>
                </a:rPr>
                <a:t>Months from inclusion</a:t>
              </a:r>
            </a:p>
          </p:txBody>
        </p:sp>
        <p:sp>
          <p:nvSpPr>
            <p:cNvPr id="26" name="TextBox 25">
              <a:extLst>
                <a:ext uri="{FF2B5EF4-FFF2-40B4-BE49-F238E27FC236}">
                  <a16:creationId xmlns:a16="http://schemas.microsoft.com/office/drawing/2014/main" id="{99A3E811-BDA7-4DE8-B9D4-75FD9612ACFC}"/>
                </a:ext>
              </a:extLst>
            </p:cNvPr>
            <p:cNvSpPr txBox="1"/>
            <p:nvPr/>
          </p:nvSpPr>
          <p:spPr>
            <a:xfrm>
              <a:off x="4831991" y="1888556"/>
              <a:ext cx="397866"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1.0</a:t>
              </a:r>
            </a:p>
          </p:txBody>
        </p:sp>
        <p:sp>
          <p:nvSpPr>
            <p:cNvPr id="27" name="TextBox 26">
              <a:extLst>
                <a:ext uri="{FF2B5EF4-FFF2-40B4-BE49-F238E27FC236}">
                  <a16:creationId xmlns:a16="http://schemas.microsoft.com/office/drawing/2014/main" id="{1494F18F-5261-460F-B9ED-633780E2F2F5}"/>
                </a:ext>
              </a:extLst>
            </p:cNvPr>
            <p:cNvSpPr txBox="1"/>
            <p:nvPr/>
          </p:nvSpPr>
          <p:spPr>
            <a:xfrm>
              <a:off x="4831993" y="2402586"/>
              <a:ext cx="397866"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0.8</a:t>
              </a:r>
            </a:p>
          </p:txBody>
        </p:sp>
        <p:sp>
          <p:nvSpPr>
            <p:cNvPr id="28" name="TextBox 27">
              <a:extLst>
                <a:ext uri="{FF2B5EF4-FFF2-40B4-BE49-F238E27FC236}">
                  <a16:creationId xmlns:a16="http://schemas.microsoft.com/office/drawing/2014/main" id="{3850FF40-28B9-4AE4-9FCF-C703107EB045}"/>
                </a:ext>
              </a:extLst>
            </p:cNvPr>
            <p:cNvSpPr txBox="1"/>
            <p:nvPr/>
          </p:nvSpPr>
          <p:spPr>
            <a:xfrm>
              <a:off x="4831993" y="2903140"/>
              <a:ext cx="397866"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0.6</a:t>
              </a:r>
            </a:p>
          </p:txBody>
        </p:sp>
        <p:sp>
          <p:nvSpPr>
            <p:cNvPr id="29" name="TextBox 28">
              <a:extLst>
                <a:ext uri="{FF2B5EF4-FFF2-40B4-BE49-F238E27FC236}">
                  <a16:creationId xmlns:a16="http://schemas.microsoft.com/office/drawing/2014/main" id="{20A0082A-37D0-47A1-92CB-3BF631291FA0}"/>
                </a:ext>
              </a:extLst>
            </p:cNvPr>
            <p:cNvSpPr txBox="1"/>
            <p:nvPr/>
          </p:nvSpPr>
          <p:spPr>
            <a:xfrm>
              <a:off x="4831993" y="3420523"/>
              <a:ext cx="397866"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0.4</a:t>
              </a:r>
            </a:p>
          </p:txBody>
        </p:sp>
        <p:sp>
          <p:nvSpPr>
            <p:cNvPr id="30" name="TextBox 29">
              <a:extLst>
                <a:ext uri="{FF2B5EF4-FFF2-40B4-BE49-F238E27FC236}">
                  <a16:creationId xmlns:a16="http://schemas.microsoft.com/office/drawing/2014/main" id="{914A3FB2-B5BA-46F3-AE58-79A33F7514BF}"/>
                </a:ext>
              </a:extLst>
            </p:cNvPr>
            <p:cNvSpPr txBox="1"/>
            <p:nvPr/>
          </p:nvSpPr>
          <p:spPr>
            <a:xfrm>
              <a:off x="4831993" y="3926686"/>
              <a:ext cx="397866"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0.2</a:t>
              </a:r>
            </a:p>
          </p:txBody>
        </p:sp>
        <p:sp>
          <p:nvSpPr>
            <p:cNvPr id="31" name="TextBox 30">
              <a:extLst>
                <a:ext uri="{FF2B5EF4-FFF2-40B4-BE49-F238E27FC236}">
                  <a16:creationId xmlns:a16="http://schemas.microsoft.com/office/drawing/2014/main" id="{49384E20-E8ED-4BEE-B3FE-968605F78CC5}"/>
                </a:ext>
              </a:extLst>
            </p:cNvPr>
            <p:cNvSpPr txBox="1"/>
            <p:nvPr/>
          </p:nvSpPr>
          <p:spPr>
            <a:xfrm>
              <a:off x="4831997" y="4438458"/>
              <a:ext cx="397866"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0.0</a:t>
              </a:r>
            </a:p>
          </p:txBody>
        </p:sp>
        <p:sp>
          <p:nvSpPr>
            <p:cNvPr id="32" name="TextBox 31">
              <a:extLst>
                <a:ext uri="{FF2B5EF4-FFF2-40B4-BE49-F238E27FC236}">
                  <a16:creationId xmlns:a16="http://schemas.microsoft.com/office/drawing/2014/main" id="{AE9F700A-4CC0-4E20-A496-EBD71ABC73DF}"/>
                </a:ext>
              </a:extLst>
            </p:cNvPr>
            <p:cNvSpPr txBox="1"/>
            <p:nvPr/>
          </p:nvSpPr>
          <p:spPr>
            <a:xfrm>
              <a:off x="5328663" y="4761158"/>
              <a:ext cx="269625"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0</a:t>
              </a:r>
            </a:p>
          </p:txBody>
        </p:sp>
        <p:sp>
          <p:nvSpPr>
            <p:cNvPr id="33" name="TextBox 32">
              <a:extLst>
                <a:ext uri="{FF2B5EF4-FFF2-40B4-BE49-F238E27FC236}">
                  <a16:creationId xmlns:a16="http://schemas.microsoft.com/office/drawing/2014/main" id="{85D9A999-4CC5-497B-B039-7114BCD19978}"/>
                </a:ext>
              </a:extLst>
            </p:cNvPr>
            <p:cNvSpPr txBox="1"/>
            <p:nvPr/>
          </p:nvSpPr>
          <p:spPr>
            <a:xfrm>
              <a:off x="5926810" y="4761158"/>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10</a:t>
              </a:r>
            </a:p>
          </p:txBody>
        </p:sp>
        <p:sp>
          <p:nvSpPr>
            <p:cNvPr id="34" name="TextBox 33">
              <a:extLst>
                <a:ext uri="{FF2B5EF4-FFF2-40B4-BE49-F238E27FC236}">
                  <a16:creationId xmlns:a16="http://schemas.microsoft.com/office/drawing/2014/main" id="{FBA8EF0C-F3FE-4661-BCEB-91D4811C1442}"/>
                </a:ext>
              </a:extLst>
            </p:cNvPr>
            <p:cNvSpPr txBox="1"/>
            <p:nvPr/>
          </p:nvSpPr>
          <p:spPr>
            <a:xfrm>
              <a:off x="6577168" y="4761158"/>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20</a:t>
              </a:r>
            </a:p>
          </p:txBody>
        </p:sp>
        <p:sp>
          <p:nvSpPr>
            <p:cNvPr id="35" name="TextBox 34">
              <a:extLst>
                <a:ext uri="{FF2B5EF4-FFF2-40B4-BE49-F238E27FC236}">
                  <a16:creationId xmlns:a16="http://schemas.microsoft.com/office/drawing/2014/main" id="{FD4A65C5-B391-461D-A4C0-69421C8CA7C1}"/>
                </a:ext>
              </a:extLst>
            </p:cNvPr>
            <p:cNvSpPr txBox="1"/>
            <p:nvPr/>
          </p:nvSpPr>
          <p:spPr>
            <a:xfrm>
              <a:off x="7223716" y="4761158"/>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30</a:t>
              </a:r>
            </a:p>
          </p:txBody>
        </p:sp>
        <p:sp>
          <p:nvSpPr>
            <p:cNvPr id="36" name="TextBox 35">
              <a:extLst>
                <a:ext uri="{FF2B5EF4-FFF2-40B4-BE49-F238E27FC236}">
                  <a16:creationId xmlns:a16="http://schemas.microsoft.com/office/drawing/2014/main" id="{A9C6800E-8AE9-49D1-8830-92316A6EBC47}"/>
                </a:ext>
              </a:extLst>
            </p:cNvPr>
            <p:cNvSpPr txBox="1"/>
            <p:nvPr/>
          </p:nvSpPr>
          <p:spPr>
            <a:xfrm>
              <a:off x="7870264" y="4761158"/>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40</a:t>
              </a:r>
            </a:p>
          </p:txBody>
        </p:sp>
        <p:sp>
          <p:nvSpPr>
            <p:cNvPr id="37" name="Line 14">
              <a:extLst>
                <a:ext uri="{FF2B5EF4-FFF2-40B4-BE49-F238E27FC236}">
                  <a16:creationId xmlns:a16="http://schemas.microsoft.com/office/drawing/2014/main" id="{CAB8AC3A-17D6-4C53-B931-56C60CC225BE}"/>
                </a:ext>
              </a:extLst>
            </p:cNvPr>
            <p:cNvSpPr>
              <a:spLocks noChangeShapeType="1"/>
            </p:cNvSpPr>
            <p:nvPr/>
          </p:nvSpPr>
          <p:spPr bwMode="auto">
            <a:xfrm>
              <a:off x="8694060" y="473026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8" name="TextBox 37">
              <a:extLst>
                <a:ext uri="{FF2B5EF4-FFF2-40B4-BE49-F238E27FC236}">
                  <a16:creationId xmlns:a16="http://schemas.microsoft.com/office/drawing/2014/main" id="{C05D783F-1A27-4BB9-840E-7A4759EBCB94}"/>
                </a:ext>
              </a:extLst>
            </p:cNvPr>
            <p:cNvSpPr txBox="1"/>
            <p:nvPr/>
          </p:nvSpPr>
          <p:spPr>
            <a:xfrm>
              <a:off x="8515486" y="4761158"/>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50</a:t>
              </a:r>
            </a:p>
          </p:txBody>
        </p:sp>
        <p:sp>
          <p:nvSpPr>
            <p:cNvPr id="39" name="TextBox 38">
              <a:extLst>
                <a:ext uri="{FF2B5EF4-FFF2-40B4-BE49-F238E27FC236}">
                  <a16:creationId xmlns:a16="http://schemas.microsoft.com/office/drawing/2014/main" id="{F7DA39E2-6EC5-4D39-8E5C-9A0A5BFD7FDA}"/>
                </a:ext>
              </a:extLst>
            </p:cNvPr>
            <p:cNvSpPr txBox="1"/>
            <p:nvPr/>
          </p:nvSpPr>
          <p:spPr>
            <a:xfrm>
              <a:off x="7524652" y="2029503"/>
              <a:ext cx="835485" cy="307777"/>
            </a:xfrm>
            <a:prstGeom prst="rect">
              <a:avLst/>
            </a:prstGeom>
            <a:noFill/>
          </p:spPr>
          <p:txBody>
            <a:bodyPr wrap="none" rtlCol="0">
              <a:spAutoFit/>
            </a:bodyPr>
            <a:lstStyle/>
            <a:p>
              <a:r>
                <a:rPr lang="en-GB" sz="1400" dirty="0"/>
                <a:t>p=0.085</a:t>
              </a:r>
            </a:p>
          </p:txBody>
        </p:sp>
        <p:sp>
          <p:nvSpPr>
            <p:cNvPr id="40" name="Line 1016">
              <a:extLst>
                <a:ext uri="{FF2B5EF4-FFF2-40B4-BE49-F238E27FC236}">
                  <a16:creationId xmlns:a16="http://schemas.microsoft.com/office/drawing/2014/main" id="{2DFEE56F-5946-44C1-88CB-736B3E3DACD9}"/>
                </a:ext>
              </a:extLst>
            </p:cNvPr>
            <p:cNvSpPr>
              <a:spLocks noChangeShapeType="1"/>
            </p:cNvSpPr>
            <p:nvPr/>
          </p:nvSpPr>
          <p:spPr bwMode="auto">
            <a:xfrm>
              <a:off x="8236472" y="3070335"/>
              <a:ext cx="0" cy="66731"/>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 name="TextBox 40">
              <a:extLst>
                <a:ext uri="{FF2B5EF4-FFF2-40B4-BE49-F238E27FC236}">
                  <a16:creationId xmlns:a16="http://schemas.microsoft.com/office/drawing/2014/main" id="{B221FFA6-585D-4151-90F9-BA88B97DCB3F}"/>
                </a:ext>
              </a:extLst>
            </p:cNvPr>
            <p:cNvSpPr txBox="1"/>
            <p:nvPr/>
          </p:nvSpPr>
          <p:spPr>
            <a:xfrm>
              <a:off x="8040144" y="4180916"/>
              <a:ext cx="763351" cy="523220"/>
            </a:xfrm>
            <a:prstGeom prst="rect">
              <a:avLst/>
            </a:prstGeom>
            <a:noFill/>
          </p:spPr>
          <p:txBody>
            <a:bodyPr wrap="none" rtlCol="0">
              <a:spAutoFit/>
            </a:bodyPr>
            <a:lstStyle/>
            <a:p>
              <a:r>
                <a:rPr lang="en-GB" sz="1400" dirty="0"/>
                <a:t>NR4A3</a:t>
              </a:r>
            </a:p>
            <a:p>
              <a:r>
                <a:rPr lang="en-GB" sz="1400" dirty="0"/>
                <a:t>TAF15</a:t>
              </a:r>
            </a:p>
          </p:txBody>
        </p:sp>
        <p:cxnSp>
          <p:nvCxnSpPr>
            <p:cNvPr id="42" name="Straight Connector 41">
              <a:extLst>
                <a:ext uri="{FF2B5EF4-FFF2-40B4-BE49-F238E27FC236}">
                  <a16:creationId xmlns:a16="http://schemas.microsoft.com/office/drawing/2014/main" id="{E8F978B3-A521-45AD-B1A1-32DF6BF3C8F8}"/>
                </a:ext>
              </a:extLst>
            </p:cNvPr>
            <p:cNvCxnSpPr/>
            <p:nvPr/>
          </p:nvCxnSpPr>
          <p:spPr>
            <a:xfrm>
              <a:off x="7824144" y="4338307"/>
              <a:ext cx="21600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96BAA5E-C604-4979-B1A9-F18073220D06}"/>
                </a:ext>
              </a:extLst>
            </p:cNvPr>
            <p:cNvCxnSpPr/>
            <p:nvPr/>
          </p:nvCxnSpPr>
          <p:spPr>
            <a:xfrm>
              <a:off x="7824144" y="4551016"/>
              <a:ext cx="21600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Line 1016">
              <a:extLst>
                <a:ext uri="{FF2B5EF4-FFF2-40B4-BE49-F238E27FC236}">
                  <a16:creationId xmlns:a16="http://schemas.microsoft.com/office/drawing/2014/main" id="{DE298C2E-9D31-4F35-9B45-7BF6E160E7F9}"/>
                </a:ext>
              </a:extLst>
            </p:cNvPr>
            <p:cNvSpPr>
              <a:spLocks noChangeShapeType="1"/>
            </p:cNvSpPr>
            <p:nvPr/>
          </p:nvSpPr>
          <p:spPr bwMode="auto">
            <a:xfrm>
              <a:off x="7479552" y="3070335"/>
              <a:ext cx="0" cy="66731"/>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 name="Line 1016">
              <a:extLst>
                <a:ext uri="{FF2B5EF4-FFF2-40B4-BE49-F238E27FC236}">
                  <a16:creationId xmlns:a16="http://schemas.microsoft.com/office/drawing/2014/main" id="{78BE44A4-1C02-4B7A-B3FC-007C41AC0CB8}"/>
                </a:ext>
              </a:extLst>
            </p:cNvPr>
            <p:cNvSpPr>
              <a:spLocks noChangeShapeType="1"/>
            </p:cNvSpPr>
            <p:nvPr/>
          </p:nvSpPr>
          <p:spPr bwMode="auto">
            <a:xfrm>
              <a:off x="7377952" y="3070335"/>
              <a:ext cx="0" cy="66731"/>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 name="Line 1016">
              <a:extLst>
                <a:ext uri="{FF2B5EF4-FFF2-40B4-BE49-F238E27FC236}">
                  <a16:creationId xmlns:a16="http://schemas.microsoft.com/office/drawing/2014/main" id="{BBE48DB1-70E0-418B-89DC-291FEB808A27}"/>
                </a:ext>
              </a:extLst>
            </p:cNvPr>
            <p:cNvSpPr>
              <a:spLocks noChangeShapeType="1"/>
            </p:cNvSpPr>
            <p:nvPr/>
          </p:nvSpPr>
          <p:spPr bwMode="auto">
            <a:xfrm>
              <a:off x="6494032" y="3070335"/>
              <a:ext cx="0" cy="66731"/>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 name="Line 1016">
              <a:extLst>
                <a:ext uri="{FF2B5EF4-FFF2-40B4-BE49-F238E27FC236}">
                  <a16:creationId xmlns:a16="http://schemas.microsoft.com/office/drawing/2014/main" id="{89C72012-A388-4173-82D6-64DBC2DFD9E6}"/>
                </a:ext>
              </a:extLst>
            </p:cNvPr>
            <p:cNvSpPr>
              <a:spLocks noChangeShapeType="1"/>
            </p:cNvSpPr>
            <p:nvPr/>
          </p:nvSpPr>
          <p:spPr bwMode="auto">
            <a:xfrm>
              <a:off x="6562612" y="3070335"/>
              <a:ext cx="0" cy="66731"/>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 name="Line 1016">
              <a:extLst>
                <a:ext uri="{FF2B5EF4-FFF2-40B4-BE49-F238E27FC236}">
                  <a16:creationId xmlns:a16="http://schemas.microsoft.com/office/drawing/2014/main" id="{8F145D84-F0E3-4F0B-8570-478477499705}"/>
                </a:ext>
              </a:extLst>
            </p:cNvPr>
            <p:cNvSpPr>
              <a:spLocks noChangeShapeType="1"/>
            </p:cNvSpPr>
            <p:nvPr/>
          </p:nvSpPr>
          <p:spPr bwMode="auto">
            <a:xfrm>
              <a:off x="7233172" y="3070335"/>
              <a:ext cx="0" cy="66731"/>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 name="Line 1016">
              <a:extLst>
                <a:ext uri="{FF2B5EF4-FFF2-40B4-BE49-F238E27FC236}">
                  <a16:creationId xmlns:a16="http://schemas.microsoft.com/office/drawing/2014/main" id="{4429BC3E-B9BD-48E1-8F3C-72D372E2FD58}"/>
                </a:ext>
              </a:extLst>
            </p:cNvPr>
            <p:cNvSpPr>
              <a:spLocks noChangeShapeType="1"/>
            </p:cNvSpPr>
            <p:nvPr/>
          </p:nvSpPr>
          <p:spPr bwMode="auto">
            <a:xfrm>
              <a:off x="7070612" y="3070335"/>
              <a:ext cx="0" cy="66731"/>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0" name="Freeform: Shape 156">
              <a:extLst>
                <a:ext uri="{FF2B5EF4-FFF2-40B4-BE49-F238E27FC236}">
                  <a16:creationId xmlns:a16="http://schemas.microsoft.com/office/drawing/2014/main" id="{86D10094-0D7A-4C11-A28C-24A7CBEB9F3A}"/>
                </a:ext>
              </a:extLst>
            </p:cNvPr>
            <p:cNvSpPr/>
            <p:nvPr/>
          </p:nvSpPr>
          <p:spPr>
            <a:xfrm>
              <a:off x="5440680" y="2025015"/>
              <a:ext cx="2807970" cy="1080135"/>
            </a:xfrm>
            <a:custGeom>
              <a:avLst/>
              <a:gdLst>
                <a:gd name="connsiteX0" fmla="*/ 0 w 2807970"/>
                <a:gd name="connsiteY0" fmla="*/ 0 h 1080135"/>
                <a:gd name="connsiteX1" fmla="*/ 70485 w 2807970"/>
                <a:gd name="connsiteY1" fmla="*/ 0 h 1080135"/>
                <a:gd name="connsiteX2" fmla="*/ 70485 w 2807970"/>
                <a:gd name="connsiteY2" fmla="*/ 140970 h 1080135"/>
                <a:gd name="connsiteX3" fmla="*/ 213360 w 2807970"/>
                <a:gd name="connsiteY3" fmla="*/ 140970 h 1080135"/>
                <a:gd name="connsiteX4" fmla="*/ 213360 w 2807970"/>
                <a:gd name="connsiteY4" fmla="*/ 272415 h 1080135"/>
                <a:gd name="connsiteX5" fmla="*/ 394335 w 2807970"/>
                <a:gd name="connsiteY5" fmla="*/ 272415 h 1080135"/>
                <a:gd name="connsiteX6" fmla="*/ 394335 w 2807970"/>
                <a:gd name="connsiteY6" fmla="*/ 411480 h 1080135"/>
                <a:gd name="connsiteX7" fmla="*/ 510540 w 2807970"/>
                <a:gd name="connsiteY7" fmla="*/ 411480 h 1080135"/>
                <a:gd name="connsiteX8" fmla="*/ 510540 w 2807970"/>
                <a:gd name="connsiteY8" fmla="*/ 541020 h 1080135"/>
                <a:gd name="connsiteX9" fmla="*/ 712470 w 2807970"/>
                <a:gd name="connsiteY9" fmla="*/ 541020 h 1080135"/>
                <a:gd name="connsiteX10" fmla="*/ 712470 w 2807970"/>
                <a:gd name="connsiteY10" fmla="*/ 672465 h 1080135"/>
                <a:gd name="connsiteX11" fmla="*/ 859155 w 2807970"/>
                <a:gd name="connsiteY11" fmla="*/ 672465 h 1080135"/>
                <a:gd name="connsiteX12" fmla="*/ 859155 w 2807970"/>
                <a:gd name="connsiteY12" fmla="*/ 821055 h 1080135"/>
                <a:gd name="connsiteX13" fmla="*/ 882015 w 2807970"/>
                <a:gd name="connsiteY13" fmla="*/ 821055 h 1080135"/>
                <a:gd name="connsiteX14" fmla="*/ 882015 w 2807970"/>
                <a:gd name="connsiteY14" fmla="*/ 950595 h 1080135"/>
                <a:gd name="connsiteX15" fmla="*/ 899160 w 2807970"/>
                <a:gd name="connsiteY15" fmla="*/ 950595 h 1080135"/>
                <a:gd name="connsiteX16" fmla="*/ 899160 w 2807970"/>
                <a:gd name="connsiteY16" fmla="*/ 1080135 h 1080135"/>
                <a:gd name="connsiteX17" fmla="*/ 2807970 w 2807970"/>
                <a:gd name="connsiteY17" fmla="*/ 1080135 h 1080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7970" h="1080135">
                  <a:moveTo>
                    <a:pt x="0" y="0"/>
                  </a:moveTo>
                  <a:lnTo>
                    <a:pt x="70485" y="0"/>
                  </a:lnTo>
                  <a:lnTo>
                    <a:pt x="70485" y="140970"/>
                  </a:lnTo>
                  <a:lnTo>
                    <a:pt x="213360" y="140970"/>
                  </a:lnTo>
                  <a:lnTo>
                    <a:pt x="213360" y="272415"/>
                  </a:lnTo>
                  <a:lnTo>
                    <a:pt x="394335" y="272415"/>
                  </a:lnTo>
                  <a:lnTo>
                    <a:pt x="394335" y="411480"/>
                  </a:lnTo>
                  <a:lnTo>
                    <a:pt x="510540" y="411480"/>
                  </a:lnTo>
                  <a:lnTo>
                    <a:pt x="510540" y="541020"/>
                  </a:lnTo>
                  <a:lnTo>
                    <a:pt x="712470" y="541020"/>
                  </a:lnTo>
                  <a:lnTo>
                    <a:pt x="712470" y="672465"/>
                  </a:lnTo>
                  <a:lnTo>
                    <a:pt x="859155" y="672465"/>
                  </a:lnTo>
                  <a:lnTo>
                    <a:pt x="859155" y="821055"/>
                  </a:lnTo>
                  <a:lnTo>
                    <a:pt x="882015" y="821055"/>
                  </a:lnTo>
                  <a:lnTo>
                    <a:pt x="882015" y="950595"/>
                  </a:lnTo>
                  <a:lnTo>
                    <a:pt x="899160" y="950595"/>
                  </a:lnTo>
                  <a:lnTo>
                    <a:pt x="899160" y="1080135"/>
                  </a:lnTo>
                  <a:lnTo>
                    <a:pt x="2807970" y="1080135"/>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1" name="Freeform: Shape 157">
              <a:extLst>
                <a:ext uri="{FF2B5EF4-FFF2-40B4-BE49-F238E27FC236}">
                  <a16:creationId xmlns:a16="http://schemas.microsoft.com/office/drawing/2014/main" id="{E95388B0-DA91-49D9-8DA7-947AAA1529D9}"/>
                </a:ext>
              </a:extLst>
            </p:cNvPr>
            <p:cNvSpPr/>
            <p:nvPr/>
          </p:nvSpPr>
          <p:spPr>
            <a:xfrm>
              <a:off x="5444490" y="2023110"/>
              <a:ext cx="1906905" cy="2550795"/>
            </a:xfrm>
            <a:custGeom>
              <a:avLst/>
              <a:gdLst>
                <a:gd name="connsiteX0" fmla="*/ 0 w 1906905"/>
                <a:gd name="connsiteY0" fmla="*/ 0 h 2550795"/>
                <a:gd name="connsiteX1" fmla="*/ 127635 w 1906905"/>
                <a:gd name="connsiteY1" fmla="*/ 0 h 2550795"/>
                <a:gd name="connsiteX2" fmla="*/ 127635 w 1906905"/>
                <a:gd name="connsiteY2" fmla="*/ 859155 h 2550795"/>
                <a:gd name="connsiteX3" fmla="*/ 272415 w 1906905"/>
                <a:gd name="connsiteY3" fmla="*/ 859155 h 2550795"/>
                <a:gd name="connsiteX4" fmla="*/ 272415 w 1906905"/>
                <a:gd name="connsiteY4" fmla="*/ 1710690 h 2550795"/>
                <a:gd name="connsiteX5" fmla="*/ 1906905 w 1906905"/>
                <a:gd name="connsiteY5" fmla="*/ 1710690 h 2550795"/>
                <a:gd name="connsiteX6" fmla="*/ 1906905 w 1906905"/>
                <a:gd name="connsiteY6" fmla="*/ 2550795 h 255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6905" h="2550795">
                  <a:moveTo>
                    <a:pt x="0" y="0"/>
                  </a:moveTo>
                  <a:lnTo>
                    <a:pt x="127635" y="0"/>
                  </a:lnTo>
                  <a:lnTo>
                    <a:pt x="127635" y="859155"/>
                  </a:lnTo>
                  <a:lnTo>
                    <a:pt x="272415" y="859155"/>
                  </a:lnTo>
                  <a:lnTo>
                    <a:pt x="272415" y="1710690"/>
                  </a:lnTo>
                  <a:lnTo>
                    <a:pt x="1906905" y="1710690"/>
                  </a:lnTo>
                  <a:lnTo>
                    <a:pt x="1906905" y="2550795"/>
                  </a:lnTo>
                </a:path>
              </a:pathLst>
            </a:custGeom>
            <a:ln w="22225">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grpSp>
      <p:grpSp>
        <p:nvGrpSpPr>
          <p:cNvPr id="52" name="Group 51">
            <a:extLst>
              <a:ext uri="{FF2B5EF4-FFF2-40B4-BE49-F238E27FC236}">
                <a16:creationId xmlns:a16="http://schemas.microsoft.com/office/drawing/2014/main" id="{74112E11-7DDA-455D-9BB3-CA89C9D3A205}"/>
              </a:ext>
            </a:extLst>
          </p:cNvPr>
          <p:cNvGrpSpPr/>
          <p:nvPr/>
        </p:nvGrpSpPr>
        <p:grpSpPr>
          <a:xfrm>
            <a:off x="234669" y="1888556"/>
            <a:ext cx="4301145" cy="3430624"/>
            <a:chOff x="234669" y="1888556"/>
            <a:chExt cx="4301145" cy="3430624"/>
          </a:xfrm>
        </p:grpSpPr>
        <p:sp>
          <p:nvSpPr>
            <p:cNvPr id="53" name="Freeform 57">
              <a:extLst>
                <a:ext uri="{FF2B5EF4-FFF2-40B4-BE49-F238E27FC236}">
                  <a16:creationId xmlns:a16="http://schemas.microsoft.com/office/drawing/2014/main" id="{AAA4D56A-753F-4355-B2FE-0A0F0E24A0A8}"/>
                </a:ext>
              </a:extLst>
            </p:cNvPr>
            <p:cNvSpPr>
              <a:spLocks/>
            </p:cNvSpPr>
            <p:nvPr/>
          </p:nvSpPr>
          <p:spPr bwMode="auto">
            <a:xfrm>
              <a:off x="911651" y="2029948"/>
              <a:ext cx="3448793" cy="269987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54" name="Line 6">
              <a:extLst>
                <a:ext uri="{FF2B5EF4-FFF2-40B4-BE49-F238E27FC236}">
                  <a16:creationId xmlns:a16="http://schemas.microsoft.com/office/drawing/2014/main" id="{0FCE8C0A-E029-46B1-A8DB-DE2C1267AFEA}"/>
                </a:ext>
              </a:extLst>
            </p:cNvPr>
            <p:cNvSpPr>
              <a:spLocks noChangeShapeType="1"/>
            </p:cNvSpPr>
            <p:nvPr/>
          </p:nvSpPr>
          <p:spPr bwMode="auto">
            <a:xfrm>
              <a:off x="831237" y="2029947"/>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55" name="Line 7">
              <a:extLst>
                <a:ext uri="{FF2B5EF4-FFF2-40B4-BE49-F238E27FC236}">
                  <a16:creationId xmlns:a16="http://schemas.microsoft.com/office/drawing/2014/main" id="{1748E9C8-1A25-41E9-B8A3-B14E5B300EAA}"/>
                </a:ext>
              </a:extLst>
            </p:cNvPr>
            <p:cNvSpPr>
              <a:spLocks noChangeShapeType="1"/>
            </p:cNvSpPr>
            <p:nvPr/>
          </p:nvSpPr>
          <p:spPr bwMode="auto">
            <a:xfrm>
              <a:off x="831237" y="2541960"/>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56" name="Line 8">
              <a:extLst>
                <a:ext uri="{FF2B5EF4-FFF2-40B4-BE49-F238E27FC236}">
                  <a16:creationId xmlns:a16="http://schemas.microsoft.com/office/drawing/2014/main" id="{85FAB6F8-1DBF-444E-8A2E-D6178461224F}"/>
                </a:ext>
              </a:extLst>
            </p:cNvPr>
            <p:cNvSpPr>
              <a:spLocks noChangeShapeType="1"/>
            </p:cNvSpPr>
            <p:nvPr/>
          </p:nvSpPr>
          <p:spPr bwMode="auto">
            <a:xfrm>
              <a:off x="831237" y="3042753"/>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57" name="Line 9">
              <a:extLst>
                <a:ext uri="{FF2B5EF4-FFF2-40B4-BE49-F238E27FC236}">
                  <a16:creationId xmlns:a16="http://schemas.microsoft.com/office/drawing/2014/main" id="{7BF84B81-3A42-42F7-A7F4-1352C0C7E7A1}"/>
                </a:ext>
              </a:extLst>
            </p:cNvPr>
            <p:cNvSpPr>
              <a:spLocks noChangeShapeType="1"/>
            </p:cNvSpPr>
            <p:nvPr/>
          </p:nvSpPr>
          <p:spPr bwMode="auto">
            <a:xfrm>
              <a:off x="831237" y="3560375"/>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58" name="Line 10">
              <a:extLst>
                <a:ext uri="{FF2B5EF4-FFF2-40B4-BE49-F238E27FC236}">
                  <a16:creationId xmlns:a16="http://schemas.microsoft.com/office/drawing/2014/main" id="{06F64511-74D2-4FE2-B29D-3CEC440D88D9}"/>
                </a:ext>
              </a:extLst>
            </p:cNvPr>
            <p:cNvSpPr>
              <a:spLocks noChangeShapeType="1"/>
            </p:cNvSpPr>
            <p:nvPr/>
          </p:nvSpPr>
          <p:spPr bwMode="auto">
            <a:xfrm>
              <a:off x="831237" y="4066780"/>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59" name="Line 11">
              <a:extLst>
                <a:ext uri="{FF2B5EF4-FFF2-40B4-BE49-F238E27FC236}">
                  <a16:creationId xmlns:a16="http://schemas.microsoft.com/office/drawing/2014/main" id="{8C731810-FF01-4E7A-A862-CA8E63E583F7}"/>
                </a:ext>
              </a:extLst>
            </p:cNvPr>
            <p:cNvSpPr>
              <a:spLocks noChangeShapeType="1"/>
            </p:cNvSpPr>
            <p:nvPr/>
          </p:nvSpPr>
          <p:spPr bwMode="auto">
            <a:xfrm>
              <a:off x="831237" y="4578794"/>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0" name="Line 12">
              <a:extLst>
                <a:ext uri="{FF2B5EF4-FFF2-40B4-BE49-F238E27FC236}">
                  <a16:creationId xmlns:a16="http://schemas.microsoft.com/office/drawing/2014/main" id="{E74B7177-EF2C-45E2-A7A5-88A9CC4DC61D}"/>
                </a:ext>
              </a:extLst>
            </p:cNvPr>
            <p:cNvSpPr>
              <a:spLocks noChangeShapeType="1"/>
            </p:cNvSpPr>
            <p:nvPr/>
          </p:nvSpPr>
          <p:spPr bwMode="auto">
            <a:xfrm>
              <a:off x="3281482" y="473026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1" name="Line 13">
              <a:extLst>
                <a:ext uri="{FF2B5EF4-FFF2-40B4-BE49-F238E27FC236}">
                  <a16:creationId xmlns:a16="http://schemas.microsoft.com/office/drawing/2014/main" id="{D0C04FB1-5AD9-4F23-BC83-B02AD9924B01}"/>
                </a:ext>
              </a:extLst>
            </p:cNvPr>
            <p:cNvSpPr>
              <a:spLocks noChangeShapeType="1"/>
            </p:cNvSpPr>
            <p:nvPr/>
          </p:nvSpPr>
          <p:spPr bwMode="auto">
            <a:xfrm>
              <a:off x="2562598" y="473026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2" name="Line 14">
              <a:extLst>
                <a:ext uri="{FF2B5EF4-FFF2-40B4-BE49-F238E27FC236}">
                  <a16:creationId xmlns:a16="http://schemas.microsoft.com/office/drawing/2014/main" id="{EEA70729-8777-4937-961F-6DAC3659DDDD}"/>
                </a:ext>
              </a:extLst>
            </p:cNvPr>
            <p:cNvSpPr>
              <a:spLocks noChangeShapeType="1"/>
            </p:cNvSpPr>
            <p:nvPr/>
          </p:nvSpPr>
          <p:spPr bwMode="auto">
            <a:xfrm>
              <a:off x="4000366" y="473026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3" name="Line 19">
              <a:extLst>
                <a:ext uri="{FF2B5EF4-FFF2-40B4-BE49-F238E27FC236}">
                  <a16:creationId xmlns:a16="http://schemas.microsoft.com/office/drawing/2014/main" id="{32ECD7B5-5EBD-4CDE-83F1-187F972359BA}"/>
                </a:ext>
              </a:extLst>
            </p:cNvPr>
            <p:cNvSpPr>
              <a:spLocks noChangeShapeType="1"/>
            </p:cNvSpPr>
            <p:nvPr/>
          </p:nvSpPr>
          <p:spPr bwMode="auto">
            <a:xfrm>
              <a:off x="1843714" y="473026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4" name="Line 21">
              <a:extLst>
                <a:ext uri="{FF2B5EF4-FFF2-40B4-BE49-F238E27FC236}">
                  <a16:creationId xmlns:a16="http://schemas.microsoft.com/office/drawing/2014/main" id="{FF7E63D3-36CD-4CD1-BC3B-D3E1AD5F3A8D}"/>
                </a:ext>
              </a:extLst>
            </p:cNvPr>
            <p:cNvSpPr>
              <a:spLocks noChangeShapeType="1"/>
            </p:cNvSpPr>
            <p:nvPr/>
          </p:nvSpPr>
          <p:spPr bwMode="auto">
            <a:xfrm>
              <a:off x="1124830" y="473026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17541B1A-4E27-4E07-9F82-C64F0CEA99AD}"/>
                </a:ext>
              </a:extLst>
            </p:cNvPr>
            <p:cNvSpPr txBox="1"/>
            <p:nvPr/>
          </p:nvSpPr>
          <p:spPr>
            <a:xfrm rot="16200000">
              <a:off x="-678562" y="3163645"/>
              <a:ext cx="2103461" cy="276999"/>
            </a:xfrm>
            <a:prstGeom prst="rect">
              <a:avLst/>
            </a:prstGeom>
            <a:noFill/>
          </p:spPr>
          <p:txBody>
            <a:bodyPr wrap="none" rtlCol="0">
              <a:spAutoFit/>
            </a:bodyPr>
            <a:lstStyle/>
            <a:p>
              <a:pPr algn="ctr" fontAlgn="base">
                <a:spcBef>
                  <a:spcPct val="0"/>
                </a:spcBef>
                <a:spcAft>
                  <a:spcPct val="0"/>
                </a:spcAft>
              </a:pPr>
              <a:r>
                <a:rPr lang="en-GB" sz="1200" dirty="0">
                  <a:solidFill>
                    <a:srgbClr val="000000"/>
                  </a:solidFill>
                  <a:latin typeface="Arial" panose="020B0604020202020204" pitchFamily="34" charset="0"/>
                  <a:cs typeface="Arial" panose="020B0604020202020204" pitchFamily="34" charset="0"/>
                </a:rPr>
                <a:t>Progression-free survival, %</a:t>
              </a:r>
            </a:p>
          </p:txBody>
        </p:sp>
        <p:sp>
          <p:nvSpPr>
            <p:cNvPr id="66" name="TextBox 65">
              <a:extLst>
                <a:ext uri="{FF2B5EF4-FFF2-40B4-BE49-F238E27FC236}">
                  <a16:creationId xmlns:a16="http://schemas.microsoft.com/office/drawing/2014/main" id="{BA42590E-4168-4BC6-A070-3083AC1C1EFE}"/>
                </a:ext>
              </a:extLst>
            </p:cNvPr>
            <p:cNvSpPr txBox="1"/>
            <p:nvPr/>
          </p:nvSpPr>
          <p:spPr>
            <a:xfrm>
              <a:off x="1860998" y="5042181"/>
              <a:ext cx="1677062" cy="276999"/>
            </a:xfrm>
            <a:prstGeom prst="rect">
              <a:avLst/>
            </a:prstGeom>
            <a:noFill/>
          </p:spPr>
          <p:txBody>
            <a:bodyPr wrap="none" rtlCol="0">
              <a:spAutoFit/>
            </a:bodyPr>
            <a:lstStyle/>
            <a:p>
              <a:pPr algn="ctr" fontAlgn="base">
                <a:spcBef>
                  <a:spcPct val="0"/>
                </a:spcBef>
                <a:spcAft>
                  <a:spcPct val="0"/>
                </a:spcAft>
              </a:pPr>
              <a:r>
                <a:rPr lang="en-GB" sz="1200" dirty="0">
                  <a:solidFill>
                    <a:srgbClr val="000000"/>
                  </a:solidFill>
                  <a:latin typeface="Arial" panose="020B0604020202020204" pitchFamily="34" charset="0"/>
                  <a:cs typeface="Arial" panose="020B0604020202020204" pitchFamily="34" charset="0"/>
                </a:rPr>
                <a:t>Months after inclusion</a:t>
              </a:r>
            </a:p>
          </p:txBody>
        </p:sp>
        <p:sp>
          <p:nvSpPr>
            <p:cNvPr id="67" name="TextBox 66">
              <a:extLst>
                <a:ext uri="{FF2B5EF4-FFF2-40B4-BE49-F238E27FC236}">
                  <a16:creationId xmlns:a16="http://schemas.microsoft.com/office/drawing/2014/main" id="{BD704CB2-87C2-4B7D-85C5-D365CFA018D7}"/>
                </a:ext>
              </a:extLst>
            </p:cNvPr>
            <p:cNvSpPr txBox="1"/>
            <p:nvPr/>
          </p:nvSpPr>
          <p:spPr>
            <a:xfrm>
              <a:off x="497735" y="1888556"/>
              <a:ext cx="397866"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1.0</a:t>
              </a:r>
            </a:p>
          </p:txBody>
        </p:sp>
        <p:sp>
          <p:nvSpPr>
            <p:cNvPr id="68" name="TextBox 67">
              <a:extLst>
                <a:ext uri="{FF2B5EF4-FFF2-40B4-BE49-F238E27FC236}">
                  <a16:creationId xmlns:a16="http://schemas.microsoft.com/office/drawing/2014/main" id="{DDB36762-C154-42BE-A8B6-894C7F3190AD}"/>
                </a:ext>
              </a:extLst>
            </p:cNvPr>
            <p:cNvSpPr txBox="1"/>
            <p:nvPr/>
          </p:nvSpPr>
          <p:spPr>
            <a:xfrm>
              <a:off x="497737" y="2402586"/>
              <a:ext cx="397866"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0.8</a:t>
              </a:r>
            </a:p>
          </p:txBody>
        </p:sp>
        <p:sp>
          <p:nvSpPr>
            <p:cNvPr id="69" name="TextBox 68">
              <a:extLst>
                <a:ext uri="{FF2B5EF4-FFF2-40B4-BE49-F238E27FC236}">
                  <a16:creationId xmlns:a16="http://schemas.microsoft.com/office/drawing/2014/main" id="{D6FBDFB9-39B4-4C6B-8315-EE5108FD9705}"/>
                </a:ext>
              </a:extLst>
            </p:cNvPr>
            <p:cNvSpPr txBox="1"/>
            <p:nvPr/>
          </p:nvSpPr>
          <p:spPr>
            <a:xfrm>
              <a:off x="497737" y="2903140"/>
              <a:ext cx="397866"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0.6</a:t>
              </a:r>
            </a:p>
          </p:txBody>
        </p:sp>
        <p:sp>
          <p:nvSpPr>
            <p:cNvPr id="70" name="TextBox 69">
              <a:extLst>
                <a:ext uri="{FF2B5EF4-FFF2-40B4-BE49-F238E27FC236}">
                  <a16:creationId xmlns:a16="http://schemas.microsoft.com/office/drawing/2014/main" id="{A557F13D-74C4-4E1C-9DEA-EB09780C9BC1}"/>
                </a:ext>
              </a:extLst>
            </p:cNvPr>
            <p:cNvSpPr txBox="1"/>
            <p:nvPr/>
          </p:nvSpPr>
          <p:spPr>
            <a:xfrm>
              <a:off x="497737" y="3420523"/>
              <a:ext cx="397866"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0.4</a:t>
              </a:r>
            </a:p>
          </p:txBody>
        </p:sp>
        <p:sp>
          <p:nvSpPr>
            <p:cNvPr id="71" name="TextBox 70">
              <a:extLst>
                <a:ext uri="{FF2B5EF4-FFF2-40B4-BE49-F238E27FC236}">
                  <a16:creationId xmlns:a16="http://schemas.microsoft.com/office/drawing/2014/main" id="{0A2748C3-63AC-422B-8D0A-4626AFBA2381}"/>
                </a:ext>
              </a:extLst>
            </p:cNvPr>
            <p:cNvSpPr txBox="1"/>
            <p:nvPr/>
          </p:nvSpPr>
          <p:spPr>
            <a:xfrm>
              <a:off x="497737" y="3926686"/>
              <a:ext cx="397866"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0.2</a:t>
              </a:r>
            </a:p>
          </p:txBody>
        </p:sp>
        <p:sp>
          <p:nvSpPr>
            <p:cNvPr id="72" name="TextBox 71">
              <a:extLst>
                <a:ext uri="{FF2B5EF4-FFF2-40B4-BE49-F238E27FC236}">
                  <a16:creationId xmlns:a16="http://schemas.microsoft.com/office/drawing/2014/main" id="{7E840489-2E0A-4007-8507-A52531D3178D}"/>
                </a:ext>
              </a:extLst>
            </p:cNvPr>
            <p:cNvSpPr txBox="1"/>
            <p:nvPr/>
          </p:nvSpPr>
          <p:spPr>
            <a:xfrm>
              <a:off x="497741" y="4438458"/>
              <a:ext cx="397866"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0.0</a:t>
              </a:r>
            </a:p>
          </p:txBody>
        </p:sp>
        <p:sp>
          <p:nvSpPr>
            <p:cNvPr id="73" name="TextBox 72">
              <a:extLst>
                <a:ext uri="{FF2B5EF4-FFF2-40B4-BE49-F238E27FC236}">
                  <a16:creationId xmlns:a16="http://schemas.microsoft.com/office/drawing/2014/main" id="{08084931-C42E-45B6-A83A-8550C9C003F7}"/>
                </a:ext>
              </a:extLst>
            </p:cNvPr>
            <p:cNvSpPr txBox="1"/>
            <p:nvPr/>
          </p:nvSpPr>
          <p:spPr>
            <a:xfrm>
              <a:off x="994407" y="4761158"/>
              <a:ext cx="269625"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0</a:t>
              </a:r>
            </a:p>
          </p:txBody>
        </p:sp>
        <p:sp>
          <p:nvSpPr>
            <p:cNvPr id="74" name="TextBox 73">
              <a:extLst>
                <a:ext uri="{FF2B5EF4-FFF2-40B4-BE49-F238E27FC236}">
                  <a16:creationId xmlns:a16="http://schemas.microsoft.com/office/drawing/2014/main" id="{F64E617B-CF97-4FB9-862A-A881D3185753}"/>
                </a:ext>
              </a:extLst>
            </p:cNvPr>
            <p:cNvSpPr txBox="1"/>
            <p:nvPr/>
          </p:nvSpPr>
          <p:spPr>
            <a:xfrm>
              <a:off x="1664944" y="4761158"/>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10</a:t>
              </a:r>
            </a:p>
          </p:txBody>
        </p:sp>
        <p:sp>
          <p:nvSpPr>
            <p:cNvPr id="75" name="TextBox 74">
              <a:extLst>
                <a:ext uri="{FF2B5EF4-FFF2-40B4-BE49-F238E27FC236}">
                  <a16:creationId xmlns:a16="http://schemas.microsoft.com/office/drawing/2014/main" id="{716322B4-D67B-469F-93EE-AAB5C616C595}"/>
                </a:ext>
              </a:extLst>
            </p:cNvPr>
            <p:cNvSpPr txBox="1"/>
            <p:nvPr/>
          </p:nvSpPr>
          <p:spPr>
            <a:xfrm>
              <a:off x="2383882" y="4761158"/>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20</a:t>
              </a:r>
            </a:p>
          </p:txBody>
        </p:sp>
        <p:sp>
          <p:nvSpPr>
            <p:cNvPr id="76" name="TextBox 75">
              <a:extLst>
                <a:ext uri="{FF2B5EF4-FFF2-40B4-BE49-F238E27FC236}">
                  <a16:creationId xmlns:a16="http://schemas.microsoft.com/office/drawing/2014/main" id="{AEB06210-DD5E-424B-80A4-EC9B15EB163D}"/>
                </a:ext>
              </a:extLst>
            </p:cNvPr>
            <p:cNvSpPr txBox="1"/>
            <p:nvPr/>
          </p:nvSpPr>
          <p:spPr>
            <a:xfrm>
              <a:off x="3102820" y="4761158"/>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30</a:t>
              </a:r>
            </a:p>
          </p:txBody>
        </p:sp>
        <p:sp>
          <p:nvSpPr>
            <p:cNvPr id="77" name="TextBox 76">
              <a:extLst>
                <a:ext uri="{FF2B5EF4-FFF2-40B4-BE49-F238E27FC236}">
                  <a16:creationId xmlns:a16="http://schemas.microsoft.com/office/drawing/2014/main" id="{17F09483-32A5-44C7-A281-F6A3CFA0CF3B}"/>
                </a:ext>
              </a:extLst>
            </p:cNvPr>
            <p:cNvSpPr txBox="1"/>
            <p:nvPr/>
          </p:nvSpPr>
          <p:spPr>
            <a:xfrm>
              <a:off x="3821758" y="4761158"/>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40</a:t>
              </a:r>
            </a:p>
          </p:txBody>
        </p:sp>
        <p:sp>
          <p:nvSpPr>
            <p:cNvPr id="78" name="Line 12">
              <a:extLst>
                <a:ext uri="{FF2B5EF4-FFF2-40B4-BE49-F238E27FC236}">
                  <a16:creationId xmlns:a16="http://schemas.microsoft.com/office/drawing/2014/main" id="{2DC89139-DC53-4A35-B9AC-F104D597B25A}"/>
                </a:ext>
              </a:extLst>
            </p:cNvPr>
            <p:cNvSpPr>
              <a:spLocks noChangeShapeType="1"/>
            </p:cNvSpPr>
            <p:nvPr/>
          </p:nvSpPr>
          <p:spPr bwMode="auto">
            <a:xfrm>
              <a:off x="2922040" y="473026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9" name="Line 13">
              <a:extLst>
                <a:ext uri="{FF2B5EF4-FFF2-40B4-BE49-F238E27FC236}">
                  <a16:creationId xmlns:a16="http://schemas.microsoft.com/office/drawing/2014/main" id="{DAA2757B-E030-42C9-BFB3-F100928A92BF}"/>
                </a:ext>
              </a:extLst>
            </p:cNvPr>
            <p:cNvSpPr>
              <a:spLocks noChangeShapeType="1"/>
            </p:cNvSpPr>
            <p:nvPr/>
          </p:nvSpPr>
          <p:spPr bwMode="auto">
            <a:xfrm>
              <a:off x="2203156" y="473026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0" name="Line 14">
              <a:extLst>
                <a:ext uri="{FF2B5EF4-FFF2-40B4-BE49-F238E27FC236}">
                  <a16:creationId xmlns:a16="http://schemas.microsoft.com/office/drawing/2014/main" id="{4C1A2634-2D3F-41F6-B110-D4859B974985}"/>
                </a:ext>
              </a:extLst>
            </p:cNvPr>
            <p:cNvSpPr>
              <a:spLocks noChangeShapeType="1"/>
            </p:cNvSpPr>
            <p:nvPr/>
          </p:nvSpPr>
          <p:spPr bwMode="auto">
            <a:xfrm>
              <a:off x="3640924" y="473026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1" name="Line 19">
              <a:extLst>
                <a:ext uri="{FF2B5EF4-FFF2-40B4-BE49-F238E27FC236}">
                  <a16:creationId xmlns:a16="http://schemas.microsoft.com/office/drawing/2014/main" id="{862FE84F-6CE6-4D8C-8893-330D031007E8}"/>
                </a:ext>
              </a:extLst>
            </p:cNvPr>
            <p:cNvSpPr>
              <a:spLocks noChangeShapeType="1"/>
            </p:cNvSpPr>
            <p:nvPr/>
          </p:nvSpPr>
          <p:spPr bwMode="auto">
            <a:xfrm>
              <a:off x="1484272" y="473026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2" name="TextBox 81">
              <a:extLst>
                <a:ext uri="{FF2B5EF4-FFF2-40B4-BE49-F238E27FC236}">
                  <a16:creationId xmlns:a16="http://schemas.microsoft.com/office/drawing/2014/main" id="{7903AEDB-0CE6-4526-8268-F162D5BE1D6B}"/>
                </a:ext>
              </a:extLst>
            </p:cNvPr>
            <p:cNvSpPr txBox="1"/>
            <p:nvPr/>
          </p:nvSpPr>
          <p:spPr>
            <a:xfrm>
              <a:off x="1348013" y="4761158"/>
              <a:ext cx="269625"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5</a:t>
              </a:r>
            </a:p>
          </p:txBody>
        </p:sp>
        <p:sp>
          <p:nvSpPr>
            <p:cNvPr id="83" name="TextBox 82">
              <a:extLst>
                <a:ext uri="{FF2B5EF4-FFF2-40B4-BE49-F238E27FC236}">
                  <a16:creationId xmlns:a16="http://schemas.microsoft.com/office/drawing/2014/main" id="{970A569E-F4A7-4C3A-9B5B-5F7C055982F2}"/>
                </a:ext>
              </a:extLst>
            </p:cNvPr>
            <p:cNvSpPr txBox="1"/>
            <p:nvPr/>
          </p:nvSpPr>
          <p:spPr>
            <a:xfrm>
              <a:off x="2024413" y="4761158"/>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15</a:t>
              </a:r>
            </a:p>
          </p:txBody>
        </p:sp>
        <p:sp>
          <p:nvSpPr>
            <p:cNvPr id="84" name="TextBox 83">
              <a:extLst>
                <a:ext uri="{FF2B5EF4-FFF2-40B4-BE49-F238E27FC236}">
                  <a16:creationId xmlns:a16="http://schemas.microsoft.com/office/drawing/2014/main" id="{5E5E9CB1-3E1E-4B51-BC8E-C1AC2B6009A9}"/>
                </a:ext>
              </a:extLst>
            </p:cNvPr>
            <p:cNvSpPr txBox="1"/>
            <p:nvPr/>
          </p:nvSpPr>
          <p:spPr>
            <a:xfrm>
              <a:off x="2743351" y="4761158"/>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25</a:t>
              </a:r>
            </a:p>
          </p:txBody>
        </p:sp>
        <p:sp>
          <p:nvSpPr>
            <p:cNvPr id="85" name="TextBox 84">
              <a:extLst>
                <a:ext uri="{FF2B5EF4-FFF2-40B4-BE49-F238E27FC236}">
                  <a16:creationId xmlns:a16="http://schemas.microsoft.com/office/drawing/2014/main" id="{B47F21B2-9CD7-424A-A6C5-0C691DE824D8}"/>
                </a:ext>
              </a:extLst>
            </p:cNvPr>
            <p:cNvSpPr txBox="1"/>
            <p:nvPr/>
          </p:nvSpPr>
          <p:spPr>
            <a:xfrm>
              <a:off x="3462289" y="4761158"/>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35</a:t>
              </a:r>
            </a:p>
          </p:txBody>
        </p:sp>
        <p:sp>
          <p:nvSpPr>
            <p:cNvPr id="86" name="Line 14">
              <a:extLst>
                <a:ext uri="{FF2B5EF4-FFF2-40B4-BE49-F238E27FC236}">
                  <a16:creationId xmlns:a16="http://schemas.microsoft.com/office/drawing/2014/main" id="{A3B1C921-7341-4942-8845-5546DD5D9CBB}"/>
                </a:ext>
              </a:extLst>
            </p:cNvPr>
            <p:cNvSpPr>
              <a:spLocks noChangeShapeType="1"/>
            </p:cNvSpPr>
            <p:nvPr/>
          </p:nvSpPr>
          <p:spPr bwMode="auto">
            <a:xfrm>
              <a:off x="4359804" y="473026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7" name="TextBox 86">
              <a:extLst>
                <a:ext uri="{FF2B5EF4-FFF2-40B4-BE49-F238E27FC236}">
                  <a16:creationId xmlns:a16="http://schemas.microsoft.com/office/drawing/2014/main" id="{F2089C9E-6FA7-4102-8720-86FBCC09C12E}"/>
                </a:ext>
              </a:extLst>
            </p:cNvPr>
            <p:cNvSpPr txBox="1"/>
            <p:nvPr/>
          </p:nvSpPr>
          <p:spPr>
            <a:xfrm>
              <a:off x="4181230" y="4761158"/>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45</a:t>
              </a:r>
            </a:p>
          </p:txBody>
        </p:sp>
        <p:sp>
          <p:nvSpPr>
            <p:cNvPr id="88" name="Line 1016">
              <a:extLst>
                <a:ext uri="{FF2B5EF4-FFF2-40B4-BE49-F238E27FC236}">
                  <a16:creationId xmlns:a16="http://schemas.microsoft.com/office/drawing/2014/main" id="{B390FD08-A8D2-4D06-9BF3-62AAEC5411C9}"/>
                </a:ext>
              </a:extLst>
            </p:cNvPr>
            <p:cNvSpPr>
              <a:spLocks noChangeShapeType="1"/>
            </p:cNvSpPr>
            <p:nvPr/>
          </p:nvSpPr>
          <p:spPr bwMode="auto">
            <a:xfrm>
              <a:off x="4208921" y="2762360"/>
              <a:ext cx="0" cy="66731"/>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 name="TextBox 88">
              <a:extLst>
                <a:ext uri="{FF2B5EF4-FFF2-40B4-BE49-F238E27FC236}">
                  <a16:creationId xmlns:a16="http://schemas.microsoft.com/office/drawing/2014/main" id="{C0360FFA-7C86-4167-B2A7-D713A6E6B9C1}"/>
                </a:ext>
              </a:extLst>
            </p:cNvPr>
            <p:cNvSpPr txBox="1"/>
            <p:nvPr/>
          </p:nvSpPr>
          <p:spPr>
            <a:xfrm>
              <a:off x="3415914" y="2031180"/>
              <a:ext cx="835485" cy="307777"/>
            </a:xfrm>
            <a:prstGeom prst="rect">
              <a:avLst/>
            </a:prstGeom>
            <a:noFill/>
          </p:spPr>
          <p:txBody>
            <a:bodyPr wrap="none" rtlCol="0">
              <a:spAutoFit/>
            </a:bodyPr>
            <a:lstStyle/>
            <a:p>
              <a:r>
                <a:rPr lang="en-GB" sz="1400" dirty="0"/>
                <a:t>p&lt;0.001</a:t>
              </a:r>
            </a:p>
          </p:txBody>
        </p:sp>
        <p:sp>
          <p:nvSpPr>
            <p:cNvPr id="90" name="TextBox 89">
              <a:extLst>
                <a:ext uri="{FF2B5EF4-FFF2-40B4-BE49-F238E27FC236}">
                  <a16:creationId xmlns:a16="http://schemas.microsoft.com/office/drawing/2014/main" id="{6C65D223-5787-4037-BCB5-FBDBA04EDB9C}"/>
                </a:ext>
              </a:extLst>
            </p:cNvPr>
            <p:cNvSpPr txBox="1"/>
            <p:nvPr/>
          </p:nvSpPr>
          <p:spPr>
            <a:xfrm>
              <a:off x="2675664" y="3201746"/>
              <a:ext cx="1845377" cy="523220"/>
            </a:xfrm>
            <a:prstGeom prst="rect">
              <a:avLst/>
            </a:prstGeom>
            <a:noFill/>
          </p:spPr>
          <p:txBody>
            <a:bodyPr wrap="none" rtlCol="0">
              <a:spAutoFit/>
            </a:bodyPr>
            <a:lstStyle/>
            <a:p>
              <a:r>
                <a:rPr lang="en-GB" sz="1400" dirty="0"/>
                <a:t>Tumour shrinkage</a:t>
              </a:r>
            </a:p>
            <a:p>
              <a:r>
                <a:rPr lang="en-US" sz="1400" dirty="0"/>
                <a:t>N</a:t>
              </a:r>
              <a:r>
                <a:rPr lang="en-GB" sz="1400" dirty="0"/>
                <a:t>o tumour shrinkage</a:t>
              </a:r>
            </a:p>
          </p:txBody>
        </p:sp>
        <p:cxnSp>
          <p:nvCxnSpPr>
            <p:cNvPr id="91" name="Straight Connector 90">
              <a:extLst>
                <a:ext uri="{FF2B5EF4-FFF2-40B4-BE49-F238E27FC236}">
                  <a16:creationId xmlns:a16="http://schemas.microsoft.com/office/drawing/2014/main" id="{F17F089E-4308-4FD6-837C-74EE08C07C63}"/>
                </a:ext>
              </a:extLst>
            </p:cNvPr>
            <p:cNvCxnSpPr/>
            <p:nvPr/>
          </p:nvCxnSpPr>
          <p:spPr>
            <a:xfrm>
              <a:off x="2459664" y="3359137"/>
              <a:ext cx="21600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0D352A5-E937-413E-B015-03506C9A2D5B}"/>
                </a:ext>
              </a:extLst>
            </p:cNvPr>
            <p:cNvCxnSpPr/>
            <p:nvPr/>
          </p:nvCxnSpPr>
          <p:spPr>
            <a:xfrm>
              <a:off x="2459664" y="3571846"/>
              <a:ext cx="21600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3" name="Line 1016">
              <a:extLst>
                <a:ext uri="{FF2B5EF4-FFF2-40B4-BE49-F238E27FC236}">
                  <a16:creationId xmlns:a16="http://schemas.microsoft.com/office/drawing/2014/main" id="{1EFE834D-F73D-4EFA-887D-BA229B740B59}"/>
                </a:ext>
              </a:extLst>
            </p:cNvPr>
            <p:cNvSpPr>
              <a:spLocks noChangeShapeType="1"/>
            </p:cNvSpPr>
            <p:nvPr/>
          </p:nvSpPr>
          <p:spPr bwMode="auto">
            <a:xfrm>
              <a:off x="2916061" y="2762360"/>
              <a:ext cx="0" cy="66731"/>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4" name="Line 1016">
              <a:extLst>
                <a:ext uri="{FF2B5EF4-FFF2-40B4-BE49-F238E27FC236}">
                  <a16:creationId xmlns:a16="http://schemas.microsoft.com/office/drawing/2014/main" id="{A7FCB538-E22A-49E8-A9FF-AD7976EB038B}"/>
                </a:ext>
              </a:extLst>
            </p:cNvPr>
            <p:cNvSpPr>
              <a:spLocks noChangeShapeType="1"/>
            </p:cNvSpPr>
            <p:nvPr/>
          </p:nvSpPr>
          <p:spPr bwMode="auto">
            <a:xfrm>
              <a:off x="2603641" y="2411840"/>
              <a:ext cx="0" cy="66731"/>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 name="Line 1016">
              <a:extLst>
                <a:ext uri="{FF2B5EF4-FFF2-40B4-BE49-F238E27FC236}">
                  <a16:creationId xmlns:a16="http://schemas.microsoft.com/office/drawing/2014/main" id="{117A9945-C19C-42C4-B071-7A16A9BB9A99}"/>
                </a:ext>
              </a:extLst>
            </p:cNvPr>
            <p:cNvSpPr>
              <a:spLocks noChangeShapeType="1"/>
            </p:cNvSpPr>
            <p:nvPr/>
          </p:nvSpPr>
          <p:spPr bwMode="auto">
            <a:xfrm>
              <a:off x="2335671" y="2411840"/>
              <a:ext cx="0" cy="66731"/>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 name="Freeform: Shape 169">
              <a:extLst>
                <a:ext uri="{FF2B5EF4-FFF2-40B4-BE49-F238E27FC236}">
                  <a16:creationId xmlns:a16="http://schemas.microsoft.com/office/drawing/2014/main" id="{610CF12F-63E4-4852-A704-2C887A4ADDD0}"/>
                </a:ext>
              </a:extLst>
            </p:cNvPr>
            <p:cNvSpPr/>
            <p:nvPr/>
          </p:nvSpPr>
          <p:spPr>
            <a:xfrm>
              <a:off x="1108710" y="2026920"/>
              <a:ext cx="3103245" cy="773430"/>
            </a:xfrm>
            <a:custGeom>
              <a:avLst/>
              <a:gdLst>
                <a:gd name="connsiteX0" fmla="*/ 3103245 w 3103245"/>
                <a:gd name="connsiteY0" fmla="*/ 773430 h 773430"/>
                <a:gd name="connsiteX1" fmla="*/ 1531620 w 3103245"/>
                <a:gd name="connsiteY1" fmla="*/ 773430 h 773430"/>
                <a:gd name="connsiteX2" fmla="*/ 1531620 w 3103245"/>
                <a:gd name="connsiteY2" fmla="*/ 422910 h 773430"/>
                <a:gd name="connsiteX3" fmla="*/ 1112520 w 3103245"/>
                <a:gd name="connsiteY3" fmla="*/ 422910 h 773430"/>
                <a:gd name="connsiteX4" fmla="*/ 1112520 w 3103245"/>
                <a:gd name="connsiteY4" fmla="*/ 207645 h 773430"/>
                <a:gd name="connsiteX5" fmla="*/ 1078230 w 3103245"/>
                <a:gd name="connsiteY5" fmla="*/ 207645 h 773430"/>
                <a:gd name="connsiteX6" fmla="*/ 1078230 w 3103245"/>
                <a:gd name="connsiteY6" fmla="*/ 0 h 773430"/>
                <a:gd name="connsiteX7" fmla="*/ 1061085 w 3103245"/>
                <a:gd name="connsiteY7" fmla="*/ 0 h 773430"/>
                <a:gd name="connsiteX8" fmla="*/ 0 w 3103245"/>
                <a:gd name="connsiteY8" fmla="*/ 0 h 773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3245" h="773430">
                  <a:moveTo>
                    <a:pt x="3103245" y="773430"/>
                  </a:moveTo>
                  <a:lnTo>
                    <a:pt x="1531620" y="773430"/>
                  </a:lnTo>
                  <a:lnTo>
                    <a:pt x="1531620" y="422910"/>
                  </a:lnTo>
                  <a:lnTo>
                    <a:pt x="1112520" y="422910"/>
                  </a:lnTo>
                  <a:lnTo>
                    <a:pt x="1112520" y="207645"/>
                  </a:lnTo>
                  <a:lnTo>
                    <a:pt x="1078230" y="207645"/>
                  </a:lnTo>
                  <a:lnTo>
                    <a:pt x="1078230" y="0"/>
                  </a:lnTo>
                  <a:lnTo>
                    <a:pt x="1061085" y="0"/>
                  </a:lnTo>
                  <a:lnTo>
                    <a:pt x="0" y="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7" name="Freeform: Shape 170">
              <a:extLst>
                <a:ext uri="{FF2B5EF4-FFF2-40B4-BE49-F238E27FC236}">
                  <a16:creationId xmlns:a16="http://schemas.microsoft.com/office/drawing/2014/main" id="{A38A6CB7-B2DC-4F82-892D-3552B83E0F14}"/>
                </a:ext>
              </a:extLst>
            </p:cNvPr>
            <p:cNvSpPr/>
            <p:nvPr/>
          </p:nvSpPr>
          <p:spPr>
            <a:xfrm>
              <a:off x="1102995" y="2023110"/>
              <a:ext cx="2268855" cy="2303145"/>
            </a:xfrm>
            <a:custGeom>
              <a:avLst/>
              <a:gdLst>
                <a:gd name="connsiteX0" fmla="*/ 0 w 2268855"/>
                <a:gd name="connsiteY0" fmla="*/ 0 h 2303145"/>
                <a:gd name="connsiteX1" fmla="*/ 78105 w 2268855"/>
                <a:gd name="connsiteY1" fmla="*/ 0 h 2303145"/>
                <a:gd name="connsiteX2" fmla="*/ 78105 w 2268855"/>
                <a:gd name="connsiteY2" fmla="*/ 260985 h 2303145"/>
                <a:gd name="connsiteX3" fmla="*/ 148590 w 2268855"/>
                <a:gd name="connsiteY3" fmla="*/ 260985 h 2303145"/>
                <a:gd name="connsiteX4" fmla="*/ 148590 w 2268855"/>
                <a:gd name="connsiteY4" fmla="*/ 510540 h 2303145"/>
                <a:gd name="connsiteX5" fmla="*/ 299085 w 2268855"/>
                <a:gd name="connsiteY5" fmla="*/ 510540 h 2303145"/>
                <a:gd name="connsiteX6" fmla="*/ 299085 w 2268855"/>
                <a:gd name="connsiteY6" fmla="*/ 773430 h 2303145"/>
                <a:gd name="connsiteX7" fmla="*/ 434340 w 2268855"/>
                <a:gd name="connsiteY7" fmla="*/ 773430 h 2303145"/>
                <a:gd name="connsiteX8" fmla="*/ 434340 w 2268855"/>
                <a:gd name="connsiteY8" fmla="*/ 1026795 h 2303145"/>
                <a:gd name="connsiteX9" fmla="*/ 565785 w 2268855"/>
                <a:gd name="connsiteY9" fmla="*/ 1026795 h 2303145"/>
                <a:gd name="connsiteX10" fmla="*/ 565785 w 2268855"/>
                <a:gd name="connsiteY10" fmla="*/ 1285875 h 2303145"/>
                <a:gd name="connsiteX11" fmla="*/ 956310 w 2268855"/>
                <a:gd name="connsiteY11" fmla="*/ 1285875 h 2303145"/>
                <a:gd name="connsiteX12" fmla="*/ 956310 w 2268855"/>
                <a:gd name="connsiteY12" fmla="*/ 1537335 h 2303145"/>
                <a:gd name="connsiteX13" fmla="*/ 977265 w 2268855"/>
                <a:gd name="connsiteY13" fmla="*/ 1537335 h 2303145"/>
                <a:gd name="connsiteX14" fmla="*/ 977265 w 2268855"/>
                <a:gd name="connsiteY14" fmla="*/ 1798320 h 2303145"/>
                <a:gd name="connsiteX15" fmla="*/ 992505 w 2268855"/>
                <a:gd name="connsiteY15" fmla="*/ 1798320 h 2303145"/>
                <a:gd name="connsiteX16" fmla="*/ 992505 w 2268855"/>
                <a:gd name="connsiteY16" fmla="*/ 2038350 h 2303145"/>
                <a:gd name="connsiteX17" fmla="*/ 1403985 w 2268855"/>
                <a:gd name="connsiteY17" fmla="*/ 2038350 h 2303145"/>
                <a:gd name="connsiteX18" fmla="*/ 1403985 w 2268855"/>
                <a:gd name="connsiteY18" fmla="*/ 2303145 h 2303145"/>
                <a:gd name="connsiteX19" fmla="*/ 2268855 w 2268855"/>
                <a:gd name="connsiteY19" fmla="*/ 2303145 h 230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68855" h="2303145">
                  <a:moveTo>
                    <a:pt x="0" y="0"/>
                  </a:moveTo>
                  <a:lnTo>
                    <a:pt x="78105" y="0"/>
                  </a:lnTo>
                  <a:lnTo>
                    <a:pt x="78105" y="260985"/>
                  </a:lnTo>
                  <a:lnTo>
                    <a:pt x="148590" y="260985"/>
                  </a:lnTo>
                  <a:lnTo>
                    <a:pt x="148590" y="510540"/>
                  </a:lnTo>
                  <a:lnTo>
                    <a:pt x="299085" y="510540"/>
                  </a:lnTo>
                  <a:lnTo>
                    <a:pt x="299085" y="773430"/>
                  </a:lnTo>
                  <a:lnTo>
                    <a:pt x="434340" y="773430"/>
                  </a:lnTo>
                  <a:lnTo>
                    <a:pt x="434340" y="1026795"/>
                  </a:lnTo>
                  <a:lnTo>
                    <a:pt x="565785" y="1026795"/>
                  </a:lnTo>
                  <a:lnTo>
                    <a:pt x="565785" y="1285875"/>
                  </a:lnTo>
                  <a:lnTo>
                    <a:pt x="956310" y="1285875"/>
                  </a:lnTo>
                  <a:lnTo>
                    <a:pt x="956310" y="1537335"/>
                  </a:lnTo>
                  <a:lnTo>
                    <a:pt x="977265" y="1537335"/>
                  </a:lnTo>
                  <a:lnTo>
                    <a:pt x="977265" y="1798320"/>
                  </a:lnTo>
                  <a:lnTo>
                    <a:pt x="992505" y="1798320"/>
                  </a:lnTo>
                  <a:lnTo>
                    <a:pt x="992505" y="2038350"/>
                  </a:lnTo>
                  <a:lnTo>
                    <a:pt x="1403985" y="2038350"/>
                  </a:lnTo>
                  <a:lnTo>
                    <a:pt x="1403985" y="2303145"/>
                  </a:lnTo>
                  <a:lnTo>
                    <a:pt x="2268855" y="2303145"/>
                  </a:lnTo>
                </a:path>
              </a:pathLst>
            </a:custGeom>
            <a:ln w="2222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extLst>
      <p:ext uri="{BB962C8B-B14F-4D97-AF65-F5344CB8AC3E}">
        <p14:creationId xmlns:p14="http://schemas.microsoft.com/office/powerpoint/2010/main" val="27878659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23682" cy="939801"/>
          </a:xfrm>
        </p:spPr>
        <p:txBody>
          <a:bodyPr/>
          <a:lstStyle/>
          <a:p>
            <a:r>
              <a:rPr lang="en-GB" dirty="0"/>
              <a:t>027: Phase II trial of pazopanib in advanced extraskeletal myxoid chondrosarcoma. A collaborative Spanish (GEIS), Italian (ISG) and French (FSG) Sarcoma Groups study – </a:t>
            </a:r>
            <a:r>
              <a:rPr lang="en-GB" dirty="0" err="1"/>
              <a:t>Stacchiotti</a:t>
            </a:r>
            <a:r>
              <a:rPr lang="en-GB" dirty="0"/>
              <a:t> S, et al </a:t>
            </a:r>
          </a:p>
        </p:txBody>
      </p:sp>
      <p:sp>
        <p:nvSpPr>
          <p:cNvPr id="3" name="Content Placeholder 2"/>
          <p:cNvSpPr>
            <a:spLocks noGrp="1"/>
          </p:cNvSpPr>
          <p:nvPr>
            <p:ph idx="1"/>
          </p:nvPr>
        </p:nvSpPr>
        <p:spPr>
          <a:xfrm>
            <a:off x="228600" y="1320800"/>
            <a:ext cx="8862934" cy="5308600"/>
          </a:xfrm>
        </p:spPr>
        <p:txBody>
          <a:bodyPr/>
          <a:lstStyle/>
          <a:p>
            <a:pPr marL="0" indent="0">
              <a:buNone/>
            </a:pPr>
            <a:r>
              <a:rPr lang="en-GB" b="1" dirty="0">
                <a:solidFill>
                  <a:schemeClr val="bg1"/>
                </a:solidFill>
              </a:rPr>
              <a:t>KEY RESULTS (CONT.)</a:t>
            </a:r>
          </a:p>
          <a:p>
            <a:r>
              <a:rPr lang="en-GB" dirty="0"/>
              <a:t>There were no grade 3/4 haematological toxicities</a:t>
            </a:r>
          </a:p>
          <a:p>
            <a:r>
              <a:rPr lang="en-GB" dirty="0"/>
              <a:t>The most common grade 3/4 non-haematological toxicities were hypertension (35%), ALT increased (23%), AST increased (19%), hyperglycaemia (4%) and hypophosphatemia (4%)</a:t>
            </a:r>
          </a:p>
          <a:p>
            <a:pPr marL="0" indent="0">
              <a:spcBef>
                <a:spcPts val="1200"/>
              </a:spcBef>
              <a:buNone/>
            </a:pPr>
            <a:r>
              <a:rPr lang="en-GB" b="1" dirty="0">
                <a:solidFill>
                  <a:schemeClr val="bg1"/>
                </a:solidFill>
              </a:rPr>
              <a:t>CONCLUSION</a:t>
            </a:r>
          </a:p>
          <a:p>
            <a:r>
              <a:rPr lang="en-GB" dirty="0"/>
              <a:t>In patients with advanced extraskeletal myxoid chondrosarcoma, pazopanib demonstrated activity with prolonged disease control in a high proportion of patients</a:t>
            </a:r>
          </a:p>
        </p:txBody>
      </p:sp>
      <p:sp>
        <p:nvSpPr>
          <p:cNvPr id="4" name="Text Box 4"/>
          <p:cNvSpPr txBox="1">
            <a:spLocks noChangeArrowheads="1"/>
          </p:cNvSpPr>
          <p:nvPr/>
        </p:nvSpPr>
        <p:spPr bwMode="auto">
          <a:xfrm>
            <a:off x="2779027" y="6474897"/>
            <a:ext cx="614431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err="1"/>
              <a:t>Stacchiotti</a:t>
            </a:r>
            <a:r>
              <a:rPr lang="en-GB" sz="1200" dirty="0"/>
              <a:t> S, et al. </a:t>
            </a:r>
            <a:r>
              <a:rPr lang="en-US" sz="1200" dirty="0"/>
              <a:t>CTOS 2018 Annual Meeting, November 14–17, Rome, Italy; Paper </a:t>
            </a:r>
            <a:r>
              <a:rPr lang="en-GB" sz="1200" dirty="0"/>
              <a:t>027</a:t>
            </a:r>
          </a:p>
        </p:txBody>
      </p:sp>
    </p:spTree>
    <p:extLst>
      <p:ext uri="{BB962C8B-B14F-4D97-AF65-F5344CB8AC3E}">
        <p14:creationId xmlns:p14="http://schemas.microsoft.com/office/powerpoint/2010/main" val="33717784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p:txBody>
          <a:bodyPr/>
          <a:lstStyle/>
          <a:p>
            <a:r>
              <a:rPr lang="en-US" sz="4000" dirty="0"/>
              <a:t>Rarer sarcomas and </a:t>
            </a:r>
            <a:br>
              <a:rPr lang="en-US" sz="4000" dirty="0"/>
            </a:br>
            <a:r>
              <a:rPr lang="en-US" sz="4000" dirty="0"/>
              <a:t>desmoid tumors</a:t>
            </a:r>
          </a:p>
        </p:txBody>
      </p:sp>
    </p:spTree>
    <p:custDataLst>
      <p:tags r:id="rId1"/>
    </p:custDataLst>
    <p:extLst>
      <p:ext uri="{BB962C8B-B14F-4D97-AF65-F5344CB8AC3E}">
        <p14:creationId xmlns:p14="http://schemas.microsoft.com/office/powerpoint/2010/main" val="890109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p:txBody>
          <a:bodyPr/>
          <a:lstStyle/>
          <a:p>
            <a:r>
              <a:rPr lang="en-GB" sz="4000" dirty="0"/>
              <a:t>Soft tissue sarcoma</a:t>
            </a:r>
          </a:p>
        </p:txBody>
      </p:sp>
    </p:spTree>
    <p:custDataLst>
      <p:tags r:id="rId1"/>
    </p:custDataLst>
    <p:extLst>
      <p:ext uri="{BB962C8B-B14F-4D97-AF65-F5344CB8AC3E}">
        <p14:creationId xmlns:p14="http://schemas.microsoft.com/office/powerpoint/2010/main" val="28107058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23682" cy="939801"/>
          </a:xfrm>
        </p:spPr>
        <p:txBody>
          <a:bodyPr/>
          <a:lstStyle/>
          <a:p>
            <a:r>
              <a:rPr lang="en-GB" dirty="0"/>
              <a:t>025: Positive association between </a:t>
            </a:r>
            <a:r>
              <a:rPr lang="en-GB" dirty="0" err="1"/>
              <a:t>tumor</a:t>
            </a:r>
            <a:r>
              <a:rPr lang="en-GB" dirty="0"/>
              <a:t> response and patient-reported outcomes in phase 3 ENLIVEN study of pexidartinib in tenosynovial giant cell </a:t>
            </a:r>
            <a:r>
              <a:rPr lang="en-GB" dirty="0" err="1"/>
              <a:t>tumor</a:t>
            </a:r>
            <a:r>
              <a:rPr lang="en-GB" dirty="0"/>
              <a:t> (TGCT) – </a:t>
            </a:r>
            <a:r>
              <a:rPr lang="en-GB" dirty="0" err="1"/>
              <a:t>Gelhorn</a:t>
            </a:r>
            <a:r>
              <a:rPr lang="en-GB" dirty="0"/>
              <a:t> HL, et al </a:t>
            </a:r>
          </a:p>
        </p:txBody>
      </p:sp>
      <p:sp>
        <p:nvSpPr>
          <p:cNvPr id="3" name="Content Placeholder 2"/>
          <p:cNvSpPr>
            <a:spLocks noGrp="1"/>
          </p:cNvSpPr>
          <p:nvPr>
            <p:ph idx="1"/>
          </p:nvPr>
        </p:nvSpPr>
        <p:spPr/>
        <p:txBody>
          <a:bodyPr/>
          <a:lstStyle/>
          <a:p>
            <a:pPr marL="0" indent="0">
              <a:buNone/>
            </a:pPr>
            <a:r>
              <a:rPr lang="en-GB" b="1" dirty="0">
                <a:solidFill>
                  <a:schemeClr val="bg1"/>
                </a:solidFill>
              </a:rPr>
              <a:t>STUDY OBJECTIVE</a:t>
            </a:r>
          </a:p>
          <a:p>
            <a:r>
              <a:rPr lang="en-GB" dirty="0"/>
              <a:t>To assess the relationship between tumour size changes and physical function, stiffness and pain in patients with tenosynovial giant cell tumours (TGCT) who were treated with pexidartinib, a colony stimulating factor-1 receptor inhibitor, in the ENLIVEN study</a:t>
            </a:r>
          </a:p>
        </p:txBody>
      </p:sp>
      <p:sp>
        <p:nvSpPr>
          <p:cNvPr id="6" name="Oval 14"/>
          <p:cNvSpPr>
            <a:spLocks noChangeArrowheads="1"/>
          </p:cNvSpPr>
          <p:nvPr/>
        </p:nvSpPr>
        <p:spPr bwMode="auto">
          <a:xfrm>
            <a:off x="4060194" y="4017543"/>
            <a:ext cx="583595" cy="584200"/>
          </a:xfrm>
          <a:prstGeom prst="ellipse">
            <a:avLst/>
          </a:prstGeom>
          <a:noFill/>
          <a:ln w="28575">
            <a:solidFill>
              <a:schemeClr val="bg2"/>
            </a:solidFill>
            <a:round/>
            <a:headEnd/>
            <a:tailEnd/>
          </a:ln>
        </p:spPr>
        <p:txBody>
          <a:bodyPr wrap="none" anchor="ctr"/>
          <a:lstStyle/>
          <a:p>
            <a:pPr algn="ctr"/>
            <a:r>
              <a:rPr lang="en-GB" altLang="zh-CN" sz="1600" b="1" dirty="0">
                <a:solidFill>
                  <a:srgbClr val="23246D"/>
                </a:solidFill>
                <a:ea typeface="SimSun" pitchFamily="2" charset="-122"/>
              </a:rPr>
              <a:t>R</a:t>
            </a:r>
            <a:br>
              <a:rPr lang="en-GB" altLang="zh-CN" sz="1600" b="1" dirty="0">
                <a:solidFill>
                  <a:srgbClr val="23246D"/>
                </a:solidFill>
                <a:ea typeface="SimSun" pitchFamily="2" charset="-122"/>
              </a:rPr>
            </a:br>
            <a:r>
              <a:rPr lang="en-GB" altLang="zh-CN" sz="1600" b="1" dirty="0">
                <a:solidFill>
                  <a:srgbClr val="23246D"/>
                </a:solidFill>
                <a:ea typeface="SimSun" pitchFamily="2" charset="-122"/>
              </a:rPr>
              <a:t>1:1</a:t>
            </a:r>
          </a:p>
        </p:txBody>
      </p:sp>
      <p:cxnSp>
        <p:nvCxnSpPr>
          <p:cNvPr id="7" name="AutoShape 15"/>
          <p:cNvCxnSpPr>
            <a:cxnSpLocks noChangeShapeType="1"/>
            <a:stCxn id="6" idx="0"/>
            <a:endCxn id="13" idx="1"/>
          </p:cNvCxnSpPr>
          <p:nvPr/>
        </p:nvCxnSpPr>
        <p:spPr bwMode="auto">
          <a:xfrm rot="5400000" flipH="1" flipV="1">
            <a:off x="4285520" y="3481135"/>
            <a:ext cx="602880" cy="469936"/>
          </a:xfrm>
          <a:prstGeom prst="bentConnector2">
            <a:avLst/>
          </a:prstGeom>
          <a:noFill/>
          <a:ln w="38100">
            <a:solidFill>
              <a:schemeClr val="bg2"/>
            </a:solidFill>
            <a:miter lim="800000"/>
            <a:headEnd/>
            <a:tailEnd type="triangle" w="med" len="med"/>
          </a:ln>
        </p:spPr>
      </p:cxnSp>
      <p:cxnSp>
        <p:nvCxnSpPr>
          <p:cNvPr id="8" name="AutoShape 16"/>
          <p:cNvCxnSpPr>
            <a:cxnSpLocks noChangeShapeType="1"/>
            <a:stCxn id="6" idx="4"/>
            <a:endCxn id="12" idx="1"/>
          </p:cNvCxnSpPr>
          <p:nvPr/>
        </p:nvCxnSpPr>
        <p:spPr bwMode="auto">
          <a:xfrm rot="16200000" flipH="1">
            <a:off x="4329606" y="4624129"/>
            <a:ext cx="514875" cy="470102"/>
          </a:xfrm>
          <a:prstGeom prst="bentConnector2">
            <a:avLst/>
          </a:prstGeom>
          <a:noFill/>
          <a:ln w="38100">
            <a:solidFill>
              <a:schemeClr val="bg2"/>
            </a:solidFill>
            <a:miter lim="800000"/>
            <a:headEnd/>
            <a:tailEnd type="triangle" w="med" len="med"/>
          </a:ln>
        </p:spPr>
      </p:cxnSp>
      <p:sp>
        <p:nvSpPr>
          <p:cNvPr id="9" name="Content Placeholder 26"/>
          <p:cNvSpPr txBox="1">
            <a:spLocks/>
          </p:cNvSpPr>
          <p:nvPr/>
        </p:nvSpPr>
        <p:spPr bwMode="auto">
          <a:xfrm>
            <a:off x="5072464" y="3956420"/>
            <a:ext cx="3730625" cy="892175"/>
          </a:xfrm>
          <a:prstGeom prst="rect">
            <a:avLst/>
          </a:prstGeom>
          <a:noFill/>
          <a:ln w="9525">
            <a:noFill/>
            <a:miter lim="800000"/>
            <a:headEnd/>
            <a:tailEnd/>
          </a:ln>
        </p:spPr>
        <p:txBody>
          <a:bodyPr/>
          <a:lstStyle/>
          <a:p>
            <a:pPr marL="190500" indent="-190500">
              <a:spcBef>
                <a:spcPts val="0"/>
              </a:spcBef>
              <a:spcAft>
                <a:spcPts val="400"/>
              </a:spcAft>
              <a:defRPr/>
            </a:pPr>
            <a:r>
              <a:rPr lang="en-GB" sz="1200" b="1" dirty="0">
                <a:solidFill>
                  <a:srgbClr val="363636"/>
                </a:solidFill>
                <a:latin typeface="Arial"/>
              </a:rPr>
              <a:t>Stratification</a:t>
            </a:r>
          </a:p>
          <a:p>
            <a:pPr marL="203200" indent="-203200">
              <a:spcBef>
                <a:spcPts val="0"/>
              </a:spcBef>
              <a:spcAft>
                <a:spcPts val="400"/>
              </a:spcAft>
              <a:buFont typeface="Arial" pitchFamily="34" charset="0"/>
              <a:buChar char="•"/>
              <a:defRPr/>
            </a:pPr>
            <a:r>
              <a:rPr lang="en-GB" sz="1200" dirty="0">
                <a:solidFill>
                  <a:srgbClr val="363636"/>
                </a:solidFill>
                <a:latin typeface="Arial"/>
              </a:rPr>
              <a:t>US vs. non-US sites </a:t>
            </a:r>
          </a:p>
          <a:p>
            <a:pPr marL="203200" indent="-203200">
              <a:spcBef>
                <a:spcPts val="0"/>
              </a:spcBef>
              <a:spcAft>
                <a:spcPts val="400"/>
              </a:spcAft>
              <a:buFont typeface="Arial" pitchFamily="34" charset="0"/>
              <a:buChar char="•"/>
              <a:defRPr/>
            </a:pPr>
            <a:r>
              <a:rPr lang="en-GB" sz="1200" dirty="0">
                <a:solidFill>
                  <a:srgbClr val="363636"/>
                </a:solidFill>
                <a:latin typeface="Arial"/>
              </a:rPr>
              <a:t>Upper vs. lower extremity </a:t>
            </a:r>
          </a:p>
        </p:txBody>
      </p:sp>
      <p:cxnSp>
        <p:nvCxnSpPr>
          <p:cNvPr id="10" name="AutoShape 19"/>
          <p:cNvCxnSpPr>
            <a:cxnSpLocks noChangeShapeType="1"/>
            <a:stCxn id="11" idx="3"/>
            <a:endCxn id="6" idx="2"/>
          </p:cNvCxnSpPr>
          <p:nvPr/>
        </p:nvCxnSpPr>
        <p:spPr bwMode="auto">
          <a:xfrm>
            <a:off x="3725421" y="4309643"/>
            <a:ext cx="334773" cy="0"/>
          </a:xfrm>
          <a:prstGeom prst="straightConnector1">
            <a:avLst/>
          </a:prstGeom>
          <a:noFill/>
          <a:ln w="38100">
            <a:solidFill>
              <a:schemeClr val="bg2"/>
            </a:solidFill>
            <a:round/>
            <a:headEnd type="none" w="med" len="med"/>
            <a:tailEnd type="none" w="med" len="med"/>
          </a:ln>
        </p:spPr>
      </p:cxnSp>
      <p:sp>
        <p:nvSpPr>
          <p:cNvPr id="11" name="AutoShape 9"/>
          <p:cNvSpPr>
            <a:spLocks noChangeArrowheads="1"/>
          </p:cNvSpPr>
          <p:nvPr/>
        </p:nvSpPr>
        <p:spPr bwMode="auto">
          <a:xfrm>
            <a:off x="169088" y="3204266"/>
            <a:ext cx="3556333" cy="2210754"/>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sz="1600" dirty="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pPr>
            <a:r>
              <a:rPr lang="en-GB" altLang="zh-CN" sz="1600" dirty="0">
                <a:solidFill>
                  <a:srgbClr val="FFFFFF"/>
                </a:solidFill>
                <a:ea typeface="SimSun" pitchFamily="2" charset="-122"/>
              </a:rPr>
              <a:t>Tenosynovial giant cell tumours</a:t>
            </a:r>
          </a:p>
          <a:p>
            <a:pPr marL="228600" indent="-228600" defTabSz="892175" eaLnBrk="0" hangingPunct="0">
              <a:spcAft>
                <a:spcPct val="30000"/>
              </a:spcAft>
              <a:buFont typeface="Arial" pitchFamily="34" charset="0"/>
              <a:buChar char="•"/>
            </a:pPr>
            <a:r>
              <a:rPr lang="en-GB" altLang="zh-CN" sz="1600" dirty="0">
                <a:solidFill>
                  <a:srgbClr val="FFFFFF"/>
                </a:solidFill>
                <a:ea typeface="SimSun" pitchFamily="2" charset="-122"/>
              </a:rPr>
              <a:t>Surgical resection related to potential worsening of functional limitation or severe morbidity </a:t>
            </a:r>
          </a:p>
          <a:p>
            <a:pPr marL="228600" indent="-228600" defTabSz="892175" eaLnBrk="0" hangingPunct="0">
              <a:spcAft>
                <a:spcPct val="30000"/>
              </a:spcAft>
              <a:buFont typeface="Arial" pitchFamily="34" charset="0"/>
              <a:buChar char="•"/>
            </a:pPr>
            <a:r>
              <a:rPr lang="en-GB" altLang="zh-CN" sz="1600" dirty="0">
                <a:solidFill>
                  <a:srgbClr val="FFFFFF"/>
                </a:solidFill>
                <a:ea typeface="SimSun" pitchFamily="2" charset="-122"/>
              </a:rPr>
              <a:t>Symptomatic disease</a:t>
            </a:r>
          </a:p>
          <a:p>
            <a:pPr marL="292100" indent="-292100" defTabSz="892175" eaLnBrk="0" hangingPunct="0">
              <a:spcAft>
                <a:spcPct val="30000"/>
              </a:spcAft>
              <a:buFont typeface="Wingdings" pitchFamily="2" charset="2"/>
              <a:buNone/>
            </a:pPr>
            <a:r>
              <a:rPr lang="en-GB" altLang="zh-CN" sz="1600" dirty="0">
                <a:solidFill>
                  <a:srgbClr val="FFFFFF"/>
                </a:solidFill>
                <a:ea typeface="SimSun" pitchFamily="2" charset="-122"/>
              </a:rPr>
              <a:t>(n=120)</a:t>
            </a:r>
          </a:p>
        </p:txBody>
      </p:sp>
      <p:sp>
        <p:nvSpPr>
          <p:cNvPr id="12" name="AutoShape 12"/>
          <p:cNvSpPr>
            <a:spLocks noChangeArrowheads="1"/>
          </p:cNvSpPr>
          <p:nvPr/>
        </p:nvSpPr>
        <p:spPr bwMode="auto">
          <a:xfrm>
            <a:off x="4822094" y="4711481"/>
            <a:ext cx="2633952" cy="810274"/>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sz="1600" dirty="0">
                <a:solidFill>
                  <a:srgbClr val="FFFFFF"/>
                </a:solidFill>
                <a:ea typeface="SimSun" pitchFamily="2" charset="-122"/>
              </a:rPr>
              <a:t>Placebo</a:t>
            </a:r>
            <a:br>
              <a:rPr lang="en-GB" altLang="zh-CN" sz="1600" dirty="0">
                <a:solidFill>
                  <a:srgbClr val="FFFFFF"/>
                </a:solidFill>
                <a:ea typeface="SimSun" pitchFamily="2" charset="-122"/>
              </a:rPr>
            </a:br>
            <a:r>
              <a:rPr lang="en-GB" altLang="zh-CN" sz="1600" dirty="0">
                <a:solidFill>
                  <a:srgbClr val="FFFFFF"/>
                </a:solidFill>
                <a:ea typeface="SimSun" pitchFamily="2" charset="-122"/>
              </a:rPr>
              <a:t>(n=59)</a:t>
            </a:r>
          </a:p>
        </p:txBody>
      </p:sp>
      <p:sp>
        <p:nvSpPr>
          <p:cNvPr id="13" name="AutoShape 8"/>
          <p:cNvSpPr>
            <a:spLocks noChangeArrowheads="1"/>
          </p:cNvSpPr>
          <p:nvPr/>
        </p:nvSpPr>
        <p:spPr bwMode="auto">
          <a:xfrm>
            <a:off x="4821928" y="2859705"/>
            <a:ext cx="2634285" cy="110991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a:solidFill>
                  <a:srgbClr val="FFFFFF"/>
                </a:solidFill>
                <a:ea typeface="SimSun" pitchFamily="2" charset="-122"/>
              </a:rPr>
              <a:t>Pexidartinib 1000 mg/day </a:t>
            </a:r>
            <a:br>
              <a:rPr lang="en-GB" altLang="zh-CN" sz="1600" dirty="0">
                <a:solidFill>
                  <a:srgbClr val="FFFFFF"/>
                </a:solidFill>
                <a:ea typeface="SimSun" pitchFamily="2" charset="-122"/>
              </a:rPr>
            </a:br>
            <a:r>
              <a:rPr lang="en-GB" altLang="zh-CN" sz="1600" dirty="0">
                <a:solidFill>
                  <a:srgbClr val="FFFFFF"/>
                </a:solidFill>
                <a:ea typeface="SimSun" pitchFamily="2" charset="-122"/>
              </a:rPr>
              <a:t>for 2 weeks then </a:t>
            </a:r>
            <a:br>
              <a:rPr lang="en-GB" altLang="zh-CN" sz="1600" dirty="0">
                <a:solidFill>
                  <a:srgbClr val="FFFFFF"/>
                </a:solidFill>
                <a:ea typeface="SimSun" pitchFamily="2" charset="-122"/>
              </a:rPr>
            </a:br>
            <a:r>
              <a:rPr lang="en-GB" altLang="zh-CN" sz="1600" dirty="0">
                <a:solidFill>
                  <a:srgbClr val="FFFFFF"/>
                </a:solidFill>
                <a:ea typeface="SimSun" pitchFamily="2" charset="-122"/>
              </a:rPr>
              <a:t>800 mg/day for 22 weeks</a:t>
            </a:r>
            <a:br>
              <a:rPr lang="en-GB" altLang="zh-CN" sz="1600" dirty="0">
                <a:solidFill>
                  <a:srgbClr val="FFFFFF"/>
                </a:solidFill>
                <a:ea typeface="SimSun" pitchFamily="2" charset="-122"/>
              </a:rPr>
            </a:br>
            <a:r>
              <a:rPr lang="en-GB" altLang="zh-CN" sz="1600" dirty="0">
                <a:solidFill>
                  <a:srgbClr val="FFFFFF"/>
                </a:solidFill>
                <a:ea typeface="SimSun" pitchFamily="2" charset="-122"/>
              </a:rPr>
              <a:t>(n=61)</a:t>
            </a:r>
          </a:p>
        </p:txBody>
      </p:sp>
      <p:sp>
        <p:nvSpPr>
          <p:cNvPr id="14" name="Rectangle 9"/>
          <p:cNvSpPr txBox="1">
            <a:spLocks noChangeArrowheads="1"/>
          </p:cNvSpPr>
          <p:nvPr/>
        </p:nvSpPr>
        <p:spPr bwMode="auto">
          <a:xfrm>
            <a:off x="228600" y="5451374"/>
            <a:ext cx="87714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spcAft>
                <a:spcPts val="0"/>
              </a:spcAft>
              <a:buClr>
                <a:srgbClr val="23246D"/>
              </a:buClr>
              <a:buFontTx/>
              <a:buNone/>
            </a:pPr>
            <a:r>
              <a:rPr lang="en-GB" sz="1600" b="1" dirty="0">
                <a:solidFill>
                  <a:srgbClr val="23246D"/>
                </a:solidFill>
              </a:rPr>
              <a:t>Exploratory endpoints</a:t>
            </a:r>
          </a:p>
          <a:p>
            <a:pPr>
              <a:spcAft>
                <a:spcPts val="0"/>
              </a:spcAft>
              <a:buClr>
                <a:srgbClr val="23246D"/>
              </a:buClr>
            </a:pPr>
            <a:r>
              <a:rPr lang="en-GB" sz="1400" dirty="0">
                <a:solidFill>
                  <a:srgbClr val="363636"/>
                </a:solidFill>
              </a:rPr>
              <a:t>Patient-Reported Outcomes Measurement Information System – Physical Function scale (PROMIS-PF), stiffness using numeric rating scale, pain using Brief Pain Inventory numeric rating scale and analgesic use </a:t>
            </a:r>
          </a:p>
        </p:txBody>
      </p:sp>
      <p:cxnSp>
        <p:nvCxnSpPr>
          <p:cNvPr id="16" name="AutoShape 21"/>
          <p:cNvCxnSpPr>
            <a:cxnSpLocks noChangeShapeType="1"/>
            <a:stCxn id="13" idx="3"/>
            <a:endCxn id="17" idx="1"/>
          </p:cNvCxnSpPr>
          <p:nvPr/>
        </p:nvCxnSpPr>
        <p:spPr bwMode="auto">
          <a:xfrm>
            <a:off x="7456213" y="3414663"/>
            <a:ext cx="222235" cy="0"/>
          </a:xfrm>
          <a:prstGeom prst="straightConnector1">
            <a:avLst/>
          </a:prstGeom>
          <a:noFill/>
          <a:ln w="38100">
            <a:solidFill>
              <a:schemeClr val="bg2"/>
            </a:solidFill>
            <a:round/>
            <a:headEnd/>
            <a:tailEnd type="triangle" w="med" len="med"/>
          </a:ln>
        </p:spPr>
      </p:cxnSp>
      <p:sp>
        <p:nvSpPr>
          <p:cNvPr id="17" name="AutoShape 12"/>
          <p:cNvSpPr>
            <a:spLocks noChangeArrowheads="1"/>
          </p:cNvSpPr>
          <p:nvPr/>
        </p:nvSpPr>
        <p:spPr bwMode="auto">
          <a:xfrm>
            <a:off x="7678448" y="3081146"/>
            <a:ext cx="1321552" cy="667034"/>
          </a:xfrm>
          <a:prstGeom prst="roundRect">
            <a:avLst>
              <a:gd name="adj" fmla="val 16667"/>
            </a:avLst>
          </a:prstGeom>
          <a:solidFill>
            <a:schemeClr val="bg2"/>
          </a:solidFill>
          <a:ln w="9525" algn="ctr">
            <a:noFill/>
            <a:round/>
            <a:headEnd/>
            <a:tailEnd/>
          </a:ln>
        </p:spPr>
        <p:txBody>
          <a:bodyPr lIns="90488" tIns="0" rIns="90488" bIns="0" anchor="ctr"/>
          <a:lstStyle/>
          <a:p>
            <a:pPr algn="ctr" defTabSz="892175" eaLnBrk="0" hangingPunct="0"/>
            <a:r>
              <a:rPr lang="en-GB" altLang="zh-CN" sz="1600" dirty="0">
                <a:solidFill>
                  <a:srgbClr val="FFFFFF"/>
                </a:solidFill>
                <a:ea typeface="SimSun" pitchFamily="2" charset="-122"/>
              </a:rPr>
              <a:t>Pexidartinib</a:t>
            </a:r>
          </a:p>
        </p:txBody>
      </p:sp>
      <p:cxnSp>
        <p:nvCxnSpPr>
          <p:cNvPr id="18" name="AutoShape 21"/>
          <p:cNvCxnSpPr>
            <a:cxnSpLocks noChangeShapeType="1"/>
            <a:stCxn id="12" idx="3"/>
            <a:endCxn id="19" idx="1"/>
          </p:cNvCxnSpPr>
          <p:nvPr/>
        </p:nvCxnSpPr>
        <p:spPr bwMode="auto">
          <a:xfrm>
            <a:off x="7456046" y="5116618"/>
            <a:ext cx="222402" cy="0"/>
          </a:xfrm>
          <a:prstGeom prst="straightConnector1">
            <a:avLst/>
          </a:prstGeom>
          <a:noFill/>
          <a:ln w="38100">
            <a:solidFill>
              <a:schemeClr val="bg2"/>
            </a:solidFill>
            <a:round/>
            <a:headEnd/>
            <a:tailEnd type="triangle" w="med" len="med"/>
          </a:ln>
        </p:spPr>
      </p:cxnSp>
      <p:sp>
        <p:nvSpPr>
          <p:cNvPr id="19" name="AutoShape 12"/>
          <p:cNvSpPr>
            <a:spLocks noChangeArrowheads="1"/>
          </p:cNvSpPr>
          <p:nvPr/>
        </p:nvSpPr>
        <p:spPr bwMode="auto">
          <a:xfrm>
            <a:off x="7678448" y="4783101"/>
            <a:ext cx="1321552" cy="667034"/>
          </a:xfrm>
          <a:prstGeom prst="roundRect">
            <a:avLst>
              <a:gd name="adj" fmla="val 16667"/>
            </a:avLst>
          </a:prstGeom>
          <a:solidFill>
            <a:schemeClr val="bg2"/>
          </a:solidFill>
          <a:ln w="9525" algn="ctr">
            <a:noFill/>
            <a:round/>
            <a:headEnd/>
            <a:tailEnd/>
          </a:ln>
        </p:spPr>
        <p:txBody>
          <a:bodyPr lIns="90488" tIns="0" rIns="90488" bIns="0" anchor="ctr"/>
          <a:lstStyle/>
          <a:p>
            <a:pPr algn="ctr" defTabSz="892175" eaLnBrk="0" hangingPunct="0"/>
            <a:r>
              <a:rPr lang="en-GB" altLang="zh-CN" sz="1600" dirty="0">
                <a:solidFill>
                  <a:srgbClr val="FFFFFF"/>
                </a:solidFill>
                <a:ea typeface="SimSun" pitchFamily="2" charset="-122"/>
              </a:rPr>
              <a:t>Pexidartinib</a:t>
            </a:r>
          </a:p>
        </p:txBody>
      </p:sp>
      <p:sp>
        <p:nvSpPr>
          <p:cNvPr id="20" name="TextBox 19"/>
          <p:cNvSpPr txBox="1"/>
          <p:nvPr/>
        </p:nvSpPr>
        <p:spPr>
          <a:xfrm>
            <a:off x="5644928" y="2548056"/>
            <a:ext cx="988284" cy="369332"/>
          </a:xfrm>
          <a:prstGeom prst="rect">
            <a:avLst/>
          </a:prstGeom>
          <a:noFill/>
        </p:spPr>
        <p:txBody>
          <a:bodyPr wrap="none" rtlCol="0">
            <a:spAutoFit/>
          </a:bodyPr>
          <a:lstStyle/>
          <a:p>
            <a:r>
              <a:rPr lang="en-GB" b="1" dirty="0"/>
              <a:t>PART 1</a:t>
            </a:r>
          </a:p>
        </p:txBody>
      </p:sp>
      <p:sp>
        <p:nvSpPr>
          <p:cNvPr id="21" name="TextBox 20"/>
          <p:cNvSpPr txBox="1"/>
          <p:nvPr/>
        </p:nvSpPr>
        <p:spPr>
          <a:xfrm>
            <a:off x="7845082" y="2548056"/>
            <a:ext cx="988284" cy="369332"/>
          </a:xfrm>
          <a:prstGeom prst="rect">
            <a:avLst/>
          </a:prstGeom>
          <a:noFill/>
        </p:spPr>
        <p:txBody>
          <a:bodyPr wrap="none" rtlCol="0">
            <a:spAutoFit/>
          </a:bodyPr>
          <a:lstStyle/>
          <a:p>
            <a:r>
              <a:rPr lang="en-GB" b="1" dirty="0"/>
              <a:t>PART 2</a:t>
            </a:r>
          </a:p>
        </p:txBody>
      </p:sp>
      <p:sp>
        <p:nvSpPr>
          <p:cNvPr id="23" name="Text Box 4"/>
          <p:cNvSpPr txBox="1">
            <a:spLocks noChangeArrowheads="1"/>
          </p:cNvSpPr>
          <p:nvPr/>
        </p:nvSpPr>
        <p:spPr bwMode="auto">
          <a:xfrm>
            <a:off x="2849560" y="6482591"/>
            <a:ext cx="6073778"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defRPr/>
            </a:pPr>
            <a:r>
              <a:rPr lang="en-GB" sz="1200" dirty="0" err="1"/>
              <a:t>Gelhorn</a:t>
            </a:r>
            <a:r>
              <a:rPr lang="en-GB" sz="1200" dirty="0"/>
              <a:t> HL, et al. </a:t>
            </a:r>
            <a:r>
              <a:rPr lang="en-US" sz="1200" dirty="0"/>
              <a:t>CTOS 2018 Annual Meeting, November 14–17, Rome, Italy; Paper </a:t>
            </a:r>
            <a:r>
              <a:rPr lang="en-GB" sz="1200" dirty="0"/>
              <a:t>025</a:t>
            </a:r>
            <a:br>
              <a:rPr kumimoji="0" lang="en-GB" sz="1200" b="0" i="0" u="none" strike="noStrike" kern="1200" cap="none" spc="0" normalizeH="0" baseline="0" noProof="0" dirty="0">
                <a:ln>
                  <a:noFill/>
                </a:ln>
                <a:effectLst/>
                <a:uLnTx/>
                <a:uFillTx/>
                <a:latin typeface="Arial" charset="0"/>
                <a:ea typeface="+mn-ea"/>
                <a:cs typeface="Arial" charset="0"/>
              </a:rPr>
            </a:br>
            <a:r>
              <a:rPr kumimoji="0" lang="en-GB" sz="1050" b="0" i="0" u="none" strike="noStrike" kern="1200" cap="none" spc="0" normalizeH="0" baseline="0" noProof="0" dirty="0">
                <a:ln>
                  <a:noFill/>
                </a:ln>
                <a:effectLst/>
                <a:uLnTx/>
                <a:uFillTx/>
                <a:latin typeface="Arial" charset="0"/>
                <a:ea typeface="+mn-ea"/>
                <a:cs typeface="Arial" charset="0"/>
              </a:rPr>
              <a:t>Presented by Rebecca M Speck</a:t>
            </a:r>
            <a:endParaRPr kumimoji="0" lang="en-GB" sz="1200" b="0" i="0" u="none" strike="noStrike" kern="1200" cap="none" spc="0" normalizeH="0" baseline="0" noProof="0" dirty="0">
              <a:ln>
                <a:noFill/>
              </a:ln>
              <a:effectLst/>
              <a:uLnTx/>
              <a:uFillTx/>
              <a:latin typeface="Arial" charset="0"/>
              <a:ea typeface="+mn-ea"/>
              <a:cs typeface="Arial" charset="0"/>
            </a:endParaRPr>
          </a:p>
        </p:txBody>
      </p:sp>
    </p:spTree>
    <p:extLst>
      <p:ext uri="{BB962C8B-B14F-4D97-AF65-F5344CB8AC3E}">
        <p14:creationId xmlns:p14="http://schemas.microsoft.com/office/powerpoint/2010/main" val="5141119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23682" cy="939801"/>
          </a:xfrm>
        </p:spPr>
        <p:txBody>
          <a:bodyPr/>
          <a:lstStyle/>
          <a:p>
            <a:r>
              <a:rPr lang="en-GB" dirty="0"/>
              <a:t>025: Positive association between </a:t>
            </a:r>
            <a:r>
              <a:rPr lang="en-GB" dirty="0" err="1"/>
              <a:t>tumor</a:t>
            </a:r>
            <a:r>
              <a:rPr lang="en-GB" dirty="0"/>
              <a:t> response and patient-reported outcomes in phase 3 ENLIVEN study of pexidartinib in tenosynovial giant cell </a:t>
            </a:r>
            <a:r>
              <a:rPr lang="en-GB" dirty="0" err="1"/>
              <a:t>tumor</a:t>
            </a:r>
            <a:r>
              <a:rPr lang="en-GB" dirty="0"/>
              <a:t> (TGCT) – </a:t>
            </a:r>
            <a:r>
              <a:rPr lang="en-GB" dirty="0" err="1"/>
              <a:t>Gelhorn</a:t>
            </a:r>
            <a:r>
              <a:rPr lang="en-GB" dirty="0"/>
              <a:t> HL, et al </a:t>
            </a:r>
          </a:p>
        </p:txBody>
      </p:sp>
      <p:sp>
        <p:nvSpPr>
          <p:cNvPr id="3" name="Content Placeholder 2"/>
          <p:cNvSpPr>
            <a:spLocks noGrp="1"/>
          </p:cNvSpPr>
          <p:nvPr>
            <p:ph idx="1"/>
          </p:nvPr>
        </p:nvSpPr>
        <p:spPr/>
        <p:txBody>
          <a:bodyPr/>
          <a:lstStyle/>
          <a:p>
            <a:pPr marL="0" indent="0">
              <a:buNone/>
            </a:pPr>
            <a:r>
              <a:rPr lang="en-GB" b="1" dirty="0">
                <a:solidFill>
                  <a:schemeClr val="bg1"/>
                </a:solidFill>
              </a:rPr>
              <a:t>KEY RESULTS</a:t>
            </a:r>
          </a:p>
          <a:p>
            <a:endParaRPr lang="en-GB" dirty="0"/>
          </a:p>
        </p:txBody>
      </p:sp>
      <p:sp>
        <p:nvSpPr>
          <p:cNvPr id="4" name="Text Box 4"/>
          <p:cNvSpPr txBox="1">
            <a:spLocks noChangeArrowheads="1"/>
          </p:cNvSpPr>
          <p:nvPr/>
        </p:nvSpPr>
        <p:spPr bwMode="auto">
          <a:xfrm>
            <a:off x="2849559" y="6474897"/>
            <a:ext cx="607377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err="1"/>
              <a:t>Gelhorn</a:t>
            </a:r>
            <a:r>
              <a:rPr lang="en-GB" sz="1200" dirty="0"/>
              <a:t> HL, et al. </a:t>
            </a:r>
            <a:r>
              <a:rPr lang="en-US" sz="1200" dirty="0"/>
              <a:t>CTOS 2018 Annual Meeting, November 14–17, Rome, Italy; Paper </a:t>
            </a:r>
            <a:r>
              <a:rPr lang="en-GB" sz="1200" dirty="0"/>
              <a:t>025</a:t>
            </a:r>
          </a:p>
        </p:txBody>
      </p:sp>
      <p:graphicFrame>
        <p:nvGraphicFramePr>
          <p:cNvPr id="5" name="Table 4"/>
          <p:cNvGraphicFramePr>
            <a:graphicFrameLocks noGrp="1"/>
          </p:cNvGraphicFramePr>
          <p:nvPr>
            <p:extLst>
              <p:ext uri="{D42A27DB-BD31-4B8C-83A1-F6EECF244321}">
                <p14:modId xmlns:p14="http://schemas.microsoft.com/office/powerpoint/2010/main" val="1551408284"/>
              </p:ext>
            </p:extLst>
          </p:nvPr>
        </p:nvGraphicFramePr>
        <p:xfrm>
          <a:off x="228600" y="1833098"/>
          <a:ext cx="4243388" cy="2595880"/>
        </p:xfrm>
        <a:graphic>
          <a:graphicData uri="http://schemas.openxmlformats.org/drawingml/2006/table">
            <a:tbl>
              <a:tblPr firstRow="1" bandRow="1">
                <a:tableStyleId>{69012ECD-51FC-41F1-AA8D-1B2483CD663E}</a:tableStyleId>
              </a:tblPr>
              <a:tblGrid>
                <a:gridCol w="1643063">
                  <a:extLst>
                    <a:ext uri="{9D8B030D-6E8A-4147-A177-3AD203B41FA5}">
                      <a16:colId xmlns:a16="http://schemas.microsoft.com/office/drawing/2014/main" val="3178326156"/>
                    </a:ext>
                  </a:extLst>
                </a:gridCol>
                <a:gridCol w="1428750">
                  <a:extLst>
                    <a:ext uri="{9D8B030D-6E8A-4147-A177-3AD203B41FA5}">
                      <a16:colId xmlns:a16="http://schemas.microsoft.com/office/drawing/2014/main" val="2025323056"/>
                    </a:ext>
                  </a:extLst>
                </a:gridCol>
                <a:gridCol w="1171575">
                  <a:extLst>
                    <a:ext uri="{9D8B030D-6E8A-4147-A177-3AD203B41FA5}">
                      <a16:colId xmlns:a16="http://schemas.microsoft.com/office/drawing/2014/main" val="3111580832"/>
                    </a:ext>
                  </a:extLst>
                </a:gridCol>
              </a:tblGrid>
              <a:tr h="370840">
                <a:tc>
                  <a:txBody>
                    <a:bodyPr/>
                    <a:lstStyle/>
                    <a:p>
                      <a:r>
                        <a:rPr lang="en-GB" sz="1600" dirty="0">
                          <a:solidFill>
                            <a:schemeClr val="tx2"/>
                          </a:solidFill>
                        </a:rPr>
                        <a:t>RECIST, n (%)</a:t>
                      </a:r>
                    </a:p>
                  </a:txBody>
                  <a:tcPr/>
                </a:tc>
                <a:tc>
                  <a:txBody>
                    <a:bodyPr/>
                    <a:lstStyle/>
                    <a:p>
                      <a:pPr algn="ctr"/>
                      <a:r>
                        <a:rPr lang="en-GB" sz="1600" dirty="0">
                          <a:solidFill>
                            <a:schemeClr val="tx2"/>
                          </a:solidFill>
                        </a:rPr>
                        <a:t>Pexidartinib </a:t>
                      </a:r>
                    </a:p>
                  </a:txBody>
                  <a:tcPr/>
                </a:tc>
                <a:tc>
                  <a:txBody>
                    <a:bodyPr/>
                    <a:lstStyle/>
                    <a:p>
                      <a:pPr algn="ctr"/>
                      <a:r>
                        <a:rPr lang="en-GB" sz="1600" dirty="0">
                          <a:solidFill>
                            <a:schemeClr val="tx2"/>
                          </a:solidFill>
                        </a:rPr>
                        <a:t>Placebo</a:t>
                      </a:r>
                    </a:p>
                  </a:txBody>
                  <a:tcPr/>
                </a:tc>
                <a:extLst>
                  <a:ext uri="{0D108BD9-81ED-4DB2-BD59-A6C34878D82A}">
                    <a16:rowId xmlns:a16="http://schemas.microsoft.com/office/drawing/2014/main" val="3344150740"/>
                  </a:ext>
                </a:extLst>
              </a:tr>
              <a:tr h="370840">
                <a:tc>
                  <a:txBody>
                    <a:bodyPr/>
                    <a:lstStyle/>
                    <a:p>
                      <a:r>
                        <a:rPr lang="en-GB" sz="1600" dirty="0"/>
                        <a:t>CR</a:t>
                      </a:r>
                    </a:p>
                  </a:txBody>
                  <a:tcPr/>
                </a:tc>
                <a:tc>
                  <a:txBody>
                    <a:bodyPr/>
                    <a:lstStyle/>
                    <a:p>
                      <a:pPr algn="ctr"/>
                      <a:r>
                        <a:rPr lang="en-GB" sz="1600" dirty="0"/>
                        <a:t>9 (14.8)</a:t>
                      </a:r>
                    </a:p>
                  </a:txBody>
                  <a:tcPr/>
                </a:tc>
                <a:tc>
                  <a:txBody>
                    <a:bodyPr/>
                    <a:lstStyle/>
                    <a:p>
                      <a:pPr algn="ctr"/>
                      <a:r>
                        <a:rPr lang="en-GB" sz="1600" dirty="0"/>
                        <a:t>0 (0)</a:t>
                      </a:r>
                    </a:p>
                  </a:txBody>
                  <a:tcPr/>
                </a:tc>
                <a:extLst>
                  <a:ext uri="{0D108BD9-81ED-4DB2-BD59-A6C34878D82A}">
                    <a16:rowId xmlns:a16="http://schemas.microsoft.com/office/drawing/2014/main" val="1266891219"/>
                  </a:ext>
                </a:extLst>
              </a:tr>
              <a:tr h="370840">
                <a:tc>
                  <a:txBody>
                    <a:bodyPr/>
                    <a:lstStyle/>
                    <a:p>
                      <a:r>
                        <a:rPr lang="en-GB" sz="1600" dirty="0"/>
                        <a:t>PR</a:t>
                      </a:r>
                    </a:p>
                  </a:txBody>
                  <a:tcPr/>
                </a:tc>
                <a:tc>
                  <a:txBody>
                    <a:bodyPr/>
                    <a:lstStyle/>
                    <a:p>
                      <a:pPr algn="ctr"/>
                      <a:r>
                        <a:rPr lang="en-GB" sz="1600" dirty="0"/>
                        <a:t>15 (24.6)</a:t>
                      </a:r>
                    </a:p>
                  </a:txBody>
                  <a:tcPr/>
                </a:tc>
                <a:tc>
                  <a:txBody>
                    <a:bodyPr/>
                    <a:lstStyle/>
                    <a:p>
                      <a:pPr algn="ctr"/>
                      <a:r>
                        <a:rPr lang="en-GB" sz="1600" dirty="0"/>
                        <a:t>0 (0)</a:t>
                      </a:r>
                    </a:p>
                  </a:txBody>
                  <a:tcPr/>
                </a:tc>
                <a:extLst>
                  <a:ext uri="{0D108BD9-81ED-4DB2-BD59-A6C34878D82A}">
                    <a16:rowId xmlns:a16="http://schemas.microsoft.com/office/drawing/2014/main" val="2799832807"/>
                  </a:ext>
                </a:extLst>
              </a:tr>
              <a:tr h="370840">
                <a:tc>
                  <a:txBody>
                    <a:bodyPr/>
                    <a:lstStyle/>
                    <a:p>
                      <a:r>
                        <a:rPr lang="en-GB" sz="1600" dirty="0"/>
                        <a:t>SD</a:t>
                      </a:r>
                    </a:p>
                  </a:txBody>
                  <a:tcPr/>
                </a:tc>
                <a:tc>
                  <a:txBody>
                    <a:bodyPr/>
                    <a:lstStyle/>
                    <a:p>
                      <a:pPr algn="ctr"/>
                      <a:r>
                        <a:rPr lang="en-GB" sz="1600" dirty="0"/>
                        <a:t>24 (39.3)</a:t>
                      </a:r>
                    </a:p>
                  </a:txBody>
                  <a:tcPr/>
                </a:tc>
                <a:tc>
                  <a:txBody>
                    <a:bodyPr/>
                    <a:lstStyle/>
                    <a:p>
                      <a:pPr algn="ctr"/>
                      <a:r>
                        <a:rPr lang="en-GB" sz="1600" dirty="0"/>
                        <a:t>46 (78.0)</a:t>
                      </a:r>
                    </a:p>
                  </a:txBody>
                  <a:tcPr/>
                </a:tc>
                <a:extLst>
                  <a:ext uri="{0D108BD9-81ED-4DB2-BD59-A6C34878D82A}">
                    <a16:rowId xmlns:a16="http://schemas.microsoft.com/office/drawing/2014/main" val="1170524250"/>
                  </a:ext>
                </a:extLst>
              </a:tr>
              <a:tr h="370840">
                <a:tc>
                  <a:txBody>
                    <a:bodyPr/>
                    <a:lstStyle/>
                    <a:p>
                      <a:r>
                        <a:rPr lang="en-GB" sz="1600" dirty="0"/>
                        <a:t>PD</a:t>
                      </a:r>
                    </a:p>
                  </a:txBody>
                  <a:tcPr/>
                </a:tc>
                <a:tc>
                  <a:txBody>
                    <a:bodyPr/>
                    <a:lstStyle/>
                    <a:p>
                      <a:pPr algn="ctr"/>
                      <a:r>
                        <a:rPr lang="en-GB" sz="1600" dirty="0"/>
                        <a:t>1 (1.6)</a:t>
                      </a:r>
                    </a:p>
                  </a:txBody>
                  <a:tcPr/>
                </a:tc>
                <a:tc>
                  <a:txBody>
                    <a:bodyPr/>
                    <a:lstStyle/>
                    <a:p>
                      <a:pPr algn="ctr"/>
                      <a:r>
                        <a:rPr lang="en-GB" sz="1600" dirty="0"/>
                        <a:t>1 (1.7)</a:t>
                      </a:r>
                    </a:p>
                  </a:txBody>
                  <a:tcPr/>
                </a:tc>
                <a:extLst>
                  <a:ext uri="{0D108BD9-81ED-4DB2-BD59-A6C34878D82A}">
                    <a16:rowId xmlns:a16="http://schemas.microsoft.com/office/drawing/2014/main" val="2535933006"/>
                  </a:ext>
                </a:extLst>
              </a:tr>
              <a:tr h="370840">
                <a:tc>
                  <a:txBody>
                    <a:bodyPr/>
                    <a:lstStyle/>
                    <a:p>
                      <a:r>
                        <a:rPr lang="en-GB" sz="1600" dirty="0"/>
                        <a:t>ORR (CR + PR)</a:t>
                      </a:r>
                    </a:p>
                  </a:txBody>
                  <a:tcPr/>
                </a:tc>
                <a:tc>
                  <a:txBody>
                    <a:bodyPr/>
                    <a:lstStyle/>
                    <a:p>
                      <a:pPr algn="ctr"/>
                      <a:r>
                        <a:rPr lang="en-GB" sz="1600" dirty="0"/>
                        <a:t>24 (39.3)</a:t>
                      </a:r>
                    </a:p>
                  </a:txBody>
                  <a:tcPr/>
                </a:tc>
                <a:tc>
                  <a:txBody>
                    <a:bodyPr/>
                    <a:lstStyle/>
                    <a:p>
                      <a:pPr algn="ctr"/>
                      <a:r>
                        <a:rPr lang="en-GB" sz="1600" dirty="0"/>
                        <a:t>0 (0)</a:t>
                      </a:r>
                    </a:p>
                  </a:txBody>
                  <a:tcPr/>
                </a:tc>
                <a:extLst>
                  <a:ext uri="{0D108BD9-81ED-4DB2-BD59-A6C34878D82A}">
                    <a16:rowId xmlns:a16="http://schemas.microsoft.com/office/drawing/2014/main" val="2383377057"/>
                  </a:ext>
                </a:extLst>
              </a:tr>
              <a:tr h="370840">
                <a:tc>
                  <a:txBody>
                    <a:bodyPr/>
                    <a:lstStyle/>
                    <a:p>
                      <a:r>
                        <a:rPr lang="en-GB" sz="1600" dirty="0"/>
                        <a:t>p-value</a:t>
                      </a:r>
                    </a:p>
                  </a:txBody>
                  <a:tcPr/>
                </a:tc>
                <a:tc gridSpan="2">
                  <a:txBody>
                    <a:bodyPr/>
                    <a:lstStyle/>
                    <a:p>
                      <a:pPr algn="ctr"/>
                      <a:r>
                        <a:rPr lang="en-GB" sz="1600" dirty="0"/>
                        <a:t>&lt;0.0001</a:t>
                      </a:r>
                    </a:p>
                  </a:txBody>
                  <a:tcPr/>
                </a:tc>
                <a:tc hMerge="1">
                  <a:txBody>
                    <a:bodyPr/>
                    <a:lstStyle/>
                    <a:p>
                      <a:pPr algn="ctr"/>
                      <a:endParaRPr lang="en-GB" sz="1600" dirty="0"/>
                    </a:p>
                  </a:txBody>
                  <a:tcPr/>
                </a:tc>
                <a:extLst>
                  <a:ext uri="{0D108BD9-81ED-4DB2-BD59-A6C34878D82A}">
                    <a16:rowId xmlns:a16="http://schemas.microsoft.com/office/drawing/2014/main" val="423147597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980059205"/>
              </p:ext>
            </p:extLst>
          </p:nvPr>
        </p:nvGraphicFramePr>
        <p:xfrm>
          <a:off x="4572000" y="1833098"/>
          <a:ext cx="4414838" cy="2595880"/>
        </p:xfrm>
        <a:graphic>
          <a:graphicData uri="http://schemas.openxmlformats.org/drawingml/2006/table">
            <a:tbl>
              <a:tblPr firstRow="1" bandRow="1">
                <a:tableStyleId>{69012ECD-51FC-41F1-AA8D-1B2483CD663E}</a:tableStyleId>
              </a:tblPr>
              <a:tblGrid>
                <a:gridCol w="1671638">
                  <a:extLst>
                    <a:ext uri="{9D8B030D-6E8A-4147-A177-3AD203B41FA5}">
                      <a16:colId xmlns:a16="http://schemas.microsoft.com/office/drawing/2014/main" val="3178326156"/>
                    </a:ext>
                  </a:extLst>
                </a:gridCol>
                <a:gridCol w="1400175">
                  <a:extLst>
                    <a:ext uri="{9D8B030D-6E8A-4147-A177-3AD203B41FA5}">
                      <a16:colId xmlns:a16="http://schemas.microsoft.com/office/drawing/2014/main" val="2025323056"/>
                    </a:ext>
                  </a:extLst>
                </a:gridCol>
                <a:gridCol w="1343025">
                  <a:extLst>
                    <a:ext uri="{9D8B030D-6E8A-4147-A177-3AD203B41FA5}">
                      <a16:colId xmlns:a16="http://schemas.microsoft.com/office/drawing/2014/main" val="3111580832"/>
                    </a:ext>
                  </a:extLst>
                </a:gridCol>
              </a:tblGrid>
              <a:tr h="370840">
                <a:tc>
                  <a:txBody>
                    <a:bodyPr/>
                    <a:lstStyle/>
                    <a:p>
                      <a:r>
                        <a:rPr lang="en-GB" sz="1600" dirty="0">
                          <a:solidFill>
                            <a:schemeClr val="tx2"/>
                          </a:solidFill>
                        </a:rPr>
                        <a:t>TVS, n (%)</a:t>
                      </a:r>
                    </a:p>
                  </a:txBody>
                  <a:tcPr/>
                </a:tc>
                <a:tc>
                  <a:txBody>
                    <a:bodyPr/>
                    <a:lstStyle/>
                    <a:p>
                      <a:pPr algn="ctr"/>
                      <a:r>
                        <a:rPr lang="en-GB" sz="1600" dirty="0">
                          <a:solidFill>
                            <a:schemeClr val="tx2"/>
                          </a:solidFill>
                        </a:rPr>
                        <a:t>Pexidartinib </a:t>
                      </a:r>
                    </a:p>
                  </a:txBody>
                  <a:tcPr/>
                </a:tc>
                <a:tc>
                  <a:txBody>
                    <a:bodyPr/>
                    <a:lstStyle/>
                    <a:p>
                      <a:pPr algn="ctr"/>
                      <a:r>
                        <a:rPr lang="en-GB" sz="1600" dirty="0">
                          <a:solidFill>
                            <a:schemeClr val="tx2"/>
                          </a:solidFill>
                        </a:rPr>
                        <a:t>Placebo</a:t>
                      </a:r>
                    </a:p>
                  </a:txBody>
                  <a:tcPr/>
                </a:tc>
                <a:extLst>
                  <a:ext uri="{0D108BD9-81ED-4DB2-BD59-A6C34878D82A}">
                    <a16:rowId xmlns:a16="http://schemas.microsoft.com/office/drawing/2014/main" val="3344150740"/>
                  </a:ext>
                </a:extLst>
              </a:tr>
              <a:tr h="370840">
                <a:tc>
                  <a:txBody>
                    <a:bodyPr/>
                    <a:lstStyle/>
                    <a:p>
                      <a:r>
                        <a:rPr lang="en-GB" sz="1600" dirty="0"/>
                        <a:t>CR</a:t>
                      </a:r>
                    </a:p>
                  </a:txBody>
                  <a:tcPr/>
                </a:tc>
                <a:tc>
                  <a:txBody>
                    <a:bodyPr/>
                    <a:lstStyle/>
                    <a:p>
                      <a:pPr algn="ctr"/>
                      <a:r>
                        <a:rPr lang="en-GB" sz="1600" dirty="0"/>
                        <a:t>3 (4.9)</a:t>
                      </a:r>
                    </a:p>
                  </a:txBody>
                  <a:tcPr/>
                </a:tc>
                <a:tc>
                  <a:txBody>
                    <a:bodyPr/>
                    <a:lstStyle/>
                    <a:p>
                      <a:pPr algn="ctr"/>
                      <a:r>
                        <a:rPr lang="en-GB" sz="1600" dirty="0"/>
                        <a:t>0 (0)</a:t>
                      </a:r>
                    </a:p>
                  </a:txBody>
                  <a:tcPr/>
                </a:tc>
                <a:extLst>
                  <a:ext uri="{0D108BD9-81ED-4DB2-BD59-A6C34878D82A}">
                    <a16:rowId xmlns:a16="http://schemas.microsoft.com/office/drawing/2014/main" val="1266891219"/>
                  </a:ext>
                </a:extLst>
              </a:tr>
              <a:tr h="370840">
                <a:tc>
                  <a:txBody>
                    <a:bodyPr/>
                    <a:lstStyle/>
                    <a:p>
                      <a:r>
                        <a:rPr lang="en-GB" sz="1600" dirty="0"/>
                        <a:t>PR</a:t>
                      </a:r>
                    </a:p>
                  </a:txBody>
                  <a:tcPr/>
                </a:tc>
                <a:tc>
                  <a:txBody>
                    <a:bodyPr/>
                    <a:lstStyle/>
                    <a:p>
                      <a:pPr algn="ctr"/>
                      <a:r>
                        <a:rPr lang="en-GB" sz="1600" dirty="0"/>
                        <a:t>31 (50.8)</a:t>
                      </a:r>
                    </a:p>
                  </a:txBody>
                  <a:tcPr/>
                </a:tc>
                <a:tc>
                  <a:txBody>
                    <a:bodyPr/>
                    <a:lstStyle/>
                    <a:p>
                      <a:pPr algn="ctr"/>
                      <a:r>
                        <a:rPr lang="en-GB" sz="1600" dirty="0"/>
                        <a:t>0 (0)</a:t>
                      </a:r>
                    </a:p>
                  </a:txBody>
                  <a:tcPr/>
                </a:tc>
                <a:extLst>
                  <a:ext uri="{0D108BD9-81ED-4DB2-BD59-A6C34878D82A}">
                    <a16:rowId xmlns:a16="http://schemas.microsoft.com/office/drawing/2014/main" val="2799832807"/>
                  </a:ext>
                </a:extLst>
              </a:tr>
              <a:tr h="370840">
                <a:tc>
                  <a:txBody>
                    <a:bodyPr/>
                    <a:lstStyle/>
                    <a:p>
                      <a:r>
                        <a:rPr lang="en-GB" sz="1600" dirty="0"/>
                        <a:t>SD</a:t>
                      </a:r>
                    </a:p>
                  </a:txBody>
                  <a:tcPr/>
                </a:tc>
                <a:tc>
                  <a:txBody>
                    <a:bodyPr/>
                    <a:lstStyle/>
                    <a:p>
                      <a:pPr algn="ctr"/>
                      <a:r>
                        <a:rPr lang="en-GB" sz="1600" dirty="0"/>
                        <a:t>14 (23.0)</a:t>
                      </a:r>
                    </a:p>
                  </a:txBody>
                  <a:tcPr/>
                </a:tc>
                <a:tc>
                  <a:txBody>
                    <a:bodyPr/>
                    <a:lstStyle/>
                    <a:p>
                      <a:pPr algn="ctr"/>
                      <a:r>
                        <a:rPr lang="en-GB" sz="1600" dirty="0"/>
                        <a:t>45 (76.3)</a:t>
                      </a:r>
                    </a:p>
                  </a:txBody>
                  <a:tcPr/>
                </a:tc>
                <a:extLst>
                  <a:ext uri="{0D108BD9-81ED-4DB2-BD59-A6C34878D82A}">
                    <a16:rowId xmlns:a16="http://schemas.microsoft.com/office/drawing/2014/main" val="1170524250"/>
                  </a:ext>
                </a:extLst>
              </a:tr>
              <a:tr h="370840">
                <a:tc>
                  <a:txBody>
                    <a:bodyPr/>
                    <a:lstStyle/>
                    <a:p>
                      <a:r>
                        <a:rPr lang="en-GB" sz="1600" dirty="0"/>
                        <a:t>PD</a:t>
                      </a:r>
                    </a:p>
                  </a:txBody>
                  <a:tcPr/>
                </a:tc>
                <a:tc>
                  <a:txBody>
                    <a:bodyPr/>
                    <a:lstStyle/>
                    <a:p>
                      <a:pPr algn="ctr"/>
                      <a:r>
                        <a:rPr lang="en-GB" sz="1600" dirty="0"/>
                        <a:t>1 (1.6)</a:t>
                      </a:r>
                    </a:p>
                  </a:txBody>
                  <a:tcPr/>
                </a:tc>
                <a:tc>
                  <a:txBody>
                    <a:bodyPr/>
                    <a:lstStyle/>
                    <a:p>
                      <a:pPr algn="ctr"/>
                      <a:r>
                        <a:rPr lang="en-GB" sz="1600" dirty="0"/>
                        <a:t>2 (3.4)</a:t>
                      </a:r>
                    </a:p>
                  </a:txBody>
                  <a:tcPr/>
                </a:tc>
                <a:extLst>
                  <a:ext uri="{0D108BD9-81ED-4DB2-BD59-A6C34878D82A}">
                    <a16:rowId xmlns:a16="http://schemas.microsoft.com/office/drawing/2014/main" val="2535933006"/>
                  </a:ext>
                </a:extLst>
              </a:tr>
              <a:tr h="370840">
                <a:tc>
                  <a:txBody>
                    <a:bodyPr/>
                    <a:lstStyle/>
                    <a:p>
                      <a:r>
                        <a:rPr lang="en-GB" sz="1600" dirty="0"/>
                        <a:t>ORR (CR + PR)</a:t>
                      </a:r>
                    </a:p>
                  </a:txBody>
                  <a:tcPr/>
                </a:tc>
                <a:tc>
                  <a:txBody>
                    <a:bodyPr/>
                    <a:lstStyle/>
                    <a:p>
                      <a:pPr algn="ctr"/>
                      <a:r>
                        <a:rPr lang="en-GB" sz="1600" dirty="0"/>
                        <a:t>34 (55.7)</a:t>
                      </a:r>
                    </a:p>
                  </a:txBody>
                  <a:tcPr/>
                </a:tc>
                <a:tc>
                  <a:txBody>
                    <a:bodyPr/>
                    <a:lstStyle/>
                    <a:p>
                      <a:pPr algn="ctr"/>
                      <a:r>
                        <a:rPr lang="en-GB" sz="1600" dirty="0"/>
                        <a:t>0 (0)</a:t>
                      </a:r>
                    </a:p>
                  </a:txBody>
                  <a:tcPr/>
                </a:tc>
                <a:extLst>
                  <a:ext uri="{0D108BD9-81ED-4DB2-BD59-A6C34878D82A}">
                    <a16:rowId xmlns:a16="http://schemas.microsoft.com/office/drawing/2014/main" val="2383377057"/>
                  </a:ext>
                </a:extLst>
              </a:tr>
              <a:tr h="370840">
                <a:tc>
                  <a:txBody>
                    <a:bodyPr/>
                    <a:lstStyle/>
                    <a:p>
                      <a:r>
                        <a:rPr lang="en-GB" sz="1600" dirty="0"/>
                        <a:t>p-value</a:t>
                      </a:r>
                    </a:p>
                  </a:txBody>
                  <a:tcPr/>
                </a:tc>
                <a:tc gridSpan="2">
                  <a:txBody>
                    <a:bodyPr/>
                    <a:lstStyle/>
                    <a:p>
                      <a:pPr algn="ctr"/>
                      <a:r>
                        <a:rPr lang="en-GB" sz="1600" dirty="0"/>
                        <a:t>&lt;0.0001</a:t>
                      </a:r>
                    </a:p>
                  </a:txBody>
                  <a:tcPr/>
                </a:tc>
                <a:tc hMerge="1">
                  <a:txBody>
                    <a:bodyPr/>
                    <a:lstStyle/>
                    <a:p>
                      <a:pPr algn="ctr"/>
                      <a:endParaRPr lang="en-GB" sz="1600" dirty="0"/>
                    </a:p>
                  </a:txBody>
                  <a:tcPr/>
                </a:tc>
                <a:extLst>
                  <a:ext uri="{0D108BD9-81ED-4DB2-BD59-A6C34878D82A}">
                    <a16:rowId xmlns:a16="http://schemas.microsoft.com/office/drawing/2014/main" val="4231475970"/>
                  </a:ext>
                </a:extLst>
              </a:tr>
            </a:tbl>
          </a:graphicData>
        </a:graphic>
      </p:graphicFrame>
    </p:spTree>
    <p:extLst>
      <p:ext uri="{BB962C8B-B14F-4D97-AF65-F5344CB8AC3E}">
        <p14:creationId xmlns:p14="http://schemas.microsoft.com/office/powerpoint/2010/main" val="37860061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669800" cy="939801"/>
          </a:xfrm>
        </p:spPr>
        <p:txBody>
          <a:bodyPr/>
          <a:lstStyle/>
          <a:p>
            <a:r>
              <a:rPr lang="en-GB" dirty="0"/>
              <a:t>025: Positive association between </a:t>
            </a:r>
            <a:r>
              <a:rPr lang="en-GB" dirty="0" err="1"/>
              <a:t>tumor</a:t>
            </a:r>
            <a:r>
              <a:rPr lang="en-GB" dirty="0"/>
              <a:t> response and patient-reported outcomes in phase 3 ENLIVEN study of pexidartinib in tenosynovial giant cell </a:t>
            </a:r>
            <a:r>
              <a:rPr lang="en-GB" dirty="0" err="1"/>
              <a:t>tumor</a:t>
            </a:r>
            <a:r>
              <a:rPr lang="en-GB" dirty="0"/>
              <a:t> (TGCT) – </a:t>
            </a:r>
            <a:r>
              <a:rPr lang="en-GB" dirty="0" err="1"/>
              <a:t>Gelhorn</a:t>
            </a:r>
            <a:r>
              <a:rPr lang="en-GB" dirty="0"/>
              <a:t> HL, et al </a:t>
            </a:r>
          </a:p>
        </p:txBody>
      </p:sp>
      <p:sp>
        <p:nvSpPr>
          <p:cNvPr id="3" name="Content Placeholder 2"/>
          <p:cNvSpPr>
            <a:spLocks noGrp="1"/>
          </p:cNvSpPr>
          <p:nvPr>
            <p:ph idx="1"/>
          </p:nvPr>
        </p:nvSpPr>
        <p:spPr/>
        <p:txBody>
          <a:bodyPr/>
          <a:lstStyle/>
          <a:p>
            <a:pPr marL="0" indent="0">
              <a:buNone/>
            </a:pPr>
            <a:r>
              <a:rPr lang="en-GB" b="1" dirty="0">
                <a:solidFill>
                  <a:schemeClr val="bg1"/>
                </a:solidFill>
              </a:rPr>
              <a:t>KEY RESULTS (CONT.)</a:t>
            </a:r>
          </a:p>
          <a:p>
            <a:endParaRPr lang="en-GB" dirty="0"/>
          </a:p>
        </p:txBody>
      </p:sp>
      <p:sp>
        <p:nvSpPr>
          <p:cNvPr id="4" name="Text Box 4"/>
          <p:cNvSpPr txBox="1">
            <a:spLocks noChangeArrowheads="1"/>
          </p:cNvSpPr>
          <p:nvPr/>
        </p:nvSpPr>
        <p:spPr bwMode="auto">
          <a:xfrm>
            <a:off x="2779027" y="6474897"/>
            <a:ext cx="614431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err="1"/>
              <a:t>Gelhorn</a:t>
            </a:r>
            <a:r>
              <a:rPr lang="en-GB" sz="1200" dirty="0"/>
              <a:t> HL, et al. </a:t>
            </a:r>
            <a:r>
              <a:rPr lang="en-US" sz="1200" dirty="0"/>
              <a:t>CTOS 2018 Annual Meeting, November 14–17, Rome, Italy; Paper </a:t>
            </a:r>
            <a:r>
              <a:rPr lang="en-GB" sz="1200" dirty="0"/>
              <a:t>025</a:t>
            </a:r>
          </a:p>
        </p:txBody>
      </p:sp>
      <p:graphicFrame>
        <p:nvGraphicFramePr>
          <p:cNvPr id="5" name="Table 4"/>
          <p:cNvGraphicFramePr>
            <a:graphicFrameLocks noGrp="1"/>
          </p:cNvGraphicFramePr>
          <p:nvPr>
            <p:extLst>
              <p:ext uri="{D42A27DB-BD31-4B8C-83A1-F6EECF244321}">
                <p14:modId xmlns:p14="http://schemas.microsoft.com/office/powerpoint/2010/main" val="274089984"/>
              </p:ext>
            </p:extLst>
          </p:nvPr>
        </p:nvGraphicFramePr>
        <p:xfrm>
          <a:off x="228600" y="1833098"/>
          <a:ext cx="8507439" cy="2839720"/>
        </p:xfrm>
        <a:graphic>
          <a:graphicData uri="http://schemas.openxmlformats.org/drawingml/2006/table">
            <a:tbl>
              <a:tblPr firstRow="1" bandRow="1">
                <a:tableStyleId>{69012ECD-51FC-41F1-AA8D-1B2483CD663E}</a:tableStyleId>
              </a:tblPr>
              <a:tblGrid>
                <a:gridCol w="3541542">
                  <a:extLst>
                    <a:ext uri="{9D8B030D-6E8A-4147-A177-3AD203B41FA5}">
                      <a16:colId xmlns:a16="http://schemas.microsoft.com/office/drawing/2014/main" val="3178326156"/>
                    </a:ext>
                  </a:extLst>
                </a:gridCol>
                <a:gridCol w="1920241">
                  <a:extLst>
                    <a:ext uri="{9D8B030D-6E8A-4147-A177-3AD203B41FA5}">
                      <a16:colId xmlns:a16="http://schemas.microsoft.com/office/drawing/2014/main" val="2025323056"/>
                    </a:ext>
                  </a:extLst>
                </a:gridCol>
                <a:gridCol w="1920241">
                  <a:extLst>
                    <a:ext uri="{9D8B030D-6E8A-4147-A177-3AD203B41FA5}">
                      <a16:colId xmlns:a16="http://schemas.microsoft.com/office/drawing/2014/main" val="3111580832"/>
                    </a:ext>
                  </a:extLst>
                </a:gridCol>
                <a:gridCol w="1125415">
                  <a:extLst>
                    <a:ext uri="{9D8B030D-6E8A-4147-A177-3AD203B41FA5}">
                      <a16:colId xmlns:a16="http://schemas.microsoft.com/office/drawing/2014/main" val="640617455"/>
                    </a:ext>
                  </a:extLst>
                </a:gridCol>
              </a:tblGrid>
              <a:tr h="370840">
                <a:tc>
                  <a:txBody>
                    <a:bodyPr/>
                    <a:lstStyle/>
                    <a:p>
                      <a:r>
                        <a:rPr lang="en-GB" sz="1600" dirty="0">
                          <a:solidFill>
                            <a:schemeClr val="tx2"/>
                          </a:solidFill>
                        </a:rPr>
                        <a:t>Mean change (SE) in PRO score</a:t>
                      </a:r>
                    </a:p>
                  </a:txBody>
                  <a:tcPr anchor="b"/>
                </a:tc>
                <a:tc>
                  <a:txBody>
                    <a:bodyPr/>
                    <a:lstStyle/>
                    <a:p>
                      <a:pPr algn="ctr"/>
                      <a:r>
                        <a:rPr lang="en-GB" sz="1600" dirty="0">
                          <a:solidFill>
                            <a:schemeClr val="tx2"/>
                          </a:solidFill>
                        </a:rPr>
                        <a:t>Pexidartinib </a:t>
                      </a:r>
                    </a:p>
                  </a:txBody>
                  <a:tcPr anchor="b"/>
                </a:tc>
                <a:tc>
                  <a:txBody>
                    <a:bodyPr/>
                    <a:lstStyle/>
                    <a:p>
                      <a:pPr algn="ctr"/>
                      <a:r>
                        <a:rPr lang="en-GB" sz="1600" dirty="0">
                          <a:solidFill>
                            <a:schemeClr val="tx2"/>
                          </a:solidFill>
                        </a:rPr>
                        <a:t>Placebo</a:t>
                      </a:r>
                    </a:p>
                  </a:txBody>
                  <a:tcPr anchor="b"/>
                </a:tc>
                <a:tc>
                  <a:txBody>
                    <a:bodyPr/>
                    <a:lstStyle/>
                    <a:p>
                      <a:pPr algn="ctr"/>
                      <a:r>
                        <a:rPr lang="en-GB" sz="1600" dirty="0">
                          <a:solidFill>
                            <a:schemeClr val="tx2"/>
                          </a:solidFill>
                        </a:rPr>
                        <a:t>p-value</a:t>
                      </a:r>
                    </a:p>
                  </a:txBody>
                  <a:tcPr anchor="b"/>
                </a:tc>
                <a:extLst>
                  <a:ext uri="{0D108BD9-81ED-4DB2-BD59-A6C34878D82A}">
                    <a16:rowId xmlns:a16="http://schemas.microsoft.com/office/drawing/2014/main" val="3344150740"/>
                  </a:ext>
                </a:extLst>
              </a:tr>
              <a:tr h="370840">
                <a:tc>
                  <a:txBody>
                    <a:bodyPr/>
                    <a:lstStyle/>
                    <a:p>
                      <a:r>
                        <a:rPr lang="en-GB" sz="1600" dirty="0"/>
                        <a:t>PROMIS-PF*</a:t>
                      </a:r>
                    </a:p>
                    <a:p>
                      <a:pPr marL="182563" indent="0"/>
                      <a:r>
                        <a:rPr lang="en-GB" sz="1600" dirty="0"/>
                        <a:t>Pexidartinib</a:t>
                      </a:r>
                      <a:r>
                        <a:rPr lang="en-GB" sz="1600" baseline="0" dirty="0"/>
                        <a:t> n=38</a:t>
                      </a:r>
                    </a:p>
                    <a:p>
                      <a:pPr marL="182563" indent="0"/>
                      <a:r>
                        <a:rPr lang="en-GB" sz="1600" baseline="0" dirty="0"/>
                        <a:t>Placebo n=31</a:t>
                      </a:r>
                      <a:endParaRPr lang="en-GB" sz="1600" dirty="0"/>
                    </a:p>
                  </a:txBody>
                  <a:tcPr/>
                </a:tc>
                <a:tc>
                  <a:txBody>
                    <a:bodyPr/>
                    <a:lstStyle/>
                    <a:p>
                      <a:pPr algn="ctr"/>
                      <a:r>
                        <a:rPr lang="en-GB" sz="1600" dirty="0"/>
                        <a:t>4.1 (1.1)</a:t>
                      </a:r>
                    </a:p>
                  </a:txBody>
                  <a:tcPr/>
                </a:tc>
                <a:tc>
                  <a:txBody>
                    <a:bodyPr/>
                    <a:lstStyle/>
                    <a:p>
                      <a:pPr algn="ctr"/>
                      <a:r>
                        <a:rPr lang="en-GB" sz="1600" dirty="0"/>
                        <a:t>-0.9 (1.0)</a:t>
                      </a:r>
                    </a:p>
                  </a:txBody>
                  <a:tcPr/>
                </a:tc>
                <a:tc>
                  <a:txBody>
                    <a:bodyPr/>
                    <a:lstStyle/>
                    <a:p>
                      <a:pPr algn="ctr"/>
                      <a:r>
                        <a:rPr lang="en-GB" sz="1600" dirty="0"/>
                        <a:t>0.0019</a:t>
                      </a:r>
                    </a:p>
                  </a:txBody>
                  <a:tcPr/>
                </a:tc>
                <a:extLst>
                  <a:ext uri="{0D108BD9-81ED-4DB2-BD59-A6C34878D82A}">
                    <a16:rowId xmlns:a16="http://schemas.microsoft.com/office/drawing/2014/main" val="1266891219"/>
                  </a:ext>
                </a:extLst>
              </a:tr>
              <a:tr h="370840">
                <a:tc>
                  <a:txBody>
                    <a:bodyPr/>
                    <a:lstStyle/>
                    <a:p>
                      <a:r>
                        <a:rPr lang="en-GB" sz="1600" dirty="0"/>
                        <a:t>Worst stiffness </a:t>
                      </a:r>
                      <a:r>
                        <a:rPr lang="en-GB" sz="1600" dirty="0">
                          <a:solidFill>
                            <a:srgbClr val="363636"/>
                          </a:solidFill>
                        </a:rPr>
                        <a:t>numeric rating scale</a:t>
                      </a:r>
                      <a:r>
                        <a:rPr lang="en-GB" sz="1600" baseline="30000" dirty="0"/>
                        <a:t>+</a:t>
                      </a:r>
                      <a:endParaRPr lang="en-GB" sz="1600" dirty="0"/>
                    </a:p>
                    <a:p>
                      <a:pPr marL="182563" indent="0"/>
                      <a:r>
                        <a:rPr lang="en-GB" sz="1600" dirty="0"/>
                        <a:t>Pexidartinib</a:t>
                      </a:r>
                      <a:r>
                        <a:rPr lang="en-GB" sz="1600" baseline="0" dirty="0"/>
                        <a:t> n=33</a:t>
                      </a:r>
                    </a:p>
                    <a:p>
                      <a:pPr marL="182563" indent="0"/>
                      <a:r>
                        <a:rPr lang="en-GB" sz="1600" baseline="0" dirty="0"/>
                        <a:t>Placebo n=35</a:t>
                      </a:r>
                      <a:endParaRPr lang="en-GB" sz="1600" dirty="0"/>
                    </a:p>
                  </a:txBody>
                  <a:tcPr/>
                </a:tc>
                <a:tc>
                  <a:txBody>
                    <a:bodyPr/>
                    <a:lstStyle/>
                    <a:p>
                      <a:pPr algn="ctr"/>
                      <a:r>
                        <a:rPr lang="en-GB" sz="1600" dirty="0"/>
                        <a:t>-2.5 (0.3)</a:t>
                      </a:r>
                    </a:p>
                  </a:txBody>
                  <a:tcPr/>
                </a:tc>
                <a:tc>
                  <a:txBody>
                    <a:bodyPr/>
                    <a:lstStyle/>
                    <a:p>
                      <a:pPr algn="ctr"/>
                      <a:r>
                        <a:rPr lang="en-GB" sz="1600" dirty="0"/>
                        <a:t>-0.3 (0.3)</a:t>
                      </a:r>
                    </a:p>
                  </a:txBody>
                  <a:tcPr/>
                </a:tc>
                <a:tc>
                  <a:txBody>
                    <a:bodyPr/>
                    <a:lstStyle/>
                    <a:p>
                      <a:pPr algn="ctr"/>
                      <a:r>
                        <a:rPr lang="en-GB" sz="1600" dirty="0"/>
                        <a:t>&lt;0.0001</a:t>
                      </a:r>
                    </a:p>
                  </a:txBody>
                  <a:tcPr/>
                </a:tc>
                <a:extLst>
                  <a:ext uri="{0D108BD9-81ED-4DB2-BD59-A6C34878D82A}">
                    <a16:rowId xmlns:a16="http://schemas.microsoft.com/office/drawing/2014/main" val="2799832807"/>
                  </a:ext>
                </a:extLst>
              </a:tr>
              <a:tr h="370840">
                <a:tc>
                  <a:txBody>
                    <a:bodyPr/>
                    <a:lstStyle/>
                    <a:p>
                      <a:r>
                        <a:rPr lang="en-GB" sz="1600" dirty="0"/>
                        <a:t>BPI worst pain </a:t>
                      </a:r>
                      <a:r>
                        <a:rPr lang="en-GB" sz="1600" dirty="0">
                          <a:solidFill>
                            <a:srgbClr val="363636"/>
                          </a:solidFill>
                        </a:rPr>
                        <a:t>numeric rating scale</a:t>
                      </a:r>
                      <a:r>
                        <a:rPr lang="en-GB" sz="1600" baseline="30000" dirty="0"/>
                        <a:t>+</a:t>
                      </a:r>
                    </a:p>
                    <a:p>
                      <a:pPr marL="182563" indent="0"/>
                      <a:r>
                        <a:rPr lang="en-GB" sz="1600" dirty="0"/>
                        <a:t>Pexidartinib</a:t>
                      </a:r>
                      <a:r>
                        <a:rPr lang="en-GB" sz="1600" baseline="0" dirty="0"/>
                        <a:t> n=33</a:t>
                      </a:r>
                    </a:p>
                    <a:p>
                      <a:pPr marL="182563" indent="0"/>
                      <a:r>
                        <a:rPr lang="en-GB" sz="1600" baseline="0" dirty="0"/>
                        <a:t>Placebo n=35</a:t>
                      </a:r>
                      <a:endParaRPr lang="en-GB" sz="1600" dirty="0"/>
                    </a:p>
                  </a:txBody>
                  <a:tcPr/>
                </a:tc>
                <a:tc>
                  <a:txBody>
                    <a:bodyPr/>
                    <a:lstStyle/>
                    <a:p>
                      <a:pPr algn="ctr"/>
                      <a:r>
                        <a:rPr lang="en-GB" sz="1600" dirty="0"/>
                        <a:t>-2.5 (0.3)</a:t>
                      </a:r>
                    </a:p>
                  </a:txBody>
                  <a:tcPr/>
                </a:tc>
                <a:tc>
                  <a:txBody>
                    <a:bodyPr/>
                    <a:lstStyle/>
                    <a:p>
                      <a:pPr algn="ctr"/>
                      <a:r>
                        <a:rPr lang="en-GB" sz="1600" dirty="0"/>
                        <a:t>-0.6 (0.3)</a:t>
                      </a:r>
                    </a:p>
                  </a:txBody>
                  <a:tcPr/>
                </a:tc>
                <a:tc>
                  <a:txBody>
                    <a:bodyPr/>
                    <a:lstStyle/>
                    <a:p>
                      <a:pPr algn="ctr"/>
                      <a:r>
                        <a:rPr lang="en-GB" sz="1600" dirty="0"/>
                        <a:t>NS</a:t>
                      </a:r>
                    </a:p>
                  </a:txBody>
                  <a:tcPr/>
                </a:tc>
                <a:extLst>
                  <a:ext uri="{0D108BD9-81ED-4DB2-BD59-A6C34878D82A}">
                    <a16:rowId xmlns:a16="http://schemas.microsoft.com/office/drawing/2014/main" val="1170524250"/>
                  </a:ext>
                </a:extLst>
              </a:tr>
            </a:tbl>
          </a:graphicData>
        </a:graphic>
      </p:graphicFrame>
      <p:sp>
        <p:nvSpPr>
          <p:cNvPr id="6" name="TextBox 5"/>
          <p:cNvSpPr txBox="1"/>
          <p:nvPr/>
        </p:nvSpPr>
        <p:spPr>
          <a:xfrm>
            <a:off x="1777813" y="6213392"/>
            <a:ext cx="2996333"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0850" lvl="0" indent="-450850"/>
            <a:r>
              <a:rPr kumimoji="0" lang="en-GB" sz="1100" b="0" i="0" u="none" strike="noStrike" kern="1200" cap="none" spc="0" normalizeH="0" baseline="0" noProof="0" dirty="0">
                <a:ln>
                  <a:noFill/>
                </a:ln>
                <a:solidFill>
                  <a:srgbClr val="363636"/>
                </a:solidFill>
                <a:effectLst/>
                <a:uLnTx/>
                <a:uFillTx/>
                <a:latin typeface="Arial"/>
                <a:ea typeface="+mn-ea"/>
                <a:cs typeface="Arial"/>
              </a:rPr>
              <a:t>*Higher score is better;</a:t>
            </a:r>
            <a:r>
              <a:rPr kumimoji="0" lang="en-GB" sz="1100" b="0" i="0" u="none" strike="noStrike" kern="1200" cap="none" spc="0" normalizeH="0" noProof="0" dirty="0">
                <a:ln>
                  <a:noFill/>
                </a:ln>
                <a:solidFill>
                  <a:srgbClr val="363636"/>
                </a:solidFill>
                <a:effectLst/>
                <a:uLnTx/>
                <a:uFillTx/>
                <a:latin typeface="Arial"/>
                <a:ea typeface="+mn-ea"/>
                <a:cs typeface="Arial"/>
              </a:rPr>
              <a:t> </a:t>
            </a:r>
            <a:r>
              <a:rPr kumimoji="0" lang="en-GB" sz="1100" b="0" i="0" u="none" strike="noStrike" kern="1200" cap="none" spc="0" normalizeH="0" baseline="30000" noProof="0" dirty="0">
                <a:ln>
                  <a:noFill/>
                </a:ln>
                <a:solidFill>
                  <a:srgbClr val="363636"/>
                </a:solidFill>
                <a:effectLst/>
                <a:uLnTx/>
                <a:uFillTx/>
                <a:latin typeface="Arial"/>
                <a:ea typeface="+mn-ea"/>
                <a:cs typeface="Arial"/>
              </a:rPr>
              <a:t>+</a:t>
            </a:r>
            <a:r>
              <a:rPr kumimoji="0" lang="en-GB" sz="1100" b="0" i="0" u="none" strike="noStrike" kern="1200" cap="none" spc="0" normalizeH="0" noProof="0" dirty="0">
                <a:ln>
                  <a:noFill/>
                </a:ln>
                <a:solidFill>
                  <a:srgbClr val="363636"/>
                </a:solidFill>
                <a:effectLst/>
                <a:uLnTx/>
                <a:uFillTx/>
                <a:latin typeface="Arial"/>
                <a:ea typeface="+mn-ea"/>
                <a:cs typeface="Arial"/>
              </a:rPr>
              <a:t>lower score is better</a:t>
            </a:r>
            <a:endParaRPr kumimoji="0" lang="en-GB" sz="1100" b="0" i="0" u="none" strike="noStrike" kern="1200" cap="none" spc="0" normalizeH="0" baseline="0" noProof="0" dirty="0">
              <a:ln>
                <a:noFill/>
              </a:ln>
              <a:solidFill>
                <a:srgbClr val="363636"/>
              </a:solidFill>
              <a:effectLst/>
              <a:uLnTx/>
              <a:uFillTx/>
              <a:latin typeface="Arial"/>
              <a:ea typeface="+mn-ea"/>
              <a:cs typeface="Arial"/>
            </a:endParaRPr>
          </a:p>
        </p:txBody>
      </p:sp>
    </p:spTree>
    <p:extLst>
      <p:ext uri="{BB962C8B-B14F-4D97-AF65-F5344CB8AC3E}">
        <p14:creationId xmlns:p14="http://schemas.microsoft.com/office/powerpoint/2010/main" val="41342867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684200" cy="939801"/>
          </a:xfrm>
        </p:spPr>
        <p:txBody>
          <a:bodyPr/>
          <a:lstStyle/>
          <a:p>
            <a:r>
              <a:rPr lang="en-GB" dirty="0"/>
              <a:t>025: Positive association between </a:t>
            </a:r>
            <a:r>
              <a:rPr lang="en-GB" dirty="0" err="1"/>
              <a:t>tumor</a:t>
            </a:r>
            <a:r>
              <a:rPr lang="en-GB" dirty="0"/>
              <a:t> response and patient-reported outcomes in phase 3 ENLIVEN study of pexidartinib in tenosynovial giant cell </a:t>
            </a:r>
            <a:r>
              <a:rPr lang="en-GB" dirty="0" err="1"/>
              <a:t>tumor</a:t>
            </a:r>
            <a:r>
              <a:rPr lang="en-GB" dirty="0"/>
              <a:t> (TGCT) – </a:t>
            </a:r>
            <a:r>
              <a:rPr lang="en-GB" dirty="0" err="1"/>
              <a:t>Gelhorn</a:t>
            </a:r>
            <a:r>
              <a:rPr lang="en-GB" dirty="0"/>
              <a:t> HL, et al </a:t>
            </a:r>
          </a:p>
        </p:txBody>
      </p:sp>
      <p:sp>
        <p:nvSpPr>
          <p:cNvPr id="3" name="Content Placeholder 2"/>
          <p:cNvSpPr>
            <a:spLocks noGrp="1"/>
          </p:cNvSpPr>
          <p:nvPr>
            <p:ph idx="1"/>
          </p:nvPr>
        </p:nvSpPr>
        <p:spPr/>
        <p:txBody>
          <a:bodyPr/>
          <a:lstStyle/>
          <a:p>
            <a:pPr marL="0" indent="0">
              <a:buNone/>
            </a:pPr>
            <a:r>
              <a:rPr lang="en-GB" b="1" dirty="0">
                <a:solidFill>
                  <a:schemeClr val="bg1"/>
                </a:solidFill>
              </a:rPr>
              <a:t>KEY RESULTS (CONT.)</a:t>
            </a:r>
          </a:p>
          <a:p>
            <a:r>
              <a:rPr lang="en-GB" dirty="0"/>
              <a:t>From baseline to Week 25 maximum improvement in PROs was moderately correlated with RECIST and for TVS there was a stronger association </a:t>
            </a:r>
          </a:p>
        </p:txBody>
      </p:sp>
      <p:sp>
        <p:nvSpPr>
          <p:cNvPr id="4" name="Text Box 4"/>
          <p:cNvSpPr txBox="1">
            <a:spLocks noChangeArrowheads="1"/>
          </p:cNvSpPr>
          <p:nvPr/>
        </p:nvSpPr>
        <p:spPr bwMode="auto">
          <a:xfrm>
            <a:off x="2779027" y="6474897"/>
            <a:ext cx="614431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err="1"/>
              <a:t>Gelhorn</a:t>
            </a:r>
            <a:r>
              <a:rPr lang="en-GB" sz="1200" dirty="0"/>
              <a:t> HL, et al. </a:t>
            </a:r>
            <a:r>
              <a:rPr lang="en-US" sz="1200" dirty="0"/>
              <a:t>CTOS 2018 Annual Meeting, November 14–17, Rome, Italy; Paper </a:t>
            </a:r>
            <a:r>
              <a:rPr lang="en-GB" sz="1200" dirty="0"/>
              <a:t>025</a:t>
            </a:r>
          </a:p>
        </p:txBody>
      </p:sp>
      <p:graphicFrame>
        <p:nvGraphicFramePr>
          <p:cNvPr id="5" name="Table 4"/>
          <p:cNvGraphicFramePr>
            <a:graphicFrameLocks noGrp="1"/>
          </p:cNvGraphicFramePr>
          <p:nvPr>
            <p:extLst>
              <p:ext uri="{D42A27DB-BD31-4B8C-83A1-F6EECF244321}">
                <p14:modId xmlns:p14="http://schemas.microsoft.com/office/powerpoint/2010/main" val="1568122812"/>
              </p:ext>
            </p:extLst>
          </p:nvPr>
        </p:nvGraphicFramePr>
        <p:xfrm>
          <a:off x="228600" y="2412672"/>
          <a:ext cx="8535573" cy="2839720"/>
        </p:xfrm>
        <a:graphic>
          <a:graphicData uri="http://schemas.openxmlformats.org/drawingml/2006/table">
            <a:tbl>
              <a:tblPr firstRow="1" bandRow="1">
                <a:tableStyleId>{69012ECD-51FC-41F1-AA8D-1B2483CD663E}</a:tableStyleId>
              </a:tblPr>
              <a:tblGrid>
                <a:gridCol w="3654083">
                  <a:extLst>
                    <a:ext uri="{9D8B030D-6E8A-4147-A177-3AD203B41FA5}">
                      <a16:colId xmlns:a16="http://schemas.microsoft.com/office/drawing/2014/main" val="3178326156"/>
                    </a:ext>
                  </a:extLst>
                </a:gridCol>
                <a:gridCol w="2440745">
                  <a:extLst>
                    <a:ext uri="{9D8B030D-6E8A-4147-A177-3AD203B41FA5}">
                      <a16:colId xmlns:a16="http://schemas.microsoft.com/office/drawing/2014/main" val="2025323056"/>
                    </a:ext>
                  </a:extLst>
                </a:gridCol>
                <a:gridCol w="2440745">
                  <a:extLst>
                    <a:ext uri="{9D8B030D-6E8A-4147-A177-3AD203B41FA5}">
                      <a16:colId xmlns:a16="http://schemas.microsoft.com/office/drawing/2014/main" val="3111580832"/>
                    </a:ext>
                  </a:extLst>
                </a:gridCol>
              </a:tblGrid>
              <a:tr h="370840">
                <a:tc>
                  <a:txBody>
                    <a:bodyPr/>
                    <a:lstStyle/>
                    <a:p>
                      <a:r>
                        <a:rPr lang="en-GB" sz="1600" dirty="0">
                          <a:solidFill>
                            <a:schemeClr val="tx2"/>
                          </a:solidFill>
                        </a:rPr>
                        <a:t>Correlations of change</a:t>
                      </a:r>
                    </a:p>
                  </a:txBody>
                  <a:tcPr anchor="b"/>
                </a:tc>
                <a:tc>
                  <a:txBody>
                    <a:bodyPr/>
                    <a:lstStyle/>
                    <a:p>
                      <a:pPr algn="ctr"/>
                      <a:r>
                        <a:rPr lang="en-GB" sz="1600" dirty="0">
                          <a:solidFill>
                            <a:schemeClr val="tx2"/>
                          </a:solidFill>
                        </a:rPr>
                        <a:t>RECIST </a:t>
                      </a:r>
                    </a:p>
                  </a:txBody>
                  <a:tcPr anchor="b"/>
                </a:tc>
                <a:tc>
                  <a:txBody>
                    <a:bodyPr/>
                    <a:lstStyle/>
                    <a:p>
                      <a:pPr algn="ctr"/>
                      <a:r>
                        <a:rPr lang="en-GB" sz="1600" dirty="0">
                          <a:solidFill>
                            <a:schemeClr val="tx2"/>
                          </a:solidFill>
                        </a:rPr>
                        <a:t>TVS</a:t>
                      </a:r>
                    </a:p>
                  </a:txBody>
                  <a:tcPr anchor="b"/>
                </a:tc>
                <a:extLst>
                  <a:ext uri="{0D108BD9-81ED-4DB2-BD59-A6C34878D82A}">
                    <a16:rowId xmlns:a16="http://schemas.microsoft.com/office/drawing/2014/main" val="3344150740"/>
                  </a:ext>
                </a:extLst>
              </a:tr>
              <a:tr h="370840">
                <a:tc>
                  <a:txBody>
                    <a:bodyPr/>
                    <a:lstStyle/>
                    <a:p>
                      <a:r>
                        <a:rPr lang="en-GB" sz="1600" dirty="0"/>
                        <a:t>PROMIS-PF*</a:t>
                      </a:r>
                    </a:p>
                    <a:p>
                      <a:pPr marL="182563" indent="0"/>
                      <a:r>
                        <a:rPr lang="en-GB" sz="1600" dirty="0"/>
                        <a:t>Pexidartinib</a:t>
                      </a:r>
                      <a:r>
                        <a:rPr lang="en-GB" sz="1600" baseline="0" dirty="0"/>
                        <a:t> n=49</a:t>
                      </a:r>
                    </a:p>
                    <a:p>
                      <a:pPr marL="182563" indent="0"/>
                      <a:r>
                        <a:rPr lang="en-GB" sz="1600" baseline="0" dirty="0"/>
                        <a:t>Placebo n=51</a:t>
                      </a:r>
                      <a:endParaRPr lang="en-GB" sz="1600" dirty="0"/>
                    </a:p>
                  </a:txBody>
                  <a:tcPr/>
                </a:tc>
                <a:tc>
                  <a:txBody>
                    <a:bodyPr/>
                    <a:lstStyle/>
                    <a:p>
                      <a:pPr algn="ctr"/>
                      <a:r>
                        <a:rPr lang="en-GB" sz="1600" dirty="0"/>
                        <a:t>-0.36</a:t>
                      </a:r>
                    </a:p>
                  </a:txBody>
                  <a:tcPr/>
                </a:tc>
                <a:tc>
                  <a:txBody>
                    <a:bodyPr/>
                    <a:lstStyle/>
                    <a:p>
                      <a:pPr algn="ctr"/>
                      <a:r>
                        <a:rPr lang="en-GB" sz="1600" dirty="0"/>
                        <a:t>-0.47</a:t>
                      </a:r>
                    </a:p>
                  </a:txBody>
                  <a:tcPr/>
                </a:tc>
                <a:extLst>
                  <a:ext uri="{0D108BD9-81ED-4DB2-BD59-A6C34878D82A}">
                    <a16:rowId xmlns:a16="http://schemas.microsoft.com/office/drawing/2014/main" val="1266891219"/>
                  </a:ext>
                </a:extLst>
              </a:tr>
              <a:tr h="370840">
                <a:tc>
                  <a:txBody>
                    <a:bodyPr/>
                    <a:lstStyle/>
                    <a:p>
                      <a:r>
                        <a:rPr lang="en-GB" sz="1600" dirty="0"/>
                        <a:t>Worst stiffness </a:t>
                      </a:r>
                      <a:r>
                        <a:rPr lang="en-GB" sz="1600" dirty="0">
                          <a:solidFill>
                            <a:srgbClr val="363636"/>
                          </a:solidFill>
                        </a:rPr>
                        <a:t>numeric rating scale</a:t>
                      </a:r>
                      <a:r>
                        <a:rPr lang="en-GB" sz="1600" baseline="30000" dirty="0"/>
                        <a:t>+</a:t>
                      </a:r>
                      <a:endParaRPr lang="en-GB" sz="1600" dirty="0"/>
                    </a:p>
                    <a:p>
                      <a:pPr marL="182563" indent="0"/>
                      <a:r>
                        <a:rPr lang="en-GB" sz="1600" dirty="0"/>
                        <a:t>Pexidartinib</a:t>
                      </a:r>
                      <a:r>
                        <a:rPr lang="en-GB" sz="1600" baseline="0" dirty="0"/>
                        <a:t> n=47</a:t>
                      </a:r>
                    </a:p>
                    <a:p>
                      <a:pPr marL="182563" indent="0"/>
                      <a:r>
                        <a:rPr lang="en-GB" sz="1600" baseline="0" dirty="0"/>
                        <a:t>Placebo n=47</a:t>
                      </a:r>
                      <a:endParaRPr lang="en-GB" sz="1600" dirty="0"/>
                    </a:p>
                  </a:txBody>
                  <a:tcPr/>
                </a:tc>
                <a:tc>
                  <a:txBody>
                    <a:bodyPr/>
                    <a:lstStyle/>
                    <a:p>
                      <a:pPr algn="ctr"/>
                      <a:r>
                        <a:rPr lang="en-GB" sz="1600" dirty="0"/>
                        <a:t>0.40</a:t>
                      </a:r>
                    </a:p>
                  </a:txBody>
                  <a:tcPr/>
                </a:tc>
                <a:tc>
                  <a:txBody>
                    <a:bodyPr/>
                    <a:lstStyle/>
                    <a:p>
                      <a:pPr algn="ctr"/>
                      <a:r>
                        <a:rPr lang="en-GB" sz="1600" dirty="0"/>
                        <a:t>0.62</a:t>
                      </a:r>
                    </a:p>
                  </a:txBody>
                  <a:tcPr/>
                </a:tc>
                <a:extLst>
                  <a:ext uri="{0D108BD9-81ED-4DB2-BD59-A6C34878D82A}">
                    <a16:rowId xmlns:a16="http://schemas.microsoft.com/office/drawing/2014/main" val="2799832807"/>
                  </a:ext>
                </a:extLst>
              </a:tr>
              <a:tr h="370840">
                <a:tc>
                  <a:txBody>
                    <a:bodyPr/>
                    <a:lstStyle/>
                    <a:p>
                      <a:r>
                        <a:rPr lang="en-GB" sz="1600" dirty="0"/>
                        <a:t>BPI worst pain </a:t>
                      </a:r>
                      <a:r>
                        <a:rPr lang="en-GB" sz="1600" dirty="0">
                          <a:solidFill>
                            <a:srgbClr val="363636"/>
                          </a:solidFill>
                        </a:rPr>
                        <a:t>numeric rating scale</a:t>
                      </a:r>
                      <a:r>
                        <a:rPr lang="en-GB" sz="1600" baseline="30000" dirty="0"/>
                        <a:t>+</a:t>
                      </a:r>
                    </a:p>
                    <a:p>
                      <a:pPr marL="182563" indent="0"/>
                      <a:r>
                        <a:rPr lang="en-GB" sz="1600" dirty="0"/>
                        <a:t>Pexidartinib</a:t>
                      </a:r>
                      <a:r>
                        <a:rPr lang="en-GB" sz="1600" baseline="0" dirty="0"/>
                        <a:t> n=47</a:t>
                      </a:r>
                    </a:p>
                    <a:p>
                      <a:pPr marL="182563" indent="0"/>
                      <a:r>
                        <a:rPr lang="en-GB" sz="1600" baseline="0" dirty="0"/>
                        <a:t>Placebo n=47</a:t>
                      </a:r>
                      <a:endParaRPr lang="en-GB" sz="1600" dirty="0"/>
                    </a:p>
                  </a:txBody>
                  <a:tcPr/>
                </a:tc>
                <a:tc>
                  <a:txBody>
                    <a:bodyPr/>
                    <a:lstStyle/>
                    <a:p>
                      <a:pPr algn="ctr"/>
                      <a:r>
                        <a:rPr lang="en-GB" sz="1600" dirty="0"/>
                        <a:t>0.41</a:t>
                      </a:r>
                    </a:p>
                  </a:txBody>
                  <a:tcPr/>
                </a:tc>
                <a:tc>
                  <a:txBody>
                    <a:bodyPr/>
                    <a:lstStyle/>
                    <a:p>
                      <a:pPr algn="ctr"/>
                      <a:r>
                        <a:rPr lang="en-GB" sz="1600" dirty="0"/>
                        <a:t>0.63</a:t>
                      </a:r>
                    </a:p>
                  </a:txBody>
                  <a:tcPr/>
                </a:tc>
                <a:extLst>
                  <a:ext uri="{0D108BD9-81ED-4DB2-BD59-A6C34878D82A}">
                    <a16:rowId xmlns:a16="http://schemas.microsoft.com/office/drawing/2014/main" val="1170524250"/>
                  </a:ext>
                </a:extLst>
              </a:tr>
            </a:tbl>
          </a:graphicData>
        </a:graphic>
      </p:graphicFrame>
      <p:sp>
        <p:nvSpPr>
          <p:cNvPr id="6" name="TextBox 5"/>
          <p:cNvSpPr txBox="1"/>
          <p:nvPr/>
        </p:nvSpPr>
        <p:spPr>
          <a:xfrm>
            <a:off x="1777813" y="6213392"/>
            <a:ext cx="2996333"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0850" lvl="0" indent="-450850"/>
            <a:r>
              <a:rPr kumimoji="0" lang="en-GB" sz="1100" b="0" i="0" u="none" strike="noStrike" kern="1200" cap="none" spc="0" normalizeH="0" baseline="0" noProof="0" dirty="0">
                <a:ln>
                  <a:noFill/>
                </a:ln>
                <a:solidFill>
                  <a:srgbClr val="363636"/>
                </a:solidFill>
                <a:effectLst/>
                <a:uLnTx/>
                <a:uFillTx/>
                <a:latin typeface="Arial"/>
                <a:ea typeface="+mn-ea"/>
                <a:cs typeface="Arial"/>
              </a:rPr>
              <a:t>*Higher score is better;</a:t>
            </a:r>
            <a:r>
              <a:rPr kumimoji="0" lang="en-GB" sz="1100" b="0" i="0" u="none" strike="noStrike" kern="1200" cap="none" spc="0" normalizeH="0" noProof="0" dirty="0">
                <a:ln>
                  <a:noFill/>
                </a:ln>
                <a:solidFill>
                  <a:srgbClr val="363636"/>
                </a:solidFill>
                <a:effectLst/>
                <a:uLnTx/>
                <a:uFillTx/>
                <a:latin typeface="Arial"/>
                <a:ea typeface="+mn-ea"/>
                <a:cs typeface="Arial"/>
              </a:rPr>
              <a:t> </a:t>
            </a:r>
            <a:r>
              <a:rPr kumimoji="0" lang="en-GB" sz="1100" b="0" i="0" u="none" strike="noStrike" kern="1200" cap="none" spc="0" normalizeH="0" baseline="30000" noProof="0" dirty="0">
                <a:ln>
                  <a:noFill/>
                </a:ln>
                <a:solidFill>
                  <a:srgbClr val="363636"/>
                </a:solidFill>
                <a:effectLst/>
                <a:uLnTx/>
                <a:uFillTx/>
                <a:latin typeface="Arial"/>
                <a:ea typeface="+mn-ea"/>
                <a:cs typeface="Arial"/>
              </a:rPr>
              <a:t>+</a:t>
            </a:r>
            <a:r>
              <a:rPr kumimoji="0" lang="en-GB" sz="1100" b="0" i="0" u="none" strike="noStrike" kern="1200" cap="none" spc="0" normalizeH="0" noProof="0" dirty="0">
                <a:ln>
                  <a:noFill/>
                </a:ln>
                <a:solidFill>
                  <a:srgbClr val="363636"/>
                </a:solidFill>
                <a:effectLst/>
                <a:uLnTx/>
                <a:uFillTx/>
                <a:latin typeface="Arial"/>
                <a:ea typeface="+mn-ea"/>
                <a:cs typeface="Arial"/>
              </a:rPr>
              <a:t>lower score is better</a:t>
            </a:r>
            <a:endParaRPr kumimoji="0" lang="en-GB" sz="1100" b="0" i="0" u="none" strike="noStrike" kern="1200" cap="none" spc="0" normalizeH="0" baseline="0" noProof="0" dirty="0">
              <a:ln>
                <a:noFill/>
              </a:ln>
              <a:solidFill>
                <a:srgbClr val="363636"/>
              </a:solidFill>
              <a:effectLst/>
              <a:uLnTx/>
              <a:uFillTx/>
              <a:latin typeface="Arial"/>
              <a:ea typeface="+mn-ea"/>
              <a:cs typeface="Arial"/>
            </a:endParaRPr>
          </a:p>
        </p:txBody>
      </p:sp>
    </p:spTree>
    <p:extLst>
      <p:ext uri="{BB962C8B-B14F-4D97-AF65-F5344CB8AC3E}">
        <p14:creationId xmlns:p14="http://schemas.microsoft.com/office/powerpoint/2010/main" val="35341999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23682" cy="939801"/>
          </a:xfrm>
        </p:spPr>
        <p:txBody>
          <a:bodyPr/>
          <a:lstStyle/>
          <a:p>
            <a:r>
              <a:rPr lang="en-GB" dirty="0"/>
              <a:t>025: Positive association between </a:t>
            </a:r>
            <a:r>
              <a:rPr lang="en-GB" dirty="0" err="1"/>
              <a:t>tumor</a:t>
            </a:r>
            <a:r>
              <a:rPr lang="en-GB" dirty="0"/>
              <a:t> response and patient-reported outcomes in phase 3 ENLIVEN study of pexidartinib in tenosynovial giant cell </a:t>
            </a:r>
            <a:r>
              <a:rPr lang="en-GB" dirty="0" err="1"/>
              <a:t>tumor</a:t>
            </a:r>
            <a:r>
              <a:rPr lang="en-GB" dirty="0"/>
              <a:t> (TGCT) – </a:t>
            </a:r>
            <a:r>
              <a:rPr lang="en-GB" dirty="0" err="1"/>
              <a:t>Gelhorn</a:t>
            </a:r>
            <a:r>
              <a:rPr lang="en-GB" dirty="0"/>
              <a:t> HL, et al </a:t>
            </a:r>
          </a:p>
        </p:txBody>
      </p:sp>
      <p:sp>
        <p:nvSpPr>
          <p:cNvPr id="3" name="Content Placeholder 2"/>
          <p:cNvSpPr>
            <a:spLocks noGrp="1"/>
          </p:cNvSpPr>
          <p:nvPr>
            <p:ph idx="1"/>
          </p:nvPr>
        </p:nvSpPr>
        <p:spPr/>
        <p:txBody>
          <a:bodyPr/>
          <a:lstStyle/>
          <a:p>
            <a:pPr marL="0" indent="0">
              <a:buNone/>
            </a:pPr>
            <a:r>
              <a:rPr lang="en-GB" b="1" dirty="0">
                <a:solidFill>
                  <a:schemeClr val="bg1"/>
                </a:solidFill>
              </a:rPr>
              <a:t>CONCLUSIONS</a:t>
            </a:r>
          </a:p>
          <a:p>
            <a:r>
              <a:rPr lang="en-GB" dirty="0"/>
              <a:t>In patients with tenosynovial giant cell tumour, compared with placebo pexidartinib provided greater improvements in mean change from baseline for all PRO measures – PROMIS-PF, worst stiffness and BPI worst pain item scores</a:t>
            </a:r>
          </a:p>
          <a:p>
            <a:r>
              <a:rPr lang="en-GB" dirty="0"/>
              <a:t>Improvements in PROs were correlated with reduction in tumour size</a:t>
            </a:r>
          </a:p>
        </p:txBody>
      </p:sp>
      <p:sp>
        <p:nvSpPr>
          <p:cNvPr id="4" name="Text Box 4"/>
          <p:cNvSpPr txBox="1">
            <a:spLocks noChangeArrowheads="1"/>
          </p:cNvSpPr>
          <p:nvPr/>
        </p:nvSpPr>
        <p:spPr bwMode="auto">
          <a:xfrm>
            <a:off x="2849559" y="6474897"/>
            <a:ext cx="607377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err="1"/>
              <a:t>Gelhorn</a:t>
            </a:r>
            <a:r>
              <a:rPr lang="en-GB" sz="1200" dirty="0"/>
              <a:t> HL, et al. </a:t>
            </a:r>
            <a:r>
              <a:rPr lang="en-US" sz="1200" dirty="0"/>
              <a:t>CTOS 2018 Annual Meeting, November 14–17, Rome, Italy; Paper </a:t>
            </a:r>
            <a:r>
              <a:rPr lang="en-GB" sz="1200" dirty="0"/>
              <a:t>025</a:t>
            </a:r>
          </a:p>
        </p:txBody>
      </p:sp>
    </p:spTree>
    <p:extLst>
      <p:ext uri="{BB962C8B-B14F-4D97-AF65-F5344CB8AC3E}">
        <p14:creationId xmlns:p14="http://schemas.microsoft.com/office/powerpoint/2010/main" val="29087424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408889" cy="939801"/>
          </a:xfrm>
        </p:spPr>
        <p:txBody>
          <a:bodyPr/>
          <a:lstStyle/>
          <a:p>
            <a:r>
              <a:rPr lang="en-GB" dirty="0"/>
              <a:t>029: Can wait and see be the standard of care for initial approach to primary sporadic desmoid </a:t>
            </a:r>
            <a:r>
              <a:rPr lang="en-GB" dirty="0" err="1"/>
              <a:t>tumors</a:t>
            </a:r>
            <a:r>
              <a:rPr lang="en-GB" dirty="0"/>
              <a:t>? Preliminary data from an Italian Sarcoma Group prospective study – Colombo C, et al </a:t>
            </a:r>
          </a:p>
        </p:txBody>
      </p:sp>
      <p:sp>
        <p:nvSpPr>
          <p:cNvPr id="3" name="Content Placeholder 2"/>
          <p:cNvSpPr>
            <a:spLocks noGrp="1"/>
          </p:cNvSpPr>
          <p:nvPr>
            <p:ph idx="1"/>
          </p:nvPr>
        </p:nvSpPr>
        <p:spPr/>
        <p:txBody>
          <a:bodyPr/>
          <a:lstStyle/>
          <a:p>
            <a:pPr marL="0" indent="0">
              <a:buNone/>
            </a:pPr>
            <a:r>
              <a:rPr lang="en-GB" b="1" dirty="0">
                <a:solidFill>
                  <a:schemeClr val="bg1"/>
                </a:solidFill>
              </a:rPr>
              <a:t>STUDY OBJECTIVE</a:t>
            </a:r>
          </a:p>
          <a:p>
            <a:r>
              <a:rPr lang="en-GB" dirty="0"/>
              <a:t>To assess whether using a wait and see approach can be used in patients with primary sporadic desmoid tumours and to examine correlations between mutational status and clinical outcomes</a:t>
            </a:r>
          </a:p>
        </p:txBody>
      </p:sp>
      <p:sp>
        <p:nvSpPr>
          <p:cNvPr id="4" name="Text Box 4"/>
          <p:cNvSpPr txBox="1">
            <a:spLocks noChangeArrowheads="1"/>
          </p:cNvSpPr>
          <p:nvPr/>
        </p:nvSpPr>
        <p:spPr bwMode="auto">
          <a:xfrm>
            <a:off x="2867192" y="6474897"/>
            <a:ext cx="605614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a:t>Colombo C, et al. </a:t>
            </a:r>
            <a:r>
              <a:rPr lang="en-US" sz="1200" dirty="0"/>
              <a:t>CTOS 2018 Annual Meeting, November 14–17, Rome, Italy; Paper </a:t>
            </a:r>
            <a:r>
              <a:rPr lang="en-GB" sz="1200" dirty="0"/>
              <a:t>029</a:t>
            </a:r>
          </a:p>
        </p:txBody>
      </p:sp>
      <p:cxnSp>
        <p:nvCxnSpPr>
          <p:cNvPr id="7" name="AutoShape 15"/>
          <p:cNvCxnSpPr>
            <a:cxnSpLocks noChangeShapeType="1"/>
            <a:stCxn id="15" idx="3"/>
            <a:endCxn id="12" idx="1"/>
          </p:cNvCxnSpPr>
          <p:nvPr/>
        </p:nvCxnSpPr>
        <p:spPr bwMode="auto">
          <a:xfrm flipV="1">
            <a:off x="6619055" y="3067894"/>
            <a:ext cx="411643" cy="799948"/>
          </a:xfrm>
          <a:prstGeom prst="bentConnector3">
            <a:avLst>
              <a:gd name="adj1" fmla="val 50000"/>
            </a:avLst>
          </a:prstGeom>
          <a:noFill/>
          <a:ln w="38100">
            <a:solidFill>
              <a:schemeClr val="bg2"/>
            </a:solidFill>
            <a:miter lim="800000"/>
            <a:headEnd/>
            <a:tailEnd type="triangle" w="med" len="med"/>
          </a:ln>
        </p:spPr>
      </p:cxnSp>
      <p:cxnSp>
        <p:nvCxnSpPr>
          <p:cNvPr id="8" name="AutoShape 16"/>
          <p:cNvCxnSpPr>
            <a:cxnSpLocks noChangeShapeType="1"/>
            <a:stCxn id="15" idx="3"/>
            <a:endCxn id="11" idx="1"/>
          </p:cNvCxnSpPr>
          <p:nvPr/>
        </p:nvCxnSpPr>
        <p:spPr bwMode="auto">
          <a:xfrm>
            <a:off x="6619055" y="3867842"/>
            <a:ext cx="411866" cy="885368"/>
          </a:xfrm>
          <a:prstGeom prst="bentConnector3">
            <a:avLst>
              <a:gd name="adj1" fmla="val 50000"/>
            </a:avLst>
          </a:prstGeom>
          <a:noFill/>
          <a:ln w="38100">
            <a:solidFill>
              <a:schemeClr val="bg2"/>
            </a:solidFill>
            <a:miter lim="800000"/>
            <a:headEnd/>
            <a:tailEnd type="triangle" w="med" len="med"/>
          </a:ln>
        </p:spPr>
      </p:cxnSp>
      <p:sp>
        <p:nvSpPr>
          <p:cNvPr id="10" name="AutoShape 9"/>
          <p:cNvSpPr>
            <a:spLocks noChangeArrowheads="1"/>
          </p:cNvSpPr>
          <p:nvPr/>
        </p:nvSpPr>
        <p:spPr bwMode="auto">
          <a:xfrm>
            <a:off x="198048" y="2801183"/>
            <a:ext cx="3009386" cy="2133316"/>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GB" altLang="zh-CN" sz="1600" b="0" i="0" u="none" strike="noStrike" kern="1200" cap="none" spc="0" normalizeH="0" baseline="0" noProof="0" dirty="0">
                <a:ln>
                  <a:noFill/>
                </a:ln>
                <a:solidFill>
                  <a:srgbClr val="FFFFFF"/>
                </a:solidFill>
                <a:effectLst/>
                <a:uLnTx/>
                <a:uFillTx/>
                <a:ea typeface="SimSun" pitchFamily="2" charset="-122"/>
              </a:rPr>
              <a:t>Key patient inclusion criteria</a:t>
            </a:r>
          </a:p>
          <a:p>
            <a:pPr marL="228600" lvl="0" indent="-228600" defTabSz="892175" eaLnBrk="0" hangingPunct="0">
              <a:spcAft>
                <a:spcPct val="30000"/>
              </a:spcAft>
              <a:buFont typeface="Arial" pitchFamily="34" charset="0"/>
              <a:buChar char="•"/>
              <a:defRPr/>
            </a:pPr>
            <a:r>
              <a:rPr kumimoji="0" lang="en-GB" altLang="zh-CN" sz="1600" b="0" i="0" u="none" strike="noStrike" kern="1200" cap="none" spc="0" normalizeH="0" baseline="0" noProof="0" dirty="0">
                <a:ln>
                  <a:noFill/>
                </a:ln>
                <a:solidFill>
                  <a:srgbClr val="FFFFFF"/>
                </a:solidFill>
                <a:effectLst/>
                <a:uLnTx/>
                <a:uFillTx/>
                <a:ea typeface="SimSun" pitchFamily="2" charset="-122"/>
              </a:rPr>
              <a:t>Primary sporadic</a:t>
            </a:r>
            <a:r>
              <a:rPr kumimoji="0" lang="en-GB" altLang="zh-CN" sz="1600" b="0" i="0" u="none" strike="noStrike" kern="1200" cap="none" spc="0" normalizeH="0" noProof="0" dirty="0">
                <a:ln>
                  <a:noFill/>
                </a:ln>
                <a:solidFill>
                  <a:srgbClr val="FFFFFF"/>
                </a:solidFill>
                <a:effectLst/>
                <a:uLnTx/>
                <a:uFillTx/>
                <a:ea typeface="SimSun" pitchFamily="2" charset="-122"/>
              </a:rPr>
              <a:t> desmoid tumours</a:t>
            </a:r>
            <a:endParaRPr kumimoji="0" lang="en-GB" altLang="zh-CN" sz="1600" b="0" i="0" u="none" strike="noStrike" kern="1200" cap="none" spc="0" normalizeH="0" baseline="0" noProof="0" dirty="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a:ln>
                  <a:noFill/>
                </a:ln>
                <a:solidFill>
                  <a:srgbClr val="FFFFFF"/>
                </a:solidFill>
                <a:effectLst/>
                <a:uLnTx/>
                <a:uFillTx/>
                <a:ea typeface="SimSun" pitchFamily="2" charset="-122"/>
              </a:rPr>
              <a:t>Beta-catenin mutational</a:t>
            </a:r>
            <a:r>
              <a:rPr kumimoji="0" lang="en-GB" altLang="zh-CN" sz="1600" b="0" i="0" u="none" strike="noStrike" kern="1200" cap="none" spc="0" normalizeH="0" noProof="0" dirty="0">
                <a:ln>
                  <a:noFill/>
                </a:ln>
                <a:solidFill>
                  <a:srgbClr val="FFFFFF"/>
                </a:solidFill>
                <a:effectLst/>
                <a:uLnTx/>
                <a:uFillTx/>
                <a:ea typeface="SimSun" pitchFamily="2" charset="-122"/>
              </a:rPr>
              <a:t> analysis</a:t>
            </a:r>
            <a:endParaRPr kumimoji="0" lang="en-GB" altLang="zh-CN" sz="1600" b="0" i="0" u="none" strike="noStrike" kern="1200" cap="none" spc="0" normalizeH="0" baseline="0" noProof="0" dirty="0">
              <a:ln>
                <a:noFill/>
              </a:ln>
              <a:solidFill>
                <a:srgbClr val="FFFFFF"/>
              </a:solidFill>
              <a:effectLst/>
              <a:uLnTx/>
              <a:uFillTx/>
              <a:ea typeface="SimSun" pitchFamily="2" charset="-122"/>
            </a:endParaRPr>
          </a:p>
          <a:p>
            <a:pPr marR="0" lvl="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600" b="0" i="0" u="none" strike="noStrike" kern="1200" cap="none" spc="0" normalizeH="0" baseline="0" noProof="0" dirty="0">
                <a:ln>
                  <a:noFill/>
                </a:ln>
                <a:solidFill>
                  <a:srgbClr val="FFFFFF"/>
                </a:solidFill>
                <a:effectLst/>
                <a:uLnTx/>
                <a:uFillTx/>
                <a:ea typeface="SimSun" pitchFamily="2" charset="-122"/>
              </a:rPr>
              <a:t>(n=114;</a:t>
            </a:r>
            <a:r>
              <a:rPr kumimoji="0" lang="en-GB" altLang="zh-CN" sz="1600" b="0" i="0" u="none" strike="noStrike" kern="1200" cap="none" spc="0" normalizeH="0" noProof="0" dirty="0">
                <a:ln>
                  <a:noFill/>
                </a:ln>
                <a:solidFill>
                  <a:srgbClr val="FFFFFF"/>
                </a:solidFill>
                <a:effectLst/>
                <a:uLnTx/>
                <a:uFillTx/>
                <a:ea typeface="SimSun" pitchFamily="2" charset="-122"/>
              </a:rPr>
              <a:t> 108 with beta-catenin status</a:t>
            </a:r>
            <a:r>
              <a:rPr kumimoji="0" lang="en-GB" altLang="zh-CN" sz="1600" b="0" i="0" u="none" strike="noStrike" kern="1200" cap="none" spc="0" normalizeH="0" baseline="0" noProof="0" dirty="0">
                <a:ln>
                  <a:noFill/>
                </a:ln>
                <a:solidFill>
                  <a:srgbClr val="FFFFFF"/>
                </a:solidFill>
                <a:effectLst/>
                <a:uLnTx/>
                <a:uFillTx/>
                <a:ea typeface="SimSun" pitchFamily="2" charset="-122"/>
              </a:rPr>
              <a:t>)</a:t>
            </a:r>
          </a:p>
        </p:txBody>
      </p:sp>
      <p:sp>
        <p:nvSpPr>
          <p:cNvPr id="11" name="AutoShape 12"/>
          <p:cNvSpPr>
            <a:spLocks noChangeArrowheads="1"/>
          </p:cNvSpPr>
          <p:nvPr/>
        </p:nvSpPr>
        <p:spPr bwMode="auto">
          <a:xfrm>
            <a:off x="7030921" y="4342842"/>
            <a:ext cx="1915012" cy="820736"/>
          </a:xfrm>
          <a:prstGeom prst="roundRect">
            <a:avLst>
              <a:gd name="adj" fmla="val 16667"/>
            </a:avLst>
          </a:prstGeom>
          <a:solidFill>
            <a:schemeClr val="accent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Treatment</a:t>
            </a:r>
          </a:p>
        </p:txBody>
      </p:sp>
      <p:sp>
        <p:nvSpPr>
          <p:cNvPr id="12" name="AutoShape 8"/>
          <p:cNvSpPr>
            <a:spLocks noChangeArrowheads="1"/>
          </p:cNvSpPr>
          <p:nvPr/>
        </p:nvSpPr>
        <p:spPr bwMode="auto">
          <a:xfrm>
            <a:off x="7030698" y="2657525"/>
            <a:ext cx="1915254" cy="820737"/>
          </a:xfrm>
          <a:prstGeom prst="roundRect">
            <a:avLst>
              <a:gd name="adj" fmla="val 16667"/>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Observation</a:t>
            </a:r>
          </a:p>
        </p:txBody>
      </p:sp>
      <p:sp>
        <p:nvSpPr>
          <p:cNvPr id="13" name="Rectangle 9"/>
          <p:cNvSpPr txBox="1">
            <a:spLocks noChangeArrowheads="1"/>
          </p:cNvSpPr>
          <p:nvPr/>
        </p:nvSpPr>
        <p:spPr bwMode="auto">
          <a:xfrm>
            <a:off x="228600" y="5262079"/>
            <a:ext cx="42672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23246D"/>
              </a:buClr>
              <a:buSzPct val="110000"/>
              <a:buFontTx/>
              <a:buNone/>
              <a:tabLst/>
              <a:defRPr/>
            </a:pPr>
            <a:r>
              <a:rPr kumimoji="0" lang="en-GB" sz="1600" b="1" i="0" u="none" strike="noStrike" kern="1200" cap="none" spc="0" normalizeH="0" baseline="0" noProof="0" dirty="0">
                <a:ln>
                  <a:noFill/>
                </a:ln>
                <a:solidFill>
                  <a:srgbClr val="23246D"/>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23246D"/>
              </a:buClr>
              <a:buSzPct val="110000"/>
              <a:buFontTx/>
              <a:buChar char="•"/>
              <a:tabLst/>
              <a:defRPr/>
            </a:pPr>
            <a:r>
              <a:rPr kumimoji="0" lang="en-GB" sz="1600" b="0" i="0" u="none" strike="noStrike" kern="1200" cap="none" spc="0" normalizeH="0" baseline="0" noProof="0" dirty="0">
                <a:ln>
                  <a:noFill/>
                </a:ln>
                <a:solidFill>
                  <a:srgbClr val="363636"/>
                </a:solidFill>
                <a:effectLst/>
                <a:uLnTx/>
                <a:uFillTx/>
                <a:latin typeface="Arial"/>
                <a:ea typeface="+mn-ea"/>
                <a:cs typeface="Arial"/>
              </a:rPr>
              <a:t>PFS</a:t>
            </a:r>
          </a:p>
        </p:txBody>
      </p:sp>
      <p:sp>
        <p:nvSpPr>
          <p:cNvPr id="14" name="Content Placeholder 26"/>
          <p:cNvSpPr txBox="1">
            <a:spLocks/>
          </p:cNvSpPr>
          <p:nvPr/>
        </p:nvSpPr>
        <p:spPr>
          <a:xfrm>
            <a:off x="4648200" y="5262079"/>
            <a:ext cx="4267200" cy="838592"/>
          </a:xfrm>
          <a:prstGeom prst="rect">
            <a:avLst/>
          </a:prstGeom>
        </p:spPr>
        <p:txBody>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23246D"/>
              </a:buClr>
              <a:buSzPct val="110000"/>
              <a:buFontTx/>
              <a:buNone/>
              <a:tabLst/>
              <a:defRPr/>
            </a:pPr>
            <a:r>
              <a:rPr kumimoji="0" lang="en-GB" sz="1600" b="1" i="0" u="none" strike="noStrike" kern="1200" cap="none" spc="0" normalizeH="0" baseline="0" noProof="0" dirty="0">
                <a:ln>
                  <a:noFill/>
                </a:ln>
                <a:solidFill>
                  <a:srgbClr val="23246D"/>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23246D"/>
              </a:buClr>
              <a:buSzPct val="110000"/>
              <a:buFontTx/>
              <a:buChar char="•"/>
              <a:tabLst/>
              <a:defRPr/>
            </a:pPr>
            <a:r>
              <a:rPr kumimoji="0" lang="en-GB" sz="1600" b="0" i="0" u="none" strike="noStrike" kern="1200" cap="none" spc="0" normalizeH="0" noProof="0" dirty="0">
                <a:ln>
                  <a:noFill/>
                </a:ln>
                <a:solidFill>
                  <a:srgbClr val="363636"/>
                </a:solidFill>
                <a:effectLst/>
                <a:uLnTx/>
                <a:uFillTx/>
                <a:latin typeface="Arial"/>
                <a:ea typeface="+mn-ea"/>
                <a:cs typeface="Arial"/>
              </a:rPr>
              <a:t>Treatment-free survival (TFS), mutational status/outcome correlation, </a:t>
            </a:r>
            <a:r>
              <a:rPr kumimoji="0" lang="en-GB" sz="1600" b="0" i="0" u="none" strike="noStrike" kern="1200" cap="none" spc="0" normalizeH="0" noProof="0" dirty="0" err="1">
                <a:ln>
                  <a:noFill/>
                </a:ln>
                <a:solidFill>
                  <a:srgbClr val="363636"/>
                </a:solidFill>
                <a:effectLst/>
                <a:uLnTx/>
                <a:uFillTx/>
                <a:latin typeface="Arial"/>
                <a:ea typeface="+mn-ea"/>
                <a:cs typeface="Arial"/>
              </a:rPr>
              <a:t>QoL</a:t>
            </a:r>
            <a:endParaRPr kumimoji="0" lang="en-GB" sz="1600" b="0" i="0" u="none" strike="noStrike" kern="1200" cap="none" spc="0" normalizeH="0" baseline="0" noProof="0" dirty="0">
              <a:ln>
                <a:noFill/>
              </a:ln>
              <a:solidFill>
                <a:srgbClr val="363636"/>
              </a:solidFill>
              <a:effectLst/>
              <a:uLnTx/>
              <a:uFillTx/>
              <a:latin typeface="Arial"/>
              <a:ea typeface="+mn-ea"/>
              <a:cs typeface="Arial"/>
            </a:endParaRPr>
          </a:p>
        </p:txBody>
      </p:sp>
      <p:sp>
        <p:nvSpPr>
          <p:cNvPr id="15" name="AutoShape 12"/>
          <p:cNvSpPr>
            <a:spLocks noChangeArrowheads="1"/>
          </p:cNvSpPr>
          <p:nvPr/>
        </p:nvSpPr>
        <p:spPr bwMode="auto">
          <a:xfrm>
            <a:off x="4495800" y="3173232"/>
            <a:ext cx="2123255" cy="1389219"/>
          </a:xfrm>
          <a:prstGeom prst="roundRect">
            <a:avLst>
              <a:gd name="adj" fmla="val 16667"/>
            </a:avLst>
          </a:prstGeom>
          <a:solidFill>
            <a:schemeClr val="accent2"/>
          </a:solidFill>
          <a:ln w="9525" algn="ctr">
            <a:noFill/>
            <a:round/>
            <a:headEnd/>
            <a:tailEnd/>
          </a:ln>
        </p:spPr>
        <p:txBody>
          <a:bodyPr lIns="90488" tIns="0" rIns="90488" bIns="0" anchor="ctr"/>
          <a:lstStyle/>
          <a:p>
            <a:pPr lvl="0" algn="ctr" defTabSz="892175" eaLnBrk="0" hangingPunct="0">
              <a:defRPr/>
            </a:pPr>
            <a:r>
              <a:rPr kumimoji="0" lang="en-GB"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Progression:</a:t>
            </a:r>
          </a:p>
          <a:p>
            <a:pPr lvl="0" algn="ctr" defTabSz="892175" eaLnBrk="0" hangingPunct="0">
              <a:defRPr/>
            </a:pPr>
            <a:r>
              <a:rPr lang="en-GB" altLang="zh-CN" sz="1600" dirty="0">
                <a:solidFill>
                  <a:srgbClr val="FFFFFF"/>
                </a:solidFill>
                <a:ea typeface="SimSun" pitchFamily="2" charset="-122"/>
              </a:rPr>
              <a:t>tumour growth proven by imaging and/or clinical examination</a:t>
            </a:r>
            <a:endParaRPr kumimoji="0" lang="en-GB"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cxnSp>
        <p:nvCxnSpPr>
          <p:cNvPr id="16" name="AutoShape 19"/>
          <p:cNvCxnSpPr>
            <a:cxnSpLocks noChangeShapeType="1"/>
            <a:stCxn id="10" idx="3"/>
            <a:endCxn id="15" idx="1"/>
          </p:cNvCxnSpPr>
          <p:nvPr/>
        </p:nvCxnSpPr>
        <p:spPr bwMode="auto">
          <a:xfrm>
            <a:off x="3207434" y="3867841"/>
            <a:ext cx="1288366" cy="1"/>
          </a:xfrm>
          <a:prstGeom prst="straightConnector1">
            <a:avLst/>
          </a:prstGeom>
          <a:noFill/>
          <a:ln w="38100">
            <a:solidFill>
              <a:schemeClr val="bg2"/>
            </a:solidFill>
            <a:round/>
            <a:headEnd/>
            <a:tailEnd type="triangle" w="med" len="med"/>
          </a:ln>
        </p:spPr>
      </p:cxnSp>
      <p:sp>
        <p:nvSpPr>
          <p:cNvPr id="38" name="TextBox 37"/>
          <p:cNvSpPr txBox="1"/>
          <p:nvPr/>
        </p:nvSpPr>
        <p:spPr>
          <a:xfrm>
            <a:off x="3199676" y="3407417"/>
            <a:ext cx="1290738" cy="338554"/>
          </a:xfrm>
          <a:prstGeom prst="rect">
            <a:avLst/>
          </a:prstGeom>
          <a:noFill/>
        </p:spPr>
        <p:txBody>
          <a:bodyPr wrap="none" rtlCol="0">
            <a:spAutoFit/>
          </a:bodyPr>
          <a:lstStyle/>
          <a:p>
            <a:r>
              <a:rPr lang="en-GB" sz="1600" dirty="0"/>
              <a:t>Observation</a:t>
            </a:r>
          </a:p>
        </p:txBody>
      </p:sp>
    </p:spTree>
    <p:extLst>
      <p:ext uri="{BB962C8B-B14F-4D97-AF65-F5344CB8AC3E}">
        <p14:creationId xmlns:p14="http://schemas.microsoft.com/office/powerpoint/2010/main" val="15050704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408889" cy="939801"/>
          </a:xfrm>
        </p:spPr>
        <p:txBody>
          <a:bodyPr/>
          <a:lstStyle/>
          <a:p>
            <a:r>
              <a:rPr lang="en-GB" dirty="0"/>
              <a:t>029: Can wait and see be the standard of care for initial approach to primary sporadic desmoid </a:t>
            </a:r>
            <a:r>
              <a:rPr lang="en-GB" dirty="0" err="1"/>
              <a:t>tumors</a:t>
            </a:r>
            <a:r>
              <a:rPr lang="en-GB" dirty="0"/>
              <a:t>? Preliminary data from an Italian Sarcoma Group prospective study – Colombo C, et al </a:t>
            </a:r>
          </a:p>
        </p:txBody>
      </p:sp>
      <p:sp>
        <p:nvSpPr>
          <p:cNvPr id="3" name="Content Placeholder 2"/>
          <p:cNvSpPr>
            <a:spLocks noGrp="1"/>
          </p:cNvSpPr>
          <p:nvPr>
            <p:ph idx="1"/>
          </p:nvPr>
        </p:nvSpPr>
        <p:spPr/>
        <p:txBody>
          <a:bodyPr/>
          <a:lstStyle/>
          <a:p>
            <a:pPr marL="0" indent="0">
              <a:buNone/>
            </a:pPr>
            <a:r>
              <a:rPr lang="en-GB" b="1" dirty="0">
                <a:solidFill>
                  <a:schemeClr val="bg1"/>
                </a:solidFill>
              </a:rPr>
              <a:t>KEY RESULTS</a:t>
            </a:r>
          </a:p>
          <a:p>
            <a:r>
              <a:rPr lang="en-GB" dirty="0"/>
              <a:t>Of the 108 patients, 4 (4%) patients had head &amp; neck, 25 (23%) trunk, 59 (54%) abdominal wall, 3 (3%) intra-abdominal and 17 (16%) extremity as the primary site</a:t>
            </a:r>
          </a:p>
          <a:p>
            <a:r>
              <a:rPr lang="en-GB" dirty="0"/>
              <a:t>Of the 108 patients, 54 (50%) patients had 41A, 13 (12%) 45F, 20 (19%) WT and 21 (19%) other types of beta-catenin mutations</a:t>
            </a:r>
          </a:p>
          <a:p>
            <a:r>
              <a:rPr lang="en-GB" dirty="0"/>
              <a:t>ORR (CR + PR) was 20% (95%CI 8, 37)</a:t>
            </a:r>
          </a:p>
          <a:p>
            <a:r>
              <a:rPr lang="en-GB" dirty="0"/>
              <a:t>Of the 40 patients in the RECIST PD group, 10 patients had spontaneous regression (2 complete regression) and 16 patients received treatment</a:t>
            </a:r>
          </a:p>
          <a:p>
            <a:r>
              <a:rPr lang="en-GB" dirty="0"/>
              <a:t>Of the 29 patients in the non-RECIST PD group, 11 patients had spontaneous regression (0 complete regression) and 6 patients received treatment</a:t>
            </a:r>
          </a:p>
          <a:p>
            <a:r>
              <a:rPr lang="en-GB" dirty="0"/>
              <a:t>The remainder of patients who began treatment did not have disease growth</a:t>
            </a:r>
          </a:p>
          <a:p>
            <a:endParaRPr lang="en-GB" dirty="0"/>
          </a:p>
        </p:txBody>
      </p:sp>
      <p:sp>
        <p:nvSpPr>
          <p:cNvPr id="4" name="Text Box 4"/>
          <p:cNvSpPr txBox="1">
            <a:spLocks noChangeArrowheads="1"/>
          </p:cNvSpPr>
          <p:nvPr/>
        </p:nvSpPr>
        <p:spPr bwMode="auto">
          <a:xfrm>
            <a:off x="2867193" y="6474897"/>
            <a:ext cx="605614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a:t>Colombo C, et al. </a:t>
            </a:r>
            <a:r>
              <a:rPr lang="en-US" sz="1200" dirty="0"/>
              <a:t>CTOS 2018 Annual Meeting, November 14–17, Rome, Italy; Paper </a:t>
            </a:r>
            <a:r>
              <a:rPr lang="en-GB" sz="1200" dirty="0"/>
              <a:t>029</a:t>
            </a:r>
          </a:p>
        </p:txBody>
      </p:sp>
    </p:spTree>
    <p:extLst>
      <p:ext uri="{BB962C8B-B14F-4D97-AF65-F5344CB8AC3E}">
        <p14:creationId xmlns:p14="http://schemas.microsoft.com/office/powerpoint/2010/main" val="15027960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669800" cy="939801"/>
          </a:xfrm>
        </p:spPr>
        <p:txBody>
          <a:bodyPr/>
          <a:lstStyle/>
          <a:p>
            <a:r>
              <a:rPr lang="en-GB" dirty="0"/>
              <a:t>029: Can wait and see be the standard of care for initial approach to primary sporadic desmoid </a:t>
            </a:r>
            <a:r>
              <a:rPr lang="en-GB" dirty="0" err="1"/>
              <a:t>tumors</a:t>
            </a:r>
            <a:r>
              <a:rPr lang="en-GB" dirty="0"/>
              <a:t>? Preliminary data from an Italian Sarcoma Group prospective study – Colombo C, et al </a:t>
            </a:r>
          </a:p>
        </p:txBody>
      </p:sp>
      <p:sp>
        <p:nvSpPr>
          <p:cNvPr id="3" name="Content Placeholder 2"/>
          <p:cNvSpPr>
            <a:spLocks noGrp="1"/>
          </p:cNvSpPr>
          <p:nvPr>
            <p:ph idx="1"/>
          </p:nvPr>
        </p:nvSpPr>
        <p:spPr/>
        <p:txBody>
          <a:bodyPr/>
          <a:lstStyle/>
          <a:p>
            <a:pPr marL="0" indent="0">
              <a:buNone/>
            </a:pPr>
            <a:r>
              <a:rPr lang="en-GB" b="1" dirty="0">
                <a:solidFill>
                  <a:schemeClr val="bg1"/>
                </a:solidFill>
              </a:rPr>
              <a:t>KEY RESULTS (CONT.)</a:t>
            </a:r>
          </a:p>
          <a:p>
            <a:endParaRPr lang="en-GB" dirty="0"/>
          </a:p>
        </p:txBody>
      </p:sp>
      <p:sp>
        <p:nvSpPr>
          <p:cNvPr id="4" name="Text Box 4"/>
          <p:cNvSpPr txBox="1">
            <a:spLocks noChangeArrowheads="1"/>
          </p:cNvSpPr>
          <p:nvPr/>
        </p:nvSpPr>
        <p:spPr bwMode="auto">
          <a:xfrm>
            <a:off x="2779027" y="6474897"/>
            <a:ext cx="614431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a:t>Colombo C, et al. </a:t>
            </a:r>
            <a:r>
              <a:rPr lang="en-US" sz="1200" dirty="0"/>
              <a:t>CTOS 2018 Annual Meeting, November 14–17, Rome, Italy; Paper </a:t>
            </a:r>
            <a:r>
              <a:rPr lang="en-GB" sz="1200" dirty="0"/>
              <a:t>029</a:t>
            </a:r>
          </a:p>
        </p:txBody>
      </p:sp>
      <p:sp>
        <p:nvSpPr>
          <p:cNvPr id="13" name="TextBox 12"/>
          <p:cNvSpPr txBox="1"/>
          <p:nvPr/>
        </p:nvSpPr>
        <p:spPr>
          <a:xfrm>
            <a:off x="1545238" y="1755776"/>
            <a:ext cx="1587293" cy="338554"/>
          </a:xfrm>
          <a:prstGeom prst="rect">
            <a:avLst/>
          </a:prstGeom>
          <a:noFill/>
        </p:spPr>
        <p:txBody>
          <a:bodyPr wrap="none" rtlCol="0">
            <a:spAutoFit/>
          </a:bodyPr>
          <a:lstStyle/>
          <a:p>
            <a:pPr algn="ctr"/>
            <a:r>
              <a:rPr lang="en-GB" sz="1600" b="1" dirty="0"/>
              <a:t>PFS at 2 years</a:t>
            </a:r>
          </a:p>
        </p:txBody>
      </p:sp>
      <p:sp>
        <p:nvSpPr>
          <p:cNvPr id="14" name="TextBox 13"/>
          <p:cNvSpPr txBox="1"/>
          <p:nvPr/>
        </p:nvSpPr>
        <p:spPr>
          <a:xfrm>
            <a:off x="6017806" y="1812331"/>
            <a:ext cx="1576072" cy="338554"/>
          </a:xfrm>
          <a:prstGeom prst="rect">
            <a:avLst/>
          </a:prstGeom>
          <a:noFill/>
        </p:spPr>
        <p:txBody>
          <a:bodyPr wrap="none" rtlCol="0">
            <a:spAutoFit/>
          </a:bodyPr>
          <a:lstStyle/>
          <a:p>
            <a:pPr algn="ctr"/>
            <a:r>
              <a:rPr lang="en-GB" sz="1600" b="1" dirty="0"/>
              <a:t>TFS at 2 years</a:t>
            </a:r>
          </a:p>
        </p:txBody>
      </p:sp>
      <p:sp>
        <p:nvSpPr>
          <p:cNvPr id="15" name="TextBox 14"/>
          <p:cNvSpPr txBox="1"/>
          <p:nvPr/>
        </p:nvSpPr>
        <p:spPr>
          <a:xfrm>
            <a:off x="1064336" y="2081568"/>
            <a:ext cx="2549095" cy="338554"/>
          </a:xfrm>
          <a:prstGeom prst="rect">
            <a:avLst/>
          </a:prstGeom>
          <a:noFill/>
        </p:spPr>
        <p:txBody>
          <a:bodyPr wrap="none" rtlCol="0">
            <a:spAutoFit/>
          </a:bodyPr>
          <a:lstStyle/>
          <a:p>
            <a:pPr algn="ctr"/>
            <a:r>
              <a:rPr lang="en-GB" sz="1600" dirty="0"/>
              <a:t>56.7% (95%CI 46.5, 69.2)</a:t>
            </a:r>
          </a:p>
        </p:txBody>
      </p:sp>
      <p:sp>
        <p:nvSpPr>
          <p:cNvPr id="16" name="TextBox 15"/>
          <p:cNvSpPr txBox="1"/>
          <p:nvPr/>
        </p:nvSpPr>
        <p:spPr>
          <a:xfrm>
            <a:off x="5531295" y="2080852"/>
            <a:ext cx="2549095" cy="338554"/>
          </a:xfrm>
          <a:prstGeom prst="rect">
            <a:avLst/>
          </a:prstGeom>
          <a:noFill/>
        </p:spPr>
        <p:txBody>
          <a:bodyPr wrap="none" rtlCol="0">
            <a:spAutoFit/>
          </a:bodyPr>
          <a:lstStyle/>
          <a:p>
            <a:pPr algn="ctr"/>
            <a:r>
              <a:rPr lang="en-GB" sz="1600" dirty="0"/>
              <a:t>68.6% (95%CI 59.7, 79.0)</a:t>
            </a:r>
          </a:p>
        </p:txBody>
      </p:sp>
      <p:grpSp>
        <p:nvGrpSpPr>
          <p:cNvPr id="17" name="Group 16">
            <a:extLst>
              <a:ext uri="{FF2B5EF4-FFF2-40B4-BE49-F238E27FC236}">
                <a16:creationId xmlns:a16="http://schemas.microsoft.com/office/drawing/2014/main" id="{B56843D1-B7DD-4576-9C16-58F914C0ECC8}"/>
              </a:ext>
            </a:extLst>
          </p:cNvPr>
          <p:cNvGrpSpPr/>
          <p:nvPr/>
        </p:nvGrpSpPr>
        <p:grpSpPr>
          <a:xfrm>
            <a:off x="60721" y="2366076"/>
            <a:ext cx="4475093" cy="3716021"/>
            <a:chOff x="60721" y="2366076"/>
            <a:chExt cx="4475093" cy="3716021"/>
          </a:xfrm>
        </p:grpSpPr>
        <p:sp>
          <p:nvSpPr>
            <p:cNvPr id="18" name="Freeform 57">
              <a:extLst>
                <a:ext uri="{FF2B5EF4-FFF2-40B4-BE49-F238E27FC236}">
                  <a16:creationId xmlns:a16="http://schemas.microsoft.com/office/drawing/2014/main" id="{2757FCDA-BA8B-4919-BFBF-91CD7A7C6CBD}"/>
                </a:ext>
              </a:extLst>
            </p:cNvPr>
            <p:cNvSpPr>
              <a:spLocks/>
            </p:cNvSpPr>
            <p:nvPr/>
          </p:nvSpPr>
          <p:spPr bwMode="auto">
            <a:xfrm>
              <a:off x="911651" y="2507468"/>
              <a:ext cx="3448793" cy="269987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9" name="Line 6">
              <a:extLst>
                <a:ext uri="{FF2B5EF4-FFF2-40B4-BE49-F238E27FC236}">
                  <a16:creationId xmlns:a16="http://schemas.microsoft.com/office/drawing/2014/main" id="{BDC64CDF-2ECE-4286-B68E-A85250038961}"/>
                </a:ext>
              </a:extLst>
            </p:cNvPr>
            <p:cNvSpPr>
              <a:spLocks noChangeShapeType="1"/>
            </p:cNvSpPr>
            <p:nvPr/>
          </p:nvSpPr>
          <p:spPr bwMode="auto">
            <a:xfrm>
              <a:off x="831237" y="2507467"/>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0" name="Line 7">
              <a:extLst>
                <a:ext uri="{FF2B5EF4-FFF2-40B4-BE49-F238E27FC236}">
                  <a16:creationId xmlns:a16="http://schemas.microsoft.com/office/drawing/2014/main" id="{95458534-A7DF-4447-9001-B6A2FBD1B2E4}"/>
                </a:ext>
              </a:extLst>
            </p:cNvPr>
            <p:cNvSpPr>
              <a:spLocks noChangeShapeType="1"/>
            </p:cNvSpPr>
            <p:nvPr/>
          </p:nvSpPr>
          <p:spPr bwMode="auto">
            <a:xfrm>
              <a:off x="831237" y="3019480"/>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1" name="Line 8">
              <a:extLst>
                <a:ext uri="{FF2B5EF4-FFF2-40B4-BE49-F238E27FC236}">
                  <a16:creationId xmlns:a16="http://schemas.microsoft.com/office/drawing/2014/main" id="{FFC9822C-EA73-4A3A-843A-03EDCF7A1467}"/>
                </a:ext>
              </a:extLst>
            </p:cNvPr>
            <p:cNvSpPr>
              <a:spLocks noChangeShapeType="1"/>
            </p:cNvSpPr>
            <p:nvPr/>
          </p:nvSpPr>
          <p:spPr bwMode="auto">
            <a:xfrm>
              <a:off x="831237" y="3520273"/>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2" name="Line 9">
              <a:extLst>
                <a:ext uri="{FF2B5EF4-FFF2-40B4-BE49-F238E27FC236}">
                  <a16:creationId xmlns:a16="http://schemas.microsoft.com/office/drawing/2014/main" id="{CC91FCEB-472D-4EE3-9A00-20234B53110C}"/>
                </a:ext>
              </a:extLst>
            </p:cNvPr>
            <p:cNvSpPr>
              <a:spLocks noChangeShapeType="1"/>
            </p:cNvSpPr>
            <p:nvPr/>
          </p:nvSpPr>
          <p:spPr bwMode="auto">
            <a:xfrm>
              <a:off x="831237" y="4037895"/>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3" name="Line 10">
              <a:extLst>
                <a:ext uri="{FF2B5EF4-FFF2-40B4-BE49-F238E27FC236}">
                  <a16:creationId xmlns:a16="http://schemas.microsoft.com/office/drawing/2014/main" id="{36113A63-AFEF-48A8-86D7-33BB82B67FED}"/>
                </a:ext>
              </a:extLst>
            </p:cNvPr>
            <p:cNvSpPr>
              <a:spLocks noChangeShapeType="1"/>
            </p:cNvSpPr>
            <p:nvPr/>
          </p:nvSpPr>
          <p:spPr bwMode="auto">
            <a:xfrm>
              <a:off x="831237" y="4544300"/>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4" name="Line 11">
              <a:extLst>
                <a:ext uri="{FF2B5EF4-FFF2-40B4-BE49-F238E27FC236}">
                  <a16:creationId xmlns:a16="http://schemas.microsoft.com/office/drawing/2014/main" id="{AC90AE33-DEF0-473B-8197-47A060463994}"/>
                </a:ext>
              </a:extLst>
            </p:cNvPr>
            <p:cNvSpPr>
              <a:spLocks noChangeShapeType="1"/>
            </p:cNvSpPr>
            <p:nvPr/>
          </p:nvSpPr>
          <p:spPr bwMode="auto">
            <a:xfrm>
              <a:off x="831237" y="5056314"/>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5" name="Line 12">
              <a:extLst>
                <a:ext uri="{FF2B5EF4-FFF2-40B4-BE49-F238E27FC236}">
                  <a16:creationId xmlns:a16="http://schemas.microsoft.com/office/drawing/2014/main" id="{93883733-E45B-4067-BFBE-5E5CACADC40E}"/>
                </a:ext>
              </a:extLst>
            </p:cNvPr>
            <p:cNvSpPr>
              <a:spLocks noChangeShapeType="1"/>
            </p:cNvSpPr>
            <p:nvPr/>
          </p:nvSpPr>
          <p:spPr bwMode="auto">
            <a:xfrm>
              <a:off x="3551062" y="520778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6" name="Line 13">
              <a:extLst>
                <a:ext uri="{FF2B5EF4-FFF2-40B4-BE49-F238E27FC236}">
                  <a16:creationId xmlns:a16="http://schemas.microsoft.com/office/drawing/2014/main" id="{C6AC39D7-1354-4B47-9937-8C887C8256B4}"/>
                </a:ext>
              </a:extLst>
            </p:cNvPr>
            <p:cNvSpPr>
              <a:spLocks noChangeShapeType="1"/>
            </p:cNvSpPr>
            <p:nvPr/>
          </p:nvSpPr>
          <p:spPr bwMode="auto">
            <a:xfrm>
              <a:off x="2742318" y="520778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7" name="Line 19">
              <a:extLst>
                <a:ext uri="{FF2B5EF4-FFF2-40B4-BE49-F238E27FC236}">
                  <a16:creationId xmlns:a16="http://schemas.microsoft.com/office/drawing/2014/main" id="{CC0036D9-F58E-42CC-A78D-6EE8A329A9BE}"/>
                </a:ext>
              </a:extLst>
            </p:cNvPr>
            <p:cNvSpPr>
              <a:spLocks noChangeShapeType="1"/>
            </p:cNvSpPr>
            <p:nvPr/>
          </p:nvSpPr>
          <p:spPr bwMode="auto">
            <a:xfrm>
              <a:off x="1933574" y="520778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8" name="Line 21">
              <a:extLst>
                <a:ext uri="{FF2B5EF4-FFF2-40B4-BE49-F238E27FC236}">
                  <a16:creationId xmlns:a16="http://schemas.microsoft.com/office/drawing/2014/main" id="{A825BA9E-9A2C-4DDB-AE9A-73231E6EF809}"/>
                </a:ext>
              </a:extLst>
            </p:cNvPr>
            <p:cNvSpPr>
              <a:spLocks noChangeShapeType="1"/>
            </p:cNvSpPr>
            <p:nvPr/>
          </p:nvSpPr>
          <p:spPr bwMode="auto">
            <a:xfrm>
              <a:off x="1124830" y="520778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69F3A4F6-2F77-4A4B-A009-1AB413A3C7FF}"/>
                </a:ext>
              </a:extLst>
            </p:cNvPr>
            <p:cNvSpPr txBox="1"/>
            <p:nvPr/>
          </p:nvSpPr>
          <p:spPr>
            <a:xfrm rot="16200000">
              <a:off x="-361965" y="3641165"/>
              <a:ext cx="1470274" cy="276999"/>
            </a:xfrm>
            <a:prstGeom prst="rect">
              <a:avLst/>
            </a:prstGeom>
            <a:noFill/>
          </p:spPr>
          <p:txBody>
            <a:bodyPr wrap="none" rtlCol="0">
              <a:spAutoFit/>
            </a:bodyPr>
            <a:lstStyle/>
            <a:p>
              <a:pPr algn="ctr" fontAlgn="base">
                <a:spcBef>
                  <a:spcPct val="0"/>
                </a:spcBef>
                <a:spcAft>
                  <a:spcPct val="0"/>
                </a:spcAft>
              </a:pPr>
              <a:r>
                <a:rPr lang="en-GB" sz="1200" dirty="0">
                  <a:solidFill>
                    <a:srgbClr val="000000"/>
                  </a:solidFill>
                  <a:latin typeface="Arial" panose="020B0604020202020204" pitchFamily="34" charset="0"/>
                  <a:cs typeface="Arial" panose="020B0604020202020204" pitchFamily="34" charset="0"/>
                </a:rPr>
                <a:t>Survival probability</a:t>
              </a:r>
            </a:p>
          </p:txBody>
        </p:sp>
        <p:sp>
          <p:nvSpPr>
            <p:cNvPr id="30" name="TextBox 29">
              <a:extLst>
                <a:ext uri="{FF2B5EF4-FFF2-40B4-BE49-F238E27FC236}">
                  <a16:creationId xmlns:a16="http://schemas.microsoft.com/office/drawing/2014/main" id="{A29334C9-89F2-4FFE-9C06-F6FC10A24445}"/>
                </a:ext>
              </a:extLst>
            </p:cNvPr>
            <p:cNvSpPr txBox="1"/>
            <p:nvPr/>
          </p:nvSpPr>
          <p:spPr>
            <a:xfrm>
              <a:off x="2355524" y="5519701"/>
              <a:ext cx="688009" cy="276999"/>
            </a:xfrm>
            <a:prstGeom prst="rect">
              <a:avLst/>
            </a:prstGeom>
            <a:noFill/>
          </p:spPr>
          <p:txBody>
            <a:bodyPr wrap="none" rtlCol="0">
              <a:spAutoFit/>
            </a:bodyPr>
            <a:lstStyle/>
            <a:p>
              <a:pPr algn="ctr" fontAlgn="base">
                <a:spcBef>
                  <a:spcPct val="0"/>
                </a:spcBef>
                <a:spcAft>
                  <a:spcPct val="0"/>
                </a:spcAft>
              </a:pPr>
              <a:r>
                <a:rPr lang="en-GB" sz="1200" dirty="0">
                  <a:solidFill>
                    <a:srgbClr val="000000"/>
                  </a:solidFill>
                  <a:latin typeface="Arial" panose="020B0604020202020204" pitchFamily="34" charset="0"/>
                  <a:cs typeface="Arial" panose="020B0604020202020204" pitchFamily="34" charset="0"/>
                </a:rPr>
                <a:t>Months</a:t>
              </a:r>
            </a:p>
          </p:txBody>
        </p:sp>
        <p:sp>
          <p:nvSpPr>
            <p:cNvPr id="31" name="TextBox 30">
              <a:extLst>
                <a:ext uri="{FF2B5EF4-FFF2-40B4-BE49-F238E27FC236}">
                  <a16:creationId xmlns:a16="http://schemas.microsoft.com/office/drawing/2014/main" id="{5642E0ED-6586-4E9A-A853-26D3E812E2F6}"/>
                </a:ext>
              </a:extLst>
            </p:cNvPr>
            <p:cNvSpPr txBox="1"/>
            <p:nvPr/>
          </p:nvSpPr>
          <p:spPr>
            <a:xfrm>
              <a:off x="497735" y="2366076"/>
              <a:ext cx="397866"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1.0</a:t>
              </a:r>
            </a:p>
          </p:txBody>
        </p:sp>
        <p:sp>
          <p:nvSpPr>
            <p:cNvPr id="32" name="TextBox 31">
              <a:extLst>
                <a:ext uri="{FF2B5EF4-FFF2-40B4-BE49-F238E27FC236}">
                  <a16:creationId xmlns:a16="http://schemas.microsoft.com/office/drawing/2014/main" id="{02500860-8194-4226-A742-D16566E03A27}"/>
                </a:ext>
              </a:extLst>
            </p:cNvPr>
            <p:cNvSpPr txBox="1"/>
            <p:nvPr/>
          </p:nvSpPr>
          <p:spPr>
            <a:xfrm>
              <a:off x="497737" y="2880106"/>
              <a:ext cx="397866"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0.8</a:t>
              </a:r>
            </a:p>
          </p:txBody>
        </p:sp>
        <p:sp>
          <p:nvSpPr>
            <p:cNvPr id="33" name="TextBox 32">
              <a:extLst>
                <a:ext uri="{FF2B5EF4-FFF2-40B4-BE49-F238E27FC236}">
                  <a16:creationId xmlns:a16="http://schemas.microsoft.com/office/drawing/2014/main" id="{183F1743-C9CB-416E-8736-36B0E49E8BC3}"/>
                </a:ext>
              </a:extLst>
            </p:cNvPr>
            <p:cNvSpPr txBox="1"/>
            <p:nvPr/>
          </p:nvSpPr>
          <p:spPr>
            <a:xfrm>
              <a:off x="497737" y="3380660"/>
              <a:ext cx="397866"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0.6</a:t>
              </a:r>
            </a:p>
          </p:txBody>
        </p:sp>
        <p:sp>
          <p:nvSpPr>
            <p:cNvPr id="34" name="TextBox 33">
              <a:extLst>
                <a:ext uri="{FF2B5EF4-FFF2-40B4-BE49-F238E27FC236}">
                  <a16:creationId xmlns:a16="http://schemas.microsoft.com/office/drawing/2014/main" id="{8C695B26-2156-485F-BD19-D45259657D3C}"/>
                </a:ext>
              </a:extLst>
            </p:cNvPr>
            <p:cNvSpPr txBox="1"/>
            <p:nvPr/>
          </p:nvSpPr>
          <p:spPr>
            <a:xfrm>
              <a:off x="497737" y="3898043"/>
              <a:ext cx="397866"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0.4</a:t>
              </a:r>
            </a:p>
          </p:txBody>
        </p:sp>
        <p:sp>
          <p:nvSpPr>
            <p:cNvPr id="35" name="TextBox 34">
              <a:extLst>
                <a:ext uri="{FF2B5EF4-FFF2-40B4-BE49-F238E27FC236}">
                  <a16:creationId xmlns:a16="http://schemas.microsoft.com/office/drawing/2014/main" id="{065121E1-D614-462E-A67B-66689321B7C9}"/>
                </a:ext>
              </a:extLst>
            </p:cNvPr>
            <p:cNvSpPr txBox="1"/>
            <p:nvPr/>
          </p:nvSpPr>
          <p:spPr>
            <a:xfrm>
              <a:off x="497737" y="4404206"/>
              <a:ext cx="397866"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0.2</a:t>
              </a:r>
            </a:p>
          </p:txBody>
        </p:sp>
        <p:sp>
          <p:nvSpPr>
            <p:cNvPr id="36" name="TextBox 35">
              <a:extLst>
                <a:ext uri="{FF2B5EF4-FFF2-40B4-BE49-F238E27FC236}">
                  <a16:creationId xmlns:a16="http://schemas.microsoft.com/office/drawing/2014/main" id="{BEBF38F5-AA79-407E-81F0-A5DA7A6915BA}"/>
                </a:ext>
              </a:extLst>
            </p:cNvPr>
            <p:cNvSpPr txBox="1"/>
            <p:nvPr/>
          </p:nvSpPr>
          <p:spPr>
            <a:xfrm>
              <a:off x="497741" y="4915978"/>
              <a:ext cx="397866"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0.0</a:t>
              </a:r>
            </a:p>
          </p:txBody>
        </p:sp>
        <p:sp>
          <p:nvSpPr>
            <p:cNvPr id="37" name="TextBox 36">
              <a:extLst>
                <a:ext uri="{FF2B5EF4-FFF2-40B4-BE49-F238E27FC236}">
                  <a16:creationId xmlns:a16="http://schemas.microsoft.com/office/drawing/2014/main" id="{7B26EB95-50D8-4EB2-9222-110BF512B15C}"/>
                </a:ext>
              </a:extLst>
            </p:cNvPr>
            <p:cNvSpPr txBox="1"/>
            <p:nvPr/>
          </p:nvSpPr>
          <p:spPr>
            <a:xfrm>
              <a:off x="994407" y="5238678"/>
              <a:ext cx="269625"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0</a:t>
              </a:r>
            </a:p>
          </p:txBody>
        </p:sp>
        <p:sp>
          <p:nvSpPr>
            <p:cNvPr id="38" name="TextBox 37">
              <a:extLst>
                <a:ext uri="{FF2B5EF4-FFF2-40B4-BE49-F238E27FC236}">
                  <a16:creationId xmlns:a16="http://schemas.microsoft.com/office/drawing/2014/main" id="{4DD959EA-BCAE-47CC-8D29-96280B63D274}"/>
                </a:ext>
              </a:extLst>
            </p:cNvPr>
            <p:cNvSpPr txBox="1"/>
            <p:nvPr/>
          </p:nvSpPr>
          <p:spPr>
            <a:xfrm>
              <a:off x="1796323" y="5238678"/>
              <a:ext cx="269625"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6</a:t>
              </a:r>
            </a:p>
          </p:txBody>
        </p:sp>
        <p:sp>
          <p:nvSpPr>
            <p:cNvPr id="39" name="TextBox 38">
              <a:extLst>
                <a:ext uri="{FF2B5EF4-FFF2-40B4-BE49-F238E27FC236}">
                  <a16:creationId xmlns:a16="http://schemas.microsoft.com/office/drawing/2014/main" id="{894D5A56-D7D3-46CB-8E90-365F4908EB9C}"/>
                </a:ext>
              </a:extLst>
            </p:cNvPr>
            <p:cNvSpPr txBox="1"/>
            <p:nvPr/>
          </p:nvSpPr>
          <p:spPr>
            <a:xfrm>
              <a:off x="2564222" y="5238678"/>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12</a:t>
              </a:r>
            </a:p>
          </p:txBody>
        </p:sp>
        <p:sp>
          <p:nvSpPr>
            <p:cNvPr id="40" name="TextBox 39">
              <a:extLst>
                <a:ext uri="{FF2B5EF4-FFF2-40B4-BE49-F238E27FC236}">
                  <a16:creationId xmlns:a16="http://schemas.microsoft.com/office/drawing/2014/main" id="{6A787F36-7E5F-4630-8A92-551BE2333B26}"/>
                </a:ext>
              </a:extLst>
            </p:cNvPr>
            <p:cNvSpPr txBox="1"/>
            <p:nvPr/>
          </p:nvSpPr>
          <p:spPr>
            <a:xfrm>
              <a:off x="3372060" y="5238678"/>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18</a:t>
              </a:r>
            </a:p>
          </p:txBody>
        </p:sp>
        <p:sp>
          <p:nvSpPr>
            <p:cNvPr id="41" name="Line 12">
              <a:extLst>
                <a:ext uri="{FF2B5EF4-FFF2-40B4-BE49-F238E27FC236}">
                  <a16:creationId xmlns:a16="http://schemas.microsoft.com/office/drawing/2014/main" id="{B83ED94E-431E-45A6-8704-C87216B52093}"/>
                </a:ext>
              </a:extLst>
            </p:cNvPr>
            <p:cNvSpPr>
              <a:spLocks noChangeShapeType="1"/>
            </p:cNvSpPr>
            <p:nvPr/>
          </p:nvSpPr>
          <p:spPr bwMode="auto">
            <a:xfrm>
              <a:off x="3146690" y="520778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2" name="Line 13">
              <a:extLst>
                <a:ext uri="{FF2B5EF4-FFF2-40B4-BE49-F238E27FC236}">
                  <a16:creationId xmlns:a16="http://schemas.microsoft.com/office/drawing/2014/main" id="{8270BA9F-2D10-45C4-98B7-7DA39DEE4438}"/>
                </a:ext>
              </a:extLst>
            </p:cNvPr>
            <p:cNvSpPr>
              <a:spLocks noChangeShapeType="1"/>
            </p:cNvSpPr>
            <p:nvPr/>
          </p:nvSpPr>
          <p:spPr bwMode="auto">
            <a:xfrm>
              <a:off x="2337946" y="520778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3" name="Line 14">
              <a:extLst>
                <a:ext uri="{FF2B5EF4-FFF2-40B4-BE49-F238E27FC236}">
                  <a16:creationId xmlns:a16="http://schemas.microsoft.com/office/drawing/2014/main" id="{413E8EB1-0298-403A-AD29-6F2B066A4788}"/>
                </a:ext>
              </a:extLst>
            </p:cNvPr>
            <p:cNvSpPr>
              <a:spLocks noChangeShapeType="1"/>
            </p:cNvSpPr>
            <p:nvPr/>
          </p:nvSpPr>
          <p:spPr bwMode="auto">
            <a:xfrm>
              <a:off x="3955434" y="520778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4" name="Line 19">
              <a:extLst>
                <a:ext uri="{FF2B5EF4-FFF2-40B4-BE49-F238E27FC236}">
                  <a16:creationId xmlns:a16="http://schemas.microsoft.com/office/drawing/2014/main" id="{22F94F9A-40DE-46E2-AC38-0585FD093C3D}"/>
                </a:ext>
              </a:extLst>
            </p:cNvPr>
            <p:cNvSpPr>
              <a:spLocks noChangeShapeType="1"/>
            </p:cNvSpPr>
            <p:nvPr/>
          </p:nvSpPr>
          <p:spPr bwMode="auto">
            <a:xfrm>
              <a:off x="1529202" y="520778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5" name="TextBox 44">
              <a:extLst>
                <a:ext uri="{FF2B5EF4-FFF2-40B4-BE49-F238E27FC236}">
                  <a16:creationId xmlns:a16="http://schemas.microsoft.com/office/drawing/2014/main" id="{4FB4B998-DB82-4690-A964-D71373147547}"/>
                </a:ext>
              </a:extLst>
            </p:cNvPr>
            <p:cNvSpPr txBox="1"/>
            <p:nvPr/>
          </p:nvSpPr>
          <p:spPr>
            <a:xfrm>
              <a:off x="1393733" y="5238678"/>
              <a:ext cx="269625"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3</a:t>
              </a:r>
            </a:p>
          </p:txBody>
        </p:sp>
        <p:sp>
          <p:nvSpPr>
            <p:cNvPr id="46" name="TextBox 45">
              <a:extLst>
                <a:ext uri="{FF2B5EF4-FFF2-40B4-BE49-F238E27FC236}">
                  <a16:creationId xmlns:a16="http://schemas.microsoft.com/office/drawing/2014/main" id="{B9ECF8DA-A658-489C-8A3C-9387D45C7DAD}"/>
                </a:ext>
              </a:extLst>
            </p:cNvPr>
            <p:cNvSpPr txBox="1"/>
            <p:nvPr/>
          </p:nvSpPr>
          <p:spPr>
            <a:xfrm>
              <a:off x="2201512" y="5238678"/>
              <a:ext cx="269625"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9</a:t>
              </a:r>
            </a:p>
          </p:txBody>
        </p:sp>
        <p:sp>
          <p:nvSpPr>
            <p:cNvPr id="47" name="TextBox 46">
              <a:extLst>
                <a:ext uri="{FF2B5EF4-FFF2-40B4-BE49-F238E27FC236}">
                  <a16:creationId xmlns:a16="http://schemas.microsoft.com/office/drawing/2014/main" id="{793DD153-DA2C-4A61-BA36-8C959EB9343C}"/>
                </a:ext>
              </a:extLst>
            </p:cNvPr>
            <p:cNvSpPr txBox="1"/>
            <p:nvPr/>
          </p:nvSpPr>
          <p:spPr>
            <a:xfrm>
              <a:off x="2969411" y="5238678"/>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15</a:t>
              </a:r>
            </a:p>
          </p:txBody>
        </p:sp>
        <p:sp>
          <p:nvSpPr>
            <p:cNvPr id="48" name="TextBox 47">
              <a:extLst>
                <a:ext uri="{FF2B5EF4-FFF2-40B4-BE49-F238E27FC236}">
                  <a16:creationId xmlns:a16="http://schemas.microsoft.com/office/drawing/2014/main" id="{A16947DB-1962-4831-A356-6F2E7C98B71F}"/>
                </a:ext>
              </a:extLst>
            </p:cNvPr>
            <p:cNvSpPr txBox="1"/>
            <p:nvPr/>
          </p:nvSpPr>
          <p:spPr>
            <a:xfrm>
              <a:off x="3774708" y="5238678"/>
              <a:ext cx="354584" cy="276999"/>
            </a:xfrm>
            <a:prstGeom prst="rect">
              <a:avLst/>
            </a:prstGeom>
            <a:noFill/>
          </p:spPr>
          <p:txBody>
            <a:bodyPr wrap="none" rtlCol="0" anchor="t" anchorCtr="0">
              <a:spAutoFit/>
            </a:bodyPr>
            <a:lstStyle/>
            <a:p>
              <a:pPr algn="ctr"/>
              <a:r>
                <a:rPr lang="en-US" sz="1200" dirty="0">
                  <a:solidFill>
                    <a:srgbClr val="000000"/>
                  </a:solidFill>
                  <a:latin typeface="Arial" panose="020B0604020202020204" pitchFamily="34" charset="0"/>
                  <a:cs typeface="Arial" panose="020B0604020202020204" pitchFamily="34" charset="0"/>
                </a:rPr>
                <a:t>2</a:t>
              </a:r>
              <a:r>
                <a:rPr lang="en-GB" sz="1200" dirty="0">
                  <a:solidFill>
                    <a:srgbClr val="000000"/>
                  </a:solidFill>
                  <a:latin typeface="Arial" panose="020B0604020202020204" pitchFamily="34" charset="0"/>
                  <a:cs typeface="Arial" panose="020B0604020202020204" pitchFamily="34" charset="0"/>
                </a:rPr>
                <a:t>1</a:t>
              </a:r>
            </a:p>
          </p:txBody>
        </p:sp>
        <p:sp>
          <p:nvSpPr>
            <p:cNvPr id="49" name="Line 14">
              <a:extLst>
                <a:ext uri="{FF2B5EF4-FFF2-40B4-BE49-F238E27FC236}">
                  <a16:creationId xmlns:a16="http://schemas.microsoft.com/office/drawing/2014/main" id="{8E7F4E90-622A-4388-BD1C-E2284D5E1CB8}"/>
                </a:ext>
              </a:extLst>
            </p:cNvPr>
            <p:cNvSpPr>
              <a:spLocks noChangeShapeType="1"/>
            </p:cNvSpPr>
            <p:nvPr/>
          </p:nvSpPr>
          <p:spPr bwMode="auto">
            <a:xfrm>
              <a:off x="4359804" y="520778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50" name="TextBox 49">
              <a:extLst>
                <a:ext uri="{FF2B5EF4-FFF2-40B4-BE49-F238E27FC236}">
                  <a16:creationId xmlns:a16="http://schemas.microsoft.com/office/drawing/2014/main" id="{0C070BAE-E6CA-4101-8C50-8725A3A6FDC4}"/>
                </a:ext>
              </a:extLst>
            </p:cNvPr>
            <p:cNvSpPr txBox="1"/>
            <p:nvPr/>
          </p:nvSpPr>
          <p:spPr>
            <a:xfrm>
              <a:off x="4181230" y="5238678"/>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24</a:t>
              </a:r>
            </a:p>
          </p:txBody>
        </p:sp>
        <p:sp>
          <p:nvSpPr>
            <p:cNvPr id="51" name="TextBox 50">
              <a:extLst>
                <a:ext uri="{FF2B5EF4-FFF2-40B4-BE49-F238E27FC236}">
                  <a16:creationId xmlns:a16="http://schemas.microsoft.com/office/drawing/2014/main" id="{0FA3BBAD-F722-40E2-B4F7-82C7DB004B1E}"/>
                </a:ext>
              </a:extLst>
            </p:cNvPr>
            <p:cNvSpPr txBox="1"/>
            <p:nvPr/>
          </p:nvSpPr>
          <p:spPr>
            <a:xfrm>
              <a:off x="909448" y="5805098"/>
              <a:ext cx="43954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108</a:t>
              </a:r>
            </a:p>
          </p:txBody>
        </p:sp>
        <p:sp>
          <p:nvSpPr>
            <p:cNvPr id="52" name="TextBox 51">
              <a:extLst>
                <a:ext uri="{FF2B5EF4-FFF2-40B4-BE49-F238E27FC236}">
                  <a16:creationId xmlns:a16="http://schemas.microsoft.com/office/drawing/2014/main" id="{E03A74EB-04DE-475A-A033-1B1E30AF75FF}"/>
                </a:ext>
              </a:extLst>
            </p:cNvPr>
            <p:cNvSpPr txBox="1"/>
            <p:nvPr/>
          </p:nvSpPr>
          <p:spPr>
            <a:xfrm>
              <a:off x="1753844" y="5805098"/>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78</a:t>
              </a:r>
            </a:p>
          </p:txBody>
        </p:sp>
        <p:sp>
          <p:nvSpPr>
            <p:cNvPr id="53" name="TextBox 52">
              <a:extLst>
                <a:ext uri="{FF2B5EF4-FFF2-40B4-BE49-F238E27FC236}">
                  <a16:creationId xmlns:a16="http://schemas.microsoft.com/office/drawing/2014/main" id="{64F987E5-0A33-484D-BF05-DC6A5E04650C}"/>
                </a:ext>
              </a:extLst>
            </p:cNvPr>
            <p:cNvSpPr txBox="1"/>
            <p:nvPr/>
          </p:nvSpPr>
          <p:spPr>
            <a:xfrm>
              <a:off x="2564222" y="5805098"/>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44</a:t>
              </a:r>
            </a:p>
          </p:txBody>
        </p:sp>
        <p:sp>
          <p:nvSpPr>
            <p:cNvPr id="54" name="TextBox 53">
              <a:extLst>
                <a:ext uri="{FF2B5EF4-FFF2-40B4-BE49-F238E27FC236}">
                  <a16:creationId xmlns:a16="http://schemas.microsoft.com/office/drawing/2014/main" id="{4E6DD717-F4C1-4C41-9EB6-3CA806E5AA3B}"/>
                </a:ext>
              </a:extLst>
            </p:cNvPr>
            <p:cNvSpPr txBox="1"/>
            <p:nvPr/>
          </p:nvSpPr>
          <p:spPr>
            <a:xfrm>
              <a:off x="3372060" y="5805098"/>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27</a:t>
              </a:r>
            </a:p>
          </p:txBody>
        </p:sp>
        <p:sp>
          <p:nvSpPr>
            <p:cNvPr id="55" name="TextBox 54">
              <a:extLst>
                <a:ext uri="{FF2B5EF4-FFF2-40B4-BE49-F238E27FC236}">
                  <a16:creationId xmlns:a16="http://schemas.microsoft.com/office/drawing/2014/main" id="{00BAB8C5-C5AB-440E-AEF7-80133FC685F0}"/>
                </a:ext>
              </a:extLst>
            </p:cNvPr>
            <p:cNvSpPr txBox="1"/>
            <p:nvPr/>
          </p:nvSpPr>
          <p:spPr>
            <a:xfrm>
              <a:off x="1351254" y="5805098"/>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99</a:t>
              </a:r>
            </a:p>
          </p:txBody>
        </p:sp>
        <p:sp>
          <p:nvSpPr>
            <p:cNvPr id="56" name="TextBox 55">
              <a:extLst>
                <a:ext uri="{FF2B5EF4-FFF2-40B4-BE49-F238E27FC236}">
                  <a16:creationId xmlns:a16="http://schemas.microsoft.com/office/drawing/2014/main" id="{9885145F-AC3E-48D1-9D87-268666D1C93B}"/>
                </a:ext>
              </a:extLst>
            </p:cNvPr>
            <p:cNvSpPr txBox="1"/>
            <p:nvPr/>
          </p:nvSpPr>
          <p:spPr>
            <a:xfrm>
              <a:off x="2159033" y="5805098"/>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53</a:t>
              </a:r>
            </a:p>
          </p:txBody>
        </p:sp>
        <p:sp>
          <p:nvSpPr>
            <p:cNvPr id="57" name="TextBox 56">
              <a:extLst>
                <a:ext uri="{FF2B5EF4-FFF2-40B4-BE49-F238E27FC236}">
                  <a16:creationId xmlns:a16="http://schemas.microsoft.com/office/drawing/2014/main" id="{70F4246D-AE79-401E-B99B-03E41641CF2A}"/>
                </a:ext>
              </a:extLst>
            </p:cNvPr>
            <p:cNvSpPr txBox="1"/>
            <p:nvPr/>
          </p:nvSpPr>
          <p:spPr>
            <a:xfrm>
              <a:off x="2969411" y="5805098"/>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35</a:t>
              </a:r>
            </a:p>
          </p:txBody>
        </p:sp>
        <p:sp>
          <p:nvSpPr>
            <p:cNvPr id="58" name="TextBox 57">
              <a:extLst>
                <a:ext uri="{FF2B5EF4-FFF2-40B4-BE49-F238E27FC236}">
                  <a16:creationId xmlns:a16="http://schemas.microsoft.com/office/drawing/2014/main" id="{89C7CCF0-21A0-4C09-8E45-906649107A89}"/>
                </a:ext>
              </a:extLst>
            </p:cNvPr>
            <p:cNvSpPr txBox="1"/>
            <p:nvPr/>
          </p:nvSpPr>
          <p:spPr>
            <a:xfrm>
              <a:off x="3774708" y="5805098"/>
              <a:ext cx="354584" cy="276999"/>
            </a:xfrm>
            <a:prstGeom prst="rect">
              <a:avLst/>
            </a:prstGeom>
            <a:noFill/>
          </p:spPr>
          <p:txBody>
            <a:bodyPr wrap="none" rtlCol="0" anchor="t" anchorCtr="0">
              <a:spAutoFit/>
            </a:bodyPr>
            <a:lstStyle/>
            <a:p>
              <a:pPr algn="ctr"/>
              <a:r>
                <a:rPr lang="en-US" sz="1200" dirty="0">
                  <a:solidFill>
                    <a:srgbClr val="000000"/>
                  </a:solidFill>
                  <a:latin typeface="Arial" panose="020B0604020202020204" pitchFamily="34" charset="0"/>
                  <a:cs typeface="Arial" panose="020B0604020202020204" pitchFamily="34" charset="0"/>
                </a:rPr>
                <a:t>2</a:t>
              </a:r>
              <a:r>
                <a:rPr lang="en-GB" sz="1200" dirty="0">
                  <a:solidFill>
                    <a:srgbClr val="000000"/>
                  </a:solidFill>
                  <a:latin typeface="Arial" panose="020B0604020202020204" pitchFamily="34" charset="0"/>
                  <a:cs typeface="Arial" panose="020B0604020202020204" pitchFamily="34" charset="0"/>
                </a:rPr>
                <a:t>5</a:t>
              </a:r>
            </a:p>
          </p:txBody>
        </p:sp>
        <p:sp>
          <p:nvSpPr>
            <p:cNvPr id="59" name="TextBox 58">
              <a:extLst>
                <a:ext uri="{FF2B5EF4-FFF2-40B4-BE49-F238E27FC236}">
                  <a16:creationId xmlns:a16="http://schemas.microsoft.com/office/drawing/2014/main" id="{D60F8CBD-4305-49DF-829F-4A837498F88C}"/>
                </a:ext>
              </a:extLst>
            </p:cNvPr>
            <p:cNvSpPr txBox="1"/>
            <p:nvPr/>
          </p:nvSpPr>
          <p:spPr>
            <a:xfrm>
              <a:off x="4181230" y="5805098"/>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22</a:t>
              </a:r>
            </a:p>
          </p:txBody>
        </p:sp>
        <p:sp>
          <p:nvSpPr>
            <p:cNvPr id="60" name="TextBox 59">
              <a:extLst>
                <a:ext uri="{FF2B5EF4-FFF2-40B4-BE49-F238E27FC236}">
                  <a16:creationId xmlns:a16="http://schemas.microsoft.com/office/drawing/2014/main" id="{7FB57DFA-8AD9-4535-A38F-32992787F2F5}"/>
                </a:ext>
              </a:extLst>
            </p:cNvPr>
            <p:cNvSpPr txBox="1"/>
            <p:nvPr/>
          </p:nvSpPr>
          <p:spPr>
            <a:xfrm>
              <a:off x="267508" y="5805098"/>
              <a:ext cx="670376" cy="276999"/>
            </a:xfrm>
            <a:prstGeom prst="rect">
              <a:avLst/>
            </a:prstGeom>
            <a:noFill/>
          </p:spPr>
          <p:txBody>
            <a:bodyPr wrap="none" rtlCol="0" anchor="t" anchorCtr="0">
              <a:spAutoFit/>
            </a:bodyPr>
            <a:lstStyle/>
            <a:p>
              <a:pPr algn="r"/>
              <a:r>
                <a:rPr lang="en-GB" sz="1200" dirty="0">
                  <a:solidFill>
                    <a:srgbClr val="000000"/>
                  </a:solidFill>
                  <a:latin typeface="Arial" panose="020B0604020202020204" pitchFamily="34" charset="0"/>
                  <a:cs typeface="Arial" panose="020B0604020202020204" pitchFamily="34" charset="0"/>
                </a:rPr>
                <a:t>Overall</a:t>
              </a:r>
            </a:p>
          </p:txBody>
        </p:sp>
        <p:sp>
          <p:nvSpPr>
            <p:cNvPr id="61" name="TextBox 60">
              <a:extLst>
                <a:ext uri="{FF2B5EF4-FFF2-40B4-BE49-F238E27FC236}">
                  <a16:creationId xmlns:a16="http://schemas.microsoft.com/office/drawing/2014/main" id="{C01ECA45-803D-4C0A-948B-E50AE80F6B49}"/>
                </a:ext>
              </a:extLst>
            </p:cNvPr>
            <p:cNvSpPr txBox="1"/>
            <p:nvPr/>
          </p:nvSpPr>
          <p:spPr>
            <a:xfrm>
              <a:off x="60721" y="5612058"/>
              <a:ext cx="877163" cy="276999"/>
            </a:xfrm>
            <a:prstGeom prst="rect">
              <a:avLst/>
            </a:prstGeom>
            <a:noFill/>
          </p:spPr>
          <p:txBody>
            <a:bodyPr wrap="none" rtlCol="0" anchor="t" anchorCtr="0">
              <a:spAutoFit/>
            </a:bodyPr>
            <a:lstStyle/>
            <a:p>
              <a:pPr algn="r"/>
              <a:r>
                <a:rPr lang="en-GB" sz="1200" dirty="0">
                  <a:solidFill>
                    <a:srgbClr val="000000"/>
                  </a:solidFill>
                  <a:latin typeface="Arial" panose="020B0604020202020204" pitchFamily="34" charset="0"/>
                  <a:cs typeface="Arial" panose="020B0604020202020204" pitchFamily="34" charset="0"/>
                </a:rPr>
                <a:t>No. at risk</a:t>
              </a:r>
            </a:p>
          </p:txBody>
        </p:sp>
        <p:sp>
          <p:nvSpPr>
            <p:cNvPr id="62" name="Graphic 153">
              <a:extLst>
                <a:ext uri="{FF2B5EF4-FFF2-40B4-BE49-F238E27FC236}">
                  <a16:creationId xmlns:a16="http://schemas.microsoft.com/office/drawing/2014/main" id="{397355AD-30F3-4DBD-A7D0-D37BC83A1C70}"/>
                </a:ext>
              </a:extLst>
            </p:cNvPr>
            <p:cNvSpPr/>
            <p:nvPr/>
          </p:nvSpPr>
          <p:spPr>
            <a:xfrm>
              <a:off x="1131093" y="2495074"/>
              <a:ext cx="3202308" cy="1166336"/>
            </a:xfrm>
            <a:custGeom>
              <a:avLst/>
              <a:gdLst>
                <a:gd name="connsiteX0" fmla="*/ 7144 w 2981325"/>
                <a:gd name="connsiteY0" fmla="*/ 7144 h 1085850"/>
                <a:gd name="connsiteX1" fmla="*/ 71438 w 2981325"/>
                <a:gd name="connsiteY1" fmla="*/ 7144 h 1085850"/>
                <a:gd name="connsiteX2" fmla="*/ 71438 w 2981325"/>
                <a:gd name="connsiteY2" fmla="*/ 26765 h 1085850"/>
                <a:gd name="connsiteX3" fmla="*/ 82487 w 2981325"/>
                <a:gd name="connsiteY3" fmla="*/ 26765 h 1085850"/>
                <a:gd name="connsiteX4" fmla="*/ 82487 w 2981325"/>
                <a:gd name="connsiteY4" fmla="*/ 36481 h 1085850"/>
                <a:gd name="connsiteX5" fmla="*/ 140875 w 2981325"/>
                <a:gd name="connsiteY5" fmla="*/ 36481 h 1085850"/>
                <a:gd name="connsiteX6" fmla="*/ 140875 w 2981325"/>
                <a:gd name="connsiteY6" fmla="*/ 44863 h 1085850"/>
                <a:gd name="connsiteX7" fmla="*/ 153067 w 2981325"/>
                <a:gd name="connsiteY7" fmla="*/ 44863 h 1085850"/>
                <a:gd name="connsiteX8" fmla="*/ 153067 w 2981325"/>
                <a:gd name="connsiteY8" fmla="*/ 53150 h 1085850"/>
                <a:gd name="connsiteX9" fmla="*/ 234506 w 2981325"/>
                <a:gd name="connsiteY9" fmla="*/ 53150 h 1085850"/>
                <a:gd name="connsiteX10" fmla="*/ 234506 w 2981325"/>
                <a:gd name="connsiteY10" fmla="*/ 62865 h 1085850"/>
                <a:gd name="connsiteX11" fmla="*/ 246507 w 2981325"/>
                <a:gd name="connsiteY11" fmla="*/ 62865 h 1085850"/>
                <a:gd name="connsiteX12" fmla="*/ 246507 w 2981325"/>
                <a:gd name="connsiteY12" fmla="*/ 82296 h 1085850"/>
                <a:gd name="connsiteX13" fmla="*/ 258223 w 2981325"/>
                <a:gd name="connsiteY13" fmla="*/ 82296 h 1085850"/>
                <a:gd name="connsiteX14" fmla="*/ 258223 w 2981325"/>
                <a:gd name="connsiteY14" fmla="*/ 91250 h 1085850"/>
                <a:gd name="connsiteX15" fmla="*/ 270224 w 2981325"/>
                <a:gd name="connsiteY15" fmla="*/ 91250 h 1085850"/>
                <a:gd name="connsiteX16" fmla="*/ 270224 w 2981325"/>
                <a:gd name="connsiteY16" fmla="*/ 100775 h 1085850"/>
                <a:gd name="connsiteX17" fmla="*/ 292513 w 2981325"/>
                <a:gd name="connsiteY17" fmla="*/ 100775 h 1085850"/>
                <a:gd name="connsiteX18" fmla="*/ 292513 w 2981325"/>
                <a:gd name="connsiteY18" fmla="*/ 109823 h 1085850"/>
                <a:gd name="connsiteX19" fmla="*/ 303752 w 2981325"/>
                <a:gd name="connsiteY19" fmla="*/ 109823 h 1085850"/>
                <a:gd name="connsiteX20" fmla="*/ 303752 w 2981325"/>
                <a:gd name="connsiteY20" fmla="*/ 119444 h 1085850"/>
                <a:gd name="connsiteX21" fmla="*/ 317373 w 2981325"/>
                <a:gd name="connsiteY21" fmla="*/ 119444 h 1085850"/>
                <a:gd name="connsiteX22" fmla="*/ 317373 w 2981325"/>
                <a:gd name="connsiteY22" fmla="*/ 138017 h 1085850"/>
                <a:gd name="connsiteX23" fmla="*/ 328803 w 2981325"/>
                <a:gd name="connsiteY23" fmla="*/ 138017 h 1085850"/>
                <a:gd name="connsiteX24" fmla="*/ 328803 w 2981325"/>
                <a:gd name="connsiteY24" fmla="*/ 174974 h 1085850"/>
                <a:gd name="connsiteX25" fmla="*/ 375285 w 2981325"/>
                <a:gd name="connsiteY25" fmla="*/ 174974 h 1085850"/>
                <a:gd name="connsiteX26" fmla="*/ 375285 w 2981325"/>
                <a:gd name="connsiteY26" fmla="*/ 184214 h 1085850"/>
                <a:gd name="connsiteX27" fmla="*/ 387287 w 2981325"/>
                <a:gd name="connsiteY27" fmla="*/ 184214 h 1085850"/>
                <a:gd name="connsiteX28" fmla="*/ 387287 w 2981325"/>
                <a:gd name="connsiteY28" fmla="*/ 214217 h 1085850"/>
                <a:gd name="connsiteX29" fmla="*/ 398526 w 2981325"/>
                <a:gd name="connsiteY29" fmla="*/ 214217 h 1085850"/>
                <a:gd name="connsiteX30" fmla="*/ 398526 w 2981325"/>
                <a:gd name="connsiteY30" fmla="*/ 223076 h 1085850"/>
                <a:gd name="connsiteX31" fmla="*/ 410718 w 2981325"/>
                <a:gd name="connsiteY31" fmla="*/ 223076 h 1085850"/>
                <a:gd name="connsiteX32" fmla="*/ 410718 w 2981325"/>
                <a:gd name="connsiteY32" fmla="*/ 269081 h 1085850"/>
                <a:gd name="connsiteX33" fmla="*/ 421291 w 2981325"/>
                <a:gd name="connsiteY33" fmla="*/ 269081 h 1085850"/>
                <a:gd name="connsiteX34" fmla="*/ 421291 w 2981325"/>
                <a:gd name="connsiteY34" fmla="*/ 289179 h 1085850"/>
                <a:gd name="connsiteX35" fmla="*/ 504349 w 2981325"/>
                <a:gd name="connsiteY35" fmla="*/ 289179 h 1085850"/>
                <a:gd name="connsiteX36" fmla="*/ 504349 w 2981325"/>
                <a:gd name="connsiteY36" fmla="*/ 297275 h 1085850"/>
                <a:gd name="connsiteX37" fmla="*/ 515874 w 2981325"/>
                <a:gd name="connsiteY37" fmla="*/ 297275 h 1085850"/>
                <a:gd name="connsiteX38" fmla="*/ 515874 w 2981325"/>
                <a:gd name="connsiteY38" fmla="*/ 307181 h 1085850"/>
                <a:gd name="connsiteX39" fmla="*/ 527399 w 2981325"/>
                <a:gd name="connsiteY39" fmla="*/ 307181 h 1085850"/>
                <a:gd name="connsiteX40" fmla="*/ 527399 w 2981325"/>
                <a:gd name="connsiteY40" fmla="*/ 316421 h 1085850"/>
                <a:gd name="connsiteX41" fmla="*/ 538829 w 2981325"/>
                <a:gd name="connsiteY41" fmla="*/ 316421 h 1085850"/>
                <a:gd name="connsiteX42" fmla="*/ 538829 w 2981325"/>
                <a:gd name="connsiteY42" fmla="*/ 325660 h 1085850"/>
                <a:gd name="connsiteX43" fmla="*/ 550164 w 2981325"/>
                <a:gd name="connsiteY43" fmla="*/ 325660 h 1085850"/>
                <a:gd name="connsiteX44" fmla="*/ 550164 w 2981325"/>
                <a:gd name="connsiteY44" fmla="*/ 335185 h 1085850"/>
                <a:gd name="connsiteX45" fmla="*/ 596646 w 2981325"/>
                <a:gd name="connsiteY45" fmla="*/ 335185 h 1085850"/>
                <a:gd name="connsiteX46" fmla="*/ 596646 w 2981325"/>
                <a:gd name="connsiteY46" fmla="*/ 370999 h 1085850"/>
                <a:gd name="connsiteX47" fmla="*/ 608362 w 2981325"/>
                <a:gd name="connsiteY47" fmla="*/ 370999 h 1085850"/>
                <a:gd name="connsiteX48" fmla="*/ 608362 w 2981325"/>
                <a:gd name="connsiteY48" fmla="*/ 380524 h 1085850"/>
                <a:gd name="connsiteX49" fmla="*/ 620268 w 2981325"/>
                <a:gd name="connsiteY49" fmla="*/ 380524 h 1085850"/>
                <a:gd name="connsiteX50" fmla="*/ 620268 w 2981325"/>
                <a:gd name="connsiteY50" fmla="*/ 390430 h 1085850"/>
                <a:gd name="connsiteX51" fmla="*/ 632460 w 2981325"/>
                <a:gd name="connsiteY51" fmla="*/ 390430 h 1085850"/>
                <a:gd name="connsiteX52" fmla="*/ 632460 w 2981325"/>
                <a:gd name="connsiteY52" fmla="*/ 408908 h 1085850"/>
                <a:gd name="connsiteX53" fmla="*/ 643795 w 2981325"/>
                <a:gd name="connsiteY53" fmla="*/ 408908 h 1085850"/>
                <a:gd name="connsiteX54" fmla="*/ 643795 w 2981325"/>
                <a:gd name="connsiteY54" fmla="*/ 428530 h 1085850"/>
                <a:gd name="connsiteX55" fmla="*/ 655701 w 2981325"/>
                <a:gd name="connsiteY55" fmla="*/ 428530 h 1085850"/>
                <a:gd name="connsiteX56" fmla="*/ 655701 w 2981325"/>
                <a:gd name="connsiteY56" fmla="*/ 437579 h 1085850"/>
                <a:gd name="connsiteX57" fmla="*/ 702374 w 2981325"/>
                <a:gd name="connsiteY57" fmla="*/ 437579 h 1085850"/>
                <a:gd name="connsiteX58" fmla="*/ 702374 w 2981325"/>
                <a:gd name="connsiteY58" fmla="*/ 447294 h 1085850"/>
                <a:gd name="connsiteX59" fmla="*/ 713899 w 2981325"/>
                <a:gd name="connsiteY59" fmla="*/ 447294 h 1085850"/>
                <a:gd name="connsiteX60" fmla="*/ 713899 w 2981325"/>
                <a:gd name="connsiteY60" fmla="*/ 467582 h 1085850"/>
                <a:gd name="connsiteX61" fmla="*/ 724567 w 2981325"/>
                <a:gd name="connsiteY61" fmla="*/ 467582 h 1085850"/>
                <a:gd name="connsiteX62" fmla="*/ 724567 w 2981325"/>
                <a:gd name="connsiteY62" fmla="*/ 484727 h 1085850"/>
                <a:gd name="connsiteX63" fmla="*/ 771715 w 2981325"/>
                <a:gd name="connsiteY63" fmla="*/ 484727 h 1085850"/>
                <a:gd name="connsiteX64" fmla="*/ 771715 w 2981325"/>
                <a:gd name="connsiteY64" fmla="*/ 513112 h 1085850"/>
                <a:gd name="connsiteX65" fmla="*/ 783812 w 2981325"/>
                <a:gd name="connsiteY65" fmla="*/ 513112 h 1085850"/>
                <a:gd name="connsiteX66" fmla="*/ 783812 w 2981325"/>
                <a:gd name="connsiteY66" fmla="*/ 522161 h 1085850"/>
                <a:gd name="connsiteX67" fmla="*/ 795814 w 2981325"/>
                <a:gd name="connsiteY67" fmla="*/ 522161 h 1085850"/>
                <a:gd name="connsiteX68" fmla="*/ 795814 w 2981325"/>
                <a:gd name="connsiteY68" fmla="*/ 531686 h 1085850"/>
                <a:gd name="connsiteX69" fmla="*/ 806672 w 2981325"/>
                <a:gd name="connsiteY69" fmla="*/ 531686 h 1085850"/>
                <a:gd name="connsiteX70" fmla="*/ 806672 w 2981325"/>
                <a:gd name="connsiteY70" fmla="*/ 540639 h 1085850"/>
                <a:gd name="connsiteX71" fmla="*/ 818579 w 2981325"/>
                <a:gd name="connsiteY71" fmla="*/ 540639 h 1085850"/>
                <a:gd name="connsiteX72" fmla="*/ 818579 w 2981325"/>
                <a:gd name="connsiteY72" fmla="*/ 560546 h 1085850"/>
                <a:gd name="connsiteX73" fmla="*/ 830961 w 2981325"/>
                <a:gd name="connsiteY73" fmla="*/ 560546 h 1085850"/>
                <a:gd name="connsiteX74" fmla="*/ 830961 w 2981325"/>
                <a:gd name="connsiteY74" fmla="*/ 568833 h 1085850"/>
                <a:gd name="connsiteX75" fmla="*/ 842105 w 2981325"/>
                <a:gd name="connsiteY75" fmla="*/ 568833 h 1085850"/>
                <a:gd name="connsiteX76" fmla="*/ 842105 w 2981325"/>
                <a:gd name="connsiteY76" fmla="*/ 587597 h 1085850"/>
                <a:gd name="connsiteX77" fmla="*/ 854488 w 2981325"/>
                <a:gd name="connsiteY77" fmla="*/ 587597 h 1085850"/>
                <a:gd name="connsiteX78" fmla="*/ 854488 w 2981325"/>
                <a:gd name="connsiteY78" fmla="*/ 605600 h 1085850"/>
                <a:gd name="connsiteX79" fmla="*/ 866394 w 2981325"/>
                <a:gd name="connsiteY79" fmla="*/ 605600 h 1085850"/>
                <a:gd name="connsiteX80" fmla="*/ 866394 w 2981325"/>
                <a:gd name="connsiteY80" fmla="*/ 615982 h 1085850"/>
                <a:gd name="connsiteX81" fmla="*/ 889445 w 2981325"/>
                <a:gd name="connsiteY81" fmla="*/ 615982 h 1085850"/>
                <a:gd name="connsiteX82" fmla="*/ 889445 w 2981325"/>
                <a:gd name="connsiteY82" fmla="*/ 624364 h 1085850"/>
                <a:gd name="connsiteX83" fmla="*/ 901160 w 2981325"/>
                <a:gd name="connsiteY83" fmla="*/ 624364 h 1085850"/>
                <a:gd name="connsiteX84" fmla="*/ 901160 w 2981325"/>
                <a:gd name="connsiteY84" fmla="*/ 643319 h 1085850"/>
                <a:gd name="connsiteX85" fmla="*/ 913162 w 2981325"/>
                <a:gd name="connsiteY85" fmla="*/ 643319 h 1085850"/>
                <a:gd name="connsiteX86" fmla="*/ 913162 w 2981325"/>
                <a:gd name="connsiteY86" fmla="*/ 671989 h 1085850"/>
                <a:gd name="connsiteX87" fmla="*/ 925068 w 2981325"/>
                <a:gd name="connsiteY87" fmla="*/ 671989 h 1085850"/>
                <a:gd name="connsiteX88" fmla="*/ 925068 w 2981325"/>
                <a:gd name="connsiteY88" fmla="*/ 682085 h 1085850"/>
                <a:gd name="connsiteX89" fmla="*/ 935927 w 2981325"/>
                <a:gd name="connsiteY89" fmla="*/ 682085 h 1085850"/>
                <a:gd name="connsiteX90" fmla="*/ 935927 w 2981325"/>
                <a:gd name="connsiteY90" fmla="*/ 691325 h 1085850"/>
                <a:gd name="connsiteX91" fmla="*/ 947833 w 2981325"/>
                <a:gd name="connsiteY91" fmla="*/ 691325 h 1085850"/>
                <a:gd name="connsiteX92" fmla="*/ 947833 w 2981325"/>
                <a:gd name="connsiteY92" fmla="*/ 700183 h 1085850"/>
                <a:gd name="connsiteX93" fmla="*/ 972026 w 2981325"/>
                <a:gd name="connsiteY93" fmla="*/ 700183 h 1085850"/>
                <a:gd name="connsiteX94" fmla="*/ 972026 w 2981325"/>
                <a:gd name="connsiteY94" fmla="*/ 709613 h 1085850"/>
                <a:gd name="connsiteX95" fmla="*/ 983552 w 2981325"/>
                <a:gd name="connsiteY95" fmla="*/ 709613 h 1085850"/>
                <a:gd name="connsiteX96" fmla="*/ 983552 w 2981325"/>
                <a:gd name="connsiteY96" fmla="*/ 728567 h 1085850"/>
                <a:gd name="connsiteX97" fmla="*/ 1135761 w 2981325"/>
                <a:gd name="connsiteY97" fmla="*/ 728567 h 1085850"/>
                <a:gd name="connsiteX98" fmla="*/ 1135761 w 2981325"/>
                <a:gd name="connsiteY98" fmla="*/ 737616 h 1085850"/>
                <a:gd name="connsiteX99" fmla="*/ 1146810 w 2981325"/>
                <a:gd name="connsiteY99" fmla="*/ 737616 h 1085850"/>
                <a:gd name="connsiteX100" fmla="*/ 1146810 w 2981325"/>
                <a:gd name="connsiteY100" fmla="*/ 756571 h 1085850"/>
                <a:gd name="connsiteX101" fmla="*/ 1192625 w 2981325"/>
                <a:gd name="connsiteY101" fmla="*/ 756571 h 1085850"/>
                <a:gd name="connsiteX102" fmla="*/ 1192625 w 2981325"/>
                <a:gd name="connsiteY102" fmla="*/ 793337 h 1085850"/>
                <a:gd name="connsiteX103" fmla="*/ 1205294 w 2981325"/>
                <a:gd name="connsiteY103" fmla="*/ 793337 h 1085850"/>
                <a:gd name="connsiteX104" fmla="*/ 1205294 w 2981325"/>
                <a:gd name="connsiteY104" fmla="*/ 849725 h 1085850"/>
                <a:gd name="connsiteX105" fmla="*/ 1299115 w 2981325"/>
                <a:gd name="connsiteY105" fmla="*/ 849725 h 1085850"/>
                <a:gd name="connsiteX106" fmla="*/ 1299115 w 2981325"/>
                <a:gd name="connsiteY106" fmla="*/ 869347 h 1085850"/>
                <a:gd name="connsiteX107" fmla="*/ 1309973 w 2981325"/>
                <a:gd name="connsiteY107" fmla="*/ 869347 h 1085850"/>
                <a:gd name="connsiteX108" fmla="*/ 1309973 w 2981325"/>
                <a:gd name="connsiteY108" fmla="*/ 897065 h 1085850"/>
                <a:gd name="connsiteX109" fmla="*/ 1532573 w 2981325"/>
                <a:gd name="connsiteY109" fmla="*/ 897065 h 1085850"/>
                <a:gd name="connsiteX110" fmla="*/ 1532573 w 2981325"/>
                <a:gd name="connsiteY110" fmla="*/ 923258 h 1085850"/>
                <a:gd name="connsiteX111" fmla="*/ 1543622 w 2981325"/>
                <a:gd name="connsiteY111" fmla="*/ 923258 h 1085850"/>
                <a:gd name="connsiteX112" fmla="*/ 1543622 w 2981325"/>
                <a:gd name="connsiteY112" fmla="*/ 935260 h 1085850"/>
                <a:gd name="connsiteX113" fmla="*/ 1637538 w 2981325"/>
                <a:gd name="connsiteY113" fmla="*/ 935260 h 1085850"/>
                <a:gd name="connsiteX114" fmla="*/ 1637538 w 2981325"/>
                <a:gd name="connsiteY114" fmla="*/ 963454 h 1085850"/>
                <a:gd name="connsiteX115" fmla="*/ 1649635 w 2981325"/>
                <a:gd name="connsiteY115" fmla="*/ 963454 h 1085850"/>
                <a:gd name="connsiteX116" fmla="*/ 1649635 w 2981325"/>
                <a:gd name="connsiteY116" fmla="*/ 972026 h 1085850"/>
                <a:gd name="connsiteX117" fmla="*/ 1683925 w 2981325"/>
                <a:gd name="connsiteY117" fmla="*/ 972026 h 1085850"/>
                <a:gd name="connsiteX118" fmla="*/ 1683925 w 2981325"/>
                <a:gd name="connsiteY118" fmla="*/ 1000220 h 1085850"/>
                <a:gd name="connsiteX119" fmla="*/ 1696403 w 2981325"/>
                <a:gd name="connsiteY119" fmla="*/ 1000220 h 1085850"/>
                <a:gd name="connsiteX120" fmla="*/ 1696403 w 2981325"/>
                <a:gd name="connsiteY120" fmla="*/ 1009269 h 1085850"/>
                <a:gd name="connsiteX121" fmla="*/ 2982278 w 2981325"/>
                <a:gd name="connsiteY121" fmla="*/ 1009269 h 1085850"/>
                <a:gd name="connsiteX122" fmla="*/ 2982278 w 2981325"/>
                <a:gd name="connsiteY122" fmla="*/ 1086803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981325" h="1085850">
                  <a:moveTo>
                    <a:pt x="7144" y="7144"/>
                  </a:moveTo>
                  <a:lnTo>
                    <a:pt x="71438" y="7144"/>
                  </a:lnTo>
                  <a:lnTo>
                    <a:pt x="71438" y="26765"/>
                  </a:lnTo>
                  <a:lnTo>
                    <a:pt x="82487" y="26765"/>
                  </a:lnTo>
                  <a:lnTo>
                    <a:pt x="82487" y="36481"/>
                  </a:lnTo>
                  <a:lnTo>
                    <a:pt x="140875" y="36481"/>
                  </a:lnTo>
                  <a:lnTo>
                    <a:pt x="140875" y="44863"/>
                  </a:lnTo>
                  <a:lnTo>
                    <a:pt x="153067" y="44863"/>
                  </a:lnTo>
                  <a:lnTo>
                    <a:pt x="153067" y="53150"/>
                  </a:lnTo>
                  <a:lnTo>
                    <a:pt x="234506" y="53150"/>
                  </a:lnTo>
                  <a:lnTo>
                    <a:pt x="234506" y="62865"/>
                  </a:lnTo>
                  <a:lnTo>
                    <a:pt x="246507" y="62865"/>
                  </a:lnTo>
                  <a:lnTo>
                    <a:pt x="246507" y="82296"/>
                  </a:lnTo>
                  <a:lnTo>
                    <a:pt x="258223" y="82296"/>
                  </a:lnTo>
                  <a:lnTo>
                    <a:pt x="258223" y="91250"/>
                  </a:lnTo>
                  <a:lnTo>
                    <a:pt x="270224" y="91250"/>
                  </a:lnTo>
                  <a:lnTo>
                    <a:pt x="270224" y="100775"/>
                  </a:lnTo>
                  <a:lnTo>
                    <a:pt x="292513" y="100775"/>
                  </a:lnTo>
                  <a:lnTo>
                    <a:pt x="292513" y="109823"/>
                  </a:lnTo>
                  <a:lnTo>
                    <a:pt x="303752" y="109823"/>
                  </a:lnTo>
                  <a:lnTo>
                    <a:pt x="303752" y="119444"/>
                  </a:lnTo>
                  <a:lnTo>
                    <a:pt x="317373" y="119444"/>
                  </a:lnTo>
                  <a:lnTo>
                    <a:pt x="317373" y="138017"/>
                  </a:lnTo>
                  <a:lnTo>
                    <a:pt x="328803" y="138017"/>
                  </a:lnTo>
                  <a:lnTo>
                    <a:pt x="328803" y="174974"/>
                  </a:lnTo>
                  <a:lnTo>
                    <a:pt x="375285" y="174974"/>
                  </a:lnTo>
                  <a:lnTo>
                    <a:pt x="375285" y="184214"/>
                  </a:lnTo>
                  <a:lnTo>
                    <a:pt x="387287" y="184214"/>
                  </a:lnTo>
                  <a:lnTo>
                    <a:pt x="387287" y="214217"/>
                  </a:lnTo>
                  <a:lnTo>
                    <a:pt x="398526" y="214217"/>
                  </a:lnTo>
                  <a:lnTo>
                    <a:pt x="398526" y="223076"/>
                  </a:lnTo>
                  <a:lnTo>
                    <a:pt x="410718" y="223076"/>
                  </a:lnTo>
                  <a:lnTo>
                    <a:pt x="410718" y="269081"/>
                  </a:lnTo>
                  <a:lnTo>
                    <a:pt x="421291" y="269081"/>
                  </a:lnTo>
                  <a:lnTo>
                    <a:pt x="421291" y="289179"/>
                  </a:lnTo>
                  <a:lnTo>
                    <a:pt x="504349" y="289179"/>
                  </a:lnTo>
                  <a:lnTo>
                    <a:pt x="504349" y="297275"/>
                  </a:lnTo>
                  <a:lnTo>
                    <a:pt x="515874" y="297275"/>
                  </a:lnTo>
                  <a:lnTo>
                    <a:pt x="515874" y="307181"/>
                  </a:lnTo>
                  <a:lnTo>
                    <a:pt x="527399" y="307181"/>
                  </a:lnTo>
                  <a:lnTo>
                    <a:pt x="527399" y="316421"/>
                  </a:lnTo>
                  <a:lnTo>
                    <a:pt x="538829" y="316421"/>
                  </a:lnTo>
                  <a:lnTo>
                    <a:pt x="538829" y="325660"/>
                  </a:lnTo>
                  <a:lnTo>
                    <a:pt x="550164" y="325660"/>
                  </a:lnTo>
                  <a:lnTo>
                    <a:pt x="550164" y="335185"/>
                  </a:lnTo>
                  <a:lnTo>
                    <a:pt x="596646" y="335185"/>
                  </a:lnTo>
                  <a:lnTo>
                    <a:pt x="596646" y="370999"/>
                  </a:lnTo>
                  <a:lnTo>
                    <a:pt x="608362" y="370999"/>
                  </a:lnTo>
                  <a:lnTo>
                    <a:pt x="608362" y="380524"/>
                  </a:lnTo>
                  <a:lnTo>
                    <a:pt x="620268" y="380524"/>
                  </a:lnTo>
                  <a:lnTo>
                    <a:pt x="620268" y="390430"/>
                  </a:lnTo>
                  <a:lnTo>
                    <a:pt x="632460" y="390430"/>
                  </a:lnTo>
                  <a:lnTo>
                    <a:pt x="632460" y="408908"/>
                  </a:lnTo>
                  <a:lnTo>
                    <a:pt x="643795" y="408908"/>
                  </a:lnTo>
                  <a:lnTo>
                    <a:pt x="643795" y="428530"/>
                  </a:lnTo>
                  <a:lnTo>
                    <a:pt x="655701" y="428530"/>
                  </a:lnTo>
                  <a:lnTo>
                    <a:pt x="655701" y="437579"/>
                  </a:lnTo>
                  <a:lnTo>
                    <a:pt x="702374" y="437579"/>
                  </a:lnTo>
                  <a:lnTo>
                    <a:pt x="702374" y="447294"/>
                  </a:lnTo>
                  <a:lnTo>
                    <a:pt x="713899" y="447294"/>
                  </a:lnTo>
                  <a:lnTo>
                    <a:pt x="713899" y="467582"/>
                  </a:lnTo>
                  <a:lnTo>
                    <a:pt x="724567" y="467582"/>
                  </a:lnTo>
                  <a:lnTo>
                    <a:pt x="724567" y="484727"/>
                  </a:lnTo>
                  <a:lnTo>
                    <a:pt x="771715" y="484727"/>
                  </a:lnTo>
                  <a:lnTo>
                    <a:pt x="771715" y="513112"/>
                  </a:lnTo>
                  <a:lnTo>
                    <a:pt x="783812" y="513112"/>
                  </a:lnTo>
                  <a:lnTo>
                    <a:pt x="783812" y="522161"/>
                  </a:lnTo>
                  <a:lnTo>
                    <a:pt x="795814" y="522161"/>
                  </a:lnTo>
                  <a:lnTo>
                    <a:pt x="795814" y="531686"/>
                  </a:lnTo>
                  <a:lnTo>
                    <a:pt x="806672" y="531686"/>
                  </a:lnTo>
                  <a:lnTo>
                    <a:pt x="806672" y="540639"/>
                  </a:lnTo>
                  <a:lnTo>
                    <a:pt x="818579" y="540639"/>
                  </a:lnTo>
                  <a:lnTo>
                    <a:pt x="818579" y="560546"/>
                  </a:lnTo>
                  <a:lnTo>
                    <a:pt x="830961" y="560546"/>
                  </a:lnTo>
                  <a:lnTo>
                    <a:pt x="830961" y="568833"/>
                  </a:lnTo>
                  <a:lnTo>
                    <a:pt x="842105" y="568833"/>
                  </a:lnTo>
                  <a:lnTo>
                    <a:pt x="842105" y="587597"/>
                  </a:lnTo>
                  <a:lnTo>
                    <a:pt x="854488" y="587597"/>
                  </a:lnTo>
                  <a:lnTo>
                    <a:pt x="854488" y="605600"/>
                  </a:lnTo>
                  <a:lnTo>
                    <a:pt x="866394" y="605600"/>
                  </a:lnTo>
                  <a:lnTo>
                    <a:pt x="866394" y="615982"/>
                  </a:lnTo>
                  <a:lnTo>
                    <a:pt x="889445" y="615982"/>
                  </a:lnTo>
                  <a:lnTo>
                    <a:pt x="889445" y="624364"/>
                  </a:lnTo>
                  <a:lnTo>
                    <a:pt x="901160" y="624364"/>
                  </a:lnTo>
                  <a:lnTo>
                    <a:pt x="901160" y="643319"/>
                  </a:lnTo>
                  <a:lnTo>
                    <a:pt x="913162" y="643319"/>
                  </a:lnTo>
                  <a:lnTo>
                    <a:pt x="913162" y="671989"/>
                  </a:lnTo>
                  <a:lnTo>
                    <a:pt x="925068" y="671989"/>
                  </a:lnTo>
                  <a:lnTo>
                    <a:pt x="925068" y="682085"/>
                  </a:lnTo>
                  <a:lnTo>
                    <a:pt x="935927" y="682085"/>
                  </a:lnTo>
                  <a:lnTo>
                    <a:pt x="935927" y="691325"/>
                  </a:lnTo>
                  <a:lnTo>
                    <a:pt x="947833" y="691325"/>
                  </a:lnTo>
                  <a:lnTo>
                    <a:pt x="947833" y="700183"/>
                  </a:lnTo>
                  <a:lnTo>
                    <a:pt x="972026" y="700183"/>
                  </a:lnTo>
                  <a:lnTo>
                    <a:pt x="972026" y="709613"/>
                  </a:lnTo>
                  <a:lnTo>
                    <a:pt x="983552" y="709613"/>
                  </a:lnTo>
                  <a:lnTo>
                    <a:pt x="983552" y="728567"/>
                  </a:lnTo>
                  <a:lnTo>
                    <a:pt x="1135761" y="728567"/>
                  </a:lnTo>
                  <a:lnTo>
                    <a:pt x="1135761" y="737616"/>
                  </a:lnTo>
                  <a:lnTo>
                    <a:pt x="1146810" y="737616"/>
                  </a:lnTo>
                  <a:lnTo>
                    <a:pt x="1146810" y="756571"/>
                  </a:lnTo>
                  <a:lnTo>
                    <a:pt x="1192625" y="756571"/>
                  </a:lnTo>
                  <a:lnTo>
                    <a:pt x="1192625" y="793337"/>
                  </a:lnTo>
                  <a:lnTo>
                    <a:pt x="1205294" y="793337"/>
                  </a:lnTo>
                  <a:lnTo>
                    <a:pt x="1205294" y="849725"/>
                  </a:lnTo>
                  <a:lnTo>
                    <a:pt x="1299115" y="849725"/>
                  </a:lnTo>
                  <a:lnTo>
                    <a:pt x="1299115" y="869347"/>
                  </a:lnTo>
                  <a:lnTo>
                    <a:pt x="1309973" y="869347"/>
                  </a:lnTo>
                  <a:lnTo>
                    <a:pt x="1309973" y="897065"/>
                  </a:lnTo>
                  <a:lnTo>
                    <a:pt x="1532573" y="897065"/>
                  </a:lnTo>
                  <a:lnTo>
                    <a:pt x="1532573" y="923258"/>
                  </a:lnTo>
                  <a:lnTo>
                    <a:pt x="1543622" y="923258"/>
                  </a:lnTo>
                  <a:lnTo>
                    <a:pt x="1543622" y="935260"/>
                  </a:lnTo>
                  <a:lnTo>
                    <a:pt x="1637538" y="935260"/>
                  </a:lnTo>
                  <a:lnTo>
                    <a:pt x="1637538" y="963454"/>
                  </a:lnTo>
                  <a:lnTo>
                    <a:pt x="1649635" y="963454"/>
                  </a:lnTo>
                  <a:lnTo>
                    <a:pt x="1649635" y="972026"/>
                  </a:lnTo>
                  <a:lnTo>
                    <a:pt x="1683925" y="972026"/>
                  </a:lnTo>
                  <a:lnTo>
                    <a:pt x="1683925" y="1000220"/>
                  </a:lnTo>
                  <a:lnTo>
                    <a:pt x="1696403" y="1000220"/>
                  </a:lnTo>
                  <a:lnTo>
                    <a:pt x="1696403" y="1009269"/>
                  </a:lnTo>
                  <a:lnTo>
                    <a:pt x="2982278" y="1009269"/>
                  </a:lnTo>
                  <a:lnTo>
                    <a:pt x="2982278" y="1086803"/>
                  </a:lnTo>
                </a:path>
              </a:pathLst>
            </a:custGeom>
            <a:noFill/>
            <a:ln w="22225" cap="flat">
              <a:solidFill>
                <a:schemeClr val="accent2"/>
              </a:solidFill>
              <a:prstDash val="solid"/>
              <a:miter/>
            </a:ln>
          </p:spPr>
          <p:txBody>
            <a:bodyPr rtlCol="0" anchor="ctr"/>
            <a:lstStyle/>
            <a:p>
              <a:endParaRPr lang="en-GB"/>
            </a:p>
          </p:txBody>
        </p:sp>
      </p:grpSp>
      <p:grpSp>
        <p:nvGrpSpPr>
          <p:cNvPr id="63" name="Group 62">
            <a:extLst>
              <a:ext uri="{FF2B5EF4-FFF2-40B4-BE49-F238E27FC236}">
                <a16:creationId xmlns:a16="http://schemas.microsoft.com/office/drawing/2014/main" id="{7A2A9071-FA93-4A2D-BF31-A911C6864130}"/>
              </a:ext>
            </a:extLst>
          </p:cNvPr>
          <p:cNvGrpSpPr/>
          <p:nvPr/>
        </p:nvGrpSpPr>
        <p:grpSpPr>
          <a:xfrm>
            <a:off x="4392203" y="2366076"/>
            <a:ext cx="4475093" cy="3716021"/>
            <a:chOff x="4392203" y="2366076"/>
            <a:chExt cx="4475093" cy="3716021"/>
          </a:xfrm>
        </p:grpSpPr>
        <p:sp>
          <p:nvSpPr>
            <p:cNvPr id="64" name="Freeform 57">
              <a:extLst>
                <a:ext uri="{FF2B5EF4-FFF2-40B4-BE49-F238E27FC236}">
                  <a16:creationId xmlns:a16="http://schemas.microsoft.com/office/drawing/2014/main" id="{3E4390D6-34FB-41A9-8C07-6980698FAFFA}"/>
                </a:ext>
              </a:extLst>
            </p:cNvPr>
            <p:cNvSpPr>
              <a:spLocks/>
            </p:cNvSpPr>
            <p:nvPr/>
          </p:nvSpPr>
          <p:spPr bwMode="auto">
            <a:xfrm>
              <a:off x="5243133" y="2507468"/>
              <a:ext cx="3448793" cy="269987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5" name="Line 6">
              <a:extLst>
                <a:ext uri="{FF2B5EF4-FFF2-40B4-BE49-F238E27FC236}">
                  <a16:creationId xmlns:a16="http://schemas.microsoft.com/office/drawing/2014/main" id="{373B5519-2EAF-4BA1-B40A-5249EF42E647}"/>
                </a:ext>
              </a:extLst>
            </p:cNvPr>
            <p:cNvSpPr>
              <a:spLocks noChangeShapeType="1"/>
            </p:cNvSpPr>
            <p:nvPr/>
          </p:nvSpPr>
          <p:spPr bwMode="auto">
            <a:xfrm>
              <a:off x="5162719" y="2507467"/>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6" name="Line 7">
              <a:extLst>
                <a:ext uri="{FF2B5EF4-FFF2-40B4-BE49-F238E27FC236}">
                  <a16:creationId xmlns:a16="http://schemas.microsoft.com/office/drawing/2014/main" id="{AD77680C-D00C-464A-ADAD-B325EE14B93E}"/>
                </a:ext>
              </a:extLst>
            </p:cNvPr>
            <p:cNvSpPr>
              <a:spLocks noChangeShapeType="1"/>
            </p:cNvSpPr>
            <p:nvPr/>
          </p:nvSpPr>
          <p:spPr bwMode="auto">
            <a:xfrm>
              <a:off x="5162719" y="3019480"/>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7" name="Line 8">
              <a:extLst>
                <a:ext uri="{FF2B5EF4-FFF2-40B4-BE49-F238E27FC236}">
                  <a16:creationId xmlns:a16="http://schemas.microsoft.com/office/drawing/2014/main" id="{2B931242-92BA-4C71-A7FD-0C384BF25AFE}"/>
                </a:ext>
              </a:extLst>
            </p:cNvPr>
            <p:cNvSpPr>
              <a:spLocks noChangeShapeType="1"/>
            </p:cNvSpPr>
            <p:nvPr/>
          </p:nvSpPr>
          <p:spPr bwMode="auto">
            <a:xfrm>
              <a:off x="5162719" y="3520273"/>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8" name="Line 9">
              <a:extLst>
                <a:ext uri="{FF2B5EF4-FFF2-40B4-BE49-F238E27FC236}">
                  <a16:creationId xmlns:a16="http://schemas.microsoft.com/office/drawing/2014/main" id="{38B2F9A7-43E1-4274-AEC2-D576050E5BC7}"/>
                </a:ext>
              </a:extLst>
            </p:cNvPr>
            <p:cNvSpPr>
              <a:spLocks noChangeShapeType="1"/>
            </p:cNvSpPr>
            <p:nvPr/>
          </p:nvSpPr>
          <p:spPr bwMode="auto">
            <a:xfrm>
              <a:off x="5162719" y="4037895"/>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9" name="Line 10">
              <a:extLst>
                <a:ext uri="{FF2B5EF4-FFF2-40B4-BE49-F238E27FC236}">
                  <a16:creationId xmlns:a16="http://schemas.microsoft.com/office/drawing/2014/main" id="{3BB70557-A96E-41DB-891A-EE0913C6DF7F}"/>
                </a:ext>
              </a:extLst>
            </p:cNvPr>
            <p:cNvSpPr>
              <a:spLocks noChangeShapeType="1"/>
            </p:cNvSpPr>
            <p:nvPr/>
          </p:nvSpPr>
          <p:spPr bwMode="auto">
            <a:xfrm>
              <a:off x="5162719" y="4544300"/>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0" name="Line 11">
              <a:extLst>
                <a:ext uri="{FF2B5EF4-FFF2-40B4-BE49-F238E27FC236}">
                  <a16:creationId xmlns:a16="http://schemas.microsoft.com/office/drawing/2014/main" id="{D5BA406B-A49C-4CAE-94F7-B5AE7D64D67C}"/>
                </a:ext>
              </a:extLst>
            </p:cNvPr>
            <p:cNvSpPr>
              <a:spLocks noChangeShapeType="1"/>
            </p:cNvSpPr>
            <p:nvPr/>
          </p:nvSpPr>
          <p:spPr bwMode="auto">
            <a:xfrm>
              <a:off x="5162719" y="5056314"/>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1" name="Line 12">
              <a:extLst>
                <a:ext uri="{FF2B5EF4-FFF2-40B4-BE49-F238E27FC236}">
                  <a16:creationId xmlns:a16="http://schemas.microsoft.com/office/drawing/2014/main" id="{CD2C927B-B6E9-4601-AB18-63D2D9B32804}"/>
                </a:ext>
              </a:extLst>
            </p:cNvPr>
            <p:cNvSpPr>
              <a:spLocks noChangeShapeType="1"/>
            </p:cNvSpPr>
            <p:nvPr/>
          </p:nvSpPr>
          <p:spPr bwMode="auto">
            <a:xfrm>
              <a:off x="7882544" y="520778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2" name="Line 13">
              <a:extLst>
                <a:ext uri="{FF2B5EF4-FFF2-40B4-BE49-F238E27FC236}">
                  <a16:creationId xmlns:a16="http://schemas.microsoft.com/office/drawing/2014/main" id="{325B2DBE-80FD-4052-A60F-B23874EA23D8}"/>
                </a:ext>
              </a:extLst>
            </p:cNvPr>
            <p:cNvSpPr>
              <a:spLocks noChangeShapeType="1"/>
            </p:cNvSpPr>
            <p:nvPr/>
          </p:nvSpPr>
          <p:spPr bwMode="auto">
            <a:xfrm>
              <a:off x="7073800" y="520778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3" name="Line 19">
              <a:extLst>
                <a:ext uri="{FF2B5EF4-FFF2-40B4-BE49-F238E27FC236}">
                  <a16:creationId xmlns:a16="http://schemas.microsoft.com/office/drawing/2014/main" id="{144E05EB-9D88-4543-B261-6CB00DEC0458}"/>
                </a:ext>
              </a:extLst>
            </p:cNvPr>
            <p:cNvSpPr>
              <a:spLocks noChangeShapeType="1"/>
            </p:cNvSpPr>
            <p:nvPr/>
          </p:nvSpPr>
          <p:spPr bwMode="auto">
            <a:xfrm>
              <a:off x="6265056" y="520778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4" name="Line 21">
              <a:extLst>
                <a:ext uri="{FF2B5EF4-FFF2-40B4-BE49-F238E27FC236}">
                  <a16:creationId xmlns:a16="http://schemas.microsoft.com/office/drawing/2014/main" id="{933B24EC-90C1-481B-805D-ECE1459297C9}"/>
                </a:ext>
              </a:extLst>
            </p:cNvPr>
            <p:cNvSpPr>
              <a:spLocks noChangeShapeType="1"/>
            </p:cNvSpPr>
            <p:nvPr/>
          </p:nvSpPr>
          <p:spPr bwMode="auto">
            <a:xfrm>
              <a:off x="5456312" y="520778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27D00AAC-AA8E-4183-AB57-39DD2701C391}"/>
                </a:ext>
              </a:extLst>
            </p:cNvPr>
            <p:cNvSpPr txBox="1"/>
            <p:nvPr/>
          </p:nvSpPr>
          <p:spPr>
            <a:xfrm rot="16200000">
              <a:off x="3969517" y="3641165"/>
              <a:ext cx="1470274" cy="276999"/>
            </a:xfrm>
            <a:prstGeom prst="rect">
              <a:avLst/>
            </a:prstGeom>
            <a:noFill/>
          </p:spPr>
          <p:txBody>
            <a:bodyPr wrap="none" rtlCol="0">
              <a:spAutoFit/>
            </a:bodyPr>
            <a:lstStyle/>
            <a:p>
              <a:pPr algn="ctr" fontAlgn="base">
                <a:spcBef>
                  <a:spcPct val="0"/>
                </a:spcBef>
                <a:spcAft>
                  <a:spcPct val="0"/>
                </a:spcAft>
              </a:pPr>
              <a:r>
                <a:rPr lang="en-GB" sz="1200" dirty="0">
                  <a:solidFill>
                    <a:srgbClr val="000000"/>
                  </a:solidFill>
                  <a:latin typeface="Arial" panose="020B0604020202020204" pitchFamily="34" charset="0"/>
                  <a:cs typeface="Arial" panose="020B0604020202020204" pitchFamily="34" charset="0"/>
                </a:rPr>
                <a:t>Survival probability</a:t>
              </a:r>
            </a:p>
          </p:txBody>
        </p:sp>
        <p:sp>
          <p:nvSpPr>
            <p:cNvPr id="76" name="TextBox 75">
              <a:extLst>
                <a:ext uri="{FF2B5EF4-FFF2-40B4-BE49-F238E27FC236}">
                  <a16:creationId xmlns:a16="http://schemas.microsoft.com/office/drawing/2014/main" id="{590E3529-C19E-4F8D-A116-A1DEF08D91A5}"/>
                </a:ext>
              </a:extLst>
            </p:cNvPr>
            <p:cNvSpPr txBox="1"/>
            <p:nvPr/>
          </p:nvSpPr>
          <p:spPr>
            <a:xfrm>
              <a:off x="6687006" y="5519701"/>
              <a:ext cx="688009" cy="276999"/>
            </a:xfrm>
            <a:prstGeom prst="rect">
              <a:avLst/>
            </a:prstGeom>
            <a:noFill/>
          </p:spPr>
          <p:txBody>
            <a:bodyPr wrap="none" rtlCol="0">
              <a:spAutoFit/>
            </a:bodyPr>
            <a:lstStyle/>
            <a:p>
              <a:pPr algn="ctr" fontAlgn="base">
                <a:spcBef>
                  <a:spcPct val="0"/>
                </a:spcBef>
                <a:spcAft>
                  <a:spcPct val="0"/>
                </a:spcAft>
              </a:pPr>
              <a:r>
                <a:rPr lang="en-GB" sz="1200" dirty="0">
                  <a:solidFill>
                    <a:srgbClr val="000000"/>
                  </a:solidFill>
                  <a:latin typeface="Arial" panose="020B0604020202020204" pitchFamily="34" charset="0"/>
                  <a:cs typeface="Arial" panose="020B0604020202020204" pitchFamily="34" charset="0"/>
                </a:rPr>
                <a:t>Months</a:t>
              </a:r>
            </a:p>
          </p:txBody>
        </p:sp>
        <p:sp>
          <p:nvSpPr>
            <p:cNvPr id="77" name="TextBox 76">
              <a:extLst>
                <a:ext uri="{FF2B5EF4-FFF2-40B4-BE49-F238E27FC236}">
                  <a16:creationId xmlns:a16="http://schemas.microsoft.com/office/drawing/2014/main" id="{5FB5CA0F-4571-42E1-ADBB-AFB115FCC9C1}"/>
                </a:ext>
              </a:extLst>
            </p:cNvPr>
            <p:cNvSpPr txBox="1"/>
            <p:nvPr/>
          </p:nvSpPr>
          <p:spPr>
            <a:xfrm>
              <a:off x="4829217" y="2366076"/>
              <a:ext cx="397866"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1.0</a:t>
              </a:r>
            </a:p>
          </p:txBody>
        </p:sp>
        <p:sp>
          <p:nvSpPr>
            <p:cNvPr id="78" name="TextBox 77">
              <a:extLst>
                <a:ext uri="{FF2B5EF4-FFF2-40B4-BE49-F238E27FC236}">
                  <a16:creationId xmlns:a16="http://schemas.microsoft.com/office/drawing/2014/main" id="{C159E3C0-787B-42AA-B446-8507AA726810}"/>
                </a:ext>
              </a:extLst>
            </p:cNvPr>
            <p:cNvSpPr txBox="1"/>
            <p:nvPr/>
          </p:nvSpPr>
          <p:spPr>
            <a:xfrm>
              <a:off x="4829219" y="2880106"/>
              <a:ext cx="397866"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0.8</a:t>
              </a:r>
            </a:p>
          </p:txBody>
        </p:sp>
        <p:sp>
          <p:nvSpPr>
            <p:cNvPr id="79" name="TextBox 78">
              <a:extLst>
                <a:ext uri="{FF2B5EF4-FFF2-40B4-BE49-F238E27FC236}">
                  <a16:creationId xmlns:a16="http://schemas.microsoft.com/office/drawing/2014/main" id="{64D64EC0-3467-404C-9AF1-E0A5EFABD2A6}"/>
                </a:ext>
              </a:extLst>
            </p:cNvPr>
            <p:cNvSpPr txBox="1"/>
            <p:nvPr/>
          </p:nvSpPr>
          <p:spPr>
            <a:xfrm>
              <a:off x="4829219" y="3380660"/>
              <a:ext cx="397866"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0.6</a:t>
              </a:r>
            </a:p>
          </p:txBody>
        </p:sp>
        <p:sp>
          <p:nvSpPr>
            <p:cNvPr id="80" name="TextBox 79">
              <a:extLst>
                <a:ext uri="{FF2B5EF4-FFF2-40B4-BE49-F238E27FC236}">
                  <a16:creationId xmlns:a16="http://schemas.microsoft.com/office/drawing/2014/main" id="{03326F99-5C11-4B5D-A395-F5A0CD9C0D3F}"/>
                </a:ext>
              </a:extLst>
            </p:cNvPr>
            <p:cNvSpPr txBox="1"/>
            <p:nvPr/>
          </p:nvSpPr>
          <p:spPr>
            <a:xfrm>
              <a:off x="4829219" y="3898043"/>
              <a:ext cx="397866"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0.4</a:t>
              </a:r>
            </a:p>
          </p:txBody>
        </p:sp>
        <p:sp>
          <p:nvSpPr>
            <p:cNvPr id="81" name="TextBox 80">
              <a:extLst>
                <a:ext uri="{FF2B5EF4-FFF2-40B4-BE49-F238E27FC236}">
                  <a16:creationId xmlns:a16="http://schemas.microsoft.com/office/drawing/2014/main" id="{CEDE16DB-51A4-4DC6-8C7A-53225A2AA0E8}"/>
                </a:ext>
              </a:extLst>
            </p:cNvPr>
            <p:cNvSpPr txBox="1"/>
            <p:nvPr/>
          </p:nvSpPr>
          <p:spPr>
            <a:xfrm>
              <a:off x="4829219" y="4404206"/>
              <a:ext cx="397866"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0.2</a:t>
              </a:r>
            </a:p>
          </p:txBody>
        </p:sp>
        <p:sp>
          <p:nvSpPr>
            <p:cNvPr id="82" name="TextBox 81">
              <a:extLst>
                <a:ext uri="{FF2B5EF4-FFF2-40B4-BE49-F238E27FC236}">
                  <a16:creationId xmlns:a16="http://schemas.microsoft.com/office/drawing/2014/main" id="{E77A6589-EF40-41B1-AC61-90157B91F715}"/>
                </a:ext>
              </a:extLst>
            </p:cNvPr>
            <p:cNvSpPr txBox="1"/>
            <p:nvPr/>
          </p:nvSpPr>
          <p:spPr>
            <a:xfrm>
              <a:off x="4829223" y="4915978"/>
              <a:ext cx="397866"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0.0</a:t>
              </a:r>
            </a:p>
          </p:txBody>
        </p:sp>
        <p:sp>
          <p:nvSpPr>
            <p:cNvPr id="83" name="TextBox 82">
              <a:extLst>
                <a:ext uri="{FF2B5EF4-FFF2-40B4-BE49-F238E27FC236}">
                  <a16:creationId xmlns:a16="http://schemas.microsoft.com/office/drawing/2014/main" id="{B77258D8-8113-4240-95E5-DEB19F4C7CCF}"/>
                </a:ext>
              </a:extLst>
            </p:cNvPr>
            <p:cNvSpPr txBox="1"/>
            <p:nvPr/>
          </p:nvSpPr>
          <p:spPr>
            <a:xfrm>
              <a:off x="5325889" y="5238678"/>
              <a:ext cx="269625"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0</a:t>
              </a:r>
            </a:p>
          </p:txBody>
        </p:sp>
        <p:sp>
          <p:nvSpPr>
            <p:cNvPr id="84" name="TextBox 83">
              <a:extLst>
                <a:ext uri="{FF2B5EF4-FFF2-40B4-BE49-F238E27FC236}">
                  <a16:creationId xmlns:a16="http://schemas.microsoft.com/office/drawing/2014/main" id="{4A42FBB2-74C7-495B-9ED1-9D69284F57BF}"/>
                </a:ext>
              </a:extLst>
            </p:cNvPr>
            <p:cNvSpPr txBox="1"/>
            <p:nvPr/>
          </p:nvSpPr>
          <p:spPr>
            <a:xfrm>
              <a:off x="6127805" y="5238678"/>
              <a:ext cx="269625"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6</a:t>
              </a:r>
            </a:p>
          </p:txBody>
        </p:sp>
        <p:sp>
          <p:nvSpPr>
            <p:cNvPr id="85" name="TextBox 84">
              <a:extLst>
                <a:ext uri="{FF2B5EF4-FFF2-40B4-BE49-F238E27FC236}">
                  <a16:creationId xmlns:a16="http://schemas.microsoft.com/office/drawing/2014/main" id="{96D4E6F3-AA4B-4014-B184-761FD6737DF1}"/>
                </a:ext>
              </a:extLst>
            </p:cNvPr>
            <p:cNvSpPr txBox="1"/>
            <p:nvPr/>
          </p:nvSpPr>
          <p:spPr>
            <a:xfrm>
              <a:off x="6895704" y="5238678"/>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12</a:t>
              </a:r>
            </a:p>
          </p:txBody>
        </p:sp>
        <p:sp>
          <p:nvSpPr>
            <p:cNvPr id="86" name="TextBox 85">
              <a:extLst>
                <a:ext uri="{FF2B5EF4-FFF2-40B4-BE49-F238E27FC236}">
                  <a16:creationId xmlns:a16="http://schemas.microsoft.com/office/drawing/2014/main" id="{8444E5FD-BEB7-4F5A-B53B-9CA86408BBAC}"/>
                </a:ext>
              </a:extLst>
            </p:cNvPr>
            <p:cNvSpPr txBox="1"/>
            <p:nvPr/>
          </p:nvSpPr>
          <p:spPr>
            <a:xfrm>
              <a:off x="7703542" y="5238678"/>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18</a:t>
              </a:r>
            </a:p>
          </p:txBody>
        </p:sp>
        <p:sp>
          <p:nvSpPr>
            <p:cNvPr id="87" name="Line 12">
              <a:extLst>
                <a:ext uri="{FF2B5EF4-FFF2-40B4-BE49-F238E27FC236}">
                  <a16:creationId xmlns:a16="http://schemas.microsoft.com/office/drawing/2014/main" id="{4899F12F-ABE2-4997-ACA7-351A9B9632E9}"/>
                </a:ext>
              </a:extLst>
            </p:cNvPr>
            <p:cNvSpPr>
              <a:spLocks noChangeShapeType="1"/>
            </p:cNvSpPr>
            <p:nvPr/>
          </p:nvSpPr>
          <p:spPr bwMode="auto">
            <a:xfrm>
              <a:off x="7478172" y="520778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8" name="Line 13">
              <a:extLst>
                <a:ext uri="{FF2B5EF4-FFF2-40B4-BE49-F238E27FC236}">
                  <a16:creationId xmlns:a16="http://schemas.microsoft.com/office/drawing/2014/main" id="{36B59B9E-9CFC-4735-AC19-800349EF0909}"/>
                </a:ext>
              </a:extLst>
            </p:cNvPr>
            <p:cNvSpPr>
              <a:spLocks noChangeShapeType="1"/>
            </p:cNvSpPr>
            <p:nvPr/>
          </p:nvSpPr>
          <p:spPr bwMode="auto">
            <a:xfrm>
              <a:off x="6669428" y="520778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9" name="Line 14">
              <a:extLst>
                <a:ext uri="{FF2B5EF4-FFF2-40B4-BE49-F238E27FC236}">
                  <a16:creationId xmlns:a16="http://schemas.microsoft.com/office/drawing/2014/main" id="{04845ADE-81B8-4496-B4DA-8A82145C563D}"/>
                </a:ext>
              </a:extLst>
            </p:cNvPr>
            <p:cNvSpPr>
              <a:spLocks noChangeShapeType="1"/>
            </p:cNvSpPr>
            <p:nvPr/>
          </p:nvSpPr>
          <p:spPr bwMode="auto">
            <a:xfrm>
              <a:off x="8286916" y="520778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90" name="Line 19">
              <a:extLst>
                <a:ext uri="{FF2B5EF4-FFF2-40B4-BE49-F238E27FC236}">
                  <a16:creationId xmlns:a16="http://schemas.microsoft.com/office/drawing/2014/main" id="{15E2D1C1-B981-48B1-9E0C-D238C5615C98}"/>
                </a:ext>
              </a:extLst>
            </p:cNvPr>
            <p:cNvSpPr>
              <a:spLocks noChangeShapeType="1"/>
            </p:cNvSpPr>
            <p:nvPr/>
          </p:nvSpPr>
          <p:spPr bwMode="auto">
            <a:xfrm>
              <a:off x="5860684" y="520778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91" name="TextBox 90">
              <a:extLst>
                <a:ext uri="{FF2B5EF4-FFF2-40B4-BE49-F238E27FC236}">
                  <a16:creationId xmlns:a16="http://schemas.microsoft.com/office/drawing/2014/main" id="{FB123E4A-E545-4160-AD07-FC22E33D01B1}"/>
                </a:ext>
              </a:extLst>
            </p:cNvPr>
            <p:cNvSpPr txBox="1"/>
            <p:nvPr/>
          </p:nvSpPr>
          <p:spPr>
            <a:xfrm>
              <a:off x="5725215" y="5238678"/>
              <a:ext cx="269625"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3</a:t>
              </a:r>
            </a:p>
          </p:txBody>
        </p:sp>
        <p:sp>
          <p:nvSpPr>
            <p:cNvPr id="92" name="TextBox 91">
              <a:extLst>
                <a:ext uri="{FF2B5EF4-FFF2-40B4-BE49-F238E27FC236}">
                  <a16:creationId xmlns:a16="http://schemas.microsoft.com/office/drawing/2014/main" id="{E80075B8-291C-42DE-9DC3-48A7CACAAA55}"/>
                </a:ext>
              </a:extLst>
            </p:cNvPr>
            <p:cNvSpPr txBox="1"/>
            <p:nvPr/>
          </p:nvSpPr>
          <p:spPr>
            <a:xfrm>
              <a:off x="6532994" y="5238678"/>
              <a:ext cx="269625"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9</a:t>
              </a:r>
            </a:p>
          </p:txBody>
        </p:sp>
        <p:sp>
          <p:nvSpPr>
            <p:cNvPr id="93" name="TextBox 92">
              <a:extLst>
                <a:ext uri="{FF2B5EF4-FFF2-40B4-BE49-F238E27FC236}">
                  <a16:creationId xmlns:a16="http://schemas.microsoft.com/office/drawing/2014/main" id="{BF7BE8E5-1A95-4412-A5F1-1DA073C36515}"/>
                </a:ext>
              </a:extLst>
            </p:cNvPr>
            <p:cNvSpPr txBox="1"/>
            <p:nvPr/>
          </p:nvSpPr>
          <p:spPr>
            <a:xfrm>
              <a:off x="7300893" y="5238678"/>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15</a:t>
              </a:r>
            </a:p>
          </p:txBody>
        </p:sp>
        <p:sp>
          <p:nvSpPr>
            <p:cNvPr id="94" name="TextBox 93">
              <a:extLst>
                <a:ext uri="{FF2B5EF4-FFF2-40B4-BE49-F238E27FC236}">
                  <a16:creationId xmlns:a16="http://schemas.microsoft.com/office/drawing/2014/main" id="{411821E6-5D6E-4979-8A8F-4B51B5E5748D}"/>
                </a:ext>
              </a:extLst>
            </p:cNvPr>
            <p:cNvSpPr txBox="1"/>
            <p:nvPr/>
          </p:nvSpPr>
          <p:spPr>
            <a:xfrm>
              <a:off x="8106190" y="5238678"/>
              <a:ext cx="354584" cy="276999"/>
            </a:xfrm>
            <a:prstGeom prst="rect">
              <a:avLst/>
            </a:prstGeom>
            <a:noFill/>
          </p:spPr>
          <p:txBody>
            <a:bodyPr wrap="none" rtlCol="0" anchor="t" anchorCtr="0">
              <a:spAutoFit/>
            </a:bodyPr>
            <a:lstStyle/>
            <a:p>
              <a:pPr algn="ctr"/>
              <a:r>
                <a:rPr lang="en-US" sz="1200" dirty="0">
                  <a:solidFill>
                    <a:srgbClr val="000000"/>
                  </a:solidFill>
                  <a:latin typeface="Arial" panose="020B0604020202020204" pitchFamily="34" charset="0"/>
                  <a:cs typeface="Arial" panose="020B0604020202020204" pitchFamily="34" charset="0"/>
                </a:rPr>
                <a:t>2</a:t>
              </a:r>
              <a:r>
                <a:rPr lang="en-GB" sz="1200" dirty="0">
                  <a:solidFill>
                    <a:srgbClr val="000000"/>
                  </a:solidFill>
                  <a:latin typeface="Arial" panose="020B0604020202020204" pitchFamily="34" charset="0"/>
                  <a:cs typeface="Arial" panose="020B0604020202020204" pitchFamily="34" charset="0"/>
                </a:rPr>
                <a:t>1</a:t>
              </a:r>
            </a:p>
          </p:txBody>
        </p:sp>
        <p:sp>
          <p:nvSpPr>
            <p:cNvPr id="95" name="Line 14">
              <a:extLst>
                <a:ext uri="{FF2B5EF4-FFF2-40B4-BE49-F238E27FC236}">
                  <a16:creationId xmlns:a16="http://schemas.microsoft.com/office/drawing/2014/main" id="{C96C2ADB-0EDC-4BB3-BAE8-2DE42743BD10}"/>
                </a:ext>
              </a:extLst>
            </p:cNvPr>
            <p:cNvSpPr>
              <a:spLocks noChangeShapeType="1"/>
            </p:cNvSpPr>
            <p:nvPr/>
          </p:nvSpPr>
          <p:spPr bwMode="auto">
            <a:xfrm>
              <a:off x="8691286" y="5207783"/>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96" name="TextBox 95">
              <a:extLst>
                <a:ext uri="{FF2B5EF4-FFF2-40B4-BE49-F238E27FC236}">
                  <a16:creationId xmlns:a16="http://schemas.microsoft.com/office/drawing/2014/main" id="{5D8E924D-B048-4B15-B1E4-21E4E123E0C7}"/>
                </a:ext>
              </a:extLst>
            </p:cNvPr>
            <p:cNvSpPr txBox="1"/>
            <p:nvPr/>
          </p:nvSpPr>
          <p:spPr>
            <a:xfrm>
              <a:off x="8512712" y="5238678"/>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24</a:t>
              </a:r>
            </a:p>
          </p:txBody>
        </p:sp>
        <p:sp>
          <p:nvSpPr>
            <p:cNvPr id="97" name="TextBox 96">
              <a:extLst>
                <a:ext uri="{FF2B5EF4-FFF2-40B4-BE49-F238E27FC236}">
                  <a16:creationId xmlns:a16="http://schemas.microsoft.com/office/drawing/2014/main" id="{5710B1DC-43E6-49CC-B988-56B8695872BB}"/>
                </a:ext>
              </a:extLst>
            </p:cNvPr>
            <p:cNvSpPr txBox="1"/>
            <p:nvPr/>
          </p:nvSpPr>
          <p:spPr>
            <a:xfrm>
              <a:off x="5240930" y="5805098"/>
              <a:ext cx="43954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108</a:t>
              </a:r>
            </a:p>
          </p:txBody>
        </p:sp>
        <p:sp>
          <p:nvSpPr>
            <p:cNvPr id="98" name="TextBox 97">
              <a:extLst>
                <a:ext uri="{FF2B5EF4-FFF2-40B4-BE49-F238E27FC236}">
                  <a16:creationId xmlns:a16="http://schemas.microsoft.com/office/drawing/2014/main" id="{9105B3DC-4DDD-4C97-91EA-FC72C6631B61}"/>
                </a:ext>
              </a:extLst>
            </p:cNvPr>
            <p:cNvSpPr txBox="1"/>
            <p:nvPr/>
          </p:nvSpPr>
          <p:spPr>
            <a:xfrm>
              <a:off x="6085326" y="5805098"/>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90</a:t>
              </a:r>
            </a:p>
          </p:txBody>
        </p:sp>
        <p:sp>
          <p:nvSpPr>
            <p:cNvPr id="99" name="TextBox 98">
              <a:extLst>
                <a:ext uri="{FF2B5EF4-FFF2-40B4-BE49-F238E27FC236}">
                  <a16:creationId xmlns:a16="http://schemas.microsoft.com/office/drawing/2014/main" id="{51A95F7F-DF58-4213-99A8-6703B7A7B67A}"/>
                </a:ext>
              </a:extLst>
            </p:cNvPr>
            <p:cNvSpPr txBox="1"/>
            <p:nvPr/>
          </p:nvSpPr>
          <p:spPr>
            <a:xfrm>
              <a:off x="6895704" y="5805098"/>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63</a:t>
              </a:r>
            </a:p>
          </p:txBody>
        </p:sp>
        <p:sp>
          <p:nvSpPr>
            <p:cNvPr id="100" name="TextBox 99">
              <a:extLst>
                <a:ext uri="{FF2B5EF4-FFF2-40B4-BE49-F238E27FC236}">
                  <a16:creationId xmlns:a16="http://schemas.microsoft.com/office/drawing/2014/main" id="{2E758473-4C5C-49FB-8F1D-94BDE9C017AF}"/>
                </a:ext>
              </a:extLst>
            </p:cNvPr>
            <p:cNvSpPr txBox="1"/>
            <p:nvPr/>
          </p:nvSpPr>
          <p:spPr>
            <a:xfrm>
              <a:off x="7703542" y="5805098"/>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43</a:t>
              </a:r>
            </a:p>
          </p:txBody>
        </p:sp>
        <p:sp>
          <p:nvSpPr>
            <p:cNvPr id="101" name="TextBox 100">
              <a:extLst>
                <a:ext uri="{FF2B5EF4-FFF2-40B4-BE49-F238E27FC236}">
                  <a16:creationId xmlns:a16="http://schemas.microsoft.com/office/drawing/2014/main" id="{EB52905F-0F43-4B40-BEBC-D58BD4DD7CAB}"/>
                </a:ext>
              </a:extLst>
            </p:cNvPr>
            <p:cNvSpPr txBox="1"/>
            <p:nvPr/>
          </p:nvSpPr>
          <p:spPr>
            <a:xfrm>
              <a:off x="5640256" y="5805098"/>
              <a:ext cx="43954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103</a:t>
              </a:r>
            </a:p>
          </p:txBody>
        </p:sp>
        <p:sp>
          <p:nvSpPr>
            <p:cNvPr id="102" name="TextBox 101">
              <a:extLst>
                <a:ext uri="{FF2B5EF4-FFF2-40B4-BE49-F238E27FC236}">
                  <a16:creationId xmlns:a16="http://schemas.microsoft.com/office/drawing/2014/main" id="{E342424D-DF5C-4B2B-A29B-3AE9CB6DF174}"/>
                </a:ext>
              </a:extLst>
            </p:cNvPr>
            <p:cNvSpPr txBox="1"/>
            <p:nvPr/>
          </p:nvSpPr>
          <p:spPr>
            <a:xfrm>
              <a:off x="6490515" y="5805098"/>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72</a:t>
              </a:r>
            </a:p>
          </p:txBody>
        </p:sp>
        <p:sp>
          <p:nvSpPr>
            <p:cNvPr id="103" name="TextBox 102">
              <a:extLst>
                <a:ext uri="{FF2B5EF4-FFF2-40B4-BE49-F238E27FC236}">
                  <a16:creationId xmlns:a16="http://schemas.microsoft.com/office/drawing/2014/main" id="{DD7773E2-EC01-4237-B523-88191834B4C1}"/>
                </a:ext>
              </a:extLst>
            </p:cNvPr>
            <p:cNvSpPr txBox="1"/>
            <p:nvPr/>
          </p:nvSpPr>
          <p:spPr>
            <a:xfrm>
              <a:off x="7300893" y="5805098"/>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52</a:t>
              </a:r>
            </a:p>
          </p:txBody>
        </p:sp>
        <p:sp>
          <p:nvSpPr>
            <p:cNvPr id="104" name="TextBox 103">
              <a:extLst>
                <a:ext uri="{FF2B5EF4-FFF2-40B4-BE49-F238E27FC236}">
                  <a16:creationId xmlns:a16="http://schemas.microsoft.com/office/drawing/2014/main" id="{E3B18808-1F9C-475B-A941-28E375BEC750}"/>
                </a:ext>
              </a:extLst>
            </p:cNvPr>
            <p:cNvSpPr txBox="1"/>
            <p:nvPr/>
          </p:nvSpPr>
          <p:spPr>
            <a:xfrm>
              <a:off x="8106189" y="5805098"/>
              <a:ext cx="354584" cy="276999"/>
            </a:xfrm>
            <a:prstGeom prst="rect">
              <a:avLst/>
            </a:prstGeom>
            <a:noFill/>
          </p:spPr>
          <p:txBody>
            <a:bodyPr wrap="none" rtlCol="0" anchor="t" anchorCtr="0">
              <a:spAutoFit/>
            </a:bodyPr>
            <a:lstStyle/>
            <a:p>
              <a:pPr algn="ctr"/>
              <a:r>
                <a:rPr lang="en-US" sz="1200" dirty="0">
                  <a:solidFill>
                    <a:srgbClr val="000000"/>
                  </a:solidFill>
                  <a:latin typeface="Arial" panose="020B0604020202020204" pitchFamily="34" charset="0"/>
                  <a:cs typeface="Arial" panose="020B0604020202020204" pitchFamily="34" charset="0"/>
                </a:rPr>
                <a:t>38</a:t>
              </a:r>
              <a:endParaRPr lang="en-GB" sz="1200" dirty="0">
                <a:solidFill>
                  <a:srgbClr val="000000"/>
                </a:solidFill>
                <a:latin typeface="Arial" panose="020B0604020202020204" pitchFamily="34" charset="0"/>
                <a:cs typeface="Arial" panose="020B0604020202020204" pitchFamily="34" charset="0"/>
              </a:endParaRPr>
            </a:p>
          </p:txBody>
        </p:sp>
        <p:sp>
          <p:nvSpPr>
            <p:cNvPr id="105" name="TextBox 104">
              <a:extLst>
                <a:ext uri="{FF2B5EF4-FFF2-40B4-BE49-F238E27FC236}">
                  <a16:creationId xmlns:a16="http://schemas.microsoft.com/office/drawing/2014/main" id="{824391C9-0D06-42CB-8572-0E096482ABE4}"/>
                </a:ext>
              </a:extLst>
            </p:cNvPr>
            <p:cNvSpPr txBox="1"/>
            <p:nvPr/>
          </p:nvSpPr>
          <p:spPr>
            <a:xfrm>
              <a:off x="8512712" y="5805098"/>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33</a:t>
              </a:r>
            </a:p>
          </p:txBody>
        </p:sp>
        <p:sp>
          <p:nvSpPr>
            <p:cNvPr id="106" name="TextBox 105">
              <a:extLst>
                <a:ext uri="{FF2B5EF4-FFF2-40B4-BE49-F238E27FC236}">
                  <a16:creationId xmlns:a16="http://schemas.microsoft.com/office/drawing/2014/main" id="{0DF9DCA6-8761-4B00-9556-0547B657269B}"/>
                </a:ext>
              </a:extLst>
            </p:cNvPr>
            <p:cNvSpPr txBox="1"/>
            <p:nvPr/>
          </p:nvSpPr>
          <p:spPr>
            <a:xfrm>
              <a:off x="4598990" y="5805098"/>
              <a:ext cx="670376" cy="276999"/>
            </a:xfrm>
            <a:prstGeom prst="rect">
              <a:avLst/>
            </a:prstGeom>
            <a:noFill/>
          </p:spPr>
          <p:txBody>
            <a:bodyPr wrap="none" rtlCol="0" anchor="t" anchorCtr="0">
              <a:spAutoFit/>
            </a:bodyPr>
            <a:lstStyle/>
            <a:p>
              <a:pPr algn="r"/>
              <a:r>
                <a:rPr lang="en-GB" sz="1200" dirty="0">
                  <a:solidFill>
                    <a:srgbClr val="000000"/>
                  </a:solidFill>
                  <a:latin typeface="Arial" panose="020B0604020202020204" pitchFamily="34" charset="0"/>
                  <a:cs typeface="Arial" panose="020B0604020202020204" pitchFamily="34" charset="0"/>
                </a:rPr>
                <a:t>Overall</a:t>
              </a:r>
            </a:p>
          </p:txBody>
        </p:sp>
        <p:sp>
          <p:nvSpPr>
            <p:cNvPr id="107" name="TextBox 106">
              <a:extLst>
                <a:ext uri="{FF2B5EF4-FFF2-40B4-BE49-F238E27FC236}">
                  <a16:creationId xmlns:a16="http://schemas.microsoft.com/office/drawing/2014/main" id="{A5816C63-4AAB-47A6-B375-B0ABFB5B6EE5}"/>
                </a:ext>
              </a:extLst>
            </p:cNvPr>
            <p:cNvSpPr txBox="1"/>
            <p:nvPr/>
          </p:nvSpPr>
          <p:spPr>
            <a:xfrm>
              <a:off x="4392203" y="5612058"/>
              <a:ext cx="877163" cy="276999"/>
            </a:xfrm>
            <a:prstGeom prst="rect">
              <a:avLst/>
            </a:prstGeom>
            <a:noFill/>
          </p:spPr>
          <p:txBody>
            <a:bodyPr wrap="none" rtlCol="0" anchor="t" anchorCtr="0">
              <a:spAutoFit/>
            </a:bodyPr>
            <a:lstStyle/>
            <a:p>
              <a:pPr algn="r"/>
              <a:r>
                <a:rPr lang="en-GB" sz="1200" dirty="0">
                  <a:solidFill>
                    <a:srgbClr val="000000"/>
                  </a:solidFill>
                  <a:latin typeface="Arial" panose="020B0604020202020204" pitchFamily="34" charset="0"/>
                  <a:cs typeface="Arial" panose="020B0604020202020204" pitchFamily="34" charset="0"/>
                </a:rPr>
                <a:t>No. at risk</a:t>
              </a:r>
            </a:p>
          </p:txBody>
        </p:sp>
        <p:sp>
          <p:nvSpPr>
            <p:cNvPr id="108" name="Graphic 156">
              <a:extLst>
                <a:ext uri="{FF2B5EF4-FFF2-40B4-BE49-F238E27FC236}">
                  <a16:creationId xmlns:a16="http://schemas.microsoft.com/office/drawing/2014/main" id="{6F395B78-48F0-4C28-8CBC-A38ECC6C784E}"/>
                </a:ext>
              </a:extLst>
            </p:cNvPr>
            <p:cNvSpPr/>
            <p:nvPr/>
          </p:nvSpPr>
          <p:spPr>
            <a:xfrm>
              <a:off x="5499257" y="2504281"/>
              <a:ext cx="3109495" cy="924719"/>
            </a:xfrm>
            <a:custGeom>
              <a:avLst/>
              <a:gdLst>
                <a:gd name="connsiteX0" fmla="*/ 7144 w 2914650"/>
                <a:gd name="connsiteY0" fmla="*/ 7144 h 866775"/>
                <a:gd name="connsiteX1" fmla="*/ 35719 w 2914650"/>
                <a:gd name="connsiteY1" fmla="*/ 7144 h 866775"/>
                <a:gd name="connsiteX2" fmla="*/ 35719 w 2914650"/>
                <a:gd name="connsiteY2" fmla="*/ 16478 h 866775"/>
                <a:gd name="connsiteX3" fmla="*/ 47720 w 2914650"/>
                <a:gd name="connsiteY3" fmla="*/ 16478 h 866775"/>
                <a:gd name="connsiteX4" fmla="*/ 47720 w 2914650"/>
                <a:gd name="connsiteY4" fmla="*/ 27337 h 866775"/>
                <a:gd name="connsiteX5" fmla="*/ 130778 w 2914650"/>
                <a:gd name="connsiteY5" fmla="*/ 27337 h 866775"/>
                <a:gd name="connsiteX6" fmla="*/ 130778 w 2914650"/>
                <a:gd name="connsiteY6" fmla="*/ 35433 h 866775"/>
                <a:gd name="connsiteX7" fmla="*/ 141637 w 2914650"/>
                <a:gd name="connsiteY7" fmla="*/ 35433 h 866775"/>
                <a:gd name="connsiteX8" fmla="*/ 141637 w 2914650"/>
                <a:gd name="connsiteY8" fmla="*/ 44768 h 866775"/>
                <a:gd name="connsiteX9" fmla="*/ 154210 w 2914650"/>
                <a:gd name="connsiteY9" fmla="*/ 44768 h 866775"/>
                <a:gd name="connsiteX10" fmla="*/ 154210 w 2914650"/>
                <a:gd name="connsiteY10" fmla="*/ 56483 h 866775"/>
                <a:gd name="connsiteX11" fmla="*/ 224028 w 2914650"/>
                <a:gd name="connsiteY11" fmla="*/ 56483 h 866775"/>
                <a:gd name="connsiteX12" fmla="*/ 224028 w 2914650"/>
                <a:gd name="connsiteY12" fmla="*/ 65532 h 866775"/>
                <a:gd name="connsiteX13" fmla="*/ 235172 w 2914650"/>
                <a:gd name="connsiteY13" fmla="*/ 65532 h 866775"/>
                <a:gd name="connsiteX14" fmla="*/ 235172 w 2914650"/>
                <a:gd name="connsiteY14" fmla="*/ 75438 h 866775"/>
                <a:gd name="connsiteX15" fmla="*/ 282702 w 2914650"/>
                <a:gd name="connsiteY15" fmla="*/ 75438 h 866775"/>
                <a:gd name="connsiteX16" fmla="*/ 282702 w 2914650"/>
                <a:gd name="connsiteY16" fmla="*/ 84773 h 866775"/>
                <a:gd name="connsiteX17" fmla="*/ 293465 w 2914650"/>
                <a:gd name="connsiteY17" fmla="*/ 84773 h 866775"/>
                <a:gd name="connsiteX18" fmla="*/ 293465 w 2914650"/>
                <a:gd name="connsiteY18" fmla="*/ 93726 h 866775"/>
                <a:gd name="connsiteX19" fmla="*/ 304610 w 2914650"/>
                <a:gd name="connsiteY19" fmla="*/ 93726 h 866775"/>
                <a:gd name="connsiteX20" fmla="*/ 304610 w 2914650"/>
                <a:gd name="connsiteY20" fmla="*/ 113919 h 866775"/>
                <a:gd name="connsiteX21" fmla="*/ 316325 w 2914650"/>
                <a:gd name="connsiteY21" fmla="*/ 113919 h 866775"/>
                <a:gd name="connsiteX22" fmla="*/ 316325 w 2914650"/>
                <a:gd name="connsiteY22" fmla="*/ 123253 h 866775"/>
                <a:gd name="connsiteX23" fmla="*/ 341186 w 2914650"/>
                <a:gd name="connsiteY23" fmla="*/ 123253 h 866775"/>
                <a:gd name="connsiteX24" fmla="*/ 341186 w 2914650"/>
                <a:gd name="connsiteY24" fmla="*/ 133160 h 866775"/>
                <a:gd name="connsiteX25" fmla="*/ 353092 w 2914650"/>
                <a:gd name="connsiteY25" fmla="*/ 133160 h 866775"/>
                <a:gd name="connsiteX26" fmla="*/ 353092 w 2914650"/>
                <a:gd name="connsiteY26" fmla="*/ 143066 h 866775"/>
                <a:gd name="connsiteX27" fmla="*/ 364331 w 2914650"/>
                <a:gd name="connsiteY27" fmla="*/ 143066 h 866775"/>
                <a:gd name="connsiteX28" fmla="*/ 364331 w 2914650"/>
                <a:gd name="connsiteY28" fmla="*/ 181928 h 866775"/>
                <a:gd name="connsiteX29" fmla="*/ 387668 w 2914650"/>
                <a:gd name="connsiteY29" fmla="*/ 181928 h 866775"/>
                <a:gd name="connsiteX30" fmla="*/ 387668 w 2914650"/>
                <a:gd name="connsiteY30" fmla="*/ 192024 h 866775"/>
                <a:gd name="connsiteX31" fmla="*/ 399669 w 2914650"/>
                <a:gd name="connsiteY31" fmla="*/ 192024 h 866775"/>
                <a:gd name="connsiteX32" fmla="*/ 399669 w 2914650"/>
                <a:gd name="connsiteY32" fmla="*/ 200978 h 866775"/>
                <a:gd name="connsiteX33" fmla="*/ 411290 w 2914650"/>
                <a:gd name="connsiteY33" fmla="*/ 200978 h 866775"/>
                <a:gd name="connsiteX34" fmla="*/ 411290 w 2914650"/>
                <a:gd name="connsiteY34" fmla="*/ 211550 h 866775"/>
                <a:gd name="connsiteX35" fmla="*/ 435293 w 2914650"/>
                <a:gd name="connsiteY35" fmla="*/ 211550 h 866775"/>
                <a:gd name="connsiteX36" fmla="*/ 435293 w 2914650"/>
                <a:gd name="connsiteY36" fmla="*/ 220980 h 866775"/>
                <a:gd name="connsiteX37" fmla="*/ 447008 w 2914650"/>
                <a:gd name="connsiteY37" fmla="*/ 220980 h 866775"/>
                <a:gd name="connsiteX38" fmla="*/ 447008 w 2914650"/>
                <a:gd name="connsiteY38" fmla="*/ 230791 h 866775"/>
                <a:gd name="connsiteX39" fmla="*/ 493109 w 2914650"/>
                <a:gd name="connsiteY39" fmla="*/ 230791 h 866775"/>
                <a:gd name="connsiteX40" fmla="*/ 493109 w 2914650"/>
                <a:gd name="connsiteY40" fmla="*/ 250317 h 866775"/>
                <a:gd name="connsiteX41" fmla="*/ 551879 w 2914650"/>
                <a:gd name="connsiteY41" fmla="*/ 250317 h 866775"/>
                <a:gd name="connsiteX42" fmla="*/ 551879 w 2914650"/>
                <a:gd name="connsiteY42" fmla="*/ 269558 h 866775"/>
                <a:gd name="connsiteX43" fmla="*/ 563309 w 2914650"/>
                <a:gd name="connsiteY43" fmla="*/ 269558 h 866775"/>
                <a:gd name="connsiteX44" fmla="*/ 563309 w 2914650"/>
                <a:gd name="connsiteY44" fmla="*/ 279083 h 866775"/>
                <a:gd name="connsiteX45" fmla="*/ 575310 w 2914650"/>
                <a:gd name="connsiteY45" fmla="*/ 279083 h 866775"/>
                <a:gd name="connsiteX46" fmla="*/ 575310 w 2914650"/>
                <a:gd name="connsiteY46" fmla="*/ 317754 h 866775"/>
                <a:gd name="connsiteX47" fmla="*/ 645890 w 2914650"/>
                <a:gd name="connsiteY47" fmla="*/ 317754 h 866775"/>
                <a:gd name="connsiteX48" fmla="*/ 645890 w 2914650"/>
                <a:gd name="connsiteY48" fmla="*/ 328232 h 866775"/>
                <a:gd name="connsiteX49" fmla="*/ 657415 w 2914650"/>
                <a:gd name="connsiteY49" fmla="*/ 328232 h 866775"/>
                <a:gd name="connsiteX50" fmla="*/ 657415 w 2914650"/>
                <a:gd name="connsiteY50" fmla="*/ 347758 h 866775"/>
                <a:gd name="connsiteX51" fmla="*/ 669893 w 2914650"/>
                <a:gd name="connsiteY51" fmla="*/ 347758 h 866775"/>
                <a:gd name="connsiteX52" fmla="*/ 669893 w 2914650"/>
                <a:gd name="connsiteY52" fmla="*/ 366998 h 866775"/>
                <a:gd name="connsiteX53" fmla="*/ 774573 w 2914650"/>
                <a:gd name="connsiteY53" fmla="*/ 366998 h 866775"/>
                <a:gd name="connsiteX54" fmla="*/ 774573 w 2914650"/>
                <a:gd name="connsiteY54" fmla="*/ 385572 h 866775"/>
                <a:gd name="connsiteX55" fmla="*/ 786765 w 2914650"/>
                <a:gd name="connsiteY55" fmla="*/ 385572 h 866775"/>
                <a:gd name="connsiteX56" fmla="*/ 786765 w 2914650"/>
                <a:gd name="connsiteY56" fmla="*/ 405670 h 866775"/>
                <a:gd name="connsiteX57" fmla="*/ 797814 w 2914650"/>
                <a:gd name="connsiteY57" fmla="*/ 405670 h 866775"/>
                <a:gd name="connsiteX58" fmla="*/ 797814 w 2914650"/>
                <a:gd name="connsiteY58" fmla="*/ 415576 h 866775"/>
                <a:gd name="connsiteX59" fmla="*/ 809625 w 2914650"/>
                <a:gd name="connsiteY59" fmla="*/ 415576 h 866775"/>
                <a:gd name="connsiteX60" fmla="*/ 809625 w 2914650"/>
                <a:gd name="connsiteY60" fmla="*/ 424625 h 866775"/>
                <a:gd name="connsiteX61" fmla="*/ 821817 w 2914650"/>
                <a:gd name="connsiteY61" fmla="*/ 424625 h 866775"/>
                <a:gd name="connsiteX62" fmla="*/ 821817 w 2914650"/>
                <a:gd name="connsiteY62" fmla="*/ 435293 h 866775"/>
                <a:gd name="connsiteX63" fmla="*/ 891445 w 2914650"/>
                <a:gd name="connsiteY63" fmla="*/ 435293 h 866775"/>
                <a:gd name="connsiteX64" fmla="*/ 891445 w 2914650"/>
                <a:gd name="connsiteY64" fmla="*/ 443865 h 866775"/>
                <a:gd name="connsiteX65" fmla="*/ 903637 w 2914650"/>
                <a:gd name="connsiteY65" fmla="*/ 443865 h 866775"/>
                <a:gd name="connsiteX66" fmla="*/ 903637 w 2914650"/>
                <a:gd name="connsiteY66" fmla="*/ 453962 h 866775"/>
                <a:gd name="connsiteX67" fmla="*/ 915638 w 2914650"/>
                <a:gd name="connsiteY67" fmla="*/ 453962 h 866775"/>
                <a:gd name="connsiteX68" fmla="*/ 915638 w 2914650"/>
                <a:gd name="connsiteY68" fmla="*/ 464534 h 866775"/>
                <a:gd name="connsiteX69" fmla="*/ 927545 w 2914650"/>
                <a:gd name="connsiteY69" fmla="*/ 464534 h 866775"/>
                <a:gd name="connsiteX70" fmla="*/ 927545 w 2914650"/>
                <a:gd name="connsiteY70" fmla="*/ 473488 h 866775"/>
                <a:gd name="connsiteX71" fmla="*/ 939260 w 2914650"/>
                <a:gd name="connsiteY71" fmla="*/ 473488 h 866775"/>
                <a:gd name="connsiteX72" fmla="*/ 939260 w 2914650"/>
                <a:gd name="connsiteY72" fmla="*/ 483108 h 866775"/>
                <a:gd name="connsiteX73" fmla="*/ 1090613 w 2914650"/>
                <a:gd name="connsiteY73" fmla="*/ 483108 h 866775"/>
                <a:gd name="connsiteX74" fmla="*/ 1090613 w 2914650"/>
                <a:gd name="connsiteY74" fmla="*/ 492443 h 866775"/>
                <a:gd name="connsiteX75" fmla="*/ 1103662 w 2914650"/>
                <a:gd name="connsiteY75" fmla="*/ 492443 h 866775"/>
                <a:gd name="connsiteX76" fmla="*/ 1103662 w 2914650"/>
                <a:gd name="connsiteY76" fmla="*/ 512159 h 866775"/>
                <a:gd name="connsiteX77" fmla="*/ 1150334 w 2914650"/>
                <a:gd name="connsiteY77" fmla="*/ 512159 h 866775"/>
                <a:gd name="connsiteX78" fmla="*/ 1150334 w 2914650"/>
                <a:gd name="connsiteY78" fmla="*/ 522256 h 866775"/>
                <a:gd name="connsiteX79" fmla="*/ 1161574 w 2914650"/>
                <a:gd name="connsiteY79" fmla="*/ 522256 h 866775"/>
                <a:gd name="connsiteX80" fmla="*/ 1161574 w 2914650"/>
                <a:gd name="connsiteY80" fmla="*/ 541973 h 866775"/>
                <a:gd name="connsiteX81" fmla="*/ 1220343 w 2914650"/>
                <a:gd name="connsiteY81" fmla="*/ 541973 h 866775"/>
                <a:gd name="connsiteX82" fmla="*/ 1220343 w 2914650"/>
                <a:gd name="connsiteY82" fmla="*/ 571119 h 866775"/>
                <a:gd name="connsiteX83" fmla="*/ 1255395 w 2914650"/>
                <a:gd name="connsiteY83" fmla="*/ 571119 h 866775"/>
                <a:gd name="connsiteX84" fmla="*/ 1255395 w 2914650"/>
                <a:gd name="connsiteY84" fmla="*/ 590360 h 866775"/>
                <a:gd name="connsiteX85" fmla="*/ 1267016 w 2914650"/>
                <a:gd name="connsiteY85" fmla="*/ 590360 h 866775"/>
                <a:gd name="connsiteX86" fmla="*/ 1267016 w 2914650"/>
                <a:gd name="connsiteY86" fmla="*/ 600170 h 866775"/>
                <a:gd name="connsiteX87" fmla="*/ 1584008 w 2914650"/>
                <a:gd name="connsiteY87" fmla="*/ 600170 h 866775"/>
                <a:gd name="connsiteX88" fmla="*/ 1584008 w 2914650"/>
                <a:gd name="connsiteY88" fmla="*/ 619506 h 866775"/>
                <a:gd name="connsiteX89" fmla="*/ 1596390 w 2914650"/>
                <a:gd name="connsiteY89" fmla="*/ 619506 h 866775"/>
                <a:gd name="connsiteX90" fmla="*/ 1596390 w 2914650"/>
                <a:gd name="connsiteY90" fmla="*/ 628269 h 866775"/>
                <a:gd name="connsiteX91" fmla="*/ 1620107 w 2914650"/>
                <a:gd name="connsiteY91" fmla="*/ 628269 h 866775"/>
                <a:gd name="connsiteX92" fmla="*/ 1620107 w 2914650"/>
                <a:gd name="connsiteY92" fmla="*/ 638842 h 866775"/>
                <a:gd name="connsiteX93" fmla="*/ 1630680 w 2914650"/>
                <a:gd name="connsiteY93" fmla="*/ 638842 h 866775"/>
                <a:gd name="connsiteX94" fmla="*/ 1630680 w 2914650"/>
                <a:gd name="connsiteY94" fmla="*/ 658178 h 866775"/>
                <a:gd name="connsiteX95" fmla="*/ 1689926 w 2914650"/>
                <a:gd name="connsiteY95" fmla="*/ 658178 h 866775"/>
                <a:gd name="connsiteX96" fmla="*/ 1689926 w 2914650"/>
                <a:gd name="connsiteY96" fmla="*/ 677894 h 866775"/>
                <a:gd name="connsiteX97" fmla="*/ 1700879 w 2914650"/>
                <a:gd name="connsiteY97" fmla="*/ 677894 h 866775"/>
                <a:gd name="connsiteX98" fmla="*/ 1700879 w 2914650"/>
                <a:gd name="connsiteY98" fmla="*/ 687800 h 866775"/>
                <a:gd name="connsiteX99" fmla="*/ 2133981 w 2914650"/>
                <a:gd name="connsiteY99" fmla="*/ 687800 h 866775"/>
                <a:gd name="connsiteX100" fmla="*/ 2133981 w 2914650"/>
                <a:gd name="connsiteY100" fmla="*/ 706184 h 866775"/>
                <a:gd name="connsiteX101" fmla="*/ 2146364 w 2914650"/>
                <a:gd name="connsiteY101" fmla="*/ 706184 h 866775"/>
                <a:gd name="connsiteX102" fmla="*/ 2146364 w 2914650"/>
                <a:gd name="connsiteY102" fmla="*/ 735997 h 866775"/>
                <a:gd name="connsiteX103" fmla="*/ 2158841 w 2914650"/>
                <a:gd name="connsiteY103" fmla="*/ 735997 h 866775"/>
                <a:gd name="connsiteX104" fmla="*/ 2158841 w 2914650"/>
                <a:gd name="connsiteY104" fmla="*/ 775049 h 866775"/>
                <a:gd name="connsiteX105" fmla="*/ 2203799 w 2914650"/>
                <a:gd name="connsiteY105" fmla="*/ 775049 h 866775"/>
                <a:gd name="connsiteX106" fmla="*/ 2203799 w 2914650"/>
                <a:gd name="connsiteY106" fmla="*/ 813721 h 866775"/>
                <a:gd name="connsiteX107" fmla="*/ 2580989 w 2914650"/>
                <a:gd name="connsiteY107" fmla="*/ 813721 h 866775"/>
                <a:gd name="connsiteX108" fmla="*/ 2580989 w 2914650"/>
                <a:gd name="connsiteY108" fmla="*/ 852202 h 866775"/>
                <a:gd name="connsiteX109" fmla="*/ 2592324 w 2914650"/>
                <a:gd name="connsiteY109" fmla="*/ 852202 h 866775"/>
                <a:gd name="connsiteX110" fmla="*/ 2592324 w 2914650"/>
                <a:gd name="connsiteY110" fmla="*/ 861727 h 866775"/>
                <a:gd name="connsiteX111" fmla="*/ 2914269 w 2914650"/>
                <a:gd name="connsiteY111" fmla="*/ 861727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914650" h="866775">
                  <a:moveTo>
                    <a:pt x="7144" y="7144"/>
                  </a:moveTo>
                  <a:lnTo>
                    <a:pt x="35719" y="7144"/>
                  </a:lnTo>
                  <a:lnTo>
                    <a:pt x="35719" y="16478"/>
                  </a:lnTo>
                  <a:lnTo>
                    <a:pt x="47720" y="16478"/>
                  </a:lnTo>
                  <a:lnTo>
                    <a:pt x="47720" y="27337"/>
                  </a:lnTo>
                  <a:lnTo>
                    <a:pt x="130778" y="27337"/>
                  </a:lnTo>
                  <a:lnTo>
                    <a:pt x="130778" y="35433"/>
                  </a:lnTo>
                  <a:lnTo>
                    <a:pt x="141637" y="35433"/>
                  </a:lnTo>
                  <a:lnTo>
                    <a:pt x="141637" y="44768"/>
                  </a:lnTo>
                  <a:lnTo>
                    <a:pt x="154210" y="44768"/>
                  </a:lnTo>
                  <a:lnTo>
                    <a:pt x="154210" y="56483"/>
                  </a:lnTo>
                  <a:lnTo>
                    <a:pt x="224028" y="56483"/>
                  </a:lnTo>
                  <a:lnTo>
                    <a:pt x="224028" y="65532"/>
                  </a:lnTo>
                  <a:lnTo>
                    <a:pt x="235172" y="65532"/>
                  </a:lnTo>
                  <a:lnTo>
                    <a:pt x="235172" y="75438"/>
                  </a:lnTo>
                  <a:lnTo>
                    <a:pt x="282702" y="75438"/>
                  </a:lnTo>
                  <a:lnTo>
                    <a:pt x="282702" y="84773"/>
                  </a:lnTo>
                  <a:lnTo>
                    <a:pt x="293465" y="84773"/>
                  </a:lnTo>
                  <a:lnTo>
                    <a:pt x="293465" y="93726"/>
                  </a:lnTo>
                  <a:lnTo>
                    <a:pt x="304610" y="93726"/>
                  </a:lnTo>
                  <a:lnTo>
                    <a:pt x="304610" y="113919"/>
                  </a:lnTo>
                  <a:lnTo>
                    <a:pt x="316325" y="113919"/>
                  </a:lnTo>
                  <a:lnTo>
                    <a:pt x="316325" y="123253"/>
                  </a:lnTo>
                  <a:lnTo>
                    <a:pt x="341186" y="123253"/>
                  </a:lnTo>
                  <a:lnTo>
                    <a:pt x="341186" y="133160"/>
                  </a:lnTo>
                  <a:lnTo>
                    <a:pt x="353092" y="133160"/>
                  </a:lnTo>
                  <a:lnTo>
                    <a:pt x="353092" y="143066"/>
                  </a:lnTo>
                  <a:lnTo>
                    <a:pt x="364331" y="143066"/>
                  </a:lnTo>
                  <a:lnTo>
                    <a:pt x="364331" y="181928"/>
                  </a:lnTo>
                  <a:lnTo>
                    <a:pt x="387668" y="181928"/>
                  </a:lnTo>
                  <a:lnTo>
                    <a:pt x="387668" y="192024"/>
                  </a:lnTo>
                  <a:lnTo>
                    <a:pt x="399669" y="192024"/>
                  </a:lnTo>
                  <a:lnTo>
                    <a:pt x="399669" y="200978"/>
                  </a:lnTo>
                  <a:lnTo>
                    <a:pt x="411290" y="200978"/>
                  </a:lnTo>
                  <a:lnTo>
                    <a:pt x="411290" y="211550"/>
                  </a:lnTo>
                  <a:lnTo>
                    <a:pt x="435293" y="211550"/>
                  </a:lnTo>
                  <a:lnTo>
                    <a:pt x="435293" y="220980"/>
                  </a:lnTo>
                  <a:lnTo>
                    <a:pt x="447008" y="220980"/>
                  </a:lnTo>
                  <a:lnTo>
                    <a:pt x="447008" y="230791"/>
                  </a:lnTo>
                  <a:lnTo>
                    <a:pt x="493109" y="230791"/>
                  </a:lnTo>
                  <a:lnTo>
                    <a:pt x="493109" y="250317"/>
                  </a:lnTo>
                  <a:lnTo>
                    <a:pt x="551879" y="250317"/>
                  </a:lnTo>
                  <a:lnTo>
                    <a:pt x="551879" y="269558"/>
                  </a:lnTo>
                  <a:lnTo>
                    <a:pt x="563309" y="269558"/>
                  </a:lnTo>
                  <a:lnTo>
                    <a:pt x="563309" y="279083"/>
                  </a:lnTo>
                  <a:lnTo>
                    <a:pt x="575310" y="279083"/>
                  </a:lnTo>
                  <a:lnTo>
                    <a:pt x="575310" y="317754"/>
                  </a:lnTo>
                  <a:lnTo>
                    <a:pt x="645890" y="317754"/>
                  </a:lnTo>
                  <a:lnTo>
                    <a:pt x="645890" y="328232"/>
                  </a:lnTo>
                  <a:lnTo>
                    <a:pt x="657415" y="328232"/>
                  </a:lnTo>
                  <a:lnTo>
                    <a:pt x="657415" y="347758"/>
                  </a:lnTo>
                  <a:lnTo>
                    <a:pt x="669893" y="347758"/>
                  </a:lnTo>
                  <a:lnTo>
                    <a:pt x="669893" y="366998"/>
                  </a:lnTo>
                  <a:lnTo>
                    <a:pt x="774573" y="366998"/>
                  </a:lnTo>
                  <a:lnTo>
                    <a:pt x="774573" y="385572"/>
                  </a:lnTo>
                  <a:lnTo>
                    <a:pt x="786765" y="385572"/>
                  </a:lnTo>
                  <a:lnTo>
                    <a:pt x="786765" y="405670"/>
                  </a:lnTo>
                  <a:lnTo>
                    <a:pt x="797814" y="405670"/>
                  </a:lnTo>
                  <a:lnTo>
                    <a:pt x="797814" y="415576"/>
                  </a:lnTo>
                  <a:lnTo>
                    <a:pt x="809625" y="415576"/>
                  </a:lnTo>
                  <a:lnTo>
                    <a:pt x="809625" y="424625"/>
                  </a:lnTo>
                  <a:lnTo>
                    <a:pt x="821817" y="424625"/>
                  </a:lnTo>
                  <a:lnTo>
                    <a:pt x="821817" y="435293"/>
                  </a:lnTo>
                  <a:lnTo>
                    <a:pt x="891445" y="435293"/>
                  </a:lnTo>
                  <a:lnTo>
                    <a:pt x="891445" y="443865"/>
                  </a:lnTo>
                  <a:lnTo>
                    <a:pt x="903637" y="443865"/>
                  </a:lnTo>
                  <a:lnTo>
                    <a:pt x="903637" y="453962"/>
                  </a:lnTo>
                  <a:lnTo>
                    <a:pt x="915638" y="453962"/>
                  </a:lnTo>
                  <a:lnTo>
                    <a:pt x="915638" y="464534"/>
                  </a:lnTo>
                  <a:lnTo>
                    <a:pt x="927545" y="464534"/>
                  </a:lnTo>
                  <a:lnTo>
                    <a:pt x="927545" y="473488"/>
                  </a:lnTo>
                  <a:lnTo>
                    <a:pt x="939260" y="473488"/>
                  </a:lnTo>
                  <a:lnTo>
                    <a:pt x="939260" y="483108"/>
                  </a:lnTo>
                  <a:lnTo>
                    <a:pt x="1090613" y="483108"/>
                  </a:lnTo>
                  <a:lnTo>
                    <a:pt x="1090613" y="492443"/>
                  </a:lnTo>
                  <a:lnTo>
                    <a:pt x="1103662" y="492443"/>
                  </a:lnTo>
                  <a:lnTo>
                    <a:pt x="1103662" y="512159"/>
                  </a:lnTo>
                  <a:lnTo>
                    <a:pt x="1150334" y="512159"/>
                  </a:lnTo>
                  <a:lnTo>
                    <a:pt x="1150334" y="522256"/>
                  </a:lnTo>
                  <a:lnTo>
                    <a:pt x="1161574" y="522256"/>
                  </a:lnTo>
                  <a:lnTo>
                    <a:pt x="1161574" y="541973"/>
                  </a:lnTo>
                  <a:lnTo>
                    <a:pt x="1220343" y="541973"/>
                  </a:lnTo>
                  <a:lnTo>
                    <a:pt x="1220343" y="571119"/>
                  </a:lnTo>
                  <a:lnTo>
                    <a:pt x="1255395" y="571119"/>
                  </a:lnTo>
                  <a:lnTo>
                    <a:pt x="1255395" y="590360"/>
                  </a:lnTo>
                  <a:lnTo>
                    <a:pt x="1267016" y="590360"/>
                  </a:lnTo>
                  <a:lnTo>
                    <a:pt x="1267016" y="600170"/>
                  </a:lnTo>
                  <a:lnTo>
                    <a:pt x="1584008" y="600170"/>
                  </a:lnTo>
                  <a:lnTo>
                    <a:pt x="1584008" y="619506"/>
                  </a:lnTo>
                  <a:lnTo>
                    <a:pt x="1596390" y="619506"/>
                  </a:lnTo>
                  <a:lnTo>
                    <a:pt x="1596390" y="628269"/>
                  </a:lnTo>
                  <a:lnTo>
                    <a:pt x="1620107" y="628269"/>
                  </a:lnTo>
                  <a:lnTo>
                    <a:pt x="1620107" y="638842"/>
                  </a:lnTo>
                  <a:lnTo>
                    <a:pt x="1630680" y="638842"/>
                  </a:lnTo>
                  <a:lnTo>
                    <a:pt x="1630680" y="658178"/>
                  </a:lnTo>
                  <a:lnTo>
                    <a:pt x="1689926" y="658178"/>
                  </a:lnTo>
                  <a:lnTo>
                    <a:pt x="1689926" y="677894"/>
                  </a:lnTo>
                  <a:lnTo>
                    <a:pt x="1700879" y="677894"/>
                  </a:lnTo>
                  <a:lnTo>
                    <a:pt x="1700879" y="687800"/>
                  </a:lnTo>
                  <a:lnTo>
                    <a:pt x="2133981" y="687800"/>
                  </a:lnTo>
                  <a:lnTo>
                    <a:pt x="2133981" y="706184"/>
                  </a:lnTo>
                  <a:lnTo>
                    <a:pt x="2146364" y="706184"/>
                  </a:lnTo>
                  <a:lnTo>
                    <a:pt x="2146364" y="735997"/>
                  </a:lnTo>
                  <a:lnTo>
                    <a:pt x="2158841" y="735997"/>
                  </a:lnTo>
                  <a:lnTo>
                    <a:pt x="2158841" y="775049"/>
                  </a:lnTo>
                  <a:lnTo>
                    <a:pt x="2203799" y="775049"/>
                  </a:lnTo>
                  <a:lnTo>
                    <a:pt x="2203799" y="813721"/>
                  </a:lnTo>
                  <a:lnTo>
                    <a:pt x="2580989" y="813721"/>
                  </a:lnTo>
                  <a:lnTo>
                    <a:pt x="2580989" y="852202"/>
                  </a:lnTo>
                  <a:lnTo>
                    <a:pt x="2592324" y="852202"/>
                  </a:lnTo>
                  <a:lnTo>
                    <a:pt x="2592324" y="861727"/>
                  </a:lnTo>
                  <a:lnTo>
                    <a:pt x="2914269" y="861727"/>
                  </a:lnTo>
                </a:path>
              </a:pathLst>
            </a:custGeom>
            <a:noFill/>
            <a:ln w="19050" cap="flat">
              <a:solidFill>
                <a:schemeClr val="accent2"/>
              </a:solidFill>
              <a:prstDash val="solid"/>
              <a:miter/>
            </a:ln>
          </p:spPr>
          <p:txBody>
            <a:bodyPr rtlCol="0" anchor="ctr"/>
            <a:lstStyle/>
            <a:p>
              <a:endParaRPr lang="en-GB"/>
            </a:p>
          </p:txBody>
        </p:sp>
      </p:grpSp>
    </p:spTree>
    <p:extLst>
      <p:ext uri="{BB962C8B-B14F-4D97-AF65-F5344CB8AC3E}">
        <p14:creationId xmlns:p14="http://schemas.microsoft.com/office/powerpoint/2010/main" val="356934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684200" cy="939801"/>
          </a:xfrm>
        </p:spPr>
        <p:txBody>
          <a:bodyPr/>
          <a:lstStyle/>
          <a:p>
            <a:r>
              <a:rPr lang="en-GB" dirty="0"/>
              <a:t>029: Can wait and see be the standard of care for initial approach to primary sporadic desmoid </a:t>
            </a:r>
            <a:r>
              <a:rPr lang="en-GB" dirty="0" err="1"/>
              <a:t>tumors</a:t>
            </a:r>
            <a:r>
              <a:rPr lang="en-GB" dirty="0"/>
              <a:t>? Preliminary data from an Italian Sarcoma Group prospective study – Colombo C, et al </a:t>
            </a:r>
          </a:p>
        </p:txBody>
      </p:sp>
      <p:sp>
        <p:nvSpPr>
          <p:cNvPr id="3" name="Content Placeholder 2"/>
          <p:cNvSpPr>
            <a:spLocks noGrp="1"/>
          </p:cNvSpPr>
          <p:nvPr>
            <p:ph idx="1"/>
          </p:nvPr>
        </p:nvSpPr>
        <p:spPr/>
        <p:txBody>
          <a:bodyPr/>
          <a:lstStyle/>
          <a:p>
            <a:pPr marL="0" indent="0">
              <a:buNone/>
            </a:pPr>
            <a:r>
              <a:rPr lang="en-GB" b="1" dirty="0">
                <a:solidFill>
                  <a:schemeClr val="bg1"/>
                </a:solidFill>
              </a:rPr>
              <a:t>KEY RESULTS (CONT.)</a:t>
            </a:r>
          </a:p>
          <a:p>
            <a:endParaRPr lang="en-GB" dirty="0"/>
          </a:p>
        </p:txBody>
      </p:sp>
      <p:sp>
        <p:nvSpPr>
          <p:cNvPr id="4" name="Text Box 4"/>
          <p:cNvSpPr txBox="1">
            <a:spLocks noChangeArrowheads="1"/>
          </p:cNvSpPr>
          <p:nvPr/>
        </p:nvSpPr>
        <p:spPr bwMode="auto">
          <a:xfrm>
            <a:off x="2779027" y="6474897"/>
            <a:ext cx="614431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a:t>Colombo C, et al. </a:t>
            </a:r>
            <a:r>
              <a:rPr lang="en-US" sz="1200" dirty="0"/>
              <a:t>CTOS 2018 Annual Meeting, November 14–17, Rome, Italy; Paper </a:t>
            </a:r>
            <a:r>
              <a:rPr lang="en-GB" sz="1200" dirty="0"/>
              <a:t>029</a:t>
            </a:r>
          </a:p>
        </p:txBody>
      </p:sp>
      <p:sp>
        <p:nvSpPr>
          <p:cNvPr id="5" name="TextBox 4"/>
          <p:cNvSpPr txBox="1"/>
          <p:nvPr/>
        </p:nvSpPr>
        <p:spPr>
          <a:xfrm>
            <a:off x="392684" y="1629929"/>
            <a:ext cx="3892412" cy="338554"/>
          </a:xfrm>
          <a:prstGeom prst="rect">
            <a:avLst/>
          </a:prstGeom>
          <a:noFill/>
        </p:spPr>
        <p:txBody>
          <a:bodyPr wrap="none" rtlCol="0">
            <a:spAutoFit/>
          </a:bodyPr>
          <a:lstStyle/>
          <a:p>
            <a:pPr algn="ctr"/>
            <a:r>
              <a:rPr lang="en-GB" sz="1600" b="1" dirty="0"/>
              <a:t>PFS by beta-catenin mutational status</a:t>
            </a:r>
          </a:p>
        </p:txBody>
      </p:sp>
      <p:sp>
        <p:nvSpPr>
          <p:cNvPr id="6" name="TextBox 5"/>
          <p:cNvSpPr txBox="1"/>
          <p:nvPr/>
        </p:nvSpPr>
        <p:spPr>
          <a:xfrm>
            <a:off x="4865247" y="1629929"/>
            <a:ext cx="3881191" cy="338554"/>
          </a:xfrm>
          <a:prstGeom prst="rect">
            <a:avLst/>
          </a:prstGeom>
          <a:noFill/>
        </p:spPr>
        <p:txBody>
          <a:bodyPr wrap="none" rtlCol="0">
            <a:spAutoFit/>
          </a:bodyPr>
          <a:lstStyle/>
          <a:p>
            <a:pPr algn="ctr"/>
            <a:r>
              <a:rPr lang="en-GB" sz="1600" b="1" dirty="0"/>
              <a:t>TFS by beta-catenin mutational status</a:t>
            </a:r>
          </a:p>
        </p:txBody>
      </p:sp>
      <p:grpSp>
        <p:nvGrpSpPr>
          <p:cNvPr id="9" name="Group 8">
            <a:extLst>
              <a:ext uri="{FF2B5EF4-FFF2-40B4-BE49-F238E27FC236}">
                <a16:creationId xmlns:a16="http://schemas.microsoft.com/office/drawing/2014/main" id="{873990DC-8F45-452A-81E4-E737CFEF23FD}"/>
              </a:ext>
            </a:extLst>
          </p:cNvPr>
          <p:cNvGrpSpPr/>
          <p:nvPr/>
        </p:nvGrpSpPr>
        <p:grpSpPr>
          <a:xfrm>
            <a:off x="60721" y="1930584"/>
            <a:ext cx="4475093" cy="4270019"/>
            <a:chOff x="60721" y="1887720"/>
            <a:chExt cx="4475093" cy="4270019"/>
          </a:xfrm>
        </p:grpSpPr>
        <p:sp>
          <p:nvSpPr>
            <p:cNvPr id="10" name="Freeform 57">
              <a:extLst>
                <a:ext uri="{FF2B5EF4-FFF2-40B4-BE49-F238E27FC236}">
                  <a16:creationId xmlns:a16="http://schemas.microsoft.com/office/drawing/2014/main" id="{F38D7BB2-DA17-4988-9EF5-3C232387E146}"/>
                </a:ext>
              </a:extLst>
            </p:cNvPr>
            <p:cNvSpPr>
              <a:spLocks/>
            </p:cNvSpPr>
            <p:nvPr/>
          </p:nvSpPr>
          <p:spPr bwMode="auto">
            <a:xfrm>
              <a:off x="911651" y="2029112"/>
              <a:ext cx="3448793" cy="269987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 name="Line 6">
              <a:extLst>
                <a:ext uri="{FF2B5EF4-FFF2-40B4-BE49-F238E27FC236}">
                  <a16:creationId xmlns:a16="http://schemas.microsoft.com/office/drawing/2014/main" id="{F9C3D070-DFC9-4F1E-9D5B-D07C3A2D2A8F}"/>
                </a:ext>
              </a:extLst>
            </p:cNvPr>
            <p:cNvSpPr>
              <a:spLocks noChangeShapeType="1"/>
            </p:cNvSpPr>
            <p:nvPr/>
          </p:nvSpPr>
          <p:spPr bwMode="auto">
            <a:xfrm>
              <a:off x="831237" y="2029111"/>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2" name="Line 7">
              <a:extLst>
                <a:ext uri="{FF2B5EF4-FFF2-40B4-BE49-F238E27FC236}">
                  <a16:creationId xmlns:a16="http://schemas.microsoft.com/office/drawing/2014/main" id="{9804BEE7-2C57-407B-9452-E7F24642AE59}"/>
                </a:ext>
              </a:extLst>
            </p:cNvPr>
            <p:cNvSpPr>
              <a:spLocks noChangeShapeType="1"/>
            </p:cNvSpPr>
            <p:nvPr/>
          </p:nvSpPr>
          <p:spPr bwMode="auto">
            <a:xfrm>
              <a:off x="831237" y="2541124"/>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3" name="Line 8">
              <a:extLst>
                <a:ext uri="{FF2B5EF4-FFF2-40B4-BE49-F238E27FC236}">
                  <a16:creationId xmlns:a16="http://schemas.microsoft.com/office/drawing/2014/main" id="{326FECD7-9A55-4C2F-88D8-9346A7CA63BD}"/>
                </a:ext>
              </a:extLst>
            </p:cNvPr>
            <p:cNvSpPr>
              <a:spLocks noChangeShapeType="1"/>
            </p:cNvSpPr>
            <p:nvPr/>
          </p:nvSpPr>
          <p:spPr bwMode="auto">
            <a:xfrm>
              <a:off x="831237" y="3041917"/>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4" name="Line 9">
              <a:extLst>
                <a:ext uri="{FF2B5EF4-FFF2-40B4-BE49-F238E27FC236}">
                  <a16:creationId xmlns:a16="http://schemas.microsoft.com/office/drawing/2014/main" id="{A210DC78-7B13-46C4-A289-AC2F8168C7AF}"/>
                </a:ext>
              </a:extLst>
            </p:cNvPr>
            <p:cNvSpPr>
              <a:spLocks noChangeShapeType="1"/>
            </p:cNvSpPr>
            <p:nvPr/>
          </p:nvSpPr>
          <p:spPr bwMode="auto">
            <a:xfrm>
              <a:off x="831237" y="3559539"/>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5" name="Line 10">
              <a:extLst>
                <a:ext uri="{FF2B5EF4-FFF2-40B4-BE49-F238E27FC236}">
                  <a16:creationId xmlns:a16="http://schemas.microsoft.com/office/drawing/2014/main" id="{C3E3B0AE-E428-437F-9953-359B85D6668D}"/>
                </a:ext>
              </a:extLst>
            </p:cNvPr>
            <p:cNvSpPr>
              <a:spLocks noChangeShapeType="1"/>
            </p:cNvSpPr>
            <p:nvPr/>
          </p:nvSpPr>
          <p:spPr bwMode="auto">
            <a:xfrm>
              <a:off x="831237" y="4065944"/>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6" name="Line 11">
              <a:extLst>
                <a:ext uri="{FF2B5EF4-FFF2-40B4-BE49-F238E27FC236}">
                  <a16:creationId xmlns:a16="http://schemas.microsoft.com/office/drawing/2014/main" id="{3DCB2590-40A3-4DA8-B31E-32655A1A3EE8}"/>
                </a:ext>
              </a:extLst>
            </p:cNvPr>
            <p:cNvSpPr>
              <a:spLocks noChangeShapeType="1"/>
            </p:cNvSpPr>
            <p:nvPr/>
          </p:nvSpPr>
          <p:spPr bwMode="auto">
            <a:xfrm>
              <a:off x="831237" y="4577958"/>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7" name="Line 12">
              <a:extLst>
                <a:ext uri="{FF2B5EF4-FFF2-40B4-BE49-F238E27FC236}">
                  <a16:creationId xmlns:a16="http://schemas.microsoft.com/office/drawing/2014/main" id="{6B8E5690-CEC9-4136-9BAE-CBF17A771D53}"/>
                </a:ext>
              </a:extLst>
            </p:cNvPr>
            <p:cNvSpPr>
              <a:spLocks noChangeShapeType="1"/>
            </p:cNvSpPr>
            <p:nvPr/>
          </p:nvSpPr>
          <p:spPr bwMode="auto">
            <a:xfrm>
              <a:off x="3551062" y="4729427"/>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8" name="Line 13">
              <a:extLst>
                <a:ext uri="{FF2B5EF4-FFF2-40B4-BE49-F238E27FC236}">
                  <a16:creationId xmlns:a16="http://schemas.microsoft.com/office/drawing/2014/main" id="{13F569BA-7F1B-4F4D-A096-1067FFB123D0}"/>
                </a:ext>
              </a:extLst>
            </p:cNvPr>
            <p:cNvSpPr>
              <a:spLocks noChangeShapeType="1"/>
            </p:cNvSpPr>
            <p:nvPr/>
          </p:nvSpPr>
          <p:spPr bwMode="auto">
            <a:xfrm>
              <a:off x="2742318" y="4729427"/>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9" name="Line 19">
              <a:extLst>
                <a:ext uri="{FF2B5EF4-FFF2-40B4-BE49-F238E27FC236}">
                  <a16:creationId xmlns:a16="http://schemas.microsoft.com/office/drawing/2014/main" id="{2316833A-4F5D-445F-A862-E81C2FA1F4DD}"/>
                </a:ext>
              </a:extLst>
            </p:cNvPr>
            <p:cNvSpPr>
              <a:spLocks noChangeShapeType="1"/>
            </p:cNvSpPr>
            <p:nvPr/>
          </p:nvSpPr>
          <p:spPr bwMode="auto">
            <a:xfrm>
              <a:off x="1933574" y="4729427"/>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0" name="Line 21">
              <a:extLst>
                <a:ext uri="{FF2B5EF4-FFF2-40B4-BE49-F238E27FC236}">
                  <a16:creationId xmlns:a16="http://schemas.microsoft.com/office/drawing/2014/main" id="{BC67A50E-7F8C-4175-B98A-0BEB251A93EB}"/>
                </a:ext>
              </a:extLst>
            </p:cNvPr>
            <p:cNvSpPr>
              <a:spLocks noChangeShapeType="1"/>
            </p:cNvSpPr>
            <p:nvPr/>
          </p:nvSpPr>
          <p:spPr bwMode="auto">
            <a:xfrm>
              <a:off x="1124830" y="4729427"/>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6A0C7B3C-4E83-4CBF-992A-7D3E9A8371B7}"/>
                </a:ext>
              </a:extLst>
            </p:cNvPr>
            <p:cNvSpPr txBox="1"/>
            <p:nvPr/>
          </p:nvSpPr>
          <p:spPr>
            <a:xfrm rot="16200000">
              <a:off x="-361965" y="3162809"/>
              <a:ext cx="1470274" cy="276999"/>
            </a:xfrm>
            <a:prstGeom prst="rect">
              <a:avLst/>
            </a:prstGeom>
            <a:noFill/>
          </p:spPr>
          <p:txBody>
            <a:bodyPr wrap="none" rtlCol="0">
              <a:spAutoFit/>
            </a:bodyPr>
            <a:lstStyle/>
            <a:p>
              <a:pPr algn="ctr" fontAlgn="base">
                <a:spcBef>
                  <a:spcPct val="0"/>
                </a:spcBef>
                <a:spcAft>
                  <a:spcPct val="0"/>
                </a:spcAft>
              </a:pPr>
              <a:r>
                <a:rPr lang="en-GB" sz="1200" dirty="0">
                  <a:solidFill>
                    <a:srgbClr val="000000"/>
                  </a:solidFill>
                  <a:latin typeface="Arial" panose="020B0604020202020204" pitchFamily="34" charset="0"/>
                  <a:cs typeface="Arial" panose="020B0604020202020204" pitchFamily="34" charset="0"/>
                </a:rPr>
                <a:t>Survival probability</a:t>
              </a:r>
            </a:p>
          </p:txBody>
        </p:sp>
        <p:sp>
          <p:nvSpPr>
            <p:cNvPr id="22" name="TextBox 21">
              <a:extLst>
                <a:ext uri="{FF2B5EF4-FFF2-40B4-BE49-F238E27FC236}">
                  <a16:creationId xmlns:a16="http://schemas.microsoft.com/office/drawing/2014/main" id="{5749B276-DABB-4D1B-915F-BD8142FB3DCA}"/>
                </a:ext>
              </a:extLst>
            </p:cNvPr>
            <p:cNvSpPr txBox="1"/>
            <p:nvPr/>
          </p:nvSpPr>
          <p:spPr>
            <a:xfrm>
              <a:off x="2355524" y="5041345"/>
              <a:ext cx="688009" cy="276999"/>
            </a:xfrm>
            <a:prstGeom prst="rect">
              <a:avLst/>
            </a:prstGeom>
            <a:noFill/>
          </p:spPr>
          <p:txBody>
            <a:bodyPr wrap="none" rtlCol="0">
              <a:spAutoFit/>
            </a:bodyPr>
            <a:lstStyle/>
            <a:p>
              <a:pPr algn="ctr" fontAlgn="base">
                <a:spcBef>
                  <a:spcPct val="0"/>
                </a:spcBef>
                <a:spcAft>
                  <a:spcPct val="0"/>
                </a:spcAft>
              </a:pPr>
              <a:r>
                <a:rPr lang="en-GB" sz="1200" dirty="0">
                  <a:solidFill>
                    <a:srgbClr val="000000"/>
                  </a:solidFill>
                  <a:latin typeface="Arial" panose="020B0604020202020204" pitchFamily="34" charset="0"/>
                  <a:cs typeface="Arial" panose="020B0604020202020204" pitchFamily="34" charset="0"/>
                </a:rPr>
                <a:t>Months</a:t>
              </a:r>
            </a:p>
          </p:txBody>
        </p:sp>
        <p:sp>
          <p:nvSpPr>
            <p:cNvPr id="23" name="TextBox 22">
              <a:extLst>
                <a:ext uri="{FF2B5EF4-FFF2-40B4-BE49-F238E27FC236}">
                  <a16:creationId xmlns:a16="http://schemas.microsoft.com/office/drawing/2014/main" id="{92F31070-32AE-4D6F-9801-56F1638B978D}"/>
                </a:ext>
              </a:extLst>
            </p:cNvPr>
            <p:cNvSpPr txBox="1"/>
            <p:nvPr/>
          </p:nvSpPr>
          <p:spPr>
            <a:xfrm>
              <a:off x="497735" y="1887720"/>
              <a:ext cx="397866"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1.0</a:t>
              </a:r>
            </a:p>
          </p:txBody>
        </p:sp>
        <p:sp>
          <p:nvSpPr>
            <p:cNvPr id="24" name="TextBox 23">
              <a:extLst>
                <a:ext uri="{FF2B5EF4-FFF2-40B4-BE49-F238E27FC236}">
                  <a16:creationId xmlns:a16="http://schemas.microsoft.com/office/drawing/2014/main" id="{B5D61F9C-F273-47E7-ACA2-3F4348DBC13A}"/>
                </a:ext>
              </a:extLst>
            </p:cNvPr>
            <p:cNvSpPr txBox="1"/>
            <p:nvPr/>
          </p:nvSpPr>
          <p:spPr>
            <a:xfrm>
              <a:off x="497737" y="2401750"/>
              <a:ext cx="397866"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0.8</a:t>
              </a:r>
            </a:p>
          </p:txBody>
        </p:sp>
        <p:sp>
          <p:nvSpPr>
            <p:cNvPr id="25" name="TextBox 24">
              <a:extLst>
                <a:ext uri="{FF2B5EF4-FFF2-40B4-BE49-F238E27FC236}">
                  <a16:creationId xmlns:a16="http://schemas.microsoft.com/office/drawing/2014/main" id="{13BF7F93-FCCA-4D7E-AEEE-C4777D3A4F40}"/>
                </a:ext>
              </a:extLst>
            </p:cNvPr>
            <p:cNvSpPr txBox="1"/>
            <p:nvPr/>
          </p:nvSpPr>
          <p:spPr>
            <a:xfrm>
              <a:off x="497737" y="2902304"/>
              <a:ext cx="397866"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0.6</a:t>
              </a:r>
            </a:p>
          </p:txBody>
        </p:sp>
        <p:sp>
          <p:nvSpPr>
            <p:cNvPr id="26" name="TextBox 25">
              <a:extLst>
                <a:ext uri="{FF2B5EF4-FFF2-40B4-BE49-F238E27FC236}">
                  <a16:creationId xmlns:a16="http://schemas.microsoft.com/office/drawing/2014/main" id="{FBB1A955-F486-43D2-9FEF-697D01F459B8}"/>
                </a:ext>
              </a:extLst>
            </p:cNvPr>
            <p:cNvSpPr txBox="1"/>
            <p:nvPr/>
          </p:nvSpPr>
          <p:spPr>
            <a:xfrm>
              <a:off x="497737" y="3419687"/>
              <a:ext cx="397866"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0.4</a:t>
              </a:r>
            </a:p>
          </p:txBody>
        </p:sp>
        <p:sp>
          <p:nvSpPr>
            <p:cNvPr id="27" name="TextBox 26">
              <a:extLst>
                <a:ext uri="{FF2B5EF4-FFF2-40B4-BE49-F238E27FC236}">
                  <a16:creationId xmlns:a16="http://schemas.microsoft.com/office/drawing/2014/main" id="{F1CFFC52-F9B4-4902-A21F-D2A4213D01E2}"/>
                </a:ext>
              </a:extLst>
            </p:cNvPr>
            <p:cNvSpPr txBox="1"/>
            <p:nvPr/>
          </p:nvSpPr>
          <p:spPr>
            <a:xfrm>
              <a:off x="497737" y="3925850"/>
              <a:ext cx="397866"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0.2</a:t>
              </a:r>
            </a:p>
          </p:txBody>
        </p:sp>
        <p:sp>
          <p:nvSpPr>
            <p:cNvPr id="28" name="TextBox 27">
              <a:extLst>
                <a:ext uri="{FF2B5EF4-FFF2-40B4-BE49-F238E27FC236}">
                  <a16:creationId xmlns:a16="http://schemas.microsoft.com/office/drawing/2014/main" id="{766E53E6-AFCD-4B34-81F5-FB8417F9BEFF}"/>
                </a:ext>
              </a:extLst>
            </p:cNvPr>
            <p:cNvSpPr txBox="1"/>
            <p:nvPr/>
          </p:nvSpPr>
          <p:spPr>
            <a:xfrm>
              <a:off x="497741" y="4437622"/>
              <a:ext cx="397866"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0.0</a:t>
              </a:r>
            </a:p>
          </p:txBody>
        </p:sp>
        <p:sp>
          <p:nvSpPr>
            <p:cNvPr id="29" name="TextBox 28">
              <a:extLst>
                <a:ext uri="{FF2B5EF4-FFF2-40B4-BE49-F238E27FC236}">
                  <a16:creationId xmlns:a16="http://schemas.microsoft.com/office/drawing/2014/main" id="{5F6EDBBD-6BF6-497F-B9DC-B14C8AA1B0CE}"/>
                </a:ext>
              </a:extLst>
            </p:cNvPr>
            <p:cNvSpPr txBox="1"/>
            <p:nvPr/>
          </p:nvSpPr>
          <p:spPr>
            <a:xfrm>
              <a:off x="994407" y="4760322"/>
              <a:ext cx="269625"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0</a:t>
              </a:r>
            </a:p>
          </p:txBody>
        </p:sp>
        <p:sp>
          <p:nvSpPr>
            <p:cNvPr id="30" name="TextBox 29">
              <a:extLst>
                <a:ext uri="{FF2B5EF4-FFF2-40B4-BE49-F238E27FC236}">
                  <a16:creationId xmlns:a16="http://schemas.microsoft.com/office/drawing/2014/main" id="{FA553DC1-0E53-4BC7-B7CA-258EE64EF9CB}"/>
                </a:ext>
              </a:extLst>
            </p:cNvPr>
            <p:cNvSpPr txBox="1"/>
            <p:nvPr/>
          </p:nvSpPr>
          <p:spPr>
            <a:xfrm>
              <a:off x="1796323" y="4760322"/>
              <a:ext cx="269625"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6</a:t>
              </a:r>
            </a:p>
          </p:txBody>
        </p:sp>
        <p:sp>
          <p:nvSpPr>
            <p:cNvPr id="31" name="TextBox 30">
              <a:extLst>
                <a:ext uri="{FF2B5EF4-FFF2-40B4-BE49-F238E27FC236}">
                  <a16:creationId xmlns:a16="http://schemas.microsoft.com/office/drawing/2014/main" id="{61FA7DAD-4BCF-4846-97E1-91B4CF83CEAC}"/>
                </a:ext>
              </a:extLst>
            </p:cNvPr>
            <p:cNvSpPr txBox="1"/>
            <p:nvPr/>
          </p:nvSpPr>
          <p:spPr>
            <a:xfrm>
              <a:off x="2564222" y="4760322"/>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12</a:t>
              </a:r>
            </a:p>
          </p:txBody>
        </p:sp>
        <p:sp>
          <p:nvSpPr>
            <p:cNvPr id="32" name="TextBox 31">
              <a:extLst>
                <a:ext uri="{FF2B5EF4-FFF2-40B4-BE49-F238E27FC236}">
                  <a16:creationId xmlns:a16="http://schemas.microsoft.com/office/drawing/2014/main" id="{97D2009D-FD82-4E12-A04C-61955BDA0186}"/>
                </a:ext>
              </a:extLst>
            </p:cNvPr>
            <p:cNvSpPr txBox="1"/>
            <p:nvPr/>
          </p:nvSpPr>
          <p:spPr>
            <a:xfrm>
              <a:off x="3372060" y="4760322"/>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18</a:t>
              </a:r>
            </a:p>
          </p:txBody>
        </p:sp>
        <p:sp>
          <p:nvSpPr>
            <p:cNvPr id="33" name="Line 12">
              <a:extLst>
                <a:ext uri="{FF2B5EF4-FFF2-40B4-BE49-F238E27FC236}">
                  <a16:creationId xmlns:a16="http://schemas.microsoft.com/office/drawing/2014/main" id="{655CDDDB-0244-4E5B-AC1D-84E1EFF49398}"/>
                </a:ext>
              </a:extLst>
            </p:cNvPr>
            <p:cNvSpPr>
              <a:spLocks noChangeShapeType="1"/>
            </p:cNvSpPr>
            <p:nvPr/>
          </p:nvSpPr>
          <p:spPr bwMode="auto">
            <a:xfrm>
              <a:off x="3146690" y="4729427"/>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4" name="Line 13">
              <a:extLst>
                <a:ext uri="{FF2B5EF4-FFF2-40B4-BE49-F238E27FC236}">
                  <a16:creationId xmlns:a16="http://schemas.microsoft.com/office/drawing/2014/main" id="{4F00E8A8-DC28-4983-ADD0-516856860947}"/>
                </a:ext>
              </a:extLst>
            </p:cNvPr>
            <p:cNvSpPr>
              <a:spLocks noChangeShapeType="1"/>
            </p:cNvSpPr>
            <p:nvPr/>
          </p:nvSpPr>
          <p:spPr bwMode="auto">
            <a:xfrm>
              <a:off x="2337946" y="4729427"/>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5" name="Line 14">
              <a:extLst>
                <a:ext uri="{FF2B5EF4-FFF2-40B4-BE49-F238E27FC236}">
                  <a16:creationId xmlns:a16="http://schemas.microsoft.com/office/drawing/2014/main" id="{9A3726D2-E736-49D5-9497-5797B7C015BC}"/>
                </a:ext>
              </a:extLst>
            </p:cNvPr>
            <p:cNvSpPr>
              <a:spLocks noChangeShapeType="1"/>
            </p:cNvSpPr>
            <p:nvPr/>
          </p:nvSpPr>
          <p:spPr bwMode="auto">
            <a:xfrm>
              <a:off x="3955434" y="4729427"/>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6" name="Line 19">
              <a:extLst>
                <a:ext uri="{FF2B5EF4-FFF2-40B4-BE49-F238E27FC236}">
                  <a16:creationId xmlns:a16="http://schemas.microsoft.com/office/drawing/2014/main" id="{7C81D0D0-DD18-418D-837D-4E325CF12458}"/>
                </a:ext>
              </a:extLst>
            </p:cNvPr>
            <p:cNvSpPr>
              <a:spLocks noChangeShapeType="1"/>
            </p:cNvSpPr>
            <p:nvPr/>
          </p:nvSpPr>
          <p:spPr bwMode="auto">
            <a:xfrm>
              <a:off x="1529202" y="4729427"/>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7" name="TextBox 36">
              <a:extLst>
                <a:ext uri="{FF2B5EF4-FFF2-40B4-BE49-F238E27FC236}">
                  <a16:creationId xmlns:a16="http://schemas.microsoft.com/office/drawing/2014/main" id="{3F4F36FF-4C7B-4819-9239-19DFE5366276}"/>
                </a:ext>
              </a:extLst>
            </p:cNvPr>
            <p:cNvSpPr txBox="1"/>
            <p:nvPr/>
          </p:nvSpPr>
          <p:spPr>
            <a:xfrm>
              <a:off x="1393733" y="4760322"/>
              <a:ext cx="269625"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3</a:t>
              </a:r>
            </a:p>
          </p:txBody>
        </p:sp>
        <p:sp>
          <p:nvSpPr>
            <p:cNvPr id="38" name="TextBox 37">
              <a:extLst>
                <a:ext uri="{FF2B5EF4-FFF2-40B4-BE49-F238E27FC236}">
                  <a16:creationId xmlns:a16="http://schemas.microsoft.com/office/drawing/2014/main" id="{3602A030-8C06-4D9E-9C5A-4358FFD2E09C}"/>
                </a:ext>
              </a:extLst>
            </p:cNvPr>
            <p:cNvSpPr txBox="1"/>
            <p:nvPr/>
          </p:nvSpPr>
          <p:spPr>
            <a:xfrm>
              <a:off x="2201512" y="4760322"/>
              <a:ext cx="269625"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9</a:t>
              </a:r>
            </a:p>
          </p:txBody>
        </p:sp>
        <p:sp>
          <p:nvSpPr>
            <p:cNvPr id="39" name="TextBox 38">
              <a:extLst>
                <a:ext uri="{FF2B5EF4-FFF2-40B4-BE49-F238E27FC236}">
                  <a16:creationId xmlns:a16="http://schemas.microsoft.com/office/drawing/2014/main" id="{447B0D48-7DAF-43AC-838F-6E5D8C72564D}"/>
                </a:ext>
              </a:extLst>
            </p:cNvPr>
            <p:cNvSpPr txBox="1"/>
            <p:nvPr/>
          </p:nvSpPr>
          <p:spPr>
            <a:xfrm>
              <a:off x="2969411" y="4760322"/>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15</a:t>
              </a:r>
            </a:p>
          </p:txBody>
        </p:sp>
        <p:sp>
          <p:nvSpPr>
            <p:cNvPr id="40" name="TextBox 39">
              <a:extLst>
                <a:ext uri="{FF2B5EF4-FFF2-40B4-BE49-F238E27FC236}">
                  <a16:creationId xmlns:a16="http://schemas.microsoft.com/office/drawing/2014/main" id="{60659115-F2FA-4425-A4AD-4E5C96265D71}"/>
                </a:ext>
              </a:extLst>
            </p:cNvPr>
            <p:cNvSpPr txBox="1"/>
            <p:nvPr/>
          </p:nvSpPr>
          <p:spPr>
            <a:xfrm>
              <a:off x="3774708" y="4760322"/>
              <a:ext cx="354584" cy="276999"/>
            </a:xfrm>
            <a:prstGeom prst="rect">
              <a:avLst/>
            </a:prstGeom>
            <a:noFill/>
          </p:spPr>
          <p:txBody>
            <a:bodyPr wrap="none" rtlCol="0" anchor="t" anchorCtr="0">
              <a:spAutoFit/>
            </a:bodyPr>
            <a:lstStyle/>
            <a:p>
              <a:pPr algn="ctr"/>
              <a:r>
                <a:rPr lang="en-US" sz="1200" dirty="0">
                  <a:solidFill>
                    <a:srgbClr val="000000"/>
                  </a:solidFill>
                  <a:latin typeface="Arial" panose="020B0604020202020204" pitchFamily="34" charset="0"/>
                  <a:cs typeface="Arial" panose="020B0604020202020204" pitchFamily="34" charset="0"/>
                </a:rPr>
                <a:t>2</a:t>
              </a:r>
              <a:r>
                <a:rPr lang="en-GB" sz="1200" dirty="0">
                  <a:solidFill>
                    <a:srgbClr val="000000"/>
                  </a:solidFill>
                  <a:latin typeface="Arial" panose="020B0604020202020204" pitchFamily="34" charset="0"/>
                  <a:cs typeface="Arial" panose="020B0604020202020204" pitchFamily="34" charset="0"/>
                </a:rPr>
                <a:t>1</a:t>
              </a:r>
            </a:p>
          </p:txBody>
        </p:sp>
        <p:sp>
          <p:nvSpPr>
            <p:cNvPr id="41" name="Line 14">
              <a:extLst>
                <a:ext uri="{FF2B5EF4-FFF2-40B4-BE49-F238E27FC236}">
                  <a16:creationId xmlns:a16="http://schemas.microsoft.com/office/drawing/2014/main" id="{C54B26B7-5096-4422-8324-6951D2A1CCE3}"/>
                </a:ext>
              </a:extLst>
            </p:cNvPr>
            <p:cNvSpPr>
              <a:spLocks noChangeShapeType="1"/>
            </p:cNvSpPr>
            <p:nvPr/>
          </p:nvSpPr>
          <p:spPr bwMode="auto">
            <a:xfrm>
              <a:off x="4359804" y="4729427"/>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2" name="TextBox 41">
              <a:extLst>
                <a:ext uri="{FF2B5EF4-FFF2-40B4-BE49-F238E27FC236}">
                  <a16:creationId xmlns:a16="http://schemas.microsoft.com/office/drawing/2014/main" id="{49E4C9EF-8CD9-4FAA-859B-84713C96CD6C}"/>
                </a:ext>
              </a:extLst>
            </p:cNvPr>
            <p:cNvSpPr txBox="1"/>
            <p:nvPr/>
          </p:nvSpPr>
          <p:spPr>
            <a:xfrm>
              <a:off x="4181230" y="4760322"/>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24</a:t>
              </a:r>
            </a:p>
          </p:txBody>
        </p:sp>
        <p:sp>
          <p:nvSpPr>
            <p:cNvPr id="43" name="TextBox 42">
              <a:extLst>
                <a:ext uri="{FF2B5EF4-FFF2-40B4-BE49-F238E27FC236}">
                  <a16:creationId xmlns:a16="http://schemas.microsoft.com/office/drawing/2014/main" id="{0C2BFD7F-BCC4-49F3-8610-32F24E687F10}"/>
                </a:ext>
              </a:extLst>
            </p:cNvPr>
            <p:cNvSpPr txBox="1"/>
            <p:nvPr/>
          </p:nvSpPr>
          <p:spPr>
            <a:xfrm>
              <a:off x="951928" y="5326742"/>
              <a:ext cx="354584" cy="830997"/>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54</a:t>
              </a:r>
            </a:p>
            <a:p>
              <a:pPr algn="ctr"/>
              <a:r>
                <a:rPr lang="en-US" sz="1200" dirty="0">
                  <a:solidFill>
                    <a:srgbClr val="000000"/>
                  </a:solidFill>
                  <a:latin typeface="Arial" panose="020B0604020202020204" pitchFamily="34" charset="0"/>
                  <a:cs typeface="Arial" panose="020B0604020202020204" pitchFamily="34" charset="0"/>
                </a:rPr>
                <a:t>1</a:t>
              </a:r>
              <a:r>
                <a:rPr lang="en-GB" sz="1200" dirty="0">
                  <a:solidFill>
                    <a:srgbClr val="000000"/>
                  </a:solidFill>
                  <a:latin typeface="Arial" panose="020B0604020202020204" pitchFamily="34" charset="0"/>
                  <a:cs typeface="Arial" panose="020B0604020202020204" pitchFamily="34" charset="0"/>
                </a:rPr>
                <a:t>3</a:t>
              </a:r>
            </a:p>
            <a:p>
              <a:pPr algn="ctr"/>
              <a:r>
                <a:rPr lang="en-US" sz="1200" dirty="0">
                  <a:solidFill>
                    <a:srgbClr val="000000"/>
                  </a:solidFill>
                  <a:latin typeface="Arial" panose="020B0604020202020204" pitchFamily="34" charset="0"/>
                  <a:cs typeface="Arial" panose="020B0604020202020204" pitchFamily="34" charset="0"/>
                </a:rPr>
                <a:t>2</a:t>
              </a:r>
              <a:r>
                <a:rPr lang="en-GB" sz="1200" dirty="0">
                  <a:solidFill>
                    <a:srgbClr val="000000"/>
                  </a:solidFill>
                  <a:latin typeface="Arial" panose="020B0604020202020204" pitchFamily="34" charset="0"/>
                  <a:cs typeface="Arial" panose="020B0604020202020204" pitchFamily="34" charset="0"/>
                </a:rPr>
                <a:t>0</a:t>
              </a:r>
            </a:p>
            <a:p>
              <a:pPr algn="ctr"/>
              <a:r>
                <a:rPr lang="en-US" sz="1200" dirty="0">
                  <a:solidFill>
                    <a:srgbClr val="000000"/>
                  </a:solidFill>
                  <a:latin typeface="Arial" panose="020B0604020202020204" pitchFamily="34" charset="0"/>
                  <a:cs typeface="Arial" panose="020B0604020202020204" pitchFamily="34" charset="0"/>
                </a:rPr>
                <a:t>2</a:t>
              </a:r>
              <a:r>
                <a:rPr lang="en-GB" sz="1200" dirty="0">
                  <a:solidFill>
                    <a:srgbClr val="000000"/>
                  </a:solidFill>
                  <a:latin typeface="Arial" panose="020B0604020202020204" pitchFamily="34" charset="0"/>
                  <a:cs typeface="Arial" panose="020B0604020202020204" pitchFamily="34" charset="0"/>
                </a:rPr>
                <a:t>1</a:t>
              </a:r>
            </a:p>
          </p:txBody>
        </p:sp>
        <p:sp>
          <p:nvSpPr>
            <p:cNvPr id="44" name="TextBox 43">
              <a:extLst>
                <a:ext uri="{FF2B5EF4-FFF2-40B4-BE49-F238E27FC236}">
                  <a16:creationId xmlns:a16="http://schemas.microsoft.com/office/drawing/2014/main" id="{35739B9D-3427-40EB-BD88-342B5E052F3B}"/>
                </a:ext>
              </a:extLst>
            </p:cNvPr>
            <p:cNvSpPr txBox="1"/>
            <p:nvPr/>
          </p:nvSpPr>
          <p:spPr>
            <a:xfrm>
              <a:off x="1753843" y="5326742"/>
              <a:ext cx="354584" cy="830997"/>
            </a:xfrm>
            <a:prstGeom prst="rect">
              <a:avLst/>
            </a:prstGeom>
            <a:noFill/>
          </p:spPr>
          <p:txBody>
            <a:bodyPr wrap="none" rtlCol="0" anchor="t" anchorCtr="0">
              <a:spAutoFit/>
            </a:bodyPr>
            <a:lstStyle/>
            <a:p>
              <a:pPr algn="ctr"/>
              <a:r>
                <a:rPr lang="en-US" sz="1200" dirty="0">
                  <a:solidFill>
                    <a:srgbClr val="000000"/>
                  </a:solidFill>
                  <a:latin typeface="Arial" panose="020B0604020202020204" pitchFamily="34" charset="0"/>
                  <a:cs typeface="Arial" panose="020B0604020202020204" pitchFamily="34" charset="0"/>
                </a:rPr>
                <a:t>3</a:t>
              </a:r>
              <a:r>
                <a:rPr lang="en-GB" sz="1200" dirty="0">
                  <a:solidFill>
                    <a:srgbClr val="000000"/>
                  </a:solidFill>
                  <a:latin typeface="Arial" panose="020B0604020202020204" pitchFamily="34" charset="0"/>
                  <a:cs typeface="Arial" panose="020B0604020202020204" pitchFamily="34" charset="0"/>
                </a:rPr>
                <a:t>9</a:t>
              </a:r>
            </a:p>
            <a:p>
              <a:pPr algn="ctr"/>
              <a:r>
                <a:rPr lang="en-US" sz="1200" dirty="0">
                  <a:solidFill>
                    <a:srgbClr val="000000"/>
                  </a:solidFill>
                  <a:latin typeface="Arial" panose="020B0604020202020204" pitchFamily="34" charset="0"/>
                  <a:cs typeface="Arial" panose="020B0604020202020204" pitchFamily="34" charset="0"/>
                </a:rPr>
                <a:t>1</a:t>
              </a:r>
              <a:r>
                <a:rPr lang="en-GB" sz="1200" dirty="0">
                  <a:solidFill>
                    <a:srgbClr val="000000"/>
                  </a:solidFill>
                  <a:latin typeface="Arial" panose="020B0604020202020204" pitchFamily="34" charset="0"/>
                  <a:cs typeface="Arial" panose="020B0604020202020204" pitchFamily="34" charset="0"/>
                </a:rPr>
                <a:t>0</a:t>
              </a:r>
            </a:p>
            <a:p>
              <a:pPr algn="ctr"/>
              <a:r>
                <a:rPr lang="en-US" sz="1200" dirty="0">
                  <a:solidFill>
                    <a:srgbClr val="000000"/>
                  </a:solidFill>
                  <a:latin typeface="Arial" panose="020B0604020202020204" pitchFamily="34" charset="0"/>
                  <a:cs typeface="Arial" panose="020B0604020202020204" pitchFamily="34" charset="0"/>
                </a:rPr>
                <a:t>1</a:t>
              </a:r>
              <a:r>
                <a:rPr lang="en-GB" sz="1200" dirty="0">
                  <a:solidFill>
                    <a:srgbClr val="000000"/>
                  </a:solidFill>
                  <a:latin typeface="Arial" panose="020B0604020202020204" pitchFamily="34" charset="0"/>
                  <a:cs typeface="Arial" panose="020B0604020202020204" pitchFamily="34" charset="0"/>
                </a:rPr>
                <a:t>0</a:t>
              </a:r>
            </a:p>
            <a:p>
              <a:pPr algn="ctr"/>
              <a:r>
                <a:rPr lang="en-US" sz="1200" dirty="0">
                  <a:solidFill>
                    <a:srgbClr val="000000"/>
                  </a:solidFill>
                  <a:latin typeface="Arial" panose="020B0604020202020204" pitchFamily="34" charset="0"/>
                  <a:cs typeface="Arial" panose="020B0604020202020204" pitchFamily="34" charset="0"/>
                </a:rPr>
                <a:t>1</a:t>
              </a:r>
              <a:r>
                <a:rPr lang="en-GB" sz="1200" dirty="0">
                  <a:solidFill>
                    <a:srgbClr val="000000"/>
                  </a:solidFill>
                  <a:latin typeface="Arial" panose="020B0604020202020204" pitchFamily="34" charset="0"/>
                  <a:cs typeface="Arial" panose="020B0604020202020204" pitchFamily="34" charset="0"/>
                </a:rPr>
                <a:t>9</a:t>
              </a:r>
            </a:p>
          </p:txBody>
        </p:sp>
        <p:sp>
          <p:nvSpPr>
            <p:cNvPr id="45" name="TextBox 44">
              <a:extLst>
                <a:ext uri="{FF2B5EF4-FFF2-40B4-BE49-F238E27FC236}">
                  <a16:creationId xmlns:a16="http://schemas.microsoft.com/office/drawing/2014/main" id="{76716945-7CB8-4A5A-8545-AF8F7DB90A09}"/>
                </a:ext>
              </a:extLst>
            </p:cNvPr>
            <p:cNvSpPr txBox="1"/>
            <p:nvPr/>
          </p:nvSpPr>
          <p:spPr>
            <a:xfrm>
              <a:off x="2564222" y="5326742"/>
              <a:ext cx="354584" cy="830997"/>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22</a:t>
              </a:r>
            </a:p>
            <a:p>
              <a:pPr algn="ctr"/>
              <a:r>
                <a:rPr lang="en-US" sz="1200" dirty="0">
                  <a:solidFill>
                    <a:srgbClr val="000000"/>
                  </a:solidFill>
                  <a:latin typeface="Arial" panose="020B0604020202020204" pitchFamily="34" charset="0"/>
                  <a:cs typeface="Arial" panose="020B0604020202020204" pitchFamily="34" charset="0"/>
                </a:rPr>
                <a:t>5</a:t>
              </a:r>
              <a:endParaRPr lang="en-GB" sz="1200" dirty="0">
                <a:solidFill>
                  <a:srgbClr val="000000"/>
                </a:solidFill>
                <a:latin typeface="Arial" panose="020B0604020202020204" pitchFamily="34" charset="0"/>
                <a:cs typeface="Arial" panose="020B0604020202020204" pitchFamily="34" charset="0"/>
              </a:endParaRPr>
            </a:p>
            <a:p>
              <a:pPr algn="ctr"/>
              <a:r>
                <a:rPr lang="en-US" sz="1200" dirty="0">
                  <a:solidFill>
                    <a:srgbClr val="000000"/>
                  </a:solidFill>
                  <a:latin typeface="Arial" panose="020B0604020202020204" pitchFamily="34" charset="0"/>
                  <a:cs typeface="Arial" panose="020B0604020202020204" pitchFamily="34" charset="0"/>
                </a:rPr>
                <a:t>7</a:t>
              </a:r>
              <a:endParaRPr lang="en-GB" sz="1200" dirty="0">
                <a:solidFill>
                  <a:srgbClr val="000000"/>
                </a:solidFill>
                <a:latin typeface="Arial" panose="020B0604020202020204" pitchFamily="34" charset="0"/>
                <a:cs typeface="Arial" panose="020B0604020202020204" pitchFamily="34" charset="0"/>
              </a:endParaRPr>
            </a:p>
            <a:p>
              <a:pPr algn="ctr"/>
              <a:r>
                <a:rPr lang="en-US" sz="1200" dirty="0">
                  <a:solidFill>
                    <a:srgbClr val="000000"/>
                  </a:solidFill>
                  <a:latin typeface="Arial" panose="020B0604020202020204" pitchFamily="34" charset="0"/>
                  <a:cs typeface="Arial" panose="020B0604020202020204" pitchFamily="34" charset="0"/>
                </a:rPr>
                <a:t>1</a:t>
              </a:r>
              <a:r>
                <a:rPr lang="en-GB" sz="1200" dirty="0">
                  <a:solidFill>
                    <a:srgbClr val="000000"/>
                  </a:solidFill>
                  <a:latin typeface="Arial" panose="020B0604020202020204" pitchFamily="34" charset="0"/>
                  <a:cs typeface="Arial" panose="020B0604020202020204" pitchFamily="34" charset="0"/>
                </a:rPr>
                <a:t>0</a:t>
              </a:r>
            </a:p>
          </p:txBody>
        </p:sp>
        <p:sp>
          <p:nvSpPr>
            <p:cNvPr id="46" name="TextBox 45">
              <a:extLst>
                <a:ext uri="{FF2B5EF4-FFF2-40B4-BE49-F238E27FC236}">
                  <a16:creationId xmlns:a16="http://schemas.microsoft.com/office/drawing/2014/main" id="{63D9364D-CD90-4E48-9180-4AC19E49A567}"/>
                </a:ext>
              </a:extLst>
            </p:cNvPr>
            <p:cNvSpPr txBox="1"/>
            <p:nvPr/>
          </p:nvSpPr>
          <p:spPr>
            <a:xfrm>
              <a:off x="3372059" y="5326742"/>
              <a:ext cx="354584" cy="830997"/>
            </a:xfrm>
            <a:prstGeom prst="rect">
              <a:avLst/>
            </a:prstGeom>
            <a:noFill/>
          </p:spPr>
          <p:txBody>
            <a:bodyPr wrap="none" rtlCol="0" anchor="t" anchorCtr="0">
              <a:spAutoFit/>
            </a:bodyPr>
            <a:lstStyle/>
            <a:p>
              <a:pPr algn="ctr"/>
              <a:r>
                <a:rPr lang="en-US" sz="1200" dirty="0">
                  <a:solidFill>
                    <a:srgbClr val="000000"/>
                  </a:solidFill>
                  <a:latin typeface="Arial" panose="020B0604020202020204" pitchFamily="34" charset="0"/>
                  <a:cs typeface="Arial" panose="020B0604020202020204" pitchFamily="34" charset="0"/>
                </a:rPr>
                <a:t>1</a:t>
              </a:r>
              <a:r>
                <a:rPr lang="en-GB" sz="1200" dirty="0">
                  <a:solidFill>
                    <a:srgbClr val="000000"/>
                  </a:solidFill>
                  <a:latin typeface="Arial" panose="020B0604020202020204" pitchFamily="34" charset="0"/>
                  <a:cs typeface="Arial" panose="020B0604020202020204" pitchFamily="34" charset="0"/>
                </a:rPr>
                <a:t>6</a:t>
              </a:r>
            </a:p>
            <a:p>
              <a:pPr algn="ctr"/>
              <a:r>
                <a:rPr lang="en-US" sz="1200" dirty="0">
                  <a:solidFill>
                    <a:srgbClr val="000000"/>
                  </a:solidFill>
                  <a:latin typeface="Arial" panose="020B0604020202020204" pitchFamily="34" charset="0"/>
                  <a:cs typeface="Arial" panose="020B0604020202020204" pitchFamily="34" charset="0"/>
                </a:rPr>
                <a:t>1</a:t>
              </a:r>
              <a:endParaRPr lang="en-GB" sz="1200" dirty="0">
                <a:solidFill>
                  <a:srgbClr val="000000"/>
                </a:solidFill>
                <a:latin typeface="Arial" panose="020B0604020202020204" pitchFamily="34" charset="0"/>
                <a:cs typeface="Arial" panose="020B0604020202020204" pitchFamily="34" charset="0"/>
              </a:endParaRPr>
            </a:p>
            <a:p>
              <a:pPr algn="ctr"/>
              <a:r>
                <a:rPr lang="en-US" sz="1200" dirty="0">
                  <a:solidFill>
                    <a:srgbClr val="000000"/>
                  </a:solidFill>
                  <a:latin typeface="Arial" panose="020B0604020202020204" pitchFamily="34" charset="0"/>
                  <a:cs typeface="Arial" panose="020B0604020202020204" pitchFamily="34" charset="0"/>
                </a:rPr>
                <a:t>5</a:t>
              </a:r>
              <a:endParaRPr lang="en-GB" sz="1200" dirty="0">
                <a:solidFill>
                  <a:srgbClr val="000000"/>
                </a:solidFill>
                <a:latin typeface="Arial" panose="020B0604020202020204" pitchFamily="34" charset="0"/>
                <a:cs typeface="Arial" panose="020B0604020202020204" pitchFamily="34" charset="0"/>
              </a:endParaRPr>
            </a:p>
            <a:p>
              <a:pPr algn="ctr"/>
              <a:r>
                <a:rPr lang="en-US" sz="1200" dirty="0">
                  <a:solidFill>
                    <a:srgbClr val="000000"/>
                  </a:solidFill>
                  <a:latin typeface="Arial" panose="020B0604020202020204" pitchFamily="34" charset="0"/>
                  <a:cs typeface="Arial" panose="020B0604020202020204" pitchFamily="34" charset="0"/>
                </a:rPr>
                <a:t>5</a:t>
              </a:r>
              <a:endParaRPr lang="en-GB" sz="1200" dirty="0">
                <a:solidFill>
                  <a:srgbClr val="000000"/>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391FD97D-7D75-4A0A-9447-001A64DD9E66}"/>
                </a:ext>
              </a:extLst>
            </p:cNvPr>
            <p:cNvSpPr txBox="1"/>
            <p:nvPr/>
          </p:nvSpPr>
          <p:spPr>
            <a:xfrm>
              <a:off x="1351254" y="5326742"/>
              <a:ext cx="354584" cy="830997"/>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48</a:t>
              </a:r>
            </a:p>
            <a:p>
              <a:pPr algn="ctr"/>
              <a:r>
                <a:rPr lang="en-US" sz="1200" dirty="0">
                  <a:solidFill>
                    <a:srgbClr val="000000"/>
                  </a:solidFill>
                  <a:latin typeface="Arial" panose="020B0604020202020204" pitchFamily="34" charset="0"/>
                  <a:cs typeface="Arial" panose="020B0604020202020204" pitchFamily="34" charset="0"/>
                </a:rPr>
                <a:t>1</a:t>
              </a:r>
              <a:r>
                <a:rPr lang="en-GB" sz="1200" dirty="0">
                  <a:solidFill>
                    <a:srgbClr val="000000"/>
                  </a:solidFill>
                  <a:latin typeface="Arial" panose="020B0604020202020204" pitchFamily="34" charset="0"/>
                  <a:cs typeface="Arial" panose="020B0604020202020204" pitchFamily="34" charset="0"/>
                </a:rPr>
                <a:t>2</a:t>
              </a:r>
            </a:p>
            <a:p>
              <a:pPr algn="ctr"/>
              <a:r>
                <a:rPr lang="en-US" sz="1200" dirty="0">
                  <a:solidFill>
                    <a:srgbClr val="000000"/>
                  </a:solidFill>
                  <a:latin typeface="Arial" panose="020B0604020202020204" pitchFamily="34" charset="0"/>
                  <a:cs typeface="Arial" panose="020B0604020202020204" pitchFamily="34" charset="0"/>
                </a:rPr>
                <a:t>1</a:t>
              </a:r>
              <a:r>
                <a:rPr lang="en-GB" sz="1200" dirty="0">
                  <a:solidFill>
                    <a:srgbClr val="000000"/>
                  </a:solidFill>
                  <a:latin typeface="Arial" panose="020B0604020202020204" pitchFamily="34" charset="0"/>
                  <a:cs typeface="Arial" panose="020B0604020202020204" pitchFamily="34" charset="0"/>
                </a:rPr>
                <a:t>9</a:t>
              </a:r>
            </a:p>
            <a:p>
              <a:pPr algn="ctr"/>
              <a:r>
                <a:rPr lang="en-US" sz="1200" dirty="0">
                  <a:solidFill>
                    <a:srgbClr val="000000"/>
                  </a:solidFill>
                  <a:latin typeface="Arial" panose="020B0604020202020204" pitchFamily="34" charset="0"/>
                  <a:cs typeface="Arial" panose="020B0604020202020204" pitchFamily="34" charset="0"/>
                </a:rPr>
                <a:t>20</a:t>
              </a:r>
              <a:endParaRPr lang="en-GB" sz="1200" dirty="0">
                <a:solidFill>
                  <a:srgbClr val="000000"/>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074C8DAD-6EB2-4DDD-ADB8-C184806E78B5}"/>
                </a:ext>
              </a:extLst>
            </p:cNvPr>
            <p:cNvSpPr txBox="1"/>
            <p:nvPr/>
          </p:nvSpPr>
          <p:spPr>
            <a:xfrm>
              <a:off x="2159033" y="5326742"/>
              <a:ext cx="354584" cy="830997"/>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26</a:t>
              </a:r>
            </a:p>
            <a:p>
              <a:pPr algn="ctr"/>
              <a:r>
                <a:rPr lang="en-US" sz="1200" dirty="0">
                  <a:solidFill>
                    <a:srgbClr val="000000"/>
                  </a:solidFill>
                  <a:latin typeface="Arial" panose="020B0604020202020204" pitchFamily="34" charset="0"/>
                  <a:cs typeface="Arial" panose="020B0604020202020204" pitchFamily="34" charset="0"/>
                </a:rPr>
                <a:t>7</a:t>
              </a:r>
              <a:endParaRPr lang="en-GB" sz="1200" dirty="0">
                <a:solidFill>
                  <a:srgbClr val="000000"/>
                </a:solidFill>
                <a:latin typeface="Arial" panose="020B0604020202020204" pitchFamily="34" charset="0"/>
                <a:cs typeface="Arial" panose="020B0604020202020204" pitchFamily="34" charset="0"/>
              </a:endParaRPr>
            </a:p>
            <a:p>
              <a:pPr algn="ctr"/>
              <a:r>
                <a:rPr lang="en-US" sz="1200" dirty="0">
                  <a:solidFill>
                    <a:srgbClr val="000000"/>
                  </a:solidFill>
                  <a:latin typeface="Arial" panose="020B0604020202020204" pitchFamily="34" charset="0"/>
                  <a:cs typeface="Arial" panose="020B0604020202020204" pitchFamily="34" charset="0"/>
                </a:rPr>
                <a:t>8</a:t>
              </a:r>
              <a:endParaRPr lang="en-GB" sz="1200" dirty="0">
                <a:solidFill>
                  <a:srgbClr val="000000"/>
                </a:solidFill>
                <a:latin typeface="Arial" panose="020B0604020202020204" pitchFamily="34" charset="0"/>
                <a:cs typeface="Arial" panose="020B0604020202020204" pitchFamily="34" charset="0"/>
              </a:endParaRPr>
            </a:p>
            <a:p>
              <a:pPr algn="ctr"/>
              <a:r>
                <a:rPr lang="en-US" sz="1200" dirty="0">
                  <a:solidFill>
                    <a:srgbClr val="000000"/>
                  </a:solidFill>
                  <a:latin typeface="Arial" panose="020B0604020202020204" pitchFamily="34" charset="0"/>
                  <a:cs typeface="Arial" panose="020B0604020202020204" pitchFamily="34" charset="0"/>
                </a:rPr>
                <a:t>1</a:t>
              </a:r>
              <a:r>
                <a:rPr lang="en-GB" sz="1200" dirty="0">
                  <a:solidFill>
                    <a:srgbClr val="000000"/>
                  </a:solidFill>
                  <a:latin typeface="Arial" panose="020B0604020202020204" pitchFamily="34" charset="0"/>
                  <a:cs typeface="Arial" panose="020B0604020202020204" pitchFamily="34" charset="0"/>
                </a:rPr>
                <a:t>2</a:t>
              </a:r>
            </a:p>
          </p:txBody>
        </p:sp>
        <p:sp>
          <p:nvSpPr>
            <p:cNvPr id="49" name="TextBox 48">
              <a:extLst>
                <a:ext uri="{FF2B5EF4-FFF2-40B4-BE49-F238E27FC236}">
                  <a16:creationId xmlns:a16="http://schemas.microsoft.com/office/drawing/2014/main" id="{A3ABDC59-6814-4AA3-A129-56687EEDC277}"/>
                </a:ext>
              </a:extLst>
            </p:cNvPr>
            <p:cNvSpPr txBox="1"/>
            <p:nvPr/>
          </p:nvSpPr>
          <p:spPr>
            <a:xfrm>
              <a:off x="2969411" y="5326742"/>
              <a:ext cx="354584" cy="830997"/>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18</a:t>
              </a:r>
            </a:p>
            <a:p>
              <a:pPr algn="ctr"/>
              <a:r>
                <a:rPr lang="en-US" sz="1200" dirty="0">
                  <a:solidFill>
                    <a:srgbClr val="000000"/>
                  </a:solidFill>
                  <a:latin typeface="Arial" panose="020B0604020202020204" pitchFamily="34" charset="0"/>
                  <a:cs typeface="Arial" panose="020B0604020202020204" pitchFamily="34" charset="0"/>
                </a:rPr>
                <a:t>4</a:t>
              </a:r>
              <a:endParaRPr lang="en-GB" sz="1200" dirty="0">
                <a:solidFill>
                  <a:srgbClr val="000000"/>
                </a:solidFill>
                <a:latin typeface="Arial" panose="020B0604020202020204" pitchFamily="34" charset="0"/>
                <a:cs typeface="Arial" panose="020B0604020202020204" pitchFamily="34" charset="0"/>
              </a:endParaRPr>
            </a:p>
            <a:p>
              <a:pPr algn="ctr"/>
              <a:r>
                <a:rPr lang="en-US" sz="1200" dirty="0">
                  <a:solidFill>
                    <a:srgbClr val="000000"/>
                  </a:solidFill>
                  <a:latin typeface="Arial" panose="020B0604020202020204" pitchFamily="34" charset="0"/>
                  <a:cs typeface="Arial" panose="020B0604020202020204" pitchFamily="34" charset="0"/>
                </a:rPr>
                <a:t>6</a:t>
              </a:r>
              <a:endParaRPr lang="en-GB" sz="1200" dirty="0">
                <a:solidFill>
                  <a:srgbClr val="000000"/>
                </a:solidFill>
                <a:latin typeface="Arial" panose="020B0604020202020204" pitchFamily="34" charset="0"/>
                <a:cs typeface="Arial" panose="020B0604020202020204" pitchFamily="34" charset="0"/>
              </a:endParaRPr>
            </a:p>
            <a:p>
              <a:pPr algn="ctr"/>
              <a:r>
                <a:rPr lang="en-US" sz="1200" dirty="0">
                  <a:solidFill>
                    <a:srgbClr val="000000"/>
                  </a:solidFill>
                  <a:latin typeface="Arial" panose="020B0604020202020204" pitchFamily="34" charset="0"/>
                  <a:cs typeface="Arial" panose="020B0604020202020204" pitchFamily="34" charset="0"/>
                </a:rPr>
                <a:t>7</a:t>
              </a:r>
              <a:endParaRPr lang="en-GB" sz="1200" dirty="0">
                <a:solidFill>
                  <a:srgbClr val="000000"/>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3E102CE7-0834-410B-8711-A91C6FE85EC9}"/>
                </a:ext>
              </a:extLst>
            </p:cNvPr>
            <p:cNvSpPr txBox="1"/>
            <p:nvPr/>
          </p:nvSpPr>
          <p:spPr>
            <a:xfrm>
              <a:off x="3774707" y="5326742"/>
              <a:ext cx="354584" cy="830997"/>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15</a:t>
              </a:r>
            </a:p>
            <a:p>
              <a:pPr algn="ctr"/>
              <a:r>
                <a:rPr lang="en-US" sz="1200" dirty="0">
                  <a:solidFill>
                    <a:srgbClr val="000000"/>
                  </a:solidFill>
                  <a:latin typeface="Arial" panose="020B0604020202020204" pitchFamily="34" charset="0"/>
                  <a:cs typeface="Arial" panose="020B0604020202020204" pitchFamily="34" charset="0"/>
                </a:rPr>
                <a:t>1</a:t>
              </a:r>
              <a:endParaRPr lang="en-GB" sz="1200" dirty="0">
                <a:solidFill>
                  <a:srgbClr val="000000"/>
                </a:solidFill>
                <a:latin typeface="Arial" panose="020B0604020202020204" pitchFamily="34" charset="0"/>
                <a:cs typeface="Arial" panose="020B0604020202020204" pitchFamily="34" charset="0"/>
              </a:endParaRPr>
            </a:p>
            <a:p>
              <a:pPr algn="ctr"/>
              <a:r>
                <a:rPr lang="en-US" sz="1200" dirty="0">
                  <a:solidFill>
                    <a:srgbClr val="000000"/>
                  </a:solidFill>
                  <a:latin typeface="Arial" panose="020B0604020202020204" pitchFamily="34" charset="0"/>
                  <a:cs typeface="Arial" panose="020B0604020202020204" pitchFamily="34" charset="0"/>
                </a:rPr>
                <a:t>5</a:t>
              </a:r>
              <a:endParaRPr lang="en-GB" sz="1200" dirty="0">
                <a:solidFill>
                  <a:srgbClr val="000000"/>
                </a:solidFill>
                <a:latin typeface="Arial" panose="020B0604020202020204" pitchFamily="34" charset="0"/>
                <a:cs typeface="Arial" panose="020B0604020202020204" pitchFamily="34" charset="0"/>
              </a:endParaRPr>
            </a:p>
            <a:p>
              <a:pPr algn="ctr"/>
              <a:r>
                <a:rPr lang="en-US" sz="1200" dirty="0">
                  <a:solidFill>
                    <a:srgbClr val="000000"/>
                  </a:solidFill>
                  <a:latin typeface="Arial" panose="020B0604020202020204" pitchFamily="34" charset="0"/>
                  <a:cs typeface="Arial" panose="020B0604020202020204" pitchFamily="34" charset="0"/>
                </a:rPr>
                <a:t>4</a:t>
              </a:r>
              <a:endParaRPr lang="en-GB" sz="1200" dirty="0">
                <a:solidFill>
                  <a:srgbClr val="000000"/>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08161DBA-5DF4-4044-887F-3F678C9F2C6F}"/>
                </a:ext>
              </a:extLst>
            </p:cNvPr>
            <p:cNvSpPr txBox="1"/>
            <p:nvPr/>
          </p:nvSpPr>
          <p:spPr>
            <a:xfrm>
              <a:off x="4181230" y="5326742"/>
              <a:ext cx="354584" cy="830997"/>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12</a:t>
              </a:r>
            </a:p>
            <a:p>
              <a:pPr algn="ctr"/>
              <a:r>
                <a:rPr lang="en-US" sz="1200" dirty="0">
                  <a:solidFill>
                    <a:srgbClr val="000000"/>
                  </a:solidFill>
                  <a:latin typeface="Arial" panose="020B0604020202020204" pitchFamily="34" charset="0"/>
                  <a:cs typeface="Arial" panose="020B0604020202020204" pitchFamily="34" charset="0"/>
                </a:rPr>
                <a:t>1</a:t>
              </a:r>
              <a:endParaRPr lang="en-GB" sz="1200" dirty="0">
                <a:solidFill>
                  <a:srgbClr val="000000"/>
                </a:solidFill>
                <a:latin typeface="Arial" panose="020B0604020202020204" pitchFamily="34" charset="0"/>
                <a:cs typeface="Arial" panose="020B0604020202020204" pitchFamily="34" charset="0"/>
              </a:endParaRPr>
            </a:p>
            <a:p>
              <a:pPr algn="ctr"/>
              <a:r>
                <a:rPr lang="en-US" sz="1200" dirty="0">
                  <a:solidFill>
                    <a:srgbClr val="000000"/>
                  </a:solidFill>
                  <a:latin typeface="Arial" panose="020B0604020202020204" pitchFamily="34" charset="0"/>
                  <a:cs typeface="Arial" panose="020B0604020202020204" pitchFamily="34" charset="0"/>
                </a:rPr>
                <a:t>5</a:t>
              </a:r>
              <a:endParaRPr lang="en-GB" sz="1200" dirty="0">
                <a:solidFill>
                  <a:srgbClr val="000000"/>
                </a:solidFill>
                <a:latin typeface="Arial" panose="020B0604020202020204" pitchFamily="34" charset="0"/>
                <a:cs typeface="Arial" panose="020B0604020202020204" pitchFamily="34" charset="0"/>
              </a:endParaRPr>
            </a:p>
            <a:p>
              <a:pPr algn="ctr"/>
              <a:r>
                <a:rPr lang="en-US" sz="1200" dirty="0">
                  <a:solidFill>
                    <a:srgbClr val="000000"/>
                  </a:solidFill>
                  <a:latin typeface="Arial" panose="020B0604020202020204" pitchFamily="34" charset="0"/>
                  <a:cs typeface="Arial" panose="020B0604020202020204" pitchFamily="34" charset="0"/>
                </a:rPr>
                <a:t>4</a:t>
              </a:r>
              <a:endParaRPr lang="en-GB" sz="1200" dirty="0">
                <a:solidFill>
                  <a:srgbClr val="000000"/>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B00F3DBE-85EB-40A1-BA25-98A8E63765A6}"/>
                </a:ext>
              </a:extLst>
            </p:cNvPr>
            <p:cNvSpPr txBox="1"/>
            <p:nvPr/>
          </p:nvSpPr>
          <p:spPr>
            <a:xfrm>
              <a:off x="368497" y="5326742"/>
              <a:ext cx="569387" cy="830997"/>
            </a:xfrm>
            <a:prstGeom prst="rect">
              <a:avLst/>
            </a:prstGeom>
            <a:noFill/>
          </p:spPr>
          <p:txBody>
            <a:bodyPr wrap="none" rtlCol="0" anchor="t" anchorCtr="0">
              <a:spAutoFit/>
            </a:bodyPr>
            <a:lstStyle/>
            <a:p>
              <a:pPr algn="r"/>
              <a:r>
                <a:rPr lang="en-GB" sz="1200" dirty="0">
                  <a:solidFill>
                    <a:srgbClr val="000000"/>
                  </a:solidFill>
                  <a:latin typeface="Arial" panose="020B0604020202020204" pitchFamily="34" charset="0"/>
                  <a:cs typeface="Arial" panose="020B0604020202020204" pitchFamily="34" charset="0"/>
                </a:rPr>
                <a:t>41A</a:t>
              </a:r>
            </a:p>
            <a:p>
              <a:pPr algn="r"/>
              <a:r>
                <a:rPr lang="en-US" sz="1200" dirty="0">
                  <a:solidFill>
                    <a:srgbClr val="000000"/>
                  </a:solidFill>
                  <a:latin typeface="Arial" panose="020B0604020202020204" pitchFamily="34" charset="0"/>
                  <a:cs typeface="Arial" panose="020B0604020202020204" pitchFamily="34" charset="0"/>
                </a:rPr>
                <a:t>4</a:t>
              </a:r>
              <a:r>
                <a:rPr lang="en-GB" sz="1200" dirty="0">
                  <a:solidFill>
                    <a:srgbClr val="000000"/>
                  </a:solidFill>
                  <a:latin typeface="Arial" panose="020B0604020202020204" pitchFamily="34" charset="0"/>
                  <a:cs typeface="Arial" panose="020B0604020202020204" pitchFamily="34" charset="0"/>
                </a:rPr>
                <a:t>5F</a:t>
              </a:r>
            </a:p>
            <a:p>
              <a:pPr algn="r"/>
              <a:r>
                <a:rPr lang="en-US" sz="1200" dirty="0">
                  <a:solidFill>
                    <a:srgbClr val="000000"/>
                  </a:solidFill>
                  <a:latin typeface="Arial" panose="020B0604020202020204" pitchFamily="34" charset="0"/>
                  <a:cs typeface="Arial" panose="020B0604020202020204" pitchFamily="34" charset="0"/>
                </a:rPr>
                <a:t>W</a:t>
              </a:r>
              <a:r>
                <a:rPr lang="en-GB" sz="1200" dirty="0">
                  <a:solidFill>
                    <a:srgbClr val="000000"/>
                  </a:solidFill>
                  <a:latin typeface="Arial" panose="020B0604020202020204" pitchFamily="34" charset="0"/>
                  <a:cs typeface="Arial" panose="020B0604020202020204" pitchFamily="34" charset="0"/>
                </a:rPr>
                <a:t>T</a:t>
              </a:r>
            </a:p>
            <a:p>
              <a:pPr algn="r"/>
              <a:r>
                <a:rPr lang="en-GB" sz="1200" dirty="0">
                  <a:solidFill>
                    <a:srgbClr val="000000"/>
                  </a:solidFill>
                  <a:latin typeface="Arial" panose="020B0604020202020204" pitchFamily="34" charset="0"/>
                  <a:cs typeface="Arial" panose="020B0604020202020204" pitchFamily="34" charset="0"/>
                </a:rPr>
                <a:t>Other</a:t>
              </a:r>
            </a:p>
          </p:txBody>
        </p:sp>
        <p:sp>
          <p:nvSpPr>
            <p:cNvPr id="53" name="TextBox 52">
              <a:extLst>
                <a:ext uri="{FF2B5EF4-FFF2-40B4-BE49-F238E27FC236}">
                  <a16:creationId xmlns:a16="http://schemas.microsoft.com/office/drawing/2014/main" id="{4981DF26-4136-4B9F-A51B-5C9176B1574C}"/>
                </a:ext>
              </a:extLst>
            </p:cNvPr>
            <p:cNvSpPr txBox="1"/>
            <p:nvPr/>
          </p:nvSpPr>
          <p:spPr>
            <a:xfrm>
              <a:off x="60721" y="5133702"/>
              <a:ext cx="877163" cy="276999"/>
            </a:xfrm>
            <a:prstGeom prst="rect">
              <a:avLst/>
            </a:prstGeom>
            <a:noFill/>
          </p:spPr>
          <p:txBody>
            <a:bodyPr wrap="none" rtlCol="0" anchor="t" anchorCtr="0">
              <a:spAutoFit/>
            </a:bodyPr>
            <a:lstStyle/>
            <a:p>
              <a:pPr algn="r"/>
              <a:r>
                <a:rPr lang="en-GB" sz="1200" dirty="0">
                  <a:solidFill>
                    <a:srgbClr val="000000"/>
                  </a:solidFill>
                  <a:latin typeface="Arial" panose="020B0604020202020204" pitchFamily="34" charset="0"/>
                  <a:cs typeface="Arial" panose="020B0604020202020204" pitchFamily="34" charset="0"/>
                </a:rPr>
                <a:t>No. at risk</a:t>
              </a:r>
            </a:p>
          </p:txBody>
        </p:sp>
        <p:sp>
          <p:nvSpPr>
            <p:cNvPr id="54" name="TextBox 53">
              <a:extLst>
                <a:ext uri="{FF2B5EF4-FFF2-40B4-BE49-F238E27FC236}">
                  <a16:creationId xmlns:a16="http://schemas.microsoft.com/office/drawing/2014/main" id="{FFC97206-8817-458A-AED7-14B6EAE46D76}"/>
                </a:ext>
              </a:extLst>
            </p:cNvPr>
            <p:cNvSpPr txBox="1"/>
            <p:nvPr/>
          </p:nvSpPr>
          <p:spPr>
            <a:xfrm>
              <a:off x="1278713" y="3802743"/>
              <a:ext cx="569387" cy="830997"/>
            </a:xfrm>
            <a:prstGeom prst="rect">
              <a:avLst/>
            </a:prstGeom>
            <a:noFill/>
          </p:spPr>
          <p:txBody>
            <a:bodyPr wrap="none" rtlCol="0" anchor="t" anchorCtr="0">
              <a:spAutoFit/>
            </a:bodyPr>
            <a:lstStyle/>
            <a:p>
              <a:r>
                <a:rPr lang="en-GB" sz="1200" dirty="0">
                  <a:solidFill>
                    <a:srgbClr val="000000"/>
                  </a:solidFill>
                  <a:latin typeface="Arial" panose="020B0604020202020204" pitchFamily="34" charset="0"/>
                  <a:cs typeface="Arial" panose="020B0604020202020204" pitchFamily="34" charset="0"/>
                </a:rPr>
                <a:t>41A</a:t>
              </a:r>
            </a:p>
            <a:p>
              <a:r>
                <a:rPr lang="en-US" sz="1200" dirty="0">
                  <a:solidFill>
                    <a:srgbClr val="000000"/>
                  </a:solidFill>
                  <a:latin typeface="Arial" panose="020B0604020202020204" pitchFamily="34" charset="0"/>
                  <a:cs typeface="Arial" panose="020B0604020202020204" pitchFamily="34" charset="0"/>
                </a:rPr>
                <a:t>4</a:t>
              </a:r>
              <a:r>
                <a:rPr lang="en-GB" sz="1200" dirty="0">
                  <a:solidFill>
                    <a:srgbClr val="000000"/>
                  </a:solidFill>
                  <a:latin typeface="Arial" panose="020B0604020202020204" pitchFamily="34" charset="0"/>
                  <a:cs typeface="Arial" panose="020B0604020202020204" pitchFamily="34" charset="0"/>
                </a:rPr>
                <a:t>5F</a:t>
              </a:r>
            </a:p>
            <a:p>
              <a:r>
                <a:rPr lang="en-US" sz="1200" dirty="0">
                  <a:solidFill>
                    <a:srgbClr val="000000"/>
                  </a:solidFill>
                  <a:latin typeface="Arial" panose="020B0604020202020204" pitchFamily="34" charset="0"/>
                  <a:cs typeface="Arial" panose="020B0604020202020204" pitchFamily="34" charset="0"/>
                </a:rPr>
                <a:t>W</a:t>
              </a:r>
              <a:r>
                <a:rPr lang="en-GB" sz="1200" dirty="0">
                  <a:solidFill>
                    <a:srgbClr val="000000"/>
                  </a:solidFill>
                  <a:latin typeface="Arial" panose="020B0604020202020204" pitchFamily="34" charset="0"/>
                  <a:cs typeface="Arial" panose="020B0604020202020204" pitchFamily="34" charset="0"/>
                </a:rPr>
                <a:t>T</a:t>
              </a:r>
            </a:p>
            <a:p>
              <a:r>
                <a:rPr lang="en-US" sz="1200" dirty="0">
                  <a:solidFill>
                    <a:srgbClr val="000000"/>
                  </a:solidFill>
                  <a:latin typeface="Arial" panose="020B0604020202020204" pitchFamily="34" charset="0"/>
                  <a:cs typeface="Arial" panose="020B0604020202020204" pitchFamily="34" charset="0"/>
                </a:rPr>
                <a:t>Other</a:t>
              </a:r>
              <a:endParaRPr lang="en-GB" sz="1200" dirty="0">
                <a:solidFill>
                  <a:srgbClr val="000000"/>
                </a:solidFill>
                <a:latin typeface="Arial" panose="020B0604020202020204" pitchFamily="34" charset="0"/>
                <a:cs typeface="Arial" panose="020B0604020202020204" pitchFamily="34" charset="0"/>
              </a:endParaRPr>
            </a:p>
          </p:txBody>
        </p:sp>
        <p:cxnSp>
          <p:nvCxnSpPr>
            <p:cNvPr id="55" name="Straight Connector 54">
              <a:extLst>
                <a:ext uri="{FF2B5EF4-FFF2-40B4-BE49-F238E27FC236}">
                  <a16:creationId xmlns:a16="http://schemas.microsoft.com/office/drawing/2014/main" id="{AD7229D3-1416-4164-8528-CE6577254C6A}"/>
                </a:ext>
              </a:extLst>
            </p:cNvPr>
            <p:cNvCxnSpPr/>
            <p:nvPr/>
          </p:nvCxnSpPr>
          <p:spPr>
            <a:xfrm>
              <a:off x="1092696" y="3946176"/>
              <a:ext cx="21600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A87B596-365D-49B4-A2C9-0E7F235200D3}"/>
                </a:ext>
              </a:extLst>
            </p:cNvPr>
            <p:cNvCxnSpPr/>
            <p:nvPr/>
          </p:nvCxnSpPr>
          <p:spPr>
            <a:xfrm>
              <a:off x="1092696" y="4130945"/>
              <a:ext cx="21600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CB72C94-057F-469A-B5FD-1F08ABEB629D}"/>
                </a:ext>
              </a:extLst>
            </p:cNvPr>
            <p:cNvCxnSpPr/>
            <p:nvPr/>
          </p:nvCxnSpPr>
          <p:spPr>
            <a:xfrm>
              <a:off x="1092696" y="4301776"/>
              <a:ext cx="216000"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3497B0E-62E4-4395-B497-2FED7E651EB7}"/>
                </a:ext>
              </a:extLst>
            </p:cNvPr>
            <p:cNvCxnSpPr/>
            <p:nvPr/>
          </p:nvCxnSpPr>
          <p:spPr>
            <a:xfrm>
              <a:off x="1092696" y="4486545"/>
              <a:ext cx="216000" cy="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8E2CD4EE-AF6A-4E5B-8B4F-6AC8D0064EE1}"/>
                </a:ext>
              </a:extLst>
            </p:cNvPr>
            <p:cNvSpPr txBox="1"/>
            <p:nvPr/>
          </p:nvSpPr>
          <p:spPr>
            <a:xfrm>
              <a:off x="3433903" y="2141583"/>
              <a:ext cx="827471" cy="276999"/>
            </a:xfrm>
            <a:prstGeom prst="rect">
              <a:avLst/>
            </a:prstGeom>
            <a:noFill/>
          </p:spPr>
          <p:txBody>
            <a:bodyPr wrap="none" rtlCol="0" anchor="t" anchorCtr="0">
              <a:spAutoFit/>
            </a:bodyPr>
            <a:lstStyle/>
            <a:p>
              <a:r>
                <a:rPr lang="en-US" sz="1200" dirty="0">
                  <a:solidFill>
                    <a:srgbClr val="000000"/>
                  </a:solidFill>
                  <a:latin typeface="Arial" panose="020B0604020202020204" pitchFamily="34" charset="0"/>
                  <a:cs typeface="Arial" panose="020B0604020202020204" pitchFamily="34" charset="0"/>
                </a:rPr>
                <a:t>p=0.6585</a:t>
              </a:r>
              <a:endParaRPr lang="en-GB" sz="1200" dirty="0">
                <a:solidFill>
                  <a:srgbClr val="000000"/>
                </a:solidFill>
                <a:latin typeface="Arial" panose="020B0604020202020204" pitchFamily="34" charset="0"/>
                <a:cs typeface="Arial" panose="020B0604020202020204" pitchFamily="34" charset="0"/>
              </a:endParaRPr>
            </a:p>
          </p:txBody>
        </p:sp>
        <p:sp>
          <p:nvSpPr>
            <p:cNvPr id="60" name="Freeform: Shape 288">
              <a:extLst>
                <a:ext uri="{FF2B5EF4-FFF2-40B4-BE49-F238E27FC236}">
                  <a16:creationId xmlns:a16="http://schemas.microsoft.com/office/drawing/2014/main" id="{ACDEE241-395E-4F0F-8E6B-5E8C05BBC291}"/>
                </a:ext>
              </a:extLst>
            </p:cNvPr>
            <p:cNvSpPr/>
            <p:nvPr/>
          </p:nvSpPr>
          <p:spPr>
            <a:xfrm>
              <a:off x="1236065" y="2032282"/>
              <a:ext cx="3066159" cy="1004083"/>
            </a:xfrm>
            <a:custGeom>
              <a:avLst/>
              <a:gdLst>
                <a:gd name="connsiteX0" fmla="*/ 7144 w 4333875"/>
                <a:gd name="connsiteY0" fmla="*/ 7144 h 1419225"/>
                <a:gd name="connsiteX1" fmla="*/ 7144 w 4333875"/>
                <a:gd name="connsiteY1" fmla="*/ 65342 h 1419225"/>
                <a:gd name="connsiteX2" fmla="*/ 99155 w 4333875"/>
                <a:gd name="connsiteY2" fmla="*/ 65342 h 1419225"/>
                <a:gd name="connsiteX3" fmla="*/ 99155 w 4333875"/>
                <a:gd name="connsiteY3" fmla="*/ 77534 h 1419225"/>
                <a:gd name="connsiteX4" fmla="*/ 112776 w 4333875"/>
                <a:gd name="connsiteY4" fmla="*/ 77534 h 1419225"/>
                <a:gd name="connsiteX5" fmla="*/ 112776 w 4333875"/>
                <a:gd name="connsiteY5" fmla="*/ 130778 h 1419225"/>
                <a:gd name="connsiteX6" fmla="*/ 233172 w 4333875"/>
                <a:gd name="connsiteY6" fmla="*/ 130778 h 1419225"/>
                <a:gd name="connsiteX7" fmla="*/ 233172 w 4333875"/>
                <a:gd name="connsiteY7" fmla="*/ 143351 h 1419225"/>
                <a:gd name="connsiteX8" fmla="*/ 244507 w 4333875"/>
                <a:gd name="connsiteY8" fmla="*/ 143351 h 1419225"/>
                <a:gd name="connsiteX9" fmla="*/ 244507 w 4333875"/>
                <a:gd name="connsiteY9" fmla="*/ 183071 h 1419225"/>
                <a:gd name="connsiteX10" fmla="*/ 257080 w 4333875"/>
                <a:gd name="connsiteY10" fmla="*/ 183071 h 1419225"/>
                <a:gd name="connsiteX11" fmla="*/ 257080 w 4333875"/>
                <a:gd name="connsiteY11" fmla="*/ 197072 h 1419225"/>
                <a:gd name="connsiteX12" fmla="*/ 271558 w 4333875"/>
                <a:gd name="connsiteY12" fmla="*/ 197072 h 1419225"/>
                <a:gd name="connsiteX13" fmla="*/ 271558 w 4333875"/>
                <a:gd name="connsiteY13" fmla="*/ 223647 h 1419225"/>
                <a:gd name="connsiteX14" fmla="*/ 285083 w 4333875"/>
                <a:gd name="connsiteY14" fmla="*/ 223647 h 1419225"/>
                <a:gd name="connsiteX15" fmla="*/ 285083 w 4333875"/>
                <a:gd name="connsiteY15" fmla="*/ 263366 h 1419225"/>
                <a:gd name="connsiteX16" fmla="*/ 349568 w 4333875"/>
                <a:gd name="connsiteY16" fmla="*/ 263366 h 1419225"/>
                <a:gd name="connsiteX17" fmla="*/ 349568 w 4333875"/>
                <a:gd name="connsiteY17" fmla="*/ 330137 h 1419225"/>
                <a:gd name="connsiteX18" fmla="*/ 484918 w 4333875"/>
                <a:gd name="connsiteY18" fmla="*/ 330137 h 1419225"/>
                <a:gd name="connsiteX19" fmla="*/ 484918 w 4333875"/>
                <a:gd name="connsiteY19" fmla="*/ 463296 h 1419225"/>
                <a:gd name="connsiteX20" fmla="*/ 630650 w 4333875"/>
                <a:gd name="connsiteY20" fmla="*/ 463296 h 1419225"/>
                <a:gd name="connsiteX21" fmla="*/ 630650 w 4333875"/>
                <a:gd name="connsiteY21" fmla="*/ 475488 h 1419225"/>
                <a:gd name="connsiteX22" fmla="*/ 642461 w 4333875"/>
                <a:gd name="connsiteY22" fmla="*/ 475488 h 1419225"/>
                <a:gd name="connsiteX23" fmla="*/ 642461 w 4333875"/>
                <a:gd name="connsiteY23" fmla="*/ 543592 h 1419225"/>
                <a:gd name="connsiteX24" fmla="*/ 670370 w 4333875"/>
                <a:gd name="connsiteY24" fmla="*/ 543592 h 1419225"/>
                <a:gd name="connsiteX25" fmla="*/ 670370 w 4333875"/>
                <a:gd name="connsiteY25" fmla="*/ 554355 h 1419225"/>
                <a:gd name="connsiteX26" fmla="*/ 682085 w 4333875"/>
                <a:gd name="connsiteY26" fmla="*/ 554355 h 1419225"/>
                <a:gd name="connsiteX27" fmla="*/ 682085 w 4333875"/>
                <a:gd name="connsiteY27" fmla="*/ 609029 h 1419225"/>
                <a:gd name="connsiteX28" fmla="*/ 815245 w 4333875"/>
                <a:gd name="connsiteY28" fmla="*/ 609029 h 1419225"/>
                <a:gd name="connsiteX29" fmla="*/ 815245 w 4333875"/>
                <a:gd name="connsiteY29" fmla="*/ 676180 h 1419225"/>
                <a:gd name="connsiteX30" fmla="*/ 909542 w 4333875"/>
                <a:gd name="connsiteY30" fmla="*/ 676180 h 1419225"/>
                <a:gd name="connsiteX31" fmla="*/ 909542 w 4333875"/>
                <a:gd name="connsiteY31" fmla="*/ 688848 h 1419225"/>
                <a:gd name="connsiteX32" fmla="*/ 920306 w 4333875"/>
                <a:gd name="connsiteY32" fmla="*/ 688848 h 1419225"/>
                <a:gd name="connsiteX33" fmla="*/ 920306 w 4333875"/>
                <a:gd name="connsiteY33" fmla="*/ 740283 h 1419225"/>
                <a:gd name="connsiteX34" fmla="*/ 935736 w 4333875"/>
                <a:gd name="connsiteY34" fmla="*/ 740283 h 1419225"/>
                <a:gd name="connsiteX35" fmla="*/ 935736 w 4333875"/>
                <a:gd name="connsiteY35" fmla="*/ 768667 h 1419225"/>
                <a:gd name="connsiteX36" fmla="*/ 947452 w 4333875"/>
                <a:gd name="connsiteY36" fmla="*/ 768667 h 1419225"/>
                <a:gd name="connsiteX37" fmla="*/ 947452 w 4333875"/>
                <a:gd name="connsiteY37" fmla="*/ 808006 h 1419225"/>
                <a:gd name="connsiteX38" fmla="*/ 961835 w 4333875"/>
                <a:gd name="connsiteY38" fmla="*/ 808006 h 1419225"/>
                <a:gd name="connsiteX39" fmla="*/ 961835 w 4333875"/>
                <a:gd name="connsiteY39" fmla="*/ 817912 h 1419225"/>
                <a:gd name="connsiteX40" fmla="*/ 1053465 w 4333875"/>
                <a:gd name="connsiteY40" fmla="*/ 817912 h 1419225"/>
                <a:gd name="connsiteX41" fmla="*/ 1053465 w 4333875"/>
                <a:gd name="connsiteY41" fmla="*/ 886968 h 1419225"/>
                <a:gd name="connsiteX42" fmla="*/ 1146429 w 4333875"/>
                <a:gd name="connsiteY42" fmla="*/ 886968 h 1419225"/>
                <a:gd name="connsiteX43" fmla="*/ 1146429 w 4333875"/>
                <a:gd name="connsiteY43" fmla="*/ 954596 h 1419225"/>
                <a:gd name="connsiteX44" fmla="*/ 1175290 w 4333875"/>
                <a:gd name="connsiteY44" fmla="*/ 954596 h 1419225"/>
                <a:gd name="connsiteX45" fmla="*/ 1175290 w 4333875"/>
                <a:gd name="connsiteY45" fmla="*/ 965454 h 1419225"/>
                <a:gd name="connsiteX46" fmla="*/ 1213580 w 4333875"/>
                <a:gd name="connsiteY46" fmla="*/ 965454 h 1419225"/>
                <a:gd name="connsiteX47" fmla="*/ 1213580 w 4333875"/>
                <a:gd name="connsiteY47" fmla="*/ 1046226 h 1419225"/>
                <a:gd name="connsiteX48" fmla="*/ 1239774 w 4333875"/>
                <a:gd name="connsiteY48" fmla="*/ 1046226 h 1419225"/>
                <a:gd name="connsiteX49" fmla="*/ 1239774 w 4333875"/>
                <a:gd name="connsiteY49" fmla="*/ 1058799 h 1419225"/>
                <a:gd name="connsiteX50" fmla="*/ 1251966 w 4333875"/>
                <a:gd name="connsiteY50" fmla="*/ 1058799 h 1419225"/>
                <a:gd name="connsiteX51" fmla="*/ 1251966 w 4333875"/>
                <a:gd name="connsiteY51" fmla="*/ 1125188 h 1419225"/>
                <a:gd name="connsiteX52" fmla="*/ 1650397 w 4333875"/>
                <a:gd name="connsiteY52" fmla="*/ 1125188 h 1419225"/>
                <a:gd name="connsiteX53" fmla="*/ 1650397 w 4333875"/>
                <a:gd name="connsiteY53" fmla="*/ 1138238 h 1419225"/>
                <a:gd name="connsiteX54" fmla="*/ 1663922 w 4333875"/>
                <a:gd name="connsiteY54" fmla="*/ 1138238 h 1419225"/>
                <a:gd name="connsiteX55" fmla="*/ 1663922 w 4333875"/>
                <a:gd name="connsiteY55" fmla="*/ 1219486 h 1419225"/>
                <a:gd name="connsiteX56" fmla="*/ 1809655 w 4333875"/>
                <a:gd name="connsiteY56" fmla="*/ 1219486 h 1419225"/>
                <a:gd name="connsiteX57" fmla="*/ 1809655 w 4333875"/>
                <a:gd name="connsiteY57" fmla="*/ 1296638 h 1419225"/>
                <a:gd name="connsiteX58" fmla="*/ 1822704 w 4333875"/>
                <a:gd name="connsiteY58" fmla="*/ 1296638 h 1419225"/>
                <a:gd name="connsiteX59" fmla="*/ 1822704 w 4333875"/>
                <a:gd name="connsiteY59" fmla="*/ 1311021 h 1419225"/>
                <a:gd name="connsiteX60" fmla="*/ 2366867 w 4333875"/>
                <a:gd name="connsiteY60" fmla="*/ 1311021 h 1419225"/>
                <a:gd name="connsiteX61" fmla="*/ 2366867 w 4333875"/>
                <a:gd name="connsiteY61" fmla="*/ 1417987 h 1419225"/>
                <a:gd name="connsiteX62" fmla="*/ 4336256 w 4333875"/>
                <a:gd name="connsiteY62" fmla="*/ 1417987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333875" h="1419225">
                  <a:moveTo>
                    <a:pt x="7144" y="7144"/>
                  </a:moveTo>
                  <a:lnTo>
                    <a:pt x="7144" y="65342"/>
                  </a:lnTo>
                  <a:lnTo>
                    <a:pt x="99155" y="65342"/>
                  </a:lnTo>
                  <a:lnTo>
                    <a:pt x="99155" y="77534"/>
                  </a:lnTo>
                  <a:lnTo>
                    <a:pt x="112776" y="77534"/>
                  </a:lnTo>
                  <a:lnTo>
                    <a:pt x="112776" y="130778"/>
                  </a:lnTo>
                  <a:lnTo>
                    <a:pt x="233172" y="130778"/>
                  </a:lnTo>
                  <a:lnTo>
                    <a:pt x="233172" y="143351"/>
                  </a:lnTo>
                  <a:lnTo>
                    <a:pt x="244507" y="143351"/>
                  </a:lnTo>
                  <a:lnTo>
                    <a:pt x="244507" y="183071"/>
                  </a:lnTo>
                  <a:lnTo>
                    <a:pt x="257080" y="183071"/>
                  </a:lnTo>
                  <a:lnTo>
                    <a:pt x="257080" y="197072"/>
                  </a:lnTo>
                  <a:lnTo>
                    <a:pt x="271558" y="197072"/>
                  </a:lnTo>
                  <a:lnTo>
                    <a:pt x="271558" y="223647"/>
                  </a:lnTo>
                  <a:lnTo>
                    <a:pt x="285083" y="223647"/>
                  </a:lnTo>
                  <a:lnTo>
                    <a:pt x="285083" y="263366"/>
                  </a:lnTo>
                  <a:lnTo>
                    <a:pt x="349568" y="263366"/>
                  </a:lnTo>
                  <a:lnTo>
                    <a:pt x="349568" y="330137"/>
                  </a:lnTo>
                  <a:lnTo>
                    <a:pt x="484918" y="330137"/>
                  </a:lnTo>
                  <a:lnTo>
                    <a:pt x="484918" y="463296"/>
                  </a:lnTo>
                  <a:lnTo>
                    <a:pt x="630650" y="463296"/>
                  </a:lnTo>
                  <a:lnTo>
                    <a:pt x="630650" y="475488"/>
                  </a:lnTo>
                  <a:lnTo>
                    <a:pt x="642461" y="475488"/>
                  </a:lnTo>
                  <a:lnTo>
                    <a:pt x="642461" y="543592"/>
                  </a:lnTo>
                  <a:lnTo>
                    <a:pt x="670370" y="543592"/>
                  </a:lnTo>
                  <a:lnTo>
                    <a:pt x="670370" y="554355"/>
                  </a:lnTo>
                  <a:lnTo>
                    <a:pt x="682085" y="554355"/>
                  </a:lnTo>
                  <a:lnTo>
                    <a:pt x="682085" y="609029"/>
                  </a:lnTo>
                  <a:lnTo>
                    <a:pt x="815245" y="609029"/>
                  </a:lnTo>
                  <a:lnTo>
                    <a:pt x="815245" y="676180"/>
                  </a:lnTo>
                  <a:lnTo>
                    <a:pt x="909542" y="676180"/>
                  </a:lnTo>
                  <a:lnTo>
                    <a:pt x="909542" y="688848"/>
                  </a:lnTo>
                  <a:lnTo>
                    <a:pt x="920306" y="688848"/>
                  </a:lnTo>
                  <a:lnTo>
                    <a:pt x="920306" y="740283"/>
                  </a:lnTo>
                  <a:lnTo>
                    <a:pt x="935736" y="740283"/>
                  </a:lnTo>
                  <a:lnTo>
                    <a:pt x="935736" y="768667"/>
                  </a:lnTo>
                  <a:lnTo>
                    <a:pt x="947452" y="768667"/>
                  </a:lnTo>
                  <a:lnTo>
                    <a:pt x="947452" y="808006"/>
                  </a:lnTo>
                  <a:lnTo>
                    <a:pt x="961835" y="808006"/>
                  </a:lnTo>
                  <a:lnTo>
                    <a:pt x="961835" y="817912"/>
                  </a:lnTo>
                  <a:lnTo>
                    <a:pt x="1053465" y="817912"/>
                  </a:lnTo>
                  <a:lnTo>
                    <a:pt x="1053465" y="886968"/>
                  </a:lnTo>
                  <a:lnTo>
                    <a:pt x="1146429" y="886968"/>
                  </a:lnTo>
                  <a:lnTo>
                    <a:pt x="1146429" y="954596"/>
                  </a:lnTo>
                  <a:lnTo>
                    <a:pt x="1175290" y="954596"/>
                  </a:lnTo>
                  <a:lnTo>
                    <a:pt x="1175290" y="965454"/>
                  </a:lnTo>
                  <a:lnTo>
                    <a:pt x="1213580" y="965454"/>
                  </a:lnTo>
                  <a:lnTo>
                    <a:pt x="1213580" y="1046226"/>
                  </a:lnTo>
                  <a:lnTo>
                    <a:pt x="1239774" y="1046226"/>
                  </a:lnTo>
                  <a:lnTo>
                    <a:pt x="1239774" y="1058799"/>
                  </a:lnTo>
                  <a:lnTo>
                    <a:pt x="1251966" y="1058799"/>
                  </a:lnTo>
                  <a:lnTo>
                    <a:pt x="1251966" y="1125188"/>
                  </a:lnTo>
                  <a:lnTo>
                    <a:pt x="1650397" y="1125188"/>
                  </a:lnTo>
                  <a:lnTo>
                    <a:pt x="1650397" y="1138238"/>
                  </a:lnTo>
                  <a:lnTo>
                    <a:pt x="1663922" y="1138238"/>
                  </a:lnTo>
                  <a:lnTo>
                    <a:pt x="1663922" y="1219486"/>
                  </a:lnTo>
                  <a:lnTo>
                    <a:pt x="1809655" y="1219486"/>
                  </a:lnTo>
                  <a:lnTo>
                    <a:pt x="1809655" y="1296638"/>
                  </a:lnTo>
                  <a:lnTo>
                    <a:pt x="1822704" y="1296638"/>
                  </a:lnTo>
                  <a:lnTo>
                    <a:pt x="1822704" y="1311021"/>
                  </a:lnTo>
                  <a:lnTo>
                    <a:pt x="2366867" y="1311021"/>
                  </a:lnTo>
                  <a:lnTo>
                    <a:pt x="2366867" y="1417987"/>
                  </a:lnTo>
                  <a:lnTo>
                    <a:pt x="4336256" y="1417987"/>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1" name="Freeform: Shape 289">
              <a:extLst>
                <a:ext uri="{FF2B5EF4-FFF2-40B4-BE49-F238E27FC236}">
                  <a16:creationId xmlns:a16="http://schemas.microsoft.com/office/drawing/2014/main" id="{04390EE1-E05A-482F-87E1-5D9A9FFF675A}"/>
                </a:ext>
              </a:extLst>
            </p:cNvPr>
            <p:cNvSpPr/>
            <p:nvPr/>
          </p:nvSpPr>
          <p:spPr>
            <a:xfrm>
              <a:off x="1232561" y="2024600"/>
              <a:ext cx="3093114" cy="2527054"/>
            </a:xfrm>
            <a:custGeom>
              <a:avLst/>
              <a:gdLst>
                <a:gd name="connsiteX0" fmla="*/ 4366451 w 4371975"/>
                <a:gd name="connsiteY0" fmla="*/ 3567398 h 3571875"/>
                <a:gd name="connsiteX1" fmla="*/ 4366451 w 4371975"/>
                <a:gd name="connsiteY1" fmla="*/ 1759077 h 3571875"/>
                <a:gd name="connsiteX2" fmla="*/ 2158365 w 4371975"/>
                <a:gd name="connsiteY2" fmla="*/ 1759077 h 3571875"/>
                <a:gd name="connsiteX3" fmla="*/ 2158365 w 4371975"/>
                <a:gd name="connsiteY3" fmla="*/ 1281303 h 3571875"/>
                <a:gd name="connsiteX4" fmla="*/ 1574578 w 4371975"/>
                <a:gd name="connsiteY4" fmla="*/ 1281303 h 3571875"/>
                <a:gd name="connsiteX5" fmla="*/ 1574578 w 4371975"/>
                <a:gd name="connsiteY5" fmla="*/ 897350 h 3571875"/>
                <a:gd name="connsiteX6" fmla="*/ 1123855 w 4371975"/>
                <a:gd name="connsiteY6" fmla="*/ 897350 h 3571875"/>
                <a:gd name="connsiteX7" fmla="*/ 1123855 w 4371975"/>
                <a:gd name="connsiteY7" fmla="*/ 565214 h 3571875"/>
                <a:gd name="connsiteX8" fmla="*/ 449294 w 4371975"/>
                <a:gd name="connsiteY8" fmla="*/ 565214 h 3571875"/>
                <a:gd name="connsiteX9" fmla="*/ 449294 w 4371975"/>
                <a:gd name="connsiteY9" fmla="*/ 285941 h 3571875"/>
                <a:gd name="connsiteX10" fmla="*/ 354521 w 4371975"/>
                <a:gd name="connsiteY10" fmla="*/ 285941 h 3571875"/>
                <a:gd name="connsiteX11" fmla="*/ 354521 w 4371975"/>
                <a:gd name="connsiteY11" fmla="*/ 7144 h 3571875"/>
                <a:gd name="connsiteX12" fmla="*/ 7144 w 4371975"/>
                <a:gd name="connsiteY12" fmla="*/ 7144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71975" h="3571875">
                  <a:moveTo>
                    <a:pt x="4366451" y="3567398"/>
                  </a:moveTo>
                  <a:lnTo>
                    <a:pt x="4366451" y="1759077"/>
                  </a:lnTo>
                  <a:lnTo>
                    <a:pt x="2158365" y="1759077"/>
                  </a:lnTo>
                  <a:lnTo>
                    <a:pt x="2158365" y="1281303"/>
                  </a:lnTo>
                  <a:lnTo>
                    <a:pt x="1574578" y="1281303"/>
                  </a:lnTo>
                  <a:lnTo>
                    <a:pt x="1574578" y="897350"/>
                  </a:lnTo>
                  <a:lnTo>
                    <a:pt x="1123855" y="897350"/>
                  </a:lnTo>
                  <a:lnTo>
                    <a:pt x="1123855" y="565214"/>
                  </a:lnTo>
                  <a:lnTo>
                    <a:pt x="449294" y="565214"/>
                  </a:lnTo>
                  <a:lnTo>
                    <a:pt x="449294" y="285941"/>
                  </a:lnTo>
                  <a:lnTo>
                    <a:pt x="354521" y="285941"/>
                  </a:lnTo>
                  <a:lnTo>
                    <a:pt x="354521" y="7144"/>
                  </a:lnTo>
                  <a:lnTo>
                    <a:pt x="7144" y="7144"/>
                  </a:lnTo>
                </a:path>
              </a:pathLst>
            </a:custGeom>
            <a:ln w="2222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2" name="Freeform: Shape 290">
              <a:extLst>
                <a:ext uri="{FF2B5EF4-FFF2-40B4-BE49-F238E27FC236}">
                  <a16:creationId xmlns:a16="http://schemas.microsoft.com/office/drawing/2014/main" id="{FD7BC422-06D5-4FAB-9D98-6F9DBB2A66C2}"/>
                </a:ext>
              </a:extLst>
            </p:cNvPr>
            <p:cNvSpPr/>
            <p:nvPr/>
          </p:nvSpPr>
          <p:spPr>
            <a:xfrm>
              <a:off x="1232561" y="2024600"/>
              <a:ext cx="3072897" cy="1152337"/>
            </a:xfrm>
            <a:custGeom>
              <a:avLst/>
              <a:gdLst>
                <a:gd name="connsiteX0" fmla="*/ 4341209 w 4343400"/>
                <a:gd name="connsiteY0" fmla="*/ 1626489 h 1628775"/>
                <a:gd name="connsiteX1" fmla="*/ 1324166 w 4343400"/>
                <a:gd name="connsiteY1" fmla="*/ 1626489 h 1628775"/>
                <a:gd name="connsiteX2" fmla="*/ 1324166 w 4343400"/>
                <a:gd name="connsiteY2" fmla="*/ 1360742 h 1628775"/>
                <a:gd name="connsiteX3" fmla="*/ 1098137 w 4343400"/>
                <a:gd name="connsiteY3" fmla="*/ 1360742 h 1628775"/>
                <a:gd name="connsiteX4" fmla="*/ 1098137 w 4343400"/>
                <a:gd name="connsiteY4" fmla="*/ 1108043 h 1628775"/>
                <a:gd name="connsiteX5" fmla="*/ 833247 w 4343400"/>
                <a:gd name="connsiteY5" fmla="*/ 1108043 h 1628775"/>
                <a:gd name="connsiteX6" fmla="*/ 833247 w 4343400"/>
                <a:gd name="connsiteY6" fmla="*/ 856679 h 1628775"/>
                <a:gd name="connsiteX7" fmla="*/ 792194 w 4343400"/>
                <a:gd name="connsiteY7" fmla="*/ 856679 h 1628775"/>
                <a:gd name="connsiteX8" fmla="*/ 792194 w 4343400"/>
                <a:gd name="connsiteY8" fmla="*/ 843629 h 1628775"/>
                <a:gd name="connsiteX9" fmla="*/ 780955 w 4343400"/>
                <a:gd name="connsiteY9" fmla="*/ 843629 h 1628775"/>
                <a:gd name="connsiteX10" fmla="*/ 780955 w 4343400"/>
                <a:gd name="connsiteY10" fmla="*/ 405098 h 1628775"/>
                <a:gd name="connsiteX11" fmla="*/ 514731 w 4343400"/>
                <a:gd name="connsiteY11" fmla="*/ 405098 h 1628775"/>
                <a:gd name="connsiteX12" fmla="*/ 514731 w 4343400"/>
                <a:gd name="connsiteY12" fmla="*/ 207455 h 1628775"/>
                <a:gd name="connsiteX13" fmla="*/ 463296 w 4343400"/>
                <a:gd name="connsiteY13" fmla="*/ 207455 h 1628775"/>
                <a:gd name="connsiteX14" fmla="*/ 463296 w 4343400"/>
                <a:gd name="connsiteY14" fmla="*/ 179070 h 1628775"/>
                <a:gd name="connsiteX15" fmla="*/ 448818 w 4343400"/>
                <a:gd name="connsiteY15" fmla="*/ 179070 h 1628775"/>
                <a:gd name="connsiteX16" fmla="*/ 448818 w 4343400"/>
                <a:gd name="connsiteY16" fmla="*/ 20193 h 1628775"/>
                <a:gd name="connsiteX17" fmla="*/ 436245 w 4343400"/>
                <a:gd name="connsiteY17" fmla="*/ 20193 h 1628775"/>
                <a:gd name="connsiteX18" fmla="*/ 436245 w 4343400"/>
                <a:gd name="connsiteY18" fmla="*/ 7144 h 1628775"/>
                <a:gd name="connsiteX19" fmla="*/ 7144 w 4343400"/>
                <a:gd name="connsiteY19" fmla="*/ 7144 h 162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43400" h="1628775">
                  <a:moveTo>
                    <a:pt x="4341209" y="1626489"/>
                  </a:moveTo>
                  <a:lnTo>
                    <a:pt x="1324166" y="1626489"/>
                  </a:lnTo>
                  <a:lnTo>
                    <a:pt x="1324166" y="1360742"/>
                  </a:lnTo>
                  <a:lnTo>
                    <a:pt x="1098137" y="1360742"/>
                  </a:lnTo>
                  <a:lnTo>
                    <a:pt x="1098137" y="1108043"/>
                  </a:lnTo>
                  <a:lnTo>
                    <a:pt x="833247" y="1108043"/>
                  </a:lnTo>
                  <a:lnTo>
                    <a:pt x="833247" y="856679"/>
                  </a:lnTo>
                  <a:lnTo>
                    <a:pt x="792194" y="856679"/>
                  </a:lnTo>
                  <a:lnTo>
                    <a:pt x="792194" y="843629"/>
                  </a:lnTo>
                  <a:lnTo>
                    <a:pt x="780955" y="843629"/>
                  </a:lnTo>
                  <a:lnTo>
                    <a:pt x="780955" y="405098"/>
                  </a:lnTo>
                  <a:lnTo>
                    <a:pt x="514731" y="405098"/>
                  </a:lnTo>
                  <a:lnTo>
                    <a:pt x="514731" y="207455"/>
                  </a:lnTo>
                  <a:lnTo>
                    <a:pt x="463296" y="207455"/>
                  </a:lnTo>
                  <a:lnTo>
                    <a:pt x="463296" y="179070"/>
                  </a:lnTo>
                  <a:lnTo>
                    <a:pt x="448818" y="179070"/>
                  </a:lnTo>
                  <a:lnTo>
                    <a:pt x="448818" y="20193"/>
                  </a:lnTo>
                  <a:lnTo>
                    <a:pt x="436245" y="20193"/>
                  </a:lnTo>
                  <a:lnTo>
                    <a:pt x="436245" y="7144"/>
                  </a:lnTo>
                  <a:lnTo>
                    <a:pt x="7144" y="7144"/>
                  </a:lnTo>
                </a:path>
              </a:pathLst>
            </a:cu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3" name="Freeform: Shape 291">
              <a:extLst>
                <a:ext uri="{FF2B5EF4-FFF2-40B4-BE49-F238E27FC236}">
                  <a16:creationId xmlns:a16="http://schemas.microsoft.com/office/drawing/2014/main" id="{255AAB5F-6911-4E1E-825C-D0CED170F194}"/>
                </a:ext>
              </a:extLst>
            </p:cNvPr>
            <p:cNvSpPr/>
            <p:nvPr/>
          </p:nvSpPr>
          <p:spPr>
            <a:xfrm>
              <a:off x="1232561" y="2024600"/>
              <a:ext cx="3072897" cy="970389"/>
            </a:xfrm>
            <a:custGeom>
              <a:avLst/>
              <a:gdLst>
                <a:gd name="connsiteX0" fmla="*/ 4341209 w 4343400"/>
                <a:gd name="connsiteY0" fmla="*/ 1373791 h 1371600"/>
                <a:gd name="connsiteX1" fmla="*/ 2303240 w 4343400"/>
                <a:gd name="connsiteY1" fmla="*/ 1373791 h 1371600"/>
                <a:gd name="connsiteX2" fmla="*/ 2303240 w 4343400"/>
                <a:gd name="connsiteY2" fmla="*/ 1076897 h 1371600"/>
                <a:gd name="connsiteX3" fmla="*/ 1667923 w 4343400"/>
                <a:gd name="connsiteY3" fmla="*/ 1076897 h 1371600"/>
                <a:gd name="connsiteX4" fmla="*/ 1667923 w 4343400"/>
                <a:gd name="connsiteY4" fmla="*/ 816769 h 1371600"/>
                <a:gd name="connsiteX5" fmla="*/ 1641824 w 4343400"/>
                <a:gd name="connsiteY5" fmla="*/ 816769 h 1371600"/>
                <a:gd name="connsiteX6" fmla="*/ 1641824 w 4343400"/>
                <a:gd name="connsiteY6" fmla="*/ 590074 h 1371600"/>
                <a:gd name="connsiteX7" fmla="*/ 1630489 w 4343400"/>
                <a:gd name="connsiteY7" fmla="*/ 590074 h 1371600"/>
                <a:gd name="connsiteX8" fmla="*/ 1630489 w 4343400"/>
                <a:gd name="connsiteY8" fmla="*/ 575596 h 1371600"/>
                <a:gd name="connsiteX9" fmla="*/ 1576388 w 4343400"/>
                <a:gd name="connsiteY9" fmla="*/ 575596 h 1371600"/>
                <a:gd name="connsiteX10" fmla="*/ 1576388 w 4343400"/>
                <a:gd name="connsiteY10" fmla="*/ 564833 h 1371600"/>
                <a:gd name="connsiteX11" fmla="*/ 1230344 w 4343400"/>
                <a:gd name="connsiteY11" fmla="*/ 564833 h 1371600"/>
                <a:gd name="connsiteX12" fmla="*/ 1230344 w 4343400"/>
                <a:gd name="connsiteY12" fmla="*/ 367189 h 1371600"/>
                <a:gd name="connsiteX13" fmla="*/ 1019175 w 4343400"/>
                <a:gd name="connsiteY13" fmla="*/ 367189 h 1371600"/>
                <a:gd name="connsiteX14" fmla="*/ 1019175 w 4343400"/>
                <a:gd name="connsiteY14" fmla="*/ 179070 h 1371600"/>
                <a:gd name="connsiteX15" fmla="*/ 344138 w 4343400"/>
                <a:gd name="connsiteY15" fmla="*/ 179070 h 1371600"/>
                <a:gd name="connsiteX16" fmla="*/ 344138 w 4343400"/>
                <a:gd name="connsiteY16" fmla="*/ 7144 h 1371600"/>
                <a:gd name="connsiteX17" fmla="*/ 7144 w 4343400"/>
                <a:gd name="connsiteY17" fmla="*/ 7144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3400" h="1371600">
                  <a:moveTo>
                    <a:pt x="4341209" y="1373791"/>
                  </a:moveTo>
                  <a:lnTo>
                    <a:pt x="2303240" y="1373791"/>
                  </a:lnTo>
                  <a:lnTo>
                    <a:pt x="2303240" y="1076897"/>
                  </a:lnTo>
                  <a:lnTo>
                    <a:pt x="1667923" y="1076897"/>
                  </a:lnTo>
                  <a:lnTo>
                    <a:pt x="1667923" y="816769"/>
                  </a:lnTo>
                  <a:lnTo>
                    <a:pt x="1641824" y="816769"/>
                  </a:lnTo>
                  <a:lnTo>
                    <a:pt x="1641824" y="590074"/>
                  </a:lnTo>
                  <a:lnTo>
                    <a:pt x="1630489" y="590074"/>
                  </a:lnTo>
                  <a:lnTo>
                    <a:pt x="1630489" y="575596"/>
                  </a:lnTo>
                  <a:lnTo>
                    <a:pt x="1576388" y="575596"/>
                  </a:lnTo>
                  <a:lnTo>
                    <a:pt x="1576388" y="564833"/>
                  </a:lnTo>
                  <a:lnTo>
                    <a:pt x="1230344" y="564833"/>
                  </a:lnTo>
                  <a:lnTo>
                    <a:pt x="1230344" y="367189"/>
                  </a:lnTo>
                  <a:lnTo>
                    <a:pt x="1019175" y="367189"/>
                  </a:lnTo>
                  <a:lnTo>
                    <a:pt x="1019175" y="179070"/>
                  </a:lnTo>
                  <a:lnTo>
                    <a:pt x="344138" y="179070"/>
                  </a:lnTo>
                  <a:lnTo>
                    <a:pt x="344138" y="7144"/>
                  </a:lnTo>
                  <a:lnTo>
                    <a:pt x="7144" y="7144"/>
                  </a:lnTo>
                </a:path>
              </a:pathLst>
            </a:custGeom>
            <a:ln w="2222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64" name="Group 63">
            <a:extLst>
              <a:ext uri="{FF2B5EF4-FFF2-40B4-BE49-F238E27FC236}">
                <a16:creationId xmlns:a16="http://schemas.microsoft.com/office/drawing/2014/main" id="{1EBEBA44-B50E-4468-B4B9-F7D72D68611B}"/>
              </a:ext>
            </a:extLst>
          </p:cNvPr>
          <p:cNvGrpSpPr/>
          <p:nvPr/>
        </p:nvGrpSpPr>
        <p:grpSpPr>
          <a:xfrm>
            <a:off x="4392469" y="1930584"/>
            <a:ext cx="4475093" cy="4270019"/>
            <a:chOff x="4392469" y="1887720"/>
            <a:chExt cx="4475093" cy="4270019"/>
          </a:xfrm>
        </p:grpSpPr>
        <p:sp>
          <p:nvSpPr>
            <p:cNvPr id="65" name="Freeform 57">
              <a:extLst>
                <a:ext uri="{FF2B5EF4-FFF2-40B4-BE49-F238E27FC236}">
                  <a16:creationId xmlns:a16="http://schemas.microsoft.com/office/drawing/2014/main" id="{688D7B74-D3CF-4A31-BAA5-4EF68ED2D347}"/>
                </a:ext>
              </a:extLst>
            </p:cNvPr>
            <p:cNvSpPr>
              <a:spLocks/>
            </p:cNvSpPr>
            <p:nvPr/>
          </p:nvSpPr>
          <p:spPr bwMode="auto">
            <a:xfrm>
              <a:off x="5243399" y="2029112"/>
              <a:ext cx="3448793" cy="269987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6" name="Line 6">
              <a:extLst>
                <a:ext uri="{FF2B5EF4-FFF2-40B4-BE49-F238E27FC236}">
                  <a16:creationId xmlns:a16="http://schemas.microsoft.com/office/drawing/2014/main" id="{E336644D-0607-48FD-B7EA-0C74B712E925}"/>
                </a:ext>
              </a:extLst>
            </p:cNvPr>
            <p:cNvSpPr>
              <a:spLocks noChangeShapeType="1"/>
            </p:cNvSpPr>
            <p:nvPr/>
          </p:nvSpPr>
          <p:spPr bwMode="auto">
            <a:xfrm>
              <a:off x="5162985" y="2029111"/>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7" name="Line 7">
              <a:extLst>
                <a:ext uri="{FF2B5EF4-FFF2-40B4-BE49-F238E27FC236}">
                  <a16:creationId xmlns:a16="http://schemas.microsoft.com/office/drawing/2014/main" id="{815675DD-5E99-4E91-812B-982041B28A83}"/>
                </a:ext>
              </a:extLst>
            </p:cNvPr>
            <p:cNvSpPr>
              <a:spLocks noChangeShapeType="1"/>
            </p:cNvSpPr>
            <p:nvPr/>
          </p:nvSpPr>
          <p:spPr bwMode="auto">
            <a:xfrm>
              <a:off x="5162985" y="2541124"/>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8" name="Line 8">
              <a:extLst>
                <a:ext uri="{FF2B5EF4-FFF2-40B4-BE49-F238E27FC236}">
                  <a16:creationId xmlns:a16="http://schemas.microsoft.com/office/drawing/2014/main" id="{0C25A905-2AF1-4D97-8636-2BF56060632F}"/>
                </a:ext>
              </a:extLst>
            </p:cNvPr>
            <p:cNvSpPr>
              <a:spLocks noChangeShapeType="1"/>
            </p:cNvSpPr>
            <p:nvPr/>
          </p:nvSpPr>
          <p:spPr bwMode="auto">
            <a:xfrm>
              <a:off x="5162985" y="3041917"/>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9" name="Line 9">
              <a:extLst>
                <a:ext uri="{FF2B5EF4-FFF2-40B4-BE49-F238E27FC236}">
                  <a16:creationId xmlns:a16="http://schemas.microsoft.com/office/drawing/2014/main" id="{F1FD4D52-4952-4FD2-82FC-943384CB4022}"/>
                </a:ext>
              </a:extLst>
            </p:cNvPr>
            <p:cNvSpPr>
              <a:spLocks noChangeShapeType="1"/>
            </p:cNvSpPr>
            <p:nvPr/>
          </p:nvSpPr>
          <p:spPr bwMode="auto">
            <a:xfrm>
              <a:off x="5162985" y="3559539"/>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0" name="Line 10">
              <a:extLst>
                <a:ext uri="{FF2B5EF4-FFF2-40B4-BE49-F238E27FC236}">
                  <a16:creationId xmlns:a16="http://schemas.microsoft.com/office/drawing/2014/main" id="{94238B09-3284-491E-B3D3-2EC508A242BD}"/>
                </a:ext>
              </a:extLst>
            </p:cNvPr>
            <p:cNvSpPr>
              <a:spLocks noChangeShapeType="1"/>
            </p:cNvSpPr>
            <p:nvPr/>
          </p:nvSpPr>
          <p:spPr bwMode="auto">
            <a:xfrm>
              <a:off x="5162985" y="4065944"/>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1" name="Line 11">
              <a:extLst>
                <a:ext uri="{FF2B5EF4-FFF2-40B4-BE49-F238E27FC236}">
                  <a16:creationId xmlns:a16="http://schemas.microsoft.com/office/drawing/2014/main" id="{E1B3D9CB-0CD9-4541-873C-12B6DA2AE625}"/>
                </a:ext>
              </a:extLst>
            </p:cNvPr>
            <p:cNvSpPr>
              <a:spLocks noChangeShapeType="1"/>
            </p:cNvSpPr>
            <p:nvPr/>
          </p:nvSpPr>
          <p:spPr bwMode="auto">
            <a:xfrm>
              <a:off x="5162985" y="4577958"/>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2" name="Line 12">
              <a:extLst>
                <a:ext uri="{FF2B5EF4-FFF2-40B4-BE49-F238E27FC236}">
                  <a16:creationId xmlns:a16="http://schemas.microsoft.com/office/drawing/2014/main" id="{BDDC3948-8890-45C9-B366-D8236C35D938}"/>
                </a:ext>
              </a:extLst>
            </p:cNvPr>
            <p:cNvSpPr>
              <a:spLocks noChangeShapeType="1"/>
            </p:cNvSpPr>
            <p:nvPr/>
          </p:nvSpPr>
          <p:spPr bwMode="auto">
            <a:xfrm>
              <a:off x="7882810" y="4729427"/>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3" name="Line 13">
              <a:extLst>
                <a:ext uri="{FF2B5EF4-FFF2-40B4-BE49-F238E27FC236}">
                  <a16:creationId xmlns:a16="http://schemas.microsoft.com/office/drawing/2014/main" id="{35C127C9-10F0-4A05-9CD3-EB2499B1C0E3}"/>
                </a:ext>
              </a:extLst>
            </p:cNvPr>
            <p:cNvSpPr>
              <a:spLocks noChangeShapeType="1"/>
            </p:cNvSpPr>
            <p:nvPr/>
          </p:nvSpPr>
          <p:spPr bwMode="auto">
            <a:xfrm>
              <a:off x="7074066" y="4729427"/>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4" name="Line 19">
              <a:extLst>
                <a:ext uri="{FF2B5EF4-FFF2-40B4-BE49-F238E27FC236}">
                  <a16:creationId xmlns:a16="http://schemas.microsoft.com/office/drawing/2014/main" id="{18C046BC-A277-4B3F-AE59-EECE549DCCF2}"/>
                </a:ext>
              </a:extLst>
            </p:cNvPr>
            <p:cNvSpPr>
              <a:spLocks noChangeShapeType="1"/>
            </p:cNvSpPr>
            <p:nvPr/>
          </p:nvSpPr>
          <p:spPr bwMode="auto">
            <a:xfrm>
              <a:off x="6265322" y="4729427"/>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5" name="Line 21">
              <a:extLst>
                <a:ext uri="{FF2B5EF4-FFF2-40B4-BE49-F238E27FC236}">
                  <a16:creationId xmlns:a16="http://schemas.microsoft.com/office/drawing/2014/main" id="{CC3508AC-6058-4EE6-847C-A5D790E584E1}"/>
                </a:ext>
              </a:extLst>
            </p:cNvPr>
            <p:cNvSpPr>
              <a:spLocks noChangeShapeType="1"/>
            </p:cNvSpPr>
            <p:nvPr/>
          </p:nvSpPr>
          <p:spPr bwMode="auto">
            <a:xfrm>
              <a:off x="5456578" y="4729427"/>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0791307A-0510-48BB-A84E-AAC22569D060}"/>
                </a:ext>
              </a:extLst>
            </p:cNvPr>
            <p:cNvSpPr txBox="1"/>
            <p:nvPr/>
          </p:nvSpPr>
          <p:spPr>
            <a:xfrm rot="16200000">
              <a:off x="3969783" y="3162809"/>
              <a:ext cx="1470274" cy="276999"/>
            </a:xfrm>
            <a:prstGeom prst="rect">
              <a:avLst/>
            </a:prstGeom>
            <a:noFill/>
          </p:spPr>
          <p:txBody>
            <a:bodyPr wrap="none" rtlCol="0">
              <a:spAutoFit/>
            </a:bodyPr>
            <a:lstStyle/>
            <a:p>
              <a:pPr algn="ctr" fontAlgn="base">
                <a:spcBef>
                  <a:spcPct val="0"/>
                </a:spcBef>
                <a:spcAft>
                  <a:spcPct val="0"/>
                </a:spcAft>
              </a:pPr>
              <a:r>
                <a:rPr lang="en-GB" sz="1200" dirty="0">
                  <a:solidFill>
                    <a:srgbClr val="000000"/>
                  </a:solidFill>
                  <a:latin typeface="Arial" panose="020B0604020202020204" pitchFamily="34" charset="0"/>
                  <a:cs typeface="Arial" panose="020B0604020202020204" pitchFamily="34" charset="0"/>
                </a:rPr>
                <a:t>Survival probability</a:t>
              </a:r>
            </a:p>
          </p:txBody>
        </p:sp>
        <p:sp>
          <p:nvSpPr>
            <p:cNvPr id="77" name="TextBox 76">
              <a:extLst>
                <a:ext uri="{FF2B5EF4-FFF2-40B4-BE49-F238E27FC236}">
                  <a16:creationId xmlns:a16="http://schemas.microsoft.com/office/drawing/2014/main" id="{DF5CD3DD-74AA-4CAA-A5A7-058FCBD34925}"/>
                </a:ext>
              </a:extLst>
            </p:cNvPr>
            <p:cNvSpPr txBox="1"/>
            <p:nvPr/>
          </p:nvSpPr>
          <p:spPr>
            <a:xfrm>
              <a:off x="6687272" y="5041345"/>
              <a:ext cx="688009" cy="276999"/>
            </a:xfrm>
            <a:prstGeom prst="rect">
              <a:avLst/>
            </a:prstGeom>
            <a:noFill/>
          </p:spPr>
          <p:txBody>
            <a:bodyPr wrap="none" rtlCol="0">
              <a:spAutoFit/>
            </a:bodyPr>
            <a:lstStyle/>
            <a:p>
              <a:pPr algn="ctr" fontAlgn="base">
                <a:spcBef>
                  <a:spcPct val="0"/>
                </a:spcBef>
                <a:spcAft>
                  <a:spcPct val="0"/>
                </a:spcAft>
              </a:pPr>
              <a:r>
                <a:rPr lang="en-GB" sz="1200" dirty="0">
                  <a:solidFill>
                    <a:srgbClr val="000000"/>
                  </a:solidFill>
                  <a:latin typeface="Arial" panose="020B0604020202020204" pitchFamily="34" charset="0"/>
                  <a:cs typeface="Arial" panose="020B0604020202020204" pitchFamily="34" charset="0"/>
                </a:rPr>
                <a:t>Months</a:t>
              </a:r>
            </a:p>
          </p:txBody>
        </p:sp>
        <p:sp>
          <p:nvSpPr>
            <p:cNvPr id="78" name="TextBox 77">
              <a:extLst>
                <a:ext uri="{FF2B5EF4-FFF2-40B4-BE49-F238E27FC236}">
                  <a16:creationId xmlns:a16="http://schemas.microsoft.com/office/drawing/2014/main" id="{387F2011-D503-4BB3-853B-7D3214D9A9CD}"/>
                </a:ext>
              </a:extLst>
            </p:cNvPr>
            <p:cNvSpPr txBox="1"/>
            <p:nvPr/>
          </p:nvSpPr>
          <p:spPr>
            <a:xfrm>
              <a:off x="4829483" y="1887720"/>
              <a:ext cx="397866"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1.0</a:t>
              </a:r>
            </a:p>
          </p:txBody>
        </p:sp>
        <p:sp>
          <p:nvSpPr>
            <p:cNvPr id="79" name="TextBox 78">
              <a:extLst>
                <a:ext uri="{FF2B5EF4-FFF2-40B4-BE49-F238E27FC236}">
                  <a16:creationId xmlns:a16="http://schemas.microsoft.com/office/drawing/2014/main" id="{B180B529-FCC5-446E-8EB6-BEA7EA474198}"/>
                </a:ext>
              </a:extLst>
            </p:cNvPr>
            <p:cNvSpPr txBox="1"/>
            <p:nvPr/>
          </p:nvSpPr>
          <p:spPr>
            <a:xfrm>
              <a:off x="4829485" y="2401750"/>
              <a:ext cx="397866"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0.8</a:t>
              </a:r>
            </a:p>
          </p:txBody>
        </p:sp>
        <p:sp>
          <p:nvSpPr>
            <p:cNvPr id="80" name="TextBox 79">
              <a:extLst>
                <a:ext uri="{FF2B5EF4-FFF2-40B4-BE49-F238E27FC236}">
                  <a16:creationId xmlns:a16="http://schemas.microsoft.com/office/drawing/2014/main" id="{0412DBB7-8A3E-4F60-8FD4-9D3AC36CE67A}"/>
                </a:ext>
              </a:extLst>
            </p:cNvPr>
            <p:cNvSpPr txBox="1"/>
            <p:nvPr/>
          </p:nvSpPr>
          <p:spPr>
            <a:xfrm>
              <a:off x="4829485" y="2902304"/>
              <a:ext cx="397866"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0.6</a:t>
              </a:r>
            </a:p>
          </p:txBody>
        </p:sp>
        <p:sp>
          <p:nvSpPr>
            <p:cNvPr id="81" name="TextBox 80">
              <a:extLst>
                <a:ext uri="{FF2B5EF4-FFF2-40B4-BE49-F238E27FC236}">
                  <a16:creationId xmlns:a16="http://schemas.microsoft.com/office/drawing/2014/main" id="{103BEEB4-C788-4627-A58C-5CC45639FBB9}"/>
                </a:ext>
              </a:extLst>
            </p:cNvPr>
            <p:cNvSpPr txBox="1"/>
            <p:nvPr/>
          </p:nvSpPr>
          <p:spPr>
            <a:xfrm>
              <a:off x="4829485" y="3419687"/>
              <a:ext cx="397866"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0.4</a:t>
              </a:r>
            </a:p>
          </p:txBody>
        </p:sp>
        <p:sp>
          <p:nvSpPr>
            <p:cNvPr id="82" name="TextBox 81">
              <a:extLst>
                <a:ext uri="{FF2B5EF4-FFF2-40B4-BE49-F238E27FC236}">
                  <a16:creationId xmlns:a16="http://schemas.microsoft.com/office/drawing/2014/main" id="{99C9FFDC-80A8-4232-8615-6A0D87CC4E72}"/>
                </a:ext>
              </a:extLst>
            </p:cNvPr>
            <p:cNvSpPr txBox="1"/>
            <p:nvPr/>
          </p:nvSpPr>
          <p:spPr>
            <a:xfrm>
              <a:off x="4829485" y="3925850"/>
              <a:ext cx="397866"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0.2</a:t>
              </a:r>
            </a:p>
          </p:txBody>
        </p:sp>
        <p:sp>
          <p:nvSpPr>
            <p:cNvPr id="83" name="TextBox 82">
              <a:extLst>
                <a:ext uri="{FF2B5EF4-FFF2-40B4-BE49-F238E27FC236}">
                  <a16:creationId xmlns:a16="http://schemas.microsoft.com/office/drawing/2014/main" id="{6C98FA71-23B5-4F9D-BEE9-FEF20A39AFFB}"/>
                </a:ext>
              </a:extLst>
            </p:cNvPr>
            <p:cNvSpPr txBox="1"/>
            <p:nvPr/>
          </p:nvSpPr>
          <p:spPr>
            <a:xfrm>
              <a:off x="4829489" y="4437622"/>
              <a:ext cx="397866"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0.0</a:t>
              </a:r>
            </a:p>
          </p:txBody>
        </p:sp>
        <p:sp>
          <p:nvSpPr>
            <p:cNvPr id="84" name="TextBox 83">
              <a:extLst>
                <a:ext uri="{FF2B5EF4-FFF2-40B4-BE49-F238E27FC236}">
                  <a16:creationId xmlns:a16="http://schemas.microsoft.com/office/drawing/2014/main" id="{4D1D5BBB-9CD7-47D6-BA24-AB82304C8CFF}"/>
                </a:ext>
              </a:extLst>
            </p:cNvPr>
            <p:cNvSpPr txBox="1"/>
            <p:nvPr/>
          </p:nvSpPr>
          <p:spPr>
            <a:xfrm>
              <a:off x="5326155" y="4760322"/>
              <a:ext cx="269625"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0</a:t>
              </a:r>
            </a:p>
          </p:txBody>
        </p:sp>
        <p:sp>
          <p:nvSpPr>
            <p:cNvPr id="85" name="TextBox 84">
              <a:extLst>
                <a:ext uri="{FF2B5EF4-FFF2-40B4-BE49-F238E27FC236}">
                  <a16:creationId xmlns:a16="http://schemas.microsoft.com/office/drawing/2014/main" id="{4F77C435-CE2B-4892-8F66-E37CA0B4D7C3}"/>
                </a:ext>
              </a:extLst>
            </p:cNvPr>
            <p:cNvSpPr txBox="1"/>
            <p:nvPr/>
          </p:nvSpPr>
          <p:spPr>
            <a:xfrm>
              <a:off x="6128071" y="4760322"/>
              <a:ext cx="269625"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6</a:t>
              </a:r>
            </a:p>
          </p:txBody>
        </p:sp>
        <p:sp>
          <p:nvSpPr>
            <p:cNvPr id="86" name="TextBox 85">
              <a:extLst>
                <a:ext uri="{FF2B5EF4-FFF2-40B4-BE49-F238E27FC236}">
                  <a16:creationId xmlns:a16="http://schemas.microsoft.com/office/drawing/2014/main" id="{8A3A9BB5-331F-4372-9F6C-FDB6F759DCA2}"/>
                </a:ext>
              </a:extLst>
            </p:cNvPr>
            <p:cNvSpPr txBox="1"/>
            <p:nvPr/>
          </p:nvSpPr>
          <p:spPr>
            <a:xfrm>
              <a:off x="6895970" y="4760322"/>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12</a:t>
              </a:r>
            </a:p>
          </p:txBody>
        </p:sp>
        <p:sp>
          <p:nvSpPr>
            <p:cNvPr id="87" name="TextBox 86">
              <a:extLst>
                <a:ext uri="{FF2B5EF4-FFF2-40B4-BE49-F238E27FC236}">
                  <a16:creationId xmlns:a16="http://schemas.microsoft.com/office/drawing/2014/main" id="{84D44E53-60FE-457F-ABBB-6B1191B8942A}"/>
                </a:ext>
              </a:extLst>
            </p:cNvPr>
            <p:cNvSpPr txBox="1"/>
            <p:nvPr/>
          </p:nvSpPr>
          <p:spPr>
            <a:xfrm>
              <a:off x="7703808" y="4760322"/>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18</a:t>
              </a:r>
            </a:p>
          </p:txBody>
        </p:sp>
        <p:sp>
          <p:nvSpPr>
            <p:cNvPr id="88" name="Line 12">
              <a:extLst>
                <a:ext uri="{FF2B5EF4-FFF2-40B4-BE49-F238E27FC236}">
                  <a16:creationId xmlns:a16="http://schemas.microsoft.com/office/drawing/2014/main" id="{2DA3F2F9-410C-4A83-994E-6AB8765B3011}"/>
                </a:ext>
              </a:extLst>
            </p:cNvPr>
            <p:cNvSpPr>
              <a:spLocks noChangeShapeType="1"/>
            </p:cNvSpPr>
            <p:nvPr/>
          </p:nvSpPr>
          <p:spPr bwMode="auto">
            <a:xfrm>
              <a:off x="7478438" y="4729427"/>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9" name="Line 13">
              <a:extLst>
                <a:ext uri="{FF2B5EF4-FFF2-40B4-BE49-F238E27FC236}">
                  <a16:creationId xmlns:a16="http://schemas.microsoft.com/office/drawing/2014/main" id="{40F732A3-FA9D-4243-9487-A24FE8864501}"/>
                </a:ext>
              </a:extLst>
            </p:cNvPr>
            <p:cNvSpPr>
              <a:spLocks noChangeShapeType="1"/>
            </p:cNvSpPr>
            <p:nvPr/>
          </p:nvSpPr>
          <p:spPr bwMode="auto">
            <a:xfrm>
              <a:off x="6669694" y="4729427"/>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90" name="Line 14">
              <a:extLst>
                <a:ext uri="{FF2B5EF4-FFF2-40B4-BE49-F238E27FC236}">
                  <a16:creationId xmlns:a16="http://schemas.microsoft.com/office/drawing/2014/main" id="{37AE8CF6-B11B-4FF1-8DBF-9B871D3D8EC1}"/>
                </a:ext>
              </a:extLst>
            </p:cNvPr>
            <p:cNvSpPr>
              <a:spLocks noChangeShapeType="1"/>
            </p:cNvSpPr>
            <p:nvPr/>
          </p:nvSpPr>
          <p:spPr bwMode="auto">
            <a:xfrm>
              <a:off x="8287182" y="4729427"/>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91" name="Line 19">
              <a:extLst>
                <a:ext uri="{FF2B5EF4-FFF2-40B4-BE49-F238E27FC236}">
                  <a16:creationId xmlns:a16="http://schemas.microsoft.com/office/drawing/2014/main" id="{CB56CB0A-4AB0-4313-9440-600EAD77F94F}"/>
                </a:ext>
              </a:extLst>
            </p:cNvPr>
            <p:cNvSpPr>
              <a:spLocks noChangeShapeType="1"/>
            </p:cNvSpPr>
            <p:nvPr/>
          </p:nvSpPr>
          <p:spPr bwMode="auto">
            <a:xfrm>
              <a:off x="5860950" y="4729427"/>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92" name="TextBox 91">
              <a:extLst>
                <a:ext uri="{FF2B5EF4-FFF2-40B4-BE49-F238E27FC236}">
                  <a16:creationId xmlns:a16="http://schemas.microsoft.com/office/drawing/2014/main" id="{2EEBD99D-5E50-454A-8DC9-4C84822878E7}"/>
                </a:ext>
              </a:extLst>
            </p:cNvPr>
            <p:cNvSpPr txBox="1"/>
            <p:nvPr/>
          </p:nvSpPr>
          <p:spPr>
            <a:xfrm>
              <a:off x="5725481" y="4760322"/>
              <a:ext cx="269625"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3</a:t>
              </a:r>
            </a:p>
          </p:txBody>
        </p:sp>
        <p:sp>
          <p:nvSpPr>
            <p:cNvPr id="93" name="TextBox 92">
              <a:extLst>
                <a:ext uri="{FF2B5EF4-FFF2-40B4-BE49-F238E27FC236}">
                  <a16:creationId xmlns:a16="http://schemas.microsoft.com/office/drawing/2014/main" id="{DE23EAD2-CE89-4F7E-8793-CBCF98A6B5D3}"/>
                </a:ext>
              </a:extLst>
            </p:cNvPr>
            <p:cNvSpPr txBox="1"/>
            <p:nvPr/>
          </p:nvSpPr>
          <p:spPr>
            <a:xfrm>
              <a:off x="6533260" y="4760322"/>
              <a:ext cx="269625"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9</a:t>
              </a:r>
            </a:p>
          </p:txBody>
        </p:sp>
        <p:sp>
          <p:nvSpPr>
            <p:cNvPr id="94" name="TextBox 93">
              <a:extLst>
                <a:ext uri="{FF2B5EF4-FFF2-40B4-BE49-F238E27FC236}">
                  <a16:creationId xmlns:a16="http://schemas.microsoft.com/office/drawing/2014/main" id="{0ECC51AF-E8B9-433F-A0B7-6FBC36EF4CBE}"/>
                </a:ext>
              </a:extLst>
            </p:cNvPr>
            <p:cNvSpPr txBox="1"/>
            <p:nvPr/>
          </p:nvSpPr>
          <p:spPr>
            <a:xfrm>
              <a:off x="7301159" y="4760322"/>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15</a:t>
              </a:r>
            </a:p>
          </p:txBody>
        </p:sp>
        <p:sp>
          <p:nvSpPr>
            <p:cNvPr id="95" name="TextBox 94">
              <a:extLst>
                <a:ext uri="{FF2B5EF4-FFF2-40B4-BE49-F238E27FC236}">
                  <a16:creationId xmlns:a16="http://schemas.microsoft.com/office/drawing/2014/main" id="{171BB1BB-E334-499B-AA64-8BE3C4FC68A7}"/>
                </a:ext>
              </a:extLst>
            </p:cNvPr>
            <p:cNvSpPr txBox="1"/>
            <p:nvPr/>
          </p:nvSpPr>
          <p:spPr>
            <a:xfrm>
              <a:off x="8106456" y="4760322"/>
              <a:ext cx="354584" cy="276999"/>
            </a:xfrm>
            <a:prstGeom prst="rect">
              <a:avLst/>
            </a:prstGeom>
            <a:noFill/>
          </p:spPr>
          <p:txBody>
            <a:bodyPr wrap="none" rtlCol="0" anchor="t" anchorCtr="0">
              <a:spAutoFit/>
            </a:bodyPr>
            <a:lstStyle/>
            <a:p>
              <a:pPr algn="ctr"/>
              <a:r>
                <a:rPr lang="en-US" sz="1200" dirty="0">
                  <a:solidFill>
                    <a:srgbClr val="000000"/>
                  </a:solidFill>
                  <a:latin typeface="Arial" panose="020B0604020202020204" pitchFamily="34" charset="0"/>
                  <a:cs typeface="Arial" panose="020B0604020202020204" pitchFamily="34" charset="0"/>
                </a:rPr>
                <a:t>2</a:t>
              </a:r>
              <a:r>
                <a:rPr lang="en-GB" sz="1200" dirty="0">
                  <a:solidFill>
                    <a:srgbClr val="000000"/>
                  </a:solidFill>
                  <a:latin typeface="Arial" panose="020B0604020202020204" pitchFamily="34" charset="0"/>
                  <a:cs typeface="Arial" panose="020B0604020202020204" pitchFamily="34" charset="0"/>
                </a:rPr>
                <a:t>1</a:t>
              </a:r>
            </a:p>
          </p:txBody>
        </p:sp>
        <p:sp>
          <p:nvSpPr>
            <p:cNvPr id="96" name="Line 14">
              <a:extLst>
                <a:ext uri="{FF2B5EF4-FFF2-40B4-BE49-F238E27FC236}">
                  <a16:creationId xmlns:a16="http://schemas.microsoft.com/office/drawing/2014/main" id="{D86E1EE1-BE60-4FD8-8C26-B60042C7F9E3}"/>
                </a:ext>
              </a:extLst>
            </p:cNvPr>
            <p:cNvSpPr>
              <a:spLocks noChangeShapeType="1"/>
            </p:cNvSpPr>
            <p:nvPr/>
          </p:nvSpPr>
          <p:spPr bwMode="auto">
            <a:xfrm>
              <a:off x="8691552" y="4729427"/>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97" name="TextBox 96">
              <a:extLst>
                <a:ext uri="{FF2B5EF4-FFF2-40B4-BE49-F238E27FC236}">
                  <a16:creationId xmlns:a16="http://schemas.microsoft.com/office/drawing/2014/main" id="{5275DCD7-46CD-4FD7-ABBA-679EB4FA2B67}"/>
                </a:ext>
              </a:extLst>
            </p:cNvPr>
            <p:cNvSpPr txBox="1"/>
            <p:nvPr/>
          </p:nvSpPr>
          <p:spPr>
            <a:xfrm>
              <a:off x="8512978" y="4760322"/>
              <a:ext cx="354584" cy="276999"/>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24</a:t>
              </a:r>
            </a:p>
          </p:txBody>
        </p:sp>
        <p:sp>
          <p:nvSpPr>
            <p:cNvPr id="98" name="TextBox 97">
              <a:extLst>
                <a:ext uri="{FF2B5EF4-FFF2-40B4-BE49-F238E27FC236}">
                  <a16:creationId xmlns:a16="http://schemas.microsoft.com/office/drawing/2014/main" id="{0224E213-8DA8-40A9-B1D6-C17B6B9ECD22}"/>
                </a:ext>
              </a:extLst>
            </p:cNvPr>
            <p:cNvSpPr txBox="1"/>
            <p:nvPr/>
          </p:nvSpPr>
          <p:spPr>
            <a:xfrm>
              <a:off x="5283676" y="5326742"/>
              <a:ext cx="354584" cy="830997"/>
            </a:xfrm>
            <a:prstGeom prst="rect">
              <a:avLst/>
            </a:prstGeom>
            <a:noFill/>
          </p:spPr>
          <p:txBody>
            <a:bodyPr wrap="none" rtlCol="0" anchor="t" anchorCtr="0">
              <a:spAutoFit/>
            </a:bodyPr>
            <a:lstStyle/>
            <a:p>
              <a:pPr algn="ctr"/>
              <a:r>
                <a:rPr lang="en-GB" sz="1200" dirty="0">
                  <a:solidFill>
                    <a:srgbClr val="000000"/>
                  </a:solidFill>
                  <a:latin typeface="Arial" panose="020B0604020202020204" pitchFamily="34" charset="0"/>
                  <a:cs typeface="Arial" panose="020B0604020202020204" pitchFamily="34" charset="0"/>
                </a:rPr>
                <a:t>54</a:t>
              </a:r>
            </a:p>
            <a:p>
              <a:pPr algn="ctr"/>
              <a:r>
                <a:rPr lang="en-US" sz="1200" dirty="0">
                  <a:solidFill>
                    <a:srgbClr val="000000"/>
                  </a:solidFill>
                  <a:latin typeface="Arial" panose="020B0604020202020204" pitchFamily="34" charset="0"/>
                  <a:cs typeface="Arial" panose="020B0604020202020204" pitchFamily="34" charset="0"/>
                </a:rPr>
                <a:t>1</a:t>
              </a:r>
              <a:r>
                <a:rPr lang="en-GB" sz="1200" dirty="0">
                  <a:solidFill>
                    <a:srgbClr val="000000"/>
                  </a:solidFill>
                  <a:latin typeface="Arial" panose="020B0604020202020204" pitchFamily="34" charset="0"/>
                  <a:cs typeface="Arial" panose="020B0604020202020204" pitchFamily="34" charset="0"/>
                </a:rPr>
                <a:t>3</a:t>
              </a:r>
            </a:p>
            <a:p>
              <a:pPr algn="ctr"/>
              <a:r>
                <a:rPr lang="en-US" sz="1200" dirty="0">
                  <a:solidFill>
                    <a:srgbClr val="000000"/>
                  </a:solidFill>
                  <a:latin typeface="Arial" panose="020B0604020202020204" pitchFamily="34" charset="0"/>
                  <a:cs typeface="Arial" panose="020B0604020202020204" pitchFamily="34" charset="0"/>
                </a:rPr>
                <a:t>2</a:t>
              </a:r>
              <a:r>
                <a:rPr lang="en-GB" sz="1200" dirty="0">
                  <a:solidFill>
                    <a:srgbClr val="000000"/>
                  </a:solidFill>
                  <a:latin typeface="Arial" panose="020B0604020202020204" pitchFamily="34" charset="0"/>
                  <a:cs typeface="Arial" panose="020B0604020202020204" pitchFamily="34" charset="0"/>
                </a:rPr>
                <a:t>0</a:t>
              </a:r>
            </a:p>
            <a:p>
              <a:pPr algn="ctr"/>
              <a:r>
                <a:rPr lang="en-US" sz="1200" dirty="0">
                  <a:solidFill>
                    <a:srgbClr val="000000"/>
                  </a:solidFill>
                  <a:latin typeface="Arial" panose="020B0604020202020204" pitchFamily="34" charset="0"/>
                  <a:cs typeface="Arial" panose="020B0604020202020204" pitchFamily="34" charset="0"/>
                </a:rPr>
                <a:t>2</a:t>
              </a:r>
              <a:r>
                <a:rPr lang="en-GB" sz="1200" dirty="0">
                  <a:solidFill>
                    <a:srgbClr val="000000"/>
                  </a:solidFill>
                  <a:latin typeface="Arial" panose="020B0604020202020204" pitchFamily="34" charset="0"/>
                  <a:cs typeface="Arial" panose="020B0604020202020204" pitchFamily="34" charset="0"/>
                </a:rPr>
                <a:t>1</a:t>
              </a:r>
            </a:p>
          </p:txBody>
        </p:sp>
        <p:sp>
          <p:nvSpPr>
            <p:cNvPr id="99" name="TextBox 98">
              <a:extLst>
                <a:ext uri="{FF2B5EF4-FFF2-40B4-BE49-F238E27FC236}">
                  <a16:creationId xmlns:a16="http://schemas.microsoft.com/office/drawing/2014/main" id="{073801DC-ADF5-4E22-B9EE-3BE5298FA15A}"/>
                </a:ext>
              </a:extLst>
            </p:cNvPr>
            <p:cNvSpPr txBox="1"/>
            <p:nvPr/>
          </p:nvSpPr>
          <p:spPr>
            <a:xfrm>
              <a:off x="6085591" y="5326742"/>
              <a:ext cx="354584" cy="830997"/>
            </a:xfrm>
            <a:prstGeom prst="rect">
              <a:avLst/>
            </a:prstGeom>
            <a:noFill/>
          </p:spPr>
          <p:txBody>
            <a:bodyPr wrap="none" rtlCol="0" anchor="t" anchorCtr="0">
              <a:spAutoFit/>
            </a:bodyPr>
            <a:lstStyle/>
            <a:p>
              <a:pPr algn="ctr"/>
              <a:r>
                <a:rPr lang="en-US" sz="1200" dirty="0">
                  <a:solidFill>
                    <a:srgbClr val="000000"/>
                  </a:solidFill>
                  <a:latin typeface="Arial" panose="020B0604020202020204" pitchFamily="34" charset="0"/>
                  <a:cs typeface="Arial" panose="020B0604020202020204" pitchFamily="34" charset="0"/>
                </a:rPr>
                <a:t>48</a:t>
              </a:r>
            </a:p>
            <a:p>
              <a:pPr algn="ctr"/>
              <a:r>
                <a:rPr lang="en-US" sz="1200" dirty="0">
                  <a:solidFill>
                    <a:srgbClr val="000000"/>
                  </a:solidFill>
                  <a:latin typeface="Arial" panose="020B0604020202020204" pitchFamily="34" charset="0"/>
                  <a:cs typeface="Arial" panose="020B0604020202020204" pitchFamily="34" charset="0"/>
                </a:rPr>
                <a:t>10</a:t>
              </a:r>
            </a:p>
            <a:p>
              <a:pPr algn="ctr"/>
              <a:r>
                <a:rPr lang="en-US" sz="1200" dirty="0">
                  <a:solidFill>
                    <a:srgbClr val="000000"/>
                  </a:solidFill>
                  <a:latin typeface="Arial" panose="020B0604020202020204" pitchFamily="34" charset="0"/>
                  <a:cs typeface="Arial" panose="020B0604020202020204" pitchFamily="34" charset="0"/>
                </a:rPr>
                <a:t>13</a:t>
              </a:r>
            </a:p>
            <a:p>
              <a:pPr algn="ctr"/>
              <a:r>
                <a:rPr lang="en-US" sz="1200" dirty="0">
                  <a:solidFill>
                    <a:srgbClr val="000000"/>
                  </a:solidFill>
                  <a:latin typeface="Arial" panose="020B0604020202020204" pitchFamily="34" charset="0"/>
                  <a:cs typeface="Arial" panose="020B0604020202020204" pitchFamily="34" charset="0"/>
                </a:rPr>
                <a:t>19</a:t>
              </a:r>
              <a:endParaRPr lang="en-GB" sz="1200" dirty="0">
                <a:solidFill>
                  <a:srgbClr val="000000"/>
                </a:solidFill>
                <a:latin typeface="Arial" panose="020B0604020202020204" pitchFamily="34" charset="0"/>
                <a:cs typeface="Arial" panose="020B0604020202020204" pitchFamily="34" charset="0"/>
              </a:endParaRPr>
            </a:p>
          </p:txBody>
        </p:sp>
        <p:sp>
          <p:nvSpPr>
            <p:cNvPr id="100" name="TextBox 99">
              <a:extLst>
                <a:ext uri="{FF2B5EF4-FFF2-40B4-BE49-F238E27FC236}">
                  <a16:creationId xmlns:a16="http://schemas.microsoft.com/office/drawing/2014/main" id="{28B6831D-5E02-43B6-B0F1-50BF1F450691}"/>
                </a:ext>
              </a:extLst>
            </p:cNvPr>
            <p:cNvSpPr txBox="1"/>
            <p:nvPr/>
          </p:nvSpPr>
          <p:spPr>
            <a:xfrm>
              <a:off x="6895970" y="5326742"/>
              <a:ext cx="354584" cy="830997"/>
            </a:xfrm>
            <a:prstGeom prst="rect">
              <a:avLst/>
            </a:prstGeom>
            <a:noFill/>
          </p:spPr>
          <p:txBody>
            <a:bodyPr wrap="none" rtlCol="0" anchor="t" anchorCtr="0">
              <a:spAutoFit/>
            </a:bodyPr>
            <a:lstStyle/>
            <a:p>
              <a:pPr algn="ctr"/>
              <a:r>
                <a:rPr lang="en-US" sz="1200" dirty="0">
                  <a:solidFill>
                    <a:srgbClr val="000000"/>
                  </a:solidFill>
                  <a:latin typeface="Arial" panose="020B0604020202020204" pitchFamily="34" charset="0"/>
                  <a:cs typeface="Arial" panose="020B0604020202020204" pitchFamily="34" charset="0"/>
                </a:rPr>
                <a:t>33</a:t>
              </a:r>
            </a:p>
            <a:p>
              <a:pPr algn="ctr"/>
              <a:r>
                <a:rPr lang="en-US" sz="1200" dirty="0">
                  <a:solidFill>
                    <a:srgbClr val="000000"/>
                  </a:solidFill>
                  <a:latin typeface="Arial" panose="020B0604020202020204" pitchFamily="34" charset="0"/>
                  <a:cs typeface="Arial" panose="020B0604020202020204" pitchFamily="34" charset="0"/>
                </a:rPr>
                <a:t>6</a:t>
              </a:r>
            </a:p>
            <a:p>
              <a:pPr algn="ctr"/>
              <a:r>
                <a:rPr lang="en-US" sz="1200" dirty="0">
                  <a:solidFill>
                    <a:srgbClr val="000000"/>
                  </a:solidFill>
                  <a:latin typeface="Arial" panose="020B0604020202020204" pitchFamily="34" charset="0"/>
                  <a:cs typeface="Arial" panose="020B0604020202020204" pitchFamily="34" charset="0"/>
                </a:rPr>
                <a:t>11</a:t>
              </a:r>
            </a:p>
            <a:p>
              <a:pPr algn="ctr"/>
              <a:r>
                <a:rPr lang="en-US" sz="1200" dirty="0">
                  <a:solidFill>
                    <a:srgbClr val="000000"/>
                  </a:solidFill>
                  <a:latin typeface="Arial" panose="020B0604020202020204" pitchFamily="34" charset="0"/>
                  <a:cs typeface="Arial" panose="020B0604020202020204" pitchFamily="34" charset="0"/>
                </a:rPr>
                <a:t>13</a:t>
              </a:r>
              <a:endParaRPr lang="en-GB" sz="1200" dirty="0">
                <a:solidFill>
                  <a:srgbClr val="000000"/>
                </a:solidFill>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371B6760-43E2-4780-B4EB-BC4C5FD87EFE}"/>
                </a:ext>
              </a:extLst>
            </p:cNvPr>
            <p:cNvSpPr txBox="1"/>
            <p:nvPr/>
          </p:nvSpPr>
          <p:spPr>
            <a:xfrm>
              <a:off x="7703807" y="5326742"/>
              <a:ext cx="354584" cy="830997"/>
            </a:xfrm>
            <a:prstGeom prst="rect">
              <a:avLst/>
            </a:prstGeom>
            <a:noFill/>
          </p:spPr>
          <p:txBody>
            <a:bodyPr wrap="none" rtlCol="0" anchor="t" anchorCtr="0">
              <a:spAutoFit/>
            </a:bodyPr>
            <a:lstStyle/>
            <a:p>
              <a:pPr algn="ctr"/>
              <a:r>
                <a:rPr lang="en-US" sz="1200" dirty="0">
                  <a:solidFill>
                    <a:srgbClr val="000000"/>
                  </a:solidFill>
                  <a:latin typeface="Arial" panose="020B0604020202020204" pitchFamily="34" charset="0"/>
                  <a:cs typeface="Arial" panose="020B0604020202020204" pitchFamily="34" charset="0"/>
                </a:rPr>
                <a:t>25</a:t>
              </a:r>
            </a:p>
            <a:p>
              <a:pPr algn="ctr"/>
              <a:r>
                <a:rPr lang="en-US" sz="1200" dirty="0">
                  <a:solidFill>
                    <a:srgbClr val="000000"/>
                  </a:solidFill>
                  <a:latin typeface="Arial" panose="020B0604020202020204" pitchFamily="34" charset="0"/>
                  <a:cs typeface="Arial" panose="020B0604020202020204" pitchFamily="34" charset="0"/>
                </a:rPr>
                <a:t>2</a:t>
              </a:r>
            </a:p>
            <a:p>
              <a:pPr algn="ctr"/>
              <a:r>
                <a:rPr lang="en-US" sz="1200" dirty="0">
                  <a:solidFill>
                    <a:srgbClr val="000000"/>
                  </a:solidFill>
                  <a:latin typeface="Arial" panose="020B0604020202020204" pitchFamily="34" charset="0"/>
                  <a:cs typeface="Arial" panose="020B0604020202020204" pitchFamily="34" charset="0"/>
                </a:rPr>
                <a:t>8</a:t>
              </a:r>
            </a:p>
            <a:p>
              <a:pPr algn="ctr"/>
              <a:r>
                <a:rPr lang="en-US" sz="1200" dirty="0">
                  <a:solidFill>
                    <a:srgbClr val="000000"/>
                  </a:solidFill>
                  <a:latin typeface="Arial" panose="020B0604020202020204" pitchFamily="34" charset="0"/>
                  <a:cs typeface="Arial" panose="020B0604020202020204" pitchFamily="34" charset="0"/>
                </a:rPr>
                <a:t>8</a:t>
              </a:r>
              <a:endParaRPr lang="en-GB" sz="1200" dirty="0">
                <a:solidFill>
                  <a:srgbClr val="000000"/>
                </a:solidFill>
                <a:latin typeface="Arial" panose="020B0604020202020204" pitchFamily="34" charset="0"/>
                <a:cs typeface="Arial" panose="020B0604020202020204" pitchFamily="34" charset="0"/>
              </a:endParaRPr>
            </a:p>
          </p:txBody>
        </p:sp>
        <p:sp>
          <p:nvSpPr>
            <p:cNvPr id="102" name="TextBox 101">
              <a:extLst>
                <a:ext uri="{FF2B5EF4-FFF2-40B4-BE49-F238E27FC236}">
                  <a16:creationId xmlns:a16="http://schemas.microsoft.com/office/drawing/2014/main" id="{052229B9-394E-4295-8E2D-3F55BD79970F}"/>
                </a:ext>
              </a:extLst>
            </p:cNvPr>
            <p:cNvSpPr txBox="1"/>
            <p:nvPr/>
          </p:nvSpPr>
          <p:spPr>
            <a:xfrm>
              <a:off x="5683002" y="5326742"/>
              <a:ext cx="354584" cy="830997"/>
            </a:xfrm>
            <a:prstGeom prst="rect">
              <a:avLst/>
            </a:prstGeom>
            <a:noFill/>
          </p:spPr>
          <p:txBody>
            <a:bodyPr wrap="none" rtlCol="0" anchor="t" anchorCtr="0">
              <a:spAutoFit/>
            </a:bodyPr>
            <a:lstStyle/>
            <a:p>
              <a:pPr algn="ctr"/>
              <a:r>
                <a:rPr lang="en-US" sz="1200" dirty="0">
                  <a:solidFill>
                    <a:srgbClr val="000000"/>
                  </a:solidFill>
                  <a:latin typeface="Arial" panose="020B0604020202020204" pitchFamily="34" charset="0"/>
                  <a:cs typeface="Arial" panose="020B0604020202020204" pitchFamily="34" charset="0"/>
                </a:rPr>
                <a:t>52</a:t>
              </a:r>
            </a:p>
            <a:p>
              <a:pPr algn="ctr"/>
              <a:r>
                <a:rPr lang="en-US" sz="1200" dirty="0">
                  <a:solidFill>
                    <a:srgbClr val="000000"/>
                  </a:solidFill>
                  <a:latin typeface="Arial" panose="020B0604020202020204" pitchFamily="34" charset="0"/>
                  <a:cs typeface="Arial" panose="020B0604020202020204" pitchFamily="34" charset="0"/>
                </a:rPr>
                <a:t>12</a:t>
              </a:r>
            </a:p>
            <a:p>
              <a:pPr algn="ctr"/>
              <a:r>
                <a:rPr lang="en-US" sz="1200" dirty="0">
                  <a:solidFill>
                    <a:srgbClr val="000000"/>
                  </a:solidFill>
                  <a:latin typeface="Arial" panose="020B0604020202020204" pitchFamily="34" charset="0"/>
                  <a:cs typeface="Arial" panose="020B0604020202020204" pitchFamily="34" charset="0"/>
                </a:rPr>
                <a:t>19</a:t>
              </a:r>
            </a:p>
            <a:p>
              <a:pPr algn="ctr"/>
              <a:r>
                <a:rPr lang="en-US" sz="1200" dirty="0">
                  <a:solidFill>
                    <a:srgbClr val="000000"/>
                  </a:solidFill>
                  <a:latin typeface="Arial" panose="020B0604020202020204" pitchFamily="34" charset="0"/>
                  <a:cs typeface="Arial" panose="020B0604020202020204" pitchFamily="34" charset="0"/>
                </a:rPr>
                <a:t>20</a:t>
              </a:r>
              <a:endParaRPr lang="en-GB" sz="1200" dirty="0">
                <a:solidFill>
                  <a:srgbClr val="000000"/>
                </a:solidFill>
                <a:latin typeface="Arial" panose="020B0604020202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id="{9C99C7EC-77FA-4FC0-988D-9F1DDE88286B}"/>
                </a:ext>
              </a:extLst>
            </p:cNvPr>
            <p:cNvSpPr txBox="1"/>
            <p:nvPr/>
          </p:nvSpPr>
          <p:spPr>
            <a:xfrm>
              <a:off x="6490781" y="5326742"/>
              <a:ext cx="354584" cy="830997"/>
            </a:xfrm>
            <a:prstGeom prst="rect">
              <a:avLst/>
            </a:prstGeom>
            <a:noFill/>
          </p:spPr>
          <p:txBody>
            <a:bodyPr wrap="none" rtlCol="0" anchor="t" anchorCtr="0">
              <a:spAutoFit/>
            </a:bodyPr>
            <a:lstStyle/>
            <a:p>
              <a:pPr algn="ctr"/>
              <a:r>
                <a:rPr lang="en-US" sz="1200" dirty="0">
                  <a:solidFill>
                    <a:srgbClr val="000000"/>
                  </a:solidFill>
                  <a:latin typeface="Arial" panose="020B0604020202020204" pitchFamily="34" charset="0"/>
                  <a:cs typeface="Arial" panose="020B0604020202020204" pitchFamily="34" charset="0"/>
                </a:rPr>
                <a:t>37</a:t>
              </a:r>
            </a:p>
            <a:p>
              <a:pPr algn="ctr"/>
              <a:r>
                <a:rPr lang="en-US" sz="1200" dirty="0">
                  <a:solidFill>
                    <a:srgbClr val="000000"/>
                  </a:solidFill>
                  <a:latin typeface="Arial" panose="020B0604020202020204" pitchFamily="34" charset="0"/>
                  <a:cs typeface="Arial" panose="020B0604020202020204" pitchFamily="34" charset="0"/>
                </a:rPr>
                <a:t>8</a:t>
              </a:r>
            </a:p>
            <a:p>
              <a:pPr algn="ctr"/>
              <a:r>
                <a:rPr lang="en-US" sz="1200" dirty="0">
                  <a:solidFill>
                    <a:srgbClr val="000000"/>
                  </a:solidFill>
                  <a:latin typeface="Arial" panose="020B0604020202020204" pitchFamily="34" charset="0"/>
                  <a:cs typeface="Arial" panose="020B0604020202020204" pitchFamily="34" charset="0"/>
                </a:rPr>
                <a:t>13</a:t>
              </a:r>
            </a:p>
            <a:p>
              <a:pPr algn="ctr"/>
              <a:r>
                <a:rPr lang="en-US" sz="1200" dirty="0">
                  <a:solidFill>
                    <a:srgbClr val="000000"/>
                  </a:solidFill>
                  <a:latin typeface="Arial" panose="020B0604020202020204" pitchFamily="34" charset="0"/>
                  <a:cs typeface="Arial" panose="020B0604020202020204" pitchFamily="34" charset="0"/>
                </a:rPr>
                <a:t>14</a:t>
              </a:r>
              <a:endParaRPr lang="en-GB" sz="1200" dirty="0">
                <a:solidFill>
                  <a:srgbClr val="000000"/>
                </a:solidFill>
                <a:latin typeface="Arial" panose="020B0604020202020204" pitchFamily="34" charset="0"/>
                <a:cs typeface="Arial" panose="020B0604020202020204" pitchFamily="34" charset="0"/>
              </a:endParaRPr>
            </a:p>
          </p:txBody>
        </p:sp>
        <p:sp>
          <p:nvSpPr>
            <p:cNvPr id="104" name="TextBox 103">
              <a:extLst>
                <a:ext uri="{FF2B5EF4-FFF2-40B4-BE49-F238E27FC236}">
                  <a16:creationId xmlns:a16="http://schemas.microsoft.com/office/drawing/2014/main" id="{851B054C-A23B-4931-9A81-912103D45788}"/>
                </a:ext>
              </a:extLst>
            </p:cNvPr>
            <p:cNvSpPr txBox="1"/>
            <p:nvPr/>
          </p:nvSpPr>
          <p:spPr>
            <a:xfrm>
              <a:off x="7301159" y="5326742"/>
              <a:ext cx="354584" cy="830997"/>
            </a:xfrm>
            <a:prstGeom prst="rect">
              <a:avLst/>
            </a:prstGeom>
            <a:noFill/>
          </p:spPr>
          <p:txBody>
            <a:bodyPr wrap="none" rtlCol="0" anchor="t" anchorCtr="0">
              <a:spAutoFit/>
            </a:bodyPr>
            <a:lstStyle/>
            <a:p>
              <a:pPr algn="ctr"/>
              <a:r>
                <a:rPr lang="en-US" sz="1200" dirty="0">
                  <a:solidFill>
                    <a:srgbClr val="000000"/>
                  </a:solidFill>
                  <a:latin typeface="Arial" panose="020B0604020202020204" pitchFamily="34" charset="0"/>
                  <a:cs typeface="Arial" panose="020B0604020202020204" pitchFamily="34" charset="0"/>
                </a:rPr>
                <a:t>27</a:t>
              </a:r>
            </a:p>
            <a:p>
              <a:pPr algn="ctr"/>
              <a:r>
                <a:rPr lang="en-US" sz="1200" dirty="0">
                  <a:solidFill>
                    <a:srgbClr val="000000"/>
                  </a:solidFill>
                  <a:latin typeface="Arial" panose="020B0604020202020204" pitchFamily="34" charset="0"/>
                  <a:cs typeface="Arial" panose="020B0604020202020204" pitchFamily="34" charset="0"/>
                </a:rPr>
                <a:t>6</a:t>
              </a:r>
            </a:p>
            <a:p>
              <a:pPr algn="ctr"/>
              <a:r>
                <a:rPr lang="en-US" sz="1200" dirty="0">
                  <a:solidFill>
                    <a:srgbClr val="000000"/>
                  </a:solidFill>
                  <a:latin typeface="Arial" panose="020B0604020202020204" pitchFamily="34" charset="0"/>
                  <a:cs typeface="Arial" panose="020B0604020202020204" pitchFamily="34" charset="0"/>
                </a:rPr>
                <a:t>9</a:t>
              </a:r>
            </a:p>
            <a:p>
              <a:pPr algn="ctr"/>
              <a:r>
                <a:rPr lang="en-US" sz="1200" dirty="0">
                  <a:solidFill>
                    <a:srgbClr val="000000"/>
                  </a:solidFill>
                  <a:latin typeface="Arial" panose="020B0604020202020204" pitchFamily="34" charset="0"/>
                  <a:cs typeface="Arial" panose="020B0604020202020204" pitchFamily="34" charset="0"/>
                </a:rPr>
                <a:t>10</a:t>
              </a:r>
              <a:endParaRPr lang="en-GB" sz="1200" dirty="0">
                <a:solidFill>
                  <a:srgbClr val="000000"/>
                </a:solidFill>
                <a:latin typeface="Arial" panose="020B0604020202020204" pitchFamily="34" charset="0"/>
                <a:cs typeface="Arial" panose="020B0604020202020204" pitchFamily="34" charset="0"/>
              </a:endParaRPr>
            </a:p>
          </p:txBody>
        </p:sp>
        <p:sp>
          <p:nvSpPr>
            <p:cNvPr id="105" name="TextBox 104">
              <a:extLst>
                <a:ext uri="{FF2B5EF4-FFF2-40B4-BE49-F238E27FC236}">
                  <a16:creationId xmlns:a16="http://schemas.microsoft.com/office/drawing/2014/main" id="{51A6F977-0BB5-4561-88BB-313D2F6BF93F}"/>
                </a:ext>
              </a:extLst>
            </p:cNvPr>
            <p:cNvSpPr txBox="1"/>
            <p:nvPr/>
          </p:nvSpPr>
          <p:spPr>
            <a:xfrm>
              <a:off x="8106455" y="5326742"/>
              <a:ext cx="354584" cy="830997"/>
            </a:xfrm>
            <a:prstGeom prst="rect">
              <a:avLst/>
            </a:prstGeom>
            <a:noFill/>
          </p:spPr>
          <p:txBody>
            <a:bodyPr wrap="none" rtlCol="0" anchor="t" anchorCtr="0">
              <a:spAutoFit/>
            </a:bodyPr>
            <a:lstStyle/>
            <a:p>
              <a:pPr algn="ctr"/>
              <a:r>
                <a:rPr lang="en-US" sz="1200" dirty="0">
                  <a:solidFill>
                    <a:srgbClr val="000000"/>
                  </a:solidFill>
                  <a:latin typeface="Arial" panose="020B0604020202020204" pitchFamily="34" charset="0"/>
                  <a:cs typeface="Arial" panose="020B0604020202020204" pitchFamily="34" charset="0"/>
                </a:rPr>
                <a:t>22</a:t>
              </a:r>
            </a:p>
            <a:p>
              <a:pPr algn="ctr"/>
              <a:r>
                <a:rPr lang="en-US" sz="1200" dirty="0">
                  <a:solidFill>
                    <a:srgbClr val="000000"/>
                  </a:solidFill>
                  <a:latin typeface="Arial" panose="020B0604020202020204" pitchFamily="34" charset="0"/>
                  <a:cs typeface="Arial" panose="020B0604020202020204" pitchFamily="34" charset="0"/>
                </a:rPr>
                <a:t>1</a:t>
              </a:r>
            </a:p>
            <a:p>
              <a:pPr algn="ctr"/>
              <a:r>
                <a:rPr lang="en-US" sz="1200" dirty="0">
                  <a:solidFill>
                    <a:srgbClr val="000000"/>
                  </a:solidFill>
                  <a:latin typeface="Arial" panose="020B0604020202020204" pitchFamily="34" charset="0"/>
                  <a:cs typeface="Arial" panose="020B0604020202020204" pitchFamily="34" charset="0"/>
                </a:rPr>
                <a:t>8</a:t>
              </a:r>
            </a:p>
            <a:p>
              <a:pPr algn="ctr"/>
              <a:r>
                <a:rPr lang="en-US" sz="1200" dirty="0">
                  <a:solidFill>
                    <a:srgbClr val="000000"/>
                  </a:solidFill>
                  <a:latin typeface="Arial" panose="020B0604020202020204" pitchFamily="34" charset="0"/>
                  <a:cs typeface="Arial" panose="020B0604020202020204" pitchFamily="34" charset="0"/>
                </a:rPr>
                <a:t>7</a:t>
              </a:r>
              <a:endParaRPr lang="en-GB" sz="1200" dirty="0">
                <a:solidFill>
                  <a:srgbClr val="000000"/>
                </a:solidFill>
                <a:latin typeface="Arial" panose="020B0604020202020204" pitchFamily="34" charset="0"/>
                <a:cs typeface="Arial" panose="020B0604020202020204" pitchFamily="34" charset="0"/>
              </a:endParaRPr>
            </a:p>
          </p:txBody>
        </p:sp>
        <p:sp>
          <p:nvSpPr>
            <p:cNvPr id="106" name="TextBox 105">
              <a:extLst>
                <a:ext uri="{FF2B5EF4-FFF2-40B4-BE49-F238E27FC236}">
                  <a16:creationId xmlns:a16="http://schemas.microsoft.com/office/drawing/2014/main" id="{913C7213-9DCB-4841-A211-0AEC9A0F6023}"/>
                </a:ext>
              </a:extLst>
            </p:cNvPr>
            <p:cNvSpPr txBox="1"/>
            <p:nvPr/>
          </p:nvSpPr>
          <p:spPr>
            <a:xfrm>
              <a:off x="8512978" y="5326742"/>
              <a:ext cx="354584" cy="830997"/>
            </a:xfrm>
            <a:prstGeom prst="rect">
              <a:avLst/>
            </a:prstGeom>
            <a:noFill/>
          </p:spPr>
          <p:txBody>
            <a:bodyPr wrap="none" rtlCol="0" anchor="t" anchorCtr="0">
              <a:spAutoFit/>
            </a:bodyPr>
            <a:lstStyle/>
            <a:p>
              <a:pPr algn="ctr"/>
              <a:r>
                <a:rPr lang="en-US" sz="1200" dirty="0">
                  <a:solidFill>
                    <a:srgbClr val="000000"/>
                  </a:solidFill>
                  <a:latin typeface="Arial" panose="020B0604020202020204" pitchFamily="34" charset="0"/>
                  <a:cs typeface="Arial" panose="020B0604020202020204" pitchFamily="34" charset="0"/>
                </a:rPr>
                <a:t>19</a:t>
              </a:r>
            </a:p>
            <a:p>
              <a:pPr algn="ctr"/>
              <a:r>
                <a:rPr lang="en-US" sz="1200" dirty="0">
                  <a:solidFill>
                    <a:srgbClr val="000000"/>
                  </a:solidFill>
                  <a:latin typeface="Arial" panose="020B0604020202020204" pitchFamily="34" charset="0"/>
                  <a:cs typeface="Arial" panose="020B0604020202020204" pitchFamily="34" charset="0"/>
                </a:rPr>
                <a:t>1</a:t>
              </a:r>
            </a:p>
            <a:p>
              <a:pPr algn="ctr"/>
              <a:r>
                <a:rPr lang="en-US" sz="1200" dirty="0">
                  <a:solidFill>
                    <a:srgbClr val="000000"/>
                  </a:solidFill>
                  <a:latin typeface="Arial" panose="020B0604020202020204" pitchFamily="34" charset="0"/>
                  <a:cs typeface="Arial" panose="020B0604020202020204" pitchFamily="34" charset="0"/>
                </a:rPr>
                <a:t>7</a:t>
              </a:r>
            </a:p>
            <a:p>
              <a:pPr algn="ctr"/>
              <a:r>
                <a:rPr lang="en-US" sz="1200" dirty="0">
                  <a:solidFill>
                    <a:srgbClr val="000000"/>
                  </a:solidFill>
                  <a:latin typeface="Arial" panose="020B0604020202020204" pitchFamily="34" charset="0"/>
                  <a:cs typeface="Arial" panose="020B0604020202020204" pitchFamily="34" charset="0"/>
                </a:rPr>
                <a:t>6</a:t>
              </a:r>
              <a:endParaRPr lang="en-GB" sz="1200" dirty="0">
                <a:solidFill>
                  <a:srgbClr val="000000"/>
                </a:solidFill>
                <a:latin typeface="Arial" panose="020B0604020202020204" pitchFamily="34" charset="0"/>
                <a:cs typeface="Arial" panose="020B0604020202020204" pitchFamily="34" charset="0"/>
              </a:endParaRPr>
            </a:p>
          </p:txBody>
        </p:sp>
        <p:sp>
          <p:nvSpPr>
            <p:cNvPr id="107" name="TextBox 106">
              <a:extLst>
                <a:ext uri="{FF2B5EF4-FFF2-40B4-BE49-F238E27FC236}">
                  <a16:creationId xmlns:a16="http://schemas.microsoft.com/office/drawing/2014/main" id="{9F49E73B-27DF-4512-8825-3941E6AC53E0}"/>
                </a:ext>
              </a:extLst>
            </p:cNvPr>
            <p:cNvSpPr txBox="1"/>
            <p:nvPr/>
          </p:nvSpPr>
          <p:spPr>
            <a:xfrm>
              <a:off x="4700245" y="5326742"/>
              <a:ext cx="569387" cy="830997"/>
            </a:xfrm>
            <a:prstGeom prst="rect">
              <a:avLst/>
            </a:prstGeom>
            <a:noFill/>
          </p:spPr>
          <p:txBody>
            <a:bodyPr wrap="none" rtlCol="0" anchor="t" anchorCtr="0">
              <a:spAutoFit/>
            </a:bodyPr>
            <a:lstStyle/>
            <a:p>
              <a:pPr algn="r"/>
              <a:r>
                <a:rPr lang="en-GB" sz="1200" dirty="0">
                  <a:solidFill>
                    <a:srgbClr val="000000"/>
                  </a:solidFill>
                  <a:latin typeface="Arial" panose="020B0604020202020204" pitchFamily="34" charset="0"/>
                  <a:cs typeface="Arial" panose="020B0604020202020204" pitchFamily="34" charset="0"/>
                </a:rPr>
                <a:t>41A</a:t>
              </a:r>
            </a:p>
            <a:p>
              <a:pPr algn="r"/>
              <a:r>
                <a:rPr lang="en-US" sz="1200" dirty="0">
                  <a:solidFill>
                    <a:srgbClr val="000000"/>
                  </a:solidFill>
                  <a:latin typeface="Arial" panose="020B0604020202020204" pitchFamily="34" charset="0"/>
                  <a:cs typeface="Arial" panose="020B0604020202020204" pitchFamily="34" charset="0"/>
                </a:rPr>
                <a:t>4</a:t>
              </a:r>
              <a:r>
                <a:rPr lang="en-GB" sz="1200" dirty="0">
                  <a:solidFill>
                    <a:srgbClr val="000000"/>
                  </a:solidFill>
                  <a:latin typeface="Arial" panose="020B0604020202020204" pitchFamily="34" charset="0"/>
                  <a:cs typeface="Arial" panose="020B0604020202020204" pitchFamily="34" charset="0"/>
                </a:rPr>
                <a:t>5F</a:t>
              </a:r>
            </a:p>
            <a:p>
              <a:pPr algn="r"/>
              <a:r>
                <a:rPr lang="en-US" sz="1200" dirty="0">
                  <a:solidFill>
                    <a:srgbClr val="000000"/>
                  </a:solidFill>
                  <a:latin typeface="Arial" panose="020B0604020202020204" pitchFamily="34" charset="0"/>
                  <a:cs typeface="Arial" panose="020B0604020202020204" pitchFamily="34" charset="0"/>
                </a:rPr>
                <a:t>W</a:t>
              </a:r>
              <a:r>
                <a:rPr lang="en-GB" sz="1200" dirty="0">
                  <a:solidFill>
                    <a:srgbClr val="000000"/>
                  </a:solidFill>
                  <a:latin typeface="Arial" panose="020B0604020202020204" pitchFamily="34" charset="0"/>
                  <a:cs typeface="Arial" panose="020B0604020202020204" pitchFamily="34" charset="0"/>
                </a:rPr>
                <a:t>T</a:t>
              </a:r>
            </a:p>
            <a:p>
              <a:pPr algn="r"/>
              <a:r>
                <a:rPr lang="en-GB" sz="1200" dirty="0">
                  <a:solidFill>
                    <a:srgbClr val="000000"/>
                  </a:solidFill>
                  <a:latin typeface="Arial" panose="020B0604020202020204" pitchFamily="34" charset="0"/>
                  <a:cs typeface="Arial" panose="020B0604020202020204" pitchFamily="34" charset="0"/>
                </a:rPr>
                <a:t>Other</a:t>
              </a:r>
            </a:p>
          </p:txBody>
        </p:sp>
        <p:sp>
          <p:nvSpPr>
            <p:cNvPr id="108" name="TextBox 107">
              <a:extLst>
                <a:ext uri="{FF2B5EF4-FFF2-40B4-BE49-F238E27FC236}">
                  <a16:creationId xmlns:a16="http://schemas.microsoft.com/office/drawing/2014/main" id="{17CDCA8E-4E7B-4EEB-B4D1-886623EE64EA}"/>
                </a:ext>
              </a:extLst>
            </p:cNvPr>
            <p:cNvSpPr txBox="1"/>
            <p:nvPr/>
          </p:nvSpPr>
          <p:spPr>
            <a:xfrm>
              <a:off x="4392469" y="5133702"/>
              <a:ext cx="877163" cy="276999"/>
            </a:xfrm>
            <a:prstGeom prst="rect">
              <a:avLst/>
            </a:prstGeom>
            <a:noFill/>
          </p:spPr>
          <p:txBody>
            <a:bodyPr wrap="none" rtlCol="0" anchor="t" anchorCtr="0">
              <a:spAutoFit/>
            </a:bodyPr>
            <a:lstStyle/>
            <a:p>
              <a:pPr algn="r"/>
              <a:r>
                <a:rPr lang="en-GB" sz="1200" dirty="0">
                  <a:solidFill>
                    <a:srgbClr val="000000"/>
                  </a:solidFill>
                  <a:latin typeface="Arial" panose="020B0604020202020204" pitchFamily="34" charset="0"/>
                  <a:cs typeface="Arial" panose="020B0604020202020204" pitchFamily="34" charset="0"/>
                </a:rPr>
                <a:t>No. at risk</a:t>
              </a:r>
            </a:p>
          </p:txBody>
        </p:sp>
        <p:sp>
          <p:nvSpPr>
            <p:cNvPr id="109" name="TextBox 108">
              <a:extLst>
                <a:ext uri="{FF2B5EF4-FFF2-40B4-BE49-F238E27FC236}">
                  <a16:creationId xmlns:a16="http://schemas.microsoft.com/office/drawing/2014/main" id="{58D93C89-00CA-43B0-88F7-847B8FC94513}"/>
                </a:ext>
              </a:extLst>
            </p:cNvPr>
            <p:cNvSpPr txBox="1"/>
            <p:nvPr/>
          </p:nvSpPr>
          <p:spPr>
            <a:xfrm>
              <a:off x="5610461" y="3802743"/>
              <a:ext cx="569387" cy="830997"/>
            </a:xfrm>
            <a:prstGeom prst="rect">
              <a:avLst/>
            </a:prstGeom>
            <a:noFill/>
          </p:spPr>
          <p:txBody>
            <a:bodyPr wrap="none" rtlCol="0" anchor="t" anchorCtr="0">
              <a:spAutoFit/>
            </a:bodyPr>
            <a:lstStyle/>
            <a:p>
              <a:r>
                <a:rPr lang="en-GB" sz="1200" dirty="0">
                  <a:solidFill>
                    <a:srgbClr val="000000"/>
                  </a:solidFill>
                  <a:latin typeface="Arial" panose="020B0604020202020204" pitchFamily="34" charset="0"/>
                  <a:cs typeface="Arial" panose="020B0604020202020204" pitchFamily="34" charset="0"/>
                </a:rPr>
                <a:t>41A</a:t>
              </a:r>
            </a:p>
            <a:p>
              <a:r>
                <a:rPr lang="en-US" sz="1200" dirty="0">
                  <a:solidFill>
                    <a:srgbClr val="000000"/>
                  </a:solidFill>
                  <a:latin typeface="Arial" panose="020B0604020202020204" pitchFamily="34" charset="0"/>
                  <a:cs typeface="Arial" panose="020B0604020202020204" pitchFamily="34" charset="0"/>
                </a:rPr>
                <a:t>4</a:t>
              </a:r>
              <a:r>
                <a:rPr lang="en-GB" sz="1200" dirty="0">
                  <a:solidFill>
                    <a:srgbClr val="000000"/>
                  </a:solidFill>
                  <a:latin typeface="Arial" panose="020B0604020202020204" pitchFamily="34" charset="0"/>
                  <a:cs typeface="Arial" panose="020B0604020202020204" pitchFamily="34" charset="0"/>
                </a:rPr>
                <a:t>5F</a:t>
              </a:r>
            </a:p>
            <a:p>
              <a:r>
                <a:rPr lang="en-US" sz="1200" dirty="0">
                  <a:solidFill>
                    <a:srgbClr val="000000"/>
                  </a:solidFill>
                  <a:latin typeface="Arial" panose="020B0604020202020204" pitchFamily="34" charset="0"/>
                  <a:cs typeface="Arial" panose="020B0604020202020204" pitchFamily="34" charset="0"/>
                </a:rPr>
                <a:t>W</a:t>
              </a:r>
              <a:r>
                <a:rPr lang="en-GB" sz="1200" dirty="0">
                  <a:solidFill>
                    <a:srgbClr val="000000"/>
                  </a:solidFill>
                  <a:latin typeface="Arial" panose="020B0604020202020204" pitchFamily="34" charset="0"/>
                  <a:cs typeface="Arial" panose="020B0604020202020204" pitchFamily="34" charset="0"/>
                </a:rPr>
                <a:t>T</a:t>
              </a:r>
            </a:p>
            <a:p>
              <a:r>
                <a:rPr lang="en-US" sz="1200" dirty="0">
                  <a:solidFill>
                    <a:srgbClr val="000000"/>
                  </a:solidFill>
                  <a:latin typeface="Arial" panose="020B0604020202020204" pitchFamily="34" charset="0"/>
                  <a:cs typeface="Arial" panose="020B0604020202020204" pitchFamily="34" charset="0"/>
                </a:rPr>
                <a:t>Other</a:t>
              </a:r>
              <a:endParaRPr lang="en-GB" sz="1200" dirty="0">
                <a:solidFill>
                  <a:srgbClr val="000000"/>
                </a:solidFill>
                <a:latin typeface="Arial" panose="020B0604020202020204" pitchFamily="34" charset="0"/>
                <a:cs typeface="Arial" panose="020B0604020202020204" pitchFamily="34" charset="0"/>
              </a:endParaRPr>
            </a:p>
          </p:txBody>
        </p:sp>
        <p:cxnSp>
          <p:nvCxnSpPr>
            <p:cNvPr id="110" name="Straight Connector 109">
              <a:extLst>
                <a:ext uri="{FF2B5EF4-FFF2-40B4-BE49-F238E27FC236}">
                  <a16:creationId xmlns:a16="http://schemas.microsoft.com/office/drawing/2014/main" id="{BC5A77B0-7FFB-47CC-822D-ADC762649604}"/>
                </a:ext>
              </a:extLst>
            </p:cNvPr>
            <p:cNvCxnSpPr/>
            <p:nvPr/>
          </p:nvCxnSpPr>
          <p:spPr>
            <a:xfrm>
              <a:off x="5424444" y="3946176"/>
              <a:ext cx="21600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E60E9211-EBBA-478D-A54D-F55F50D8F4DD}"/>
                </a:ext>
              </a:extLst>
            </p:cNvPr>
            <p:cNvCxnSpPr/>
            <p:nvPr/>
          </p:nvCxnSpPr>
          <p:spPr>
            <a:xfrm>
              <a:off x="5424444" y="4130945"/>
              <a:ext cx="21600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225056B-8E08-43CC-A481-B93E9CCE1582}"/>
                </a:ext>
              </a:extLst>
            </p:cNvPr>
            <p:cNvCxnSpPr/>
            <p:nvPr/>
          </p:nvCxnSpPr>
          <p:spPr>
            <a:xfrm>
              <a:off x="5424444" y="4301776"/>
              <a:ext cx="216000"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0EF562A8-6A60-471A-BA98-1876AE625DA2}"/>
                </a:ext>
              </a:extLst>
            </p:cNvPr>
            <p:cNvCxnSpPr/>
            <p:nvPr/>
          </p:nvCxnSpPr>
          <p:spPr>
            <a:xfrm>
              <a:off x="5424444" y="4486545"/>
              <a:ext cx="216000" cy="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C0EEB6E2-7DBA-4BC2-BB24-8056AD7CD449}"/>
                </a:ext>
              </a:extLst>
            </p:cNvPr>
            <p:cNvSpPr txBox="1"/>
            <p:nvPr/>
          </p:nvSpPr>
          <p:spPr>
            <a:xfrm>
              <a:off x="7765651" y="2141583"/>
              <a:ext cx="827471" cy="276999"/>
            </a:xfrm>
            <a:prstGeom prst="rect">
              <a:avLst/>
            </a:prstGeom>
            <a:noFill/>
          </p:spPr>
          <p:txBody>
            <a:bodyPr wrap="none" rtlCol="0" anchor="t" anchorCtr="0">
              <a:spAutoFit/>
            </a:bodyPr>
            <a:lstStyle/>
            <a:p>
              <a:r>
                <a:rPr lang="en-US" sz="1200" dirty="0">
                  <a:solidFill>
                    <a:srgbClr val="000000"/>
                  </a:solidFill>
                  <a:latin typeface="Arial" panose="020B0604020202020204" pitchFamily="34" charset="0"/>
                  <a:cs typeface="Arial" panose="020B0604020202020204" pitchFamily="34" charset="0"/>
                </a:rPr>
                <a:t>p=0.1303</a:t>
              </a:r>
              <a:endParaRPr lang="en-GB" sz="1200" dirty="0">
                <a:solidFill>
                  <a:srgbClr val="000000"/>
                </a:solidFill>
                <a:latin typeface="Arial" panose="020B0604020202020204" pitchFamily="34" charset="0"/>
                <a:cs typeface="Arial" panose="020B0604020202020204" pitchFamily="34" charset="0"/>
              </a:endParaRPr>
            </a:p>
          </p:txBody>
        </p:sp>
        <p:sp>
          <p:nvSpPr>
            <p:cNvPr id="115" name="Freeform: Shape 350">
              <a:extLst>
                <a:ext uri="{FF2B5EF4-FFF2-40B4-BE49-F238E27FC236}">
                  <a16:creationId xmlns:a16="http://schemas.microsoft.com/office/drawing/2014/main" id="{EBDAC4F2-E1D0-45E7-ADC0-97B9E10DE204}"/>
                </a:ext>
              </a:extLst>
            </p:cNvPr>
            <p:cNvSpPr/>
            <p:nvPr/>
          </p:nvSpPr>
          <p:spPr>
            <a:xfrm>
              <a:off x="5519458" y="2031454"/>
              <a:ext cx="3098953" cy="725765"/>
            </a:xfrm>
            <a:custGeom>
              <a:avLst/>
              <a:gdLst>
                <a:gd name="connsiteX0" fmla="*/ 7144 w 4391025"/>
                <a:gd name="connsiteY0" fmla="*/ 7144 h 1152525"/>
                <a:gd name="connsiteX1" fmla="*/ 169545 w 4391025"/>
                <a:gd name="connsiteY1" fmla="*/ 7144 h 1152525"/>
                <a:gd name="connsiteX2" fmla="*/ 169545 w 4391025"/>
                <a:gd name="connsiteY2" fmla="*/ 79915 h 1152525"/>
                <a:gd name="connsiteX3" fmla="*/ 281464 w 4391025"/>
                <a:gd name="connsiteY3" fmla="*/ 79915 h 1152525"/>
                <a:gd name="connsiteX4" fmla="*/ 281464 w 4391025"/>
                <a:gd name="connsiteY4" fmla="*/ 103442 h 1152525"/>
                <a:gd name="connsiteX5" fmla="*/ 301943 w 4391025"/>
                <a:gd name="connsiteY5" fmla="*/ 103442 h 1152525"/>
                <a:gd name="connsiteX6" fmla="*/ 301943 w 4391025"/>
                <a:gd name="connsiteY6" fmla="*/ 140684 h 1152525"/>
                <a:gd name="connsiteX7" fmla="*/ 319945 w 4391025"/>
                <a:gd name="connsiteY7" fmla="*/ 140684 h 1152525"/>
                <a:gd name="connsiteX8" fmla="*/ 319945 w 4391025"/>
                <a:gd name="connsiteY8" fmla="*/ 158782 h 1152525"/>
                <a:gd name="connsiteX9" fmla="*/ 510064 w 4391025"/>
                <a:gd name="connsiteY9" fmla="*/ 158782 h 1152525"/>
                <a:gd name="connsiteX10" fmla="*/ 510064 w 4391025"/>
                <a:gd name="connsiteY10" fmla="*/ 233934 h 1152525"/>
                <a:gd name="connsiteX11" fmla="*/ 608076 w 4391025"/>
                <a:gd name="connsiteY11" fmla="*/ 233934 h 1152525"/>
                <a:gd name="connsiteX12" fmla="*/ 608076 w 4391025"/>
                <a:gd name="connsiteY12" fmla="*/ 256794 h 1152525"/>
                <a:gd name="connsiteX13" fmla="*/ 626745 w 4391025"/>
                <a:gd name="connsiteY13" fmla="*/ 256794 h 1152525"/>
                <a:gd name="connsiteX14" fmla="*/ 626745 w 4391025"/>
                <a:gd name="connsiteY14" fmla="*/ 309753 h 1152525"/>
                <a:gd name="connsiteX15" fmla="*/ 780193 w 4391025"/>
                <a:gd name="connsiteY15" fmla="*/ 309753 h 1152525"/>
                <a:gd name="connsiteX16" fmla="*/ 780193 w 4391025"/>
                <a:gd name="connsiteY16" fmla="*/ 350330 h 1152525"/>
                <a:gd name="connsiteX17" fmla="*/ 797338 w 4391025"/>
                <a:gd name="connsiteY17" fmla="*/ 350330 h 1152525"/>
                <a:gd name="connsiteX18" fmla="*/ 797338 w 4391025"/>
                <a:gd name="connsiteY18" fmla="*/ 388715 h 1152525"/>
                <a:gd name="connsiteX19" fmla="*/ 970121 w 4391025"/>
                <a:gd name="connsiteY19" fmla="*/ 388715 h 1152525"/>
                <a:gd name="connsiteX20" fmla="*/ 970121 w 4391025"/>
                <a:gd name="connsiteY20" fmla="*/ 443770 h 1152525"/>
                <a:gd name="connsiteX21" fmla="*/ 988600 w 4391025"/>
                <a:gd name="connsiteY21" fmla="*/ 443770 h 1152525"/>
                <a:gd name="connsiteX22" fmla="*/ 988600 w 4391025"/>
                <a:gd name="connsiteY22" fmla="*/ 464534 h 1152525"/>
                <a:gd name="connsiteX23" fmla="*/ 1140714 w 4391025"/>
                <a:gd name="connsiteY23" fmla="*/ 464534 h 1152525"/>
                <a:gd name="connsiteX24" fmla="*/ 1140714 w 4391025"/>
                <a:gd name="connsiteY24" fmla="*/ 539877 h 1152525"/>
                <a:gd name="connsiteX25" fmla="*/ 1311212 w 4391025"/>
                <a:gd name="connsiteY25" fmla="*/ 539877 h 1152525"/>
                <a:gd name="connsiteX26" fmla="*/ 1311212 w 4391025"/>
                <a:gd name="connsiteY26" fmla="*/ 604838 h 1152525"/>
                <a:gd name="connsiteX27" fmla="*/ 1712309 w 4391025"/>
                <a:gd name="connsiteY27" fmla="*/ 604838 h 1152525"/>
                <a:gd name="connsiteX28" fmla="*/ 1712309 w 4391025"/>
                <a:gd name="connsiteY28" fmla="*/ 692372 h 1152525"/>
                <a:gd name="connsiteX29" fmla="*/ 1730407 w 4391025"/>
                <a:gd name="connsiteY29" fmla="*/ 692372 h 1152525"/>
                <a:gd name="connsiteX30" fmla="*/ 1730407 w 4391025"/>
                <a:gd name="connsiteY30" fmla="*/ 712184 h 1152525"/>
                <a:gd name="connsiteX31" fmla="*/ 1864328 w 4391025"/>
                <a:gd name="connsiteY31" fmla="*/ 712184 h 1152525"/>
                <a:gd name="connsiteX32" fmla="*/ 1864328 w 4391025"/>
                <a:gd name="connsiteY32" fmla="*/ 786670 h 1152525"/>
                <a:gd name="connsiteX33" fmla="*/ 1882902 w 4391025"/>
                <a:gd name="connsiteY33" fmla="*/ 786670 h 1152525"/>
                <a:gd name="connsiteX34" fmla="*/ 1882902 w 4391025"/>
                <a:gd name="connsiteY34" fmla="*/ 806006 h 1152525"/>
                <a:gd name="connsiteX35" fmla="*/ 2418017 w 4391025"/>
                <a:gd name="connsiteY35" fmla="*/ 806006 h 1152525"/>
                <a:gd name="connsiteX36" fmla="*/ 2418017 w 4391025"/>
                <a:gd name="connsiteY36" fmla="*/ 882777 h 1152525"/>
                <a:gd name="connsiteX37" fmla="*/ 2435162 w 4391025"/>
                <a:gd name="connsiteY37" fmla="*/ 882777 h 1152525"/>
                <a:gd name="connsiteX38" fmla="*/ 2435162 w 4391025"/>
                <a:gd name="connsiteY38" fmla="*/ 919734 h 1152525"/>
                <a:gd name="connsiteX39" fmla="*/ 2513171 w 4391025"/>
                <a:gd name="connsiteY39" fmla="*/ 919734 h 1152525"/>
                <a:gd name="connsiteX40" fmla="*/ 2513171 w 4391025"/>
                <a:gd name="connsiteY40" fmla="*/ 998696 h 1152525"/>
                <a:gd name="connsiteX41" fmla="*/ 3293269 w 4391025"/>
                <a:gd name="connsiteY41" fmla="*/ 998696 h 1152525"/>
                <a:gd name="connsiteX42" fmla="*/ 3293269 w 4391025"/>
                <a:gd name="connsiteY42" fmla="*/ 1130427 h 1152525"/>
                <a:gd name="connsiteX43" fmla="*/ 3314510 w 4391025"/>
                <a:gd name="connsiteY43" fmla="*/ 1130427 h 1152525"/>
                <a:gd name="connsiteX44" fmla="*/ 3314510 w 4391025"/>
                <a:gd name="connsiteY44" fmla="*/ 1148525 h 1152525"/>
                <a:gd name="connsiteX45" fmla="*/ 4389692 w 4391025"/>
                <a:gd name="connsiteY45" fmla="*/ 1148525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91025" h="1152525">
                  <a:moveTo>
                    <a:pt x="7144" y="7144"/>
                  </a:moveTo>
                  <a:lnTo>
                    <a:pt x="169545" y="7144"/>
                  </a:lnTo>
                  <a:lnTo>
                    <a:pt x="169545" y="79915"/>
                  </a:lnTo>
                  <a:lnTo>
                    <a:pt x="281464" y="79915"/>
                  </a:lnTo>
                  <a:lnTo>
                    <a:pt x="281464" y="103442"/>
                  </a:lnTo>
                  <a:lnTo>
                    <a:pt x="301943" y="103442"/>
                  </a:lnTo>
                  <a:lnTo>
                    <a:pt x="301943" y="140684"/>
                  </a:lnTo>
                  <a:lnTo>
                    <a:pt x="319945" y="140684"/>
                  </a:lnTo>
                  <a:lnTo>
                    <a:pt x="319945" y="158782"/>
                  </a:lnTo>
                  <a:lnTo>
                    <a:pt x="510064" y="158782"/>
                  </a:lnTo>
                  <a:lnTo>
                    <a:pt x="510064" y="233934"/>
                  </a:lnTo>
                  <a:lnTo>
                    <a:pt x="608076" y="233934"/>
                  </a:lnTo>
                  <a:lnTo>
                    <a:pt x="608076" y="256794"/>
                  </a:lnTo>
                  <a:lnTo>
                    <a:pt x="626745" y="256794"/>
                  </a:lnTo>
                  <a:lnTo>
                    <a:pt x="626745" y="309753"/>
                  </a:lnTo>
                  <a:lnTo>
                    <a:pt x="780193" y="309753"/>
                  </a:lnTo>
                  <a:lnTo>
                    <a:pt x="780193" y="350330"/>
                  </a:lnTo>
                  <a:lnTo>
                    <a:pt x="797338" y="350330"/>
                  </a:lnTo>
                  <a:lnTo>
                    <a:pt x="797338" y="388715"/>
                  </a:lnTo>
                  <a:lnTo>
                    <a:pt x="970121" y="388715"/>
                  </a:lnTo>
                  <a:lnTo>
                    <a:pt x="970121" y="443770"/>
                  </a:lnTo>
                  <a:lnTo>
                    <a:pt x="988600" y="443770"/>
                  </a:lnTo>
                  <a:lnTo>
                    <a:pt x="988600" y="464534"/>
                  </a:lnTo>
                  <a:lnTo>
                    <a:pt x="1140714" y="464534"/>
                  </a:lnTo>
                  <a:lnTo>
                    <a:pt x="1140714" y="539877"/>
                  </a:lnTo>
                  <a:lnTo>
                    <a:pt x="1311212" y="539877"/>
                  </a:lnTo>
                  <a:lnTo>
                    <a:pt x="1311212" y="604838"/>
                  </a:lnTo>
                  <a:lnTo>
                    <a:pt x="1712309" y="604838"/>
                  </a:lnTo>
                  <a:lnTo>
                    <a:pt x="1712309" y="692372"/>
                  </a:lnTo>
                  <a:lnTo>
                    <a:pt x="1730407" y="692372"/>
                  </a:lnTo>
                  <a:lnTo>
                    <a:pt x="1730407" y="712184"/>
                  </a:lnTo>
                  <a:lnTo>
                    <a:pt x="1864328" y="712184"/>
                  </a:lnTo>
                  <a:lnTo>
                    <a:pt x="1864328" y="786670"/>
                  </a:lnTo>
                  <a:lnTo>
                    <a:pt x="1882902" y="786670"/>
                  </a:lnTo>
                  <a:lnTo>
                    <a:pt x="1882902" y="806006"/>
                  </a:lnTo>
                  <a:lnTo>
                    <a:pt x="2418017" y="806006"/>
                  </a:lnTo>
                  <a:lnTo>
                    <a:pt x="2418017" y="882777"/>
                  </a:lnTo>
                  <a:lnTo>
                    <a:pt x="2435162" y="882777"/>
                  </a:lnTo>
                  <a:lnTo>
                    <a:pt x="2435162" y="919734"/>
                  </a:lnTo>
                  <a:lnTo>
                    <a:pt x="2513171" y="919734"/>
                  </a:lnTo>
                  <a:lnTo>
                    <a:pt x="2513171" y="998696"/>
                  </a:lnTo>
                  <a:lnTo>
                    <a:pt x="3293269" y="998696"/>
                  </a:lnTo>
                  <a:lnTo>
                    <a:pt x="3293269" y="1130427"/>
                  </a:lnTo>
                  <a:lnTo>
                    <a:pt x="3314510" y="1130427"/>
                  </a:lnTo>
                  <a:lnTo>
                    <a:pt x="3314510" y="1148525"/>
                  </a:lnTo>
                  <a:lnTo>
                    <a:pt x="4389692" y="1148525"/>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6" name="Freeform: Shape 351">
              <a:extLst>
                <a:ext uri="{FF2B5EF4-FFF2-40B4-BE49-F238E27FC236}">
                  <a16:creationId xmlns:a16="http://schemas.microsoft.com/office/drawing/2014/main" id="{B75ECAE8-38B8-49E7-BF38-354B9550501D}"/>
                </a:ext>
              </a:extLst>
            </p:cNvPr>
            <p:cNvSpPr/>
            <p:nvPr/>
          </p:nvSpPr>
          <p:spPr>
            <a:xfrm>
              <a:off x="5519458" y="2031454"/>
              <a:ext cx="3125842" cy="1769427"/>
            </a:xfrm>
            <a:custGeom>
              <a:avLst/>
              <a:gdLst>
                <a:gd name="connsiteX0" fmla="*/ 4425696 w 4429125"/>
                <a:gd name="connsiteY0" fmla="*/ 2806637 h 2809875"/>
                <a:gd name="connsiteX1" fmla="*/ 3255836 w 4429125"/>
                <a:gd name="connsiteY1" fmla="*/ 2806637 h 2809875"/>
                <a:gd name="connsiteX2" fmla="*/ 3255836 w 4429125"/>
                <a:gd name="connsiteY2" fmla="*/ 2215134 h 2809875"/>
                <a:gd name="connsiteX3" fmla="*/ 3235071 w 4429125"/>
                <a:gd name="connsiteY3" fmla="*/ 2215134 h 2809875"/>
                <a:gd name="connsiteX4" fmla="*/ 3235071 w 4429125"/>
                <a:gd name="connsiteY4" fmla="*/ 1623155 h 2809875"/>
                <a:gd name="connsiteX5" fmla="*/ 1633823 w 4429125"/>
                <a:gd name="connsiteY5" fmla="*/ 1623155 h 2809875"/>
                <a:gd name="connsiteX6" fmla="*/ 1633823 w 4429125"/>
                <a:gd name="connsiteY6" fmla="*/ 1243679 h 2809875"/>
                <a:gd name="connsiteX7" fmla="*/ 1360837 w 4429125"/>
                <a:gd name="connsiteY7" fmla="*/ 1243679 h 2809875"/>
                <a:gd name="connsiteX8" fmla="*/ 1360837 w 4429125"/>
                <a:gd name="connsiteY8" fmla="*/ 922020 h 2809875"/>
                <a:gd name="connsiteX9" fmla="*/ 949357 w 4429125"/>
                <a:gd name="connsiteY9" fmla="*/ 922020 h 2809875"/>
                <a:gd name="connsiteX10" fmla="*/ 949357 w 4429125"/>
                <a:gd name="connsiteY10" fmla="*/ 612458 h 2809875"/>
                <a:gd name="connsiteX11" fmla="*/ 512636 w 4429125"/>
                <a:gd name="connsiteY11" fmla="*/ 612458 h 2809875"/>
                <a:gd name="connsiteX12" fmla="*/ 512636 w 4429125"/>
                <a:gd name="connsiteY12" fmla="*/ 310229 h 2809875"/>
                <a:gd name="connsiteX13" fmla="*/ 415195 w 4429125"/>
                <a:gd name="connsiteY13" fmla="*/ 310229 h 2809875"/>
                <a:gd name="connsiteX14" fmla="*/ 415195 w 4429125"/>
                <a:gd name="connsiteY14" fmla="*/ 7144 h 2809875"/>
                <a:gd name="connsiteX15" fmla="*/ 7144 w 4429125"/>
                <a:gd name="connsiteY15" fmla="*/ 7144 h 280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9125" h="2809875">
                  <a:moveTo>
                    <a:pt x="4425696" y="2806637"/>
                  </a:moveTo>
                  <a:lnTo>
                    <a:pt x="3255836" y="2806637"/>
                  </a:lnTo>
                  <a:lnTo>
                    <a:pt x="3255836" y="2215134"/>
                  </a:lnTo>
                  <a:lnTo>
                    <a:pt x="3235071" y="2215134"/>
                  </a:lnTo>
                  <a:lnTo>
                    <a:pt x="3235071" y="1623155"/>
                  </a:lnTo>
                  <a:lnTo>
                    <a:pt x="1633823" y="1623155"/>
                  </a:lnTo>
                  <a:lnTo>
                    <a:pt x="1633823" y="1243679"/>
                  </a:lnTo>
                  <a:lnTo>
                    <a:pt x="1360837" y="1243679"/>
                  </a:lnTo>
                  <a:lnTo>
                    <a:pt x="1360837" y="922020"/>
                  </a:lnTo>
                  <a:lnTo>
                    <a:pt x="949357" y="922020"/>
                  </a:lnTo>
                  <a:lnTo>
                    <a:pt x="949357" y="612458"/>
                  </a:lnTo>
                  <a:lnTo>
                    <a:pt x="512636" y="612458"/>
                  </a:lnTo>
                  <a:lnTo>
                    <a:pt x="512636" y="310229"/>
                  </a:lnTo>
                  <a:lnTo>
                    <a:pt x="415195" y="310229"/>
                  </a:lnTo>
                  <a:lnTo>
                    <a:pt x="415195" y="7144"/>
                  </a:lnTo>
                  <a:lnTo>
                    <a:pt x="7144" y="7144"/>
                  </a:lnTo>
                </a:path>
              </a:pathLst>
            </a:custGeom>
            <a:ln w="2222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7" name="Freeform: Shape 352">
              <a:extLst>
                <a:ext uri="{FF2B5EF4-FFF2-40B4-BE49-F238E27FC236}">
                  <a16:creationId xmlns:a16="http://schemas.microsoft.com/office/drawing/2014/main" id="{C804CF0F-36D4-4F99-9B15-6E74A25D685A}"/>
                </a:ext>
              </a:extLst>
            </p:cNvPr>
            <p:cNvSpPr/>
            <p:nvPr/>
          </p:nvSpPr>
          <p:spPr>
            <a:xfrm>
              <a:off x="5525643" y="2038171"/>
              <a:ext cx="3092231" cy="911705"/>
            </a:xfrm>
            <a:custGeom>
              <a:avLst/>
              <a:gdLst>
                <a:gd name="connsiteX0" fmla="*/ 7144 w 4381500"/>
                <a:gd name="connsiteY0" fmla="*/ 7144 h 1447800"/>
                <a:gd name="connsiteX1" fmla="*/ 7144 w 4381500"/>
                <a:gd name="connsiteY1" fmla="*/ 186690 h 1447800"/>
                <a:gd name="connsiteX2" fmla="*/ 484918 w 4381500"/>
                <a:gd name="connsiteY2" fmla="*/ 186690 h 1447800"/>
                <a:gd name="connsiteX3" fmla="*/ 484918 w 4381500"/>
                <a:gd name="connsiteY3" fmla="*/ 395192 h 1447800"/>
                <a:gd name="connsiteX4" fmla="*/ 560261 w 4381500"/>
                <a:gd name="connsiteY4" fmla="*/ 395192 h 1447800"/>
                <a:gd name="connsiteX5" fmla="*/ 560261 w 4381500"/>
                <a:gd name="connsiteY5" fmla="*/ 587788 h 1447800"/>
                <a:gd name="connsiteX6" fmla="*/ 675323 w 4381500"/>
                <a:gd name="connsiteY6" fmla="*/ 587788 h 1447800"/>
                <a:gd name="connsiteX7" fmla="*/ 675323 w 4381500"/>
                <a:gd name="connsiteY7" fmla="*/ 601790 h 1447800"/>
                <a:gd name="connsiteX8" fmla="*/ 695611 w 4381500"/>
                <a:gd name="connsiteY8" fmla="*/ 601790 h 1447800"/>
                <a:gd name="connsiteX9" fmla="*/ 695611 w 4381500"/>
                <a:gd name="connsiteY9" fmla="*/ 795814 h 1447800"/>
                <a:gd name="connsiteX10" fmla="*/ 710946 w 4381500"/>
                <a:gd name="connsiteY10" fmla="*/ 795814 h 1447800"/>
                <a:gd name="connsiteX11" fmla="*/ 710946 w 4381500"/>
                <a:gd name="connsiteY11" fmla="*/ 813435 h 1447800"/>
                <a:gd name="connsiteX12" fmla="*/ 825532 w 4381500"/>
                <a:gd name="connsiteY12" fmla="*/ 813435 h 1447800"/>
                <a:gd name="connsiteX13" fmla="*/ 825532 w 4381500"/>
                <a:gd name="connsiteY13" fmla="*/ 1231678 h 1447800"/>
                <a:gd name="connsiteX14" fmla="*/ 1805559 w 4381500"/>
                <a:gd name="connsiteY14" fmla="*/ 1231678 h 1447800"/>
                <a:gd name="connsiteX15" fmla="*/ 1805559 w 4381500"/>
                <a:gd name="connsiteY15" fmla="*/ 1444181 h 1447800"/>
                <a:gd name="connsiteX16" fmla="*/ 4380929 w 4381500"/>
                <a:gd name="connsiteY16" fmla="*/ 1444181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81500" h="1447800">
                  <a:moveTo>
                    <a:pt x="7144" y="7144"/>
                  </a:moveTo>
                  <a:lnTo>
                    <a:pt x="7144" y="186690"/>
                  </a:lnTo>
                  <a:lnTo>
                    <a:pt x="484918" y="186690"/>
                  </a:lnTo>
                  <a:lnTo>
                    <a:pt x="484918" y="395192"/>
                  </a:lnTo>
                  <a:lnTo>
                    <a:pt x="560261" y="395192"/>
                  </a:lnTo>
                  <a:lnTo>
                    <a:pt x="560261" y="587788"/>
                  </a:lnTo>
                  <a:lnTo>
                    <a:pt x="675323" y="587788"/>
                  </a:lnTo>
                  <a:lnTo>
                    <a:pt x="675323" y="601790"/>
                  </a:lnTo>
                  <a:lnTo>
                    <a:pt x="695611" y="601790"/>
                  </a:lnTo>
                  <a:lnTo>
                    <a:pt x="695611" y="795814"/>
                  </a:lnTo>
                  <a:lnTo>
                    <a:pt x="710946" y="795814"/>
                  </a:lnTo>
                  <a:lnTo>
                    <a:pt x="710946" y="813435"/>
                  </a:lnTo>
                  <a:lnTo>
                    <a:pt x="825532" y="813435"/>
                  </a:lnTo>
                  <a:lnTo>
                    <a:pt x="825532" y="1231678"/>
                  </a:lnTo>
                  <a:lnTo>
                    <a:pt x="1805559" y="1231678"/>
                  </a:lnTo>
                  <a:lnTo>
                    <a:pt x="1805559" y="1444181"/>
                  </a:lnTo>
                  <a:lnTo>
                    <a:pt x="4380929" y="1444181"/>
                  </a:lnTo>
                </a:path>
              </a:pathLst>
            </a:cu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8" name="Freeform: Shape 353">
              <a:extLst>
                <a:ext uri="{FF2B5EF4-FFF2-40B4-BE49-F238E27FC236}">
                  <a16:creationId xmlns:a16="http://schemas.microsoft.com/office/drawing/2014/main" id="{BADC4EC9-C09B-44CB-BB89-5247CDBEA5C9}"/>
                </a:ext>
              </a:extLst>
            </p:cNvPr>
            <p:cNvSpPr/>
            <p:nvPr/>
          </p:nvSpPr>
          <p:spPr>
            <a:xfrm>
              <a:off x="5519458" y="2031454"/>
              <a:ext cx="3098953" cy="857722"/>
            </a:xfrm>
            <a:custGeom>
              <a:avLst/>
              <a:gdLst>
                <a:gd name="connsiteX0" fmla="*/ 4389692 w 4391025"/>
                <a:gd name="connsiteY0" fmla="*/ 1358741 h 1362075"/>
                <a:gd name="connsiteX1" fmla="*/ 3864959 w 4391025"/>
                <a:gd name="connsiteY1" fmla="*/ 1358741 h 1362075"/>
                <a:gd name="connsiteX2" fmla="*/ 3864959 w 4391025"/>
                <a:gd name="connsiteY2" fmla="*/ 901256 h 1362075"/>
                <a:gd name="connsiteX3" fmla="*/ 2378297 w 4391025"/>
                <a:gd name="connsiteY3" fmla="*/ 901256 h 1362075"/>
                <a:gd name="connsiteX4" fmla="*/ 2378297 w 4391025"/>
                <a:gd name="connsiteY4" fmla="*/ 604838 h 1362075"/>
                <a:gd name="connsiteX5" fmla="*/ 1195673 w 4391025"/>
                <a:gd name="connsiteY5" fmla="*/ 604838 h 1362075"/>
                <a:gd name="connsiteX6" fmla="*/ 1195673 w 4391025"/>
                <a:gd name="connsiteY6" fmla="*/ 423005 h 1362075"/>
                <a:gd name="connsiteX7" fmla="*/ 1177195 w 4391025"/>
                <a:gd name="connsiteY7" fmla="*/ 423005 h 1362075"/>
                <a:gd name="connsiteX8" fmla="*/ 1177195 w 4391025"/>
                <a:gd name="connsiteY8" fmla="*/ 404050 h 1362075"/>
                <a:gd name="connsiteX9" fmla="*/ 1160050 w 4391025"/>
                <a:gd name="connsiteY9" fmla="*/ 404050 h 1362075"/>
                <a:gd name="connsiteX10" fmla="*/ 1160050 w 4391025"/>
                <a:gd name="connsiteY10" fmla="*/ 232601 h 1362075"/>
                <a:gd name="connsiteX11" fmla="*/ 1139762 w 4391025"/>
                <a:gd name="connsiteY11" fmla="*/ 232601 h 1362075"/>
                <a:gd name="connsiteX12" fmla="*/ 1139762 w 4391025"/>
                <a:gd name="connsiteY12" fmla="*/ 215932 h 1362075"/>
                <a:gd name="connsiteX13" fmla="*/ 415195 w 4391025"/>
                <a:gd name="connsiteY13" fmla="*/ 215932 h 1362075"/>
                <a:gd name="connsiteX14" fmla="*/ 415195 w 4391025"/>
                <a:gd name="connsiteY14" fmla="*/ 7144 h 1362075"/>
                <a:gd name="connsiteX15" fmla="*/ 7144 w 4391025"/>
                <a:gd name="connsiteY15" fmla="*/ 7144 h 13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91025" h="1362075">
                  <a:moveTo>
                    <a:pt x="4389692" y="1358741"/>
                  </a:moveTo>
                  <a:lnTo>
                    <a:pt x="3864959" y="1358741"/>
                  </a:lnTo>
                  <a:lnTo>
                    <a:pt x="3864959" y="901256"/>
                  </a:lnTo>
                  <a:lnTo>
                    <a:pt x="2378297" y="901256"/>
                  </a:lnTo>
                  <a:lnTo>
                    <a:pt x="2378297" y="604838"/>
                  </a:lnTo>
                  <a:lnTo>
                    <a:pt x="1195673" y="604838"/>
                  </a:lnTo>
                  <a:lnTo>
                    <a:pt x="1195673" y="423005"/>
                  </a:lnTo>
                  <a:lnTo>
                    <a:pt x="1177195" y="423005"/>
                  </a:lnTo>
                  <a:lnTo>
                    <a:pt x="1177195" y="404050"/>
                  </a:lnTo>
                  <a:lnTo>
                    <a:pt x="1160050" y="404050"/>
                  </a:lnTo>
                  <a:lnTo>
                    <a:pt x="1160050" y="232601"/>
                  </a:lnTo>
                  <a:lnTo>
                    <a:pt x="1139762" y="232601"/>
                  </a:lnTo>
                  <a:lnTo>
                    <a:pt x="1139762" y="215932"/>
                  </a:lnTo>
                  <a:lnTo>
                    <a:pt x="415195" y="215932"/>
                  </a:lnTo>
                  <a:lnTo>
                    <a:pt x="415195" y="7144"/>
                  </a:lnTo>
                  <a:lnTo>
                    <a:pt x="7144" y="7144"/>
                  </a:lnTo>
                </a:path>
              </a:pathLst>
            </a:custGeom>
            <a:ln w="2222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Tree>
    <p:extLst>
      <p:ext uri="{BB962C8B-B14F-4D97-AF65-F5344CB8AC3E}">
        <p14:creationId xmlns:p14="http://schemas.microsoft.com/office/powerpoint/2010/main" val="42246472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408889" cy="939801"/>
          </a:xfrm>
        </p:spPr>
        <p:txBody>
          <a:bodyPr/>
          <a:lstStyle/>
          <a:p>
            <a:r>
              <a:rPr lang="en-GB" dirty="0"/>
              <a:t>029: Can wait and see be the standard of care for initial approach to primary sporadic desmoid </a:t>
            </a:r>
            <a:r>
              <a:rPr lang="en-GB" dirty="0" err="1"/>
              <a:t>tumors</a:t>
            </a:r>
            <a:r>
              <a:rPr lang="en-GB" dirty="0"/>
              <a:t>? Preliminary data from an Italian Sarcoma Group prospective study – Colombo C, et al </a:t>
            </a:r>
          </a:p>
        </p:txBody>
      </p:sp>
      <p:sp>
        <p:nvSpPr>
          <p:cNvPr id="3" name="Content Placeholder 2"/>
          <p:cNvSpPr>
            <a:spLocks noGrp="1"/>
          </p:cNvSpPr>
          <p:nvPr>
            <p:ph idx="1"/>
          </p:nvPr>
        </p:nvSpPr>
        <p:spPr/>
        <p:txBody>
          <a:bodyPr/>
          <a:lstStyle/>
          <a:p>
            <a:pPr marL="0" indent="0">
              <a:buNone/>
            </a:pPr>
            <a:r>
              <a:rPr lang="en-GB" b="1" dirty="0">
                <a:solidFill>
                  <a:schemeClr val="bg1"/>
                </a:solidFill>
              </a:rPr>
              <a:t>CONCLUSIONS</a:t>
            </a:r>
          </a:p>
          <a:p>
            <a:r>
              <a:rPr lang="en-GB" dirty="0"/>
              <a:t>In patients with sporadic desmoid tumours, active surveillance was safe</a:t>
            </a:r>
          </a:p>
          <a:p>
            <a:r>
              <a:rPr lang="en-GB" dirty="0"/>
              <a:t>Some 40% of patients had spontaneous regression and of the patients who initially progressed 31% had spontaneous regression</a:t>
            </a:r>
          </a:p>
          <a:p>
            <a:r>
              <a:rPr lang="en-GB" dirty="0"/>
              <a:t>Those patients with 45F point mutations appeared to have worse outcomes than all the others</a:t>
            </a:r>
          </a:p>
          <a:p>
            <a:r>
              <a:rPr lang="en-GB" dirty="0"/>
              <a:t>These results need to be confirmed with a longer follow-up</a:t>
            </a:r>
          </a:p>
        </p:txBody>
      </p:sp>
      <p:sp>
        <p:nvSpPr>
          <p:cNvPr id="4" name="Text Box 4"/>
          <p:cNvSpPr txBox="1">
            <a:spLocks noChangeArrowheads="1"/>
          </p:cNvSpPr>
          <p:nvPr/>
        </p:nvSpPr>
        <p:spPr bwMode="auto">
          <a:xfrm>
            <a:off x="2867193" y="6474897"/>
            <a:ext cx="605614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a:t>Colombo C, et al. </a:t>
            </a:r>
            <a:r>
              <a:rPr lang="en-US" sz="1200" dirty="0"/>
              <a:t>CTOS 2018 Annual Meeting, November 14–17, Rome, Italy; Paper </a:t>
            </a:r>
            <a:r>
              <a:rPr lang="en-GB" sz="1200" dirty="0"/>
              <a:t>029</a:t>
            </a:r>
          </a:p>
        </p:txBody>
      </p:sp>
    </p:spTree>
    <p:extLst>
      <p:ext uri="{BB962C8B-B14F-4D97-AF65-F5344CB8AC3E}">
        <p14:creationId xmlns:p14="http://schemas.microsoft.com/office/powerpoint/2010/main" val="192483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881079" cy="939801"/>
          </a:xfrm>
        </p:spPr>
        <p:txBody>
          <a:bodyPr/>
          <a:lstStyle/>
          <a:p>
            <a:r>
              <a:rPr lang="en-GB" dirty="0"/>
              <a:t>007: Phase 1b study of olaratumab plus doxorubicin and ifosfamide in patients with advanced or metastatic soft tissue sarcoma: initial results – Bauer S, et al</a:t>
            </a:r>
          </a:p>
        </p:txBody>
      </p:sp>
      <p:sp>
        <p:nvSpPr>
          <p:cNvPr id="3" name="Content Placeholder 2"/>
          <p:cNvSpPr>
            <a:spLocks noGrp="1"/>
          </p:cNvSpPr>
          <p:nvPr>
            <p:ph idx="1"/>
          </p:nvPr>
        </p:nvSpPr>
        <p:spPr/>
        <p:txBody>
          <a:bodyPr/>
          <a:lstStyle/>
          <a:p>
            <a:pPr marL="0" indent="0">
              <a:buNone/>
            </a:pPr>
            <a:r>
              <a:rPr lang="en-GB" b="1" dirty="0">
                <a:solidFill>
                  <a:schemeClr val="bg1"/>
                </a:solidFill>
              </a:rPr>
              <a:t>STUDY OBJECTIVE</a:t>
            </a:r>
          </a:p>
          <a:p>
            <a:r>
              <a:rPr lang="en-GB" dirty="0"/>
              <a:t>To assess the efficacy and safety of olaratumab combined with doxorubicin plus ifosfamide in patients with advanced or metastatic STS</a:t>
            </a:r>
          </a:p>
        </p:txBody>
      </p:sp>
      <p:sp>
        <p:nvSpPr>
          <p:cNvPr id="4" name="Text Box 4"/>
          <p:cNvSpPr txBox="1">
            <a:spLocks noChangeArrowheads="1"/>
          </p:cNvSpPr>
          <p:nvPr/>
        </p:nvSpPr>
        <p:spPr bwMode="auto">
          <a:xfrm>
            <a:off x="3090203" y="6474897"/>
            <a:ext cx="583313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kumimoji="0" lang="en-GB" sz="1200" b="0" i="0" u="none" strike="noStrike" kern="1200" cap="none" spc="0" normalizeH="0" baseline="0" noProof="0" dirty="0">
                <a:ln>
                  <a:noFill/>
                </a:ln>
                <a:effectLst/>
                <a:uLnTx/>
                <a:uFillTx/>
                <a:latin typeface="Arial" charset="0"/>
                <a:ea typeface="+mn-ea"/>
                <a:cs typeface="Arial" charset="0"/>
              </a:rPr>
              <a:t>Bauer S, et al. </a:t>
            </a:r>
            <a:r>
              <a:rPr lang="en-US" sz="1200" dirty="0"/>
              <a:t>CTOS 2018 Annual Meeting, November 14–17, Rome, Italy; Paper </a:t>
            </a:r>
            <a:r>
              <a:rPr kumimoji="0" lang="en-GB" sz="1200" b="0" i="0" u="none" strike="noStrike" kern="1200" cap="none" spc="0" normalizeH="0" baseline="0" noProof="0" dirty="0">
                <a:ln>
                  <a:noFill/>
                </a:ln>
                <a:effectLst/>
                <a:uLnTx/>
                <a:uFillTx/>
                <a:latin typeface="Arial" charset="0"/>
                <a:ea typeface="+mn-ea"/>
                <a:cs typeface="Arial" charset="0"/>
              </a:rPr>
              <a:t>007</a:t>
            </a:r>
          </a:p>
        </p:txBody>
      </p:sp>
      <p:cxnSp>
        <p:nvCxnSpPr>
          <p:cNvPr id="7" name="AutoShape 15"/>
          <p:cNvCxnSpPr>
            <a:cxnSpLocks noChangeShapeType="1"/>
            <a:stCxn id="10" idx="3"/>
            <a:endCxn id="12" idx="1"/>
          </p:cNvCxnSpPr>
          <p:nvPr/>
        </p:nvCxnSpPr>
        <p:spPr bwMode="auto">
          <a:xfrm flipV="1">
            <a:off x="4454588" y="3058542"/>
            <a:ext cx="941885" cy="887768"/>
          </a:xfrm>
          <a:prstGeom prst="bentConnector3">
            <a:avLst>
              <a:gd name="adj1" fmla="val 50000"/>
            </a:avLst>
          </a:prstGeom>
          <a:noFill/>
          <a:ln w="38100">
            <a:solidFill>
              <a:schemeClr val="bg2"/>
            </a:solidFill>
            <a:miter lim="800000"/>
            <a:headEnd/>
            <a:tailEnd type="triangle" w="med" len="med"/>
          </a:ln>
        </p:spPr>
      </p:cxnSp>
      <p:cxnSp>
        <p:nvCxnSpPr>
          <p:cNvPr id="8" name="AutoShape 16"/>
          <p:cNvCxnSpPr>
            <a:cxnSpLocks noChangeShapeType="1"/>
            <a:stCxn id="10" idx="3"/>
            <a:endCxn id="11" idx="1"/>
          </p:cNvCxnSpPr>
          <p:nvPr/>
        </p:nvCxnSpPr>
        <p:spPr bwMode="auto">
          <a:xfrm>
            <a:off x="4454588" y="3946310"/>
            <a:ext cx="942234" cy="797548"/>
          </a:xfrm>
          <a:prstGeom prst="bentConnector3">
            <a:avLst>
              <a:gd name="adj1" fmla="val 50000"/>
            </a:avLst>
          </a:prstGeom>
          <a:noFill/>
          <a:ln w="38100">
            <a:solidFill>
              <a:schemeClr val="bg2"/>
            </a:solidFill>
            <a:miter lim="800000"/>
            <a:headEnd/>
            <a:tailEnd type="triangle" w="med" len="med"/>
          </a:ln>
        </p:spPr>
      </p:cxnSp>
      <p:sp>
        <p:nvSpPr>
          <p:cNvPr id="10" name="AutoShape 9"/>
          <p:cNvSpPr>
            <a:spLocks noChangeArrowheads="1"/>
          </p:cNvSpPr>
          <p:nvPr/>
        </p:nvSpPr>
        <p:spPr bwMode="auto">
          <a:xfrm>
            <a:off x="377888" y="2969996"/>
            <a:ext cx="4076700" cy="1952627"/>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GB" altLang="zh-CN" sz="1600" b="0" i="0" u="none" strike="noStrike" kern="1200" cap="none" spc="0" normalizeH="0" baseline="0" noProof="0" dirty="0">
                <a:ln>
                  <a:noFill/>
                </a:ln>
                <a:solidFill>
                  <a:srgbClr val="FFFFFF"/>
                </a:solidFill>
                <a:effectLst/>
                <a:uLnTx/>
                <a:uFillTx/>
                <a:ea typeface="SimSun" pitchFamily="2" charset="-122"/>
              </a:rPr>
              <a:t>Key patient inclusion criteria</a:t>
            </a:r>
          </a:p>
          <a:p>
            <a:pPr marL="228600" lvl="0" indent="-228600" defTabSz="892175" eaLnBrk="0" hangingPunct="0">
              <a:spcAft>
                <a:spcPct val="30000"/>
              </a:spcAft>
              <a:buFont typeface="Arial" pitchFamily="34" charset="0"/>
              <a:buChar char="•"/>
              <a:defRPr/>
            </a:pPr>
            <a:r>
              <a:rPr kumimoji="0" lang="en-GB" altLang="zh-CN" sz="1600" b="0" i="0" u="none" strike="noStrike" kern="1200" cap="none" spc="0" normalizeH="0" baseline="0" noProof="0" dirty="0">
                <a:ln>
                  <a:noFill/>
                </a:ln>
                <a:solidFill>
                  <a:srgbClr val="FFFFFF"/>
                </a:solidFill>
                <a:effectLst/>
                <a:uLnTx/>
                <a:uFillTx/>
                <a:ea typeface="SimSun" pitchFamily="2" charset="-122"/>
              </a:rPr>
              <a:t>Advanced</a:t>
            </a:r>
            <a:r>
              <a:rPr kumimoji="0" lang="en-GB" altLang="zh-CN" sz="1600" b="0" i="0" u="none" strike="noStrike" kern="1200" cap="none" spc="0" normalizeH="0" noProof="0" dirty="0">
                <a:ln>
                  <a:noFill/>
                </a:ln>
                <a:solidFill>
                  <a:srgbClr val="FFFFFF"/>
                </a:solidFill>
                <a:effectLst/>
                <a:uLnTx/>
                <a:uFillTx/>
                <a:ea typeface="SimSun" pitchFamily="2" charset="-122"/>
              </a:rPr>
              <a:t> STS</a:t>
            </a:r>
            <a:endParaRPr kumimoji="0" lang="en-GB" altLang="zh-CN" sz="1600" b="0" i="0" u="none" strike="noStrike" kern="1200" cap="none" spc="0" normalizeH="0" baseline="0" noProof="0" dirty="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dirty="0">
                <a:solidFill>
                  <a:srgbClr val="FFFFFF"/>
                </a:solidFill>
                <a:ea typeface="SimSun" pitchFamily="2" charset="-122"/>
              </a:rPr>
              <a:t>No prior systemic therapy for metastatic disease</a:t>
            </a:r>
            <a:endParaRPr kumimoji="0" lang="en-GB" altLang="zh-CN" sz="1600" b="0" i="0" u="none" strike="noStrike" kern="1200" cap="none" spc="0" normalizeH="0" baseline="0" noProof="0" dirty="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a:ln>
                  <a:noFill/>
                </a:ln>
                <a:solidFill>
                  <a:srgbClr val="FFFFFF"/>
                </a:solidFill>
                <a:effectLst/>
                <a:uLnTx/>
                <a:uFillTx/>
                <a:ea typeface="SimSun" pitchFamily="2" charset="-122"/>
              </a:rPr>
              <a:t>ECOG PS 0–2</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600" b="0" i="0" u="none" strike="noStrike" kern="1200" cap="none" spc="0" normalizeH="0" baseline="0" noProof="0" dirty="0">
                <a:ln>
                  <a:noFill/>
                </a:ln>
                <a:solidFill>
                  <a:srgbClr val="FFFFFF"/>
                </a:solidFill>
                <a:effectLst/>
                <a:uLnTx/>
                <a:uFillTx/>
                <a:ea typeface="SimSun" pitchFamily="2" charset="-122"/>
              </a:rPr>
              <a:t>(n=15</a:t>
            </a:r>
            <a:r>
              <a:rPr kumimoji="0" lang="en-GB" altLang="zh-CN" sz="1600" b="0" i="0" u="none" strike="noStrike" kern="1200" cap="none" spc="0" normalizeH="0" noProof="0" dirty="0">
                <a:ln>
                  <a:noFill/>
                </a:ln>
                <a:solidFill>
                  <a:srgbClr val="FFFFFF"/>
                </a:solidFill>
                <a:effectLst/>
                <a:uLnTx/>
                <a:uFillTx/>
                <a:ea typeface="SimSun" pitchFamily="2" charset="-122"/>
              </a:rPr>
              <a:t> in each cohort</a:t>
            </a:r>
            <a:r>
              <a:rPr kumimoji="0" lang="en-GB" altLang="zh-CN" sz="1600" b="0" i="0" u="none" strike="noStrike" kern="1200" cap="none" spc="0" normalizeH="0" baseline="0" noProof="0" dirty="0">
                <a:ln>
                  <a:noFill/>
                </a:ln>
                <a:solidFill>
                  <a:srgbClr val="FFFFFF"/>
                </a:solidFill>
                <a:effectLst/>
                <a:uLnTx/>
                <a:uFillTx/>
                <a:ea typeface="SimSun" pitchFamily="2" charset="-122"/>
              </a:rPr>
              <a:t>)</a:t>
            </a:r>
          </a:p>
        </p:txBody>
      </p:sp>
      <p:sp>
        <p:nvSpPr>
          <p:cNvPr id="11" name="AutoShape 12"/>
          <p:cNvSpPr>
            <a:spLocks noChangeArrowheads="1"/>
          </p:cNvSpPr>
          <p:nvPr/>
        </p:nvSpPr>
        <p:spPr bwMode="auto">
          <a:xfrm>
            <a:off x="5396822" y="4225637"/>
            <a:ext cx="2907593" cy="1036442"/>
          </a:xfrm>
          <a:prstGeom prst="roundRect">
            <a:avLst>
              <a:gd name="adj" fmla="val 16667"/>
            </a:avLst>
          </a:prstGeom>
          <a:solidFill>
            <a:schemeClr val="accent1"/>
          </a:solidFill>
          <a:ln w="9525" algn="ctr">
            <a:noFill/>
            <a:round/>
            <a:headEnd/>
            <a:tailEnd/>
          </a:ln>
        </p:spPr>
        <p:txBody>
          <a:bodyPr lIns="90488" tIns="0" rIns="90488" bIns="0" anchor="ctr"/>
          <a:lstStyle/>
          <a:p>
            <a:pPr lvl="0" algn="ctr" defTabSz="892175" eaLnBrk="0" hangingPunct="0">
              <a:defRPr/>
            </a:pPr>
            <a:r>
              <a:rPr lang="en-GB" altLang="zh-CN" sz="1600" b="1" dirty="0">
                <a:solidFill>
                  <a:srgbClr val="FFFFFF"/>
                </a:solidFill>
                <a:ea typeface="SimSun" pitchFamily="2" charset="-122"/>
              </a:rPr>
              <a:t>Cohort 2</a:t>
            </a:r>
          </a:p>
          <a:p>
            <a:pPr lvl="0" algn="ctr" defTabSz="892175" eaLnBrk="0" hangingPunct="0">
              <a:defRPr/>
            </a:pPr>
            <a:r>
              <a:rPr lang="en-GB" altLang="zh-CN" sz="1600" dirty="0">
                <a:solidFill>
                  <a:srgbClr val="FFFFFF"/>
                </a:solidFill>
                <a:ea typeface="SimSun" pitchFamily="2" charset="-122"/>
              </a:rPr>
              <a:t>Olaratumab (loading dose </a:t>
            </a:r>
            <a:br>
              <a:rPr lang="en-GB" altLang="zh-CN" sz="1600" dirty="0">
                <a:solidFill>
                  <a:srgbClr val="FFFFFF"/>
                </a:solidFill>
                <a:ea typeface="SimSun" pitchFamily="2" charset="-122"/>
              </a:rPr>
            </a:br>
            <a:r>
              <a:rPr lang="en-GB" altLang="zh-CN" sz="1600" dirty="0">
                <a:solidFill>
                  <a:srgbClr val="FFFFFF"/>
                </a:solidFill>
                <a:ea typeface="SimSun" pitchFamily="2" charset="-122"/>
              </a:rPr>
              <a:t>20 mg/kg C1 then 15 mg/kg) + doxorubicin + ifosfamide</a:t>
            </a:r>
          </a:p>
        </p:txBody>
      </p:sp>
      <p:sp>
        <p:nvSpPr>
          <p:cNvPr id="12" name="AutoShape 8"/>
          <p:cNvSpPr>
            <a:spLocks noChangeArrowheads="1"/>
          </p:cNvSpPr>
          <p:nvPr/>
        </p:nvSpPr>
        <p:spPr bwMode="auto">
          <a:xfrm>
            <a:off x="5396473" y="2540320"/>
            <a:ext cx="2907961" cy="1036443"/>
          </a:xfrm>
          <a:prstGeom prst="roundRect">
            <a:avLst>
              <a:gd name="adj" fmla="val 16667"/>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Cohort</a:t>
            </a:r>
            <a:r>
              <a:rPr kumimoji="0" lang="en-GB" altLang="zh-CN" sz="1600" b="1" i="0" u="none" strike="noStrike" kern="1200" cap="none" spc="0" normalizeH="0" noProof="0" dirty="0">
                <a:ln>
                  <a:noFill/>
                </a:ln>
                <a:solidFill>
                  <a:srgbClr val="FFFFFF"/>
                </a:solidFill>
                <a:effectLst/>
                <a:uLnTx/>
                <a:uFillTx/>
                <a:latin typeface="Arial" charset="0"/>
                <a:ea typeface="SimSun" pitchFamily="2" charset="-122"/>
                <a:cs typeface="Arial" charset="0"/>
              </a:rPr>
              <a:t> 1</a:t>
            </a:r>
          </a:p>
          <a:p>
            <a:pPr marL="0" marR="0" lvl="0" indent="0" algn="ctr" defTabSz="892175" rtl="0" eaLnBrk="0" fontAlgn="base" latinLnBrk="0" hangingPunct="0">
              <a:lnSpc>
                <a:spcPct val="100000"/>
              </a:lnSpc>
              <a:spcBef>
                <a:spcPct val="0"/>
              </a:spcBef>
              <a:spcAft>
                <a:spcPct val="0"/>
              </a:spcAft>
              <a:buClrTx/>
              <a:buSzTx/>
              <a:buFontTx/>
              <a:buNone/>
              <a:tabLst/>
              <a:defRPr/>
            </a:pPr>
            <a:r>
              <a:rPr lang="en-GB" altLang="zh-CN" sz="1600" baseline="0" dirty="0">
                <a:solidFill>
                  <a:srgbClr val="FFFFFF"/>
                </a:solidFill>
                <a:ea typeface="SimSun" pitchFamily="2" charset="-122"/>
              </a:rPr>
              <a:t>Olaratumab</a:t>
            </a:r>
            <a:r>
              <a:rPr lang="en-GB" altLang="zh-CN" sz="1600" dirty="0">
                <a:solidFill>
                  <a:srgbClr val="FFFFFF"/>
                </a:solidFill>
                <a:ea typeface="SimSun" pitchFamily="2" charset="-122"/>
              </a:rPr>
              <a:t> (15 mg/kg) + doxorubicin + ifosfamide</a:t>
            </a:r>
            <a:br>
              <a:rPr lang="en-GB" altLang="zh-CN" sz="1600" dirty="0">
                <a:solidFill>
                  <a:srgbClr val="FFFFFF"/>
                </a:solidFill>
                <a:ea typeface="SimSun" pitchFamily="2" charset="-122"/>
              </a:rPr>
            </a:br>
            <a:r>
              <a:rPr lang="en-GB" altLang="zh-CN" sz="1600" dirty="0">
                <a:solidFill>
                  <a:srgbClr val="FFFFFF"/>
                </a:solidFill>
                <a:ea typeface="SimSun" pitchFamily="2" charset="-122"/>
              </a:rPr>
              <a:t>(n=16)</a:t>
            </a:r>
            <a:endPar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3" name="Rectangle 9"/>
          <p:cNvSpPr txBox="1">
            <a:spLocks noChangeArrowheads="1"/>
          </p:cNvSpPr>
          <p:nvPr/>
        </p:nvSpPr>
        <p:spPr bwMode="auto">
          <a:xfrm>
            <a:off x="228600" y="5419552"/>
            <a:ext cx="42672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23246D"/>
              </a:buClr>
              <a:buSzPct val="110000"/>
              <a:buFontTx/>
              <a:buNone/>
              <a:tabLst/>
              <a:defRPr/>
            </a:pPr>
            <a:r>
              <a:rPr kumimoji="0" lang="en-GB" sz="1600" b="1" i="0" u="none" strike="noStrike" kern="1200" cap="none" spc="0" normalizeH="0" baseline="0" noProof="0" dirty="0">
                <a:ln>
                  <a:noFill/>
                </a:ln>
                <a:solidFill>
                  <a:srgbClr val="23246D"/>
                </a:solidFill>
                <a:effectLst/>
                <a:uLnTx/>
                <a:uFillTx/>
                <a:latin typeface="Arial"/>
                <a:ea typeface="+mn-ea"/>
                <a:cs typeface="Arial"/>
              </a:rPr>
              <a:t>Primary endpoints</a:t>
            </a:r>
          </a:p>
          <a:p>
            <a:pPr marL="250825" marR="0" lvl="0" indent="-250825" algn="l" defTabSz="914400" rtl="0" eaLnBrk="1" fontAlgn="base" latinLnBrk="0" hangingPunct="1">
              <a:lnSpc>
                <a:spcPct val="100000"/>
              </a:lnSpc>
              <a:spcBef>
                <a:spcPts val="0"/>
              </a:spcBef>
              <a:spcAft>
                <a:spcPts val="400"/>
              </a:spcAft>
              <a:buClr>
                <a:srgbClr val="23246D"/>
              </a:buClr>
              <a:buSzPct val="110000"/>
              <a:buFontTx/>
              <a:buChar char="•"/>
              <a:tabLst/>
              <a:defRPr/>
            </a:pPr>
            <a:r>
              <a:rPr kumimoji="0" lang="en-GB" sz="1600" b="0" i="0" u="none" strike="noStrike" kern="1200" cap="none" spc="0" normalizeH="0" baseline="0" noProof="0" dirty="0">
                <a:ln>
                  <a:noFill/>
                </a:ln>
                <a:solidFill>
                  <a:srgbClr val="363636"/>
                </a:solidFill>
                <a:effectLst/>
                <a:uLnTx/>
                <a:uFillTx/>
                <a:latin typeface="Arial"/>
                <a:ea typeface="+mn-ea"/>
                <a:cs typeface="Arial"/>
              </a:rPr>
              <a:t>Safety,</a:t>
            </a:r>
            <a:r>
              <a:rPr kumimoji="0" lang="en-GB" sz="1600" b="0" i="0" u="none" strike="noStrike" kern="1200" cap="none" spc="0" normalizeH="0" noProof="0" dirty="0">
                <a:ln>
                  <a:noFill/>
                </a:ln>
                <a:solidFill>
                  <a:srgbClr val="363636"/>
                </a:solidFill>
                <a:effectLst/>
                <a:uLnTx/>
                <a:uFillTx/>
                <a:latin typeface="Arial"/>
                <a:ea typeface="+mn-ea"/>
                <a:cs typeface="Arial"/>
              </a:rPr>
              <a:t> RP2D</a:t>
            </a:r>
            <a:endParaRPr kumimoji="0" lang="en-GB" sz="1600" b="0" i="0" u="none" strike="noStrike" kern="1200" cap="none" spc="0" normalizeH="0" baseline="0" noProof="0" dirty="0">
              <a:ln>
                <a:noFill/>
              </a:ln>
              <a:solidFill>
                <a:srgbClr val="363636"/>
              </a:solidFill>
              <a:effectLst/>
              <a:uLnTx/>
              <a:uFillTx/>
              <a:latin typeface="Arial"/>
              <a:ea typeface="+mn-ea"/>
              <a:cs typeface="Arial"/>
            </a:endParaRPr>
          </a:p>
        </p:txBody>
      </p:sp>
      <p:sp>
        <p:nvSpPr>
          <p:cNvPr id="14" name="Content Placeholder 26"/>
          <p:cNvSpPr txBox="1">
            <a:spLocks/>
          </p:cNvSpPr>
          <p:nvPr/>
        </p:nvSpPr>
        <p:spPr>
          <a:xfrm>
            <a:off x="4648200" y="5419552"/>
            <a:ext cx="4267200" cy="838592"/>
          </a:xfrm>
          <a:prstGeom prst="rect">
            <a:avLst/>
          </a:prstGeom>
        </p:spPr>
        <p:txBody>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23246D"/>
              </a:buClr>
              <a:buSzPct val="110000"/>
              <a:buFontTx/>
              <a:buNone/>
              <a:tabLst/>
              <a:defRPr/>
            </a:pPr>
            <a:r>
              <a:rPr kumimoji="0" lang="en-GB" sz="1600" b="1" i="0" u="none" strike="noStrike" kern="1200" cap="none" spc="0" normalizeH="0" baseline="0" noProof="0" dirty="0">
                <a:ln>
                  <a:noFill/>
                </a:ln>
                <a:solidFill>
                  <a:srgbClr val="23246D"/>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23246D"/>
              </a:buClr>
              <a:buSzPct val="110000"/>
              <a:buFontTx/>
              <a:buChar char="•"/>
              <a:tabLst/>
              <a:defRPr/>
            </a:pPr>
            <a:r>
              <a:rPr kumimoji="0" lang="en-GB" sz="1600" b="0" i="0" u="none" strike="noStrike" kern="1200" cap="none" spc="0" normalizeH="0" noProof="0" dirty="0">
                <a:ln>
                  <a:noFill/>
                </a:ln>
                <a:solidFill>
                  <a:srgbClr val="363636"/>
                </a:solidFill>
                <a:effectLst/>
                <a:uLnTx/>
                <a:uFillTx/>
                <a:latin typeface="Arial"/>
                <a:ea typeface="+mn-ea"/>
                <a:cs typeface="Arial"/>
              </a:rPr>
              <a:t>Antitumor activity, PK, immunogenicity</a:t>
            </a:r>
            <a:endParaRPr kumimoji="0" lang="en-GB" sz="1600" b="0" i="0" u="none" strike="noStrike" kern="1200" cap="none" spc="0" normalizeH="0" baseline="0" noProof="0" dirty="0">
              <a:ln>
                <a:noFill/>
              </a:ln>
              <a:solidFill>
                <a:srgbClr val="363636"/>
              </a:solidFill>
              <a:effectLst/>
              <a:uLnTx/>
              <a:uFillTx/>
              <a:latin typeface="Arial"/>
              <a:ea typeface="+mn-ea"/>
              <a:cs typeface="Arial"/>
            </a:endParaRPr>
          </a:p>
        </p:txBody>
      </p:sp>
    </p:spTree>
    <p:extLst>
      <p:ext uri="{BB962C8B-B14F-4D97-AF65-F5344CB8AC3E}">
        <p14:creationId xmlns:p14="http://schemas.microsoft.com/office/powerpoint/2010/main" val="32765281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408889" cy="939801"/>
          </a:xfrm>
        </p:spPr>
        <p:txBody>
          <a:bodyPr/>
          <a:lstStyle/>
          <a:p>
            <a:r>
              <a:rPr lang="en-GB" dirty="0"/>
              <a:t>030: Incorporation of CTNNB1 mutation status into a pre-operative desmoid local recurrence nomogram improves predictive value </a:t>
            </a:r>
            <a:br>
              <a:rPr lang="en-GB" dirty="0"/>
            </a:br>
            <a:r>
              <a:rPr lang="en-GB" dirty="0"/>
              <a:t>– Wei I, et al </a:t>
            </a:r>
          </a:p>
        </p:txBody>
      </p:sp>
      <p:sp>
        <p:nvSpPr>
          <p:cNvPr id="3" name="Content Placeholder 2"/>
          <p:cNvSpPr>
            <a:spLocks noGrp="1"/>
          </p:cNvSpPr>
          <p:nvPr>
            <p:ph idx="1"/>
          </p:nvPr>
        </p:nvSpPr>
        <p:spPr/>
        <p:txBody>
          <a:bodyPr/>
          <a:lstStyle/>
          <a:p>
            <a:pPr marL="0" indent="0">
              <a:buNone/>
            </a:pPr>
            <a:r>
              <a:rPr lang="en-GB" b="1" dirty="0">
                <a:solidFill>
                  <a:schemeClr val="bg1"/>
                </a:solidFill>
              </a:rPr>
              <a:t>STUDY OBJECTIVE</a:t>
            </a:r>
          </a:p>
          <a:p>
            <a:r>
              <a:rPr lang="en-GB" dirty="0"/>
              <a:t>To assess whether the predictive value is improved when incorporating CTNNB1 mutation status into a pre-operative desmoid local recurrence nomogram</a:t>
            </a:r>
          </a:p>
          <a:p>
            <a:pPr marL="0" indent="0">
              <a:spcBef>
                <a:spcPts val="1200"/>
              </a:spcBef>
              <a:buNone/>
            </a:pPr>
            <a:r>
              <a:rPr lang="en-GB" b="1" dirty="0">
                <a:solidFill>
                  <a:schemeClr val="bg1"/>
                </a:solidFill>
              </a:rPr>
              <a:t>METHODS</a:t>
            </a:r>
          </a:p>
          <a:p>
            <a:r>
              <a:rPr lang="en-GB" dirty="0"/>
              <a:t>Data were collected for 313 patients who were undergoing surgery for desmoid tumours</a:t>
            </a:r>
          </a:p>
          <a:p>
            <a:r>
              <a:rPr lang="en-GB" dirty="0"/>
              <a:t>Mutation status in frozen or FFPE samples was determined by digital droplet PCR or whole exome sequencing that were designed to detect S45F, T41A or S45P mutations, but could not differentiate between wild type and APC loss or rare CTNNB1 events such as exon 3 deletion</a:t>
            </a:r>
          </a:p>
        </p:txBody>
      </p:sp>
      <p:sp>
        <p:nvSpPr>
          <p:cNvPr id="6" name="Text Box 4"/>
          <p:cNvSpPr txBox="1">
            <a:spLocks noChangeArrowheads="1"/>
          </p:cNvSpPr>
          <p:nvPr/>
        </p:nvSpPr>
        <p:spPr bwMode="auto">
          <a:xfrm>
            <a:off x="3285128" y="6482591"/>
            <a:ext cx="5638210"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defRPr/>
            </a:pPr>
            <a:r>
              <a:rPr lang="en-GB" sz="1200" dirty="0"/>
              <a:t>Wei I, et al. </a:t>
            </a:r>
            <a:r>
              <a:rPr lang="en-US" sz="1200" dirty="0"/>
              <a:t>CTOS 2018 Annual Meeting, November 14–17, Rome, Italy; Paper </a:t>
            </a:r>
            <a:r>
              <a:rPr lang="en-GB" sz="1200" dirty="0"/>
              <a:t>030</a:t>
            </a:r>
          </a:p>
          <a:p>
            <a:pPr algn="r">
              <a:defRPr/>
            </a:pPr>
            <a:r>
              <a:rPr kumimoji="0" lang="en-GB" sz="1050" b="0" i="0" u="none" strike="noStrike" kern="1200" cap="none" spc="0" normalizeH="0" baseline="0" noProof="0" dirty="0">
                <a:ln>
                  <a:noFill/>
                </a:ln>
                <a:effectLst/>
                <a:uLnTx/>
                <a:uFillTx/>
                <a:latin typeface="Arial" charset="0"/>
                <a:ea typeface="+mn-ea"/>
                <a:cs typeface="Arial" charset="0"/>
              </a:rPr>
              <a:t>Presented by Aimee</a:t>
            </a:r>
            <a:r>
              <a:rPr kumimoji="0" lang="en-GB" sz="1050" b="0" i="0" u="none" strike="noStrike" kern="1200" cap="none" spc="0" normalizeH="0" noProof="0" dirty="0">
                <a:ln>
                  <a:noFill/>
                </a:ln>
                <a:effectLst/>
                <a:uLnTx/>
                <a:uFillTx/>
                <a:latin typeface="Arial" charset="0"/>
                <a:ea typeface="+mn-ea"/>
                <a:cs typeface="Arial" charset="0"/>
              </a:rPr>
              <a:t> M </a:t>
            </a:r>
            <a:r>
              <a:rPr kumimoji="0" lang="en-GB" sz="1050" b="0" i="0" u="none" strike="noStrike" kern="1200" cap="none" spc="0" normalizeH="0" noProof="0" dirty="0" err="1">
                <a:ln>
                  <a:noFill/>
                </a:ln>
                <a:effectLst/>
                <a:uLnTx/>
                <a:uFillTx/>
                <a:latin typeface="Arial" charset="0"/>
                <a:ea typeface="+mn-ea"/>
                <a:cs typeface="Arial" charset="0"/>
              </a:rPr>
              <a:t>Crago</a:t>
            </a:r>
            <a:endParaRPr kumimoji="0" lang="en-GB" sz="1200" b="0" i="0" u="none" strike="noStrike" kern="1200" cap="none" spc="0" normalizeH="0" baseline="0" noProof="0" dirty="0">
              <a:ln>
                <a:noFill/>
              </a:ln>
              <a:effectLst/>
              <a:uLnTx/>
              <a:uFillTx/>
              <a:latin typeface="Arial" charset="0"/>
              <a:ea typeface="+mn-ea"/>
              <a:cs typeface="Arial" charset="0"/>
            </a:endParaRPr>
          </a:p>
        </p:txBody>
      </p:sp>
    </p:spTree>
    <p:extLst>
      <p:ext uri="{BB962C8B-B14F-4D97-AF65-F5344CB8AC3E}">
        <p14:creationId xmlns:p14="http://schemas.microsoft.com/office/powerpoint/2010/main" val="32953350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408889" cy="939801"/>
          </a:xfrm>
        </p:spPr>
        <p:txBody>
          <a:bodyPr/>
          <a:lstStyle/>
          <a:p>
            <a:r>
              <a:rPr lang="en-GB" dirty="0"/>
              <a:t>030: Incorporation of CTNNB1 mutation status into a pre-operative desmoid local recurrence nomogram improves predictive value </a:t>
            </a:r>
            <a:br>
              <a:rPr lang="en-GB" dirty="0"/>
            </a:br>
            <a:r>
              <a:rPr lang="en-GB" dirty="0"/>
              <a:t>– Wei I, et al </a:t>
            </a:r>
          </a:p>
        </p:txBody>
      </p:sp>
      <p:sp>
        <p:nvSpPr>
          <p:cNvPr id="3" name="Content Placeholder 2"/>
          <p:cNvSpPr>
            <a:spLocks noGrp="1"/>
          </p:cNvSpPr>
          <p:nvPr>
            <p:ph idx="1"/>
          </p:nvPr>
        </p:nvSpPr>
        <p:spPr/>
        <p:txBody>
          <a:bodyPr/>
          <a:lstStyle/>
          <a:p>
            <a:pPr marL="0" indent="0">
              <a:buNone/>
            </a:pPr>
            <a:r>
              <a:rPr lang="en-GB" b="1" dirty="0">
                <a:solidFill>
                  <a:schemeClr val="bg1"/>
                </a:solidFill>
              </a:rPr>
              <a:t>KEY RESULTS</a:t>
            </a:r>
            <a:endParaRPr lang="en-GB" dirty="0"/>
          </a:p>
        </p:txBody>
      </p:sp>
      <p:sp>
        <p:nvSpPr>
          <p:cNvPr id="4" name="Text Box 4"/>
          <p:cNvSpPr txBox="1">
            <a:spLocks noChangeArrowheads="1"/>
          </p:cNvSpPr>
          <p:nvPr/>
        </p:nvSpPr>
        <p:spPr bwMode="auto">
          <a:xfrm>
            <a:off x="3285128" y="6474897"/>
            <a:ext cx="563821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a:t>Wei I, et al. </a:t>
            </a:r>
            <a:r>
              <a:rPr lang="en-US" sz="1200" dirty="0"/>
              <a:t>CTOS 2018 Annual Meeting, November 14–17, Rome, Italy; Paper </a:t>
            </a:r>
            <a:r>
              <a:rPr lang="en-GB" sz="1200" dirty="0"/>
              <a:t>030</a:t>
            </a:r>
          </a:p>
        </p:txBody>
      </p:sp>
      <p:grpSp>
        <p:nvGrpSpPr>
          <p:cNvPr id="9" name="Group 8"/>
          <p:cNvGrpSpPr/>
          <p:nvPr/>
        </p:nvGrpSpPr>
        <p:grpSpPr>
          <a:xfrm>
            <a:off x="393296" y="1617873"/>
            <a:ext cx="4437609" cy="2351976"/>
            <a:chOff x="393296" y="1747413"/>
            <a:chExt cx="4437609" cy="2351976"/>
          </a:xfrm>
        </p:grpSpPr>
        <p:grpSp>
          <p:nvGrpSpPr>
            <p:cNvPr id="10" name="Group 9"/>
            <p:cNvGrpSpPr/>
            <p:nvPr/>
          </p:nvGrpSpPr>
          <p:grpSpPr>
            <a:xfrm>
              <a:off x="393296" y="1747413"/>
              <a:ext cx="4241424" cy="2351976"/>
              <a:chOff x="2174988" y="1763234"/>
              <a:chExt cx="4241424" cy="2351976"/>
            </a:xfrm>
          </p:grpSpPr>
          <p:grpSp>
            <p:nvGrpSpPr>
              <p:cNvPr id="82" name="Group 81"/>
              <p:cNvGrpSpPr/>
              <p:nvPr/>
            </p:nvGrpSpPr>
            <p:grpSpPr>
              <a:xfrm>
                <a:off x="2174988" y="1887215"/>
                <a:ext cx="4241424" cy="2227995"/>
                <a:chOff x="1713076" y="2218020"/>
                <a:chExt cx="5019384" cy="2878850"/>
              </a:xfrm>
            </p:grpSpPr>
            <p:grpSp>
              <p:nvGrpSpPr>
                <p:cNvPr id="85" name="Group 84"/>
                <p:cNvGrpSpPr/>
                <p:nvPr/>
              </p:nvGrpSpPr>
              <p:grpSpPr>
                <a:xfrm>
                  <a:off x="2614623" y="2396465"/>
                  <a:ext cx="3906738" cy="2171700"/>
                  <a:chOff x="836615" y="2448719"/>
                  <a:chExt cx="3906738" cy="2171700"/>
                </a:xfrm>
              </p:grpSpPr>
              <p:sp>
                <p:nvSpPr>
                  <p:cNvPr id="102" name="Freeform 101"/>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300">
                      <a:solidFill>
                        <a:srgbClr val="000000"/>
                      </a:solidFill>
                    </a:endParaRPr>
                  </a:p>
                </p:txBody>
              </p:sp>
              <p:sp>
                <p:nvSpPr>
                  <p:cNvPr id="103"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300">
                      <a:solidFill>
                        <a:srgbClr val="000000"/>
                      </a:solidFill>
                    </a:endParaRPr>
                  </a:p>
                </p:txBody>
              </p:sp>
              <p:sp>
                <p:nvSpPr>
                  <p:cNvPr id="104"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300">
                      <a:solidFill>
                        <a:srgbClr val="000000"/>
                      </a:solidFill>
                    </a:endParaRPr>
                  </a:p>
                </p:txBody>
              </p:sp>
              <p:sp>
                <p:nvSpPr>
                  <p:cNvPr id="105"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300">
                      <a:solidFill>
                        <a:srgbClr val="000000"/>
                      </a:solidFill>
                    </a:endParaRPr>
                  </a:p>
                </p:txBody>
              </p:sp>
              <p:sp>
                <p:nvSpPr>
                  <p:cNvPr id="106"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300">
                      <a:solidFill>
                        <a:srgbClr val="000000"/>
                      </a:solidFill>
                    </a:endParaRPr>
                  </a:p>
                </p:txBody>
              </p:sp>
              <p:sp>
                <p:nvSpPr>
                  <p:cNvPr id="107"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300">
                      <a:solidFill>
                        <a:srgbClr val="000000"/>
                      </a:solidFill>
                    </a:endParaRPr>
                  </a:p>
                </p:txBody>
              </p:sp>
              <p:sp>
                <p:nvSpPr>
                  <p:cNvPr id="108"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300">
                      <a:solidFill>
                        <a:srgbClr val="000000"/>
                      </a:solidFill>
                    </a:endParaRPr>
                  </a:p>
                </p:txBody>
              </p:sp>
              <p:sp>
                <p:nvSpPr>
                  <p:cNvPr id="109" name="Line 12"/>
                  <p:cNvSpPr>
                    <a:spLocks noChangeShapeType="1"/>
                  </p:cNvSpPr>
                  <p:nvPr/>
                </p:nvSpPr>
                <p:spPr bwMode="auto">
                  <a:xfrm>
                    <a:off x="2954246" y="4528342"/>
                    <a:ext cx="0" cy="9207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300">
                      <a:solidFill>
                        <a:srgbClr val="000000"/>
                      </a:solidFill>
                    </a:endParaRPr>
                  </a:p>
                </p:txBody>
              </p:sp>
              <p:sp>
                <p:nvSpPr>
                  <p:cNvPr id="110" name="Line 13"/>
                  <p:cNvSpPr>
                    <a:spLocks noChangeShapeType="1"/>
                  </p:cNvSpPr>
                  <p:nvPr/>
                </p:nvSpPr>
                <p:spPr bwMode="auto">
                  <a:xfrm>
                    <a:off x="2365264" y="4528343"/>
                    <a:ext cx="0" cy="9207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300">
                      <a:solidFill>
                        <a:srgbClr val="000000"/>
                      </a:solidFill>
                    </a:endParaRPr>
                  </a:p>
                </p:txBody>
              </p:sp>
              <p:sp>
                <p:nvSpPr>
                  <p:cNvPr id="111" name="Line 14"/>
                  <p:cNvSpPr>
                    <a:spLocks noChangeShapeType="1"/>
                  </p:cNvSpPr>
                  <p:nvPr/>
                </p:nvSpPr>
                <p:spPr bwMode="auto">
                  <a:xfrm>
                    <a:off x="4139896" y="4528343"/>
                    <a:ext cx="0" cy="9207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300">
                      <a:solidFill>
                        <a:srgbClr val="000000"/>
                      </a:solidFill>
                    </a:endParaRPr>
                  </a:p>
                </p:txBody>
              </p:sp>
              <p:sp>
                <p:nvSpPr>
                  <p:cNvPr id="112"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300">
                      <a:solidFill>
                        <a:srgbClr val="000000"/>
                      </a:solidFill>
                    </a:endParaRPr>
                  </a:p>
                </p:txBody>
              </p:sp>
              <p:sp>
                <p:nvSpPr>
                  <p:cNvPr id="113" name="Line 19"/>
                  <p:cNvSpPr>
                    <a:spLocks noChangeShapeType="1"/>
                  </p:cNvSpPr>
                  <p:nvPr/>
                </p:nvSpPr>
                <p:spPr bwMode="auto">
                  <a:xfrm>
                    <a:off x="1754497" y="4528343"/>
                    <a:ext cx="0" cy="9207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300">
                      <a:solidFill>
                        <a:srgbClr val="000000"/>
                      </a:solidFill>
                    </a:endParaRPr>
                  </a:p>
                </p:txBody>
              </p:sp>
              <p:sp>
                <p:nvSpPr>
                  <p:cNvPr id="114" name="Line 21"/>
                  <p:cNvSpPr>
                    <a:spLocks noChangeShapeType="1"/>
                  </p:cNvSpPr>
                  <p:nvPr/>
                </p:nvSpPr>
                <p:spPr bwMode="auto">
                  <a:xfrm>
                    <a:off x="116119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300">
                      <a:solidFill>
                        <a:srgbClr val="000000"/>
                      </a:solidFill>
                      <a:cs typeface="Arial" panose="020B0604020202020204" pitchFamily="34" charset="0"/>
                    </a:endParaRPr>
                  </a:p>
                </p:txBody>
              </p:sp>
              <p:sp>
                <p:nvSpPr>
                  <p:cNvPr id="115" name="Line 14"/>
                  <p:cNvSpPr>
                    <a:spLocks noChangeShapeType="1"/>
                  </p:cNvSpPr>
                  <p:nvPr/>
                </p:nvSpPr>
                <p:spPr bwMode="auto">
                  <a:xfrm>
                    <a:off x="3546979" y="4528342"/>
                    <a:ext cx="0" cy="9207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300">
                      <a:solidFill>
                        <a:srgbClr val="000000"/>
                      </a:solidFill>
                    </a:endParaRPr>
                  </a:p>
                </p:txBody>
              </p:sp>
            </p:grpSp>
            <p:sp>
              <p:nvSpPr>
                <p:cNvPr id="86" name="TextBox 85"/>
                <p:cNvSpPr txBox="1"/>
                <p:nvPr/>
              </p:nvSpPr>
              <p:spPr>
                <a:xfrm rot="16200000">
                  <a:off x="888483" y="3113265"/>
                  <a:ext cx="2208721" cy="559536"/>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en-GB" sz="1300" dirty="0">
                      <a:solidFill>
                        <a:srgbClr val="000000"/>
                      </a:solidFill>
                      <a:cs typeface="Arial" panose="020B0604020202020204" pitchFamily="34" charset="0"/>
                    </a:rPr>
                    <a:t>Local recurrence-free</a:t>
                  </a:r>
                  <a:br>
                    <a:rPr lang="en-GB" sz="1300" dirty="0">
                      <a:solidFill>
                        <a:srgbClr val="000000"/>
                      </a:solidFill>
                      <a:cs typeface="Arial" panose="020B0604020202020204" pitchFamily="34" charset="0"/>
                    </a:rPr>
                  </a:br>
                  <a:r>
                    <a:rPr lang="en-GB" sz="1300" dirty="0">
                      <a:solidFill>
                        <a:srgbClr val="000000"/>
                      </a:solidFill>
                      <a:cs typeface="Arial" panose="020B0604020202020204" pitchFamily="34" charset="0"/>
                    </a:rPr>
                    <a:t>survival</a:t>
                  </a:r>
                </a:p>
              </p:txBody>
            </p:sp>
            <p:sp>
              <p:nvSpPr>
                <p:cNvPr id="87" name="TextBox 86"/>
                <p:cNvSpPr txBox="1"/>
                <p:nvPr/>
              </p:nvSpPr>
              <p:spPr>
                <a:xfrm>
                  <a:off x="4156661" y="4744432"/>
                  <a:ext cx="1277673" cy="352438"/>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en-GB" sz="1300" dirty="0">
                      <a:solidFill>
                        <a:srgbClr val="000000"/>
                      </a:solidFill>
                      <a:cs typeface="Arial" panose="020B0604020202020204" pitchFamily="34" charset="0"/>
                    </a:rPr>
                    <a:t>Time, months</a:t>
                  </a:r>
                </a:p>
              </p:txBody>
            </p:sp>
            <p:sp>
              <p:nvSpPr>
                <p:cNvPr id="88" name="TextBox 87"/>
                <p:cNvSpPr txBox="1"/>
                <p:nvPr/>
              </p:nvSpPr>
              <p:spPr>
                <a:xfrm>
                  <a:off x="2254141" y="2218020"/>
                  <a:ext cx="361107" cy="352438"/>
                </a:xfrm>
                <a:prstGeom prst="rect">
                  <a:avLst/>
                </a:prstGeom>
                <a:noFill/>
              </p:spPr>
              <p:txBody>
                <a:bodyPr wrap="none" lIns="36000" tIns="36000" rIns="36000" bIns="36000" rtlCol="0" anchor="ctr" anchorCtr="0">
                  <a:spAutoFit/>
                </a:bodyPr>
                <a:lstStyle/>
                <a:p>
                  <a:pPr algn="r"/>
                  <a:r>
                    <a:rPr lang="en-GB" sz="1300" dirty="0">
                      <a:solidFill>
                        <a:srgbClr val="000000"/>
                      </a:solidFill>
                      <a:cs typeface="Arial" panose="020B0604020202020204" pitchFamily="34" charset="0"/>
                    </a:rPr>
                    <a:t>1.0</a:t>
                  </a:r>
                </a:p>
              </p:txBody>
            </p:sp>
            <p:sp>
              <p:nvSpPr>
                <p:cNvPr id="89" name="TextBox 88"/>
                <p:cNvSpPr txBox="1"/>
                <p:nvPr/>
              </p:nvSpPr>
              <p:spPr>
                <a:xfrm>
                  <a:off x="2254144" y="2613896"/>
                  <a:ext cx="361107" cy="352438"/>
                </a:xfrm>
                <a:prstGeom prst="rect">
                  <a:avLst/>
                </a:prstGeom>
                <a:noFill/>
              </p:spPr>
              <p:txBody>
                <a:bodyPr wrap="none" lIns="36000" tIns="36000" rIns="36000" bIns="36000" rtlCol="0" anchor="ctr" anchorCtr="0">
                  <a:spAutoFit/>
                </a:bodyPr>
                <a:lstStyle/>
                <a:p>
                  <a:pPr algn="r"/>
                  <a:r>
                    <a:rPr lang="en-GB" sz="1300" dirty="0">
                      <a:solidFill>
                        <a:srgbClr val="000000"/>
                      </a:solidFill>
                      <a:cs typeface="Arial" panose="020B0604020202020204" pitchFamily="34" charset="0"/>
                    </a:rPr>
                    <a:t>0.8</a:t>
                  </a:r>
                </a:p>
              </p:txBody>
            </p:sp>
            <p:sp>
              <p:nvSpPr>
                <p:cNvPr id="90" name="TextBox 89"/>
                <p:cNvSpPr txBox="1"/>
                <p:nvPr/>
              </p:nvSpPr>
              <p:spPr>
                <a:xfrm>
                  <a:off x="2254144" y="2999393"/>
                  <a:ext cx="361107" cy="352438"/>
                </a:xfrm>
                <a:prstGeom prst="rect">
                  <a:avLst/>
                </a:prstGeom>
                <a:noFill/>
              </p:spPr>
              <p:txBody>
                <a:bodyPr wrap="none" lIns="36000" tIns="36000" rIns="36000" bIns="36000" rtlCol="0" anchor="ctr" anchorCtr="0">
                  <a:spAutoFit/>
                </a:bodyPr>
                <a:lstStyle/>
                <a:p>
                  <a:pPr algn="r"/>
                  <a:r>
                    <a:rPr lang="en-GB" sz="1300" dirty="0">
                      <a:solidFill>
                        <a:srgbClr val="000000"/>
                      </a:solidFill>
                      <a:cs typeface="Arial" panose="020B0604020202020204" pitchFamily="34" charset="0"/>
                    </a:rPr>
                    <a:t>0.6</a:t>
                  </a:r>
                </a:p>
              </p:txBody>
            </p:sp>
            <p:sp>
              <p:nvSpPr>
                <p:cNvPr id="91" name="TextBox 90"/>
                <p:cNvSpPr txBox="1"/>
                <p:nvPr/>
              </p:nvSpPr>
              <p:spPr>
                <a:xfrm>
                  <a:off x="2254144" y="3397851"/>
                  <a:ext cx="361107" cy="352438"/>
                </a:xfrm>
                <a:prstGeom prst="rect">
                  <a:avLst/>
                </a:prstGeom>
                <a:noFill/>
              </p:spPr>
              <p:txBody>
                <a:bodyPr wrap="none" lIns="36000" tIns="36000" rIns="36000" bIns="36000" rtlCol="0" anchor="ctr" anchorCtr="0">
                  <a:spAutoFit/>
                </a:bodyPr>
                <a:lstStyle/>
                <a:p>
                  <a:pPr algn="r"/>
                  <a:r>
                    <a:rPr lang="en-GB" sz="1300" dirty="0">
                      <a:solidFill>
                        <a:srgbClr val="000000"/>
                      </a:solidFill>
                      <a:cs typeface="Arial" panose="020B0604020202020204" pitchFamily="34" charset="0"/>
                    </a:rPr>
                    <a:t>0.4</a:t>
                  </a:r>
                </a:p>
              </p:txBody>
            </p:sp>
            <p:sp>
              <p:nvSpPr>
                <p:cNvPr id="92" name="TextBox 91"/>
                <p:cNvSpPr txBox="1"/>
                <p:nvPr/>
              </p:nvSpPr>
              <p:spPr>
                <a:xfrm>
                  <a:off x="2254144" y="3787667"/>
                  <a:ext cx="361107" cy="352438"/>
                </a:xfrm>
                <a:prstGeom prst="rect">
                  <a:avLst/>
                </a:prstGeom>
                <a:noFill/>
              </p:spPr>
              <p:txBody>
                <a:bodyPr wrap="none" lIns="36000" tIns="36000" rIns="36000" bIns="36000" rtlCol="0" anchor="ctr" anchorCtr="0">
                  <a:spAutoFit/>
                </a:bodyPr>
                <a:lstStyle/>
                <a:p>
                  <a:pPr algn="r"/>
                  <a:r>
                    <a:rPr lang="en-GB" sz="1300" dirty="0">
                      <a:solidFill>
                        <a:srgbClr val="000000"/>
                      </a:solidFill>
                      <a:cs typeface="Arial" panose="020B0604020202020204" pitchFamily="34" charset="0"/>
                    </a:rPr>
                    <a:t>0.2</a:t>
                  </a:r>
                </a:p>
              </p:txBody>
            </p:sp>
            <p:sp>
              <p:nvSpPr>
                <p:cNvPr id="93" name="TextBox 92"/>
                <p:cNvSpPr txBox="1"/>
                <p:nvPr/>
              </p:nvSpPr>
              <p:spPr>
                <a:xfrm>
                  <a:off x="2419191" y="4181807"/>
                  <a:ext cx="196065" cy="352438"/>
                </a:xfrm>
                <a:prstGeom prst="rect">
                  <a:avLst/>
                </a:prstGeom>
                <a:noFill/>
              </p:spPr>
              <p:txBody>
                <a:bodyPr wrap="none" lIns="36000" tIns="36000" rIns="36000" bIns="36000" rtlCol="0" anchor="ctr" anchorCtr="0">
                  <a:spAutoFit/>
                </a:bodyPr>
                <a:lstStyle/>
                <a:p>
                  <a:pPr algn="r"/>
                  <a:r>
                    <a:rPr lang="en-GB" sz="1300" dirty="0">
                      <a:solidFill>
                        <a:srgbClr val="000000"/>
                      </a:solidFill>
                      <a:cs typeface="Arial" panose="020B0604020202020204" pitchFamily="34" charset="0"/>
                    </a:rPr>
                    <a:t>0</a:t>
                  </a:r>
                </a:p>
              </p:txBody>
            </p:sp>
            <p:sp>
              <p:nvSpPr>
                <p:cNvPr id="94" name="TextBox 93"/>
                <p:cNvSpPr txBox="1"/>
                <p:nvPr/>
              </p:nvSpPr>
              <p:spPr>
                <a:xfrm>
                  <a:off x="2846021" y="4512613"/>
                  <a:ext cx="196065" cy="352438"/>
                </a:xfrm>
                <a:prstGeom prst="rect">
                  <a:avLst/>
                </a:prstGeom>
                <a:noFill/>
              </p:spPr>
              <p:txBody>
                <a:bodyPr wrap="none" lIns="36000" tIns="36000" rIns="36000" bIns="36000" rtlCol="0" anchor="ctr" anchorCtr="0">
                  <a:spAutoFit/>
                </a:bodyPr>
                <a:lstStyle/>
                <a:p>
                  <a:pPr algn="ctr"/>
                  <a:r>
                    <a:rPr lang="en-GB" sz="1300" dirty="0">
                      <a:solidFill>
                        <a:srgbClr val="000000"/>
                      </a:solidFill>
                      <a:cs typeface="Arial" panose="020B0604020202020204" pitchFamily="34" charset="0"/>
                    </a:rPr>
                    <a:t>0</a:t>
                  </a:r>
                </a:p>
              </p:txBody>
            </p:sp>
            <p:sp>
              <p:nvSpPr>
                <p:cNvPr id="95" name="TextBox 94"/>
                <p:cNvSpPr txBox="1"/>
                <p:nvPr/>
              </p:nvSpPr>
              <p:spPr>
                <a:xfrm>
                  <a:off x="3381295" y="4512613"/>
                  <a:ext cx="306093" cy="352438"/>
                </a:xfrm>
                <a:prstGeom prst="rect">
                  <a:avLst/>
                </a:prstGeom>
                <a:noFill/>
              </p:spPr>
              <p:txBody>
                <a:bodyPr wrap="none" lIns="36000" tIns="36000" rIns="36000" bIns="36000" rtlCol="0" anchor="ctr" anchorCtr="0">
                  <a:spAutoFit/>
                </a:bodyPr>
                <a:lstStyle/>
                <a:p>
                  <a:pPr algn="ctr"/>
                  <a:r>
                    <a:rPr lang="en-GB" sz="1300" dirty="0">
                      <a:solidFill>
                        <a:srgbClr val="000000"/>
                      </a:solidFill>
                      <a:cs typeface="Arial" panose="020B0604020202020204" pitchFamily="34" charset="0"/>
                    </a:rPr>
                    <a:t>50</a:t>
                  </a:r>
                </a:p>
              </p:txBody>
            </p:sp>
            <p:sp>
              <p:nvSpPr>
                <p:cNvPr id="96" name="TextBox 95"/>
                <p:cNvSpPr txBox="1"/>
                <p:nvPr/>
              </p:nvSpPr>
              <p:spPr>
                <a:xfrm>
                  <a:off x="4102728" y="4453194"/>
                  <a:ext cx="86115" cy="352438"/>
                </a:xfrm>
                <a:prstGeom prst="rect">
                  <a:avLst/>
                </a:prstGeom>
                <a:noFill/>
              </p:spPr>
              <p:txBody>
                <a:bodyPr wrap="none" lIns="36000" tIns="36000" rIns="36000" bIns="36000" rtlCol="0" anchor="ctr" anchorCtr="0">
                  <a:spAutoFit/>
                </a:bodyPr>
                <a:lstStyle/>
                <a:p>
                  <a:pPr algn="ctr"/>
                  <a:endParaRPr lang="en-GB" sz="1300" dirty="0">
                    <a:solidFill>
                      <a:srgbClr val="000000"/>
                    </a:solidFill>
                    <a:cs typeface="Arial" panose="020B0604020202020204" pitchFamily="34" charset="0"/>
                  </a:endParaRPr>
                </a:p>
              </p:txBody>
            </p:sp>
            <p:sp>
              <p:nvSpPr>
                <p:cNvPr id="97" name="TextBox 96"/>
                <p:cNvSpPr txBox="1"/>
                <p:nvPr/>
              </p:nvSpPr>
              <p:spPr>
                <a:xfrm>
                  <a:off x="3931482" y="4512613"/>
                  <a:ext cx="416121" cy="352438"/>
                </a:xfrm>
                <a:prstGeom prst="rect">
                  <a:avLst/>
                </a:prstGeom>
                <a:noFill/>
              </p:spPr>
              <p:txBody>
                <a:bodyPr wrap="none" lIns="36000" tIns="36000" rIns="36000" bIns="36000" rtlCol="0" anchor="ctr" anchorCtr="0">
                  <a:spAutoFit/>
                </a:bodyPr>
                <a:lstStyle/>
                <a:p>
                  <a:pPr algn="ctr"/>
                  <a:r>
                    <a:rPr lang="en-GB" sz="1300" dirty="0">
                      <a:solidFill>
                        <a:srgbClr val="000000"/>
                      </a:solidFill>
                      <a:cs typeface="Arial" panose="020B0604020202020204" pitchFamily="34" charset="0"/>
                    </a:rPr>
                    <a:t>100</a:t>
                  </a:r>
                </a:p>
              </p:txBody>
            </p:sp>
            <p:sp>
              <p:nvSpPr>
                <p:cNvPr id="98" name="TextBox 97"/>
                <p:cNvSpPr txBox="1"/>
                <p:nvPr/>
              </p:nvSpPr>
              <p:spPr>
                <a:xfrm>
                  <a:off x="4529930" y="4512613"/>
                  <a:ext cx="416121" cy="352438"/>
                </a:xfrm>
                <a:prstGeom prst="rect">
                  <a:avLst/>
                </a:prstGeom>
                <a:noFill/>
              </p:spPr>
              <p:txBody>
                <a:bodyPr wrap="none" lIns="36000" tIns="36000" rIns="36000" bIns="36000" rtlCol="0" anchor="ctr" anchorCtr="0">
                  <a:spAutoFit/>
                </a:bodyPr>
                <a:lstStyle/>
                <a:p>
                  <a:pPr algn="ctr"/>
                  <a:r>
                    <a:rPr lang="en-GB" sz="1300" dirty="0">
                      <a:solidFill>
                        <a:srgbClr val="000000"/>
                      </a:solidFill>
                      <a:cs typeface="Arial" panose="020B0604020202020204" pitchFamily="34" charset="0"/>
                    </a:rPr>
                    <a:t>150</a:t>
                  </a:r>
                </a:p>
              </p:txBody>
            </p:sp>
            <p:sp>
              <p:nvSpPr>
                <p:cNvPr id="99" name="TextBox 98"/>
                <p:cNvSpPr txBox="1"/>
                <p:nvPr/>
              </p:nvSpPr>
              <p:spPr>
                <a:xfrm>
                  <a:off x="5708425" y="4512613"/>
                  <a:ext cx="416121" cy="352438"/>
                </a:xfrm>
                <a:prstGeom prst="rect">
                  <a:avLst/>
                </a:prstGeom>
                <a:noFill/>
              </p:spPr>
              <p:txBody>
                <a:bodyPr wrap="none" lIns="36000" tIns="36000" rIns="36000" bIns="36000" rtlCol="0" anchor="ctr" anchorCtr="0">
                  <a:spAutoFit/>
                </a:bodyPr>
                <a:lstStyle/>
                <a:p>
                  <a:pPr algn="ctr"/>
                  <a:r>
                    <a:rPr lang="en-GB" sz="1300" dirty="0">
                      <a:solidFill>
                        <a:srgbClr val="000000"/>
                      </a:solidFill>
                      <a:cs typeface="Arial" panose="020B0604020202020204" pitchFamily="34" charset="0"/>
                    </a:rPr>
                    <a:t>250</a:t>
                  </a:r>
                </a:p>
              </p:txBody>
            </p:sp>
            <p:sp>
              <p:nvSpPr>
                <p:cNvPr id="100" name="TextBox 99"/>
                <p:cNvSpPr txBox="1"/>
                <p:nvPr/>
              </p:nvSpPr>
              <p:spPr>
                <a:xfrm>
                  <a:off x="6316339" y="4512613"/>
                  <a:ext cx="416121" cy="352438"/>
                </a:xfrm>
                <a:prstGeom prst="rect">
                  <a:avLst/>
                </a:prstGeom>
                <a:noFill/>
              </p:spPr>
              <p:txBody>
                <a:bodyPr wrap="none" lIns="36000" tIns="36000" rIns="36000" bIns="36000" rtlCol="0" anchor="ctr" anchorCtr="0">
                  <a:spAutoFit/>
                </a:bodyPr>
                <a:lstStyle/>
                <a:p>
                  <a:pPr algn="ctr"/>
                  <a:r>
                    <a:rPr lang="en-GB" sz="1300" dirty="0">
                      <a:solidFill>
                        <a:srgbClr val="000000"/>
                      </a:solidFill>
                      <a:cs typeface="Arial" panose="020B0604020202020204" pitchFamily="34" charset="0"/>
                    </a:rPr>
                    <a:t>300</a:t>
                  </a:r>
                </a:p>
              </p:txBody>
            </p:sp>
            <p:sp>
              <p:nvSpPr>
                <p:cNvPr id="101" name="TextBox 100"/>
                <p:cNvSpPr txBox="1"/>
                <p:nvPr/>
              </p:nvSpPr>
              <p:spPr>
                <a:xfrm>
                  <a:off x="5115508" y="4512613"/>
                  <a:ext cx="416121" cy="352438"/>
                </a:xfrm>
                <a:prstGeom prst="rect">
                  <a:avLst/>
                </a:prstGeom>
                <a:noFill/>
              </p:spPr>
              <p:txBody>
                <a:bodyPr wrap="none" lIns="36000" tIns="36000" rIns="36000" bIns="36000" rtlCol="0" anchor="ctr" anchorCtr="0">
                  <a:spAutoFit/>
                </a:bodyPr>
                <a:lstStyle/>
                <a:p>
                  <a:pPr algn="ctr"/>
                  <a:r>
                    <a:rPr lang="en-GB" sz="1300" dirty="0">
                      <a:solidFill>
                        <a:srgbClr val="000000"/>
                      </a:solidFill>
                      <a:cs typeface="Arial" panose="020B0604020202020204" pitchFamily="34" charset="0"/>
                    </a:rPr>
                    <a:t>200</a:t>
                  </a:r>
                </a:p>
              </p:txBody>
            </p:sp>
          </p:grpSp>
          <p:sp>
            <p:nvSpPr>
              <p:cNvPr id="83" name="TextBox 82"/>
              <p:cNvSpPr txBox="1"/>
              <p:nvPr/>
            </p:nvSpPr>
            <p:spPr>
              <a:xfrm>
                <a:off x="3967676" y="1763234"/>
                <a:ext cx="1138452" cy="307777"/>
              </a:xfrm>
              <a:prstGeom prst="rect">
                <a:avLst/>
              </a:prstGeom>
              <a:noFill/>
            </p:spPr>
            <p:txBody>
              <a:bodyPr wrap="none" rtlCol="0">
                <a:spAutoFit/>
              </a:bodyPr>
              <a:lstStyle/>
              <a:p>
                <a:pPr algn="ctr"/>
                <a:r>
                  <a:rPr lang="en-GB" sz="1400" b="1" dirty="0">
                    <a:solidFill>
                      <a:srgbClr val="000000"/>
                    </a:solidFill>
                  </a:rPr>
                  <a:t>Patient age</a:t>
                </a:r>
              </a:p>
            </p:txBody>
          </p:sp>
          <p:sp>
            <p:nvSpPr>
              <p:cNvPr id="84" name="TextBox 83"/>
              <p:cNvSpPr txBox="1"/>
              <p:nvPr/>
            </p:nvSpPr>
            <p:spPr>
              <a:xfrm>
                <a:off x="3126260" y="3278329"/>
                <a:ext cx="681845" cy="272758"/>
              </a:xfrm>
              <a:prstGeom prst="rect">
                <a:avLst/>
              </a:prstGeom>
              <a:noFill/>
              <a:ln>
                <a:noFill/>
              </a:ln>
            </p:spPr>
            <p:txBody>
              <a:bodyPr wrap="none" lIns="36000" tIns="36000" rIns="36000" bIns="36000" rtlCol="0" anchor="ctr" anchorCtr="0">
                <a:spAutoFit/>
              </a:bodyPr>
              <a:lstStyle/>
              <a:p>
                <a:pPr algn="ctr"/>
                <a:r>
                  <a:rPr lang="en-GB" sz="1300" dirty="0"/>
                  <a:t>p=0.002</a:t>
                </a:r>
              </a:p>
            </p:txBody>
          </p:sp>
        </p:grpSp>
        <p:grpSp>
          <p:nvGrpSpPr>
            <p:cNvPr id="11" name="Group 14"/>
            <p:cNvGrpSpPr>
              <a:grpSpLocks/>
            </p:cNvGrpSpPr>
            <p:nvPr/>
          </p:nvGrpSpPr>
          <p:grpSpPr bwMode="auto">
            <a:xfrm>
              <a:off x="1426766" y="2009791"/>
              <a:ext cx="2281438" cy="385599"/>
              <a:chOff x="2371" y="2062"/>
              <a:chExt cx="1014" cy="192"/>
            </a:xfrm>
          </p:grpSpPr>
          <p:sp>
            <p:nvSpPr>
              <p:cNvPr id="70" name="Line 15"/>
              <p:cNvSpPr>
                <a:spLocks noChangeShapeType="1"/>
              </p:cNvSpPr>
              <p:nvPr/>
            </p:nvSpPr>
            <p:spPr bwMode="auto">
              <a:xfrm>
                <a:off x="2437" y="2080"/>
                <a:ext cx="0" cy="36"/>
              </a:xfrm>
              <a:prstGeom prst="line">
                <a:avLst/>
              </a:prstGeom>
              <a:noFill/>
              <a:ln w="19050">
                <a:solidFill>
                  <a:srgbClr val="23246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Line 16"/>
              <p:cNvSpPr>
                <a:spLocks noChangeShapeType="1"/>
              </p:cNvSpPr>
              <p:nvPr/>
            </p:nvSpPr>
            <p:spPr bwMode="auto">
              <a:xfrm>
                <a:off x="2449" y="2080"/>
                <a:ext cx="0" cy="36"/>
              </a:xfrm>
              <a:prstGeom prst="line">
                <a:avLst/>
              </a:prstGeom>
              <a:noFill/>
              <a:ln w="19050">
                <a:solidFill>
                  <a:srgbClr val="23246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Line 17"/>
              <p:cNvSpPr>
                <a:spLocks noChangeShapeType="1"/>
              </p:cNvSpPr>
              <p:nvPr/>
            </p:nvSpPr>
            <p:spPr bwMode="auto">
              <a:xfrm>
                <a:off x="3379" y="2218"/>
                <a:ext cx="0" cy="36"/>
              </a:xfrm>
              <a:prstGeom prst="line">
                <a:avLst/>
              </a:prstGeom>
              <a:noFill/>
              <a:ln w="19050">
                <a:solidFill>
                  <a:srgbClr val="23246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Line 18"/>
              <p:cNvSpPr>
                <a:spLocks noChangeShapeType="1"/>
              </p:cNvSpPr>
              <p:nvPr/>
            </p:nvSpPr>
            <p:spPr bwMode="auto">
              <a:xfrm>
                <a:off x="3073" y="2218"/>
                <a:ext cx="0" cy="30"/>
              </a:xfrm>
              <a:prstGeom prst="line">
                <a:avLst/>
              </a:prstGeom>
              <a:noFill/>
              <a:ln w="19050">
                <a:solidFill>
                  <a:srgbClr val="23246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Line 19"/>
              <p:cNvSpPr>
                <a:spLocks noChangeShapeType="1"/>
              </p:cNvSpPr>
              <p:nvPr/>
            </p:nvSpPr>
            <p:spPr bwMode="auto">
              <a:xfrm>
                <a:off x="2965" y="2218"/>
                <a:ext cx="0" cy="30"/>
              </a:xfrm>
              <a:prstGeom prst="line">
                <a:avLst/>
              </a:prstGeom>
              <a:noFill/>
              <a:ln w="19050">
                <a:solidFill>
                  <a:srgbClr val="23246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20"/>
              <p:cNvSpPr>
                <a:spLocks noChangeShapeType="1"/>
              </p:cNvSpPr>
              <p:nvPr/>
            </p:nvSpPr>
            <p:spPr bwMode="auto">
              <a:xfrm>
                <a:off x="2677" y="2218"/>
                <a:ext cx="0" cy="36"/>
              </a:xfrm>
              <a:prstGeom prst="line">
                <a:avLst/>
              </a:prstGeom>
              <a:noFill/>
              <a:ln w="19050">
                <a:solidFill>
                  <a:srgbClr val="23246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21"/>
              <p:cNvSpPr>
                <a:spLocks noChangeShapeType="1"/>
              </p:cNvSpPr>
              <p:nvPr/>
            </p:nvSpPr>
            <p:spPr bwMode="auto">
              <a:xfrm>
                <a:off x="2689" y="2218"/>
                <a:ext cx="0" cy="36"/>
              </a:xfrm>
              <a:prstGeom prst="line">
                <a:avLst/>
              </a:prstGeom>
              <a:noFill/>
              <a:ln w="19050">
                <a:solidFill>
                  <a:srgbClr val="23246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22"/>
              <p:cNvSpPr>
                <a:spLocks noChangeShapeType="1"/>
              </p:cNvSpPr>
              <p:nvPr/>
            </p:nvSpPr>
            <p:spPr bwMode="auto">
              <a:xfrm>
                <a:off x="2719" y="2218"/>
                <a:ext cx="0" cy="36"/>
              </a:xfrm>
              <a:prstGeom prst="line">
                <a:avLst/>
              </a:prstGeom>
              <a:noFill/>
              <a:ln w="19050">
                <a:solidFill>
                  <a:srgbClr val="23246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23"/>
              <p:cNvSpPr>
                <a:spLocks noChangeShapeType="1"/>
              </p:cNvSpPr>
              <p:nvPr/>
            </p:nvSpPr>
            <p:spPr bwMode="auto">
              <a:xfrm>
                <a:off x="2761" y="2218"/>
                <a:ext cx="0" cy="36"/>
              </a:xfrm>
              <a:prstGeom prst="line">
                <a:avLst/>
              </a:prstGeom>
              <a:noFill/>
              <a:ln w="19050">
                <a:solidFill>
                  <a:srgbClr val="23246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24"/>
              <p:cNvSpPr>
                <a:spLocks noChangeShapeType="1"/>
              </p:cNvSpPr>
              <p:nvPr/>
            </p:nvSpPr>
            <p:spPr bwMode="auto">
              <a:xfrm>
                <a:off x="2533" y="2176"/>
                <a:ext cx="0" cy="36"/>
              </a:xfrm>
              <a:prstGeom prst="line">
                <a:avLst/>
              </a:prstGeom>
              <a:noFill/>
              <a:ln w="19050">
                <a:solidFill>
                  <a:srgbClr val="23246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25"/>
              <p:cNvSpPr>
                <a:spLocks noChangeShapeType="1"/>
              </p:cNvSpPr>
              <p:nvPr/>
            </p:nvSpPr>
            <p:spPr bwMode="auto">
              <a:xfrm>
                <a:off x="2911" y="2218"/>
                <a:ext cx="0" cy="30"/>
              </a:xfrm>
              <a:prstGeom prst="line">
                <a:avLst/>
              </a:prstGeom>
              <a:noFill/>
              <a:ln w="19050">
                <a:solidFill>
                  <a:srgbClr val="23246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Freeform 26"/>
              <p:cNvSpPr>
                <a:spLocks/>
              </p:cNvSpPr>
              <p:nvPr/>
            </p:nvSpPr>
            <p:spPr bwMode="auto">
              <a:xfrm>
                <a:off x="2371" y="2062"/>
                <a:ext cx="1014" cy="174"/>
              </a:xfrm>
              <a:custGeom>
                <a:avLst/>
                <a:gdLst>
                  <a:gd name="T0" fmla="*/ 169 w 169"/>
                  <a:gd name="T1" fmla="*/ 29 h 29"/>
                  <a:gd name="T2" fmla="*/ 31 w 169"/>
                  <a:gd name="T3" fmla="*/ 29 h 29"/>
                  <a:gd name="T4" fmla="*/ 31 w 169"/>
                  <a:gd name="T5" fmla="*/ 22 h 29"/>
                  <a:gd name="T6" fmla="*/ 26 w 169"/>
                  <a:gd name="T7" fmla="*/ 22 h 29"/>
                  <a:gd name="T8" fmla="*/ 26 w 169"/>
                  <a:gd name="T9" fmla="*/ 19 h 29"/>
                  <a:gd name="T10" fmla="*/ 20 w 169"/>
                  <a:gd name="T11" fmla="*/ 19 h 29"/>
                  <a:gd name="T12" fmla="*/ 20 w 169"/>
                  <a:gd name="T13" fmla="*/ 12 h 29"/>
                  <a:gd name="T14" fmla="*/ 16 w 169"/>
                  <a:gd name="T15" fmla="*/ 12 h 29"/>
                  <a:gd name="T16" fmla="*/ 16 w 169"/>
                  <a:gd name="T17" fmla="*/ 6 h 29"/>
                  <a:gd name="T18" fmla="*/ 4 w 169"/>
                  <a:gd name="T19" fmla="*/ 6 h 29"/>
                  <a:gd name="T20" fmla="*/ 4 w 169"/>
                  <a:gd name="T21" fmla="*/ 0 h 29"/>
                  <a:gd name="T22" fmla="*/ 0 w 169"/>
                  <a:gd name="T2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 h="29">
                    <a:moveTo>
                      <a:pt x="169" y="29"/>
                    </a:moveTo>
                    <a:lnTo>
                      <a:pt x="31" y="29"/>
                    </a:lnTo>
                    <a:lnTo>
                      <a:pt x="31" y="22"/>
                    </a:lnTo>
                    <a:lnTo>
                      <a:pt x="26" y="22"/>
                    </a:lnTo>
                    <a:lnTo>
                      <a:pt x="26" y="19"/>
                    </a:lnTo>
                    <a:lnTo>
                      <a:pt x="20" y="19"/>
                    </a:lnTo>
                    <a:lnTo>
                      <a:pt x="20" y="12"/>
                    </a:lnTo>
                    <a:lnTo>
                      <a:pt x="16" y="12"/>
                    </a:lnTo>
                    <a:lnTo>
                      <a:pt x="16" y="6"/>
                    </a:lnTo>
                    <a:lnTo>
                      <a:pt x="4" y="6"/>
                    </a:lnTo>
                    <a:lnTo>
                      <a:pt x="4" y="0"/>
                    </a:lnTo>
                    <a:lnTo>
                      <a:pt x="0" y="0"/>
                    </a:lnTo>
                  </a:path>
                </a:pathLst>
              </a:cu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2" name="TextBox 11"/>
            <p:cNvSpPr txBox="1"/>
            <p:nvPr/>
          </p:nvSpPr>
          <p:spPr>
            <a:xfrm>
              <a:off x="3007514" y="2108025"/>
              <a:ext cx="862737" cy="276999"/>
            </a:xfrm>
            <a:prstGeom prst="rect">
              <a:avLst/>
            </a:prstGeom>
            <a:noFill/>
          </p:spPr>
          <p:txBody>
            <a:bodyPr wrap="none" rtlCol="0">
              <a:spAutoFit/>
            </a:bodyPr>
            <a:lstStyle/>
            <a:p>
              <a:r>
                <a:rPr lang="en-GB" sz="1200" dirty="0">
                  <a:solidFill>
                    <a:schemeClr val="bg1"/>
                  </a:solidFill>
                </a:rPr>
                <a:t>&gt;65 years</a:t>
              </a:r>
            </a:p>
          </p:txBody>
        </p:sp>
        <p:grpSp>
          <p:nvGrpSpPr>
            <p:cNvPr id="13" name="Group 27"/>
            <p:cNvGrpSpPr>
              <a:grpSpLocks/>
            </p:cNvGrpSpPr>
            <p:nvPr/>
          </p:nvGrpSpPr>
          <p:grpSpPr bwMode="auto">
            <a:xfrm>
              <a:off x="1426766" y="2009791"/>
              <a:ext cx="2763767" cy="466322"/>
              <a:chOff x="2264" y="2048"/>
              <a:chExt cx="1230" cy="222"/>
            </a:xfrm>
          </p:grpSpPr>
          <p:sp>
            <p:nvSpPr>
              <p:cNvPr id="51" name="Line 28"/>
              <p:cNvSpPr>
                <a:spLocks noChangeShapeType="1"/>
              </p:cNvSpPr>
              <p:nvPr/>
            </p:nvSpPr>
            <p:spPr bwMode="auto">
              <a:xfrm>
                <a:off x="2618" y="2234"/>
                <a:ext cx="0" cy="36"/>
              </a:xfrm>
              <a:prstGeom prst="line">
                <a:avLst/>
              </a:prstGeom>
              <a:noFill/>
              <a:ln w="19050">
                <a:solidFill>
                  <a:srgbClr val="006DB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Line 29"/>
              <p:cNvSpPr>
                <a:spLocks noChangeShapeType="1"/>
              </p:cNvSpPr>
              <p:nvPr/>
            </p:nvSpPr>
            <p:spPr bwMode="auto">
              <a:xfrm>
                <a:off x="2630" y="2234"/>
                <a:ext cx="0" cy="36"/>
              </a:xfrm>
              <a:prstGeom prst="line">
                <a:avLst/>
              </a:prstGeom>
              <a:noFill/>
              <a:ln w="19050">
                <a:solidFill>
                  <a:srgbClr val="006DB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30"/>
              <p:cNvSpPr>
                <a:spLocks noChangeShapeType="1"/>
              </p:cNvSpPr>
              <p:nvPr/>
            </p:nvSpPr>
            <p:spPr bwMode="auto">
              <a:xfrm>
                <a:off x="2828" y="2234"/>
                <a:ext cx="0" cy="36"/>
              </a:xfrm>
              <a:prstGeom prst="line">
                <a:avLst/>
              </a:prstGeom>
              <a:noFill/>
              <a:ln w="19050">
                <a:solidFill>
                  <a:srgbClr val="006DB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31"/>
              <p:cNvSpPr>
                <a:spLocks noChangeShapeType="1"/>
              </p:cNvSpPr>
              <p:nvPr/>
            </p:nvSpPr>
            <p:spPr bwMode="auto">
              <a:xfrm>
                <a:off x="2744" y="2234"/>
                <a:ext cx="0" cy="36"/>
              </a:xfrm>
              <a:prstGeom prst="line">
                <a:avLst/>
              </a:prstGeom>
              <a:noFill/>
              <a:ln w="19050">
                <a:solidFill>
                  <a:srgbClr val="006DB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32"/>
              <p:cNvSpPr>
                <a:spLocks noChangeShapeType="1"/>
              </p:cNvSpPr>
              <p:nvPr/>
            </p:nvSpPr>
            <p:spPr bwMode="auto">
              <a:xfrm>
                <a:off x="2708" y="2234"/>
                <a:ext cx="0" cy="36"/>
              </a:xfrm>
              <a:prstGeom prst="line">
                <a:avLst/>
              </a:prstGeom>
              <a:noFill/>
              <a:ln w="19050">
                <a:solidFill>
                  <a:srgbClr val="006DB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33"/>
              <p:cNvSpPr>
                <a:spLocks noChangeShapeType="1"/>
              </p:cNvSpPr>
              <p:nvPr/>
            </p:nvSpPr>
            <p:spPr bwMode="auto">
              <a:xfrm>
                <a:off x="2792" y="2234"/>
                <a:ext cx="0" cy="36"/>
              </a:xfrm>
              <a:prstGeom prst="line">
                <a:avLst/>
              </a:prstGeom>
              <a:noFill/>
              <a:ln w="19050">
                <a:solidFill>
                  <a:srgbClr val="006DB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34"/>
              <p:cNvSpPr>
                <a:spLocks noChangeShapeType="1"/>
              </p:cNvSpPr>
              <p:nvPr/>
            </p:nvSpPr>
            <p:spPr bwMode="auto">
              <a:xfrm>
                <a:off x="2570" y="2234"/>
                <a:ext cx="0" cy="36"/>
              </a:xfrm>
              <a:prstGeom prst="line">
                <a:avLst/>
              </a:prstGeom>
              <a:noFill/>
              <a:ln w="19050">
                <a:solidFill>
                  <a:srgbClr val="006DB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35"/>
              <p:cNvSpPr>
                <a:spLocks noChangeShapeType="1"/>
              </p:cNvSpPr>
              <p:nvPr/>
            </p:nvSpPr>
            <p:spPr bwMode="auto">
              <a:xfrm>
                <a:off x="2732" y="2234"/>
                <a:ext cx="0" cy="36"/>
              </a:xfrm>
              <a:prstGeom prst="line">
                <a:avLst/>
              </a:prstGeom>
              <a:noFill/>
              <a:ln w="19050">
                <a:solidFill>
                  <a:srgbClr val="006DB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Line 36"/>
              <p:cNvSpPr>
                <a:spLocks noChangeShapeType="1"/>
              </p:cNvSpPr>
              <p:nvPr/>
            </p:nvSpPr>
            <p:spPr bwMode="auto">
              <a:xfrm>
                <a:off x="2642" y="2234"/>
                <a:ext cx="0" cy="36"/>
              </a:xfrm>
              <a:prstGeom prst="line">
                <a:avLst/>
              </a:prstGeom>
              <a:noFill/>
              <a:ln w="19050">
                <a:solidFill>
                  <a:srgbClr val="006DB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Line 37"/>
              <p:cNvSpPr>
                <a:spLocks noChangeShapeType="1"/>
              </p:cNvSpPr>
              <p:nvPr/>
            </p:nvSpPr>
            <p:spPr bwMode="auto">
              <a:xfrm>
                <a:off x="2414" y="2162"/>
                <a:ext cx="0" cy="36"/>
              </a:xfrm>
              <a:prstGeom prst="line">
                <a:avLst/>
              </a:prstGeom>
              <a:noFill/>
              <a:ln w="19050">
                <a:solidFill>
                  <a:srgbClr val="006DB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Line 38"/>
              <p:cNvSpPr>
                <a:spLocks noChangeShapeType="1"/>
              </p:cNvSpPr>
              <p:nvPr/>
            </p:nvSpPr>
            <p:spPr bwMode="auto">
              <a:xfrm>
                <a:off x="2690" y="2234"/>
                <a:ext cx="0" cy="36"/>
              </a:xfrm>
              <a:prstGeom prst="line">
                <a:avLst/>
              </a:prstGeom>
              <a:noFill/>
              <a:ln w="19050">
                <a:solidFill>
                  <a:srgbClr val="006DB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Freeform 39"/>
              <p:cNvSpPr>
                <a:spLocks/>
              </p:cNvSpPr>
              <p:nvPr/>
            </p:nvSpPr>
            <p:spPr bwMode="auto">
              <a:xfrm>
                <a:off x="2264" y="2048"/>
                <a:ext cx="1230" cy="204"/>
              </a:xfrm>
              <a:custGeom>
                <a:avLst/>
                <a:gdLst>
                  <a:gd name="T0" fmla="*/ 205 w 205"/>
                  <a:gd name="T1" fmla="*/ 34 h 34"/>
                  <a:gd name="T2" fmla="*/ 45 w 205"/>
                  <a:gd name="T3" fmla="*/ 34 h 34"/>
                  <a:gd name="T4" fmla="*/ 45 w 205"/>
                  <a:gd name="T5" fmla="*/ 27 h 34"/>
                  <a:gd name="T6" fmla="*/ 30 w 205"/>
                  <a:gd name="T7" fmla="*/ 27 h 34"/>
                  <a:gd name="T8" fmla="*/ 30 w 205"/>
                  <a:gd name="T9" fmla="*/ 22 h 34"/>
                  <a:gd name="T10" fmla="*/ 17 w 205"/>
                  <a:gd name="T11" fmla="*/ 22 h 34"/>
                  <a:gd name="T12" fmla="*/ 17 w 205"/>
                  <a:gd name="T13" fmla="*/ 19 h 34"/>
                  <a:gd name="T14" fmla="*/ 10 w 205"/>
                  <a:gd name="T15" fmla="*/ 19 h 34"/>
                  <a:gd name="T16" fmla="*/ 10 w 205"/>
                  <a:gd name="T17" fmla="*/ 16 h 34"/>
                  <a:gd name="T18" fmla="*/ 9 w 205"/>
                  <a:gd name="T19" fmla="*/ 16 h 34"/>
                  <a:gd name="T20" fmla="*/ 9 w 205"/>
                  <a:gd name="T21" fmla="*/ 9 h 34"/>
                  <a:gd name="T22" fmla="*/ 7 w 205"/>
                  <a:gd name="T23" fmla="*/ 9 h 34"/>
                  <a:gd name="T24" fmla="*/ 7 w 205"/>
                  <a:gd name="T25" fmla="*/ 5 h 34"/>
                  <a:gd name="T26" fmla="*/ 5 w 205"/>
                  <a:gd name="T27" fmla="*/ 5 h 34"/>
                  <a:gd name="T28" fmla="*/ 5 w 205"/>
                  <a:gd name="T29" fmla="*/ 2 h 34"/>
                  <a:gd name="T30" fmla="*/ 3 w 205"/>
                  <a:gd name="T31" fmla="*/ 2 h 34"/>
                  <a:gd name="T32" fmla="*/ 3 w 205"/>
                  <a:gd name="T33" fmla="*/ 0 h 34"/>
                  <a:gd name="T34" fmla="*/ 0 w 205"/>
                  <a:gd name="T3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5" h="34">
                    <a:moveTo>
                      <a:pt x="205" y="34"/>
                    </a:moveTo>
                    <a:lnTo>
                      <a:pt x="45" y="34"/>
                    </a:lnTo>
                    <a:lnTo>
                      <a:pt x="45" y="27"/>
                    </a:lnTo>
                    <a:lnTo>
                      <a:pt x="30" y="27"/>
                    </a:lnTo>
                    <a:lnTo>
                      <a:pt x="30" y="22"/>
                    </a:lnTo>
                    <a:lnTo>
                      <a:pt x="17" y="22"/>
                    </a:lnTo>
                    <a:lnTo>
                      <a:pt x="17" y="19"/>
                    </a:lnTo>
                    <a:lnTo>
                      <a:pt x="10" y="19"/>
                    </a:lnTo>
                    <a:lnTo>
                      <a:pt x="10" y="16"/>
                    </a:lnTo>
                    <a:lnTo>
                      <a:pt x="9" y="16"/>
                    </a:lnTo>
                    <a:lnTo>
                      <a:pt x="9" y="9"/>
                    </a:lnTo>
                    <a:lnTo>
                      <a:pt x="7" y="9"/>
                    </a:lnTo>
                    <a:lnTo>
                      <a:pt x="7" y="5"/>
                    </a:lnTo>
                    <a:lnTo>
                      <a:pt x="5" y="5"/>
                    </a:lnTo>
                    <a:lnTo>
                      <a:pt x="5" y="2"/>
                    </a:lnTo>
                    <a:lnTo>
                      <a:pt x="3" y="2"/>
                    </a:lnTo>
                    <a:lnTo>
                      <a:pt x="3" y="0"/>
                    </a:lnTo>
                    <a:lnTo>
                      <a:pt x="0" y="0"/>
                    </a:lnTo>
                  </a:path>
                </a:pathLst>
              </a:custGeom>
              <a:noFill/>
              <a:ln w="19050">
                <a:solidFill>
                  <a:srgbClr val="006DB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Line 40"/>
              <p:cNvSpPr>
                <a:spLocks noChangeShapeType="1"/>
              </p:cNvSpPr>
              <p:nvPr/>
            </p:nvSpPr>
            <p:spPr bwMode="auto">
              <a:xfrm>
                <a:off x="2942" y="2234"/>
                <a:ext cx="0" cy="36"/>
              </a:xfrm>
              <a:prstGeom prst="line">
                <a:avLst/>
              </a:prstGeom>
              <a:noFill/>
              <a:ln w="19050">
                <a:solidFill>
                  <a:srgbClr val="006DB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Line 41"/>
              <p:cNvSpPr>
                <a:spLocks noChangeShapeType="1"/>
              </p:cNvSpPr>
              <p:nvPr/>
            </p:nvSpPr>
            <p:spPr bwMode="auto">
              <a:xfrm>
                <a:off x="3218" y="2234"/>
                <a:ext cx="0" cy="36"/>
              </a:xfrm>
              <a:prstGeom prst="line">
                <a:avLst/>
              </a:prstGeom>
              <a:noFill/>
              <a:ln w="19050">
                <a:solidFill>
                  <a:srgbClr val="006DB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Line 42"/>
              <p:cNvSpPr>
                <a:spLocks noChangeShapeType="1"/>
              </p:cNvSpPr>
              <p:nvPr/>
            </p:nvSpPr>
            <p:spPr bwMode="auto">
              <a:xfrm>
                <a:off x="3482" y="2234"/>
                <a:ext cx="0" cy="36"/>
              </a:xfrm>
              <a:prstGeom prst="line">
                <a:avLst/>
              </a:prstGeom>
              <a:noFill/>
              <a:ln w="19050">
                <a:solidFill>
                  <a:srgbClr val="006DB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Line 43"/>
              <p:cNvSpPr>
                <a:spLocks noChangeShapeType="1"/>
              </p:cNvSpPr>
              <p:nvPr/>
            </p:nvSpPr>
            <p:spPr bwMode="auto">
              <a:xfrm>
                <a:off x="3284" y="2234"/>
                <a:ext cx="0" cy="36"/>
              </a:xfrm>
              <a:prstGeom prst="line">
                <a:avLst/>
              </a:prstGeom>
              <a:noFill/>
              <a:ln w="19050">
                <a:solidFill>
                  <a:srgbClr val="006DB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Line 44"/>
              <p:cNvSpPr>
                <a:spLocks noChangeShapeType="1"/>
              </p:cNvSpPr>
              <p:nvPr/>
            </p:nvSpPr>
            <p:spPr bwMode="auto">
              <a:xfrm>
                <a:off x="2882" y="2234"/>
                <a:ext cx="0" cy="36"/>
              </a:xfrm>
              <a:prstGeom prst="line">
                <a:avLst/>
              </a:prstGeom>
              <a:noFill/>
              <a:ln w="19050">
                <a:solidFill>
                  <a:srgbClr val="006DB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 name="Line 45"/>
              <p:cNvSpPr>
                <a:spLocks noChangeShapeType="1"/>
              </p:cNvSpPr>
              <p:nvPr/>
            </p:nvSpPr>
            <p:spPr bwMode="auto">
              <a:xfrm>
                <a:off x="3158" y="2234"/>
                <a:ext cx="0" cy="36"/>
              </a:xfrm>
              <a:prstGeom prst="line">
                <a:avLst/>
              </a:prstGeom>
              <a:noFill/>
              <a:ln w="19050">
                <a:solidFill>
                  <a:srgbClr val="006DB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Line 46"/>
              <p:cNvSpPr>
                <a:spLocks noChangeShapeType="1"/>
              </p:cNvSpPr>
              <p:nvPr/>
            </p:nvSpPr>
            <p:spPr bwMode="auto">
              <a:xfrm>
                <a:off x="3254" y="2234"/>
                <a:ext cx="0" cy="36"/>
              </a:xfrm>
              <a:prstGeom prst="line">
                <a:avLst/>
              </a:prstGeom>
              <a:noFill/>
              <a:ln w="19050">
                <a:solidFill>
                  <a:srgbClr val="006DB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4" name="TextBox 13"/>
            <p:cNvSpPr txBox="1"/>
            <p:nvPr/>
          </p:nvSpPr>
          <p:spPr>
            <a:xfrm>
              <a:off x="3803060" y="2204177"/>
              <a:ext cx="1027845" cy="276999"/>
            </a:xfrm>
            <a:prstGeom prst="rect">
              <a:avLst/>
            </a:prstGeom>
            <a:noFill/>
          </p:spPr>
          <p:txBody>
            <a:bodyPr wrap="none" rtlCol="0">
              <a:spAutoFit/>
            </a:bodyPr>
            <a:lstStyle/>
            <a:p>
              <a:r>
                <a:rPr lang="en-GB" sz="1200" dirty="0">
                  <a:solidFill>
                    <a:srgbClr val="006DB0"/>
                  </a:solidFill>
                </a:rPr>
                <a:t>46</a:t>
              </a:r>
              <a:r>
                <a:rPr lang="en-GB" sz="1200" dirty="0">
                  <a:solidFill>
                    <a:srgbClr val="006DB0"/>
                  </a:solidFill>
                  <a:latin typeface="Arial"/>
                  <a:cs typeface="Arial"/>
                </a:rPr>
                <a:t>–65 </a:t>
              </a:r>
              <a:r>
                <a:rPr lang="en-GB" sz="1200" dirty="0">
                  <a:solidFill>
                    <a:srgbClr val="006DB0"/>
                  </a:solidFill>
                </a:rPr>
                <a:t>years</a:t>
              </a:r>
            </a:p>
          </p:txBody>
        </p:sp>
        <p:grpSp>
          <p:nvGrpSpPr>
            <p:cNvPr id="15" name="Group 47"/>
            <p:cNvGrpSpPr>
              <a:grpSpLocks/>
            </p:cNvGrpSpPr>
            <p:nvPr/>
          </p:nvGrpSpPr>
          <p:grpSpPr bwMode="auto">
            <a:xfrm>
              <a:off x="1426766" y="1970323"/>
              <a:ext cx="2342635" cy="540000"/>
              <a:chOff x="2355" y="2028"/>
              <a:chExt cx="1050" cy="258"/>
            </a:xfrm>
          </p:grpSpPr>
          <p:sp>
            <p:nvSpPr>
              <p:cNvPr id="28" name="Line 48"/>
              <p:cNvSpPr>
                <a:spLocks noChangeShapeType="1"/>
              </p:cNvSpPr>
              <p:nvPr/>
            </p:nvSpPr>
            <p:spPr bwMode="auto">
              <a:xfrm>
                <a:off x="2637" y="2226"/>
                <a:ext cx="0" cy="3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49"/>
              <p:cNvSpPr>
                <a:spLocks noChangeShapeType="1"/>
              </p:cNvSpPr>
              <p:nvPr/>
            </p:nvSpPr>
            <p:spPr bwMode="auto">
              <a:xfrm>
                <a:off x="2649" y="2226"/>
                <a:ext cx="0" cy="3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50"/>
              <p:cNvSpPr>
                <a:spLocks noChangeShapeType="1"/>
              </p:cNvSpPr>
              <p:nvPr/>
            </p:nvSpPr>
            <p:spPr bwMode="auto">
              <a:xfrm>
                <a:off x="2817" y="2250"/>
                <a:ext cx="0" cy="36"/>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51"/>
              <p:cNvSpPr>
                <a:spLocks noChangeShapeType="1"/>
              </p:cNvSpPr>
              <p:nvPr/>
            </p:nvSpPr>
            <p:spPr bwMode="auto">
              <a:xfrm>
                <a:off x="2769" y="2250"/>
                <a:ext cx="0" cy="36"/>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52"/>
              <p:cNvSpPr>
                <a:spLocks noChangeShapeType="1"/>
              </p:cNvSpPr>
              <p:nvPr/>
            </p:nvSpPr>
            <p:spPr bwMode="auto">
              <a:xfrm>
                <a:off x="2751" y="2250"/>
                <a:ext cx="0" cy="36"/>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Line 53"/>
              <p:cNvSpPr>
                <a:spLocks noChangeShapeType="1"/>
              </p:cNvSpPr>
              <p:nvPr/>
            </p:nvSpPr>
            <p:spPr bwMode="auto">
              <a:xfrm>
                <a:off x="2799" y="2250"/>
                <a:ext cx="0" cy="36"/>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Line 54"/>
              <p:cNvSpPr>
                <a:spLocks noChangeShapeType="1"/>
              </p:cNvSpPr>
              <p:nvPr/>
            </p:nvSpPr>
            <p:spPr bwMode="auto">
              <a:xfrm>
                <a:off x="2613" y="2226"/>
                <a:ext cx="0" cy="3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Line 55"/>
              <p:cNvSpPr>
                <a:spLocks noChangeShapeType="1"/>
              </p:cNvSpPr>
              <p:nvPr/>
            </p:nvSpPr>
            <p:spPr bwMode="auto">
              <a:xfrm>
                <a:off x="2727" y="2250"/>
                <a:ext cx="0" cy="36"/>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Line 56"/>
              <p:cNvSpPr>
                <a:spLocks noChangeShapeType="1"/>
              </p:cNvSpPr>
              <p:nvPr/>
            </p:nvSpPr>
            <p:spPr bwMode="auto">
              <a:xfrm>
                <a:off x="2685" y="2250"/>
                <a:ext cx="0" cy="36"/>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Line 57"/>
              <p:cNvSpPr>
                <a:spLocks noChangeShapeType="1"/>
              </p:cNvSpPr>
              <p:nvPr/>
            </p:nvSpPr>
            <p:spPr bwMode="auto">
              <a:xfrm>
                <a:off x="2367" y="2028"/>
                <a:ext cx="0" cy="36"/>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58"/>
              <p:cNvSpPr>
                <a:spLocks noChangeShapeType="1"/>
              </p:cNvSpPr>
              <p:nvPr/>
            </p:nvSpPr>
            <p:spPr bwMode="auto">
              <a:xfrm>
                <a:off x="2709" y="2250"/>
                <a:ext cx="0" cy="36"/>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59"/>
              <p:cNvSpPr>
                <a:spLocks noChangeShapeType="1"/>
              </p:cNvSpPr>
              <p:nvPr/>
            </p:nvSpPr>
            <p:spPr bwMode="auto">
              <a:xfrm>
                <a:off x="2853" y="2250"/>
                <a:ext cx="0" cy="36"/>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60"/>
              <p:cNvSpPr>
                <a:spLocks noChangeShapeType="1"/>
              </p:cNvSpPr>
              <p:nvPr/>
            </p:nvSpPr>
            <p:spPr bwMode="auto">
              <a:xfrm>
                <a:off x="3027" y="2250"/>
                <a:ext cx="0" cy="36"/>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Line 61"/>
              <p:cNvSpPr>
                <a:spLocks noChangeShapeType="1"/>
              </p:cNvSpPr>
              <p:nvPr/>
            </p:nvSpPr>
            <p:spPr bwMode="auto">
              <a:xfrm>
                <a:off x="3357" y="2250"/>
                <a:ext cx="0" cy="36"/>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62"/>
              <p:cNvSpPr>
                <a:spLocks noChangeShapeType="1"/>
              </p:cNvSpPr>
              <p:nvPr/>
            </p:nvSpPr>
            <p:spPr bwMode="auto">
              <a:xfrm>
                <a:off x="3147" y="2250"/>
                <a:ext cx="0" cy="36"/>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Line 63"/>
              <p:cNvSpPr>
                <a:spLocks noChangeShapeType="1"/>
              </p:cNvSpPr>
              <p:nvPr/>
            </p:nvSpPr>
            <p:spPr bwMode="auto">
              <a:xfrm>
                <a:off x="3399" y="2250"/>
                <a:ext cx="0" cy="36"/>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64"/>
              <p:cNvSpPr>
                <a:spLocks noChangeShapeType="1"/>
              </p:cNvSpPr>
              <p:nvPr/>
            </p:nvSpPr>
            <p:spPr bwMode="auto">
              <a:xfrm>
                <a:off x="2889" y="2250"/>
                <a:ext cx="0" cy="36"/>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65"/>
              <p:cNvSpPr>
                <a:spLocks noChangeShapeType="1"/>
              </p:cNvSpPr>
              <p:nvPr/>
            </p:nvSpPr>
            <p:spPr bwMode="auto">
              <a:xfrm>
                <a:off x="3255" y="2250"/>
                <a:ext cx="0" cy="36"/>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66"/>
              <p:cNvSpPr>
                <a:spLocks noChangeShapeType="1"/>
              </p:cNvSpPr>
              <p:nvPr/>
            </p:nvSpPr>
            <p:spPr bwMode="auto">
              <a:xfrm>
                <a:off x="2835" y="2250"/>
                <a:ext cx="0" cy="36"/>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67"/>
              <p:cNvSpPr>
                <a:spLocks noChangeShapeType="1"/>
              </p:cNvSpPr>
              <p:nvPr/>
            </p:nvSpPr>
            <p:spPr bwMode="auto">
              <a:xfrm>
                <a:off x="2877" y="2250"/>
                <a:ext cx="0" cy="36"/>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Line 68"/>
              <p:cNvSpPr>
                <a:spLocks noChangeShapeType="1"/>
              </p:cNvSpPr>
              <p:nvPr/>
            </p:nvSpPr>
            <p:spPr bwMode="auto">
              <a:xfrm>
                <a:off x="2955" y="2250"/>
                <a:ext cx="0" cy="36"/>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69"/>
              <p:cNvSpPr>
                <a:spLocks noChangeShapeType="1"/>
              </p:cNvSpPr>
              <p:nvPr/>
            </p:nvSpPr>
            <p:spPr bwMode="auto">
              <a:xfrm>
                <a:off x="3321" y="2250"/>
                <a:ext cx="0" cy="36"/>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Freeform 70"/>
              <p:cNvSpPr>
                <a:spLocks/>
              </p:cNvSpPr>
              <p:nvPr/>
            </p:nvSpPr>
            <p:spPr bwMode="auto">
              <a:xfrm>
                <a:off x="2355" y="2046"/>
                <a:ext cx="1050" cy="222"/>
              </a:xfrm>
              <a:custGeom>
                <a:avLst/>
                <a:gdLst>
                  <a:gd name="T0" fmla="*/ 175 w 175"/>
                  <a:gd name="T1" fmla="*/ 37 h 37"/>
                  <a:gd name="T2" fmla="*/ 52 w 175"/>
                  <a:gd name="T3" fmla="*/ 37 h 37"/>
                  <a:gd name="T4" fmla="*/ 52 w 175"/>
                  <a:gd name="T5" fmla="*/ 32 h 37"/>
                  <a:gd name="T6" fmla="*/ 40 w 175"/>
                  <a:gd name="T7" fmla="*/ 32 h 37"/>
                  <a:gd name="T8" fmla="*/ 40 w 175"/>
                  <a:gd name="T9" fmla="*/ 29 h 37"/>
                  <a:gd name="T10" fmla="*/ 29 w 175"/>
                  <a:gd name="T11" fmla="*/ 29 h 37"/>
                  <a:gd name="T12" fmla="*/ 29 w 175"/>
                  <a:gd name="T13" fmla="*/ 27 h 37"/>
                  <a:gd name="T14" fmla="*/ 25 w 175"/>
                  <a:gd name="T15" fmla="*/ 27 h 37"/>
                  <a:gd name="T16" fmla="*/ 25 w 175"/>
                  <a:gd name="T17" fmla="*/ 25 h 37"/>
                  <a:gd name="T18" fmla="*/ 21 w 175"/>
                  <a:gd name="T19" fmla="*/ 25 h 37"/>
                  <a:gd name="T20" fmla="*/ 21 w 175"/>
                  <a:gd name="T21" fmla="*/ 24 h 37"/>
                  <a:gd name="T22" fmla="*/ 18 w 175"/>
                  <a:gd name="T23" fmla="*/ 24 h 37"/>
                  <a:gd name="T24" fmla="*/ 18 w 175"/>
                  <a:gd name="T25" fmla="*/ 23 h 37"/>
                  <a:gd name="T26" fmla="*/ 14 w 175"/>
                  <a:gd name="T27" fmla="*/ 23 h 37"/>
                  <a:gd name="T28" fmla="*/ 14 w 175"/>
                  <a:gd name="T29" fmla="*/ 18 h 37"/>
                  <a:gd name="T30" fmla="*/ 11 w 175"/>
                  <a:gd name="T31" fmla="*/ 18 h 37"/>
                  <a:gd name="T32" fmla="*/ 11 w 175"/>
                  <a:gd name="T33" fmla="*/ 15 h 37"/>
                  <a:gd name="T34" fmla="*/ 9 w 175"/>
                  <a:gd name="T35" fmla="*/ 15 h 37"/>
                  <a:gd name="T36" fmla="*/ 9 w 175"/>
                  <a:gd name="T37" fmla="*/ 7 h 37"/>
                  <a:gd name="T38" fmla="*/ 7 w 175"/>
                  <a:gd name="T39" fmla="*/ 7 h 37"/>
                  <a:gd name="T40" fmla="*/ 7 w 175"/>
                  <a:gd name="T41" fmla="*/ 5 h 37"/>
                  <a:gd name="T42" fmla="*/ 5 w 175"/>
                  <a:gd name="T43" fmla="*/ 5 h 37"/>
                  <a:gd name="T44" fmla="*/ 5 w 175"/>
                  <a:gd name="T45" fmla="*/ 0 h 37"/>
                  <a:gd name="T46" fmla="*/ 0 w 175"/>
                  <a:gd name="T4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 h="37">
                    <a:moveTo>
                      <a:pt x="175" y="37"/>
                    </a:moveTo>
                    <a:lnTo>
                      <a:pt x="52" y="37"/>
                    </a:lnTo>
                    <a:lnTo>
                      <a:pt x="52" y="32"/>
                    </a:lnTo>
                    <a:lnTo>
                      <a:pt x="40" y="32"/>
                    </a:lnTo>
                    <a:lnTo>
                      <a:pt x="40" y="29"/>
                    </a:lnTo>
                    <a:lnTo>
                      <a:pt x="29" y="29"/>
                    </a:lnTo>
                    <a:lnTo>
                      <a:pt x="29" y="27"/>
                    </a:lnTo>
                    <a:lnTo>
                      <a:pt x="25" y="27"/>
                    </a:lnTo>
                    <a:lnTo>
                      <a:pt x="25" y="25"/>
                    </a:lnTo>
                    <a:lnTo>
                      <a:pt x="21" y="25"/>
                    </a:lnTo>
                    <a:lnTo>
                      <a:pt x="21" y="24"/>
                    </a:lnTo>
                    <a:lnTo>
                      <a:pt x="18" y="24"/>
                    </a:lnTo>
                    <a:lnTo>
                      <a:pt x="18" y="23"/>
                    </a:lnTo>
                    <a:lnTo>
                      <a:pt x="14" y="23"/>
                    </a:lnTo>
                    <a:lnTo>
                      <a:pt x="14" y="18"/>
                    </a:lnTo>
                    <a:lnTo>
                      <a:pt x="11" y="18"/>
                    </a:lnTo>
                    <a:lnTo>
                      <a:pt x="11" y="15"/>
                    </a:lnTo>
                    <a:lnTo>
                      <a:pt x="9" y="15"/>
                    </a:lnTo>
                    <a:lnTo>
                      <a:pt x="9" y="7"/>
                    </a:lnTo>
                    <a:lnTo>
                      <a:pt x="7" y="7"/>
                    </a:lnTo>
                    <a:lnTo>
                      <a:pt x="7" y="5"/>
                    </a:lnTo>
                    <a:lnTo>
                      <a:pt x="5" y="5"/>
                    </a:lnTo>
                    <a:lnTo>
                      <a:pt x="5" y="0"/>
                    </a:lnTo>
                    <a:lnTo>
                      <a:pt x="0" y="0"/>
                    </a:lnTo>
                  </a:path>
                </a:pathLst>
              </a:cu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6" name="TextBox 15"/>
            <p:cNvSpPr txBox="1"/>
            <p:nvPr/>
          </p:nvSpPr>
          <p:spPr>
            <a:xfrm>
              <a:off x="3342549" y="2458507"/>
              <a:ext cx="1027845" cy="276999"/>
            </a:xfrm>
            <a:prstGeom prst="rect">
              <a:avLst/>
            </a:prstGeom>
            <a:noFill/>
          </p:spPr>
          <p:txBody>
            <a:bodyPr wrap="none" rtlCol="0">
              <a:spAutoFit/>
            </a:bodyPr>
            <a:lstStyle/>
            <a:p>
              <a:r>
                <a:rPr lang="en-GB" sz="1200" dirty="0">
                  <a:solidFill>
                    <a:srgbClr val="FF6600"/>
                  </a:solidFill>
                </a:rPr>
                <a:t>26</a:t>
              </a:r>
              <a:r>
                <a:rPr lang="en-GB" sz="1200" dirty="0">
                  <a:solidFill>
                    <a:srgbClr val="FF6600"/>
                  </a:solidFill>
                  <a:latin typeface="Arial"/>
                  <a:cs typeface="Arial"/>
                </a:rPr>
                <a:t>–45 </a:t>
              </a:r>
              <a:r>
                <a:rPr lang="en-GB" sz="1200" dirty="0">
                  <a:solidFill>
                    <a:srgbClr val="FF6600"/>
                  </a:solidFill>
                </a:rPr>
                <a:t>years</a:t>
              </a:r>
            </a:p>
          </p:txBody>
        </p:sp>
        <p:grpSp>
          <p:nvGrpSpPr>
            <p:cNvPr id="17" name="Group 71"/>
            <p:cNvGrpSpPr>
              <a:grpSpLocks/>
            </p:cNvGrpSpPr>
            <p:nvPr/>
          </p:nvGrpSpPr>
          <p:grpSpPr bwMode="auto">
            <a:xfrm>
              <a:off x="1426765" y="1970323"/>
              <a:ext cx="1571203" cy="1011002"/>
              <a:chOff x="2543" y="1932"/>
              <a:chExt cx="672" cy="450"/>
            </a:xfrm>
          </p:grpSpPr>
          <p:sp>
            <p:nvSpPr>
              <p:cNvPr id="19" name="Line 72"/>
              <p:cNvSpPr>
                <a:spLocks noChangeShapeType="1"/>
              </p:cNvSpPr>
              <p:nvPr/>
            </p:nvSpPr>
            <p:spPr bwMode="auto">
              <a:xfrm>
                <a:off x="2945" y="2346"/>
                <a:ext cx="0" cy="36"/>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73"/>
              <p:cNvSpPr>
                <a:spLocks noChangeShapeType="1"/>
              </p:cNvSpPr>
              <p:nvPr/>
            </p:nvSpPr>
            <p:spPr bwMode="auto">
              <a:xfrm>
                <a:off x="2957" y="2346"/>
                <a:ext cx="0" cy="36"/>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74"/>
              <p:cNvSpPr>
                <a:spLocks noChangeShapeType="1"/>
              </p:cNvSpPr>
              <p:nvPr/>
            </p:nvSpPr>
            <p:spPr bwMode="auto">
              <a:xfrm>
                <a:off x="3041" y="2346"/>
                <a:ext cx="0" cy="36"/>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75"/>
              <p:cNvSpPr>
                <a:spLocks noChangeShapeType="1"/>
              </p:cNvSpPr>
              <p:nvPr/>
            </p:nvSpPr>
            <p:spPr bwMode="auto">
              <a:xfrm>
                <a:off x="3131" y="2346"/>
                <a:ext cx="0" cy="36"/>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76"/>
              <p:cNvSpPr>
                <a:spLocks noChangeShapeType="1"/>
              </p:cNvSpPr>
              <p:nvPr/>
            </p:nvSpPr>
            <p:spPr bwMode="auto">
              <a:xfrm>
                <a:off x="2789" y="2346"/>
                <a:ext cx="0" cy="36"/>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77"/>
              <p:cNvSpPr>
                <a:spLocks noChangeShapeType="1"/>
              </p:cNvSpPr>
              <p:nvPr/>
            </p:nvSpPr>
            <p:spPr bwMode="auto">
              <a:xfrm>
                <a:off x="3215" y="2346"/>
                <a:ext cx="0" cy="36"/>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78"/>
              <p:cNvSpPr>
                <a:spLocks noChangeShapeType="1"/>
              </p:cNvSpPr>
              <p:nvPr/>
            </p:nvSpPr>
            <p:spPr bwMode="auto">
              <a:xfrm>
                <a:off x="2813" y="2346"/>
                <a:ext cx="0" cy="36"/>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79"/>
              <p:cNvSpPr>
                <a:spLocks noChangeShapeType="1"/>
              </p:cNvSpPr>
              <p:nvPr/>
            </p:nvSpPr>
            <p:spPr bwMode="auto">
              <a:xfrm>
                <a:off x="2669" y="2220"/>
                <a:ext cx="0" cy="30"/>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Freeform 80"/>
              <p:cNvSpPr>
                <a:spLocks/>
              </p:cNvSpPr>
              <p:nvPr/>
            </p:nvSpPr>
            <p:spPr bwMode="auto">
              <a:xfrm>
                <a:off x="2543" y="1932"/>
                <a:ext cx="672" cy="432"/>
              </a:xfrm>
              <a:custGeom>
                <a:avLst/>
                <a:gdLst>
                  <a:gd name="T0" fmla="*/ 112 w 112"/>
                  <a:gd name="T1" fmla="*/ 72 h 72"/>
                  <a:gd name="T2" fmla="*/ 39 w 112"/>
                  <a:gd name="T3" fmla="*/ 72 h 72"/>
                  <a:gd name="T4" fmla="*/ 39 w 112"/>
                  <a:gd name="T5" fmla="*/ 67 h 72"/>
                  <a:gd name="T6" fmla="*/ 37 w 112"/>
                  <a:gd name="T7" fmla="*/ 67 h 72"/>
                  <a:gd name="T8" fmla="*/ 37 w 112"/>
                  <a:gd name="T9" fmla="*/ 61 h 72"/>
                  <a:gd name="T10" fmla="*/ 33 w 112"/>
                  <a:gd name="T11" fmla="*/ 61 h 72"/>
                  <a:gd name="T12" fmla="*/ 33 w 112"/>
                  <a:gd name="T13" fmla="*/ 57 h 72"/>
                  <a:gd name="T14" fmla="*/ 26 w 112"/>
                  <a:gd name="T15" fmla="*/ 57 h 72"/>
                  <a:gd name="T16" fmla="*/ 26 w 112"/>
                  <a:gd name="T17" fmla="*/ 51 h 72"/>
                  <a:gd name="T18" fmla="*/ 17 w 112"/>
                  <a:gd name="T19" fmla="*/ 51 h 72"/>
                  <a:gd name="T20" fmla="*/ 17 w 112"/>
                  <a:gd name="T21" fmla="*/ 49 h 72"/>
                  <a:gd name="T22" fmla="*/ 14 w 112"/>
                  <a:gd name="T23" fmla="*/ 49 h 72"/>
                  <a:gd name="T24" fmla="*/ 14 w 112"/>
                  <a:gd name="T25" fmla="*/ 44 h 72"/>
                  <a:gd name="T26" fmla="*/ 13 w 112"/>
                  <a:gd name="T27" fmla="*/ 44 h 72"/>
                  <a:gd name="T28" fmla="*/ 13 w 112"/>
                  <a:gd name="T29" fmla="*/ 39 h 72"/>
                  <a:gd name="T30" fmla="*/ 12 w 112"/>
                  <a:gd name="T31" fmla="*/ 39 h 72"/>
                  <a:gd name="T32" fmla="*/ 12 w 112"/>
                  <a:gd name="T33" fmla="*/ 30 h 72"/>
                  <a:gd name="T34" fmla="*/ 8 w 112"/>
                  <a:gd name="T35" fmla="*/ 30 h 72"/>
                  <a:gd name="T36" fmla="*/ 8 w 112"/>
                  <a:gd name="T37" fmla="*/ 19 h 72"/>
                  <a:gd name="T38" fmla="*/ 5 w 112"/>
                  <a:gd name="T39" fmla="*/ 19 h 72"/>
                  <a:gd name="T40" fmla="*/ 5 w 112"/>
                  <a:gd name="T41" fmla="*/ 8 h 72"/>
                  <a:gd name="T42" fmla="*/ 5 w 112"/>
                  <a:gd name="T43" fmla="*/ 3 h 72"/>
                  <a:gd name="T44" fmla="*/ 3 w 112"/>
                  <a:gd name="T45" fmla="*/ 3 h 72"/>
                  <a:gd name="T46" fmla="*/ 3 w 112"/>
                  <a:gd name="T47" fmla="*/ 2 h 72"/>
                  <a:gd name="T48" fmla="*/ 2 w 112"/>
                  <a:gd name="T49" fmla="*/ 2 h 72"/>
                  <a:gd name="T50" fmla="*/ 2 w 112"/>
                  <a:gd name="T51" fmla="*/ 0 h 72"/>
                  <a:gd name="T52" fmla="*/ 0 w 112"/>
                  <a:gd name="T53"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2" h="72">
                    <a:moveTo>
                      <a:pt x="112" y="72"/>
                    </a:moveTo>
                    <a:lnTo>
                      <a:pt x="39" y="72"/>
                    </a:lnTo>
                    <a:lnTo>
                      <a:pt x="39" y="67"/>
                    </a:lnTo>
                    <a:lnTo>
                      <a:pt x="37" y="67"/>
                    </a:lnTo>
                    <a:lnTo>
                      <a:pt x="37" y="61"/>
                    </a:lnTo>
                    <a:lnTo>
                      <a:pt x="33" y="61"/>
                    </a:lnTo>
                    <a:lnTo>
                      <a:pt x="33" y="57"/>
                    </a:lnTo>
                    <a:lnTo>
                      <a:pt x="26" y="57"/>
                    </a:lnTo>
                    <a:lnTo>
                      <a:pt x="26" y="51"/>
                    </a:lnTo>
                    <a:lnTo>
                      <a:pt x="17" y="51"/>
                    </a:lnTo>
                    <a:lnTo>
                      <a:pt x="17" y="49"/>
                    </a:lnTo>
                    <a:lnTo>
                      <a:pt x="14" y="49"/>
                    </a:lnTo>
                    <a:lnTo>
                      <a:pt x="14" y="44"/>
                    </a:lnTo>
                    <a:lnTo>
                      <a:pt x="13" y="44"/>
                    </a:lnTo>
                    <a:lnTo>
                      <a:pt x="13" y="39"/>
                    </a:lnTo>
                    <a:lnTo>
                      <a:pt x="12" y="39"/>
                    </a:lnTo>
                    <a:lnTo>
                      <a:pt x="12" y="30"/>
                    </a:lnTo>
                    <a:lnTo>
                      <a:pt x="8" y="30"/>
                    </a:lnTo>
                    <a:lnTo>
                      <a:pt x="8" y="19"/>
                    </a:lnTo>
                    <a:lnTo>
                      <a:pt x="5" y="19"/>
                    </a:lnTo>
                    <a:lnTo>
                      <a:pt x="5" y="8"/>
                    </a:lnTo>
                    <a:lnTo>
                      <a:pt x="5" y="3"/>
                    </a:lnTo>
                    <a:lnTo>
                      <a:pt x="3" y="3"/>
                    </a:lnTo>
                    <a:lnTo>
                      <a:pt x="3" y="2"/>
                    </a:lnTo>
                    <a:lnTo>
                      <a:pt x="2" y="2"/>
                    </a:lnTo>
                    <a:lnTo>
                      <a:pt x="2" y="0"/>
                    </a:lnTo>
                    <a:lnTo>
                      <a:pt x="0" y="0"/>
                    </a:lnTo>
                  </a:path>
                </a:pathLst>
              </a:cu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8" name="TextBox 17"/>
            <p:cNvSpPr txBox="1"/>
            <p:nvPr/>
          </p:nvSpPr>
          <p:spPr>
            <a:xfrm>
              <a:off x="2993681" y="2816965"/>
              <a:ext cx="857927" cy="276999"/>
            </a:xfrm>
            <a:prstGeom prst="rect">
              <a:avLst/>
            </a:prstGeom>
            <a:noFill/>
          </p:spPr>
          <p:txBody>
            <a:bodyPr wrap="none" rtlCol="0">
              <a:spAutoFit/>
            </a:bodyPr>
            <a:lstStyle/>
            <a:p>
              <a:r>
                <a:rPr lang="en-GB" sz="1200" dirty="0">
                  <a:solidFill>
                    <a:srgbClr val="FFC000"/>
                  </a:solidFill>
                </a:rPr>
                <a:t>≤2</a:t>
              </a:r>
              <a:r>
                <a:rPr lang="en-GB" sz="1200" dirty="0">
                  <a:solidFill>
                    <a:srgbClr val="FFC000"/>
                  </a:solidFill>
                  <a:latin typeface="Arial"/>
                  <a:cs typeface="Arial"/>
                </a:rPr>
                <a:t>5 </a:t>
              </a:r>
              <a:r>
                <a:rPr lang="en-GB" sz="1200" dirty="0">
                  <a:solidFill>
                    <a:srgbClr val="FFC000"/>
                  </a:solidFill>
                </a:rPr>
                <a:t>years</a:t>
              </a:r>
            </a:p>
          </p:txBody>
        </p:sp>
      </p:grpSp>
      <p:grpSp>
        <p:nvGrpSpPr>
          <p:cNvPr id="116" name="Group 115"/>
          <p:cNvGrpSpPr/>
          <p:nvPr/>
        </p:nvGrpSpPr>
        <p:grpSpPr>
          <a:xfrm>
            <a:off x="4802619" y="1617873"/>
            <a:ext cx="4145212" cy="2351976"/>
            <a:chOff x="4802619" y="1747413"/>
            <a:chExt cx="4145212" cy="2351976"/>
          </a:xfrm>
        </p:grpSpPr>
        <p:grpSp>
          <p:nvGrpSpPr>
            <p:cNvPr id="117" name="Group 116"/>
            <p:cNvGrpSpPr/>
            <p:nvPr/>
          </p:nvGrpSpPr>
          <p:grpSpPr>
            <a:xfrm>
              <a:off x="4802619" y="1747413"/>
              <a:ext cx="3784221" cy="2351976"/>
              <a:chOff x="2632192" y="1763234"/>
              <a:chExt cx="3784221" cy="2351976"/>
            </a:xfrm>
          </p:grpSpPr>
          <p:grpSp>
            <p:nvGrpSpPr>
              <p:cNvPr id="210" name="Group 209"/>
              <p:cNvGrpSpPr/>
              <p:nvPr/>
            </p:nvGrpSpPr>
            <p:grpSpPr>
              <a:xfrm>
                <a:off x="2632192" y="1887215"/>
                <a:ext cx="3784221" cy="2227995"/>
                <a:chOff x="2254141" y="2218020"/>
                <a:chExt cx="4478319" cy="2878850"/>
              </a:xfrm>
            </p:grpSpPr>
            <p:grpSp>
              <p:nvGrpSpPr>
                <p:cNvPr id="213" name="Group 212"/>
                <p:cNvGrpSpPr/>
                <p:nvPr/>
              </p:nvGrpSpPr>
              <p:grpSpPr>
                <a:xfrm>
                  <a:off x="2614623" y="2396465"/>
                  <a:ext cx="3906738" cy="2171700"/>
                  <a:chOff x="836615" y="2448719"/>
                  <a:chExt cx="3906738" cy="2171700"/>
                </a:xfrm>
              </p:grpSpPr>
              <p:sp>
                <p:nvSpPr>
                  <p:cNvPr id="229" name="Freeform 228"/>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300">
                      <a:solidFill>
                        <a:srgbClr val="000000"/>
                      </a:solidFill>
                    </a:endParaRPr>
                  </a:p>
                </p:txBody>
              </p:sp>
              <p:sp>
                <p:nvSpPr>
                  <p:cNvPr id="230"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300">
                      <a:solidFill>
                        <a:srgbClr val="000000"/>
                      </a:solidFill>
                    </a:endParaRPr>
                  </a:p>
                </p:txBody>
              </p:sp>
              <p:sp>
                <p:nvSpPr>
                  <p:cNvPr id="231"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300">
                      <a:solidFill>
                        <a:srgbClr val="000000"/>
                      </a:solidFill>
                    </a:endParaRPr>
                  </a:p>
                </p:txBody>
              </p:sp>
              <p:sp>
                <p:nvSpPr>
                  <p:cNvPr id="232"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300">
                      <a:solidFill>
                        <a:srgbClr val="000000"/>
                      </a:solidFill>
                    </a:endParaRPr>
                  </a:p>
                </p:txBody>
              </p:sp>
              <p:sp>
                <p:nvSpPr>
                  <p:cNvPr id="233"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300">
                      <a:solidFill>
                        <a:srgbClr val="000000"/>
                      </a:solidFill>
                    </a:endParaRPr>
                  </a:p>
                </p:txBody>
              </p:sp>
              <p:sp>
                <p:nvSpPr>
                  <p:cNvPr id="234"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300">
                      <a:solidFill>
                        <a:srgbClr val="000000"/>
                      </a:solidFill>
                    </a:endParaRPr>
                  </a:p>
                </p:txBody>
              </p:sp>
              <p:sp>
                <p:nvSpPr>
                  <p:cNvPr id="235"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300">
                      <a:solidFill>
                        <a:srgbClr val="000000"/>
                      </a:solidFill>
                    </a:endParaRPr>
                  </a:p>
                </p:txBody>
              </p:sp>
              <p:sp>
                <p:nvSpPr>
                  <p:cNvPr id="236" name="Line 12"/>
                  <p:cNvSpPr>
                    <a:spLocks noChangeShapeType="1"/>
                  </p:cNvSpPr>
                  <p:nvPr/>
                </p:nvSpPr>
                <p:spPr bwMode="auto">
                  <a:xfrm>
                    <a:off x="2954246" y="4528342"/>
                    <a:ext cx="0" cy="9207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300">
                      <a:solidFill>
                        <a:srgbClr val="000000"/>
                      </a:solidFill>
                    </a:endParaRPr>
                  </a:p>
                </p:txBody>
              </p:sp>
              <p:sp>
                <p:nvSpPr>
                  <p:cNvPr id="237" name="Line 13"/>
                  <p:cNvSpPr>
                    <a:spLocks noChangeShapeType="1"/>
                  </p:cNvSpPr>
                  <p:nvPr/>
                </p:nvSpPr>
                <p:spPr bwMode="auto">
                  <a:xfrm>
                    <a:off x="2365264" y="4528343"/>
                    <a:ext cx="0" cy="9207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300">
                      <a:solidFill>
                        <a:srgbClr val="000000"/>
                      </a:solidFill>
                    </a:endParaRPr>
                  </a:p>
                </p:txBody>
              </p:sp>
              <p:sp>
                <p:nvSpPr>
                  <p:cNvPr id="238" name="Line 14"/>
                  <p:cNvSpPr>
                    <a:spLocks noChangeShapeType="1"/>
                  </p:cNvSpPr>
                  <p:nvPr/>
                </p:nvSpPr>
                <p:spPr bwMode="auto">
                  <a:xfrm>
                    <a:off x="4139896" y="4528343"/>
                    <a:ext cx="0" cy="9207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300">
                      <a:solidFill>
                        <a:srgbClr val="000000"/>
                      </a:solidFill>
                    </a:endParaRPr>
                  </a:p>
                </p:txBody>
              </p:sp>
              <p:sp>
                <p:nvSpPr>
                  <p:cNvPr id="239"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300">
                      <a:solidFill>
                        <a:srgbClr val="000000"/>
                      </a:solidFill>
                    </a:endParaRPr>
                  </a:p>
                </p:txBody>
              </p:sp>
              <p:sp>
                <p:nvSpPr>
                  <p:cNvPr id="240" name="Line 19"/>
                  <p:cNvSpPr>
                    <a:spLocks noChangeShapeType="1"/>
                  </p:cNvSpPr>
                  <p:nvPr/>
                </p:nvSpPr>
                <p:spPr bwMode="auto">
                  <a:xfrm>
                    <a:off x="1754497" y="4528343"/>
                    <a:ext cx="0" cy="9207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300">
                      <a:solidFill>
                        <a:srgbClr val="000000"/>
                      </a:solidFill>
                    </a:endParaRPr>
                  </a:p>
                </p:txBody>
              </p:sp>
              <p:sp>
                <p:nvSpPr>
                  <p:cNvPr id="241" name="Line 21"/>
                  <p:cNvSpPr>
                    <a:spLocks noChangeShapeType="1"/>
                  </p:cNvSpPr>
                  <p:nvPr/>
                </p:nvSpPr>
                <p:spPr bwMode="auto">
                  <a:xfrm>
                    <a:off x="116119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300">
                      <a:solidFill>
                        <a:srgbClr val="000000"/>
                      </a:solidFill>
                      <a:cs typeface="Arial" panose="020B0604020202020204" pitchFamily="34" charset="0"/>
                    </a:endParaRPr>
                  </a:p>
                </p:txBody>
              </p:sp>
              <p:sp>
                <p:nvSpPr>
                  <p:cNvPr id="242" name="Line 14"/>
                  <p:cNvSpPr>
                    <a:spLocks noChangeShapeType="1"/>
                  </p:cNvSpPr>
                  <p:nvPr/>
                </p:nvSpPr>
                <p:spPr bwMode="auto">
                  <a:xfrm>
                    <a:off x="3546979" y="4528342"/>
                    <a:ext cx="0" cy="9207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300">
                      <a:solidFill>
                        <a:srgbClr val="000000"/>
                      </a:solidFill>
                    </a:endParaRPr>
                  </a:p>
                </p:txBody>
              </p:sp>
            </p:grpSp>
            <p:sp>
              <p:nvSpPr>
                <p:cNvPr id="214" name="TextBox 213"/>
                <p:cNvSpPr txBox="1"/>
                <p:nvPr/>
              </p:nvSpPr>
              <p:spPr>
                <a:xfrm>
                  <a:off x="4156660" y="4744432"/>
                  <a:ext cx="1277672" cy="352438"/>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en-GB" sz="1300" dirty="0">
                      <a:solidFill>
                        <a:srgbClr val="000000"/>
                      </a:solidFill>
                      <a:cs typeface="Arial" panose="020B0604020202020204" pitchFamily="34" charset="0"/>
                    </a:rPr>
                    <a:t>Time, months</a:t>
                  </a:r>
                </a:p>
              </p:txBody>
            </p:sp>
            <p:sp>
              <p:nvSpPr>
                <p:cNvPr id="215" name="TextBox 214"/>
                <p:cNvSpPr txBox="1"/>
                <p:nvPr/>
              </p:nvSpPr>
              <p:spPr>
                <a:xfrm>
                  <a:off x="2254141" y="2218020"/>
                  <a:ext cx="361107" cy="352438"/>
                </a:xfrm>
                <a:prstGeom prst="rect">
                  <a:avLst/>
                </a:prstGeom>
                <a:noFill/>
              </p:spPr>
              <p:txBody>
                <a:bodyPr wrap="none" lIns="36000" tIns="36000" rIns="36000" bIns="36000" rtlCol="0" anchor="ctr" anchorCtr="0">
                  <a:spAutoFit/>
                </a:bodyPr>
                <a:lstStyle/>
                <a:p>
                  <a:pPr algn="r"/>
                  <a:r>
                    <a:rPr lang="en-GB" sz="1300" dirty="0">
                      <a:solidFill>
                        <a:srgbClr val="000000"/>
                      </a:solidFill>
                      <a:cs typeface="Arial" panose="020B0604020202020204" pitchFamily="34" charset="0"/>
                    </a:rPr>
                    <a:t>1.0</a:t>
                  </a:r>
                </a:p>
              </p:txBody>
            </p:sp>
            <p:sp>
              <p:nvSpPr>
                <p:cNvPr id="216" name="TextBox 215"/>
                <p:cNvSpPr txBox="1"/>
                <p:nvPr/>
              </p:nvSpPr>
              <p:spPr>
                <a:xfrm>
                  <a:off x="2254144" y="2613896"/>
                  <a:ext cx="361107" cy="352438"/>
                </a:xfrm>
                <a:prstGeom prst="rect">
                  <a:avLst/>
                </a:prstGeom>
                <a:noFill/>
              </p:spPr>
              <p:txBody>
                <a:bodyPr wrap="none" lIns="36000" tIns="36000" rIns="36000" bIns="36000" rtlCol="0" anchor="ctr" anchorCtr="0">
                  <a:spAutoFit/>
                </a:bodyPr>
                <a:lstStyle/>
                <a:p>
                  <a:pPr algn="r"/>
                  <a:r>
                    <a:rPr lang="en-GB" sz="1300" dirty="0">
                      <a:solidFill>
                        <a:srgbClr val="000000"/>
                      </a:solidFill>
                      <a:cs typeface="Arial" panose="020B0604020202020204" pitchFamily="34" charset="0"/>
                    </a:rPr>
                    <a:t>0.8</a:t>
                  </a:r>
                </a:p>
              </p:txBody>
            </p:sp>
            <p:sp>
              <p:nvSpPr>
                <p:cNvPr id="217" name="TextBox 216"/>
                <p:cNvSpPr txBox="1"/>
                <p:nvPr/>
              </p:nvSpPr>
              <p:spPr>
                <a:xfrm>
                  <a:off x="2254144" y="2999393"/>
                  <a:ext cx="361107" cy="352438"/>
                </a:xfrm>
                <a:prstGeom prst="rect">
                  <a:avLst/>
                </a:prstGeom>
                <a:noFill/>
              </p:spPr>
              <p:txBody>
                <a:bodyPr wrap="none" lIns="36000" tIns="36000" rIns="36000" bIns="36000" rtlCol="0" anchor="ctr" anchorCtr="0">
                  <a:spAutoFit/>
                </a:bodyPr>
                <a:lstStyle/>
                <a:p>
                  <a:pPr algn="r"/>
                  <a:r>
                    <a:rPr lang="en-GB" sz="1300" dirty="0">
                      <a:solidFill>
                        <a:srgbClr val="000000"/>
                      </a:solidFill>
                      <a:cs typeface="Arial" panose="020B0604020202020204" pitchFamily="34" charset="0"/>
                    </a:rPr>
                    <a:t>0.6</a:t>
                  </a:r>
                </a:p>
              </p:txBody>
            </p:sp>
            <p:sp>
              <p:nvSpPr>
                <p:cNvPr id="218" name="TextBox 217"/>
                <p:cNvSpPr txBox="1"/>
                <p:nvPr/>
              </p:nvSpPr>
              <p:spPr>
                <a:xfrm>
                  <a:off x="2254144" y="3397851"/>
                  <a:ext cx="361107" cy="352438"/>
                </a:xfrm>
                <a:prstGeom prst="rect">
                  <a:avLst/>
                </a:prstGeom>
                <a:noFill/>
              </p:spPr>
              <p:txBody>
                <a:bodyPr wrap="none" lIns="36000" tIns="36000" rIns="36000" bIns="36000" rtlCol="0" anchor="ctr" anchorCtr="0">
                  <a:spAutoFit/>
                </a:bodyPr>
                <a:lstStyle/>
                <a:p>
                  <a:pPr algn="r"/>
                  <a:r>
                    <a:rPr lang="en-GB" sz="1300" dirty="0">
                      <a:solidFill>
                        <a:srgbClr val="000000"/>
                      </a:solidFill>
                      <a:cs typeface="Arial" panose="020B0604020202020204" pitchFamily="34" charset="0"/>
                    </a:rPr>
                    <a:t>0.4</a:t>
                  </a:r>
                </a:p>
              </p:txBody>
            </p:sp>
            <p:sp>
              <p:nvSpPr>
                <p:cNvPr id="219" name="TextBox 218"/>
                <p:cNvSpPr txBox="1"/>
                <p:nvPr/>
              </p:nvSpPr>
              <p:spPr>
                <a:xfrm>
                  <a:off x="2254144" y="3787667"/>
                  <a:ext cx="361107" cy="352438"/>
                </a:xfrm>
                <a:prstGeom prst="rect">
                  <a:avLst/>
                </a:prstGeom>
                <a:noFill/>
              </p:spPr>
              <p:txBody>
                <a:bodyPr wrap="none" lIns="36000" tIns="36000" rIns="36000" bIns="36000" rtlCol="0" anchor="ctr" anchorCtr="0">
                  <a:spAutoFit/>
                </a:bodyPr>
                <a:lstStyle/>
                <a:p>
                  <a:pPr algn="r"/>
                  <a:r>
                    <a:rPr lang="en-GB" sz="1300" dirty="0">
                      <a:solidFill>
                        <a:srgbClr val="000000"/>
                      </a:solidFill>
                      <a:cs typeface="Arial" panose="020B0604020202020204" pitchFamily="34" charset="0"/>
                    </a:rPr>
                    <a:t>0.2</a:t>
                  </a:r>
                </a:p>
              </p:txBody>
            </p:sp>
            <p:sp>
              <p:nvSpPr>
                <p:cNvPr id="220" name="TextBox 219"/>
                <p:cNvSpPr txBox="1"/>
                <p:nvPr/>
              </p:nvSpPr>
              <p:spPr>
                <a:xfrm>
                  <a:off x="2419191" y="4181807"/>
                  <a:ext cx="196065" cy="352438"/>
                </a:xfrm>
                <a:prstGeom prst="rect">
                  <a:avLst/>
                </a:prstGeom>
                <a:noFill/>
              </p:spPr>
              <p:txBody>
                <a:bodyPr wrap="none" lIns="36000" tIns="36000" rIns="36000" bIns="36000" rtlCol="0" anchor="ctr" anchorCtr="0">
                  <a:spAutoFit/>
                </a:bodyPr>
                <a:lstStyle/>
                <a:p>
                  <a:pPr algn="r"/>
                  <a:r>
                    <a:rPr lang="en-GB" sz="1300" dirty="0">
                      <a:solidFill>
                        <a:srgbClr val="000000"/>
                      </a:solidFill>
                      <a:cs typeface="Arial" panose="020B0604020202020204" pitchFamily="34" charset="0"/>
                    </a:rPr>
                    <a:t>0</a:t>
                  </a:r>
                </a:p>
              </p:txBody>
            </p:sp>
            <p:sp>
              <p:nvSpPr>
                <p:cNvPr id="221" name="TextBox 220"/>
                <p:cNvSpPr txBox="1"/>
                <p:nvPr/>
              </p:nvSpPr>
              <p:spPr>
                <a:xfrm>
                  <a:off x="2846021" y="4512613"/>
                  <a:ext cx="196065" cy="352438"/>
                </a:xfrm>
                <a:prstGeom prst="rect">
                  <a:avLst/>
                </a:prstGeom>
                <a:noFill/>
              </p:spPr>
              <p:txBody>
                <a:bodyPr wrap="none" lIns="36000" tIns="36000" rIns="36000" bIns="36000" rtlCol="0" anchor="ctr" anchorCtr="0">
                  <a:spAutoFit/>
                </a:bodyPr>
                <a:lstStyle/>
                <a:p>
                  <a:pPr algn="ctr"/>
                  <a:r>
                    <a:rPr lang="en-GB" sz="1300" dirty="0">
                      <a:solidFill>
                        <a:srgbClr val="000000"/>
                      </a:solidFill>
                      <a:cs typeface="Arial" panose="020B0604020202020204" pitchFamily="34" charset="0"/>
                    </a:rPr>
                    <a:t>0</a:t>
                  </a:r>
                </a:p>
              </p:txBody>
            </p:sp>
            <p:sp>
              <p:nvSpPr>
                <p:cNvPr id="222" name="TextBox 221"/>
                <p:cNvSpPr txBox="1"/>
                <p:nvPr/>
              </p:nvSpPr>
              <p:spPr>
                <a:xfrm>
                  <a:off x="3381295" y="4512613"/>
                  <a:ext cx="306093" cy="352438"/>
                </a:xfrm>
                <a:prstGeom prst="rect">
                  <a:avLst/>
                </a:prstGeom>
                <a:noFill/>
              </p:spPr>
              <p:txBody>
                <a:bodyPr wrap="none" lIns="36000" tIns="36000" rIns="36000" bIns="36000" rtlCol="0" anchor="ctr" anchorCtr="0">
                  <a:spAutoFit/>
                </a:bodyPr>
                <a:lstStyle/>
                <a:p>
                  <a:pPr algn="ctr"/>
                  <a:r>
                    <a:rPr lang="en-GB" sz="1300" dirty="0">
                      <a:solidFill>
                        <a:srgbClr val="000000"/>
                      </a:solidFill>
                      <a:cs typeface="Arial" panose="020B0604020202020204" pitchFamily="34" charset="0"/>
                    </a:rPr>
                    <a:t>50</a:t>
                  </a:r>
                </a:p>
              </p:txBody>
            </p:sp>
            <p:sp>
              <p:nvSpPr>
                <p:cNvPr id="223" name="TextBox 222"/>
                <p:cNvSpPr txBox="1"/>
                <p:nvPr/>
              </p:nvSpPr>
              <p:spPr>
                <a:xfrm>
                  <a:off x="4102728" y="4453194"/>
                  <a:ext cx="86115" cy="352438"/>
                </a:xfrm>
                <a:prstGeom prst="rect">
                  <a:avLst/>
                </a:prstGeom>
                <a:noFill/>
              </p:spPr>
              <p:txBody>
                <a:bodyPr wrap="none" lIns="36000" tIns="36000" rIns="36000" bIns="36000" rtlCol="0" anchor="ctr" anchorCtr="0">
                  <a:spAutoFit/>
                </a:bodyPr>
                <a:lstStyle/>
                <a:p>
                  <a:pPr algn="ctr"/>
                  <a:endParaRPr lang="en-GB" sz="1300" dirty="0">
                    <a:solidFill>
                      <a:srgbClr val="000000"/>
                    </a:solidFill>
                    <a:cs typeface="Arial" panose="020B0604020202020204" pitchFamily="34" charset="0"/>
                  </a:endParaRPr>
                </a:p>
              </p:txBody>
            </p:sp>
            <p:sp>
              <p:nvSpPr>
                <p:cNvPr id="224" name="TextBox 223"/>
                <p:cNvSpPr txBox="1"/>
                <p:nvPr/>
              </p:nvSpPr>
              <p:spPr>
                <a:xfrm>
                  <a:off x="3931482" y="4512613"/>
                  <a:ext cx="416121" cy="352438"/>
                </a:xfrm>
                <a:prstGeom prst="rect">
                  <a:avLst/>
                </a:prstGeom>
                <a:noFill/>
              </p:spPr>
              <p:txBody>
                <a:bodyPr wrap="none" lIns="36000" tIns="36000" rIns="36000" bIns="36000" rtlCol="0" anchor="ctr" anchorCtr="0">
                  <a:spAutoFit/>
                </a:bodyPr>
                <a:lstStyle/>
                <a:p>
                  <a:pPr algn="ctr"/>
                  <a:r>
                    <a:rPr lang="en-GB" sz="1300" dirty="0">
                      <a:solidFill>
                        <a:srgbClr val="000000"/>
                      </a:solidFill>
                      <a:cs typeface="Arial" panose="020B0604020202020204" pitchFamily="34" charset="0"/>
                    </a:rPr>
                    <a:t>100</a:t>
                  </a:r>
                </a:p>
              </p:txBody>
            </p:sp>
            <p:sp>
              <p:nvSpPr>
                <p:cNvPr id="225" name="TextBox 224"/>
                <p:cNvSpPr txBox="1"/>
                <p:nvPr/>
              </p:nvSpPr>
              <p:spPr>
                <a:xfrm>
                  <a:off x="4529930" y="4512613"/>
                  <a:ext cx="416121" cy="352438"/>
                </a:xfrm>
                <a:prstGeom prst="rect">
                  <a:avLst/>
                </a:prstGeom>
                <a:noFill/>
              </p:spPr>
              <p:txBody>
                <a:bodyPr wrap="none" lIns="36000" tIns="36000" rIns="36000" bIns="36000" rtlCol="0" anchor="ctr" anchorCtr="0">
                  <a:spAutoFit/>
                </a:bodyPr>
                <a:lstStyle/>
                <a:p>
                  <a:pPr algn="ctr"/>
                  <a:r>
                    <a:rPr lang="en-GB" sz="1300" dirty="0">
                      <a:solidFill>
                        <a:srgbClr val="000000"/>
                      </a:solidFill>
                      <a:cs typeface="Arial" panose="020B0604020202020204" pitchFamily="34" charset="0"/>
                    </a:rPr>
                    <a:t>150</a:t>
                  </a:r>
                </a:p>
              </p:txBody>
            </p:sp>
            <p:sp>
              <p:nvSpPr>
                <p:cNvPr id="226" name="TextBox 225"/>
                <p:cNvSpPr txBox="1"/>
                <p:nvPr/>
              </p:nvSpPr>
              <p:spPr>
                <a:xfrm>
                  <a:off x="5708425" y="4512613"/>
                  <a:ext cx="416121" cy="352438"/>
                </a:xfrm>
                <a:prstGeom prst="rect">
                  <a:avLst/>
                </a:prstGeom>
                <a:noFill/>
              </p:spPr>
              <p:txBody>
                <a:bodyPr wrap="none" lIns="36000" tIns="36000" rIns="36000" bIns="36000" rtlCol="0" anchor="ctr" anchorCtr="0">
                  <a:spAutoFit/>
                </a:bodyPr>
                <a:lstStyle/>
                <a:p>
                  <a:pPr algn="ctr"/>
                  <a:r>
                    <a:rPr lang="en-GB" sz="1300" dirty="0">
                      <a:solidFill>
                        <a:srgbClr val="000000"/>
                      </a:solidFill>
                      <a:cs typeface="Arial" panose="020B0604020202020204" pitchFamily="34" charset="0"/>
                    </a:rPr>
                    <a:t>250</a:t>
                  </a:r>
                </a:p>
              </p:txBody>
            </p:sp>
            <p:sp>
              <p:nvSpPr>
                <p:cNvPr id="227" name="TextBox 226"/>
                <p:cNvSpPr txBox="1"/>
                <p:nvPr/>
              </p:nvSpPr>
              <p:spPr>
                <a:xfrm>
                  <a:off x="6316339" y="4512613"/>
                  <a:ext cx="416121" cy="352438"/>
                </a:xfrm>
                <a:prstGeom prst="rect">
                  <a:avLst/>
                </a:prstGeom>
                <a:noFill/>
              </p:spPr>
              <p:txBody>
                <a:bodyPr wrap="none" lIns="36000" tIns="36000" rIns="36000" bIns="36000" rtlCol="0" anchor="ctr" anchorCtr="0">
                  <a:spAutoFit/>
                </a:bodyPr>
                <a:lstStyle/>
                <a:p>
                  <a:pPr algn="ctr"/>
                  <a:r>
                    <a:rPr lang="en-GB" sz="1300" dirty="0">
                      <a:solidFill>
                        <a:srgbClr val="000000"/>
                      </a:solidFill>
                      <a:cs typeface="Arial" panose="020B0604020202020204" pitchFamily="34" charset="0"/>
                    </a:rPr>
                    <a:t>300</a:t>
                  </a:r>
                </a:p>
              </p:txBody>
            </p:sp>
            <p:sp>
              <p:nvSpPr>
                <p:cNvPr id="228" name="TextBox 227"/>
                <p:cNvSpPr txBox="1"/>
                <p:nvPr/>
              </p:nvSpPr>
              <p:spPr>
                <a:xfrm>
                  <a:off x="5115508" y="4512613"/>
                  <a:ext cx="416121" cy="352438"/>
                </a:xfrm>
                <a:prstGeom prst="rect">
                  <a:avLst/>
                </a:prstGeom>
                <a:noFill/>
              </p:spPr>
              <p:txBody>
                <a:bodyPr wrap="none" lIns="36000" tIns="36000" rIns="36000" bIns="36000" rtlCol="0" anchor="ctr" anchorCtr="0">
                  <a:spAutoFit/>
                </a:bodyPr>
                <a:lstStyle/>
                <a:p>
                  <a:pPr algn="ctr"/>
                  <a:r>
                    <a:rPr lang="en-GB" sz="1300" dirty="0">
                      <a:solidFill>
                        <a:srgbClr val="000000"/>
                      </a:solidFill>
                      <a:cs typeface="Arial" panose="020B0604020202020204" pitchFamily="34" charset="0"/>
                    </a:rPr>
                    <a:t>200</a:t>
                  </a:r>
                </a:p>
              </p:txBody>
            </p:sp>
          </p:grpSp>
          <p:sp>
            <p:nvSpPr>
              <p:cNvPr id="211" name="TextBox 210"/>
              <p:cNvSpPr txBox="1"/>
              <p:nvPr/>
            </p:nvSpPr>
            <p:spPr>
              <a:xfrm>
                <a:off x="3923851" y="1763234"/>
                <a:ext cx="1226105" cy="307777"/>
              </a:xfrm>
              <a:prstGeom prst="rect">
                <a:avLst/>
              </a:prstGeom>
              <a:noFill/>
            </p:spPr>
            <p:txBody>
              <a:bodyPr wrap="none" rtlCol="0">
                <a:spAutoFit/>
              </a:bodyPr>
              <a:lstStyle/>
              <a:p>
                <a:pPr algn="ctr"/>
                <a:r>
                  <a:rPr lang="en-GB" sz="1400" b="1" dirty="0">
                    <a:solidFill>
                      <a:srgbClr val="000000"/>
                    </a:solidFill>
                  </a:rPr>
                  <a:t>Tumour size</a:t>
                </a:r>
              </a:p>
            </p:txBody>
          </p:sp>
          <p:sp>
            <p:nvSpPr>
              <p:cNvPr id="212" name="TextBox 211"/>
              <p:cNvSpPr txBox="1"/>
              <p:nvPr/>
            </p:nvSpPr>
            <p:spPr>
              <a:xfrm>
                <a:off x="3126260" y="3278329"/>
                <a:ext cx="681845" cy="272758"/>
              </a:xfrm>
              <a:prstGeom prst="rect">
                <a:avLst/>
              </a:prstGeom>
              <a:noFill/>
              <a:ln>
                <a:noFill/>
              </a:ln>
            </p:spPr>
            <p:txBody>
              <a:bodyPr wrap="none" lIns="36000" tIns="36000" rIns="36000" bIns="36000" rtlCol="0" anchor="ctr" anchorCtr="0">
                <a:spAutoFit/>
              </a:bodyPr>
              <a:lstStyle/>
              <a:p>
                <a:pPr algn="ctr"/>
                <a:r>
                  <a:rPr lang="en-GB" sz="1300" dirty="0"/>
                  <a:t>p=0.012</a:t>
                </a:r>
              </a:p>
            </p:txBody>
          </p:sp>
        </p:grpSp>
        <p:sp>
          <p:nvSpPr>
            <p:cNvPr id="118" name="TextBox 117"/>
            <p:cNvSpPr txBox="1"/>
            <p:nvPr/>
          </p:nvSpPr>
          <p:spPr>
            <a:xfrm>
              <a:off x="5117111" y="2395067"/>
              <a:ext cx="716863" cy="246221"/>
            </a:xfrm>
            <a:prstGeom prst="rect">
              <a:avLst/>
            </a:prstGeom>
            <a:noFill/>
          </p:spPr>
          <p:txBody>
            <a:bodyPr wrap="none" rtlCol="0">
              <a:spAutoFit/>
            </a:bodyPr>
            <a:lstStyle/>
            <a:p>
              <a:r>
                <a:rPr lang="en-GB" sz="1000" dirty="0">
                  <a:solidFill>
                    <a:schemeClr val="accent2"/>
                  </a:solidFill>
                </a:rPr>
                <a:t>Unknown</a:t>
              </a:r>
            </a:p>
          </p:txBody>
        </p:sp>
        <p:sp>
          <p:nvSpPr>
            <p:cNvPr id="119" name="TextBox 118"/>
            <p:cNvSpPr txBox="1"/>
            <p:nvPr/>
          </p:nvSpPr>
          <p:spPr>
            <a:xfrm>
              <a:off x="7586674" y="2193187"/>
              <a:ext cx="603050" cy="276999"/>
            </a:xfrm>
            <a:prstGeom prst="rect">
              <a:avLst/>
            </a:prstGeom>
            <a:noFill/>
          </p:spPr>
          <p:txBody>
            <a:bodyPr wrap="none" rtlCol="0">
              <a:spAutoFit/>
            </a:bodyPr>
            <a:lstStyle/>
            <a:p>
              <a:r>
                <a:rPr lang="en-GB" sz="1200" dirty="0">
                  <a:solidFill>
                    <a:schemeClr val="bg1"/>
                  </a:solidFill>
                </a:rPr>
                <a:t>≤5 cm</a:t>
              </a:r>
            </a:p>
          </p:txBody>
        </p:sp>
        <p:sp>
          <p:nvSpPr>
            <p:cNvPr id="120" name="TextBox 119"/>
            <p:cNvSpPr txBox="1"/>
            <p:nvPr/>
          </p:nvSpPr>
          <p:spPr>
            <a:xfrm>
              <a:off x="7750067" y="2430282"/>
              <a:ext cx="1197764" cy="276999"/>
            </a:xfrm>
            <a:prstGeom prst="rect">
              <a:avLst/>
            </a:prstGeom>
            <a:noFill/>
          </p:spPr>
          <p:txBody>
            <a:bodyPr wrap="none" rtlCol="0">
              <a:spAutoFit/>
            </a:bodyPr>
            <a:lstStyle/>
            <a:p>
              <a:r>
                <a:rPr lang="en-GB" sz="1200" dirty="0">
                  <a:solidFill>
                    <a:srgbClr val="FF6600"/>
                  </a:solidFill>
                </a:rPr>
                <a:t>&gt;5 cm, ≤10 cm</a:t>
              </a:r>
            </a:p>
          </p:txBody>
        </p:sp>
        <p:sp>
          <p:nvSpPr>
            <p:cNvPr id="121" name="TextBox 120"/>
            <p:cNvSpPr txBox="1"/>
            <p:nvPr/>
          </p:nvSpPr>
          <p:spPr>
            <a:xfrm>
              <a:off x="7599475" y="2639345"/>
              <a:ext cx="692818" cy="276999"/>
            </a:xfrm>
            <a:prstGeom prst="rect">
              <a:avLst/>
            </a:prstGeom>
            <a:noFill/>
          </p:spPr>
          <p:txBody>
            <a:bodyPr wrap="none" rtlCol="0">
              <a:spAutoFit/>
            </a:bodyPr>
            <a:lstStyle/>
            <a:p>
              <a:r>
                <a:rPr lang="en-GB" sz="1200" dirty="0">
                  <a:solidFill>
                    <a:srgbClr val="FFC000"/>
                  </a:solidFill>
                </a:rPr>
                <a:t>&gt;10 cm</a:t>
              </a:r>
            </a:p>
          </p:txBody>
        </p:sp>
        <p:grpSp>
          <p:nvGrpSpPr>
            <p:cNvPr id="122" name="Group 113"/>
            <p:cNvGrpSpPr>
              <a:grpSpLocks/>
            </p:cNvGrpSpPr>
            <p:nvPr/>
          </p:nvGrpSpPr>
          <p:grpSpPr bwMode="auto">
            <a:xfrm>
              <a:off x="5397859" y="2013860"/>
              <a:ext cx="2244366" cy="358963"/>
              <a:chOff x="2363" y="2065"/>
              <a:chExt cx="1032" cy="186"/>
            </a:xfrm>
          </p:grpSpPr>
          <p:sp>
            <p:nvSpPr>
              <p:cNvPr id="178" name="Line 114"/>
              <p:cNvSpPr>
                <a:spLocks noChangeShapeType="1"/>
              </p:cNvSpPr>
              <p:nvPr/>
            </p:nvSpPr>
            <p:spPr bwMode="auto">
              <a:xfrm>
                <a:off x="2651" y="2215"/>
                <a:ext cx="0" cy="36"/>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9" name="Line 115"/>
              <p:cNvSpPr>
                <a:spLocks noChangeShapeType="1"/>
              </p:cNvSpPr>
              <p:nvPr/>
            </p:nvSpPr>
            <p:spPr bwMode="auto">
              <a:xfrm>
                <a:off x="2747" y="2215"/>
                <a:ext cx="0" cy="36"/>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0" name="Line 116"/>
              <p:cNvSpPr>
                <a:spLocks noChangeShapeType="1"/>
              </p:cNvSpPr>
              <p:nvPr/>
            </p:nvSpPr>
            <p:spPr bwMode="auto">
              <a:xfrm>
                <a:off x="2759" y="2215"/>
                <a:ext cx="0" cy="36"/>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1" name="Line 117"/>
              <p:cNvSpPr>
                <a:spLocks noChangeShapeType="1"/>
              </p:cNvSpPr>
              <p:nvPr/>
            </p:nvSpPr>
            <p:spPr bwMode="auto">
              <a:xfrm>
                <a:off x="2693" y="2215"/>
                <a:ext cx="0" cy="36"/>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2" name="Line 118"/>
              <p:cNvSpPr>
                <a:spLocks noChangeShapeType="1"/>
              </p:cNvSpPr>
              <p:nvPr/>
            </p:nvSpPr>
            <p:spPr bwMode="auto">
              <a:xfrm>
                <a:off x="2705" y="2215"/>
                <a:ext cx="0" cy="36"/>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3" name="Line 119"/>
              <p:cNvSpPr>
                <a:spLocks noChangeShapeType="1"/>
              </p:cNvSpPr>
              <p:nvPr/>
            </p:nvSpPr>
            <p:spPr bwMode="auto">
              <a:xfrm>
                <a:off x="2717" y="2215"/>
                <a:ext cx="0" cy="36"/>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4" name="Line 120"/>
              <p:cNvSpPr>
                <a:spLocks noChangeShapeType="1"/>
              </p:cNvSpPr>
              <p:nvPr/>
            </p:nvSpPr>
            <p:spPr bwMode="auto">
              <a:xfrm>
                <a:off x="2729" y="2215"/>
                <a:ext cx="0" cy="36"/>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5" name="Line 121"/>
              <p:cNvSpPr>
                <a:spLocks noChangeShapeType="1"/>
              </p:cNvSpPr>
              <p:nvPr/>
            </p:nvSpPr>
            <p:spPr bwMode="auto">
              <a:xfrm>
                <a:off x="2603" y="2215"/>
                <a:ext cx="0" cy="36"/>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6" name="Line 122"/>
              <p:cNvSpPr>
                <a:spLocks noChangeShapeType="1"/>
              </p:cNvSpPr>
              <p:nvPr/>
            </p:nvSpPr>
            <p:spPr bwMode="auto">
              <a:xfrm>
                <a:off x="2615" y="2215"/>
                <a:ext cx="0" cy="36"/>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 name="Line 123"/>
              <p:cNvSpPr>
                <a:spLocks noChangeShapeType="1"/>
              </p:cNvSpPr>
              <p:nvPr/>
            </p:nvSpPr>
            <p:spPr bwMode="auto">
              <a:xfrm>
                <a:off x="2627" y="2215"/>
                <a:ext cx="0" cy="36"/>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 name="Line 124"/>
              <p:cNvSpPr>
                <a:spLocks noChangeShapeType="1"/>
              </p:cNvSpPr>
              <p:nvPr/>
            </p:nvSpPr>
            <p:spPr bwMode="auto">
              <a:xfrm>
                <a:off x="2639" y="2215"/>
                <a:ext cx="0" cy="36"/>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 name="Line 125"/>
              <p:cNvSpPr>
                <a:spLocks noChangeShapeType="1"/>
              </p:cNvSpPr>
              <p:nvPr/>
            </p:nvSpPr>
            <p:spPr bwMode="auto">
              <a:xfrm>
                <a:off x="2867" y="2215"/>
                <a:ext cx="0" cy="36"/>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 name="Line 126"/>
              <p:cNvSpPr>
                <a:spLocks noChangeShapeType="1"/>
              </p:cNvSpPr>
              <p:nvPr/>
            </p:nvSpPr>
            <p:spPr bwMode="auto">
              <a:xfrm>
                <a:off x="2777" y="2215"/>
                <a:ext cx="0" cy="36"/>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 name="Line 127"/>
              <p:cNvSpPr>
                <a:spLocks noChangeShapeType="1"/>
              </p:cNvSpPr>
              <p:nvPr/>
            </p:nvSpPr>
            <p:spPr bwMode="auto">
              <a:xfrm>
                <a:off x="2567" y="2215"/>
                <a:ext cx="0" cy="36"/>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 name="Line 128"/>
              <p:cNvSpPr>
                <a:spLocks noChangeShapeType="1"/>
              </p:cNvSpPr>
              <p:nvPr/>
            </p:nvSpPr>
            <p:spPr bwMode="auto">
              <a:xfrm>
                <a:off x="2993" y="2215"/>
                <a:ext cx="0" cy="36"/>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 name="Line 129"/>
              <p:cNvSpPr>
                <a:spLocks noChangeShapeType="1"/>
              </p:cNvSpPr>
              <p:nvPr/>
            </p:nvSpPr>
            <p:spPr bwMode="auto">
              <a:xfrm>
                <a:off x="2525" y="2197"/>
                <a:ext cx="0" cy="30"/>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 name="Line 130"/>
              <p:cNvSpPr>
                <a:spLocks noChangeShapeType="1"/>
              </p:cNvSpPr>
              <p:nvPr/>
            </p:nvSpPr>
            <p:spPr bwMode="auto">
              <a:xfrm>
                <a:off x="2555" y="2215"/>
                <a:ext cx="0" cy="36"/>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 name="Line 131"/>
              <p:cNvSpPr>
                <a:spLocks noChangeShapeType="1"/>
              </p:cNvSpPr>
              <p:nvPr/>
            </p:nvSpPr>
            <p:spPr bwMode="auto">
              <a:xfrm>
                <a:off x="2369" y="2065"/>
                <a:ext cx="0" cy="36"/>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 name="Line 132"/>
              <p:cNvSpPr>
                <a:spLocks noChangeShapeType="1"/>
              </p:cNvSpPr>
              <p:nvPr/>
            </p:nvSpPr>
            <p:spPr bwMode="auto">
              <a:xfrm>
                <a:off x="2585" y="2215"/>
                <a:ext cx="0" cy="36"/>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 name="Line 133"/>
              <p:cNvSpPr>
                <a:spLocks noChangeShapeType="1"/>
              </p:cNvSpPr>
              <p:nvPr/>
            </p:nvSpPr>
            <p:spPr bwMode="auto">
              <a:xfrm>
                <a:off x="2969" y="2215"/>
                <a:ext cx="0" cy="36"/>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 name="Line 134"/>
              <p:cNvSpPr>
                <a:spLocks noChangeShapeType="1"/>
              </p:cNvSpPr>
              <p:nvPr/>
            </p:nvSpPr>
            <p:spPr bwMode="auto">
              <a:xfrm>
                <a:off x="3125" y="2215"/>
                <a:ext cx="0" cy="36"/>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 name="Line 135"/>
              <p:cNvSpPr>
                <a:spLocks noChangeShapeType="1"/>
              </p:cNvSpPr>
              <p:nvPr/>
            </p:nvSpPr>
            <p:spPr bwMode="auto">
              <a:xfrm>
                <a:off x="2795" y="2215"/>
                <a:ext cx="0" cy="36"/>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0" name="Line 136"/>
              <p:cNvSpPr>
                <a:spLocks noChangeShapeType="1"/>
              </p:cNvSpPr>
              <p:nvPr/>
            </p:nvSpPr>
            <p:spPr bwMode="auto">
              <a:xfrm>
                <a:off x="3167" y="2215"/>
                <a:ext cx="0" cy="36"/>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 name="Line 137"/>
              <p:cNvSpPr>
                <a:spLocks noChangeShapeType="1"/>
              </p:cNvSpPr>
              <p:nvPr/>
            </p:nvSpPr>
            <p:spPr bwMode="auto">
              <a:xfrm>
                <a:off x="2849" y="2215"/>
                <a:ext cx="0" cy="36"/>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 name="Line 138"/>
              <p:cNvSpPr>
                <a:spLocks noChangeShapeType="1"/>
              </p:cNvSpPr>
              <p:nvPr/>
            </p:nvSpPr>
            <p:spPr bwMode="auto">
              <a:xfrm>
                <a:off x="2819" y="2215"/>
                <a:ext cx="0" cy="36"/>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 name="Line 139"/>
              <p:cNvSpPr>
                <a:spLocks noChangeShapeType="1"/>
              </p:cNvSpPr>
              <p:nvPr/>
            </p:nvSpPr>
            <p:spPr bwMode="auto">
              <a:xfrm>
                <a:off x="2675" y="2215"/>
                <a:ext cx="0" cy="36"/>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 name="Line 140"/>
              <p:cNvSpPr>
                <a:spLocks noChangeShapeType="1"/>
              </p:cNvSpPr>
              <p:nvPr/>
            </p:nvSpPr>
            <p:spPr bwMode="auto">
              <a:xfrm>
                <a:off x="2903" y="2215"/>
                <a:ext cx="0" cy="36"/>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 name="Line 141"/>
              <p:cNvSpPr>
                <a:spLocks noChangeShapeType="1"/>
              </p:cNvSpPr>
              <p:nvPr/>
            </p:nvSpPr>
            <p:spPr bwMode="auto">
              <a:xfrm>
                <a:off x="2837" y="2215"/>
                <a:ext cx="0" cy="36"/>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 name="Line 142"/>
              <p:cNvSpPr>
                <a:spLocks noChangeShapeType="1"/>
              </p:cNvSpPr>
              <p:nvPr/>
            </p:nvSpPr>
            <p:spPr bwMode="auto">
              <a:xfrm>
                <a:off x="3083" y="2215"/>
                <a:ext cx="0" cy="36"/>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 name="Freeform 143"/>
              <p:cNvSpPr>
                <a:spLocks/>
              </p:cNvSpPr>
              <p:nvPr/>
            </p:nvSpPr>
            <p:spPr bwMode="auto">
              <a:xfrm>
                <a:off x="2363" y="2083"/>
                <a:ext cx="1032" cy="150"/>
              </a:xfrm>
              <a:custGeom>
                <a:avLst/>
                <a:gdLst>
                  <a:gd name="T0" fmla="*/ 172 w 172"/>
                  <a:gd name="T1" fmla="*/ 25 h 25"/>
                  <a:gd name="T2" fmla="*/ 29 w 172"/>
                  <a:gd name="T3" fmla="*/ 25 h 25"/>
                  <a:gd name="T4" fmla="*/ 29 w 172"/>
                  <a:gd name="T5" fmla="*/ 21 h 25"/>
                  <a:gd name="T6" fmla="*/ 15 w 172"/>
                  <a:gd name="T7" fmla="*/ 21 h 25"/>
                  <a:gd name="T8" fmla="*/ 13 w 172"/>
                  <a:gd name="T9" fmla="*/ 21 h 25"/>
                  <a:gd name="T10" fmla="*/ 13 w 172"/>
                  <a:gd name="T11" fmla="*/ 19 h 25"/>
                  <a:gd name="T12" fmla="*/ 11 w 172"/>
                  <a:gd name="T13" fmla="*/ 19 h 25"/>
                  <a:gd name="T14" fmla="*/ 11 w 172"/>
                  <a:gd name="T15" fmla="*/ 16 h 25"/>
                  <a:gd name="T16" fmla="*/ 8 w 172"/>
                  <a:gd name="T17" fmla="*/ 16 h 25"/>
                  <a:gd name="T18" fmla="*/ 8 w 172"/>
                  <a:gd name="T19" fmla="*/ 8 h 25"/>
                  <a:gd name="T20" fmla="*/ 5 w 172"/>
                  <a:gd name="T21" fmla="*/ 8 h 25"/>
                  <a:gd name="T22" fmla="*/ 5 w 172"/>
                  <a:gd name="T23" fmla="*/ 3 h 25"/>
                  <a:gd name="T24" fmla="*/ 3 w 172"/>
                  <a:gd name="T25" fmla="*/ 3 h 25"/>
                  <a:gd name="T26" fmla="*/ 3 w 172"/>
                  <a:gd name="T27" fmla="*/ 0 h 25"/>
                  <a:gd name="T28" fmla="*/ 0 w 172"/>
                  <a:gd name="T2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2" h="25">
                    <a:moveTo>
                      <a:pt x="172" y="25"/>
                    </a:moveTo>
                    <a:lnTo>
                      <a:pt x="29" y="25"/>
                    </a:lnTo>
                    <a:lnTo>
                      <a:pt x="29" y="21"/>
                    </a:lnTo>
                    <a:lnTo>
                      <a:pt x="15" y="21"/>
                    </a:lnTo>
                    <a:lnTo>
                      <a:pt x="13" y="21"/>
                    </a:lnTo>
                    <a:lnTo>
                      <a:pt x="13" y="19"/>
                    </a:lnTo>
                    <a:lnTo>
                      <a:pt x="11" y="19"/>
                    </a:lnTo>
                    <a:lnTo>
                      <a:pt x="11" y="16"/>
                    </a:lnTo>
                    <a:lnTo>
                      <a:pt x="8" y="16"/>
                    </a:lnTo>
                    <a:lnTo>
                      <a:pt x="8" y="8"/>
                    </a:lnTo>
                    <a:lnTo>
                      <a:pt x="5" y="8"/>
                    </a:lnTo>
                    <a:lnTo>
                      <a:pt x="5" y="3"/>
                    </a:lnTo>
                    <a:lnTo>
                      <a:pt x="3" y="3"/>
                    </a:lnTo>
                    <a:lnTo>
                      <a:pt x="3" y="0"/>
                    </a:lnTo>
                    <a:lnTo>
                      <a:pt x="0" y="0"/>
                    </a:lnTo>
                  </a:path>
                </a:pathLst>
              </a:cu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 name="Line 144"/>
              <p:cNvSpPr>
                <a:spLocks noChangeShapeType="1"/>
              </p:cNvSpPr>
              <p:nvPr/>
            </p:nvSpPr>
            <p:spPr bwMode="auto">
              <a:xfrm>
                <a:off x="3383" y="2215"/>
                <a:ext cx="0" cy="36"/>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 name="Line 145"/>
              <p:cNvSpPr>
                <a:spLocks noChangeShapeType="1"/>
              </p:cNvSpPr>
              <p:nvPr/>
            </p:nvSpPr>
            <p:spPr bwMode="auto">
              <a:xfrm>
                <a:off x="3305" y="2215"/>
                <a:ext cx="0" cy="36"/>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23" name="Freeform 146"/>
            <p:cNvSpPr>
              <a:spLocks/>
            </p:cNvSpPr>
            <p:nvPr/>
          </p:nvSpPr>
          <p:spPr bwMode="auto">
            <a:xfrm>
              <a:off x="5397858" y="2013860"/>
              <a:ext cx="1173755" cy="384920"/>
            </a:xfrm>
            <a:custGeom>
              <a:avLst/>
              <a:gdLst>
                <a:gd name="T0" fmla="*/ 0 w 88"/>
                <a:gd name="T1" fmla="*/ 0 h 29"/>
                <a:gd name="T2" fmla="*/ 4 w 88"/>
                <a:gd name="T3" fmla="*/ 0 h 29"/>
                <a:gd name="T4" fmla="*/ 4 w 88"/>
                <a:gd name="T5" fmla="*/ 29 h 29"/>
                <a:gd name="T6" fmla="*/ 88 w 88"/>
                <a:gd name="T7" fmla="*/ 29 h 29"/>
              </a:gdLst>
              <a:ahLst/>
              <a:cxnLst>
                <a:cxn ang="0">
                  <a:pos x="T0" y="T1"/>
                </a:cxn>
                <a:cxn ang="0">
                  <a:pos x="T2" y="T3"/>
                </a:cxn>
                <a:cxn ang="0">
                  <a:pos x="T4" y="T5"/>
                </a:cxn>
                <a:cxn ang="0">
                  <a:pos x="T6" y="T7"/>
                </a:cxn>
              </a:cxnLst>
              <a:rect l="0" t="0" r="r" b="b"/>
              <a:pathLst>
                <a:path w="88" h="29">
                  <a:moveTo>
                    <a:pt x="0" y="0"/>
                  </a:moveTo>
                  <a:lnTo>
                    <a:pt x="4" y="0"/>
                  </a:lnTo>
                  <a:lnTo>
                    <a:pt x="4" y="29"/>
                  </a:lnTo>
                  <a:lnTo>
                    <a:pt x="88" y="29"/>
                  </a:lnTo>
                </a:path>
              </a:pathLst>
            </a:custGeom>
            <a:noFill/>
            <a:ln w="19050">
              <a:solidFill>
                <a:srgbClr val="006DB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25" name="Group 147"/>
            <p:cNvGrpSpPr>
              <a:grpSpLocks/>
            </p:cNvGrpSpPr>
            <p:nvPr/>
          </p:nvGrpSpPr>
          <p:grpSpPr bwMode="auto">
            <a:xfrm>
              <a:off x="5397859" y="2013859"/>
              <a:ext cx="2729798" cy="496463"/>
              <a:chOff x="2253" y="2033"/>
              <a:chExt cx="1254" cy="252"/>
            </a:xfrm>
          </p:grpSpPr>
          <p:sp>
            <p:nvSpPr>
              <p:cNvPr id="147" name="Line 148"/>
              <p:cNvSpPr>
                <a:spLocks noChangeShapeType="1"/>
              </p:cNvSpPr>
              <p:nvPr/>
            </p:nvSpPr>
            <p:spPr bwMode="auto">
              <a:xfrm>
                <a:off x="2547" y="2225"/>
                <a:ext cx="0" cy="36"/>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 name="Line 149"/>
              <p:cNvSpPr>
                <a:spLocks noChangeShapeType="1"/>
              </p:cNvSpPr>
              <p:nvPr/>
            </p:nvSpPr>
            <p:spPr bwMode="auto">
              <a:xfrm>
                <a:off x="2643" y="2249"/>
                <a:ext cx="0" cy="3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 name="Line 150"/>
              <p:cNvSpPr>
                <a:spLocks noChangeShapeType="1"/>
              </p:cNvSpPr>
              <p:nvPr/>
            </p:nvSpPr>
            <p:spPr bwMode="auto">
              <a:xfrm>
                <a:off x="2655" y="2249"/>
                <a:ext cx="0" cy="3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 name="Line 151"/>
              <p:cNvSpPr>
                <a:spLocks noChangeShapeType="1"/>
              </p:cNvSpPr>
              <p:nvPr/>
            </p:nvSpPr>
            <p:spPr bwMode="auto">
              <a:xfrm>
                <a:off x="2583" y="2249"/>
                <a:ext cx="0" cy="3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 name="Line 152"/>
              <p:cNvSpPr>
                <a:spLocks noChangeShapeType="1"/>
              </p:cNvSpPr>
              <p:nvPr/>
            </p:nvSpPr>
            <p:spPr bwMode="auto">
              <a:xfrm>
                <a:off x="2601" y="2249"/>
                <a:ext cx="0" cy="3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 name="Line 153"/>
              <p:cNvSpPr>
                <a:spLocks noChangeShapeType="1"/>
              </p:cNvSpPr>
              <p:nvPr/>
            </p:nvSpPr>
            <p:spPr bwMode="auto">
              <a:xfrm>
                <a:off x="2613" y="2249"/>
                <a:ext cx="0" cy="3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 name="Line 154"/>
              <p:cNvSpPr>
                <a:spLocks noChangeShapeType="1"/>
              </p:cNvSpPr>
              <p:nvPr/>
            </p:nvSpPr>
            <p:spPr bwMode="auto">
              <a:xfrm>
                <a:off x="2625" y="2249"/>
                <a:ext cx="0" cy="3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 name="Line 155"/>
              <p:cNvSpPr>
                <a:spLocks noChangeShapeType="1"/>
              </p:cNvSpPr>
              <p:nvPr/>
            </p:nvSpPr>
            <p:spPr bwMode="auto">
              <a:xfrm>
                <a:off x="2421" y="2201"/>
                <a:ext cx="0" cy="3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 name="Line 156"/>
              <p:cNvSpPr>
                <a:spLocks noChangeShapeType="1"/>
              </p:cNvSpPr>
              <p:nvPr/>
            </p:nvSpPr>
            <p:spPr bwMode="auto">
              <a:xfrm>
                <a:off x="2433" y="2201"/>
                <a:ext cx="0" cy="3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 name="Line 157"/>
              <p:cNvSpPr>
                <a:spLocks noChangeShapeType="1"/>
              </p:cNvSpPr>
              <p:nvPr/>
            </p:nvSpPr>
            <p:spPr bwMode="auto">
              <a:xfrm>
                <a:off x="2445" y="2201"/>
                <a:ext cx="0" cy="3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Line 158"/>
              <p:cNvSpPr>
                <a:spLocks noChangeShapeType="1"/>
              </p:cNvSpPr>
              <p:nvPr/>
            </p:nvSpPr>
            <p:spPr bwMode="auto">
              <a:xfrm>
                <a:off x="2463" y="2201"/>
                <a:ext cx="0" cy="3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 name="Line 159"/>
              <p:cNvSpPr>
                <a:spLocks noChangeShapeType="1"/>
              </p:cNvSpPr>
              <p:nvPr/>
            </p:nvSpPr>
            <p:spPr bwMode="auto">
              <a:xfrm>
                <a:off x="2895" y="2249"/>
                <a:ext cx="0" cy="3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 name="Line 160"/>
              <p:cNvSpPr>
                <a:spLocks noChangeShapeType="1"/>
              </p:cNvSpPr>
              <p:nvPr/>
            </p:nvSpPr>
            <p:spPr bwMode="auto">
              <a:xfrm>
                <a:off x="2703" y="2249"/>
                <a:ext cx="0" cy="3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 name="Line 161"/>
              <p:cNvSpPr>
                <a:spLocks noChangeShapeType="1"/>
              </p:cNvSpPr>
              <p:nvPr/>
            </p:nvSpPr>
            <p:spPr bwMode="auto">
              <a:xfrm>
                <a:off x="2481" y="2201"/>
                <a:ext cx="0" cy="3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 name="Line 162"/>
              <p:cNvSpPr>
                <a:spLocks noChangeShapeType="1"/>
              </p:cNvSpPr>
              <p:nvPr/>
            </p:nvSpPr>
            <p:spPr bwMode="auto">
              <a:xfrm>
                <a:off x="2349" y="2159"/>
                <a:ext cx="0" cy="36"/>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 name="Line 163"/>
              <p:cNvSpPr>
                <a:spLocks noChangeShapeType="1"/>
              </p:cNvSpPr>
              <p:nvPr/>
            </p:nvSpPr>
            <p:spPr bwMode="auto">
              <a:xfrm>
                <a:off x="2391" y="2189"/>
                <a:ext cx="0" cy="36"/>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 name="Line 164"/>
              <p:cNvSpPr>
                <a:spLocks noChangeShapeType="1"/>
              </p:cNvSpPr>
              <p:nvPr/>
            </p:nvSpPr>
            <p:spPr bwMode="auto">
              <a:xfrm>
                <a:off x="2265" y="2033"/>
                <a:ext cx="0" cy="36"/>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 name="Line 165"/>
              <p:cNvSpPr>
                <a:spLocks noChangeShapeType="1"/>
              </p:cNvSpPr>
              <p:nvPr/>
            </p:nvSpPr>
            <p:spPr bwMode="auto">
              <a:xfrm>
                <a:off x="2529" y="2225"/>
                <a:ext cx="0" cy="36"/>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5" name="Line 166"/>
              <p:cNvSpPr>
                <a:spLocks noChangeShapeType="1"/>
              </p:cNvSpPr>
              <p:nvPr/>
            </p:nvSpPr>
            <p:spPr bwMode="auto">
              <a:xfrm>
                <a:off x="3039" y="2249"/>
                <a:ext cx="0" cy="3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 name="Line 167"/>
              <p:cNvSpPr>
                <a:spLocks noChangeShapeType="1"/>
              </p:cNvSpPr>
              <p:nvPr/>
            </p:nvSpPr>
            <p:spPr bwMode="auto">
              <a:xfrm>
                <a:off x="3165" y="2249"/>
                <a:ext cx="0" cy="36"/>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7" name="Line 168"/>
              <p:cNvSpPr>
                <a:spLocks noChangeShapeType="1"/>
              </p:cNvSpPr>
              <p:nvPr/>
            </p:nvSpPr>
            <p:spPr bwMode="auto">
              <a:xfrm>
                <a:off x="2721" y="2249"/>
                <a:ext cx="0" cy="3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8" name="Line 169"/>
              <p:cNvSpPr>
                <a:spLocks noChangeShapeType="1"/>
              </p:cNvSpPr>
              <p:nvPr/>
            </p:nvSpPr>
            <p:spPr bwMode="auto">
              <a:xfrm>
                <a:off x="3237" y="2243"/>
                <a:ext cx="0" cy="36"/>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9" name="Line 170"/>
              <p:cNvSpPr>
                <a:spLocks noChangeShapeType="1"/>
              </p:cNvSpPr>
              <p:nvPr/>
            </p:nvSpPr>
            <p:spPr bwMode="auto">
              <a:xfrm>
                <a:off x="2817" y="2249"/>
                <a:ext cx="0" cy="3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0" name="Line 171"/>
              <p:cNvSpPr>
                <a:spLocks noChangeShapeType="1"/>
              </p:cNvSpPr>
              <p:nvPr/>
            </p:nvSpPr>
            <p:spPr bwMode="auto">
              <a:xfrm>
                <a:off x="2745" y="2249"/>
                <a:ext cx="0" cy="3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1" name="Line 172"/>
              <p:cNvSpPr>
                <a:spLocks noChangeShapeType="1"/>
              </p:cNvSpPr>
              <p:nvPr/>
            </p:nvSpPr>
            <p:spPr bwMode="auto">
              <a:xfrm>
                <a:off x="2565" y="2225"/>
                <a:ext cx="0" cy="36"/>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2" name="Line 173"/>
              <p:cNvSpPr>
                <a:spLocks noChangeShapeType="1"/>
              </p:cNvSpPr>
              <p:nvPr/>
            </p:nvSpPr>
            <p:spPr bwMode="auto">
              <a:xfrm>
                <a:off x="2949" y="2249"/>
                <a:ext cx="0" cy="3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3" name="Line 174"/>
              <p:cNvSpPr>
                <a:spLocks noChangeShapeType="1"/>
              </p:cNvSpPr>
              <p:nvPr/>
            </p:nvSpPr>
            <p:spPr bwMode="auto">
              <a:xfrm>
                <a:off x="2757" y="2249"/>
                <a:ext cx="0" cy="3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4" name="Line 175"/>
              <p:cNvSpPr>
                <a:spLocks noChangeShapeType="1"/>
              </p:cNvSpPr>
              <p:nvPr/>
            </p:nvSpPr>
            <p:spPr bwMode="auto">
              <a:xfrm>
                <a:off x="3069" y="2249"/>
                <a:ext cx="0" cy="3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5" name="Line 176"/>
              <p:cNvSpPr>
                <a:spLocks noChangeShapeType="1"/>
              </p:cNvSpPr>
              <p:nvPr/>
            </p:nvSpPr>
            <p:spPr bwMode="auto">
              <a:xfrm>
                <a:off x="3501" y="2249"/>
                <a:ext cx="0" cy="3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6" name="Line 177"/>
              <p:cNvSpPr>
                <a:spLocks noChangeShapeType="1"/>
              </p:cNvSpPr>
              <p:nvPr/>
            </p:nvSpPr>
            <p:spPr bwMode="auto">
              <a:xfrm>
                <a:off x="3315" y="2249"/>
                <a:ext cx="0" cy="36"/>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7" name="Freeform 178"/>
              <p:cNvSpPr>
                <a:spLocks/>
              </p:cNvSpPr>
              <p:nvPr/>
            </p:nvSpPr>
            <p:spPr bwMode="auto">
              <a:xfrm>
                <a:off x="2253" y="2051"/>
                <a:ext cx="1254" cy="216"/>
              </a:xfrm>
              <a:custGeom>
                <a:avLst/>
                <a:gdLst>
                  <a:gd name="T0" fmla="*/ 209 w 209"/>
                  <a:gd name="T1" fmla="*/ 36 h 36"/>
                  <a:gd name="T2" fmla="*/ 54 w 209"/>
                  <a:gd name="T3" fmla="*/ 36 h 36"/>
                  <a:gd name="T4" fmla="*/ 54 w 209"/>
                  <a:gd name="T5" fmla="*/ 32 h 36"/>
                  <a:gd name="T6" fmla="*/ 42 w 209"/>
                  <a:gd name="T7" fmla="*/ 32 h 36"/>
                  <a:gd name="T8" fmla="*/ 42 w 209"/>
                  <a:gd name="T9" fmla="*/ 30 h 36"/>
                  <a:gd name="T10" fmla="*/ 40 w 209"/>
                  <a:gd name="T11" fmla="*/ 30 h 36"/>
                  <a:gd name="T12" fmla="*/ 40 w 209"/>
                  <a:gd name="T13" fmla="*/ 27 h 36"/>
                  <a:gd name="T14" fmla="*/ 25 w 209"/>
                  <a:gd name="T15" fmla="*/ 27 h 36"/>
                  <a:gd name="T16" fmla="*/ 25 w 209"/>
                  <a:gd name="T17" fmla="*/ 26 h 36"/>
                  <a:gd name="T18" fmla="*/ 20 w 209"/>
                  <a:gd name="T19" fmla="*/ 26 h 36"/>
                  <a:gd name="T20" fmla="*/ 20 w 209"/>
                  <a:gd name="T21" fmla="*/ 23 h 36"/>
                  <a:gd name="T22" fmla="*/ 18 w 209"/>
                  <a:gd name="T23" fmla="*/ 23 h 36"/>
                  <a:gd name="T24" fmla="*/ 18 w 209"/>
                  <a:gd name="T25" fmla="*/ 20 h 36"/>
                  <a:gd name="T26" fmla="*/ 13 w 209"/>
                  <a:gd name="T27" fmla="*/ 20 h 36"/>
                  <a:gd name="T28" fmla="*/ 13 w 209"/>
                  <a:gd name="T29" fmla="*/ 16 h 36"/>
                  <a:gd name="T30" fmla="*/ 9 w 209"/>
                  <a:gd name="T31" fmla="*/ 16 h 36"/>
                  <a:gd name="T32" fmla="*/ 9 w 209"/>
                  <a:gd name="T33" fmla="*/ 7 h 36"/>
                  <a:gd name="T34" fmla="*/ 6 w 209"/>
                  <a:gd name="T35" fmla="*/ 7 h 36"/>
                  <a:gd name="T36" fmla="*/ 6 w 209"/>
                  <a:gd name="T37" fmla="*/ 3 h 36"/>
                  <a:gd name="T38" fmla="*/ 4 w 209"/>
                  <a:gd name="T39" fmla="*/ 3 h 36"/>
                  <a:gd name="T40" fmla="*/ 4 w 209"/>
                  <a:gd name="T41" fmla="*/ 0 h 36"/>
                  <a:gd name="T42" fmla="*/ 0 w 209"/>
                  <a:gd name="T4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9" h="36">
                    <a:moveTo>
                      <a:pt x="209" y="36"/>
                    </a:moveTo>
                    <a:lnTo>
                      <a:pt x="54" y="36"/>
                    </a:lnTo>
                    <a:lnTo>
                      <a:pt x="54" y="32"/>
                    </a:lnTo>
                    <a:lnTo>
                      <a:pt x="42" y="32"/>
                    </a:lnTo>
                    <a:lnTo>
                      <a:pt x="42" y="30"/>
                    </a:lnTo>
                    <a:lnTo>
                      <a:pt x="40" y="30"/>
                    </a:lnTo>
                    <a:lnTo>
                      <a:pt x="40" y="27"/>
                    </a:lnTo>
                    <a:lnTo>
                      <a:pt x="25" y="27"/>
                    </a:lnTo>
                    <a:lnTo>
                      <a:pt x="25" y="26"/>
                    </a:lnTo>
                    <a:lnTo>
                      <a:pt x="20" y="26"/>
                    </a:lnTo>
                    <a:lnTo>
                      <a:pt x="20" y="23"/>
                    </a:lnTo>
                    <a:lnTo>
                      <a:pt x="18" y="23"/>
                    </a:lnTo>
                    <a:lnTo>
                      <a:pt x="18" y="20"/>
                    </a:lnTo>
                    <a:lnTo>
                      <a:pt x="13" y="20"/>
                    </a:lnTo>
                    <a:lnTo>
                      <a:pt x="13" y="16"/>
                    </a:lnTo>
                    <a:lnTo>
                      <a:pt x="9" y="16"/>
                    </a:lnTo>
                    <a:lnTo>
                      <a:pt x="9" y="7"/>
                    </a:lnTo>
                    <a:lnTo>
                      <a:pt x="6" y="7"/>
                    </a:lnTo>
                    <a:lnTo>
                      <a:pt x="6" y="3"/>
                    </a:lnTo>
                    <a:lnTo>
                      <a:pt x="4" y="3"/>
                    </a:lnTo>
                    <a:lnTo>
                      <a:pt x="4" y="0"/>
                    </a:lnTo>
                    <a:lnTo>
                      <a:pt x="0" y="0"/>
                    </a:lnTo>
                  </a:path>
                </a:pathLst>
              </a:cu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26" name="Group 179"/>
            <p:cNvGrpSpPr>
              <a:grpSpLocks/>
            </p:cNvGrpSpPr>
            <p:nvPr/>
          </p:nvGrpSpPr>
          <p:grpSpPr bwMode="auto">
            <a:xfrm>
              <a:off x="5397859" y="2013858"/>
              <a:ext cx="2244366" cy="800235"/>
              <a:chOff x="2365" y="1966"/>
              <a:chExt cx="1026" cy="384"/>
            </a:xfrm>
          </p:grpSpPr>
          <p:sp>
            <p:nvSpPr>
              <p:cNvPr id="127" name="Line 180"/>
              <p:cNvSpPr>
                <a:spLocks noChangeShapeType="1"/>
              </p:cNvSpPr>
              <p:nvPr/>
            </p:nvSpPr>
            <p:spPr bwMode="auto">
              <a:xfrm>
                <a:off x="2887" y="2314"/>
                <a:ext cx="0" cy="36"/>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Line 181"/>
              <p:cNvSpPr>
                <a:spLocks noChangeShapeType="1"/>
              </p:cNvSpPr>
              <p:nvPr/>
            </p:nvSpPr>
            <p:spPr bwMode="auto">
              <a:xfrm>
                <a:off x="2899" y="2314"/>
                <a:ext cx="0" cy="36"/>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Line 182"/>
              <p:cNvSpPr>
                <a:spLocks noChangeShapeType="1"/>
              </p:cNvSpPr>
              <p:nvPr/>
            </p:nvSpPr>
            <p:spPr bwMode="auto">
              <a:xfrm>
                <a:off x="2959" y="2314"/>
                <a:ext cx="0" cy="36"/>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Line 183"/>
              <p:cNvSpPr>
                <a:spLocks noChangeShapeType="1"/>
              </p:cNvSpPr>
              <p:nvPr/>
            </p:nvSpPr>
            <p:spPr bwMode="auto">
              <a:xfrm>
                <a:off x="2977" y="2314"/>
                <a:ext cx="0" cy="36"/>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Line 184"/>
              <p:cNvSpPr>
                <a:spLocks noChangeShapeType="1"/>
              </p:cNvSpPr>
              <p:nvPr/>
            </p:nvSpPr>
            <p:spPr bwMode="auto">
              <a:xfrm>
                <a:off x="3367" y="2314"/>
                <a:ext cx="0" cy="36"/>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 name="Line 185"/>
              <p:cNvSpPr>
                <a:spLocks noChangeShapeType="1"/>
              </p:cNvSpPr>
              <p:nvPr/>
            </p:nvSpPr>
            <p:spPr bwMode="auto">
              <a:xfrm>
                <a:off x="3379" y="2314"/>
                <a:ext cx="0" cy="36"/>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Line 186"/>
              <p:cNvSpPr>
                <a:spLocks noChangeShapeType="1"/>
              </p:cNvSpPr>
              <p:nvPr/>
            </p:nvSpPr>
            <p:spPr bwMode="auto">
              <a:xfrm>
                <a:off x="2653" y="2314"/>
                <a:ext cx="0" cy="36"/>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Line 187"/>
              <p:cNvSpPr>
                <a:spLocks noChangeShapeType="1"/>
              </p:cNvSpPr>
              <p:nvPr/>
            </p:nvSpPr>
            <p:spPr bwMode="auto">
              <a:xfrm>
                <a:off x="2665" y="2314"/>
                <a:ext cx="0" cy="36"/>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Line 188"/>
              <p:cNvSpPr>
                <a:spLocks noChangeShapeType="1"/>
              </p:cNvSpPr>
              <p:nvPr/>
            </p:nvSpPr>
            <p:spPr bwMode="auto">
              <a:xfrm>
                <a:off x="2677" y="2314"/>
                <a:ext cx="0" cy="36"/>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Line 189"/>
              <p:cNvSpPr>
                <a:spLocks noChangeShapeType="1"/>
              </p:cNvSpPr>
              <p:nvPr/>
            </p:nvSpPr>
            <p:spPr bwMode="auto">
              <a:xfrm>
                <a:off x="2689" y="2314"/>
                <a:ext cx="0" cy="36"/>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 name="Line 190"/>
              <p:cNvSpPr>
                <a:spLocks noChangeShapeType="1"/>
              </p:cNvSpPr>
              <p:nvPr/>
            </p:nvSpPr>
            <p:spPr bwMode="auto">
              <a:xfrm>
                <a:off x="3055" y="2314"/>
                <a:ext cx="0" cy="36"/>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 name="Line 191"/>
              <p:cNvSpPr>
                <a:spLocks noChangeShapeType="1"/>
              </p:cNvSpPr>
              <p:nvPr/>
            </p:nvSpPr>
            <p:spPr bwMode="auto">
              <a:xfrm>
                <a:off x="2827" y="2314"/>
                <a:ext cx="0" cy="36"/>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 name="Line 192"/>
              <p:cNvSpPr>
                <a:spLocks noChangeShapeType="1"/>
              </p:cNvSpPr>
              <p:nvPr/>
            </p:nvSpPr>
            <p:spPr bwMode="auto">
              <a:xfrm>
                <a:off x="2587" y="2242"/>
                <a:ext cx="0" cy="36"/>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Line 193"/>
              <p:cNvSpPr>
                <a:spLocks noChangeShapeType="1"/>
              </p:cNvSpPr>
              <p:nvPr/>
            </p:nvSpPr>
            <p:spPr bwMode="auto">
              <a:xfrm>
                <a:off x="2767" y="2314"/>
                <a:ext cx="0" cy="36"/>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 name="Line 194"/>
              <p:cNvSpPr>
                <a:spLocks noChangeShapeType="1"/>
              </p:cNvSpPr>
              <p:nvPr/>
            </p:nvSpPr>
            <p:spPr bwMode="auto">
              <a:xfrm>
                <a:off x="2497" y="2164"/>
                <a:ext cx="0" cy="30"/>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 name="Line 195"/>
              <p:cNvSpPr>
                <a:spLocks noChangeShapeType="1"/>
              </p:cNvSpPr>
              <p:nvPr/>
            </p:nvSpPr>
            <p:spPr bwMode="auto">
              <a:xfrm>
                <a:off x="2797" y="2314"/>
                <a:ext cx="0" cy="36"/>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 name="Line 196"/>
              <p:cNvSpPr>
                <a:spLocks noChangeShapeType="1"/>
              </p:cNvSpPr>
              <p:nvPr/>
            </p:nvSpPr>
            <p:spPr bwMode="auto">
              <a:xfrm>
                <a:off x="2521" y="2164"/>
                <a:ext cx="0" cy="30"/>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Line 197"/>
              <p:cNvSpPr>
                <a:spLocks noChangeShapeType="1"/>
              </p:cNvSpPr>
              <p:nvPr/>
            </p:nvSpPr>
            <p:spPr bwMode="auto">
              <a:xfrm>
                <a:off x="3331" y="2314"/>
                <a:ext cx="0" cy="36"/>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 name="Line 198"/>
              <p:cNvSpPr>
                <a:spLocks noChangeShapeType="1"/>
              </p:cNvSpPr>
              <p:nvPr/>
            </p:nvSpPr>
            <p:spPr bwMode="auto">
              <a:xfrm>
                <a:off x="2809" y="2314"/>
                <a:ext cx="0" cy="36"/>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 name="Freeform 199"/>
              <p:cNvSpPr>
                <a:spLocks/>
              </p:cNvSpPr>
              <p:nvPr/>
            </p:nvSpPr>
            <p:spPr bwMode="auto">
              <a:xfrm>
                <a:off x="2365" y="1966"/>
                <a:ext cx="1026" cy="366"/>
              </a:xfrm>
              <a:custGeom>
                <a:avLst/>
                <a:gdLst>
                  <a:gd name="T0" fmla="*/ 171 w 171"/>
                  <a:gd name="T1" fmla="*/ 61 h 61"/>
                  <a:gd name="T2" fmla="*/ 47 w 171"/>
                  <a:gd name="T3" fmla="*/ 61 h 61"/>
                  <a:gd name="T4" fmla="*/ 47 w 171"/>
                  <a:gd name="T5" fmla="*/ 57 h 61"/>
                  <a:gd name="T6" fmla="*/ 42 w 171"/>
                  <a:gd name="T7" fmla="*/ 57 h 61"/>
                  <a:gd name="T8" fmla="*/ 42 w 171"/>
                  <a:gd name="T9" fmla="*/ 54 h 61"/>
                  <a:gd name="T10" fmla="*/ 40 w 171"/>
                  <a:gd name="T11" fmla="*/ 54 h 61"/>
                  <a:gd name="T12" fmla="*/ 40 w 171"/>
                  <a:gd name="T13" fmla="*/ 49 h 61"/>
                  <a:gd name="T14" fmla="*/ 35 w 171"/>
                  <a:gd name="T15" fmla="*/ 49 h 61"/>
                  <a:gd name="T16" fmla="*/ 35 w 171"/>
                  <a:gd name="T17" fmla="*/ 46 h 61"/>
                  <a:gd name="T18" fmla="*/ 31 w 171"/>
                  <a:gd name="T19" fmla="*/ 46 h 61"/>
                  <a:gd name="T20" fmla="*/ 31 w 171"/>
                  <a:gd name="T21" fmla="*/ 41 h 61"/>
                  <a:gd name="T22" fmla="*/ 30 w 171"/>
                  <a:gd name="T23" fmla="*/ 41 h 61"/>
                  <a:gd name="T24" fmla="*/ 30 w 171"/>
                  <a:gd name="T25" fmla="*/ 40 h 61"/>
                  <a:gd name="T26" fmla="*/ 27 w 171"/>
                  <a:gd name="T27" fmla="*/ 40 h 61"/>
                  <a:gd name="T28" fmla="*/ 27 w 171"/>
                  <a:gd name="T29" fmla="*/ 35 h 61"/>
                  <a:gd name="T30" fmla="*/ 21 w 171"/>
                  <a:gd name="T31" fmla="*/ 35 h 61"/>
                  <a:gd name="T32" fmla="*/ 21 w 171"/>
                  <a:gd name="T33" fmla="*/ 33 h 61"/>
                  <a:gd name="T34" fmla="*/ 19 w 171"/>
                  <a:gd name="T35" fmla="*/ 33 h 61"/>
                  <a:gd name="T36" fmla="*/ 19 w 171"/>
                  <a:gd name="T37" fmla="*/ 32 h 61"/>
                  <a:gd name="T38" fmla="*/ 17 w 171"/>
                  <a:gd name="T39" fmla="*/ 32 h 61"/>
                  <a:gd name="T40" fmla="*/ 17 w 171"/>
                  <a:gd name="T41" fmla="*/ 25 h 61"/>
                  <a:gd name="T42" fmla="*/ 15 w 171"/>
                  <a:gd name="T43" fmla="*/ 25 h 61"/>
                  <a:gd name="T44" fmla="*/ 15 w 171"/>
                  <a:gd name="T45" fmla="*/ 23 h 61"/>
                  <a:gd name="T46" fmla="*/ 13 w 171"/>
                  <a:gd name="T47" fmla="*/ 23 h 61"/>
                  <a:gd name="T48" fmla="*/ 13 w 171"/>
                  <a:gd name="T49" fmla="*/ 20 h 61"/>
                  <a:gd name="T50" fmla="*/ 11 w 171"/>
                  <a:gd name="T51" fmla="*/ 20 h 61"/>
                  <a:gd name="T52" fmla="*/ 11 w 171"/>
                  <a:gd name="T53" fmla="*/ 17 h 61"/>
                  <a:gd name="T54" fmla="*/ 8 w 171"/>
                  <a:gd name="T55" fmla="*/ 17 h 61"/>
                  <a:gd name="T56" fmla="*/ 8 w 171"/>
                  <a:gd name="T57" fmla="*/ 10 h 61"/>
                  <a:gd name="T58" fmla="*/ 6 w 171"/>
                  <a:gd name="T59" fmla="*/ 10 h 61"/>
                  <a:gd name="T60" fmla="*/ 6 w 171"/>
                  <a:gd name="T61" fmla="*/ 3 h 61"/>
                  <a:gd name="T62" fmla="*/ 4 w 171"/>
                  <a:gd name="T63" fmla="*/ 3 h 61"/>
                  <a:gd name="T64" fmla="*/ 4 w 171"/>
                  <a:gd name="T65" fmla="*/ 0 h 61"/>
                  <a:gd name="T66" fmla="*/ 0 w 171"/>
                  <a:gd name="T6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1" h="61">
                    <a:moveTo>
                      <a:pt x="171" y="61"/>
                    </a:moveTo>
                    <a:lnTo>
                      <a:pt x="47" y="61"/>
                    </a:lnTo>
                    <a:lnTo>
                      <a:pt x="47" y="57"/>
                    </a:lnTo>
                    <a:lnTo>
                      <a:pt x="42" y="57"/>
                    </a:lnTo>
                    <a:lnTo>
                      <a:pt x="42" y="54"/>
                    </a:lnTo>
                    <a:lnTo>
                      <a:pt x="40" y="54"/>
                    </a:lnTo>
                    <a:lnTo>
                      <a:pt x="40" y="49"/>
                    </a:lnTo>
                    <a:lnTo>
                      <a:pt x="35" y="49"/>
                    </a:lnTo>
                    <a:lnTo>
                      <a:pt x="35" y="46"/>
                    </a:lnTo>
                    <a:lnTo>
                      <a:pt x="31" y="46"/>
                    </a:lnTo>
                    <a:lnTo>
                      <a:pt x="31" y="41"/>
                    </a:lnTo>
                    <a:lnTo>
                      <a:pt x="30" y="41"/>
                    </a:lnTo>
                    <a:lnTo>
                      <a:pt x="30" y="40"/>
                    </a:lnTo>
                    <a:lnTo>
                      <a:pt x="27" y="40"/>
                    </a:lnTo>
                    <a:lnTo>
                      <a:pt x="27" y="35"/>
                    </a:lnTo>
                    <a:lnTo>
                      <a:pt x="21" y="35"/>
                    </a:lnTo>
                    <a:lnTo>
                      <a:pt x="21" y="33"/>
                    </a:lnTo>
                    <a:lnTo>
                      <a:pt x="19" y="33"/>
                    </a:lnTo>
                    <a:lnTo>
                      <a:pt x="19" y="32"/>
                    </a:lnTo>
                    <a:lnTo>
                      <a:pt x="17" y="32"/>
                    </a:lnTo>
                    <a:lnTo>
                      <a:pt x="17" y="25"/>
                    </a:lnTo>
                    <a:lnTo>
                      <a:pt x="15" y="25"/>
                    </a:lnTo>
                    <a:lnTo>
                      <a:pt x="15" y="23"/>
                    </a:lnTo>
                    <a:lnTo>
                      <a:pt x="13" y="23"/>
                    </a:lnTo>
                    <a:lnTo>
                      <a:pt x="13" y="20"/>
                    </a:lnTo>
                    <a:lnTo>
                      <a:pt x="11" y="20"/>
                    </a:lnTo>
                    <a:lnTo>
                      <a:pt x="11" y="17"/>
                    </a:lnTo>
                    <a:lnTo>
                      <a:pt x="8" y="17"/>
                    </a:lnTo>
                    <a:lnTo>
                      <a:pt x="8" y="10"/>
                    </a:lnTo>
                    <a:lnTo>
                      <a:pt x="6" y="10"/>
                    </a:lnTo>
                    <a:lnTo>
                      <a:pt x="6" y="3"/>
                    </a:lnTo>
                    <a:lnTo>
                      <a:pt x="4" y="3"/>
                    </a:lnTo>
                    <a:lnTo>
                      <a:pt x="4" y="0"/>
                    </a:lnTo>
                    <a:lnTo>
                      <a:pt x="0" y="0"/>
                    </a:lnTo>
                  </a:path>
                </a:pathLst>
              </a:cu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243" name="Group 242"/>
          <p:cNvGrpSpPr/>
          <p:nvPr/>
        </p:nvGrpSpPr>
        <p:grpSpPr>
          <a:xfrm>
            <a:off x="4802619" y="4184602"/>
            <a:ext cx="3784221" cy="2227995"/>
            <a:chOff x="2254141" y="2218020"/>
            <a:chExt cx="4478319" cy="2878850"/>
          </a:xfrm>
        </p:grpSpPr>
        <p:grpSp>
          <p:nvGrpSpPr>
            <p:cNvPr id="244" name="Group 243"/>
            <p:cNvGrpSpPr/>
            <p:nvPr/>
          </p:nvGrpSpPr>
          <p:grpSpPr>
            <a:xfrm>
              <a:off x="2614623" y="2396465"/>
              <a:ext cx="3906738" cy="2171700"/>
              <a:chOff x="836615" y="2448719"/>
              <a:chExt cx="3906738" cy="2171700"/>
            </a:xfrm>
          </p:grpSpPr>
          <p:sp>
            <p:nvSpPr>
              <p:cNvPr id="260" name="Freeform 259"/>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300">
                  <a:solidFill>
                    <a:srgbClr val="000000"/>
                  </a:solidFill>
                </a:endParaRPr>
              </a:p>
            </p:txBody>
          </p:sp>
          <p:sp>
            <p:nvSpPr>
              <p:cNvPr id="261"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300">
                  <a:solidFill>
                    <a:srgbClr val="000000"/>
                  </a:solidFill>
                </a:endParaRPr>
              </a:p>
            </p:txBody>
          </p:sp>
          <p:sp>
            <p:nvSpPr>
              <p:cNvPr id="262"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300">
                  <a:solidFill>
                    <a:srgbClr val="000000"/>
                  </a:solidFill>
                </a:endParaRPr>
              </a:p>
            </p:txBody>
          </p:sp>
          <p:sp>
            <p:nvSpPr>
              <p:cNvPr id="263"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300">
                  <a:solidFill>
                    <a:srgbClr val="000000"/>
                  </a:solidFill>
                </a:endParaRPr>
              </a:p>
            </p:txBody>
          </p:sp>
          <p:sp>
            <p:nvSpPr>
              <p:cNvPr id="264"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300">
                  <a:solidFill>
                    <a:srgbClr val="000000"/>
                  </a:solidFill>
                </a:endParaRPr>
              </a:p>
            </p:txBody>
          </p:sp>
          <p:sp>
            <p:nvSpPr>
              <p:cNvPr id="265"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300">
                  <a:solidFill>
                    <a:srgbClr val="000000"/>
                  </a:solidFill>
                </a:endParaRPr>
              </a:p>
            </p:txBody>
          </p:sp>
          <p:sp>
            <p:nvSpPr>
              <p:cNvPr id="266"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300">
                  <a:solidFill>
                    <a:srgbClr val="000000"/>
                  </a:solidFill>
                </a:endParaRPr>
              </a:p>
            </p:txBody>
          </p:sp>
          <p:sp>
            <p:nvSpPr>
              <p:cNvPr id="267" name="Line 12"/>
              <p:cNvSpPr>
                <a:spLocks noChangeShapeType="1"/>
              </p:cNvSpPr>
              <p:nvPr/>
            </p:nvSpPr>
            <p:spPr bwMode="auto">
              <a:xfrm>
                <a:off x="2954246" y="4528342"/>
                <a:ext cx="0" cy="9207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300">
                  <a:solidFill>
                    <a:srgbClr val="000000"/>
                  </a:solidFill>
                </a:endParaRPr>
              </a:p>
            </p:txBody>
          </p:sp>
          <p:sp>
            <p:nvSpPr>
              <p:cNvPr id="268" name="Line 13"/>
              <p:cNvSpPr>
                <a:spLocks noChangeShapeType="1"/>
              </p:cNvSpPr>
              <p:nvPr/>
            </p:nvSpPr>
            <p:spPr bwMode="auto">
              <a:xfrm>
                <a:off x="2365264" y="4528343"/>
                <a:ext cx="0" cy="9207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300">
                  <a:solidFill>
                    <a:srgbClr val="000000"/>
                  </a:solidFill>
                </a:endParaRPr>
              </a:p>
            </p:txBody>
          </p:sp>
          <p:sp>
            <p:nvSpPr>
              <p:cNvPr id="269" name="Line 14"/>
              <p:cNvSpPr>
                <a:spLocks noChangeShapeType="1"/>
              </p:cNvSpPr>
              <p:nvPr/>
            </p:nvSpPr>
            <p:spPr bwMode="auto">
              <a:xfrm>
                <a:off x="4139896" y="4528343"/>
                <a:ext cx="0" cy="9207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300">
                  <a:solidFill>
                    <a:srgbClr val="000000"/>
                  </a:solidFill>
                </a:endParaRPr>
              </a:p>
            </p:txBody>
          </p:sp>
          <p:sp>
            <p:nvSpPr>
              <p:cNvPr id="270"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300">
                  <a:solidFill>
                    <a:srgbClr val="000000"/>
                  </a:solidFill>
                </a:endParaRPr>
              </a:p>
            </p:txBody>
          </p:sp>
          <p:sp>
            <p:nvSpPr>
              <p:cNvPr id="271" name="Line 19"/>
              <p:cNvSpPr>
                <a:spLocks noChangeShapeType="1"/>
              </p:cNvSpPr>
              <p:nvPr/>
            </p:nvSpPr>
            <p:spPr bwMode="auto">
              <a:xfrm>
                <a:off x="1754497" y="4528343"/>
                <a:ext cx="0" cy="9207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300">
                  <a:solidFill>
                    <a:srgbClr val="000000"/>
                  </a:solidFill>
                </a:endParaRPr>
              </a:p>
            </p:txBody>
          </p:sp>
          <p:sp>
            <p:nvSpPr>
              <p:cNvPr id="272" name="Line 21"/>
              <p:cNvSpPr>
                <a:spLocks noChangeShapeType="1"/>
              </p:cNvSpPr>
              <p:nvPr/>
            </p:nvSpPr>
            <p:spPr bwMode="auto">
              <a:xfrm>
                <a:off x="116119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300">
                  <a:solidFill>
                    <a:srgbClr val="000000"/>
                  </a:solidFill>
                  <a:cs typeface="Arial" panose="020B0604020202020204" pitchFamily="34" charset="0"/>
                </a:endParaRPr>
              </a:p>
            </p:txBody>
          </p:sp>
          <p:sp>
            <p:nvSpPr>
              <p:cNvPr id="273" name="Line 14"/>
              <p:cNvSpPr>
                <a:spLocks noChangeShapeType="1"/>
              </p:cNvSpPr>
              <p:nvPr/>
            </p:nvSpPr>
            <p:spPr bwMode="auto">
              <a:xfrm>
                <a:off x="3546979" y="4528342"/>
                <a:ext cx="0" cy="9207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300">
                  <a:solidFill>
                    <a:srgbClr val="000000"/>
                  </a:solidFill>
                </a:endParaRPr>
              </a:p>
            </p:txBody>
          </p:sp>
        </p:grpSp>
        <p:sp>
          <p:nvSpPr>
            <p:cNvPr id="245" name="TextBox 244"/>
            <p:cNvSpPr txBox="1"/>
            <p:nvPr/>
          </p:nvSpPr>
          <p:spPr>
            <a:xfrm>
              <a:off x="4156660" y="4744432"/>
              <a:ext cx="1277672" cy="352438"/>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en-GB" sz="1300" dirty="0">
                  <a:solidFill>
                    <a:srgbClr val="000000"/>
                  </a:solidFill>
                  <a:cs typeface="Arial" panose="020B0604020202020204" pitchFamily="34" charset="0"/>
                </a:rPr>
                <a:t>Time, months</a:t>
              </a:r>
            </a:p>
          </p:txBody>
        </p:sp>
        <p:sp>
          <p:nvSpPr>
            <p:cNvPr id="246" name="TextBox 245"/>
            <p:cNvSpPr txBox="1"/>
            <p:nvPr/>
          </p:nvSpPr>
          <p:spPr>
            <a:xfrm>
              <a:off x="2254141" y="2218020"/>
              <a:ext cx="361107" cy="352438"/>
            </a:xfrm>
            <a:prstGeom prst="rect">
              <a:avLst/>
            </a:prstGeom>
            <a:noFill/>
          </p:spPr>
          <p:txBody>
            <a:bodyPr wrap="none" lIns="36000" tIns="36000" rIns="36000" bIns="36000" rtlCol="0" anchor="ctr" anchorCtr="0">
              <a:spAutoFit/>
            </a:bodyPr>
            <a:lstStyle/>
            <a:p>
              <a:pPr algn="r"/>
              <a:r>
                <a:rPr lang="en-GB" sz="1300" dirty="0">
                  <a:solidFill>
                    <a:srgbClr val="000000"/>
                  </a:solidFill>
                  <a:cs typeface="Arial" panose="020B0604020202020204" pitchFamily="34" charset="0"/>
                </a:rPr>
                <a:t>1.0</a:t>
              </a:r>
            </a:p>
          </p:txBody>
        </p:sp>
        <p:sp>
          <p:nvSpPr>
            <p:cNvPr id="247" name="TextBox 246"/>
            <p:cNvSpPr txBox="1"/>
            <p:nvPr/>
          </p:nvSpPr>
          <p:spPr>
            <a:xfrm>
              <a:off x="2254144" y="2613896"/>
              <a:ext cx="361107" cy="352438"/>
            </a:xfrm>
            <a:prstGeom prst="rect">
              <a:avLst/>
            </a:prstGeom>
            <a:noFill/>
          </p:spPr>
          <p:txBody>
            <a:bodyPr wrap="none" lIns="36000" tIns="36000" rIns="36000" bIns="36000" rtlCol="0" anchor="ctr" anchorCtr="0">
              <a:spAutoFit/>
            </a:bodyPr>
            <a:lstStyle/>
            <a:p>
              <a:pPr algn="r"/>
              <a:r>
                <a:rPr lang="en-GB" sz="1300" dirty="0">
                  <a:solidFill>
                    <a:srgbClr val="000000"/>
                  </a:solidFill>
                  <a:cs typeface="Arial" panose="020B0604020202020204" pitchFamily="34" charset="0"/>
                </a:rPr>
                <a:t>0.8</a:t>
              </a:r>
            </a:p>
          </p:txBody>
        </p:sp>
        <p:sp>
          <p:nvSpPr>
            <p:cNvPr id="248" name="TextBox 247"/>
            <p:cNvSpPr txBox="1"/>
            <p:nvPr/>
          </p:nvSpPr>
          <p:spPr>
            <a:xfrm>
              <a:off x="2254144" y="2999393"/>
              <a:ext cx="361107" cy="352438"/>
            </a:xfrm>
            <a:prstGeom prst="rect">
              <a:avLst/>
            </a:prstGeom>
            <a:noFill/>
          </p:spPr>
          <p:txBody>
            <a:bodyPr wrap="none" lIns="36000" tIns="36000" rIns="36000" bIns="36000" rtlCol="0" anchor="ctr" anchorCtr="0">
              <a:spAutoFit/>
            </a:bodyPr>
            <a:lstStyle/>
            <a:p>
              <a:pPr algn="r"/>
              <a:r>
                <a:rPr lang="en-GB" sz="1300" dirty="0">
                  <a:solidFill>
                    <a:srgbClr val="000000"/>
                  </a:solidFill>
                  <a:cs typeface="Arial" panose="020B0604020202020204" pitchFamily="34" charset="0"/>
                </a:rPr>
                <a:t>0.6</a:t>
              </a:r>
            </a:p>
          </p:txBody>
        </p:sp>
        <p:sp>
          <p:nvSpPr>
            <p:cNvPr id="249" name="TextBox 248"/>
            <p:cNvSpPr txBox="1"/>
            <p:nvPr/>
          </p:nvSpPr>
          <p:spPr>
            <a:xfrm>
              <a:off x="2254144" y="3397851"/>
              <a:ext cx="361107" cy="352438"/>
            </a:xfrm>
            <a:prstGeom prst="rect">
              <a:avLst/>
            </a:prstGeom>
            <a:noFill/>
          </p:spPr>
          <p:txBody>
            <a:bodyPr wrap="none" lIns="36000" tIns="36000" rIns="36000" bIns="36000" rtlCol="0" anchor="ctr" anchorCtr="0">
              <a:spAutoFit/>
            </a:bodyPr>
            <a:lstStyle/>
            <a:p>
              <a:pPr algn="r"/>
              <a:r>
                <a:rPr lang="en-GB" sz="1300" dirty="0">
                  <a:solidFill>
                    <a:srgbClr val="000000"/>
                  </a:solidFill>
                  <a:cs typeface="Arial" panose="020B0604020202020204" pitchFamily="34" charset="0"/>
                </a:rPr>
                <a:t>0.4</a:t>
              </a:r>
            </a:p>
          </p:txBody>
        </p:sp>
        <p:sp>
          <p:nvSpPr>
            <p:cNvPr id="250" name="TextBox 249"/>
            <p:cNvSpPr txBox="1"/>
            <p:nvPr/>
          </p:nvSpPr>
          <p:spPr>
            <a:xfrm>
              <a:off x="2254144" y="3787667"/>
              <a:ext cx="361107" cy="352438"/>
            </a:xfrm>
            <a:prstGeom prst="rect">
              <a:avLst/>
            </a:prstGeom>
            <a:noFill/>
          </p:spPr>
          <p:txBody>
            <a:bodyPr wrap="none" lIns="36000" tIns="36000" rIns="36000" bIns="36000" rtlCol="0" anchor="ctr" anchorCtr="0">
              <a:spAutoFit/>
            </a:bodyPr>
            <a:lstStyle/>
            <a:p>
              <a:pPr algn="r"/>
              <a:r>
                <a:rPr lang="en-GB" sz="1300" dirty="0">
                  <a:solidFill>
                    <a:srgbClr val="000000"/>
                  </a:solidFill>
                  <a:cs typeface="Arial" panose="020B0604020202020204" pitchFamily="34" charset="0"/>
                </a:rPr>
                <a:t>0.2</a:t>
              </a:r>
            </a:p>
          </p:txBody>
        </p:sp>
        <p:sp>
          <p:nvSpPr>
            <p:cNvPr id="251" name="TextBox 250"/>
            <p:cNvSpPr txBox="1"/>
            <p:nvPr/>
          </p:nvSpPr>
          <p:spPr>
            <a:xfrm>
              <a:off x="2419191" y="4181807"/>
              <a:ext cx="196065" cy="352438"/>
            </a:xfrm>
            <a:prstGeom prst="rect">
              <a:avLst/>
            </a:prstGeom>
            <a:noFill/>
          </p:spPr>
          <p:txBody>
            <a:bodyPr wrap="none" lIns="36000" tIns="36000" rIns="36000" bIns="36000" rtlCol="0" anchor="ctr" anchorCtr="0">
              <a:spAutoFit/>
            </a:bodyPr>
            <a:lstStyle/>
            <a:p>
              <a:pPr algn="r"/>
              <a:r>
                <a:rPr lang="en-GB" sz="1300" dirty="0">
                  <a:solidFill>
                    <a:srgbClr val="000000"/>
                  </a:solidFill>
                  <a:cs typeface="Arial" panose="020B0604020202020204" pitchFamily="34" charset="0"/>
                </a:rPr>
                <a:t>0</a:t>
              </a:r>
            </a:p>
          </p:txBody>
        </p:sp>
        <p:sp>
          <p:nvSpPr>
            <p:cNvPr id="252" name="TextBox 251"/>
            <p:cNvSpPr txBox="1"/>
            <p:nvPr/>
          </p:nvSpPr>
          <p:spPr>
            <a:xfrm>
              <a:off x="2846021" y="4512613"/>
              <a:ext cx="196065" cy="352438"/>
            </a:xfrm>
            <a:prstGeom prst="rect">
              <a:avLst/>
            </a:prstGeom>
            <a:noFill/>
          </p:spPr>
          <p:txBody>
            <a:bodyPr wrap="none" lIns="36000" tIns="36000" rIns="36000" bIns="36000" rtlCol="0" anchor="ctr" anchorCtr="0">
              <a:spAutoFit/>
            </a:bodyPr>
            <a:lstStyle/>
            <a:p>
              <a:pPr algn="ctr"/>
              <a:r>
                <a:rPr lang="en-GB" sz="1300" dirty="0">
                  <a:solidFill>
                    <a:srgbClr val="000000"/>
                  </a:solidFill>
                  <a:cs typeface="Arial" panose="020B0604020202020204" pitchFamily="34" charset="0"/>
                </a:rPr>
                <a:t>0</a:t>
              </a:r>
            </a:p>
          </p:txBody>
        </p:sp>
        <p:sp>
          <p:nvSpPr>
            <p:cNvPr id="253" name="TextBox 252"/>
            <p:cNvSpPr txBox="1"/>
            <p:nvPr/>
          </p:nvSpPr>
          <p:spPr>
            <a:xfrm>
              <a:off x="3381295" y="4512613"/>
              <a:ext cx="306093" cy="352438"/>
            </a:xfrm>
            <a:prstGeom prst="rect">
              <a:avLst/>
            </a:prstGeom>
            <a:noFill/>
          </p:spPr>
          <p:txBody>
            <a:bodyPr wrap="none" lIns="36000" tIns="36000" rIns="36000" bIns="36000" rtlCol="0" anchor="ctr" anchorCtr="0">
              <a:spAutoFit/>
            </a:bodyPr>
            <a:lstStyle/>
            <a:p>
              <a:pPr algn="ctr"/>
              <a:r>
                <a:rPr lang="en-GB" sz="1300" dirty="0">
                  <a:solidFill>
                    <a:srgbClr val="000000"/>
                  </a:solidFill>
                  <a:cs typeface="Arial" panose="020B0604020202020204" pitchFamily="34" charset="0"/>
                </a:rPr>
                <a:t>50</a:t>
              </a:r>
            </a:p>
          </p:txBody>
        </p:sp>
        <p:sp>
          <p:nvSpPr>
            <p:cNvPr id="254" name="TextBox 253"/>
            <p:cNvSpPr txBox="1"/>
            <p:nvPr/>
          </p:nvSpPr>
          <p:spPr>
            <a:xfrm>
              <a:off x="4102728" y="4453194"/>
              <a:ext cx="86115" cy="352438"/>
            </a:xfrm>
            <a:prstGeom prst="rect">
              <a:avLst/>
            </a:prstGeom>
            <a:noFill/>
          </p:spPr>
          <p:txBody>
            <a:bodyPr wrap="none" lIns="36000" tIns="36000" rIns="36000" bIns="36000" rtlCol="0" anchor="ctr" anchorCtr="0">
              <a:spAutoFit/>
            </a:bodyPr>
            <a:lstStyle/>
            <a:p>
              <a:pPr algn="ctr"/>
              <a:endParaRPr lang="en-GB" sz="1300" dirty="0">
                <a:solidFill>
                  <a:srgbClr val="000000"/>
                </a:solidFill>
                <a:cs typeface="Arial" panose="020B0604020202020204" pitchFamily="34" charset="0"/>
              </a:endParaRPr>
            </a:p>
          </p:txBody>
        </p:sp>
        <p:sp>
          <p:nvSpPr>
            <p:cNvPr id="255" name="TextBox 254"/>
            <p:cNvSpPr txBox="1"/>
            <p:nvPr/>
          </p:nvSpPr>
          <p:spPr>
            <a:xfrm>
              <a:off x="3931482" y="4512613"/>
              <a:ext cx="416121" cy="352438"/>
            </a:xfrm>
            <a:prstGeom prst="rect">
              <a:avLst/>
            </a:prstGeom>
            <a:noFill/>
          </p:spPr>
          <p:txBody>
            <a:bodyPr wrap="none" lIns="36000" tIns="36000" rIns="36000" bIns="36000" rtlCol="0" anchor="ctr" anchorCtr="0">
              <a:spAutoFit/>
            </a:bodyPr>
            <a:lstStyle/>
            <a:p>
              <a:pPr algn="ctr"/>
              <a:r>
                <a:rPr lang="en-GB" sz="1300" dirty="0">
                  <a:solidFill>
                    <a:srgbClr val="000000"/>
                  </a:solidFill>
                  <a:cs typeface="Arial" panose="020B0604020202020204" pitchFamily="34" charset="0"/>
                </a:rPr>
                <a:t>100</a:t>
              </a:r>
            </a:p>
          </p:txBody>
        </p:sp>
        <p:sp>
          <p:nvSpPr>
            <p:cNvPr id="256" name="TextBox 255"/>
            <p:cNvSpPr txBox="1"/>
            <p:nvPr/>
          </p:nvSpPr>
          <p:spPr>
            <a:xfrm>
              <a:off x="4529930" y="4512613"/>
              <a:ext cx="416121" cy="352438"/>
            </a:xfrm>
            <a:prstGeom prst="rect">
              <a:avLst/>
            </a:prstGeom>
            <a:noFill/>
          </p:spPr>
          <p:txBody>
            <a:bodyPr wrap="none" lIns="36000" tIns="36000" rIns="36000" bIns="36000" rtlCol="0" anchor="ctr" anchorCtr="0">
              <a:spAutoFit/>
            </a:bodyPr>
            <a:lstStyle/>
            <a:p>
              <a:pPr algn="ctr"/>
              <a:r>
                <a:rPr lang="en-GB" sz="1300" dirty="0">
                  <a:solidFill>
                    <a:srgbClr val="000000"/>
                  </a:solidFill>
                  <a:cs typeface="Arial" panose="020B0604020202020204" pitchFamily="34" charset="0"/>
                </a:rPr>
                <a:t>150</a:t>
              </a:r>
            </a:p>
          </p:txBody>
        </p:sp>
        <p:sp>
          <p:nvSpPr>
            <p:cNvPr id="257" name="TextBox 256"/>
            <p:cNvSpPr txBox="1"/>
            <p:nvPr/>
          </p:nvSpPr>
          <p:spPr>
            <a:xfrm>
              <a:off x="5708425" y="4512613"/>
              <a:ext cx="416121" cy="352438"/>
            </a:xfrm>
            <a:prstGeom prst="rect">
              <a:avLst/>
            </a:prstGeom>
            <a:noFill/>
          </p:spPr>
          <p:txBody>
            <a:bodyPr wrap="none" lIns="36000" tIns="36000" rIns="36000" bIns="36000" rtlCol="0" anchor="ctr" anchorCtr="0">
              <a:spAutoFit/>
            </a:bodyPr>
            <a:lstStyle/>
            <a:p>
              <a:pPr algn="ctr"/>
              <a:r>
                <a:rPr lang="en-GB" sz="1300" dirty="0">
                  <a:solidFill>
                    <a:srgbClr val="000000"/>
                  </a:solidFill>
                  <a:cs typeface="Arial" panose="020B0604020202020204" pitchFamily="34" charset="0"/>
                </a:rPr>
                <a:t>250</a:t>
              </a:r>
            </a:p>
          </p:txBody>
        </p:sp>
        <p:sp>
          <p:nvSpPr>
            <p:cNvPr id="258" name="TextBox 257"/>
            <p:cNvSpPr txBox="1"/>
            <p:nvPr/>
          </p:nvSpPr>
          <p:spPr>
            <a:xfrm>
              <a:off x="6316339" y="4512613"/>
              <a:ext cx="416121" cy="352438"/>
            </a:xfrm>
            <a:prstGeom prst="rect">
              <a:avLst/>
            </a:prstGeom>
            <a:noFill/>
          </p:spPr>
          <p:txBody>
            <a:bodyPr wrap="none" lIns="36000" tIns="36000" rIns="36000" bIns="36000" rtlCol="0" anchor="ctr" anchorCtr="0">
              <a:spAutoFit/>
            </a:bodyPr>
            <a:lstStyle/>
            <a:p>
              <a:pPr algn="ctr"/>
              <a:r>
                <a:rPr lang="en-GB" sz="1300" dirty="0">
                  <a:solidFill>
                    <a:srgbClr val="000000"/>
                  </a:solidFill>
                  <a:cs typeface="Arial" panose="020B0604020202020204" pitchFamily="34" charset="0"/>
                </a:rPr>
                <a:t>300</a:t>
              </a:r>
            </a:p>
          </p:txBody>
        </p:sp>
        <p:sp>
          <p:nvSpPr>
            <p:cNvPr id="259" name="TextBox 258"/>
            <p:cNvSpPr txBox="1"/>
            <p:nvPr/>
          </p:nvSpPr>
          <p:spPr>
            <a:xfrm>
              <a:off x="5115508" y="4512613"/>
              <a:ext cx="416121" cy="352438"/>
            </a:xfrm>
            <a:prstGeom prst="rect">
              <a:avLst/>
            </a:prstGeom>
            <a:noFill/>
          </p:spPr>
          <p:txBody>
            <a:bodyPr wrap="none" lIns="36000" tIns="36000" rIns="36000" bIns="36000" rtlCol="0" anchor="ctr" anchorCtr="0">
              <a:spAutoFit/>
            </a:bodyPr>
            <a:lstStyle/>
            <a:p>
              <a:pPr algn="ctr"/>
              <a:r>
                <a:rPr lang="en-GB" sz="1300" dirty="0">
                  <a:solidFill>
                    <a:srgbClr val="000000"/>
                  </a:solidFill>
                  <a:cs typeface="Arial" panose="020B0604020202020204" pitchFamily="34" charset="0"/>
                </a:rPr>
                <a:t>200</a:t>
              </a:r>
            </a:p>
          </p:txBody>
        </p:sp>
      </p:grpSp>
      <p:sp>
        <p:nvSpPr>
          <p:cNvPr id="274" name="TextBox 273"/>
          <p:cNvSpPr txBox="1"/>
          <p:nvPr/>
        </p:nvSpPr>
        <p:spPr>
          <a:xfrm>
            <a:off x="6064367" y="3946321"/>
            <a:ext cx="1285929" cy="307777"/>
          </a:xfrm>
          <a:prstGeom prst="rect">
            <a:avLst/>
          </a:prstGeom>
          <a:noFill/>
        </p:spPr>
        <p:txBody>
          <a:bodyPr wrap="none" rtlCol="0">
            <a:spAutoFit/>
          </a:bodyPr>
          <a:lstStyle/>
          <a:p>
            <a:pPr algn="ctr"/>
            <a:r>
              <a:rPr lang="en-GB" sz="1400" b="1" dirty="0"/>
              <a:t>Mutation site</a:t>
            </a:r>
          </a:p>
        </p:txBody>
      </p:sp>
      <p:sp>
        <p:nvSpPr>
          <p:cNvPr id="275" name="TextBox 274"/>
          <p:cNvSpPr txBox="1"/>
          <p:nvPr/>
        </p:nvSpPr>
        <p:spPr>
          <a:xfrm>
            <a:off x="5296687" y="5575716"/>
            <a:ext cx="681845" cy="272758"/>
          </a:xfrm>
          <a:prstGeom prst="rect">
            <a:avLst/>
          </a:prstGeom>
          <a:noFill/>
          <a:ln>
            <a:noFill/>
          </a:ln>
        </p:spPr>
        <p:txBody>
          <a:bodyPr wrap="none" lIns="36000" tIns="36000" rIns="36000" bIns="36000" rtlCol="0" anchor="ctr" anchorCtr="0">
            <a:spAutoFit/>
          </a:bodyPr>
          <a:lstStyle/>
          <a:p>
            <a:pPr algn="ctr"/>
            <a:r>
              <a:rPr lang="en-GB" sz="1300" dirty="0"/>
              <a:t>p&lt;0.001</a:t>
            </a:r>
          </a:p>
        </p:txBody>
      </p:sp>
      <p:sp>
        <p:nvSpPr>
          <p:cNvPr id="276" name="TextBox 275"/>
          <p:cNvSpPr txBox="1"/>
          <p:nvPr/>
        </p:nvSpPr>
        <p:spPr>
          <a:xfrm>
            <a:off x="7749479" y="4463100"/>
            <a:ext cx="942887" cy="276999"/>
          </a:xfrm>
          <a:prstGeom prst="rect">
            <a:avLst/>
          </a:prstGeom>
          <a:noFill/>
        </p:spPr>
        <p:txBody>
          <a:bodyPr wrap="none" rtlCol="0">
            <a:spAutoFit/>
          </a:bodyPr>
          <a:lstStyle/>
          <a:p>
            <a:r>
              <a:rPr lang="en-GB" sz="1200" dirty="0">
                <a:solidFill>
                  <a:schemeClr val="accent2"/>
                </a:solidFill>
              </a:rPr>
              <a:t>None/other</a:t>
            </a:r>
          </a:p>
        </p:txBody>
      </p:sp>
      <p:sp>
        <p:nvSpPr>
          <p:cNvPr id="277" name="TextBox 276"/>
          <p:cNvSpPr txBox="1"/>
          <p:nvPr/>
        </p:nvSpPr>
        <p:spPr>
          <a:xfrm>
            <a:off x="7528789" y="4745740"/>
            <a:ext cx="551754" cy="276999"/>
          </a:xfrm>
          <a:prstGeom prst="rect">
            <a:avLst/>
          </a:prstGeom>
          <a:noFill/>
        </p:spPr>
        <p:txBody>
          <a:bodyPr wrap="none" rtlCol="0">
            <a:spAutoFit/>
          </a:bodyPr>
          <a:lstStyle/>
          <a:p>
            <a:r>
              <a:rPr lang="en-GB" sz="1200" dirty="0">
                <a:solidFill>
                  <a:srgbClr val="FF6600"/>
                </a:solidFill>
              </a:rPr>
              <a:t>T41A</a:t>
            </a:r>
          </a:p>
        </p:txBody>
      </p:sp>
      <p:sp>
        <p:nvSpPr>
          <p:cNvPr id="278" name="TextBox 277"/>
          <p:cNvSpPr txBox="1"/>
          <p:nvPr/>
        </p:nvSpPr>
        <p:spPr>
          <a:xfrm>
            <a:off x="8085847" y="5009724"/>
            <a:ext cx="551754" cy="276999"/>
          </a:xfrm>
          <a:prstGeom prst="rect">
            <a:avLst/>
          </a:prstGeom>
          <a:noFill/>
        </p:spPr>
        <p:txBody>
          <a:bodyPr wrap="none" rtlCol="0">
            <a:spAutoFit/>
          </a:bodyPr>
          <a:lstStyle/>
          <a:p>
            <a:r>
              <a:rPr lang="en-GB" sz="1200" dirty="0">
                <a:solidFill>
                  <a:srgbClr val="FFC000"/>
                </a:solidFill>
              </a:rPr>
              <a:t>S45F</a:t>
            </a:r>
          </a:p>
        </p:txBody>
      </p:sp>
      <p:grpSp>
        <p:nvGrpSpPr>
          <p:cNvPr id="279" name="Group 278"/>
          <p:cNvGrpSpPr/>
          <p:nvPr/>
        </p:nvGrpSpPr>
        <p:grpSpPr>
          <a:xfrm>
            <a:off x="393294" y="4184601"/>
            <a:ext cx="4241424" cy="2231755"/>
            <a:chOff x="1713075" y="2218021"/>
            <a:chExt cx="5019386" cy="2878537"/>
          </a:xfrm>
        </p:grpSpPr>
        <p:grpSp>
          <p:nvGrpSpPr>
            <p:cNvPr id="280" name="Group 279"/>
            <p:cNvGrpSpPr/>
            <p:nvPr/>
          </p:nvGrpSpPr>
          <p:grpSpPr>
            <a:xfrm>
              <a:off x="2614625" y="2396466"/>
              <a:ext cx="3906739" cy="2171703"/>
              <a:chOff x="836615" y="2448719"/>
              <a:chExt cx="3906738" cy="2171700"/>
            </a:xfrm>
          </p:grpSpPr>
          <p:sp>
            <p:nvSpPr>
              <p:cNvPr id="297" name="Freeform 296"/>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300">
                  <a:solidFill>
                    <a:srgbClr val="000000"/>
                  </a:solidFill>
                </a:endParaRPr>
              </a:p>
            </p:txBody>
          </p:sp>
          <p:sp>
            <p:nvSpPr>
              <p:cNvPr id="298"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300">
                  <a:solidFill>
                    <a:srgbClr val="000000"/>
                  </a:solidFill>
                </a:endParaRPr>
              </a:p>
            </p:txBody>
          </p:sp>
          <p:sp>
            <p:nvSpPr>
              <p:cNvPr id="299"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300">
                  <a:solidFill>
                    <a:srgbClr val="000000"/>
                  </a:solidFill>
                </a:endParaRPr>
              </a:p>
            </p:txBody>
          </p:sp>
          <p:sp>
            <p:nvSpPr>
              <p:cNvPr id="300"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300">
                  <a:solidFill>
                    <a:srgbClr val="000000"/>
                  </a:solidFill>
                </a:endParaRPr>
              </a:p>
            </p:txBody>
          </p:sp>
          <p:sp>
            <p:nvSpPr>
              <p:cNvPr id="301"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300">
                  <a:solidFill>
                    <a:srgbClr val="000000"/>
                  </a:solidFill>
                </a:endParaRPr>
              </a:p>
            </p:txBody>
          </p:sp>
          <p:sp>
            <p:nvSpPr>
              <p:cNvPr id="302"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300">
                  <a:solidFill>
                    <a:srgbClr val="000000"/>
                  </a:solidFill>
                </a:endParaRPr>
              </a:p>
            </p:txBody>
          </p:sp>
          <p:sp>
            <p:nvSpPr>
              <p:cNvPr id="303"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300">
                  <a:solidFill>
                    <a:srgbClr val="000000"/>
                  </a:solidFill>
                </a:endParaRPr>
              </a:p>
            </p:txBody>
          </p:sp>
          <p:sp>
            <p:nvSpPr>
              <p:cNvPr id="304" name="Line 12"/>
              <p:cNvSpPr>
                <a:spLocks noChangeShapeType="1"/>
              </p:cNvSpPr>
              <p:nvPr/>
            </p:nvSpPr>
            <p:spPr bwMode="auto">
              <a:xfrm>
                <a:off x="2954246" y="4528342"/>
                <a:ext cx="0" cy="9207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300">
                  <a:solidFill>
                    <a:srgbClr val="000000"/>
                  </a:solidFill>
                </a:endParaRPr>
              </a:p>
            </p:txBody>
          </p:sp>
          <p:sp>
            <p:nvSpPr>
              <p:cNvPr id="305" name="Line 13"/>
              <p:cNvSpPr>
                <a:spLocks noChangeShapeType="1"/>
              </p:cNvSpPr>
              <p:nvPr/>
            </p:nvSpPr>
            <p:spPr bwMode="auto">
              <a:xfrm>
                <a:off x="2365264" y="4528343"/>
                <a:ext cx="0" cy="9207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300">
                  <a:solidFill>
                    <a:srgbClr val="000000"/>
                  </a:solidFill>
                </a:endParaRPr>
              </a:p>
            </p:txBody>
          </p:sp>
          <p:sp>
            <p:nvSpPr>
              <p:cNvPr id="306" name="Line 14"/>
              <p:cNvSpPr>
                <a:spLocks noChangeShapeType="1"/>
              </p:cNvSpPr>
              <p:nvPr/>
            </p:nvSpPr>
            <p:spPr bwMode="auto">
              <a:xfrm>
                <a:off x="4139896" y="4528343"/>
                <a:ext cx="0" cy="9207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300">
                  <a:solidFill>
                    <a:srgbClr val="000000"/>
                  </a:solidFill>
                </a:endParaRPr>
              </a:p>
            </p:txBody>
          </p:sp>
          <p:sp>
            <p:nvSpPr>
              <p:cNvPr id="307"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300">
                  <a:solidFill>
                    <a:srgbClr val="000000"/>
                  </a:solidFill>
                </a:endParaRPr>
              </a:p>
            </p:txBody>
          </p:sp>
          <p:sp>
            <p:nvSpPr>
              <p:cNvPr id="308" name="Line 19"/>
              <p:cNvSpPr>
                <a:spLocks noChangeShapeType="1"/>
              </p:cNvSpPr>
              <p:nvPr/>
            </p:nvSpPr>
            <p:spPr bwMode="auto">
              <a:xfrm>
                <a:off x="1754497" y="4528343"/>
                <a:ext cx="0" cy="9207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300">
                  <a:solidFill>
                    <a:srgbClr val="000000"/>
                  </a:solidFill>
                </a:endParaRPr>
              </a:p>
            </p:txBody>
          </p:sp>
          <p:sp>
            <p:nvSpPr>
              <p:cNvPr id="309" name="Line 21"/>
              <p:cNvSpPr>
                <a:spLocks noChangeShapeType="1"/>
              </p:cNvSpPr>
              <p:nvPr/>
            </p:nvSpPr>
            <p:spPr bwMode="auto">
              <a:xfrm>
                <a:off x="116119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300">
                  <a:solidFill>
                    <a:srgbClr val="000000"/>
                  </a:solidFill>
                  <a:cs typeface="Arial" panose="020B0604020202020204" pitchFamily="34" charset="0"/>
                </a:endParaRPr>
              </a:p>
            </p:txBody>
          </p:sp>
          <p:sp>
            <p:nvSpPr>
              <p:cNvPr id="310" name="Line 14"/>
              <p:cNvSpPr>
                <a:spLocks noChangeShapeType="1"/>
              </p:cNvSpPr>
              <p:nvPr/>
            </p:nvSpPr>
            <p:spPr bwMode="auto">
              <a:xfrm>
                <a:off x="3546979" y="4528342"/>
                <a:ext cx="0" cy="9207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sz="1300">
                  <a:solidFill>
                    <a:srgbClr val="000000"/>
                  </a:solidFill>
                </a:endParaRPr>
              </a:p>
            </p:txBody>
          </p:sp>
        </p:grpSp>
        <p:sp>
          <p:nvSpPr>
            <p:cNvPr id="281" name="TextBox 280"/>
            <p:cNvSpPr txBox="1"/>
            <p:nvPr/>
          </p:nvSpPr>
          <p:spPr>
            <a:xfrm rot="16200000">
              <a:off x="890463" y="3113356"/>
              <a:ext cx="2204760" cy="559536"/>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en-GB" sz="1300" dirty="0">
                  <a:solidFill>
                    <a:srgbClr val="000000"/>
                  </a:solidFill>
                  <a:cs typeface="Arial" panose="020B0604020202020204" pitchFamily="34" charset="0"/>
                </a:rPr>
                <a:t>Local recurrence-free</a:t>
              </a:r>
              <a:br>
                <a:rPr lang="en-GB" sz="1300" dirty="0">
                  <a:solidFill>
                    <a:srgbClr val="000000"/>
                  </a:solidFill>
                  <a:cs typeface="Arial" panose="020B0604020202020204" pitchFamily="34" charset="0"/>
                </a:rPr>
              </a:br>
              <a:r>
                <a:rPr lang="en-GB" sz="1300" dirty="0">
                  <a:solidFill>
                    <a:srgbClr val="000000"/>
                  </a:solidFill>
                  <a:cs typeface="Arial" panose="020B0604020202020204" pitchFamily="34" charset="0"/>
                </a:rPr>
                <a:t>survival</a:t>
              </a:r>
            </a:p>
          </p:txBody>
        </p:sp>
        <p:sp>
          <p:nvSpPr>
            <p:cNvPr id="282" name="TextBox 281"/>
            <p:cNvSpPr txBox="1"/>
            <p:nvPr/>
          </p:nvSpPr>
          <p:spPr>
            <a:xfrm>
              <a:off x="4156663" y="4744752"/>
              <a:ext cx="1277673" cy="351806"/>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en-GB" sz="1300" dirty="0">
                  <a:solidFill>
                    <a:srgbClr val="000000"/>
                  </a:solidFill>
                  <a:cs typeface="Arial" panose="020B0604020202020204" pitchFamily="34" charset="0"/>
                </a:rPr>
                <a:t>Time, months</a:t>
              </a:r>
            </a:p>
          </p:txBody>
        </p:sp>
        <p:sp>
          <p:nvSpPr>
            <p:cNvPr id="283" name="TextBox 282"/>
            <p:cNvSpPr txBox="1"/>
            <p:nvPr/>
          </p:nvSpPr>
          <p:spPr>
            <a:xfrm>
              <a:off x="2254140" y="2218021"/>
              <a:ext cx="361107" cy="352438"/>
            </a:xfrm>
            <a:prstGeom prst="rect">
              <a:avLst/>
            </a:prstGeom>
            <a:noFill/>
          </p:spPr>
          <p:txBody>
            <a:bodyPr wrap="none" lIns="36000" tIns="36000" rIns="36000" bIns="36000" rtlCol="0" anchor="ctr" anchorCtr="0">
              <a:spAutoFit/>
            </a:bodyPr>
            <a:lstStyle/>
            <a:p>
              <a:pPr algn="r"/>
              <a:r>
                <a:rPr lang="en-GB" sz="1300" dirty="0">
                  <a:solidFill>
                    <a:srgbClr val="000000"/>
                  </a:solidFill>
                  <a:cs typeface="Arial" panose="020B0604020202020204" pitchFamily="34" charset="0"/>
                </a:rPr>
                <a:t>1.0</a:t>
              </a:r>
            </a:p>
          </p:txBody>
        </p:sp>
        <p:sp>
          <p:nvSpPr>
            <p:cNvPr id="284" name="TextBox 283"/>
            <p:cNvSpPr txBox="1"/>
            <p:nvPr/>
          </p:nvSpPr>
          <p:spPr>
            <a:xfrm>
              <a:off x="2254144" y="2613898"/>
              <a:ext cx="361107" cy="352438"/>
            </a:xfrm>
            <a:prstGeom prst="rect">
              <a:avLst/>
            </a:prstGeom>
            <a:noFill/>
          </p:spPr>
          <p:txBody>
            <a:bodyPr wrap="none" lIns="36000" tIns="36000" rIns="36000" bIns="36000" rtlCol="0" anchor="ctr" anchorCtr="0">
              <a:spAutoFit/>
            </a:bodyPr>
            <a:lstStyle/>
            <a:p>
              <a:pPr algn="r"/>
              <a:r>
                <a:rPr lang="en-GB" sz="1300" dirty="0">
                  <a:solidFill>
                    <a:srgbClr val="000000"/>
                  </a:solidFill>
                  <a:cs typeface="Arial" panose="020B0604020202020204" pitchFamily="34" charset="0"/>
                </a:rPr>
                <a:t>0.8</a:t>
              </a:r>
            </a:p>
          </p:txBody>
        </p:sp>
        <p:sp>
          <p:nvSpPr>
            <p:cNvPr id="285" name="TextBox 284"/>
            <p:cNvSpPr txBox="1"/>
            <p:nvPr/>
          </p:nvSpPr>
          <p:spPr>
            <a:xfrm>
              <a:off x="2254144" y="2999394"/>
              <a:ext cx="361107" cy="352438"/>
            </a:xfrm>
            <a:prstGeom prst="rect">
              <a:avLst/>
            </a:prstGeom>
            <a:noFill/>
          </p:spPr>
          <p:txBody>
            <a:bodyPr wrap="none" lIns="36000" tIns="36000" rIns="36000" bIns="36000" rtlCol="0" anchor="ctr" anchorCtr="0">
              <a:spAutoFit/>
            </a:bodyPr>
            <a:lstStyle/>
            <a:p>
              <a:pPr algn="r"/>
              <a:r>
                <a:rPr lang="en-GB" sz="1300" dirty="0">
                  <a:solidFill>
                    <a:srgbClr val="000000"/>
                  </a:solidFill>
                  <a:cs typeface="Arial" panose="020B0604020202020204" pitchFamily="34" charset="0"/>
                </a:rPr>
                <a:t>0.6</a:t>
              </a:r>
            </a:p>
          </p:txBody>
        </p:sp>
        <p:sp>
          <p:nvSpPr>
            <p:cNvPr id="286" name="TextBox 285"/>
            <p:cNvSpPr txBox="1"/>
            <p:nvPr/>
          </p:nvSpPr>
          <p:spPr>
            <a:xfrm>
              <a:off x="2254144" y="3397854"/>
              <a:ext cx="361107" cy="352438"/>
            </a:xfrm>
            <a:prstGeom prst="rect">
              <a:avLst/>
            </a:prstGeom>
            <a:noFill/>
          </p:spPr>
          <p:txBody>
            <a:bodyPr wrap="none" lIns="36000" tIns="36000" rIns="36000" bIns="36000" rtlCol="0" anchor="ctr" anchorCtr="0">
              <a:spAutoFit/>
            </a:bodyPr>
            <a:lstStyle/>
            <a:p>
              <a:pPr algn="r"/>
              <a:r>
                <a:rPr lang="en-GB" sz="1300" dirty="0">
                  <a:solidFill>
                    <a:srgbClr val="000000"/>
                  </a:solidFill>
                  <a:cs typeface="Arial" panose="020B0604020202020204" pitchFamily="34" charset="0"/>
                </a:rPr>
                <a:t>0.4</a:t>
              </a:r>
            </a:p>
          </p:txBody>
        </p:sp>
        <p:sp>
          <p:nvSpPr>
            <p:cNvPr id="287" name="TextBox 286"/>
            <p:cNvSpPr txBox="1"/>
            <p:nvPr/>
          </p:nvSpPr>
          <p:spPr>
            <a:xfrm>
              <a:off x="2254144" y="3787669"/>
              <a:ext cx="361107" cy="352438"/>
            </a:xfrm>
            <a:prstGeom prst="rect">
              <a:avLst/>
            </a:prstGeom>
            <a:noFill/>
          </p:spPr>
          <p:txBody>
            <a:bodyPr wrap="none" lIns="36000" tIns="36000" rIns="36000" bIns="36000" rtlCol="0" anchor="ctr" anchorCtr="0">
              <a:spAutoFit/>
            </a:bodyPr>
            <a:lstStyle/>
            <a:p>
              <a:pPr algn="r"/>
              <a:r>
                <a:rPr lang="en-GB" sz="1300" dirty="0">
                  <a:solidFill>
                    <a:srgbClr val="000000"/>
                  </a:solidFill>
                  <a:cs typeface="Arial" panose="020B0604020202020204" pitchFamily="34" charset="0"/>
                </a:rPr>
                <a:t>0.2</a:t>
              </a:r>
            </a:p>
          </p:txBody>
        </p:sp>
        <p:sp>
          <p:nvSpPr>
            <p:cNvPr id="288" name="TextBox 287"/>
            <p:cNvSpPr txBox="1"/>
            <p:nvPr/>
          </p:nvSpPr>
          <p:spPr>
            <a:xfrm>
              <a:off x="2419191" y="4181808"/>
              <a:ext cx="196065" cy="352438"/>
            </a:xfrm>
            <a:prstGeom prst="rect">
              <a:avLst/>
            </a:prstGeom>
            <a:noFill/>
          </p:spPr>
          <p:txBody>
            <a:bodyPr wrap="none" lIns="36000" tIns="36000" rIns="36000" bIns="36000" rtlCol="0" anchor="ctr" anchorCtr="0">
              <a:spAutoFit/>
            </a:bodyPr>
            <a:lstStyle/>
            <a:p>
              <a:pPr algn="r"/>
              <a:r>
                <a:rPr lang="en-GB" sz="1300" dirty="0">
                  <a:solidFill>
                    <a:srgbClr val="000000"/>
                  </a:solidFill>
                  <a:cs typeface="Arial" panose="020B0604020202020204" pitchFamily="34" charset="0"/>
                </a:rPr>
                <a:t>0</a:t>
              </a:r>
            </a:p>
          </p:txBody>
        </p:sp>
        <p:sp>
          <p:nvSpPr>
            <p:cNvPr id="289" name="TextBox 288"/>
            <p:cNvSpPr txBox="1"/>
            <p:nvPr/>
          </p:nvSpPr>
          <p:spPr>
            <a:xfrm>
              <a:off x="2846021" y="4512614"/>
              <a:ext cx="196065" cy="352438"/>
            </a:xfrm>
            <a:prstGeom prst="rect">
              <a:avLst/>
            </a:prstGeom>
            <a:noFill/>
          </p:spPr>
          <p:txBody>
            <a:bodyPr wrap="none" lIns="36000" tIns="36000" rIns="36000" bIns="36000" rtlCol="0" anchor="ctr" anchorCtr="0">
              <a:spAutoFit/>
            </a:bodyPr>
            <a:lstStyle/>
            <a:p>
              <a:pPr algn="ctr"/>
              <a:r>
                <a:rPr lang="en-GB" sz="1300" dirty="0">
                  <a:solidFill>
                    <a:srgbClr val="000000"/>
                  </a:solidFill>
                  <a:cs typeface="Arial" panose="020B0604020202020204" pitchFamily="34" charset="0"/>
                </a:rPr>
                <a:t>0</a:t>
              </a:r>
            </a:p>
          </p:txBody>
        </p:sp>
        <p:sp>
          <p:nvSpPr>
            <p:cNvPr id="290" name="TextBox 289"/>
            <p:cNvSpPr txBox="1"/>
            <p:nvPr/>
          </p:nvSpPr>
          <p:spPr>
            <a:xfrm>
              <a:off x="3381296" y="4512614"/>
              <a:ext cx="306093" cy="352438"/>
            </a:xfrm>
            <a:prstGeom prst="rect">
              <a:avLst/>
            </a:prstGeom>
            <a:noFill/>
          </p:spPr>
          <p:txBody>
            <a:bodyPr wrap="none" lIns="36000" tIns="36000" rIns="36000" bIns="36000" rtlCol="0" anchor="ctr" anchorCtr="0">
              <a:spAutoFit/>
            </a:bodyPr>
            <a:lstStyle/>
            <a:p>
              <a:pPr algn="ctr"/>
              <a:r>
                <a:rPr lang="en-GB" sz="1300" dirty="0">
                  <a:solidFill>
                    <a:srgbClr val="000000"/>
                  </a:solidFill>
                  <a:cs typeface="Arial" panose="020B0604020202020204" pitchFamily="34" charset="0"/>
                </a:rPr>
                <a:t>50</a:t>
              </a:r>
            </a:p>
          </p:txBody>
        </p:sp>
        <p:sp>
          <p:nvSpPr>
            <p:cNvPr id="291" name="TextBox 290"/>
            <p:cNvSpPr txBox="1"/>
            <p:nvPr/>
          </p:nvSpPr>
          <p:spPr>
            <a:xfrm>
              <a:off x="4102728" y="4453196"/>
              <a:ext cx="86115" cy="352438"/>
            </a:xfrm>
            <a:prstGeom prst="rect">
              <a:avLst/>
            </a:prstGeom>
            <a:noFill/>
          </p:spPr>
          <p:txBody>
            <a:bodyPr wrap="none" lIns="36000" tIns="36000" rIns="36000" bIns="36000" rtlCol="0" anchor="ctr" anchorCtr="0">
              <a:spAutoFit/>
            </a:bodyPr>
            <a:lstStyle/>
            <a:p>
              <a:pPr algn="ctr"/>
              <a:endParaRPr lang="en-GB" sz="1300" dirty="0">
                <a:solidFill>
                  <a:srgbClr val="000000"/>
                </a:solidFill>
                <a:cs typeface="Arial" panose="020B0604020202020204" pitchFamily="34" charset="0"/>
              </a:endParaRPr>
            </a:p>
          </p:txBody>
        </p:sp>
        <p:sp>
          <p:nvSpPr>
            <p:cNvPr id="292" name="TextBox 291"/>
            <p:cNvSpPr txBox="1"/>
            <p:nvPr/>
          </p:nvSpPr>
          <p:spPr>
            <a:xfrm>
              <a:off x="3931483" y="4512616"/>
              <a:ext cx="416121" cy="352438"/>
            </a:xfrm>
            <a:prstGeom prst="rect">
              <a:avLst/>
            </a:prstGeom>
            <a:noFill/>
          </p:spPr>
          <p:txBody>
            <a:bodyPr wrap="none" lIns="36000" tIns="36000" rIns="36000" bIns="36000" rtlCol="0" anchor="ctr" anchorCtr="0">
              <a:spAutoFit/>
            </a:bodyPr>
            <a:lstStyle/>
            <a:p>
              <a:pPr algn="ctr"/>
              <a:r>
                <a:rPr lang="en-GB" sz="1300" dirty="0">
                  <a:solidFill>
                    <a:srgbClr val="000000"/>
                  </a:solidFill>
                  <a:cs typeface="Arial" panose="020B0604020202020204" pitchFamily="34" charset="0"/>
                </a:rPr>
                <a:t>100</a:t>
              </a:r>
            </a:p>
          </p:txBody>
        </p:sp>
        <p:sp>
          <p:nvSpPr>
            <p:cNvPr id="293" name="TextBox 292"/>
            <p:cNvSpPr txBox="1"/>
            <p:nvPr/>
          </p:nvSpPr>
          <p:spPr>
            <a:xfrm>
              <a:off x="4529931" y="4512616"/>
              <a:ext cx="416121" cy="352438"/>
            </a:xfrm>
            <a:prstGeom prst="rect">
              <a:avLst/>
            </a:prstGeom>
            <a:noFill/>
          </p:spPr>
          <p:txBody>
            <a:bodyPr wrap="none" lIns="36000" tIns="36000" rIns="36000" bIns="36000" rtlCol="0" anchor="ctr" anchorCtr="0">
              <a:spAutoFit/>
            </a:bodyPr>
            <a:lstStyle/>
            <a:p>
              <a:pPr algn="ctr"/>
              <a:r>
                <a:rPr lang="en-GB" sz="1300" dirty="0">
                  <a:solidFill>
                    <a:srgbClr val="000000"/>
                  </a:solidFill>
                  <a:cs typeface="Arial" panose="020B0604020202020204" pitchFamily="34" charset="0"/>
                </a:rPr>
                <a:t>150</a:t>
              </a:r>
            </a:p>
          </p:txBody>
        </p:sp>
        <p:sp>
          <p:nvSpPr>
            <p:cNvPr id="294" name="TextBox 293"/>
            <p:cNvSpPr txBox="1"/>
            <p:nvPr/>
          </p:nvSpPr>
          <p:spPr>
            <a:xfrm>
              <a:off x="5708426" y="4512616"/>
              <a:ext cx="416121" cy="352438"/>
            </a:xfrm>
            <a:prstGeom prst="rect">
              <a:avLst/>
            </a:prstGeom>
            <a:noFill/>
          </p:spPr>
          <p:txBody>
            <a:bodyPr wrap="none" lIns="36000" tIns="36000" rIns="36000" bIns="36000" rtlCol="0" anchor="ctr" anchorCtr="0">
              <a:spAutoFit/>
            </a:bodyPr>
            <a:lstStyle/>
            <a:p>
              <a:pPr algn="ctr"/>
              <a:r>
                <a:rPr lang="en-GB" sz="1300" dirty="0">
                  <a:solidFill>
                    <a:srgbClr val="000000"/>
                  </a:solidFill>
                  <a:cs typeface="Arial" panose="020B0604020202020204" pitchFamily="34" charset="0"/>
                </a:rPr>
                <a:t>250</a:t>
              </a:r>
            </a:p>
          </p:txBody>
        </p:sp>
        <p:sp>
          <p:nvSpPr>
            <p:cNvPr id="295" name="TextBox 294"/>
            <p:cNvSpPr txBox="1"/>
            <p:nvPr/>
          </p:nvSpPr>
          <p:spPr>
            <a:xfrm>
              <a:off x="6316340" y="4512618"/>
              <a:ext cx="416121" cy="352438"/>
            </a:xfrm>
            <a:prstGeom prst="rect">
              <a:avLst/>
            </a:prstGeom>
            <a:noFill/>
          </p:spPr>
          <p:txBody>
            <a:bodyPr wrap="none" lIns="36000" tIns="36000" rIns="36000" bIns="36000" rtlCol="0" anchor="ctr" anchorCtr="0">
              <a:spAutoFit/>
            </a:bodyPr>
            <a:lstStyle/>
            <a:p>
              <a:pPr algn="ctr"/>
              <a:r>
                <a:rPr lang="en-GB" sz="1300" dirty="0">
                  <a:solidFill>
                    <a:srgbClr val="000000"/>
                  </a:solidFill>
                  <a:cs typeface="Arial" panose="020B0604020202020204" pitchFamily="34" charset="0"/>
                </a:rPr>
                <a:t>300</a:t>
              </a:r>
            </a:p>
          </p:txBody>
        </p:sp>
        <p:sp>
          <p:nvSpPr>
            <p:cNvPr id="296" name="TextBox 295"/>
            <p:cNvSpPr txBox="1"/>
            <p:nvPr/>
          </p:nvSpPr>
          <p:spPr>
            <a:xfrm>
              <a:off x="5115508" y="4512613"/>
              <a:ext cx="416121" cy="352438"/>
            </a:xfrm>
            <a:prstGeom prst="rect">
              <a:avLst/>
            </a:prstGeom>
            <a:noFill/>
          </p:spPr>
          <p:txBody>
            <a:bodyPr wrap="none" lIns="36000" tIns="36000" rIns="36000" bIns="36000" rtlCol="0" anchor="ctr" anchorCtr="0">
              <a:spAutoFit/>
            </a:bodyPr>
            <a:lstStyle/>
            <a:p>
              <a:pPr algn="ctr"/>
              <a:r>
                <a:rPr lang="en-GB" sz="1300" dirty="0">
                  <a:solidFill>
                    <a:srgbClr val="000000"/>
                  </a:solidFill>
                  <a:cs typeface="Arial" panose="020B0604020202020204" pitchFamily="34" charset="0"/>
                </a:rPr>
                <a:t>200</a:t>
              </a:r>
            </a:p>
          </p:txBody>
        </p:sp>
      </p:grpSp>
      <p:sp>
        <p:nvSpPr>
          <p:cNvPr id="311" name="TextBox 310"/>
          <p:cNvSpPr txBox="1"/>
          <p:nvPr/>
        </p:nvSpPr>
        <p:spPr>
          <a:xfrm>
            <a:off x="2157387" y="3946321"/>
            <a:ext cx="1195648" cy="307777"/>
          </a:xfrm>
          <a:prstGeom prst="rect">
            <a:avLst/>
          </a:prstGeom>
          <a:noFill/>
        </p:spPr>
        <p:txBody>
          <a:bodyPr wrap="none" rtlCol="0">
            <a:spAutoFit/>
          </a:bodyPr>
          <a:lstStyle/>
          <a:p>
            <a:pPr algn="ctr"/>
            <a:r>
              <a:rPr lang="en-GB" sz="1400" b="1" dirty="0">
                <a:solidFill>
                  <a:srgbClr val="000000"/>
                </a:solidFill>
              </a:rPr>
              <a:t>Tumour site</a:t>
            </a:r>
          </a:p>
        </p:txBody>
      </p:sp>
      <p:sp>
        <p:nvSpPr>
          <p:cNvPr id="312" name="TextBox 311"/>
          <p:cNvSpPr txBox="1"/>
          <p:nvPr/>
        </p:nvSpPr>
        <p:spPr>
          <a:xfrm>
            <a:off x="1344568" y="5575716"/>
            <a:ext cx="681845" cy="272758"/>
          </a:xfrm>
          <a:prstGeom prst="rect">
            <a:avLst/>
          </a:prstGeom>
          <a:noFill/>
          <a:ln>
            <a:noFill/>
          </a:ln>
        </p:spPr>
        <p:txBody>
          <a:bodyPr wrap="none" lIns="36000" tIns="36000" rIns="36000" bIns="36000" rtlCol="0" anchor="ctr" anchorCtr="0">
            <a:spAutoFit/>
          </a:bodyPr>
          <a:lstStyle/>
          <a:p>
            <a:pPr algn="ctr"/>
            <a:r>
              <a:rPr lang="en-GB" sz="1300" dirty="0"/>
              <a:t>p&lt;0.001</a:t>
            </a:r>
          </a:p>
        </p:txBody>
      </p:sp>
      <p:sp>
        <p:nvSpPr>
          <p:cNvPr id="313" name="TextBox 312"/>
          <p:cNvSpPr txBox="1"/>
          <p:nvPr/>
        </p:nvSpPr>
        <p:spPr>
          <a:xfrm>
            <a:off x="3276390" y="4126532"/>
            <a:ext cx="1213794" cy="276999"/>
          </a:xfrm>
          <a:prstGeom prst="rect">
            <a:avLst/>
          </a:prstGeom>
          <a:noFill/>
        </p:spPr>
        <p:txBody>
          <a:bodyPr wrap="none" rtlCol="0">
            <a:spAutoFit/>
          </a:bodyPr>
          <a:lstStyle/>
          <a:p>
            <a:r>
              <a:rPr lang="en-GB" sz="1200" dirty="0">
                <a:solidFill>
                  <a:srgbClr val="23246D"/>
                </a:solidFill>
              </a:rPr>
              <a:t>Abdominal wall</a:t>
            </a:r>
          </a:p>
        </p:txBody>
      </p:sp>
      <p:sp>
        <p:nvSpPr>
          <p:cNvPr id="314" name="TextBox 313"/>
          <p:cNvSpPr txBox="1"/>
          <p:nvPr/>
        </p:nvSpPr>
        <p:spPr>
          <a:xfrm>
            <a:off x="3270411" y="4428639"/>
            <a:ext cx="1446230" cy="276999"/>
          </a:xfrm>
          <a:prstGeom prst="rect">
            <a:avLst/>
          </a:prstGeom>
          <a:noFill/>
        </p:spPr>
        <p:txBody>
          <a:bodyPr wrap="none" rtlCol="0">
            <a:spAutoFit/>
          </a:bodyPr>
          <a:lstStyle/>
          <a:p>
            <a:r>
              <a:rPr lang="en-GB" sz="1200" dirty="0">
                <a:solidFill>
                  <a:schemeClr val="accent2"/>
                </a:solidFill>
              </a:rPr>
              <a:t>GI/intra-abdominal</a:t>
            </a:r>
          </a:p>
        </p:txBody>
      </p:sp>
      <p:sp>
        <p:nvSpPr>
          <p:cNvPr id="315" name="TextBox 314"/>
          <p:cNvSpPr txBox="1"/>
          <p:nvPr/>
        </p:nvSpPr>
        <p:spPr>
          <a:xfrm>
            <a:off x="3452338" y="4838593"/>
            <a:ext cx="891591" cy="276999"/>
          </a:xfrm>
          <a:prstGeom prst="rect">
            <a:avLst/>
          </a:prstGeom>
          <a:noFill/>
        </p:spPr>
        <p:txBody>
          <a:bodyPr wrap="none" rtlCol="0">
            <a:spAutoFit/>
          </a:bodyPr>
          <a:lstStyle/>
          <a:p>
            <a:r>
              <a:rPr lang="en-GB" sz="1200" dirty="0">
                <a:solidFill>
                  <a:srgbClr val="FF6600"/>
                </a:solidFill>
              </a:rPr>
              <a:t>Chest wall</a:t>
            </a:r>
          </a:p>
        </p:txBody>
      </p:sp>
      <p:sp>
        <p:nvSpPr>
          <p:cNvPr id="316" name="TextBox 315"/>
          <p:cNvSpPr txBox="1"/>
          <p:nvPr/>
        </p:nvSpPr>
        <p:spPr>
          <a:xfrm>
            <a:off x="3621046" y="5036093"/>
            <a:ext cx="825867" cy="276999"/>
          </a:xfrm>
          <a:prstGeom prst="rect">
            <a:avLst/>
          </a:prstGeom>
          <a:noFill/>
        </p:spPr>
        <p:txBody>
          <a:bodyPr wrap="none" rtlCol="0">
            <a:spAutoFit/>
          </a:bodyPr>
          <a:lstStyle/>
          <a:p>
            <a:r>
              <a:rPr lang="en-GB" sz="1200" dirty="0">
                <a:solidFill>
                  <a:srgbClr val="FFC000"/>
                </a:solidFill>
              </a:rPr>
              <a:t>Extremity</a:t>
            </a:r>
          </a:p>
        </p:txBody>
      </p:sp>
      <p:sp>
        <p:nvSpPr>
          <p:cNvPr id="317" name="TextBox 316"/>
          <p:cNvSpPr txBox="1"/>
          <p:nvPr/>
        </p:nvSpPr>
        <p:spPr>
          <a:xfrm>
            <a:off x="3323751" y="4688450"/>
            <a:ext cx="569387" cy="276999"/>
          </a:xfrm>
          <a:prstGeom prst="rect">
            <a:avLst/>
          </a:prstGeom>
          <a:noFill/>
        </p:spPr>
        <p:txBody>
          <a:bodyPr wrap="none" rtlCol="0">
            <a:spAutoFit/>
          </a:bodyPr>
          <a:lstStyle/>
          <a:p>
            <a:r>
              <a:rPr lang="en-GB" sz="1200" dirty="0">
                <a:solidFill>
                  <a:srgbClr val="969696"/>
                </a:solidFill>
              </a:rPr>
              <a:t>Other</a:t>
            </a:r>
          </a:p>
        </p:txBody>
      </p:sp>
      <p:grpSp>
        <p:nvGrpSpPr>
          <p:cNvPr id="318" name="Group 217"/>
          <p:cNvGrpSpPr>
            <a:grpSpLocks/>
          </p:cNvGrpSpPr>
          <p:nvPr/>
        </p:nvGrpSpPr>
        <p:grpSpPr bwMode="auto">
          <a:xfrm>
            <a:off x="1420221" y="4324382"/>
            <a:ext cx="2231039" cy="92558"/>
            <a:chOff x="2353" y="2135"/>
            <a:chExt cx="1050" cy="48"/>
          </a:xfrm>
        </p:grpSpPr>
        <p:sp>
          <p:nvSpPr>
            <p:cNvPr id="319" name="Line 218"/>
            <p:cNvSpPr>
              <a:spLocks noChangeShapeType="1"/>
            </p:cNvSpPr>
            <p:nvPr/>
          </p:nvSpPr>
          <p:spPr bwMode="auto">
            <a:xfrm>
              <a:off x="2761" y="2147"/>
              <a:ext cx="0" cy="36"/>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0" name="Line 219"/>
            <p:cNvSpPr>
              <a:spLocks noChangeShapeType="1"/>
            </p:cNvSpPr>
            <p:nvPr/>
          </p:nvSpPr>
          <p:spPr bwMode="auto">
            <a:xfrm>
              <a:off x="2773" y="2147"/>
              <a:ext cx="0" cy="36"/>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1" name="Line 220"/>
            <p:cNvSpPr>
              <a:spLocks noChangeShapeType="1"/>
            </p:cNvSpPr>
            <p:nvPr/>
          </p:nvSpPr>
          <p:spPr bwMode="auto">
            <a:xfrm>
              <a:off x="3025" y="2147"/>
              <a:ext cx="0" cy="36"/>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2" name="Line 221"/>
            <p:cNvSpPr>
              <a:spLocks noChangeShapeType="1"/>
            </p:cNvSpPr>
            <p:nvPr/>
          </p:nvSpPr>
          <p:spPr bwMode="auto">
            <a:xfrm>
              <a:off x="2791" y="2147"/>
              <a:ext cx="0" cy="36"/>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3" name="Line 222"/>
            <p:cNvSpPr>
              <a:spLocks noChangeShapeType="1"/>
            </p:cNvSpPr>
            <p:nvPr/>
          </p:nvSpPr>
          <p:spPr bwMode="auto">
            <a:xfrm>
              <a:off x="2677" y="2147"/>
              <a:ext cx="0" cy="36"/>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4" name="Line 223"/>
            <p:cNvSpPr>
              <a:spLocks noChangeShapeType="1"/>
            </p:cNvSpPr>
            <p:nvPr/>
          </p:nvSpPr>
          <p:spPr bwMode="auto">
            <a:xfrm>
              <a:off x="2689" y="2147"/>
              <a:ext cx="0" cy="36"/>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5" name="Line 224"/>
            <p:cNvSpPr>
              <a:spLocks noChangeShapeType="1"/>
            </p:cNvSpPr>
            <p:nvPr/>
          </p:nvSpPr>
          <p:spPr bwMode="auto">
            <a:xfrm>
              <a:off x="2707" y="2147"/>
              <a:ext cx="0" cy="36"/>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6" name="Line 225"/>
            <p:cNvSpPr>
              <a:spLocks noChangeShapeType="1"/>
            </p:cNvSpPr>
            <p:nvPr/>
          </p:nvSpPr>
          <p:spPr bwMode="auto">
            <a:xfrm>
              <a:off x="2719" y="2147"/>
              <a:ext cx="0" cy="36"/>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7" name="Line 226"/>
            <p:cNvSpPr>
              <a:spLocks noChangeShapeType="1"/>
            </p:cNvSpPr>
            <p:nvPr/>
          </p:nvSpPr>
          <p:spPr bwMode="auto">
            <a:xfrm>
              <a:off x="2827" y="2147"/>
              <a:ext cx="0" cy="36"/>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8" name="Line 227"/>
            <p:cNvSpPr>
              <a:spLocks noChangeShapeType="1"/>
            </p:cNvSpPr>
            <p:nvPr/>
          </p:nvSpPr>
          <p:spPr bwMode="auto">
            <a:xfrm>
              <a:off x="3325" y="2147"/>
              <a:ext cx="0" cy="36"/>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 name="Line 228"/>
            <p:cNvSpPr>
              <a:spLocks noChangeShapeType="1"/>
            </p:cNvSpPr>
            <p:nvPr/>
          </p:nvSpPr>
          <p:spPr bwMode="auto">
            <a:xfrm>
              <a:off x="2575" y="2147"/>
              <a:ext cx="0" cy="36"/>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0" name="Line 229"/>
            <p:cNvSpPr>
              <a:spLocks noChangeShapeType="1"/>
            </p:cNvSpPr>
            <p:nvPr/>
          </p:nvSpPr>
          <p:spPr bwMode="auto">
            <a:xfrm>
              <a:off x="2629" y="2147"/>
              <a:ext cx="0" cy="36"/>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1" name="Line 230"/>
            <p:cNvSpPr>
              <a:spLocks noChangeShapeType="1"/>
            </p:cNvSpPr>
            <p:nvPr/>
          </p:nvSpPr>
          <p:spPr bwMode="auto">
            <a:xfrm>
              <a:off x="2611" y="2147"/>
              <a:ext cx="0" cy="36"/>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2" name="Line 231"/>
            <p:cNvSpPr>
              <a:spLocks noChangeShapeType="1"/>
            </p:cNvSpPr>
            <p:nvPr/>
          </p:nvSpPr>
          <p:spPr bwMode="auto">
            <a:xfrm>
              <a:off x="3397" y="2147"/>
              <a:ext cx="0" cy="36"/>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3" name="Freeform 232"/>
            <p:cNvSpPr>
              <a:spLocks/>
            </p:cNvSpPr>
            <p:nvPr/>
          </p:nvSpPr>
          <p:spPr bwMode="auto">
            <a:xfrm>
              <a:off x="2353" y="2135"/>
              <a:ext cx="1050" cy="30"/>
            </a:xfrm>
            <a:custGeom>
              <a:avLst/>
              <a:gdLst>
                <a:gd name="T0" fmla="*/ 175 w 175"/>
                <a:gd name="T1" fmla="*/ 5 h 5"/>
                <a:gd name="T2" fmla="*/ 19 w 175"/>
                <a:gd name="T3" fmla="*/ 5 h 5"/>
                <a:gd name="T4" fmla="*/ 19 w 175"/>
                <a:gd name="T5" fmla="*/ 0 h 5"/>
                <a:gd name="T6" fmla="*/ 0 w 175"/>
                <a:gd name="T7" fmla="*/ 0 h 5"/>
              </a:gdLst>
              <a:ahLst/>
              <a:cxnLst>
                <a:cxn ang="0">
                  <a:pos x="T0" y="T1"/>
                </a:cxn>
                <a:cxn ang="0">
                  <a:pos x="T2" y="T3"/>
                </a:cxn>
                <a:cxn ang="0">
                  <a:pos x="T4" y="T5"/>
                </a:cxn>
                <a:cxn ang="0">
                  <a:pos x="T6" y="T7"/>
                </a:cxn>
              </a:cxnLst>
              <a:rect l="0" t="0" r="r" b="b"/>
              <a:pathLst>
                <a:path w="175" h="5">
                  <a:moveTo>
                    <a:pt x="175" y="5"/>
                  </a:moveTo>
                  <a:lnTo>
                    <a:pt x="19" y="5"/>
                  </a:lnTo>
                  <a:lnTo>
                    <a:pt x="19" y="0"/>
                  </a:lnTo>
                  <a:lnTo>
                    <a:pt x="0" y="0"/>
                  </a:lnTo>
                </a:path>
              </a:pathLst>
            </a:cu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334" name="Group 259"/>
          <p:cNvGrpSpPr>
            <a:grpSpLocks/>
          </p:cNvGrpSpPr>
          <p:nvPr/>
        </p:nvGrpSpPr>
        <p:grpSpPr bwMode="auto">
          <a:xfrm>
            <a:off x="1437002" y="4332279"/>
            <a:ext cx="2603080" cy="403716"/>
            <a:chOff x="2370" y="2067"/>
            <a:chExt cx="1014" cy="195"/>
          </a:xfrm>
        </p:grpSpPr>
        <p:sp>
          <p:nvSpPr>
            <p:cNvPr id="335" name="Line 260"/>
            <p:cNvSpPr>
              <a:spLocks noChangeShapeType="1"/>
            </p:cNvSpPr>
            <p:nvPr/>
          </p:nvSpPr>
          <p:spPr bwMode="auto">
            <a:xfrm>
              <a:off x="2712" y="2217"/>
              <a:ext cx="0" cy="45"/>
            </a:xfrm>
            <a:prstGeom prst="line">
              <a:avLst/>
            </a:prstGeom>
            <a:noFill/>
            <a:ln w="19050">
              <a:solidFill>
                <a:srgbClr val="006DB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6" name="Line 261"/>
            <p:cNvSpPr>
              <a:spLocks noChangeShapeType="1"/>
            </p:cNvSpPr>
            <p:nvPr/>
          </p:nvSpPr>
          <p:spPr bwMode="auto">
            <a:xfrm>
              <a:off x="2724" y="2217"/>
              <a:ext cx="0" cy="45"/>
            </a:xfrm>
            <a:prstGeom prst="line">
              <a:avLst/>
            </a:prstGeom>
            <a:noFill/>
            <a:ln w="19050">
              <a:solidFill>
                <a:srgbClr val="006DB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7" name="Line 262"/>
            <p:cNvSpPr>
              <a:spLocks noChangeShapeType="1"/>
            </p:cNvSpPr>
            <p:nvPr/>
          </p:nvSpPr>
          <p:spPr bwMode="auto">
            <a:xfrm>
              <a:off x="2832" y="2217"/>
              <a:ext cx="0" cy="45"/>
            </a:xfrm>
            <a:prstGeom prst="line">
              <a:avLst/>
            </a:prstGeom>
            <a:noFill/>
            <a:ln w="19050">
              <a:solidFill>
                <a:srgbClr val="006DB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8" name="Line 263"/>
            <p:cNvSpPr>
              <a:spLocks noChangeShapeType="1"/>
            </p:cNvSpPr>
            <p:nvPr/>
          </p:nvSpPr>
          <p:spPr bwMode="auto">
            <a:xfrm>
              <a:off x="2610" y="2181"/>
              <a:ext cx="0" cy="36"/>
            </a:xfrm>
            <a:prstGeom prst="line">
              <a:avLst/>
            </a:prstGeom>
            <a:noFill/>
            <a:ln w="19050">
              <a:solidFill>
                <a:srgbClr val="006DB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9" name="Line 264"/>
            <p:cNvSpPr>
              <a:spLocks noChangeShapeType="1"/>
            </p:cNvSpPr>
            <p:nvPr/>
          </p:nvSpPr>
          <p:spPr bwMode="auto">
            <a:xfrm>
              <a:off x="2952" y="2217"/>
              <a:ext cx="0" cy="45"/>
            </a:xfrm>
            <a:prstGeom prst="line">
              <a:avLst/>
            </a:prstGeom>
            <a:noFill/>
            <a:ln w="19050">
              <a:solidFill>
                <a:srgbClr val="006DB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0" name="Line 265"/>
            <p:cNvSpPr>
              <a:spLocks noChangeShapeType="1"/>
            </p:cNvSpPr>
            <p:nvPr/>
          </p:nvSpPr>
          <p:spPr bwMode="auto">
            <a:xfrm>
              <a:off x="2574" y="2175"/>
              <a:ext cx="0" cy="36"/>
            </a:xfrm>
            <a:prstGeom prst="line">
              <a:avLst/>
            </a:prstGeom>
            <a:noFill/>
            <a:ln w="19050">
              <a:solidFill>
                <a:srgbClr val="006DB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1" name="Line 266"/>
            <p:cNvSpPr>
              <a:spLocks noChangeShapeType="1"/>
            </p:cNvSpPr>
            <p:nvPr/>
          </p:nvSpPr>
          <p:spPr bwMode="auto">
            <a:xfrm>
              <a:off x="2754" y="2217"/>
              <a:ext cx="0" cy="45"/>
            </a:xfrm>
            <a:prstGeom prst="line">
              <a:avLst/>
            </a:prstGeom>
            <a:noFill/>
            <a:ln w="19050">
              <a:solidFill>
                <a:srgbClr val="006DB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2" name="Line 267"/>
            <p:cNvSpPr>
              <a:spLocks noChangeShapeType="1"/>
            </p:cNvSpPr>
            <p:nvPr/>
          </p:nvSpPr>
          <p:spPr bwMode="auto">
            <a:xfrm>
              <a:off x="2478" y="2151"/>
              <a:ext cx="0" cy="36"/>
            </a:xfrm>
            <a:prstGeom prst="line">
              <a:avLst/>
            </a:prstGeom>
            <a:noFill/>
            <a:ln w="19050">
              <a:solidFill>
                <a:srgbClr val="006DB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3" name="Line 268"/>
            <p:cNvSpPr>
              <a:spLocks noChangeShapeType="1"/>
            </p:cNvSpPr>
            <p:nvPr/>
          </p:nvSpPr>
          <p:spPr bwMode="auto">
            <a:xfrm>
              <a:off x="2856" y="2217"/>
              <a:ext cx="0" cy="45"/>
            </a:xfrm>
            <a:prstGeom prst="line">
              <a:avLst/>
            </a:prstGeom>
            <a:noFill/>
            <a:ln w="19050">
              <a:solidFill>
                <a:srgbClr val="006DB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4" name="Line 269"/>
            <p:cNvSpPr>
              <a:spLocks noChangeShapeType="1"/>
            </p:cNvSpPr>
            <p:nvPr/>
          </p:nvSpPr>
          <p:spPr bwMode="auto">
            <a:xfrm>
              <a:off x="2520" y="2151"/>
              <a:ext cx="0" cy="36"/>
            </a:xfrm>
            <a:prstGeom prst="line">
              <a:avLst/>
            </a:prstGeom>
            <a:noFill/>
            <a:ln w="19050">
              <a:solidFill>
                <a:srgbClr val="006DB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5" name="Line 270"/>
            <p:cNvSpPr>
              <a:spLocks noChangeShapeType="1"/>
            </p:cNvSpPr>
            <p:nvPr/>
          </p:nvSpPr>
          <p:spPr bwMode="auto">
            <a:xfrm>
              <a:off x="2556" y="2175"/>
              <a:ext cx="0" cy="36"/>
            </a:xfrm>
            <a:prstGeom prst="line">
              <a:avLst/>
            </a:prstGeom>
            <a:noFill/>
            <a:ln w="19050">
              <a:solidFill>
                <a:srgbClr val="006DB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6" name="Line 271"/>
            <p:cNvSpPr>
              <a:spLocks noChangeShapeType="1"/>
            </p:cNvSpPr>
            <p:nvPr/>
          </p:nvSpPr>
          <p:spPr bwMode="auto">
            <a:xfrm>
              <a:off x="2502" y="2151"/>
              <a:ext cx="0" cy="36"/>
            </a:xfrm>
            <a:prstGeom prst="line">
              <a:avLst/>
            </a:prstGeom>
            <a:noFill/>
            <a:ln w="19050">
              <a:solidFill>
                <a:srgbClr val="006DB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7" name="Line 272"/>
            <p:cNvSpPr>
              <a:spLocks noChangeShapeType="1"/>
            </p:cNvSpPr>
            <p:nvPr/>
          </p:nvSpPr>
          <p:spPr bwMode="auto">
            <a:xfrm>
              <a:off x="3384" y="2217"/>
              <a:ext cx="0" cy="45"/>
            </a:xfrm>
            <a:prstGeom prst="line">
              <a:avLst/>
            </a:prstGeom>
            <a:noFill/>
            <a:ln w="19050">
              <a:solidFill>
                <a:srgbClr val="006DB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8" name="Line 273"/>
            <p:cNvSpPr>
              <a:spLocks noChangeShapeType="1"/>
            </p:cNvSpPr>
            <p:nvPr/>
          </p:nvSpPr>
          <p:spPr bwMode="auto">
            <a:xfrm>
              <a:off x="2892" y="2217"/>
              <a:ext cx="0" cy="45"/>
            </a:xfrm>
            <a:prstGeom prst="line">
              <a:avLst/>
            </a:prstGeom>
            <a:noFill/>
            <a:ln w="19050">
              <a:solidFill>
                <a:srgbClr val="006DB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9" name="Line 274"/>
            <p:cNvSpPr>
              <a:spLocks noChangeShapeType="1"/>
            </p:cNvSpPr>
            <p:nvPr/>
          </p:nvSpPr>
          <p:spPr bwMode="auto">
            <a:xfrm>
              <a:off x="3096" y="2217"/>
              <a:ext cx="0" cy="45"/>
            </a:xfrm>
            <a:prstGeom prst="line">
              <a:avLst/>
            </a:prstGeom>
            <a:noFill/>
            <a:ln w="19050">
              <a:solidFill>
                <a:srgbClr val="006DB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0" name="Line 275"/>
            <p:cNvSpPr>
              <a:spLocks noChangeShapeType="1"/>
            </p:cNvSpPr>
            <p:nvPr/>
          </p:nvSpPr>
          <p:spPr bwMode="auto">
            <a:xfrm>
              <a:off x="2982" y="2217"/>
              <a:ext cx="0" cy="45"/>
            </a:xfrm>
            <a:prstGeom prst="line">
              <a:avLst/>
            </a:prstGeom>
            <a:noFill/>
            <a:ln w="19050">
              <a:solidFill>
                <a:srgbClr val="006DB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1" name="Line 276"/>
            <p:cNvSpPr>
              <a:spLocks noChangeShapeType="1"/>
            </p:cNvSpPr>
            <p:nvPr/>
          </p:nvSpPr>
          <p:spPr bwMode="auto">
            <a:xfrm>
              <a:off x="3288" y="2217"/>
              <a:ext cx="0" cy="45"/>
            </a:xfrm>
            <a:prstGeom prst="line">
              <a:avLst/>
            </a:prstGeom>
            <a:noFill/>
            <a:ln w="19050">
              <a:solidFill>
                <a:srgbClr val="006DB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2" name="Freeform 277"/>
            <p:cNvSpPr>
              <a:spLocks/>
            </p:cNvSpPr>
            <p:nvPr/>
          </p:nvSpPr>
          <p:spPr bwMode="auto">
            <a:xfrm>
              <a:off x="2370" y="2067"/>
              <a:ext cx="1014" cy="168"/>
            </a:xfrm>
            <a:custGeom>
              <a:avLst/>
              <a:gdLst>
                <a:gd name="T0" fmla="*/ 169 w 169"/>
                <a:gd name="T1" fmla="*/ 28 h 28"/>
                <a:gd name="T2" fmla="*/ 53 w 169"/>
                <a:gd name="T3" fmla="*/ 28 h 28"/>
                <a:gd name="T4" fmla="*/ 52 w 169"/>
                <a:gd name="T5" fmla="*/ 27 h 28"/>
                <a:gd name="T6" fmla="*/ 42 w 169"/>
                <a:gd name="T7" fmla="*/ 26 h 28"/>
                <a:gd name="T8" fmla="*/ 42 w 169"/>
                <a:gd name="T9" fmla="*/ 21 h 28"/>
                <a:gd name="T10" fmla="*/ 30 w 169"/>
                <a:gd name="T11" fmla="*/ 21 h 28"/>
                <a:gd name="T12" fmla="*/ 30 w 169"/>
                <a:gd name="T13" fmla="*/ 16 h 28"/>
                <a:gd name="T14" fmla="*/ 16 w 169"/>
                <a:gd name="T15" fmla="*/ 16 h 28"/>
                <a:gd name="T16" fmla="*/ 16 w 169"/>
                <a:gd name="T17" fmla="*/ 12 h 28"/>
                <a:gd name="T18" fmla="*/ 12 w 169"/>
                <a:gd name="T19" fmla="*/ 12 h 28"/>
                <a:gd name="T20" fmla="*/ 12 w 169"/>
                <a:gd name="T21" fmla="*/ 7 h 28"/>
                <a:gd name="T22" fmla="*/ 9 w 169"/>
                <a:gd name="T23" fmla="*/ 7 h 28"/>
                <a:gd name="T24" fmla="*/ 9 w 169"/>
                <a:gd name="T25" fmla="*/ 4 h 28"/>
                <a:gd name="T26" fmla="*/ 3 w 169"/>
                <a:gd name="T27" fmla="*/ 4 h 28"/>
                <a:gd name="T28" fmla="*/ 3 w 169"/>
                <a:gd name="T29" fmla="*/ 2 h 28"/>
                <a:gd name="T30" fmla="*/ 2 w 169"/>
                <a:gd name="T31" fmla="*/ 2 h 28"/>
                <a:gd name="T32" fmla="*/ 2 w 169"/>
                <a:gd name="T33" fmla="*/ 0 h 28"/>
                <a:gd name="T34" fmla="*/ 0 w 169"/>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9" h="28">
                  <a:moveTo>
                    <a:pt x="169" y="28"/>
                  </a:moveTo>
                  <a:lnTo>
                    <a:pt x="53" y="28"/>
                  </a:lnTo>
                  <a:lnTo>
                    <a:pt x="52" y="27"/>
                  </a:lnTo>
                  <a:lnTo>
                    <a:pt x="42" y="26"/>
                  </a:lnTo>
                  <a:lnTo>
                    <a:pt x="42" y="21"/>
                  </a:lnTo>
                  <a:lnTo>
                    <a:pt x="30" y="21"/>
                  </a:lnTo>
                  <a:lnTo>
                    <a:pt x="30" y="16"/>
                  </a:lnTo>
                  <a:lnTo>
                    <a:pt x="16" y="16"/>
                  </a:lnTo>
                  <a:lnTo>
                    <a:pt x="16" y="12"/>
                  </a:lnTo>
                  <a:lnTo>
                    <a:pt x="12" y="12"/>
                  </a:lnTo>
                  <a:lnTo>
                    <a:pt x="12" y="7"/>
                  </a:lnTo>
                  <a:lnTo>
                    <a:pt x="9" y="7"/>
                  </a:lnTo>
                  <a:lnTo>
                    <a:pt x="9" y="4"/>
                  </a:lnTo>
                  <a:lnTo>
                    <a:pt x="3" y="4"/>
                  </a:lnTo>
                  <a:lnTo>
                    <a:pt x="3" y="2"/>
                  </a:lnTo>
                  <a:lnTo>
                    <a:pt x="2" y="2"/>
                  </a:lnTo>
                  <a:lnTo>
                    <a:pt x="2" y="0"/>
                  </a:lnTo>
                  <a:lnTo>
                    <a:pt x="0" y="0"/>
                  </a:lnTo>
                </a:path>
              </a:pathLst>
            </a:custGeom>
            <a:noFill/>
            <a:ln w="19050">
              <a:solidFill>
                <a:srgbClr val="006DB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353" name="Freeform 258"/>
          <p:cNvSpPr>
            <a:spLocks/>
          </p:cNvSpPr>
          <p:nvPr/>
        </p:nvSpPr>
        <p:spPr bwMode="auto">
          <a:xfrm>
            <a:off x="1420222" y="4324427"/>
            <a:ext cx="0" cy="72000"/>
          </a:xfrm>
          <a:custGeom>
            <a:avLst/>
            <a:gdLst>
              <a:gd name="T0" fmla="*/ 208 w 208"/>
              <a:gd name="T1" fmla="*/ 28 h 28"/>
              <a:gd name="T2" fmla="*/ 48 w 208"/>
              <a:gd name="T3" fmla="*/ 28 h 28"/>
              <a:gd name="T4" fmla="*/ 48 w 208"/>
              <a:gd name="T5" fmla="*/ 21 h 28"/>
              <a:gd name="T6" fmla="*/ 30 w 208"/>
              <a:gd name="T7" fmla="*/ 21 h 28"/>
              <a:gd name="T8" fmla="*/ 30 w 208"/>
              <a:gd name="T9" fmla="*/ 16 h 28"/>
              <a:gd name="T10" fmla="*/ 16 w 208"/>
              <a:gd name="T11" fmla="*/ 16 h 28"/>
              <a:gd name="T12" fmla="*/ 16 w 208"/>
              <a:gd name="T13" fmla="*/ 11 h 28"/>
              <a:gd name="T14" fmla="*/ 12 w 208"/>
              <a:gd name="T15" fmla="*/ 11 h 28"/>
              <a:gd name="T16" fmla="*/ 12 w 208"/>
              <a:gd name="T17" fmla="*/ 7 h 28"/>
              <a:gd name="T18" fmla="*/ 10 w 208"/>
              <a:gd name="T19" fmla="*/ 7 h 28"/>
              <a:gd name="T20" fmla="*/ 10 w 208"/>
              <a:gd name="T21" fmla="*/ 4 h 28"/>
              <a:gd name="T22" fmla="*/ 3 w 208"/>
              <a:gd name="T23" fmla="*/ 4 h 28"/>
              <a:gd name="T24" fmla="*/ 3 w 208"/>
              <a:gd name="T25" fmla="*/ 2 h 28"/>
              <a:gd name="T26" fmla="*/ 2 w 208"/>
              <a:gd name="T27" fmla="*/ 2 h 28"/>
              <a:gd name="T28" fmla="*/ 2 w 208"/>
              <a:gd name="T29" fmla="*/ 0 h 28"/>
              <a:gd name="T30" fmla="*/ 0 w 208"/>
              <a:gd name="T3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8" h="28">
                <a:moveTo>
                  <a:pt x="208" y="28"/>
                </a:moveTo>
                <a:lnTo>
                  <a:pt x="48" y="28"/>
                </a:lnTo>
                <a:lnTo>
                  <a:pt x="48" y="21"/>
                </a:lnTo>
                <a:lnTo>
                  <a:pt x="30" y="21"/>
                </a:lnTo>
                <a:lnTo>
                  <a:pt x="30" y="16"/>
                </a:lnTo>
                <a:lnTo>
                  <a:pt x="16" y="16"/>
                </a:lnTo>
                <a:lnTo>
                  <a:pt x="16" y="11"/>
                </a:lnTo>
                <a:lnTo>
                  <a:pt x="12" y="11"/>
                </a:lnTo>
                <a:lnTo>
                  <a:pt x="12" y="7"/>
                </a:lnTo>
                <a:lnTo>
                  <a:pt x="10" y="7"/>
                </a:lnTo>
                <a:lnTo>
                  <a:pt x="10" y="4"/>
                </a:lnTo>
                <a:lnTo>
                  <a:pt x="3" y="4"/>
                </a:lnTo>
                <a:lnTo>
                  <a:pt x="3" y="2"/>
                </a:lnTo>
                <a:lnTo>
                  <a:pt x="2" y="2"/>
                </a:lnTo>
                <a:lnTo>
                  <a:pt x="2" y="0"/>
                </a:lnTo>
                <a:lnTo>
                  <a:pt x="0" y="0"/>
                </a:lnTo>
              </a:path>
            </a:pathLst>
          </a:custGeom>
          <a:noFill/>
          <a:ln w="19050">
            <a:solidFill>
              <a:srgbClr val="96969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354" name="Group 278"/>
          <p:cNvGrpSpPr>
            <a:grpSpLocks/>
          </p:cNvGrpSpPr>
          <p:nvPr/>
        </p:nvGrpSpPr>
        <p:grpSpPr bwMode="auto">
          <a:xfrm>
            <a:off x="1420221" y="4324421"/>
            <a:ext cx="2075879" cy="688566"/>
            <a:chOff x="2386" y="1988"/>
            <a:chExt cx="984" cy="342"/>
          </a:xfrm>
        </p:grpSpPr>
        <p:sp>
          <p:nvSpPr>
            <p:cNvPr id="355" name="Line 279"/>
            <p:cNvSpPr>
              <a:spLocks noChangeShapeType="1"/>
            </p:cNvSpPr>
            <p:nvPr/>
          </p:nvSpPr>
          <p:spPr bwMode="auto">
            <a:xfrm>
              <a:off x="2824" y="2294"/>
              <a:ext cx="0" cy="36"/>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6" name="Line 280"/>
            <p:cNvSpPr>
              <a:spLocks noChangeShapeType="1"/>
            </p:cNvSpPr>
            <p:nvPr/>
          </p:nvSpPr>
          <p:spPr bwMode="auto">
            <a:xfrm>
              <a:off x="2836" y="2294"/>
              <a:ext cx="0" cy="36"/>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7" name="Line 281"/>
            <p:cNvSpPr>
              <a:spLocks noChangeShapeType="1"/>
            </p:cNvSpPr>
            <p:nvPr/>
          </p:nvSpPr>
          <p:spPr bwMode="auto">
            <a:xfrm>
              <a:off x="3178" y="2294"/>
              <a:ext cx="0" cy="3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8" name="Line 282"/>
            <p:cNvSpPr>
              <a:spLocks noChangeShapeType="1"/>
            </p:cNvSpPr>
            <p:nvPr/>
          </p:nvSpPr>
          <p:spPr bwMode="auto">
            <a:xfrm>
              <a:off x="2704" y="2240"/>
              <a:ext cx="0" cy="36"/>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9" name="Line 283"/>
            <p:cNvSpPr>
              <a:spLocks noChangeShapeType="1"/>
            </p:cNvSpPr>
            <p:nvPr/>
          </p:nvSpPr>
          <p:spPr bwMode="auto">
            <a:xfrm>
              <a:off x="2758" y="2294"/>
              <a:ext cx="0" cy="36"/>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0" name="Line 284"/>
            <p:cNvSpPr>
              <a:spLocks noChangeShapeType="1"/>
            </p:cNvSpPr>
            <p:nvPr/>
          </p:nvSpPr>
          <p:spPr bwMode="auto">
            <a:xfrm>
              <a:off x="2398" y="1988"/>
              <a:ext cx="0" cy="36"/>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1" name="Line 285"/>
            <p:cNvSpPr>
              <a:spLocks noChangeShapeType="1"/>
            </p:cNvSpPr>
            <p:nvPr/>
          </p:nvSpPr>
          <p:spPr bwMode="auto">
            <a:xfrm>
              <a:off x="2512" y="2174"/>
              <a:ext cx="0" cy="3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2" name="Line 286"/>
            <p:cNvSpPr>
              <a:spLocks noChangeShapeType="1"/>
            </p:cNvSpPr>
            <p:nvPr/>
          </p:nvSpPr>
          <p:spPr bwMode="auto">
            <a:xfrm>
              <a:off x="2578" y="2174"/>
              <a:ext cx="0" cy="3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3" name="Line 287"/>
            <p:cNvSpPr>
              <a:spLocks noChangeShapeType="1"/>
            </p:cNvSpPr>
            <p:nvPr/>
          </p:nvSpPr>
          <p:spPr bwMode="auto">
            <a:xfrm>
              <a:off x="2464" y="2108"/>
              <a:ext cx="0" cy="36"/>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4" name="Line 288"/>
            <p:cNvSpPr>
              <a:spLocks noChangeShapeType="1"/>
            </p:cNvSpPr>
            <p:nvPr/>
          </p:nvSpPr>
          <p:spPr bwMode="auto">
            <a:xfrm>
              <a:off x="3028" y="2294"/>
              <a:ext cx="0" cy="3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5" name="Line 289"/>
            <p:cNvSpPr>
              <a:spLocks noChangeShapeType="1"/>
            </p:cNvSpPr>
            <p:nvPr/>
          </p:nvSpPr>
          <p:spPr bwMode="auto">
            <a:xfrm>
              <a:off x="3202" y="2294"/>
              <a:ext cx="0" cy="3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6" name="Line 290"/>
            <p:cNvSpPr>
              <a:spLocks noChangeShapeType="1"/>
            </p:cNvSpPr>
            <p:nvPr/>
          </p:nvSpPr>
          <p:spPr bwMode="auto">
            <a:xfrm>
              <a:off x="3364" y="2294"/>
              <a:ext cx="0" cy="3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7" name="Freeform 291"/>
            <p:cNvSpPr>
              <a:spLocks/>
            </p:cNvSpPr>
            <p:nvPr/>
          </p:nvSpPr>
          <p:spPr bwMode="auto">
            <a:xfrm>
              <a:off x="2386" y="2006"/>
              <a:ext cx="984" cy="300"/>
            </a:xfrm>
            <a:custGeom>
              <a:avLst/>
              <a:gdLst>
                <a:gd name="T0" fmla="*/ 164 w 164"/>
                <a:gd name="T1" fmla="*/ 50 h 50"/>
                <a:gd name="T2" fmla="*/ 55 w 164"/>
                <a:gd name="T3" fmla="*/ 50 h 50"/>
                <a:gd name="T4" fmla="*/ 55 w 164"/>
                <a:gd name="T5" fmla="*/ 42 h 50"/>
                <a:gd name="T6" fmla="*/ 43 w 164"/>
                <a:gd name="T7" fmla="*/ 42 h 50"/>
                <a:gd name="T8" fmla="*/ 43 w 164"/>
                <a:gd name="T9" fmla="*/ 30 h 50"/>
                <a:gd name="T10" fmla="*/ 16 w 164"/>
                <a:gd name="T11" fmla="*/ 30 h 50"/>
                <a:gd name="T12" fmla="*/ 16 w 164"/>
                <a:gd name="T13" fmla="*/ 20 h 50"/>
                <a:gd name="T14" fmla="*/ 10 w 164"/>
                <a:gd name="T15" fmla="*/ 20 h 50"/>
                <a:gd name="T16" fmla="*/ 10 w 164"/>
                <a:gd name="T17" fmla="*/ 16 h 50"/>
                <a:gd name="T18" fmla="*/ 9 w 164"/>
                <a:gd name="T19" fmla="*/ 16 h 50"/>
                <a:gd name="T20" fmla="*/ 9 w 164"/>
                <a:gd name="T21" fmla="*/ 8 h 50"/>
                <a:gd name="T22" fmla="*/ 7 w 164"/>
                <a:gd name="T23" fmla="*/ 8 h 50"/>
                <a:gd name="T24" fmla="*/ 7 w 164"/>
                <a:gd name="T25" fmla="*/ 4 h 50"/>
                <a:gd name="T26" fmla="*/ 3 w 164"/>
                <a:gd name="T27" fmla="*/ 4 h 50"/>
                <a:gd name="T28" fmla="*/ 3 w 164"/>
                <a:gd name="T29" fmla="*/ 0 h 50"/>
                <a:gd name="T30" fmla="*/ 0 w 164"/>
                <a:gd name="T3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 h="50">
                  <a:moveTo>
                    <a:pt x="164" y="50"/>
                  </a:moveTo>
                  <a:lnTo>
                    <a:pt x="55" y="50"/>
                  </a:lnTo>
                  <a:lnTo>
                    <a:pt x="55" y="42"/>
                  </a:lnTo>
                  <a:lnTo>
                    <a:pt x="43" y="42"/>
                  </a:lnTo>
                  <a:lnTo>
                    <a:pt x="43" y="30"/>
                  </a:lnTo>
                  <a:lnTo>
                    <a:pt x="16" y="30"/>
                  </a:lnTo>
                  <a:lnTo>
                    <a:pt x="16" y="20"/>
                  </a:lnTo>
                  <a:lnTo>
                    <a:pt x="10" y="20"/>
                  </a:lnTo>
                  <a:lnTo>
                    <a:pt x="10" y="16"/>
                  </a:lnTo>
                  <a:lnTo>
                    <a:pt x="9" y="16"/>
                  </a:lnTo>
                  <a:lnTo>
                    <a:pt x="9" y="8"/>
                  </a:lnTo>
                  <a:lnTo>
                    <a:pt x="7" y="8"/>
                  </a:lnTo>
                  <a:lnTo>
                    <a:pt x="7" y="4"/>
                  </a:lnTo>
                  <a:lnTo>
                    <a:pt x="3" y="4"/>
                  </a:lnTo>
                  <a:lnTo>
                    <a:pt x="3" y="0"/>
                  </a:lnTo>
                  <a:lnTo>
                    <a:pt x="0" y="0"/>
                  </a:lnTo>
                </a:path>
              </a:pathLst>
            </a:cu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368" name="Group 292"/>
          <p:cNvGrpSpPr>
            <a:grpSpLocks/>
          </p:cNvGrpSpPr>
          <p:nvPr/>
        </p:nvGrpSpPr>
        <p:grpSpPr bwMode="auto">
          <a:xfrm>
            <a:off x="1420221" y="4324421"/>
            <a:ext cx="2242088" cy="887658"/>
            <a:chOff x="2345" y="1943"/>
            <a:chExt cx="1068" cy="429"/>
          </a:xfrm>
        </p:grpSpPr>
        <p:sp>
          <p:nvSpPr>
            <p:cNvPr id="369" name="Line 293"/>
            <p:cNvSpPr>
              <a:spLocks noChangeShapeType="1"/>
            </p:cNvSpPr>
            <p:nvPr/>
          </p:nvSpPr>
          <p:spPr bwMode="auto">
            <a:xfrm>
              <a:off x="2747" y="2327"/>
              <a:ext cx="0" cy="45"/>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0" name="Line 294"/>
            <p:cNvSpPr>
              <a:spLocks noChangeShapeType="1"/>
            </p:cNvSpPr>
            <p:nvPr/>
          </p:nvSpPr>
          <p:spPr bwMode="auto">
            <a:xfrm>
              <a:off x="2759" y="2327"/>
              <a:ext cx="0" cy="45"/>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1" name="Line 295"/>
            <p:cNvSpPr>
              <a:spLocks noChangeShapeType="1"/>
            </p:cNvSpPr>
            <p:nvPr/>
          </p:nvSpPr>
          <p:spPr bwMode="auto">
            <a:xfrm>
              <a:off x="3389" y="2327"/>
              <a:ext cx="0" cy="45"/>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2" name="Line 296"/>
            <p:cNvSpPr>
              <a:spLocks noChangeShapeType="1"/>
            </p:cNvSpPr>
            <p:nvPr/>
          </p:nvSpPr>
          <p:spPr bwMode="auto">
            <a:xfrm>
              <a:off x="2969" y="2327"/>
              <a:ext cx="0" cy="45"/>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3" name="Line 297"/>
            <p:cNvSpPr>
              <a:spLocks noChangeShapeType="1"/>
            </p:cNvSpPr>
            <p:nvPr/>
          </p:nvSpPr>
          <p:spPr bwMode="auto">
            <a:xfrm>
              <a:off x="2897" y="2327"/>
              <a:ext cx="0" cy="45"/>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4" name="Line 298"/>
            <p:cNvSpPr>
              <a:spLocks noChangeShapeType="1"/>
            </p:cNvSpPr>
            <p:nvPr/>
          </p:nvSpPr>
          <p:spPr bwMode="auto">
            <a:xfrm>
              <a:off x="3341" y="2327"/>
              <a:ext cx="0" cy="45"/>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5" name="Line 299"/>
            <p:cNvSpPr>
              <a:spLocks noChangeShapeType="1"/>
            </p:cNvSpPr>
            <p:nvPr/>
          </p:nvSpPr>
          <p:spPr bwMode="auto">
            <a:xfrm>
              <a:off x="3275" y="2327"/>
              <a:ext cx="0" cy="45"/>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6" name="Line 300"/>
            <p:cNvSpPr>
              <a:spLocks noChangeShapeType="1"/>
            </p:cNvSpPr>
            <p:nvPr/>
          </p:nvSpPr>
          <p:spPr bwMode="auto">
            <a:xfrm>
              <a:off x="3371" y="2327"/>
              <a:ext cx="0" cy="45"/>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7" name="Line 301"/>
            <p:cNvSpPr>
              <a:spLocks noChangeShapeType="1"/>
            </p:cNvSpPr>
            <p:nvPr/>
          </p:nvSpPr>
          <p:spPr bwMode="auto">
            <a:xfrm>
              <a:off x="2657" y="2327"/>
              <a:ext cx="0" cy="45"/>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8" name="Line 302"/>
            <p:cNvSpPr>
              <a:spLocks noChangeShapeType="1"/>
            </p:cNvSpPr>
            <p:nvPr/>
          </p:nvSpPr>
          <p:spPr bwMode="auto">
            <a:xfrm>
              <a:off x="3407" y="2327"/>
              <a:ext cx="0" cy="45"/>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9" name="Freeform 303"/>
            <p:cNvSpPr>
              <a:spLocks/>
            </p:cNvSpPr>
            <p:nvPr/>
          </p:nvSpPr>
          <p:spPr bwMode="auto">
            <a:xfrm>
              <a:off x="2345" y="1943"/>
              <a:ext cx="1068" cy="408"/>
            </a:xfrm>
            <a:custGeom>
              <a:avLst/>
              <a:gdLst>
                <a:gd name="T0" fmla="*/ 178 w 178"/>
                <a:gd name="T1" fmla="*/ 68 h 68"/>
                <a:gd name="T2" fmla="*/ 46 w 178"/>
                <a:gd name="T3" fmla="*/ 68 h 68"/>
                <a:gd name="T4" fmla="*/ 46 w 178"/>
                <a:gd name="T5" fmla="*/ 64 h 68"/>
                <a:gd name="T6" fmla="*/ 44 w 178"/>
                <a:gd name="T7" fmla="*/ 64 h 68"/>
                <a:gd name="T8" fmla="*/ 44 w 178"/>
                <a:gd name="T9" fmla="*/ 63 h 68"/>
                <a:gd name="T10" fmla="*/ 40 w 178"/>
                <a:gd name="T11" fmla="*/ 63 h 68"/>
                <a:gd name="T12" fmla="*/ 40 w 178"/>
                <a:gd name="T13" fmla="*/ 60 h 68"/>
                <a:gd name="T14" fmla="*/ 34 w 178"/>
                <a:gd name="T15" fmla="*/ 60 h 68"/>
                <a:gd name="T16" fmla="*/ 34 w 178"/>
                <a:gd name="T17" fmla="*/ 57 h 68"/>
                <a:gd name="T18" fmla="*/ 30 w 178"/>
                <a:gd name="T19" fmla="*/ 57 h 68"/>
                <a:gd name="T20" fmla="*/ 30 w 178"/>
                <a:gd name="T21" fmla="*/ 54 h 68"/>
                <a:gd name="T22" fmla="*/ 27 w 178"/>
                <a:gd name="T23" fmla="*/ 54 h 68"/>
                <a:gd name="T24" fmla="*/ 27 w 178"/>
                <a:gd name="T25" fmla="*/ 52 h 68"/>
                <a:gd name="T26" fmla="*/ 24 w 178"/>
                <a:gd name="T27" fmla="*/ 52 h 68"/>
                <a:gd name="T28" fmla="*/ 24 w 178"/>
                <a:gd name="T29" fmla="*/ 50 h 68"/>
                <a:gd name="T30" fmla="*/ 23 w 178"/>
                <a:gd name="T31" fmla="*/ 50 h 68"/>
                <a:gd name="T32" fmla="*/ 23 w 178"/>
                <a:gd name="T33" fmla="*/ 47 h 68"/>
                <a:gd name="T34" fmla="*/ 20 w 178"/>
                <a:gd name="T35" fmla="*/ 47 h 68"/>
                <a:gd name="T36" fmla="*/ 20 w 178"/>
                <a:gd name="T37" fmla="*/ 42 h 68"/>
                <a:gd name="T38" fmla="*/ 18 w 178"/>
                <a:gd name="T39" fmla="*/ 42 h 68"/>
                <a:gd name="T40" fmla="*/ 18 w 178"/>
                <a:gd name="T41" fmla="*/ 41 h 68"/>
                <a:gd name="T42" fmla="*/ 16 w 178"/>
                <a:gd name="T43" fmla="*/ 41 h 68"/>
                <a:gd name="T44" fmla="*/ 16 w 178"/>
                <a:gd name="T45" fmla="*/ 39 h 68"/>
                <a:gd name="T46" fmla="*/ 13 w 178"/>
                <a:gd name="T47" fmla="*/ 39 h 68"/>
                <a:gd name="T48" fmla="*/ 13 w 178"/>
                <a:gd name="T49" fmla="*/ 34 h 68"/>
                <a:gd name="T50" fmla="*/ 12 w 178"/>
                <a:gd name="T51" fmla="*/ 34 h 68"/>
                <a:gd name="T52" fmla="*/ 12 w 178"/>
                <a:gd name="T53" fmla="*/ 28 h 68"/>
                <a:gd name="T54" fmla="*/ 10 w 178"/>
                <a:gd name="T55" fmla="*/ 28 h 68"/>
                <a:gd name="T56" fmla="*/ 10 w 178"/>
                <a:gd name="T57" fmla="*/ 22 h 68"/>
                <a:gd name="T58" fmla="*/ 8 w 178"/>
                <a:gd name="T59" fmla="*/ 22 h 68"/>
                <a:gd name="T60" fmla="*/ 8 w 178"/>
                <a:gd name="T61" fmla="*/ 10 h 68"/>
                <a:gd name="T62" fmla="*/ 7 w 178"/>
                <a:gd name="T63" fmla="*/ 10 h 68"/>
                <a:gd name="T64" fmla="*/ 7 w 178"/>
                <a:gd name="T65" fmla="*/ 4 h 68"/>
                <a:gd name="T66" fmla="*/ 5 w 178"/>
                <a:gd name="T67" fmla="*/ 4 h 68"/>
                <a:gd name="T68" fmla="*/ 5 w 178"/>
                <a:gd name="T69" fmla="*/ 2 h 68"/>
                <a:gd name="T70" fmla="*/ 3 w 178"/>
                <a:gd name="T71" fmla="*/ 2 h 68"/>
                <a:gd name="T72" fmla="*/ 3 w 178"/>
                <a:gd name="T73" fmla="*/ 0 h 68"/>
                <a:gd name="T74" fmla="*/ 0 w 178"/>
                <a:gd name="T7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8" h="68">
                  <a:moveTo>
                    <a:pt x="178" y="68"/>
                  </a:moveTo>
                  <a:lnTo>
                    <a:pt x="46" y="68"/>
                  </a:lnTo>
                  <a:lnTo>
                    <a:pt x="46" y="64"/>
                  </a:lnTo>
                  <a:lnTo>
                    <a:pt x="44" y="64"/>
                  </a:lnTo>
                  <a:lnTo>
                    <a:pt x="44" y="63"/>
                  </a:lnTo>
                  <a:lnTo>
                    <a:pt x="40" y="63"/>
                  </a:lnTo>
                  <a:lnTo>
                    <a:pt x="40" y="60"/>
                  </a:lnTo>
                  <a:lnTo>
                    <a:pt x="34" y="60"/>
                  </a:lnTo>
                  <a:lnTo>
                    <a:pt x="34" y="57"/>
                  </a:lnTo>
                  <a:lnTo>
                    <a:pt x="30" y="57"/>
                  </a:lnTo>
                  <a:lnTo>
                    <a:pt x="30" y="54"/>
                  </a:lnTo>
                  <a:lnTo>
                    <a:pt x="27" y="54"/>
                  </a:lnTo>
                  <a:lnTo>
                    <a:pt x="27" y="52"/>
                  </a:lnTo>
                  <a:lnTo>
                    <a:pt x="24" y="52"/>
                  </a:lnTo>
                  <a:lnTo>
                    <a:pt x="24" y="50"/>
                  </a:lnTo>
                  <a:lnTo>
                    <a:pt x="23" y="50"/>
                  </a:lnTo>
                  <a:lnTo>
                    <a:pt x="23" y="47"/>
                  </a:lnTo>
                  <a:lnTo>
                    <a:pt x="20" y="47"/>
                  </a:lnTo>
                  <a:lnTo>
                    <a:pt x="20" y="42"/>
                  </a:lnTo>
                  <a:lnTo>
                    <a:pt x="18" y="42"/>
                  </a:lnTo>
                  <a:lnTo>
                    <a:pt x="18" y="41"/>
                  </a:lnTo>
                  <a:lnTo>
                    <a:pt x="16" y="41"/>
                  </a:lnTo>
                  <a:lnTo>
                    <a:pt x="16" y="39"/>
                  </a:lnTo>
                  <a:lnTo>
                    <a:pt x="13" y="39"/>
                  </a:lnTo>
                  <a:lnTo>
                    <a:pt x="13" y="34"/>
                  </a:lnTo>
                  <a:lnTo>
                    <a:pt x="12" y="34"/>
                  </a:lnTo>
                  <a:lnTo>
                    <a:pt x="12" y="28"/>
                  </a:lnTo>
                  <a:lnTo>
                    <a:pt x="10" y="28"/>
                  </a:lnTo>
                  <a:lnTo>
                    <a:pt x="10" y="22"/>
                  </a:lnTo>
                  <a:lnTo>
                    <a:pt x="8" y="22"/>
                  </a:lnTo>
                  <a:lnTo>
                    <a:pt x="8" y="10"/>
                  </a:lnTo>
                  <a:lnTo>
                    <a:pt x="7" y="10"/>
                  </a:lnTo>
                  <a:lnTo>
                    <a:pt x="7" y="4"/>
                  </a:lnTo>
                  <a:lnTo>
                    <a:pt x="5" y="4"/>
                  </a:lnTo>
                  <a:lnTo>
                    <a:pt x="5" y="2"/>
                  </a:lnTo>
                  <a:lnTo>
                    <a:pt x="3" y="2"/>
                  </a:lnTo>
                  <a:lnTo>
                    <a:pt x="3" y="0"/>
                  </a:lnTo>
                  <a:lnTo>
                    <a:pt x="0" y="0"/>
                  </a:lnTo>
                </a:path>
              </a:pathLst>
            </a:cu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380" name="TextBox 379"/>
          <p:cNvSpPr txBox="1"/>
          <p:nvPr/>
        </p:nvSpPr>
        <p:spPr>
          <a:xfrm>
            <a:off x="7733828" y="4279011"/>
            <a:ext cx="559769" cy="276999"/>
          </a:xfrm>
          <a:prstGeom prst="rect">
            <a:avLst/>
          </a:prstGeom>
          <a:noFill/>
        </p:spPr>
        <p:txBody>
          <a:bodyPr wrap="none" rtlCol="0">
            <a:spAutoFit/>
          </a:bodyPr>
          <a:lstStyle/>
          <a:p>
            <a:r>
              <a:rPr lang="en-GB" sz="1200" dirty="0">
                <a:solidFill>
                  <a:srgbClr val="23246D"/>
                </a:solidFill>
              </a:rPr>
              <a:t>S45P</a:t>
            </a:r>
          </a:p>
        </p:txBody>
      </p:sp>
      <p:grpSp>
        <p:nvGrpSpPr>
          <p:cNvPr id="381" name="Group 304"/>
          <p:cNvGrpSpPr>
            <a:grpSpLocks/>
          </p:cNvGrpSpPr>
          <p:nvPr/>
        </p:nvGrpSpPr>
        <p:grpSpPr bwMode="auto">
          <a:xfrm>
            <a:off x="5399088" y="4320474"/>
            <a:ext cx="2365384" cy="222979"/>
            <a:chOff x="2325" y="2122"/>
            <a:chExt cx="1110" cy="78"/>
          </a:xfrm>
        </p:grpSpPr>
        <p:sp>
          <p:nvSpPr>
            <p:cNvPr id="382" name="Line 305"/>
            <p:cNvSpPr>
              <a:spLocks noChangeShapeType="1"/>
            </p:cNvSpPr>
            <p:nvPr/>
          </p:nvSpPr>
          <p:spPr bwMode="auto">
            <a:xfrm>
              <a:off x="2805" y="2155"/>
              <a:ext cx="0" cy="45"/>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3" name="Line 306"/>
            <p:cNvSpPr>
              <a:spLocks noChangeShapeType="1"/>
            </p:cNvSpPr>
            <p:nvPr/>
          </p:nvSpPr>
          <p:spPr bwMode="auto">
            <a:xfrm>
              <a:off x="3429" y="2155"/>
              <a:ext cx="0" cy="45"/>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4" name="Line 307"/>
            <p:cNvSpPr>
              <a:spLocks noChangeShapeType="1"/>
            </p:cNvSpPr>
            <p:nvPr/>
          </p:nvSpPr>
          <p:spPr bwMode="auto">
            <a:xfrm>
              <a:off x="2475" y="2155"/>
              <a:ext cx="0" cy="45"/>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5" name="Line 308"/>
            <p:cNvSpPr>
              <a:spLocks noChangeShapeType="1"/>
            </p:cNvSpPr>
            <p:nvPr/>
          </p:nvSpPr>
          <p:spPr bwMode="auto">
            <a:xfrm>
              <a:off x="2991" y="2155"/>
              <a:ext cx="0" cy="45"/>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6" name="Line 309"/>
            <p:cNvSpPr>
              <a:spLocks noChangeShapeType="1"/>
            </p:cNvSpPr>
            <p:nvPr/>
          </p:nvSpPr>
          <p:spPr bwMode="auto">
            <a:xfrm>
              <a:off x="2433" y="2155"/>
              <a:ext cx="0" cy="45"/>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7" name="Line 310"/>
            <p:cNvSpPr>
              <a:spLocks noChangeShapeType="1"/>
            </p:cNvSpPr>
            <p:nvPr/>
          </p:nvSpPr>
          <p:spPr bwMode="auto">
            <a:xfrm>
              <a:off x="2457" y="2155"/>
              <a:ext cx="0" cy="45"/>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8" name="Line 311"/>
            <p:cNvSpPr>
              <a:spLocks noChangeShapeType="1"/>
            </p:cNvSpPr>
            <p:nvPr/>
          </p:nvSpPr>
          <p:spPr bwMode="auto">
            <a:xfrm>
              <a:off x="2535" y="2155"/>
              <a:ext cx="0" cy="45"/>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9" name="Line 312"/>
            <p:cNvSpPr>
              <a:spLocks noChangeShapeType="1"/>
            </p:cNvSpPr>
            <p:nvPr/>
          </p:nvSpPr>
          <p:spPr bwMode="auto">
            <a:xfrm>
              <a:off x="2931" y="2155"/>
              <a:ext cx="0" cy="45"/>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0" name="Line 313"/>
            <p:cNvSpPr>
              <a:spLocks noChangeShapeType="1"/>
            </p:cNvSpPr>
            <p:nvPr/>
          </p:nvSpPr>
          <p:spPr bwMode="auto">
            <a:xfrm>
              <a:off x="3267" y="2155"/>
              <a:ext cx="0" cy="45"/>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1" name="Line 314"/>
            <p:cNvSpPr>
              <a:spLocks noChangeShapeType="1"/>
            </p:cNvSpPr>
            <p:nvPr/>
          </p:nvSpPr>
          <p:spPr bwMode="auto">
            <a:xfrm>
              <a:off x="3039" y="2155"/>
              <a:ext cx="0" cy="45"/>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2" name="Line 315"/>
            <p:cNvSpPr>
              <a:spLocks noChangeShapeType="1"/>
            </p:cNvSpPr>
            <p:nvPr/>
          </p:nvSpPr>
          <p:spPr bwMode="auto">
            <a:xfrm>
              <a:off x="2835" y="2155"/>
              <a:ext cx="0" cy="45"/>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3" name="Line 316"/>
            <p:cNvSpPr>
              <a:spLocks noChangeShapeType="1"/>
            </p:cNvSpPr>
            <p:nvPr/>
          </p:nvSpPr>
          <p:spPr bwMode="auto">
            <a:xfrm>
              <a:off x="2595" y="2155"/>
              <a:ext cx="0" cy="45"/>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4" name="Line 317"/>
            <p:cNvSpPr>
              <a:spLocks noChangeShapeType="1"/>
            </p:cNvSpPr>
            <p:nvPr/>
          </p:nvSpPr>
          <p:spPr bwMode="auto">
            <a:xfrm>
              <a:off x="2721" y="2155"/>
              <a:ext cx="0" cy="45"/>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5" name="Line 318"/>
            <p:cNvSpPr>
              <a:spLocks noChangeShapeType="1"/>
            </p:cNvSpPr>
            <p:nvPr/>
          </p:nvSpPr>
          <p:spPr bwMode="auto">
            <a:xfrm>
              <a:off x="2727" y="2155"/>
              <a:ext cx="0" cy="45"/>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6" name="Line 319"/>
            <p:cNvSpPr>
              <a:spLocks noChangeShapeType="1"/>
            </p:cNvSpPr>
            <p:nvPr/>
          </p:nvSpPr>
          <p:spPr bwMode="auto">
            <a:xfrm>
              <a:off x="2643" y="2155"/>
              <a:ext cx="0" cy="45"/>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7" name="Line 320"/>
            <p:cNvSpPr>
              <a:spLocks noChangeShapeType="1"/>
            </p:cNvSpPr>
            <p:nvPr/>
          </p:nvSpPr>
          <p:spPr bwMode="auto">
            <a:xfrm>
              <a:off x="2655" y="2155"/>
              <a:ext cx="0" cy="45"/>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8" name="Line 321"/>
            <p:cNvSpPr>
              <a:spLocks noChangeShapeType="1"/>
            </p:cNvSpPr>
            <p:nvPr/>
          </p:nvSpPr>
          <p:spPr bwMode="auto">
            <a:xfrm>
              <a:off x="2667" y="2155"/>
              <a:ext cx="0" cy="45"/>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9" name="Line 322"/>
            <p:cNvSpPr>
              <a:spLocks noChangeShapeType="1"/>
            </p:cNvSpPr>
            <p:nvPr/>
          </p:nvSpPr>
          <p:spPr bwMode="auto">
            <a:xfrm>
              <a:off x="2679" y="2155"/>
              <a:ext cx="0" cy="45"/>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0" name="Line 323"/>
            <p:cNvSpPr>
              <a:spLocks noChangeShapeType="1"/>
            </p:cNvSpPr>
            <p:nvPr/>
          </p:nvSpPr>
          <p:spPr bwMode="auto">
            <a:xfrm>
              <a:off x="2721" y="2155"/>
              <a:ext cx="0" cy="45"/>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1" name="Freeform 324"/>
            <p:cNvSpPr>
              <a:spLocks/>
            </p:cNvSpPr>
            <p:nvPr/>
          </p:nvSpPr>
          <p:spPr bwMode="auto">
            <a:xfrm>
              <a:off x="2325" y="2122"/>
              <a:ext cx="1110" cy="54"/>
            </a:xfrm>
            <a:custGeom>
              <a:avLst/>
              <a:gdLst>
                <a:gd name="T0" fmla="*/ 185 w 185"/>
                <a:gd name="T1" fmla="*/ 9 h 9"/>
                <a:gd name="T2" fmla="*/ 14 w 185"/>
                <a:gd name="T3" fmla="*/ 9 h 9"/>
                <a:gd name="T4" fmla="*/ 14 w 185"/>
                <a:gd name="T5" fmla="*/ 0 h 9"/>
                <a:gd name="T6" fmla="*/ 0 w 185"/>
                <a:gd name="T7" fmla="*/ 0 h 9"/>
              </a:gdLst>
              <a:ahLst/>
              <a:cxnLst>
                <a:cxn ang="0">
                  <a:pos x="T0" y="T1"/>
                </a:cxn>
                <a:cxn ang="0">
                  <a:pos x="T2" y="T3"/>
                </a:cxn>
                <a:cxn ang="0">
                  <a:pos x="T4" y="T5"/>
                </a:cxn>
                <a:cxn ang="0">
                  <a:pos x="T6" y="T7"/>
                </a:cxn>
              </a:cxnLst>
              <a:rect l="0" t="0" r="r" b="b"/>
              <a:pathLst>
                <a:path w="185" h="9">
                  <a:moveTo>
                    <a:pt x="185" y="9"/>
                  </a:moveTo>
                  <a:lnTo>
                    <a:pt x="14" y="9"/>
                  </a:lnTo>
                  <a:lnTo>
                    <a:pt x="14" y="0"/>
                  </a:lnTo>
                  <a:lnTo>
                    <a:pt x="0" y="0"/>
                  </a:lnTo>
                </a:path>
              </a:pathLst>
            </a:cu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402" name="Group 325"/>
          <p:cNvGrpSpPr>
            <a:grpSpLocks/>
          </p:cNvGrpSpPr>
          <p:nvPr/>
        </p:nvGrpSpPr>
        <p:grpSpPr bwMode="auto">
          <a:xfrm>
            <a:off x="5399088" y="4320474"/>
            <a:ext cx="2352598" cy="309934"/>
            <a:chOff x="2340" y="2106"/>
            <a:chExt cx="1080" cy="130"/>
          </a:xfrm>
        </p:grpSpPr>
        <p:sp>
          <p:nvSpPr>
            <p:cNvPr id="403" name="Line 326"/>
            <p:cNvSpPr>
              <a:spLocks noChangeShapeType="1"/>
            </p:cNvSpPr>
            <p:nvPr/>
          </p:nvSpPr>
          <p:spPr bwMode="auto">
            <a:xfrm>
              <a:off x="2987" y="2191"/>
              <a:ext cx="0" cy="45"/>
            </a:xfrm>
            <a:prstGeom prst="line">
              <a:avLst/>
            </a:prstGeom>
            <a:noFill/>
            <a:ln w="19050">
              <a:solidFill>
                <a:srgbClr val="006DB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4" name="Line 327"/>
            <p:cNvSpPr>
              <a:spLocks noChangeShapeType="1"/>
            </p:cNvSpPr>
            <p:nvPr/>
          </p:nvSpPr>
          <p:spPr bwMode="auto">
            <a:xfrm>
              <a:off x="2525" y="2143"/>
              <a:ext cx="0" cy="36"/>
            </a:xfrm>
            <a:prstGeom prst="line">
              <a:avLst/>
            </a:prstGeom>
            <a:noFill/>
            <a:ln w="19050">
              <a:solidFill>
                <a:srgbClr val="006DB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5" name="Line 328"/>
            <p:cNvSpPr>
              <a:spLocks noChangeShapeType="1"/>
            </p:cNvSpPr>
            <p:nvPr/>
          </p:nvSpPr>
          <p:spPr bwMode="auto">
            <a:xfrm>
              <a:off x="2465" y="2143"/>
              <a:ext cx="0" cy="36"/>
            </a:xfrm>
            <a:prstGeom prst="line">
              <a:avLst/>
            </a:prstGeom>
            <a:noFill/>
            <a:ln w="19050">
              <a:solidFill>
                <a:srgbClr val="006DB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6" name="Line 329"/>
            <p:cNvSpPr>
              <a:spLocks noChangeShapeType="1"/>
            </p:cNvSpPr>
            <p:nvPr/>
          </p:nvSpPr>
          <p:spPr bwMode="auto">
            <a:xfrm>
              <a:off x="2501" y="2143"/>
              <a:ext cx="0" cy="36"/>
            </a:xfrm>
            <a:prstGeom prst="line">
              <a:avLst/>
            </a:prstGeom>
            <a:noFill/>
            <a:ln w="19050">
              <a:solidFill>
                <a:srgbClr val="006DB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7" name="Line 330"/>
            <p:cNvSpPr>
              <a:spLocks noChangeShapeType="1"/>
            </p:cNvSpPr>
            <p:nvPr/>
          </p:nvSpPr>
          <p:spPr bwMode="auto">
            <a:xfrm>
              <a:off x="3383" y="2191"/>
              <a:ext cx="0" cy="45"/>
            </a:xfrm>
            <a:prstGeom prst="line">
              <a:avLst/>
            </a:prstGeom>
            <a:noFill/>
            <a:ln w="19050">
              <a:solidFill>
                <a:srgbClr val="006DB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8" name="Line 331"/>
            <p:cNvSpPr>
              <a:spLocks noChangeShapeType="1"/>
            </p:cNvSpPr>
            <p:nvPr/>
          </p:nvSpPr>
          <p:spPr bwMode="auto">
            <a:xfrm>
              <a:off x="2573" y="2149"/>
              <a:ext cx="0" cy="30"/>
            </a:xfrm>
            <a:prstGeom prst="line">
              <a:avLst/>
            </a:prstGeom>
            <a:noFill/>
            <a:ln w="19050">
              <a:solidFill>
                <a:srgbClr val="006DB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9" name="Line 332"/>
            <p:cNvSpPr>
              <a:spLocks noChangeShapeType="1"/>
            </p:cNvSpPr>
            <p:nvPr/>
          </p:nvSpPr>
          <p:spPr bwMode="auto">
            <a:xfrm>
              <a:off x="3353" y="2191"/>
              <a:ext cx="0" cy="45"/>
            </a:xfrm>
            <a:prstGeom prst="line">
              <a:avLst/>
            </a:prstGeom>
            <a:noFill/>
            <a:ln w="19050">
              <a:solidFill>
                <a:srgbClr val="006DB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0" name="Line 333"/>
            <p:cNvSpPr>
              <a:spLocks noChangeShapeType="1"/>
            </p:cNvSpPr>
            <p:nvPr/>
          </p:nvSpPr>
          <p:spPr bwMode="auto">
            <a:xfrm>
              <a:off x="3401" y="2191"/>
              <a:ext cx="0" cy="45"/>
            </a:xfrm>
            <a:prstGeom prst="line">
              <a:avLst/>
            </a:prstGeom>
            <a:noFill/>
            <a:ln w="19050">
              <a:solidFill>
                <a:srgbClr val="006DB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1" name="Line 334"/>
            <p:cNvSpPr>
              <a:spLocks noChangeShapeType="1"/>
            </p:cNvSpPr>
            <p:nvPr/>
          </p:nvSpPr>
          <p:spPr bwMode="auto">
            <a:xfrm>
              <a:off x="3047" y="2191"/>
              <a:ext cx="0" cy="45"/>
            </a:xfrm>
            <a:prstGeom prst="line">
              <a:avLst/>
            </a:prstGeom>
            <a:noFill/>
            <a:ln w="19050">
              <a:solidFill>
                <a:srgbClr val="006DB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2" name="Line 335"/>
            <p:cNvSpPr>
              <a:spLocks noChangeShapeType="1"/>
            </p:cNvSpPr>
            <p:nvPr/>
          </p:nvSpPr>
          <p:spPr bwMode="auto">
            <a:xfrm>
              <a:off x="2609" y="2149"/>
              <a:ext cx="0" cy="30"/>
            </a:xfrm>
            <a:prstGeom prst="line">
              <a:avLst/>
            </a:prstGeom>
            <a:noFill/>
            <a:ln w="19050">
              <a:solidFill>
                <a:srgbClr val="006DB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3" name="Line 336"/>
            <p:cNvSpPr>
              <a:spLocks noChangeShapeType="1"/>
            </p:cNvSpPr>
            <p:nvPr/>
          </p:nvSpPr>
          <p:spPr bwMode="auto">
            <a:xfrm>
              <a:off x="2765" y="2191"/>
              <a:ext cx="0" cy="45"/>
            </a:xfrm>
            <a:prstGeom prst="line">
              <a:avLst/>
            </a:prstGeom>
            <a:noFill/>
            <a:ln w="19050">
              <a:solidFill>
                <a:srgbClr val="006DB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4" name="Line 337"/>
            <p:cNvSpPr>
              <a:spLocks noChangeShapeType="1"/>
            </p:cNvSpPr>
            <p:nvPr/>
          </p:nvSpPr>
          <p:spPr bwMode="auto">
            <a:xfrm>
              <a:off x="2783" y="2191"/>
              <a:ext cx="0" cy="45"/>
            </a:xfrm>
            <a:prstGeom prst="line">
              <a:avLst/>
            </a:prstGeom>
            <a:noFill/>
            <a:ln w="19050">
              <a:solidFill>
                <a:srgbClr val="006DB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5" name="Line 338"/>
            <p:cNvSpPr>
              <a:spLocks noChangeShapeType="1"/>
            </p:cNvSpPr>
            <p:nvPr/>
          </p:nvSpPr>
          <p:spPr bwMode="auto">
            <a:xfrm>
              <a:off x="2657" y="2191"/>
              <a:ext cx="0" cy="45"/>
            </a:xfrm>
            <a:prstGeom prst="line">
              <a:avLst/>
            </a:prstGeom>
            <a:noFill/>
            <a:ln w="19050">
              <a:solidFill>
                <a:srgbClr val="006DB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6" name="Line 339"/>
            <p:cNvSpPr>
              <a:spLocks noChangeShapeType="1"/>
            </p:cNvSpPr>
            <p:nvPr/>
          </p:nvSpPr>
          <p:spPr bwMode="auto">
            <a:xfrm>
              <a:off x="2669" y="2191"/>
              <a:ext cx="0" cy="45"/>
            </a:xfrm>
            <a:prstGeom prst="line">
              <a:avLst/>
            </a:prstGeom>
            <a:noFill/>
            <a:ln w="19050">
              <a:solidFill>
                <a:srgbClr val="006DB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7" name="Line 340"/>
            <p:cNvSpPr>
              <a:spLocks noChangeShapeType="1"/>
            </p:cNvSpPr>
            <p:nvPr/>
          </p:nvSpPr>
          <p:spPr bwMode="auto">
            <a:xfrm>
              <a:off x="2681" y="2191"/>
              <a:ext cx="0" cy="45"/>
            </a:xfrm>
            <a:prstGeom prst="line">
              <a:avLst/>
            </a:prstGeom>
            <a:noFill/>
            <a:ln w="19050">
              <a:solidFill>
                <a:srgbClr val="006DB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8" name="Line 341"/>
            <p:cNvSpPr>
              <a:spLocks noChangeShapeType="1"/>
            </p:cNvSpPr>
            <p:nvPr/>
          </p:nvSpPr>
          <p:spPr bwMode="auto">
            <a:xfrm>
              <a:off x="2693" y="2191"/>
              <a:ext cx="0" cy="45"/>
            </a:xfrm>
            <a:prstGeom prst="line">
              <a:avLst/>
            </a:prstGeom>
            <a:noFill/>
            <a:ln w="19050">
              <a:solidFill>
                <a:srgbClr val="006DB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9" name="Line 342"/>
            <p:cNvSpPr>
              <a:spLocks noChangeShapeType="1"/>
            </p:cNvSpPr>
            <p:nvPr/>
          </p:nvSpPr>
          <p:spPr bwMode="auto">
            <a:xfrm>
              <a:off x="2747" y="2191"/>
              <a:ext cx="0" cy="45"/>
            </a:xfrm>
            <a:prstGeom prst="line">
              <a:avLst/>
            </a:prstGeom>
            <a:noFill/>
            <a:ln w="19050">
              <a:solidFill>
                <a:srgbClr val="006DB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0" name="Freeform 343"/>
            <p:cNvSpPr>
              <a:spLocks/>
            </p:cNvSpPr>
            <p:nvPr/>
          </p:nvSpPr>
          <p:spPr bwMode="auto">
            <a:xfrm>
              <a:off x="2340" y="2106"/>
              <a:ext cx="1080" cy="108"/>
            </a:xfrm>
            <a:custGeom>
              <a:avLst/>
              <a:gdLst>
                <a:gd name="T0" fmla="*/ 180 w 180"/>
                <a:gd name="T1" fmla="*/ 18 h 18"/>
                <a:gd name="T2" fmla="*/ 48 w 180"/>
                <a:gd name="T3" fmla="*/ 18 h 18"/>
                <a:gd name="T4" fmla="*/ 48 w 180"/>
                <a:gd name="T5" fmla="*/ 11 h 18"/>
                <a:gd name="T6" fmla="*/ 20 w 180"/>
                <a:gd name="T7" fmla="*/ 11 h 18"/>
                <a:gd name="T8" fmla="*/ 20 w 180"/>
                <a:gd name="T9" fmla="*/ 8 h 18"/>
                <a:gd name="T10" fmla="*/ 10 w 180"/>
                <a:gd name="T11" fmla="*/ 8 h 18"/>
                <a:gd name="T12" fmla="*/ 10 w 180"/>
                <a:gd name="T13" fmla="*/ 4 h 18"/>
                <a:gd name="T14" fmla="*/ 9 w 180"/>
                <a:gd name="T15" fmla="*/ 4 h 18"/>
                <a:gd name="T16" fmla="*/ 9 w 180"/>
                <a:gd name="T17" fmla="*/ 3 h 18"/>
                <a:gd name="T18" fmla="*/ 7 w 180"/>
                <a:gd name="T19" fmla="*/ 3 h 18"/>
                <a:gd name="T20" fmla="*/ 7 w 180"/>
                <a:gd name="T21" fmla="*/ 0 h 18"/>
                <a:gd name="T22" fmla="*/ 0 w 18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0" h="18">
                  <a:moveTo>
                    <a:pt x="180" y="18"/>
                  </a:moveTo>
                  <a:lnTo>
                    <a:pt x="48" y="18"/>
                  </a:lnTo>
                  <a:lnTo>
                    <a:pt x="48" y="11"/>
                  </a:lnTo>
                  <a:lnTo>
                    <a:pt x="20" y="11"/>
                  </a:lnTo>
                  <a:lnTo>
                    <a:pt x="20" y="8"/>
                  </a:lnTo>
                  <a:lnTo>
                    <a:pt x="10" y="8"/>
                  </a:lnTo>
                  <a:lnTo>
                    <a:pt x="10" y="4"/>
                  </a:lnTo>
                  <a:lnTo>
                    <a:pt x="9" y="4"/>
                  </a:lnTo>
                  <a:lnTo>
                    <a:pt x="9" y="3"/>
                  </a:lnTo>
                  <a:lnTo>
                    <a:pt x="7" y="3"/>
                  </a:lnTo>
                  <a:lnTo>
                    <a:pt x="7" y="0"/>
                  </a:lnTo>
                  <a:lnTo>
                    <a:pt x="0" y="0"/>
                  </a:lnTo>
                </a:path>
              </a:pathLst>
            </a:custGeom>
            <a:noFill/>
            <a:ln w="19050">
              <a:solidFill>
                <a:srgbClr val="006DB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421" name="Group 344"/>
          <p:cNvGrpSpPr>
            <a:grpSpLocks/>
          </p:cNvGrpSpPr>
          <p:nvPr/>
        </p:nvGrpSpPr>
        <p:grpSpPr bwMode="auto">
          <a:xfrm>
            <a:off x="5399088" y="4320474"/>
            <a:ext cx="2173039" cy="605225"/>
            <a:chOff x="2371" y="2018"/>
            <a:chExt cx="1014" cy="279"/>
          </a:xfrm>
        </p:grpSpPr>
        <p:sp>
          <p:nvSpPr>
            <p:cNvPr id="422" name="Line 345"/>
            <p:cNvSpPr>
              <a:spLocks noChangeShapeType="1"/>
            </p:cNvSpPr>
            <p:nvPr/>
          </p:nvSpPr>
          <p:spPr bwMode="auto">
            <a:xfrm>
              <a:off x="2635" y="2222"/>
              <a:ext cx="0" cy="45"/>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3" name="Line 346"/>
            <p:cNvSpPr>
              <a:spLocks noChangeShapeType="1"/>
            </p:cNvSpPr>
            <p:nvPr/>
          </p:nvSpPr>
          <p:spPr bwMode="auto">
            <a:xfrm>
              <a:off x="2509" y="2168"/>
              <a:ext cx="0" cy="45"/>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4" name="Line 347"/>
            <p:cNvSpPr>
              <a:spLocks noChangeShapeType="1"/>
            </p:cNvSpPr>
            <p:nvPr/>
          </p:nvSpPr>
          <p:spPr bwMode="auto">
            <a:xfrm>
              <a:off x="2473" y="2168"/>
              <a:ext cx="0" cy="3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5" name="Line 348"/>
            <p:cNvSpPr>
              <a:spLocks noChangeShapeType="1"/>
            </p:cNvSpPr>
            <p:nvPr/>
          </p:nvSpPr>
          <p:spPr bwMode="auto">
            <a:xfrm>
              <a:off x="2497" y="2168"/>
              <a:ext cx="0" cy="45"/>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6" name="Line 349"/>
            <p:cNvSpPr>
              <a:spLocks noChangeShapeType="1"/>
            </p:cNvSpPr>
            <p:nvPr/>
          </p:nvSpPr>
          <p:spPr bwMode="auto">
            <a:xfrm>
              <a:off x="2665" y="2222"/>
              <a:ext cx="0" cy="45"/>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7" name="Line 350"/>
            <p:cNvSpPr>
              <a:spLocks noChangeShapeType="1"/>
            </p:cNvSpPr>
            <p:nvPr/>
          </p:nvSpPr>
          <p:spPr bwMode="auto">
            <a:xfrm>
              <a:off x="2521" y="2168"/>
              <a:ext cx="0" cy="45"/>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8" name="Line 351"/>
            <p:cNvSpPr>
              <a:spLocks noChangeShapeType="1"/>
            </p:cNvSpPr>
            <p:nvPr/>
          </p:nvSpPr>
          <p:spPr bwMode="auto">
            <a:xfrm>
              <a:off x="2683" y="2222"/>
              <a:ext cx="0" cy="45"/>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9" name="Line 352"/>
            <p:cNvSpPr>
              <a:spLocks noChangeShapeType="1"/>
            </p:cNvSpPr>
            <p:nvPr/>
          </p:nvSpPr>
          <p:spPr bwMode="auto">
            <a:xfrm>
              <a:off x="2767" y="2252"/>
              <a:ext cx="0" cy="45"/>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0" name="Line 353"/>
            <p:cNvSpPr>
              <a:spLocks noChangeShapeType="1"/>
            </p:cNvSpPr>
            <p:nvPr/>
          </p:nvSpPr>
          <p:spPr bwMode="auto">
            <a:xfrm>
              <a:off x="2647" y="2222"/>
              <a:ext cx="0" cy="45"/>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1" name="Line 354"/>
            <p:cNvSpPr>
              <a:spLocks noChangeShapeType="1"/>
            </p:cNvSpPr>
            <p:nvPr/>
          </p:nvSpPr>
          <p:spPr bwMode="auto">
            <a:xfrm>
              <a:off x="2545" y="2192"/>
              <a:ext cx="0" cy="3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2" name="Line 355"/>
            <p:cNvSpPr>
              <a:spLocks noChangeShapeType="1"/>
            </p:cNvSpPr>
            <p:nvPr/>
          </p:nvSpPr>
          <p:spPr bwMode="auto">
            <a:xfrm>
              <a:off x="2569" y="2204"/>
              <a:ext cx="0" cy="36"/>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3" name="Line 356"/>
            <p:cNvSpPr>
              <a:spLocks noChangeShapeType="1"/>
            </p:cNvSpPr>
            <p:nvPr/>
          </p:nvSpPr>
          <p:spPr bwMode="auto">
            <a:xfrm>
              <a:off x="2605" y="2204"/>
              <a:ext cx="0" cy="36"/>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4" name="Line 357"/>
            <p:cNvSpPr>
              <a:spLocks noChangeShapeType="1"/>
            </p:cNvSpPr>
            <p:nvPr/>
          </p:nvSpPr>
          <p:spPr bwMode="auto">
            <a:xfrm>
              <a:off x="2713" y="2252"/>
              <a:ext cx="0" cy="45"/>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5" name="Line 358"/>
            <p:cNvSpPr>
              <a:spLocks noChangeShapeType="1"/>
            </p:cNvSpPr>
            <p:nvPr/>
          </p:nvSpPr>
          <p:spPr bwMode="auto">
            <a:xfrm>
              <a:off x="2725" y="2252"/>
              <a:ext cx="0" cy="45"/>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6" name="Line 359"/>
            <p:cNvSpPr>
              <a:spLocks noChangeShapeType="1"/>
            </p:cNvSpPr>
            <p:nvPr/>
          </p:nvSpPr>
          <p:spPr bwMode="auto">
            <a:xfrm>
              <a:off x="2737" y="2252"/>
              <a:ext cx="0" cy="45"/>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7" name="Line 360"/>
            <p:cNvSpPr>
              <a:spLocks noChangeShapeType="1"/>
            </p:cNvSpPr>
            <p:nvPr/>
          </p:nvSpPr>
          <p:spPr bwMode="auto">
            <a:xfrm>
              <a:off x="2749" y="2252"/>
              <a:ext cx="0" cy="45"/>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8" name="Line 361"/>
            <p:cNvSpPr>
              <a:spLocks noChangeShapeType="1"/>
            </p:cNvSpPr>
            <p:nvPr/>
          </p:nvSpPr>
          <p:spPr bwMode="auto">
            <a:xfrm>
              <a:off x="2581" y="2204"/>
              <a:ext cx="0" cy="36"/>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9" name="Line 362"/>
            <p:cNvSpPr>
              <a:spLocks noChangeShapeType="1"/>
            </p:cNvSpPr>
            <p:nvPr/>
          </p:nvSpPr>
          <p:spPr bwMode="auto">
            <a:xfrm>
              <a:off x="2875" y="2252"/>
              <a:ext cx="0" cy="45"/>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0" name="Line 363"/>
            <p:cNvSpPr>
              <a:spLocks noChangeShapeType="1"/>
            </p:cNvSpPr>
            <p:nvPr/>
          </p:nvSpPr>
          <p:spPr bwMode="auto">
            <a:xfrm>
              <a:off x="2989" y="2252"/>
              <a:ext cx="0" cy="45"/>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1" name="Line 364"/>
            <p:cNvSpPr>
              <a:spLocks noChangeShapeType="1"/>
            </p:cNvSpPr>
            <p:nvPr/>
          </p:nvSpPr>
          <p:spPr bwMode="auto">
            <a:xfrm>
              <a:off x="2857" y="2252"/>
              <a:ext cx="0" cy="45"/>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2" name="Line 365"/>
            <p:cNvSpPr>
              <a:spLocks noChangeShapeType="1"/>
            </p:cNvSpPr>
            <p:nvPr/>
          </p:nvSpPr>
          <p:spPr bwMode="auto">
            <a:xfrm>
              <a:off x="2893" y="2252"/>
              <a:ext cx="0" cy="45"/>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3" name="Line 366"/>
            <p:cNvSpPr>
              <a:spLocks noChangeShapeType="1"/>
            </p:cNvSpPr>
            <p:nvPr/>
          </p:nvSpPr>
          <p:spPr bwMode="auto">
            <a:xfrm>
              <a:off x="2905" y="2252"/>
              <a:ext cx="0" cy="45"/>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4" name="Line 367"/>
            <p:cNvSpPr>
              <a:spLocks noChangeShapeType="1"/>
            </p:cNvSpPr>
            <p:nvPr/>
          </p:nvSpPr>
          <p:spPr bwMode="auto">
            <a:xfrm>
              <a:off x="2779" y="2252"/>
              <a:ext cx="0" cy="45"/>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5" name="Line 368"/>
            <p:cNvSpPr>
              <a:spLocks noChangeShapeType="1"/>
            </p:cNvSpPr>
            <p:nvPr/>
          </p:nvSpPr>
          <p:spPr bwMode="auto">
            <a:xfrm>
              <a:off x="3085" y="2252"/>
              <a:ext cx="0" cy="45"/>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6" name="Line 369"/>
            <p:cNvSpPr>
              <a:spLocks noChangeShapeType="1"/>
            </p:cNvSpPr>
            <p:nvPr/>
          </p:nvSpPr>
          <p:spPr bwMode="auto">
            <a:xfrm>
              <a:off x="2797" y="2252"/>
              <a:ext cx="0" cy="45"/>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7" name="Line 370"/>
            <p:cNvSpPr>
              <a:spLocks noChangeShapeType="1"/>
            </p:cNvSpPr>
            <p:nvPr/>
          </p:nvSpPr>
          <p:spPr bwMode="auto">
            <a:xfrm>
              <a:off x="3001" y="2252"/>
              <a:ext cx="0" cy="45"/>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8" name="Line 371"/>
            <p:cNvSpPr>
              <a:spLocks noChangeShapeType="1"/>
            </p:cNvSpPr>
            <p:nvPr/>
          </p:nvSpPr>
          <p:spPr bwMode="auto">
            <a:xfrm>
              <a:off x="2935" y="2252"/>
              <a:ext cx="0" cy="45"/>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9" name="Line 372"/>
            <p:cNvSpPr>
              <a:spLocks noChangeShapeType="1"/>
            </p:cNvSpPr>
            <p:nvPr/>
          </p:nvSpPr>
          <p:spPr bwMode="auto">
            <a:xfrm>
              <a:off x="2815" y="2252"/>
              <a:ext cx="0" cy="45"/>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0" name="Line 373"/>
            <p:cNvSpPr>
              <a:spLocks noChangeShapeType="1"/>
            </p:cNvSpPr>
            <p:nvPr/>
          </p:nvSpPr>
          <p:spPr bwMode="auto">
            <a:xfrm>
              <a:off x="2839" y="2252"/>
              <a:ext cx="0" cy="45"/>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1" name="Line 374"/>
            <p:cNvSpPr>
              <a:spLocks noChangeShapeType="1"/>
            </p:cNvSpPr>
            <p:nvPr/>
          </p:nvSpPr>
          <p:spPr bwMode="auto">
            <a:xfrm>
              <a:off x="3379" y="2252"/>
              <a:ext cx="0" cy="45"/>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2" name="Line 375"/>
            <p:cNvSpPr>
              <a:spLocks noChangeShapeType="1"/>
            </p:cNvSpPr>
            <p:nvPr/>
          </p:nvSpPr>
          <p:spPr bwMode="auto">
            <a:xfrm>
              <a:off x="3121" y="2252"/>
              <a:ext cx="0" cy="45"/>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3" name="Line 376"/>
            <p:cNvSpPr>
              <a:spLocks noChangeShapeType="1"/>
            </p:cNvSpPr>
            <p:nvPr/>
          </p:nvSpPr>
          <p:spPr bwMode="auto">
            <a:xfrm>
              <a:off x="3217" y="2252"/>
              <a:ext cx="0" cy="45"/>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4" name="Line 377"/>
            <p:cNvSpPr>
              <a:spLocks noChangeShapeType="1"/>
            </p:cNvSpPr>
            <p:nvPr/>
          </p:nvSpPr>
          <p:spPr bwMode="auto">
            <a:xfrm>
              <a:off x="3103" y="2252"/>
              <a:ext cx="0" cy="45"/>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5" name="Line 378"/>
            <p:cNvSpPr>
              <a:spLocks noChangeShapeType="1"/>
            </p:cNvSpPr>
            <p:nvPr/>
          </p:nvSpPr>
          <p:spPr bwMode="auto">
            <a:xfrm>
              <a:off x="3175" y="2252"/>
              <a:ext cx="0" cy="45"/>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6" name="Freeform 379"/>
            <p:cNvSpPr>
              <a:spLocks/>
            </p:cNvSpPr>
            <p:nvPr/>
          </p:nvSpPr>
          <p:spPr bwMode="auto">
            <a:xfrm>
              <a:off x="2371" y="2018"/>
              <a:ext cx="1014" cy="258"/>
            </a:xfrm>
            <a:custGeom>
              <a:avLst/>
              <a:gdLst>
                <a:gd name="T0" fmla="*/ 169 w 169"/>
                <a:gd name="T1" fmla="*/ 43 h 43"/>
                <a:gd name="T2" fmla="*/ 54 w 169"/>
                <a:gd name="T3" fmla="*/ 43 h 43"/>
                <a:gd name="T4" fmla="*/ 54 w 169"/>
                <a:gd name="T5" fmla="*/ 38 h 43"/>
                <a:gd name="T6" fmla="*/ 41 w 169"/>
                <a:gd name="T7" fmla="*/ 38 h 43"/>
                <a:gd name="T8" fmla="*/ 41 w 169"/>
                <a:gd name="T9" fmla="*/ 34 h 43"/>
                <a:gd name="T10" fmla="*/ 30 w 169"/>
                <a:gd name="T11" fmla="*/ 34 h 43"/>
                <a:gd name="T12" fmla="*/ 30 w 169"/>
                <a:gd name="T13" fmla="*/ 32 h 43"/>
                <a:gd name="T14" fmla="*/ 27 w 169"/>
                <a:gd name="T15" fmla="*/ 32 h 43"/>
                <a:gd name="T16" fmla="*/ 27 w 169"/>
                <a:gd name="T17" fmla="*/ 29 h 43"/>
                <a:gd name="T18" fmla="*/ 20 w 169"/>
                <a:gd name="T19" fmla="*/ 29 h 43"/>
                <a:gd name="T20" fmla="*/ 20 w 169"/>
                <a:gd name="T21" fmla="*/ 27 h 43"/>
                <a:gd name="T22" fmla="*/ 16 w 169"/>
                <a:gd name="T23" fmla="*/ 27 h 43"/>
                <a:gd name="T24" fmla="*/ 16 w 169"/>
                <a:gd name="T25" fmla="*/ 26 h 43"/>
                <a:gd name="T26" fmla="*/ 14 w 169"/>
                <a:gd name="T27" fmla="*/ 26 h 43"/>
                <a:gd name="T28" fmla="*/ 14 w 169"/>
                <a:gd name="T29" fmla="*/ 21 h 43"/>
                <a:gd name="T30" fmla="*/ 9 w 169"/>
                <a:gd name="T31" fmla="*/ 21 h 43"/>
                <a:gd name="T32" fmla="*/ 9 w 169"/>
                <a:gd name="T33" fmla="*/ 14 h 43"/>
                <a:gd name="T34" fmla="*/ 8 w 169"/>
                <a:gd name="T35" fmla="*/ 14 h 43"/>
                <a:gd name="T36" fmla="*/ 7 w 169"/>
                <a:gd name="T37" fmla="*/ 14 h 43"/>
                <a:gd name="T38" fmla="*/ 7 w 169"/>
                <a:gd name="T39" fmla="*/ 6 h 43"/>
                <a:gd name="T40" fmla="*/ 5 w 169"/>
                <a:gd name="T41" fmla="*/ 6 h 43"/>
                <a:gd name="T42" fmla="*/ 5 w 169"/>
                <a:gd name="T43" fmla="*/ 3 h 43"/>
                <a:gd name="T44" fmla="*/ 3 w 169"/>
                <a:gd name="T45" fmla="*/ 3 h 43"/>
                <a:gd name="T46" fmla="*/ 3 w 169"/>
                <a:gd name="T47" fmla="*/ 1 h 43"/>
                <a:gd name="T48" fmla="*/ 3 w 169"/>
                <a:gd name="T49" fmla="*/ 0 h 43"/>
                <a:gd name="T50" fmla="*/ 0 w 169"/>
                <a:gd name="T5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9" h="43">
                  <a:moveTo>
                    <a:pt x="169" y="43"/>
                  </a:moveTo>
                  <a:lnTo>
                    <a:pt x="54" y="43"/>
                  </a:lnTo>
                  <a:lnTo>
                    <a:pt x="54" y="38"/>
                  </a:lnTo>
                  <a:lnTo>
                    <a:pt x="41" y="38"/>
                  </a:lnTo>
                  <a:lnTo>
                    <a:pt x="41" y="34"/>
                  </a:lnTo>
                  <a:lnTo>
                    <a:pt x="30" y="34"/>
                  </a:lnTo>
                  <a:lnTo>
                    <a:pt x="30" y="32"/>
                  </a:lnTo>
                  <a:lnTo>
                    <a:pt x="27" y="32"/>
                  </a:lnTo>
                  <a:lnTo>
                    <a:pt x="27" y="29"/>
                  </a:lnTo>
                  <a:lnTo>
                    <a:pt x="20" y="29"/>
                  </a:lnTo>
                  <a:lnTo>
                    <a:pt x="20" y="27"/>
                  </a:lnTo>
                  <a:lnTo>
                    <a:pt x="16" y="27"/>
                  </a:lnTo>
                  <a:lnTo>
                    <a:pt x="16" y="26"/>
                  </a:lnTo>
                  <a:lnTo>
                    <a:pt x="14" y="26"/>
                  </a:lnTo>
                  <a:lnTo>
                    <a:pt x="14" y="21"/>
                  </a:lnTo>
                  <a:lnTo>
                    <a:pt x="9" y="21"/>
                  </a:lnTo>
                  <a:lnTo>
                    <a:pt x="9" y="14"/>
                  </a:lnTo>
                  <a:lnTo>
                    <a:pt x="8" y="14"/>
                  </a:lnTo>
                  <a:lnTo>
                    <a:pt x="7" y="14"/>
                  </a:lnTo>
                  <a:lnTo>
                    <a:pt x="7" y="6"/>
                  </a:lnTo>
                  <a:lnTo>
                    <a:pt x="5" y="6"/>
                  </a:lnTo>
                  <a:lnTo>
                    <a:pt x="5" y="3"/>
                  </a:lnTo>
                  <a:lnTo>
                    <a:pt x="3" y="3"/>
                  </a:lnTo>
                  <a:lnTo>
                    <a:pt x="3" y="1"/>
                  </a:lnTo>
                  <a:lnTo>
                    <a:pt x="3" y="0"/>
                  </a:lnTo>
                  <a:lnTo>
                    <a:pt x="0" y="0"/>
                  </a:lnTo>
                </a:path>
              </a:pathLst>
            </a:cu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457" name="Group 380"/>
          <p:cNvGrpSpPr>
            <a:grpSpLocks/>
          </p:cNvGrpSpPr>
          <p:nvPr/>
        </p:nvGrpSpPr>
        <p:grpSpPr bwMode="auto">
          <a:xfrm>
            <a:off x="5399088" y="4320474"/>
            <a:ext cx="2728569" cy="864457"/>
            <a:chOff x="2228" y="1956"/>
            <a:chExt cx="1302" cy="411"/>
          </a:xfrm>
        </p:grpSpPr>
        <p:sp>
          <p:nvSpPr>
            <p:cNvPr id="458" name="Line 381"/>
            <p:cNvSpPr>
              <a:spLocks noChangeShapeType="1"/>
            </p:cNvSpPr>
            <p:nvPr/>
          </p:nvSpPr>
          <p:spPr bwMode="auto">
            <a:xfrm>
              <a:off x="2594" y="2322"/>
              <a:ext cx="0" cy="45"/>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9" name="Line 382"/>
            <p:cNvSpPr>
              <a:spLocks noChangeShapeType="1"/>
            </p:cNvSpPr>
            <p:nvPr/>
          </p:nvSpPr>
          <p:spPr bwMode="auto">
            <a:xfrm>
              <a:off x="2402" y="2256"/>
              <a:ext cx="0" cy="30"/>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0" name="Line 383"/>
            <p:cNvSpPr>
              <a:spLocks noChangeShapeType="1"/>
            </p:cNvSpPr>
            <p:nvPr/>
          </p:nvSpPr>
          <p:spPr bwMode="auto">
            <a:xfrm>
              <a:off x="2330" y="2172"/>
              <a:ext cx="0" cy="36"/>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1" name="Line 384"/>
            <p:cNvSpPr>
              <a:spLocks noChangeShapeType="1"/>
            </p:cNvSpPr>
            <p:nvPr/>
          </p:nvSpPr>
          <p:spPr bwMode="auto">
            <a:xfrm>
              <a:off x="2354" y="2208"/>
              <a:ext cx="0" cy="30"/>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2" name="Line 385"/>
            <p:cNvSpPr>
              <a:spLocks noChangeShapeType="1"/>
            </p:cNvSpPr>
            <p:nvPr/>
          </p:nvSpPr>
          <p:spPr bwMode="auto">
            <a:xfrm>
              <a:off x="2702" y="2322"/>
              <a:ext cx="0" cy="45"/>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3" name="Line 386"/>
            <p:cNvSpPr>
              <a:spLocks noChangeShapeType="1"/>
            </p:cNvSpPr>
            <p:nvPr/>
          </p:nvSpPr>
          <p:spPr bwMode="auto">
            <a:xfrm>
              <a:off x="2450" y="2280"/>
              <a:ext cx="0" cy="30"/>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4" name="Line 387"/>
            <p:cNvSpPr>
              <a:spLocks noChangeShapeType="1"/>
            </p:cNvSpPr>
            <p:nvPr/>
          </p:nvSpPr>
          <p:spPr bwMode="auto">
            <a:xfrm>
              <a:off x="2672" y="2322"/>
              <a:ext cx="0" cy="45"/>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5" name="Line 388"/>
            <p:cNvSpPr>
              <a:spLocks noChangeShapeType="1"/>
            </p:cNvSpPr>
            <p:nvPr/>
          </p:nvSpPr>
          <p:spPr bwMode="auto">
            <a:xfrm>
              <a:off x="2774" y="2322"/>
              <a:ext cx="0" cy="45"/>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6" name="Line 389"/>
            <p:cNvSpPr>
              <a:spLocks noChangeShapeType="1"/>
            </p:cNvSpPr>
            <p:nvPr/>
          </p:nvSpPr>
          <p:spPr bwMode="auto">
            <a:xfrm>
              <a:off x="2648" y="2322"/>
              <a:ext cx="0" cy="45"/>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7" name="Line 390"/>
            <p:cNvSpPr>
              <a:spLocks noChangeShapeType="1"/>
            </p:cNvSpPr>
            <p:nvPr/>
          </p:nvSpPr>
          <p:spPr bwMode="auto">
            <a:xfrm>
              <a:off x="2486" y="2322"/>
              <a:ext cx="0" cy="45"/>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8" name="Line 391"/>
            <p:cNvSpPr>
              <a:spLocks noChangeShapeType="1"/>
            </p:cNvSpPr>
            <p:nvPr/>
          </p:nvSpPr>
          <p:spPr bwMode="auto">
            <a:xfrm>
              <a:off x="2558" y="2322"/>
              <a:ext cx="0" cy="45"/>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9" name="Line 392"/>
            <p:cNvSpPr>
              <a:spLocks noChangeShapeType="1"/>
            </p:cNvSpPr>
            <p:nvPr/>
          </p:nvSpPr>
          <p:spPr bwMode="auto">
            <a:xfrm>
              <a:off x="2534" y="2322"/>
              <a:ext cx="0" cy="45"/>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0" name="Line 393"/>
            <p:cNvSpPr>
              <a:spLocks noChangeShapeType="1"/>
            </p:cNvSpPr>
            <p:nvPr/>
          </p:nvSpPr>
          <p:spPr bwMode="auto">
            <a:xfrm>
              <a:off x="2516" y="2322"/>
              <a:ext cx="0" cy="45"/>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1" name="Line 394"/>
            <p:cNvSpPr>
              <a:spLocks noChangeShapeType="1"/>
            </p:cNvSpPr>
            <p:nvPr/>
          </p:nvSpPr>
          <p:spPr bwMode="auto">
            <a:xfrm>
              <a:off x="2846" y="2322"/>
              <a:ext cx="0" cy="45"/>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2" name="Line 395"/>
            <p:cNvSpPr>
              <a:spLocks noChangeShapeType="1"/>
            </p:cNvSpPr>
            <p:nvPr/>
          </p:nvSpPr>
          <p:spPr bwMode="auto">
            <a:xfrm>
              <a:off x="3068" y="2322"/>
              <a:ext cx="0" cy="45"/>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3" name="Line 396"/>
            <p:cNvSpPr>
              <a:spLocks noChangeShapeType="1"/>
            </p:cNvSpPr>
            <p:nvPr/>
          </p:nvSpPr>
          <p:spPr bwMode="auto">
            <a:xfrm>
              <a:off x="3524" y="2322"/>
              <a:ext cx="0" cy="45"/>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4" name="Line 397"/>
            <p:cNvSpPr>
              <a:spLocks noChangeShapeType="1"/>
            </p:cNvSpPr>
            <p:nvPr/>
          </p:nvSpPr>
          <p:spPr bwMode="auto">
            <a:xfrm>
              <a:off x="3176" y="2322"/>
              <a:ext cx="0" cy="45"/>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5" name="Freeform 398"/>
            <p:cNvSpPr>
              <a:spLocks/>
            </p:cNvSpPr>
            <p:nvPr/>
          </p:nvSpPr>
          <p:spPr bwMode="auto">
            <a:xfrm>
              <a:off x="2228" y="1956"/>
              <a:ext cx="1302" cy="390"/>
            </a:xfrm>
            <a:custGeom>
              <a:avLst/>
              <a:gdLst>
                <a:gd name="T0" fmla="*/ 217 w 217"/>
                <a:gd name="T1" fmla="*/ 65 h 65"/>
                <a:gd name="T2" fmla="*/ 40 w 217"/>
                <a:gd name="T3" fmla="*/ 65 h 65"/>
                <a:gd name="T4" fmla="*/ 40 w 217"/>
                <a:gd name="T5" fmla="*/ 57 h 65"/>
                <a:gd name="T6" fmla="*/ 36 w 217"/>
                <a:gd name="T7" fmla="*/ 57 h 65"/>
                <a:gd name="T8" fmla="*/ 36 w 217"/>
                <a:gd name="T9" fmla="*/ 55 h 65"/>
                <a:gd name="T10" fmla="*/ 30 w 217"/>
                <a:gd name="T11" fmla="*/ 55 h 65"/>
                <a:gd name="T12" fmla="*/ 30 w 217"/>
                <a:gd name="T13" fmla="*/ 51 h 65"/>
                <a:gd name="T14" fmla="*/ 29 w 217"/>
                <a:gd name="T15" fmla="*/ 51 h 65"/>
                <a:gd name="T16" fmla="*/ 29 w 217"/>
                <a:gd name="T17" fmla="*/ 47 h 65"/>
                <a:gd name="T18" fmla="*/ 24 w 217"/>
                <a:gd name="T19" fmla="*/ 47 h 65"/>
                <a:gd name="T20" fmla="*/ 24 w 217"/>
                <a:gd name="T21" fmla="*/ 45 h 65"/>
                <a:gd name="T22" fmla="*/ 19 w 217"/>
                <a:gd name="T23" fmla="*/ 45 h 65"/>
                <a:gd name="T24" fmla="*/ 19 w 217"/>
                <a:gd name="T25" fmla="*/ 41 h 65"/>
                <a:gd name="T26" fmla="*/ 17 w 217"/>
                <a:gd name="T27" fmla="*/ 41 h 65"/>
                <a:gd name="T28" fmla="*/ 17 w 217"/>
                <a:gd name="T29" fmla="*/ 38 h 65"/>
                <a:gd name="T30" fmla="*/ 16 w 217"/>
                <a:gd name="T31" fmla="*/ 38 h 65"/>
                <a:gd name="T32" fmla="*/ 16 w 217"/>
                <a:gd name="T33" fmla="*/ 32 h 65"/>
                <a:gd name="T34" fmla="*/ 13 w 217"/>
                <a:gd name="T35" fmla="*/ 32 h 65"/>
                <a:gd name="T36" fmla="*/ 13 w 217"/>
                <a:gd name="T37" fmla="*/ 26 h 65"/>
                <a:gd name="T38" fmla="*/ 10 w 217"/>
                <a:gd name="T39" fmla="*/ 26 h 65"/>
                <a:gd name="T40" fmla="*/ 10 w 217"/>
                <a:gd name="T41" fmla="*/ 24 h 65"/>
                <a:gd name="T42" fmla="*/ 9 w 217"/>
                <a:gd name="T43" fmla="*/ 24 h 65"/>
                <a:gd name="T44" fmla="*/ 9 w 217"/>
                <a:gd name="T45" fmla="*/ 15 h 65"/>
                <a:gd name="T46" fmla="*/ 7 w 217"/>
                <a:gd name="T47" fmla="*/ 15 h 65"/>
                <a:gd name="T48" fmla="*/ 7 w 217"/>
                <a:gd name="T49" fmla="*/ 9 h 65"/>
                <a:gd name="T50" fmla="*/ 6 w 217"/>
                <a:gd name="T51" fmla="*/ 9 h 65"/>
                <a:gd name="T52" fmla="*/ 6 w 217"/>
                <a:gd name="T53" fmla="*/ 5 h 65"/>
                <a:gd name="T54" fmla="*/ 4 w 217"/>
                <a:gd name="T55" fmla="*/ 5 h 65"/>
                <a:gd name="T56" fmla="*/ 4 w 217"/>
                <a:gd name="T57" fmla="*/ 0 h 65"/>
                <a:gd name="T58" fmla="*/ 0 w 217"/>
                <a:gd name="T5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7" h="65">
                  <a:moveTo>
                    <a:pt x="217" y="65"/>
                  </a:moveTo>
                  <a:lnTo>
                    <a:pt x="40" y="65"/>
                  </a:lnTo>
                  <a:lnTo>
                    <a:pt x="40" y="57"/>
                  </a:lnTo>
                  <a:lnTo>
                    <a:pt x="36" y="57"/>
                  </a:lnTo>
                  <a:lnTo>
                    <a:pt x="36" y="55"/>
                  </a:lnTo>
                  <a:lnTo>
                    <a:pt x="30" y="55"/>
                  </a:lnTo>
                  <a:lnTo>
                    <a:pt x="30" y="51"/>
                  </a:lnTo>
                  <a:lnTo>
                    <a:pt x="29" y="51"/>
                  </a:lnTo>
                  <a:lnTo>
                    <a:pt x="29" y="47"/>
                  </a:lnTo>
                  <a:lnTo>
                    <a:pt x="24" y="47"/>
                  </a:lnTo>
                  <a:lnTo>
                    <a:pt x="24" y="45"/>
                  </a:lnTo>
                  <a:lnTo>
                    <a:pt x="19" y="45"/>
                  </a:lnTo>
                  <a:lnTo>
                    <a:pt x="19" y="41"/>
                  </a:lnTo>
                  <a:lnTo>
                    <a:pt x="17" y="41"/>
                  </a:lnTo>
                  <a:lnTo>
                    <a:pt x="17" y="38"/>
                  </a:lnTo>
                  <a:lnTo>
                    <a:pt x="16" y="38"/>
                  </a:lnTo>
                  <a:lnTo>
                    <a:pt x="16" y="32"/>
                  </a:lnTo>
                  <a:lnTo>
                    <a:pt x="13" y="32"/>
                  </a:lnTo>
                  <a:lnTo>
                    <a:pt x="13" y="26"/>
                  </a:lnTo>
                  <a:lnTo>
                    <a:pt x="10" y="26"/>
                  </a:lnTo>
                  <a:lnTo>
                    <a:pt x="10" y="24"/>
                  </a:lnTo>
                  <a:lnTo>
                    <a:pt x="9" y="24"/>
                  </a:lnTo>
                  <a:lnTo>
                    <a:pt x="9" y="15"/>
                  </a:lnTo>
                  <a:lnTo>
                    <a:pt x="7" y="15"/>
                  </a:lnTo>
                  <a:lnTo>
                    <a:pt x="7" y="9"/>
                  </a:lnTo>
                  <a:lnTo>
                    <a:pt x="6" y="9"/>
                  </a:lnTo>
                  <a:lnTo>
                    <a:pt x="6" y="5"/>
                  </a:lnTo>
                  <a:lnTo>
                    <a:pt x="4" y="5"/>
                  </a:lnTo>
                  <a:lnTo>
                    <a:pt x="4" y="0"/>
                  </a:lnTo>
                  <a:lnTo>
                    <a:pt x="0" y="0"/>
                  </a:lnTo>
                </a:path>
              </a:pathLst>
            </a:cu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476" name="Group 399"/>
          <p:cNvGrpSpPr>
            <a:grpSpLocks/>
          </p:cNvGrpSpPr>
          <p:nvPr/>
        </p:nvGrpSpPr>
        <p:grpSpPr bwMode="auto">
          <a:xfrm>
            <a:off x="1420220" y="4324421"/>
            <a:ext cx="2141203" cy="434884"/>
            <a:chOff x="2373" y="2058"/>
            <a:chExt cx="1008" cy="207"/>
          </a:xfrm>
        </p:grpSpPr>
        <p:sp>
          <p:nvSpPr>
            <p:cNvPr id="477" name="Line 400"/>
            <p:cNvSpPr>
              <a:spLocks noChangeShapeType="1"/>
            </p:cNvSpPr>
            <p:nvPr/>
          </p:nvSpPr>
          <p:spPr bwMode="auto">
            <a:xfrm>
              <a:off x="2757" y="2220"/>
              <a:ext cx="0" cy="45"/>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8" name="Line 401"/>
            <p:cNvSpPr>
              <a:spLocks noChangeShapeType="1"/>
            </p:cNvSpPr>
            <p:nvPr/>
          </p:nvSpPr>
          <p:spPr bwMode="auto">
            <a:xfrm>
              <a:off x="2535" y="2142"/>
              <a:ext cx="0" cy="36"/>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9" name="Line 402"/>
            <p:cNvSpPr>
              <a:spLocks noChangeShapeType="1"/>
            </p:cNvSpPr>
            <p:nvPr/>
          </p:nvSpPr>
          <p:spPr bwMode="auto">
            <a:xfrm>
              <a:off x="2511" y="2142"/>
              <a:ext cx="0" cy="36"/>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0" name="Line 403"/>
            <p:cNvSpPr>
              <a:spLocks noChangeShapeType="1"/>
            </p:cNvSpPr>
            <p:nvPr/>
          </p:nvSpPr>
          <p:spPr bwMode="auto">
            <a:xfrm>
              <a:off x="2697" y="2220"/>
              <a:ext cx="0" cy="45"/>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1" name="Line 404"/>
            <p:cNvSpPr>
              <a:spLocks noChangeShapeType="1"/>
            </p:cNvSpPr>
            <p:nvPr/>
          </p:nvSpPr>
          <p:spPr bwMode="auto">
            <a:xfrm>
              <a:off x="3369" y="2220"/>
              <a:ext cx="0" cy="45"/>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2" name="Line 405"/>
            <p:cNvSpPr>
              <a:spLocks noChangeShapeType="1"/>
            </p:cNvSpPr>
            <p:nvPr/>
          </p:nvSpPr>
          <p:spPr bwMode="auto">
            <a:xfrm>
              <a:off x="2919" y="2220"/>
              <a:ext cx="0" cy="45"/>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3" name="Line 406"/>
            <p:cNvSpPr>
              <a:spLocks noChangeShapeType="1"/>
            </p:cNvSpPr>
            <p:nvPr/>
          </p:nvSpPr>
          <p:spPr bwMode="auto">
            <a:xfrm>
              <a:off x="2727" y="2220"/>
              <a:ext cx="0" cy="45"/>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4" name="Line 407"/>
            <p:cNvSpPr>
              <a:spLocks noChangeShapeType="1"/>
            </p:cNvSpPr>
            <p:nvPr/>
          </p:nvSpPr>
          <p:spPr bwMode="auto">
            <a:xfrm>
              <a:off x="2841" y="2220"/>
              <a:ext cx="0" cy="45"/>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5" name="Line 408"/>
            <p:cNvSpPr>
              <a:spLocks noChangeShapeType="1"/>
            </p:cNvSpPr>
            <p:nvPr/>
          </p:nvSpPr>
          <p:spPr bwMode="auto">
            <a:xfrm>
              <a:off x="3087" y="2220"/>
              <a:ext cx="0" cy="45"/>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6" name="Line 409"/>
            <p:cNvSpPr>
              <a:spLocks noChangeShapeType="1"/>
            </p:cNvSpPr>
            <p:nvPr/>
          </p:nvSpPr>
          <p:spPr bwMode="auto">
            <a:xfrm>
              <a:off x="3267" y="2220"/>
              <a:ext cx="0" cy="45"/>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7" name="Freeform 410"/>
            <p:cNvSpPr>
              <a:spLocks/>
            </p:cNvSpPr>
            <p:nvPr/>
          </p:nvSpPr>
          <p:spPr bwMode="auto">
            <a:xfrm>
              <a:off x="2373" y="2058"/>
              <a:ext cx="1008" cy="180"/>
            </a:xfrm>
            <a:custGeom>
              <a:avLst/>
              <a:gdLst>
                <a:gd name="T0" fmla="*/ 168 w 168"/>
                <a:gd name="T1" fmla="*/ 30 h 30"/>
                <a:gd name="T2" fmla="*/ 46 w 168"/>
                <a:gd name="T3" fmla="*/ 30 h 30"/>
                <a:gd name="T4" fmla="*/ 46 w 168"/>
                <a:gd name="T5" fmla="*/ 22 h 30"/>
                <a:gd name="T6" fmla="*/ 31 w 168"/>
                <a:gd name="T7" fmla="*/ 22 h 30"/>
                <a:gd name="T8" fmla="*/ 31 w 168"/>
                <a:gd name="T9" fmla="*/ 17 h 30"/>
                <a:gd name="T10" fmla="*/ 17 w 168"/>
                <a:gd name="T11" fmla="*/ 17 h 30"/>
                <a:gd name="T12" fmla="*/ 17 w 168"/>
                <a:gd name="T13" fmla="*/ 12 h 30"/>
                <a:gd name="T14" fmla="*/ 13 w 168"/>
                <a:gd name="T15" fmla="*/ 12 h 30"/>
                <a:gd name="T16" fmla="*/ 13 w 168"/>
                <a:gd name="T17" fmla="*/ 10 h 30"/>
                <a:gd name="T18" fmla="*/ 12 w 168"/>
                <a:gd name="T19" fmla="*/ 10 h 30"/>
                <a:gd name="T20" fmla="*/ 12 w 168"/>
                <a:gd name="T21" fmla="*/ 8 h 30"/>
                <a:gd name="T22" fmla="*/ 10 w 168"/>
                <a:gd name="T23" fmla="*/ 8 h 30"/>
                <a:gd name="T24" fmla="*/ 10 w 168"/>
                <a:gd name="T25" fmla="*/ 4 h 30"/>
                <a:gd name="T26" fmla="*/ 5 w 168"/>
                <a:gd name="T27" fmla="*/ 4 h 30"/>
                <a:gd name="T28" fmla="*/ 5 w 168"/>
                <a:gd name="T29" fmla="*/ 2 h 30"/>
                <a:gd name="T30" fmla="*/ 3 w 168"/>
                <a:gd name="T31" fmla="*/ 2 h 30"/>
                <a:gd name="T32" fmla="*/ 3 w 168"/>
                <a:gd name="T33" fmla="*/ 0 h 30"/>
                <a:gd name="T34" fmla="*/ 0 w 168"/>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8" h="30">
                  <a:moveTo>
                    <a:pt x="168" y="30"/>
                  </a:moveTo>
                  <a:lnTo>
                    <a:pt x="46" y="30"/>
                  </a:lnTo>
                  <a:lnTo>
                    <a:pt x="46" y="22"/>
                  </a:lnTo>
                  <a:lnTo>
                    <a:pt x="31" y="22"/>
                  </a:lnTo>
                  <a:lnTo>
                    <a:pt x="31" y="17"/>
                  </a:lnTo>
                  <a:lnTo>
                    <a:pt x="17" y="17"/>
                  </a:lnTo>
                  <a:lnTo>
                    <a:pt x="17" y="12"/>
                  </a:lnTo>
                  <a:lnTo>
                    <a:pt x="13" y="12"/>
                  </a:lnTo>
                  <a:lnTo>
                    <a:pt x="13" y="10"/>
                  </a:lnTo>
                  <a:lnTo>
                    <a:pt x="12" y="10"/>
                  </a:lnTo>
                  <a:lnTo>
                    <a:pt x="12" y="8"/>
                  </a:lnTo>
                  <a:lnTo>
                    <a:pt x="10" y="8"/>
                  </a:lnTo>
                  <a:lnTo>
                    <a:pt x="10" y="4"/>
                  </a:lnTo>
                  <a:lnTo>
                    <a:pt x="5" y="4"/>
                  </a:lnTo>
                  <a:lnTo>
                    <a:pt x="5" y="2"/>
                  </a:lnTo>
                  <a:lnTo>
                    <a:pt x="3" y="2"/>
                  </a:lnTo>
                  <a:lnTo>
                    <a:pt x="3" y="0"/>
                  </a:lnTo>
                  <a:lnTo>
                    <a:pt x="0" y="0"/>
                  </a:lnTo>
                </a:path>
              </a:pathLst>
            </a:custGeom>
            <a:noFill/>
            <a:ln w="19050">
              <a:solidFill>
                <a:srgbClr val="96969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8417309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408889" cy="939801"/>
          </a:xfrm>
        </p:spPr>
        <p:txBody>
          <a:bodyPr/>
          <a:lstStyle/>
          <a:p>
            <a:r>
              <a:rPr lang="en-GB" dirty="0"/>
              <a:t>030: Incorporation of CTNNB1 mutation status into a pre-operative desmoid local recurrence nomogram improves predictive value </a:t>
            </a:r>
            <a:br>
              <a:rPr lang="en-GB" dirty="0"/>
            </a:br>
            <a:r>
              <a:rPr lang="en-GB" dirty="0"/>
              <a:t>– Wei I, et al </a:t>
            </a:r>
          </a:p>
        </p:txBody>
      </p:sp>
      <p:sp>
        <p:nvSpPr>
          <p:cNvPr id="3" name="Content Placeholder 2"/>
          <p:cNvSpPr>
            <a:spLocks noGrp="1"/>
          </p:cNvSpPr>
          <p:nvPr>
            <p:ph idx="1"/>
          </p:nvPr>
        </p:nvSpPr>
        <p:spPr/>
        <p:txBody>
          <a:bodyPr/>
          <a:lstStyle/>
          <a:p>
            <a:pPr marL="0" indent="0">
              <a:buNone/>
            </a:pPr>
            <a:r>
              <a:rPr lang="en-GB" b="1" dirty="0">
                <a:solidFill>
                  <a:schemeClr val="bg1"/>
                </a:solidFill>
              </a:rPr>
              <a:t>KEY RESULTS (CONT.)</a:t>
            </a:r>
          </a:p>
          <a:p>
            <a:r>
              <a:rPr lang="en-GB" dirty="0"/>
              <a:t>Increased rates of local recurrence were observed in those patients with R1 vs. R0 resection or recurrent vs. primary tumours</a:t>
            </a:r>
          </a:p>
          <a:p>
            <a:r>
              <a:rPr lang="en-GB" dirty="0"/>
              <a:t>Tumour site and local recurrence risk were both associated with mutation site</a:t>
            </a:r>
            <a:endParaRPr lang="en-GB" b="1" dirty="0">
              <a:solidFill>
                <a:schemeClr val="bg1"/>
              </a:solidFill>
            </a:endParaRPr>
          </a:p>
          <a:p>
            <a:pPr marL="0" indent="0">
              <a:spcBef>
                <a:spcPts val="1200"/>
              </a:spcBef>
              <a:buNone/>
            </a:pPr>
            <a:r>
              <a:rPr lang="en-GB" b="1" dirty="0">
                <a:solidFill>
                  <a:schemeClr val="bg1"/>
                </a:solidFill>
              </a:rPr>
              <a:t>CONCLUSIONS</a:t>
            </a:r>
          </a:p>
          <a:p>
            <a:r>
              <a:rPr lang="en-GB" dirty="0"/>
              <a:t>The predictive value of the nomogram can be improved when incorporating mutation status along with size, site and patient age, particularly in primary tumours</a:t>
            </a:r>
          </a:p>
          <a:p>
            <a:r>
              <a:rPr lang="en-GB" dirty="0"/>
              <a:t>There is a high correlation between site and mutation status</a:t>
            </a:r>
          </a:p>
          <a:p>
            <a:r>
              <a:rPr lang="en-GB" dirty="0"/>
              <a:t>Differences in outcomes between those patients with canonical mutations (S45F or T41A) and those without detectable mutations appears to be driving the value</a:t>
            </a:r>
          </a:p>
        </p:txBody>
      </p:sp>
      <p:sp>
        <p:nvSpPr>
          <p:cNvPr id="4" name="Text Box 4"/>
          <p:cNvSpPr txBox="1">
            <a:spLocks noChangeArrowheads="1"/>
          </p:cNvSpPr>
          <p:nvPr/>
        </p:nvSpPr>
        <p:spPr bwMode="auto">
          <a:xfrm>
            <a:off x="3285128" y="6474897"/>
            <a:ext cx="563821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a:t>Wei I, et al. </a:t>
            </a:r>
            <a:r>
              <a:rPr lang="en-US" sz="1200" dirty="0"/>
              <a:t>CTOS 2018 Annual Meeting, November 14–17, Rome, Italy; Paper </a:t>
            </a:r>
            <a:r>
              <a:rPr lang="en-GB" sz="1200" dirty="0"/>
              <a:t>030</a:t>
            </a:r>
          </a:p>
        </p:txBody>
      </p:sp>
    </p:spTree>
    <p:extLst>
      <p:ext uri="{BB962C8B-B14F-4D97-AF65-F5344CB8AC3E}">
        <p14:creationId xmlns:p14="http://schemas.microsoft.com/office/powerpoint/2010/main" val="1058456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836108" cy="939801"/>
          </a:xfrm>
        </p:spPr>
        <p:txBody>
          <a:bodyPr/>
          <a:lstStyle/>
          <a:p>
            <a:r>
              <a:rPr lang="en-GB" dirty="0"/>
              <a:t>007: Phase 1b study of olaratumab plus doxorubicin and ifosfamide in patients with advanced or metastatic soft tissue sarcoma: initial results – Bauer S, et al</a:t>
            </a:r>
          </a:p>
        </p:txBody>
      </p:sp>
      <p:sp>
        <p:nvSpPr>
          <p:cNvPr id="3" name="Content Placeholder 2"/>
          <p:cNvSpPr>
            <a:spLocks noGrp="1"/>
          </p:cNvSpPr>
          <p:nvPr>
            <p:ph idx="1"/>
          </p:nvPr>
        </p:nvSpPr>
        <p:spPr/>
        <p:txBody>
          <a:bodyPr/>
          <a:lstStyle/>
          <a:p>
            <a:pPr marL="0" indent="0">
              <a:buNone/>
            </a:pPr>
            <a:r>
              <a:rPr lang="en-GB" b="1" dirty="0">
                <a:solidFill>
                  <a:schemeClr val="bg1"/>
                </a:solidFill>
              </a:rPr>
              <a:t>KEY RESULTS</a:t>
            </a:r>
          </a:p>
          <a:p>
            <a:endParaRPr lang="en-GB" dirty="0"/>
          </a:p>
        </p:txBody>
      </p:sp>
      <p:sp>
        <p:nvSpPr>
          <p:cNvPr id="4" name="Text Box 4"/>
          <p:cNvSpPr txBox="1">
            <a:spLocks noChangeArrowheads="1"/>
          </p:cNvSpPr>
          <p:nvPr/>
        </p:nvSpPr>
        <p:spPr bwMode="auto">
          <a:xfrm>
            <a:off x="3078789" y="6474897"/>
            <a:ext cx="584454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a:t>Bauer S, et al. </a:t>
            </a:r>
            <a:r>
              <a:rPr lang="en-US" sz="1200" dirty="0"/>
              <a:t>CTOS 2018 Annual Meeting, November 14–17, Rome, Italy; Paper </a:t>
            </a:r>
            <a:r>
              <a:rPr lang="en-GB" sz="1200" dirty="0"/>
              <a:t>007</a:t>
            </a:r>
          </a:p>
        </p:txBody>
      </p:sp>
      <p:graphicFrame>
        <p:nvGraphicFramePr>
          <p:cNvPr id="6" name="Chart 5"/>
          <p:cNvGraphicFramePr/>
          <p:nvPr>
            <p:extLst>
              <p:ext uri="{D42A27DB-BD31-4B8C-83A1-F6EECF244321}">
                <p14:modId xmlns:p14="http://schemas.microsoft.com/office/powerpoint/2010/main" val="3791391939"/>
              </p:ext>
            </p:extLst>
          </p:nvPr>
        </p:nvGraphicFramePr>
        <p:xfrm>
          <a:off x="211874" y="2158951"/>
          <a:ext cx="8322526"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a:spLocks noChangeAspect="1"/>
          </p:cNvSpPr>
          <p:nvPr/>
        </p:nvSpPr>
        <p:spPr>
          <a:xfrm>
            <a:off x="3921297" y="2019138"/>
            <a:ext cx="180000" cy="180000"/>
          </a:xfrm>
          <a:prstGeom prst="rect">
            <a:avLst/>
          </a:prstGeom>
          <a:solidFill>
            <a:srgbClr val="006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628073" y="1631548"/>
            <a:ext cx="2316661" cy="338554"/>
          </a:xfrm>
          <a:prstGeom prst="rect">
            <a:avLst/>
          </a:prstGeom>
          <a:noFill/>
        </p:spPr>
        <p:txBody>
          <a:bodyPr wrap="none" rtlCol="0">
            <a:spAutoFit/>
          </a:bodyPr>
          <a:lstStyle/>
          <a:p>
            <a:pPr algn="ctr"/>
            <a:r>
              <a:rPr lang="en-GB" sz="1600" b="1" dirty="0"/>
              <a:t>Best overall response</a:t>
            </a:r>
          </a:p>
        </p:txBody>
      </p:sp>
      <p:sp>
        <p:nvSpPr>
          <p:cNvPr id="9" name="TextBox 8"/>
          <p:cNvSpPr txBox="1"/>
          <p:nvPr/>
        </p:nvSpPr>
        <p:spPr>
          <a:xfrm>
            <a:off x="4264777" y="1915529"/>
            <a:ext cx="1269899" cy="1298817"/>
          </a:xfrm>
          <a:prstGeom prst="rect">
            <a:avLst/>
          </a:prstGeom>
          <a:noFill/>
        </p:spPr>
        <p:txBody>
          <a:bodyPr wrap="none" rtlCol="0">
            <a:spAutoFit/>
          </a:bodyPr>
          <a:lstStyle/>
          <a:p>
            <a:pPr>
              <a:lnSpc>
                <a:spcPct val="135000"/>
              </a:lnSpc>
            </a:pPr>
            <a:r>
              <a:rPr lang="en-GB" sz="1400" dirty="0"/>
              <a:t>PR</a:t>
            </a:r>
          </a:p>
          <a:p>
            <a:pPr>
              <a:lnSpc>
                <a:spcPct val="135000"/>
              </a:lnSpc>
            </a:pPr>
            <a:r>
              <a:rPr lang="en-GB" sz="1400" dirty="0"/>
              <a:t>PD</a:t>
            </a:r>
          </a:p>
          <a:p>
            <a:pPr>
              <a:lnSpc>
                <a:spcPct val="135000"/>
              </a:lnSpc>
            </a:pPr>
            <a:r>
              <a:rPr lang="en-GB" sz="1400" dirty="0"/>
              <a:t>SD</a:t>
            </a:r>
          </a:p>
          <a:p>
            <a:pPr>
              <a:lnSpc>
                <a:spcPct val="135000"/>
              </a:lnSpc>
            </a:pPr>
            <a:r>
              <a:rPr lang="en-GB" sz="1400" dirty="0"/>
              <a:t>Not assessed</a:t>
            </a:r>
          </a:p>
        </p:txBody>
      </p:sp>
      <p:sp>
        <p:nvSpPr>
          <p:cNvPr id="10" name="Rectangle 9"/>
          <p:cNvSpPr>
            <a:spLocks noChangeAspect="1"/>
          </p:cNvSpPr>
          <p:nvPr/>
        </p:nvSpPr>
        <p:spPr>
          <a:xfrm>
            <a:off x="3921297" y="2311238"/>
            <a:ext cx="180000" cy="180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a:spLocks noChangeAspect="1"/>
          </p:cNvSpPr>
          <p:nvPr/>
        </p:nvSpPr>
        <p:spPr>
          <a:xfrm>
            <a:off x="3921297" y="2603338"/>
            <a:ext cx="180000" cy="1800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a:spLocks noChangeAspect="1"/>
          </p:cNvSpPr>
          <p:nvPr/>
        </p:nvSpPr>
        <p:spPr>
          <a:xfrm>
            <a:off x="3921297" y="2895438"/>
            <a:ext cx="1800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p:cNvGrpSpPr/>
          <p:nvPr/>
        </p:nvGrpSpPr>
        <p:grpSpPr>
          <a:xfrm>
            <a:off x="1234558" y="2697560"/>
            <a:ext cx="7807466" cy="1890802"/>
            <a:chOff x="-348916" y="3134172"/>
            <a:chExt cx="7807466" cy="1890802"/>
          </a:xfrm>
        </p:grpSpPr>
        <p:sp>
          <p:nvSpPr>
            <p:cNvPr id="14" name="TextBox 13"/>
            <p:cNvSpPr txBox="1"/>
            <p:nvPr/>
          </p:nvSpPr>
          <p:spPr>
            <a:xfrm>
              <a:off x="-348916" y="3821211"/>
              <a:ext cx="425116" cy="307777"/>
            </a:xfrm>
            <a:prstGeom prst="rect">
              <a:avLst/>
            </a:prstGeom>
            <a:noFill/>
          </p:spPr>
          <p:txBody>
            <a:bodyPr wrap="none" rtlCol="0">
              <a:spAutoFit/>
            </a:bodyPr>
            <a:lstStyle/>
            <a:p>
              <a:pPr algn="ctr"/>
              <a:r>
                <a:rPr lang="en-GB" sz="1400" dirty="0"/>
                <a:t>SS</a:t>
              </a:r>
            </a:p>
          </p:txBody>
        </p:sp>
        <p:sp>
          <p:nvSpPr>
            <p:cNvPr id="15" name="TextBox 14"/>
            <p:cNvSpPr txBox="1"/>
            <p:nvPr/>
          </p:nvSpPr>
          <p:spPr>
            <a:xfrm>
              <a:off x="198290" y="3821211"/>
              <a:ext cx="524503" cy="307777"/>
            </a:xfrm>
            <a:prstGeom prst="rect">
              <a:avLst/>
            </a:prstGeom>
            <a:noFill/>
          </p:spPr>
          <p:txBody>
            <a:bodyPr wrap="none" rtlCol="0">
              <a:spAutoFit/>
            </a:bodyPr>
            <a:lstStyle/>
            <a:p>
              <a:pPr algn="ctr"/>
              <a:r>
                <a:rPr lang="en-GB" sz="1400" dirty="0"/>
                <a:t>LPS</a:t>
              </a:r>
            </a:p>
          </p:txBody>
        </p:sp>
        <p:sp>
          <p:nvSpPr>
            <p:cNvPr id="16" name="TextBox 15"/>
            <p:cNvSpPr txBox="1"/>
            <p:nvPr/>
          </p:nvSpPr>
          <p:spPr>
            <a:xfrm>
              <a:off x="796296" y="3821211"/>
              <a:ext cx="524503" cy="307777"/>
            </a:xfrm>
            <a:prstGeom prst="rect">
              <a:avLst/>
            </a:prstGeom>
            <a:noFill/>
          </p:spPr>
          <p:txBody>
            <a:bodyPr wrap="none" rtlCol="0">
              <a:spAutoFit/>
            </a:bodyPr>
            <a:lstStyle/>
            <a:p>
              <a:pPr algn="ctr"/>
              <a:r>
                <a:rPr lang="en-GB" sz="1400" dirty="0"/>
                <a:t>LPS</a:t>
              </a:r>
            </a:p>
          </p:txBody>
        </p:sp>
        <p:sp>
          <p:nvSpPr>
            <p:cNvPr id="17" name="TextBox 16"/>
            <p:cNvSpPr txBox="1"/>
            <p:nvPr/>
          </p:nvSpPr>
          <p:spPr>
            <a:xfrm>
              <a:off x="1443995" y="3821211"/>
              <a:ext cx="425116" cy="307777"/>
            </a:xfrm>
            <a:prstGeom prst="rect">
              <a:avLst/>
            </a:prstGeom>
            <a:noFill/>
          </p:spPr>
          <p:txBody>
            <a:bodyPr wrap="none" rtlCol="0">
              <a:spAutoFit/>
            </a:bodyPr>
            <a:lstStyle/>
            <a:p>
              <a:pPr algn="ctr"/>
              <a:r>
                <a:rPr lang="en-GB" sz="1400" dirty="0"/>
                <a:t>SS</a:t>
              </a:r>
            </a:p>
          </p:txBody>
        </p:sp>
        <p:sp>
          <p:nvSpPr>
            <p:cNvPr id="18" name="TextBox 17"/>
            <p:cNvSpPr txBox="1"/>
            <p:nvPr/>
          </p:nvSpPr>
          <p:spPr>
            <a:xfrm>
              <a:off x="2040894" y="3821211"/>
              <a:ext cx="425116" cy="307777"/>
            </a:xfrm>
            <a:prstGeom prst="rect">
              <a:avLst/>
            </a:prstGeom>
            <a:noFill/>
          </p:spPr>
          <p:txBody>
            <a:bodyPr wrap="none" rtlCol="0">
              <a:spAutoFit/>
            </a:bodyPr>
            <a:lstStyle/>
            <a:p>
              <a:pPr algn="ctr"/>
              <a:r>
                <a:rPr lang="en-GB" sz="1400" dirty="0"/>
                <a:t>SS</a:t>
              </a:r>
            </a:p>
          </p:txBody>
        </p:sp>
        <p:sp>
          <p:nvSpPr>
            <p:cNvPr id="19" name="TextBox 18"/>
            <p:cNvSpPr txBox="1"/>
            <p:nvPr/>
          </p:nvSpPr>
          <p:spPr>
            <a:xfrm>
              <a:off x="2615475" y="3821211"/>
              <a:ext cx="444352" cy="307777"/>
            </a:xfrm>
            <a:prstGeom prst="rect">
              <a:avLst/>
            </a:prstGeom>
            <a:noFill/>
          </p:spPr>
          <p:txBody>
            <a:bodyPr wrap="none" rtlCol="0">
              <a:spAutoFit/>
            </a:bodyPr>
            <a:lstStyle/>
            <a:p>
              <a:pPr algn="ctr"/>
              <a:r>
                <a:rPr lang="en-GB" sz="1400" dirty="0"/>
                <a:t>CC</a:t>
              </a:r>
            </a:p>
          </p:txBody>
        </p:sp>
        <p:sp>
          <p:nvSpPr>
            <p:cNvPr id="20" name="TextBox 19"/>
            <p:cNvSpPr txBox="1"/>
            <p:nvPr/>
          </p:nvSpPr>
          <p:spPr>
            <a:xfrm>
              <a:off x="3009138" y="3821211"/>
              <a:ext cx="813043" cy="307777"/>
            </a:xfrm>
            <a:prstGeom prst="rect">
              <a:avLst/>
            </a:prstGeom>
            <a:noFill/>
          </p:spPr>
          <p:txBody>
            <a:bodyPr wrap="none" rtlCol="0">
              <a:spAutoFit/>
            </a:bodyPr>
            <a:lstStyle/>
            <a:p>
              <a:pPr algn="ctr"/>
              <a:r>
                <a:rPr lang="en-GB" sz="1400" dirty="0"/>
                <a:t>MPNST</a:t>
              </a:r>
            </a:p>
          </p:txBody>
        </p:sp>
        <p:sp>
          <p:nvSpPr>
            <p:cNvPr id="21" name="TextBox 20"/>
            <p:cNvSpPr txBox="1"/>
            <p:nvPr/>
          </p:nvSpPr>
          <p:spPr>
            <a:xfrm>
              <a:off x="3793351" y="3821211"/>
              <a:ext cx="444352" cy="307777"/>
            </a:xfrm>
            <a:prstGeom prst="rect">
              <a:avLst/>
            </a:prstGeom>
            <a:noFill/>
          </p:spPr>
          <p:txBody>
            <a:bodyPr wrap="none" rtlCol="0">
              <a:spAutoFit/>
            </a:bodyPr>
            <a:lstStyle/>
            <a:p>
              <a:pPr algn="ctr"/>
              <a:r>
                <a:rPr lang="en-GB" sz="1400" dirty="0"/>
                <a:t>CC</a:t>
              </a:r>
            </a:p>
          </p:txBody>
        </p:sp>
        <p:sp>
          <p:nvSpPr>
            <p:cNvPr id="22" name="TextBox 21"/>
            <p:cNvSpPr txBox="1"/>
            <p:nvPr/>
          </p:nvSpPr>
          <p:spPr>
            <a:xfrm>
              <a:off x="4225003" y="3821211"/>
              <a:ext cx="813043" cy="307777"/>
            </a:xfrm>
            <a:prstGeom prst="rect">
              <a:avLst/>
            </a:prstGeom>
            <a:noFill/>
          </p:spPr>
          <p:txBody>
            <a:bodyPr wrap="none" rtlCol="0">
              <a:spAutoFit/>
            </a:bodyPr>
            <a:lstStyle/>
            <a:p>
              <a:pPr algn="ctr"/>
              <a:r>
                <a:rPr lang="en-GB" sz="1400" dirty="0"/>
                <a:t>MPNST</a:t>
              </a:r>
            </a:p>
          </p:txBody>
        </p:sp>
        <p:sp>
          <p:nvSpPr>
            <p:cNvPr id="23" name="TextBox 22"/>
            <p:cNvSpPr txBox="1"/>
            <p:nvPr/>
          </p:nvSpPr>
          <p:spPr>
            <a:xfrm>
              <a:off x="4949145" y="3821211"/>
              <a:ext cx="524503" cy="307777"/>
            </a:xfrm>
            <a:prstGeom prst="rect">
              <a:avLst/>
            </a:prstGeom>
            <a:noFill/>
          </p:spPr>
          <p:txBody>
            <a:bodyPr wrap="none" rtlCol="0">
              <a:spAutoFit/>
            </a:bodyPr>
            <a:lstStyle/>
            <a:p>
              <a:pPr algn="ctr"/>
              <a:r>
                <a:rPr lang="en-GB" sz="1400" dirty="0"/>
                <a:t>LPS</a:t>
              </a:r>
            </a:p>
          </p:txBody>
        </p:sp>
        <p:sp>
          <p:nvSpPr>
            <p:cNvPr id="24" name="TextBox 23"/>
            <p:cNvSpPr txBox="1"/>
            <p:nvPr/>
          </p:nvSpPr>
          <p:spPr>
            <a:xfrm>
              <a:off x="5506963" y="3821211"/>
              <a:ext cx="553357" cy="307777"/>
            </a:xfrm>
            <a:prstGeom prst="rect">
              <a:avLst/>
            </a:prstGeom>
            <a:noFill/>
          </p:spPr>
          <p:txBody>
            <a:bodyPr wrap="none" rtlCol="0">
              <a:spAutoFit/>
            </a:bodyPr>
            <a:lstStyle/>
            <a:p>
              <a:pPr algn="ctr"/>
              <a:r>
                <a:rPr lang="en-GB" sz="1400" dirty="0"/>
                <a:t>LMS</a:t>
              </a:r>
            </a:p>
          </p:txBody>
        </p:sp>
        <p:sp>
          <p:nvSpPr>
            <p:cNvPr id="25" name="TextBox 24"/>
            <p:cNvSpPr txBox="1"/>
            <p:nvPr/>
          </p:nvSpPr>
          <p:spPr>
            <a:xfrm>
              <a:off x="6188924" y="3134172"/>
              <a:ext cx="434734" cy="307777"/>
            </a:xfrm>
            <a:prstGeom prst="rect">
              <a:avLst/>
            </a:prstGeom>
            <a:noFill/>
          </p:spPr>
          <p:txBody>
            <a:bodyPr wrap="none" rtlCol="0">
              <a:spAutoFit/>
            </a:bodyPr>
            <a:lstStyle/>
            <a:p>
              <a:pPr algn="ctr"/>
              <a:r>
                <a:rPr lang="en-GB" sz="1400" dirty="0"/>
                <a:t>SC</a:t>
              </a:r>
            </a:p>
          </p:txBody>
        </p:sp>
        <p:sp>
          <p:nvSpPr>
            <p:cNvPr id="26" name="TextBox 25"/>
            <p:cNvSpPr txBox="1"/>
            <p:nvPr/>
          </p:nvSpPr>
          <p:spPr>
            <a:xfrm>
              <a:off x="6825043" y="3486001"/>
              <a:ext cx="633507" cy="307777"/>
            </a:xfrm>
            <a:prstGeom prst="rect">
              <a:avLst/>
            </a:prstGeom>
            <a:noFill/>
          </p:spPr>
          <p:txBody>
            <a:bodyPr wrap="none" rtlCol="0">
              <a:spAutoFit/>
            </a:bodyPr>
            <a:lstStyle/>
            <a:p>
              <a:pPr algn="ctr"/>
              <a:r>
                <a:rPr lang="en-GB" sz="1400" dirty="0"/>
                <a:t>20%</a:t>
              </a:r>
              <a:r>
                <a:rPr lang="en-GB" sz="1400" dirty="0">
                  <a:latin typeface="Arial" panose="020B0604020202020204" pitchFamily="34" charset="0"/>
                  <a:cs typeface="Arial" panose="020B0604020202020204" pitchFamily="34" charset="0"/>
                </a:rPr>
                <a:t>↑</a:t>
              </a:r>
              <a:endParaRPr lang="en-GB" sz="1400" dirty="0"/>
            </a:p>
          </p:txBody>
        </p:sp>
        <p:sp>
          <p:nvSpPr>
            <p:cNvPr id="27" name="TextBox 26"/>
            <p:cNvSpPr txBox="1"/>
            <p:nvPr/>
          </p:nvSpPr>
          <p:spPr>
            <a:xfrm>
              <a:off x="6825043" y="4717197"/>
              <a:ext cx="633507" cy="307777"/>
            </a:xfrm>
            <a:prstGeom prst="rect">
              <a:avLst/>
            </a:prstGeom>
            <a:noFill/>
          </p:spPr>
          <p:txBody>
            <a:bodyPr wrap="none" rtlCol="0">
              <a:spAutoFit/>
            </a:bodyPr>
            <a:lstStyle/>
            <a:p>
              <a:pPr algn="ctr"/>
              <a:r>
                <a:rPr lang="en-GB" sz="1400" dirty="0"/>
                <a:t>30%</a:t>
              </a:r>
              <a:r>
                <a:rPr lang="en-GB" sz="1400" dirty="0">
                  <a:latin typeface="Arial" panose="020B0604020202020204" pitchFamily="34" charset="0"/>
                  <a:cs typeface="Arial" panose="020B0604020202020204" pitchFamily="34" charset="0"/>
                </a:rPr>
                <a:t>↓</a:t>
              </a:r>
              <a:endParaRPr lang="en-GB" sz="1400" dirty="0"/>
            </a:p>
          </p:txBody>
        </p:sp>
      </p:grpSp>
      <p:sp>
        <p:nvSpPr>
          <p:cNvPr id="28" name="TextBox 27"/>
          <p:cNvSpPr txBox="1"/>
          <p:nvPr/>
        </p:nvSpPr>
        <p:spPr>
          <a:xfrm>
            <a:off x="5307289" y="4719189"/>
            <a:ext cx="813043" cy="1384995"/>
          </a:xfrm>
          <a:prstGeom prst="rect">
            <a:avLst/>
          </a:prstGeom>
          <a:noFill/>
        </p:spPr>
        <p:txBody>
          <a:bodyPr wrap="none" rtlCol="0">
            <a:spAutoFit/>
          </a:bodyPr>
          <a:lstStyle/>
          <a:p>
            <a:pPr algn="r"/>
            <a:r>
              <a:rPr lang="en-GB" sz="1400" dirty="0"/>
              <a:t>SS</a:t>
            </a:r>
          </a:p>
          <a:p>
            <a:pPr algn="r"/>
            <a:r>
              <a:rPr lang="en-GB" sz="1400" dirty="0"/>
              <a:t>LPS</a:t>
            </a:r>
          </a:p>
          <a:p>
            <a:pPr algn="r"/>
            <a:r>
              <a:rPr lang="en-GB" sz="1400" dirty="0"/>
              <a:t>CC</a:t>
            </a:r>
          </a:p>
          <a:p>
            <a:pPr algn="r"/>
            <a:r>
              <a:rPr lang="en-GB" sz="1400" dirty="0"/>
              <a:t>MPNST</a:t>
            </a:r>
          </a:p>
          <a:p>
            <a:pPr algn="r"/>
            <a:r>
              <a:rPr lang="en-GB" sz="1400" dirty="0"/>
              <a:t>LMS</a:t>
            </a:r>
          </a:p>
          <a:p>
            <a:pPr algn="r"/>
            <a:r>
              <a:rPr lang="en-GB" sz="1400" dirty="0"/>
              <a:t>SC</a:t>
            </a:r>
          </a:p>
        </p:txBody>
      </p:sp>
      <p:sp>
        <p:nvSpPr>
          <p:cNvPr id="29" name="TextBox 28"/>
          <p:cNvSpPr txBox="1"/>
          <p:nvPr/>
        </p:nvSpPr>
        <p:spPr>
          <a:xfrm>
            <a:off x="6169741" y="4719189"/>
            <a:ext cx="2669320" cy="1384995"/>
          </a:xfrm>
          <a:prstGeom prst="rect">
            <a:avLst/>
          </a:prstGeom>
          <a:noFill/>
        </p:spPr>
        <p:txBody>
          <a:bodyPr wrap="none" rtlCol="0">
            <a:spAutoFit/>
          </a:bodyPr>
          <a:lstStyle/>
          <a:p>
            <a:r>
              <a:rPr lang="en-GB" sz="1400" dirty="0"/>
              <a:t>Synovial sarcoma</a:t>
            </a:r>
          </a:p>
          <a:p>
            <a:r>
              <a:rPr lang="en-GB" sz="1400" dirty="0"/>
              <a:t>Liposarcoma</a:t>
            </a:r>
          </a:p>
          <a:p>
            <a:r>
              <a:rPr lang="en-GB" sz="1400" dirty="0"/>
              <a:t>Clear cell sarcoma</a:t>
            </a:r>
          </a:p>
          <a:p>
            <a:r>
              <a:rPr lang="en-GB" sz="1400" dirty="0"/>
              <a:t>Peripheral nerve sheath tumour</a:t>
            </a:r>
          </a:p>
          <a:p>
            <a:r>
              <a:rPr lang="en-GB" sz="1400" dirty="0"/>
              <a:t>Leiomyosarcoma</a:t>
            </a:r>
          </a:p>
          <a:p>
            <a:r>
              <a:rPr lang="en-GB" sz="1400" dirty="0"/>
              <a:t>Spindle cell sarcoma</a:t>
            </a:r>
          </a:p>
        </p:txBody>
      </p:sp>
      <p:sp>
        <p:nvSpPr>
          <p:cNvPr id="30" name="TextBox 29"/>
          <p:cNvSpPr txBox="1"/>
          <p:nvPr/>
        </p:nvSpPr>
        <p:spPr>
          <a:xfrm>
            <a:off x="1544537" y="6113513"/>
            <a:ext cx="3398687" cy="307777"/>
          </a:xfrm>
          <a:prstGeom prst="rect">
            <a:avLst/>
          </a:prstGeom>
          <a:noFill/>
        </p:spPr>
        <p:txBody>
          <a:bodyPr wrap="none" rtlCol="0">
            <a:spAutoFit/>
          </a:bodyPr>
          <a:lstStyle>
            <a:defPPr>
              <a:defRPr lang="en-US"/>
            </a:defPPr>
            <a:lvl1pPr>
              <a:defRPr sz="1400"/>
            </a:lvl1pPr>
          </a:lstStyle>
          <a:p>
            <a:r>
              <a:rPr lang="en-GB" dirty="0"/>
              <a:t>*Patient progressed due to a new lesion</a:t>
            </a:r>
          </a:p>
        </p:txBody>
      </p:sp>
      <p:sp>
        <p:nvSpPr>
          <p:cNvPr id="31" name="TextBox 30"/>
          <p:cNvSpPr txBox="1"/>
          <p:nvPr/>
        </p:nvSpPr>
        <p:spPr>
          <a:xfrm>
            <a:off x="2502839" y="4875768"/>
            <a:ext cx="274434" cy="369332"/>
          </a:xfrm>
          <a:prstGeom prst="rect">
            <a:avLst/>
          </a:prstGeom>
          <a:noFill/>
        </p:spPr>
        <p:txBody>
          <a:bodyPr wrap="none" rtlCol="0">
            <a:spAutoFit/>
          </a:bodyPr>
          <a:lstStyle/>
          <a:p>
            <a:r>
              <a:rPr lang="en-GB" dirty="0"/>
              <a:t>*</a:t>
            </a:r>
          </a:p>
        </p:txBody>
      </p:sp>
      <p:cxnSp>
        <p:nvCxnSpPr>
          <p:cNvPr id="32" name="Straight Connector 31"/>
          <p:cNvCxnSpPr/>
          <p:nvPr/>
        </p:nvCxnSpPr>
        <p:spPr>
          <a:xfrm>
            <a:off x="1158358" y="3359199"/>
            <a:ext cx="7477434" cy="0"/>
          </a:xfrm>
          <a:prstGeom prst="line">
            <a:avLst/>
          </a:prstGeom>
          <a:ln w="19050">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58358" y="4273599"/>
            <a:ext cx="7477434" cy="0"/>
          </a:xfrm>
          <a:prstGeom prst="line">
            <a:avLst/>
          </a:prstGeom>
          <a:ln w="19050">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158358" y="3727499"/>
            <a:ext cx="7477434" cy="0"/>
          </a:xfrm>
          <a:prstGeom prst="line">
            <a:avLst/>
          </a:prstGeom>
          <a:ln w="19050" cmpd="sng">
            <a:solidFill>
              <a:srgbClr val="000000"/>
            </a:solidFill>
            <a:prstDash val="solid"/>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rot="16200000">
            <a:off x="-999140" y="3480241"/>
            <a:ext cx="2900153" cy="523220"/>
          </a:xfrm>
          <a:prstGeom prst="rect">
            <a:avLst/>
          </a:prstGeom>
          <a:noFill/>
        </p:spPr>
        <p:txBody>
          <a:bodyPr wrap="none" rtlCol="0">
            <a:spAutoFit/>
          </a:bodyPr>
          <a:lstStyle/>
          <a:p>
            <a:pPr algn="ctr"/>
            <a:r>
              <a:rPr lang="en-GB" sz="1400" dirty="0"/>
              <a:t>Percentage change in tumour size</a:t>
            </a:r>
            <a:br>
              <a:rPr lang="en-GB" sz="1400" dirty="0"/>
            </a:br>
            <a:r>
              <a:rPr lang="en-GB" sz="1400" dirty="0"/>
              <a:t>from baseline</a:t>
            </a:r>
          </a:p>
        </p:txBody>
      </p:sp>
      <p:sp>
        <p:nvSpPr>
          <p:cNvPr id="36" name="TextBox 35"/>
          <p:cNvSpPr txBox="1"/>
          <p:nvPr/>
        </p:nvSpPr>
        <p:spPr>
          <a:xfrm>
            <a:off x="1505918" y="2049628"/>
            <a:ext cx="1042273" cy="523220"/>
          </a:xfrm>
          <a:prstGeom prst="rect">
            <a:avLst/>
          </a:prstGeom>
          <a:noFill/>
        </p:spPr>
        <p:txBody>
          <a:bodyPr wrap="none" rtlCol="0">
            <a:spAutoFit/>
          </a:bodyPr>
          <a:lstStyle>
            <a:defPPr>
              <a:defRPr lang="en-US"/>
            </a:defPPr>
            <a:lvl1pPr>
              <a:defRPr sz="1400"/>
            </a:lvl1pPr>
          </a:lstStyle>
          <a:p>
            <a:r>
              <a:rPr lang="en-GB" b="1" dirty="0"/>
              <a:t>ORR: 25%</a:t>
            </a:r>
          </a:p>
          <a:p>
            <a:r>
              <a:rPr lang="en-GB" b="1" dirty="0"/>
              <a:t>DCR: 69%</a:t>
            </a:r>
          </a:p>
        </p:txBody>
      </p:sp>
    </p:spTree>
    <p:extLst>
      <p:ext uri="{BB962C8B-B14F-4D97-AF65-F5344CB8AC3E}">
        <p14:creationId xmlns:p14="http://schemas.microsoft.com/office/powerpoint/2010/main" val="268783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881079" cy="939801"/>
          </a:xfrm>
        </p:spPr>
        <p:txBody>
          <a:bodyPr/>
          <a:lstStyle/>
          <a:p>
            <a:r>
              <a:rPr lang="en-GB" dirty="0"/>
              <a:t>007: Phase 1b study of olaratumab plus doxorubicin and ifosfamide in patients with advanced or metastatic soft tissue sarcoma: initial results – Bauer S, et al</a:t>
            </a:r>
          </a:p>
        </p:txBody>
      </p:sp>
      <p:sp>
        <p:nvSpPr>
          <p:cNvPr id="3" name="Content Placeholder 2"/>
          <p:cNvSpPr>
            <a:spLocks noGrp="1"/>
          </p:cNvSpPr>
          <p:nvPr>
            <p:ph idx="1"/>
          </p:nvPr>
        </p:nvSpPr>
        <p:spPr/>
        <p:txBody>
          <a:bodyPr/>
          <a:lstStyle/>
          <a:p>
            <a:pPr marL="0" indent="0">
              <a:buNone/>
            </a:pPr>
            <a:r>
              <a:rPr lang="en-GB" b="1" dirty="0">
                <a:solidFill>
                  <a:schemeClr val="bg1"/>
                </a:solidFill>
              </a:rPr>
              <a:t>KEY RESULTS (CONT.)</a:t>
            </a:r>
          </a:p>
          <a:p>
            <a:pPr marL="0" indent="0">
              <a:spcBef>
                <a:spcPts val="22800"/>
              </a:spcBef>
              <a:buNone/>
            </a:pPr>
            <a:r>
              <a:rPr lang="en-GB" b="1" dirty="0">
                <a:solidFill>
                  <a:schemeClr val="bg1"/>
                </a:solidFill>
              </a:rPr>
              <a:t>CONCLUSION</a:t>
            </a:r>
          </a:p>
          <a:p>
            <a:r>
              <a:rPr lang="en-GB" dirty="0"/>
              <a:t>In patients with advanced STS the addition of olaratumab to doxorubicin plus ifosfamide was generally well tolerated with a manageable safety profile and demonstrated preliminary antitumor activity</a:t>
            </a:r>
          </a:p>
        </p:txBody>
      </p:sp>
      <p:sp>
        <p:nvSpPr>
          <p:cNvPr id="4" name="Text Box 4"/>
          <p:cNvSpPr txBox="1">
            <a:spLocks noChangeArrowheads="1"/>
          </p:cNvSpPr>
          <p:nvPr/>
        </p:nvSpPr>
        <p:spPr bwMode="auto">
          <a:xfrm>
            <a:off x="3078789" y="6474897"/>
            <a:ext cx="584454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a:t>Bauer S, et al. </a:t>
            </a:r>
            <a:r>
              <a:rPr lang="en-US" sz="1200" dirty="0"/>
              <a:t>CTOS 2018 Annual Meeting, November 14–17, Rome, Italy; Paper </a:t>
            </a:r>
            <a:r>
              <a:rPr lang="en-GB" sz="1200" dirty="0"/>
              <a:t>007</a:t>
            </a:r>
          </a:p>
        </p:txBody>
      </p:sp>
      <p:graphicFrame>
        <p:nvGraphicFramePr>
          <p:cNvPr id="6" name="Table 5"/>
          <p:cNvGraphicFramePr>
            <a:graphicFrameLocks noGrp="1"/>
          </p:cNvGraphicFramePr>
          <p:nvPr>
            <p:extLst>
              <p:ext uri="{D42A27DB-BD31-4B8C-83A1-F6EECF244321}">
                <p14:modId xmlns:p14="http://schemas.microsoft.com/office/powerpoint/2010/main" val="912814147"/>
              </p:ext>
            </p:extLst>
          </p:nvPr>
        </p:nvGraphicFramePr>
        <p:xfrm>
          <a:off x="220662" y="1851660"/>
          <a:ext cx="3907993" cy="2123440"/>
        </p:xfrm>
        <a:graphic>
          <a:graphicData uri="http://schemas.openxmlformats.org/drawingml/2006/table">
            <a:tbl>
              <a:tblPr firstRow="1" bandRow="1">
                <a:tableStyleId>{69012ECD-51FC-41F1-AA8D-1B2483CD663E}</a:tableStyleId>
              </a:tblPr>
              <a:tblGrid>
                <a:gridCol w="2813483">
                  <a:extLst>
                    <a:ext uri="{9D8B030D-6E8A-4147-A177-3AD203B41FA5}">
                      <a16:colId xmlns:a16="http://schemas.microsoft.com/office/drawing/2014/main" val="848694401"/>
                    </a:ext>
                  </a:extLst>
                </a:gridCol>
                <a:gridCol w="1094510">
                  <a:extLst>
                    <a:ext uri="{9D8B030D-6E8A-4147-A177-3AD203B41FA5}">
                      <a16:colId xmlns:a16="http://schemas.microsoft.com/office/drawing/2014/main" val="3098091831"/>
                    </a:ext>
                  </a:extLst>
                </a:gridCol>
              </a:tblGrid>
              <a:tr h="370840">
                <a:tc>
                  <a:txBody>
                    <a:bodyPr/>
                    <a:lstStyle/>
                    <a:p>
                      <a:r>
                        <a:rPr lang="en-GB" dirty="0">
                          <a:solidFill>
                            <a:schemeClr val="tx2"/>
                          </a:solidFill>
                        </a:rPr>
                        <a:t>AEs</a:t>
                      </a:r>
                    </a:p>
                  </a:txBody>
                  <a:tcPr/>
                </a:tc>
                <a:tc>
                  <a:txBody>
                    <a:bodyPr/>
                    <a:lstStyle/>
                    <a:p>
                      <a:pPr algn="ctr"/>
                      <a:r>
                        <a:rPr lang="en-GB" dirty="0">
                          <a:solidFill>
                            <a:schemeClr val="tx2"/>
                          </a:solidFill>
                        </a:rPr>
                        <a:t>n (%)</a:t>
                      </a:r>
                    </a:p>
                  </a:txBody>
                  <a:tcPr/>
                </a:tc>
                <a:extLst>
                  <a:ext uri="{0D108BD9-81ED-4DB2-BD59-A6C34878D82A}">
                    <a16:rowId xmlns:a16="http://schemas.microsoft.com/office/drawing/2014/main" val="4049180341"/>
                  </a:ext>
                </a:extLst>
              </a:tr>
              <a:tr h="370840">
                <a:tc>
                  <a:txBody>
                    <a:bodyPr/>
                    <a:lstStyle/>
                    <a:p>
                      <a:r>
                        <a:rPr lang="en-GB" dirty="0"/>
                        <a:t>Any</a:t>
                      </a:r>
                    </a:p>
                  </a:txBody>
                  <a:tcPr/>
                </a:tc>
                <a:tc>
                  <a:txBody>
                    <a:bodyPr/>
                    <a:lstStyle/>
                    <a:p>
                      <a:pPr algn="ctr"/>
                      <a:r>
                        <a:rPr lang="en-GB" dirty="0"/>
                        <a:t>16 (100)</a:t>
                      </a:r>
                    </a:p>
                  </a:txBody>
                  <a:tcPr/>
                </a:tc>
                <a:extLst>
                  <a:ext uri="{0D108BD9-81ED-4DB2-BD59-A6C34878D82A}">
                    <a16:rowId xmlns:a16="http://schemas.microsoft.com/office/drawing/2014/main" val="156847303"/>
                  </a:ext>
                </a:extLst>
              </a:tr>
              <a:tr h="370840">
                <a:tc>
                  <a:txBody>
                    <a:bodyPr/>
                    <a:lstStyle/>
                    <a:p>
                      <a:r>
                        <a:rPr lang="en-GB" dirty="0"/>
                        <a:t>Grade </a:t>
                      </a:r>
                      <a:r>
                        <a:rPr lang="en-GB" dirty="0">
                          <a:latin typeface="Arial" panose="020B0604020202020204" pitchFamily="34" charset="0"/>
                          <a:cs typeface="Arial" panose="020B0604020202020204" pitchFamily="34" charset="0"/>
                        </a:rPr>
                        <a:t>≥</a:t>
                      </a:r>
                      <a:r>
                        <a:rPr lang="en-GB" dirty="0"/>
                        <a:t>3</a:t>
                      </a:r>
                    </a:p>
                  </a:txBody>
                  <a:tcPr/>
                </a:tc>
                <a:tc>
                  <a:txBody>
                    <a:bodyPr/>
                    <a:lstStyle/>
                    <a:p>
                      <a:pPr algn="ctr"/>
                      <a:r>
                        <a:rPr lang="en-GB" dirty="0"/>
                        <a:t>13 (81)</a:t>
                      </a:r>
                    </a:p>
                  </a:txBody>
                  <a:tcPr/>
                </a:tc>
                <a:extLst>
                  <a:ext uri="{0D108BD9-81ED-4DB2-BD59-A6C34878D82A}">
                    <a16:rowId xmlns:a16="http://schemas.microsoft.com/office/drawing/2014/main" val="1848974915"/>
                  </a:ext>
                </a:extLst>
              </a:tr>
              <a:tr h="370840">
                <a:tc>
                  <a:txBody>
                    <a:bodyPr/>
                    <a:lstStyle/>
                    <a:p>
                      <a:r>
                        <a:rPr lang="en-GB" dirty="0"/>
                        <a:t>Discontinuation</a:t>
                      </a:r>
                      <a:r>
                        <a:rPr lang="en-GB" baseline="0" dirty="0"/>
                        <a:t> due to AE</a:t>
                      </a:r>
                      <a:endParaRPr lang="en-GB" dirty="0"/>
                    </a:p>
                  </a:txBody>
                  <a:tcPr/>
                </a:tc>
                <a:tc>
                  <a:txBody>
                    <a:bodyPr/>
                    <a:lstStyle/>
                    <a:p>
                      <a:pPr algn="ctr"/>
                      <a:r>
                        <a:rPr lang="en-GB" dirty="0"/>
                        <a:t>0 (0)</a:t>
                      </a:r>
                    </a:p>
                  </a:txBody>
                  <a:tcPr/>
                </a:tc>
                <a:extLst>
                  <a:ext uri="{0D108BD9-81ED-4DB2-BD59-A6C34878D82A}">
                    <a16:rowId xmlns:a16="http://schemas.microsoft.com/office/drawing/2014/main" val="3481366399"/>
                  </a:ext>
                </a:extLst>
              </a:tr>
              <a:tr h="370840">
                <a:tc>
                  <a:txBody>
                    <a:bodyPr/>
                    <a:lstStyle/>
                    <a:p>
                      <a:r>
                        <a:rPr lang="en-GB" dirty="0"/>
                        <a:t>Patients with </a:t>
                      </a:r>
                      <a:r>
                        <a:rPr lang="en-GB" dirty="0">
                          <a:latin typeface="Arial" panose="020B0604020202020204" pitchFamily="34" charset="0"/>
                          <a:cs typeface="Arial" panose="020B0604020202020204" pitchFamily="34" charset="0"/>
                        </a:rPr>
                        <a:t>≥</a:t>
                      </a:r>
                      <a:r>
                        <a:rPr lang="en-GB" dirty="0"/>
                        <a:t>1 dose reduction due</a:t>
                      </a:r>
                      <a:r>
                        <a:rPr lang="en-GB" baseline="0" dirty="0"/>
                        <a:t> to AE</a:t>
                      </a:r>
                      <a:endParaRPr lang="en-GB" dirty="0"/>
                    </a:p>
                  </a:txBody>
                  <a:tcPr/>
                </a:tc>
                <a:tc>
                  <a:txBody>
                    <a:bodyPr/>
                    <a:lstStyle/>
                    <a:p>
                      <a:pPr algn="ctr"/>
                      <a:r>
                        <a:rPr lang="en-GB" dirty="0"/>
                        <a:t>2 (13)</a:t>
                      </a:r>
                    </a:p>
                  </a:txBody>
                  <a:tcPr/>
                </a:tc>
                <a:extLst>
                  <a:ext uri="{0D108BD9-81ED-4DB2-BD59-A6C34878D82A}">
                    <a16:rowId xmlns:a16="http://schemas.microsoft.com/office/drawing/2014/main" val="1985400516"/>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385784385"/>
              </p:ext>
            </p:extLst>
          </p:nvPr>
        </p:nvGraphicFramePr>
        <p:xfrm>
          <a:off x="4350328" y="1851660"/>
          <a:ext cx="4668981" cy="2494280"/>
        </p:xfrm>
        <a:graphic>
          <a:graphicData uri="http://schemas.openxmlformats.org/drawingml/2006/table">
            <a:tbl>
              <a:tblPr firstRow="1" bandRow="1">
                <a:tableStyleId>{69012ECD-51FC-41F1-AA8D-1B2483CD663E}</a:tableStyleId>
              </a:tblPr>
              <a:tblGrid>
                <a:gridCol w="3740727">
                  <a:extLst>
                    <a:ext uri="{9D8B030D-6E8A-4147-A177-3AD203B41FA5}">
                      <a16:colId xmlns:a16="http://schemas.microsoft.com/office/drawing/2014/main" val="848694401"/>
                    </a:ext>
                  </a:extLst>
                </a:gridCol>
                <a:gridCol w="928254">
                  <a:extLst>
                    <a:ext uri="{9D8B030D-6E8A-4147-A177-3AD203B41FA5}">
                      <a16:colId xmlns:a16="http://schemas.microsoft.com/office/drawing/2014/main" val="3098091831"/>
                    </a:ext>
                  </a:extLst>
                </a:gridCol>
              </a:tblGrid>
              <a:tr h="370840">
                <a:tc>
                  <a:txBody>
                    <a:bodyPr/>
                    <a:lstStyle/>
                    <a:p>
                      <a:r>
                        <a:rPr lang="en-GB" dirty="0">
                          <a:solidFill>
                            <a:schemeClr val="tx2"/>
                          </a:solidFill>
                        </a:rPr>
                        <a:t>Grade</a:t>
                      </a:r>
                      <a:r>
                        <a:rPr lang="en-GB" baseline="0" dirty="0">
                          <a:solidFill>
                            <a:schemeClr val="tx2"/>
                          </a:solidFill>
                        </a:rPr>
                        <a:t> </a:t>
                      </a:r>
                      <a:r>
                        <a:rPr lang="en-GB" baseline="0" dirty="0">
                          <a:solidFill>
                            <a:schemeClr val="tx2"/>
                          </a:solidFill>
                          <a:latin typeface="Arial" panose="020B0604020202020204" pitchFamily="34" charset="0"/>
                          <a:cs typeface="Arial" panose="020B0604020202020204" pitchFamily="34" charset="0"/>
                        </a:rPr>
                        <a:t>≥</a:t>
                      </a:r>
                      <a:r>
                        <a:rPr lang="en-GB" baseline="0" dirty="0">
                          <a:solidFill>
                            <a:schemeClr val="tx2"/>
                          </a:solidFill>
                        </a:rPr>
                        <a:t>3 </a:t>
                      </a:r>
                      <a:r>
                        <a:rPr lang="en-GB" dirty="0">
                          <a:solidFill>
                            <a:schemeClr val="tx2"/>
                          </a:solidFill>
                        </a:rPr>
                        <a:t>AEs occurring</a:t>
                      </a:r>
                      <a:r>
                        <a:rPr lang="en-GB" baseline="0" dirty="0">
                          <a:solidFill>
                            <a:schemeClr val="tx2"/>
                          </a:solidFill>
                        </a:rPr>
                        <a:t> in &gt;25% of patients</a:t>
                      </a:r>
                      <a:endParaRPr lang="en-GB" dirty="0">
                        <a:solidFill>
                          <a:schemeClr val="tx2"/>
                        </a:solidFill>
                      </a:endParaRPr>
                    </a:p>
                  </a:txBody>
                  <a:tcPr anchor="b"/>
                </a:tc>
                <a:tc>
                  <a:txBody>
                    <a:bodyPr/>
                    <a:lstStyle/>
                    <a:p>
                      <a:pPr algn="ctr"/>
                      <a:r>
                        <a:rPr lang="en-GB" dirty="0">
                          <a:solidFill>
                            <a:schemeClr val="tx2"/>
                          </a:solidFill>
                        </a:rPr>
                        <a:t>n (%)</a:t>
                      </a:r>
                    </a:p>
                  </a:txBody>
                  <a:tcPr anchor="b"/>
                </a:tc>
                <a:extLst>
                  <a:ext uri="{0D108BD9-81ED-4DB2-BD59-A6C34878D82A}">
                    <a16:rowId xmlns:a16="http://schemas.microsoft.com/office/drawing/2014/main" val="4049180341"/>
                  </a:ext>
                </a:extLst>
              </a:tr>
              <a:tr h="370840">
                <a:tc>
                  <a:txBody>
                    <a:bodyPr/>
                    <a:lstStyle/>
                    <a:p>
                      <a:r>
                        <a:rPr lang="en-GB" dirty="0"/>
                        <a:t>Anaemia</a:t>
                      </a:r>
                    </a:p>
                  </a:txBody>
                  <a:tcPr/>
                </a:tc>
                <a:tc>
                  <a:txBody>
                    <a:bodyPr/>
                    <a:lstStyle/>
                    <a:p>
                      <a:pPr algn="ctr"/>
                      <a:r>
                        <a:rPr lang="en-GB" dirty="0"/>
                        <a:t>7 (44)</a:t>
                      </a:r>
                    </a:p>
                  </a:txBody>
                  <a:tcPr/>
                </a:tc>
                <a:extLst>
                  <a:ext uri="{0D108BD9-81ED-4DB2-BD59-A6C34878D82A}">
                    <a16:rowId xmlns:a16="http://schemas.microsoft.com/office/drawing/2014/main" val="156847303"/>
                  </a:ext>
                </a:extLst>
              </a:tr>
              <a:tr h="370840">
                <a:tc>
                  <a:txBody>
                    <a:bodyPr/>
                    <a:lstStyle/>
                    <a:p>
                      <a:r>
                        <a:rPr lang="en-GB" dirty="0"/>
                        <a:t>Febrile neutropenia</a:t>
                      </a:r>
                    </a:p>
                  </a:txBody>
                  <a:tcPr/>
                </a:tc>
                <a:tc>
                  <a:txBody>
                    <a:bodyPr/>
                    <a:lstStyle/>
                    <a:p>
                      <a:pPr algn="ctr"/>
                      <a:r>
                        <a:rPr lang="en-GB" dirty="0"/>
                        <a:t>7 (44)</a:t>
                      </a:r>
                    </a:p>
                  </a:txBody>
                  <a:tcPr/>
                </a:tc>
                <a:extLst>
                  <a:ext uri="{0D108BD9-81ED-4DB2-BD59-A6C34878D82A}">
                    <a16:rowId xmlns:a16="http://schemas.microsoft.com/office/drawing/2014/main" val="1848974915"/>
                  </a:ext>
                </a:extLst>
              </a:tr>
              <a:tr h="370840">
                <a:tc>
                  <a:txBody>
                    <a:bodyPr/>
                    <a:lstStyle/>
                    <a:p>
                      <a:r>
                        <a:rPr lang="en-GB" dirty="0"/>
                        <a:t>Neutropenia</a:t>
                      </a:r>
                    </a:p>
                  </a:txBody>
                  <a:tcPr/>
                </a:tc>
                <a:tc>
                  <a:txBody>
                    <a:bodyPr/>
                    <a:lstStyle/>
                    <a:p>
                      <a:pPr algn="ctr"/>
                      <a:r>
                        <a:rPr lang="en-GB" dirty="0"/>
                        <a:t>7 (44)</a:t>
                      </a:r>
                    </a:p>
                  </a:txBody>
                  <a:tcPr/>
                </a:tc>
                <a:extLst>
                  <a:ext uri="{0D108BD9-81ED-4DB2-BD59-A6C34878D82A}">
                    <a16:rowId xmlns:a16="http://schemas.microsoft.com/office/drawing/2014/main" val="3481366399"/>
                  </a:ext>
                </a:extLst>
              </a:tr>
              <a:tr h="370840">
                <a:tc>
                  <a:txBody>
                    <a:bodyPr/>
                    <a:lstStyle/>
                    <a:p>
                      <a:r>
                        <a:rPr lang="en-GB" dirty="0"/>
                        <a:t>Leukopenia</a:t>
                      </a:r>
                    </a:p>
                  </a:txBody>
                  <a:tcPr/>
                </a:tc>
                <a:tc>
                  <a:txBody>
                    <a:bodyPr/>
                    <a:lstStyle/>
                    <a:p>
                      <a:pPr algn="ctr"/>
                      <a:r>
                        <a:rPr lang="en-GB" dirty="0"/>
                        <a:t>5 (31)</a:t>
                      </a:r>
                    </a:p>
                  </a:txBody>
                  <a:tcPr/>
                </a:tc>
                <a:extLst>
                  <a:ext uri="{0D108BD9-81ED-4DB2-BD59-A6C34878D82A}">
                    <a16:rowId xmlns:a16="http://schemas.microsoft.com/office/drawing/2014/main" val="1985400516"/>
                  </a:ext>
                </a:extLst>
              </a:tr>
              <a:tr h="370840">
                <a:tc>
                  <a:txBody>
                    <a:bodyPr/>
                    <a:lstStyle/>
                    <a:p>
                      <a:r>
                        <a:rPr lang="en-GB" dirty="0"/>
                        <a:t>Lymphopenia</a:t>
                      </a:r>
                    </a:p>
                  </a:txBody>
                  <a:tcPr/>
                </a:tc>
                <a:tc>
                  <a:txBody>
                    <a:bodyPr/>
                    <a:lstStyle/>
                    <a:p>
                      <a:pPr algn="ctr"/>
                      <a:r>
                        <a:rPr lang="en-GB" dirty="0"/>
                        <a:t>5 (31)</a:t>
                      </a:r>
                    </a:p>
                  </a:txBody>
                  <a:tcPr/>
                </a:tc>
                <a:extLst>
                  <a:ext uri="{0D108BD9-81ED-4DB2-BD59-A6C34878D82A}">
                    <a16:rowId xmlns:a16="http://schemas.microsoft.com/office/drawing/2014/main" val="1667184528"/>
                  </a:ext>
                </a:extLst>
              </a:tr>
            </a:tbl>
          </a:graphicData>
        </a:graphic>
      </p:graphicFrame>
    </p:spTree>
    <p:extLst>
      <p:ext uri="{BB962C8B-B14F-4D97-AF65-F5344CB8AC3E}">
        <p14:creationId xmlns:p14="http://schemas.microsoft.com/office/powerpoint/2010/main" val="3055479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228600"/>
            <a:ext cx="7381800" cy="939801"/>
          </a:xfrm>
        </p:spPr>
        <p:txBody>
          <a:bodyPr/>
          <a:lstStyle/>
          <a:p>
            <a:r>
              <a:rPr lang="en-GB" dirty="0"/>
              <a:t>009: European phase I/II TRASTS trial of trabectedin plus radiotherapy in patients with metastatic soft tissue sarcoma (STS): a collaborative Spanish (GEIS), Italian (ISG) and French (FSG) Sarcoma Groups study – Martin-</a:t>
            </a:r>
            <a:r>
              <a:rPr lang="en-GB" dirty="0" err="1"/>
              <a:t>Broto</a:t>
            </a:r>
            <a:r>
              <a:rPr lang="en-GB" dirty="0"/>
              <a:t> J, et al </a:t>
            </a:r>
          </a:p>
        </p:txBody>
      </p:sp>
      <p:sp>
        <p:nvSpPr>
          <p:cNvPr id="3" name="Content Placeholder 2"/>
          <p:cNvSpPr>
            <a:spLocks noGrp="1"/>
          </p:cNvSpPr>
          <p:nvPr>
            <p:ph idx="1"/>
          </p:nvPr>
        </p:nvSpPr>
        <p:spPr/>
        <p:txBody>
          <a:bodyPr/>
          <a:lstStyle/>
          <a:p>
            <a:pPr marL="0" indent="0">
              <a:buNone/>
            </a:pPr>
            <a:r>
              <a:rPr lang="en-GB" b="1" dirty="0">
                <a:solidFill>
                  <a:schemeClr val="bg1"/>
                </a:solidFill>
              </a:rPr>
              <a:t>STUDY OBJECTIVE</a:t>
            </a:r>
          </a:p>
          <a:p>
            <a:r>
              <a:rPr lang="en-GB" dirty="0"/>
              <a:t>To assess the efficacy and safety of trabectedin plus radiotherapy in the cohort of patients with metastatic STS in the TRASTS trial*</a:t>
            </a:r>
          </a:p>
        </p:txBody>
      </p:sp>
      <p:sp>
        <p:nvSpPr>
          <p:cNvPr id="4" name="Text Box 4"/>
          <p:cNvSpPr txBox="1">
            <a:spLocks noChangeArrowheads="1"/>
          </p:cNvSpPr>
          <p:nvPr/>
        </p:nvSpPr>
        <p:spPr bwMode="auto">
          <a:xfrm>
            <a:off x="2668421" y="6474897"/>
            <a:ext cx="625491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a:t>Martin-</a:t>
            </a:r>
            <a:r>
              <a:rPr lang="en-GB" sz="1200" dirty="0" err="1"/>
              <a:t>Broto</a:t>
            </a:r>
            <a:r>
              <a:rPr lang="en-GB" sz="1200" dirty="0"/>
              <a:t> J, et al. </a:t>
            </a:r>
            <a:r>
              <a:rPr lang="en-US" sz="1200" dirty="0"/>
              <a:t>CTOS 2018 Annual Meeting, November 14–17, Rome, Italy; Paper </a:t>
            </a:r>
            <a:r>
              <a:rPr lang="en-GB" sz="1200" dirty="0"/>
              <a:t>009</a:t>
            </a:r>
          </a:p>
        </p:txBody>
      </p:sp>
      <p:sp>
        <p:nvSpPr>
          <p:cNvPr id="6" name="Rectangle 9"/>
          <p:cNvSpPr txBox="1">
            <a:spLocks noChangeArrowheads="1"/>
          </p:cNvSpPr>
          <p:nvPr/>
        </p:nvSpPr>
        <p:spPr bwMode="auto">
          <a:xfrm>
            <a:off x="228599" y="5050269"/>
            <a:ext cx="4523401" cy="700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23246D"/>
              </a:buClr>
              <a:buSzPct val="110000"/>
              <a:buFontTx/>
              <a:buNone/>
              <a:tabLst/>
              <a:defRPr/>
            </a:pPr>
            <a:r>
              <a:rPr kumimoji="0" lang="en-US" sz="1600" b="1" i="0" u="none" strike="noStrike" kern="1200" cap="none" spc="0" normalizeH="0" baseline="0" noProof="0" dirty="0">
                <a:ln>
                  <a:noFill/>
                </a:ln>
                <a:solidFill>
                  <a:srgbClr val="23246D"/>
                </a:solidFill>
                <a:effectLst/>
                <a:uLnTx/>
                <a:uFillTx/>
                <a:latin typeface="Arial"/>
                <a:ea typeface="+mn-ea"/>
                <a:cs typeface="Arial"/>
              </a:rPr>
              <a:t>Primary endpoints</a:t>
            </a:r>
          </a:p>
          <a:p>
            <a:pPr lvl="0">
              <a:buClr>
                <a:srgbClr val="23246D"/>
              </a:buClr>
              <a:defRPr/>
            </a:pPr>
            <a:r>
              <a:rPr lang="en-US" sz="1600" dirty="0">
                <a:solidFill>
                  <a:srgbClr val="363636"/>
                </a:solidFill>
              </a:rPr>
              <a:t>Safety, RP2D</a:t>
            </a:r>
            <a:endParaRPr kumimoji="0" lang="en-US" sz="1600" b="0" i="0" u="none" strike="noStrike" kern="1200" cap="none" spc="0" normalizeH="0" baseline="0" noProof="0" dirty="0">
              <a:ln>
                <a:noFill/>
              </a:ln>
              <a:solidFill>
                <a:srgbClr val="363636"/>
              </a:solidFill>
              <a:effectLst/>
              <a:uLnTx/>
              <a:uFillTx/>
              <a:latin typeface="Arial"/>
              <a:ea typeface="+mn-ea"/>
              <a:cs typeface="Arial"/>
            </a:endParaRPr>
          </a:p>
        </p:txBody>
      </p:sp>
      <p:sp>
        <p:nvSpPr>
          <p:cNvPr id="7" name="Content Placeholder 26"/>
          <p:cNvSpPr txBox="1">
            <a:spLocks/>
          </p:cNvSpPr>
          <p:nvPr/>
        </p:nvSpPr>
        <p:spPr>
          <a:xfrm>
            <a:off x="5040159" y="5050268"/>
            <a:ext cx="3696600" cy="838592"/>
          </a:xfrm>
          <a:prstGeom prst="rect">
            <a:avLst/>
          </a:prstGeom>
        </p:spPr>
        <p:txBody>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23246D"/>
              </a:buClr>
              <a:buSzPct val="110000"/>
              <a:buFontTx/>
              <a:buNone/>
              <a:tabLst/>
              <a:defRPr/>
            </a:pPr>
            <a:r>
              <a:rPr kumimoji="0" lang="en-US" sz="1600" b="1" i="0" u="none" strike="noStrike" kern="1200" cap="none" spc="0" normalizeH="0" baseline="0" noProof="0" dirty="0">
                <a:ln>
                  <a:noFill/>
                </a:ln>
                <a:solidFill>
                  <a:srgbClr val="23246D"/>
                </a:solidFill>
                <a:effectLst/>
                <a:uLnTx/>
                <a:uFillTx/>
                <a:latin typeface="Arial"/>
                <a:ea typeface="+mn-ea"/>
                <a:cs typeface="Arial"/>
              </a:rPr>
              <a:t>Secondary endpoints</a:t>
            </a:r>
          </a:p>
          <a:p>
            <a:pPr lvl="0">
              <a:buClr>
                <a:srgbClr val="23246D"/>
              </a:buClr>
              <a:defRPr/>
            </a:pPr>
            <a:r>
              <a:rPr kumimoji="0" lang="en-US" sz="1600" b="0" i="0" u="none" strike="noStrike" kern="1200" cap="none" spc="0" normalizeH="0" baseline="0" noProof="0" dirty="0">
                <a:ln>
                  <a:noFill/>
                </a:ln>
                <a:solidFill>
                  <a:srgbClr val="363636"/>
                </a:solidFill>
                <a:effectLst/>
                <a:uLnTx/>
                <a:uFillTx/>
                <a:latin typeface="Arial"/>
                <a:ea typeface="+mn-ea"/>
                <a:cs typeface="Arial"/>
              </a:rPr>
              <a:t>Response rate</a:t>
            </a:r>
            <a:r>
              <a:rPr kumimoji="0" lang="en-US" sz="1600" b="0" i="0" u="none" strike="noStrike" kern="1200" cap="none" spc="0" normalizeH="0" noProof="0" dirty="0">
                <a:ln>
                  <a:noFill/>
                </a:ln>
                <a:solidFill>
                  <a:srgbClr val="363636"/>
                </a:solidFill>
                <a:effectLst/>
                <a:uLnTx/>
                <a:uFillTx/>
                <a:latin typeface="Arial"/>
                <a:ea typeface="+mn-ea"/>
                <a:cs typeface="Arial"/>
              </a:rPr>
              <a:t> (RECIST v 1.1), translational research</a:t>
            </a:r>
            <a:endParaRPr kumimoji="0" lang="en-US" sz="1600" b="0" i="0" u="none" strike="noStrike" kern="1200" cap="none" spc="0" normalizeH="0" baseline="0" noProof="0" dirty="0">
              <a:ln>
                <a:noFill/>
              </a:ln>
              <a:solidFill>
                <a:srgbClr val="363636"/>
              </a:solidFill>
              <a:effectLst/>
              <a:uLnTx/>
              <a:uFillTx/>
              <a:latin typeface="Arial"/>
              <a:ea typeface="+mn-ea"/>
              <a:cs typeface="Arial"/>
            </a:endParaRPr>
          </a:p>
        </p:txBody>
      </p:sp>
      <p:sp>
        <p:nvSpPr>
          <p:cNvPr id="8" name="AutoShape 12"/>
          <p:cNvSpPr>
            <a:spLocks noChangeArrowheads="1"/>
          </p:cNvSpPr>
          <p:nvPr/>
        </p:nvSpPr>
        <p:spPr bwMode="auto">
          <a:xfrm>
            <a:off x="3949122" y="3028094"/>
            <a:ext cx="3916907" cy="1492479"/>
          </a:xfrm>
          <a:prstGeom prst="roundRect">
            <a:avLst>
              <a:gd name="adj" fmla="val 16667"/>
            </a:avLst>
          </a:prstGeom>
          <a:solidFill>
            <a:schemeClr val="accent2"/>
          </a:solidFill>
          <a:ln w="9525" algn="ctr">
            <a:noFill/>
            <a:round/>
            <a:headEnd/>
            <a:tailEnd/>
          </a:ln>
        </p:spPr>
        <p:txBody>
          <a:bodyPr lIns="90488" tIns="0" rIns="90488" bIns="0" anchor="ctr"/>
          <a:lstStyle/>
          <a:p>
            <a:pPr lvl="0" algn="ctr" defTabSz="892175" eaLnBrk="0" hangingPunct="0">
              <a:defRPr/>
            </a:pPr>
            <a:r>
              <a:rPr kumimoji="0" lang="en-GB"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Trabectedin </a:t>
            </a:r>
            <a:br>
              <a:rPr kumimoji="0" lang="en-GB"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br>
            <a:r>
              <a:rPr lang="en-GB" altLang="zh-CN" sz="1600" dirty="0">
                <a:solidFill>
                  <a:srgbClr val="FFFFFF"/>
                </a:solidFill>
                <a:ea typeface="SimSun" pitchFamily="2" charset="-122"/>
              </a:rPr>
              <a:t>1.3 mg/m</a:t>
            </a:r>
            <a:r>
              <a:rPr lang="en-GB" altLang="zh-CN" sz="1600" baseline="30000" dirty="0">
                <a:solidFill>
                  <a:srgbClr val="FFFFFF"/>
                </a:solidFill>
                <a:ea typeface="SimSun" pitchFamily="2" charset="-122"/>
              </a:rPr>
              <a:t>2 </a:t>
            </a:r>
            <a:r>
              <a:rPr kumimoji="0" lang="en-GB"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(n=12) or 1.5 mg/m</a:t>
            </a:r>
            <a:r>
              <a:rPr kumimoji="0" lang="en-GB" altLang="zh-CN" sz="1600" b="0" i="0" u="none" strike="noStrike" kern="1200" cap="none" spc="0" normalizeH="0" baseline="30000" dirty="0">
                <a:ln>
                  <a:noFill/>
                </a:ln>
                <a:solidFill>
                  <a:srgbClr val="FFFFFF"/>
                </a:solidFill>
                <a:effectLst/>
                <a:uLnTx/>
                <a:uFillTx/>
                <a:latin typeface="Arial" charset="0"/>
                <a:ea typeface="SimSun" pitchFamily="2" charset="-122"/>
                <a:cs typeface="Arial" charset="0"/>
              </a:rPr>
              <a:t>2</a:t>
            </a:r>
            <a:r>
              <a:rPr lang="en-GB" altLang="zh-CN" sz="1600" dirty="0">
                <a:solidFill>
                  <a:srgbClr val="FFFFFF"/>
                </a:solidFill>
                <a:ea typeface="SimSun" pitchFamily="2" charset="-122"/>
              </a:rPr>
              <a:t> (n=6) </a:t>
            </a:r>
            <a:r>
              <a:rPr kumimoji="0" lang="en-GB"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a:t>
            </a:r>
          </a:p>
          <a:p>
            <a:pPr lvl="0" algn="ctr" defTabSz="892175" eaLnBrk="0" hangingPunct="0">
              <a:defRPr/>
            </a:pPr>
            <a:r>
              <a:rPr lang="en-GB" altLang="zh-CN" sz="1600" dirty="0">
                <a:solidFill>
                  <a:srgbClr val="FFFFFF"/>
                </a:solidFill>
                <a:ea typeface="SimSun" pitchFamily="2" charset="-122"/>
              </a:rPr>
              <a:t>radiotherapy 30 </a:t>
            </a:r>
            <a:r>
              <a:rPr lang="en-GB" altLang="zh-CN" sz="1600" dirty="0" err="1">
                <a:solidFill>
                  <a:srgbClr val="FFFFFF"/>
                </a:solidFill>
                <a:ea typeface="SimSun" pitchFamily="2" charset="-122"/>
              </a:rPr>
              <a:t>Gy</a:t>
            </a:r>
            <a:r>
              <a:rPr lang="en-GB" altLang="zh-CN" sz="1600" dirty="0">
                <a:solidFill>
                  <a:srgbClr val="FFFFFF"/>
                </a:solidFill>
                <a:ea typeface="SimSun" pitchFamily="2" charset="-122"/>
              </a:rPr>
              <a:t> in10 fractions within 1 hour of completing first dose </a:t>
            </a:r>
            <a:br>
              <a:rPr lang="en-GB" altLang="zh-CN" sz="1600" dirty="0">
                <a:solidFill>
                  <a:srgbClr val="FFFFFF"/>
                </a:solidFill>
                <a:ea typeface="SimSun" pitchFamily="2" charset="-122"/>
              </a:rPr>
            </a:br>
            <a:r>
              <a:rPr lang="en-GB" altLang="zh-CN" sz="1600" dirty="0">
                <a:solidFill>
                  <a:srgbClr val="FFFFFF"/>
                </a:solidFill>
                <a:ea typeface="SimSun" pitchFamily="2" charset="-122"/>
              </a:rPr>
              <a:t>of trabectedin</a:t>
            </a:r>
            <a:r>
              <a:rPr kumimoji="0" lang="en-GB" altLang="zh-CN" sz="1600" b="0" i="0" u="none" strike="noStrike" kern="1200" cap="none" spc="0" normalizeH="0" dirty="0">
                <a:ln>
                  <a:noFill/>
                </a:ln>
                <a:solidFill>
                  <a:srgbClr val="FFFFFF"/>
                </a:solidFill>
                <a:effectLst/>
                <a:uLnTx/>
                <a:uFillTx/>
                <a:latin typeface="Arial" charset="0"/>
                <a:ea typeface="SimSun" pitchFamily="2" charset="-122"/>
                <a:cs typeface="Arial" charset="0"/>
              </a:rPr>
              <a:t> </a:t>
            </a:r>
            <a:endParaRPr kumimoji="0" lang="en-GB"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cxnSp>
        <p:nvCxnSpPr>
          <p:cNvPr id="9" name="AutoShape 19"/>
          <p:cNvCxnSpPr>
            <a:cxnSpLocks noChangeShapeType="1"/>
            <a:stCxn id="10" idx="3"/>
            <a:endCxn id="8" idx="1"/>
          </p:cNvCxnSpPr>
          <p:nvPr/>
        </p:nvCxnSpPr>
        <p:spPr bwMode="auto">
          <a:xfrm>
            <a:off x="3506400" y="3774334"/>
            <a:ext cx="442722" cy="0"/>
          </a:xfrm>
          <a:prstGeom prst="straightConnector1">
            <a:avLst/>
          </a:prstGeom>
          <a:noFill/>
          <a:ln w="38100">
            <a:solidFill>
              <a:schemeClr val="bg2"/>
            </a:solidFill>
            <a:round/>
            <a:headEnd/>
            <a:tailEnd type="triangle" w="med" len="med"/>
          </a:ln>
        </p:spPr>
      </p:cxnSp>
      <p:sp>
        <p:nvSpPr>
          <p:cNvPr id="10" name="AutoShape 9"/>
          <p:cNvSpPr>
            <a:spLocks noChangeArrowheads="1"/>
          </p:cNvSpPr>
          <p:nvPr/>
        </p:nvSpPr>
        <p:spPr bwMode="auto">
          <a:xfrm>
            <a:off x="228599" y="2630237"/>
            <a:ext cx="3277801" cy="2288193"/>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GB" altLang="zh-CN" sz="1600" b="0" i="0" u="none" strike="noStrike" kern="1200" cap="none" spc="0" normalizeH="0" baseline="0" dirty="0">
                <a:ln>
                  <a:noFill/>
                </a:ln>
                <a:solidFill>
                  <a:srgbClr val="FFFFFF"/>
                </a:solidFill>
                <a:effectLst/>
                <a:uLnTx/>
                <a:uFillTx/>
                <a:ea typeface="SimSun" pitchFamily="2" charset="-122"/>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dirty="0">
                <a:solidFill>
                  <a:srgbClr val="FFFFFF"/>
                </a:solidFill>
                <a:ea typeface="SimSun" pitchFamily="2" charset="-122"/>
              </a:rPr>
              <a:t>Progressive STS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dirty="0">
                <a:ln>
                  <a:noFill/>
                </a:ln>
                <a:solidFill>
                  <a:srgbClr val="FFFFFF"/>
                </a:solidFill>
                <a:effectLst/>
                <a:uLnTx/>
                <a:uFillTx/>
                <a:ea typeface="SimSun" pitchFamily="2" charset="-122"/>
              </a:rPr>
              <a:t>Limited to</a:t>
            </a:r>
            <a:r>
              <a:rPr kumimoji="0" lang="en-GB" altLang="zh-CN" sz="1600" b="0" i="0" u="none" strike="noStrike" kern="1200" cap="none" spc="0" normalizeH="0" dirty="0">
                <a:ln>
                  <a:noFill/>
                </a:ln>
                <a:solidFill>
                  <a:srgbClr val="FFFFFF"/>
                </a:solidFill>
                <a:effectLst/>
                <a:uLnTx/>
                <a:uFillTx/>
                <a:ea typeface="SimSun" pitchFamily="2" charset="-122"/>
              </a:rPr>
              <a:t> lung M1</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dirty="0">
                <a:solidFill>
                  <a:srgbClr val="FFFFFF"/>
                </a:solidFill>
                <a:ea typeface="SimSun" pitchFamily="2" charset="-122"/>
              </a:rPr>
              <a:t>Unsuitable for metastasectomy</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dirty="0">
                <a:ln>
                  <a:noFill/>
                </a:ln>
                <a:solidFill>
                  <a:srgbClr val="FFFFFF"/>
                </a:solidFill>
                <a:effectLst/>
                <a:uLnTx/>
                <a:uFillTx/>
                <a:ea typeface="SimSun" pitchFamily="2" charset="-122"/>
              </a:rPr>
              <a:t>≤2 prior</a:t>
            </a:r>
            <a:r>
              <a:rPr kumimoji="0" lang="en-GB" altLang="zh-CN" sz="1600" b="0" i="0" u="none" strike="noStrike" kern="1200" cap="none" spc="0" normalizeH="0" dirty="0">
                <a:ln>
                  <a:noFill/>
                </a:ln>
                <a:solidFill>
                  <a:srgbClr val="FFFFFF"/>
                </a:solidFill>
                <a:effectLst/>
                <a:uLnTx/>
                <a:uFillTx/>
                <a:ea typeface="SimSun" pitchFamily="2" charset="-122"/>
              </a:rPr>
              <a:t> lines</a:t>
            </a:r>
            <a:endParaRPr kumimoji="0" lang="en-GB" altLang="zh-CN" sz="1600" b="0" i="0" u="none" strike="noStrike" kern="1200" cap="none" spc="0" normalizeH="0" baseline="0" dirty="0">
              <a:ln>
                <a:noFill/>
              </a:ln>
              <a:solidFill>
                <a:srgbClr val="FFFFFF"/>
              </a:solidFill>
              <a:effectLst/>
              <a:uLnTx/>
              <a:uFillTx/>
              <a:ea typeface="SimSun" pitchFamily="2" charset="-122"/>
            </a:endParaRP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600" b="0" i="0" u="none" strike="noStrike" kern="1200" cap="none" spc="0" normalizeH="0" baseline="0" dirty="0">
                <a:ln>
                  <a:noFill/>
                </a:ln>
                <a:solidFill>
                  <a:srgbClr val="FFFFFF"/>
                </a:solidFill>
                <a:effectLst/>
                <a:uLnTx/>
                <a:uFillTx/>
                <a:ea typeface="SimSun" pitchFamily="2" charset="-122"/>
              </a:rPr>
              <a:t>(n=18)</a:t>
            </a:r>
          </a:p>
        </p:txBody>
      </p:sp>
      <p:cxnSp>
        <p:nvCxnSpPr>
          <p:cNvPr id="11" name="AutoShape 19"/>
          <p:cNvCxnSpPr>
            <a:cxnSpLocks noChangeShapeType="1"/>
            <a:stCxn id="8" idx="3"/>
            <a:endCxn id="12" idx="1"/>
          </p:cNvCxnSpPr>
          <p:nvPr/>
        </p:nvCxnSpPr>
        <p:spPr bwMode="auto">
          <a:xfrm>
            <a:off x="7866029" y="3774334"/>
            <a:ext cx="294298" cy="0"/>
          </a:xfrm>
          <a:prstGeom prst="straightConnector1">
            <a:avLst/>
          </a:prstGeom>
          <a:noFill/>
          <a:ln w="38100">
            <a:solidFill>
              <a:schemeClr val="bg2"/>
            </a:solidFill>
            <a:round/>
            <a:headEnd/>
            <a:tailEnd type="triangle" w="med" len="med"/>
          </a:ln>
        </p:spPr>
      </p:cxnSp>
      <p:sp>
        <p:nvSpPr>
          <p:cNvPr id="12" name="AutoShape 12"/>
          <p:cNvSpPr>
            <a:spLocks noChangeArrowheads="1"/>
          </p:cNvSpPr>
          <p:nvPr/>
        </p:nvSpPr>
        <p:spPr bwMode="auto">
          <a:xfrm>
            <a:off x="8160327" y="3456098"/>
            <a:ext cx="898255" cy="636471"/>
          </a:xfrm>
          <a:prstGeom prst="roundRect">
            <a:avLst>
              <a:gd name="adj" fmla="val 16667"/>
            </a:avLst>
          </a:prstGeom>
          <a:solidFill>
            <a:schemeClr val="tx1"/>
          </a:solidFill>
          <a:ln w="9525" algn="ctr">
            <a:noFill/>
            <a:round/>
            <a:headEnd/>
            <a:tailEnd/>
          </a:ln>
        </p:spPr>
        <p:txBody>
          <a:bodyPr lIns="90488" tIns="0" rIns="90488" bIns="0" anchor="ctr"/>
          <a:lstStyle/>
          <a:p>
            <a:pPr lvl="0" algn="ctr" defTabSz="892175" eaLnBrk="0" hangingPunct="0">
              <a:defRPr/>
            </a:pPr>
            <a:r>
              <a:rPr kumimoji="0" lang="en-GB" altLang="zh-CN" sz="1600" b="0" i="0" u="none" strike="noStrike" kern="1200" cap="none" spc="0" normalizeH="0" baseline="0" dirty="0">
                <a:ln>
                  <a:noFill/>
                </a:ln>
                <a:solidFill>
                  <a:srgbClr val="FFFFFF"/>
                </a:solidFill>
                <a:effectLst/>
                <a:uLnTx/>
                <a:uFillTx/>
                <a:ea typeface="SimSun" pitchFamily="2" charset="-122"/>
              </a:rPr>
              <a:t>PD/</a:t>
            </a:r>
            <a:br>
              <a:rPr kumimoji="0" lang="en-GB" altLang="zh-CN" sz="1600" b="0" i="0" u="none" strike="noStrike" kern="1200" cap="none" spc="0" normalizeH="0" baseline="0" dirty="0">
                <a:ln>
                  <a:noFill/>
                </a:ln>
                <a:solidFill>
                  <a:srgbClr val="FFFFFF"/>
                </a:solidFill>
                <a:effectLst/>
                <a:uLnTx/>
                <a:uFillTx/>
                <a:ea typeface="SimSun" pitchFamily="2" charset="-122"/>
              </a:rPr>
            </a:br>
            <a:r>
              <a:rPr kumimoji="0" lang="en-GB" altLang="zh-CN" sz="1600" b="0" i="0" u="none" strike="noStrike" kern="1200" cap="none" spc="0" normalizeH="0" baseline="0" dirty="0">
                <a:ln>
                  <a:noFill/>
                </a:ln>
                <a:solidFill>
                  <a:srgbClr val="FFFFFF"/>
                </a:solidFill>
                <a:effectLst/>
                <a:uLnTx/>
                <a:uFillTx/>
                <a:ea typeface="SimSun" pitchFamily="2" charset="-122"/>
              </a:rPr>
              <a:t>toxicity</a:t>
            </a:r>
          </a:p>
        </p:txBody>
      </p:sp>
      <p:sp>
        <p:nvSpPr>
          <p:cNvPr id="15" name="TextBox 14"/>
          <p:cNvSpPr txBox="1"/>
          <p:nvPr/>
        </p:nvSpPr>
        <p:spPr>
          <a:xfrm>
            <a:off x="1544537" y="6113513"/>
            <a:ext cx="7260321" cy="307777"/>
          </a:xfrm>
          <a:prstGeom prst="rect">
            <a:avLst/>
          </a:prstGeom>
          <a:noFill/>
        </p:spPr>
        <p:txBody>
          <a:bodyPr wrap="none" rtlCol="0">
            <a:spAutoFit/>
          </a:bodyPr>
          <a:lstStyle>
            <a:defPPr>
              <a:defRPr lang="en-US"/>
            </a:defPPr>
            <a:lvl1pPr>
              <a:defRPr sz="1400"/>
            </a:lvl1pPr>
          </a:lstStyle>
          <a:p>
            <a:r>
              <a:rPr lang="en-GB" dirty="0"/>
              <a:t>*Study also includes locally advanced myxoid LPS and retroperitoneal L-sarcoma cohorts</a:t>
            </a:r>
          </a:p>
        </p:txBody>
      </p:sp>
    </p:spTree>
    <p:extLst>
      <p:ext uri="{BB962C8B-B14F-4D97-AF65-F5344CB8AC3E}">
        <p14:creationId xmlns:p14="http://schemas.microsoft.com/office/powerpoint/2010/main" val="36458539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 name="PRESGUID" val="b5f740d9-279f-41c7-9bec-9dbadf04db3d"/>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WSN Template">
      <a:dk1>
        <a:srgbClr val="969696"/>
      </a:dk1>
      <a:lt1>
        <a:srgbClr val="363636"/>
      </a:lt1>
      <a:dk2>
        <a:srgbClr val="23246D"/>
      </a:dk2>
      <a:lt2>
        <a:srgbClr val="FFFFFF"/>
      </a:lt2>
      <a:accent1>
        <a:srgbClr val="62C4EE"/>
      </a:accent1>
      <a:accent2>
        <a:srgbClr val="006DB0"/>
      </a:accent2>
      <a:accent3>
        <a:srgbClr val="FF6600"/>
      </a:accent3>
      <a:accent4>
        <a:srgbClr val="FFC000"/>
      </a:accent4>
      <a:accent5>
        <a:srgbClr val="C0C0C0"/>
      </a:accent5>
      <a:accent6>
        <a:srgbClr val="AACAFF"/>
      </a:accent6>
      <a:hlink>
        <a:srgbClr val="62C4EE"/>
      </a:hlink>
      <a:folHlink>
        <a:srgbClr val="006DB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WSN Template">
      <a:dk1>
        <a:srgbClr val="969696"/>
      </a:dk1>
      <a:lt1>
        <a:srgbClr val="363636"/>
      </a:lt1>
      <a:dk2>
        <a:srgbClr val="23246D"/>
      </a:dk2>
      <a:lt2>
        <a:srgbClr val="FFFFFF"/>
      </a:lt2>
      <a:accent1>
        <a:srgbClr val="62C4EE"/>
      </a:accent1>
      <a:accent2>
        <a:srgbClr val="006DB0"/>
      </a:accent2>
      <a:accent3>
        <a:srgbClr val="FF6600"/>
      </a:accent3>
      <a:accent4>
        <a:srgbClr val="FFC000"/>
      </a:accent4>
      <a:accent5>
        <a:srgbClr val="C0C0C0"/>
      </a:accent5>
      <a:accent6>
        <a:srgbClr val="AACAFF"/>
      </a:accent6>
      <a:hlink>
        <a:srgbClr val="62C4EE"/>
      </a:hlink>
      <a:folHlink>
        <a:srgbClr val="006DB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6933</TotalTime>
  <Words>8017</Words>
  <Application>Microsoft Macintosh PowerPoint</Application>
  <PresentationFormat>Affichage à l'écran (4:3)</PresentationFormat>
  <Paragraphs>1588</Paragraphs>
  <Slides>62</Slides>
  <Notes>0</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62</vt:i4>
      </vt:variant>
    </vt:vector>
  </HeadingPairs>
  <TitlesOfParts>
    <vt:vector size="68" baseType="lpstr">
      <vt:lpstr>Arial</vt:lpstr>
      <vt:lpstr>Calibri</vt:lpstr>
      <vt:lpstr>Times New Roman</vt:lpstr>
      <vt:lpstr>Wingdings</vt:lpstr>
      <vt:lpstr>Default Design</vt:lpstr>
      <vt:lpstr>2_Default Design</vt:lpstr>
      <vt:lpstr>Présentation PowerPoint</vt:lpstr>
      <vt:lpstr>Letter from Prof Jean Yves-Blay</vt:lpstr>
      <vt:lpstr>WSN Medical Oncology Slide Deck Editors 2018</vt:lpstr>
      <vt:lpstr>Contents</vt:lpstr>
      <vt:lpstr>Soft tissue sarcoma</vt:lpstr>
      <vt:lpstr>007: Phase 1b study of olaratumab plus doxorubicin and ifosfamide in patients with advanced or metastatic soft tissue sarcoma: initial results – Bauer S, et al</vt:lpstr>
      <vt:lpstr>007: Phase 1b study of olaratumab plus doxorubicin and ifosfamide in patients with advanced or metastatic soft tissue sarcoma: initial results – Bauer S, et al</vt:lpstr>
      <vt:lpstr>007: Phase 1b study of olaratumab plus doxorubicin and ifosfamide in patients with advanced or metastatic soft tissue sarcoma: initial results – Bauer S, et al</vt:lpstr>
      <vt:lpstr>009: European phase I/II TRASTS trial of trabectedin plus radiotherapy in patients with metastatic soft tissue sarcoma (STS): a collaborative Spanish (GEIS), Italian (ISG) and French (FSG) Sarcoma Groups study – Martin-Broto J, et al </vt:lpstr>
      <vt:lpstr>009: European phase I/II TRASTS trial of trabectedin plus radiotherapy in patients with metastatic soft tissue sarcoma (STS): a collaborative Spanish (GEIS), Italian (ISG) and French (FSG) Sarcoma Groups study – Martin-Broto J, et al </vt:lpstr>
      <vt:lpstr>009: European phase I/II TRASTS trial of trabectedin plus radiotherapy in patients with metastatic soft tissue sarcoma (STS): a collaborative Spanish (GEIS), Italian (ISG) and French (FSG) Sarcoma Groups study – Martin-Broto J, et al </vt:lpstr>
      <vt:lpstr>017: Prospective trial of crizotinib (C) in patients (pts) with advanced, inoperable inflammatory myofibroblastic tumor (IMFT) with and without ALK alterations: EORTC phase II study 90101 “CREATE” – Schöffski P, et al </vt:lpstr>
      <vt:lpstr>017: Prospective trial of crizotinib (C) in patients (pts) with advanced, inoperable inflammatory myofibroblastic tumor (IMFT) with and without ALK alterations: EORTC phase II study 90101 “CREATE” – Schöffski P, et al </vt:lpstr>
      <vt:lpstr>017: Prospective trial of crizotinib (C) in patients (pts) with advanced, inoperable inflammatory myofibroblastic tumor (IMFT) with and without ALK alterations: EORTC phase II study 90101 “CREATE” – Schöffski P, et al </vt:lpstr>
      <vt:lpstr>018: Activity and safety of crizotinib in patients with advanced clear cell sarcoma (CCSA) with MET alterations. European Organization for Research and Treatment of Cancer phase 2 trial 90101 “CREATE” – Schöffski P, et al </vt:lpstr>
      <vt:lpstr>018: Activity and safety of crizotinib in patients with advanced clear cell sarcoma (CCSA) with MET alterations. European Organization for Research and Treatment of Cancer phase 2 trial 90101 “CREATE” – Schöffski P, et al </vt:lpstr>
      <vt:lpstr>018: Activity and safety of crizotinib in patients with advanced clear cell sarcoma (CCSA) with MET alterations. European Organization for Research and Treatment of Cancer phase 2 trial 90101 “CREATE” – Schöffski P, et al </vt:lpstr>
      <vt:lpstr>020: Phase 2 study of the CDK4 inhibitor abemaciclib in dedifferentiated liposarcoma – Dickson MA, et al</vt:lpstr>
      <vt:lpstr>020: Phase 2 study of the CDK4 inhibitor abemaciclib in dedifferentiated liposarcoma – Dickson MA, et al</vt:lpstr>
      <vt:lpstr>020: Phase 2 study of the CDK4 inhibitor abemaciclib in dedifferentiated liposarcoma – Dickson MA, et al</vt:lpstr>
      <vt:lpstr>021: Phase II study of atezolizumab in patients with alveolar soft part sarcoma – O’Sullivan Coyne G, et al </vt:lpstr>
      <vt:lpstr>021: Phase II study of atezolizumab in patients with alveolar soft part sarcoma – O’Sullivan Coyne G, et al </vt:lpstr>
      <vt:lpstr>021: Phase II study of atezolizumab in patients with alveolar soft part sarcoma – O’Sullivan Coyne G, et al </vt:lpstr>
      <vt:lpstr>021: Phase II study of atezolizumab in patients with alveolar soft part sarcoma – O’Sullivan Coyne G, et al </vt:lpstr>
      <vt:lpstr>022: EZH2 inhibitor tazemetostat (TAZ) interim data in adults and pediatric patients with INI1-negative soft-tissue sarcomas (STS) including epithelioid sarcoma (ES) (NCT02601950, NCT02601937) – Gounder M, et al </vt:lpstr>
      <vt:lpstr>022: EZH2 inhibitor tazemetostat (TAZ) interim data in adults and pediatric patients with INI1-negative soft-tissue sarcomas (STS) including epithelioid sarcoma (ES) (NCT02601950, NCT02601937) – Gounder M, et al </vt:lpstr>
      <vt:lpstr>022: EZH2 inhibitor tazemetostat (TAZ) interim data in adults and pediatric patients with INI1-negative soft-tissue sarcomas (STS) including epithelioid sarcoma (ES) (NCT02601950, NCT02601937) – Gounder M, et al </vt:lpstr>
      <vt:lpstr>023: Activity of larotrectinib in sarcoma patients with TRK fusion cancer – Federman N, et al</vt:lpstr>
      <vt:lpstr>023: Activity of larotrectinib in sarcoma patients with TRK fusion cancer – Federman N, et al</vt:lpstr>
      <vt:lpstr>023: Activity of larotrectinib in sarcoma patients with TRK fusion cancer – Federman N, et al</vt:lpstr>
      <vt:lpstr>045: Rationales for targeting/co-targeting leiomyosarcoma pathways: biologic profiles in 712 uterine or soft-tissue LMS – Schaefer I-M, et al</vt:lpstr>
      <vt:lpstr>045: Rationales for targeting/co-targeting leiomyosarcoma pathways: biologic profiles in 712 uterine or soft-tissue LMS – Schaefer I-M, et al</vt:lpstr>
      <vt:lpstr>045: Rationales for targeting/co-targeting leiomyosarcoma pathways: biologic profiles in 712 uterine or soft-tissue LMS – Schaefer I-M, et al</vt:lpstr>
      <vt:lpstr>Gastrointestinal stromal tumours</vt:lpstr>
      <vt:lpstr>012: Avapritinib is highly active and well-tolerated in patients (pts) with advanced GIST driven by diverse variety of oncogenic mutations in KIT and PDGFRA – Heinrich M, et al </vt:lpstr>
      <vt:lpstr>012: Avapritinib is highly active and well-tolerated in patients (pts) with advanced GIST driven by diverse variety of oncogenic mutations in KIT and PDGFRA – Heinrich M, et al </vt:lpstr>
      <vt:lpstr>012: Avapritinib is highly active and well-tolerated in patients (pts) with advanced GIST driven by diverse variety of oncogenic mutations in KIT and PDGFRA – Heinrich M, et al </vt:lpstr>
      <vt:lpstr>012: Avapritinib is highly active and well-tolerated in patients (pts) with advanced GIST driven by diverse variety of oncogenic mutations in KIT and PDGFRA – Heinrich M, et al </vt:lpstr>
      <vt:lpstr>012: Avapritinib is highly active and well-tolerated in patients (pts) with advanced GIST driven by diverse variety of oncogenic mutations in KIT and PDGFRA – Heinrich M, et al </vt:lpstr>
      <vt:lpstr>016: Clinical value of ct-DNA in localized and advanced GIST:  cross-validation of amplicon-based NGS with dd-PCR in matched tissue and plasma samples – Serrano C, et al </vt:lpstr>
      <vt:lpstr>016: Clinical value of ct-DNA in localized and advanced GIST:  cross-validation of amplicon-based NGS with dd-PCR in matched tissue and plasma samples – Serrano C, et al </vt:lpstr>
      <vt:lpstr>016: Clinical value of ct-DNA in localized and advanced GIST:  cross-validation of amplicon-based NGS with dd-PCR in matched tissue and plasma samples – Serrano C, et al </vt:lpstr>
      <vt:lpstr>Osteosarcoma and chondrosarcoma</vt:lpstr>
      <vt:lpstr>027: Phase II trial of pazopanib in advanced extraskeletal myxoid chondrosarcoma. A collaborative Spanish (GEIS), Italian (ISG) and French (FSG) Sarcoma Groups study – Stacchiotti S, et al </vt:lpstr>
      <vt:lpstr>027: Phase II trial of pazopanib in advanced extraskeletal myxoid chondrosarcoma. A collaborative Spanish (GEIS), Italian (ISG) and French (FSG) Sarcoma Groups study – Stacchiotti S, et al </vt:lpstr>
      <vt:lpstr>027: Phase II trial of pazopanib in advanced extraskeletal myxoid chondrosarcoma. A collaborative Spanish (GEIS), Italian (ISG) and French (FSG) Sarcoma Groups study – Stacchiotti S, et al </vt:lpstr>
      <vt:lpstr>027: Phase II trial of pazopanib in advanced extraskeletal myxoid chondrosarcoma. A collaborative Spanish (GEIS), Italian (ISG) and French (FSG) Sarcoma Groups study – Stacchiotti S, et al </vt:lpstr>
      <vt:lpstr>027: Phase II trial of pazopanib in advanced extraskeletal myxoid chondrosarcoma. A collaborative Spanish (GEIS), Italian (ISG) and French (FSG) Sarcoma Groups study – Stacchiotti S, et al </vt:lpstr>
      <vt:lpstr>Rarer sarcomas and  desmoid tumors</vt:lpstr>
      <vt:lpstr>025: Positive association between tumor response and patient-reported outcomes in phase 3 ENLIVEN study of pexidartinib in tenosynovial giant cell tumor (TGCT) – Gelhorn HL, et al </vt:lpstr>
      <vt:lpstr>025: Positive association between tumor response and patient-reported outcomes in phase 3 ENLIVEN study of pexidartinib in tenosynovial giant cell tumor (TGCT) – Gelhorn HL, et al </vt:lpstr>
      <vt:lpstr>025: Positive association between tumor response and patient-reported outcomes in phase 3 ENLIVEN study of pexidartinib in tenosynovial giant cell tumor (TGCT) – Gelhorn HL, et al </vt:lpstr>
      <vt:lpstr>025: Positive association between tumor response and patient-reported outcomes in phase 3 ENLIVEN study of pexidartinib in tenosynovial giant cell tumor (TGCT) – Gelhorn HL, et al </vt:lpstr>
      <vt:lpstr>025: Positive association between tumor response and patient-reported outcomes in phase 3 ENLIVEN study of pexidartinib in tenosynovial giant cell tumor (TGCT) – Gelhorn HL, et al </vt:lpstr>
      <vt:lpstr>029: Can wait and see be the standard of care for initial approach to primary sporadic desmoid tumors? Preliminary data from an Italian Sarcoma Group prospective study – Colombo C, et al </vt:lpstr>
      <vt:lpstr>029: Can wait and see be the standard of care for initial approach to primary sporadic desmoid tumors? Preliminary data from an Italian Sarcoma Group prospective study – Colombo C, et al </vt:lpstr>
      <vt:lpstr>029: Can wait and see be the standard of care for initial approach to primary sporadic desmoid tumors? Preliminary data from an Italian Sarcoma Group prospective study – Colombo C, et al </vt:lpstr>
      <vt:lpstr>029: Can wait and see be the standard of care for initial approach to primary sporadic desmoid tumors? Preliminary data from an Italian Sarcoma Group prospective study – Colombo C, et al </vt:lpstr>
      <vt:lpstr>029: Can wait and see be the standard of care for initial approach to primary sporadic desmoid tumors? Preliminary data from an Italian Sarcoma Group prospective study – Colombo C, et al </vt:lpstr>
      <vt:lpstr>030: Incorporation of CTNNB1 mutation status into a pre-operative desmoid local recurrence nomogram improves predictive value  – Wei I, et al </vt:lpstr>
      <vt:lpstr>030: Incorporation of CTNNB1 mutation status into a pre-operative desmoid local recurrence nomogram improves predictive value  – Wei I, et al </vt:lpstr>
      <vt:lpstr>030: Incorporation of CTNNB1 mutation status into a pre-operative desmoid local recurrence nomogram improves predictive value  – Wei I, et al </vt:lpstr>
    </vt:vector>
  </TitlesOfParts>
  <Company>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Simon Baconnier</cp:lastModifiedBy>
  <cp:revision>708</cp:revision>
  <dcterms:created xsi:type="dcterms:W3CDTF">2011-02-23T10:20:57Z</dcterms:created>
  <dcterms:modified xsi:type="dcterms:W3CDTF">2018-11-23T15:33:39Z</dcterms:modified>
</cp:coreProperties>
</file>