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3" r:id="rId2"/>
  </p:sldMasterIdLst>
  <p:notesMasterIdLst>
    <p:notesMasterId r:id="rId78"/>
  </p:notesMasterIdLst>
  <p:handoutMasterIdLst>
    <p:handoutMasterId r:id="rId79"/>
  </p:handoutMasterIdLst>
  <p:sldIdLst>
    <p:sldId id="401" r:id="rId3"/>
    <p:sldId id="281" r:id="rId4"/>
    <p:sldId id="282" r:id="rId5"/>
    <p:sldId id="357" r:id="rId6"/>
    <p:sldId id="358" r:id="rId7"/>
    <p:sldId id="359" r:id="rId8"/>
    <p:sldId id="402" r:id="rId9"/>
    <p:sldId id="403" r:id="rId10"/>
    <p:sldId id="404" r:id="rId11"/>
    <p:sldId id="405" r:id="rId12"/>
    <p:sldId id="367" r:id="rId13"/>
    <p:sldId id="406" r:id="rId14"/>
    <p:sldId id="407" r:id="rId15"/>
    <p:sldId id="450" r:id="rId16"/>
    <p:sldId id="377" r:id="rId17"/>
    <p:sldId id="420" r:id="rId18"/>
    <p:sldId id="419" r:id="rId19"/>
    <p:sldId id="421" r:id="rId20"/>
    <p:sldId id="422" r:id="rId21"/>
    <p:sldId id="378" r:id="rId22"/>
    <p:sldId id="423" r:id="rId23"/>
    <p:sldId id="424" r:id="rId24"/>
    <p:sldId id="425" r:id="rId25"/>
    <p:sldId id="451" r:id="rId26"/>
    <p:sldId id="464" r:id="rId27"/>
    <p:sldId id="465" r:id="rId28"/>
    <p:sldId id="466" r:id="rId29"/>
    <p:sldId id="467" r:id="rId30"/>
    <p:sldId id="468" r:id="rId31"/>
    <p:sldId id="469" r:id="rId32"/>
    <p:sldId id="470" r:id="rId33"/>
    <p:sldId id="471" r:id="rId34"/>
    <p:sldId id="472" r:id="rId35"/>
    <p:sldId id="473" r:id="rId36"/>
    <p:sldId id="474" r:id="rId37"/>
    <p:sldId id="379" r:id="rId38"/>
    <p:sldId id="426" r:id="rId39"/>
    <p:sldId id="427" r:id="rId40"/>
    <p:sldId id="380" r:id="rId41"/>
    <p:sldId id="428" r:id="rId42"/>
    <p:sldId id="429" r:id="rId43"/>
    <p:sldId id="475" r:id="rId44"/>
    <p:sldId id="476" r:id="rId45"/>
    <p:sldId id="477" r:id="rId46"/>
    <p:sldId id="478" r:id="rId47"/>
    <p:sldId id="386" r:id="rId48"/>
    <p:sldId id="430" r:id="rId49"/>
    <p:sldId id="431" r:id="rId50"/>
    <p:sldId id="452" r:id="rId51"/>
    <p:sldId id="479" r:id="rId52"/>
    <p:sldId id="480" r:id="rId53"/>
    <p:sldId id="481" r:id="rId54"/>
    <p:sldId id="482" r:id="rId55"/>
    <p:sldId id="390" r:id="rId56"/>
    <p:sldId id="432" r:id="rId57"/>
    <p:sldId id="433" r:id="rId58"/>
    <p:sldId id="391" r:id="rId59"/>
    <p:sldId id="434" r:id="rId60"/>
    <p:sldId id="435" r:id="rId61"/>
    <p:sldId id="453" r:id="rId62"/>
    <p:sldId id="393" r:id="rId63"/>
    <p:sldId id="436" r:id="rId64"/>
    <p:sldId id="437" r:id="rId65"/>
    <p:sldId id="454" r:id="rId66"/>
    <p:sldId id="394" r:id="rId67"/>
    <p:sldId id="438" r:id="rId68"/>
    <p:sldId id="439" r:id="rId69"/>
    <p:sldId id="455" r:id="rId70"/>
    <p:sldId id="396" r:id="rId71"/>
    <p:sldId id="440" r:id="rId72"/>
    <p:sldId id="441" r:id="rId73"/>
    <p:sldId id="442" r:id="rId74"/>
    <p:sldId id="398" r:id="rId75"/>
    <p:sldId id="443" r:id="rId76"/>
    <p:sldId id="444" r:id="rId77"/>
  </p:sldIdLst>
  <p:sldSz cx="9144000" cy="6858000" type="screen4x3"/>
  <p:notesSz cx="6858000" cy="9144000"/>
  <p:custDataLst>
    <p:tags r:id="rId80"/>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4182" userDrawn="1">
          <p15:clr>
            <a:srgbClr val="A4A3A4"/>
          </p15:clr>
        </p15:guide>
        <p15:guide id="2" orient="horz" pos="142" userDrawn="1">
          <p15:clr>
            <a:srgbClr val="A4A3A4"/>
          </p15:clr>
        </p15:guide>
        <p15:guide id="5" pos="2880">
          <p15:clr>
            <a:srgbClr val="A4A3A4"/>
          </p15:clr>
        </p15:guide>
        <p15:guide id="6" pos="142" userDrawn="1">
          <p15:clr>
            <a:srgbClr val="A4A3A4"/>
          </p15:clr>
        </p15:guide>
        <p15:guide id="7" pos="5616">
          <p15:clr>
            <a:srgbClr val="A4A3A4"/>
          </p15:clr>
        </p15:guide>
        <p15:guide id="8" orient="horz" pos="768" userDrawn="1">
          <p15:clr>
            <a:srgbClr val="A4A3A4"/>
          </p15:clr>
        </p15:guide>
        <p15:guide id="10" orient="horz" pos="2160" userDrawn="1">
          <p15:clr>
            <a:srgbClr val="A4A3A4"/>
          </p15:clr>
        </p15:guide>
        <p15:guide id="12" pos="5622">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 id="1" name="Sheth, Parita, Springer Healthcare UK" initials="iSC" lastIdx="73" clrIdx="1"/>
  <p:cmAuthor id="2" name="Davies, Mark, Springer" initials="DMS" lastIdx="10" clrIdx="2"/>
  <p:cmAuthor id="3" name="Wheatcroft, Clare, Springer" initials="WCS" lastIdx="4" clrIdx="3"/>
  <p:cmAuthor id="4" name="Piotr Rutkowski" initials="PR" lastIdx="4" clrIdx="4">
    <p:extLst>
      <p:ext uri="{19B8F6BF-5375-455C-9EA6-DF929625EA0E}">
        <p15:presenceInfo xmlns:p15="http://schemas.microsoft.com/office/powerpoint/2012/main" xmlns="" userId="00a746e846ba0b8a" providerId="Windows Live"/>
      </p:ext>
    </p:extLst>
  </p:cmAuthor>
  <p:cmAuthor id="5" name="Peter Maw" initials="P"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2C4EE"/>
    <a:srgbClr val="006DB0"/>
    <a:srgbClr val="969696"/>
    <a:srgbClr val="23246D"/>
    <a:srgbClr val="FF9999"/>
    <a:srgbClr val="363636"/>
    <a:srgbClr val="393939"/>
    <a:srgbClr val="3F5075"/>
    <a:srgbClr val="0346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72" autoAdjust="0"/>
    <p:restoredTop sz="95281" autoAdjust="0"/>
  </p:normalViewPr>
  <p:slideViewPr>
    <p:cSldViewPr snapToGrid="0" showGuides="1">
      <p:cViewPr varScale="1">
        <p:scale>
          <a:sx n="115" d="100"/>
          <a:sy n="115" d="100"/>
        </p:scale>
        <p:origin x="-864" y="-96"/>
      </p:cViewPr>
      <p:guideLst>
        <p:guide orient="horz" pos="4182"/>
        <p:guide orient="horz" pos="142"/>
        <p:guide orient="horz" pos="768"/>
        <p:guide orient="horz" pos="2160"/>
        <p:guide pos="2880"/>
        <p:guide pos="142"/>
        <p:guide pos="5616"/>
        <p:guide pos="5622"/>
      </p:guideLst>
    </p:cSldViewPr>
  </p:slideViewPr>
  <p:outlineViewPr>
    <p:cViewPr>
      <p:scale>
        <a:sx n="33" d="100"/>
        <a:sy n="33" d="100"/>
      </p:scale>
      <p:origin x="0" y="0"/>
    </p:cViewPr>
  </p:outlineViewPr>
  <p:notesTextViewPr>
    <p:cViewPr>
      <p:scale>
        <a:sx n="3" d="2"/>
        <a:sy n="3" d="2"/>
      </p:scale>
      <p:origin x="0" y="0"/>
    </p:cViewPr>
  </p:notesTextViewPr>
  <p:sorterViewPr>
    <p:cViewPr>
      <p:scale>
        <a:sx n="140" d="100"/>
        <a:sy n="140" d="100"/>
      </p:scale>
      <p:origin x="0" y="0"/>
    </p:cViewPr>
  </p:sorterViewPr>
  <p:notesViewPr>
    <p:cSldViewPr snapToGrid="0">
      <p:cViewPr varScale="1">
        <p:scale>
          <a:sx n="82" d="100"/>
          <a:sy n="82" d="100"/>
        </p:scale>
        <p:origin x="-31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presProps" Target="presProp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gs" Target="tags/tag1.xml"/><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viewProps" Target="viewProps.xml"/><Relationship Id="rId88"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notesMaster" Target="notesMasters/notesMaster1.xml"/><Relationship Id="rId8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23246D"/>
            </a:solidFill>
          </c:spPr>
          <c:invertIfNegative val="0"/>
          <c:cat>
            <c:strRef>
              <c:f>Sheet1!$A$2:$A$5</c:f>
              <c:strCache>
                <c:ptCount val="4"/>
                <c:pt idx="0">
                  <c:v>No treatment</c:v>
                </c:pt>
                <c:pt idx="1">
                  <c:v>Surgery</c:v>
                </c:pt>
                <c:pt idx="2">
                  <c:v>Systemic therapy</c:v>
                </c:pt>
                <c:pt idx="3">
                  <c:v>Radiotherapy</c:v>
                </c:pt>
              </c:strCache>
            </c:strRef>
          </c:cat>
          <c:val>
            <c:numRef>
              <c:f>Sheet1!$B$2:$B$5</c:f>
              <c:numCache>
                <c:formatCode>General</c:formatCode>
                <c:ptCount val="4"/>
                <c:pt idx="0">
                  <c:v>52</c:v>
                </c:pt>
                <c:pt idx="1">
                  <c:v>23</c:v>
                </c:pt>
                <c:pt idx="2">
                  <c:v>21</c:v>
                </c:pt>
                <c:pt idx="3">
                  <c:v>1</c:v>
                </c:pt>
              </c:numCache>
            </c:numRef>
          </c:val>
        </c:ser>
        <c:dLbls>
          <c:showLegendKey val="0"/>
          <c:showVal val="0"/>
          <c:showCatName val="0"/>
          <c:showSerName val="0"/>
          <c:showPercent val="0"/>
          <c:showBubbleSize val="0"/>
        </c:dLbls>
        <c:gapWidth val="150"/>
        <c:axId val="213526784"/>
        <c:axId val="213528576"/>
      </c:barChart>
      <c:catAx>
        <c:axId val="213526784"/>
        <c:scaling>
          <c:orientation val="minMax"/>
        </c:scaling>
        <c:delete val="0"/>
        <c:axPos val="b"/>
        <c:majorTickMark val="out"/>
        <c:minorTickMark val="none"/>
        <c:tickLblPos val="nextTo"/>
        <c:txPr>
          <a:bodyPr/>
          <a:lstStyle/>
          <a:p>
            <a:pPr>
              <a:defRPr sz="1200"/>
            </a:pPr>
            <a:endParaRPr lang="en-US"/>
          </a:p>
        </c:txPr>
        <c:crossAx val="213528576"/>
        <c:crosses val="autoZero"/>
        <c:auto val="1"/>
        <c:lblAlgn val="ctr"/>
        <c:lblOffset val="100"/>
        <c:noMultiLvlLbl val="0"/>
      </c:catAx>
      <c:valAx>
        <c:axId val="213528576"/>
        <c:scaling>
          <c:orientation val="minMax"/>
        </c:scaling>
        <c:delete val="0"/>
        <c:axPos val="l"/>
        <c:numFmt formatCode="General" sourceLinked="1"/>
        <c:majorTickMark val="out"/>
        <c:minorTickMark val="none"/>
        <c:tickLblPos val="nextTo"/>
        <c:txPr>
          <a:bodyPr/>
          <a:lstStyle/>
          <a:p>
            <a:pPr>
              <a:defRPr sz="1200"/>
            </a:pPr>
            <a:endParaRPr lang="en-US"/>
          </a:p>
        </c:txPr>
        <c:crossAx val="2135267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23246D"/>
            </a:solidFill>
          </c:spPr>
          <c:invertIfNegative val="0"/>
          <c:cat>
            <c:strRef>
              <c:f>Sheet1!$A$2:$A$4</c:f>
              <c:strCache>
                <c:ptCount val="3"/>
                <c:pt idx="0">
                  <c:v>Growth</c:v>
                </c:pt>
                <c:pt idx="1">
                  <c:v>Stable disease</c:v>
                </c:pt>
                <c:pt idx="2">
                  <c:v>Regression</c:v>
                </c:pt>
              </c:strCache>
            </c:strRef>
          </c:cat>
          <c:val>
            <c:numRef>
              <c:f>Sheet1!$B$2:$B$4</c:f>
              <c:numCache>
                <c:formatCode>General</c:formatCode>
                <c:ptCount val="3"/>
                <c:pt idx="0">
                  <c:v>33</c:v>
                </c:pt>
                <c:pt idx="1">
                  <c:v>38</c:v>
                </c:pt>
                <c:pt idx="2">
                  <c:v>29</c:v>
                </c:pt>
              </c:numCache>
            </c:numRef>
          </c:val>
        </c:ser>
        <c:dLbls>
          <c:showLegendKey val="0"/>
          <c:showVal val="0"/>
          <c:showCatName val="0"/>
          <c:showSerName val="0"/>
          <c:showPercent val="0"/>
          <c:showBubbleSize val="0"/>
        </c:dLbls>
        <c:gapWidth val="150"/>
        <c:axId val="213580800"/>
        <c:axId val="220209920"/>
      </c:barChart>
      <c:catAx>
        <c:axId val="213580800"/>
        <c:scaling>
          <c:orientation val="minMax"/>
        </c:scaling>
        <c:delete val="0"/>
        <c:axPos val="b"/>
        <c:majorTickMark val="out"/>
        <c:minorTickMark val="none"/>
        <c:tickLblPos val="nextTo"/>
        <c:txPr>
          <a:bodyPr/>
          <a:lstStyle/>
          <a:p>
            <a:pPr>
              <a:defRPr sz="1200"/>
            </a:pPr>
            <a:endParaRPr lang="en-US"/>
          </a:p>
        </c:txPr>
        <c:crossAx val="220209920"/>
        <c:crosses val="autoZero"/>
        <c:auto val="1"/>
        <c:lblAlgn val="ctr"/>
        <c:lblOffset val="100"/>
        <c:noMultiLvlLbl val="0"/>
      </c:catAx>
      <c:valAx>
        <c:axId val="220209920"/>
        <c:scaling>
          <c:orientation val="minMax"/>
        </c:scaling>
        <c:delete val="0"/>
        <c:axPos val="l"/>
        <c:numFmt formatCode="General" sourceLinked="1"/>
        <c:majorTickMark val="out"/>
        <c:minorTickMark val="none"/>
        <c:tickLblPos val="nextTo"/>
        <c:txPr>
          <a:bodyPr/>
          <a:lstStyle/>
          <a:p>
            <a:pPr>
              <a:defRPr sz="1200"/>
            </a:pPr>
            <a:endParaRPr lang="en-US"/>
          </a:p>
        </c:txPr>
        <c:crossAx val="2135808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21/11/2017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a:t>
            </a:fld>
            <a:endParaRPr lang="en-GB"/>
          </a:p>
        </p:txBody>
      </p:sp>
    </p:spTree>
    <p:extLst>
      <p:ext uri="{BB962C8B-B14F-4D97-AF65-F5344CB8AC3E}">
        <p14:creationId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t>11/21/2017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t>‹#›</a:t>
            </a:fld>
            <a:endParaRPr lang="en-US"/>
          </a:p>
        </p:txBody>
      </p:sp>
    </p:spTree>
    <p:extLst>
      <p:ext uri="{BB962C8B-B14F-4D97-AF65-F5344CB8AC3E}">
        <p14:creationId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9" name="Rectangle 28"/>
          <p:cNvSpPr/>
          <p:nvPr userDrawn="1"/>
        </p:nvSpPr>
        <p:spPr>
          <a:xfrm>
            <a:off x="1" y="5581650"/>
            <a:ext cx="6029324" cy="1276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a:xfrm>
            <a:off x="2105025" y="0"/>
            <a:ext cx="7038975" cy="1790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userDrawn="1">
            <p:ph type="ctrTitle"/>
          </p:nvPr>
        </p:nvSpPr>
        <p:spPr>
          <a:xfrm>
            <a:off x="227013" y="2307338"/>
            <a:ext cx="8665709" cy="2483738"/>
          </a:xfrm>
        </p:spPr>
        <p:txBody>
          <a:bodyPr bIns="45720" anchor="ctr"/>
          <a:lstStyle>
            <a:lvl1pPr>
              <a:defRPr sz="2800">
                <a:solidFill>
                  <a:schemeClr val="tx2"/>
                </a:solidFill>
              </a:defRPr>
            </a:lvl1pPr>
          </a:lstStyle>
          <a:p>
            <a:pPr lvl="0"/>
            <a:r>
              <a:rPr lang="en-GB" noProof="0" dirty="0"/>
              <a:t>Click to edit Master title style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89798" y="188251"/>
            <a:ext cx="1544055" cy="956561"/>
          </a:xfrm>
          <a:prstGeom prst="rect">
            <a:avLst/>
          </a:prstGeom>
        </p:spPr>
      </p:pic>
      <p:sp>
        <p:nvSpPr>
          <p:cNvPr id="36" name="Freeform: Shape 35"/>
          <p:cNvSpPr/>
          <p:nvPr userDrawn="1"/>
        </p:nvSpPr>
        <p:spPr>
          <a:xfrm>
            <a:off x="-1" y="4610100"/>
            <a:ext cx="9058275" cy="2247900"/>
          </a:xfrm>
          <a:custGeom>
            <a:avLst/>
            <a:gdLst>
              <a:gd name="connsiteX0" fmla="*/ 1480079 w 6548586"/>
              <a:gd name="connsiteY0" fmla="*/ 949 h 3365601"/>
              <a:gd name="connsiteX1" fmla="*/ 4165229 w 6548586"/>
              <a:gd name="connsiteY1" fmla="*/ 1078223 h 3365601"/>
              <a:gd name="connsiteX2" fmla="*/ 5991299 w 6548586"/>
              <a:gd name="connsiteY2" fmla="*/ 2867109 h 3365601"/>
              <a:gd name="connsiteX3" fmla="*/ 6472025 w 6548586"/>
              <a:gd name="connsiteY3" fmla="*/ 3306107 h 3365601"/>
              <a:gd name="connsiteX4" fmla="*/ 6548586 w 6548586"/>
              <a:gd name="connsiteY4" fmla="*/ 3365601 h 3365601"/>
              <a:gd name="connsiteX5" fmla="*/ 4235274 w 6548586"/>
              <a:gd name="connsiteY5" fmla="*/ 3365601 h 3365601"/>
              <a:gd name="connsiteX6" fmla="*/ 3987698 w 6548586"/>
              <a:gd name="connsiteY6" fmla="*/ 3197699 h 3365601"/>
              <a:gd name="connsiteX7" fmla="*/ 2512272 w 6548586"/>
              <a:gd name="connsiteY7" fmla="*/ 2274540 h 3365601"/>
              <a:gd name="connsiteX8" fmla="*/ 1004508 w 6548586"/>
              <a:gd name="connsiteY8" fmla="*/ 1911173 h 3365601"/>
              <a:gd name="connsiteX9" fmla="*/ 3280 w 6548586"/>
              <a:gd name="connsiteY9" fmla="*/ 2221477 h 3365601"/>
              <a:gd name="connsiteX10" fmla="*/ 0 w 6548586"/>
              <a:gd name="connsiteY10" fmla="*/ 2226125 h 3365601"/>
              <a:gd name="connsiteX11" fmla="*/ 0 w 6548586"/>
              <a:gd name="connsiteY11" fmla="*/ 619218 h 3365601"/>
              <a:gd name="connsiteX12" fmla="*/ 55727 w 6548586"/>
              <a:gd name="connsiteY12" fmla="*/ 549104 h 3365601"/>
              <a:gd name="connsiteX13" fmla="*/ 658281 w 6548586"/>
              <a:gd name="connsiteY13" fmla="*/ 155829 h 3365601"/>
              <a:gd name="connsiteX14" fmla="*/ 1480079 w 6548586"/>
              <a:gd name="connsiteY14" fmla="*/ 949 h 336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48586" h="3365601">
                <a:moveTo>
                  <a:pt x="1480079" y="949"/>
                </a:moveTo>
                <a:cubicBezTo>
                  <a:pt x="2659144" y="-29764"/>
                  <a:pt x="3756876" y="692145"/>
                  <a:pt x="4165229" y="1078223"/>
                </a:cubicBezTo>
                <a:cubicBezTo>
                  <a:pt x="4667817" y="1553396"/>
                  <a:pt x="5650656" y="2554054"/>
                  <a:pt x="5991299" y="2867109"/>
                </a:cubicBezTo>
                <a:cubicBezTo>
                  <a:pt x="6099495" y="2966685"/>
                  <a:pt x="6266043" y="3138324"/>
                  <a:pt x="6472025" y="3306107"/>
                </a:cubicBezTo>
                <a:lnTo>
                  <a:pt x="6548586" y="3365601"/>
                </a:lnTo>
                <a:lnTo>
                  <a:pt x="4235274" y="3365601"/>
                </a:lnTo>
                <a:lnTo>
                  <a:pt x="3987698" y="3197699"/>
                </a:lnTo>
                <a:cubicBezTo>
                  <a:pt x="3229944" y="2695994"/>
                  <a:pt x="2512272" y="2274540"/>
                  <a:pt x="2512272" y="2274540"/>
                </a:cubicBezTo>
                <a:cubicBezTo>
                  <a:pt x="2126955" y="2090062"/>
                  <a:pt x="1825402" y="1911173"/>
                  <a:pt x="1004508" y="1911173"/>
                </a:cubicBezTo>
                <a:cubicBezTo>
                  <a:pt x="281340" y="1911173"/>
                  <a:pt x="49852" y="2159416"/>
                  <a:pt x="3280" y="2221477"/>
                </a:cubicBezTo>
                <a:lnTo>
                  <a:pt x="0" y="2226125"/>
                </a:lnTo>
                <a:lnTo>
                  <a:pt x="0" y="619218"/>
                </a:lnTo>
                <a:lnTo>
                  <a:pt x="55727" y="549104"/>
                </a:lnTo>
                <a:cubicBezTo>
                  <a:pt x="190835" y="394158"/>
                  <a:pt x="384999" y="257502"/>
                  <a:pt x="658281" y="155829"/>
                </a:cubicBezTo>
                <a:cubicBezTo>
                  <a:pt x="931563" y="55204"/>
                  <a:pt x="1207987" y="8036"/>
                  <a:pt x="1480079" y="94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5" name="Rectangle 3"/>
          <p:cNvSpPr>
            <a:spLocks noGrp="1" noChangeArrowheads="1"/>
          </p:cNvSpPr>
          <p:nvPr userDrawn="1">
            <p:ph type="subTitle" idx="1"/>
          </p:nvPr>
        </p:nvSpPr>
        <p:spPr>
          <a:xfrm>
            <a:off x="227014" y="4791075"/>
            <a:ext cx="4344986" cy="1104900"/>
          </a:xfrm>
        </p:spPr>
        <p:txBody>
          <a:bodyPr anchor="ctr"/>
          <a:lstStyle>
            <a:lvl1pPr marL="0" indent="0">
              <a:buFontTx/>
              <a:buNone/>
              <a:defRPr sz="1600" b="1">
                <a:solidFill>
                  <a:schemeClr val="accent2"/>
                </a:solidFill>
              </a:defRPr>
            </a:lvl1pPr>
          </a:lstStyle>
          <a:p>
            <a:pPr lvl="0"/>
            <a:r>
              <a:rPr lang="en-GB" noProof="0" dirty="0"/>
              <a:t>Click to edit Master subtitle style</a:t>
            </a:r>
          </a:p>
        </p:txBody>
      </p:sp>
      <p:sp>
        <p:nvSpPr>
          <p:cNvPr id="10" name="Freeform: Shape 9"/>
          <p:cNvSpPr/>
          <p:nvPr userDrawn="1"/>
        </p:nvSpPr>
        <p:spPr>
          <a:xfrm>
            <a:off x="-2" y="0"/>
            <a:ext cx="9144002" cy="3133725"/>
          </a:xfrm>
          <a:custGeom>
            <a:avLst/>
            <a:gdLst>
              <a:gd name="connsiteX0" fmla="*/ 0 w 9144002"/>
              <a:gd name="connsiteY0" fmla="*/ 0 h 3133725"/>
              <a:gd name="connsiteX1" fmla="*/ 2519249 w 9144002"/>
              <a:gd name="connsiteY1" fmla="*/ 0 h 3133725"/>
              <a:gd name="connsiteX2" fmla="*/ 2609471 w 9144002"/>
              <a:gd name="connsiteY2" fmla="*/ 37769 h 3133725"/>
              <a:gd name="connsiteX3" fmla="*/ 2969333 w 9144002"/>
              <a:gd name="connsiteY3" fmla="*/ 156871 h 3133725"/>
              <a:gd name="connsiteX4" fmla="*/ 6661323 w 9144002"/>
              <a:gd name="connsiteY4" fmla="*/ 959169 h 3133725"/>
              <a:gd name="connsiteX5" fmla="*/ 9096658 w 9144002"/>
              <a:gd name="connsiteY5" fmla="*/ 1513854 h 3133725"/>
              <a:gd name="connsiteX6" fmla="*/ 9144002 w 9144002"/>
              <a:gd name="connsiteY6" fmla="*/ 1531861 h 3133725"/>
              <a:gd name="connsiteX7" fmla="*/ 9144002 w 9144002"/>
              <a:gd name="connsiteY7" fmla="*/ 3133725 h 3133725"/>
              <a:gd name="connsiteX8" fmla="*/ 9009890 w 9144002"/>
              <a:gd name="connsiteY8" fmla="*/ 3076232 h 3133725"/>
              <a:gd name="connsiteX9" fmla="*/ 3896877 w 9144002"/>
              <a:gd name="connsiteY9" fmla="*/ 2283206 h 3133725"/>
              <a:gd name="connsiteX10" fmla="*/ 78966 w 9144002"/>
              <a:gd name="connsiteY10" fmla="*/ 830672 h 3133725"/>
              <a:gd name="connsiteX11" fmla="*/ 0 w 9144002"/>
              <a:gd name="connsiteY11" fmla="*/ 749628 h 3133725"/>
              <a:gd name="connsiteX12" fmla="*/ 0 w 9144002"/>
              <a:gd name="connsiteY12" fmla="*/ 0 h 313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2" h="3133725">
                <a:moveTo>
                  <a:pt x="0" y="0"/>
                </a:moveTo>
                <a:lnTo>
                  <a:pt x="2519249" y="0"/>
                </a:lnTo>
                <a:lnTo>
                  <a:pt x="2609471" y="37769"/>
                </a:lnTo>
                <a:cubicBezTo>
                  <a:pt x="2715229" y="79565"/>
                  <a:pt x="2834635" y="119494"/>
                  <a:pt x="2969333" y="156871"/>
                </a:cubicBezTo>
                <a:cubicBezTo>
                  <a:pt x="4412179" y="550637"/>
                  <a:pt x="5000230" y="668767"/>
                  <a:pt x="6661323" y="959169"/>
                </a:cubicBezTo>
                <a:cubicBezTo>
                  <a:pt x="7286505" y="1069916"/>
                  <a:pt x="8258665" y="1213195"/>
                  <a:pt x="9096658" y="1513854"/>
                </a:cubicBezTo>
                <a:lnTo>
                  <a:pt x="9144002" y="1531861"/>
                </a:lnTo>
                <a:lnTo>
                  <a:pt x="9144002" y="3133725"/>
                </a:lnTo>
                <a:lnTo>
                  <a:pt x="9009890" y="3076232"/>
                </a:lnTo>
                <a:cubicBezTo>
                  <a:pt x="8172678" y="2736614"/>
                  <a:pt x="7049315" y="2539154"/>
                  <a:pt x="3896877" y="2283206"/>
                </a:cubicBezTo>
                <a:cubicBezTo>
                  <a:pt x="1811513" y="2116317"/>
                  <a:pt x="678021" y="1423905"/>
                  <a:pt x="78966" y="830672"/>
                </a:cubicBezTo>
                <a:lnTo>
                  <a:pt x="0" y="749628"/>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228600" y="1447800"/>
            <a:ext cx="4267200" cy="51816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267200" cy="51816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24040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413932"/>
            <a:ext cx="42687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28600" y="2174874"/>
            <a:ext cx="4268788"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413932"/>
            <a:ext cx="42703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4"/>
            <a:ext cx="4270375"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1"/>
          <p:cNvSpPr>
            <a:spLocks noGrp="1"/>
          </p:cNvSpPr>
          <p:nvPr>
            <p:ph type="title"/>
          </p:nvPr>
        </p:nvSpPr>
        <p:spPr>
          <a:xfrm>
            <a:off x="228600" y="228600"/>
            <a:ext cx="8686800" cy="939801"/>
          </a:xfrm>
        </p:spPr>
        <p:txBody>
          <a:bodyPr/>
          <a:lstStyle/>
          <a:p>
            <a:r>
              <a:rPr lang="en-US" dirty="0"/>
              <a:t>Click to edit Master title style</a:t>
            </a:r>
            <a:endParaRPr lang="en-GB" dirty="0"/>
          </a:p>
        </p:txBody>
      </p:sp>
    </p:spTree>
    <p:extLst>
      <p:ext uri="{BB962C8B-B14F-4D97-AF65-F5344CB8AC3E}">
        <p14:creationId xmlns:p14="http://schemas.microsoft.com/office/powerpoint/2010/main" val="1586079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80809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550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9" name="Rectangle 28"/>
          <p:cNvSpPr/>
          <p:nvPr userDrawn="1"/>
        </p:nvSpPr>
        <p:spPr>
          <a:xfrm>
            <a:off x="1" y="5581650"/>
            <a:ext cx="6029324" cy="1276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25" name="Rectangle 24"/>
          <p:cNvSpPr/>
          <p:nvPr userDrawn="1"/>
        </p:nvSpPr>
        <p:spPr>
          <a:xfrm>
            <a:off x="2105025" y="0"/>
            <a:ext cx="7038975" cy="1790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3074" name="Rectangle 2"/>
          <p:cNvSpPr>
            <a:spLocks noGrp="1" noChangeArrowheads="1"/>
          </p:cNvSpPr>
          <p:nvPr userDrawn="1">
            <p:ph type="ctrTitle"/>
          </p:nvPr>
        </p:nvSpPr>
        <p:spPr>
          <a:xfrm>
            <a:off x="227013" y="2307338"/>
            <a:ext cx="8665709" cy="2483738"/>
          </a:xfrm>
        </p:spPr>
        <p:txBody>
          <a:bodyPr bIns="45720" anchor="ctr"/>
          <a:lstStyle>
            <a:lvl1pPr>
              <a:defRPr sz="2800">
                <a:solidFill>
                  <a:schemeClr val="tx2"/>
                </a:solidFill>
              </a:defRPr>
            </a:lvl1pPr>
          </a:lstStyle>
          <a:p>
            <a:pPr lvl="0"/>
            <a:r>
              <a:rPr lang="en-GB" noProof="0" dirty="0"/>
              <a:t>Click to edit Master title style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89798" y="188251"/>
            <a:ext cx="1544055" cy="956561"/>
          </a:xfrm>
          <a:prstGeom prst="rect">
            <a:avLst/>
          </a:prstGeom>
        </p:spPr>
      </p:pic>
      <p:sp>
        <p:nvSpPr>
          <p:cNvPr id="36" name="Freeform: Shape 35"/>
          <p:cNvSpPr/>
          <p:nvPr userDrawn="1"/>
        </p:nvSpPr>
        <p:spPr>
          <a:xfrm>
            <a:off x="-1" y="4610100"/>
            <a:ext cx="9058275" cy="2247900"/>
          </a:xfrm>
          <a:custGeom>
            <a:avLst/>
            <a:gdLst>
              <a:gd name="connsiteX0" fmla="*/ 1480079 w 6548586"/>
              <a:gd name="connsiteY0" fmla="*/ 949 h 3365601"/>
              <a:gd name="connsiteX1" fmla="*/ 4165229 w 6548586"/>
              <a:gd name="connsiteY1" fmla="*/ 1078223 h 3365601"/>
              <a:gd name="connsiteX2" fmla="*/ 5991299 w 6548586"/>
              <a:gd name="connsiteY2" fmla="*/ 2867109 h 3365601"/>
              <a:gd name="connsiteX3" fmla="*/ 6472025 w 6548586"/>
              <a:gd name="connsiteY3" fmla="*/ 3306107 h 3365601"/>
              <a:gd name="connsiteX4" fmla="*/ 6548586 w 6548586"/>
              <a:gd name="connsiteY4" fmla="*/ 3365601 h 3365601"/>
              <a:gd name="connsiteX5" fmla="*/ 4235274 w 6548586"/>
              <a:gd name="connsiteY5" fmla="*/ 3365601 h 3365601"/>
              <a:gd name="connsiteX6" fmla="*/ 3987698 w 6548586"/>
              <a:gd name="connsiteY6" fmla="*/ 3197699 h 3365601"/>
              <a:gd name="connsiteX7" fmla="*/ 2512272 w 6548586"/>
              <a:gd name="connsiteY7" fmla="*/ 2274540 h 3365601"/>
              <a:gd name="connsiteX8" fmla="*/ 1004508 w 6548586"/>
              <a:gd name="connsiteY8" fmla="*/ 1911173 h 3365601"/>
              <a:gd name="connsiteX9" fmla="*/ 3280 w 6548586"/>
              <a:gd name="connsiteY9" fmla="*/ 2221477 h 3365601"/>
              <a:gd name="connsiteX10" fmla="*/ 0 w 6548586"/>
              <a:gd name="connsiteY10" fmla="*/ 2226125 h 3365601"/>
              <a:gd name="connsiteX11" fmla="*/ 0 w 6548586"/>
              <a:gd name="connsiteY11" fmla="*/ 619218 h 3365601"/>
              <a:gd name="connsiteX12" fmla="*/ 55727 w 6548586"/>
              <a:gd name="connsiteY12" fmla="*/ 549104 h 3365601"/>
              <a:gd name="connsiteX13" fmla="*/ 658281 w 6548586"/>
              <a:gd name="connsiteY13" fmla="*/ 155829 h 3365601"/>
              <a:gd name="connsiteX14" fmla="*/ 1480079 w 6548586"/>
              <a:gd name="connsiteY14" fmla="*/ 949 h 336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48586" h="3365601">
                <a:moveTo>
                  <a:pt x="1480079" y="949"/>
                </a:moveTo>
                <a:cubicBezTo>
                  <a:pt x="2659144" y="-29764"/>
                  <a:pt x="3756876" y="692145"/>
                  <a:pt x="4165229" y="1078223"/>
                </a:cubicBezTo>
                <a:cubicBezTo>
                  <a:pt x="4667817" y="1553396"/>
                  <a:pt x="5650656" y="2554054"/>
                  <a:pt x="5991299" y="2867109"/>
                </a:cubicBezTo>
                <a:cubicBezTo>
                  <a:pt x="6099495" y="2966685"/>
                  <a:pt x="6266043" y="3138324"/>
                  <a:pt x="6472025" y="3306107"/>
                </a:cubicBezTo>
                <a:lnTo>
                  <a:pt x="6548586" y="3365601"/>
                </a:lnTo>
                <a:lnTo>
                  <a:pt x="4235274" y="3365601"/>
                </a:lnTo>
                <a:lnTo>
                  <a:pt x="3987698" y="3197699"/>
                </a:lnTo>
                <a:cubicBezTo>
                  <a:pt x="3229944" y="2695994"/>
                  <a:pt x="2512272" y="2274540"/>
                  <a:pt x="2512272" y="2274540"/>
                </a:cubicBezTo>
                <a:cubicBezTo>
                  <a:pt x="2126955" y="2090062"/>
                  <a:pt x="1825402" y="1911173"/>
                  <a:pt x="1004508" y="1911173"/>
                </a:cubicBezTo>
                <a:cubicBezTo>
                  <a:pt x="281340" y="1911173"/>
                  <a:pt x="49852" y="2159416"/>
                  <a:pt x="3280" y="2221477"/>
                </a:cubicBezTo>
                <a:lnTo>
                  <a:pt x="0" y="2226125"/>
                </a:lnTo>
                <a:lnTo>
                  <a:pt x="0" y="619218"/>
                </a:lnTo>
                <a:lnTo>
                  <a:pt x="55727" y="549104"/>
                </a:lnTo>
                <a:cubicBezTo>
                  <a:pt x="190835" y="394158"/>
                  <a:pt x="384999" y="257502"/>
                  <a:pt x="658281" y="155829"/>
                </a:cubicBezTo>
                <a:cubicBezTo>
                  <a:pt x="931563" y="55204"/>
                  <a:pt x="1207987" y="8036"/>
                  <a:pt x="1480079" y="94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3075" name="Rectangle 3"/>
          <p:cNvSpPr>
            <a:spLocks noGrp="1" noChangeArrowheads="1"/>
          </p:cNvSpPr>
          <p:nvPr userDrawn="1">
            <p:ph type="subTitle" idx="1"/>
          </p:nvPr>
        </p:nvSpPr>
        <p:spPr>
          <a:xfrm>
            <a:off x="227014" y="4791075"/>
            <a:ext cx="4344986" cy="1104900"/>
          </a:xfrm>
        </p:spPr>
        <p:txBody>
          <a:bodyPr anchor="ctr"/>
          <a:lstStyle>
            <a:lvl1pPr marL="0" indent="0">
              <a:buFontTx/>
              <a:buNone/>
              <a:defRPr sz="1600" b="1">
                <a:solidFill>
                  <a:schemeClr val="accent2"/>
                </a:solidFill>
              </a:defRPr>
            </a:lvl1pPr>
          </a:lstStyle>
          <a:p>
            <a:pPr lvl="0"/>
            <a:r>
              <a:rPr lang="en-GB" noProof="0" dirty="0"/>
              <a:t>Click to edit Master subtitle style</a:t>
            </a:r>
          </a:p>
        </p:txBody>
      </p:sp>
      <p:sp>
        <p:nvSpPr>
          <p:cNvPr id="10" name="Freeform: Shape 9"/>
          <p:cNvSpPr/>
          <p:nvPr userDrawn="1"/>
        </p:nvSpPr>
        <p:spPr>
          <a:xfrm>
            <a:off x="-2" y="0"/>
            <a:ext cx="9144002" cy="3133725"/>
          </a:xfrm>
          <a:custGeom>
            <a:avLst/>
            <a:gdLst>
              <a:gd name="connsiteX0" fmla="*/ 0 w 9144002"/>
              <a:gd name="connsiteY0" fmla="*/ 0 h 3133725"/>
              <a:gd name="connsiteX1" fmla="*/ 2519249 w 9144002"/>
              <a:gd name="connsiteY1" fmla="*/ 0 h 3133725"/>
              <a:gd name="connsiteX2" fmla="*/ 2609471 w 9144002"/>
              <a:gd name="connsiteY2" fmla="*/ 37769 h 3133725"/>
              <a:gd name="connsiteX3" fmla="*/ 2969333 w 9144002"/>
              <a:gd name="connsiteY3" fmla="*/ 156871 h 3133725"/>
              <a:gd name="connsiteX4" fmla="*/ 6661323 w 9144002"/>
              <a:gd name="connsiteY4" fmla="*/ 959169 h 3133725"/>
              <a:gd name="connsiteX5" fmla="*/ 9096658 w 9144002"/>
              <a:gd name="connsiteY5" fmla="*/ 1513854 h 3133725"/>
              <a:gd name="connsiteX6" fmla="*/ 9144002 w 9144002"/>
              <a:gd name="connsiteY6" fmla="*/ 1531861 h 3133725"/>
              <a:gd name="connsiteX7" fmla="*/ 9144002 w 9144002"/>
              <a:gd name="connsiteY7" fmla="*/ 3133725 h 3133725"/>
              <a:gd name="connsiteX8" fmla="*/ 9009890 w 9144002"/>
              <a:gd name="connsiteY8" fmla="*/ 3076232 h 3133725"/>
              <a:gd name="connsiteX9" fmla="*/ 3896877 w 9144002"/>
              <a:gd name="connsiteY9" fmla="*/ 2283206 h 3133725"/>
              <a:gd name="connsiteX10" fmla="*/ 78966 w 9144002"/>
              <a:gd name="connsiteY10" fmla="*/ 830672 h 3133725"/>
              <a:gd name="connsiteX11" fmla="*/ 0 w 9144002"/>
              <a:gd name="connsiteY11" fmla="*/ 749628 h 3133725"/>
              <a:gd name="connsiteX12" fmla="*/ 0 w 9144002"/>
              <a:gd name="connsiteY12" fmla="*/ 0 h 313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2" h="3133725">
                <a:moveTo>
                  <a:pt x="0" y="0"/>
                </a:moveTo>
                <a:lnTo>
                  <a:pt x="2519249" y="0"/>
                </a:lnTo>
                <a:lnTo>
                  <a:pt x="2609471" y="37769"/>
                </a:lnTo>
                <a:cubicBezTo>
                  <a:pt x="2715229" y="79565"/>
                  <a:pt x="2834635" y="119494"/>
                  <a:pt x="2969333" y="156871"/>
                </a:cubicBezTo>
                <a:cubicBezTo>
                  <a:pt x="4412179" y="550637"/>
                  <a:pt x="5000230" y="668767"/>
                  <a:pt x="6661323" y="959169"/>
                </a:cubicBezTo>
                <a:cubicBezTo>
                  <a:pt x="7286505" y="1069916"/>
                  <a:pt x="8258665" y="1213195"/>
                  <a:pt x="9096658" y="1513854"/>
                </a:cubicBezTo>
                <a:lnTo>
                  <a:pt x="9144002" y="1531861"/>
                </a:lnTo>
                <a:lnTo>
                  <a:pt x="9144002" y="3133725"/>
                </a:lnTo>
                <a:lnTo>
                  <a:pt x="9009890" y="3076232"/>
                </a:lnTo>
                <a:cubicBezTo>
                  <a:pt x="8172678" y="2736614"/>
                  <a:pt x="7049315" y="2539154"/>
                  <a:pt x="3896877" y="2283206"/>
                </a:cubicBezTo>
                <a:cubicBezTo>
                  <a:pt x="1811513" y="2116317"/>
                  <a:pt x="678021" y="1423905"/>
                  <a:pt x="78966" y="830672"/>
                </a:cubicBezTo>
                <a:lnTo>
                  <a:pt x="0" y="749628"/>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Tree>
    <p:extLst>
      <p:ext uri="{BB962C8B-B14F-4D97-AF65-F5344CB8AC3E}">
        <p14:creationId xmlns:p14="http://schemas.microsoft.com/office/powerpoint/2010/main" val="4081958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9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06247303-1CEE-4E4C-BCC4-38CA560BDE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3069"/>
          <a:stretch/>
        </p:blipFill>
        <p:spPr>
          <a:xfrm>
            <a:off x="0" y="0"/>
            <a:ext cx="9144000" cy="5990665"/>
          </a:xfrm>
          <a:prstGeom prst="rect">
            <a:avLst/>
          </a:prstGeom>
        </p:spPr>
      </p:pic>
      <p:sp>
        <p:nvSpPr>
          <p:cNvPr id="18" name="Freeform: Shape 17"/>
          <p:cNvSpPr/>
          <p:nvPr userDrawn="1"/>
        </p:nvSpPr>
        <p:spPr>
          <a:xfrm>
            <a:off x="2" y="5403572"/>
            <a:ext cx="4235273" cy="1454428"/>
          </a:xfrm>
          <a:custGeom>
            <a:avLst/>
            <a:gdLst>
              <a:gd name="connsiteX0" fmla="*/ 1004507 w 4235273"/>
              <a:gd name="connsiteY0" fmla="*/ 0 h 1454428"/>
              <a:gd name="connsiteX1" fmla="*/ 2512271 w 4235273"/>
              <a:gd name="connsiteY1" fmla="*/ 363367 h 1454428"/>
              <a:gd name="connsiteX2" fmla="*/ 3987697 w 4235273"/>
              <a:gd name="connsiteY2" fmla="*/ 1286526 h 1454428"/>
              <a:gd name="connsiteX3" fmla="*/ 4235273 w 4235273"/>
              <a:gd name="connsiteY3" fmla="*/ 1454428 h 1454428"/>
              <a:gd name="connsiteX4" fmla="*/ 0 w 4235273"/>
              <a:gd name="connsiteY4" fmla="*/ 1454428 h 1454428"/>
              <a:gd name="connsiteX5" fmla="*/ 0 w 4235273"/>
              <a:gd name="connsiteY5" fmla="*/ 314951 h 1454428"/>
              <a:gd name="connsiteX6" fmla="*/ 3279 w 4235273"/>
              <a:gd name="connsiteY6" fmla="*/ 310304 h 1454428"/>
              <a:gd name="connsiteX7" fmla="*/ 1004507 w 4235273"/>
              <a:gd name="connsiteY7" fmla="*/ 0 h 1454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5273" h="1454428">
                <a:moveTo>
                  <a:pt x="1004507" y="0"/>
                </a:moveTo>
                <a:cubicBezTo>
                  <a:pt x="1825401" y="0"/>
                  <a:pt x="2126954" y="178889"/>
                  <a:pt x="2512271" y="363367"/>
                </a:cubicBezTo>
                <a:cubicBezTo>
                  <a:pt x="2512271" y="363367"/>
                  <a:pt x="3229943" y="784821"/>
                  <a:pt x="3987697" y="1286526"/>
                </a:cubicBezTo>
                <a:lnTo>
                  <a:pt x="4235273" y="1454428"/>
                </a:lnTo>
                <a:lnTo>
                  <a:pt x="0" y="1454428"/>
                </a:lnTo>
                <a:lnTo>
                  <a:pt x="0" y="314951"/>
                </a:lnTo>
                <a:lnTo>
                  <a:pt x="3279" y="310304"/>
                </a:lnTo>
                <a:cubicBezTo>
                  <a:pt x="49851" y="248243"/>
                  <a:pt x="281339" y="0"/>
                  <a:pt x="100450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9" name="Freeform: Shape 8"/>
          <p:cNvSpPr/>
          <p:nvPr userDrawn="1"/>
        </p:nvSpPr>
        <p:spPr>
          <a:xfrm>
            <a:off x="4709579" y="0"/>
            <a:ext cx="4434420" cy="1092200"/>
          </a:xfrm>
          <a:custGeom>
            <a:avLst/>
            <a:gdLst>
              <a:gd name="connsiteX0" fmla="*/ 0 w 4434420"/>
              <a:gd name="connsiteY0" fmla="*/ 0 h 1092200"/>
              <a:gd name="connsiteX1" fmla="*/ 4434420 w 4434420"/>
              <a:gd name="connsiteY1" fmla="*/ 0 h 1092200"/>
              <a:gd name="connsiteX2" fmla="*/ 4434420 w 4434420"/>
              <a:gd name="connsiteY2" fmla="*/ 1092200 h 1092200"/>
              <a:gd name="connsiteX3" fmla="*/ 4367939 w 4434420"/>
              <a:gd name="connsiteY3" fmla="*/ 1022030 h 1092200"/>
              <a:gd name="connsiteX4" fmla="*/ 4268421 w 4434420"/>
              <a:gd name="connsiteY4" fmla="*/ 946239 h 1092200"/>
              <a:gd name="connsiteX5" fmla="*/ 851048 w 4434420"/>
              <a:gd name="connsiteY5" fmla="*/ 163500 h 1092200"/>
              <a:gd name="connsiteX6" fmla="*/ 75879 w 4434420"/>
              <a:gd name="connsiteY6" fmla="*/ 22794 h 1092200"/>
              <a:gd name="connsiteX7" fmla="*/ 0 w 4434420"/>
              <a:gd name="connsiteY7" fmla="*/ 0 h 109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4420" h="1092200">
                <a:moveTo>
                  <a:pt x="0" y="0"/>
                </a:moveTo>
                <a:lnTo>
                  <a:pt x="4434420" y="0"/>
                </a:lnTo>
                <a:lnTo>
                  <a:pt x="4434420" y="1092200"/>
                </a:lnTo>
                <a:lnTo>
                  <a:pt x="4367939" y="1022030"/>
                </a:lnTo>
                <a:cubicBezTo>
                  <a:pt x="4338265" y="995374"/>
                  <a:pt x="4305199" y="970014"/>
                  <a:pt x="4268421" y="946239"/>
                </a:cubicBezTo>
                <a:cubicBezTo>
                  <a:pt x="3676320" y="565842"/>
                  <a:pt x="3190213" y="397590"/>
                  <a:pt x="851048" y="163500"/>
                </a:cubicBezTo>
                <a:cubicBezTo>
                  <a:pt x="563678" y="135153"/>
                  <a:pt x="306290" y="86403"/>
                  <a:pt x="75879" y="22794"/>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260240" y="6254113"/>
            <a:ext cx="633977" cy="345152"/>
          </a:xfrm>
          <a:prstGeom prst="rect">
            <a:avLst/>
          </a:prstGeom>
        </p:spPr>
      </p:pic>
      <p:sp>
        <p:nvSpPr>
          <p:cNvPr id="8" name="Subtitle 2"/>
          <p:cNvSpPr txBox="1">
            <a:spLocks/>
          </p:cNvSpPr>
          <p:nvPr userDrawn="1"/>
        </p:nvSpPr>
        <p:spPr>
          <a:xfrm>
            <a:off x="1019175" y="6099205"/>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000" b="1" dirty="0">
                <a:solidFill>
                  <a:srgbClr val="363636"/>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sp>
        <p:nvSpPr>
          <p:cNvPr id="12" name="Rectangle 11"/>
          <p:cNvSpPr/>
          <p:nvPr userDrawn="1"/>
        </p:nvSpPr>
        <p:spPr>
          <a:xfrm>
            <a:off x="4706664" y="4809260"/>
            <a:ext cx="4312297" cy="600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rmAutofit/>
          </a:bodyPr>
          <a:lstStyle/>
          <a:p>
            <a:pPr algn="ctr"/>
            <a:r>
              <a:rPr lang="en-US" b="1" dirty="0">
                <a:solidFill>
                  <a:srgbClr val="FFFFFF"/>
                </a:solidFill>
                <a:effectLst>
                  <a:outerShdw blurRad="38100" dist="38100" dir="2700000" algn="tl">
                    <a:srgbClr val="000000">
                      <a:alpha val="43137"/>
                    </a:srgbClr>
                  </a:outerShdw>
                </a:effectLst>
                <a:latin typeface="Arial"/>
                <a:cs typeface="Arial"/>
              </a:rPr>
              <a:t>8–11 November </a:t>
            </a:r>
            <a:r>
              <a:rPr lang="en-US" b="1" dirty="0" smtClean="0">
                <a:solidFill>
                  <a:srgbClr val="FFFFFF"/>
                </a:solidFill>
                <a:effectLst>
                  <a:outerShdw blurRad="38100" dist="38100" dir="2700000" algn="tl">
                    <a:srgbClr val="000000">
                      <a:alpha val="43137"/>
                    </a:srgbClr>
                  </a:outerShdw>
                </a:effectLst>
                <a:latin typeface="Arial"/>
                <a:cs typeface="Arial"/>
              </a:rPr>
              <a:t>2017</a:t>
            </a:r>
            <a:r>
              <a:rPr lang="en-US" b="1" baseline="0" dirty="0" smtClean="0">
                <a:solidFill>
                  <a:srgbClr val="FFFFFF"/>
                </a:solidFill>
                <a:effectLst>
                  <a:outerShdw blurRad="38100" dist="38100" dir="2700000" algn="tl">
                    <a:srgbClr val="000000">
                      <a:alpha val="43137"/>
                    </a:srgbClr>
                  </a:outerShdw>
                </a:effectLst>
                <a:latin typeface="Arial"/>
                <a:cs typeface="Arial"/>
              </a:rPr>
              <a:t> </a:t>
            </a:r>
            <a:r>
              <a:rPr lang="en-US" b="1" dirty="0" smtClean="0">
                <a:solidFill>
                  <a:srgbClr val="FFFFFF"/>
                </a:solidFill>
                <a:effectLst>
                  <a:outerShdw blurRad="38100" dist="38100" dir="2700000" algn="tl">
                    <a:srgbClr val="000000">
                      <a:alpha val="43137"/>
                    </a:srgbClr>
                  </a:outerShdw>
                </a:effectLst>
                <a:latin typeface="Arial"/>
                <a:cs typeface="Arial"/>
              </a:rPr>
              <a:t>| </a:t>
            </a:r>
            <a:r>
              <a:rPr lang="en-US" b="1" dirty="0">
                <a:solidFill>
                  <a:srgbClr val="FFFFFF"/>
                </a:solidFill>
                <a:effectLst>
                  <a:outerShdw blurRad="38100" dist="38100" dir="2700000" algn="tl">
                    <a:srgbClr val="000000">
                      <a:alpha val="43137"/>
                    </a:srgbClr>
                  </a:outerShdw>
                </a:effectLst>
                <a:latin typeface="Arial"/>
                <a:cs typeface="Arial"/>
              </a:rPr>
              <a:t>Maui, Hawaii</a:t>
            </a:r>
            <a:endParaRPr lang="en-GB" b="1" dirty="0">
              <a:solidFill>
                <a:srgbClr val="FFFFFF"/>
              </a:solidFill>
              <a:effectLst>
                <a:outerShdw blurRad="38100" dist="38100" dir="2700000" algn="tl">
                  <a:srgbClr val="000000">
                    <a:alpha val="43137"/>
                  </a:srgbClr>
                </a:outerShdw>
              </a:effectLst>
              <a:latin typeface="Arial"/>
              <a:cs typeface="Arial"/>
            </a:endParaRPr>
          </a:p>
        </p:txBody>
      </p:sp>
      <p:sp>
        <p:nvSpPr>
          <p:cNvPr id="15" name="Rectangle 14"/>
          <p:cNvSpPr/>
          <p:nvPr userDrawn="1"/>
        </p:nvSpPr>
        <p:spPr>
          <a:xfrm>
            <a:off x="227013" y="851820"/>
            <a:ext cx="8689975" cy="707886"/>
          </a:xfrm>
          <a:prstGeom prst="rect">
            <a:avLst/>
          </a:prstGeom>
          <a:effectLst>
            <a:outerShdw blurRad="50800" dist="12700" dir="2700000" algn="tl" rotWithShape="0">
              <a:prstClr val="black">
                <a:alpha val="79000"/>
              </a:prstClr>
            </a:outerShdw>
          </a:effectLst>
        </p:spPr>
        <p:txBody>
          <a:bodyPr wrap="square">
            <a:spAutoFit/>
          </a:bodyPr>
          <a:lstStyle/>
          <a:p>
            <a:pPr algn="ctr"/>
            <a:r>
              <a:rPr lang="en-US" sz="4000" b="1" kern="0" dirty="0">
                <a:solidFill>
                  <a:srgbClr val="FFFFFF"/>
                </a:solidFill>
                <a:latin typeface="Arial"/>
                <a:cs typeface="Arial"/>
              </a:rPr>
              <a:t>CTOS 2017 ANNUAL MEETING</a:t>
            </a:r>
            <a:endParaRPr lang="en-GB" dirty="0">
              <a:solidFill>
                <a:srgbClr val="363636"/>
              </a:solidFill>
            </a:endParaRPr>
          </a:p>
        </p:txBody>
      </p:sp>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96" y="5886449"/>
            <a:ext cx="1445252" cy="895351"/>
          </a:xfrm>
          <a:prstGeom prst="rect">
            <a:avLst/>
          </a:prstGeom>
        </p:spPr>
      </p:pic>
    </p:spTree>
    <p:extLst>
      <p:ext uri="{BB962C8B-B14F-4D97-AF65-F5344CB8AC3E}">
        <p14:creationId xmlns:p14="http://schemas.microsoft.com/office/powerpoint/2010/main" val="55457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84497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54969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228600" y="1447800"/>
            <a:ext cx="4267200" cy="51816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267200" cy="51816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56147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413932"/>
            <a:ext cx="42687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28600" y="2174874"/>
            <a:ext cx="4268788"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413932"/>
            <a:ext cx="42703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4"/>
            <a:ext cx="4270375"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1"/>
          <p:cNvSpPr>
            <a:spLocks noGrp="1"/>
          </p:cNvSpPr>
          <p:nvPr>
            <p:ph type="title"/>
          </p:nvPr>
        </p:nvSpPr>
        <p:spPr>
          <a:xfrm>
            <a:off x="228600" y="228600"/>
            <a:ext cx="8686800" cy="939801"/>
          </a:xfrm>
        </p:spPr>
        <p:txBody>
          <a:bodyPr/>
          <a:lstStyle/>
          <a:p>
            <a:r>
              <a:rPr lang="en-US" dirty="0"/>
              <a:t>Click to edit Master title style</a:t>
            </a:r>
            <a:endParaRPr lang="en-GB" dirty="0"/>
          </a:p>
        </p:txBody>
      </p:sp>
    </p:spTree>
    <p:extLst>
      <p:ext uri="{BB962C8B-B14F-4D97-AF65-F5344CB8AC3E}">
        <p14:creationId xmlns:p14="http://schemas.microsoft.com/office/powerpoint/2010/main" val="2033838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9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2CDEC05-2ADE-4F0D-8DAC-9FEDAD505EA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1784"/>
          <a:stretch/>
        </p:blipFill>
        <p:spPr>
          <a:xfrm>
            <a:off x="1" y="0"/>
            <a:ext cx="9143997" cy="5990665"/>
          </a:xfrm>
          <a:prstGeom prst="rect">
            <a:avLst/>
          </a:prstGeom>
        </p:spPr>
      </p:pic>
      <p:sp>
        <p:nvSpPr>
          <p:cNvPr id="18" name="Freeform: Shape 17"/>
          <p:cNvSpPr/>
          <p:nvPr userDrawn="1"/>
        </p:nvSpPr>
        <p:spPr>
          <a:xfrm>
            <a:off x="2" y="5403572"/>
            <a:ext cx="4235273" cy="1454428"/>
          </a:xfrm>
          <a:custGeom>
            <a:avLst/>
            <a:gdLst>
              <a:gd name="connsiteX0" fmla="*/ 1004507 w 4235273"/>
              <a:gd name="connsiteY0" fmla="*/ 0 h 1454428"/>
              <a:gd name="connsiteX1" fmla="*/ 2512271 w 4235273"/>
              <a:gd name="connsiteY1" fmla="*/ 363367 h 1454428"/>
              <a:gd name="connsiteX2" fmla="*/ 3987697 w 4235273"/>
              <a:gd name="connsiteY2" fmla="*/ 1286526 h 1454428"/>
              <a:gd name="connsiteX3" fmla="*/ 4235273 w 4235273"/>
              <a:gd name="connsiteY3" fmla="*/ 1454428 h 1454428"/>
              <a:gd name="connsiteX4" fmla="*/ 0 w 4235273"/>
              <a:gd name="connsiteY4" fmla="*/ 1454428 h 1454428"/>
              <a:gd name="connsiteX5" fmla="*/ 0 w 4235273"/>
              <a:gd name="connsiteY5" fmla="*/ 314951 h 1454428"/>
              <a:gd name="connsiteX6" fmla="*/ 3279 w 4235273"/>
              <a:gd name="connsiteY6" fmla="*/ 310304 h 1454428"/>
              <a:gd name="connsiteX7" fmla="*/ 1004507 w 4235273"/>
              <a:gd name="connsiteY7" fmla="*/ 0 h 1454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5273" h="1454428">
                <a:moveTo>
                  <a:pt x="1004507" y="0"/>
                </a:moveTo>
                <a:cubicBezTo>
                  <a:pt x="1825401" y="0"/>
                  <a:pt x="2126954" y="178889"/>
                  <a:pt x="2512271" y="363367"/>
                </a:cubicBezTo>
                <a:cubicBezTo>
                  <a:pt x="2512271" y="363367"/>
                  <a:pt x="3229943" y="784821"/>
                  <a:pt x="3987697" y="1286526"/>
                </a:cubicBezTo>
                <a:lnTo>
                  <a:pt x="4235273" y="1454428"/>
                </a:lnTo>
                <a:lnTo>
                  <a:pt x="0" y="1454428"/>
                </a:lnTo>
                <a:lnTo>
                  <a:pt x="0" y="314951"/>
                </a:lnTo>
                <a:lnTo>
                  <a:pt x="3279" y="310304"/>
                </a:lnTo>
                <a:cubicBezTo>
                  <a:pt x="49851" y="248243"/>
                  <a:pt x="281339" y="0"/>
                  <a:pt x="100450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p:cNvSpPr/>
          <p:nvPr userDrawn="1"/>
        </p:nvSpPr>
        <p:spPr>
          <a:xfrm>
            <a:off x="4709579" y="0"/>
            <a:ext cx="4434420" cy="1092200"/>
          </a:xfrm>
          <a:custGeom>
            <a:avLst/>
            <a:gdLst>
              <a:gd name="connsiteX0" fmla="*/ 0 w 4434420"/>
              <a:gd name="connsiteY0" fmla="*/ 0 h 1092200"/>
              <a:gd name="connsiteX1" fmla="*/ 4434420 w 4434420"/>
              <a:gd name="connsiteY1" fmla="*/ 0 h 1092200"/>
              <a:gd name="connsiteX2" fmla="*/ 4434420 w 4434420"/>
              <a:gd name="connsiteY2" fmla="*/ 1092200 h 1092200"/>
              <a:gd name="connsiteX3" fmla="*/ 4367939 w 4434420"/>
              <a:gd name="connsiteY3" fmla="*/ 1022030 h 1092200"/>
              <a:gd name="connsiteX4" fmla="*/ 4268421 w 4434420"/>
              <a:gd name="connsiteY4" fmla="*/ 946239 h 1092200"/>
              <a:gd name="connsiteX5" fmla="*/ 851048 w 4434420"/>
              <a:gd name="connsiteY5" fmla="*/ 163500 h 1092200"/>
              <a:gd name="connsiteX6" fmla="*/ 75879 w 4434420"/>
              <a:gd name="connsiteY6" fmla="*/ 22794 h 1092200"/>
              <a:gd name="connsiteX7" fmla="*/ 0 w 4434420"/>
              <a:gd name="connsiteY7" fmla="*/ 0 h 109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4420" h="1092200">
                <a:moveTo>
                  <a:pt x="0" y="0"/>
                </a:moveTo>
                <a:lnTo>
                  <a:pt x="4434420" y="0"/>
                </a:lnTo>
                <a:lnTo>
                  <a:pt x="4434420" y="1092200"/>
                </a:lnTo>
                <a:lnTo>
                  <a:pt x="4367939" y="1022030"/>
                </a:lnTo>
                <a:cubicBezTo>
                  <a:pt x="4338265" y="995374"/>
                  <a:pt x="4305199" y="970014"/>
                  <a:pt x="4268421" y="946239"/>
                </a:cubicBezTo>
                <a:cubicBezTo>
                  <a:pt x="3676320" y="565842"/>
                  <a:pt x="3190213" y="397590"/>
                  <a:pt x="851048" y="163500"/>
                </a:cubicBezTo>
                <a:cubicBezTo>
                  <a:pt x="563678" y="135153"/>
                  <a:pt x="306290" y="86403"/>
                  <a:pt x="75879" y="22794"/>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ILLY_LOGO.jpg"/>
          <p:cNvPicPr>
            <a:picLocks noChangeAspect="1"/>
          </p:cNvPicPr>
          <p:nvPr userDrawn="1"/>
        </p:nvPicPr>
        <p:blipFill>
          <a:blip r:embed="rId3" cstate="print"/>
          <a:stretch>
            <a:fillRect/>
          </a:stretch>
        </p:blipFill>
        <p:spPr>
          <a:xfrm>
            <a:off x="8260240" y="6254113"/>
            <a:ext cx="633977" cy="345152"/>
          </a:xfrm>
          <a:prstGeom prst="rect">
            <a:avLst/>
          </a:prstGeom>
        </p:spPr>
      </p:pic>
      <p:sp>
        <p:nvSpPr>
          <p:cNvPr id="8" name="Subtitle 2"/>
          <p:cNvSpPr txBox="1">
            <a:spLocks/>
          </p:cNvSpPr>
          <p:nvPr userDrawn="1"/>
        </p:nvSpPr>
        <p:spPr>
          <a:xfrm>
            <a:off x="1019175" y="6099205"/>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000" b="1" dirty="0"/>
              <a:t>Supported by Eli Lilly and Company.</a:t>
            </a:r>
          </a:p>
          <a:p>
            <a:pPr algn="r">
              <a:spcBef>
                <a:spcPct val="20000"/>
              </a:spcBef>
              <a:buFont typeface="Arial"/>
              <a:buNone/>
              <a:defRPr/>
            </a:pPr>
            <a:r>
              <a:rPr lang="en-US" sz="1000" dirty="0"/>
              <a:t> Eli Lilly and Company has not influenced the content of this publication</a:t>
            </a:r>
          </a:p>
        </p:txBody>
      </p:sp>
      <p:sp>
        <p:nvSpPr>
          <p:cNvPr id="12" name="Rectangle 11"/>
          <p:cNvSpPr/>
          <p:nvPr userDrawn="1"/>
        </p:nvSpPr>
        <p:spPr>
          <a:xfrm>
            <a:off x="4706664" y="4809260"/>
            <a:ext cx="4312297" cy="600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rmAutofit/>
          </a:bodyPr>
          <a:lstStyle/>
          <a:p>
            <a:pPr algn="ctr"/>
            <a:r>
              <a:rPr lang="en-US" sz="1800" b="1" u="none" kern="1200" dirty="0" smtClean="0">
                <a:solidFill>
                  <a:schemeClr val="tx2"/>
                </a:solidFill>
                <a:effectLst>
                  <a:outerShdw blurRad="38100" dist="38100" dir="2700000" algn="tl">
                    <a:srgbClr val="000000">
                      <a:alpha val="43137"/>
                    </a:srgbClr>
                  </a:outerShdw>
                </a:effectLst>
                <a:latin typeface="Arial"/>
                <a:ea typeface="+mn-ea"/>
                <a:cs typeface="Arial"/>
              </a:rPr>
              <a:t>8–11 November 2017</a:t>
            </a:r>
            <a:r>
              <a:rPr lang="en-US" sz="1800" b="1" u="none" kern="1200" baseline="0" dirty="0" smtClean="0">
                <a:solidFill>
                  <a:schemeClr val="tx2"/>
                </a:solidFill>
                <a:effectLst>
                  <a:outerShdw blurRad="38100" dist="38100" dir="2700000" algn="tl">
                    <a:srgbClr val="000000">
                      <a:alpha val="43137"/>
                    </a:srgbClr>
                  </a:outerShdw>
                </a:effectLst>
                <a:latin typeface="Arial"/>
                <a:ea typeface="+mn-ea"/>
                <a:cs typeface="Arial"/>
              </a:rPr>
              <a:t> </a:t>
            </a:r>
            <a:r>
              <a:rPr lang="en-US" sz="1800" b="1" u="none" kern="1200" dirty="0" smtClean="0">
                <a:solidFill>
                  <a:schemeClr val="tx2"/>
                </a:solidFill>
                <a:effectLst>
                  <a:outerShdw blurRad="38100" dist="38100" dir="2700000" algn="tl">
                    <a:srgbClr val="000000">
                      <a:alpha val="43137"/>
                    </a:srgbClr>
                  </a:outerShdw>
                </a:effectLst>
                <a:latin typeface="Arial"/>
                <a:ea typeface="+mn-ea"/>
                <a:cs typeface="Arial"/>
              </a:rPr>
              <a:t>| Maui, Hawaii</a:t>
            </a:r>
            <a:endParaRPr lang="en-GB" sz="1800" b="1" u="none" kern="1200" dirty="0">
              <a:solidFill>
                <a:schemeClr val="tx2"/>
              </a:solidFill>
              <a:effectLst>
                <a:outerShdw blurRad="38100" dist="38100" dir="2700000" algn="tl">
                  <a:srgbClr val="000000">
                    <a:alpha val="43137"/>
                  </a:srgbClr>
                </a:outerShdw>
              </a:effectLst>
              <a:latin typeface="Arial"/>
              <a:ea typeface="+mn-ea"/>
              <a:cs typeface="Arial"/>
            </a:endParaRPr>
          </a:p>
        </p:txBody>
      </p:sp>
      <p:sp>
        <p:nvSpPr>
          <p:cNvPr id="15" name="Rectangle 14"/>
          <p:cNvSpPr/>
          <p:nvPr userDrawn="1"/>
        </p:nvSpPr>
        <p:spPr>
          <a:xfrm>
            <a:off x="227013" y="851820"/>
            <a:ext cx="8689975" cy="707886"/>
          </a:xfrm>
          <a:prstGeom prst="rect">
            <a:avLst/>
          </a:prstGeom>
          <a:effectLst>
            <a:outerShdw blurRad="50800" dist="12700" dir="2700000" algn="tl" rotWithShape="0">
              <a:prstClr val="black">
                <a:alpha val="79000"/>
              </a:prstClr>
            </a:outerShdw>
          </a:effectLst>
        </p:spPr>
        <p:txBody>
          <a:bodyPr wrap="square">
            <a:spAutoFit/>
          </a:bodyPr>
          <a:lstStyle/>
          <a:p>
            <a:pPr algn="ctr"/>
            <a:r>
              <a:rPr kumimoji="0" lang="en-US" sz="4000" b="1" i="0" u="none" strike="noStrike" kern="0" cap="none" spc="0" normalizeH="0" baseline="0" noProof="0" dirty="0" smtClean="0">
                <a:ln>
                  <a:noFill/>
                </a:ln>
                <a:solidFill>
                  <a:srgbClr val="FFFFFF"/>
                </a:solidFill>
                <a:effectLst/>
                <a:uLnTx/>
                <a:uFillTx/>
                <a:latin typeface="Arial"/>
                <a:ea typeface="+mn-ea"/>
                <a:cs typeface="Arial"/>
              </a:rPr>
              <a:t>CTOS 2017 ANNUAL MEETING</a:t>
            </a:r>
            <a:endParaRPr lang="en-GB" sz="1800" dirty="0">
              <a:effectLst/>
            </a:endParaRPr>
          </a:p>
        </p:txBody>
      </p:sp>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96" y="5886449"/>
            <a:ext cx="1445252" cy="895351"/>
          </a:xfrm>
          <a:prstGeom prst="rect">
            <a:avLst/>
          </a:prstGeom>
        </p:spPr>
      </p:pic>
    </p:spTree>
    <p:extLst>
      <p:ext uri="{BB962C8B-B14F-4D97-AF65-F5344CB8AC3E}">
        <p14:creationId xmlns:p14="http://schemas.microsoft.com/office/powerpoint/2010/main" val="28431198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833564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8028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0_Title Slide">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xmlns="" id="{E51FD93D-678A-4481-8610-3D3DFFCFE30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0336"/>
          <a:stretch/>
        </p:blipFill>
        <p:spPr>
          <a:xfrm>
            <a:off x="0" y="0"/>
            <a:ext cx="9143999" cy="5990666"/>
          </a:xfrm>
          <a:prstGeom prst="rect">
            <a:avLst/>
          </a:prstGeom>
        </p:spPr>
      </p:pic>
      <p:sp>
        <p:nvSpPr>
          <p:cNvPr id="18" name="Freeform: Shape 17"/>
          <p:cNvSpPr/>
          <p:nvPr userDrawn="1"/>
        </p:nvSpPr>
        <p:spPr>
          <a:xfrm>
            <a:off x="2" y="5403572"/>
            <a:ext cx="4235273" cy="1454428"/>
          </a:xfrm>
          <a:custGeom>
            <a:avLst/>
            <a:gdLst>
              <a:gd name="connsiteX0" fmla="*/ 1004507 w 4235273"/>
              <a:gd name="connsiteY0" fmla="*/ 0 h 1454428"/>
              <a:gd name="connsiteX1" fmla="*/ 2512271 w 4235273"/>
              <a:gd name="connsiteY1" fmla="*/ 363367 h 1454428"/>
              <a:gd name="connsiteX2" fmla="*/ 3987697 w 4235273"/>
              <a:gd name="connsiteY2" fmla="*/ 1286526 h 1454428"/>
              <a:gd name="connsiteX3" fmla="*/ 4235273 w 4235273"/>
              <a:gd name="connsiteY3" fmla="*/ 1454428 h 1454428"/>
              <a:gd name="connsiteX4" fmla="*/ 0 w 4235273"/>
              <a:gd name="connsiteY4" fmla="*/ 1454428 h 1454428"/>
              <a:gd name="connsiteX5" fmla="*/ 0 w 4235273"/>
              <a:gd name="connsiteY5" fmla="*/ 314951 h 1454428"/>
              <a:gd name="connsiteX6" fmla="*/ 3279 w 4235273"/>
              <a:gd name="connsiteY6" fmla="*/ 310304 h 1454428"/>
              <a:gd name="connsiteX7" fmla="*/ 1004507 w 4235273"/>
              <a:gd name="connsiteY7" fmla="*/ 0 h 1454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5273" h="1454428">
                <a:moveTo>
                  <a:pt x="1004507" y="0"/>
                </a:moveTo>
                <a:cubicBezTo>
                  <a:pt x="1825401" y="0"/>
                  <a:pt x="2126954" y="178889"/>
                  <a:pt x="2512271" y="363367"/>
                </a:cubicBezTo>
                <a:cubicBezTo>
                  <a:pt x="2512271" y="363367"/>
                  <a:pt x="3229943" y="784821"/>
                  <a:pt x="3987697" y="1286526"/>
                </a:cubicBezTo>
                <a:lnTo>
                  <a:pt x="4235273" y="1454428"/>
                </a:lnTo>
                <a:lnTo>
                  <a:pt x="0" y="1454428"/>
                </a:lnTo>
                <a:lnTo>
                  <a:pt x="0" y="314951"/>
                </a:lnTo>
                <a:lnTo>
                  <a:pt x="3279" y="310304"/>
                </a:lnTo>
                <a:cubicBezTo>
                  <a:pt x="49851" y="248243"/>
                  <a:pt x="281339" y="0"/>
                  <a:pt x="100450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p:cNvSpPr/>
          <p:nvPr userDrawn="1"/>
        </p:nvSpPr>
        <p:spPr>
          <a:xfrm>
            <a:off x="4709579" y="0"/>
            <a:ext cx="4434420" cy="1092200"/>
          </a:xfrm>
          <a:custGeom>
            <a:avLst/>
            <a:gdLst>
              <a:gd name="connsiteX0" fmla="*/ 0 w 4434420"/>
              <a:gd name="connsiteY0" fmla="*/ 0 h 1092200"/>
              <a:gd name="connsiteX1" fmla="*/ 4434420 w 4434420"/>
              <a:gd name="connsiteY1" fmla="*/ 0 h 1092200"/>
              <a:gd name="connsiteX2" fmla="*/ 4434420 w 4434420"/>
              <a:gd name="connsiteY2" fmla="*/ 1092200 h 1092200"/>
              <a:gd name="connsiteX3" fmla="*/ 4367939 w 4434420"/>
              <a:gd name="connsiteY3" fmla="*/ 1022030 h 1092200"/>
              <a:gd name="connsiteX4" fmla="*/ 4268421 w 4434420"/>
              <a:gd name="connsiteY4" fmla="*/ 946239 h 1092200"/>
              <a:gd name="connsiteX5" fmla="*/ 851048 w 4434420"/>
              <a:gd name="connsiteY5" fmla="*/ 163500 h 1092200"/>
              <a:gd name="connsiteX6" fmla="*/ 75879 w 4434420"/>
              <a:gd name="connsiteY6" fmla="*/ 22794 h 1092200"/>
              <a:gd name="connsiteX7" fmla="*/ 0 w 4434420"/>
              <a:gd name="connsiteY7" fmla="*/ 0 h 109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4420" h="1092200">
                <a:moveTo>
                  <a:pt x="0" y="0"/>
                </a:moveTo>
                <a:lnTo>
                  <a:pt x="4434420" y="0"/>
                </a:lnTo>
                <a:lnTo>
                  <a:pt x="4434420" y="1092200"/>
                </a:lnTo>
                <a:lnTo>
                  <a:pt x="4367939" y="1022030"/>
                </a:lnTo>
                <a:cubicBezTo>
                  <a:pt x="4338265" y="995374"/>
                  <a:pt x="4305199" y="970014"/>
                  <a:pt x="4268421" y="946239"/>
                </a:cubicBezTo>
                <a:cubicBezTo>
                  <a:pt x="3676320" y="565842"/>
                  <a:pt x="3190213" y="397590"/>
                  <a:pt x="851048" y="163500"/>
                </a:cubicBezTo>
                <a:cubicBezTo>
                  <a:pt x="563678" y="135153"/>
                  <a:pt x="306290" y="86403"/>
                  <a:pt x="75879" y="22794"/>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ILLY_LOGO.jpg"/>
          <p:cNvPicPr>
            <a:picLocks noChangeAspect="1"/>
          </p:cNvPicPr>
          <p:nvPr userDrawn="1"/>
        </p:nvPicPr>
        <p:blipFill>
          <a:blip r:embed="rId3" cstate="print"/>
          <a:stretch>
            <a:fillRect/>
          </a:stretch>
        </p:blipFill>
        <p:spPr>
          <a:xfrm>
            <a:off x="8260240" y="6254113"/>
            <a:ext cx="633977" cy="345152"/>
          </a:xfrm>
          <a:prstGeom prst="rect">
            <a:avLst/>
          </a:prstGeom>
        </p:spPr>
      </p:pic>
      <p:sp>
        <p:nvSpPr>
          <p:cNvPr id="8" name="Subtitle 2"/>
          <p:cNvSpPr txBox="1">
            <a:spLocks/>
          </p:cNvSpPr>
          <p:nvPr userDrawn="1"/>
        </p:nvSpPr>
        <p:spPr>
          <a:xfrm>
            <a:off x="1019175" y="6099205"/>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000" b="1" dirty="0"/>
              <a:t>Supported by Eli Lilly and Company.</a:t>
            </a:r>
          </a:p>
          <a:p>
            <a:pPr algn="r">
              <a:spcBef>
                <a:spcPct val="20000"/>
              </a:spcBef>
              <a:buFont typeface="Arial"/>
              <a:buNone/>
              <a:defRPr/>
            </a:pPr>
            <a:r>
              <a:rPr lang="en-US" sz="1000" dirty="0"/>
              <a:t> Eli Lilly and Company has not influenced the content of this publication</a:t>
            </a:r>
          </a:p>
        </p:txBody>
      </p:sp>
      <p:sp>
        <p:nvSpPr>
          <p:cNvPr id="12" name="Rectangle 11"/>
          <p:cNvSpPr/>
          <p:nvPr userDrawn="1"/>
        </p:nvSpPr>
        <p:spPr>
          <a:xfrm>
            <a:off x="4783666" y="5223146"/>
            <a:ext cx="4312297" cy="600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rmAutofit/>
          </a:bodyPr>
          <a:lstStyle/>
          <a:p>
            <a:pPr algn="ctr"/>
            <a:r>
              <a:rPr lang="en-US" sz="1800" b="1" u="none" kern="1200" dirty="0" smtClean="0">
                <a:solidFill>
                  <a:schemeClr val="tx2"/>
                </a:solidFill>
                <a:effectLst>
                  <a:outerShdw blurRad="38100" dist="38100" dir="2700000" algn="tl">
                    <a:srgbClr val="000000">
                      <a:alpha val="43137"/>
                    </a:srgbClr>
                  </a:outerShdw>
                </a:effectLst>
                <a:latin typeface="Arial"/>
                <a:ea typeface="+mn-ea"/>
                <a:cs typeface="Arial"/>
              </a:rPr>
              <a:t>8–11 November 2017</a:t>
            </a:r>
            <a:r>
              <a:rPr lang="en-US" sz="1800" b="1" u="none" kern="1200" baseline="0" dirty="0" smtClean="0">
                <a:solidFill>
                  <a:schemeClr val="tx2"/>
                </a:solidFill>
                <a:effectLst>
                  <a:outerShdw blurRad="38100" dist="38100" dir="2700000" algn="tl">
                    <a:srgbClr val="000000">
                      <a:alpha val="43137"/>
                    </a:srgbClr>
                  </a:outerShdw>
                </a:effectLst>
                <a:latin typeface="Arial"/>
                <a:ea typeface="+mn-ea"/>
                <a:cs typeface="Arial"/>
              </a:rPr>
              <a:t> </a:t>
            </a:r>
            <a:r>
              <a:rPr lang="en-US" sz="1800" b="1" u="none" kern="1200" dirty="0" smtClean="0">
                <a:solidFill>
                  <a:schemeClr val="tx2"/>
                </a:solidFill>
                <a:effectLst>
                  <a:outerShdw blurRad="38100" dist="38100" dir="2700000" algn="tl">
                    <a:srgbClr val="000000">
                      <a:alpha val="43137"/>
                    </a:srgbClr>
                  </a:outerShdw>
                </a:effectLst>
                <a:latin typeface="Arial"/>
                <a:ea typeface="+mn-ea"/>
                <a:cs typeface="Arial"/>
              </a:rPr>
              <a:t>| Maui, Hawaii</a:t>
            </a:r>
            <a:endParaRPr lang="en-GB" sz="1800" b="1" u="none" kern="1200" dirty="0">
              <a:solidFill>
                <a:schemeClr val="tx2"/>
              </a:solidFill>
              <a:effectLst>
                <a:outerShdw blurRad="38100" dist="38100" dir="2700000" algn="tl">
                  <a:srgbClr val="000000">
                    <a:alpha val="43137"/>
                  </a:srgbClr>
                </a:outerShdw>
              </a:effectLst>
              <a:latin typeface="Arial"/>
              <a:ea typeface="+mn-ea"/>
              <a:cs typeface="Arial"/>
            </a:endParaRPr>
          </a:p>
        </p:txBody>
      </p:sp>
      <p:sp>
        <p:nvSpPr>
          <p:cNvPr id="15" name="Rectangle 14"/>
          <p:cNvSpPr/>
          <p:nvPr userDrawn="1"/>
        </p:nvSpPr>
        <p:spPr>
          <a:xfrm>
            <a:off x="227013" y="851820"/>
            <a:ext cx="8689975" cy="707886"/>
          </a:xfrm>
          <a:prstGeom prst="rect">
            <a:avLst/>
          </a:prstGeom>
          <a:effectLst>
            <a:outerShdw blurRad="50800" dist="12700" dir="2700000" algn="tl" rotWithShape="0">
              <a:prstClr val="black">
                <a:alpha val="79000"/>
              </a:prstClr>
            </a:outerShdw>
          </a:effectLst>
        </p:spPr>
        <p:txBody>
          <a:bodyPr wrap="square">
            <a:spAutoFit/>
          </a:bodyPr>
          <a:lstStyle/>
          <a:p>
            <a:pPr algn="ctr"/>
            <a:r>
              <a:rPr kumimoji="0" lang="en-US" sz="4000" b="1" i="0" u="none" strike="noStrike" kern="0" cap="none" spc="0" normalizeH="0" baseline="0" noProof="0" dirty="0" smtClean="0">
                <a:ln>
                  <a:noFill/>
                </a:ln>
                <a:solidFill>
                  <a:srgbClr val="FFFFFF"/>
                </a:solidFill>
                <a:effectLst/>
                <a:uLnTx/>
                <a:uFillTx/>
                <a:latin typeface="Arial"/>
                <a:ea typeface="+mn-ea"/>
                <a:cs typeface="Arial"/>
              </a:rPr>
              <a:t>CTOS 2017 ANNUAL MEETING</a:t>
            </a:r>
            <a:endParaRPr lang="en-GB" sz="1800" dirty="0">
              <a:effectLst/>
            </a:endParaRPr>
          </a:p>
        </p:txBody>
      </p:sp>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96" y="5886449"/>
            <a:ext cx="1445252" cy="895351"/>
          </a:xfrm>
          <a:prstGeom prst="rect">
            <a:avLst/>
          </a:prstGeom>
        </p:spPr>
      </p:pic>
    </p:spTree>
    <p:extLst>
      <p:ext uri="{BB962C8B-B14F-4D97-AF65-F5344CB8AC3E}">
        <p14:creationId xmlns:p14="http://schemas.microsoft.com/office/powerpoint/2010/main" val="2257184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3196F51-80DC-49D2-8CB2-40CC0315A22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2880"/>
          <a:stretch/>
        </p:blipFill>
        <p:spPr>
          <a:xfrm>
            <a:off x="0" y="0"/>
            <a:ext cx="9144000" cy="5990666"/>
          </a:xfrm>
          <a:prstGeom prst="rect">
            <a:avLst/>
          </a:prstGeom>
        </p:spPr>
      </p:pic>
      <p:sp>
        <p:nvSpPr>
          <p:cNvPr id="18" name="Freeform: Shape 17"/>
          <p:cNvSpPr/>
          <p:nvPr userDrawn="1"/>
        </p:nvSpPr>
        <p:spPr>
          <a:xfrm>
            <a:off x="2" y="5403572"/>
            <a:ext cx="4235273" cy="1454428"/>
          </a:xfrm>
          <a:custGeom>
            <a:avLst/>
            <a:gdLst>
              <a:gd name="connsiteX0" fmla="*/ 1004507 w 4235273"/>
              <a:gd name="connsiteY0" fmla="*/ 0 h 1454428"/>
              <a:gd name="connsiteX1" fmla="*/ 2512271 w 4235273"/>
              <a:gd name="connsiteY1" fmla="*/ 363367 h 1454428"/>
              <a:gd name="connsiteX2" fmla="*/ 3987697 w 4235273"/>
              <a:gd name="connsiteY2" fmla="*/ 1286526 h 1454428"/>
              <a:gd name="connsiteX3" fmla="*/ 4235273 w 4235273"/>
              <a:gd name="connsiteY3" fmla="*/ 1454428 h 1454428"/>
              <a:gd name="connsiteX4" fmla="*/ 0 w 4235273"/>
              <a:gd name="connsiteY4" fmla="*/ 1454428 h 1454428"/>
              <a:gd name="connsiteX5" fmla="*/ 0 w 4235273"/>
              <a:gd name="connsiteY5" fmla="*/ 314951 h 1454428"/>
              <a:gd name="connsiteX6" fmla="*/ 3279 w 4235273"/>
              <a:gd name="connsiteY6" fmla="*/ 310304 h 1454428"/>
              <a:gd name="connsiteX7" fmla="*/ 1004507 w 4235273"/>
              <a:gd name="connsiteY7" fmla="*/ 0 h 1454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5273" h="1454428">
                <a:moveTo>
                  <a:pt x="1004507" y="0"/>
                </a:moveTo>
                <a:cubicBezTo>
                  <a:pt x="1825401" y="0"/>
                  <a:pt x="2126954" y="178889"/>
                  <a:pt x="2512271" y="363367"/>
                </a:cubicBezTo>
                <a:cubicBezTo>
                  <a:pt x="2512271" y="363367"/>
                  <a:pt x="3229943" y="784821"/>
                  <a:pt x="3987697" y="1286526"/>
                </a:cubicBezTo>
                <a:lnTo>
                  <a:pt x="4235273" y="1454428"/>
                </a:lnTo>
                <a:lnTo>
                  <a:pt x="0" y="1454428"/>
                </a:lnTo>
                <a:lnTo>
                  <a:pt x="0" y="314951"/>
                </a:lnTo>
                <a:lnTo>
                  <a:pt x="3279" y="310304"/>
                </a:lnTo>
                <a:cubicBezTo>
                  <a:pt x="49851" y="248243"/>
                  <a:pt x="281339" y="0"/>
                  <a:pt x="100450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p:cNvSpPr/>
          <p:nvPr userDrawn="1"/>
        </p:nvSpPr>
        <p:spPr>
          <a:xfrm>
            <a:off x="4709579" y="0"/>
            <a:ext cx="4434420" cy="1092200"/>
          </a:xfrm>
          <a:custGeom>
            <a:avLst/>
            <a:gdLst>
              <a:gd name="connsiteX0" fmla="*/ 0 w 4434420"/>
              <a:gd name="connsiteY0" fmla="*/ 0 h 1092200"/>
              <a:gd name="connsiteX1" fmla="*/ 4434420 w 4434420"/>
              <a:gd name="connsiteY1" fmla="*/ 0 h 1092200"/>
              <a:gd name="connsiteX2" fmla="*/ 4434420 w 4434420"/>
              <a:gd name="connsiteY2" fmla="*/ 1092200 h 1092200"/>
              <a:gd name="connsiteX3" fmla="*/ 4367939 w 4434420"/>
              <a:gd name="connsiteY3" fmla="*/ 1022030 h 1092200"/>
              <a:gd name="connsiteX4" fmla="*/ 4268421 w 4434420"/>
              <a:gd name="connsiteY4" fmla="*/ 946239 h 1092200"/>
              <a:gd name="connsiteX5" fmla="*/ 851048 w 4434420"/>
              <a:gd name="connsiteY5" fmla="*/ 163500 h 1092200"/>
              <a:gd name="connsiteX6" fmla="*/ 75879 w 4434420"/>
              <a:gd name="connsiteY6" fmla="*/ 22794 h 1092200"/>
              <a:gd name="connsiteX7" fmla="*/ 0 w 4434420"/>
              <a:gd name="connsiteY7" fmla="*/ 0 h 109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4420" h="1092200">
                <a:moveTo>
                  <a:pt x="0" y="0"/>
                </a:moveTo>
                <a:lnTo>
                  <a:pt x="4434420" y="0"/>
                </a:lnTo>
                <a:lnTo>
                  <a:pt x="4434420" y="1092200"/>
                </a:lnTo>
                <a:lnTo>
                  <a:pt x="4367939" y="1022030"/>
                </a:lnTo>
                <a:cubicBezTo>
                  <a:pt x="4338265" y="995374"/>
                  <a:pt x="4305199" y="970014"/>
                  <a:pt x="4268421" y="946239"/>
                </a:cubicBezTo>
                <a:cubicBezTo>
                  <a:pt x="3676320" y="565842"/>
                  <a:pt x="3190213" y="397590"/>
                  <a:pt x="851048" y="163500"/>
                </a:cubicBezTo>
                <a:cubicBezTo>
                  <a:pt x="563678" y="135153"/>
                  <a:pt x="306290" y="86403"/>
                  <a:pt x="75879" y="22794"/>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ILLY_LOGO.jpg"/>
          <p:cNvPicPr>
            <a:picLocks noChangeAspect="1"/>
          </p:cNvPicPr>
          <p:nvPr userDrawn="1"/>
        </p:nvPicPr>
        <p:blipFill>
          <a:blip r:embed="rId3" cstate="print"/>
          <a:stretch>
            <a:fillRect/>
          </a:stretch>
        </p:blipFill>
        <p:spPr>
          <a:xfrm>
            <a:off x="8260240" y="6254113"/>
            <a:ext cx="633977" cy="345152"/>
          </a:xfrm>
          <a:prstGeom prst="rect">
            <a:avLst/>
          </a:prstGeom>
        </p:spPr>
      </p:pic>
      <p:sp>
        <p:nvSpPr>
          <p:cNvPr id="8" name="Subtitle 2"/>
          <p:cNvSpPr txBox="1">
            <a:spLocks/>
          </p:cNvSpPr>
          <p:nvPr userDrawn="1"/>
        </p:nvSpPr>
        <p:spPr>
          <a:xfrm>
            <a:off x="1019175" y="6099205"/>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000" b="1" dirty="0"/>
              <a:t>Supported by Eli Lilly and Company.</a:t>
            </a:r>
          </a:p>
          <a:p>
            <a:pPr algn="r">
              <a:spcBef>
                <a:spcPct val="20000"/>
              </a:spcBef>
              <a:buFont typeface="Arial"/>
              <a:buNone/>
              <a:defRPr/>
            </a:pPr>
            <a:r>
              <a:rPr lang="en-US" sz="1000" dirty="0"/>
              <a:t> Eli Lilly and Company has not influenced the content of this publication</a:t>
            </a:r>
          </a:p>
        </p:txBody>
      </p:sp>
      <p:sp>
        <p:nvSpPr>
          <p:cNvPr id="12" name="Rectangle 11"/>
          <p:cNvSpPr/>
          <p:nvPr userDrawn="1"/>
        </p:nvSpPr>
        <p:spPr>
          <a:xfrm>
            <a:off x="4783666" y="5223146"/>
            <a:ext cx="4312297" cy="600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rmAutofit/>
          </a:bodyPr>
          <a:lstStyle/>
          <a:p>
            <a:pPr algn="ctr"/>
            <a:r>
              <a:rPr lang="en-US" sz="1800" b="1" u="none" kern="1200" dirty="0" smtClean="0">
                <a:solidFill>
                  <a:schemeClr val="tx2"/>
                </a:solidFill>
                <a:effectLst>
                  <a:outerShdw blurRad="38100" dist="38100" dir="2700000" algn="tl">
                    <a:srgbClr val="000000">
                      <a:alpha val="43137"/>
                    </a:srgbClr>
                  </a:outerShdw>
                </a:effectLst>
                <a:latin typeface="Arial"/>
                <a:ea typeface="+mn-ea"/>
                <a:cs typeface="Arial"/>
              </a:rPr>
              <a:t>8–11 November 2017</a:t>
            </a:r>
            <a:r>
              <a:rPr lang="en-US" sz="1800" b="1" u="none" kern="1200" baseline="0" dirty="0" smtClean="0">
                <a:solidFill>
                  <a:schemeClr val="tx2"/>
                </a:solidFill>
                <a:effectLst>
                  <a:outerShdw blurRad="38100" dist="38100" dir="2700000" algn="tl">
                    <a:srgbClr val="000000">
                      <a:alpha val="43137"/>
                    </a:srgbClr>
                  </a:outerShdw>
                </a:effectLst>
                <a:latin typeface="Arial"/>
                <a:ea typeface="+mn-ea"/>
                <a:cs typeface="Arial"/>
              </a:rPr>
              <a:t> </a:t>
            </a:r>
            <a:r>
              <a:rPr lang="en-US" sz="1800" b="1" u="none" kern="1200" dirty="0" smtClean="0">
                <a:solidFill>
                  <a:schemeClr val="tx2"/>
                </a:solidFill>
                <a:effectLst>
                  <a:outerShdw blurRad="38100" dist="38100" dir="2700000" algn="tl">
                    <a:srgbClr val="000000">
                      <a:alpha val="43137"/>
                    </a:srgbClr>
                  </a:outerShdw>
                </a:effectLst>
                <a:latin typeface="Arial"/>
                <a:ea typeface="+mn-ea"/>
                <a:cs typeface="Arial"/>
              </a:rPr>
              <a:t>| Maui, Hawaii</a:t>
            </a:r>
            <a:endParaRPr lang="en-GB" sz="1800" b="1" u="none" kern="1200" dirty="0">
              <a:solidFill>
                <a:schemeClr val="tx2"/>
              </a:solidFill>
              <a:effectLst>
                <a:outerShdw blurRad="38100" dist="38100" dir="2700000" algn="tl">
                  <a:srgbClr val="000000">
                    <a:alpha val="43137"/>
                  </a:srgbClr>
                </a:outerShdw>
              </a:effectLst>
              <a:latin typeface="Arial"/>
              <a:ea typeface="+mn-ea"/>
              <a:cs typeface="Arial"/>
            </a:endParaRPr>
          </a:p>
        </p:txBody>
      </p:sp>
      <p:sp>
        <p:nvSpPr>
          <p:cNvPr id="15" name="Rectangle 14"/>
          <p:cNvSpPr/>
          <p:nvPr userDrawn="1"/>
        </p:nvSpPr>
        <p:spPr>
          <a:xfrm>
            <a:off x="227013" y="428309"/>
            <a:ext cx="8689975" cy="707886"/>
          </a:xfrm>
          <a:prstGeom prst="rect">
            <a:avLst/>
          </a:prstGeom>
          <a:effectLst>
            <a:outerShdw blurRad="50800" dist="12700" dir="2700000" algn="tl" rotWithShape="0">
              <a:prstClr val="black">
                <a:alpha val="79000"/>
              </a:prstClr>
            </a:outerShdw>
          </a:effectLst>
        </p:spPr>
        <p:txBody>
          <a:bodyPr wrap="square">
            <a:spAutoFit/>
          </a:bodyPr>
          <a:lstStyle/>
          <a:p>
            <a:pPr algn="ctr"/>
            <a:r>
              <a:rPr kumimoji="0" lang="en-US" sz="4000" b="1" i="0" u="none" strike="noStrike" kern="0" cap="none" spc="0" normalizeH="0" baseline="0" noProof="0" dirty="0" smtClean="0">
                <a:ln>
                  <a:noFill/>
                </a:ln>
                <a:solidFill>
                  <a:srgbClr val="FFFFFF"/>
                </a:solidFill>
                <a:effectLst/>
                <a:uLnTx/>
                <a:uFillTx/>
                <a:latin typeface="Arial"/>
                <a:ea typeface="+mn-ea"/>
                <a:cs typeface="Arial"/>
              </a:rPr>
              <a:t>CTOS 2017 ANNUAL MEETING</a:t>
            </a:r>
            <a:endParaRPr lang="en-GB" sz="1800" dirty="0">
              <a:effectLst/>
            </a:endParaRPr>
          </a:p>
        </p:txBody>
      </p:sp>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96" y="5886449"/>
            <a:ext cx="1445252" cy="895351"/>
          </a:xfrm>
          <a:prstGeom prst="rect">
            <a:avLst/>
          </a:prstGeom>
        </p:spPr>
      </p:pic>
    </p:spTree>
    <p:extLst>
      <p:ext uri="{BB962C8B-B14F-4D97-AF65-F5344CB8AC3E}">
        <p14:creationId xmlns:p14="http://schemas.microsoft.com/office/powerpoint/2010/main" val="4108846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2_Title Slid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xmlns="" id="{916A9468-1844-47A1-B4ED-07894D5D324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0743"/>
          <a:stretch/>
        </p:blipFill>
        <p:spPr>
          <a:xfrm>
            <a:off x="0" y="0"/>
            <a:ext cx="9144000" cy="5990666"/>
          </a:xfrm>
          <a:prstGeom prst="rect">
            <a:avLst/>
          </a:prstGeom>
        </p:spPr>
      </p:pic>
      <p:sp>
        <p:nvSpPr>
          <p:cNvPr id="18" name="Freeform: Shape 17"/>
          <p:cNvSpPr/>
          <p:nvPr userDrawn="1"/>
        </p:nvSpPr>
        <p:spPr>
          <a:xfrm>
            <a:off x="2" y="5403572"/>
            <a:ext cx="4235273" cy="1454428"/>
          </a:xfrm>
          <a:custGeom>
            <a:avLst/>
            <a:gdLst>
              <a:gd name="connsiteX0" fmla="*/ 1004507 w 4235273"/>
              <a:gd name="connsiteY0" fmla="*/ 0 h 1454428"/>
              <a:gd name="connsiteX1" fmla="*/ 2512271 w 4235273"/>
              <a:gd name="connsiteY1" fmla="*/ 363367 h 1454428"/>
              <a:gd name="connsiteX2" fmla="*/ 3987697 w 4235273"/>
              <a:gd name="connsiteY2" fmla="*/ 1286526 h 1454428"/>
              <a:gd name="connsiteX3" fmla="*/ 4235273 w 4235273"/>
              <a:gd name="connsiteY3" fmla="*/ 1454428 h 1454428"/>
              <a:gd name="connsiteX4" fmla="*/ 0 w 4235273"/>
              <a:gd name="connsiteY4" fmla="*/ 1454428 h 1454428"/>
              <a:gd name="connsiteX5" fmla="*/ 0 w 4235273"/>
              <a:gd name="connsiteY5" fmla="*/ 314951 h 1454428"/>
              <a:gd name="connsiteX6" fmla="*/ 3279 w 4235273"/>
              <a:gd name="connsiteY6" fmla="*/ 310304 h 1454428"/>
              <a:gd name="connsiteX7" fmla="*/ 1004507 w 4235273"/>
              <a:gd name="connsiteY7" fmla="*/ 0 h 1454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5273" h="1454428">
                <a:moveTo>
                  <a:pt x="1004507" y="0"/>
                </a:moveTo>
                <a:cubicBezTo>
                  <a:pt x="1825401" y="0"/>
                  <a:pt x="2126954" y="178889"/>
                  <a:pt x="2512271" y="363367"/>
                </a:cubicBezTo>
                <a:cubicBezTo>
                  <a:pt x="2512271" y="363367"/>
                  <a:pt x="3229943" y="784821"/>
                  <a:pt x="3987697" y="1286526"/>
                </a:cubicBezTo>
                <a:lnTo>
                  <a:pt x="4235273" y="1454428"/>
                </a:lnTo>
                <a:lnTo>
                  <a:pt x="0" y="1454428"/>
                </a:lnTo>
                <a:lnTo>
                  <a:pt x="0" y="314951"/>
                </a:lnTo>
                <a:lnTo>
                  <a:pt x="3279" y="310304"/>
                </a:lnTo>
                <a:cubicBezTo>
                  <a:pt x="49851" y="248243"/>
                  <a:pt x="281339" y="0"/>
                  <a:pt x="100450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p:cNvSpPr/>
          <p:nvPr userDrawn="1"/>
        </p:nvSpPr>
        <p:spPr>
          <a:xfrm>
            <a:off x="4709579" y="0"/>
            <a:ext cx="4434420" cy="1092200"/>
          </a:xfrm>
          <a:custGeom>
            <a:avLst/>
            <a:gdLst>
              <a:gd name="connsiteX0" fmla="*/ 0 w 4434420"/>
              <a:gd name="connsiteY0" fmla="*/ 0 h 1092200"/>
              <a:gd name="connsiteX1" fmla="*/ 4434420 w 4434420"/>
              <a:gd name="connsiteY1" fmla="*/ 0 h 1092200"/>
              <a:gd name="connsiteX2" fmla="*/ 4434420 w 4434420"/>
              <a:gd name="connsiteY2" fmla="*/ 1092200 h 1092200"/>
              <a:gd name="connsiteX3" fmla="*/ 4367939 w 4434420"/>
              <a:gd name="connsiteY3" fmla="*/ 1022030 h 1092200"/>
              <a:gd name="connsiteX4" fmla="*/ 4268421 w 4434420"/>
              <a:gd name="connsiteY4" fmla="*/ 946239 h 1092200"/>
              <a:gd name="connsiteX5" fmla="*/ 851048 w 4434420"/>
              <a:gd name="connsiteY5" fmla="*/ 163500 h 1092200"/>
              <a:gd name="connsiteX6" fmla="*/ 75879 w 4434420"/>
              <a:gd name="connsiteY6" fmla="*/ 22794 h 1092200"/>
              <a:gd name="connsiteX7" fmla="*/ 0 w 4434420"/>
              <a:gd name="connsiteY7" fmla="*/ 0 h 109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4420" h="1092200">
                <a:moveTo>
                  <a:pt x="0" y="0"/>
                </a:moveTo>
                <a:lnTo>
                  <a:pt x="4434420" y="0"/>
                </a:lnTo>
                <a:lnTo>
                  <a:pt x="4434420" y="1092200"/>
                </a:lnTo>
                <a:lnTo>
                  <a:pt x="4367939" y="1022030"/>
                </a:lnTo>
                <a:cubicBezTo>
                  <a:pt x="4338265" y="995374"/>
                  <a:pt x="4305199" y="970014"/>
                  <a:pt x="4268421" y="946239"/>
                </a:cubicBezTo>
                <a:cubicBezTo>
                  <a:pt x="3676320" y="565842"/>
                  <a:pt x="3190213" y="397590"/>
                  <a:pt x="851048" y="163500"/>
                </a:cubicBezTo>
                <a:cubicBezTo>
                  <a:pt x="563678" y="135153"/>
                  <a:pt x="306290" y="86403"/>
                  <a:pt x="75879" y="22794"/>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ILLY_LOGO.jpg"/>
          <p:cNvPicPr>
            <a:picLocks noChangeAspect="1"/>
          </p:cNvPicPr>
          <p:nvPr userDrawn="1"/>
        </p:nvPicPr>
        <p:blipFill>
          <a:blip r:embed="rId3" cstate="print"/>
          <a:stretch>
            <a:fillRect/>
          </a:stretch>
        </p:blipFill>
        <p:spPr>
          <a:xfrm>
            <a:off x="8260240" y="6254113"/>
            <a:ext cx="633977" cy="345152"/>
          </a:xfrm>
          <a:prstGeom prst="rect">
            <a:avLst/>
          </a:prstGeom>
        </p:spPr>
      </p:pic>
      <p:sp>
        <p:nvSpPr>
          <p:cNvPr id="8" name="Subtitle 2"/>
          <p:cNvSpPr txBox="1">
            <a:spLocks/>
          </p:cNvSpPr>
          <p:nvPr userDrawn="1"/>
        </p:nvSpPr>
        <p:spPr>
          <a:xfrm>
            <a:off x="1019175" y="6099205"/>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000" b="1" dirty="0"/>
              <a:t>Supported by Eli Lilly and Company.</a:t>
            </a:r>
          </a:p>
          <a:p>
            <a:pPr algn="r">
              <a:spcBef>
                <a:spcPct val="20000"/>
              </a:spcBef>
              <a:buFont typeface="Arial"/>
              <a:buNone/>
              <a:defRPr/>
            </a:pPr>
            <a:r>
              <a:rPr lang="en-US" sz="1000" dirty="0"/>
              <a:t> Eli Lilly and Company has not influenced the content of this publication</a:t>
            </a:r>
          </a:p>
        </p:txBody>
      </p:sp>
      <p:sp>
        <p:nvSpPr>
          <p:cNvPr id="12" name="Rectangle 11"/>
          <p:cNvSpPr/>
          <p:nvPr userDrawn="1"/>
        </p:nvSpPr>
        <p:spPr>
          <a:xfrm>
            <a:off x="4802917" y="5386776"/>
            <a:ext cx="4312297" cy="600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rmAutofit/>
          </a:bodyPr>
          <a:lstStyle/>
          <a:p>
            <a:pPr algn="ctr"/>
            <a:r>
              <a:rPr lang="en-US" sz="1800" b="1" u="none" kern="1200" dirty="0" smtClean="0">
                <a:solidFill>
                  <a:schemeClr val="tx2"/>
                </a:solidFill>
                <a:effectLst>
                  <a:outerShdw blurRad="38100" dist="38100" dir="2700000" algn="tl">
                    <a:srgbClr val="000000">
                      <a:alpha val="43137"/>
                    </a:srgbClr>
                  </a:outerShdw>
                </a:effectLst>
                <a:latin typeface="Arial"/>
                <a:ea typeface="+mn-ea"/>
                <a:cs typeface="Arial"/>
              </a:rPr>
              <a:t>8–11 November 2017</a:t>
            </a:r>
            <a:r>
              <a:rPr lang="en-US" sz="1800" b="1" u="none" kern="1200" baseline="0" dirty="0" smtClean="0">
                <a:solidFill>
                  <a:schemeClr val="tx2"/>
                </a:solidFill>
                <a:effectLst>
                  <a:outerShdw blurRad="38100" dist="38100" dir="2700000" algn="tl">
                    <a:srgbClr val="000000">
                      <a:alpha val="43137"/>
                    </a:srgbClr>
                  </a:outerShdw>
                </a:effectLst>
                <a:latin typeface="Arial"/>
                <a:ea typeface="+mn-ea"/>
                <a:cs typeface="Arial"/>
              </a:rPr>
              <a:t> </a:t>
            </a:r>
            <a:r>
              <a:rPr lang="en-US" sz="1800" b="1" u="none" kern="1200" dirty="0" smtClean="0">
                <a:solidFill>
                  <a:schemeClr val="tx2"/>
                </a:solidFill>
                <a:effectLst>
                  <a:outerShdw blurRad="38100" dist="38100" dir="2700000" algn="tl">
                    <a:srgbClr val="000000">
                      <a:alpha val="43137"/>
                    </a:srgbClr>
                  </a:outerShdw>
                </a:effectLst>
                <a:latin typeface="Arial"/>
                <a:ea typeface="+mn-ea"/>
                <a:cs typeface="Arial"/>
              </a:rPr>
              <a:t>| Maui, Hawaii</a:t>
            </a:r>
            <a:endParaRPr lang="en-GB" sz="1800" b="1" u="none" kern="1200" dirty="0">
              <a:solidFill>
                <a:schemeClr val="tx2"/>
              </a:solidFill>
              <a:effectLst>
                <a:outerShdw blurRad="38100" dist="38100" dir="2700000" algn="tl">
                  <a:srgbClr val="000000">
                    <a:alpha val="43137"/>
                  </a:srgbClr>
                </a:outerShdw>
              </a:effectLst>
              <a:latin typeface="Arial"/>
              <a:ea typeface="+mn-ea"/>
              <a:cs typeface="Arial"/>
            </a:endParaRPr>
          </a:p>
        </p:txBody>
      </p:sp>
      <p:sp>
        <p:nvSpPr>
          <p:cNvPr id="15" name="Rectangle 14"/>
          <p:cNvSpPr/>
          <p:nvPr userDrawn="1"/>
        </p:nvSpPr>
        <p:spPr>
          <a:xfrm>
            <a:off x="227013" y="1005825"/>
            <a:ext cx="8689975" cy="707886"/>
          </a:xfrm>
          <a:prstGeom prst="rect">
            <a:avLst/>
          </a:prstGeom>
          <a:effectLst>
            <a:outerShdw blurRad="50800" dist="12700" dir="2700000" algn="tl" rotWithShape="0">
              <a:prstClr val="black">
                <a:alpha val="79000"/>
              </a:prstClr>
            </a:outerShdw>
          </a:effectLst>
        </p:spPr>
        <p:txBody>
          <a:bodyPr wrap="square">
            <a:spAutoFit/>
          </a:bodyPr>
          <a:lstStyle/>
          <a:p>
            <a:pPr algn="ctr"/>
            <a:r>
              <a:rPr kumimoji="0" lang="en-US" sz="4000" b="1" i="0" u="none" strike="noStrike" kern="0" cap="none" spc="0" normalizeH="0" baseline="0" noProof="0" dirty="0" smtClean="0">
                <a:ln>
                  <a:noFill/>
                </a:ln>
                <a:solidFill>
                  <a:srgbClr val="FFFFFF"/>
                </a:solidFill>
                <a:effectLst/>
                <a:uLnTx/>
                <a:uFillTx/>
                <a:latin typeface="Arial"/>
                <a:ea typeface="+mn-ea"/>
                <a:cs typeface="Arial"/>
              </a:rPr>
              <a:t>CTOS 2017 ANNUAL MEETING</a:t>
            </a:r>
            <a:endParaRPr lang="en-GB" sz="1800" dirty="0">
              <a:effectLst/>
            </a:endParaRPr>
          </a:p>
        </p:txBody>
      </p:sp>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96" y="5886449"/>
            <a:ext cx="1445252" cy="895351"/>
          </a:xfrm>
          <a:prstGeom prst="rect">
            <a:avLst/>
          </a:prstGeom>
        </p:spPr>
      </p:pic>
    </p:spTree>
    <p:extLst>
      <p:ext uri="{BB962C8B-B14F-4D97-AF65-F5344CB8AC3E}">
        <p14:creationId xmlns:p14="http://schemas.microsoft.com/office/powerpoint/2010/main" val="1080055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FBE79F53-66FE-435C-8B4C-038089FA0C4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460" r="1460" b="10234"/>
          <a:stretch/>
        </p:blipFill>
        <p:spPr>
          <a:xfrm>
            <a:off x="0" y="0"/>
            <a:ext cx="9144000" cy="5987267"/>
          </a:xfrm>
          <a:prstGeom prst="rect">
            <a:avLst/>
          </a:prstGeom>
        </p:spPr>
      </p:pic>
      <p:sp>
        <p:nvSpPr>
          <p:cNvPr id="18" name="Freeform: Shape 17"/>
          <p:cNvSpPr/>
          <p:nvPr userDrawn="1"/>
        </p:nvSpPr>
        <p:spPr>
          <a:xfrm>
            <a:off x="2" y="5403572"/>
            <a:ext cx="4235273" cy="1454428"/>
          </a:xfrm>
          <a:custGeom>
            <a:avLst/>
            <a:gdLst>
              <a:gd name="connsiteX0" fmla="*/ 1004507 w 4235273"/>
              <a:gd name="connsiteY0" fmla="*/ 0 h 1454428"/>
              <a:gd name="connsiteX1" fmla="*/ 2512271 w 4235273"/>
              <a:gd name="connsiteY1" fmla="*/ 363367 h 1454428"/>
              <a:gd name="connsiteX2" fmla="*/ 3987697 w 4235273"/>
              <a:gd name="connsiteY2" fmla="*/ 1286526 h 1454428"/>
              <a:gd name="connsiteX3" fmla="*/ 4235273 w 4235273"/>
              <a:gd name="connsiteY3" fmla="*/ 1454428 h 1454428"/>
              <a:gd name="connsiteX4" fmla="*/ 0 w 4235273"/>
              <a:gd name="connsiteY4" fmla="*/ 1454428 h 1454428"/>
              <a:gd name="connsiteX5" fmla="*/ 0 w 4235273"/>
              <a:gd name="connsiteY5" fmla="*/ 314951 h 1454428"/>
              <a:gd name="connsiteX6" fmla="*/ 3279 w 4235273"/>
              <a:gd name="connsiteY6" fmla="*/ 310304 h 1454428"/>
              <a:gd name="connsiteX7" fmla="*/ 1004507 w 4235273"/>
              <a:gd name="connsiteY7" fmla="*/ 0 h 1454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5273" h="1454428">
                <a:moveTo>
                  <a:pt x="1004507" y="0"/>
                </a:moveTo>
                <a:cubicBezTo>
                  <a:pt x="1825401" y="0"/>
                  <a:pt x="2126954" y="178889"/>
                  <a:pt x="2512271" y="363367"/>
                </a:cubicBezTo>
                <a:cubicBezTo>
                  <a:pt x="2512271" y="363367"/>
                  <a:pt x="3229943" y="784821"/>
                  <a:pt x="3987697" y="1286526"/>
                </a:cubicBezTo>
                <a:lnTo>
                  <a:pt x="4235273" y="1454428"/>
                </a:lnTo>
                <a:lnTo>
                  <a:pt x="0" y="1454428"/>
                </a:lnTo>
                <a:lnTo>
                  <a:pt x="0" y="314951"/>
                </a:lnTo>
                <a:lnTo>
                  <a:pt x="3279" y="310304"/>
                </a:lnTo>
                <a:cubicBezTo>
                  <a:pt x="49851" y="248243"/>
                  <a:pt x="281339" y="0"/>
                  <a:pt x="100450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p:cNvSpPr/>
          <p:nvPr userDrawn="1"/>
        </p:nvSpPr>
        <p:spPr>
          <a:xfrm>
            <a:off x="4709579" y="0"/>
            <a:ext cx="4434420" cy="1092200"/>
          </a:xfrm>
          <a:custGeom>
            <a:avLst/>
            <a:gdLst>
              <a:gd name="connsiteX0" fmla="*/ 0 w 4434420"/>
              <a:gd name="connsiteY0" fmla="*/ 0 h 1092200"/>
              <a:gd name="connsiteX1" fmla="*/ 4434420 w 4434420"/>
              <a:gd name="connsiteY1" fmla="*/ 0 h 1092200"/>
              <a:gd name="connsiteX2" fmla="*/ 4434420 w 4434420"/>
              <a:gd name="connsiteY2" fmla="*/ 1092200 h 1092200"/>
              <a:gd name="connsiteX3" fmla="*/ 4367939 w 4434420"/>
              <a:gd name="connsiteY3" fmla="*/ 1022030 h 1092200"/>
              <a:gd name="connsiteX4" fmla="*/ 4268421 w 4434420"/>
              <a:gd name="connsiteY4" fmla="*/ 946239 h 1092200"/>
              <a:gd name="connsiteX5" fmla="*/ 851048 w 4434420"/>
              <a:gd name="connsiteY5" fmla="*/ 163500 h 1092200"/>
              <a:gd name="connsiteX6" fmla="*/ 75879 w 4434420"/>
              <a:gd name="connsiteY6" fmla="*/ 22794 h 1092200"/>
              <a:gd name="connsiteX7" fmla="*/ 0 w 4434420"/>
              <a:gd name="connsiteY7" fmla="*/ 0 h 109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4420" h="1092200">
                <a:moveTo>
                  <a:pt x="0" y="0"/>
                </a:moveTo>
                <a:lnTo>
                  <a:pt x="4434420" y="0"/>
                </a:lnTo>
                <a:lnTo>
                  <a:pt x="4434420" y="1092200"/>
                </a:lnTo>
                <a:lnTo>
                  <a:pt x="4367939" y="1022030"/>
                </a:lnTo>
                <a:cubicBezTo>
                  <a:pt x="4338265" y="995374"/>
                  <a:pt x="4305199" y="970014"/>
                  <a:pt x="4268421" y="946239"/>
                </a:cubicBezTo>
                <a:cubicBezTo>
                  <a:pt x="3676320" y="565842"/>
                  <a:pt x="3190213" y="397590"/>
                  <a:pt x="851048" y="163500"/>
                </a:cubicBezTo>
                <a:cubicBezTo>
                  <a:pt x="563678" y="135153"/>
                  <a:pt x="306290" y="86403"/>
                  <a:pt x="75879" y="22794"/>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ILLY_LOGO.jpg"/>
          <p:cNvPicPr>
            <a:picLocks noChangeAspect="1"/>
          </p:cNvPicPr>
          <p:nvPr userDrawn="1"/>
        </p:nvPicPr>
        <p:blipFill>
          <a:blip r:embed="rId3" cstate="print"/>
          <a:stretch>
            <a:fillRect/>
          </a:stretch>
        </p:blipFill>
        <p:spPr>
          <a:xfrm>
            <a:off x="8260240" y="6254113"/>
            <a:ext cx="633977" cy="345152"/>
          </a:xfrm>
          <a:prstGeom prst="rect">
            <a:avLst/>
          </a:prstGeom>
        </p:spPr>
      </p:pic>
      <p:sp>
        <p:nvSpPr>
          <p:cNvPr id="8" name="Subtitle 2"/>
          <p:cNvSpPr txBox="1">
            <a:spLocks/>
          </p:cNvSpPr>
          <p:nvPr userDrawn="1"/>
        </p:nvSpPr>
        <p:spPr>
          <a:xfrm>
            <a:off x="1019175" y="6099205"/>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000" b="1" dirty="0"/>
              <a:t>Supported by Eli Lilly and Company.</a:t>
            </a:r>
          </a:p>
          <a:p>
            <a:pPr algn="r">
              <a:spcBef>
                <a:spcPct val="20000"/>
              </a:spcBef>
              <a:buFont typeface="Arial"/>
              <a:buNone/>
              <a:defRPr/>
            </a:pPr>
            <a:r>
              <a:rPr lang="en-US" sz="1000" dirty="0"/>
              <a:t> Eli Lilly and Company has not influenced the content of this publication</a:t>
            </a:r>
          </a:p>
        </p:txBody>
      </p:sp>
      <p:sp>
        <p:nvSpPr>
          <p:cNvPr id="12" name="Rectangle 11"/>
          <p:cNvSpPr/>
          <p:nvPr userDrawn="1"/>
        </p:nvSpPr>
        <p:spPr>
          <a:xfrm>
            <a:off x="4802917" y="5285176"/>
            <a:ext cx="4312297" cy="600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rmAutofit/>
          </a:bodyPr>
          <a:lstStyle/>
          <a:p>
            <a:pPr algn="ctr"/>
            <a:r>
              <a:rPr lang="en-US" sz="1800" b="1" u="none" kern="1200" dirty="0" smtClean="0">
                <a:solidFill>
                  <a:schemeClr val="tx2"/>
                </a:solidFill>
                <a:effectLst>
                  <a:outerShdw blurRad="38100" dist="38100" dir="2700000" algn="tl">
                    <a:srgbClr val="000000">
                      <a:alpha val="43137"/>
                    </a:srgbClr>
                  </a:outerShdw>
                </a:effectLst>
                <a:latin typeface="Arial"/>
                <a:ea typeface="+mn-ea"/>
                <a:cs typeface="Arial"/>
              </a:rPr>
              <a:t>8–11 November 2017</a:t>
            </a:r>
            <a:r>
              <a:rPr lang="en-US" sz="1800" b="1" u="none" kern="1200" baseline="0" dirty="0" smtClean="0">
                <a:solidFill>
                  <a:schemeClr val="tx2"/>
                </a:solidFill>
                <a:effectLst>
                  <a:outerShdw blurRad="38100" dist="38100" dir="2700000" algn="tl">
                    <a:srgbClr val="000000">
                      <a:alpha val="43137"/>
                    </a:srgbClr>
                  </a:outerShdw>
                </a:effectLst>
                <a:latin typeface="Arial"/>
                <a:ea typeface="+mn-ea"/>
                <a:cs typeface="Arial"/>
              </a:rPr>
              <a:t> </a:t>
            </a:r>
            <a:r>
              <a:rPr lang="en-US" sz="1800" b="1" u="none" kern="1200" dirty="0" smtClean="0">
                <a:solidFill>
                  <a:schemeClr val="tx2"/>
                </a:solidFill>
                <a:effectLst>
                  <a:outerShdw blurRad="38100" dist="38100" dir="2700000" algn="tl">
                    <a:srgbClr val="000000">
                      <a:alpha val="43137"/>
                    </a:srgbClr>
                  </a:outerShdw>
                </a:effectLst>
                <a:latin typeface="Arial"/>
                <a:ea typeface="+mn-ea"/>
                <a:cs typeface="Arial"/>
              </a:rPr>
              <a:t>| Maui, Hawaii</a:t>
            </a:r>
            <a:endParaRPr lang="en-GB" sz="1800" b="1" u="none" kern="1200" dirty="0">
              <a:solidFill>
                <a:schemeClr val="tx2"/>
              </a:solidFill>
              <a:effectLst>
                <a:outerShdw blurRad="38100" dist="38100" dir="2700000" algn="tl">
                  <a:srgbClr val="000000">
                    <a:alpha val="43137"/>
                  </a:srgbClr>
                </a:outerShdw>
              </a:effectLst>
              <a:latin typeface="Arial"/>
              <a:ea typeface="+mn-ea"/>
              <a:cs typeface="Arial"/>
            </a:endParaRPr>
          </a:p>
        </p:txBody>
      </p:sp>
      <p:sp>
        <p:nvSpPr>
          <p:cNvPr id="15" name="Rectangle 14"/>
          <p:cNvSpPr/>
          <p:nvPr userDrawn="1"/>
        </p:nvSpPr>
        <p:spPr>
          <a:xfrm>
            <a:off x="227013" y="1225958"/>
            <a:ext cx="8689975" cy="707886"/>
          </a:xfrm>
          <a:prstGeom prst="rect">
            <a:avLst/>
          </a:prstGeom>
          <a:effectLst>
            <a:outerShdw blurRad="50800" dist="12700" dir="2700000" algn="tl" rotWithShape="0">
              <a:prstClr val="black">
                <a:alpha val="79000"/>
              </a:prstClr>
            </a:outerShdw>
          </a:effectLst>
        </p:spPr>
        <p:txBody>
          <a:bodyPr wrap="square">
            <a:spAutoFit/>
          </a:bodyPr>
          <a:lstStyle/>
          <a:p>
            <a:pPr algn="ctr"/>
            <a:r>
              <a:rPr kumimoji="0" lang="en-US" sz="4000" b="1" i="0" u="none" strike="noStrike" kern="0" cap="none" spc="0" normalizeH="0" baseline="0" noProof="0" dirty="0" smtClean="0">
                <a:ln>
                  <a:noFill/>
                </a:ln>
                <a:solidFill>
                  <a:srgbClr val="FFFFFF"/>
                </a:solidFill>
                <a:effectLst/>
                <a:uLnTx/>
                <a:uFillTx/>
                <a:latin typeface="Arial"/>
                <a:ea typeface="+mn-ea"/>
                <a:cs typeface="Arial"/>
              </a:rPr>
              <a:t>CTOS 2017 ANNUAL MEETING</a:t>
            </a:r>
            <a:endParaRPr lang="en-GB" sz="1800" dirty="0">
              <a:effectLst/>
            </a:endParaRPr>
          </a:p>
        </p:txBody>
      </p:sp>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96" y="5886449"/>
            <a:ext cx="1445252" cy="895351"/>
          </a:xfrm>
          <a:prstGeom prst="rect">
            <a:avLst/>
          </a:prstGeom>
        </p:spPr>
      </p:pic>
    </p:spTree>
    <p:extLst>
      <p:ext uri="{BB962C8B-B14F-4D97-AF65-F5344CB8AC3E}">
        <p14:creationId xmlns:p14="http://schemas.microsoft.com/office/powerpoint/2010/main" val="4216018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A499B202-AF81-4E49-A21E-82C2BF709C8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0794"/>
          <a:stretch/>
        </p:blipFill>
        <p:spPr>
          <a:xfrm>
            <a:off x="-1" y="0"/>
            <a:ext cx="9143999" cy="5987268"/>
          </a:xfrm>
          <a:prstGeom prst="rect">
            <a:avLst/>
          </a:prstGeom>
        </p:spPr>
      </p:pic>
      <p:sp>
        <p:nvSpPr>
          <p:cNvPr id="18" name="Freeform: Shape 17"/>
          <p:cNvSpPr/>
          <p:nvPr userDrawn="1"/>
        </p:nvSpPr>
        <p:spPr>
          <a:xfrm>
            <a:off x="2" y="5403572"/>
            <a:ext cx="4235273" cy="1454428"/>
          </a:xfrm>
          <a:custGeom>
            <a:avLst/>
            <a:gdLst>
              <a:gd name="connsiteX0" fmla="*/ 1004507 w 4235273"/>
              <a:gd name="connsiteY0" fmla="*/ 0 h 1454428"/>
              <a:gd name="connsiteX1" fmla="*/ 2512271 w 4235273"/>
              <a:gd name="connsiteY1" fmla="*/ 363367 h 1454428"/>
              <a:gd name="connsiteX2" fmla="*/ 3987697 w 4235273"/>
              <a:gd name="connsiteY2" fmla="*/ 1286526 h 1454428"/>
              <a:gd name="connsiteX3" fmla="*/ 4235273 w 4235273"/>
              <a:gd name="connsiteY3" fmla="*/ 1454428 h 1454428"/>
              <a:gd name="connsiteX4" fmla="*/ 0 w 4235273"/>
              <a:gd name="connsiteY4" fmla="*/ 1454428 h 1454428"/>
              <a:gd name="connsiteX5" fmla="*/ 0 w 4235273"/>
              <a:gd name="connsiteY5" fmla="*/ 314951 h 1454428"/>
              <a:gd name="connsiteX6" fmla="*/ 3279 w 4235273"/>
              <a:gd name="connsiteY6" fmla="*/ 310304 h 1454428"/>
              <a:gd name="connsiteX7" fmla="*/ 1004507 w 4235273"/>
              <a:gd name="connsiteY7" fmla="*/ 0 h 1454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5273" h="1454428">
                <a:moveTo>
                  <a:pt x="1004507" y="0"/>
                </a:moveTo>
                <a:cubicBezTo>
                  <a:pt x="1825401" y="0"/>
                  <a:pt x="2126954" y="178889"/>
                  <a:pt x="2512271" y="363367"/>
                </a:cubicBezTo>
                <a:cubicBezTo>
                  <a:pt x="2512271" y="363367"/>
                  <a:pt x="3229943" y="784821"/>
                  <a:pt x="3987697" y="1286526"/>
                </a:cubicBezTo>
                <a:lnTo>
                  <a:pt x="4235273" y="1454428"/>
                </a:lnTo>
                <a:lnTo>
                  <a:pt x="0" y="1454428"/>
                </a:lnTo>
                <a:lnTo>
                  <a:pt x="0" y="314951"/>
                </a:lnTo>
                <a:lnTo>
                  <a:pt x="3279" y="310304"/>
                </a:lnTo>
                <a:cubicBezTo>
                  <a:pt x="49851" y="248243"/>
                  <a:pt x="281339" y="0"/>
                  <a:pt x="100450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p:cNvSpPr/>
          <p:nvPr userDrawn="1"/>
        </p:nvSpPr>
        <p:spPr>
          <a:xfrm>
            <a:off x="4709579" y="0"/>
            <a:ext cx="4434420" cy="1092200"/>
          </a:xfrm>
          <a:custGeom>
            <a:avLst/>
            <a:gdLst>
              <a:gd name="connsiteX0" fmla="*/ 0 w 4434420"/>
              <a:gd name="connsiteY0" fmla="*/ 0 h 1092200"/>
              <a:gd name="connsiteX1" fmla="*/ 4434420 w 4434420"/>
              <a:gd name="connsiteY1" fmla="*/ 0 h 1092200"/>
              <a:gd name="connsiteX2" fmla="*/ 4434420 w 4434420"/>
              <a:gd name="connsiteY2" fmla="*/ 1092200 h 1092200"/>
              <a:gd name="connsiteX3" fmla="*/ 4367939 w 4434420"/>
              <a:gd name="connsiteY3" fmla="*/ 1022030 h 1092200"/>
              <a:gd name="connsiteX4" fmla="*/ 4268421 w 4434420"/>
              <a:gd name="connsiteY4" fmla="*/ 946239 h 1092200"/>
              <a:gd name="connsiteX5" fmla="*/ 851048 w 4434420"/>
              <a:gd name="connsiteY5" fmla="*/ 163500 h 1092200"/>
              <a:gd name="connsiteX6" fmla="*/ 75879 w 4434420"/>
              <a:gd name="connsiteY6" fmla="*/ 22794 h 1092200"/>
              <a:gd name="connsiteX7" fmla="*/ 0 w 4434420"/>
              <a:gd name="connsiteY7" fmla="*/ 0 h 109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4420" h="1092200">
                <a:moveTo>
                  <a:pt x="0" y="0"/>
                </a:moveTo>
                <a:lnTo>
                  <a:pt x="4434420" y="0"/>
                </a:lnTo>
                <a:lnTo>
                  <a:pt x="4434420" y="1092200"/>
                </a:lnTo>
                <a:lnTo>
                  <a:pt x="4367939" y="1022030"/>
                </a:lnTo>
                <a:cubicBezTo>
                  <a:pt x="4338265" y="995374"/>
                  <a:pt x="4305199" y="970014"/>
                  <a:pt x="4268421" y="946239"/>
                </a:cubicBezTo>
                <a:cubicBezTo>
                  <a:pt x="3676320" y="565842"/>
                  <a:pt x="3190213" y="397590"/>
                  <a:pt x="851048" y="163500"/>
                </a:cubicBezTo>
                <a:cubicBezTo>
                  <a:pt x="563678" y="135153"/>
                  <a:pt x="306290" y="86403"/>
                  <a:pt x="75879" y="22794"/>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ILLY_LOGO.jpg"/>
          <p:cNvPicPr>
            <a:picLocks noChangeAspect="1"/>
          </p:cNvPicPr>
          <p:nvPr userDrawn="1"/>
        </p:nvPicPr>
        <p:blipFill>
          <a:blip r:embed="rId3" cstate="print"/>
          <a:stretch>
            <a:fillRect/>
          </a:stretch>
        </p:blipFill>
        <p:spPr>
          <a:xfrm>
            <a:off x="8260240" y="6254113"/>
            <a:ext cx="633977" cy="345152"/>
          </a:xfrm>
          <a:prstGeom prst="rect">
            <a:avLst/>
          </a:prstGeom>
        </p:spPr>
      </p:pic>
      <p:sp>
        <p:nvSpPr>
          <p:cNvPr id="8" name="Subtitle 2"/>
          <p:cNvSpPr txBox="1">
            <a:spLocks/>
          </p:cNvSpPr>
          <p:nvPr userDrawn="1"/>
        </p:nvSpPr>
        <p:spPr>
          <a:xfrm>
            <a:off x="1019175" y="6099205"/>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000" b="1" dirty="0"/>
              <a:t>Supported by Eli Lilly and Company.</a:t>
            </a:r>
          </a:p>
          <a:p>
            <a:pPr algn="r">
              <a:spcBef>
                <a:spcPct val="20000"/>
              </a:spcBef>
              <a:buFont typeface="Arial"/>
              <a:buNone/>
              <a:defRPr/>
            </a:pPr>
            <a:r>
              <a:rPr lang="en-US" sz="1000" dirty="0"/>
              <a:t> Eli Lilly and Company has not influenced the content of this publication</a:t>
            </a:r>
          </a:p>
        </p:txBody>
      </p:sp>
      <p:sp>
        <p:nvSpPr>
          <p:cNvPr id="12" name="Rectangle 11"/>
          <p:cNvSpPr/>
          <p:nvPr userDrawn="1"/>
        </p:nvSpPr>
        <p:spPr>
          <a:xfrm>
            <a:off x="2415852" y="4648483"/>
            <a:ext cx="4312297" cy="600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rmAutofit/>
          </a:bodyPr>
          <a:lstStyle/>
          <a:p>
            <a:pPr algn="ctr"/>
            <a:r>
              <a:rPr lang="en-US" sz="1800" b="1" u="none" kern="1200" dirty="0" smtClean="0">
                <a:solidFill>
                  <a:schemeClr val="tx2"/>
                </a:solidFill>
                <a:effectLst>
                  <a:outerShdw blurRad="38100" dist="38100" dir="2700000" algn="tl">
                    <a:srgbClr val="000000">
                      <a:alpha val="43137"/>
                    </a:srgbClr>
                  </a:outerShdw>
                </a:effectLst>
                <a:latin typeface="Arial"/>
                <a:ea typeface="+mn-ea"/>
                <a:cs typeface="Arial"/>
              </a:rPr>
              <a:t>8–11 </a:t>
            </a:r>
            <a:r>
              <a:rPr lang="en-US" sz="1800" b="1" u="none" kern="1200" dirty="0">
                <a:solidFill>
                  <a:schemeClr val="tx2"/>
                </a:solidFill>
                <a:effectLst>
                  <a:outerShdw blurRad="38100" dist="38100" dir="2700000" algn="tl">
                    <a:srgbClr val="000000">
                      <a:alpha val="43137"/>
                    </a:srgbClr>
                  </a:outerShdw>
                </a:effectLst>
                <a:latin typeface="Arial"/>
                <a:ea typeface="+mn-ea"/>
                <a:cs typeface="Arial"/>
              </a:rPr>
              <a:t>November 2017</a:t>
            </a:r>
            <a:r>
              <a:rPr lang="en-US" sz="1800" b="1" u="none" kern="1200" baseline="0" dirty="0">
                <a:solidFill>
                  <a:schemeClr val="tx2"/>
                </a:solidFill>
                <a:effectLst>
                  <a:outerShdw blurRad="38100" dist="38100" dir="2700000" algn="tl">
                    <a:srgbClr val="000000">
                      <a:alpha val="43137"/>
                    </a:srgbClr>
                  </a:outerShdw>
                </a:effectLst>
                <a:latin typeface="Arial"/>
                <a:ea typeface="+mn-ea"/>
                <a:cs typeface="Arial"/>
              </a:rPr>
              <a:t> </a:t>
            </a:r>
            <a:r>
              <a:rPr lang="en-US" sz="1800" b="1" u="none" kern="1200" dirty="0">
                <a:solidFill>
                  <a:schemeClr val="tx2"/>
                </a:solidFill>
                <a:effectLst>
                  <a:outerShdw blurRad="38100" dist="38100" dir="2700000" algn="tl">
                    <a:srgbClr val="000000">
                      <a:alpha val="43137"/>
                    </a:srgbClr>
                  </a:outerShdw>
                </a:effectLst>
                <a:latin typeface="Arial"/>
                <a:ea typeface="+mn-ea"/>
                <a:cs typeface="Arial"/>
              </a:rPr>
              <a:t>| Maui, Hawaii</a:t>
            </a:r>
            <a:endParaRPr lang="en-GB" sz="1800" b="1" u="none" kern="1200" dirty="0">
              <a:solidFill>
                <a:schemeClr val="tx2"/>
              </a:solidFill>
              <a:effectLst>
                <a:outerShdw blurRad="38100" dist="38100" dir="2700000" algn="tl">
                  <a:srgbClr val="000000">
                    <a:alpha val="43137"/>
                  </a:srgbClr>
                </a:outerShdw>
              </a:effectLst>
              <a:latin typeface="Arial"/>
              <a:ea typeface="+mn-ea"/>
              <a:cs typeface="Arial"/>
            </a:endParaRPr>
          </a:p>
        </p:txBody>
      </p:sp>
      <p:sp>
        <p:nvSpPr>
          <p:cNvPr id="15" name="Rectangle 14"/>
          <p:cNvSpPr/>
          <p:nvPr userDrawn="1"/>
        </p:nvSpPr>
        <p:spPr>
          <a:xfrm>
            <a:off x="227013" y="3965771"/>
            <a:ext cx="8689975" cy="707886"/>
          </a:xfrm>
          <a:prstGeom prst="rect">
            <a:avLst/>
          </a:prstGeom>
          <a:effectLst>
            <a:outerShdw blurRad="50800" dist="12700" dir="2700000" algn="tl" rotWithShape="0">
              <a:prstClr val="black">
                <a:alpha val="79000"/>
              </a:prstClr>
            </a:outerShdw>
          </a:effectLst>
        </p:spPr>
        <p:txBody>
          <a:bodyPr wrap="square">
            <a:spAutoFit/>
          </a:bodyPr>
          <a:lstStyle/>
          <a:p>
            <a:pPr algn="ctr"/>
            <a:r>
              <a:rPr kumimoji="0" lang="en-US" sz="4000" b="1" i="0" u="none" strike="noStrike" kern="0" cap="none" spc="0" normalizeH="0" baseline="0" noProof="0" dirty="0" smtClean="0">
                <a:ln>
                  <a:noFill/>
                </a:ln>
                <a:solidFill>
                  <a:srgbClr val="FFFFFF"/>
                </a:solidFill>
                <a:effectLst/>
                <a:uLnTx/>
                <a:uFillTx/>
                <a:latin typeface="Arial"/>
                <a:ea typeface="+mn-ea"/>
                <a:cs typeface="Arial"/>
              </a:rPr>
              <a:t>CTOS 2017 ANNUAL MEETING</a:t>
            </a:r>
            <a:endParaRPr lang="en-GB" sz="1800" dirty="0">
              <a:effectLst/>
            </a:endParaRPr>
          </a:p>
        </p:txBody>
      </p:sp>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96" y="5886449"/>
            <a:ext cx="1445252" cy="895351"/>
          </a:xfrm>
          <a:prstGeom prst="rect">
            <a:avLst/>
          </a:prstGeom>
        </p:spPr>
      </p:pic>
    </p:spTree>
    <p:extLst>
      <p:ext uri="{BB962C8B-B14F-4D97-AF65-F5344CB8AC3E}">
        <p14:creationId xmlns:p14="http://schemas.microsoft.com/office/powerpoint/2010/main" val="3766147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92327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10843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0" name="Freeform: Shape 19"/>
          <p:cNvSpPr/>
          <p:nvPr userDrawn="1"/>
        </p:nvSpPr>
        <p:spPr>
          <a:xfrm>
            <a:off x="4709579" y="-2473"/>
            <a:ext cx="4434420" cy="1092200"/>
          </a:xfrm>
          <a:custGeom>
            <a:avLst/>
            <a:gdLst>
              <a:gd name="connsiteX0" fmla="*/ 0 w 4434420"/>
              <a:gd name="connsiteY0" fmla="*/ 0 h 1092200"/>
              <a:gd name="connsiteX1" fmla="*/ 4434420 w 4434420"/>
              <a:gd name="connsiteY1" fmla="*/ 0 h 1092200"/>
              <a:gd name="connsiteX2" fmla="*/ 4434420 w 4434420"/>
              <a:gd name="connsiteY2" fmla="*/ 1092200 h 1092200"/>
              <a:gd name="connsiteX3" fmla="*/ 4367939 w 4434420"/>
              <a:gd name="connsiteY3" fmla="*/ 1022030 h 1092200"/>
              <a:gd name="connsiteX4" fmla="*/ 4268421 w 4434420"/>
              <a:gd name="connsiteY4" fmla="*/ 946239 h 1092200"/>
              <a:gd name="connsiteX5" fmla="*/ 851048 w 4434420"/>
              <a:gd name="connsiteY5" fmla="*/ 163500 h 1092200"/>
              <a:gd name="connsiteX6" fmla="*/ 75879 w 4434420"/>
              <a:gd name="connsiteY6" fmla="*/ 22794 h 1092200"/>
              <a:gd name="connsiteX7" fmla="*/ 0 w 4434420"/>
              <a:gd name="connsiteY7" fmla="*/ 0 h 109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4420" h="1092200">
                <a:moveTo>
                  <a:pt x="0" y="0"/>
                </a:moveTo>
                <a:lnTo>
                  <a:pt x="4434420" y="0"/>
                </a:lnTo>
                <a:lnTo>
                  <a:pt x="4434420" y="1092200"/>
                </a:lnTo>
                <a:lnTo>
                  <a:pt x="4367939" y="1022030"/>
                </a:lnTo>
                <a:cubicBezTo>
                  <a:pt x="4338265" y="995374"/>
                  <a:pt x="4305199" y="970014"/>
                  <a:pt x="4268421" y="946239"/>
                </a:cubicBezTo>
                <a:cubicBezTo>
                  <a:pt x="3676320" y="565842"/>
                  <a:pt x="3190213" y="397590"/>
                  <a:pt x="851048" y="163500"/>
                </a:cubicBezTo>
                <a:cubicBezTo>
                  <a:pt x="563678" y="135153"/>
                  <a:pt x="306290" y="86403"/>
                  <a:pt x="75879" y="22794"/>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228600" y="228600"/>
            <a:ext cx="7130143" cy="93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b"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228600" y="1320800"/>
            <a:ext cx="8686800" cy="53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4" name="Freeform: Shape 13"/>
          <p:cNvSpPr/>
          <p:nvPr userDrawn="1"/>
        </p:nvSpPr>
        <p:spPr>
          <a:xfrm>
            <a:off x="1" y="6188672"/>
            <a:ext cx="2333533" cy="669328"/>
          </a:xfrm>
          <a:custGeom>
            <a:avLst/>
            <a:gdLst>
              <a:gd name="connsiteX0" fmla="*/ 617162 w 2333533"/>
              <a:gd name="connsiteY0" fmla="*/ 621 h 669328"/>
              <a:gd name="connsiteX1" fmla="*/ 2304711 w 2333533"/>
              <a:gd name="connsiteY1" fmla="*/ 643664 h 669328"/>
              <a:gd name="connsiteX2" fmla="*/ 2333533 w 2333533"/>
              <a:gd name="connsiteY2" fmla="*/ 669328 h 669328"/>
              <a:gd name="connsiteX3" fmla="*/ 0 w 2333533"/>
              <a:gd name="connsiteY3" fmla="*/ 669328 h 669328"/>
              <a:gd name="connsiteX4" fmla="*/ 0 w 2333533"/>
              <a:gd name="connsiteY4" fmla="*/ 135552 h 669328"/>
              <a:gd name="connsiteX5" fmla="*/ 79415 w 2333533"/>
              <a:gd name="connsiteY5" fmla="*/ 101968 h 669328"/>
              <a:gd name="connsiteX6" fmla="*/ 617162 w 2333533"/>
              <a:gd name="connsiteY6" fmla="*/ 621 h 6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3533" h="669328">
                <a:moveTo>
                  <a:pt x="617162" y="621"/>
                </a:moveTo>
                <a:cubicBezTo>
                  <a:pt x="1329340" y="-17930"/>
                  <a:pt x="1996170" y="383148"/>
                  <a:pt x="2304711" y="643664"/>
                </a:cubicBezTo>
                <a:lnTo>
                  <a:pt x="2333533" y="669328"/>
                </a:lnTo>
                <a:lnTo>
                  <a:pt x="0" y="669328"/>
                </a:lnTo>
                <a:lnTo>
                  <a:pt x="0" y="135552"/>
                </a:lnTo>
                <a:lnTo>
                  <a:pt x="79415" y="101968"/>
                </a:lnTo>
                <a:cubicBezTo>
                  <a:pt x="258238" y="36123"/>
                  <a:pt x="439117" y="5259"/>
                  <a:pt x="617162" y="62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dk2" tx1="lt1" bg2="dk1" tx2="lt2" accent1="accent1" accent2="accent2" accent3="accent3" accent4="accent4" accent5="accent5" accent6="accent6" hlink="hlink" folHlink="folHlink"/>
  <p:sldLayoutIdLst>
    <p:sldLayoutId id="2147483649" r:id="rId1"/>
    <p:sldLayoutId id="2147483677" r:id="rId2"/>
    <p:sldLayoutId id="2147483678" r:id="rId3"/>
    <p:sldLayoutId id="2147483679" r:id="rId4"/>
    <p:sldLayoutId id="2147483680" r:id="rId5"/>
    <p:sldLayoutId id="2147483681" r:id="rId6"/>
    <p:sldLayoutId id="2147483682" r:id="rId7"/>
    <p:sldLayoutId id="2147483650" r:id="rId8"/>
    <p:sldLayoutId id="2147483651" r:id="rId9"/>
    <p:sldLayoutId id="2147483652" r:id="rId10"/>
    <p:sldLayoutId id="2147483653" r:id="rId11"/>
    <p:sldLayoutId id="2147483654" r:id="rId12"/>
    <p:sldLayoutId id="2147483655" r:id="rId13"/>
  </p:sldLayoutIdLst>
  <p:txStyles>
    <p:titleStyle>
      <a:lvl1pPr algn="l" rtl="0" fontAlgn="base">
        <a:spcBef>
          <a:spcPct val="0"/>
        </a:spcBef>
        <a:spcAft>
          <a:spcPct val="0"/>
        </a:spcAft>
        <a:defRPr sz="2400" b="1">
          <a:solidFill>
            <a:schemeClr val="accent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userDrawn="1">
          <p15:clr>
            <a:srgbClr val="F26B43"/>
          </p15:clr>
        </p15:guide>
        <p15:guide id="2" orient="horz" pos="2160" userDrawn="1">
          <p15:clr>
            <a:srgbClr val="F26B43"/>
          </p15:clr>
        </p15:guide>
        <p15:guide id="3" pos="143" userDrawn="1">
          <p15:clr>
            <a:srgbClr val="F26B43"/>
          </p15:clr>
        </p15:guide>
        <p15:guide id="4" pos="5617" userDrawn="1">
          <p15:clr>
            <a:srgbClr val="F26B43"/>
          </p15:clr>
        </p15:guide>
        <p15:guide id="5" orient="horz" pos="4180" userDrawn="1">
          <p15:clr>
            <a:srgbClr val="F26B43"/>
          </p15:clr>
        </p15:guide>
        <p15:guide id="6" orient="horz" pos="14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0" name="Freeform: Shape 19"/>
          <p:cNvSpPr/>
          <p:nvPr userDrawn="1"/>
        </p:nvSpPr>
        <p:spPr>
          <a:xfrm>
            <a:off x="4709579" y="-2473"/>
            <a:ext cx="4434420" cy="1092200"/>
          </a:xfrm>
          <a:custGeom>
            <a:avLst/>
            <a:gdLst>
              <a:gd name="connsiteX0" fmla="*/ 0 w 4434420"/>
              <a:gd name="connsiteY0" fmla="*/ 0 h 1092200"/>
              <a:gd name="connsiteX1" fmla="*/ 4434420 w 4434420"/>
              <a:gd name="connsiteY1" fmla="*/ 0 h 1092200"/>
              <a:gd name="connsiteX2" fmla="*/ 4434420 w 4434420"/>
              <a:gd name="connsiteY2" fmla="*/ 1092200 h 1092200"/>
              <a:gd name="connsiteX3" fmla="*/ 4367939 w 4434420"/>
              <a:gd name="connsiteY3" fmla="*/ 1022030 h 1092200"/>
              <a:gd name="connsiteX4" fmla="*/ 4268421 w 4434420"/>
              <a:gd name="connsiteY4" fmla="*/ 946239 h 1092200"/>
              <a:gd name="connsiteX5" fmla="*/ 851048 w 4434420"/>
              <a:gd name="connsiteY5" fmla="*/ 163500 h 1092200"/>
              <a:gd name="connsiteX6" fmla="*/ 75879 w 4434420"/>
              <a:gd name="connsiteY6" fmla="*/ 22794 h 1092200"/>
              <a:gd name="connsiteX7" fmla="*/ 0 w 4434420"/>
              <a:gd name="connsiteY7" fmla="*/ 0 h 109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4420" h="1092200">
                <a:moveTo>
                  <a:pt x="0" y="0"/>
                </a:moveTo>
                <a:lnTo>
                  <a:pt x="4434420" y="0"/>
                </a:lnTo>
                <a:lnTo>
                  <a:pt x="4434420" y="1092200"/>
                </a:lnTo>
                <a:lnTo>
                  <a:pt x="4367939" y="1022030"/>
                </a:lnTo>
                <a:cubicBezTo>
                  <a:pt x="4338265" y="995374"/>
                  <a:pt x="4305199" y="970014"/>
                  <a:pt x="4268421" y="946239"/>
                </a:cubicBezTo>
                <a:cubicBezTo>
                  <a:pt x="3676320" y="565842"/>
                  <a:pt x="3190213" y="397590"/>
                  <a:pt x="851048" y="163500"/>
                </a:cubicBezTo>
                <a:cubicBezTo>
                  <a:pt x="563678" y="135153"/>
                  <a:pt x="306290" y="86403"/>
                  <a:pt x="75879" y="22794"/>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1026" name="Rectangle 2"/>
          <p:cNvSpPr>
            <a:spLocks noGrp="1" noChangeArrowheads="1"/>
          </p:cNvSpPr>
          <p:nvPr>
            <p:ph type="title"/>
          </p:nvPr>
        </p:nvSpPr>
        <p:spPr bwMode="auto">
          <a:xfrm>
            <a:off x="228600" y="228600"/>
            <a:ext cx="7130143" cy="93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b"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228600" y="1320800"/>
            <a:ext cx="8686800" cy="53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4" name="Freeform: Shape 13"/>
          <p:cNvSpPr/>
          <p:nvPr userDrawn="1"/>
        </p:nvSpPr>
        <p:spPr>
          <a:xfrm>
            <a:off x="1" y="6188672"/>
            <a:ext cx="2333533" cy="669328"/>
          </a:xfrm>
          <a:custGeom>
            <a:avLst/>
            <a:gdLst>
              <a:gd name="connsiteX0" fmla="*/ 617162 w 2333533"/>
              <a:gd name="connsiteY0" fmla="*/ 621 h 669328"/>
              <a:gd name="connsiteX1" fmla="*/ 2304711 w 2333533"/>
              <a:gd name="connsiteY1" fmla="*/ 643664 h 669328"/>
              <a:gd name="connsiteX2" fmla="*/ 2333533 w 2333533"/>
              <a:gd name="connsiteY2" fmla="*/ 669328 h 669328"/>
              <a:gd name="connsiteX3" fmla="*/ 0 w 2333533"/>
              <a:gd name="connsiteY3" fmla="*/ 669328 h 669328"/>
              <a:gd name="connsiteX4" fmla="*/ 0 w 2333533"/>
              <a:gd name="connsiteY4" fmla="*/ 135552 h 669328"/>
              <a:gd name="connsiteX5" fmla="*/ 79415 w 2333533"/>
              <a:gd name="connsiteY5" fmla="*/ 101968 h 669328"/>
              <a:gd name="connsiteX6" fmla="*/ 617162 w 2333533"/>
              <a:gd name="connsiteY6" fmla="*/ 621 h 6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3533" h="669328">
                <a:moveTo>
                  <a:pt x="617162" y="621"/>
                </a:moveTo>
                <a:cubicBezTo>
                  <a:pt x="1329340" y="-17930"/>
                  <a:pt x="1996170" y="383148"/>
                  <a:pt x="2304711" y="643664"/>
                </a:cubicBezTo>
                <a:lnTo>
                  <a:pt x="2333533" y="669328"/>
                </a:lnTo>
                <a:lnTo>
                  <a:pt x="0" y="669328"/>
                </a:lnTo>
                <a:lnTo>
                  <a:pt x="0" y="135552"/>
                </a:lnTo>
                <a:lnTo>
                  <a:pt x="79415" y="101968"/>
                </a:lnTo>
                <a:cubicBezTo>
                  <a:pt x="258238" y="36123"/>
                  <a:pt x="439117" y="5259"/>
                  <a:pt x="617162" y="62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Tree>
    <p:extLst>
      <p:ext uri="{BB962C8B-B14F-4D97-AF65-F5344CB8AC3E}">
        <p14:creationId xmlns:p14="http://schemas.microsoft.com/office/powerpoint/2010/main" val="1873060692"/>
      </p:ext>
    </p:extLst>
  </p:cSld>
  <p:clrMap bg1="dk2" tx1="lt1" bg2="dk1"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Lst>
  <p:txStyles>
    <p:titleStyle>
      <a:lvl1pPr algn="l" rtl="0" fontAlgn="base">
        <a:spcBef>
          <a:spcPct val="0"/>
        </a:spcBef>
        <a:spcAft>
          <a:spcPct val="0"/>
        </a:spcAft>
        <a:defRPr sz="2400" b="1">
          <a:solidFill>
            <a:schemeClr val="accent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userDrawn="1">
          <p15:clr>
            <a:srgbClr val="F26B43"/>
          </p15:clr>
        </p15:guide>
        <p15:guide id="2" orient="horz" pos="2160" userDrawn="1">
          <p15:clr>
            <a:srgbClr val="F26B43"/>
          </p15:clr>
        </p15:guide>
        <p15:guide id="3" pos="143" userDrawn="1">
          <p15:clr>
            <a:srgbClr val="F26B43"/>
          </p15:clr>
        </p15:guide>
        <p15:guide id="4" pos="5617" userDrawn="1">
          <p15:clr>
            <a:srgbClr val="F26B43"/>
          </p15:clr>
        </p15:guide>
        <p15:guide id="5" orient="horz" pos="4180" userDrawn="1">
          <p15:clr>
            <a:srgbClr val="F26B43"/>
          </p15:clr>
        </p15:guide>
        <p15:guide id="6" orient="horz" pos="14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8.xml"/><Relationship Id="rId1" Type="http://schemas.openxmlformats.org/officeDocument/2006/relationships/tags" Target="../tags/tag2.xm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8.xml"/><Relationship Id="rId1" Type="http://schemas.openxmlformats.org/officeDocument/2006/relationships/tags" Target="../tags/tag3.xml"/><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8" Type="http://schemas.openxmlformats.org/officeDocument/2006/relationships/slide" Target="slide64.xml"/><Relationship Id="rId3" Type="http://schemas.openxmlformats.org/officeDocument/2006/relationships/slide" Target="slide5.xml"/><Relationship Id="rId7" Type="http://schemas.openxmlformats.org/officeDocument/2006/relationships/slide" Target="slide60.xml"/><Relationship Id="rId2" Type="http://schemas.openxmlformats.org/officeDocument/2006/relationships/slideLayout" Target="../slideLayouts/slideLayout8.xml"/><Relationship Id="rId1" Type="http://schemas.openxmlformats.org/officeDocument/2006/relationships/tags" Target="../tags/tag4.xml"/><Relationship Id="rId6" Type="http://schemas.openxmlformats.org/officeDocument/2006/relationships/slide" Target="slide49.xml"/><Relationship Id="rId5" Type="http://schemas.openxmlformats.org/officeDocument/2006/relationships/slide" Target="slide24.xml"/><Relationship Id="rId4" Type="http://schemas.openxmlformats.org/officeDocument/2006/relationships/slide" Target="slide14.xml"/><Relationship Id="rId9" Type="http://schemas.openxmlformats.org/officeDocument/2006/relationships/slide" Target="slide68.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4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43.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44.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45.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46.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47.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48.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50.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51.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5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53.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54.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55.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56.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57.xml"/></Relationships>
</file>

<file path=ppt/slides/_rels/slide5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8.xml"/><Relationship Id="rId1" Type="http://schemas.openxmlformats.org/officeDocument/2006/relationships/tags" Target="../tags/tag58.xml"/><Relationship Id="rId4" Type="http://schemas.openxmlformats.org/officeDocument/2006/relationships/chart" Target="../charts/chart2.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5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6.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0.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61.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62.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63.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4.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65.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66.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67.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8.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69.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7.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70.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71.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72.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73.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74.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7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8190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ln>
            <a:noFill/>
          </a:ln>
        </p:spPr>
        <p:txBody>
          <a:bodyPr/>
          <a:lstStyle/>
          <a:p>
            <a:r>
              <a:rPr lang="en-US" sz="1600" dirty="0" smtClean="0">
                <a:solidFill>
                  <a:schemeClr val="bg1"/>
                </a:solidFill>
              </a:rPr>
              <a:t>002: Predicting survival in patients (</a:t>
            </a:r>
            <a:r>
              <a:rPr lang="en-US" sz="1600" dirty="0" err="1" smtClean="0">
                <a:solidFill>
                  <a:schemeClr val="bg1"/>
                </a:solidFill>
              </a:rPr>
              <a:t>pts</a:t>
            </a:r>
            <a:r>
              <a:rPr lang="en-US" sz="1600" dirty="0" smtClean="0">
                <a:solidFill>
                  <a:schemeClr val="bg1"/>
                </a:solidFill>
              </a:rPr>
              <a:t>) undergoing resection </a:t>
            </a:r>
            <a:br>
              <a:rPr lang="en-US" sz="1600" dirty="0" smtClean="0">
                <a:solidFill>
                  <a:schemeClr val="bg1"/>
                </a:solidFill>
              </a:rPr>
            </a:br>
            <a:r>
              <a:rPr lang="en-US" sz="1600" dirty="0" smtClean="0">
                <a:solidFill>
                  <a:schemeClr val="bg1"/>
                </a:solidFill>
              </a:rPr>
              <a:t>for </a:t>
            </a:r>
            <a:r>
              <a:rPr lang="en-US" sz="1600" dirty="0" err="1" smtClean="0">
                <a:solidFill>
                  <a:schemeClr val="bg1"/>
                </a:solidFill>
              </a:rPr>
              <a:t>locoregionally</a:t>
            </a:r>
            <a:r>
              <a:rPr lang="en-US" sz="1600" dirty="0" smtClean="0">
                <a:solidFill>
                  <a:schemeClr val="bg1"/>
                </a:solidFill>
              </a:rPr>
              <a:t> recurrent retroperitoneal sarcoma (LRRPS): A study and </a:t>
            </a:r>
            <a:r>
              <a:rPr lang="en-US" sz="1600" dirty="0" err="1" smtClean="0">
                <a:solidFill>
                  <a:schemeClr val="bg1"/>
                </a:solidFill>
              </a:rPr>
              <a:t>nomogram</a:t>
            </a:r>
            <a:r>
              <a:rPr lang="en-US" sz="1600" dirty="0" smtClean="0">
                <a:solidFill>
                  <a:schemeClr val="bg1"/>
                </a:solidFill>
              </a:rPr>
              <a:t> from the Transatlantic Retroperitoneal Sarcoma Working Group (TARPSWG) – </a:t>
            </a:r>
            <a:r>
              <a:rPr lang="en-US" sz="1600" dirty="0" err="1" smtClean="0">
                <a:solidFill>
                  <a:schemeClr val="bg1"/>
                </a:solidFill>
              </a:rPr>
              <a:t>Raut</a:t>
            </a:r>
            <a:r>
              <a:rPr lang="en-US" sz="1600" dirty="0" smtClean="0">
                <a:solidFill>
                  <a:schemeClr val="bg1"/>
                </a:solidFill>
              </a:rPr>
              <a:t> CP, et al</a:t>
            </a:r>
            <a:endParaRPr lang="en-US" sz="1600" dirty="0">
              <a:solidFill>
                <a:schemeClr val="bg1"/>
              </a:solidFill>
            </a:endParaRPr>
          </a:p>
        </p:txBody>
      </p:sp>
      <p:sp>
        <p:nvSpPr>
          <p:cNvPr id="5123" name="Rectangle 3"/>
          <p:cNvSpPr>
            <a:spLocks noGrp="1" noChangeArrowheads="1"/>
          </p:cNvSpPr>
          <p:nvPr>
            <p:ph type="body" idx="1"/>
          </p:nvPr>
        </p:nvSpPr>
        <p:spPr>
          <a:xfrm>
            <a:off x="236538" y="1316428"/>
            <a:ext cx="8686800" cy="5308600"/>
          </a:xfrm>
        </p:spPr>
        <p:txBody>
          <a:bodyPr/>
          <a:lstStyle/>
          <a:p>
            <a:pPr marL="0" indent="0">
              <a:buNone/>
            </a:pPr>
            <a:r>
              <a:rPr lang="en-US" b="1" dirty="0" smtClean="0">
                <a:solidFill>
                  <a:schemeClr val="bg1"/>
                </a:solidFill>
              </a:rPr>
              <a:t>KEY RESULTS (CONT.)</a:t>
            </a:r>
          </a:p>
          <a:p>
            <a:r>
              <a:rPr lang="en-US" dirty="0" smtClean="0"/>
              <a:t>After 2</a:t>
            </a:r>
            <a:r>
              <a:rPr lang="en-US" baseline="30000" dirty="0" smtClean="0"/>
              <a:t>nd</a:t>
            </a:r>
            <a:r>
              <a:rPr lang="en-US" dirty="0" smtClean="0"/>
              <a:t> surgery, </a:t>
            </a:r>
            <a:r>
              <a:rPr lang="en-US" dirty="0" err="1" smtClean="0"/>
              <a:t>Clavien-Dindo</a:t>
            </a:r>
            <a:r>
              <a:rPr lang="en-US" dirty="0" smtClean="0"/>
              <a:t> grade </a:t>
            </a:r>
            <a:r>
              <a:rPr lang="en-US" dirty="0" smtClean="0">
                <a:latin typeface="Arial"/>
                <a:cs typeface="Arial"/>
              </a:rPr>
              <a:t>≥</a:t>
            </a:r>
            <a:r>
              <a:rPr lang="en-US" dirty="0" smtClean="0"/>
              <a:t>3 complications occurred in 103 (17%) patients; 67 (11%) patients underwent reoperation due to complications; and </a:t>
            </a:r>
            <a:br>
              <a:rPr lang="en-US" dirty="0" smtClean="0"/>
            </a:br>
            <a:r>
              <a:rPr lang="en-US" dirty="0" smtClean="0"/>
              <a:t>5 (0.8%) patients died postoperatively</a:t>
            </a:r>
          </a:p>
          <a:p>
            <a:endParaRPr lang="en-US" dirty="0" smtClean="0">
              <a:solidFill>
                <a:schemeClr val="bg1"/>
              </a:solidFill>
            </a:endParaRPr>
          </a:p>
          <a:p>
            <a:pPr marL="0" indent="0">
              <a:buNone/>
            </a:pPr>
            <a:r>
              <a:rPr lang="en-US" b="1" dirty="0" smtClean="0">
                <a:solidFill>
                  <a:schemeClr val="bg1"/>
                </a:solidFill>
              </a:rPr>
              <a:t>CONCLUSIONS</a:t>
            </a:r>
          </a:p>
          <a:p>
            <a:r>
              <a:rPr lang="en-US" dirty="0" smtClean="0"/>
              <a:t>These data demonstrated that there were histology specific patterns of 2</a:t>
            </a:r>
            <a:r>
              <a:rPr lang="en-US" baseline="30000" dirty="0" smtClean="0"/>
              <a:t>nd</a:t>
            </a:r>
            <a:r>
              <a:rPr lang="en-US" dirty="0" smtClean="0"/>
              <a:t> failure with 2</a:t>
            </a:r>
            <a:r>
              <a:rPr lang="en-US" baseline="30000" dirty="0" smtClean="0"/>
              <a:t>nd</a:t>
            </a:r>
            <a:r>
              <a:rPr lang="en-US" dirty="0" smtClean="0"/>
              <a:t> local recurrence being the predominant type of failure</a:t>
            </a:r>
          </a:p>
          <a:p>
            <a:r>
              <a:rPr lang="en-US" dirty="0" smtClean="0"/>
              <a:t>In patients with locally recurrent RPS new </a:t>
            </a:r>
            <a:r>
              <a:rPr lang="en-US" dirty="0" err="1" smtClean="0"/>
              <a:t>nomograms</a:t>
            </a:r>
            <a:r>
              <a:rPr lang="en-US" dirty="0" smtClean="0"/>
              <a:t> based on prognostic factors could help to predict survival outcomes</a:t>
            </a:r>
          </a:p>
          <a:p>
            <a:r>
              <a:rPr lang="en-US" dirty="0" smtClean="0"/>
              <a:t>These data require external validation and the </a:t>
            </a:r>
            <a:r>
              <a:rPr lang="en-US" dirty="0" err="1" smtClean="0"/>
              <a:t>nomograms</a:t>
            </a:r>
            <a:r>
              <a:rPr lang="en-US" dirty="0" smtClean="0"/>
              <a:t> could be included in the </a:t>
            </a:r>
            <a:r>
              <a:rPr lang="en-US" dirty="0" err="1" smtClean="0"/>
              <a:t>Sarculator</a:t>
            </a:r>
            <a:r>
              <a:rPr lang="en-US" dirty="0" smtClean="0"/>
              <a:t> </a:t>
            </a:r>
            <a:endParaRPr lang="en-US" dirty="0"/>
          </a:p>
        </p:txBody>
      </p:sp>
      <p:sp>
        <p:nvSpPr>
          <p:cNvPr id="5124" name="Text Box 4"/>
          <p:cNvSpPr txBox="1">
            <a:spLocks noChangeArrowheads="1"/>
          </p:cNvSpPr>
          <p:nvPr/>
        </p:nvSpPr>
        <p:spPr bwMode="auto">
          <a:xfrm>
            <a:off x="3096165" y="6474897"/>
            <a:ext cx="582717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US" sz="1200" dirty="0" err="1" smtClean="0">
                <a:solidFill>
                  <a:srgbClr val="000000"/>
                </a:solidFill>
              </a:rPr>
              <a:t>Raut</a:t>
            </a:r>
            <a:r>
              <a:rPr lang="en-US" sz="1200" dirty="0" smtClean="0">
                <a:solidFill>
                  <a:srgbClr val="000000"/>
                </a:solidFill>
              </a:rPr>
              <a:t> CP et al. CTOS 2017 Annual Meeting, November 8–11, Maui, Hawaii; Paper 002</a:t>
            </a:r>
            <a:endParaRPr lang="en-US" sz="1200" dirty="0">
              <a:solidFill>
                <a:srgbClr val="000000"/>
              </a:solidFill>
            </a:endParaRPr>
          </a:p>
        </p:txBody>
      </p:sp>
    </p:spTree>
    <p:custDataLst>
      <p:tags r:id="rId1"/>
    </p:custDataLst>
    <p:extLst>
      <p:ext uri="{BB962C8B-B14F-4D97-AF65-F5344CB8AC3E}">
        <p14:creationId xmlns:p14="http://schemas.microsoft.com/office/powerpoint/2010/main" val="4164294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1800" dirty="0" smtClean="0">
                <a:solidFill>
                  <a:schemeClr val="bg1"/>
                </a:solidFill>
              </a:rPr>
              <a:t>003: Needle tract recurrences following core biopsies in retroperitoneal sarcoma – van </a:t>
            </a:r>
            <a:r>
              <a:rPr lang="en-US" sz="1800" dirty="0" err="1" smtClean="0">
                <a:solidFill>
                  <a:schemeClr val="bg1"/>
                </a:solidFill>
              </a:rPr>
              <a:t>Houdt</a:t>
            </a:r>
            <a:r>
              <a:rPr lang="en-US" sz="1800" dirty="0" smtClean="0">
                <a:solidFill>
                  <a:schemeClr val="bg1"/>
                </a:solidFill>
              </a:rPr>
              <a:t> WJ, et al</a:t>
            </a:r>
            <a:endParaRPr lang="en-US" sz="1800" dirty="0">
              <a:solidFill>
                <a:schemeClr val="bg1"/>
              </a:solidFill>
            </a:endParaRPr>
          </a:p>
        </p:txBody>
      </p:sp>
      <p:sp>
        <p:nvSpPr>
          <p:cNvPr id="5123" name="Rectangle 3"/>
          <p:cNvSpPr>
            <a:spLocks noGrp="1" noChangeArrowheads="1"/>
          </p:cNvSpPr>
          <p:nvPr>
            <p:ph type="body" idx="1"/>
          </p:nvPr>
        </p:nvSpPr>
        <p:spPr/>
        <p:txBody>
          <a:bodyPr/>
          <a:lstStyle/>
          <a:p>
            <a:pPr marL="0" indent="0">
              <a:buNone/>
            </a:pPr>
            <a:r>
              <a:rPr lang="en-US" b="1" dirty="0">
                <a:solidFill>
                  <a:schemeClr val="bg1"/>
                </a:solidFill>
              </a:rPr>
              <a:t>STUDY OBJECTIVE </a:t>
            </a:r>
          </a:p>
          <a:p>
            <a:r>
              <a:rPr lang="en-US" dirty="0" smtClean="0"/>
              <a:t>To determine the risk of metastasis from a core needle biopsy in patients with retroperitoneal sarcoma (RPS) </a:t>
            </a:r>
            <a:endParaRPr lang="en-US" dirty="0"/>
          </a:p>
          <a:p>
            <a:endParaRPr lang="en-US" dirty="0"/>
          </a:p>
          <a:p>
            <a:pPr marL="0" indent="0">
              <a:buNone/>
            </a:pPr>
            <a:r>
              <a:rPr lang="en-US" b="1" dirty="0" smtClean="0">
                <a:solidFill>
                  <a:schemeClr val="bg1"/>
                </a:solidFill>
              </a:rPr>
              <a:t>METHODS</a:t>
            </a:r>
          </a:p>
          <a:p>
            <a:r>
              <a:rPr lang="en-US" dirty="0" smtClean="0"/>
              <a:t>Data were collected for patients who underwent resection for a primary RPS between 1990 and 2014 at two sarcoma centers</a:t>
            </a:r>
          </a:p>
          <a:p>
            <a:r>
              <a:rPr lang="en-US" dirty="0" smtClean="0"/>
              <a:t>Primary endpoint: needle tract recurrence; secondary endpoint: local recurrence</a:t>
            </a:r>
          </a:p>
          <a:p>
            <a:r>
              <a:rPr lang="en-US" dirty="0" smtClean="0"/>
              <a:t>In total, 498 patients were identified and 255 had a preoperative biopsy with a </a:t>
            </a:r>
            <a:br>
              <a:rPr lang="en-US" dirty="0" smtClean="0"/>
            </a:br>
            <a:r>
              <a:rPr lang="en-US" dirty="0" smtClean="0"/>
              <a:t>38-month median follow-up</a:t>
            </a:r>
          </a:p>
          <a:p>
            <a:r>
              <a:rPr lang="en-US" dirty="0" smtClean="0"/>
              <a:t>Most patients had liposarcoma (66%) followed by leiomyosarcoma (18%)</a:t>
            </a:r>
            <a:endParaRPr lang="en-US" dirty="0"/>
          </a:p>
        </p:txBody>
      </p:sp>
      <p:sp>
        <p:nvSpPr>
          <p:cNvPr id="7" name="Text Box 4"/>
          <p:cNvSpPr txBox="1">
            <a:spLocks noChangeArrowheads="1"/>
          </p:cNvSpPr>
          <p:nvPr/>
        </p:nvSpPr>
        <p:spPr bwMode="auto">
          <a:xfrm>
            <a:off x="2708688" y="6474897"/>
            <a:ext cx="621465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US" sz="1200" dirty="0" smtClean="0">
                <a:solidFill>
                  <a:srgbClr val="000000"/>
                </a:solidFill>
              </a:rPr>
              <a:t>van </a:t>
            </a:r>
            <a:r>
              <a:rPr lang="en-US" sz="1200" dirty="0" err="1" smtClean="0">
                <a:solidFill>
                  <a:srgbClr val="000000"/>
                </a:solidFill>
              </a:rPr>
              <a:t>Houdt</a:t>
            </a:r>
            <a:r>
              <a:rPr lang="en-US" sz="1200" dirty="0" smtClean="0">
                <a:solidFill>
                  <a:srgbClr val="000000"/>
                </a:solidFill>
              </a:rPr>
              <a:t> WJ et al. CTOS 2017 Annual Meeting, November 8–11, Maui, Hawaii; Paper 003</a:t>
            </a:r>
            <a:endParaRPr lang="en-US" sz="1200" dirty="0">
              <a:solidFill>
                <a:srgbClr val="000000"/>
              </a:solidFill>
            </a:endParaRPr>
          </a:p>
        </p:txBody>
      </p:sp>
    </p:spTree>
    <p:custDataLst>
      <p:tags r:id="rId1"/>
    </p:custDataLst>
    <p:extLst>
      <p:ext uri="{BB962C8B-B14F-4D97-AF65-F5344CB8AC3E}">
        <p14:creationId xmlns:p14="http://schemas.microsoft.com/office/powerpoint/2010/main" val="2228106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1800" dirty="0" smtClean="0">
                <a:solidFill>
                  <a:schemeClr val="bg1"/>
                </a:solidFill>
              </a:rPr>
              <a:t>003: Needle tract recurrences following core biopsies in retroperitoneal sarcoma – van </a:t>
            </a:r>
            <a:r>
              <a:rPr lang="en-US" sz="1800" dirty="0" err="1" smtClean="0">
                <a:solidFill>
                  <a:schemeClr val="bg1"/>
                </a:solidFill>
              </a:rPr>
              <a:t>Houdt</a:t>
            </a:r>
            <a:r>
              <a:rPr lang="en-US" sz="1800" dirty="0" smtClean="0">
                <a:solidFill>
                  <a:schemeClr val="bg1"/>
                </a:solidFill>
              </a:rPr>
              <a:t> WJ, et al</a:t>
            </a:r>
            <a:endParaRPr lang="en-US" sz="1800" dirty="0">
              <a:solidFill>
                <a:schemeClr val="bg1"/>
              </a:solidFill>
            </a:endParaRPr>
          </a:p>
        </p:txBody>
      </p:sp>
      <p:sp>
        <p:nvSpPr>
          <p:cNvPr id="5123" name="Rectangle 3"/>
          <p:cNvSpPr>
            <a:spLocks noGrp="1" noChangeArrowheads="1"/>
          </p:cNvSpPr>
          <p:nvPr>
            <p:ph type="body" idx="1"/>
          </p:nvPr>
        </p:nvSpPr>
        <p:spPr/>
        <p:txBody>
          <a:bodyPr/>
          <a:lstStyle/>
          <a:p>
            <a:pPr marL="0" indent="0">
              <a:buNone/>
            </a:pPr>
            <a:r>
              <a:rPr lang="en-US" b="1" dirty="0" smtClean="0">
                <a:solidFill>
                  <a:schemeClr val="bg1"/>
                </a:solidFill>
              </a:rPr>
              <a:t>KEY RESULTS</a:t>
            </a:r>
          </a:p>
          <a:p>
            <a:r>
              <a:rPr lang="en-US" dirty="0" smtClean="0"/>
              <a:t>Local recurrence-free survival was not influenced by biopsy</a:t>
            </a:r>
            <a:endParaRPr lang="en-US" dirty="0"/>
          </a:p>
        </p:txBody>
      </p:sp>
      <p:sp>
        <p:nvSpPr>
          <p:cNvPr id="7" name="Text Box 4"/>
          <p:cNvSpPr txBox="1">
            <a:spLocks noChangeArrowheads="1"/>
          </p:cNvSpPr>
          <p:nvPr/>
        </p:nvSpPr>
        <p:spPr bwMode="auto">
          <a:xfrm>
            <a:off x="2708688" y="6474897"/>
            <a:ext cx="621465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US" sz="1200" dirty="0" smtClean="0">
                <a:solidFill>
                  <a:srgbClr val="000000"/>
                </a:solidFill>
              </a:rPr>
              <a:t>van </a:t>
            </a:r>
            <a:r>
              <a:rPr lang="en-US" sz="1200" dirty="0" err="1" smtClean="0">
                <a:solidFill>
                  <a:srgbClr val="000000"/>
                </a:solidFill>
              </a:rPr>
              <a:t>Houdt</a:t>
            </a:r>
            <a:r>
              <a:rPr lang="en-US" sz="1200" dirty="0" smtClean="0">
                <a:solidFill>
                  <a:srgbClr val="000000"/>
                </a:solidFill>
              </a:rPr>
              <a:t> WJ et al. CTOS 2017 Annual Meeting, November 8–11, Maui, Hawaii; Paper 003</a:t>
            </a:r>
            <a:endParaRPr lang="en-US" sz="1200" dirty="0">
              <a:solidFill>
                <a:srgbClr val="000000"/>
              </a:solidFill>
            </a:endParaRPr>
          </a:p>
        </p:txBody>
      </p:sp>
      <p:grpSp>
        <p:nvGrpSpPr>
          <p:cNvPr id="599" name="Group 598"/>
          <p:cNvGrpSpPr/>
          <p:nvPr/>
        </p:nvGrpSpPr>
        <p:grpSpPr>
          <a:xfrm>
            <a:off x="332621" y="2189336"/>
            <a:ext cx="8633367" cy="4007263"/>
            <a:chOff x="332621" y="2189336"/>
            <a:chExt cx="8633367" cy="4007263"/>
          </a:xfrm>
        </p:grpSpPr>
        <p:sp>
          <p:nvSpPr>
            <p:cNvPr id="600" name="TextBox 599"/>
            <p:cNvSpPr txBox="1"/>
            <p:nvPr/>
          </p:nvSpPr>
          <p:spPr>
            <a:xfrm>
              <a:off x="822459" y="2189336"/>
              <a:ext cx="3749541" cy="523220"/>
            </a:xfrm>
            <a:prstGeom prst="rect">
              <a:avLst/>
            </a:prstGeom>
            <a:noFill/>
          </p:spPr>
          <p:txBody>
            <a:bodyPr wrap="square" rtlCol="0">
              <a:spAutoFit/>
            </a:bodyPr>
            <a:lstStyle/>
            <a:p>
              <a:pPr algn="ctr"/>
              <a:r>
                <a:rPr lang="en-US" sz="1400" b="1" dirty="0" smtClean="0"/>
                <a:t>Local recurrence-free survival for patients with or without a biopsy</a:t>
              </a:r>
              <a:endParaRPr lang="en-US" sz="1400" b="1" dirty="0"/>
            </a:p>
          </p:txBody>
        </p:sp>
        <p:grpSp>
          <p:nvGrpSpPr>
            <p:cNvPr id="601" name="Group 600"/>
            <p:cNvGrpSpPr/>
            <p:nvPr/>
          </p:nvGrpSpPr>
          <p:grpSpPr>
            <a:xfrm>
              <a:off x="332621" y="3106551"/>
              <a:ext cx="3729317" cy="3090048"/>
              <a:chOff x="332621" y="2761781"/>
              <a:chExt cx="3729317" cy="3090048"/>
            </a:xfrm>
          </p:grpSpPr>
          <p:grpSp>
            <p:nvGrpSpPr>
              <p:cNvPr id="721" name="Group 720"/>
              <p:cNvGrpSpPr/>
              <p:nvPr/>
            </p:nvGrpSpPr>
            <p:grpSpPr>
              <a:xfrm>
                <a:off x="332621" y="2761781"/>
                <a:ext cx="3729317" cy="3090048"/>
                <a:chOff x="1660727" y="2275915"/>
                <a:chExt cx="5168242" cy="2639902"/>
              </a:xfrm>
            </p:grpSpPr>
            <p:grpSp>
              <p:nvGrpSpPr>
                <p:cNvPr id="867" name="Group 866"/>
                <p:cNvGrpSpPr/>
                <p:nvPr/>
              </p:nvGrpSpPr>
              <p:grpSpPr>
                <a:xfrm>
                  <a:off x="2614623" y="2396465"/>
                  <a:ext cx="3906738" cy="2171700"/>
                  <a:chOff x="836615" y="2448719"/>
                  <a:chExt cx="3906738" cy="2171700"/>
                </a:xfrm>
              </p:grpSpPr>
              <p:sp>
                <p:nvSpPr>
                  <p:cNvPr id="883" name="Freeform 882"/>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884"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885"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886" name="Line 8"/>
                  <p:cNvSpPr>
                    <a:spLocks noChangeShapeType="1"/>
                  </p:cNvSpPr>
                  <p:nvPr/>
                </p:nvSpPr>
                <p:spPr bwMode="auto">
                  <a:xfrm>
                    <a:off x="836615" y="322872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887" name="Line 9"/>
                  <p:cNvSpPr>
                    <a:spLocks noChangeShapeType="1"/>
                  </p:cNvSpPr>
                  <p:nvPr/>
                </p:nvSpPr>
                <p:spPr bwMode="auto">
                  <a:xfrm>
                    <a:off x="836615" y="362736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888" name="Line 10"/>
                  <p:cNvSpPr>
                    <a:spLocks noChangeShapeType="1"/>
                  </p:cNvSpPr>
                  <p:nvPr/>
                </p:nvSpPr>
                <p:spPr bwMode="auto">
                  <a:xfrm>
                    <a:off x="836615" y="401736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889"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890" name="Line 12"/>
                  <p:cNvSpPr>
                    <a:spLocks noChangeShapeType="1"/>
                  </p:cNvSpPr>
                  <p:nvPr/>
                </p:nvSpPr>
                <p:spPr bwMode="auto">
                  <a:xfrm>
                    <a:off x="331787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891" name="Line 13"/>
                  <p:cNvSpPr>
                    <a:spLocks noChangeShapeType="1"/>
                  </p:cNvSpPr>
                  <p:nvPr/>
                </p:nvSpPr>
                <p:spPr bwMode="auto">
                  <a:xfrm>
                    <a:off x="2590370"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892" name="Line 14"/>
                  <p:cNvSpPr>
                    <a:spLocks noChangeShapeType="1"/>
                  </p:cNvSpPr>
                  <p:nvPr/>
                </p:nvSpPr>
                <p:spPr bwMode="auto">
                  <a:xfrm>
                    <a:off x="403167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893"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894" name="Line 19"/>
                  <p:cNvSpPr>
                    <a:spLocks noChangeShapeType="1"/>
                  </p:cNvSpPr>
                  <p:nvPr/>
                </p:nvSpPr>
                <p:spPr bwMode="auto">
                  <a:xfrm>
                    <a:off x="188436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895" name="Line 21"/>
                  <p:cNvSpPr>
                    <a:spLocks noChangeShapeType="1"/>
                  </p:cNvSpPr>
                  <p:nvPr/>
                </p:nvSpPr>
                <p:spPr bwMode="auto">
                  <a:xfrm>
                    <a:off x="116119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latin typeface="Arial" panose="020B0604020202020204" pitchFamily="34" charset="0"/>
                      <a:cs typeface="Arial" panose="020B0604020202020204" pitchFamily="34" charset="0"/>
                    </a:endParaRPr>
                  </a:p>
                </p:txBody>
              </p:sp>
            </p:grpSp>
            <p:sp>
              <p:nvSpPr>
                <p:cNvPr id="868" name="TextBox 867"/>
                <p:cNvSpPr txBox="1"/>
                <p:nvPr/>
              </p:nvSpPr>
              <p:spPr>
                <a:xfrm rot="16200000">
                  <a:off x="914432" y="3250322"/>
                  <a:ext cx="1876467" cy="383877"/>
                </a:xfrm>
                <a:prstGeom prst="rect">
                  <a:avLst/>
                </a:prstGeom>
                <a:noFill/>
              </p:spPr>
              <p:txBody>
                <a:bodyPr wrap="none" rtlCol="0">
                  <a:spAutoFit/>
                </a:bodyPr>
                <a:lstStyle/>
                <a:p>
                  <a:pPr algn="ctr" fontAlgn="base">
                    <a:spcBef>
                      <a:spcPct val="0"/>
                    </a:spcBef>
                    <a:spcAft>
                      <a:spcPct val="0"/>
                    </a:spcAft>
                  </a:pPr>
                  <a:r>
                    <a:rPr lang="en-US" sz="1200" dirty="0" smtClean="0">
                      <a:solidFill>
                        <a:srgbClr val="000000"/>
                      </a:solidFill>
                      <a:latin typeface="Arial" panose="020B0604020202020204" pitchFamily="34" charset="0"/>
                      <a:cs typeface="Arial" panose="020B0604020202020204" pitchFamily="34" charset="0"/>
                    </a:rPr>
                    <a:t>Local recurrence-free survival</a:t>
                  </a:r>
                  <a:endParaRPr lang="en-US" sz="1200" dirty="0">
                    <a:solidFill>
                      <a:srgbClr val="000000"/>
                    </a:solidFill>
                    <a:latin typeface="Arial" panose="020B0604020202020204" pitchFamily="34" charset="0"/>
                    <a:cs typeface="Arial" panose="020B0604020202020204" pitchFamily="34" charset="0"/>
                  </a:endParaRPr>
                </a:p>
              </p:txBody>
            </p:sp>
            <p:sp>
              <p:nvSpPr>
                <p:cNvPr id="869" name="TextBox 868"/>
                <p:cNvSpPr txBox="1"/>
                <p:nvPr/>
              </p:nvSpPr>
              <p:spPr>
                <a:xfrm>
                  <a:off x="4026146" y="4679170"/>
                  <a:ext cx="1538705" cy="236647"/>
                </a:xfrm>
                <a:prstGeom prst="rect">
                  <a:avLst/>
                </a:prstGeom>
                <a:noFill/>
              </p:spPr>
              <p:txBody>
                <a:bodyPr wrap="none" rtlCol="0">
                  <a:spAutoFit/>
                </a:bodyPr>
                <a:lstStyle/>
                <a:p>
                  <a:pPr algn="ctr" fontAlgn="base">
                    <a:spcBef>
                      <a:spcPct val="0"/>
                    </a:spcBef>
                    <a:spcAft>
                      <a:spcPct val="0"/>
                    </a:spcAft>
                  </a:pPr>
                  <a:r>
                    <a:rPr lang="en-US" sz="1200" dirty="0" smtClean="0">
                      <a:solidFill>
                        <a:srgbClr val="000000"/>
                      </a:solidFill>
                      <a:latin typeface="Arial" panose="020B0604020202020204" pitchFamily="34" charset="0"/>
                      <a:cs typeface="Arial" panose="020B0604020202020204" pitchFamily="34" charset="0"/>
                    </a:rPr>
                    <a:t>Time, months</a:t>
                  </a:r>
                  <a:endParaRPr lang="en-US" sz="1200" dirty="0">
                    <a:solidFill>
                      <a:srgbClr val="000000"/>
                    </a:solidFill>
                    <a:latin typeface="Arial" panose="020B0604020202020204" pitchFamily="34" charset="0"/>
                    <a:cs typeface="Arial" panose="020B0604020202020204" pitchFamily="34" charset="0"/>
                  </a:endParaRPr>
                </a:p>
              </p:txBody>
            </p:sp>
            <p:sp>
              <p:nvSpPr>
                <p:cNvPr id="870" name="TextBox 869"/>
                <p:cNvSpPr txBox="1"/>
                <p:nvPr/>
              </p:nvSpPr>
              <p:spPr>
                <a:xfrm>
                  <a:off x="2063870" y="2275915"/>
                  <a:ext cx="551378" cy="236647"/>
                </a:xfrm>
                <a:prstGeom prst="rect">
                  <a:avLst/>
                </a:prstGeom>
                <a:noFill/>
              </p:spPr>
              <p:txBody>
                <a:bodyPr wrap="none" rtlCol="0" anchor="ctr" anchorCtr="0">
                  <a:spAutoFit/>
                </a:bodyPr>
                <a:lstStyle/>
                <a:p>
                  <a:pPr algn="r"/>
                  <a:r>
                    <a:rPr lang="en-US" sz="1200" dirty="0" smtClean="0">
                      <a:solidFill>
                        <a:srgbClr val="000000"/>
                      </a:solidFill>
                      <a:latin typeface="Arial" panose="020B0604020202020204" pitchFamily="34" charset="0"/>
                      <a:cs typeface="Arial" panose="020B0604020202020204" pitchFamily="34" charset="0"/>
                    </a:rPr>
                    <a:t>1.0</a:t>
                  </a:r>
                  <a:endParaRPr lang="en-US" sz="1200" dirty="0">
                    <a:solidFill>
                      <a:srgbClr val="000000"/>
                    </a:solidFill>
                    <a:latin typeface="Arial" panose="020B0604020202020204" pitchFamily="34" charset="0"/>
                    <a:cs typeface="Arial" panose="020B0604020202020204" pitchFamily="34" charset="0"/>
                  </a:endParaRPr>
                </a:p>
              </p:txBody>
            </p:sp>
            <p:sp>
              <p:nvSpPr>
                <p:cNvPr id="871" name="TextBox 870"/>
                <p:cNvSpPr txBox="1"/>
                <p:nvPr/>
              </p:nvSpPr>
              <p:spPr>
                <a:xfrm>
                  <a:off x="2063874" y="2671791"/>
                  <a:ext cx="551378" cy="236647"/>
                </a:xfrm>
                <a:prstGeom prst="rect">
                  <a:avLst/>
                </a:prstGeom>
                <a:noFill/>
              </p:spPr>
              <p:txBody>
                <a:bodyPr wrap="none" rtlCol="0" anchor="ctr" anchorCtr="0">
                  <a:spAutoFit/>
                </a:bodyPr>
                <a:lstStyle/>
                <a:p>
                  <a:pPr algn="r"/>
                  <a:r>
                    <a:rPr lang="en-US" sz="1200" dirty="0" smtClean="0">
                      <a:solidFill>
                        <a:srgbClr val="000000"/>
                      </a:solidFill>
                      <a:latin typeface="Arial" panose="020B0604020202020204" pitchFamily="34" charset="0"/>
                      <a:cs typeface="Arial" panose="020B0604020202020204" pitchFamily="34" charset="0"/>
                    </a:rPr>
                    <a:t>0.8</a:t>
                  </a:r>
                  <a:endParaRPr lang="en-US" sz="1200" dirty="0">
                    <a:solidFill>
                      <a:srgbClr val="000000"/>
                    </a:solidFill>
                    <a:latin typeface="Arial" panose="020B0604020202020204" pitchFamily="34" charset="0"/>
                    <a:cs typeface="Arial" panose="020B0604020202020204" pitchFamily="34" charset="0"/>
                  </a:endParaRPr>
                </a:p>
              </p:txBody>
            </p:sp>
            <p:sp>
              <p:nvSpPr>
                <p:cNvPr id="872" name="TextBox 871"/>
                <p:cNvSpPr txBox="1"/>
                <p:nvPr/>
              </p:nvSpPr>
              <p:spPr>
                <a:xfrm>
                  <a:off x="2063872" y="3057288"/>
                  <a:ext cx="551379" cy="236647"/>
                </a:xfrm>
                <a:prstGeom prst="rect">
                  <a:avLst/>
                </a:prstGeom>
                <a:noFill/>
              </p:spPr>
              <p:txBody>
                <a:bodyPr wrap="none" rtlCol="0" anchor="ctr" anchorCtr="0">
                  <a:spAutoFit/>
                </a:bodyPr>
                <a:lstStyle/>
                <a:p>
                  <a:pPr algn="r"/>
                  <a:r>
                    <a:rPr lang="en-US" sz="1200" dirty="0" smtClean="0">
                      <a:solidFill>
                        <a:srgbClr val="000000"/>
                      </a:solidFill>
                      <a:latin typeface="Arial" panose="020B0604020202020204" pitchFamily="34" charset="0"/>
                      <a:cs typeface="Arial" panose="020B0604020202020204" pitchFamily="34" charset="0"/>
                    </a:rPr>
                    <a:t>0.6</a:t>
                  </a:r>
                  <a:endParaRPr lang="en-US" sz="1200" dirty="0">
                    <a:solidFill>
                      <a:srgbClr val="000000"/>
                    </a:solidFill>
                    <a:latin typeface="Arial" panose="020B0604020202020204" pitchFamily="34" charset="0"/>
                    <a:cs typeface="Arial" panose="020B0604020202020204" pitchFamily="34" charset="0"/>
                  </a:endParaRPr>
                </a:p>
              </p:txBody>
            </p:sp>
            <p:sp>
              <p:nvSpPr>
                <p:cNvPr id="873" name="TextBox 872"/>
                <p:cNvSpPr txBox="1"/>
                <p:nvPr/>
              </p:nvSpPr>
              <p:spPr>
                <a:xfrm>
                  <a:off x="2063872" y="3455746"/>
                  <a:ext cx="551379" cy="236647"/>
                </a:xfrm>
                <a:prstGeom prst="rect">
                  <a:avLst/>
                </a:prstGeom>
                <a:noFill/>
              </p:spPr>
              <p:txBody>
                <a:bodyPr wrap="none" rtlCol="0" anchor="ctr" anchorCtr="0">
                  <a:spAutoFit/>
                </a:bodyPr>
                <a:lstStyle/>
                <a:p>
                  <a:pPr algn="r"/>
                  <a:r>
                    <a:rPr lang="en-US" sz="1200" dirty="0" smtClean="0">
                      <a:solidFill>
                        <a:srgbClr val="000000"/>
                      </a:solidFill>
                      <a:latin typeface="Arial" panose="020B0604020202020204" pitchFamily="34" charset="0"/>
                      <a:cs typeface="Arial" panose="020B0604020202020204" pitchFamily="34" charset="0"/>
                    </a:rPr>
                    <a:t>0.4</a:t>
                  </a:r>
                  <a:endParaRPr lang="en-US" sz="1200" dirty="0">
                    <a:solidFill>
                      <a:srgbClr val="000000"/>
                    </a:solidFill>
                    <a:latin typeface="Arial" panose="020B0604020202020204" pitchFamily="34" charset="0"/>
                    <a:cs typeface="Arial" panose="020B0604020202020204" pitchFamily="34" charset="0"/>
                  </a:endParaRPr>
                </a:p>
              </p:txBody>
            </p:sp>
            <p:sp>
              <p:nvSpPr>
                <p:cNvPr id="874" name="TextBox 873"/>
                <p:cNvSpPr txBox="1"/>
                <p:nvPr/>
              </p:nvSpPr>
              <p:spPr>
                <a:xfrm>
                  <a:off x="2063872" y="3845563"/>
                  <a:ext cx="551379" cy="236647"/>
                </a:xfrm>
                <a:prstGeom prst="rect">
                  <a:avLst/>
                </a:prstGeom>
                <a:noFill/>
              </p:spPr>
              <p:txBody>
                <a:bodyPr wrap="none" rtlCol="0" anchor="ctr" anchorCtr="0">
                  <a:spAutoFit/>
                </a:bodyPr>
                <a:lstStyle/>
                <a:p>
                  <a:pPr algn="r"/>
                  <a:r>
                    <a:rPr lang="en-US" sz="1200" dirty="0" smtClean="0">
                      <a:solidFill>
                        <a:srgbClr val="000000"/>
                      </a:solidFill>
                      <a:latin typeface="Arial" panose="020B0604020202020204" pitchFamily="34" charset="0"/>
                      <a:cs typeface="Arial" panose="020B0604020202020204" pitchFamily="34" charset="0"/>
                    </a:rPr>
                    <a:t>0.2</a:t>
                  </a:r>
                  <a:endParaRPr lang="en-US" sz="1200" dirty="0">
                    <a:solidFill>
                      <a:srgbClr val="000000"/>
                    </a:solidFill>
                    <a:latin typeface="Arial" panose="020B0604020202020204" pitchFamily="34" charset="0"/>
                    <a:cs typeface="Arial" panose="020B0604020202020204" pitchFamily="34" charset="0"/>
                  </a:endParaRPr>
                </a:p>
              </p:txBody>
            </p:sp>
            <p:sp>
              <p:nvSpPr>
                <p:cNvPr id="875" name="TextBox 874"/>
                <p:cNvSpPr txBox="1"/>
                <p:nvPr/>
              </p:nvSpPr>
              <p:spPr>
                <a:xfrm>
                  <a:off x="2063875" y="4239700"/>
                  <a:ext cx="551379" cy="236647"/>
                </a:xfrm>
                <a:prstGeom prst="rect">
                  <a:avLst/>
                </a:prstGeom>
                <a:noFill/>
              </p:spPr>
              <p:txBody>
                <a:bodyPr wrap="none" rtlCol="0" anchor="ctr" anchorCtr="0">
                  <a:spAutoFit/>
                </a:bodyPr>
                <a:lstStyle/>
                <a:p>
                  <a:pPr algn="r"/>
                  <a:r>
                    <a:rPr lang="en-US" sz="1200" dirty="0" smtClean="0">
                      <a:solidFill>
                        <a:srgbClr val="000000"/>
                      </a:solidFill>
                      <a:latin typeface="Arial" panose="020B0604020202020204" pitchFamily="34" charset="0"/>
                      <a:cs typeface="Arial" panose="020B0604020202020204" pitchFamily="34" charset="0"/>
                    </a:rPr>
                    <a:t>0.0</a:t>
                  </a:r>
                  <a:endParaRPr lang="en-US" sz="1200" dirty="0">
                    <a:solidFill>
                      <a:srgbClr val="000000"/>
                    </a:solidFill>
                    <a:latin typeface="Arial" panose="020B0604020202020204" pitchFamily="34" charset="0"/>
                    <a:cs typeface="Arial" panose="020B0604020202020204" pitchFamily="34" charset="0"/>
                  </a:endParaRPr>
                </a:p>
              </p:txBody>
            </p:sp>
            <p:sp>
              <p:nvSpPr>
                <p:cNvPr id="876" name="TextBox 875"/>
                <p:cNvSpPr txBox="1"/>
                <p:nvPr/>
              </p:nvSpPr>
              <p:spPr>
                <a:xfrm>
                  <a:off x="2757226" y="4522748"/>
                  <a:ext cx="373659" cy="236647"/>
                </a:xfrm>
                <a:prstGeom prst="rect">
                  <a:avLst/>
                </a:prstGeom>
                <a:noFill/>
              </p:spPr>
              <p:txBody>
                <a:bodyPr wrap="none" rtlCol="0" anchor="t" anchorCtr="0">
                  <a:spAutoFit/>
                </a:bodyPr>
                <a:lstStyle/>
                <a:p>
                  <a:pPr algn="ctr"/>
                  <a:r>
                    <a:rPr lang="en-US" sz="1200" dirty="0" smtClean="0">
                      <a:solidFill>
                        <a:srgbClr val="000000"/>
                      </a:solidFill>
                      <a:latin typeface="Arial" panose="020B0604020202020204" pitchFamily="34" charset="0"/>
                      <a:cs typeface="Arial" panose="020B0604020202020204" pitchFamily="34" charset="0"/>
                    </a:rPr>
                    <a:t>0</a:t>
                  </a:r>
                  <a:endParaRPr lang="en-US" sz="1200" dirty="0">
                    <a:solidFill>
                      <a:srgbClr val="000000"/>
                    </a:solidFill>
                    <a:latin typeface="Arial" panose="020B0604020202020204" pitchFamily="34" charset="0"/>
                    <a:cs typeface="Arial" panose="020B0604020202020204" pitchFamily="34" charset="0"/>
                  </a:endParaRPr>
                </a:p>
              </p:txBody>
            </p:sp>
            <p:sp>
              <p:nvSpPr>
                <p:cNvPr id="877" name="TextBox 876"/>
                <p:cNvSpPr txBox="1"/>
                <p:nvPr/>
              </p:nvSpPr>
              <p:spPr>
                <a:xfrm>
                  <a:off x="3418511" y="4522748"/>
                  <a:ext cx="491398" cy="236647"/>
                </a:xfrm>
                <a:prstGeom prst="rect">
                  <a:avLst/>
                </a:prstGeom>
                <a:noFill/>
              </p:spPr>
              <p:txBody>
                <a:bodyPr wrap="none" rtlCol="0" anchor="t" anchorCtr="0">
                  <a:spAutoFit/>
                </a:bodyPr>
                <a:lstStyle/>
                <a:p>
                  <a:pPr algn="ctr"/>
                  <a:r>
                    <a:rPr lang="en-US" sz="1200" dirty="0" smtClean="0">
                      <a:solidFill>
                        <a:srgbClr val="000000"/>
                      </a:solidFill>
                      <a:latin typeface="Arial" panose="020B0604020202020204" pitchFamily="34" charset="0"/>
                      <a:cs typeface="Arial" panose="020B0604020202020204" pitchFamily="34" charset="0"/>
                    </a:rPr>
                    <a:t>25</a:t>
                  </a:r>
                  <a:endParaRPr lang="en-US" sz="1200" dirty="0">
                    <a:solidFill>
                      <a:srgbClr val="000000"/>
                    </a:solidFill>
                    <a:latin typeface="Arial" panose="020B0604020202020204" pitchFamily="34" charset="0"/>
                    <a:cs typeface="Arial" panose="020B0604020202020204" pitchFamily="34" charset="0"/>
                  </a:endParaRPr>
                </a:p>
              </p:txBody>
            </p:sp>
            <p:sp>
              <p:nvSpPr>
                <p:cNvPr id="878" name="TextBox 877"/>
                <p:cNvSpPr txBox="1"/>
                <p:nvPr/>
              </p:nvSpPr>
              <p:spPr>
                <a:xfrm>
                  <a:off x="4017781" y="4522748"/>
                  <a:ext cx="256008" cy="236647"/>
                </a:xfrm>
                <a:prstGeom prst="rect">
                  <a:avLst/>
                </a:prstGeom>
                <a:noFill/>
              </p:spPr>
              <p:txBody>
                <a:bodyPr wrap="none" rtlCol="0" anchor="t" anchorCtr="0">
                  <a:spAutoFit/>
                </a:bodyPr>
                <a:lstStyle/>
                <a:p>
                  <a:pPr algn="ctr"/>
                  <a:endParaRPr lang="en-US" sz="1200" dirty="0">
                    <a:solidFill>
                      <a:srgbClr val="000000"/>
                    </a:solidFill>
                    <a:latin typeface="Arial" panose="020B0604020202020204" pitchFamily="34" charset="0"/>
                    <a:cs typeface="Arial" panose="020B0604020202020204" pitchFamily="34" charset="0"/>
                  </a:endParaRPr>
                </a:p>
              </p:txBody>
            </p:sp>
            <p:sp>
              <p:nvSpPr>
                <p:cNvPr id="879" name="TextBox 878"/>
                <p:cNvSpPr txBox="1"/>
                <p:nvPr/>
              </p:nvSpPr>
              <p:spPr>
                <a:xfrm>
                  <a:off x="4118949" y="4522748"/>
                  <a:ext cx="491398" cy="236647"/>
                </a:xfrm>
                <a:prstGeom prst="rect">
                  <a:avLst/>
                </a:prstGeom>
                <a:noFill/>
              </p:spPr>
              <p:txBody>
                <a:bodyPr wrap="none" rtlCol="0" anchor="t" anchorCtr="0">
                  <a:spAutoFit/>
                </a:bodyPr>
                <a:lstStyle/>
                <a:p>
                  <a:pPr algn="ctr"/>
                  <a:r>
                    <a:rPr lang="en-US" sz="1200" dirty="0" smtClean="0">
                      <a:solidFill>
                        <a:srgbClr val="000000"/>
                      </a:solidFill>
                      <a:latin typeface="Arial" panose="020B0604020202020204" pitchFamily="34" charset="0"/>
                      <a:cs typeface="Arial" panose="020B0604020202020204" pitchFamily="34" charset="0"/>
                    </a:rPr>
                    <a:t>50</a:t>
                  </a:r>
                  <a:endParaRPr lang="en-US" sz="1200" dirty="0">
                    <a:solidFill>
                      <a:srgbClr val="000000"/>
                    </a:solidFill>
                    <a:latin typeface="Arial" panose="020B0604020202020204" pitchFamily="34" charset="0"/>
                    <a:cs typeface="Arial" panose="020B0604020202020204" pitchFamily="34" charset="0"/>
                  </a:endParaRPr>
                </a:p>
              </p:txBody>
            </p:sp>
            <p:sp>
              <p:nvSpPr>
                <p:cNvPr id="880" name="TextBox 879"/>
                <p:cNvSpPr txBox="1"/>
                <p:nvPr/>
              </p:nvSpPr>
              <p:spPr>
                <a:xfrm>
                  <a:off x="4855921" y="4522748"/>
                  <a:ext cx="491398" cy="236647"/>
                </a:xfrm>
                <a:prstGeom prst="rect">
                  <a:avLst/>
                </a:prstGeom>
                <a:noFill/>
              </p:spPr>
              <p:txBody>
                <a:bodyPr wrap="none" rtlCol="0" anchor="t" anchorCtr="0">
                  <a:spAutoFit/>
                </a:bodyPr>
                <a:lstStyle/>
                <a:p>
                  <a:pPr algn="ctr"/>
                  <a:r>
                    <a:rPr lang="en-US" sz="1200" dirty="0" smtClean="0">
                      <a:solidFill>
                        <a:srgbClr val="000000"/>
                      </a:solidFill>
                      <a:latin typeface="Arial" panose="020B0604020202020204" pitchFamily="34" charset="0"/>
                      <a:cs typeface="Arial" panose="020B0604020202020204" pitchFamily="34" charset="0"/>
                    </a:rPr>
                    <a:t>75</a:t>
                  </a:r>
                  <a:endParaRPr lang="en-US" sz="1200" dirty="0">
                    <a:solidFill>
                      <a:srgbClr val="000000"/>
                    </a:solidFill>
                    <a:latin typeface="Arial" panose="020B0604020202020204" pitchFamily="34" charset="0"/>
                    <a:cs typeface="Arial" panose="020B0604020202020204" pitchFamily="34" charset="0"/>
                  </a:endParaRPr>
                </a:p>
              </p:txBody>
            </p:sp>
            <p:sp>
              <p:nvSpPr>
                <p:cNvPr id="881" name="TextBox 880"/>
                <p:cNvSpPr txBox="1"/>
                <p:nvPr/>
              </p:nvSpPr>
              <p:spPr>
                <a:xfrm>
                  <a:off x="5503688" y="4522748"/>
                  <a:ext cx="609139" cy="236647"/>
                </a:xfrm>
                <a:prstGeom prst="rect">
                  <a:avLst/>
                </a:prstGeom>
                <a:noFill/>
              </p:spPr>
              <p:txBody>
                <a:bodyPr wrap="none" rtlCol="0" anchor="t" anchorCtr="0">
                  <a:spAutoFit/>
                </a:bodyPr>
                <a:lstStyle/>
                <a:p>
                  <a:pPr algn="ctr"/>
                  <a:r>
                    <a:rPr lang="en-US" sz="1200" dirty="0" smtClean="0">
                      <a:solidFill>
                        <a:srgbClr val="000000"/>
                      </a:solidFill>
                      <a:latin typeface="Arial" panose="020B0604020202020204" pitchFamily="34" charset="0"/>
                      <a:cs typeface="Arial" panose="020B0604020202020204" pitchFamily="34" charset="0"/>
                    </a:rPr>
                    <a:t>100</a:t>
                  </a:r>
                  <a:endParaRPr lang="en-US" sz="1200" dirty="0">
                    <a:solidFill>
                      <a:srgbClr val="000000"/>
                    </a:solidFill>
                    <a:latin typeface="Arial" panose="020B0604020202020204" pitchFamily="34" charset="0"/>
                    <a:cs typeface="Arial" panose="020B0604020202020204" pitchFamily="34" charset="0"/>
                  </a:endParaRPr>
                </a:p>
              </p:txBody>
            </p:sp>
            <p:sp>
              <p:nvSpPr>
                <p:cNvPr id="882" name="TextBox 881"/>
                <p:cNvSpPr txBox="1"/>
                <p:nvPr/>
              </p:nvSpPr>
              <p:spPr>
                <a:xfrm>
                  <a:off x="6219830" y="4522748"/>
                  <a:ext cx="609139" cy="236647"/>
                </a:xfrm>
                <a:prstGeom prst="rect">
                  <a:avLst/>
                </a:prstGeom>
                <a:noFill/>
              </p:spPr>
              <p:txBody>
                <a:bodyPr wrap="none" rtlCol="0" anchor="t" anchorCtr="0">
                  <a:spAutoFit/>
                </a:bodyPr>
                <a:lstStyle/>
                <a:p>
                  <a:pPr algn="ctr"/>
                  <a:r>
                    <a:rPr lang="en-US" sz="1200" dirty="0" smtClean="0">
                      <a:solidFill>
                        <a:srgbClr val="000000"/>
                      </a:solidFill>
                      <a:latin typeface="Arial" panose="020B0604020202020204" pitchFamily="34" charset="0"/>
                      <a:cs typeface="Arial" panose="020B0604020202020204" pitchFamily="34" charset="0"/>
                    </a:rPr>
                    <a:t>125</a:t>
                  </a:r>
                  <a:endParaRPr lang="en-US" sz="1200" dirty="0">
                    <a:solidFill>
                      <a:srgbClr val="000000"/>
                    </a:solidFill>
                    <a:latin typeface="Arial" panose="020B0604020202020204" pitchFamily="34" charset="0"/>
                    <a:cs typeface="Arial" panose="020B0604020202020204" pitchFamily="34" charset="0"/>
                  </a:endParaRPr>
                </a:p>
              </p:txBody>
            </p:sp>
          </p:grpSp>
          <p:sp>
            <p:nvSpPr>
              <p:cNvPr id="722" name="TextBox 721"/>
              <p:cNvSpPr txBox="1"/>
              <p:nvPr/>
            </p:nvSpPr>
            <p:spPr>
              <a:xfrm>
                <a:off x="1282614" y="4877250"/>
                <a:ext cx="1038020" cy="307777"/>
              </a:xfrm>
              <a:prstGeom prst="rect">
                <a:avLst/>
              </a:prstGeom>
              <a:noFill/>
            </p:spPr>
            <p:txBody>
              <a:bodyPr wrap="square" rtlCol="0">
                <a:spAutoFit/>
              </a:bodyPr>
              <a:lstStyle/>
              <a:p>
                <a:r>
                  <a:rPr lang="en-US" sz="1400" dirty="0" smtClean="0"/>
                  <a:t>p=0.30</a:t>
                </a:r>
                <a:endParaRPr lang="en-US" sz="1400" dirty="0"/>
              </a:p>
            </p:txBody>
          </p:sp>
          <p:sp>
            <p:nvSpPr>
              <p:cNvPr id="723" name="TextBox 722"/>
              <p:cNvSpPr txBox="1"/>
              <p:nvPr/>
            </p:nvSpPr>
            <p:spPr>
              <a:xfrm>
                <a:off x="2870586" y="2956373"/>
                <a:ext cx="1191352" cy="646331"/>
              </a:xfrm>
              <a:prstGeom prst="rect">
                <a:avLst/>
              </a:prstGeom>
              <a:noFill/>
            </p:spPr>
            <p:txBody>
              <a:bodyPr wrap="none" rtlCol="0">
                <a:spAutoFit/>
              </a:bodyPr>
              <a:lstStyle/>
              <a:p>
                <a:r>
                  <a:rPr lang="en-US" sz="1200" dirty="0" smtClean="0"/>
                  <a:t>With biopsy</a:t>
                </a:r>
              </a:p>
              <a:p>
                <a:r>
                  <a:rPr lang="en-US" sz="1200" dirty="0" smtClean="0"/>
                  <a:t>Without biopsy</a:t>
                </a:r>
              </a:p>
              <a:p>
                <a:r>
                  <a:rPr lang="en-US" sz="1200" dirty="0" smtClean="0"/>
                  <a:t>Censored</a:t>
                </a:r>
                <a:endParaRPr lang="en-US" sz="1200" dirty="0"/>
              </a:p>
            </p:txBody>
          </p:sp>
          <p:cxnSp>
            <p:nvCxnSpPr>
              <p:cNvPr id="724" name="Straight Connector 723"/>
              <p:cNvCxnSpPr/>
              <p:nvPr/>
            </p:nvCxnSpPr>
            <p:spPr>
              <a:xfrm>
                <a:off x="2495716" y="3106098"/>
                <a:ext cx="285008" cy="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cxnSp>
          <p:cxnSp>
            <p:nvCxnSpPr>
              <p:cNvPr id="725" name="Straight Connector 724"/>
              <p:cNvCxnSpPr/>
              <p:nvPr/>
            </p:nvCxnSpPr>
            <p:spPr>
              <a:xfrm>
                <a:off x="2495716" y="3289953"/>
                <a:ext cx="285008" cy="0"/>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cxnSp>
          <p:cxnSp>
            <p:nvCxnSpPr>
              <p:cNvPr id="726" name="Straight Connector 725"/>
              <p:cNvCxnSpPr/>
              <p:nvPr/>
            </p:nvCxnSpPr>
            <p:spPr>
              <a:xfrm>
                <a:off x="2697229" y="3363659"/>
                <a:ext cx="0" cy="133830"/>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cxnSp>
          <p:cxnSp>
            <p:nvCxnSpPr>
              <p:cNvPr id="727" name="Straight Connector 726"/>
              <p:cNvCxnSpPr/>
              <p:nvPr/>
            </p:nvCxnSpPr>
            <p:spPr>
              <a:xfrm>
                <a:off x="2594462" y="3363659"/>
                <a:ext cx="0" cy="13383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cxnSp>
          <p:grpSp>
            <p:nvGrpSpPr>
              <p:cNvPr id="728" name="Group 727"/>
              <p:cNvGrpSpPr/>
              <p:nvPr/>
            </p:nvGrpSpPr>
            <p:grpSpPr>
              <a:xfrm>
                <a:off x="1267016" y="2889250"/>
                <a:ext cx="2355377" cy="1726660"/>
                <a:chOff x="1267016" y="2889250"/>
                <a:chExt cx="2355377" cy="1726660"/>
              </a:xfrm>
            </p:grpSpPr>
            <p:sp>
              <p:nvSpPr>
                <p:cNvPr id="799" name="Line 2"/>
                <p:cNvSpPr>
                  <a:spLocks noChangeShapeType="1"/>
                </p:cNvSpPr>
                <p:nvPr/>
              </p:nvSpPr>
              <p:spPr bwMode="auto">
                <a:xfrm>
                  <a:off x="2193722" y="3731405"/>
                  <a:ext cx="0" cy="6380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00" name="Line 3"/>
                <p:cNvSpPr>
                  <a:spLocks noChangeShapeType="1"/>
                </p:cNvSpPr>
                <p:nvPr/>
              </p:nvSpPr>
              <p:spPr bwMode="auto">
                <a:xfrm>
                  <a:off x="1820465" y="3386887"/>
                  <a:ext cx="0" cy="6380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01" name="Line 4"/>
                <p:cNvSpPr>
                  <a:spLocks noChangeShapeType="1"/>
                </p:cNvSpPr>
                <p:nvPr/>
              </p:nvSpPr>
              <p:spPr bwMode="auto">
                <a:xfrm>
                  <a:off x="2000658" y="3540006"/>
                  <a:ext cx="0" cy="7656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02" name="Line 5"/>
                <p:cNvSpPr>
                  <a:spLocks noChangeShapeType="1"/>
                </p:cNvSpPr>
                <p:nvPr/>
              </p:nvSpPr>
              <p:spPr bwMode="auto">
                <a:xfrm>
                  <a:off x="2180851" y="3731405"/>
                  <a:ext cx="0" cy="6380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03" name="Line 6"/>
                <p:cNvSpPr>
                  <a:spLocks noChangeShapeType="1"/>
                </p:cNvSpPr>
                <p:nvPr/>
              </p:nvSpPr>
              <p:spPr bwMode="auto">
                <a:xfrm>
                  <a:off x="1588789" y="3169968"/>
                  <a:ext cx="0" cy="7656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04" name="Line 7"/>
                <p:cNvSpPr>
                  <a:spLocks noChangeShapeType="1"/>
                </p:cNvSpPr>
                <p:nvPr/>
              </p:nvSpPr>
              <p:spPr bwMode="auto">
                <a:xfrm>
                  <a:off x="1575918" y="3169968"/>
                  <a:ext cx="0" cy="7656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05" name="Line 8"/>
                <p:cNvSpPr>
                  <a:spLocks noChangeShapeType="1"/>
                </p:cNvSpPr>
                <p:nvPr/>
              </p:nvSpPr>
              <p:spPr bwMode="auto">
                <a:xfrm>
                  <a:off x="1846207" y="3386887"/>
                  <a:ext cx="0" cy="7656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06" name="Line 9"/>
                <p:cNvSpPr>
                  <a:spLocks noChangeShapeType="1"/>
                </p:cNvSpPr>
                <p:nvPr/>
              </p:nvSpPr>
              <p:spPr bwMode="auto">
                <a:xfrm>
                  <a:off x="2065013" y="3591046"/>
                  <a:ext cx="0" cy="7656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07" name="Line 10"/>
                <p:cNvSpPr>
                  <a:spLocks noChangeShapeType="1"/>
                </p:cNvSpPr>
                <p:nvPr/>
              </p:nvSpPr>
              <p:spPr bwMode="auto">
                <a:xfrm>
                  <a:off x="1859078" y="3386887"/>
                  <a:ext cx="0" cy="7656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08" name="Line 11"/>
                <p:cNvSpPr>
                  <a:spLocks noChangeShapeType="1"/>
                </p:cNvSpPr>
                <p:nvPr/>
              </p:nvSpPr>
              <p:spPr bwMode="auto">
                <a:xfrm>
                  <a:off x="1884820" y="3412407"/>
                  <a:ext cx="0" cy="7656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09" name="Line 12"/>
                <p:cNvSpPr>
                  <a:spLocks noChangeShapeType="1"/>
                </p:cNvSpPr>
                <p:nvPr/>
              </p:nvSpPr>
              <p:spPr bwMode="auto">
                <a:xfrm>
                  <a:off x="2129367" y="3654846"/>
                  <a:ext cx="0" cy="7656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10" name="Line 13"/>
                <p:cNvSpPr>
                  <a:spLocks noChangeShapeType="1"/>
                </p:cNvSpPr>
                <p:nvPr/>
              </p:nvSpPr>
              <p:spPr bwMode="auto">
                <a:xfrm>
                  <a:off x="1897691" y="3425167"/>
                  <a:ext cx="0" cy="6380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11" name="Line 14"/>
                <p:cNvSpPr>
                  <a:spLocks noChangeShapeType="1"/>
                </p:cNvSpPr>
                <p:nvPr/>
              </p:nvSpPr>
              <p:spPr bwMode="auto">
                <a:xfrm>
                  <a:off x="1292758" y="2889250"/>
                  <a:ext cx="0" cy="7656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12" name="Line 15"/>
                <p:cNvSpPr>
                  <a:spLocks noChangeShapeType="1"/>
                </p:cNvSpPr>
                <p:nvPr/>
              </p:nvSpPr>
              <p:spPr bwMode="auto">
                <a:xfrm>
                  <a:off x="1485822" y="3029609"/>
                  <a:ext cx="0" cy="7656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13" name="Line 16"/>
                <p:cNvSpPr>
                  <a:spLocks noChangeShapeType="1"/>
                </p:cNvSpPr>
                <p:nvPr/>
              </p:nvSpPr>
              <p:spPr bwMode="auto">
                <a:xfrm>
                  <a:off x="1640272" y="3221008"/>
                  <a:ext cx="0" cy="7656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14" name="Line 17"/>
                <p:cNvSpPr>
                  <a:spLocks noChangeShapeType="1"/>
                </p:cNvSpPr>
                <p:nvPr/>
              </p:nvSpPr>
              <p:spPr bwMode="auto">
                <a:xfrm>
                  <a:off x="1678885" y="3272048"/>
                  <a:ext cx="0" cy="6380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15" name="Line 18"/>
                <p:cNvSpPr>
                  <a:spLocks noChangeShapeType="1"/>
                </p:cNvSpPr>
                <p:nvPr/>
              </p:nvSpPr>
              <p:spPr bwMode="auto">
                <a:xfrm>
                  <a:off x="1627402" y="3221008"/>
                  <a:ext cx="0" cy="7656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16" name="Line 19"/>
                <p:cNvSpPr>
                  <a:spLocks noChangeShapeType="1"/>
                </p:cNvSpPr>
                <p:nvPr/>
              </p:nvSpPr>
              <p:spPr bwMode="auto">
                <a:xfrm>
                  <a:off x="1691756" y="3272048"/>
                  <a:ext cx="0" cy="7656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17" name="Line 20"/>
                <p:cNvSpPr>
                  <a:spLocks noChangeShapeType="1"/>
                </p:cNvSpPr>
                <p:nvPr/>
              </p:nvSpPr>
              <p:spPr bwMode="auto">
                <a:xfrm>
                  <a:off x="1318500" y="2940290"/>
                  <a:ext cx="0" cy="6380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18" name="Line 21"/>
                <p:cNvSpPr>
                  <a:spLocks noChangeShapeType="1"/>
                </p:cNvSpPr>
                <p:nvPr/>
              </p:nvSpPr>
              <p:spPr bwMode="auto">
                <a:xfrm>
                  <a:off x="1730369" y="3323087"/>
                  <a:ext cx="0" cy="6380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19" name="Line 22"/>
                <p:cNvSpPr>
                  <a:spLocks noChangeShapeType="1"/>
                </p:cNvSpPr>
                <p:nvPr/>
              </p:nvSpPr>
              <p:spPr bwMode="auto">
                <a:xfrm>
                  <a:off x="1344241" y="2978569"/>
                  <a:ext cx="0" cy="7656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20" name="Line 23"/>
                <p:cNvSpPr>
                  <a:spLocks noChangeShapeType="1"/>
                </p:cNvSpPr>
                <p:nvPr/>
              </p:nvSpPr>
              <p:spPr bwMode="auto">
                <a:xfrm>
                  <a:off x="2103625" y="3667605"/>
                  <a:ext cx="0" cy="6380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21" name="Line 24"/>
                <p:cNvSpPr>
                  <a:spLocks noChangeShapeType="1"/>
                </p:cNvSpPr>
                <p:nvPr/>
              </p:nvSpPr>
              <p:spPr bwMode="auto">
                <a:xfrm>
                  <a:off x="2039271" y="3591046"/>
                  <a:ext cx="0" cy="7656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22" name="Line 25"/>
                <p:cNvSpPr>
                  <a:spLocks noChangeShapeType="1"/>
                </p:cNvSpPr>
                <p:nvPr/>
              </p:nvSpPr>
              <p:spPr bwMode="auto">
                <a:xfrm>
                  <a:off x="1936303" y="3450687"/>
                  <a:ext cx="0" cy="7656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23" name="Line 26"/>
                <p:cNvSpPr>
                  <a:spLocks noChangeShapeType="1"/>
                </p:cNvSpPr>
                <p:nvPr/>
              </p:nvSpPr>
              <p:spPr bwMode="auto">
                <a:xfrm>
                  <a:off x="1460080" y="3004089"/>
                  <a:ext cx="0" cy="7656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24" name="Line 27"/>
                <p:cNvSpPr>
                  <a:spLocks noChangeShapeType="1"/>
                </p:cNvSpPr>
                <p:nvPr/>
              </p:nvSpPr>
              <p:spPr bwMode="auto">
                <a:xfrm>
                  <a:off x="1987787" y="3540006"/>
                  <a:ext cx="0" cy="6380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25" name="Line 28"/>
                <p:cNvSpPr>
                  <a:spLocks noChangeShapeType="1"/>
                </p:cNvSpPr>
                <p:nvPr/>
              </p:nvSpPr>
              <p:spPr bwMode="auto">
                <a:xfrm>
                  <a:off x="1910562" y="3450687"/>
                  <a:ext cx="0" cy="6380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26" name="Line 29"/>
                <p:cNvSpPr>
                  <a:spLocks noChangeShapeType="1"/>
                </p:cNvSpPr>
                <p:nvPr/>
              </p:nvSpPr>
              <p:spPr bwMode="auto">
                <a:xfrm>
                  <a:off x="2695687" y="4054473"/>
                  <a:ext cx="0" cy="7656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27" name="Line 30"/>
                <p:cNvSpPr>
                  <a:spLocks noChangeShapeType="1"/>
                </p:cNvSpPr>
                <p:nvPr/>
              </p:nvSpPr>
              <p:spPr bwMode="auto">
                <a:xfrm>
                  <a:off x="2721429" y="4054473"/>
                  <a:ext cx="0" cy="7656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28" name="Line 31"/>
                <p:cNvSpPr>
                  <a:spLocks noChangeShapeType="1"/>
                </p:cNvSpPr>
                <p:nvPr/>
              </p:nvSpPr>
              <p:spPr bwMode="auto">
                <a:xfrm>
                  <a:off x="3274878" y="4328042"/>
                  <a:ext cx="0" cy="7656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29" name="Line 32"/>
                <p:cNvSpPr>
                  <a:spLocks noChangeShapeType="1"/>
                </p:cNvSpPr>
                <p:nvPr/>
              </p:nvSpPr>
              <p:spPr bwMode="auto">
                <a:xfrm>
                  <a:off x="3300620" y="4328042"/>
                  <a:ext cx="0" cy="7656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30" name="Line 33"/>
                <p:cNvSpPr>
                  <a:spLocks noChangeShapeType="1"/>
                </p:cNvSpPr>
                <p:nvPr/>
              </p:nvSpPr>
              <p:spPr bwMode="auto">
                <a:xfrm>
                  <a:off x="3159040" y="4328042"/>
                  <a:ext cx="0" cy="7656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31" name="Line 34"/>
                <p:cNvSpPr>
                  <a:spLocks noChangeShapeType="1"/>
                </p:cNvSpPr>
                <p:nvPr/>
              </p:nvSpPr>
              <p:spPr bwMode="auto">
                <a:xfrm>
                  <a:off x="3519426" y="4539350"/>
                  <a:ext cx="0" cy="7656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32" name="Line 35"/>
                <p:cNvSpPr>
                  <a:spLocks noChangeShapeType="1"/>
                </p:cNvSpPr>
                <p:nvPr/>
              </p:nvSpPr>
              <p:spPr bwMode="auto">
                <a:xfrm>
                  <a:off x="1395725" y="3004089"/>
                  <a:ext cx="0" cy="7656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33" name="Line 36"/>
                <p:cNvSpPr>
                  <a:spLocks noChangeShapeType="1"/>
                </p:cNvSpPr>
                <p:nvPr/>
              </p:nvSpPr>
              <p:spPr bwMode="auto">
                <a:xfrm>
                  <a:off x="1408596" y="3004089"/>
                  <a:ext cx="0" cy="7656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34" name="Line 37"/>
                <p:cNvSpPr>
                  <a:spLocks noChangeShapeType="1"/>
                </p:cNvSpPr>
                <p:nvPr/>
              </p:nvSpPr>
              <p:spPr bwMode="auto">
                <a:xfrm>
                  <a:off x="1434338" y="3004089"/>
                  <a:ext cx="0" cy="7656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35" name="Line 38"/>
                <p:cNvSpPr>
                  <a:spLocks noChangeShapeType="1"/>
                </p:cNvSpPr>
                <p:nvPr/>
              </p:nvSpPr>
              <p:spPr bwMode="auto">
                <a:xfrm>
                  <a:off x="1447209" y="3004089"/>
                  <a:ext cx="0" cy="7656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36" name="Line 39"/>
                <p:cNvSpPr>
                  <a:spLocks noChangeShapeType="1"/>
                </p:cNvSpPr>
                <p:nvPr/>
              </p:nvSpPr>
              <p:spPr bwMode="auto">
                <a:xfrm>
                  <a:off x="1511563" y="3093409"/>
                  <a:ext cx="0" cy="7656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37" name="Line 40"/>
                <p:cNvSpPr>
                  <a:spLocks noChangeShapeType="1"/>
                </p:cNvSpPr>
                <p:nvPr/>
              </p:nvSpPr>
              <p:spPr bwMode="auto">
                <a:xfrm>
                  <a:off x="1524434" y="3093409"/>
                  <a:ext cx="0" cy="7656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38" name="Line 41"/>
                <p:cNvSpPr>
                  <a:spLocks noChangeShapeType="1"/>
                </p:cNvSpPr>
                <p:nvPr/>
              </p:nvSpPr>
              <p:spPr bwMode="auto">
                <a:xfrm>
                  <a:off x="1550176" y="3093409"/>
                  <a:ext cx="0" cy="7656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39" name="Line 42"/>
                <p:cNvSpPr>
                  <a:spLocks noChangeShapeType="1"/>
                </p:cNvSpPr>
                <p:nvPr/>
              </p:nvSpPr>
              <p:spPr bwMode="auto">
                <a:xfrm>
                  <a:off x="1563047" y="3093409"/>
                  <a:ext cx="0" cy="7656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40" name="Line 43"/>
                <p:cNvSpPr>
                  <a:spLocks noChangeShapeType="1"/>
                </p:cNvSpPr>
                <p:nvPr/>
              </p:nvSpPr>
              <p:spPr bwMode="auto">
                <a:xfrm>
                  <a:off x="1756111" y="3361367"/>
                  <a:ext cx="0" cy="6380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41" name="Line 44"/>
                <p:cNvSpPr>
                  <a:spLocks noChangeShapeType="1"/>
                </p:cNvSpPr>
                <p:nvPr/>
              </p:nvSpPr>
              <p:spPr bwMode="auto">
                <a:xfrm>
                  <a:off x="1768982" y="3361367"/>
                  <a:ext cx="0" cy="6380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42" name="Line 45"/>
                <p:cNvSpPr>
                  <a:spLocks noChangeShapeType="1"/>
                </p:cNvSpPr>
                <p:nvPr/>
              </p:nvSpPr>
              <p:spPr bwMode="auto">
                <a:xfrm>
                  <a:off x="1781853" y="3361367"/>
                  <a:ext cx="0" cy="6380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43" name="Line 46"/>
                <p:cNvSpPr>
                  <a:spLocks noChangeShapeType="1"/>
                </p:cNvSpPr>
                <p:nvPr/>
              </p:nvSpPr>
              <p:spPr bwMode="auto">
                <a:xfrm>
                  <a:off x="1807594" y="3361367"/>
                  <a:ext cx="0" cy="6380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44" name="Line 47"/>
                <p:cNvSpPr>
                  <a:spLocks noChangeShapeType="1"/>
                </p:cNvSpPr>
                <p:nvPr/>
              </p:nvSpPr>
              <p:spPr bwMode="auto">
                <a:xfrm>
                  <a:off x="2245205" y="3769685"/>
                  <a:ext cx="0" cy="7656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45" name="Line 48"/>
                <p:cNvSpPr>
                  <a:spLocks noChangeShapeType="1"/>
                </p:cNvSpPr>
                <p:nvPr/>
              </p:nvSpPr>
              <p:spPr bwMode="auto">
                <a:xfrm>
                  <a:off x="2258076" y="3769685"/>
                  <a:ext cx="0" cy="7656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46" name="Line 49"/>
                <p:cNvSpPr>
                  <a:spLocks noChangeShapeType="1"/>
                </p:cNvSpPr>
                <p:nvPr/>
              </p:nvSpPr>
              <p:spPr bwMode="auto">
                <a:xfrm>
                  <a:off x="2270947" y="3769685"/>
                  <a:ext cx="0" cy="7656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47" name="Line 50"/>
                <p:cNvSpPr>
                  <a:spLocks noChangeShapeType="1"/>
                </p:cNvSpPr>
                <p:nvPr/>
              </p:nvSpPr>
              <p:spPr bwMode="auto">
                <a:xfrm>
                  <a:off x="2296689" y="3769685"/>
                  <a:ext cx="0" cy="7656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48" name="Line 51"/>
                <p:cNvSpPr>
                  <a:spLocks noChangeShapeType="1"/>
                </p:cNvSpPr>
                <p:nvPr/>
              </p:nvSpPr>
              <p:spPr bwMode="auto">
                <a:xfrm>
                  <a:off x="2399656" y="4003434"/>
                  <a:ext cx="0" cy="7656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49" name="Line 52"/>
                <p:cNvSpPr>
                  <a:spLocks noChangeShapeType="1"/>
                </p:cNvSpPr>
                <p:nvPr/>
              </p:nvSpPr>
              <p:spPr bwMode="auto">
                <a:xfrm>
                  <a:off x="2412527" y="4003434"/>
                  <a:ext cx="0" cy="7656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50" name="Line 53"/>
                <p:cNvSpPr>
                  <a:spLocks noChangeShapeType="1"/>
                </p:cNvSpPr>
                <p:nvPr/>
              </p:nvSpPr>
              <p:spPr bwMode="auto">
                <a:xfrm>
                  <a:off x="2425398" y="4003434"/>
                  <a:ext cx="0" cy="7656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51" name="Line 54"/>
                <p:cNvSpPr>
                  <a:spLocks noChangeShapeType="1"/>
                </p:cNvSpPr>
                <p:nvPr/>
              </p:nvSpPr>
              <p:spPr bwMode="auto">
                <a:xfrm>
                  <a:off x="2451140" y="4003434"/>
                  <a:ext cx="0" cy="7656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52" name="Line 55"/>
                <p:cNvSpPr>
                  <a:spLocks noChangeShapeType="1"/>
                </p:cNvSpPr>
                <p:nvPr/>
              </p:nvSpPr>
              <p:spPr bwMode="auto">
                <a:xfrm>
                  <a:off x="2476882" y="4003434"/>
                  <a:ext cx="0" cy="7656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53" name="Line 56"/>
                <p:cNvSpPr>
                  <a:spLocks noChangeShapeType="1"/>
                </p:cNvSpPr>
                <p:nvPr/>
              </p:nvSpPr>
              <p:spPr bwMode="auto">
                <a:xfrm>
                  <a:off x="2489753" y="4003434"/>
                  <a:ext cx="0" cy="7656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54" name="Line 57"/>
                <p:cNvSpPr>
                  <a:spLocks noChangeShapeType="1"/>
                </p:cNvSpPr>
                <p:nvPr/>
              </p:nvSpPr>
              <p:spPr bwMode="auto">
                <a:xfrm>
                  <a:off x="2502624" y="4003434"/>
                  <a:ext cx="0" cy="7656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55" name="Line 58"/>
                <p:cNvSpPr>
                  <a:spLocks noChangeShapeType="1"/>
                </p:cNvSpPr>
                <p:nvPr/>
              </p:nvSpPr>
              <p:spPr bwMode="auto">
                <a:xfrm>
                  <a:off x="2528365" y="4003434"/>
                  <a:ext cx="0" cy="7656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56" name="Line 59"/>
                <p:cNvSpPr>
                  <a:spLocks noChangeShapeType="1"/>
                </p:cNvSpPr>
                <p:nvPr/>
              </p:nvSpPr>
              <p:spPr bwMode="auto">
                <a:xfrm>
                  <a:off x="2824396" y="4152483"/>
                  <a:ext cx="0" cy="7656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57" name="Line 60"/>
                <p:cNvSpPr>
                  <a:spLocks noChangeShapeType="1"/>
                </p:cNvSpPr>
                <p:nvPr/>
              </p:nvSpPr>
              <p:spPr bwMode="auto">
                <a:xfrm>
                  <a:off x="3609522" y="4539350"/>
                  <a:ext cx="0" cy="7656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58" name="Line 61"/>
                <p:cNvSpPr>
                  <a:spLocks noChangeShapeType="1"/>
                </p:cNvSpPr>
                <p:nvPr/>
              </p:nvSpPr>
              <p:spPr bwMode="auto">
                <a:xfrm>
                  <a:off x="3223395" y="4328042"/>
                  <a:ext cx="0" cy="7656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59" name="Line 62"/>
                <p:cNvSpPr>
                  <a:spLocks noChangeShapeType="1"/>
                </p:cNvSpPr>
                <p:nvPr/>
              </p:nvSpPr>
              <p:spPr bwMode="auto">
                <a:xfrm>
                  <a:off x="3004589" y="4328042"/>
                  <a:ext cx="0" cy="7656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60" name="Line 63"/>
                <p:cNvSpPr>
                  <a:spLocks noChangeShapeType="1"/>
                </p:cNvSpPr>
                <p:nvPr/>
              </p:nvSpPr>
              <p:spPr bwMode="auto">
                <a:xfrm>
                  <a:off x="3570909" y="4539350"/>
                  <a:ext cx="0" cy="7656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61" name="Line 64"/>
                <p:cNvSpPr>
                  <a:spLocks noChangeShapeType="1"/>
                </p:cNvSpPr>
                <p:nvPr/>
              </p:nvSpPr>
              <p:spPr bwMode="auto">
                <a:xfrm>
                  <a:off x="2669945" y="4054473"/>
                  <a:ext cx="0" cy="7656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62" name="Line 65"/>
                <p:cNvSpPr>
                  <a:spLocks noChangeShapeType="1"/>
                </p:cNvSpPr>
                <p:nvPr/>
              </p:nvSpPr>
              <p:spPr bwMode="auto">
                <a:xfrm>
                  <a:off x="2618462" y="4054473"/>
                  <a:ext cx="0" cy="7656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63" name="Line 66"/>
                <p:cNvSpPr>
                  <a:spLocks noChangeShapeType="1"/>
                </p:cNvSpPr>
                <p:nvPr/>
              </p:nvSpPr>
              <p:spPr bwMode="auto">
                <a:xfrm>
                  <a:off x="2592720" y="4054473"/>
                  <a:ext cx="0" cy="7656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64" name="Line 67"/>
                <p:cNvSpPr>
                  <a:spLocks noChangeShapeType="1"/>
                </p:cNvSpPr>
                <p:nvPr/>
              </p:nvSpPr>
              <p:spPr bwMode="auto">
                <a:xfrm>
                  <a:off x="2644204" y="4054473"/>
                  <a:ext cx="0" cy="7656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65" name="Line 68"/>
                <p:cNvSpPr>
                  <a:spLocks noChangeShapeType="1"/>
                </p:cNvSpPr>
                <p:nvPr/>
              </p:nvSpPr>
              <p:spPr bwMode="auto">
                <a:xfrm>
                  <a:off x="1357112" y="2991329"/>
                  <a:ext cx="0" cy="6380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66" name="Freeform 69"/>
                <p:cNvSpPr>
                  <a:spLocks/>
                </p:cNvSpPr>
                <p:nvPr/>
              </p:nvSpPr>
              <p:spPr bwMode="auto">
                <a:xfrm>
                  <a:off x="1267016" y="2889250"/>
                  <a:ext cx="2355377" cy="1692000"/>
                </a:xfrm>
                <a:custGeom>
                  <a:avLst/>
                  <a:gdLst>
                    <a:gd name="T0" fmla="*/ 183 w 183"/>
                    <a:gd name="T1" fmla="*/ 131 h 131"/>
                    <a:gd name="T2" fmla="*/ 165 w 183"/>
                    <a:gd name="T3" fmla="*/ 131 h 131"/>
                    <a:gd name="T4" fmla="*/ 165 w 183"/>
                    <a:gd name="T5" fmla="*/ 114 h 131"/>
                    <a:gd name="T6" fmla="*/ 128 w 183"/>
                    <a:gd name="T7" fmla="*/ 114 h 131"/>
                    <a:gd name="T8" fmla="*/ 128 w 183"/>
                    <a:gd name="T9" fmla="*/ 108 h 131"/>
                    <a:gd name="T10" fmla="*/ 123 w 183"/>
                    <a:gd name="T11" fmla="*/ 108 h 131"/>
                    <a:gd name="T12" fmla="*/ 123 w 183"/>
                    <a:gd name="T13" fmla="*/ 103 h 131"/>
                    <a:gd name="T14" fmla="*/ 119 w 183"/>
                    <a:gd name="T15" fmla="*/ 103 h 131"/>
                    <a:gd name="T16" fmla="*/ 119 w 183"/>
                    <a:gd name="T17" fmla="*/ 98 h 131"/>
                    <a:gd name="T18" fmla="*/ 114 w 183"/>
                    <a:gd name="T19" fmla="*/ 98 h 131"/>
                    <a:gd name="T20" fmla="*/ 114 w 183"/>
                    <a:gd name="T21" fmla="*/ 93 h 131"/>
                    <a:gd name="T22" fmla="*/ 100 w 183"/>
                    <a:gd name="T23" fmla="*/ 93 h 131"/>
                    <a:gd name="T24" fmla="*/ 100 w 183"/>
                    <a:gd name="T25" fmla="*/ 89 h 131"/>
                    <a:gd name="T26" fmla="*/ 87 w 183"/>
                    <a:gd name="T27" fmla="*/ 89 h 131"/>
                    <a:gd name="T28" fmla="*/ 87 w 183"/>
                    <a:gd name="T29" fmla="*/ 82 h 131"/>
                    <a:gd name="T30" fmla="*/ 84 w 183"/>
                    <a:gd name="T31" fmla="*/ 82 h 131"/>
                    <a:gd name="T32" fmla="*/ 84 w 183"/>
                    <a:gd name="T33" fmla="*/ 76 h 131"/>
                    <a:gd name="T34" fmla="*/ 82 w 183"/>
                    <a:gd name="T35" fmla="*/ 76 h 131"/>
                    <a:gd name="T36" fmla="*/ 82 w 183"/>
                    <a:gd name="T37" fmla="*/ 72 h 131"/>
                    <a:gd name="T38" fmla="*/ 74 w 183"/>
                    <a:gd name="T39" fmla="*/ 72 h 131"/>
                    <a:gd name="T40" fmla="*/ 74 w 183"/>
                    <a:gd name="T41" fmla="*/ 69 h 131"/>
                    <a:gd name="T42" fmla="*/ 69 w 183"/>
                    <a:gd name="T43" fmla="*/ 69 h 131"/>
                    <a:gd name="T44" fmla="*/ 69 w 183"/>
                    <a:gd name="T45" fmla="*/ 63 h 131"/>
                    <a:gd name="T46" fmla="*/ 64 w 183"/>
                    <a:gd name="T47" fmla="*/ 63 h 131"/>
                    <a:gd name="T48" fmla="*/ 64 w 183"/>
                    <a:gd name="T49" fmla="*/ 58 h 131"/>
                    <a:gd name="T50" fmla="*/ 59 w 183"/>
                    <a:gd name="T51" fmla="*/ 58 h 131"/>
                    <a:gd name="T52" fmla="*/ 59 w 183"/>
                    <a:gd name="T53" fmla="*/ 53 h 131"/>
                    <a:gd name="T54" fmla="*/ 54 w 183"/>
                    <a:gd name="T55" fmla="*/ 53 h 131"/>
                    <a:gd name="T56" fmla="*/ 54 w 183"/>
                    <a:gd name="T57" fmla="*/ 47 h 131"/>
                    <a:gd name="T58" fmla="*/ 49 w 183"/>
                    <a:gd name="T59" fmla="*/ 47 h 131"/>
                    <a:gd name="T60" fmla="*/ 49 w 183"/>
                    <a:gd name="T61" fmla="*/ 45 h 131"/>
                    <a:gd name="T62" fmla="*/ 47 w 183"/>
                    <a:gd name="T63" fmla="*/ 45 h 131"/>
                    <a:gd name="T64" fmla="*/ 47 w 183"/>
                    <a:gd name="T65" fmla="*/ 42 h 131"/>
                    <a:gd name="T66" fmla="*/ 43 w 183"/>
                    <a:gd name="T67" fmla="*/ 42 h 131"/>
                    <a:gd name="T68" fmla="*/ 43 w 183"/>
                    <a:gd name="T69" fmla="*/ 40 h 131"/>
                    <a:gd name="T70" fmla="*/ 37 w 183"/>
                    <a:gd name="T71" fmla="*/ 40 h 131"/>
                    <a:gd name="T72" fmla="*/ 37 w 183"/>
                    <a:gd name="T73" fmla="*/ 37 h 131"/>
                    <a:gd name="T74" fmla="*/ 34 w 183"/>
                    <a:gd name="T75" fmla="*/ 37 h 131"/>
                    <a:gd name="T76" fmla="*/ 34 w 183"/>
                    <a:gd name="T77" fmla="*/ 33 h 131"/>
                    <a:gd name="T78" fmla="*/ 31 w 183"/>
                    <a:gd name="T79" fmla="*/ 33 h 131"/>
                    <a:gd name="T80" fmla="*/ 31 w 183"/>
                    <a:gd name="T81" fmla="*/ 29 h 131"/>
                    <a:gd name="T82" fmla="*/ 27 w 183"/>
                    <a:gd name="T83" fmla="*/ 29 h 131"/>
                    <a:gd name="T84" fmla="*/ 27 w 183"/>
                    <a:gd name="T85" fmla="*/ 25 h 131"/>
                    <a:gd name="T86" fmla="*/ 23 w 183"/>
                    <a:gd name="T87" fmla="*/ 25 h 131"/>
                    <a:gd name="T88" fmla="*/ 23 w 183"/>
                    <a:gd name="T89" fmla="*/ 19 h 131"/>
                    <a:gd name="T90" fmla="*/ 18 w 183"/>
                    <a:gd name="T91" fmla="*/ 19 h 131"/>
                    <a:gd name="T92" fmla="*/ 18 w 183"/>
                    <a:gd name="T93" fmla="*/ 14 h 131"/>
                    <a:gd name="T94" fmla="*/ 16 w 183"/>
                    <a:gd name="T95" fmla="*/ 14 h 131"/>
                    <a:gd name="T96" fmla="*/ 16 w 183"/>
                    <a:gd name="T97" fmla="*/ 12 h 131"/>
                    <a:gd name="T98" fmla="*/ 9 w 183"/>
                    <a:gd name="T99" fmla="*/ 12 h 131"/>
                    <a:gd name="T100" fmla="*/ 9 w 183"/>
                    <a:gd name="T101" fmla="*/ 10 h 131"/>
                    <a:gd name="T102" fmla="*/ 4 w 183"/>
                    <a:gd name="T103" fmla="*/ 10 h 131"/>
                    <a:gd name="T104" fmla="*/ 4 w 183"/>
                    <a:gd name="T105" fmla="*/ 6 h 131"/>
                    <a:gd name="T106" fmla="*/ 2 w 183"/>
                    <a:gd name="T107" fmla="*/ 6 h 131"/>
                    <a:gd name="T108" fmla="*/ 2 w 183"/>
                    <a:gd name="T109" fmla="*/ 2 h 131"/>
                    <a:gd name="T110" fmla="*/ 0 w 183"/>
                    <a:gd name="T111" fmla="*/ 2 h 131"/>
                    <a:gd name="T112" fmla="*/ 0 w 183"/>
                    <a:gd name="T11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3" h="131">
                      <a:moveTo>
                        <a:pt x="183" y="131"/>
                      </a:moveTo>
                      <a:lnTo>
                        <a:pt x="165" y="131"/>
                      </a:lnTo>
                      <a:lnTo>
                        <a:pt x="165" y="114"/>
                      </a:lnTo>
                      <a:lnTo>
                        <a:pt x="128" y="114"/>
                      </a:lnTo>
                      <a:lnTo>
                        <a:pt x="128" y="108"/>
                      </a:lnTo>
                      <a:lnTo>
                        <a:pt x="123" y="108"/>
                      </a:lnTo>
                      <a:lnTo>
                        <a:pt x="123" y="103"/>
                      </a:lnTo>
                      <a:lnTo>
                        <a:pt x="119" y="103"/>
                      </a:lnTo>
                      <a:lnTo>
                        <a:pt x="119" y="98"/>
                      </a:lnTo>
                      <a:lnTo>
                        <a:pt x="114" y="98"/>
                      </a:lnTo>
                      <a:lnTo>
                        <a:pt x="114" y="93"/>
                      </a:lnTo>
                      <a:lnTo>
                        <a:pt x="100" y="93"/>
                      </a:lnTo>
                      <a:lnTo>
                        <a:pt x="100" y="89"/>
                      </a:lnTo>
                      <a:lnTo>
                        <a:pt x="87" y="89"/>
                      </a:lnTo>
                      <a:lnTo>
                        <a:pt x="87" y="82"/>
                      </a:lnTo>
                      <a:lnTo>
                        <a:pt x="84" y="82"/>
                      </a:lnTo>
                      <a:lnTo>
                        <a:pt x="84" y="76"/>
                      </a:lnTo>
                      <a:lnTo>
                        <a:pt x="82" y="76"/>
                      </a:lnTo>
                      <a:lnTo>
                        <a:pt x="82" y="72"/>
                      </a:lnTo>
                      <a:lnTo>
                        <a:pt x="74" y="72"/>
                      </a:lnTo>
                      <a:lnTo>
                        <a:pt x="74" y="69"/>
                      </a:lnTo>
                      <a:lnTo>
                        <a:pt x="69" y="69"/>
                      </a:lnTo>
                      <a:lnTo>
                        <a:pt x="69" y="63"/>
                      </a:lnTo>
                      <a:lnTo>
                        <a:pt x="64" y="63"/>
                      </a:lnTo>
                      <a:lnTo>
                        <a:pt x="64" y="58"/>
                      </a:lnTo>
                      <a:lnTo>
                        <a:pt x="59" y="58"/>
                      </a:lnTo>
                      <a:lnTo>
                        <a:pt x="59" y="53"/>
                      </a:lnTo>
                      <a:lnTo>
                        <a:pt x="54" y="53"/>
                      </a:lnTo>
                      <a:lnTo>
                        <a:pt x="54" y="47"/>
                      </a:lnTo>
                      <a:lnTo>
                        <a:pt x="49" y="47"/>
                      </a:lnTo>
                      <a:lnTo>
                        <a:pt x="49" y="45"/>
                      </a:lnTo>
                      <a:lnTo>
                        <a:pt x="47" y="45"/>
                      </a:lnTo>
                      <a:lnTo>
                        <a:pt x="47" y="42"/>
                      </a:lnTo>
                      <a:lnTo>
                        <a:pt x="43" y="42"/>
                      </a:lnTo>
                      <a:lnTo>
                        <a:pt x="43" y="40"/>
                      </a:lnTo>
                      <a:lnTo>
                        <a:pt x="37" y="40"/>
                      </a:lnTo>
                      <a:lnTo>
                        <a:pt x="37" y="37"/>
                      </a:lnTo>
                      <a:lnTo>
                        <a:pt x="34" y="37"/>
                      </a:lnTo>
                      <a:lnTo>
                        <a:pt x="34" y="33"/>
                      </a:lnTo>
                      <a:lnTo>
                        <a:pt x="31" y="33"/>
                      </a:lnTo>
                      <a:lnTo>
                        <a:pt x="31" y="29"/>
                      </a:lnTo>
                      <a:lnTo>
                        <a:pt x="27" y="29"/>
                      </a:lnTo>
                      <a:lnTo>
                        <a:pt x="27" y="25"/>
                      </a:lnTo>
                      <a:lnTo>
                        <a:pt x="23" y="25"/>
                      </a:lnTo>
                      <a:lnTo>
                        <a:pt x="23" y="19"/>
                      </a:lnTo>
                      <a:lnTo>
                        <a:pt x="18" y="19"/>
                      </a:lnTo>
                      <a:lnTo>
                        <a:pt x="18" y="14"/>
                      </a:lnTo>
                      <a:lnTo>
                        <a:pt x="16" y="14"/>
                      </a:lnTo>
                      <a:lnTo>
                        <a:pt x="16" y="12"/>
                      </a:lnTo>
                      <a:lnTo>
                        <a:pt x="9" y="12"/>
                      </a:lnTo>
                      <a:lnTo>
                        <a:pt x="9" y="10"/>
                      </a:lnTo>
                      <a:lnTo>
                        <a:pt x="4" y="10"/>
                      </a:lnTo>
                      <a:lnTo>
                        <a:pt x="4" y="6"/>
                      </a:lnTo>
                      <a:lnTo>
                        <a:pt x="2" y="6"/>
                      </a:lnTo>
                      <a:lnTo>
                        <a:pt x="2" y="2"/>
                      </a:lnTo>
                      <a:lnTo>
                        <a:pt x="0" y="2"/>
                      </a:lnTo>
                      <a:lnTo>
                        <a:pt x="0" y="0"/>
                      </a:lnTo>
                    </a:path>
                  </a:pathLst>
                </a:cu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grpSp>
          <p:grpSp>
            <p:nvGrpSpPr>
              <p:cNvPr id="729" name="Group 728"/>
              <p:cNvGrpSpPr/>
              <p:nvPr/>
            </p:nvGrpSpPr>
            <p:grpSpPr>
              <a:xfrm>
                <a:off x="1267016" y="2889248"/>
                <a:ext cx="2649600" cy="1368000"/>
                <a:chOff x="3579813" y="2921000"/>
                <a:chExt cx="1981200" cy="1009650"/>
              </a:xfrm>
            </p:grpSpPr>
            <p:sp>
              <p:nvSpPr>
                <p:cNvPr id="730" name="Line 70"/>
                <p:cNvSpPr>
                  <a:spLocks noChangeShapeType="1"/>
                </p:cNvSpPr>
                <p:nvPr/>
              </p:nvSpPr>
              <p:spPr bwMode="auto">
                <a:xfrm>
                  <a:off x="4922838" y="3873500"/>
                  <a:ext cx="0" cy="57150"/>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31" name="Line 71"/>
                <p:cNvSpPr>
                  <a:spLocks noChangeShapeType="1"/>
                </p:cNvSpPr>
                <p:nvPr/>
              </p:nvSpPr>
              <p:spPr bwMode="auto">
                <a:xfrm>
                  <a:off x="3884613" y="3416300"/>
                  <a:ext cx="0" cy="47625"/>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32" name="Line 72"/>
                <p:cNvSpPr>
                  <a:spLocks noChangeShapeType="1"/>
                </p:cNvSpPr>
                <p:nvPr/>
              </p:nvSpPr>
              <p:spPr bwMode="auto">
                <a:xfrm>
                  <a:off x="4332288" y="3654425"/>
                  <a:ext cx="0" cy="57150"/>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33" name="Line 73"/>
                <p:cNvSpPr>
                  <a:spLocks noChangeShapeType="1"/>
                </p:cNvSpPr>
                <p:nvPr/>
              </p:nvSpPr>
              <p:spPr bwMode="auto">
                <a:xfrm>
                  <a:off x="4256088" y="3597275"/>
                  <a:ext cx="0" cy="57150"/>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34" name="Line 74"/>
                <p:cNvSpPr>
                  <a:spLocks noChangeShapeType="1"/>
                </p:cNvSpPr>
                <p:nvPr/>
              </p:nvSpPr>
              <p:spPr bwMode="auto">
                <a:xfrm>
                  <a:off x="3741738" y="3225800"/>
                  <a:ext cx="0" cy="47625"/>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35" name="Line 75"/>
                <p:cNvSpPr>
                  <a:spLocks noChangeShapeType="1"/>
                </p:cNvSpPr>
                <p:nvPr/>
              </p:nvSpPr>
              <p:spPr bwMode="auto">
                <a:xfrm>
                  <a:off x="3760788" y="3254375"/>
                  <a:ext cx="0" cy="57150"/>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36" name="Line 76"/>
                <p:cNvSpPr>
                  <a:spLocks noChangeShapeType="1"/>
                </p:cNvSpPr>
                <p:nvPr/>
              </p:nvSpPr>
              <p:spPr bwMode="auto">
                <a:xfrm>
                  <a:off x="3875088" y="3416300"/>
                  <a:ext cx="0" cy="47625"/>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37" name="Line 77"/>
                <p:cNvSpPr>
                  <a:spLocks noChangeShapeType="1"/>
                </p:cNvSpPr>
                <p:nvPr/>
              </p:nvSpPr>
              <p:spPr bwMode="auto">
                <a:xfrm>
                  <a:off x="4389438" y="3692525"/>
                  <a:ext cx="0" cy="47625"/>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38" name="Line 78"/>
                <p:cNvSpPr>
                  <a:spLocks noChangeShapeType="1"/>
                </p:cNvSpPr>
                <p:nvPr/>
              </p:nvSpPr>
              <p:spPr bwMode="auto">
                <a:xfrm>
                  <a:off x="3941763" y="3444875"/>
                  <a:ext cx="0" cy="47625"/>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39" name="Line 79"/>
                <p:cNvSpPr>
                  <a:spLocks noChangeShapeType="1"/>
                </p:cNvSpPr>
                <p:nvPr/>
              </p:nvSpPr>
              <p:spPr bwMode="auto">
                <a:xfrm>
                  <a:off x="3856038" y="3387725"/>
                  <a:ext cx="0" cy="47625"/>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40" name="Line 80"/>
                <p:cNvSpPr>
                  <a:spLocks noChangeShapeType="1"/>
                </p:cNvSpPr>
                <p:nvPr/>
              </p:nvSpPr>
              <p:spPr bwMode="auto">
                <a:xfrm>
                  <a:off x="4351338" y="3663950"/>
                  <a:ext cx="0" cy="57150"/>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41" name="Line 81"/>
                <p:cNvSpPr>
                  <a:spLocks noChangeShapeType="1"/>
                </p:cNvSpPr>
                <p:nvPr/>
              </p:nvSpPr>
              <p:spPr bwMode="auto">
                <a:xfrm>
                  <a:off x="3932238" y="3444875"/>
                  <a:ext cx="0" cy="47625"/>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42" name="Line 82"/>
                <p:cNvSpPr>
                  <a:spLocks noChangeShapeType="1"/>
                </p:cNvSpPr>
                <p:nvPr/>
              </p:nvSpPr>
              <p:spPr bwMode="auto">
                <a:xfrm>
                  <a:off x="3703638" y="3149600"/>
                  <a:ext cx="0" cy="47625"/>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43" name="Line 83"/>
                <p:cNvSpPr>
                  <a:spLocks noChangeShapeType="1"/>
                </p:cNvSpPr>
                <p:nvPr/>
              </p:nvSpPr>
              <p:spPr bwMode="auto">
                <a:xfrm>
                  <a:off x="3722688" y="3197225"/>
                  <a:ext cx="0" cy="47625"/>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44" name="Line 84"/>
                <p:cNvSpPr>
                  <a:spLocks noChangeShapeType="1"/>
                </p:cNvSpPr>
                <p:nvPr/>
              </p:nvSpPr>
              <p:spPr bwMode="auto">
                <a:xfrm>
                  <a:off x="3789363" y="3311525"/>
                  <a:ext cx="0" cy="57150"/>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45" name="Line 85"/>
                <p:cNvSpPr>
                  <a:spLocks noChangeShapeType="1"/>
                </p:cNvSpPr>
                <p:nvPr/>
              </p:nvSpPr>
              <p:spPr bwMode="auto">
                <a:xfrm>
                  <a:off x="3817938" y="3349625"/>
                  <a:ext cx="0" cy="47625"/>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46" name="Line 86"/>
                <p:cNvSpPr>
                  <a:spLocks noChangeShapeType="1"/>
                </p:cNvSpPr>
                <p:nvPr/>
              </p:nvSpPr>
              <p:spPr bwMode="auto">
                <a:xfrm>
                  <a:off x="3779838" y="3254375"/>
                  <a:ext cx="0" cy="57150"/>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47" name="Line 87"/>
                <p:cNvSpPr>
                  <a:spLocks noChangeShapeType="1"/>
                </p:cNvSpPr>
                <p:nvPr/>
              </p:nvSpPr>
              <p:spPr bwMode="auto">
                <a:xfrm>
                  <a:off x="3808413" y="3349625"/>
                  <a:ext cx="0" cy="57150"/>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48" name="Line 88"/>
                <p:cNvSpPr>
                  <a:spLocks noChangeShapeType="1"/>
                </p:cNvSpPr>
                <p:nvPr/>
              </p:nvSpPr>
              <p:spPr bwMode="auto">
                <a:xfrm>
                  <a:off x="3684588" y="3111500"/>
                  <a:ext cx="0" cy="47625"/>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49" name="Line 89"/>
                <p:cNvSpPr>
                  <a:spLocks noChangeShapeType="1"/>
                </p:cNvSpPr>
                <p:nvPr/>
              </p:nvSpPr>
              <p:spPr bwMode="auto">
                <a:xfrm>
                  <a:off x="3836988" y="3387725"/>
                  <a:ext cx="0" cy="47625"/>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50" name="Line 90"/>
                <p:cNvSpPr>
                  <a:spLocks noChangeShapeType="1"/>
                </p:cNvSpPr>
                <p:nvPr/>
              </p:nvSpPr>
              <p:spPr bwMode="auto">
                <a:xfrm>
                  <a:off x="3646488" y="3044825"/>
                  <a:ext cx="0" cy="57150"/>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51" name="Line 91"/>
                <p:cNvSpPr>
                  <a:spLocks noChangeShapeType="1"/>
                </p:cNvSpPr>
                <p:nvPr/>
              </p:nvSpPr>
              <p:spPr bwMode="auto">
                <a:xfrm>
                  <a:off x="4484688" y="3692525"/>
                  <a:ext cx="0" cy="47625"/>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52" name="Line 92"/>
                <p:cNvSpPr>
                  <a:spLocks noChangeShapeType="1"/>
                </p:cNvSpPr>
                <p:nvPr/>
              </p:nvSpPr>
              <p:spPr bwMode="auto">
                <a:xfrm>
                  <a:off x="4275138" y="3606800"/>
                  <a:ext cx="0" cy="57150"/>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53" name="Line 93"/>
                <p:cNvSpPr>
                  <a:spLocks noChangeShapeType="1"/>
                </p:cNvSpPr>
                <p:nvPr/>
              </p:nvSpPr>
              <p:spPr bwMode="auto">
                <a:xfrm>
                  <a:off x="4303713" y="3635375"/>
                  <a:ext cx="0" cy="47625"/>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54" name="Line 94"/>
                <p:cNvSpPr>
                  <a:spLocks noChangeShapeType="1"/>
                </p:cNvSpPr>
                <p:nvPr/>
              </p:nvSpPr>
              <p:spPr bwMode="auto">
                <a:xfrm>
                  <a:off x="3665538" y="3111500"/>
                  <a:ext cx="0" cy="47625"/>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55" name="Line 95"/>
                <p:cNvSpPr>
                  <a:spLocks noChangeShapeType="1"/>
                </p:cNvSpPr>
                <p:nvPr/>
              </p:nvSpPr>
              <p:spPr bwMode="auto">
                <a:xfrm>
                  <a:off x="4456113" y="3692525"/>
                  <a:ext cx="0" cy="47625"/>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56" name="Line 96"/>
                <p:cNvSpPr>
                  <a:spLocks noChangeShapeType="1"/>
                </p:cNvSpPr>
                <p:nvPr/>
              </p:nvSpPr>
              <p:spPr bwMode="auto">
                <a:xfrm>
                  <a:off x="4294188" y="3625850"/>
                  <a:ext cx="0" cy="57150"/>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57" name="Line 97"/>
                <p:cNvSpPr>
                  <a:spLocks noChangeShapeType="1"/>
                </p:cNvSpPr>
                <p:nvPr/>
              </p:nvSpPr>
              <p:spPr bwMode="auto">
                <a:xfrm>
                  <a:off x="4999038" y="3873500"/>
                  <a:ext cx="0" cy="57150"/>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58" name="Line 98"/>
                <p:cNvSpPr>
                  <a:spLocks noChangeShapeType="1"/>
                </p:cNvSpPr>
                <p:nvPr/>
              </p:nvSpPr>
              <p:spPr bwMode="auto">
                <a:xfrm>
                  <a:off x="5018088" y="3873500"/>
                  <a:ext cx="0" cy="57150"/>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59" name="Line 99"/>
                <p:cNvSpPr>
                  <a:spLocks noChangeShapeType="1"/>
                </p:cNvSpPr>
                <p:nvPr/>
              </p:nvSpPr>
              <p:spPr bwMode="auto">
                <a:xfrm>
                  <a:off x="5246688" y="3873500"/>
                  <a:ext cx="0" cy="57150"/>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60" name="Line 100"/>
                <p:cNvSpPr>
                  <a:spLocks noChangeShapeType="1"/>
                </p:cNvSpPr>
                <p:nvPr/>
              </p:nvSpPr>
              <p:spPr bwMode="auto">
                <a:xfrm>
                  <a:off x="5265738" y="3873500"/>
                  <a:ext cx="0" cy="57150"/>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61" name="Line 101"/>
                <p:cNvSpPr>
                  <a:spLocks noChangeShapeType="1"/>
                </p:cNvSpPr>
                <p:nvPr/>
              </p:nvSpPr>
              <p:spPr bwMode="auto">
                <a:xfrm>
                  <a:off x="4618038" y="3759200"/>
                  <a:ext cx="0" cy="47625"/>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62" name="Line 102"/>
                <p:cNvSpPr>
                  <a:spLocks noChangeShapeType="1"/>
                </p:cNvSpPr>
                <p:nvPr/>
              </p:nvSpPr>
              <p:spPr bwMode="auto">
                <a:xfrm>
                  <a:off x="5332413" y="3873500"/>
                  <a:ext cx="0" cy="57150"/>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63" name="Line 103"/>
                <p:cNvSpPr>
                  <a:spLocks noChangeShapeType="1"/>
                </p:cNvSpPr>
                <p:nvPr/>
              </p:nvSpPr>
              <p:spPr bwMode="auto">
                <a:xfrm>
                  <a:off x="3979863" y="3473450"/>
                  <a:ext cx="0" cy="57150"/>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64" name="Line 104"/>
                <p:cNvSpPr>
                  <a:spLocks noChangeShapeType="1"/>
                </p:cNvSpPr>
                <p:nvPr/>
              </p:nvSpPr>
              <p:spPr bwMode="auto">
                <a:xfrm>
                  <a:off x="3989388" y="3473450"/>
                  <a:ext cx="0" cy="57150"/>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65" name="Line 105"/>
                <p:cNvSpPr>
                  <a:spLocks noChangeShapeType="1"/>
                </p:cNvSpPr>
                <p:nvPr/>
              </p:nvSpPr>
              <p:spPr bwMode="auto">
                <a:xfrm>
                  <a:off x="3998913" y="3473450"/>
                  <a:ext cx="0" cy="57150"/>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66" name="Line 106"/>
                <p:cNvSpPr>
                  <a:spLocks noChangeShapeType="1"/>
                </p:cNvSpPr>
                <p:nvPr/>
              </p:nvSpPr>
              <p:spPr bwMode="auto">
                <a:xfrm>
                  <a:off x="4017963" y="3473450"/>
                  <a:ext cx="0" cy="57150"/>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67" name="Line 107"/>
                <p:cNvSpPr>
                  <a:spLocks noChangeShapeType="1"/>
                </p:cNvSpPr>
                <p:nvPr/>
              </p:nvSpPr>
              <p:spPr bwMode="auto">
                <a:xfrm>
                  <a:off x="3875088" y="3416300"/>
                  <a:ext cx="0" cy="47625"/>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68" name="Line 108"/>
                <p:cNvSpPr>
                  <a:spLocks noChangeShapeType="1"/>
                </p:cNvSpPr>
                <p:nvPr/>
              </p:nvSpPr>
              <p:spPr bwMode="auto">
                <a:xfrm>
                  <a:off x="3884613" y="3416300"/>
                  <a:ext cx="0" cy="47625"/>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69" name="Line 109"/>
                <p:cNvSpPr>
                  <a:spLocks noChangeShapeType="1"/>
                </p:cNvSpPr>
                <p:nvPr/>
              </p:nvSpPr>
              <p:spPr bwMode="auto">
                <a:xfrm>
                  <a:off x="3894138" y="3416300"/>
                  <a:ext cx="0" cy="47625"/>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70" name="Line 110"/>
                <p:cNvSpPr>
                  <a:spLocks noChangeShapeType="1"/>
                </p:cNvSpPr>
                <p:nvPr/>
              </p:nvSpPr>
              <p:spPr bwMode="auto">
                <a:xfrm>
                  <a:off x="3913188" y="3416300"/>
                  <a:ext cx="0" cy="47625"/>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71" name="Line 111"/>
                <p:cNvSpPr>
                  <a:spLocks noChangeShapeType="1"/>
                </p:cNvSpPr>
                <p:nvPr/>
              </p:nvSpPr>
              <p:spPr bwMode="auto">
                <a:xfrm>
                  <a:off x="4046538" y="3502025"/>
                  <a:ext cx="0" cy="47625"/>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72" name="Line 112"/>
                <p:cNvSpPr>
                  <a:spLocks noChangeShapeType="1"/>
                </p:cNvSpPr>
                <p:nvPr/>
              </p:nvSpPr>
              <p:spPr bwMode="auto">
                <a:xfrm>
                  <a:off x="4065588" y="3502025"/>
                  <a:ext cx="0" cy="47625"/>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73" name="Line 113"/>
                <p:cNvSpPr>
                  <a:spLocks noChangeShapeType="1"/>
                </p:cNvSpPr>
                <p:nvPr/>
              </p:nvSpPr>
              <p:spPr bwMode="auto">
                <a:xfrm>
                  <a:off x="4075113" y="3502025"/>
                  <a:ext cx="0" cy="47625"/>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74" name="Line 114"/>
                <p:cNvSpPr>
                  <a:spLocks noChangeShapeType="1"/>
                </p:cNvSpPr>
                <p:nvPr/>
              </p:nvSpPr>
              <p:spPr bwMode="auto">
                <a:xfrm>
                  <a:off x="4084638" y="3502025"/>
                  <a:ext cx="0" cy="47625"/>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75" name="Line 115"/>
                <p:cNvSpPr>
                  <a:spLocks noChangeShapeType="1"/>
                </p:cNvSpPr>
                <p:nvPr/>
              </p:nvSpPr>
              <p:spPr bwMode="auto">
                <a:xfrm>
                  <a:off x="4132263" y="3549650"/>
                  <a:ext cx="0" cy="47625"/>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76" name="Line 116"/>
                <p:cNvSpPr>
                  <a:spLocks noChangeShapeType="1"/>
                </p:cNvSpPr>
                <p:nvPr/>
              </p:nvSpPr>
              <p:spPr bwMode="auto">
                <a:xfrm>
                  <a:off x="4151313" y="3549650"/>
                  <a:ext cx="0" cy="47625"/>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77" name="Line 117"/>
                <p:cNvSpPr>
                  <a:spLocks noChangeShapeType="1"/>
                </p:cNvSpPr>
                <p:nvPr/>
              </p:nvSpPr>
              <p:spPr bwMode="auto">
                <a:xfrm>
                  <a:off x="4160838" y="3549650"/>
                  <a:ext cx="0" cy="47625"/>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78" name="Line 118"/>
                <p:cNvSpPr>
                  <a:spLocks noChangeShapeType="1"/>
                </p:cNvSpPr>
                <p:nvPr/>
              </p:nvSpPr>
              <p:spPr bwMode="auto">
                <a:xfrm>
                  <a:off x="4170363" y="3549650"/>
                  <a:ext cx="0" cy="47625"/>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79" name="Line 119"/>
                <p:cNvSpPr>
                  <a:spLocks noChangeShapeType="1"/>
                </p:cNvSpPr>
                <p:nvPr/>
              </p:nvSpPr>
              <p:spPr bwMode="auto">
                <a:xfrm>
                  <a:off x="4703763" y="3759200"/>
                  <a:ext cx="0" cy="47625"/>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80" name="Line 120"/>
                <p:cNvSpPr>
                  <a:spLocks noChangeShapeType="1"/>
                </p:cNvSpPr>
                <p:nvPr/>
              </p:nvSpPr>
              <p:spPr bwMode="auto">
                <a:xfrm>
                  <a:off x="4751388" y="3759200"/>
                  <a:ext cx="0" cy="47625"/>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81" name="Line 121"/>
                <p:cNvSpPr>
                  <a:spLocks noChangeShapeType="1"/>
                </p:cNvSpPr>
                <p:nvPr/>
              </p:nvSpPr>
              <p:spPr bwMode="auto">
                <a:xfrm>
                  <a:off x="4789488" y="3759200"/>
                  <a:ext cx="0" cy="47625"/>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82" name="Line 122"/>
                <p:cNvSpPr>
                  <a:spLocks noChangeShapeType="1"/>
                </p:cNvSpPr>
                <p:nvPr/>
              </p:nvSpPr>
              <p:spPr bwMode="auto">
                <a:xfrm>
                  <a:off x="4827588" y="3759200"/>
                  <a:ext cx="0" cy="47625"/>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83" name="Line 123"/>
                <p:cNvSpPr>
                  <a:spLocks noChangeShapeType="1"/>
                </p:cNvSpPr>
                <p:nvPr/>
              </p:nvSpPr>
              <p:spPr bwMode="auto">
                <a:xfrm>
                  <a:off x="4503738" y="3692525"/>
                  <a:ext cx="0" cy="47625"/>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84" name="Line 124"/>
                <p:cNvSpPr>
                  <a:spLocks noChangeShapeType="1"/>
                </p:cNvSpPr>
                <p:nvPr/>
              </p:nvSpPr>
              <p:spPr bwMode="auto">
                <a:xfrm>
                  <a:off x="4522788" y="3692525"/>
                  <a:ext cx="0" cy="47625"/>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85" name="Line 125"/>
                <p:cNvSpPr>
                  <a:spLocks noChangeShapeType="1"/>
                </p:cNvSpPr>
                <p:nvPr/>
              </p:nvSpPr>
              <p:spPr bwMode="auto">
                <a:xfrm>
                  <a:off x="4532313" y="3692525"/>
                  <a:ext cx="0" cy="47625"/>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86" name="Line 126"/>
                <p:cNvSpPr>
                  <a:spLocks noChangeShapeType="1"/>
                </p:cNvSpPr>
                <p:nvPr/>
              </p:nvSpPr>
              <p:spPr bwMode="auto">
                <a:xfrm>
                  <a:off x="4541838" y="3692525"/>
                  <a:ext cx="0" cy="47625"/>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87" name="Line 127"/>
                <p:cNvSpPr>
                  <a:spLocks noChangeShapeType="1"/>
                </p:cNvSpPr>
                <p:nvPr/>
              </p:nvSpPr>
              <p:spPr bwMode="auto">
                <a:xfrm>
                  <a:off x="4656138" y="3749675"/>
                  <a:ext cx="0" cy="57150"/>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88" name="Line 128"/>
                <p:cNvSpPr>
                  <a:spLocks noChangeShapeType="1"/>
                </p:cNvSpPr>
                <p:nvPr/>
              </p:nvSpPr>
              <p:spPr bwMode="auto">
                <a:xfrm>
                  <a:off x="5551488" y="3873500"/>
                  <a:ext cx="0" cy="57150"/>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89" name="Line 129"/>
                <p:cNvSpPr>
                  <a:spLocks noChangeShapeType="1"/>
                </p:cNvSpPr>
                <p:nvPr/>
              </p:nvSpPr>
              <p:spPr bwMode="auto">
                <a:xfrm>
                  <a:off x="5208588" y="3873500"/>
                  <a:ext cx="0" cy="57150"/>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90" name="Line 130"/>
                <p:cNvSpPr>
                  <a:spLocks noChangeShapeType="1"/>
                </p:cNvSpPr>
                <p:nvPr/>
              </p:nvSpPr>
              <p:spPr bwMode="auto">
                <a:xfrm>
                  <a:off x="4570413" y="3721100"/>
                  <a:ext cx="0" cy="57150"/>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91" name="Line 131"/>
                <p:cNvSpPr>
                  <a:spLocks noChangeShapeType="1"/>
                </p:cNvSpPr>
                <p:nvPr/>
              </p:nvSpPr>
              <p:spPr bwMode="auto">
                <a:xfrm>
                  <a:off x="5513388" y="3873500"/>
                  <a:ext cx="0" cy="57150"/>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92" name="Line 132"/>
                <p:cNvSpPr>
                  <a:spLocks noChangeShapeType="1"/>
                </p:cNvSpPr>
                <p:nvPr/>
              </p:nvSpPr>
              <p:spPr bwMode="auto">
                <a:xfrm>
                  <a:off x="4960938" y="3873500"/>
                  <a:ext cx="0" cy="57150"/>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93" name="Line 133"/>
                <p:cNvSpPr>
                  <a:spLocks noChangeShapeType="1"/>
                </p:cNvSpPr>
                <p:nvPr/>
              </p:nvSpPr>
              <p:spPr bwMode="auto">
                <a:xfrm>
                  <a:off x="4875213" y="3816350"/>
                  <a:ext cx="0" cy="57150"/>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94" name="Line 134"/>
                <p:cNvSpPr>
                  <a:spLocks noChangeShapeType="1"/>
                </p:cNvSpPr>
                <p:nvPr/>
              </p:nvSpPr>
              <p:spPr bwMode="auto">
                <a:xfrm>
                  <a:off x="4418013" y="3692525"/>
                  <a:ext cx="0" cy="47625"/>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95" name="Line 135"/>
                <p:cNvSpPr>
                  <a:spLocks noChangeShapeType="1"/>
                </p:cNvSpPr>
                <p:nvPr/>
              </p:nvSpPr>
              <p:spPr bwMode="auto">
                <a:xfrm>
                  <a:off x="5065713" y="3873500"/>
                  <a:ext cx="0" cy="57150"/>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96" name="Line 136"/>
                <p:cNvSpPr>
                  <a:spLocks noChangeShapeType="1"/>
                </p:cNvSpPr>
                <p:nvPr/>
              </p:nvSpPr>
              <p:spPr bwMode="auto">
                <a:xfrm>
                  <a:off x="5094288" y="3873500"/>
                  <a:ext cx="0" cy="57150"/>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97" name="Line 137"/>
                <p:cNvSpPr>
                  <a:spLocks noChangeShapeType="1"/>
                </p:cNvSpPr>
                <p:nvPr/>
              </p:nvSpPr>
              <p:spPr bwMode="auto">
                <a:xfrm>
                  <a:off x="3608388" y="2949575"/>
                  <a:ext cx="0" cy="57150"/>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98" name="Freeform 138"/>
                <p:cNvSpPr>
                  <a:spLocks/>
                </p:cNvSpPr>
                <p:nvPr/>
              </p:nvSpPr>
              <p:spPr bwMode="auto">
                <a:xfrm>
                  <a:off x="3579813" y="2921000"/>
                  <a:ext cx="1981200" cy="981075"/>
                </a:xfrm>
                <a:custGeom>
                  <a:avLst/>
                  <a:gdLst>
                    <a:gd name="T0" fmla="*/ 208 w 208"/>
                    <a:gd name="T1" fmla="*/ 103 h 103"/>
                    <a:gd name="T2" fmla="*/ 137 w 208"/>
                    <a:gd name="T3" fmla="*/ 103 h 103"/>
                    <a:gd name="T4" fmla="*/ 137 w 208"/>
                    <a:gd name="T5" fmla="*/ 97 h 103"/>
                    <a:gd name="T6" fmla="*/ 134 w 208"/>
                    <a:gd name="T7" fmla="*/ 97 h 103"/>
                    <a:gd name="T8" fmla="*/ 134 w 208"/>
                    <a:gd name="T9" fmla="*/ 91 h 103"/>
                    <a:gd name="T10" fmla="*/ 106 w 208"/>
                    <a:gd name="T11" fmla="*/ 91 h 103"/>
                    <a:gd name="T12" fmla="*/ 106 w 208"/>
                    <a:gd name="T13" fmla="*/ 88 h 103"/>
                    <a:gd name="T14" fmla="*/ 103 w 208"/>
                    <a:gd name="T15" fmla="*/ 88 h 103"/>
                    <a:gd name="T16" fmla="*/ 103 w 208"/>
                    <a:gd name="T17" fmla="*/ 84 h 103"/>
                    <a:gd name="T18" fmla="*/ 83 w 208"/>
                    <a:gd name="T19" fmla="*/ 84 h 103"/>
                    <a:gd name="T20" fmla="*/ 83 w 208"/>
                    <a:gd name="T21" fmla="*/ 81 h 103"/>
                    <a:gd name="T22" fmla="*/ 78 w 208"/>
                    <a:gd name="T23" fmla="*/ 81 h 103"/>
                    <a:gd name="T24" fmla="*/ 78 w 208"/>
                    <a:gd name="T25" fmla="*/ 78 h 103"/>
                    <a:gd name="T26" fmla="*/ 74 w 208"/>
                    <a:gd name="T27" fmla="*/ 78 h 103"/>
                    <a:gd name="T28" fmla="*/ 74 w 208"/>
                    <a:gd name="T29" fmla="*/ 76 h 103"/>
                    <a:gd name="T30" fmla="*/ 70 w 208"/>
                    <a:gd name="T31" fmla="*/ 76 h 103"/>
                    <a:gd name="T32" fmla="*/ 70 w 208"/>
                    <a:gd name="T33" fmla="*/ 73 h 103"/>
                    <a:gd name="T34" fmla="*/ 66 w 208"/>
                    <a:gd name="T35" fmla="*/ 73 h 103"/>
                    <a:gd name="T36" fmla="*/ 66 w 208"/>
                    <a:gd name="T37" fmla="*/ 69 h 103"/>
                    <a:gd name="T38" fmla="*/ 58 w 208"/>
                    <a:gd name="T39" fmla="*/ 69 h 103"/>
                    <a:gd name="T40" fmla="*/ 58 w 208"/>
                    <a:gd name="T41" fmla="*/ 67 h 103"/>
                    <a:gd name="T42" fmla="*/ 56 w 208"/>
                    <a:gd name="T43" fmla="*/ 67 h 103"/>
                    <a:gd name="T44" fmla="*/ 56 w 208"/>
                    <a:gd name="T45" fmla="*/ 64 h 103"/>
                    <a:gd name="T46" fmla="*/ 48 w 208"/>
                    <a:gd name="T47" fmla="*/ 64 h 103"/>
                    <a:gd name="T48" fmla="*/ 48 w 208"/>
                    <a:gd name="T49" fmla="*/ 61 h 103"/>
                    <a:gd name="T50" fmla="*/ 40 w 208"/>
                    <a:gd name="T51" fmla="*/ 61 h 103"/>
                    <a:gd name="T52" fmla="*/ 40 w 208"/>
                    <a:gd name="T53" fmla="*/ 59 h 103"/>
                    <a:gd name="T54" fmla="*/ 36 w 208"/>
                    <a:gd name="T55" fmla="*/ 59 h 103"/>
                    <a:gd name="T56" fmla="*/ 36 w 208"/>
                    <a:gd name="T57" fmla="*/ 55 h 103"/>
                    <a:gd name="T58" fmla="*/ 30 w 208"/>
                    <a:gd name="T59" fmla="*/ 55 h 103"/>
                    <a:gd name="T60" fmla="*/ 30 w 208"/>
                    <a:gd name="T61" fmla="*/ 52 h 103"/>
                    <a:gd name="T62" fmla="*/ 26 w 208"/>
                    <a:gd name="T63" fmla="*/ 52 h 103"/>
                    <a:gd name="T64" fmla="*/ 26 w 208"/>
                    <a:gd name="T65" fmla="*/ 49 h 103"/>
                    <a:gd name="T66" fmla="*/ 23 w 208"/>
                    <a:gd name="T67" fmla="*/ 49 h 103"/>
                    <a:gd name="T68" fmla="*/ 23 w 208"/>
                    <a:gd name="T69" fmla="*/ 44 h 103"/>
                    <a:gd name="T70" fmla="*/ 21 w 208"/>
                    <a:gd name="T71" fmla="*/ 44 h 103"/>
                    <a:gd name="T72" fmla="*/ 21 w 208"/>
                    <a:gd name="T73" fmla="*/ 38 h 103"/>
                    <a:gd name="T74" fmla="*/ 18 w 208"/>
                    <a:gd name="T75" fmla="*/ 38 h 103"/>
                    <a:gd name="T76" fmla="*/ 18 w 208"/>
                    <a:gd name="T77" fmla="*/ 35 h 103"/>
                    <a:gd name="T78" fmla="*/ 17 w 208"/>
                    <a:gd name="T79" fmla="*/ 35 h 103"/>
                    <a:gd name="T80" fmla="*/ 17 w 208"/>
                    <a:gd name="T81" fmla="*/ 32 h 103"/>
                    <a:gd name="T82" fmla="*/ 14 w 208"/>
                    <a:gd name="T83" fmla="*/ 32 h 103"/>
                    <a:gd name="T84" fmla="*/ 14 w 208"/>
                    <a:gd name="T85" fmla="*/ 27 h 103"/>
                    <a:gd name="T86" fmla="*/ 12 w 208"/>
                    <a:gd name="T87" fmla="*/ 27 h 103"/>
                    <a:gd name="T88" fmla="*/ 12 w 208"/>
                    <a:gd name="T89" fmla="*/ 23 h 103"/>
                    <a:gd name="T90" fmla="*/ 8 w 208"/>
                    <a:gd name="T91" fmla="*/ 23 h 103"/>
                    <a:gd name="T92" fmla="*/ 8 w 208"/>
                    <a:gd name="T93" fmla="*/ 16 h 103"/>
                    <a:gd name="T94" fmla="*/ 5 w 208"/>
                    <a:gd name="T95" fmla="*/ 16 h 103"/>
                    <a:gd name="T96" fmla="*/ 5 w 208"/>
                    <a:gd name="T97" fmla="*/ 10 h 103"/>
                    <a:gd name="T98" fmla="*/ 3 w 208"/>
                    <a:gd name="T99" fmla="*/ 10 h 103"/>
                    <a:gd name="T100" fmla="*/ 3 w 208"/>
                    <a:gd name="T101" fmla="*/ 6 h 103"/>
                    <a:gd name="T102" fmla="*/ 2 w 208"/>
                    <a:gd name="T103" fmla="*/ 6 h 103"/>
                    <a:gd name="T104" fmla="*/ 2 w 208"/>
                    <a:gd name="T105" fmla="*/ 0 h 103"/>
                    <a:gd name="T106" fmla="*/ 0 w 208"/>
                    <a:gd name="T10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8" h="103">
                      <a:moveTo>
                        <a:pt x="208" y="103"/>
                      </a:moveTo>
                      <a:lnTo>
                        <a:pt x="137" y="103"/>
                      </a:lnTo>
                      <a:lnTo>
                        <a:pt x="137" y="97"/>
                      </a:lnTo>
                      <a:lnTo>
                        <a:pt x="134" y="97"/>
                      </a:lnTo>
                      <a:lnTo>
                        <a:pt x="134" y="91"/>
                      </a:lnTo>
                      <a:lnTo>
                        <a:pt x="106" y="91"/>
                      </a:lnTo>
                      <a:lnTo>
                        <a:pt x="106" y="88"/>
                      </a:lnTo>
                      <a:lnTo>
                        <a:pt x="103" y="88"/>
                      </a:lnTo>
                      <a:lnTo>
                        <a:pt x="103" y="84"/>
                      </a:lnTo>
                      <a:lnTo>
                        <a:pt x="83" y="84"/>
                      </a:lnTo>
                      <a:lnTo>
                        <a:pt x="83" y="81"/>
                      </a:lnTo>
                      <a:lnTo>
                        <a:pt x="78" y="81"/>
                      </a:lnTo>
                      <a:lnTo>
                        <a:pt x="78" y="78"/>
                      </a:lnTo>
                      <a:lnTo>
                        <a:pt x="74" y="78"/>
                      </a:lnTo>
                      <a:lnTo>
                        <a:pt x="74" y="76"/>
                      </a:lnTo>
                      <a:lnTo>
                        <a:pt x="70" y="76"/>
                      </a:lnTo>
                      <a:lnTo>
                        <a:pt x="70" y="73"/>
                      </a:lnTo>
                      <a:lnTo>
                        <a:pt x="66" y="73"/>
                      </a:lnTo>
                      <a:lnTo>
                        <a:pt x="66" y="69"/>
                      </a:lnTo>
                      <a:lnTo>
                        <a:pt x="58" y="69"/>
                      </a:lnTo>
                      <a:lnTo>
                        <a:pt x="58" y="67"/>
                      </a:lnTo>
                      <a:lnTo>
                        <a:pt x="56" y="67"/>
                      </a:lnTo>
                      <a:lnTo>
                        <a:pt x="56" y="64"/>
                      </a:lnTo>
                      <a:lnTo>
                        <a:pt x="48" y="64"/>
                      </a:lnTo>
                      <a:lnTo>
                        <a:pt x="48" y="61"/>
                      </a:lnTo>
                      <a:lnTo>
                        <a:pt x="40" y="61"/>
                      </a:lnTo>
                      <a:lnTo>
                        <a:pt x="40" y="59"/>
                      </a:lnTo>
                      <a:lnTo>
                        <a:pt x="36" y="59"/>
                      </a:lnTo>
                      <a:lnTo>
                        <a:pt x="36" y="55"/>
                      </a:lnTo>
                      <a:lnTo>
                        <a:pt x="30" y="55"/>
                      </a:lnTo>
                      <a:lnTo>
                        <a:pt x="30" y="52"/>
                      </a:lnTo>
                      <a:lnTo>
                        <a:pt x="26" y="52"/>
                      </a:lnTo>
                      <a:lnTo>
                        <a:pt x="26" y="49"/>
                      </a:lnTo>
                      <a:lnTo>
                        <a:pt x="23" y="49"/>
                      </a:lnTo>
                      <a:lnTo>
                        <a:pt x="23" y="44"/>
                      </a:lnTo>
                      <a:lnTo>
                        <a:pt x="21" y="44"/>
                      </a:lnTo>
                      <a:lnTo>
                        <a:pt x="21" y="38"/>
                      </a:lnTo>
                      <a:lnTo>
                        <a:pt x="18" y="38"/>
                      </a:lnTo>
                      <a:lnTo>
                        <a:pt x="18" y="35"/>
                      </a:lnTo>
                      <a:lnTo>
                        <a:pt x="17" y="35"/>
                      </a:lnTo>
                      <a:lnTo>
                        <a:pt x="17" y="32"/>
                      </a:lnTo>
                      <a:lnTo>
                        <a:pt x="14" y="32"/>
                      </a:lnTo>
                      <a:lnTo>
                        <a:pt x="14" y="27"/>
                      </a:lnTo>
                      <a:lnTo>
                        <a:pt x="12" y="27"/>
                      </a:lnTo>
                      <a:lnTo>
                        <a:pt x="12" y="23"/>
                      </a:lnTo>
                      <a:lnTo>
                        <a:pt x="8" y="23"/>
                      </a:lnTo>
                      <a:lnTo>
                        <a:pt x="8" y="16"/>
                      </a:lnTo>
                      <a:lnTo>
                        <a:pt x="5" y="16"/>
                      </a:lnTo>
                      <a:lnTo>
                        <a:pt x="5" y="10"/>
                      </a:lnTo>
                      <a:lnTo>
                        <a:pt x="3" y="10"/>
                      </a:lnTo>
                      <a:lnTo>
                        <a:pt x="3" y="6"/>
                      </a:lnTo>
                      <a:lnTo>
                        <a:pt x="2" y="6"/>
                      </a:lnTo>
                      <a:lnTo>
                        <a:pt x="2" y="0"/>
                      </a:lnTo>
                      <a:lnTo>
                        <a:pt x="0" y="0"/>
                      </a:lnTo>
                    </a:path>
                  </a:pathLst>
                </a:cu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grpSp>
        </p:grpSp>
        <p:sp>
          <p:nvSpPr>
            <p:cNvPr id="602" name="TextBox 601"/>
            <p:cNvSpPr txBox="1"/>
            <p:nvPr/>
          </p:nvSpPr>
          <p:spPr>
            <a:xfrm>
              <a:off x="4663440" y="2189336"/>
              <a:ext cx="4302548" cy="738664"/>
            </a:xfrm>
            <a:prstGeom prst="rect">
              <a:avLst/>
            </a:prstGeom>
            <a:noFill/>
          </p:spPr>
          <p:txBody>
            <a:bodyPr wrap="square" rtlCol="0">
              <a:spAutoFit/>
            </a:bodyPr>
            <a:lstStyle/>
            <a:p>
              <a:pPr algn="ctr"/>
              <a:r>
                <a:rPr lang="en-US" sz="1400" b="1" dirty="0" smtClean="0"/>
                <a:t>Local recurrence-free survival for patients </a:t>
              </a:r>
              <a:br>
                <a:rPr lang="en-US" sz="1400" b="1" dirty="0" smtClean="0"/>
              </a:br>
              <a:r>
                <a:rPr lang="en-US" sz="1400" b="1" dirty="0" smtClean="0"/>
                <a:t>with a biopsy via the trans-abdominal or </a:t>
              </a:r>
              <a:br>
                <a:rPr lang="en-US" sz="1400" b="1" dirty="0" smtClean="0"/>
              </a:br>
              <a:r>
                <a:rPr lang="en-US" sz="1400" b="1" dirty="0" smtClean="0"/>
                <a:t>trans-retroperitoneal route</a:t>
              </a:r>
              <a:endParaRPr lang="en-US" sz="1400" b="1" dirty="0"/>
            </a:p>
          </p:txBody>
        </p:sp>
        <p:grpSp>
          <p:nvGrpSpPr>
            <p:cNvPr id="603" name="Group 602"/>
            <p:cNvGrpSpPr/>
            <p:nvPr/>
          </p:nvGrpSpPr>
          <p:grpSpPr>
            <a:xfrm>
              <a:off x="4774301" y="3106551"/>
              <a:ext cx="3729317" cy="3090048"/>
              <a:chOff x="1660727" y="2275915"/>
              <a:chExt cx="5168242" cy="2639902"/>
            </a:xfrm>
          </p:grpSpPr>
          <p:grpSp>
            <p:nvGrpSpPr>
              <p:cNvPr id="692" name="Group 691"/>
              <p:cNvGrpSpPr/>
              <p:nvPr/>
            </p:nvGrpSpPr>
            <p:grpSpPr>
              <a:xfrm>
                <a:off x="2614623" y="2396465"/>
                <a:ext cx="3906738" cy="2171700"/>
                <a:chOff x="836615" y="2448719"/>
                <a:chExt cx="3906738" cy="2171700"/>
              </a:xfrm>
            </p:grpSpPr>
            <p:sp>
              <p:nvSpPr>
                <p:cNvPr id="708" name="Freeform 707"/>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709"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710"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711" name="Line 8"/>
                <p:cNvSpPr>
                  <a:spLocks noChangeShapeType="1"/>
                </p:cNvSpPr>
                <p:nvPr/>
              </p:nvSpPr>
              <p:spPr bwMode="auto">
                <a:xfrm>
                  <a:off x="836615" y="322872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712" name="Line 9"/>
                <p:cNvSpPr>
                  <a:spLocks noChangeShapeType="1"/>
                </p:cNvSpPr>
                <p:nvPr/>
              </p:nvSpPr>
              <p:spPr bwMode="auto">
                <a:xfrm>
                  <a:off x="836615" y="362736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713" name="Line 10"/>
                <p:cNvSpPr>
                  <a:spLocks noChangeShapeType="1"/>
                </p:cNvSpPr>
                <p:nvPr/>
              </p:nvSpPr>
              <p:spPr bwMode="auto">
                <a:xfrm>
                  <a:off x="836615" y="401736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714"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715" name="Line 12"/>
                <p:cNvSpPr>
                  <a:spLocks noChangeShapeType="1"/>
                </p:cNvSpPr>
                <p:nvPr/>
              </p:nvSpPr>
              <p:spPr bwMode="auto">
                <a:xfrm>
                  <a:off x="331787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716" name="Line 13"/>
                <p:cNvSpPr>
                  <a:spLocks noChangeShapeType="1"/>
                </p:cNvSpPr>
                <p:nvPr/>
              </p:nvSpPr>
              <p:spPr bwMode="auto">
                <a:xfrm>
                  <a:off x="2590370"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717" name="Line 14"/>
                <p:cNvSpPr>
                  <a:spLocks noChangeShapeType="1"/>
                </p:cNvSpPr>
                <p:nvPr/>
              </p:nvSpPr>
              <p:spPr bwMode="auto">
                <a:xfrm>
                  <a:off x="403167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718"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719" name="Line 19"/>
                <p:cNvSpPr>
                  <a:spLocks noChangeShapeType="1"/>
                </p:cNvSpPr>
                <p:nvPr/>
              </p:nvSpPr>
              <p:spPr bwMode="auto">
                <a:xfrm>
                  <a:off x="188436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720" name="Line 21"/>
                <p:cNvSpPr>
                  <a:spLocks noChangeShapeType="1"/>
                </p:cNvSpPr>
                <p:nvPr/>
              </p:nvSpPr>
              <p:spPr bwMode="auto">
                <a:xfrm>
                  <a:off x="116119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latin typeface="Arial" panose="020B0604020202020204" pitchFamily="34" charset="0"/>
                    <a:cs typeface="Arial" panose="020B0604020202020204" pitchFamily="34" charset="0"/>
                  </a:endParaRPr>
                </a:p>
              </p:txBody>
            </p:sp>
          </p:grpSp>
          <p:sp>
            <p:nvSpPr>
              <p:cNvPr id="693" name="TextBox 692"/>
              <p:cNvSpPr txBox="1"/>
              <p:nvPr/>
            </p:nvSpPr>
            <p:spPr>
              <a:xfrm rot="16200000">
                <a:off x="914432" y="3250322"/>
                <a:ext cx="1876467" cy="383877"/>
              </a:xfrm>
              <a:prstGeom prst="rect">
                <a:avLst/>
              </a:prstGeom>
              <a:noFill/>
            </p:spPr>
            <p:txBody>
              <a:bodyPr wrap="none" rtlCol="0">
                <a:spAutoFit/>
              </a:bodyPr>
              <a:lstStyle/>
              <a:p>
                <a:pPr algn="ctr" fontAlgn="base">
                  <a:spcBef>
                    <a:spcPct val="0"/>
                  </a:spcBef>
                  <a:spcAft>
                    <a:spcPct val="0"/>
                  </a:spcAft>
                </a:pPr>
                <a:r>
                  <a:rPr lang="en-US" sz="1200" dirty="0" smtClean="0">
                    <a:solidFill>
                      <a:srgbClr val="000000"/>
                    </a:solidFill>
                    <a:latin typeface="Arial" panose="020B0604020202020204" pitchFamily="34" charset="0"/>
                    <a:cs typeface="Arial" panose="020B0604020202020204" pitchFamily="34" charset="0"/>
                  </a:rPr>
                  <a:t>Local recurrence-free survival</a:t>
                </a:r>
                <a:endParaRPr lang="en-US" sz="1200" dirty="0">
                  <a:solidFill>
                    <a:srgbClr val="000000"/>
                  </a:solidFill>
                  <a:latin typeface="Arial" panose="020B0604020202020204" pitchFamily="34" charset="0"/>
                  <a:cs typeface="Arial" panose="020B0604020202020204" pitchFamily="34" charset="0"/>
                </a:endParaRPr>
              </a:p>
            </p:txBody>
          </p:sp>
          <p:sp>
            <p:nvSpPr>
              <p:cNvPr id="694" name="TextBox 693"/>
              <p:cNvSpPr txBox="1"/>
              <p:nvPr/>
            </p:nvSpPr>
            <p:spPr>
              <a:xfrm>
                <a:off x="4026146" y="4679170"/>
                <a:ext cx="1538705" cy="236647"/>
              </a:xfrm>
              <a:prstGeom prst="rect">
                <a:avLst/>
              </a:prstGeom>
              <a:noFill/>
            </p:spPr>
            <p:txBody>
              <a:bodyPr wrap="none" rtlCol="0">
                <a:spAutoFit/>
              </a:bodyPr>
              <a:lstStyle/>
              <a:p>
                <a:pPr algn="ctr" fontAlgn="base">
                  <a:spcBef>
                    <a:spcPct val="0"/>
                  </a:spcBef>
                  <a:spcAft>
                    <a:spcPct val="0"/>
                  </a:spcAft>
                </a:pPr>
                <a:r>
                  <a:rPr lang="en-US" sz="1200" dirty="0" smtClean="0">
                    <a:solidFill>
                      <a:srgbClr val="000000"/>
                    </a:solidFill>
                    <a:latin typeface="Arial" panose="020B0604020202020204" pitchFamily="34" charset="0"/>
                    <a:cs typeface="Arial" panose="020B0604020202020204" pitchFamily="34" charset="0"/>
                  </a:rPr>
                  <a:t>Time, months</a:t>
                </a:r>
                <a:endParaRPr lang="en-US" sz="1200" dirty="0">
                  <a:solidFill>
                    <a:srgbClr val="000000"/>
                  </a:solidFill>
                  <a:latin typeface="Arial" panose="020B0604020202020204" pitchFamily="34" charset="0"/>
                  <a:cs typeface="Arial" panose="020B0604020202020204" pitchFamily="34" charset="0"/>
                </a:endParaRPr>
              </a:p>
            </p:txBody>
          </p:sp>
          <p:sp>
            <p:nvSpPr>
              <p:cNvPr id="695" name="TextBox 694"/>
              <p:cNvSpPr txBox="1"/>
              <p:nvPr/>
            </p:nvSpPr>
            <p:spPr>
              <a:xfrm>
                <a:off x="2063870" y="2275915"/>
                <a:ext cx="551378" cy="236647"/>
              </a:xfrm>
              <a:prstGeom prst="rect">
                <a:avLst/>
              </a:prstGeom>
              <a:noFill/>
            </p:spPr>
            <p:txBody>
              <a:bodyPr wrap="none" rtlCol="0" anchor="ctr" anchorCtr="0">
                <a:spAutoFit/>
              </a:bodyPr>
              <a:lstStyle/>
              <a:p>
                <a:pPr algn="r"/>
                <a:r>
                  <a:rPr lang="en-US" sz="1200" dirty="0" smtClean="0">
                    <a:solidFill>
                      <a:srgbClr val="000000"/>
                    </a:solidFill>
                    <a:latin typeface="Arial" panose="020B0604020202020204" pitchFamily="34" charset="0"/>
                    <a:cs typeface="Arial" panose="020B0604020202020204" pitchFamily="34" charset="0"/>
                  </a:rPr>
                  <a:t>1.0</a:t>
                </a:r>
                <a:endParaRPr lang="en-US" sz="1200" dirty="0">
                  <a:solidFill>
                    <a:srgbClr val="000000"/>
                  </a:solidFill>
                  <a:latin typeface="Arial" panose="020B0604020202020204" pitchFamily="34" charset="0"/>
                  <a:cs typeface="Arial" panose="020B0604020202020204" pitchFamily="34" charset="0"/>
                </a:endParaRPr>
              </a:p>
            </p:txBody>
          </p:sp>
          <p:sp>
            <p:nvSpPr>
              <p:cNvPr id="696" name="TextBox 695"/>
              <p:cNvSpPr txBox="1"/>
              <p:nvPr/>
            </p:nvSpPr>
            <p:spPr>
              <a:xfrm>
                <a:off x="2063874" y="2671791"/>
                <a:ext cx="551378" cy="236647"/>
              </a:xfrm>
              <a:prstGeom prst="rect">
                <a:avLst/>
              </a:prstGeom>
              <a:noFill/>
            </p:spPr>
            <p:txBody>
              <a:bodyPr wrap="none" rtlCol="0" anchor="ctr" anchorCtr="0">
                <a:spAutoFit/>
              </a:bodyPr>
              <a:lstStyle/>
              <a:p>
                <a:pPr algn="r"/>
                <a:r>
                  <a:rPr lang="en-US" sz="1200" dirty="0" smtClean="0">
                    <a:solidFill>
                      <a:srgbClr val="000000"/>
                    </a:solidFill>
                    <a:latin typeface="Arial" panose="020B0604020202020204" pitchFamily="34" charset="0"/>
                    <a:cs typeface="Arial" panose="020B0604020202020204" pitchFamily="34" charset="0"/>
                  </a:rPr>
                  <a:t>0.8</a:t>
                </a:r>
                <a:endParaRPr lang="en-US" sz="1200" dirty="0">
                  <a:solidFill>
                    <a:srgbClr val="000000"/>
                  </a:solidFill>
                  <a:latin typeface="Arial" panose="020B0604020202020204" pitchFamily="34" charset="0"/>
                  <a:cs typeface="Arial" panose="020B0604020202020204" pitchFamily="34" charset="0"/>
                </a:endParaRPr>
              </a:p>
            </p:txBody>
          </p:sp>
          <p:sp>
            <p:nvSpPr>
              <p:cNvPr id="697" name="TextBox 696"/>
              <p:cNvSpPr txBox="1"/>
              <p:nvPr/>
            </p:nvSpPr>
            <p:spPr>
              <a:xfrm>
                <a:off x="2063872" y="3057288"/>
                <a:ext cx="551379" cy="236647"/>
              </a:xfrm>
              <a:prstGeom prst="rect">
                <a:avLst/>
              </a:prstGeom>
              <a:noFill/>
            </p:spPr>
            <p:txBody>
              <a:bodyPr wrap="none" rtlCol="0" anchor="ctr" anchorCtr="0">
                <a:spAutoFit/>
              </a:bodyPr>
              <a:lstStyle/>
              <a:p>
                <a:pPr algn="r"/>
                <a:r>
                  <a:rPr lang="en-US" sz="1200" dirty="0" smtClean="0">
                    <a:solidFill>
                      <a:srgbClr val="000000"/>
                    </a:solidFill>
                    <a:latin typeface="Arial" panose="020B0604020202020204" pitchFamily="34" charset="0"/>
                    <a:cs typeface="Arial" panose="020B0604020202020204" pitchFamily="34" charset="0"/>
                  </a:rPr>
                  <a:t>0.6</a:t>
                </a:r>
                <a:endParaRPr lang="en-US" sz="1200" dirty="0">
                  <a:solidFill>
                    <a:srgbClr val="000000"/>
                  </a:solidFill>
                  <a:latin typeface="Arial" panose="020B0604020202020204" pitchFamily="34" charset="0"/>
                  <a:cs typeface="Arial" panose="020B0604020202020204" pitchFamily="34" charset="0"/>
                </a:endParaRPr>
              </a:p>
            </p:txBody>
          </p:sp>
          <p:sp>
            <p:nvSpPr>
              <p:cNvPr id="698" name="TextBox 697"/>
              <p:cNvSpPr txBox="1"/>
              <p:nvPr/>
            </p:nvSpPr>
            <p:spPr>
              <a:xfrm>
                <a:off x="2063872" y="3455746"/>
                <a:ext cx="551379" cy="236647"/>
              </a:xfrm>
              <a:prstGeom prst="rect">
                <a:avLst/>
              </a:prstGeom>
              <a:noFill/>
            </p:spPr>
            <p:txBody>
              <a:bodyPr wrap="none" rtlCol="0" anchor="ctr" anchorCtr="0">
                <a:spAutoFit/>
              </a:bodyPr>
              <a:lstStyle/>
              <a:p>
                <a:pPr algn="r"/>
                <a:r>
                  <a:rPr lang="en-US" sz="1200" dirty="0" smtClean="0">
                    <a:solidFill>
                      <a:srgbClr val="000000"/>
                    </a:solidFill>
                    <a:latin typeface="Arial" panose="020B0604020202020204" pitchFamily="34" charset="0"/>
                    <a:cs typeface="Arial" panose="020B0604020202020204" pitchFamily="34" charset="0"/>
                  </a:rPr>
                  <a:t>0.4</a:t>
                </a:r>
                <a:endParaRPr lang="en-US" sz="1200" dirty="0">
                  <a:solidFill>
                    <a:srgbClr val="000000"/>
                  </a:solidFill>
                  <a:latin typeface="Arial" panose="020B0604020202020204" pitchFamily="34" charset="0"/>
                  <a:cs typeface="Arial" panose="020B0604020202020204" pitchFamily="34" charset="0"/>
                </a:endParaRPr>
              </a:p>
            </p:txBody>
          </p:sp>
          <p:sp>
            <p:nvSpPr>
              <p:cNvPr id="699" name="TextBox 698"/>
              <p:cNvSpPr txBox="1"/>
              <p:nvPr/>
            </p:nvSpPr>
            <p:spPr>
              <a:xfrm>
                <a:off x="2063872" y="3845563"/>
                <a:ext cx="551379" cy="236647"/>
              </a:xfrm>
              <a:prstGeom prst="rect">
                <a:avLst/>
              </a:prstGeom>
              <a:noFill/>
            </p:spPr>
            <p:txBody>
              <a:bodyPr wrap="none" rtlCol="0" anchor="ctr" anchorCtr="0">
                <a:spAutoFit/>
              </a:bodyPr>
              <a:lstStyle/>
              <a:p>
                <a:pPr algn="r"/>
                <a:r>
                  <a:rPr lang="en-US" sz="1200" dirty="0" smtClean="0">
                    <a:solidFill>
                      <a:srgbClr val="000000"/>
                    </a:solidFill>
                    <a:latin typeface="Arial" panose="020B0604020202020204" pitchFamily="34" charset="0"/>
                    <a:cs typeface="Arial" panose="020B0604020202020204" pitchFamily="34" charset="0"/>
                  </a:rPr>
                  <a:t>0.2</a:t>
                </a:r>
                <a:endParaRPr lang="en-US" sz="1200" dirty="0">
                  <a:solidFill>
                    <a:srgbClr val="000000"/>
                  </a:solidFill>
                  <a:latin typeface="Arial" panose="020B0604020202020204" pitchFamily="34" charset="0"/>
                  <a:cs typeface="Arial" panose="020B0604020202020204" pitchFamily="34" charset="0"/>
                </a:endParaRPr>
              </a:p>
            </p:txBody>
          </p:sp>
          <p:sp>
            <p:nvSpPr>
              <p:cNvPr id="700" name="TextBox 699"/>
              <p:cNvSpPr txBox="1"/>
              <p:nvPr/>
            </p:nvSpPr>
            <p:spPr>
              <a:xfrm>
                <a:off x="2063875" y="4239700"/>
                <a:ext cx="551379" cy="236647"/>
              </a:xfrm>
              <a:prstGeom prst="rect">
                <a:avLst/>
              </a:prstGeom>
              <a:noFill/>
            </p:spPr>
            <p:txBody>
              <a:bodyPr wrap="none" rtlCol="0" anchor="ctr" anchorCtr="0">
                <a:spAutoFit/>
              </a:bodyPr>
              <a:lstStyle/>
              <a:p>
                <a:pPr algn="r"/>
                <a:r>
                  <a:rPr lang="en-US" sz="1200" dirty="0" smtClean="0">
                    <a:solidFill>
                      <a:srgbClr val="000000"/>
                    </a:solidFill>
                    <a:latin typeface="Arial" panose="020B0604020202020204" pitchFamily="34" charset="0"/>
                    <a:cs typeface="Arial" panose="020B0604020202020204" pitchFamily="34" charset="0"/>
                  </a:rPr>
                  <a:t>0.0</a:t>
                </a:r>
                <a:endParaRPr lang="en-US" sz="1200" dirty="0">
                  <a:solidFill>
                    <a:srgbClr val="000000"/>
                  </a:solidFill>
                  <a:latin typeface="Arial" panose="020B0604020202020204" pitchFamily="34" charset="0"/>
                  <a:cs typeface="Arial" panose="020B0604020202020204" pitchFamily="34" charset="0"/>
                </a:endParaRPr>
              </a:p>
            </p:txBody>
          </p:sp>
          <p:sp>
            <p:nvSpPr>
              <p:cNvPr id="701" name="TextBox 700"/>
              <p:cNvSpPr txBox="1"/>
              <p:nvPr/>
            </p:nvSpPr>
            <p:spPr>
              <a:xfrm>
                <a:off x="2757226" y="4522748"/>
                <a:ext cx="373659" cy="236647"/>
              </a:xfrm>
              <a:prstGeom prst="rect">
                <a:avLst/>
              </a:prstGeom>
              <a:noFill/>
            </p:spPr>
            <p:txBody>
              <a:bodyPr wrap="none" rtlCol="0" anchor="t" anchorCtr="0">
                <a:spAutoFit/>
              </a:bodyPr>
              <a:lstStyle/>
              <a:p>
                <a:pPr algn="ctr"/>
                <a:r>
                  <a:rPr lang="en-US" sz="1200" dirty="0" smtClean="0">
                    <a:solidFill>
                      <a:srgbClr val="000000"/>
                    </a:solidFill>
                    <a:latin typeface="Arial" panose="020B0604020202020204" pitchFamily="34" charset="0"/>
                    <a:cs typeface="Arial" panose="020B0604020202020204" pitchFamily="34" charset="0"/>
                  </a:rPr>
                  <a:t>0</a:t>
                </a:r>
                <a:endParaRPr lang="en-US" sz="1200" dirty="0">
                  <a:solidFill>
                    <a:srgbClr val="000000"/>
                  </a:solidFill>
                  <a:latin typeface="Arial" panose="020B0604020202020204" pitchFamily="34" charset="0"/>
                  <a:cs typeface="Arial" panose="020B0604020202020204" pitchFamily="34" charset="0"/>
                </a:endParaRPr>
              </a:p>
            </p:txBody>
          </p:sp>
          <p:sp>
            <p:nvSpPr>
              <p:cNvPr id="702" name="TextBox 701"/>
              <p:cNvSpPr txBox="1"/>
              <p:nvPr/>
            </p:nvSpPr>
            <p:spPr>
              <a:xfrm>
                <a:off x="3418511" y="4522748"/>
                <a:ext cx="491398" cy="236647"/>
              </a:xfrm>
              <a:prstGeom prst="rect">
                <a:avLst/>
              </a:prstGeom>
              <a:noFill/>
            </p:spPr>
            <p:txBody>
              <a:bodyPr wrap="none" rtlCol="0" anchor="t" anchorCtr="0">
                <a:spAutoFit/>
              </a:bodyPr>
              <a:lstStyle/>
              <a:p>
                <a:pPr algn="ctr"/>
                <a:r>
                  <a:rPr lang="en-US" sz="1200" dirty="0" smtClean="0">
                    <a:solidFill>
                      <a:srgbClr val="000000"/>
                    </a:solidFill>
                    <a:latin typeface="Arial" panose="020B0604020202020204" pitchFamily="34" charset="0"/>
                    <a:cs typeface="Arial" panose="020B0604020202020204" pitchFamily="34" charset="0"/>
                  </a:rPr>
                  <a:t>25</a:t>
                </a:r>
                <a:endParaRPr lang="en-US" sz="1200" dirty="0">
                  <a:solidFill>
                    <a:srgbClr val="000000"/>
                  </a:solidFill>
                  <a:latin typeface="Arial" panose="020B0604020202020204" pitchFamily="34" charset="0"/>
                  <a:cs typeface="Arial" panose="020B0604020202020204" pitchFamily="34" charset="0"/>
                </a:endParaRPr>
              </a:p>
            </p:txBody>
          </p:sp>
          <p:sp>
            <p:nvSpPr>
              <p:cNvPr id="703" name="TextBox 702"/>
              <p:cNvSpPr txBox="1"/>
              <p:nvPr/>
            </p:nvSpPr>
            <p:spPr>
              <a:xfrm>
                <a:off x="4017781" y="4522748"/>
                <a:ext cx="256008" cy="236647"/>
              </a:xfrm>
              <a:prstGeom prst="rect">
                <a:avLst/>
              </a:prstGeom>
              <a:noFill/>
            </p:spPr>
            <p:txBody>
              <a:bodyPr wrap="none" rtlCol="0" anchor="t" anchorCtr="0">
                <a:spAutoFit/>
              </a:bodyPr>
              <a:lstStyle/>
              <a:p>
                <a:pPr algn="ctr"/>
                <a:endParaRPr lang="en-US" sz="1200" dirty="0">
                  <a:solidFill>
                    <a:srgbClr val="000000"/>
                  </a:solidFill>
                  <a:latin typeface="Arial" panose="020B0604020202020204" pitchFamily="34" charset="0"/>
                  <a:cs typeface="Arial" panose="020B0604020202020204" pitchFamily="34" charset="0"/>
                </a:endParaRPr>
              </a:p>
            </p:txBody>
          </p:sp>
          <p:sp>
            <p:nvSpPr>
              <p:cNvPr id="704" name="TextBox 703"/>
              <p:cNvSpPr txBox="1"/>
              <p:nvPr/>
            </p:nvSpPr>
            <p:spPr>
              <a:xfrm>
                <a:off x="4118949" y="4522748"/>
                <a:ext cx="491398" cy="236647"/>
              </a:xfrm>
              <a:prstGeom prst="rect">
                <a:avLst/>
              </a:prstGeom>
              <a:noFill/>
            </p:spPr>
            <p:txBody>
              <a:bodyPr wrap="none" rtlCol="0" anchor="t" anchorCtr="0">
                <a:spAutoFit/>
              </a:bodyPr>
              <a:lstStyle/>
              <a:p>
                <a:pPr algn="ctr"/>
                <a:r>
                  <a:rPr lang="en-US" sz="1200" dirty="0" smtClean="0">
                    <a:solidFill>
                      <a:srgbClr val="000000"/>
                    </a:solidFill>
                    <a:latin typeface="Arial" panose="020B0604020202020204" pitchFamily="34" charset="0"/>
                    <a:cs typeface="Arial" panose="020B0604020202020204" pitchFamily="34" charset="0"/>
                  </a:rPr>
                  <a:t>50</a:t>
                </a:r>
                <a:endParaRPr lang="en-US" sz="1200" dirty="0">
                  <a:solidFill>
                    <a:srgbClr val="000000"/>
                  </a:solidFill>
                  <a:latin typeface="Arial" panose="020B0604020202020204" pitchFamily="34" charset="0"/>
                  <a:cs typeface="Arial" panose="020B0604020202020204" pitchFamily="34" charset="0"/>
                </a:endParaRPr>
              </a:p>
            </p:txBody>
          </p:sp>
          <p:sp>
            <p:nvSpPr>
              <p:cNvPr id="705" name="TextBox 704"/>
              <p:cNvSpPr txBox="1"/>
              <p:nvPr/>
            </p:nvSpPr>
            <p:spPr>
              <a:xfrm>
                <a:off x="4855921" y="4522748"/>
                <a:ext cx="491398" cy="236647"/>
              </a:xfrm>
              <a:prstGeom prst="rect">
                <a:avLst/>
              </a:prstGeom>
              <a:noFill/>
            </p:spPr>
            <p:txBody>
              <a:bodyPr wrap="none" rtlCol="0" anchor="t" anchorCtr="0">
                <a:spAutoFit/>
              </a:bodyPr>
              <a:lstStyle/>
              <a:p>
                <a:pPr algn="ctr"/>
                <a:r>
                  <a:rPr lang="en-US" sz="1200" dirty="0" smtClean="0">
                    <a:solidFill>
                      <a:srgbClr val="000000"/>
                    </a:solidFill>
                    <a:latin typeface="Arial" panose="020B0604020202020204" pitchFamily="34" charset="0"/>
                    <a:cs typeface="Arial" panose="020B0604020202020204" pitchFamily="34" charset="0"/>
                  </a:rPr>
                  <a:t>75</a:t>
                </a:r>
                <a:endParaRPr lang="en-US" sz="1200" dirty="0">
                  <a:solidFill>
                    <a:srgbClr val="000000"/>
                  </a:solidFill>
                  <a:latin typeface="Arial" panose="020B0604020202020204" pitchFamily="34" charset="0"/>
                  <a:cs typeface="Arial" panose="020B0604020202020204" pitchFamily="34" charset="0"/>
                </a:endParaRPr>
              </a:p>
            </p:txBody>
          </p:sp>
          <p:sp>
            <p:nvSpPr>
              <p:cNvPr id="706" name="TextBox 705"/>
              <p:cNvSpPr txBox="1"/>
              <p:nvPr/>
            </p:nvSpPr>
            <p:spPr>
              <a:xfrm>
                <a:off x="5503688" y="4522748"/>
                <a:ext cx="609139" cy="236647"/>
              </a:xfrm>
              <a:prstGeom prst="rect">
                <a:avLst/>
              </a:prstGeom>
              <a:noFill/>
            </p:spPr>
            <p:txBody>
              <a:bodyPr wrap="none" rtlCol="0" anchor="t" anchorCtr="0">
                <a:spAutoFit/>
              </a:bodyPr>
              <a:lstStyle/>
              <a:p>
                <a:pPr algn="ctr"/>
                <a:r>
                  <a:rPr lang="en-US" sz="1200" dirty="0" smtClean="0">
                    <a:solidFill>
                      <a:srgbClr val="000000"/>
                    </a:solidFill>
                    <a:latin typeface="Arial" panose="020B0604020202020204" pitchFamily="34" charset="0"/>
                    <a:cs typeface="Arial" panose="020B0604020202020204" pitchFamily="34" charset="0"/>
                  </a:rPr>
                  <a:t>100</a:t>
                </a:r>
                <a:endParaRPr lang="en-US" sz="1200" dirty="0">
                  <a:solidFill>
                    <a:srgbClr val="000000"/>
                  </a:solidFill>
                  <a:latin typeface="Arial" panose="020B0604020202020204" pitchFamily="34" charset="0"/>
                  <a:cs typeface="Arial" panose="020B0604020202020204" pitchFamily="34" charset="0"/>
                </a:endParaRPr>
              </a:p>
            </p:txBody>
          </p:sp>
          <p:sp>
            <p:nvSpPr>
              <p:cNvPr id="707" name="TextBox 706"/>
              <p:cNvSpPr txBox="1"/>
              <p:nvPr/>
            </p:nvSpPr>
            <p:spPr>
              <a:xfrm>
                <a:off x="6219830" y="4522748"/>
                <a:ext cx="609139" cy="236647"/>
              </a:xfrm>
              <a:prstGeom prst="rect">
                <a:avLst/>
              </a:prstGeom>
              <a:noFill/>
            </p:spPr>
            <p:txBody>
              <a:bodyPr wrap="none" rtlCol="0" anchor="t" anchorCtr="0">
                <a:spAutoFit/>
              </a:bodyPr>
              <a:lstStyle/>
              <a:p>
                <a:pPr algn="ctr"/>
                <a:r>
                  <a:rPr lang="en-US" sz="1200" dirty="0" smtClean="0">
                    <a:solidFill>
                      <a:srgbClr val="000000"/>
                    </a:solidFill>
                    <a:latin typeface="Arial" panose="020B0604020202020204" pitchFamily="34" charset="0"/>
                    <a:cs typeface="Arial" panose="020B0604020202020204" pitchFamily="34" charset="0"/>
                  </a:rPr>
                  <a:t>125</a:t>
                </a:r>
                <a:endParaRPr lang="en-US" sz="1200" dirty="0">
                  <a:solidFill>
                    <a:srgbClr val="000000"/>
                  </a:solidFill>
                  <a:latin typeface="Arial" panose="020B0604020202020204" pitchFamily="34" charset="0"/>
                  <a:cs typeface="Arial" panose="020B0604020202020204" pitchFamily="34" charset="0"/>
                </a:endParaRPr>
              </a:p>
            </p:txBody>
          </p:sp>
        </p:grpSp>
        <p:sp>
          <p:nvSpPr>
            <p:cNvPr id="604" name="TextBox 603"/>
            <p:cNvSpPr txBox="1"/>
            <p:nvPr/>
          </p:nvSpPr>
          <p:spPr>
            <a:xfrm>
              <a:off x="5724294" y="5222020"/>
              <a:ext cx="1038020" cy="307777"/>
            </a:xfrm>
            <a:prstGeom prst="rect">
              <a:avLst/>
            </a:prstGeom>
            <a:noFill/>
          </p:spPr>
          <p:txBody>
            <a:bodyPr wrap="square" rtlCol="0">
              <a:spAutoFit/>
            </a:bodyPr>
            <a:lstStyle/>
            <a:p>
              <a:r>
                <a:rPr lang="en-US" sz="1400" dirty="0" smtClean="0"/>
                <a:t>p=0.72</a:t>
              </a:r>
              <a:endParaRPr lang="en-US" sz="1400" dirty="0"/>
            </a:p>
          </p:txBody>
        </p:sp>
        <p:sp>
          <p:nvSpPr>
            <p:cNvPr id="605" name="TextBox 604"/>
            <p:cNvSpPr txBox="1"/>
            <p:nvPr/>
          </p:nvSpPr>
          <p:spPr>
            <a:xfrm>
              <a:off x="7312266" y="3118268"/>
              <a:ext cx="1653722" cy="830997"/>
            </a:xfrm>
            <a:prstGeom prst="rect">
              <a:avLst/>
            </a:prstGeom>
            <a:noFill/>
          </p:spPr>
          <p:txBody>
            <a:bodyPr wrap="none" rtlCol="0">
              <a:spAutoFit/>
            </a:bodyPr>
            <a:lstStyle/>
            <a:p>
              <a:r>
                <a:rPr lang="en-US" sz="1200" b="1" dirty="0" smtClean="0"/>
                <a:t>Biopsy route</a:t>
              </a:r>
            </a:p>
            <a:p>
              <a:r>
                <a:rPr lang="en-US" sz="1200" dirty="0" smtClean="0"/>
                <a:t>Trans-abdominal </a:t>
              </a:r>
            </a:p>
            <a:p>
              <a:r>
                <a:rPr lang="en-US" sz="1200" dirty="0" smtClean="0"/>
                <a:t>Trans-retroperitoneal </a:t>
              </a:r>
            </a:p>
            <a:p>
              <a:r>
                <a:rPr lang="en-US" sz="1200" dirty="0" smtClean="0"/>
                <a:t>Censored</a:t>
              </a:r>
              <a:endParaRPr lang="en-US" sz="1200" dirty="0"/>
            </a:p>
          </p:txBody>
        </p:sp>
        <p:cxnSp>
          <p:nvCxnSpPr>
            <p:cNvPr id="606" name="Straight Connector 605"/>
            <p:cNvCxnSpPr/>
            <p:nvPr/>
          </p:nvCxnSpPr>
          <p:spPr>
            <a:xfrm>
              <a:off x="6937396" y="3450868"/>
              <a:ext cx="285008"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607" name="Straight Connector 606"/>
            <p:cNvCxnSpPr/>
            <p:nvPr/>
          </p:nvCxnSpPr>
          <p:spPr>
            <a:xfrm>
              <a:off x="6937396" y="3634723"/>
              <a:ext cx="285008"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08" name="Straight Connector 607"/>
            <p:cNvCxnSpPr/>
            <p:nvPr/>
          </p:nvCxnSpPr>
          <p:spPr>
            <a:xfrm>
              <a:off x="7138909" y="3708429"/>
              <a:ext cx="0" cy="1338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09" name="Straight Connector 608"/>
            <p:cNvCxnSpPr/>
            <p:nvPr/>
          </p:nvCxnSpPr>
          <p:spPr>
            <a:xfrm>
              <a:off x="7036142" y="3708429"/>
              <a:ext cx="0" cy="13383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610" name="Group 609"/>
            <p:cNvGrpSpPr/>
            <p:nvPr/>
          </p:nvGrpSpPr>
          <p:grpSpPr>
            <a:xfrm>
              <a:off x="5674372" y="3269629"/>
              <a:ext cx="2603631" cy="1288282"/>
              <a:chOff x="3603625" y="2944813"/>
              <a:chExt cx="1933575" cy="962025"/>
            </a:xfrm>
          </p:grpSpPr>
          <p:sp>
            <p:nvSpPr>
              <p:cNvPr id="646" name="Line 139"/>
              <p:cNvSpPr>
                <a:spLocks noChangeShapeType="1"/>
              </p:cNvSpPr>
              <p:nvPr/>
            </p:nvSpPr>
            <p:spPr bwMode="auto">
              <a:xfrm>
                <a:off x="5241925" y="3849688"/>
                <a:ext cx="0" cy="5715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47" name="Line 140"/>
              <p:cNvSpPr>
                <a:spLocks noChangeShapeType="1"/>
              </p:cNvSpPr>
              <p:nvPr/>
            </p:nvSpPr>
            <p:spPr bwMode="auto">
              <a:xfrm>
                <a:off x="3917950" y="3421063"/>
                <a:ext cx="0" cy="5715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48" name="Line 141"/>
              <p:cNvSpPr>
                <a:spLocks noChangeShapeType="1"/>
              </p:cNvSpPr>
              <p:nvPr/>
            </p:nvSpPr>
            <p:spPr bwMode="auto">
              <a:xfrm>
                <a:off x="4689475" y="3592513"/>
                <a:ext cx="0" cy="47625"/>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49" name="Line 142"/>
              <p:cNvSpPr>
                <a:spLocks noChangeShapeType="1"/>
              </p:cNvSpPr>
              <p:nvPr/>
            </p:nvSpPr>
            <p:spPr bwMode="auto">
              <a:xfrm>
                <a:off x="4460875" y="3592513"/>
                <a:ext cx="0" cy="5715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50" name="Line 143"/>
              <p:cNvSpPr>
                <a:spLocks noChangeShapeType="1"/>
              </p:cNvSpPr>
              <p:nvPr/>
            </p:nvSpPr>
            <p:spPr bwMode="auto">
              <a:xfrm>
                <a:off x="3756025" y="3192463"/>
                <a:ext cx="0" cy="5715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51" name="Line 144"/>
              <p:cNvSpPr>
                <a:spLocks noChangeShapeType="1"/>
              </p:cNvSpPr>
              <p:nvPr/>
            </p:nvSpPr>
            <p:spPr bwMode="auto">
              <a:xfrm>
                <a:off x="3756025" y="3192463"/>
                <a:ext cx="0" cy="5715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52" name="Line 145"/>
              <p:cNvSpPr>
                <a:spLocks noChangeShapeType="1"/>
              </p:cNvSpPr>
              <p:nvPr/>
            </p:nvSpPr>
            <p:spPr bwMode="auto">
              <a:xfrm>
                <a:off x="3898900" y="3392488"/>
                <a:ext cx="0" cy="5715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53" name="Line 146"/>
              <p:cNvSpPr>
                <a:spLocks noChangeShapeType="1"/>
              </p:cNvSpPr>
              <p:nvPr/>
            </p:nvSpPr>
            <p:spPr bwMode="auto">
              <a:xfrm>
                <a:off x="3994150" y="3468688"/>
                <a:ext cx="0" cy="5715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54" name="Line 147"/>
              <p:cNvSpPr>
                <a:spLocks noChangeShapeType="1"/>
              </p:cNvSpPr>
              <p:nvPr/>
            </p:nvSpPr>
            <p:spPr bwMode="auto">
              <a:xfrm>
                <a:off x="3937000" y="3421063"/>
                <a:ext cx="0" cy="47625"/>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55" name="Line 148"/>
              <p:cNvSpPr>
                <a:spLocks noChangeShapeType="1"/>
              </p:cNvSpPr>
              <p:nvPr/>
            </p:nvSpPr>
            <p:spPr bwMode="auto">
              <a:xfrm>
                <a:off x="3965575" y="3449638"/>
                <a:ext cx="0" cy="5715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56" name="Line 149"/>
              <p:cNvSpPr>
                <a:spLocks noChangeShapeType="1"/>
              </p:cNvSpPr>
              <p:nvPr/>
            </p:nvSpPr>
            <p:spPr bwMode="auto">
              <a:xfrm>
                <a:off x="3698875" y="3106738"/>
                <a:ext cx="0" cy="5715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57" name="Line 150"/>
              <p:cNvSpPr>
                <a:spLocks noChangeShapeType="1"/>
              </p:cNvSpPr>
              <p:nvPr/>
            </p:nvSpPr>
            <p:spPr bwMode="auto">
              <a:xfrm>
                <a:off x="3736975" y="3135313"/>
                <a:ext cx="0" cy="5715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58" name="Line 151"/>
              <p:cNvSpPr>
                <a:spLocks noChangeShapeType="1"/>
              </p:cNvSpPr>
              <p:nvPr/>
            </p:nvSpPr>
            <p:spPr bwMode="auto">
              <a:xfrm>
                <a:off x="3679825" y="3106738"/>
                <a:ext cx="0" cy="5715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59" name="Line 152"/>
              <p:cNvSpPr>
                <a:spLocks noChangeShapeType="1"/>
              </p:cNvSpPr>
              <p:nvPr/>
            </p:nvSpPr>
            <p:spPr bwMode="auto">
              <a:xfrm>
                <a:off x="3784600" y="3221038"/>
                <a:ext cx="0" cy="5715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60" name="Line 153"/>
              <p:cNvSpPr>
                <a:spLocks noChangeShapeType="1"/>
              </p:cNvSpPr>
              <p:nvPr/>
            </p:nvSpPr>
            <p:spPr bwMode="auto">
              <a:xfrm>
                <a:off x="3765550" y="3221038"/>
                <a:ext cx="0" cy="5715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61" name="Line 154"/>
              <p:cNvSpPr>
                <a:spLocks noChangeShapeType="1"/>
              </p:cNvSpPr>
              <p:nvPr/>
            </p:nvSpPr>
            <p:spPr bwMode="auto">
              <a:xfrm>
                <a:off x="3775075" y="3221038"/>
                <a:ext cx="0" cy="5715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62" name="Line 155"/>
              <p:cNvSpPr>
                <a:spLocks noChangeShapeType="1"/>
              </p:cNvSpPr>
              <p:nvPr/>
            </p:nvSpPr>
            <p:spPr bwMode="auto">
              <a:xfrm>
                <a:off x="3717925" y="3144838"/>
                <a:ext cx="0" cy="47625"/>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63" name="Line 156"/>
              <p:cNvSpPr>
                <a:spLocks noChangeShapeType="1"/>
              </p:cNvSpPr>
              <p:nvPr/>
            </p:nvSpPr>
            <p:spPr bwMode="auto">
              <a:xfrm>
                <a:off x="3803650" y="3325813"/>
                <a:ext cx="0" cy="5715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64" name="Line 157"/>
              <p:cNvSpPr>
                <a:spLocks noChangeShapeType="1"/>
              </p:cNvSpPr>
              <p:nvPr/>
            </p:nvSpPr>
            <p:spPr bwMode="auto">
              <a:xfrm>
                <a:off x="3641725" y="3021013"/>
                <a:ext cx="0" cy="47625"/>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65" name="Line 158"/>
              <p:cNvSpPr>
                <a:spLocks noChangeShapeType="1"/>
              </p:cNvSpPr>
              <p:nvPr/>
            </p:nvSpPr>
            <p:spPr bwMode="auto">
              <a:xfrm>
                <a:off x="4003675" y="3468688"/>
                <a:ext cx="0" cy="5715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66" name="Line 159"/>
              <p:cNvSpPr>
                <a:spLocks noChangeShapeType="1"/>
              </p:cNvSpPr>
              <p:nvPr/>
            </p:nvSpPr>
            <p:spPr bwMode="auto">
              <a:xfrm>
                <a:off x="4022725" y="3478213"/>
                <a:ext cx="0" cy="47625"/>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67" name="Line 160"/>
              <p:cNvSpPr>
                <a:spLocks noChangeShapeType="1"/>
              </p:cNvSpPr>
              <p:nvPr/>
            </p:nvSpPr>
            <p:spPr bwMode="auto">
              <a:xfrm>
                <a:off x="3670300" y="3078163"/>
                <a:ext cx="0" cy="47625"/>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68" name="Line 161"/>
              <p:cNvSpPr>
                <a:spLocks noChangeShapeType="1"/>
              </p:cNvSpPr>
              <p:nvPr/>
            </p:nvSpPr>
            <p:spPr bwMode="auto">
              <a:xfrm>
                <a:off x="4870450" y="3706813"/>
                <a:ext cx="0" cy="5715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69" name="Line 162"/>
              <p:cNvSpPr>
                <a:spLocks noChangeShapeType="1"/>
              </p:cNvSpPr>
              <p:nvPr/>
            </p:nvSpPr>
            <p:spPr bwMode="auto">
              <a:xfrm>
                <a:off x="4565650" y="3592513"/>
                <a:ext cx="0" cy="47625"/>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70" name="Line 163"/>
              <p:cNvSpPr>
                <a:spLocks noChangeShapeType="1"/>
              </p:cNvSpPr>
              <p:nvPr/>
            </p:nvSpPr>
            <p:spPr bwMode="auto">
              <a:xfrm>
                <a:off x="3832225" y="3354388"/>
                <a:ext cx="0" cy="5715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71" name="Line 164"/>
              <p:cNvSpPr>
                <a:spLocks noChangeShapeType="1"/>
              </p:cNvSpPr>
              <p:nvPr/>
            </p:nvSpPr>
            <p:spPr bwMode="auto">
              <a:xfrm>
                <a:off x="3841750" y="3354388"/>
                <a:ext cx="0" cy="5715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72" name="Line 165"/>
              <p:cNvSpPr>
                <a:spLocks noChangeShapeType="1"/>
              </p:cNvSpPr>
              <p:nvPr/>
            </p:nvSpPr>
            <p:spPr bwMode="auto">
              <a:xfrm>
                <a:off x="3851275" y="3354388"/>
                <a:ext cx="0" cy="5715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73" name="Line 166"/>
              <p:cNvSpPr>
                <a:spLocks noChangeShapeType="1"/>
              </p:cNvSpPr>
              <p:nvPr/>
            </p:nvSpPr>
            <p:spPr bwMode="auto">
              <a:xfrm>
                <a:off x="3870325" y="3354388"/>
                <a:ext cx="0" cy="5715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74" name="Line 167"/>
              <p:cNvSpPr>
                <a:spLocks noChangeShapeType="1"/>
              </p:cNvSpPr>
              <p:nvPr/>
            </p:nvSpPr>
            <p:spPr bwMode="auto">
              <a:xfrm>
                <a:off x="4279900" y="3516313"/>
                <a:ext cx="0" cy="5715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75" name="Line 168"/>
              <p:cNvSpPr>
                <a:spLocks noChangeShapeType="1"/>
              </p:cNvSpPr>
              <p:nvPr/>
            </p:nvSpPr>
            <p:spPr bwMode="auto">
              <a:xfrm>
                <a:off x="4289425" y="3516313"/>
                <a:ext cx="0" cy="5715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76" name="Line 169"/>
              <p:cNvSpPr>
                <a:spLocks noChangeShapeType="1"/>
              </p:cNvSpPr>
              <p:nvPr/>
            </p:nvSpPr>
            <p:spPr bwMode="auto">
              <a:xfrm>
                <a:off x="4298950" y="3516313"/>
                <a:ext cx="0" cy="5715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77" name="Line 170"/>
              <p:cNvSpPr>
                <a:spLocks noChangeShapeType="1"/>
              </p:cNvSpPr>
              <p:nvPr/>
            </p:nvSpPr>
            <p:spPr bwMode="auto">
              <a:xfrm>
                <a:off x="4318000" y="3516313"/>
                <a:ext cx="0" cy="5715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78" name="Line 171"/>
              <p:cNvSpPr>
                <a:spLocks noChangeShapeType="1"/>
              </p:cNvSpPr>
              <p:nvPr/>
            </p:nvSpPr>
            <p:spPr bwMode="auto">
              <a:xfrm>
                <a:off x="4079875" y="3516313"/>
                <a:ext cx="0" cy="47625"/>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79" name="Line 172"/>
              <p:cNvSpPr>
                <a:spLocks noChangeShapeType="1"/>
              </p:cNvSpPr>
              <p:nvPr/>
            </p:nvSpPr>
            <p:spPr bwMode="auto">
              <a:xfrm>
                <a:off x="4089400" y="3516313"/>
                <a:ext cx="0" cy="47625"/>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80" name="Line 173"/>
              <p:cNvSpPr>
                <a:spLocks noChangeShapeType="1"/>
              </p:cNvSpPr>
              <p:nvPr/>
            </p:nvSpPr>
            <p:spPr bwMode="auto">
              <a:xfrm>
                <a:off x="4098925" y="3516313"/>
                <a:ext cx="0" cy="47625"/>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81" name="Line 174"/>
              <p:cNvSpPr>
                <a:spLocks noChangeShapeType="1"/>
              </p:cNvSpPr>
              <p:nvPr/>
            </p:nvSpPr>
            <p:spPr bwMode="auto">
              <a:xfrm>
                <a:off x="4108450" y="3516313"/>
                <a:ext cx="0" cy="47625"/>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82" name="Line 175"/>
              <p:cNvSpPr>
                <a:spLocks noChangeShapeType="1"/>
              </p:cNvSpPr>
              <p:nvPr/>
            </p:nvSpPr>
            <p:spPr bwMode="auto">
              <a:xfrm>
                <a:off x="5003800" y="3849688"/>
                <a:ext cx="0" cy="5715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83" name="Line 176"/>
              <p:cNvSpPr>
                <a:spLocks noChangeShapeType="1"/>
              </p:cNvSpPr>
              <p:nvPr/>
            </p:nvSpPr>
            <p:spPr bwMode="auto">
              <a:xfrm>
                <a:off x="5041900" y="3849688"/>
                <a:ext cx="0" cy="5715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84" name="Line 177"/>
              <p:cNvSpPr>
                <a:spLocks noChangeShapeType="1"/>
              </p:cNvSpPr>
              <p:nvPr/>
            </p:nvSpPr>
            <p:spPr bwMode="auto">
              <a:xfrm>
                <a:off x="5080000" y="3849688"/>
                <a:ext cx="0" cy="5715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85" name="Line 178"/>
              <p:cNvSpPr>
                <a:spLocks noChangeShapeType="1"/>
              </p:cNvSpPr>
              <p:nvPr/>
            </p:nvSpPr>
            <p:spPr bwMode="auto">
              <a:xfrm>
                <a:off x="5118100" y="3849688"/>
                <a:ext cx="0" cy="5715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86" name="Line 179"/>
              <p:cNvSpPr>
                <a:spLocks noChangeShapeType="1"/>
              </p:cNvSpPr>
              <p:nvPr/>
            </p:nvSpPr>
            <p:spPr bwMode="auto">
              <a:xfrm>
                <a:off x="5318125" y="3849688"/>
                <a:ext cx="0" cy="5715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87" name="Line 180"/>
              <p:cNvSpPr>
                <a:spLocks noChangeShapeType="1"/>
              </p:cNvSpPr>
              <p:nvPr/>
            </p:nvSpPr>
            <p:spPr bwMode="auto">
              <a:xfrm>
                <a:off x="5537200" y="3849688"/>
                <a:ext cx="0" cy="5715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88" name="Line 181"/>
              <p:cNvSpPr>
                <a:spLocks noChangeShapeType="1"/>
              </p:cNvSpPr>
              <p:nvPr/>
            </p:nvSpPr>
            <p:spPr bwMode="auto">
              <a:xfrm>
                <a:off x="5194300" y="3849688"/>
                <a:ext cx="0" cy="47625"/>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89" name="Line 182"/>
              <p:cNvSpPr>
                <a:spLocks noChangeShapeType="1"/>
              </p:cNvSpPr>
              <p:nvPr/>
            </p:nvSpPr>
            <p:spPr bwMode="auto">
              <a:xfrm>
                <a:off x="4956175" y="3849688"/>
                <a:ext cx="0" cy="5715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90" name="Line 183"/>
              <p:cNvSpPr>
                <a:spLocks noChangeShapeType="1"/>
              </p:cNvSpPr>
              <p:nvPr/>
            </p:nvSpPr>
            <p:spPr bwMode="auto">
              <a:xfrm>
                <a:off x="3613150" y="2982913"/>
                <a:ext cx="0" cy="5715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91" name="Freeform 184"/>
              <p:cNvSpPr>
                <a:spLocks/>
              </p:cNvSpPr>
              <p:nvPr/>
            </p:nvSpPr>
            <p:spPr bwMode="auto">
              <a:xfrm>
                <a:off x="3603625" y="2944813"/>
                <a:ext cx="1933575" cy="933450"/>
              </a:xfrm>
              <a:custGeom>
                <a:avLst/>
                <a:gdLst>
                  <a:gd name="T0" fmla="*/ 203 w 203"/>
                  <a:gd name="T1" fmla="*/ 98 h 98"/>
                  <a:gd name="T2" fmla="*/ 135 w 203"/>
                  <a:gd name="T3" fmla="*/ 98 h 98"/>
                  <a:gd name="T4" fmla="*/ 135 w 203"/>
                  <a:gd name="T5" fmla="*/ 83 h 98"/>
                  <a:gd name="T6" fmla="*/ 131 w 203"/>
                  <a:gd name="T7" fmla="*/ 83 h 98"/>
                  <a:gd name="T8" fmla="*/ 131 w 203"/>
                  <a:gd name="T9" fmla="*/ 71 h 98"/>
                  <a:gd name="T10" fmla="*/ 78 w 203"/>
                  <a:gd name="T11" fmla="*/ 71 h 98"/>
                  <a:gd name="T12" fmla="*/ 78 w 203"/>
                  <a:gd name="T13" fmla="*/ 63 h 98"/>
                  <a:gd name="T14" fmla="*/ 46 w 203"/>
                  <a:gd name="T15" fmla="*/ 63 h 98"/>
                  <a:gd name="T16" fmla="*/ 46 w 203"/>
                  <a:gd name="T17" fmla="*/ 59 h 98"/>
                  <a:gd name="T18" fmla="*/ 40 w 203"/>
                  <a:gd name="T19" fmla="*/ 59 h 98"/>
                  <a:gd name="T20" fmla="*/ 40 w 203"/>
                  <a:gd name="T21" fmla="*/ 56 h 98"/>
                  <a:gd name="T22" fmla="*/ 37 w 203"/>
                  <a:gd name="T23" fmla="*/ 56 h 98"/>
                  <a:gd name="T24" fmla="*/ 37 w 203"/>
                  <a:gd name="T25" fmla="*/ 52 h 98"/>
                  <a:gd name="T26" fmla="*/ 32 w 203"/>
                  <a:gd name="T27" fmla="*/ 52 h 98"/>
                  <a:gd name="T28" fmla="*/ 32 w 203"/>
                  <a:gd name="T29" fmla="*/ 50 h 98"/>
                  <a:gd name="T30" fmla="*/ 29 w 203"/>
                  <a:gd name="T31" fmla="*/ 50 h 98"/>
                  <a:gd name="T32" fmla="*/ 29 w 203"/>
                  <a:gd name="T33" fmla="*/ 47 h 98"/>
                  <a:gd name="T34" fmla="*/ 22 w 203"/>
                  <a:gd name="T35" fmla="*/ 47 h 98"/>
                  <a:gd name="T36" fmla="*/ 22 w 203"/>
                  <a:gd name="T37" fmla="*/ 43 h 98"/>
                  <a:gd name="T38" fmla="*/ 20 w 203"/>
                  <a:gd name="T39" fmla="*/ 43 h 98"/>
                  <a:gd name="T40" fmla="*/ 20 w 203"/>
                  <a:gd name="T41" fmla="*/ 33 h 98"/>
                  <a:gd name="T42" fmla="*/ 16 w 203"/>
                  <a:gd name="T43" fmla="*/ 33 h 98"/>
                  <a:gd name="T44" fmla="*/ 16 w 203"/>
                  <a:gd name="T45" fmla="*/ 30 h 98"/>
                  <a:gd name="T46" fmla="*/ 15 w 203"/>
                  <a:gd name="T47" fmla="*/ 30 h 98"/>
                  <a:gd name="T48" fmla="*/ 15 w 203"/>
                  <a:gd name="T49" fmla="*/ 24 h 98"/>
                  <a:gd name="T50" fmla="*/ 11 w 203"/>
                  <a:gd name="T51" fmla="*/ 24 h 98"/>
                  <a:gd name="T52" fmla="*/ 11 w 203"/>
                  <a:gd name="T53" fmla="*/ 21 h 98"/>
                  <a:gd name="T54" fmla="*/ 7 w 203"/>
                  <a:gd name="T55" fmla="*/ 21 h 98"/>
                  <a:gd name="T56" fmla="*/ 7 w 203"/>
                  <a:gd name="T57" fmla="*/ 16 h 98"/>
                  <a:gd name="T58" fmla="*/ 5 w 203"/>
                  <a:gd name="T59" fmla="*/ 16 h 98"/>
                  <a:gd name="T60" fmla="*/ 5 w 203"/>
                  <a:gd name="T61" fmla="*/ 11 h 98"/>
                  <a:gd name="T62" fmla="*/ 2 w 203"/>
                  <a:gd name="T63" fmla="*/ 11 h 98"/>
                  <a:gd name="T64" fmla="*/ 2 w 203"/>
                  <a:gd name="T65" fmla="*/ 6 h 98"/>
                  <a:gd name="T66" fmla="*/ 0 w 203"/>
                  <a:gd name="T67" fmla="*/ 6 h 98"/>
                  <a:gd name="T68" fmla="*/ 0 w 203"/>
                  <a:gd name="T6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3" h="98">
                    <a:moveTo>
                      <a:pt x="203" y="98"/>
                    </a:moveTo>
                    <a:lnTo>
                      <a:pt x="135" y="98"/>
                    </a:lnTo>
                    <a:lnTo>
                      <a:pt x="135" y="83"/>
                    </a:lnTo>
                    <a:lnTo>
                      <a:pt x="131" y="83"/>
                    </a:lnTo>
                    <a:lnTo>
                      <a:pt x="131" y="71"/>
                    </a:lnTo>
                    <a:lnTo>
                      <a:pt x="78" y="71"/>
                    </a:lnTo>
                    <a:lnTo>
                      <a:pt x="78" y="63"/>
                    </a:lnTo>
                    <a:lnTo>
                      <a:pt x="46" y="63"/>
                    </a:lnTo>
                    <a:lnTo>
                      <a:pt x="46" y="59"/>
                    </a:lnTo>
                    <a:lnTo>
                      <a:pt x="40" y="59"/>
                    </a:lnTo>
                    <a:lnTo>
                      <a:pt x="40" y="56"/>
                    </a:lnTo>
                    <a:lnTo>
                      <a:pt x="37" y="56"/>
                    </a:lnTo>
                    <a:lnTo>
                      <a:pt x="37" y="52"/>
                    </a:lnTo>
                    <a:lnTo>
                      <a:pt x="32" y="52"/>
                    </a:lnTo>
                    <a:lnTo>
                      <a:pt x="32" y="50"/>
                    </a:lnTo>
                    <a:lnTo>
                      <a:pt x="29" y="50"/>
                    </a:lnTo>
                    <a:lnTo>
                      <a:pt x="29" y="47"/>
                    </a:lnTo>
                    <a:lnTo>
                      <a:pt x="22" y="47"/>
                    </a:lnTo>
                    <a:lnTo>
                      <a:pt x="22" y="43"/>
                    </a:lnTo>
                    <a:lnTo>
                      <a:pt x="20" y="43"/>
                    </a:lnTo>
                    <a:lnTo>
                      <a:pt x="20" y="33"/>
                    </a:lnTo>
                    <a:lnTo>
                      <a:pt x="16" y="33"/>
                    </a:lnTo>
                    <a:lnTo>
                      <a:pt x="16" y="30"/>
                    </a:lnTo>
                    <a:lnTo>
                      <a:pt x="15" y="30"/>
                    </a:lnTo>
                    <a:lnTo>
                      <a:pt x="15" y="24"/>
                    </a:lnTo>
                    <a:lnTo>
                      <a:pt x="11" y="24"/>
                    </a:lnTo>
                    <a:lnTo>
                      <a:pt x="11" y="21"/>
                    </a:lnTo>
                    <a:lnTo>
                      <a:pt x="7" y="21"/>
                    </a:lnTo>
                    <a:lnTo>
                      <a:pt x="7" y="16"/>
                    </a:lnTo>
                    <a:lnTo>
                      <a:pt x="5" y="16"/>
                    </a:lnTo>
                    <a:lnTo>
                      <a:pt x="5" y="11"/>
                    </a:lnTo>
                    <a:lnTo>
                      <a:pt x="2" y="11"/>
                    </a:lnTo>
                    <a:lnTo>
                      <a:pt x="2" y="6"/>
                    </a:lnTo>
                    <a:lnTo>
                      <a:pt x="0" y="6"/>
                    </a:lnTo>
                    <a:lnTo>
                      <a:pt x="0" y="0"/>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grpSp>
        <p:grpSp>
          <p:nvGrpSpPr>
            <p:cNvPr id="611" name="Group 610"/>
            <p:cNvGrpSpPr/>
            <p:nvPr/>
          </p:nvGrpSpPr>
          <p:grpSpPr>
            <a:xfrm>
              <a:off x="5674372" y="3269629"/>
              <a:ext cx="2603631" cy="1304184"/>
              <a:chOff x="3602038" y="2946400"/>
              <a:chExt cx="1933575" cy="962025"/>
            </a:xfrm>
          </p:grpSpPr>
          <p:sp>
            <p:nvSpPr>
              <p:cNvPr id="612" name="Line 185"/>
              <p:cNvSpPr>
                <a:spLocks noChangeShapeType="1"/>
              </p:cNvSpPr>
              <p:nvPr/>
            </p:nvSpPr>
            <p:spPr bwMode="auto">
              <a:xfrm>
                <a:off x="5326063" y="3851275"/>
                <a:ext cx="0" cy="5715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13" name="Line 186"/>
              <p:cNvSpPr>
                <a:spLocks noChangeShapeType="1"/>
              </p:cNvSpPr>
              <p:nvPr/>
            </p:nvSpPr>
            <p:spPr bwMode="auto">
              <a:xfrm>
                <a:off x="4821238" y="3851275"/>
                <a:ext cx="0" cy="5715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14" name="Line 187"/>
              <p:cNvSpPr>
                <a:spLocks noChangeShapeType="1"/>
              </p:cNvSpPr>
              <p:nvPr/>
            </p:nvSpPr>
            <p:spPr bwMode="auto">
              <a:xfrm>
                <a:off x="4706938" y="3851275"/>
                <a:ext cx="0" cy="5715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15" name="Line 188"/>
              <p:cNvSpPr>
                <a:spLocks noChangeShapeType="1"/>
              </p:cNvSpPr>
              <p:nvPr/>
            </p:nvSpPr>
            <p:spPr bwMode="auto">
              <a:xfrm>
                <a:off x="4535488" y="3756025"/>
                <a:ext cx="0" cy="4762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16" name="Line 189"/>
              <p:cNvSpPr>
                <a:spLocks noChangeShapeType="1"/>
              </p:cNvSpPr>
              <p:nvPr/>
            </p:nvSpPr>
            <p:spPr bwMode="auto">
              <a:xfrm>
                <a:off x="4135438" y="3517900"/>
                <a:ext cx="0" cy="4762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17" name="Line 190"/>
              <p:cNvSpPr>
                <a:spLocks noChangeShapeType="1"/>
              </p:cNvSpPr>
              <p:nvPr/>
            </p:nvSpPr>
            <p:spPr bwMode="auto">
              <a:xfrm>
                <a:off x="3992563" y="3508375"/>
                <a:ext cx="0" cy="5715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18" name="Line 191"/>
              <p:cNvSpPr>
                <a:spLocks noChangeShapeType="1"/>
              </p:cNvSpPr>
              <p:nvPr/>
            </p:nvSpPr>
            <p:spPr bwMode="auto">
              <a:xfrm>
                <a:off x="3773488" y="3241675"/>
                <a:ext cx="0" cy="5715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19" name="Line 192"/>
              <p:cNvSpPr>
                <a:spLocks noChangeShapeType="1"/>
              </p:cNvSpPr>
              <p:nvPr/>
            </p:nvSpPr>
            <p:spPr bwMode="auto">
              <a:xfrm>
                <a:off x="4087813" y="3508375"/>
                <a:ext cx="0" cy="5715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20" name="Line 193"/>
              <p:cNvSpPr>
                <a:spLocks noChangeShapeType="1"/>
              </p:cNvSpPr>
              <p:nvPr/>
            </p:nvSpPr>
            <p:spPr bwMode="auto">
              <a:xfrm>
                <a:off x="3744913" y="3155950"/>
                <a:ext cx="0" cy="5715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21" name="Line 194"/>
              <p:cNvSpPr>
                <a:spLocks noChangeShapeType="1"/>
              </p:cNvSpPr>
              <p:nvPr/>
            </p:nvSpPr>
            <p:spPr bwMode="auto">
              <a:xfrm>
                <a:off x="3725863" y="3155950"/>
                <a:ext cx="0" cy="4762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22" name="Line 195"/>
              <p:cNvSpPr>
                <a:spLocks noChangeShapeType="1"/>
              </p:cNvSpPr>
              <p:nvPr/>
            </p:nvSpPr>
            <p:spPr bwMode="auto">
              <a:xfrm>
                <a:off x="4316413" y="3670300"/>
                <a:ext cx="0" cy="4762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23" name="Line 196"/>
              <p:cNvSpPr>
                <a:spLocks noChangeShapeType="1"/>
              </p:cNvSpPr>
              <p:nvPr/>
            </p:nvSpPr>
            <p:spPr bwMode="auto">
              <a:xfrm>
                <a:off x="4040188" y="3517900"/>
                <a:ext cx="0" cy="4762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24" name="Line 197"/>
              <p:cNvSpPr>
                <a:spLocks noChangeShapeType="1"/>
              </p:cNvSpPr>
              <p:nvPr/>
            </p:nvSpPr>
            <p:spPr bwMode="auto">
              <a:xfrm>
                <a:off x="3611563" y="2965450"/>
                <a:ext cx="0" cy="5715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25" name="Line 198"/>
              <p:cNvSpPr>
                <a:spLocks noChangeShapeType="1"/>
              </p:cNvSpPr>
              <p:nvPr/>
            </p:nvSpPr>
            <p:spPr bwMode="auto">
              <a:xfrm>
                <a:off x="3802063" y="3336925"/>
                <a:ext cx="0" cy="5715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26" name="Line 199"/>
              <p:cNvSpPr>
                <a:spLocks noChangeShapeType="1"/>
              </p:cNvSpPr>
              <p:nvPr/>
            </p:nvSpPr>
            <p:spPr bwMode="auto">
              <a:xfrm>
                <a:off x="3630613" y="3032125"/>
                <a:ext cx="0" cy="5715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27" name="Line 200"/>
              <p:cNvSpPr>
                <a:spLocks noChangeShapeType="1"/>
              </p:cNvSpPr>
              <p:nvPr/>
            </p:nvSpPr>
            <p:spPr bwMode="auto">
              <a:xfrm>
                <a:off x="3944938" y="3508375"/>
                <a:ext cx="0" cy="5715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28" name="Line 201"/>
              <p:cNvSpPr>
                <a:spLocks noChangeShapeType="1"/>
              </p:cNvSpPr>
              <p:nvPr/>
            </p:nvSpPr>
            <p:spPr bwMode="auto">
              <a:xfrm>
                <a:off x="4897438" y="3851275"/>
                <a:ext cx="0" cy="5715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29" name="Line 202"/>
              <p:cNvSpPr>
                <a:spLocks noChangeShapeType="1"/>
              </p:cNvSpPr>
              <p:nvPr/>
            </p:nvSpPr>
            <p:spPr bwMode="auto">
              <a:xfrm>
                <a:off x="4602163" y="3851275"/>
                <a:ext cx="0" cy="5715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30" name="Line 203"/>
              <p:cNvSpPr>
                <a:spLocks noChangeShapeType="1"/>
              </p:cNvSpPr>
              <p:nvPr/>
            </p:nvSpPr>
            <p:spPr bwMode="auto">
              <a:xfrm>
                <a:off x="3830638" y="3422650"/>
                <a:ext cx="0" cy="5715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31" name="Line 204"/>
              <p:cNvSpPr>
                <a:spLocks noChangeShapeType="1"/>
              </p:cNvSpPr>
              <p:nvPr/>
            </p:nvSpPr>
            <p:spPr bwMode="auto">
              <a:xfrm>
                <a:off x="3840163" y="3422650"/>
                <a:ext cx="0" cy="5715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32" name="Line 205"/>
              <p:cNvSpPr>
                <a:spLocks noChangeShapeType="1"/>
              </p:cNvSpPr>
              <p:nvPr/>
            </p:nvSpPr>
            <p:spPr bwMode="auto">
              <a:xfrm>
                <a:off x="3849688" y="3422650"/>
                <a:ext cx="0" cy="5715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33" name="Line 206"/>
              <p:cNvSpPr>
                <a:spLocks noChangeShapeType="1"/>
              </p:cNvSpPr>
              <p:nvPr/>
            </p:nvSpPr>
            <p:spPr bwMode="auto">
              <a:xfrm>
                <a:off x="3859213" y="3422650"/>
                <a:ext cx="0" cy="5715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34" name="Line 207"/>
              <p:cNvSpPr>
                <a:spLocks noChangeShapeType="1"/>
              </p:cNvSpPr>
              <p:nvPr/>
            </p:nvSpPr>
            <p:spPr bwMode="auto">
              <a:xfrm>
                <a:off x="3878263" y="3460750"/>
                <a:ext cx="0" cy="5715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35" name="Line 208"/>
              <p:cNvSpPr>
                <a:spLocks noChangeShapeType="1"/>
              </p:cNvSpPr>
              <p:nvPr/>
            </p:nvSpPr>
            <p:spPr bwMode="auto">
              <a:xfrm>
                <a:off x="3887788" y="3460750"/>
                <a:ext cx="0" cy="5715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36" name="Line 209"/>
              <p:cNvSpPr>
                <a:spLocks noChangeShapeType="1"/>
              </p:cNvSpPr>
              <p:nvPr/>
            </p:nvSpPr>
            <p:spPr bwMode="auto">
              <a:xfrm>
                <a:off x="3897313" y="3460750"/>
                <a:ext cx="0" cy="5715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37" name="Line 210"/>
              <p:cNvSpPr>
                <a:spLocks noChangeShapeType="1"/>
              </p:cNvSpPr>
              <p:nvPr/>
            </p:nvSpPr>
            <p:spPr bwMode="auto">
              <a:xfrm>
                <a:off x="3916363" y="3460750"/>
                <a:ext cx="0" cy="5715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38" name="Line 211"/>
              <p:cNvSpPr>
                <a:spLocks noChangeShapeType="1"/>
              </p:cNvSpPr>
              <p:nvPr/>
            </p:nvSpPr>
            <p:spPr bwMode="auto">
              <a:xfrm>
                <a:off x="3668713" y="3108325"/>
                <a:ext cx="0" cy="4762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39" name="Line 212"/>
              <p:cNvSpPr>
                <a:spLocks noChangeShapeType="1"/>
              </p:cNvSpPr>
              <p:nvPr/>
            </p:nvSpPr>
            <p:spPr bwMode="auto">
              <a:xfrm>
                <a:off x="3678238" y="3108325"/>
                <a:ext cx="0" cy="4762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40" name="Line 213"/>
              <p:cNvSpPr>
                <a:spLocks noChangeShapeType="1"/>
              </p:cNvSpPr>
              <p:nvPr/>
            </p:nvSpPr>
            <p:spPr bwMode="auto">
              <a:xfrm>
                <a:off x="3687763" y="3108325"/>
                <a:ext cx="0" cy="4762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41" name="Line 214"/>
              <p:cNvSpPr>
                <a:spLocks noChangeShapeType="1"/>
              </p:cNvSpPr>
              <p:nvPr/>
            </p:nvSpPr>
            <p:spPr bwMode="auto">
              <a:xfrm>
                <a:off x="3706813" y="3108325"/>
                <a:ext cx="0" cy="4762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42" name="Line 215"/>
              <p:cNvSpPr>
                <a:spLocks noChangeShapeType="1"/>
              </p:cNvSpPr>
              <p:nvPr/>
            </p:nvSpPr>
            <p:spPr bwMode="auto">
              <a:xfrm>
                <a:off x="5192713" y="3851275"/>
                <a:ext cx="0" cy="5715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43" name="Line 216"/>
              <p:cNvSpPr>
                <a:spLocks noChangeShapeType="1"/>
              </p:cNvSpPr>
              <p:nvPr/>
            </p:nvSpPr>
            <p:spPr bwMode="auto">
              <a:xfrm>
                <a:off x="4964113" y="3851275"/>
                <a:ext cx="0" cy="5715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44" name="Line 217"/>
              <p:cNvSpPr>
                <a:spLocks noChangeShapeType="1"/>
              </p:cNvSpPr>
              <p:nvPr/>
            </p:nvSpPr>
            <p:spPr bwMode="auto">
              <a:xfrm>
                <a:off x="3668713" y="3098800"/>
                <a:ext cx="0" cy="5715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645" name="Freeform 218"/>
              <p:cNvSpPr>
                <a:spLocks/>
              </p:cNvSpPr>
              <p:nvPr/>
            </p:nvSpPr>
            <p:spPr bwMode="auto">
              <a:xfrm>
                <a:off x="3602038" y="2946400"/>
                <a:ext cx="1933575" cy="933450"/>
              </a:xfrm>
              <a:custGeom>
                <a:avLst/>
                <a:gdLst>
                  <a:gd name="T0" fmla="*/ 203 w 203"/>
                  <a:gd name="T1" fmla="*/ 98 h 98"/>
                  <a:gd name="T2" fmla="*/ 102 w 203"/>
                  <a:gd name="T3" fmla="*/ 98 h 98"/>
                  <a:gd name="T4" fmla="*/ 102 w 203"/>
                  <a:gd name="T5" fmla="*/ 88 h 98"/>
                  <a:gd name="T6" fmla="*/ 81 w 203"/>
                  <a:gd name="T7" fmla="*/ 88 h 98"/>
                  <a:gd name="T8" fmla="*/ 81 w 203"/>
                  <a:gd name="T9" fmla="*/ 78 h 98"/>
                  <a:gd name="T10" fmla="*/ 72 w 203"/>
                  <a:gd name="T11" fmla="*/ 78 h 98"/>
                  <a:gd name="T12" fmla="*/ 72 w 203"/>
                  <a:gd name="T13" fmla="*/ 71 h 98"/>
                  <a:gd name="T14" fmla="*/ 65 w 203"/>
                  <a:gd name="T15" fmla="*/ 71 h 98"/>
                  <a:gd name="T16" fmla="*/ 65 w 203"/>
                  <a:gd name="T17" fmla="*/ 63 h 98"/>
                  <a:gd name="T18" fmla="*/ 33 w 203"/>
                  <a:gd name="T19" fmla="*/ 63 h 98"/>
                  <a:gd name="T20" fmla="*/ 33 w 203"/>
                  <a:gd name="T21" fmla="*/ 57 h 98"/>
                  <a:gd name="T22" fmla="*/ 28 w 203"/>
                  <a:gd name="T23" fmla="*/ 57 h 98"/>
                  <a:gd name="T24" fmla="*/ 28 w 203"/>
                  <a:gd name="T25" fmla="*/ 53 h 98"/>
                  <a:gd name="T26" fmla="*/ 22 w 203"/>
                  <a:gd name="T27" fmla="*/ 53 h 98"/>
                  <a:gd name="T28" fmla="*/ 22 w 203"/>
                  <a:gd name="T29" fmla="*/ 44 h 98"/>
                  <a:gd name="T30" fmla="*/ 19 w 203"/>
                  <a:gd name="T31" fmla="*/ 44 h 98"/>
                  <a:gd name="T32" fmla="*/ 19 w 203"/>
                  <a:gd name="T33" fmla="*/ 33 h 98"/>
                  <a:gd name="T34" fmla="*/ 16 w 203"/>
                  <a:gd name="T35" fmla="*/ 33 h 98"/>
                  <a:gd name="T36" fmla="*/ 16 w 203"/>
                  <a:gd name="T37" fmla="*/ 25 h 98"/>
                  <a:gd name="T38" fmla="*/ 11 w 203"/>
                  <a:gd name="T39" fmla="*/ 25 h 98"/>
                  <a:gd name="T40" fmla="*/ 11 w 203"/>
                  <a:gd name="T41" fmla="*/ 19 h 98"/>
                  <a:gd name="T42" fmla="*/ 5 w 203"/>
                  <a:gd name="T43" fmla="*/ 19 h 98"/>
                  <a:gd name="T44" fmla="*/ 5 w 203"/>
                  <a:gd name="T45" fmla="*/ 12 h 98"/>
                  <a:gd name="T46" fmla="*/ 2 w 203"/>
                  <a:gd name="T47" fmla="*/ 12 h 98"/>
                  <a:gd name="T48" fmla="*/ 2 w 203"/>
                  <a:gd name="T49" fmla="*/ 5 h 98"/>
                  <a:gd name="T50" fmla="*/ 0 w 203"/>
                  <a:gd name="T51" fmla="*/ 5 h 98"/>
                  <a:gd name="T52" fmla="*/ 0 w 203"/>
                  <a:gd name="T53"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3" h="98">
                    <a:moveTo>
                      <a:pt x="203" y="98"/>
                    </a:moveTo>
                    <a:lnTo>
                      <a:pt x="102" y="98"/>
                    </a:lnTo>
                    <a:lnTo>
                      <a:pt x="102" y="88"/>
                    </a:lnTo>
                    <a:lnTo>
                      <a:pt x="81" y="88"/>
                    </a:lnTo>
                    <a:lnTo>
                      <a:pt x="81" y="78"/>
                    </a:lnTo>
                    <a:lnTo>
                      <a:pt x="72" y="78"/>
                    </a:lnTo>
                    <a:lnTo>
                      <a:pt x="72" y="71"/>
                    </a:lnTo>
                    <a:lnTo>
                      <a:pt x="65" y="71"/>
                    </a:lnTo>
                    <a:lnTo>
                      <a:pt x="65" y="63"/>
                    </a:lnTo>
                    <a:lnTo>
                      <a:pt x="33" y="63"/>
                    </a:lnTo>
                    <a:lnTo>
                      <a:pt x="33" y="57"/>
                    </a:lnTo>
                    <a:lnTo>
                      <a:pt x="28" y="57"/>
                    </a:lnTo>
                    <a:lnTo>
                      <a:pt x="28" y="53"/>
                    </a:lnTo>
                    <a:lnTo>
                      <a:pt x="22" y="53"/>
                    </a:lnTo>
                    <a:lnTo>
                      <a:pt x="22" y="44"/>
                    </a:lnTo>
                    <a:lnTo>
                      <a:pt x="19" y="44"/>
                    </a:lnTo>
                    <a:lnTo>
                      <a:pt x="19" y="33"/>
                    </a:lnTo>
                    <a:lnTo>
                      <a:pt x="16" y="33"/>
                    </a:lnTo>
                    <a:lnTo>
                      <a:pt x="16" y="25"/>
                    </a:lnTo>
                    <a:lnTo>
                      <a:pt x="11" y="25"/>
                    </a:lnTo>
                    <a:lnTo>
                      <a:pt x="11" y="19"/>
                    </a:lnTo>
                    <a:lnTo>
                      <a:pt x="5" y="19"/>
                    </a:lnTo>
                    <a:lnTo>
                      <a:pt x="5" y="12"/>
                    </a:lnTo>
                    <a:lnTo>
                      <a:pt x="2" y="12"/>
                    </a:lnTo>
                    <a:lnTo>
                      <a:pt x="2" y="5"/>
                    </a:lnTo>
                    <a:lnTo>
                      <a:pt x="0" y="5"/>
                    </a:lnTo>
                    <a:lnTo>
                      <a:pt x="0" y="0"/>
                    </a:lnTo>
                  </a:path>
                </a:pathLst>
              </a:custGeom>
              <a:ln w="1905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grpSp>
      </p:grpSp>
    </p:spTree>
    <p:custDataLst>
      <p:tags r:id="rId1"/>
    </p:custDataLst>
    <p:extLst>
      <p:ext uri="{BB962C8B-B14F-4D97-AF65-F5344CB8AC3E}">
        <p14:creationId xmlns:p14="http://schemas.microsoft.com/office/powerpoint/2010/main" val="768302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1800" dirty="0" smtClean="0">
                <a:solidFill>
                  <a:schemeClr val="bg1"/>
                </a:solidFill>
              </a:rPr>
              <a:t>003: Needle tract recurrences following core biopsies in retroperitoneal sarcoma – van </a:t>
            </a:r>
            <a:r>
              <a:rPr lang="en-US" sz="1800" dirty="0" err="1" smtClean="0">
                <a:solidFill>
                  <a:schemeClr val="bg1"/>
                </a:solidFill>
              </a:rPr>
              <a:t>Houdt</a:t>
            </a:r>
            <a:r>
              <a:rPr lang="en-US" sz="1800" dirty="0" smtClean="0">
                <a:solidFill>
                  <a:schemeClr val="bg1"/>
                </a:solidFill>
              </a:rPr>
              <a:t> WJ, et al</a:t>
            </a:r>
            <a:endParaRPr lang="en-US" sz="1800" dirty="0">
              <a:solidFill>
                <a:schemeClr val="bg1"/>
              </a:solidFill>
            </a:endParaRPr>
          </a:p>
        </p:txBody>
      </p:sp>
      <p:sp>
        <p:nvSpPr>
          <p:cNvPr id="5123" name="Rectangle 3"/>
          <p:cNvSpPr>
            <a:spLocks noGrp="1" noChangeArrowheads="1"/>
          </p:cNvSpPr>
          <p:nvPr>
            <p:ph type="body" idx="1"/>
          </p:nvPr>
        </p:nvSpPr>
        <p:spPr/>
        <p:txBody>
          <a:bodyPr/>
          <a:lstStyle/>
          <a:p>
            <a:pPr marL="0" indent="0">
              <a:buNone/>
            </a:pPr>
            <a:r>
              <a:rPr lang="en-US" b="1" dirty="0" smtClean="0">
                <a:solidFill>
                  <a:schemeClr val="bg1"/>
                </a:solidFill>
              </a:rPr>
              <a:t>KEY RESULTS (CONT.)</a:t>
            </a:r>
          </a:p>
          <a:p>
            <a:r>
              <a:rPr lang="en-US" dirty="0" smtClean="0"/>
              <a:t>Needle tract recurrences occurred in 5 (2%) patients and were all after trans-abdominal biopsies without a co-axial technique</a:t>
            </a:r>
          </a:p>
          <a:p>
            <a:r>
              <a:rPr lang="en-US" dirty="0" smtClean="0"/>
              <a:t>Local recurrence occurred in 29.4% of the whole population with a median time to development of 31 months</a:t>
            </a:r>
          </a:p>
          <a:p>
            <a:endParaRPr lang="en-US" dirty="0" smtClean="0"/>
          </a:p>
          <a:p>
            <a:pPr marL="0" indent="0">
              <a:buNone/>
            </a:pPr>
            <a:r>
              <a:rPr lang="en-US" b="1" dirty="0" smtClean="0">
                <a:solidFill>
                  <a:schemeClr val="bg1"/>
                </a:solidFill>
              </a:rPr>
              <a:t>CONCLUSIONS</a:t>
            </a:r>
          </a:p>
          <a:p>
            <a:r>
              <a:rPr lang="en-US" dirty="0" smtClean="0"/>
              <a:t>There is a low risk (2%) of seeding along the needle biopsy tract, although core needle biopsy did not influence the overall local recurrence rate</a:t>
            </a:r>
          </a:p>
          <a:p>
            <a:r>
              <a:rPr lang="en-US" dirty="0" smtClean="0"/>
              <a:t>Using a co-axial biopsy technique and trans-retroperitoneal route appears to be the safest approach</a:t>
            </a:r>
            <a:endParaRPr lang="en-US" dirty="0"/>
          </a:p>
        </p:txBody>
      </p:sp>
      <p:sp>
        <p:nvSpPr>
          <p:cNvPr id="7" name="Text Box 4"/>
          <p:cNvSpPr txBox="1">
            <a:spLocks noChangeArrowheads="1"/>
          </p:cNvSpPr>
          <p:nvPr/>
        </p:nvSpPr>
        <p:spPr bwMode="auto">
          <a:xfrm>
            <a:off x="2708688" y="6474897"/>
            <a:ext cx="621465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US" sz="1200" dirty="0" smtClean="0">
                <a:solidFill>
                  <a:srgbClr val="000000"/>
                </a:solidFill>
              </a:rPr>
              <a:t>van </a:t>
            </a:r>
            <a:r>
              <a:rPr lang="en-US" sz="1200" dirty="0" err="1" smtClean="0">
                <a:solidFill>
                  <a:srgbClr val="000000"/>
                </a:solidFill>
              </a:rPr>
              <a:t>Houdt</a:t>
            </a:r>
            <a:r>
              <a:rPr lang="en-US" sz="1200" dirty="0" smtClean="0">
                <a:solidFill>
                  <a:srgbClr val="000000"/>
                </a:solidFill>
              </a:rPr>
              <a:t> WJ et al. CTOS 2017 Annual Meeting, November 8–11, Maui, Hawaii; Paper 003</a:t>
            </a:r>
            <a:endParaRPr lang="en-US" sz="1200" dirty="0">
              <a:solidFill>
                <a:srgbClr val="000000"/>
              </a:solidFill>
            </a:endParaRPr>
          </a:p>
        </p:txBody>
      </p:sp>
    </p:spTree>
    <p:custDataLst>
      <p:tags r:id="rId1"/>
    </p:custDataLst>
    <p:extLst>
      <p:ext uri="{BB962C8B-B14F-4D97-AF65-F5344CB8AC3E}">
        <p14:creationId xmlns:p14="http://schemas.microsoft.com/office/powerpoint/2010/main" val="768302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p:txBody>
          <a:bodyPr/>
          <a:lstStyle/>
          <a:p>
            <a:r>
              <a:rPr lang="en-GB" sz="4000" dirty="0" smtClean="0"/>
              <a:t>Epithelioid sarcoma</a:t>
            </a:r>
            <a:endParaRPr lang="en-GB" sz="4000" dirty="0"/>
          </a:p>
        </p:txBody>
      </p:sp>
    </p:spTree>
    <p:custDataLst>
      <p:tags r:id="rId1"/>
    </p:custDataLst>
    <p:extLst>
      <p:ext uri="{BB962C8B-B14F-4D97-AF65-F5344CB8AC3E}">
        <p14:creationId xmlns:p14="http://schemas.microsoft.com/office/powerpoint/2010/main" val="1829337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228600"/>
            <a:ext cx="7655943" cy="939801"/>
          </a:xfrm>
        </p:spPr>
        <p:txBody>
          <a:bodyPr/>
          <a:lstStyle/>
          <a:p>
            <a:r>
              <a:rPr lang="en-US" sz="1800" dirty="0" smtClean="0">
                <a:solidFill>
                  <a:schemeClr val="bg1"/>
                </a:solidFill>
              </a:rPr>
              <a:t>016: EZH2 inhibitor tazemetostat in adult and pediatric patients with epithelioid sarcoma: Results from 3 prospective clinical trials </a:t>
            </a:r>
            <a:br>
              <a:rPr lang="en-US" sz="1800" dirty="0" smtClean="0">
                <a:solidFill>
                  <a:schemeClr val="bg1"/>
                </a:solidFill>
              </a:rPr>
            </a:br>
            <a:r>
              <a:rPr lang="en-US" sz="1800" dirty="0" smtClean="0">
                <a:solidFill>
                  <a:schemeClr val="bg1"/>
                </a:solidFill>
              </a:rPr>
              <a:t>– </a:t>
            </a:r>
            <a:r>
              <a:rPr lang="en-US" sz="1800" dirty="0" err="1" smtClean="0">
                <a:solidFill>
                  <a:schemeClr val="bg1"/>
                </a:solidFill>
              </a:rPr>
              <a:t>Italiano</a:t>
            </a:r>
            <a:r>
              <a:rPr lang="en-US" sz="1800" dirty="0" smtClean="0">
                <a:solidFill>
                  <a:schemeClr val="bg1"/>
                </a:solidFill>
              </a:rPr>
              <a:t> A, et al</a:t>
            </a:r>
            <a:endParaRPr lang="en-US" sz="1800" dirty="0">
              <a:solidFill>
                <a:schemeClr val="bg1"/>
              </a:solidFill>
            </a:endParaRPr>
          </a:p>
        </p:txBody>
      </p:sp>
      <p:sp>
        <p:nvSpPr>
          <p:cNvPr id="5123" name="Rectangle 3"/>
          <p:cNvSpPr>
            <a:spLocks noGrp="1" noChangeArrowheads="1"/>
          </p:cNvSpPr>
          <p:nvPr>
            <p:ph type="body" idx="1"/>
          </p:nvPr>
        </p:nvSpPr>
        <p:spPr/>
        <p:txBody>
          <a:bodyPr/>
          <a:lstStyle/>
          <a:p>
            <a:pPr marL="0" indent="0">
              <a:buNone/>
            </a:pPr>
            <a:r>
              <a:rPr lang="en-US" b="1" dirty="0" smtClean="0">
                <a:solidFill>
                  <a:schemeClr val="bg1"/>
                </a:solidFill>
              </a:rPr>
              <a:t>STUDY OBJECTIVE </a:t>
            </a:r>
          </a:p>
          <a:p>
            <a:r>
              <a:rPr lang="en-US" dirty="0" smtClean="0"/>
              <a:t>To evaluate the efficacy and safety of tazemetostat, an EZH2 inhibitor, in patients with advanced epithelioid sarcoma from three clinical trials</a:t>
            </a:r>
            <a:endParaRPr lang="en-US" dirty="0"/>
          </a:p>
        </p:txBody>
      </p:sp>
      <p:sp>
        <p:nvSpPr>
          <p:cNvPr id="6" name="Text Box 4"/>
          <p:cNvSpPr txBox="1">
            <a:spLocks noChangeArrowheads="1"/>
          </p:cNvSpPr>
          <p:nvPr/>
        </p:nvSpPr>
        <p:spPr bwMode="auto">
          <a:xfrm>
            <a:off x="3051025" y="6474897"/>
            <a:ext cx="587231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US" sz="1200" dirty="0" err="1" smtClean="0">
                <a:solidFill>
                  <a:srgbClr val="000000"/>
                </a:solidFill>
              </a:rPr>
              <a:t>Italiano</a:t>
            </a:r>
            <a:r>
              <a:rPr lang="en-US" sz="1200" dirty="0" smtClean="0">
                <a:solidFill>
                  <a:srgbClr val="000000"/>
                </a:solidFill>
              </a:rPr>
              <a:t> A et al. CTOS 2017 Annual Meeting, November 8–11, Maui, Hawaii; Paper 016</a:t>
            </a:r>
            <a:endParaRPr lang="en-US" sz="1200" dirty="0">
              <a:solidFill>
                <a:srgbClr val="000000"/>
              </a:solidFill>
            </a:endParaRPr>
          </a:p>
        </p:txBody>
      </p:sp>
      <p:sp>
        <p:nvSpPr>
          <p:cNvPr id="8" name="AutoShape 8"/>
          <p:cNvSpPr>
            <a:spLocks noChangeArrowheads="1"/>
          </p:cNvSpPr>
          <p:nvPr/>
        </p:nvSpPr>
        <p:spPr bwMode="auto">
          <a:xfrm>
            <a:off x="799860" y="3417545"/>
            <a:ext cx="2678490"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US" altLang="zh-CN" sz="1400" b="1" dirty="0" smtClean="0">
                <a:solidFill>
                  <a:srgbClr val="FFFFFF"/>
                </a:solidFill>
                <a:ea typeface="SimSun" pitchFamily="2" charset="-122"/>
              </a:rPr>
              <a:t>Phase 1 adult </a:t>
            </a:r>
            <a:br>
              <a:rPr lang="en-US" altLang="zh-CN" sz="1400" b="1" dirty="0" smtClean="0">
                <a:solidFill>
                  <a:srgbClr val="FFFFFF"/>
                </a:solidFill>
                <a:ea typeface="SimSun" pitchFamily="2" charset="-122"/>
              </a:rPr>
            </a:br>
            <a:r>
              <a:rPr lang="en-US" sz="1400" dirty="0" smtClean="0">
                <a:solidFill>
                  <a:srgbClr val="FFFFFF"/>
                </a:solidFill>
              </a:rPr>
              <a:t>(n=3) </a:t>
            </a:r>
            <a:endParaRPr lang="en-US" altLang="zh-CN" sz="1400" dirty="0">
              <a:solidFill>
                <a:srgbClr val="FFFFFF"/>
              </a:solidFill>
              <a:ea typeface="SimSun" pitchFamily="2" charset="-122"/>
            </a:endParaRPr>
          </a:p>
        </p:txBody>
      </p:sp>
      <p:sp>
        <p:nvSpPr>
          <p:cNvPr id="9" name="AutoShape 12"/>
          <p:cNvSpPr>
            <a:spLocks noChangeArrowheads="1"/>
          </p:cNvSpPr>
          <p:nvPr/>
        </p:nvSpPr>
        <p:spPr bwMode="auto">
          <a:xfrm>
            <a:off x="799860" y="4322935"/>
            <a:ext cx="2676910" cy="957804"/>
          </a:xfrm>
          <a:prstGeom prst="roundRect">
            <a:avLst>
              <a:gd name="adj" fmla="val 16667"/>
            </a:avLst>
          </a:prstGeom>
          <a:solidFill>
            <a:schemeClr val="accent3"/>
          </a:solidFill>
          <a:ln w="9525" algn="ctr">
            <a:noFill/>
            <a:round/>
            <a:headEnd/>
            <a:tailEnd/>
          </a:ln>
        </p:spPr>
        <p:txBody>
          <a:bodyPr lIns="90488" tIns="0" rIns="90488" bIns="0" anchor="ctr"/>
          <a:lstStyle/>
          <a:p>
            <a:pPr algn="ctr" defTabSz="892175" eaLnBrk="0" hangingPunct="0"/>
            <a:r>
              <a:rPr lang="en-US" altLang="zh-CN" sz="1400" b="1" dirty="0" smtClean="0">
                <a:solidFill>
                  <a:srgbClr val="FFFFFF"/>
                </a:solidFill>
                <a:ea typeface="SimSun" pitchFamily="2" charset="-122"/>
              </a:rPr>
              <a:t>Phase 2 adult </a:t>
            </a:r>
            <a:br>
              <a:rPr lang="en-US" altLang="zh-CN" sz="1400" b="1" dirty="0" smtClean="0">
                <a:solidFill>
                  <a:srgbClr val="FFFFFF"/>
                </a:solidFill>
                <a:ea typeface="SimSun" pitchFamily="2" charset="-122"/>
              </a:rPr>
            </a:br>
            <a:r>
              <a:rPr lang="en-US" sz="1400" dirty="0" smtClean="0">
                <a:solidFill>
                  <a:srgbClr val="FFFFFF"/>
                </a:solidFill>
              </a:rPr>
              <a:t>(n=31) </a:t>
            </a:r>
            <a:endParaRPr lang="en-US" altLang="zh-CN" sz="1400" dirty="0">
              <a:solidFill>
                <a:srgbClr val="FFFFFF"/>
              </a:solidFill>
              <a:ea typeface="SimSun" pitchFamily="2" charset="-122"/>
            </a:endParaRPr>
          </a:p>
        </p:txBody>
      </p:sp>
      <p:sp>
        <p:nvSpPr>
          <p:cNvPr id="10" name="AutoShape 8"/>
          <p:cNvSpPr>
            <a:spLocks noChangeArrowheads="1"/>
          </p:cNvSpPr>
          <p:nvPr/>
        </p:nvSpPr>
        <p:spPr bwMode="auto">
          <a:xfrm>
            <a:off x="799860" y="2498639"/>
            <a:ext cx="2678490" cy="820737"/>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US" altLang="zh-CN" sz="1400" b="1" dirty="0" smtClean="0">
                <a:solidFill>
                  <a:srgbClr val="FFFFFF"/>
                </a:solidFill>
                <a:ea typeface="SimSun" pitchFamily="2" charset="-122"/>
              </a:rPr>
              <a:t>Phase 1 pediatric </a:t>
            </a:r>
            <a:br>
              <a:rPr lang="en-US" altLang="zh-CN" sz="1400" b="1" dirty="0" smtClean="0">
                <a:solidFill>
                  <a:srgbClr val="FFFFFF"/>
                </a:solidFill>
                <a:ea typeface="SimSun" pitchFamily="2" charset="-122"/>
              </a:rPr>
            </a:br>
            <a:r>
              <a:rPr lang="en-US" sz="1400" dirty="0" smtClean="0">
                <a:solidFill>
                  <a:srgbClr val="FFFFFF"/>
                </a:solidFill>
              </a:rPr>
              <a:t>(n=2)</a:t>
            </a:r>
            <a:endParaRPr lang="en-US" altLang="zh-CN" sz="1400" dirty="0">
              <a:solidFill>
                <a:srgbClr val="FFFFFF"/>
              </a:solidFill>
              <a:ea typeface="SimSun" pitchFamily="2" charset="-122"/>
            </a:endParaRPr>
          </a:p>
        </p:txBody>
      </p:sp>
      <p:cxnSp>
        <p:nvCxnSpPr>
          <p:cNvPr id="11" name="AutoShape 20"/>
          <p:cNvCxnSpPr>
            <a:cxnSpLocks noChangeShapeType="1"/>
            <a:stCxn id="9" idx="3"/>
            <a:endCxn id="14" idx="1"/>
          </p:cNvCxnSpPr>
          <p:nvPr/>
        </p:nvCxnSpPr>
        <p:spPr bwMode="auto">
          <a:xfrm>
            <a:off x="3476770" y="4801837"/>
            <a:ext cx="1625156" cy="0"/>
          </a:xfrm>
          <a:prstGeom prst="straightConnector1">
            <a:avLst/>
          </a:prstGeom>
          <a:noFill/>
          <a:ln w="38100">
            <a:solidFill>
              <a:schemeClr val="bg2"/>
            </a:solidFill>
            <a:prstDash val="solid"/>
            <a:round/>
            <a:headEnd/>
            <a:tailEnd type="triangle" w="med" len="med"/>
          </a:ln>
        </p:spPr>
      </p:cxnSp>
      <p:cxnSp>
        <p:nvCxnSpPr>
          <p:cNvPr id="12" name="AutoShape 21"/>
          <p:cNvCxnSpPr>
            <a:cxnSpLocks noChangeShapeType="1"/>
            <a:stCxn id="10" idx="3"/>
            <a:endCxn id="15" idx="1"/>
          </p:cNvCxnSpPr>
          <p:nvPr/>
        </p:nvCxnSpPr>
        <p:spPr bwMode="auto">
          <a:xfrm>
            <a:off x="3478350" y="2909008"/>
            <a:ext cx="1623576" cy="0"/>
          </a:xfrm>
          <a:prstGeom prst="straightConnector1">
            <a:avLst/>
          </a:prstGeom>
          <a:noFill/>
          <a:ln w="38100">
            <a:solidFill>
              <a:schemeClr val="bg2"/>
            </a:solidFill>
            <a:round/>
            <a:headEnd/>
            <a:tailEnd type="triangle" w="med" len="med"/>
          </a:ln>
        </p:spPr>
      </p:cxnSp>
      <p:sp>
        <p:nvSpPr>
          <p:cNvPr id="13" name="AutoShape 8"/>
          <p:cNvSpPr>
            <a:spLocks noChangeArrowheads="1"/>
          </p:cNvSpPr>
          <p:nvPr/>
        </p:nvSpPr>
        <p:spPr bwMode="auto">
          <a:xfrm>
            <a:off x="5101926" y="3417545"/>
            <a:ext cx="2678490"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US" sz="1400" dirty="0">
                <a:solidFill>
                  <a:srgbClr val="FFFFFF"/>
                </a:solidFill>
              </a:rPr>
              <a:t>Tazemetostat </a:t>
            </a:r>
            <a:r>
              <a:rPr lang="en-US" sz="1400" dirty="0" smtClean="0">
                <a:solidFill>
                  <a:srgbClr val="FFFFFF"/>
                </a:solidFill>
              </a:rPr>
              <a:t/>
            </a:r>
            <a:br>
              <a:rPr lang="en-US" sz="1400" dirty="0" smtClean="0">
                <a:solidFill>
                  <a:srgbClr val="FFFFFF"/>
                </a:solidFill>
              </a:rPr>
            </a:br>
            <a:r>
              <a:rPr lang="en-US" sz="1400" dirty="0" smtClean="0">
                <a:solidFill>
                  <a:srgbClr val="FFFFFF"/>
                </a:solidFill>
              </a:rPr>
              <a:t>400 or 800 mg bid</a:t>
            </a:r>
            <a:endParaRPr lang="en-US" altLang="zh-CN" sz="1400" dirty="0">
              <a:solidFill>
                <a:srgbClr val="FFFFFF"/>
              </a:solidFill>
              <a:ea typeface="SimSun" pitchFamily="2" charset="-122"/>
            </a:endParaRPr>
          </a:p>
        </p:txBody>
      </p:sp>
      <p:sp>
        <p:nvSpPr>
          <p:cNvPr id="14" name="AutoShape 12"/>
          <p:cNvSpPr>
            <a:spLocks noChangeArrowheads="1"/>
          </p:cNvSpPr>
          <p:nvPr/>
        </p:nvSpPr>
        <p:spPr bwMode="auto">
          <a:xfrm>
            <a:off x="5101926" y="4391469"/>
            <a:ext cx="2676910" cy="820736"/>
          </a:xfrm>
          <a:prstGeom prst="roundRect">
            <a:avLst>
              <a:gd name="adj" fmla="val 16667"/>
            </a:avLst>
          </a:prstGeom>
          <a:solidFill>
            <a:schemeClr val="accent3"/>
          </a:solidFill>
          <a:ln w="9525" algn="ctr">
            <a:noFill/>
            <a:round/>
            <a:headEnd/>
            <a:tailEnd/>
          </a:ln>
        </p:spPr>
        <p:txBody>
          <a:bodyPr lIns="90488" tIns="0" rIns="90488" bIns="0" anchor="ctr"/>
          <a:lstStyle/>
          <a:p>
            <a:pPr algn="ctr" defTabSz="892175" eaLnBrk="0" hangingPunct="0"/>
            <a:r>
              <a:rPr lang="en-US" sz="1400" dirty="0" smtClean="0">
                <a:solidFill>
                  <a:srgbClr val="FFFFFF"/>
                </a:solidFill>
              </a:rPr>
              <a:t>Tazemetostat </a:t>
            </a:r>
            <a:br>
              <a:rPr lang="en-US" sz="1400" dirty="0" smtClean="0">
                <a:solidFill>
                  <a:srgbClr val="FFFFFF"/>
                </a:solidFill>
              </a:rPr>
            </a:br>
            <a:r>
              <a:rPr lang="en-US" sz="1400" dirty="0" smtClean="0">
                <a:solidFill>
                  <a:srgbClr val="FFFFFF"/>
                </a:solidFill>
              </a:rPr>
              <a:t>800 mg bid</a:t>
            </a:r>
            <a:endParaRPr lang="en-US" altLang="zh-CN" sz="1400" dirty="0">
              <a:solidFill>
                <a:srgbClr val="FFFFFF"/>
              </a:solidFill>
              <a:ea typeface="SimSun" pitchFamily="2" charset="-122"/>
            </a:endParaRPr>
          </a:p>
        </p:txBody>
      </p:sp>
      <p:sp>
        <p:nvSpPr>
          <p:cNvPr id="15" name="AutoShape 8"/>
          <p:cNvSpPr>
            <a:spLocks noChangeArrowheads="1"/>
          </p:cNvSpPr>
          <p:nvPr/>
        </p:nvSpPr>
        <p:spPr bwMode="auto">
          <a:xfrm>
            <a:off x="5101926" y="2498639"/>
            <a:ext cx="2678490" cy="820737"/>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US" sz="1400" dirty="0">
                <a:solidFill>
                  <a:srgbClr val="FFFFFF"/>
                </a:solidFill>
              </a:rPr>
              <a:t>Tazemetostat </a:t>
            </a:r>
            <a:r>
              <a:rPr lang="en-US" sz="1400" dirty="0" smtClean="0">
                <a:solidFill>
                  <a:srgbClr val="FFFFFF"/>
                </a:solidFill>
              </a:rPr>
              <a:t/>
            </a:r>
            <a:br>
              <a:rPr lang="en-US" sz="1400" dirty="0" smtClean="0">
                <a:solidFill>
                  <a:srgbClr val="FFFFFF"/>
                </a:solidFill>
              </a:rPr>
            </a:br>
            <a:r>
              <a:rPr lang="en-US" sz="1400" dirty="0" smtClean="0">
                <a:solidFill>
                  <a:srgbClr val="FFFFFF"/>
                </a:solidFill>
              </a:rPr>
              <a:t>300 or 700 mg/m</a:t>
            </a:r>
            <a:r>
              <a:rPr lang="en-US" sz="1400" baseline="30000" dirty="0" smtClean="0">
                <a:solidFill>
                  <a:srgbClr val="FFFFFF"/>
                </a:solidFill>
              </a:rPr>
              <a:t>2</a:t>
            </a:r>
            <a:r>
              <a:rPr lang="en-US" sz="1400" dirty="0" smtClean="0">
                <a:solidFill>
                  <a:srgbClr val="FFFFFF"/>
                </a:solidFill>
              </a:rPr>
              <a:t> bid </a:t>
            </a:r>
            <a:endParaRPr lang="en-US" altLang="zh-CN" sz="1400" dirty="0">
              <a:solidFill>
                <a:srgbClr val="FFFFFF"/>
              </a:solidFill>
              <a:ea typeface="SimSun" pitchFamily="2" charset="-122"/>
            </a:endParaRPr>
          </a:p>
        </p:txBody>
      </p:sp>
      <p:cxnSp>
        <p:nvCxnSpPr>
          <p:cNvPr id="16" name="AutoShape 21"/>
          <p:cNvCxnSpPr>
            <a:cxnSpLocks noChangeShapeType="1"/>
            <a:stCxn id="8" idx="3"/>
            <a:endCxn id="13" idx="1"/>
          </p:cNvCxnSpPr>
          <p:nvPr/>
        </p:nvCxnSpPr>
        <p:spPr bwMode="auto">
          <a:xfrm>
            <a:off x="3478350" y="3827914"/>
            <a:ext cx="1623576" cy="0"/>
          </a:xfrm>
          <a:prstGeom prst="straightConnector1">
            <a:avLst/>
          </a:prstGeom>
          <a:noFill/>
          <a:ln w="38100">
            <a:solidFill>
              <a:schemeClr val="bg2"/>
            </a:solidFill>
            <a:round/>
            <a:headEnd/>
            <a:tailEnd type="triangle" w="med" len="med"/>
          </a:ln>
        </p:spPr>
      </p:cxnSp>
      <p:sp>
        <p:nvSpPr>
          <p:cNvPr id="17" name="Rectangle 9"/>
          <p:cNvSpPr txBox="1">
            <a:spLocks noChangeArrowheads="1"/>
          </p:cNvSpPr>
          <p:nvPr/>
        </p:nvSpPr>
        <p:spPr bwMode="auto">
          <a:xfrm>
            <a:off x="601820" y="5376774"/>
            <a:ext cx="7065072" cy="970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23246D"/>
              </a:buClr>
              <a:buFontTx/>
              <a:buNone/>
            </a:pPr>
            <a:r>
              <a:rPr lang="en-US" sz="1600" b="1" dirty="0" smtClean="0">
                <a:solidFill>
                  <a:schemeClr val="bg1"/>
                </a:solidFill>
              </a:rPr>
              <a:t>Endpoints</a:t>
            </a:r>
          </a:p>
          <a:p>
            <a:pPr>
              <a:buClr>
                <a:srgbClr val="23246D"/>
              </a:buClr>
            </a:pPr>
            <a:r>
              <a:rPr lang="en-US" sz="1400" dirty="0" smtClean="0">
                <a:solidFill>
                  <a:srgbClr val="363636"/>
                </a:solidFill>
              </a:rPr>
              <a:t>Safety, PK, recommended phase 2 dose (phase 1 only), ORR, DCR, </a:t>
            </a:r>
            <a:r>
              <a:rPr lang="en-US" sz="1400" dirty="0" err="1" smtClean="0">
                <a:solidFill>
                  <a:srgbClr val="363636"/>
                </a:solidFill>
              </a:rPr>
              <a:t>DoR</a:t>
            </a:r>
            <a:r>
              <a:rPr lang="en-US" sz="1400" dirty="0" smtClean="0">
                <a:solidFill>
                  <a:srgbClr val="363636"/>
                </a:solidFill>
              </a:rPr>
              <a:t>, PFS, OS </a:t>
            </a:r>
            <a:endParaRPr lang="en-US" sz="1400" dirty="0">
              <a:solidFill>
                <a:srgbClr val="363636"/>
              </a:solidFill>
            </a:endParaRPr>
          </a:p>
        </p:txBody>
      </p:sp>
    </p:spTree>
    <p:custDataLst>
      <p:tags r:id="rId1"/>
    </p:custDataLst>
    <p:extLst>
      <p:ext uri="{BB962C8B-B14F-4D97-AF65-F5344CB8AC3E}">
        <p14:creationId xmlns:p14="http://schemas.microsoft.com/office/powerpoint/2010/main" val="4230412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228600"/>
            <a:ext cx="7655943" cy="939801"/>
          </a:xfrm>
        </p:spPr>
        <p:txBody>
          <a:bodyPr/>
          <a:lstStyle/>
          <a:p>
            <a:r>
              <a:rPr lang="en-US" sz="1800" dirty="0" smtClean="0">
                <a:solidFill>
                  <a:schemeClr val="bg1"/>
                </a:solidFill>
              </a:rPr>
              <a:t>016: EZH2 inhibitor tazemetostat in adult and pediatric patients with epithelioid sarcoma: Results from 3 prospective clinical trials </a:t>
            </a:r>
            <a:br>
              <a:rPr lang="en-US" sz="1800" dirty="0" smtClean="0">
                <a:solidFill>
                  <a:schemeClr val="bg1"/>
                </a:solidFill>
              </a:rPr>
            </a:br>
            <a:r>
              <a:rPr lang="en-US" sz="1800" dirty="0" smtClean="0">
                <a:solidFill>
                  <a:schemeClr val="bg1"/>
                </a:solidFill>
              </a:rPr>
              <a:t>– </a:t>
            </a:r>
            <a:r>
              <a:rPr lang="en-US" sz="1800" dirty="0" err="1" smtClean="0">
                <a:solidFill>
                  <a:schemeClr val="bg1"/>
                </a:solidFill>
              </a:rPr>
              <a:t>Italiano</a:t>
            </a:r>
            <a:r>
              <a:rPr lang="en-US" sz="1800" dirty="0" smtClean="0">
                <a:solidFill>
                  <a:schemeClr val="bg1"/>
                </a:solidFill>
              </a:rPr>
              <a:t> A, et al</a:t>
            </a:r>
            <a:endParaRPr lang="en-US" sz="1800" dirty="0">
              <a:solidFill>
                <a:schemeClr val="bg1"/>
              </a:solidFill>
            </a:endParaRPr>
          </a:p>
        </p:txBody>
      </p:sp>
      <p:sp>
        <p:nvSpPr>
          <p:cNvPr id="5123" name="Rectangle 3"/>
          <p:cNvSpPr>
            <a:spLocks noGrp="1" noChangeArrowheads="1"/>
          </p:cNvSpPr>
          <p:nvPr>
            <p:ph type="body" idx="1"/>
          </p:nvPr>
        </p:nvSpPr>
        <p:spPr/>
        <p:txBody>
          <a:bodyPr/>
          <a:lstStyle/>
          <a:p>
            <a:pPr marL="0" indent="0">
              <a:buNone/>
            </a:pPr>
            <a:r>
              <a:rPr lang="en-US" b="1" dirty="0" smtClean="0">
                <a:solidFill>
                  <a:schemeClr val="bg1"/>
                </a:solidFill>
              </a:rPr>
              <a:t>KEY RESULTS</a:t>
            </a:r>
            <a:endParaRPr lang="en-US" b="1" dirty="0">
              <a:solidFill>
                <a:schemeClr val="bg1"/>
              </a:solidFill>
            </a:endParaRPr>
          </a:p>
        </p:txBody>
      </p:sp>
      <p:sp>
        <p:nvSpPr>
          <p:cNvPr id="6" name="Text Box 4"/>
          <p:cNvSpPr txBox="1">
            <a:spLocks noChangeArrowheads="1"/>
          </p:cNvSpPr>
          <p:nvPr/>
        </p:nvSpPr>
        <p:spPr bwMode="auto">
          <a:xfrm>
            <a:off x="3051025" y="6474897"/>
            <a:ext cx="587231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US" sz="1200" dirty="0" err="1" smtClean="0">
                <a:solidFill>
                  <a:srgbClr val="000000"/>
                </a:solidFill>
              </a:rPr>
              <a:t>Italiano</a:t>
            </a:r>
            <a:r>
              <a:rPr lang="en-US" sz="1200" dirty="0" smtClean="0">
                <a:solidFill>
                  <a:srgbClr val="000000"/>
                </a:solidFill>
              </a:rPr>
              <a:t> A et al. CTOS 2017 Annual Meeting, November 8–11, Maui, Hawaii; Paper 016</a:t>
            </a:r>
            <a:endParaRPr lang="en-US" sz="1200" dirty="0">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526028074"/>
              </p:ext>
            </p:extLst>
          </p:nvPr>
        </p:nvGraphicFramePr>
        <p:xfrm>
          <a:off x="363415" y="1762760"/>
          <a:ext cx="8238977" cy="3576320"/>
        </p:xfrm>
        <a:graphic>
          <a:graphicData uri="http://schemas.openxmlformats.org/drawingml/2006/table">
            <a:tbl>
              <a:tblPr firstRow="1" bandRow="1">
                <a:tableStyleId>{69012ECD-51FC-41F1-AA8D-1B2483CD663E}</a:tableStyleId>
              </a:tblPr>
              <a:tblGrid>
                <a:gridCol w="2253176"/>
                <a:gridCol w="1995267"/>
                <a:gridCol w="1995267"/>
                <a:gridCol w="1995267"/>
              </a:tblGrid>
              <a:tr h="370840">
                <a:tc>
                  <a:txBody>
                    <a:bodyPr/>
                    <a:lstStyle/>
                    <a:p>
                      <a:r>
                        <a:rPr lang="en-US" sz="1400" noProof="0" dirty="0" smtClean="0">
                          <a:solidFill>
                            <a:schemeClr val="tx2"/>
                          </a:solidFill>
                        </a:rPr>
                        <a:t>Response </a:t>
                      </a:r>
                      <a:endParaRPr lang="en-US" sz="1400" noProof="0" dirty="0">
                        <a:solidFill>
                          <a:schemeClr val="tx2"/>
                        </a:solidFill>
                      </a:endParaRPr>
                    </a:p>
                  </a:txBody>
                  <a:tcPr anchor="b"/>
                </a:tc>
                <a:tc>
                  <a:txBody>
                    <a:bodyPr/>
                    <a:lstStyle/>
                    <a:p>
                      <a:pPr algn="ctr"/>
                      <a:r>
                        <a:rPr lang="en-US" sz="1400" noProof="0" dirty="0" smtClean="0">
                          <a:solidFill>
                            <a:schemeClr val="tx2"/>
                          </a:solidFill>
                        </a:rPr>
                        <a:t>Phase 1 pediatric</a:t>
                      </a:r>
                      <a:br>
                        <a:rPr lang="en-US" sz="1400" noProof="0" dirty="0" smtClean="0">
                          <a:solidFill>
                            <a:schemeClr val="tx2"/>
                          </a:solidFill>
                        </a:rPr>
                      </a:br>
                      <a:r>
                        <a:rPr lang="en-US" sz="1400" noProof="0" dirty="0" smtClean="0">
                          <a:solidFill>
                            <a:schemeClr val="tx2"/>
                          </a:solidFill>
                        </a:rPr>
                        <a:t>(n=2)</a:t>
                      </a:r>
                      <a:endParaRPr lang="en-US" sz="1400" noProof="0" dirty="0">
                        <a:solidFill>
                          <a:schemeClr val="tx2"/>
                        </a:solidFill>
                      </a:endParaRPr>
                    </a:p>
                  </a:txBody>
                  <a:tcPr anchor="b"/>
                </a:tc>
                <a:tc>
                  <a:txBody>
                    <a:bodyPr/>
                    <a:lstStyle/>
                    <a:p>
                      <a:pPr algn="ctr"/>
                      <a:r>
                        <a:rPr lang="en-US" sz="1400" noProof="0" dirty="0" smtClean="0">
                          <a:solidFill>
                            <a:schemeClr val="tx2"/>
                          </a:solidFill>
                        </a:rPr>
                        <a:t>Phase</a:t>
                      </a:r>
                      <a:r>
                        <a:rPr lang="en-US" sz="1400" baseline="0" noProof="0" dirty="0" smtClean="0">
                          <a:solidFill>
                            <a:schemeClr val="tx2"/>
                          </a:solidFill>
                        </a:rPr>
                        <a:t> 1 adult </a:t>
                      </a:r>
                      <a:br>
                        <a:rPr lang="en-US" sz="1400" baseline="0" noProof="0" dirty="0" smtClean="0">
                          <a:solidFill>
                            <a:schemeClr val="tx2"/>
                          </a:solidFill>
                        </a:rPr>
                      </a:br>
                      <a:r>
                        <a:rPr lang="en-US" sz="1400" baseline="0" noProof="0" dirty="0" smtClean="0">
                          <a:solidFill>
                            <a:schemeClr val="tx2"/>
                          </a:solidFill>
                        </a:rPr>
                        <a:t>(n=3)</a:t>
                      </a:r>
                      <a:endParaRPr lang="en-US" sz="1400" noProof="0" dirty="0">
                        <a:solidFill>
                          <a:schemeClr val="tx2"/>
                        </a:solidFill>
                      </a:endParaRPr>
                    </a:p>
                  </a:txBody>
                  <a:tcPr anchor="b"/>
                </a:tc>
                <a:tc>
                  <a:txBody>
                    <a:bodyPr/>
                    <a:lstStyle/>
                    <a:p>
                      <a:pPr algn="ctr"/>
                      <a:r>
                        <a:rPr lang="en-US" sz="1400" noProof="0" dirty="0" smtClean="0">
                          <a:solidFill>
                            <a:schemeClr val="tx2"/>
                          </a:solidFill>
                        </a:rPr>
                        <a:t>Phase 2 adult </a:t>
                      </a:r>
                      <a:br>
                        <a:rPr lang="en-US" sz="1400" noProof="0" dirty="0" smtClean="0">
                          <a:solidFill>
                            <a:schemeClr val="tx2"/>
                          </a:solidFill>
                        </a:rPr>
                      </a:br>
                      <a:r>
                        <a:rPr lang="en-US" sz="1400" noProof="0" dirty="0" smtClean="0">
                          <a:solidFill>
                            <a:schemeClr val="tx2"/>
                          </a:solidFill>
                        </a:rPr>
                        <a:t>(n=31)</a:t>
                      </a:r>
                      <a:endParaRPr lang="en-US" sz="1400" noProof="0" dirty="0">
                        <a:solidFill>
                          <a:schemeClr val="tx2"/>
                        </a:solidFill>
                      </a:endParaRPr>
                    </a:p>
                  </a:txBody>
                  <a:tcPr anchor="b"/>
                </a:tc>
              </a:tr>
              <a:tr h="370840">
                <a:tc>
                  <a:txBody>
                    <a:bodyPr/>
                    <a:lstStyle/>
                    <a:p>
                      <a:r>
                        <a:rPr lang="en-US" sz="1400" noProof="0" dirty="0" smtClean="0"/>
                        <a:t>Best</a:t>
                      </a:r>
                      <a:r>
                        <a:rPr lang="en-US" sz="1400" baseline="0" noProof="0" dirty="0" smtClean="0"/>
                        <a:t> response, n (%)</a:t>
                      </a:r>
                      <a:endParaRPr lang="en-US" sz="1400" noProof="0" dirty="0" smtClean="0"/>
                    </a:p>
                    <a:p>
                      <a:pPr marL="92075" indent="0"/>
                      <a:r>
                        <a:rPr lang="en-US" sz="1400" noProof="0" dirty="0" smtClean="0"/>
                        <a:t>CR</a:t>
                      </a:r>
                    </a:p>
                    <a:p>
                      <a:pPr marL="92075" indent="0"/>
                      <a:r>
                        <a:rPr lang="en-US" sz="1400" noProof="0" dirty="0" smtClean="0"/>
                        <a:t>PR</a:t>
                      </a:r>
                    </a:p>
                    <a:p>
                      <a:pPr marL="92075" indent="0"/>
                      <a:r>
                        <a:rPr lang="en-US" sz="1400" noProof="0" dirty="0" smtClean="0"/>
                        <a:t>SD</a:t>
                      </a:r>
                    </a:p>
                    <a:p>
                      <a:pPr marL="182563" indent="0"/>
                      <a:r>
                        <a:rPr lang="en-US" sz="1400" noProof="0" dirty="0" smtClean="0"/>
                        <a:t>SD, study</a:t>
                      </a:r>
                      <a:r>
                        <a:rPr lang="en-US" sz="1400" baseline="0" noProof="0" dirty="0" smtClean="0"/>
                        <a:t> drug ongoing</a:t>
                      </a:r>
                    </a:p>
                    <a:p>
                      <a:pPr marL="92075" indent="0"/>
                      <a:r>
                        <a:rPr lang="en-US" sz="1400" baseline="0" noProof="0" dirty="0" smtClean="0"/>
                        <a:t>PD</a:t>
                      </a:r>
                    </a:p>
                    <a:p>
                      <a:pPr marL="92075" indent="0"/>
                      <a:r>
                        <a:rPr lang="en-US" sz="1400" baseline="0" noProof="0" dirty="0" smtClean="0"/>
                        <a:t>NE</a:t>
                      </a:r>
                      <a:endParaRPr lang="en-US" sz="1400" noProof="0" dirty="0"/>
                    </a:p>
                  </a:txBody>
                  <a:tcPr/>
                </a:tc>
                <a:tc>
                  <a:txBody>
                    <a:bodyPr/>
                    <a:lstStyle/>
                    <a:p>
                      <a:pPr algn="ctr"/>
                      <a:endParaRPr lang="en-US" sz="1400" noProof="0" dirty="0" smtClean="0"/>
                    </a:p>
                    <a:p>
                      <a:pPr algn="ctr"/>
                      <a:r>
                        <a:rPr lang="en-US" sz="1400" noProof="0" dirty="0" smtClean="0"/>
                        <a:t>1</a:t>
                      </a:r>
                    </a:p>
                    <a:p>
                      <a:pPr algn="ctr"/>
                      <a:r>
                        <a:rPr lang="en-US" sz="1400" noProof="0" dirty="0" smtClean="0"/>
                        <a:t>0</a:t>
                      </a:r>
                    </a:p>
                    <a:p>
                      <a:pPr algn="ctr"/>
                      <a:r>
                        <a:rPr lang="en-US" sz="1400" noProof="0" dirty="0" smtClean="0"/>
                        <a:t>1</a:t>
                      </a:r>
                    </a:p>
                    <a:p>
                      <a:pPr algn="ctr"/>
                      <a:r>
                        <a:rPr lang="en-US" sz="1400" noProof="0" dirty="0" smtClean="0"/>
                        <a:t>0</a:t>
                      </a:r>
                    </a:p>
                    <a:p>
                      <a:pPr algn="ctr"/>
                      <a:r>
                        <a:rPr lang="en-US" sz="1400" noProof="0" dirty="0" smtClean="0"/>
                        <a:t>0</a:t>
                      </a:r>
                    </a:p>
                    <a:p>
                      <a:pPr algn="ctr"/>
                      <a:r>
                        <a:rPr lang="en-US" sz="1400" noProof="0" dirty="0" smtClean="0"/>
                        <a:t>0</a:t>
                      </a:r>
                      <a:endParaRPr lang="en-US" sz="1400" noProof="0" dirty="0"/>
                    </a:p>
                  </a:txBody>
                  <a:tcPr/>
                </a:tc>
                <a:tc>
                  <a:txBody>
                    <a:bodyPr/>
                    <a:lstStyle/>
                    <a:p>
                      <a:pPr algn="ctr"/>
                      <a:endParaRPr lang="en-US" sz="1400" noProof="0" dirty="0" smtClean="0"/>
                    </a:p>
                    <a:p>
                      <a:pPr algn="ctr"/>
                      <a:r>
                        <a:rPr lang="en-US" sz="1400" noProof="0" dirty="0" smtClean="0"/>
                        <a:t>0</a:t>
                      </a:r>
                    </a:p>
                    <a:p>
                      <a:pPr algn="ctr"/>
                      <a:r>
                        <a:rPr lang="en-US" sz="1400" noProof="0" dirty="0" smtClean="0"/>
                        <a:t>0</a:t>
                      </a:r>
                    </a:p>
                    <a:p>
                      <a:pPr algn="ctr"/>
                      <a:r>
                        <a:rPr lang="en-US" sz="1400" noProof="0" dirty="0" smtClean="0"/>
                        <a:t>2</a:t>
                      </a:r>
                    </a:p>
                    <a:p>
                      <a:pPr algn="ctr"/>
                      <a:r>
                        <a:rPr lang="en-US" sz="1400" noProof="0" dirty="0" smtClean="0"/>
                        <a:t>2</a:t>
                      </a:r>
                    </a:p>
                    <a:p>
                      <a:pPr algn="ctr"/>
                      <a:r>
                        <a:rPr lang="en-US" sz="1400" noProof="0" dirty="0" smtClean="0"/>
                        <a:t>1</a:t>
                      </a:r>
                    </a:p>
                    <a:p>
                      <a:pPr algn="ctr"/>
                      <a:r>
                        <a:rPr lang="en-US" sz="1400" noProof="0" dirty="0" smtClean="0"/>
                        <a:t>0</a:t>
                      </a:r>
                      <a:endParaRPr lang="en-US" sz="1400" noProof="0" dirty="0"/>
                    </a:p>
                  </a:txBody>
                  <a:tcPr/>
                </a:tc>
                <a:tc>
                  <a:txBody>
                    <a:bodyPr/>
                    <a:lstStyle/>
                    <a:p>
                      <a:pPr algn="ctr"/>
                      <a:endParaRPr lang="en-US" sz="1400" noProof="0" dirty="0" smtClean="0"/>
                    </a:p>
                    <a:p>
                      <a:pPr algn="ctr"/>
                      <a:r>
                        <a:rPr lang="en-US" sz="1400" noProof="0" dirty="0" smtClean="0"/>
                        <a:t>0 (0)</a:t>
                      </a:r>
                    </a:p>
                    <a:p>
                      <a:pPr algn="ctr"/>
                      <a:r>
                        <a:rPr lang="en-US" sz="1400" noProof="0" dirty="0" smtClean="0"/>
                        <a:t>4 (13)</a:t>
                      </a:r>
                    </a:p>
                    <a:p>
                      <a:pPr algn="ctr"/>
                      <a:r>
                        <a:rPr lang="en-US" sz="1400" noProof="0" dirty="0" smtClean="0"/>
                        <a:t>18 (58)</a:t>
                      </a:r>
                    </a:p>
                    <a:p>
                      <a:pPr algn="ctr"/>
                      <a:r>
                        <a:rPr lang="en-US" sz="1400" noProof="0" dirty="0" smtClean="0"/>
                        <a:t>6 (19)</a:t>
                      </a:r>
                    </a:p>
                    <a:p>
                      <a:pPr algn="ctr"/>
                      <a:r>
                        <a:rPr lang="en-US" sz="1400" noProof="0" dirty="0" smtClean="0"/>
                        <a:t>7 (23)</a:t>
                      </a:r>
                    </a:p>
                    <a:p>
                      <a:pPr algn="ctr"/>
                      <a:r>
                        <a:rPr lang="en-US" sz="1400" noProof="0" dirty="0" smtClean="0"/>
                        <a:t>2</a:t>
                      </a:r>
                      <a:r>
                        <a:rPr lang="en-US" sz="1400" baseline="0" noProof="0" dirty="0" smtClean="0"/>
                        <a:t> (6)</a:t>
                      </a:r>
                      <a:endParaRPr lang="en-US" sz="1400" noProof="0" dirty="0" smtClean="0"/>
                    </a:p>
                  </a:txBody>
                  <a:tcPr/>
                </a:tc>
              </a:tr>
              <a:tr h="370840">
                <a:tc>
                  <a:txBody>
                    <a:bodyPr/>
                    <a:lstStyle/>
                    <a:p>
                      <a:r>
                        <a:rPr lang="en-US" sz="1400" noProof="0" dirty="0" smtClean="0"/>
                        <a:t>ORR, n (%)</a:t>
                      </a:r>
                      <a:endParaRPr lang="en-US" sz="1400" noProof="0" dirty="0"/>
                    </a:p>
                  </a:txBody>
                  <a:tcPr/>
                </a:tc>
                <a:tc>
                  <a:txBody>
                    <a:bodyPr/>
                    <a:lstStyle/>
                    <a:p>
                      <a:pPr algn="ctr"/>
                      <a:r>
                        <a:rPr lang="en-US" sz="1400" noProof="0" dirty="0" smtClean="0"/>
                        <a:t>1</a:t>
                      </a:r>
                      <a:endParaRPr lang="en-US" sz="1400" noProof="0" dirty="0"/>
                    </a:p>
                  </a:txBody>
                  <a:tcPr/>
                </a:tc>
                <a:tc>
                  <a:txBody>
                    <a:bodyPr/>
                    <a:lstStyle/>
                    <a:p>
                      <a:pPr algn="ctr"/>
                      <a:r>
                        <a:rPr lang="en-US" sz="1400" noProof="0" dirty="0" smtClean="0"/>
                        <a:t>0</a:t>
                      </a:r>
                      <a:endParaRPr lang="en-US" sz="1400" noProof="0" dirty="0"/>
                    </a:p>
                  </a:txBody>
                  <a:tcPr/>
                </a:tc>
                <a:tc>
                  <a:txBody>
                    <a:bodyPr/>
                    <a:lstStyle/>
                    <a:p>
                      <a:pPr algn="ctr"/>
                      <a:r>
                        <a:rPr lang="en-US" sz="1400" noProof="0" dirty="0" smtClean="0"/>
                        <a:t>4 (13)</a:t>
                      </a:r>
                      <a:endParaRPr lang="en-US" sz="1400" noProof="0" dirty="0"/>
                    </a:p>
                  </a:txBody>
                  <a:tcPr/>
                </a:tc>
              </a:tr>
              <a:tr h="370840">
                <a:tc>
                  <a:txBody>
                    <a:bodyPr/>
                    <a:lstStyle/>
                    <a:p>
                      <a:r>
                        <a:rPr lang="en-US" sz="1400" noProof="0" dirty="0" smtClean="0"/>
                        <a:t>DCR, n (%)</a:t>
                      </a:r>
                    </a:p>
                    <a:p>
                      <a:pPr marL="92075" indent="0"/>
                      <a:r>
                        <a:rPr lang="en-US" sz="1400" noProof="0" dirty="0" smtClean="0"/>
                        <a:t>Objective</a:t>
                      </a:r>
                      <a:r>
                        <a:rPr lang="en-US" sz="1400" baseline="0" noProof="0" dirty="0" smtClean="0"/>
                        <a:t> response</a:t>
                      </a:r>
                    </a:p>
                    <a:p>
                      <a:pPr marL="92075" indent="0"/>
                      <a:r>
                        <a:rPr lang="en-US" sz="1400" baseline="0" noProof="0" dirty="0" smtClean="0"/>
                        <a:t>SD </a:t>
                      </a:r>
                      <a:r>
                        <a:rPr lang="en-US" sz="1400" baseline="0" noProof="0" dirty="0" smtClean="0">
                          <a:latin typeface="Arial"/>
                          <a:cs typeface="Arial"/>
                        </a:rPr>
                        <a:t>≥</a:t>
                      </a:r>
                      <a:r>
                        <a:rPr lang="en-US" sz="1400" baseline="0" noProof="0" dirty="0" smtClean="0"/>
                        <a:t>32 weeks</a:t>
                      </a:r>
                      <a:endParaRPr lang="en-US" sz="1400" noProof="0" dirty="0"/>
                    </a:p>
                  </a:txBody>
                  <a:tcPr/>
                </a:tc>
                <a:tc>
                  <a:txBody>
                    <a:bodyPr/>
                    <a:lstStyle/>
                    <a:p>
                      <a:pPr algn="ctr"/>
                      <a:r>
                        <a:rPr lang="en-US" sz="1400" noProof="0" dirty="0" smtClean="0"/>
                        <a:t>1</a:t>
                      </a:r>
                    </a:p>
                    <a:p>
                      <a:pPr algn="ctr"/>
                      <a:r>
                        <a:rPr lang="en-US" sz="1400" noProof="0" dirty="0" smtClean="0"/>
                        <a:t>1</a:t>
                      </a:r>
                    </a:p>
                    <a:p>
                      <a:pPr algn="ctr"/>
                      <a:r>
                        <a:rPr lang="en-US" sz="1400" noProof="0" dirty="0" smtClean="0"/>
                        <a:t>0</a:t>
                      </a:r>
                      <a:endParaRPr lang="en-US" sz="1400" noProof="0" dirty="0"/>
                    </a:p>
                  </a:txBody>
                  <a:tcPr/>
                </a:tc>
                <a:tc>
                  <a:txBody>
                    <a:bodyPr/>
                    <a:lstStyle/>
                    <a:p>
                      <a:pPr algn="ctr"/>
                      <a:r>
                        <a:rPr lang="en-US" sz="1400" noProof="0" dirty="0" smtClean="0"/>
                        <a:t>2</a:t>
                      </a:r>
                    </a:p>
                    <a:p>
                      <a:pPr algn="ctr"/>
                      <a:r>
                        <a:rPr lang="en-US" sz="1400" noProof="0" dirty="0" smtClean="0"/>
                        <a:t>0</a:t>
                      </a:r>
                    </a:p>
                    <a:p>
                      <a:pPr algn="ctr"/>
                      <a:r>
                        <a:rPr lang="en-US" sz="1400" noProof="0" dirty="0" smtClean="0"/>
                        <a:t>2</a:t>
                      </a:r>
                      <a:endParaRPr lang="en-US" sz="1400" noProof="0" dirty="0"/>
                    </a:p>
                  </a:txBody>
                  <a:tcPr/>
                </a:tc>
                <a:tc>
                  <a:txBody>
                    <a:bodyPr/>
                    <a:lstStyle/>
                    <a:p>
                      <a:pPr algn="ctr"/>
                      <a:r>
                        <a:rPr lang="en-US" sz="1400" noProof="0" dirty="0" smtClean="0"/>
                        <a:t>10 (32)</a:t>
                      </a:r>
                    </a:p>
                    <a:p>
                      <a:pPr algn="ctr"/>
                      <a:r>
                        <a:rPr lang="en-US" sz="1400" noProof="0" dirty="0" smtClean="0"/>
                        <a:t>4 (13)</a:t>
                      </a:r>
                    </a:p>
                    <a:p>
                      <a:pPr algn="ctr"/>
                      <a:r>
                        <a:rPr lang="en-US" sz="1400" noProof="0" dirty="0" smtClean="0"/>
                        <a:t>6 (19)</a:t>
                      </a:r>
                      <a:endParaRPr lang="en-US" sz="1400" noProof="0" dirty="0"/>
                    </a:p>
                  </a:txBody>
                  <a:tcPr/>
                </a:tc>
              </a:tr>
              <a:tr h="370840">
                <a:tc>
                  <a:txBody>
                    <a:bodyPr/>
                    <a:lstStyle/>
                    <a:p>
                      <a:r>
                        <a:rPr lang="en-US" sz="1400" noProof="0" dirty="0" err="1" smtClean="0"/>
                        <a:t>mPFS</a:t>
                      </a:r>
                      <a:r>
                        <a:rPr lang="en-US" sz="1400" noProof="0" dirty="0" smtClean="0"/>
                        <a:t>, months</a:t>
                      </a:r>
                      <a:endParaRPr lang="en-US" sz="1400" noProof="0" dirty="0"/>
                    </a:p>
                  </a:txBody>
                  <a:tcPr/>
                </a:tc>
                <a:tc>
                  <a:txBody>
                    <a:bodyPr/>
                    <a:lstStyle/>
                    <a:p>
                      <a:pPr algn="ctr"/>
                      <a:r>
                        <a:rPr lang="en-US" sz="1400" noProof="0" dirty="0" smtClean="0"/>
                        <a:t>NA</a:t>
                      </a:r>
                      <a:endParaRPr lang="en-US" sz="1400" noProof="0" dirty="0"/>
                    </a:p>
                  </a:txBody>
                  <a:tcPr/>
                </a:tc>
                <a:tc>
                  <a:txBody>
                    <a:bodyPr/>
                    <a:lstStyle/>
                    <a:p>
                      <a:pPr algn="ctr"/>
                      <a:r>
                        <a:rPr lang="en-US" sz="1400" noProof="0" dirty="0" smtClean="0"/>
                        <a:t>NA</a:t>
                      </a:r>
                      <a:endParaRPr lang="en-US" sz="1400" noProof="0" dirty="0"/>
                    </a:p>
                  </a:txBody>
                  <a:tcPr/>
                </a:tc>
                <a:tc>
                  <a:txBody>
                    <a:bodyPr/>
                    <a:lstStyle/>
                    <a:p>
                      <a:pPr algn="ctr"/>
                      <a:r>
                        <a:rPr lang="en-US" sz="1400" noProof="0" dirty="0" smtClean="0"/>
                        <a:t>5.7</a:t>
                      </a:r>
                      <a:endParaRPr lang="en-US" sz="1400" noProof="0" dirty="0"/>
                    </a:p>
                  </a:txBody>
                  <a:tcPr/>
                </a:tc>
              </a:tr>
            </a:tbl>
          </a:graphicData>
        </a:graphic>
      </p:graphicFrame>
    </p:spTree>
    <p:custDataLst>
      <p:tags r:id="rId1"/>
    </p:custDataLst>
    <p:extLst>
      <p:ext uri="{BB962C8B-B14F-4D97-AF65-F5344CB8AC3E}">
        <p14:creationId xmlns:p14="http://schemas.microsoft.com/office/powerpoint/2010/main" val="3090224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228600"/>
            <a:ext cx="7655943" cy="939801"/>
          </a:xfrm>
        </p:spPr>
        <p:txBody>
          <a:bodyPr/>
          <a:lstStyle/>
          <a:p>
            <a:r>
              <a:rPr lang="en-US" sz="1800" dirty="0" smtClean="0">
                <a:solidFill>
                  <a:schemeClr val="bg1"/>
                </a:solidFill>
              </a:rPr>
              <a:t>016: EZH2 inhibitor tazemetostat in adult and pediatric patients with epithelioid sarcoma: Results from 3 prospective clinical trials </a:t>
            </a:r>
            <a:br>
              <a:rPr lang="en-US" sz="1800" dirty="0" smtClean="0">
                <a:solidFill>
                  <a:schemeClr val="bg1"/>
                </a:solidFill>
              </a:rPr>
            </a:br>
            <a:r>
              <a:rPr lang="en-US" sz="1800" dirty="0" smtClean="0">
                <a:solidFill>
                  <a:schemeClr val="bg1"/>
                </a:solidFill>
              </a:rPr>
              <a:t>– </a:t>
            </a:r>
            <a:r>
              <a:rPr lang="en-US" sz="1800" dirty="0" err="1" smtClean="0">
                <a:solidFill>
                  <a:schemeClr val="bg1"/>
                </a:solidFill>
              </a:rPr>
              <a:t>Italiano</a:t>
            </a:r>
            <a:r>
              <a:rPr lang="en-US" sz="1800" dirty="0" smtClean="0">
                <a:solidFill>
                  <a:schemeClr val="bg1"/>
                </a:solidFill>
              </a:rPr>
              <a:t> A, et al</a:t>
            </a:r>
            <a:endParaRPr lang="en-US" sz="1800" dirty="0">
              <a:solidFill>
                <a:schemeClr val="bg1"/>
              </a:solidFill>
            </a:endParaRPr>
          </a:p>
        </p:txBody>
      </p:sp>
      <p:sp>
        <p:nvSpPr>
          <p:cNvPr id="5123" name="Rectangle 3"/>
          <p:cNvSpPr>
            <a:spLocks noGrp="1" noChangeArrowheads="1"/>
          </p:cNvSpPr>
          <p:nvPr>
            <p:ph type="body" idx="1"/>
          </p:nvPr>
        </p:nvSpPr>
        <p:spPr/>
        <p:txBody>
          <a:bodyPr/>
          <a:lstStyle/>
          <a:p>
            <a:pPr marL="0" indent="0">
              <a:buNone/>
            </a:pPr>
            <a:r>
              <a:rPr lang="en-US" b="1" dirty="0" smtClean="0">
                <a:solidFill>
                  <a:schemeClr val="bg1"/>
                </a:solidFill>
              </a:rPr>
              <a:t>KEY RESULTS (CONT.)</a:t>
            </a:r>
            <a:endParaRPr lang="en-US" b="1" dirty="0">
              <a:solidFill>
                <a:schemeClr val="bg1"/>
              </a:solidFill>
            </a:endParaRPr>
          </a:p>
        </p:txBody>
      </p:sp>
      <p:sp>
        <p:nvSpPr>
          <p:cNvPr id="6" name="Text Box 4"/>
          <p:cNvSpPr txBox="1">
            <a:spLocks noChangeArrowheads="1"/>
          </p:cNvSpPr>
          <p:nvPr/>
        </p:nvSpPr>
        <p:spPr bwMode="auto">
          <a:xfrm>
            <a:off x="3051025" y="6474897"/>
            <a:ext cx="587231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US" sz="1200" dirty="0" err="1" smtClean="0">
                <a:solidFill>
                  <a:srgbClr val="000000"/>
                </a:solidFill>
              </a:rPr>
              <a:t>Italiano</a:t>
            </a:r>
            <a:r>
              <a:rPr lang="en-US" sz="1200" dirty="0" smtClean="0">
                <a:solidFill>
                  <a:srgbClr val="000000"/>
                </a:solidFill>
              </a:rPr>
              <a:t> A et al. CTOS 2017 Annual Meeting, November 8–11, Maui, Hawaii; Paper 016</a:t>
            </a:r>
            <a:endParaRPr lang="en-US" sz="1200" dirty="0">
              <a:solidFill>
                <a:srgbClr val="000000"/>
              </a:solidFill>
            </a:endParaRPr>
          </a:p>
        </p:txBody>
      </p:sp>
      <p:sp>
        <p:nvSpPr>
          <p:cNvPr id="7" name="TextBox 6"/>
          <p:cNvSpPr txBox="1"/>
          <p:nvPr/>
        </p:nvSpPr>
        <p:spPr>
          <a:xfrm>
            <a:off x="3190853" y="1691588"/>
            <a:ext cx="2762295" cy="338554"/>
          </a:xfrm>
          <a:prstGeom prst="rect">
            <a:avLst/>
          </a:prstGeom>
          <a:noFill/>
        </p:spPr>
        <p:txBody>
          <a:bodyPr wrap="none" rtlCol="0">
            <a:spAutoFit/>
          </a:bodyPr>
          <a:lstStyle/>
          <a:p>
            <a:r>
              <a:rPr lang="en-US" sz="1600" b="1" dirty="0" smtClean="0"/>
              <a:t>OS on phase 2 adult study</a:t>
            </a:r>
            <a:endParaRPr lang="en-US" sz="1600" b="1" dirty="0"/>
          </a:p>
        </p:txBody>
      </p:sp>
      <p:grpSp>
        <p:nvGrpSpPr>
          <p:cNvPr id="8" name="Group 7"/>
          <p:cNvGrpSpPr/>
          <p:nvPr/>
        </p:nvGrpSpPr>
        <p:grpSpPr>
          <a:xfrm>
            <a:off x="1860305" y="2294713"/>
            <a:ext cx="6403386" cy="2631374"/>
            <a:chOff x="836615" y="2448719"/>
            <a:chExt cx="3901680" cy="2171700"/>
          </a:xfrm>
        </p:grpSpPr>
        <p:sp>
          <p:nvSpPr>
            <p:cNvPr id="9" name="Freeform 8"/>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000000"/>
                </a:solidFill>
              </a:endParaRPr>
            </a:p>
          </p:txBody>
        </p:sp>
        <p:sp>
          <p:nvSpPr>
            <p:cNvPr id="10"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000000"/>
                </a:solidFill>
              </a:endParaRPr>
            </a:p>
          </p:txBody>
        </p:sp>
        <p:sp>
          <p:nvSpPr>
            <p:cNvPr id="11"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000000"/>
                </a:solidFill>
              </a:endParaRPr>
            </a:p>
          </p:txBody>
        </p:sp>
        <p:sp>
          <p:nvSpPr>
            <p:cNvPr id="12" name="Line 8"/>
            <p:cNvSpPr>
              <a:spLocks noChangeShapeType="1"/>
            </p:cNvSpPr>
            <p:nvPr/>
          </p:nvSpPr>
          <p:spPr bwMode="auto">
            <a:xfrm>
              <a:off x="836615" y="322872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000000"/>
                </a:solidFill>
              </a:endParaRPr>
            </a:p>
          </p:txBody>
        </p:sp>
        <p:sp>
          <p:nvSpPr>
            <p:cNvPr id="13" name="Line 9"/>
            <p:cNvSpPr>
              <a:spLocks noChangeShapeType="1"/>
            </p:cNvSpPr>
            <p:nvPr/>
          </p:nvSpPr>
          <p:spPr bwMode="auto">
            <a:xfrm>
              <a:off x="836615" y="362736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000000"/>
                </a:solidFill>
              </a:endParaRPr>
            </a:p>
          </p:txBody>
        </p:sp>
        <p:sp>
          <p:nvSpPr>
            <p:cNvPr id="14" name="Line 10"/>
            <p:cNvSpPr>
              <a:spLocks noChangeShapeType="1"/>
            </p:cNvSpPr>
            <p:nvPr/>
          </p:nvSpPr>
          <p:spPr bwMode="auto">
            <a:xfrm>
              <a:off x="836615" y="401736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000000"/>
                </a:solidFill>
              </a:endParaRPr>
            </a:p>
          </p:txBody>
        </p:sp>
        <p:sp>
          <p:nvSpPr>
            <p:cNvPr id="15"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000000"/>
                </a:solidFill>
              </a:endParaRPr>
            </a:p>
          </p:txBody>
        </p:sp>
        <p:sp>
          <p:nvSpPr>
            <p:cNvPr id="16" name="Line 12"/>
            <p:cNvSpPr>
              <a:spLocks noChangeShapeType="1"/>
            </p:cNvSpPr>
            <p:nvPr/>
          </p:nvSpPr>
          <p:spPr bwMode="auto">
            <a:xfrm>
              <a:off x="239528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000000"/>
                </a:solidFill>
              </a:endParaRPr>
            </a:p>
          </p:txBody>
        </p:sp>
        <p:sp>
          <p:nvSpPr>
            <p:cNvPr id="17" name="Line 13"/>
            <p:cNvSpPr>
              <a:spLocks noChangeShapeType="1"/>
            </p:cNvSpPr>
            <p:nvPr/>
          </p:nvSpPr>
          <p:spPr bwMode="auto">
            <a:xfrm>
              <a:off x="1939130"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000000"/>
                </a:solidFill>
              </a:endParaRPr>
            </a:p>
          </p:txBody>
        </p:sp>
        <p:sp>
          <p:nvSpPr>
            <p:cNvPr id="18" name="Line 14"/>
            <p:cNvSpPr>
              <a:spLocks noChangeShapeType="1"/>
            </p:cNvSpPr>
            <p:nvPr/>
          </p:nvSpPr>
          <p:spPr bwMode="auto">
            <a:xfrm>
              <a:off x="2870294" y="4523339"/>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000000"/>
                </a:solidFill>
              </a:endParaRPr>
            </a:p>
          </p:txBody>
        </p:sp>
        <p:sp>
          <p:nvSpPr>
            <p:cNvPr id="19" name="Line 17"/>
            <p:cNvSpPr>
              <a:spLocks noChangeShapeType="1"/>
            </p:cNvSpPr>
            <p:nvPr/>
          </p:nvSpPr>
          <p:spPr bwMode="auto">
            <a:xfrm>
              <a:off x="4681847" y="4523339"/>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000000"/>
                </a:solidFill>
              </a:endParaRPr>
            </a:p>
          </p:txBody>
        </p:sp>
        <p:sp>
          <p:nvSpPr>
            <p:cNvPr id="20" name="Line 19"/>
            <p:cNvSpPr>
              <a:spLocks noChangeShapeType="1"/>
            </p:cNvSpPr>
            <p:nvPr/>
          </p:nvSpPr>
          <p:spPr bwMode="auto">
            <a:xfrm>
              <a:off x="144658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000000"/>
                </a:solidFill>
              </a:endParaRPr>
            </a:p>
          </p:txBody>
        </p:sp>
        <p:sp>
          <p:nvSpPr>
            <p:cNvPr id="21" name="Line 21"/>
            <p:cNvSpPr>
              <a:spLocks noChangeShapeType="1"/>
            </p:cNvSpPr>
            <p:nvPr/>
          </p:nvSpPr>
          <p:spPr bwMode="auto">
            <a:xfrm>
              <a:off x="96220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000000"/>
                </a:solidFill>
                <a:latin typeface="Arial" panose="020B0604020202020204" pitchFamily="34" charset="0"/>
                <a:cs typeface="Arial" panose="020B0604020202020204" pitchFamily="34" charset="0"/>
              </a:endParaRPr>
            </a:p>
          </p:txBody>
        </p:sp>
        <p:sp>
          <p:nvSpPr>
            <p:cNvPr id="22" name="Line 14"/>
            <p:cNvSpPr>
              <a:spLocks noChangeShapeType="1"/>
            </p:cNvSpPr>
            <p:nvPr/>
          </p:nvSpPr>
          <p:spPr bwMode="auto">
            <a:xfrm>
              <a:off x="3324944" y="4523339"/>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000000"/>
                </a:solidFill>
              </a:endParaRPr>
            </a:p>
          </p:txBody>
        </p:sp>
        <p:sp>
          <p:nvSpPr>
            <p:cNvPr id="23" name="Line 14"/>
            <p:cNvSpPr>
              <a:spLocks noChangeShapeType="1"/>
            </p:cNvSpPr>
            <p:nvPr/>
          </p:nvSpPr>
          <p:spPr bwMode="auto">
            <a:xfrm>
              <a:off x="3783212" y="4523339"/>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000000"/>
                </a:solidFill>
              </a:endParaRPr>
            </a:p>
          </p:txBody>
        </p:sp>
        <p:sp>
          <p:nvSpPr>
            <p:cNvPr id="24" name="Line 14"/>
            <p:cNvSpPr>
              <a:spLocks noChangeShapeType="1"/>
            </p:cNvSpPr>
            <p:nvPr/>
          </p:nvSpPr>
          <p:spPr bwMode="auto">
            <a:xfrm>
              <a:off x="4241479" y="4523339"/>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000000"/>
                </a:solidFill>
              </a:endParaRPr>
            </a:p>
          </p:txBody>
        </p:sp>
      </p:grpSp>
      <p:sp>
        <p:nvSpPr>
          <p:cNvPr id="25" name="TextBox 24"/>
          <p:cNvSpPr txBox="1"/>
          <p:nvPr/>
        </p:nvSpPr>
        <p:spPr>
          <a:xfrm rot="16200000">
            <a:off x="21310" y="3407979"/>
            <a:ext cx="2274982" cy="307777"/>
          </a:xfrm>
          <a:prstGeom prst="rect">
            <a:avLst/>
          </a:prstGeom>
          <a:noFill/>
        </p:spPr>
        <p:txBody>
          <a:bodyPr wrap="none" rtlCol="0">
            <a:spAutoFit/>
          </a:bodyPr>
          <a:lstStyle/>
          <a:p>
            <a:pPr algn="ctr" fontAlgn="base">
              <a:spcBef>
                <a:spcPct val="0"/>
              </a:spcBef>
              <a:spcAft>
                <a:spcPct val="0"/>
              </a:spcAft>
            </a:pPr>
            <a:r>
              <a:rPr lang="en-US" sz="1400" dirty="0" smtClean="0">
                <a:solidFill>
                  <a:srgbClr val="000000"/>
                </a:solidFill>
                <a:latin typeface="Arial" panose="020B0604020202020204" pitchFamily="34" charset="0"/>
                <a:cs typeface="Arial" panose="020B0604020202020204" pitchFamily="34" charset="0"/>
              </a:rPr>
              <a:t>Overall survival probability</a:t>
            </a:r>
            <a:endParaRPr lang="en-US" sz="1400" dirty="0">
              <a:solidFill>
                <a:srgbClr val="000000"/>
              </a:solidFill>
              <a:latin typeface="Arial" panose="020B0604020202020204" pitchFamily="34" charset="0"/>
              <a:cs typeface="Arial" panose="020B0604020202020204" pitchFamily="34" charset="0"/>
            </a:endParaRPr>
          </a:p>
        </p:txBody>
      </p:sp>
      <p:sp>
        <p:nvSpPr>
          <p:cNvPr id="26" name="TextBox 25"/>
          <p:cNvSpPr txBox="1"/>
          <p:nvPr/>
        </p:nvSpPr>
        <p:spPr>
          <a:xfrm>
            <a:off x="4808714" y="5060589"/>
            <a:ext cx="1261627" cy="307777"/>
          </a:xfrm>
          <a:prstGeom prst="rect">
            <a:avLst/>
          </a:prstGeom>
          <a:noFill/>
        </p:spPr>
        <p:txBody>
          <a:bodyPr wrap="none" rtlCol="0">
            <a:spAutoFit/>
          </a:bodyPr>
          <a:lstStyle/>
          <a:p>
            <a:pPr algn="ctr" fontAlgn="base">
              <a:spcBef>
                <a:spcPct val="0"/>
              </a:spcBef>
              <a:spcAft>
                <a:spcPct val="0"/>
              </a:spcAft>
            </a:pPr>
            <a:r>
              <a:rPr lang="en-US" sz="1400" dirty="0" smtClean="0">
                <a:solidFill>
                  <a:srgbClr val="000000"/>
                </a:solidFill>
                <a:latin typeface="Arial" panose="020B0604020202020204" pitchFamily="34" charset="0"/>
                <a:cs typeface="Arial" panose="020B0604020202020204" pitchFamily="34" charset="0"/>
              </a:rPr>
              <a:t>Time, months</a:t>
            </a:r>
            <a:endParaRPr lang="en-US" sz="1400" dirty="0">
              <a:solidFill>
                <a:srgbClr val="000000"/>
              </a:solidFill>
              <a:latin typeface="Arial" panose="020B0604020202020204" pitchFamily="34" charset="0"/>
              <a:cs typeface="Arial" panose="020B0604020202020204" pitchFamily="34" charset="0"/>
            </a:endParaRPr>
          </a:p>
        </p:txBody>
      </p:sp>
      <p:sp>
        <p:nvSpPr>
          <p:cNvPr id="27" name="TextBox 26"/>
          <p:cNvSpPr txBox="1"/>
          <p:nvPr/>
        </p:nvSpPr>
        <p:spPr>
          <a:xfrm>
            <a:off x="1428199" y="2152641"/>
            <a:ext cx="433132" cy="307777"/>
          </a:xfrm>
          <a:prstGeom prst="rect">
            <a:avLst/>
          </a:prstGeom>
          <a:noFill/>
        </p:spPr>
        <p:txBody>
          <a:bodyPr wrap="none" rtlCol="0" anchor="ctr" anchorCtr="0">
            <a:spAutoFit/>
          </a:bodyPr>
          <a:lstStyle/>
          <a:p>
            <a:pPr algn="r"/>
            <a:r>
              <a:rPr lang="en-US" sz="1400" dirty="0" smtClean="0">
                <a:solidFill>
                  <a:srgbClr val="000000"/>
                </a:solidFill>
                <a:latin typeface="Arial" panose="020B0604020202020204" pitchFamily="34" charset="0"/>
                <a:cs typeface="Arial" panose="020B0604020202020204" pitchFamily="34" charset="0"/>
              </a:rPr>
              <a:t>1.0</a:t>
            </a:r>
            <a:endParaRPr lang="en-US" sz="1400" dirty="0">
              <a:solidFill>
                <a:srgbClr val="000000"/>
              </a:solidFill>
              <a:latin typeface="Arial" panose="020B0604020202020204" pitchFamily="34" charset="0"/>
              <a:cs typeface="Arial" panose="020B0604020202020204" pitchFamily="34" charset="0"/>
            </a:endParaRPr>
          </a:p>
        </p:txBody>
      </p:sp>
      <p:sp>
        <p:nvSpPr>
          <p:cNvPr id="28" name="TextBox 27"/>
          <p:cNvSpPr txBox="1"/>
          <p:nvPr/>
        </p:nvSpPr>
        <p:spPr>
          <a:xfrm>
            <a:off x="1428204" y="2632310"/>
            <a:ext cx="433132" cy="307777"/>
          </a:xfrm>
          <a:prstGeom prst="rect">
            <a:avLst/>
          </a:prstGeom>
          <a:noFill/>
        </p:spPr>
        <p:txBody>
          <a:bodyPr wrap="none" rtlCol="0" anchor="ctr" anchorCtr="0">
            <a:spAutoFit/>
          </a:bodyPr>
          <a:lstStyle/>
          <a:p>
            <a:pPr algn="r"/>
            <a:r>
              <a:rPr lang="en-US" sz="1400" dirty="0" smtClean="0">
                <a:solidFill>
                  <a:srgbClr val="000000"/>
                </a:solidFill>
                <a:latin typeface="Arial" panose="020B0604020202020204" pitchFamily="34" charset="0"/>
                <a:cs typeface="Arial" panose="020B0604020202020204" pitchFamily="34" charset="0"/>
              </a:rPr>
              <a:t>0.8</a:t>
            </a:r>
            <a:endParaRPr lang="en-US" sz="1400" dirty="0">
              <a:solidFill>
                <a:srgbClr val="000000"/>
              </a:solidFill>
              <a:latin typeface="Arial" panose="020B0604020202020204" pitchFamily="34" charset="0"/>
              <a:cs typeface="Arial" panose="020B0604020202020204" pitchFamily="34" charset="0"/>
            </a:endParaRPr>
          </a:p>
        </p:txBody>
      </p:sp>
      <p:sp>
        <p:nvSpPr>
          <p:cNvPr id="29" name="TextBox 28"/>
          <p:cNvSpPr txBox="1"/>
          <p:nvPr/>
        </p:nvSpPr>
        <p:spPr>
          <a:xfrm>
            <a:off x="1428204" y="3099404"/>
            <a:ext cx="433132" cy="307777"/>
          </a:xfrm>
          <a:prstGeom prst="rect">
            <a:avLst/>
          </a:prstGeom>
          <a:noFill/>
        </p:spPr>
        <p:txBody>
          <a:bodyPr wrap="none" rtlCol="0" anchor="ctr" anchorCtr="0">
            <a:spAutoFit/>
          </a:bodyPr>
          <a:lstStyle/>
          <a:p>
            <a:pPr algn="r"/>
            <a:r>
              <a:rPr lang="en-US" sz="1400" dirty="0" smtClean="0">
                <a:solidFill>
                  <a:srgbClr val="000000"/>
                </a:solidFill>
                <a:latin typeface="Arial" panose="020B0604020202020204" pitchFamily="34" charset="0"/>
                <a:cs typeface="Arial" panose="020B0604020202020204" pitchFamily="34" charset="0"/>
              </a:rPr>
              <a:t>0.6</a:t>
            </a:r>
            <a:endParaRPr lang="en-US" sz="1400" dirty="0">
              <a:solidFill>
                <a:srgbClr val="000000"/>
              </a:solidFill>
              <a:latin typeface="Arial" panose="020B0604020202020204" pitchFamily="34" charset="0"/>
              <a:cs typeface="Arial" panose="020B0604020202020204" pitchFamily="34" charset="0"/>
            </a:endParaRPr>
          </a:p>
        </p:txBody>
      </p:sp>
      <p:sp>
        <p:nvSpPr>
          <p:cNvPr id="30" name="TextBox 29"/>
          <p:cNvSpPr txBox="1"/>
          <p:nvPr/>
        </p:nvSpPr>
        <p:spPr>
          <a:xfrm>
            <a:off x="1428204" y="3582202"/>
            <a:ext cx="433132" cy="307777"/>
          </a:xfrm>
          <a:prstGeom prst="rect">
            <a:avLst/>
          </a:prstGeom>
          <a:noFill/>
        </p:spPr>
        <p:txBody>
          <a:bodyPr wrap="none" rtlCol="0" anchor="ctr" anchorCtr="0">
            <a:spAutoFit/>
          </a:bodyPr>
          <a:lstStyle/>
          <a:p>
            <a:pPr algn="r"/>
            <a:r>
              <a:rPr lang="en-US" sz="1400" dirty="0" smtClean="0">
                <a:solidFill>
                  <a:srgbClr val="000000"/>
                </a:solidFill>
                <a:latin typeface="Arial" panose="020B0604020202020204" pitchFamily="34" charset="0"/>
                <a:cs typeface="Arial" panose="020B0604020202020204" pitchFamily="34" charset="0"/>
              </a:rPr>
              <a:t>0.4</a:t>
            </a:r>
            <a:endParaRPr lang="en-US" sz="1400" dirty="0">
              <a:solidFill>
                <a:srgbClr val="000000"/>
              </a:solidFill>
              <a:latin typeface="Arial" panose="020B0604020202020204" pitchFamily="34" charset="0"/>
              <a:cs typeface="Arial" panose="020B0604020202020204" pitchFamily="34" charset="0"/>
            </a:endParaRPr>
          </a:p>
        </p:txBody>
      </p:sp>
      <p:sp>
        <p:nvSpPr>
          <p:cNvPr id="31" name="TextBox 30"/>
          <p:cNvSpPr txBox="1"/>
          <p:nvPr/>
        </p:nvSpPr>
        <p:spPr>
          <a:xfrm>
            <a:off x="1428204" y="4054530"/>
            <a:ext cx="433132" cy="307777"/>
          </a:xfrm>
          <a:prstGeom prst="rect">
            <a:avLst/>
          </a:prstGeom>
          <a:noFill/>
        </p:spPr>
        <p:txBody>
          <a:bodyPr wrap="none" rtlCol="0" anchor="ctr" anchorCtr="0">
            <a:spAutoFit/>
          </a:bodyPr>
          <a:lstStyle/>
          <a:p>
            <a:pPr algn="r"/>
            <a:r>
              <a:rPr lang="en-US" sz="1400" dirty="0" smtClean="0">
                <a:solidFill>
                  <a:srgbClr val="000000"/>
                </a:solidFill>
                <a:latin typeface="Arial" panose="020B0604020202020204" pitchFamily="34" charset="0"/>
                <a:cs typeface="Arial" panose="020B0604020202020204" pitchFamily="34" charset="0"/>
              </a:rPr>
              <a:t>0.2</a:t>
            </a:r>
            <a:endParaRPr lang="en-US" sz="1400" dirty="0">
              <a:solidFill>
                <a:srgbClr val="000000"/>
              </a:solidFill>
              <a:latin typeface="Arial" panose="020B0604020202020204" pitchFamily="34" charset="0"/>
              <a:cs typeface="Arial" panose="020B0604020202020204" pitchFamily="34" charset="0"/>
            </a:endParaRPr>
          </a:p>
        </p:txBody>
      </p:sp>
      <p:sp>
        <p:nvSpPr>
          <p:cNvPr id="32" name="TextBox 31"/>
          <p:cNvSpPr txBox="1"/>
          <p:nvPr/>
        </p:nvSpPr>
        <p:spPr>
          <a:xfrm>
            <a:off x="1428210" y="4532092"/>
            <a:ext cx="433132" cy="307777"/>
          </a:xfrm>
          <a:prstGeom prst="rect">
            <a:avLst/>
          </a:prstGeom>
          <a:noFill/>
        </p:spPr>
        <p:txBody>
          <a:bodyPr wrap="none" rtlCol="0" anchor="ctr" anchorCtr="0">
            <a:spAutoFit/>
          </a:bodyPr>
          <a:lstStyle/>
          <a:p>
            <a:pPr algn="r"/>
            <a:r>
              <a:rPr lang="en-US" sz="1400" dirty="0" smtClean="0">
                <a:solidFill>
                  <a:srgbClr val="000000"/>
                </a:solidFill>
                <a:latin typeface="Arial" panose="020B0604020202020204" pitchFamily="34" charset="0"/>
                <a:cs typeface="Arial" panose="020B0604020202020204" pitchFamily="34" charset="0"/>
              </a:rPr>
              <a:t>0.0</a:t>
            </a:r>
            <a:endParaRPr lang="en-US" sz="1400" dirty="0">
              <a:solidFill>
                <a:srgbClr val="000000"/>
              </a:solidFill>
              <a:latin typeface="Arial" panose="020B0604020202020204" pitchFamily="34" charset="0"/>
              <a:cs typeface="Arial" panose="020B0604020202020204" pitchFamily="34" charset="0"/>
            </a:endParaRPr>
          </a:p>
        </p:txBody>
      </p:sp>
      <p:sp>
        <p:nvSpPr>
          <p:cNvPr id="33" name="TextBox 32"/>
          <p:cNvSpPr txBox="1"/>
          <p:nvPr/>
        </p:nvSpPr>
        <p:spPr>
          <a:xfrm>
            <a:off x="1882666" y="4871058"/>
            <a:ext cx="383438" cy="1169551"/>
          </a:xfrm>
          <a:prstGeom prst="rect">
            <a:avLst/>
          </a:prstGeom>
          <a:noFill/>
        </p:spPr>
        <p:txBody>
          <a:bodyPr wrap="none" rtlCol="0" anchor="t" anchorCtr="0">
            <a:spAutoFit/>
          </a:bodyPr>
          <a:lstStyle/>
          <a:p>
            <a:pPr algn="ctr"/>
            <a:r>
              <a:rPr lang="en-US" sz="1400" dirty="0" smtClean="0">
                <a:solidFill>
                  <a:srgbClr val="000000"/>
                </a:solidFill>
                <a:latin typeface="Arial" panose="020B0604020202020204" pitchFamily="34" charset="0"/>
                <a:cs typeface="Arial" panose="020B0604020202020204" pitchFamily="34" charset="0"/>
              </a:rPr>
              <a:t>0</a:t>
            </a:r>
          </a:p>
          <a:p>
            <a:pPr algn="ctr"/>
            <a:endParaRPr lang="en-US" sz="1400" dirty="0" smtClean="0">
              <a:solidFill>
                <a:srgbClr val="000000"/>
              </a:solidFill>
              <a:latin typeface="Arial" panose="020B0604020202020204" pitchFamily="34" charset="0"/>
              <a:cs typeface="Arial" panose="020B0604020202020204" pitchFamily="34" charset="0"/>
            </a:endParaRPr>
          </a:p>
          <a:p>
            <a:pPr algn="ctr"/>
            <a:endParaRPr lang="en-US" sz="1400" dirty="0" smtClean="0">
              <a:solidFill>
                <a:srgbClr val="000000"/>
              </a:solidFill>
              <a:latin typeface="Arial" panose="020B0604020202020204" pitchFamily="34" charset="0"/>
              <a:cs typeface="Arial" panose="020B0604020202020204" pitchFamily="34" charset="0"/>
            </a:endParaRPr>
          </a:p>
          <a:p>
            <a:pPr algn="ctr"/>
            <a:r>
              <a:rPr lang="en-US" sz="1400" dirty="0" smtClean="0">
                <a:solidFill>
                  <a:schemeClr val="accent1"/>
                </a:solidFill>
                <a:latin typeface="Arial" panose="020B0604020202020204" pitchFamily="34" charset="0"/>
                <a:cs typeface="Arial" panose="020B0604020202020204" pitchFamily="34" charset="0"/>
              </a:rPr>
              <a:t>10</a:t>
            </a:r>
          </a:p>
          <a:p>
            <a:pPr algn="ctr"/>
            <a:r>
              <a:rPr lang="en-US" sz="1400" dirty="0" smtClean="0">
                <a:solidFill>
                  <a:srgbClr val="FF6600"/>
                </a:solidFill>
                <a:latin typeface="Arial" panose="020B0604020202020204" pitchFamily="34" charset="0"/>
                <a:cs typeface="Arial" panose="020B0604020202020204" pitchFamily="34" charset="0"/>
              </a:rPr>
              <a:t>21</a:t>
            </a:r>
            <a:endParaRPr lang="en-US" sz="1400" dirty="0">
              <a:solidFill>
                <a:srgbClr val="FF6600"/>
              </a:solidFill>
              <a:latin typeface="Arial" panose="020B0604020202020204" pitchFamily="34" charset="0"/>
              <a:cs typeface="Arial" panose="020B0604020202020204" pitchFamily="34" charset="0"/>
            </a:endParaRPr>
          </a:p>
        </p:txBody>
      </p:sp>
      <p:sp>
        <p:nvSpPr>
          <p:cNvPr id="34" name="TextBox 33"/>
          <p:cNvSpPr txBox="1"/>
          <p:nvPr/>
        </p:nvSpPr>
        <p:spPr>
          <a:xfrm>
            <a:off x="2672680" y="4871058"/>
            <a:ext cx="383438" cy="1169551"/>
          </a:xfrm>
          <a:prstGeom prst="rect">
            <a:avLst/>
          </a:prstGeom>
          <a:noFill/>
        </p:spPr>
        <p:txBody>
          <a:bodyPr wrap="none" rtlCol="0" anchor="t" anchorCtr="0">
            <a:spAutoFit/>
          </a:bodyPr>
          <a:lstStyle/>
          <a:p>
            <a:pPr algn="ctr"/>
            <a:r>
              <a:rPr lang="en-US" sz="1400" dirty="0" smtClean="0">
                <a:solidFill>
                  <a:srgbClr val="000000"/>
                </a:solidFill>
                <a:latin typeface="Arial" panose="020B0604020202020204" pitchFamily="34" charset="0"/>
                <a:cs typeface="Arial" panose="020B0604020202020204" pitchFamily="34" charset="0"/>
              </a:rPr>
              <a:t>2</a:t>
            </a:r>
          </a:p>
          <a:p>
            <a:pPr algn="ctr"/>
            <a:endParaRPr lang="en-US" sz="1400" dirty="0" smtClean="0">
              <a:solidFill>
                <a:srgbClr val="000000"/>
              </a:solidFill>
              <a:latin typeface="Arial" panose="020B0604020202020204" pitchFamily="34" charset="0"/>
              <a:cs typeface="Arial" panose="020B0604020202020204" pitchFamily="34" charset="0"/>
            </a:endParaRPr>
          </a:p>
          <a:p>
            <a:pPr algn="ctr"/>
            <a:endParaRPr lang="en-US" sz="1400" dirty="0" smtClean="0">
              <a:solidFill>
                <a:srgbClr val="000000"/>
              </a:solidFill>
              <a:latin typeface="Arial" panose="020B0604020202020204" pitchFamily="34" charset="0"/>
              <a:cs typeface="Arial" panose="020B0604020202020204" pitchFamily="34" charset="0"/>
            </a:endParaRPr>
          </a:p>
          <a:p>
            <a:pPr algn="ctr"/>
            <a:r>
              <a:rPr lang="en-US" sz="1400" dirty="0" smtClean="0">
                <a:solidFill>
                  <a:schemeClr val="accent1"/>
                </a:solidFill>
                <a:latin typeface="Arial" panose="020B0604020202020204" pitchFamily="34" charset="0"/>
                <a:cs typeface="Arial" panose="020B0604020202020204" pitchFamily="34" charset="0"/>
              </a:rPr>
              <a:t>10</a:t>
            </a:r>
          </a:p>
          <a:p>
            <a:pPr algn="ctr"/>
            <a:r>
              <a:rPr lang="en-US" sz="1400" dirty="0" smtClean="0">
                <a:solidFill>
                  <a:srgbClr val="FF6600"/>
                </a:solidFill>
                <a:latin typeface="Arial" panose="020B0604020202020204" pitchFamily="34" charset="0"/>
                <a:cs typeface="Arial" panose="020B0604020202020204" pitchFamily="34" charset="0"/>
              </a:rPr>
              <a:t>17</a:t>
            </a:r>
            <a:endParaRPr lang="en-US" sz="1400" dirty="0">
              <a:solidFill>
                <a:srgbClr val="FF6600"/>
              </a:solidFill>
              <a:latin typeface="Arial" panose="020B0604020202020204" pitchFamily="34" charset="0"/>
              <a:cs typeface="Arial" panose="020B0604020202020204" pitchFamily="34" charset="0"/>
            </a:endParaRPr>
          </a:p>
        </p:txBody>
      </p:sp>
      <p:sp>
        <p:nvSpPr>
          <p:cNvPr id="35" name="TextBox 34"/>
          <p:cNvSpPr txBox="1"/>
          <p:nvPr/>
        </p:nvSpPr>
        <p:spPr>
          <a:xfrm>
            <a:off x="4280863" y="4871058"/>
            <a:ext cx="184731" cy="307777"/>
          </a:xfrm>
          <a:prstGeom prst="rect">
            <a:avLst/>
          </a:prstGeom>
          <a:noFill/>
        </p:spPr>
        <p:txBody>
          <a:bodyPr wrap="none" rtlCol="0" anchor="t" anchorCtr="0">
            <a:spAutoFit/>
          </a:bodyPr>
          <a:lstStyle/>
          <a:p>
            <a:pPr algn="ctr"/>
            <a:endParaRPr lang="en-US" sz="1400" dirty="0">
              <a:solidFill>
                <a:srgbClr val="000000"/>
              </a:solidFill>
              <a:latin typeface="Arial" panose="020B0604020202020204" pitchFamily="34" charset="0"/>
              <a:cs typeface="Arial" panose="020B0604020202020204" pitchFamily="34" charset="0"/>
            </a:endParaRPr>
          </a:p>
        </p:txBody>
      </p:sp>
      <p:sp>
        <p:nvSpPr>
          <p:cNvPr id="36" name="TextBox 35"/>
          <p:cNvSpPr txBox="1"/>
          <p:nvPr/>
        </p:nvSpPr>
        <p:spPr>
          <a:xfrm>
            <a:off x="3471898" y="4864994"/>
            <a:ext cx="383438" cy="1169551"/>
          </a:xfrm>
          <a:prstGeom prst="rect">
            <a:avLst/>
          </a:prstGeom>
          <a:noFill/>
        </p:spPr>
        <p:txBody>
          <a:bodyPr wrap="none" rtlCol="0" anchor="t" anchorCtr="0">
            <a:spAutoFit/>
          </a:bodyPr>
          <a:lstStyle/>
          <a:p>
            <a:pPr algn="ctr"/>
            <a:r>
              <a:rPr lang="en-US" sz="1400" dirty="0" smtClean="0">
                <a:solidFill>
                  <a:srgbClr val="000000"/>
                </a:solidFill>
                <a:latin typeface="Arial" panose="020B0604020202020204" pitchFamily="34" charset="0"/>
                <a:cs typeface="Arial" panose="020B0604020202020204" pitchFamily="34" charset="0"/>
              </a:rPr>
              <a:t>4</a:t>
            </a:r>
          </a:p>
          <a:p>
            <a:pPr algn="ctr"/>
            <a:endParaRPr lang="en-US" sz="1400" dirty="0" smtClean="0">
              <a:solidFill>
                <a:srgbClr val="000000"/>
              </a:solidFill>
              <a:latin typeface="Arial" panose="020B0604020202020204" pitchFamily="34" charset="0"/>
              <a:cs typeface="Arial" panose="020B0604020202020204" pitchFamily="34" charset="0"/>
            </a:endParaRPr>
          </a:p>
          <a:p>
            <a:pPr algn="ctr"/>
            <a:endParaRPr lang="en-US" sz="1400" dirty="0" smtClean="0">
              <a:solidFill>
                <a:srgbClr val="000000"/>
              </a:solidFill>
              <a:latin typeface="Arial" panose="020B0604020202020204" pitchFamily="34" charset="0"/>
              <a:cs typeface="Arial" panose="020B0604020202020204" pitchFamily="34" charset="0"/>
            </a:endParaRPr>
          </a:p>
          <a:p>
            <a:pPr algn="ctr"/>
            <a:r>
              <a:rPr lang="en-US" sz="1400" dirty="0" smtClean="0">
                <a:solidFill>
                  <a:schemeClr val="accent1"/>
                </a:solidFill>
                <a:latin typeface="Arial" panose="020B0604020202020204" pitchFamily="34" charset="0"/>
                <a:cs typeface="Arial" panose="020B0604020202020204" pitchFamily="34" charset="0"/>
              </a:rPr>
              <a:t>10</a:t>
            </a:r>
          </a:p>
          <a:p>
            <a:pPr algn="ctr"/>
            <a:r>
              <a:rPr lang="en-US" sz="1400" dirty="0" smtClean="0">
                <a:solidFill>
                  <a:srgbClr val="FF6600"/>
                </a:solidFill>
                <a:latin typeface="Arial" panose="020B0604020202020204" pitchFamily="34" charset="0"/>
                <a:cs typeface="Arial" panose="020B0604020202020204" pitchFamily="34" charset="0"/>
              </a:rPr>
              <a:t>16</a:t>
            </a:r>
            <a:endParaRPr lang="en-US" sz="1400" dirty="0">
              <a:solidFill>
                <a:srgbClr val="FF6600"/>
              </a:solidFill>
              <a:latin typeface="Arial" panose="020B0604020202020204" pitchFamily="34" charset="0"/>
              <a:cs typeface="Arial" panose="020B0604020202020204" pitchFamily="34" charset="0"/>
            </a:endParaRPr>
          </a:p>
        </p:txBody>
      </p:sp>
      <p:sp>
        <p:nvSpPr>
          <p:cNvPr id="37" name="TextBox 36"/>
          <p:cNvSpPr txBox="1"/>
          <p:nvPr/>
        </p:nvSpPr>
        <p:spPr>
          <a:xfrm>
            <a:off x="4236073" y="4864994"/>
            <a:ext cx="383438" cy="1169551"/>
          </a:xfrm>
          <a:prstGeom prst="rect">
            <a:avLst/>
          </a:prstGeom>
          <a:noFill/>
        </p:spPr>
        <p:txBody>
          <a:bodyPr wrap="none" rtlCol="0" anchor="t" anchorCtr="0">
            <a:spAutoFit/>
          </a:bodyPr>
          <a:lstStyle/>
          <a:p>
            <a:pPr algn="ctr"/>
            <a:r>
              <a:rPr lang="en-US" sz="1400" dirty="0" smtClean="0">
                <a:solidFill>
                  <a:srgbClr val="000000"/>
                </a:solidFill>
                <a:latin typeface="Arial" panose="020B0604020202020204" pitchFamily="34" charset="0"/>
                <a:cs typeface="Arial" panose="020B0604020202020204" pitchFamily="34" charset="0"/>
              </a:rPr>
              <a:t>6</a:t>
            </a:r>
          </a:p>
          <a:p>
            <a:pPr algn="ctr"/>
            <a:endParaRPr lang="en-US" sz="1400" dirty="0" smtClean="0">
              <a:solidFill>
                <a:srgbClr val="000000"/>
              </a:solidFill>
              <a:latin typeface="Arial" panose="020B0604020202020204" pitchFamily="34" charset="0"/>
              <a:cs typeface="Arial" panose="020B0604020202020204" pitchFamily="34" charset="0"/>
            </a:endParaRPr>
          </a:p>
          <a:p>
            <a:pPr algn="ctr"/>
            <a:endParaRPr lang="en-US" sz="1400" dirty="0" smtClean="0">
              <a:solidFill>
                <a:srgbClr val="000000"/>
              </a:solidFill>
              <a:latin typeface="Arial" panose="020B0604020202020204" pitchFamily="34" charset="0"/>
              <a:cs typeface="Arial" panose="020B0604020202020204" pitchFamily="34" charset="0"/>
            </a:endParaRPr>
          </a:p>
          <a:p>
            <a:pPr algn="ctr"/>
            <a:r>
              <a:rPr lang="en-US" sz="1400" dirty="0" smtClean="0">
                <a:solidFill>
                  <a:schemeClr val="accent1"/>
                </a:solidFill>
                <a:latin typeface="Arial" panose="020B0604020202020204" pitchFamily="34" charset="0"/>
                <a:cs typeface="Arial" panose="020B0604020202020204" pitchFamily="34" charset="0"/>
              </a:rPr>
              <a:t>10</a:t>
            </a:r>
          </a:p>
          <a:p>
            <a:pPr algn="ctr"/>
            <a:r>
              <a:rPr lang="en-US" sz="1400" dirty="0" smtClean="0">
                <a:solidFill>
                  <a:srgbClr val="FF6600"/>
                </a:solidFill>
                <a:latin typeface="Arial" panose="020B0604020202020204" pitchFamily="34" charset="0"/>
                <a:cs typeface="Arial" panose="020B0604020202020204" pitchFamily="34" charset="0"/>
              </a:rPr>
              <a:t>14</a:t>
            </a:r>
            <a:endParaRPr lang="en-US" sz="1400" dirty="0">
              <a:solidFill>
                <a:srgbClr val="FF6600"/>
              </a:solidFill>
              <a:latin typeface="Arial" panose="020B0604020202020204" pitchFamily="34" charset="0"/>
              <a:cs typeface="Arial" panose="020B0604020202020204" pitchFamily="34" charset="0"/>
            </a:endParaRPr>
          </a:p>
        </p:txBody>
      </p:sp>
      <p:sp>
        <p:nvSpPr>
          <p:cNvPr id="38" name="TextBox 37"/>
          <p:cNvSpPr txBox="1"/>
          <p:nvPr/>
        </p:nvSpPr>
        <p:spPr>
          <a:xfrm>
            <a:off x="5003902" y="4864994"/>
            <a:ext cx="383438" cy="1169551"/>
          </a:xfrm>
          <a:prstGeom prst="rect">
            <a:avLst/>
          </a:prstGeom>
          <a:noFill/>
        </p:spPr>
        <p:txBody>
          <a:bodyPr wrap="none" rtlCol="0" anchor="t" anchorCtr="0">
            <a:spAutoFit/>
          </a:bodyPr>
          <a:lstStyle/>
          <a:p>
            <a:pPr algn="ctr"/>
            <a:r>
              <a:rPr lang="en-US" sz="1400" dirty="0" smtClean="0">
                <a:solidFill>
                  <a:srgbClr val="000000"/>
                </a:solidFill>
                <a:latin typeface="Arial" panose="020B0604020202020204" pitchFamily="34" charset="0"/>
                <a:cs typeface="Arial" panose="020B0604020202020204" pitchFamily="34" charset="0"/>
              </a:rPr>
              <a:t>8</a:t>
            </a:r>
          </a:p>
          <a:p>
            <a:pPr algn="ctr"/>
            <a:endParaRPr lang="en-US" sz="1400" dirty="0" smtClean="0">
              <a:solidFill>
                <a:srgbClr val="000000"/>
              </a:solidFill>
              <a:latin typeface="Arial" panose="020B0604020202020204" pitchFamily="34" charset="0"/>
              <a:cs typeface="Arial" panose="020B0604020202020204" pitchFamily="34" charset="0"/>
            </a:endParaRPr>
          </a:p>
          <a:p>
            <a:pPr algn="ctr"/>
            <a:endParaRPr lang="en-US" sz="1400" dirty="0" smtClean="0">
              <a:solidFill>
                <a:srgbClr val="000000"/>
              </a:solidFill>
              <a:latin typeface="Arial" panose="020B0604020202020204" pitchFamily="34" charset="0"/>
              <a:cs typeface="Arial" panose="020B0604020202020204" pitchFamily="34" charset="0"/>
            </a:endParaRPr>
          </a:p>
          <a:p>
            <a:pPr algn="r"/>
            <a:r>
              <a:rPr lang="en-US" sz="1400" dirty="0" smtClean="0">
                <a:solidFill>
                  <a:schemeClr val="accent1"/>
                </a:solidFill>
                <a:latin typeface="Arial" panose="020B0604020202020204" pitchFamily="34" charset="0"/>
                <a:cs typeface="Arial" panose="020B0604020202020204" pitchFamily="34" charset="0"/>
              </a:rPr>
              <a:t>10</a:t>
            </a:r>
          </a:p>
          <a:p>
            <a:pPr algn="r"/>
            <a:r>
              <a:rPr lang="en-US" sz="1400" dirty="0" smtClean="0">
                <a:solidFill>
                  <a:srgbClr val="FF6600"/>
                </a:solidFill>
                <a:latin typeface="Arial" panose="020B0604020202020204" pitchFamily="34" charset="0"/>
                <a:cs typeface="Arial" panose="020B0604020202020204" pitchFamily="34" charset="0"/>
              </a:rPr>
              <a:t>8</a:t>
            </a:r>
            <a:endParaRPr lang="en-US" sz="1400" dirty="0">
              <a:solidFill>
                <a:srgbClr val="FF6600"/>
              </a:solidFill>
              <a:latin typeface="Arial" panose="020B0604020202020204" pitchFamily="34" charset="0"/>
              <a:cs typeface="Arial" panose="020B0604020202020204" pitchFamily="34" charset="0"/>
            </a:endParaRPr>
          </a:p>
        </p:txBody>
      </p:sp>
      <p:sp>
        <p:nvSpPr>
          <p:cNvPr id="39" name="TextBox 38"/>
          <p:cNvSpPr txBox="1"/>
          <p:nvPr/>
        </p:nvSpPr>
        <p:spPr>
          <a:xfrm>
            <a:off x="7984320" y="4864994"/>
            <a:ext cx="383438" cy="1169551"/>
          </a:xfrm>
          <a:prstGeom prst="rect">
            <a:avLst/>
          </a:prstGeom>
          <a:noFill/>
        </p:spPr>
        <p:txBody>
          <a:bodyPr wrap="none" rtlCol="0" anchor="t" anchorCtr="0">
            <a:spAutoFit/>
          </a:bodyPr>
          <a:lstStyle/>
          <a:p>
            <a:pPr algn="ctr"/>
            <a:r>
              <a:rPr lang="en-US" sz="1400" dirty="0" smtClean="0">
                <a:solidFill>
                  <a:srgbClr val="000000"/>
                </a:solidFill>
                <a:latin typeface="Arial" panose="020B0604020202020204" pitchFamily="34" charset="0"/>
                <a:cs typeface="Arial" panose="020B0604020202020204" pitchFamily="34" charset="0"/>
              </a:rPr>
              <a:t>16</a:t>
            </a:r>
          </a:p>
          <a:p>
            <a:pPr algn="ctr"/>
            <a:endParaRPr lang="en-US" sz="1400" dirty="0" smtClean="0">
              <a:solidFill>
                <a:srgbClr val="000000"/>
              </a:solidFill>
              <a:latin typeface="Arial" panose="020B0604020202020204" pitchFamily="34" charset="0"/>
              <a:cs typeface="Arial" panose="020B0604020202020204" pitchFamily="34" charset="0"/>
            </a:endParaRPr>
          </a:p>
          <a:p>
            <a:pPr algn="ctr"/>
            <a:endParaRPr lang="en-US" sz="1400" dirty="0" smtClean="0">
              <a:solidFill>
                <a:srgbClr val="000000"/>
              </a:solidFill>
              <a:latin typeface="Arial" panose="020B0604020202020204" pitchFamily="34" charset="0"/>
              <a:cs typeface="Arial" panose="020B0604020202020204" pitchFamily="34" charset="0"/>
            </a:endParaRPr>
          </a:p>
          <a:p>
            <a:pPr algn="ctr"/>
            <a:r>
              <a:rPr lang="en-US" sz="1400" dirty="0" smtClean="0">
                <a:solidFill>
                  <a:schemeClr val="accent1"/>
                </a:solidFill>
                <a:latin typeface="Arial" panose="020B0604020202020204" pitchFamily="34" charset="0"/>
                <a:cs typeface="Arial" panose="020B0604020202020204" pitchFamily="34" charset="0"/>
              </a:rPr>
              <a:t>0</a:t>
            </a:r>
          </a:p>
          <a:p>
            <a:pPr algn="ctr"/>
            <a:r>
              <a:rPr lang="en-US" sz="1400" dirty="0" smtClean="0">
                <a:solidFill>
                  <a:srgbClr val="FF6600"/>
                </a:solidFill>
                <a:latin typeface="Arial" panose="020B0604020202020204" pitchFamily="34" charset="0"/>
                <a:cs typeface="Arial" panose="020B0604020202020204" pitchFamily="34" charset="0"/>
              </a:rPr>
              <a:t>0</a:t>
            </a:r>
            <a:endParaRPr lang="en-US" sz="1400" dirty="0">
              <a:solidFill>
                <a:srgbClr val="FF6600"/>
              </a:solidFill>
              <a:latin typeface="Arial" panose="020B0604020202020204" pitchFamily="34" charset="0"/>
              <a:cs typeface="Arial" panose="020B0604020202020204" pitchFamily="34" charset="0"/>
            </a:endParaRPr>
          </a:p>
        </p:txBody>
      </p:sp>
      <p:sp>
        <p:nvSpPr>
          <p:cNvPr id="40" name="TextBox 39"/>
          <p:cNvSpPr txBox="1"/>
          <p:nvPr/>
        </p:nvSpPr>
        <p:spPr>
          <a:xfrm>
            <a:off x="5750068" y="4864994"/>
            <a:ext cx="383438" cy="1169551"/>
          </a:xfrm>
          <a:prstGeom prst="rect">
            <a:avLst/>
          </a:prstGeom>
          <a:noFill/>
        </p:spPr>
        <p:txBody>
          <a:bodyPr wrap="none" rtlCol="0" anchor="t" anchorCtr="0">
            <a:spAutoFit/>
          </a:bodyPr>
          <a:lstStyle/>
          <a:p>
            <a:pPr algn="ctr"/>
            <a:r>
              <a:rPr lang="en-US" sz="1400" dirty="0" smtClean="0">
                <a:solidFill>
                  <a:srgbClr val="000000"/>
                </a:solidFill>
                <a:latin typeface="Arial" panose="020B0604020202020204" pitchFamily="34" charset="0"/>
                <a:cs typeface="Arial" panose="020B0604020202020204" pitchFamily="34" charset="0"/>
              </a:rPr>
              <a:t>10</a:t>
            </a:r>
          </a:p>
          <a:p>
            <a:pPr algn="ctr"/>
            <a:endParaRPr lang="en-US" sz="1400" dirty="0" smtClean="0">
              <a:solidFill>
                <a:srgbClr val="000000"/>
              </a:solidFill>
              <a:latin typeface="Arial" panose="020B0604020202020204" pitchFamily="34" charset="0"/>
              <a:cs typeface="Arial" panose="020B0604020202020204" pitchFamily="34" charset="0"/>
            </a:endParaRPr>
          </a:p>
          <a:p>
            <a:pPr algn="ctr"/>
            <a:endParaRPr lang="en-US" sz="1400" dirty="0" smtClean="0">
              <a:solidFill>
                <a:srgbClr val="000000"/>
              </a:solidFill>
              <a:latin typeface="Arial" panose="020B0604020202020204" pitchFamily="34" charset="0"/>
              <a:cs typeface="Arial" panose="020B0604020202020204" pitchFamily="34" charset="0"/>
            </a:endParaRPr>
          </a:p>
          <a:p>
            <a:pPr algn="ctr"/>
            <a:r>
              <a:rPr lang="en-US" sz="1400" dirty="0" smtClean="0">
                <a:solidFill>
                  <a:schemeClr val="accent1"/>
                </a:solidFill>
                <a:latin typeface="Arial" panose="020B0604020202020204" pitchFamily="34" charset="0"/>
                <a:cs typeface="Arial" panose="020B0604020202020204" pitchFamily="34" charset="0"/>
              </a:rPr>
              <a:t>6</a:t>
            </a:r>
          </a:p>
          <a:p>
            <a:pPr algn="ctr"/>
            <a:r>
              <a:rPr lang="en-US" sz="1400" dirty="0" smtClean="0">
                <a:solidFill>
                  <a:srgbClr val="FF6600"/>
                </a:solidFill>
                <a:latin typeface="Arial" panose="020B0604020202020204" pitchFamily="34" charset="0"/>
                <a:cs typeface="Arial" panose="020B0604020202020204" pitchFamily="34" charset="0"/>
              </a:rPr>
              <a:t>4</a:t>
            </a:r>
            <a:endParaRPr lang="en-US" sz="1400" dirty="0">
              <a:solidFill>
                <a:srgbClr val="FF6600"/>
              </a:solidFill>
              <a:latin typeface="Arial" panose="020B0604020202020204" pitchFamily="34" charset="0"/>
              <a:cs typeface="Arial" panose="020B0604020202020204" pitchFamily="34" charset="0"/>
            </a:endParaRPr>
          </a:p>
        </p:txBody>
      </p:sp>
      <p:sp>
        <p:nvSpPr>
          <p:cNvPr id="41" name="TextBox 40"/>
          <p:cNvSpPr txBox="1"/>
          <p:nvPr/>
        </p:nvSpPr>
        <p:spPr>
          <a:xfrm>
            <a:off x="6502171" y="4864994"/>
            <a:ext cx="383438" cy="1169551"/>
          </a:xfrm>
          <a:prstGeom prst="rect">
            <a:avLst/>
          </a:prstGeom>
          <a:noFill/>
        </p:spPr>
        <p:txBody>
          <a:bodyPr wrap="none" rtlCol="0" anchor="t" anchorCtr="0">
            <a:spAutoFit/>
          </a:bodyPr>
          <a:lstStyle/>
          <a:p>
            <a:pPr algn="ctr"/>
            <a:r>
              <a:rPr lang="en-US" sz="1400" dirty="0" smtClean="0">
                <a:solidFill>
                  <a:srgbClr val="000000"/>
                </a:solidFill>
                <a:latin typeface="Arial" panose="020B0604020202020204" pitchFamily="34" charset="0"/>
                <a:cs typeface="Arial" panose="020B0604020202020204" pitchFamily="34" charset="0"/>
              </a:rPr>
              <a:t>12</a:t>
            </a:r>
          </a:p>
          <a:p>
            <a:pPr algn="ctr"/>
            <a:endParaRPr lang="en-US" sz="1400" dirty="0" smtClean="0">
              <a:solidFill>
                <a:srgbClr val="000000"/>
              </a:solidFill>
              <a:latin typeface="Arial" panose="020B0604020202020204" pitchFamily="34" charset="0"/>
              <a:cs typeface="Arial" panose="020B0604020202020204" pitchFamily="34" charset="0"/>
            </a:endParaRPr>
          </a:p>
          <a:p>
            <a:pPr algn="ctr"/>
            <a:endParaRPr lang="en-US" sz="1400" dirty="0" smtClean="0">
              <a:solidFill>
                <a:srgbClr val="000000"/>
              </a:solidFill>
              <a:latin typeface="Arial" panose="020B0604020202020204" pitchFamily="34" charset="0"/>
              <a:cs typeface="Arial" panose="020B0604020202020204" pitchFamily="34" charset="0"/>
            </a:endParaRPr>
          </a:p>
          <a:p>
            <a:pPr algn="ctr"/>
            <a:r>
              <a:rPr lang="en-US" sz="1400" dirty="0" smtClean="0">
                <a:solidFill>
                  <a:schemeClr val="accent1"/>
                </a:solidFill>
                <a:latin typeface="Arial" panose="020B0604020202020204" pitchFamily="34" charset="0"/>
                <a:cs typeface="Arial" panose="020B0604020202020204" pitchFamily="34" charset="0"/>
              </a:rPr>
              <a:t>3</a:t>
            </a:r>
          </a:p>
          <a:p>
            <a:pPr algn="ctr"/>
            <a:r>
              <a:rPr lang="en-US" sz="1400" dirty="0" smtClean="0">
                <a:solidFill>
                  <a:srgbClr val="FF6600"/>
                </a:solidFill>
                <a:latin typeface="Arial" panose="020B0604020202020204" pitchFamily="34" charset="0"/>
                <a:cs typeface="Arial" panose="020B0604020202020204" pitchFamily="34" charset="0"/>
              </a:rPr>
              <a:t>2</a:t>
            </a:r>
            <a:endParaRPr lang="en-US" sz="1400" dirty="0">
              <a:solidFill>
                <a:srgbClr val="FF6600"/>
              </a:solidFill>
              <a:latin typeface="Arial" panose="020B0604020202020204" pitchFamily="34" charset="0"/>
              <a:cs typeface="Arial" panose="020B0604020202020204" pitchFamily="34" charset="0"/>
            </a:endParaRPr>
          </a:p>
        </p:txBody>
      </p:sp>
      <p:sp>
        <p:nvSpPr>
          <p:cNvPr id="42" name="TextBox 41"/>
          <p:cNvSpPr txBox="1"/>
          <p:nvPr/>
        </p:nvSpPr>
        <p:spPr>
          <a:xfrm>
            <a:off x="7254273" y="4864994"/>
            <a:ext cx="383438" cy="1169551"/>
          </a:xfrm>
          <a:prstGeom prst="rect">
            <a:avLst/>
          </a:prstGeom>
          <a:noFill/>
        </p:spPr>
        <p:txBody>
          <a:bodyPr wrap="none" rtlCol="0" anchor="t" anchorCtr="0">
            <a:spAutoFit/>
          </a:bodyPr>
          <a:lstStyle/>
          <a:p>
            <a:pPr algn="ctr"/>
            <a:r>
              <a:rPr lang="en-US" sz="1400" dirty="0" smtClean="0">
                <a:solidFill>
                  <a:srgbClr val="000000"/>
                </a:solidFill>
                <a:latin typeface="Arial" panose="020B0604020202020204" pitchFamily="34" charset="0"/>
                <a:cs typeface="Arial" panose="020B0604020202020204" pitchFamily="34" charset="0"/>
              </a:rPr>
              <a:t>14</a:t>
            </a:r>
          </a:p>
          <a:p>
            <a:pPr algn="ctr"/>
            <a:endParaRPr lang="en-US" sz="1400" dirty="0" smtClean="0">
              <a:solidFill>
                <a:srgbClr val="000000"/>
              </a:solidFill>
              <a:latin typeface="Arial" panose="020B0604020202020204" pitchFamily="34" charset="0"/>
              <a:cs typeface="Arial" panose="020B0604020202020204" pitchFamily="34" charset="0"/>
            </a:endParaRPr>
          </a:p>
          <a:p>
            <a:pPr algn="ctr"/>
            <a:endParaRPr lang="en-US" sz="1400" dirty="0" smtClean="0">
              <a:solidFill>
                <a:srgbClr val="000000"/>
              </a:solidFill>
              <a:latin typeface="Arial" panose="020B0604020202020204" pitchFamily="34" charset="0"/>
              <a:cs typeface="Arial" panose="020B0604020202020204" pitchFamily="34" charset="0"/>
            </a:endParaRPr>
          </a:p>
          <a:p>
            <a:pPr algn="ctr"/>
            <a:r>
              <a:rPr lang="en-US" sz="1400" dirty="0" smtClean="0">
                <a:solidFill>
                  <a:schemeClr val="accent1"/>
                </a:solidFill>
                <a:latin typeface="Arial" panose="020B0604020202020204" pitchFamily="34" charset="0"/>
                <a:cs typeface="Arial" panose="020B0604020202020204" pitchFamily="34" charset="0"/>
              </a:rPr>
              <a:t>1</a:t>
            </a:r>
          </a:p>
          <a:p>
            <a:pPr algn="ctr"/>
            <a:r>
              <a:rPr lang="en-US" sz="1400" dirty="0" smtClean="0">
                <a:solidFill>
                  <a:srgbClr val="FF6600"/>
                </a:solidFill>
                <a:latin typeface="Arial" panose="020B0604020202020204" pitchFamily="34" charset="0"/>
                <a:cs typeface="Arial" panose="020B0604020202020204" pitchFamily="34" charset="0"/>
              </a:rPr>
              <a:t>1</a:t>
            </a:r>
            <a:endParaRPr lang="en-US" sz="1400" dirty="0">
              <a:solidFill>
                <a:srgbClr val="FF6600"/>
              </a:solidFill>
              <a:latin typeface="Arial" panose="020B0604020202020204" pitchFamily="34" charset="0"/>
              <a:cs typeface="Arial" panose="020B0604020202020204" pitchFamily="34" charset="0"/>
            </a:endParaRPr>
          </a:p>
        </p:txBody>
      </p:sp>
      <p:sp>
        <p:nvSpPr>
          <p:cNvPr id="43" name="TextBox 42"/>
          <p:cNvSpPr txBox="1"/>
          <p:nvPr/>
        </p:nvSpPr>
        <p:spPr>
          <a:xfrm>
            <a:off x="910181" y="5295881"/>
            <a:ext cx="990977" cy="738664"/>
          </a:xfrm>
          <a:prstGeom prst="rect">
            <a:avLst/>
          </a:prstGeom>
          <a:noFill/>
        </p:spPr>
        <p:txBody>
          <a:bodyPr wrap="none" rtlCol="0">
            <a:spAutoFit/>
          </a:bodyPr>
          <a:lstStyle/>
          <a:p>
            <a:pPr algn="r"/>
            <a:r>
              <a:rPr lang="en-US" sz="1400" dirty="0" smtClean="0"/>
              <a:t>No. at risk</a:t>
            </a:r>
          </a:p>
          <a:p>
            <a:pPr algn="r"/>
            <a:r>
              <a:rPr lang="en-US" sz="1400" dirty="0" smtClean="0">
                <a:solidFill>
                  <a:schemeClr val="accent1"/>
                </a:solidFill>
              </a:rPr>
              <a:t>DCR</a:t>
            </a:r>
          </a:p>
          <a:p>
            <a:pPr algn="r"/>
            <a:r>
              <a:rPr lang="en-US" sz="1400" dirty="0" smtClean="0">
                <a:solidFill>
                  <a:srgbClr val="FF6600"/>
                </a:solidFill>
              </a:rPr>
              <a:t>Non-DCR</a:t>
            </a:r>
            <a:endParaRPr lang="en-US" sz="1400" dirty="0">
              <a:solidFill>
                <a:srgbClr val="FF6600"/>
              </a:solidFill>
            </a:endParaRPr>
          </a:p>
        </p:txBody>
      </p:sp>
      <p:grpSp>
        <p:nvGrpSpPr>
          <p:cNvPr id="44" name="Group 43"/>
          <p:cNvGrpSpPr/>
          <p:nvPr/>
        </p:nvGrpSpPr>
        <p:grpSpPr>
          <a:xfrm>
            <a:off x="2136122" y="2220673"/>
            <a:ext cx="5487162" cy="146233"/>
            <a:chOff x="2136122" y="2122500"/>
            <a:chExt cx="4114800" cy="57150"/>
          </a:xfrm>
        </p:grpSpPr>
        <p:sp>
          <p:nvSpPr>
            <p:cNvPr id="45" name="Line 2"/>
            <p:cNvSpPr>
              <a:spLocks noChangeShapeType="1"/>
            </p:cNvSpPr>
            <p:nvPr/>
          </p:nvSpPr>
          <p:spPr bwMode="auto">
            <a:xfrm>
              <a:off x="5222222" y="2122500"/>
              <a:ext cx="0" cy="5715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6" name="Line 3"/>
            <p:cNvSpPr>
              <a:spLocks noChangeShapeType="1"/>
            </p:cNvSpPr>
            <p:nvPr/>
          </p:nvSpPr>
          <p:spPr bwMode="auto">
            <a:xfrm>
              <a:off x="4974572" y="2122500"/>
              <a:ext cx="0" cy="5715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7" name="Line 4"/>
            <p:cNvSpPr>
              <a:spLocks noChangeShapeType="1"/>
            </p:cNvSpPr>
            <p:nvPr/>
          </p:nvSpPr>
          <p:spPr bwMode="auto">
            <a:xfrm>
              <a:off x="5212697" y="2127263"/>
              <a:ext cx="0" cy="47625"/>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8" name="Line 5"/>
            <p:cNvSpPr>
              <a:spLocks noChangeShapeType="1"/>
            </p:cNvSpPr>
            <p:nvPr/>
          </p:nvSpPr>
          <p:spPr bwMode="auto">
            <a:xfrm>
              <a:off x="4498322" y="2122500"/>
              <a:ext cx="0" cy="5715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9" name="Line 6"/>
            <p:cNvSpPr>
              <a:spLocks noChangeShapeType="1"/>
            </p:cNvSpPr>
            <p:nvPr/>
          </p:nvSpPr>
          <p:spPr bwMode="auto">
            <a:xfrm>
              <a:off x="4726922" y="2122500"/>
              <a:ext cx="0" cy="5715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0" name="Line 7"/>
            <p:cNvSpPr>
              <a:spLocks noChangeShapeType="1"/>
            </p:cNvSpPr>
            <p:nvPr/>
          </p:nvSpPr>
          <p:spPr bwMode="auto">
            <a:xfrm>
              <a:off x="4469747" y="2127263"/>
              <a:ext cx="0" cy="47625"/>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1" name="Line 8"/>
            <p:cNvSpPr>
              <a:spLocks noChangeShapeType="1"/>
            </p:cNvSpPr>
            <p:nvPr/>
          </p:nvSpPr>
          <p:spPr bwMode="auto">
            <a:xfrm>
              <a:off x="5460347" y="2127263"/>
              <a:ext cx="0" cy="47625"/>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2" name="Line 9"/>
            <p:cNvSpPr>
              <a:spLocks noChangeShapeType="1"/>
            </p:cNvSpPr>
            <p:nvPr/>
          </p:nvSpPr>
          <p:spPr bwMode="auto">
            <a:xfrm>
              <a:off x="5498447" y="2122500"/>
              <a:ext cx="0" cy="5715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3" name="Line 10"/>
            <p:cNvSpPr>
              <a:spLocks noChangeShapeType="1"/>
            </p:cNvSpPr>
            <p:nvPr/>
          </p:nvSpPr>
          <p:spPr bwMode="auto">
            <a:xfrm>
              <a:off x="5984222" y="2122500"/>
              <a:ext cx="0" cy="5715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4" name="Line 11"/>
            <p:cNvSpPr>
              <a:spLocks noChangeShapeType="1"/>
            </p:cNvSpPr>
            <p:nvPr/>
          </p:nvSpPr>
          <p:spPr bwMode="auto">
            <a:xfrm>
              <a:off x="6231872" y="2127263"/>
              <a:ext cx="0" cy="47625"/>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5" name="Line 12"/>
            <p:cNvSpPr>
              <a:spLocks noChangeShapeType="1"/>
            </p:cNvSpPr>
            <p:nvPr/>
          </p:nvSpPr>
          <p:spPr bwMode="auto">
            <a:xfrm>
              <a:off x="5260322" y="2127263"/>
              <a:ext cx="0" cy="47625"/>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6" name="Line 13"/>
            <p:cNvSpPr>
              <a:spLocks noChangeShapeType="1"/>
            </p:cNvSpPr>
            <p:nvPr/>
          </p:nvSpPr>
          <p:spPr bwMode="auto">
            <a:xfrm flipH="1">
              <a:off x="2136122" y="2151075"/>
              <a:ext cx="4114800"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grpSp>
      <p:cxnSp>
        <p:nvCxnSpPr>
          <p:cNvPr id="57" name="Straight Connector 56"/>
          <p:cNvCxnSpPr/>
          <p:nvPr/>
        </p:nvCxnSpPr>
        <p:spPr>
          <a:xfrm>
            <a:off x="6780389" y="2910184"/>
            <a:ext cx="236338"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cxnSp>
      <p:sp>
        <p:nvSpPr>
          <p:cNvPr id="58" name="TextBox 57"/>
          <p:cNvSpPr txBox="1"/>
          <p:nvPr/>
        </p:nvSpPr>
        <p:spPr>
          <a:xfrm>
            <a:off x="7036624" y="2730947"/>
            <a:ext cx="962123" cy="738664"/>
          </a:xfrm>
          <a:prstGeom prst="rect">
            <a:avLst/>
          </a:prstGeom>
          <a:noFill/>
        </p:spPr>
        <p:txBody>
          <a:bodyPr wrap="none" rtlCol="0">
            <a:spAutoFit/>
          </a:bodyPr>
          <a:lstStyle/>
          <a:p>
            <a:r>
              <a:rPr lang="en-US" sz="1400" dirty="0" smtClean="0"/>
              <a:t>DCR</a:t>
            </a:r>
          </a:p>
          <a:p>
            <a:r>
              <a:rPr lang="en-US" sz="1400" dirty="0" smtClean="0"/>
              <a:t>Non-DCR</a:t>
            </a:r>
          </a:p>
          <a:p>
            <a:r>
              <a:rPr lang="en-US" sz="1400" dirty="0" smtClean="0"/>
              <a:t>Censored</a:t>
            </a:r>
            <a:endParaRPr lang="en-US" sz="1400" dirty="0"/>
          </a:p>
        </p:txBody>
      </p:sp>
      <p:cxnSp>
        <p:nvCxnSpPr>
          <p:cNvPr id="59" name="Straight Connector 58"/>
          <p:cNvCxnSpPr/>
          <p:nvPr/>
        </p:nvCxnSpPr>
        <p:spPr>
          <a:xfrm>
            <a:off x="6780389" y="3108230"/>
            <a:ext cx="236338"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cxnSp>
      <p:cxnSp>
        <p:nvCxnSpPr>
          <p:cNvPr id="60" name="Straight Connector 59"/>
          <p:cNvCxnSpPr/>
          <p:nvPr/>
        </p:nvCxnSpPr>
        <p:spPr>
          <a:xfrm rot="5400000">
            <a:off x="6735110" y="3306276"/>
            <a:ext cx="144000"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cxnSp>
      <p:cxnSp>
        <p:nvCxnSpPr>
          <p:cNvPr id="61" name="Straight Connector 60"/>
          <p:cNvCxnSpPr/>
          <p:nvPr/>
        </p:nvCxnSpPr>
        <p:spPr>
          <a:xfrm rot="5400000">
            <a:off x="6909024" y="3293366"/>
            <a:ext cx="14400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cxnSp>
      <p:cxnSp>
        <p:nvCxnSpPr>
          <p:cNvPr id="62" name="Straight Connector 61"/>
          <p:cNvCxnSpPr/>
          <p:nvPr/>
        </p:nvCxnSpPr>
        <p:spPr>
          <a:xfrm>
            <a:off x="2006207" y="3469611"/>
            <a:ext cx="6169832" cy="0"/>
          </a:xfrm>
          <a:prstGeom prst="line">
            <a:avLst/>
          </a:prstGeom>
          <a:ln w="25400">
            <a:solidFill>
              <a:srgbClr val="000000"/>
            </a:solidFill>
            <a:prstDash val="dash"/>
          </a:ln>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a:off x="2136122" y="2284281"/>
            <a:ext cx="5624351" cy="2388897"/>
            <a:chOff x="2451100" y="2544763"/>
            <a:chExt cx="4238625" cy="1762125"/>
          </a:xfrm>
        </p:grpSpPr>
        <p:sp>
          <p:nvSpPr>
            <p:cNvPr id="64" name="Line 14"/>
            <p:cNvSpPr>
              <a:spLocks noChangeShapeType="1"/>
            </p:cNvSpPr>
            <p:nvPr/>
          </p:nvSpPr>
          <p:spPr bwMode="auto">
            <a:xfrm>
              <a:off x="4337050" y="3144838"/>
              <a:ext cx="0" cy="5715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5" name="Line 15"/>
            <p:cNvSpPr>
              <a:spLocks noChangeShapeType="1"/>
            </p:cNvSpPr>
            <p:nvPr/>
          </p:nvSpPr>
          <p:spPr bwMode="auto">
            <a:xfrm>
              <a:off x="5118100" y="3354388"/>
              <a:ext cx="0" cy="5715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6" name="Line 16"/>
            <p:cNvSpPr>
              <a:spLocks noChangeShapeType="1"/>
            </p:cNvSpPr>
            <p:nvPr/>
          </p:nvSpPr>
          <p:spPr bwMode="auto">
            <a:xfrm>
              <a:off x="3384550" y="2882900"/>
              <a:ext cx="0" cy="5715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7" name="Line 17"/>
            <p:cNvSpPr>
              <a:spLocks noChangeShapeType="1"/>
            </p:cNvSpPr>
            <p:nvPr/>
          </p:nvSpPr>
          <p:spPr bwMode="auto">
            <a:xfrm>
              <a:off x="4927600" y="3359150"/>
              <a:ext cx="0" cy="47625"/>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8" name="Line 18"/>
            <p:cNvSpPr>
              <a:spLocks noChangeShapeType="1"/>
            </p:cNvSpPr>
            <p:nvPr/>
          </p:nvSpPr>
          <p:spPr bwMode="auto">
            <a:xfrm>
              <a:off x="5089525" y="3354388"/>
              <a:ext cx="0" cy="5715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9" name="Line 19"/>
            <p:cNvSpPr>
              <a:spLocks noChangeShapeType="1"/>
            </p:cNvSpPr>
            <p:nvPr/>
          </p:nvSpPr>
          <p:spPr bwMode="auto">
            <a:xfrm>
              <a:off x="4575175" y="3249613"/>
              <a:ext cx="0" cy="47625"/>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0" name="Line 20"/>
            <p:cNvSpPr>
              <a:spLocks noChangeShapeType="1"/>
            </p:cNvSpPr>
            <p:nvPr/>
          </p:nvSpPr>
          <p:spPr bwMode="auto">
            <a:xfrm>
              <a:off x="4060825" y="2882900"/>
              <a:ext cx="0" cy="5715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1" name="Line 21"/>
            <p:cNvSpPr>
              <a:spLocks noChangeShapeType="1"/>
            </p:cNvSpPr>
            <p:nvPr/>
          </p:nvSpPr>
          <p:spPr bwMode="auto">
            <a:xfrm>
              <a:off x="5480050" y="3544888"/>
              <a:ext cx="0" cy="5715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2" name="Line 22"/>
            <p:cNvSpPr>
              <a:spLocks noChangeShapeType="1"/>
            </p:cNvSpPr>
            <p:nvPr/>
          </p:nvSpPr>
          <p:spPr bwMode="auto">
            <a:xfrm>
              <a:off x="5842000" y="3544888"/>
              <a:ext cx="0" cy="5715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3" name="Freeform 23"/>
            <p:cNvSpPr>
              <a:spLocks/>
            </p:cNvSpPr>
            <p:nvPr/>
          </p:nvSpPr>
          <p:spPr bwMode="auto">
            <a:xfrm>
              <a:off x="2451100" y="2544763"/>
              <a:ext cx="4238625" cy="1762125"/>
            </a:xfrm>
            <a:custGeom>
              <a:avLst/>
              <a:gdLst>
                <a:gd name="T0" fmla="*/ 445 w 445"/>
                <a:gd name="T1" fmla="*/ 185 h 185"/>
                <a:gd name="T2" fmla="*/ 445 w 445"/>
                <a:gd name="T3" fmla="*/ 146 h 185"/>
                <a:gd name="T4" fmla="*/ 372 w 445"/>
                <a:gd name="T5" fmla="*/ 146 h 185"/>
                <a:gd name="T6" fmla="*/ 372 w 445"/>
                <a:gd name="T7" fmla="*/ 108 h 185"/>
                <a:gd name="T8" fmla="*/ 290 w 445"/>
                <a:gd name="T9" fmla="*/ 108 h 185"/>
                <a:gd name="T10" fmla="*/ 290 w 445"/>
                <a:gd name="T11" fmla="*/ 88 h 185"/>
                <a:gd name="T12" fmla="*/ 235 w 445"/>
                <a:gd name="T13" fmla="*/ 88 h 185"/>
                <a:gd name="T14" fmla="*/ 235 w 445"/>
                <a:gd name="T15" fmla="*/ 77 h 185"/>
                <a:gd name="T16" fmla="*/ 201 w 445"/>
                <a:gd name="T17" fmla="*/ 77 h 185"/>
                <a:gd name="T18" fmla="*/ 201 w 445"/>
                <a:gd name="T19" fmla="*/ 66 h 185"/>
                <a:gd name="T20" fmla="*/ 193 w 445"/>
                <a:gd name="T21" fmla="*/ 66 h 185"/>
                <a:gd name="T22" fmla="*/ 193 w 445"/>
                <a:gd name="T23" fmla="*/ 57 h 185"/>
                <a:gd name="T24" fmla="*/ 189 w 445"/>
                <a:gd name="T25" fmla="*/ 57 h 185"/>
                <a:gd name="T26" fmla="*/ 189 w 445"/>
                <a:gd name="T27" fmla="*/ 47 h 185"/>
                <a:gd name="T28" fmla="*/ 177 w 445"/>
                <a:gd name="T29" fmla="*/ 47 h 185"/>
                <a:gd name="T30" fmla="*/ 177 w 445"/>
                <a:gd name="T31" fmla="*/ 38 h 185"/>
                <a:gd name="T32" fmla="*/ 63 w 445"/>
                <a:gd name="T33" fmla="*/ 38 h 185"/>
                <a:gd name="T34" fmla="*/ 63 w 445"/>
                <a:gd name="T35" fmla="*/ 27 h 185"/>
                <a:gd name="T36" fmla="*/ 59 w 445"/>
                <a:gd name="T37" fmla="*/ 27 h 185"/>
                <a:gd name="T38" fmla="*/ 59 w 445"/>
                <a:gd name="T39" fmla="*/ 19 h 185"/>
                <a:gd name="T40" fmla="*/ 49 w 445"/>
                <a:gd name="T41" fmla="*/ 19 h 185"/>
                <a:gd name="T42" fmla="*/ 49 w 445"/>
                <a:gd name="T43" fmla="*/ 9 h 185"/>
                <a:gd name="T44" fmla="*/ 29 w 445"/>
                <a:gd name="T45" fmla="*/ 9 h 185"/>
                <a:gd name="T46" fmla="*/ 29 w 445"/>
                <a:gd name="T47" fmla="*/ 0 h 185"/>
                <a:gd name="T48" fmla="*/ 0 w 445"/>
                <a:gd name="T4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5" h="185">
                  <a:moveTo>
                    <a:pt x="445" y="185"/>
                  </a:moveTo>
                  <a:lnTo>
                    <a:pt x="445" y="146"/>
                  </a:lnTo>
                  <a:lnTo>
                    <a:pt x="372" y="146"/>
                  </a:lnTo>
                  <a:lnTo>
                    <a:pt x="372" y="108"/>
                  </a:lnTo>
                  <a:lnTo>
                    <a:pt x="290" y="108"/>
                  </a:lnTo>
                  <a:lnTo>
                    <a:pt x="290" y="88"/>
                  </a:lnTo>
                  <a:lnTo>
                    <a:pt x="235" y="88"/>
                  </a:lnTo>
                  <a:lnTo>
                    <a:pt x="235" y="77"/>
                  </a:lnTo>
                  <a:lnTo>
                    <a:pt x="201" y="77"/>
                  </a:lnTo>
                  <a:lnTo>
                    <a:pt x="201" y="66"/>
                  </a:lnTo>
                  <a:lnTo>
                    <a:pt x="193" y="66"/>
                  </a:lnTo>
                  <a:lnTo>
                    <a:pt x="193" y="57"/>
                  </a:lnTo>
                  <a:lnTo>
                    <a:pt x="189" y="57"/>
                  </a:lnTo>
                  <a:lnTo>
                    <a:pt x="189" y="47"/>
                  </a:lnTo>
                  <a:lnTo>
                    <a:pt x="177" y="47"/>
                  </a:lnTo>
                  <a:lnTo>
                    <a:pt x="177" y="38"/>
                  </a:lnTo>
                  <a:lnTo>
                    <a:pt x="63" y="38"/>
                  </a:lnTo>
                  <a:lnTo>
                    <a:pt x="63" y="27"/>
                  </a:lnTo>
                  <a:lnTo>
                    <a:pt x="59" y="27"/>
                  </a:lnTo>
                  <a:lnTo>
                    <a:pt x="59" y="19"/>
                  </a:lnTo>
                  <a:lnTo>
                    <a:pt x="49" y="19"/>
                  </a:lnTo>
                  <a:lnTo>
                    <a:pt x="49" y="9"/>
                  </a:lnTo>
                  <a:lnTo>
                    <a:pt x="29" y="9"/>
                  </a:lnTo>
                  <a:lnTo>
                    <a:pt x="29" y="0"/>
                  </a:lnTo>
                  <a:lnTo>
                    <a:pt x="0" y="0"/>
                  </a:lnTo>
                </a:path>
              </a:pathLst>
            </a:custGeom>
            <a:noFill/>
            <a:ln w="2540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grpSp>
    </p:spTree>
    <p:custDataLst>
      <p:tags r:id="rId1"/>
    </p:custDataLst>
    <p:extLst>
      <p:ext uri="{BB962C8B-B14F-4D97-AF65-F5344CB8AC3E}">
        <p14:creationId xmlns:p14="http://schemas.microsoft.com/office/powerpoint/2010/main" val="3090224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228600"/>
            <a:ext cx="7655943" cy="939801"/>
          </a:xfrm>
        </p:spPr>
        <p:txBody>
          <a:bodyPr/>
          <a:lstStyle/>
          <a:p>
            <a:r>
              <a:rPr lang="en-US" sz="1800" dirty="0" smtClean="0">
                <a:solidFill>
                  <a:schemeClr val="bg1"/>
                </a:solidFill>
              </a:rPr>
              <a:t>016: EZH2 inhibitor tazemetostat in adult and pediatric patients with epithelioid sarcoma: Results from 3 prospective clinical trials </a:t>
            </a:r>
            <a:br>
              <a:rPr lang="en-US" sz="1800" dirty="0" smtClean="0">
                <a:solidFill>
                  <a:schemeClr val="bg1"/>
                </a:solidFill>
              </a:rPr>
            </a:br>
            <a:r>
              <a:rPr lang="en-US" sz="1800" dirty="0" smtClean="0">
                <a:solidFill>
                  <a:schemeClr val="bg1"/>
                </a:solidFill>
              </a:rPr>
              <a:t>– </a:t>
            </a:r>
            <a:r>
              <a:rPr lang="en-US" sz="1800" dirty="0" err="1" smtClean="0">
                <a:solidFill>
                  <a:schemeClr val="bg1"/>
                </a:solidFill>
              </a:rPr>
              <a:t>Italiano</a:t>
            </a:r>
            <a:r>
              <a:rPr lang="en-US" sz="1800" dirty="0" smtClean="0">
                <a:solidFill>
                  <a:schemeClr val="bg1"/>
                </a:solidFill>
              </a:rPr>
              <a:t> A, et al</a:t>
            </a:r>
            <a:endParaRPr lang="en-US" sz="1800" dirty="0">
              <a:solidFill>
                <a:schemeClr val="bg1"/>
              </a:solidFill>
            </a:endParaRPr>
          </a:p>
        </p:txBody>
      </p:sp>
      <p:sp>
        <p:nvSpPr>
          <p:cNvPr id="5123" name="Rectangle 3"/>
          <p:cNvSpPr>
            <a:spLocks noGrp="1" noChangeArrowheads="1"/>
          </p:cNvSpPr>
          <p:nvPr>
            <p:ph type="body" idx="1"/>
          </p:nvPr>
        </p:nvSpPr>
        <p:spPr/>
        <p:txBody>
          <a:bodyPr/>
          <a:lstStyle/>
          <a:p>
            <a:pPr marL="0" indent="0">
              <a:buNone/>
            </a:pPr>
            <a:r>
              <a:rPr lang="en-US" b="1" dirty="0" smtClean="0">
                <a:solidFill>
                  <a:schemeClr val="bg1"/>
                </a:solidFill>
              </a:rPr>
              <a:t>KEY RESULTS (CONT.)</a:t>
            </a:r>
            <a:endParaRPr lang="en-US" b="1" dirty="0">
              <a:solidFill>
                <a:schemeClr val="bg1"/>
              </a:solidFill>
            </a:endParaRPr>
          </a:p>
        </p:txBody>
      </p:sp>
      <p:sp>
        <p:nvSpPr>
          <p:cNvPr id="6" name="Text Box 4"/>
          <p:cNvSpPr txBox="1">
            <a:spLocks noChangeArrowheads="1"/>
          </p:cNvSpPr>
          <p:nvPr/>
        </p:nvSpPr>
        <p:spPr bwMode="auto">
          <a:xfrm>
            <a:off x="3051025" y="6474897"/>
            <a:ext cx="587231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US" sz="1200" dirty="0" err="1" smtClean="0">
                <a:solidFill>
                  <a:srgbClr val="000000"/>
                </a:solidFill>
              </a:rPr>
              <a:t>Italiano</a:t>
            </a:r>
            <a:r>
              <a:rPr lang="en-US" sz="1200" dirty="0" smtClean="0">
                <a:solidFill>
                  <a:srgbClr val="000000"/>
                </a:solidFill>
              </a:rPr>
              <a:t> A et al. CTOS 2017 Annual Meeting, November 8–11, Maui, Hawaii; Paper 016</a:t>
            </a:r>
            <a:endParaRPr lang="en-US" sz="1200" dirty="0">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465115129"/>
              </p:ext>
            </p:extLst>
          </p:nvPr>
        </p:nvGraphicFramePr>
        <p:xfrm>
          <a:off x="1524000" y="1685388"/>
          <a:ext cx="6096000" cy="4596480"/>
        </p:xfrm>
        <a:graphic>
          <a:graphicData uri="http://schemas.openxmlformats.org/drawingml/2006/table">
            <a:tbl>
              <a:tblPr firstRow="1" bandRow="1">
                <a:tableStyleId>{69012ECD-51FC-41F1-AA8D-1B2483CD663E}</a:tableStyleId>
              </a:tblPr>
              <a:tblGrid>
                <a:gridCol w="2032000"/>
                <a:gridCol w="2422769"/>
                <a:gridCol w="1641231"/>
              </a:tblGrid>
              <a:tr h="0">
                <a:tc>
                  <a:txBody>
                    <a:bodyPr/>
                    <a:lstStyle/>
                    <a:p>
                      <a:r>
                        <a:rPr lang="en-US" sz="1200" noProof="0" dirty="0" smtClean="0">
                          <a:solidFill>
                            <a:schemeClr val="tx2"/>
                          </a:solidFill>
                        </a:rPr>
                        <a:t>TEAEs, n (%)</a:t>
                      </a:r>
                      <a:endParaRPr lang="en-US" sz="1200" noProof="0" dirty="0">
                        <a:solidFill>
                          <a:schemeClr val="tx2"/>
                        </a:solidFill>
                      </a:endParaRPr>
                    </a:p>
                  </a:txBody>
                  <a:tcPr marT="18000" marB="18000"/>
                </a:tc>
                <a:tc>
                  <a:txBody>
                    <a:bodyPr/>
                    <a:lstStyle/>
                    <a:p>
                      <a:pPr algn="ctr"/>
                      <a:r>
                        <a:rPr lang="en-US" sz="1200" noProof="0" dirty="0" smtClean="0">
                          <a:solidFill>
                            <a:schemeClr val="tx2"/>
                          </a:solidFill>
                        </a:rPr>
                        <a:t>Any grade occurring in </a:t>
                      </a:r>
                      <a:r>
                        <a:rPr lang="en-US" sz="1200" noProof="0" dirty="0" smtClean="0">
                          <a:solidFill>
                            <a:schemeClr val="tx2"/>
                          </a:solidFill>
                          <a:latin typeface="Arial"/>
                          <a:cs typeface="Arial"/>
                        </a:rPr>
                        <a:t>≥</a:t>
                      </a:r>
                      <a:r>
                        <a:rPr lang="en-US" sz="1200" noProof="0" dirty="0" smtClean="0">
                          <a:solidFill>
                            <a:schemeClr val="tx2"/>
                          </a:solidFill>
                        </a:rPr>
                        <a:t>10%</a:t>
                      </a:r>
                      <a:endParaRPr lang="en-US" sz="1200" noProof="0" dirty="0">
                        <a:solidFill>
                          <a:schemeClr val="tx2"/>
                        </a:solidFill>
                      </a:endParaRPr>
                    </a:p>
                  </a:txBody>
                  <a:tcPr marT="18000" marB="18000"/>
                </a:tc>
                <a:tc>
                  <a:txBody>
                    <a:bodyPr/>
                    <a:lstStyle/>
                    <a:p>
                      <a:pPr algn="ctr"/>
                      <a:r>
                        <a:rPr lang="en-US" sz="1200" noProof="0" dirty="0" smtClean="0">
                          <a:solidFill>
                            <a:schemeClr val="tx2"/>
                          </a:solidFill>
                        </a:rPr>
                        <a:t>Grade </a:t>
                      </a:r>
                      <a:r>
                        <a:rPr lang="en-US" sz="1200" noProof="0" dirty="0" smtClean="0">
                          <a:solidFill>
                            <a:schemeClr val="tx2"/>
                          </a:solidFill>
                          <a:latin typeface="Arial"/>
                          <a:cs typeface="Arial"/>
                        </a:rPr>
                        <a:t>≥</a:t>
                      </a:r>
                      <a:r>
                        <a:rPr lang="en-US" sz="1200" noProof="0" dirty="0" smtClean="0">
                          <a:solidFill>
                            <a:schemeClr val="tx2"/>
                          </a:solidFill>
                        </a:rPr>
                        <a:t>3</a:t>
                      </a:r>
                      <a:endParaRPr lang="en-US" sz="1200" noProof="0" dirty="0">
                        <a:solidFill>
                          <a:schemeClr val="tx2"/>
                        </a:solidFill>
                      </a:endParaRPr>
                    </a:p>
                  </a:txBody>
                  <a:tcPr marT="18000" marB="18000"/>
                </a:tc>
              </a:tr>
              <a:tr h="0">
                <a:tc>
                  <a:txBody>
                    <a:bodyPr/>
                    <a:lstStyle/>
                    <a:p>
                      <a:r>
                        <a:rPr lang="en-US" sz="1200" noProof="0" dirty="0" smtClean="0"/>
                        <a:t>Fatigue</a:t>
                      </a:r>
                      <a:endParaRPr lang="en-US" sz="1200" noProof="0" dirty="0"/>
                    </a:p>
                  </a:txBody>
                  <a:tcPr marT="18000" marB="18000"/>
                </a:tc>
                <a:tc>
                  <a:txBody>
                    <a:bodyPr/>
                    <a:lstStyle/>
                    <a:p>
                      <a:pPr algn="ctr"/>
                      <a:r>
                        <a:rPr lang="en-US" sz="1200" noProof="0" dirty="0" smtClean="0"/>
                        <a:t>13 (42)</a:t>
                      </a:r>
                      <a:endParaRPr lang="en-US" sz="1200" noProof="0" dirty="0"/>
                    </a:p>
                  </a:txBody>
                  <a:tcPr marT="18000" marB="18000"/>
                </a:tc>
                <a:tc>
                  <a:txBody>
                    <a:bodyPr/>
                    <a:lstStyle/>
                    <a:p>
                      <a:pPr algn="ctr"/>
                      <a:r>
                        <a:rPr lang="en-US" sz="1200" noProof="0" dirty="0" smtClean="0"/>
                        <a:t>0</a:t>
                      </a:r>
                      <a:endParaRPr lang="en-US" sz="1200" noProof="0" dirty="0"/>
                    </a:p>
                  </a:txBody>
                  <a:tcPr marT="18000" marB="18000"/>
                </a:tc>
              </a:tr>
              <a:tr h="154157">
                <a:tc>
                  <a:txBody>
                    <a:bodyPr/>
                    <a:lstStyle/>
                    <a:p>
                      <a:r>
                        <a:rPr lang="en-US" sz="1200" noProof="0" dirty="0" smtClean="0"/>
                        <a:t>Decreased appetite</a:t>
                      </a:r>
                      <a:endParaRPr lang="en-US" sz="1200" noProof="0" dirty="0"/>
                    </a:p>
                  </a:txBody>
                  <a:tcPr marT="18000" marB="18000"/>
                </a:tc>
                <a:tc>
                  <a:txBody>
                    <a:bodyPr/>
                    <a:lstStyle/>
                    <a:p>
                      <a:pPr algn="ctr"/>
                      <a:r>
                        <a:rPr lang="en-US" sz="1200" noProof="0" dirty="0" smtClean="0"/>
                        <a:t>8 (26)</a:t>
                      </a:r>
                    </a:p>
                  </a:txBody>
                  <a:tcPr marT="18000" marB="18000"/>
                </a:tc>
                <a:tc>
                  <a:txBody>
                    <a:bodyPr/>
                    <a:lstStyle/>
                    <a:p>
                      <a:pPr algn="ctr"/>
                      <a:r>
                        <a:rPr lang="en-US" sz="1200" noProof="0" smtClean="0"/>
                        <a:t>2 (6)</a:t>
                      </a:r>
                      <a:endParaRPr lang="en-US" sz="1200" noProof="0" dirty="0"/>
                    </a:p>
                  </a:txBody>
                  <a:tcPr marT="18000" marB="18000"/>
                </a:tc>
              </a:tr>
              <a:tr h="0">
                <a:tc>
                  <a:txBody>
                    <a:bodyPr/>
                    <a:lstStyle/>
                    <a:p>
                      <a:r>
                        <a:rPr lang="en-US" sz="1200" noProof="0" dirty="0" smtClean="0"/>
                        <a:t>Nausea</a:t>
                      </a:r>
                      <a:endParaRPr lang="en-US" sz="1200" noProof="0" dirty="0"/>
                    </a:p>
                  </a:txBody>
                  <a:tcPr marT="18000" marB="18000"/>
                </a:tc>
                <a:tc>
                  <a:txBody>
                    <a:bodyPr/>
                    <a:lstStyle/>
                    <a:p>
                      <a:pPr algn="ctr"/>
                      <a:r>
                        <a:rPr lang="en-US" sz="1200" noProof="0" dirty="0" smtClean="0"/>
                        <a:t>8 (26)</a:t>
                      </a:r>
                      <a:endParaRPr lang="en-US" sz="1200" noProof="0" dirty="0"/>
                    </a:p>
                  </a:txBody>
                  <a:tcPr marT="18000" marB="18000"/>
                </a:tc>
                <a:tc>
                  <a:txBody>
                    <a:bodyPr/>
                    <a:lstStyle/>
                    <a:p>
                      <a:pPr algn="ctr"/>
                      <a:r>
                        <a:rPr lang="en-US" sz="1200" noProof="0" dirty="0" smtClean="0"/>
                        <a:t>0</a:t>
                      </a:r>
                      <a:endParaRPr lang="en-US" sz="1200" noProof="0" dirty="0"/>
                    </a:p>
                  </a:txBody>
                  <a:tcPr marT="18000" marB="18000"/>
                </a:tc>
              </a:tr>
              <a:tr h="0">
                <a:tc>
                  <a:txBody>
                    <a:bodyPr/>
                    <a:lstStyle/>
                    <a:p>
                      <a:r>
                        <a:rPr lang="en-US" sz="1200" noProof="0" dirty="0" smtClean="0"/>
                        <a:t>Cough</a:t>
                      </a:r>
                      <a:endParaRPr lang="en-US" sz="1200" noProof="0" dirty="0"/>
                    </a:p>
                  </a:txBody>
                  <a:tcPr marT="18000" marB="18000"/>
                </a:tc>
                <a:tc>
                  <a:txBody>
                    <a:bodyPr/>
                    <a:lstStyle/>
                    <a:p>
                      <a:pPr algn="ctr"/>
                      <a:r>
                        <a:rPr lang="en-US" sz="1200" noProof="0" dirty="0" smtClean="0"/>
                        <a:t>6 (19)</a:t>
                      </a:r>
                      <a:endParaRPr lang="en-US" sz="1200" noProof="0" dirty="0"/>
                    </a:p>
                  </a:txBody>
                  <a:tcPr marT="18000" marB="18000"/>
                </a:tc>
                <a:tc>
                  <a:txBody>
                    <a:bodyPr/>
                    <a:lstStyle/>
                    <a:p>
                      <a:pPr algn="ctr"/>
                      <a:r>
                        <a:rPr lang="en-US" sz="1200" noProof="0" dirty="0" smtClean="0"/>
                        <a:t>0</a:t>
                      </a:r>
                      <a:endParaRPr lang="en-US" sz="1200" noProof="0" dirty="0"/>
                    </a:p>
                  </a:txBody>
                  <a:tcPr marT="18000" marB="18000"/>
                </a:tc>
              </a:tr>
              <a:tr h="0">
                <a:tc>
                  <a:txBody>
                    <a:bodyPr/>
                    <a:lstStyle/>
                    <a:p>
                      <a:r>
                        <a:rPr lang="en-US" sz="1200" noProof="0" dirty="0" smtClean="0"/>
                        <a:t>Diarrhea</a:t>
                      </a:r>
                      <a:endParaRPr lang="en-US" sz="1200" noProof="0" dirty="0"/>
                    </a:p>
                  </a:txBody>
                  <a:tcPr marT="18000" marB="18000"/>
                </a:tc>
                <a:tc>
                  <a:txBody>
                    <a:bodyPr/>
                    <a:lstStyle/>
                    <a:p>
                      <a:pPr algn="ctr"/>
                      <a:r>
                        <a:rPr lang="en-US" sz="1200" noProof="0" dirty="0" smtClean="0"/>
                        <a:t>6 (19)</a:t>
                      </a:r>
                      <a:endParaRPr lang="en-US" sz="1200" noProof="0" dirty="0"/>
                    </a:p>
                  </a:txBody>
                  <a:tcPr marT="18000" marB="18000"/>
                </a:tc>
                <a:tc>
                  <a:txBody>
                    <a:bodyPr/>
                    <a:lstStyle/>
                    <a:p>
                      <a:pPr algn="ctr"/>
                      <a:r>
                        <a:rPr lang="en-US" sz="1200" noProof="0" dirty="0" smtClean="0"/>
                        <a:t>0</a:t>
                      </a:r>
                      <a:endParaRPr lang="en-US" sz="1200" noProof="0" dirty="0"/>
                    </a:p>
                  </a:txBody>
                  <a:tcPr marT="18000" marB="18000"/>
                </a:tc>
              </a:tr>
              <a:tr h="0">
                <a:tc>
                  <a:txBody>
                    <a:bodyPr/>
                    <a:lstStyle/>
                    <a:p>
                      <a:r>
                        <a:rPr lang="en-US" sz="1200" noProof="0" dirty="0" smtClean="0"/>
                        <a:t>Dyspnea</a:t>
                      </a:r>
                      <a:endParaRPr lang="en-US" sz="1200" noProof="0" dirty="0"/>
                    </a:p>
                  </a:txBody>
                  <a:tcPr marT="18000" marB="18000"/>
                </a:tc>
                <a:tc>
                  <a:txBody>
                    <a:bodyPr/>
                    <a:lstStyle/>
                    <a:p>
                      <a:pPr algn="ctr"/>
                      <a:r>
                        <a:rPr lang="en-US" sz="1200" noProof="0" dirty="0" smtClean="0"/>
                        <a:t>6 (19)</a:t>
                      </a:r>
                      <a:endParaRPr lang="en-US" sz="1200" noProof="0" dirty="0"/>
                    </a:p>
                  </a:txBody>
                  <a:tcPr marT="18000" marB="18000"/>
                </a:tc>
                <a:tc>
                  <a:txBody>
                    <a:bodyPr/>
                    <a:lstStyle/>
                    <a:p>
                      <a:pPr algn="ctr"/>
                      <a:r>
                        <a:rPr lang="en-US" sz="1200" noProof="0" dirty="0" smtClean="0"/>
                        <a:t>3 (10)</a:t>
                      </a:r>
                      <a:endParaRPr lang="en-US" sz="1200" noProof="0" dirty="0"/>
                    </a:p>
                  </a:txBody>
                  <a:tcPr marT="18000" marB="18000"/>
                </a:tc>
              </a:tr>
              <a:tr h="0">
                <a:tc>
                  <a:txBody>
                    <a:bodyPr/>
                    <a:lstStyle/>
                    <a:p>
                      <a:r>
                        <a:rPr lang="en-US" sz="1200" noProof="0" dirty="0" smtClean="0"/>
                        <a:t>Vomiting</a:t>
                      </a:r>
                      <a:endParaRPr lang="en-US" sz="1200" noProof="0" dirty="0"/>
                    </a:p>
                  </a:txBody>
                  <a:tcPr marT="18000" marB="18000"/>
                </a:tc>
                <a:tc>
                  <a:txBody>
                    <a:bodyPr/>
                    <a:lstStyle/>
                    <a:p>
                      <a:pPr algn="ctr"/>
                      <a:r>
                        <a:rPr lang="en-US" sz="1200" noProof="0" dirty="0" smtClean="0"/>
                        <a:t>6 (19)</a:t>
                      </a:r>
                      <a:endParaRPr lang="en-US" sz="1200" noProof="0" dirty="0"/>
                    </a:p>
                  </a:txBody>
                  <a:tcPr marT="18000" marB="18000"/>
                </a:tc>
                <a:tc>
                  <a:txBody>
                    <a:bodyPr/>
                    <a:lstStyle/>
                    <a:p>
                      <a:pPr algn="ctr"/>
                      <a:r>
                        <a:rPr lang="en-US" sz="1200" noProof="0" dirty="0" smtClean="0"/>
                        <a:t>0</a:t>
                      </a:r>
                      <a:endParaRPr lang="en-US" sz="1200" noProof="0" dirty="0"/>
                    </a:p>
                  </a:txBody>
                  <a:tcPr marT="18000" marB="18000"/>
                </a:tc>
              </a:tr>
              <a:tr h="0">
                <a:tc>
                  <a:txBody>
                    <a:bodyPr/>
                    <a:lstStyle/>
                    <a:p>
                      <a:r>
                        <a:rPr lang="en-US" sz="1200" noProof="0" dirty="0" smtClean="0"/>
                        <a:t>Anemia</a:t>
                      </a:r>
                      <a:endParaRPr lang="en-US" sz="1200" noProof="0" dirty="0"/>
                    </a:p>
                  </a:txBody>
                  <a:tcPr marT="18000" marB="18000"/>
                </a:tc>
                <a:tc>
                  <a:txBody>
                    <a:bodyPr/>
                    <a:lstStyle/>
                    <a:p>
                      <a:pPr algn="ctr"/>
                      <a:r>
                        <a:rPr lang="en-US" sz="1200" noProof="0" dirty="0" smtClean="0"/>
                        <a:t>5 (16)</a:t>
                      </a:r>
                      <a:endParaRPr lang="en-US" sz="1200" noProof="0" dirty="0"/>
                    </a:p>
                  </a:txBody>
                  <a:tcPr marT="18000" marB="18000"/>
                </a:tc>
                <a:tc>
                  <a:txBody>
                    <a:bodyPr/>
                    <a:lstStyle/>
                    <a:p>
                      <a:pPr algn="ctr"/>
                      <a:r>
                        <a:rPr lang="en-US" sz="1200" noProof="0" dirty="0" smtClean="0"/>
                        <a:t>4 (13)</a:t>
                      </a:r>
                      <a:endParaRPr lang="en-US" sz="1200" noProof="0" dirty="0"/>
                    </a:p>
                  </a:txBody>
                  <a:tcPr marT="18000" marB="18000"/>
                </a:tc>
              </a:tr>
              <a:tr h="0">
                <a:tc>
                  <a:txBody>
                    <a:bodyPr/>
                    <a:lstStyle/>
                    <a:p>
                      <a:r>
                        <a:rPr lang="en-US" sz="1200" noProof="0" dirty="0" smtClean="0"/>
                        <a:t>Constipation</a:t>
                      </a:r>
                      <a:endParaRPr lang="en-US" sz="1200" noProof="0" dirty="0"/>
                    </a:p>
                  </a:txBody>
                  <a:tcPr marT="18000" marB="18000"/>
                </a:tc>
                <a:tc>
                  <a:txBody>
                    <a:bodyPr/>
                    <a:lstStyle/>
                    <a:p>
                      <a:pPr algn="ctr"/>
                      <a:r>
                        <a:rPr lang="en-US" sz="1200" noProof="0" dirty="0" smtClean="0"/>
                        <a:t>5 (16)</a:t>
                      </a:r>
                      <a:endParaRPr lang="en-US" sz="1200" noProof="0" dirty="0"/>
                    </a:p>
                  </a:txBody>
                  <a:tcPr marT="18000" marB="18000"/>
                </a:tc>
                <a:tc>
                  <a:txBody>
                    <a:bodyPr/>
                    <a:lstStyle/>
                    <a:p>
                      <a:pPr algn="ctr"/>
                      <a:r>
                        <a:rPr lang="en-US" sz="1200" noProof="0" dirty="0" smtClean="0"/>
                        <a:t>0</a:t>
                      </a:r>
                      <a:endParaRPr lang="en-US" sz="1200" noProof="0" dirty="0"/>
                    </a:p>
                  </a:txBody>
                  <a:tcPr marT="18000" marB="18000"/>
                </a:tc>
              </a:tr>
              <a:tr h="0">
                <a:tc>
                  <a:txBody>
                    <a:bodyPr/>
                    <a:lstStyle/>
                    <a:p>
                      <a:r>
                        <a:rPr lang="en-US" sz="1200" noProof="0" dirty="0" smtClean="0"/>
                        <a:t>Headache</a:t>
                      </a:r>
                      <a:endParaRPr lang="en-US" sz="1200" noProof="0" dirty="0"/>
                    </a:p>
                  </a:txBody>
                  <a:tcPr marT="18000" marB="18000"/>
                </a:tc>
                <a:tc>
                  <a:txBody>
                    <a:bodyPr/>
                    <a:lstStyle/>
                    <a:p>
                      <a:pPr algn="ctr"/>
                      <a:r>
                        <a:rPr lang="en-US" sz="1200" noProof="0" dirty="0" smtClean="0"/>
                        <a:t>4 (13)</a:t>
                      </a:r>
                      <a:endParaRPr lang="en-US" sz="1200" noProof="0" dirty="0"/>
                    </a:p>
                  </a:txBody>
                  <a:tcPr marT="18000" marB="18000"/>
                </a:tc>
                <a:tc>
                  <a:txBody>
                    <a:bodyPr/>
                    <a:lstStyle/>
                    <a:p>
                      <a:pPr algn="ctr"/>
                      <a:r>
                        <a:rPr lang="en-US" sz="1200" noProof="0" dirty="0" smtClean="0"/>
                        <a:t>0</a:t>
                      </a:r>
                      <a:endParaRPr lang="en-US" sz="1200" noProof="0" dirty="0"/>
                    </a:p>
                  </a:txBody>
                  <a:tcPr marT="18000" marB="18000"/>
                </a:tc>
              </a:tr>
              <a:tr h="0">
                <a:tc>
                  <a:txBody>
                    <a:bodyPr/>
                    <a:lstStyle/>
                    <a:p>
                      <a:r>
                        <a:rPr lang="en-US" sz="1200" noProof="0" dirty="0" smtClean="0"/>
                        <a:t>Nasal congestion</a:t>
                      </a:r>
                      <a:endParaRPr lang="en-US" sz="1200" noProof="0" dirty="0"/>
                    </a:p>
                  </a:txBody>
                  <a:tcPr marT="18000" marB="18000"/>
                </a:tc>
                <a:tc>
                  <a:txBody>
                    <a:bodyPr/>
                    <a:lstStyle/>
                    <a:p>
                      <a:pPr algn="ctr"/>
                      <a:r>
                        <a:rPr lang="en-US" sz="1200" noProof="0" dirty="0" smtClean="0"/>
                        <a:t>4 (13)</a:t>
                      </a:r>
                      <a:endParaRPr lang="en-US" sz="1200" noProof="0" dirty="0"/>
                    </a:p>
                  </a:txBody>
                  <a:tcPr marT="18000" marB="18000"/>
                </a:tc>
                <a:tc>
                  <a:txBody>
                    <a:bodyPr/>
                    <a:lstStyle/>
                    <a:p>
                      <a:pPr algn="ctr"/>
                      <a:r>
                        <a:rPr lang="en-US" sz="1200" noProof="0" dirty="0" smtClean="0"/>
                        <a:t>0</a:t>
                      </a:r>
                      <a:endParaRPr lang="en-US" sz="1200" noProof="0" dirty="0"/>
                    </a:p>
                  </a:txBody>
                  <a:tcPr marT="18000" marB="18000"/>
                </a:tc>
              </a:tr>
              <a:tr h="0">
                <a:tc>
                  <a:txBody>
                    <a:bodyPr/>
                    <a:lstStyle/>
                    <a:p>
                      <a:r>
                        <a:rPr lang="en-US" sz="1200" noProof="0" dirty="0" smtClean="0"/>
                        <a:t>Abdominal pain</a:t>
                      </a:r>
                      <a:endParaRPr lang="en-US" sz="1200" noProof="0" dirty="0"/>
                    </a:p>
                  </a:txBody>
                  <a:tcPr marT="18000" marB="18000"/>
                </a:tc>
                <a:tc>
                  <a:txBody>
                    <a:bodyPr/>
                    <a:lstStyle/>
                    <a:p>
                      <a:pPr algn="ctr"/>
                      <a:r>
                        <a:rPr lang="en-US" sz="1200" noProof="0" dirty="0" smtClean="0"/>
                        <a:t>3 (10)</a:t>
                      </a:r>
                      <a:endParaRPr lang="en-US" sz="1200" noProof="0" dirty="0"/>
                    </a:p>
                  </a:txBody>
                  <a:tcPr marT="18000" marB="18000"/>
                </a:tc>
                <a:tc>
                  <a:txBody>
                    <a:bodyPr/>
                    <a:lstStyle/>
                    <a:p>
                      <a:pPr algn="ctr"/>
                      <a:r>
                        <a:rPr lang="en-US" sz="1200" noProof="0" dirty="0" smtClean="0"/>
                        <a:t>0</a:t>
                      </a:r>
                      <a:endParaRPr lang="en-US" sz="1200" noProof="0" dirty="0"/>
                    </a:p>
                  </a:txBody>
                  <a:tcPr marT="18000" marB="18000"/>
                </a:tc>
              </a:tr>
              <a:tr h="0">
                <a:tc>
                  <a:txBody>
                    <a:bodyPr/>
                    <a:lstStyle/>
                    <a:p>
                      <a:r>
                        <a:rPr lang="en-US" sz="1200" noProof="0" dirty="0" smtClean="0"/>
                        <a:t>Asthenia</a:t>
                      </a:r>
                      <a:endParaRPr lang="en-US" sz="1200" noProof="0" dirty="0"/>
                    </a:p>
                  </a:txBody>
                  <a:tcPr marT="18000" marB="180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noProof="0" dirty="0" smtClean="0"/>
                        <a:t>3 (10)</a:t>
                      </a:r>
                    </a:p>
                  </a:txBody>
                  <a:tcPr marT="18000" marB="18000"/>
                </a:tc>
                <a:tc>
                  <a:txBody>
                    <a:bodyPr/>
                    <a:lstStyle/>
                    <a:p>
                      <a:pPr algn="ctr"/>
                      <a:r>
                        <a:rPr lang="en-US" sz="1200" noProof="0" dirty="0" smtClean="0"/>
                        <a:t>0</a:t>
                      </a:r>
                      <a:endParaRPr lang="en-US" sz="1200" noProof="0" dirty="0"/>
                    </a:p>
                  </a:txBody>
                  <a:tcPr marT="18000" marB="18000"/>
                </a:tc>
              </a:tr>
              <a:tr h="0">
                <a:tc>
                  <a:txBody>
                    <a:bodyPr/>
                    <a:lstStyle/>
                    <a:p>
                      <a:r>
                        <a:rPr lang="en-US" sz="1200" noProof="0" dirty="0" smtClean="0"/>
                        <a:t>Death</a:t>
                      </a:r>
                      <a:endParaRPr lang="en-US" sz="1200" noProof="0" dirty="0"/>
                    </a:p>
                  </a:txBody>
                  <a:tcPr marT="18000" marB="18000"/>
                </a:tc>
                <a:tc>
                  <a:txBody>
                    <a:bodyPr/>
                    <a:lstStyle/>
                    <a:p>
                      <a:pPr algn="ctr"/>
                      <a:r>
                        <a:rPr lang="en-US" sz="1200" noProof="0" dirty="0" smtClean="0"/>
                        <a:t>3 (10)</a:t>
                      </a:r>
                      <a:endParaRPr lang="en-US" sz="1200" noProof="0" dirty="0"/>
                    </a:p>
                  </a:txBody>
                  <a:tcPr marT="18000" marB="18000"/>
                </a:tc>
                <a:tc>
                  <a:txBody>
                    <a:bodyPr/>
                    <a:lstStyle/>
                    <a:p>
                      <a:pPr algn="ctr"/>
                      <a:r>
                        <a:rPr lang="en-US" sz="1200" noProof="0" dirty="0" smtClean="0"/>
                        <a:t>3 (10)</a:t>
                      </a:r>
                      <a:endParaRPr lang="en-US" sz="1200" noProof="0" dirty="0"/>
                    </a:p>
                  </a:txBody>
                  <a:tcPr marT="18000" marB="18000"/>
                </a:tc>
              </a:tr>
              <a:tr h="0">
                <a:tc>
                  <a:txBody>
                    <a:bodyPr/>
                    <a:lstStyle/>
                    <a:p>
                      <a:r>
                        <a:rPr lang="en-US" sz="1200" noProof="0" dirty="0" smtClean="0"/>
                        <a:t>Dry mouth</a:t>
                      </a:r>
                      <a:endParaRPr lang="en-US" sz="1200" noProof="0" dirty="0"/>
                    </a:p>
                  </a:txBody>
                  <a:tcPr marT="18000" marB="18000"/>
                </a:tc>
                <a:tc>
                  <a:txBody>
                    <a:bodyPr/>
                    <a:lstStyle/>
                    <a:p>
                      <a:pPr algn="ctr"/>
                      <a:r>
                        <a:rPr lang="en-US" sz="1200" noProof="0" dirty="0" smtClean="0"/>
                        <a:t>3 (10)</a:t>
                      </a:r>
                      <a:endParaRPr lang="en-US" sz="1200" noProof="0" dirty="0"/>
                    </a:p>
                  </a:txBody>
                  <a:tcPr marT="18000" marB="18000"/>
                </a:tc>
                <a:tc>
                  <a:txBody>
                    <a:bodyPr/>
                    <a:lstStyle/>
                    <a:p>
                      <a:pPr algn="ctr"/>
                      <a:r>
                        <a:rPr lang="en-US" sz="1200" noProof="0" dirty="0" smtClean="0"/>
                        <a:t>0</a:t>
                      </a:r>
                      <a:endParaRPr lang="en-US" sz="1200" noProof="0" dirty="0"/>
                    </a:p>
                  </a:txBody>
                  <a:tcPr marT="18000" marB="18000"/>
                </a:tc>
              </a:tr>
              <a:tr h="0">
                <a:tc>
                  <a:txBody>
                    <a:bodyPr/>
                    <a:lstStyle/>
                    <a:p>
                      <a:r>
                        <a:rPr lang="en-US" sz="1200" noProof="0" dirty="0" smtClean="0"/>
                        <a:t>Hemoptysis</a:t>
                      </a:r>
                      <a:endParaRPr lang="en-US" sz="1200" noProof="0" dirty="0"/>
                    </a:p>
                  </a:txBody>
                  <a:tcPr marT="18000" marB="18000"/>
                </a:tc>
                <a:tc>
                  <a:txBody>
                    <a:bodyPr/>
                    <a:lstStyle/>
                    <a:p>
                      <a:pPr algn="ctr"/>
                      <a:r>
                        <a:rPr lang="en-US" sz="1200" noProof="0" dirty="0" smtClean="0"/>
                        <a:t>3 (10)</a:t>
                      </a:r>
                      <a:endParaRPr lang="en-US" sz="1200" noProof="0" dirty="0"/>
                    </a:p>
                  </a:txBody>
                  <a:tcPr marT="18000" marB="18000"/>
                </a:tc>
                <a:tc>
                  <a:txBody>
                    <a:bodyPr/>
                    <a:lstStyle/>
                    <a:p>
                      <a:pPr algn="ctr"/>
                      <a:r>
                        <a:rPr lang="en-US" sz="1200" noProof="0" dirty="0" smtClean="0"/>
                        <a:t>1 (3)</a:t>
                      </a:r>
                      <a:endParaRPr lang="en-US" sz="1200" noProof="0" dirty="0"/>
                    </a:p>
                  </a:txBody>
                  <a:tcPr marT="18000" marB="18000"/>
                </a:tc>
              </a:tr>
              <a:tr h="0">
                <a:tc>
                  <a:txBody>
                    <a:bodyPr/>
                    <a:lstStyle/>
                    <a:p>
                      <a:r>
                        <a:rPr lang="en-US" sz="1200" noProof="0" dirty="0" smtClean="0"/>
                        <a:t>Pain – extremity</a:t>
                      </a:r>
                      <a:endParaRPr lang="en-US" sz="1200" noProof="0" dirty="0"/>
                    </a:p>
                  </a:txBody>
                  <a:tcPr marT="18000" marB="18000"/>
                </a:tc>
                <a:tc>
                  <a:txBody>
                    <a:bodyPr/>
                    <a:lstStyle/>
                    <a:p>
                      <a:pPr algn="ctr"/>
                      <a:r>
                        <a:rPr lang="en-US" sz="1200" noProof="0" dirty="0" smtClean="0"/>
                        <a:t>3 (10)</a:t>
                      </a:r>
                      <a:endParaRPr lang="en-US" sz="1200" noProof="0" dirty="0"/>
                    </a:p>
                  </a:txBody>
                  <a:tcPr marT="18000" marB="18000"/>
                </a:tc>
                <a:tc>
                  <a:txBody>
                    <a:bodyPr/>
                    <a:lstStyle/>
                    <a:p>
                      <a:pPr algn="ctr"/>
                      <a:r>
                        <a:rPr lang="en-US" sz="1200" noProof="0" dirty="0" smtClean="0"/>
                        <a:t>0</a:t>
                      </a:r>
                      <a:endParaRPr lang="en-US" sz="1200" noProof="0" dirty="0"/>
                    </a:p>
                  </a:txBody>
                  <a:tcPr marT="18000" marB="18000"/>
                </a:tc>
              </a:tr>
              <a:tr h="0">
                <a:tc>
                  <a:txBody>
                    <a:bodyPr/>
                    <a:lstStyle/>
                    <a:p>
                      <a:r>
                        <a:rPr lang="en-US" sz="1200" noProof="0" dirty="0" smtClean="0"/>
                        <a:t>Palpitations</a:t>
                      </a:r>
                      <a:endParaRPr lang="en-US" sz="1200" noProof="0" dirty="0"/>
                    </a:p>
                  </a:txBody>
                  <a:tcPr marT="18000" marB="18000"/>
                </a:tc>
                <a:tc>
                  <a:txBody>
                    <a:bodyPr/>
                    <a:lstStyle/>
                    <a:p>
                      <a:pPr algn="ctr"/>
                      <a:r>
                        <a:rPr lang="en-US" sz="1200" noProof="0" dirty="0" smtClean="0"/>
                        <a:t>3 (10)</a:t>
                      </a:r>
                      <a:endParaRPr lang="en-US" sz="1200" noProof="0" dirty="0"/>
                    </a:p>
                  </a:txBody>
                  <a:tcPr marT="18000" marB="18000"/>
                </a:tc>
                <a:tc>
                  <a:txBody>
                    <a:bodyPr/>
                    <a:lstStyle/>
                    <a:p>
                      <a:pPr algn="ctr"/>
                      <a:r>
                        <a:rPr lang="en-US" sz="1200" noProof="0" dirty="0" smtClean="0"/>
                        <a:t>0</a:t>
                      </a:r>
                      <a:endParaRPr lang="en-US" sz="1200" noProof="0" dirty="0"/>
                    </a:p>
                  </a:txBody>
                  <a:tcPr marT="18000" marB="18000"/>
                </a:tc>
              </a:tr>
              <a:tr h="0">
                <a:tc>
                  <a:txBody>
                    <a:bodyPr/>
                    <a:lstStyle/>
                    <a:p>
                      <a:r>
                        <a:rPr lang="en-US" sz="1200" noProof="0" dirty="0" smtClean="0"/>
                        <a:t>Peripheral edema</a:t>
                      </a:r>
                      <a:endParaRPr lang="en-US" sz="1200" noProof="0" dirty="0"/>
                    </a:p>
                  </a:txBody>
                  <a:tcPr marT="18000" marB="18000"/>
                </a:tc>
                <a:tc>
                  <a:txBody>
                    <a:bodyPr/>
                    <a:lstStyle/>
                    <a:p>
                      <a:pPr algn="ctr"/>
                      <a:r>
                        <a:rPr lang="en-US" sz="1200" noProof="0" dirty="0" smtClean="0"/>
                        <a:t>3 (10)</a:t>
                      </a:r>
                      <a:endParaRPr lang="en-US" sz="1200" noProof="0" dirty="0"/>
                    </a:p>
                  </a:txBody>
                  <a:tcPr marT="18000" marB="18000"/>
                </a:tc>
                <a:tc>
                  <a:txBody>
                    <a:bodyPr/>
                    <a:lstStyle/>
                    <a:p>
                      <a:pPr algn="ctr"/>
                      <a:r>
                        <a:rPr lang="en-US" sz="1200" noProof="0" dirty="0" smtClean="0"/>
                        <a:t>0</a:t>
                      </a:r>
                      <a:endParaRPr lang="en-US" sz="1200" noProof="0" dirty="0"/>
                    </a:p>
                  </a:txBody>
                  <a:tcPr marT="18000" marB="18000"/>
                </a:tc>
              </a:tr>
              <a:tr h="0">
                <a:tc>
                  <a:txBody>
                    <a:bodyPr/>
                    <a:lstStyle/>
                    <a:p>
                      <a:r>
                        <a:rPr lang="en-US" sz="1200" noProof="0" dirty="0" smtClean="0"/>
                        <a:t>Pleural effusion</a:t>
                      </a:r>
                      <a:endParaRPr lang="en-US" sz="1200" noProof="0" dirty="0"/>
                    </a:p>
                  </a:txBody>
                  <a:tcPr marT="18000" marB="18000"/>
                </a:tc>
                <a:tc>
                  <a:txBody>
                    <a:bodyPr/>
                    <a:lstStyle/>
                    <a:p>
                      <a:pPr algn="ctr"/>
                      <a:r>
                        <a:rPr lang="en-US" sz="1200" noProof="0" dirty="0" smtClean="0"/>
                        <a:t>3 (10)</a:t>
                      </a:r>
                      <a:endParaRPr lang="en-US" sz="1200" noProof="0" dirty="0"/>
                    </a:p>
                  </a:txBody>
                  <a:tcPr marT="18000" marB="18000"/>
                </a:tc>
                <a:tc>
                  <a:txBody>
                    <a:bodyPr/>
                    <a:lstStyle/>
                    <a:p>
                      <a:pPr algn="ctr"/>
                      <a:r>
                        <a:rPr lang="en-US" sz="1200" noProof="0" dirty="0" smtClean="0"/>
                        <a:t>3 (10)</a:t>
                      </a:r>
                      <a:endParaRPr lang="en-US" sz="1200" noProof="0" dirty="0"/>
                    </a:p>
                  </a:txBody>
                  <a:tcPr marT="18000" marB="18000"/>
                </a:tc>
              </a:tr>
            </a:tbl>
          </a:graphicData>
        </a:graphic>
      </p:graphicFrame>
    </p:spTree>
    <p:custDataLst>
      <p:tags r:id="rId1"/>
    </p:custDataLst>
    <p:extLst>
      <p:ext uri="{BB962C8B-B14F-4D97-AF65-F5344CB8AC3E}">
        <p14:creationId xmlns:p14="http://schemas.microsoft.com/office/powerpoint/2010/main" val="3090224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228600"/>
            <a:ext cx="7655943" cy="939801"/>
          </a:xfrm>
        </p:spPr>
        <p:txBody>
          <a:bodyPr/>
          <a:lstStyle/>
          <a:p>
            <a:r>
              <a:rPr lang="en-US" sz="1800" dirty="0" smtClean="0">
                <a:solidFill>
                  <a:schemeClr val="bg1"/>
                </a:solidFill>
              </a:rPr>
              <a:t>016: EZH2 inhibitor tazemetostat in adult and pediatric patients with epithelioid sarcoma: Results from 3 prospective clinical trials </a:t>
            </a:r>
            <a:br>
              <a:rPr lang="en-US" sz="1800" dirty="0" smtClean="0">
                <a:solidFill>
                  <a:schemeClr val="bg1"/>
                </a:solidFill>
              </a:rPr>
            </a:br>
            <a:r>
              <a:rPr lang="en-US" sz="1800" dirty="0" smtClean="0">
                <a:solidFill>
                  <a:schemeClr val="bg1"/>
                </a:solidFill>
              </a:rPr>
              <a:t>– </a:t>
            </a:r>
            <a:r>
              <a:rPr lang="en-US" sz="1800" dirty="0" err="1" smtClean="0">
                <a:solidFill>
                  <a:schemeClr val="bg1"/>
                </a:solidFill>
              </a:rPr>
              <a:t>Italiano</a:t>
            </a:r>
            <a:r>
              <a:rPr lang="en-US" sz="1800" dirty="0" smtClean="0">
                <a:solidFill>
                  <a:schemeClr val="bg1"/>
                </a:solidFill>
              </a:rPr>
              <a:t> A, et al</a:t>
            </a:r>
            <a:endParaRPr lang="en-US" sz="1800" dirty="0">
              <a:solidFill>
                <a:schemeClr val="bg1"/>
              </a:solidFill>
            </a:endParaRPr>
          </a:p>
        </p:txBody>
      </p:sp>
      <p:sp>
        <p:nvSpPr>
          <p:cNvPr id="5123" name="Rectangle 3"/>
          <p:cNvSpPr>
            <a:spLocks noGrp="1" noChangeArrowheads="1"/>
          </p:cNvSpPr>
          <p:nvPr>
            <p:ph type="body" idx="1"/>
          </p:nvPr>
        </p:nvSpPr>
        <p:spPr/>
        <p:txBody>
          <a:bodyPr/>
          <a:lstStyle/>
          <a:p>
            <a:pPr marL="0" indent="0">
              <a:buNone/>
            </a:pPr>
            <a:r>
              <a:rPr lang="en-US" b="1" dirty="0" smtClean="0">
                <a:solidFill>
                  <a:schemeClr val="bg1"/>
                </a:solidFill>
              </a:rPr>
              <a:t>CONCLUSIONS</a:t>
            </a:r>
          </a:p>
          <a:p>
            <a:r>
              <a:rPr lang="en-US" dirty="0" smtClean="0"/>
              <a:t>In patients with epithelioid sarcoma, tazemetostat provided an ORR of 14% and DCR of 36%</a:t>
            </a:r>
          </a:p>
          <a:p>
            <a:r>
              <a:rPr lang="en-US" dirty="0" smtClean="0"/>
              <a:t>Tazemetostat was generally well tolerated with a low frequency of grade </a:t>
            </a:r>
            <a:r>
              <a:rPr lang="en-US" dirty="0" smtClean="0">
                <a:latin typeface="Arial"/>
                <a:cs typeface="Arial"/>
              </a:rPr>
              <a:t>≥</a:t>
            </a:r>
            <a:r>
              <a:rPr lang="en-US" dirty="0" smtClean="0"/>
              <a:t>3 TEAEs</a:t>
            </a:r>
            <a:endParaRPr lang="en-US" dirty="0"/>
          </a:p>
        </p:txBody>
      </p:sp>
      <p:sp>
        <p:nvSpPr>
          <p:cNvPr id="6" name="Text Box 4"/>
          <p:cNvSpPr txBox="1">
            <a:spLocks noChangeArrowheads="1"/>
          </p:cNvSpPr>
          <p:nvPr/>
        </p:nvSpPr>
        <p:spPr bwMode="auto">
          <a:xfrm>
            <a:off x="3051025" y="6474897"/>
            <a:ext cx="587231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US" sz="1200" dirty="0" err="1" smtClean="0">
                <a:solidFill>
                  <a:srgbClr val="000000"/>
                </a:solidFill>
              </a:rPr>
              <a:t>Italiano</a:t>
            </a:r>
            <a:r>
              <a:rPr lang="en-US" sz="1200" dirty="0" smtClean="0">
                <a:solidFill>
                  <a:srgbClr val="000000"/>
                </a:solidFill>
              </a:rPr>
              <a:t> A et al. CTOS 2017 Annual Meeting, November 8–11, Maui, Hawaii; Paper 016</a:t>
            </a:r>
            <a:endParaRPr lang="en-US" sz="1200" dirty="0">
              <a:solidFill>
                <a:srgbClr val="000000"/>
              </a:solidFill>
            </a:endParaRPr>
          </a:p>
        </p:txBody>
      </p:sp>
    </p:spTree>
    <p:custDataLst>
      <p:tags r:id="rId1"/>
    </p:custDataLst>
    <p:extLst>
      <p:ext uri="{BB962C8B-B14F-4D97-AF65-F5344CB8AC3E}">
        <p14:creationId xmlns:p14="http://schemas.microsoft.com/office/powerpoint/2010/main" val="3090224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solidFill>
                  <a:schemeClr val="bg1"/>
                </a:solidFill>
              </a:rPr>
              <a:t>Letter from Prof Jean Yves-</a:t>
            </a:r>
            <a:r>
              <a:rPr lang="en-US" dirty="0" err="1" smtClean="0">
                <a:solidFill>
                  <a:schemeClr val="bg1"/>
                </a:solidFill>
              </a:rPr>
              <a:t>Blay</a:t>
            </a:r>
            <a:endParaRPr lang="en-US" dirty="0">
              <a:solidFill>
                <a:schemeClr val="bg1"/>
              </a:solidFill>
            </a:endParaRPr>
          </a:p>
        </p:txBody>
      </p:sp>
      <p:sp>
        <p:nvSpPr>
          <p:cNvPr id="32771" name="Content Placeholder 2"/>
          <p:cNvSpPr>
            <a:spLocks noGrp="1"/>
          </p:cNvSpPr>
          <p:nvPr>
            <p:ph idx="1"/>
          </p:nvPr>
        </p:nvSpPr>
        <p:spPr>
          <a:xfrm>
            <a:off x="2270125" y="1498600"/>
            <a:ext cx="6302375" cy="5188803"/>
          </a:xfrm>
          <a:ln>
            <a:noFill/>
          </a:ln>
        </p:spPr>
        <p:txBody>
          <a:bodyPr lIns="91440" rIns="0"/>
          <a:lstStyle/>
          <a:p>
            <a:pPr marL="0" indent="0">
              <a:spcBef>
                <a:spcPts val="0"/>
              </a:spcBef>
              <a:buFontTx/>
              <a:buNone/>
              <a:tabLst>
                <a:tab pos="441325" algn="l"/>
              </a:tabLst>
              <a:defRPr/>
            </a:pPr>
            <a:r>
              <a:rPr lang="en-US" sz="1200" dirty="0" smtClean="0"/>
              <a:t>Dear Colleagues</a:t>
            </a:r>
          </a:p>
          <a:p>
            <a:pPr marL="0" indent="0">
              <a:buNone/>
              <a:tabLst>
                <a:tab pos="441325" algn="l"/>
              </a:tabLst>
              <a:defRPr/>
            </a:pPr>
            <a:r>
              <a:rPr lang="en-US" sz="1200" dirty="0" smtClean="0"/>
              <a:t>It is my pleasure to present this WSN slide set which has been designed to highlight and summarize key findings in sarcoma from the major congresses in 2017. This slide </a:t>
            </a:r>
            <a:br>
              <a:rPr lang="en-US" sz="1200" dirty="0" smtClean="0"/>
            </a:br>
            <a:r>
              <a:rPr lang="en-US" sz="1200" dirty="0" smtClean="0"/>
              <a:t>set specifically focuses on the </a:t>
            </a:r>
            <a:r>
              <a:rPr lang="en-US" sz="1200" b="1" dirty="0" smtClean="0"/>
              <a:t>CTOS 2017 Annual Meeting</a:t>
            </a:r>
            <a:r>
              <a:rPr lang="en-US" sz="1200" dirty="0" smtClean="0"/>
              <a:t>.</a:t>
            </a:r>
          </a:p>
          <a:p>
            <a:pPr marL="0" indent="0">
              <a:spcBef>
                <a:spcPts val="0"/>
              </a:spcBef>
              <a:buFontTx/>
              <a:buNone/>
              <a:tabLst>
                <a:tab pos="441325" algn="l"/>
              </a:tabLst>
              <a:defRPr/>
            </a:pPr>
            <a:r>
              <a:rPr lang="en-US" sz="1200" dirty="0" smtClean="0"/>
              <a:t>The area of clinical research in oncology is a challenging and ever changing environment. Within this environment we all value access to scientific data and research that helps to educate and inspire further advancements in our roles as scientists, clinicians and educators. I hope you find this review of the latest developments in sarcoma of benefit to you in your practice. </a:t>
            </a:r>
            <a:endParaRPr lang="en-US" sz="1200" dirty="0" smtClean="0">
              <a:solidFill>
                <a:srgbClr val="FF0000"/>
              </a:solidFill>
            </a:endParaRPr>
          </a:p>
          <a:p>
            <a:pPr marL="0" indent="0">
              <a:buNone/>
              <a:tabLst>
                <a:tab pos="441325" algn="l"/>
              </a:tabLst>
              <a:defRPr/>
            </a:pPr>
            <a:r>
              <a:rPr lang="en-US" sz="1200" dirty="0" smtClean="0">
                <a:solidFill>
                  <a:srgbClr val="363636"/>
                </a:solidFill>
              </a:rPr>
              <a:t>I would like to thank our WSN members </a:t>
            </a:r>
            <a:r>
              <a:rPr lang="en-US" sz="1200" dirty="0" err="1" smtClean="0">
                <a:solidFill>
                  <a:srgbClr val="363636"/>
                </a:solidFill>
              </a:rPr>
              <a:t>Drs</a:t>
            </a:r>
            <a:r>
              <a:rPr lang="en-US" sz="1200" dirty="0" smtClean="0">
                <a:solidFill>
                  <a:srgbClr val="363636"/>
                </a:solidFill>
              </a:rPr>
              <a:t> Piotr Rutkowski and Claudia Valverde for their roles as Editors – for prioritizing abstracts and reviewing slide content. The slide set you see before you would not be possible without their commitment and hard work. </a:t>
            </a:r>
          </a:p>
          <a:p>
            <a:pPr marL="0" indent="0">
              <a:spcBef>
                <a:spcPts val="0"/>
              </a:spcBef>
              <a:spcAft>
                <a:spcPts val="1200"/>
              </a:spcAft>
              <a:buFontTx/>
              <a:buNone/>
              <a:tabLst>
                <a:tab pos="441325" algn="l"/>
              </a:tabLst>
              <a:defRPr/>
            </a:pPr>
            <a:r>
              <a:rPr lang="en-US" sz="1200" dirty="0" smtClean="0"/>
              <a:t>And finally, we are also very grateful to Lilly Oncology for their financial, </a:t>
            </a:r>
            <a:r>
              <a:rPr lang="en-US" sz="1200" dirty="0" err="1" smtClean="0"/>
              <a:t>administrial</a:t>
            </a:r>
            <a:r>
              <a:rPr lang="en-US" sz="1200" dirty="0" smtClean="0"/>
              <a:t> and logistical support in the realization of this complex yet rewarding activity.</a:t>
            </a:r>
          </a:p>
          <a:p>
            <a:pPr marL="0" indent="0">
              <a:spcBef>
                <a:spcPts val="0"/>
              </a:spcBef>
              <a:spcAft>
                <a:spcPts val="1200"/>
              </a:spcAft>
              <a:buFontTx/>
              <a:buNone/>
              <a:tabLst>
                <a:tab pos="441325" algn="l"/>
              </a:tabLst>
              <a:defRPr/>
            </a:pPr>
            <a:r>
              <a:rPr lang="en-US" sz="1200" dirty="0" smtClean="0"/>
              <a:t>Yours sincerely, </a:t>
            </a:r>
          </a:p>
          <a:p>
            <a:pPr marL="0" indent="0">
              <a:spcBef>
                <a:spcPts val="0"/>
              </a:spcBef>
              <a:spcAft>
                <a:spcPts val="1200"/>
              </a:spcAft>
              <a:buFontTx/>
              <a:buNone/>
              <a:tabLst>
                <a:tab pos="441325" algn="l"/>
              </a:tabLst>
              <a:defRPr/>
            </a:pPr>
            <a:endParaRPr lang="en-US" sz="1200" i="1" dirty="0" smtClean="0"/>
          </a:p>
          <a:p>
            <a:pPr marL="0" indent="0">
              <a:spcBef>
                <a:spcPts val="0"/>
              </a:spcBef>
              <a:spcAft>
                <a:spcPts val="1200"/>
              </a:spcAft>
              <a:buFontTx/>
              <a:buNone/>
              <a:tabLst>
                <a:tab pos="441325" algn="l"/>
              </a:tabLst>
              <a:defRPr/>
            </a:pPr>
            <a:r>
              <a:rPr lang="en-US" sz="1200" i="1" dirty="0" smtClean="0"/>
              <a:t/>
            </a:r>
            <a:br>
              <a:rPr lang="en-US" sz="1200" i="1" dirty="0" smtClean="0"/>
            </a:br>
            <a:endParaRPr lang="en-US" sz="1200" i="1" dirty="0" smtClean="0"/>
          </a:p>
          <a:p>
            <a:pPr marL="0" indent="0">
              <a:spcBef>
                <a:spcPts val="0"/>
              </a:spcBef>
              <a:spcAft>
                <a:spcPts val="1200"/>
              </a:spcAft>
              <a:buFontTx/>
              <a:buNone/>
              <a:tabLst>
                <a:tab pos="441325" algn="l"/>
              </a:tabLst>
              <a:defRPr/>
            </a:pPr>
            <a:r>
              <a:rPr lang="en-US" sz="1200" i="1" dirty="0" smtClean="0"/>
              <a:t>Jean Yves-</a:t>
            </a:r>
            <a:r>
              <a:rPr lang="en-US" sz="1200" i="1" dirty="0" err="1" smtClean="0"/>
              <a:t>Blay</a:t>
            </a:r>
            <a:r>
              <a:rPr lang="en-US" sz="1200" i="1" dirty="0" smtClean="0"/>
              <a:t> </a:t>
            </a:r>
            <a:br>
              <a:rPr lang="en-US" sz="1200" i="1" dirty="0" smtClean="0"/>
            </a:br>
            <a:r>
              <a:rPr lang="en-US" sz="1200" b="1" dirty="0" smtClean="0"/>
              <a:t>WSN Chairman of the Board</a:t>
            </a:r>
            <a:endParaRPr lang="en-US" sz="1200" b="1"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136" y="1508125"/>
            <a:ext cx="1276362" cy="1914543"/>
          </a:xfrm>
          <a:prstGeom prst="roundRect">
            <a:avLst>
              <a:gd name="adj" fmla="val 50000"/>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2768" y="4794426"/>
            <a:ext cx="958149" cy="747928"/>
          </a:xfrm>
          <a:prstGeom prst="rect">
            <a:avLst/>
          </a:prstGeom>
        </p:spPr>
      </p:pic>
    </p:spTree>
    <p:custDataLst>
      <p:tags r:id="rId1"/>
    </p:custDataLst>
    <p:extLst>
      <p:ext uri="{BB962C8B-B14F-4D97-AF65-F5344CB8AC3E}">
        <p14:creationId xmlns:p14="http://schemas.microsoft.com/office/powerpoint/2010/main" val="16288142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599" y="228600"/>
            <a:ext cx="7673197" cy="939801"/>
          </a:xfrm>
        </p:spPr>
        <p:txBody>
          <a:bodyPr/>
          <a:lstStyle/>
          <a:p>
            <a:r>
              <a:rPr lang="en-US" sz="1800" dirty="0" smtClean="0">
                <a:solidFill>
                  <a:schemeClr val="bg1"/>
                </a:solidFill>
              </a:rPr>
              <a:t>017: Anthracycline, gemcitabine and pazopanib in epithelioid sarcoma: Updated results of a retrospective multi-institutional case series – </a:t>
            </a:r>
            <a:r>
              <a:rPr lang="en-US" sz="1800" dirty="0" err="1" smtClean="0">
                <a:solidFill>
                  <a:schemeClr val="bg1"/>
                </a:solidFill>
              </a:rPr>
              <a:t>Frezza</a:t>
            </a:r>
            <a:r>
              <a:rPr lang="en-US" sz="1800" dirty="0" smtClean="0">
                <a:solidFill>
                  <a:schemeClr val="bg1"/>
                </a:solidFill>
              </a:rPr>
              <a:t> AM, et al</a:t>
            </a:r>
            <a:endParaRPr lang="en-US" sz="1800" dirty="0">
              <a:solidFill>
                <a:schemeClr val="bg1"/>
              </a:solidFill>
            </a:endParaRPr>
          </a:p>
        </p:txBody>
      </p:sp>
      <p:sp>
        <p:nvSpPr>
          <p:cNvPr id="5123" name="Rectangle 3"/>
          <p:cNvSpPr>
            <a:spLocks noGrp="1" noChangeArrowheads="1"/>
          </p:cNvSpPr>
          <p:nvPr>
            <p:ph type="body" idx="1"/>
          </p:nvPr>
        </p:nvSpPr>
        <p:spPr/>
        <p:txBody>
          <a:bodyPr/>
          <a:lstStyle/>
          <a:p>
            <a:pPr marL="0" indent="0">
              <a:buNone/>
            </a:pPr>
            <a:r>
              <a:rPr lang="en-US" b="1" dirty="0" smtClean="0">
                <a:solidFill>
                  <a:schemeClr val="bg1"/>
                </a:solidFill>
              </a:rPr>
              <a:t>STUDY OBJECTIVE </a:t>
            </a:r>
          </a:p>
          <a:p>
            <a:r>
              <a:rPr lang="en-US" dirty="0" smtClean="0"/>
              <a:t>To evaluate the efficacy of anthracycline-based and gemcitabine-based regimens and pazopanib in patients with epithelioid sarcoma</a:t>
            </a:r>
          </a:p>
          <a:p>
            <a:endParaRPr lang="en-US" dirty="0" smtClean="0"/>
          </a:p>
          <a:p>
            <a:pPr marL="0" indent="0">
              <a:buNone/>
            </a:pPr>
            <a:r>
              <a:rPr lang="en-US" b="1" dirty="0" smtClean="0">
                <a:solidFill>
                  <a:schemeClr val="bg1"/>
                </a:solidFill>
              </a:rPr>
              <a:t>METHODS</a:t>
            </a:r>
          </a:p>
          <a:p>
            <a:r>
              <a:rPr lang="en-US" dirty="0" smtClean="0"/>
              <a:t>Data were collected for a retrospective case series evaluation of patients with advanced epithelioid sarcoma from 17 sarcoma centers between 1990 and 2016</a:t>
            </a:r>
          </a:p>
          <a:p>
            <a:r>
              <a:rPr lang="en-US" dirty="0" smtClean="0"/>
              <a:t>Patients were treated with anthracycline-based regimens (n=85), gemcitabine-based regimens (n=41) and pazopanib (n=18) – there were 24 patients who received more than one treatment</a:t>
            </a:r>
            <a:endParaRPr lang="en-US" dirty="0"/>
          </a:p>
        </p:txBody>
      </p:sp>
      <p:sp>
        <p:nvSpPr>
          <p:cNvPr id="6" name="Text Box 4"/>
          <p:cNvSpPr txBox="1">
            <a:spLocks noChangeArrowheads="1"/>
          </p:cNvSpPr>
          <p:nvPr/>
        </p:nvSpPr>
        <p:spPr bwMode="auto">
          <a:xfrm>
            <a:off x="2938366" y="6474897"/>
            <a:ext cx="598497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US" sz="1200" dirty="0" err="1" smtClean="0">
                <a:solidFill>
                  <a:srgbClr val="000000"/>
                </a:solidFill>
              </a:rPr>
              <a:t>Frezza</a:t>
            </a:r>
            <a:r>
              <a:rPr lang="en-US" sz="1200" dirty="0" smtClean="0">
                <a:solidFill>
                  <a:srgbClr val="000000"/>
                </a:solidFill>
              </a:rPr>
              <a:t> AM et al. CTOS 2017 Annual Meeting, November 8–11, Maui, Hawaii; Paper 017</a:t>
            </a:r>
            <a:endParaRPr lang="en-US" sz="1200" dirty="0">
              <a:solidFill>
                <a:srgbClr val="000000"/>
              </a:solidFill>
            </a:endParaRPr>
          </a:p>
        </p:txBody>
      </p:sp>
    </p:spTree>
    <p:custDataLst>
      <p:tags r:id="rId1"/>
    </p:custDataLst>
    <p:extLst>
      <p:ext uri="{BB962C8B-B14F-4D97-AF65-F5344CB8AC3E}">
        <p14:creationId xmlns:p14="http://schemas.microsoft.com/office/powerpoint/2010/main" val="562055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599" y="228600"/>
            <a:ext cx="7673197" cy="939801"/>
          </a:xfrm>
        </p:spPr>
        <p:txBody>
          <a:bodyPr/>
          <a:lstStyle/>
          <a:p>
            <a:r>
              <a:rPr lang="en-US" sz="1800" dirty="0" smtClean="0">
                <a:solidFill>
                  <a:schemeClr val="bg1"/>
                </a:solidFill>
              </a:rPr>
              <a:t>017: Anthracycline, gemcitabine and pazopanib in epithelioid sarcoma: Updated results of a retrospective multi-institutional case series – </a:t>
            </a:r>
            <a:r>
              <a:rPr lang="en-US" sz="1800" dirty="0" err="1" smtClean="0">
                <a:solidFill>
                  <a:schemeClr val="bg1"/>
                </a:solidFill>
              </a:rPr>
              <a:t>Frezza</a:t>
            </a:r>
            <a:r>
              <a:rPr lang="en-US" sz="1800" dirty="0" smtClean="0">
                <a:solidFill>
                  <a:schemeClr val="bg1"/>
                </a:solidFill>
              </a:rPr>
              <a:t> AM, et al</a:t>
            </a:r>
            <a:endParaRPr lang="en-US" sz="1800" dirty="0">
              <a:solidFill>
                <a:schemeClr val="bg1"/>
              </a:solidFill>
            </a:endParaRPr>
          </a:p>
        </p:txBody>
      </p:sp>
      <p:sp>
        <p:nvSpPr>
          <p:cNvPr id="5123" name="Rectangle 3"/>
          <p:cNvSpPr>
            <a:spLocks noGrp="1" noChangeArrowheads="1"/>
          </p:cNvSpPr>
          <p:nvPr>
            <p:ph type="body" idx="1"/>
          </p:nvPr>
        </p:nvSpPr>
        <p:spPr/>
        <p:txBody>
          <a:bodyPr/>
          <a:lstStyle/>
          <a:p>
            <a:pPr marL="0" indent="0">
              <a:buNone/>
            </a:pPr>
            <a:r>
              <a:rPr lang="en-US" b="1" dirty="0" smtClean="0">
                <a:solidFill>
                  <a:schemeClr val="bg1"/>
                </a:solidFill>
              </a:rPr>
              <a:t>KEY RESULTS</a:t>
            </a:r>
            <a:endParaRPr lang="en-US" b="1" dirty="0">
              <a:solidFill>
                <a:schemeClr val="bg1"/>
              </a:solidFill>
            </a:endParaRPr>
          </a:p>
        </p:txBody>
      </p:sp>
      <p:sp>
        <p:nvSpPr>
          <p:cNvPr id="6" name="Text Box 4"/>
          <p:cNvSpPr txBox="1">
            <a:spLocks noChangeArrowheads="1"/>
          </p:cNvSpPr>
          <p:nvPr/>
        </p:nvSpPr>
        <p:spPr bwMode="auto">
          <a:xfrm>
            <a:off x="2938366" y="6474897"/>
            <a:ext cx="598497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US" sz="1200" dirty="0" err="1" smtClean="0">
                <a:solidFill>
                  <a:srgbClr val="000000"/>
                </a:solidFill>
              </a:rPr>
              <a:t>Frezza</a:t>
            </a:r>
            <a:r>
              <a:rPr lang="en-US" sz="1200" dirty="0" smtClean="0">
                <a:solidFill>
                  <a:srgbClr val="000000"/>
                </a:solidFill>
              </a:rPr>
              <a:t> AM et al. CTOS 2017 Annual Meeting, November 8–11, Maui, Hawaii; Paper 017</a:t>
            </a:r>
            <a:endParaRPr lang="en-US" sz="1200" dirty="0">
              <a:solidFill>
                <a:srgbClr val="000000"/>
              </a:solidFill>
            </a:endParaRPr>
          </a:p>
        </p:txBody>
      </p:sp>
      <p:sp>
        <p:nvSpPr>
          <p:cNvPr id="12" name="TextBox 11"/>
          <p:cNvSpPr txBox="1"/>
          <p:nvPr/>
        </p:nvSpPr>
        <p:spPr>
          <a:xfrm>
            <a:off x="2439044" y="3747251"/>
            <a:ext cx="3799438" cy="338554"/>
          </a:xfrm>
          <a:prstGeom prst="rect">
            <a:avLst/>
          </a:prstGeom>
          <a:noFill/>
        </p:spPr>
        <p:txBody>
          <a:bodyPr wrap="none" rtlCol="0">
            <a:spAutoFit/>
          </a:bodyPr>
          <a:lstStyle/>
          <a:p>
            <a:r>
              <a:rPr lang="en-US" sz="1600" b="1" dirty="0" smtClean="0"/>
              <a:t>PFS for gemcitabine-based regimens</a:t>
            </a:r>
            <a:endParaRPr lang="en-US" sz="1600" b="1" dirty="0"/>
          </a:p>
        </p:txBody>
      </p:sp>
      <p:sp>
        <p:nvSpPr>
          <p:cNvPr id="13" name="TextBox 12"/>
          <p:cNvSpPr txBox="1"/>
          <p:nvPr/>
        </p:nvSpPr>
        <p:spPr>
          <a:xfrm>
            <a:off x="2376527" y="1508142"/>
            <a:ext cx="3924472" cy="338554"/>
          </a:xfrm>
          <a:prstGeom prst="rect">
            <a:avLst/>
          </a:prstGeom>
          <a:noFill/>
        </p:spPr>
        <p:txBody>
          <a:bodyPr wrap="none" rtlCol="0">
            <a:spAutoFit/>
          </a:bodyPr>
          <a:lstStyle/>
          <a:p>
            <a:r>
              <a:rPr lang="en-US" sz="1600" b="1" dirty="0" smtClean="0"/>
              <a:t>PFS for anthracycline-based regimens</a:t>
            </a:r>
            <a:endParaRPr lang="en-US" sz="1600" b="1" dirty="0"/>
          </a:p>
        </p:txBody>
      </p:sp>
      <p:grpSp>
        <p:nvGrpSpPr>
          <p:cNvPr id="14" name="Group 13"/>
          <p:cNvGrpSpPr/>
          <p:nvPr/>
        </p:nvGrpSpPr>
        <p:grpSpPr>
          <a:xfrm>
            <a:off x="98853" y="1787710"/>
            <a:ext cx="8938808" cy="2064644"/>
            <a:chOff x="26283" y="1787710"/>
            <a:chExt cx="8938808" cy="2064644"/>
          </a:xfrm>
        </p:grpSpPr>
        <p:grpSp>
          <p:nvGrpSpPr>
            <p:cNvPr id="15" name="Group 14"/>
            <p:cNvGrpSpPr/>
            <p:nvPr/>
          </p:nvGrpSpPr>
          <p:grpSpPr>
            <a:xfrm>
              <a:off x="26283" y="1787710"/>
              <a:ext cx="3128545" cy="2064644"/>
              <a:chOff x="26283" y="1802224"/>
              <a:chExt cx="3128545" cy="2064644"/>
            </a:xfrm>
          </p:grpSpPr>
          <p:grpSp>
            <p:nvGrpSpPr>
              <p:cNvPr id="100" name="Group 99"/>
              <p:cNvGrpSpPr/>
              <p:nvPr/>
            </p:nvGrpSpPr>
            <p:grpSpPr>
              <a:xfrm>
                <a:off x="26283" y="1802224"/>
                <a:ext cx="3128545" cy="2064644"/>
                <a:chOff x="1898703" y="2238560"/>
                <a:chExt cx="4869199" cy="2784891"/>
              </a:xfrm>
            </p:grpSpPr>
            <p:grpSp>
              <p:nvGrpSpPr>
                <p:cNvPr id="104" name="Group 103"/>
                <p:cNvGrpSpPr/>
                <p:nvPr/>
              </p:nvGrpSpPr>
              <p:grpSpPr>
                <a:xfrm>
                  <a:off x="2614623" y="2396465"/>
                  <a:ext cx="3906738" cy="2171700"/>
                  <a:chOff x="836615" y="2448719"/>
                  <a:chExt cx="3906738" cy="2171700"/>
                </a:xfrm>
              </p:grpSpPr>
              <p:sp>
                <p:nvSpPr>
                  <p:cNvPr id="120" name="Freeform 119"/>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121"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122"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123"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124"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125"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126"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127" name="Line 12"/>
                  <p:cNvSpPr>
                    <a:spLocks noChangeShapeType="1"/>
                  </p:cNvSpPr>
                  <p:nvPr/>
                </p:nvSpPr>
                <p:spPr bwMode="auto">
                  <a:xfrm>
                    <a:off x="4142121"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128" name="Line 13"/>
                  <p:cNvSpPr>
                    <a:spLocks noChangeShapeType="1"/>
                  </p:cNvSpPr>
                  <p:nvPr/>
                </p:nvSpPr>
                <p:spPr bwMode="auto">
                  <a:xfrm>
                    <a:off x="3514451"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129"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130" name="Line 18"/>
                  <p:cNvSpPr>
                    <a:spLocks noChangeShapeType="1"/>
                  </p:cNvSpPr>
                  <p:nvPr/>
                </p:nvSpPr>
                <p:spPr bwMode="auto">
                  <a:xfrm>
                    <a:off x="2886781"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131" name="Line 19"/>
                  <p:cNvSpPr>
                    <a:spLocks noChangeShapeType="1"/>
                  </p:cNvSpPr>
                  <p:nvPr/>
                </p:nvSpPr>
                <p:spPr bwMode="auto">
                  <a:xfrm>
                    <a:off x="225201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132" name="Line 20"/>
                  <p:cNvSpPr>
                    <a:spLocks noChangeShapeType="1"/>
                  </p:cNvSpPr>
                  <p:nvPr/>
                </p:nvSpPr>
                <p:spPr bwMode="auto">
                  <a:xfrm>
                    <a:off x="158876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133" name="Line 21"/>
                  <p:cNvSpPr>
                    <a:spLocks noChangeShapeType="1"/>
                  </p:cNvSpPr>
                  <p:nvPr/>
                </p:nvSpPr>
                <p:spPr bwMode="auto">
                  <a:xfrm>
                    <a:off x="92551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grpSp>
            <p:sp>
              <p:nvSpPr>
                <p:cNvPr id="105" name="TextBox 104"/>
                <p:cNvSpPr txBox="1"/>
                <p:nvPr/>
              </p:nvSpPr>
              <p:spPr>
                <a:xfrm rot="16200000">
                  <a:off x="1331075" y="3262630"/>
                  <a:ext cx="1494518" cy="359262"/>
                </a:xfrm>
                <a:prstGeom prst="rect">
                  <a:avLst/>
                </a:prstGeom>
                <a:noFill/>
              </p:spPr>
              <p:txBody>
                <a:bodyPr wrap="none" rtlCol="0">
                  <a:spAutoFit/>
                </a:bodyPr>
                <a:lstStyle/>
                <a:p>
                  <a:pPr algn="ctr" fontAlgn="base">
                    <a:spcBef>
                      <a:spcPct val="0"/>
                    </a:spcBef>
                    <a:spcAft>
                      <a:spcPct val="0"/>
                    </a:spcAft>
                  </a:pPr>
                  <a:r>
                    <a:rPr lang="en-US" sz="900" dirty="0" smtClean="0">
                      <a:solidFill>
                        <a:srgbClr val="363636"/>
                      </a:solidFill>
                    </a:rPr>
                    <a:t>Probability of PFS</a:t>
                  </a:r>
                  <a:endParaRPr lang="en-US" sz="900" dirty="0">
                    <a:solidFill>
                      <a:srgbClr val="363636"/>
                    </a:solidFill>
                  </a:endParaRPr>
                </a:p>
              </p:txBody>
            </p:sp>
            <p:sp>
              <p:nvSpPr>
                <p:cNvPr id="106" name="TextBox 105"/>
                <p:cNvSpPr txBox="1"/>
                <p:nvPr/>
              </p:nvSpPr>
              <p:spPr>
                <a:xfrm>
                  <a:off x="3936463" y="4712094"/>
                  <a:ext cx="1375177" cy="311357"/>
                </a:xfrm>
                <a:prstGeom prst="rect">
                  <a:avLst/>
                </a:prstGeom>
                <a:noFill/>
              </p:spPr>
              <p:txBody>
                <a:bodyPr wrap="none" rtlCol="0">
                  <a:spAutoFit/>
                </a:bodyPr>
                <a:lstStyle/>
                <a:p>
                  <a:pPr algn="ctr" fontAlgn="base">
                    <a:spcBef>
                      <a:spcPct val="0"/>
                    </a:spcBef>
                    <a:spcAft>
                      <a:spcPct val="0"/>
                    </a:spcAft>
                  </a:pPr>
                  <a:r>
                    <a:rPr lang="en-US" sz="900" dirty="0" smtClean="0">
                      <a:solidFill>
                        <a:srgbClr val="363636"/>
                      </a:solidFill>
                    </a:rPr>
                    <a:t>Time, months</a:t>
                  </a:r>
                  <a:endParaRPr lang="en-US" sz="900" dirty="0">
                    <a:solidFill>
                      <a:srgbClr val="363636"/>
                    </a:solidFill>
                  </a:endParaRPr>
                </a:p>
              </p:txBody>
            </p:sp>
            <p:sp>
              <p:nvSpPr>
                <p:cNvPr id="107" name="TextBox 106"/>
                <p:cNvSpPr txBox="1"/>
                <p:nvPr/>
              </p:nvSpPr>
              <p:spPr>
                <a:xfrm>
                  <a:off x="2146575" y="2238560"/>
                  <a:ext cx="536898" cy="311357"/>
                </a:xfrm>
                <a:prstGeom prst="rect">
                  <a:avLst/>
                </a:prstGeom>
                <a:noFill/>
              </p:spPr>
              <p:txBody>
                <a:bodyPr wrap="none" rtlCol="0" anchor="ctr" anchorCtr="0">
                  <a:spAutoFit/>
                </a:bodyPr>
                <a:lstStyle/>
                <a:p>
                  <a:pPr algn="r"/>
                  <a:r>
                    <a:rPr lang="en-US" sz="900" dirty="0" smtClean="0"/>
                    <a:t>1.0</a:t>
                  </a:r>
                  <a:endParaRPr lang="en-US" sz="900" dirty="0"/>
                </a:p>
              </p:txBody>
            </p:sp>
            <p:sp>
              <p:nvSpPr>
                <p:cNvPr id="108" name="TextBox 107"/>
                <p:cNvSpPr txBox="1"/>
                <p:nvPr/>
              </p:nvSpPr>
              <p:spPr>
                <a:xfrm>
                  <a:off x="2146575" y="2656039"/>
                  <a:ext cx="536898" cy="311357"/>
                </a:xfrm>
                <a:prstGeom prst="rect">
                  <a:avLst/>
                </a:prstGeom>
                <a:noFill/>
              </p:spPr>
              <p:txBody>
                <a:bodyPr wrap="none" rtlCol="0" anchor="ctr" anchorCtr="0">
                  <a:spAutoFit/>
                </a:bodyPr>
                <a:lstStyle/>
                <a:p>
                  <a:pPr algn="r"/>
                  <a:r>
                    <a:rPr lang="en-US" sz="900" dirty="0" smtClean="0"/>
                    <a:t>0.8</a:t>
                  </a:r>
                  <a:endParaRPr lang="en-US" sz="900" dirty="0"/>
                </a:p>
              </p:txBody>
            </p:sp>
            <p:sp>
              <p:nvSpPr>
                <p:cNvPr id="109" name="TextBox 108"/>
                <p:cNvSpPr txBox="1"/>
                <p:nvPr/>
              </p:nvSpPr>
              <p:spPr>
                <a:xfrm>
                  <a:off x="2146575" y="3071778"/>
                  <a:ext cx="536898" cy="311357"/>
                </a:xfrm>
                <a:prstGeom prst="rect">
                  <a:avLst/>
                </a:prstGeom>
                <a:noFill/>
              </p:spPr>
              <p:txBody>
                <a:bodyPr wrap="none" rtlCol="0" anchor="ctr" anchorCtr="0">
                  <a:spAutoFit/>
                </a:bodyPr>
                <a:lstStyle/>
                <a:p>
                  <a:pPr algn="r"/>
                  <a:r>
                    <a:rPr lang="en-US" sz="900" dirty="0" smtClean="0"/>
                    <a:t>0.6</a:t>
                  </a:r>
                  <a:endParaRPr lang="en-US" sz="900" dirty="0"/>
                </a:p>
              </p:txBody>
            </p:sp>
            <p:sp>
              <p:nvSpPr>
                <p:cNvPr id="110" name="TextBox 109"/>
                <p:cNvSpPr txBox="1"/>
                <p:nvPr/>
              </p:nvSpPr>
              <p:spPr>
                <a:xfrm>
                  <a:off x="2146575" y="3487519"/>
                  <a:ext cx="536898" cy="311357"/>
                </a:xfrm>
                <a:prstGeom prst="rect">
                  <a:avLst/>
                </a:prstGeom>
                <a:noFill/>
              </p:spPr>
              <p:txBody>
                <a:bodyPr wrap="none" rtlCol="0" anchor="ctr" anchorCtr="0">
                  <a:spAutoFit/>
                </a:bodyPr>
                <a:lstStyle/>
                <a:p>
                  <a:pPr algn="r"/>
                  <a:r>
                    <a:rPr lang="en-US" sz="900" dirty="0" smtClean="0"/>
                    <a:t>0.4</a:t>
                  </a:r>
                  <a:endParaRPr lang="en-US" sz="900" dirty="0"/>
                </a:p>
              </p:txBody>
            </p:sp>
            <p:sp>
              <p:nvSpPr>
                <p:cNvPr id="111" name="TextBox 110"/>
                <p:cNvSpPr txBox="1"/>
                <p:nvPr/>
              </p:nvSpPr>
              <p:spPr>
                <a:xfrm>
                  <a:off x="2146575" y="3903259"/>
                  <a:ext cx="536898" cy="311357"/>
                </a:xfrm>
                <a:prstGeom prst="rect">
                  <a:avLst/>
                </a:prstGeom>
                <a:noFill/>
              </p:spPr>
              <p:txBody>
                <a:bodyPr wrap="none" rtlCol="0" anchor="ctr" anchorCtr="0">
                  <a:spAutoFit/>
                </a:bodyPr>
                <a:lstStyle/>
                <a:p>
                  <a:pPr algn="r"/>
                  <a:r>
                    <a:rPr lang="en-US" sz="900" dirty="0" smtClean="0"/>
                    <a:t>0.2</a:t>
                  </a:r>
                  <a:endParaRPr lang="en-US" sz="900" dirty="0"/>
                </a:p>
              </p:txBody>
            </p:sp>
            <p:sp>
              <p:nvSpPr>
                <p:cNvPr id="112" name="TextBox 111"/>
                <p:cNvSpPr txBox="1"/>
                <p:nvPr/>
              </p:nvSpPr>
              <p:spPr>
                <a:xfrm>
                  <a:off x="2296268" y="4318999"/>
                  <a:ext cx="387205" cy="311357"/>
                </a:xfrm>
                <a:prstGeom prst="rect">
                  <a:avLst/>
                </a:prstGeom>
                <a:noFill/>
              </p:spPr>
              <p:txBody>
                <a:bodyPr wrap="none" rtlCol="0" anchor="ctr" anchorCtr="0">
                  <a:spAutoFit/>
                </a:bodyPr>
                <a:lstStyle/>
                <a:p>
                  <a:pPr algn="r"/>
                  <a:r>
                    <a:rPr lang="en-US" sz="900" dirty="0" smtClean="0"/>
                    <a:t>0</a:t>
                  </a:r>
                  <a:endParaRPr lang="en-US" sz="900" dirty="0"/>
                </a:p>
              </p:txBody>
            </p:sp>
            <p:sp>
              <p:nvSpPr>
                <p:cNvPr id="113" name="TextBox 112"/>
                <p:cNvSpPr txBox="1"/>
                <p:nvPr/>
              </p:nvSpPr>
              <p:spPr>
                <a:xfrm>
                  <a:off x="2514774" y="4522748"/>
                  <a:ext cx="387205" cy="311357"/>
                </a:xfrm>
                <a:prstGeom prst="rect">
                  <a:avLst/>
                </a:prstGeom>
                <a:noFill/>
              </p:spPr>
              <p:txBody>
                <a:bodyPr wrap="none" rtlCol="0" anchor="t" anchorCtr="0">
                  <a:spAutoFit/>
                </a:bodyPr>
                <a:lstStyle/>
                <a:p>
                  <a:pPr algn="ctr"/>
                  <a:r>
                    <a:rPr lang="en-US" sz="900" dirty="0" smtClean="0"/>
                    <a:t>0</a:t>
                  </a:r>
                  <a:endParaRPr lang="en-US" sz="900" dirty="0"/>
                </a:p>
              </p:txBody>
            </p:sp>
            <p:sp>
              <p:nvSpPr>
                <p:cNvPr id="114" name="TextBox 113"/>
                <p:cNvSpPr txBox="1"/>
                <p:nvPr/>
              </p:nvSpPr>
              <p:spPr>
                <a:xfrm>
                  <a:off x="3172857" y="4522748"/>
                  <a:ext cx="387205" cy="311357"/>
                </a:xfrm>
                <a:prstGeom prst="rect">
                  <a:avLst/>
                </a:prstGeom>
                <a:noFill/>
              </p:spPr>
              <p:txBody>
                <a:bodyPr wrap="none" rtlCol="0" anchor="t" anchorCtr="0">
                  <a:spAutoFit/>
                </a:bodyPr>
                <a:lstStyle/>
                <a:p>
                  <a:pPr algn="ctr"/>
                  <a:r>
                    <a:rPr lang="en-US" sz="900" dirty="0" smtClean="0"/>
                    <a:t>6</a:t>
                  </a:r>
                  <a:endParaRPr lang="en-US" sz="900" dirty="0"/>
                </a:p>
              </p:txBody>
            </p:sp>
            <p:sp>
              <p:nvSpPr>
                <p:cNvPr id="115" name="TextBox 114"/>
                <p:cNvSpPr txBox="1"/>
                <p:nvPr/>
              </p:nvSpPr>
              <p:spPr>
                <a:xfrm>
                  <a:off x="3788358" y="4522748"/>
                  <a:ext cx="487000" cy="311357"/>
                </a:xfrm>
                <a:prstGeom prst="rect">
                  <a:avLst/>
                </a:prstGeom>
                <a:noFill/>
              </p:spPr>
              <p:txBody>
                <a:bodyPr wrap="none" rtlCol="0" anchor="t" anchorCtr="0">
                  <a:spAutoFit/>
                </a:bodyPr>
                <a:lstStyle/>
                <a:p>
                  <a:pPr algn="ctr"/>
                  <a:r>
                    <a:rPr lang="en-US" sz="900" dirty="0" smtClean="0"/>
                    <a:t>12</a:t>
                  </a:r>
                  <a:endParaRPr lang="en-US" sz="900" dirty="0"/>
                </a:p>
              </p:txBody>
            </p:sp>
            <p:sp>
              <p:nvSpPr>
                <p:cNvPr id="116" name="TextBox 115"/>
                <p:cNvSpPr txBox="1"/>
                <p:nvPr/>
              </p:nvSpPr>
              <p:spPr>
                <a:xfrm>
                  <a:off x="4430037" y="4522748"/>
                  <a:ext cx="487000" cy="311357"/>
                </a:xfrm>
                <a:prstGeom prst="rect">
                  <a:avLst/>
                </a:prstGeom>
                <a:noFill/>
              </p:spPr>
              <p:txBody>
                <a:bodyPr wrap="none" rtlCol="0" anchor="t" anchorCtr="0">
                  <a:spAutoFit/>
                </a:bodyPr>
                <a:lstStyle/>
                <a:p>
                  <a:pPr algn="ctr"/>
                  <a:r>
                    <a:rPr lang="en-US" sz="900" dirty="0" smtClean="0"/>
                    <a:t>18</a:t>
                  </a:r>
                  <a:endParaRPr lang="en-US" sz="900" dirty="0"/>
                </a:p>
              </p:txBody>
            </p:sp>
            <p:sp>
              <p:nvSpPr>
                <p:cNvPr id="117" name="TextBox 116"/>
                <p:cNvSpPr txBox="1"/>
                <p:nvPr/>
              </p:nvSpPr>
              <p:spPr>
                <a:xfrm>
                  <a:off x="5045228" y="4522748"/>
                  <a:ext cx="487000" cy="311357"/>
                </a:xfrm>
                <a:prstGeom prst="rect">
                  <a:avLst/>
                </a:prstGeom>
                <a:noFill/>
              </p:spPr>
              <p:txBody>
                <a:bodyPr wrap="none" rtlCol="0" anchor="t" anchorCtr="0">
                  <a:spAutoFit/>
                </a:bodyPr>
                <a:lstStyle/>
                <a:p>
                  <a:pPr algn="ctr"/>
                  <a:r>
                    <a:rPr lang="en-US" sz="900" dirty="0" smtClean="0"/>
                    <a:t>24</a:t>
                  </a:r>
                  <a:endParaRPr lang="en-US" sz="900" dirty="0"/>
                </a:p>
              </p:txBody>
            </p:sp>
            <p:sp>
              <p:nvSpPr>
                <p:cNvPr id="118" name="TextBox 117"/>
                <p:cNvSpPr txBox="1"/>
                <p:nvPr/>
              </p:nvSpPr>
              <p:spPr>
                <a:xfrm>
                  <a:off x="5682363" y="4522748"/>
                  <a:ext cx="487000" cy="311357"/>
                </a:xfrm>
                <a:prstGeom prst="rect">
                  <a:avLst/>
                </a:prstGeom>
                <a:noFill/>
              </p:spPr>
              <p:txBody>
                <a:bodyPr wrap="none" rtlCol="0" anchor="t" anchorCtr="0">
                  <a:spAutoFit/>
                </a:bodyPr>
                <a:lstStyle/>
                <a:p>
                  <a:pPr algn="ctr"/>
                  <a:r>
                    <a:rPr lang="en-US" sz="900" dirty="0" smtClean="0"/>
                    <a:t>30</a:t>
                  </a:r>
                  <a:endParaRPr lang="en-US" sz="900" dirty="0"/>
                </a:p>
              </p:txBody>
            </p:sp>
            <p:sp>
              <p:nvSpPr>
                <p:cNvPr id="119" name="TextBox 118"/>
                <p:cNvSpPr txBox="1"/>
                <p:nvPr/>
              </p:nvSpPr>
              <p:spPr>
                <a:xfrm>
                  <a:off x="6280902" y="4522748"/>
                  <a:ext cx="487000" cy="311357"/>
                </a:xfrm>
                <a:prstGeom prst="rect">
                  <a:avLst/>
                </a:prstGeom>
                <a:noFill/>
              </p:spPr>
              <p:txBody>
                <a:bodyPr wrap="none" rtlCol="0" anchor="t" anchorCtr="0">
                  <a:spAutoFit/>
                </a:bodyPr>
                <a:lstStyle/>
                <a:p>
                  <a:pPr algn="ctr"/>
                  <a:r>
                    <a:rPr lang="en-US" sz="900" dirty="0" smtClean="0"/>
                    <a:t>36</a:t>
                  </a:r>
                  <a:endParaRPr lang="en-US" sz="900" dirty="0"/>
                </a:p>
              </p:txBody>
            </p:sp>
          </p:grpSp>
          <p:sp>
            <p:nvSpPr>
              <p:cNvPr id="101" name="TextBox 100"/>
              <p:cNvSpPr txBox="1"/>
              <p:nvPr/>
            </p:nvSpPr>
            <p:spPr>
              <a:xfrm>
                <a:off x="1082585" y="2582450"/>
                <a:ext cx="659155" cy="230832"/>
              </a:xfrm>
              <a:prstGeom prst="rect">
                <a:avLst/>
              </a:prstGeom>
              <a:noFill/>
            </p:spPr>
            <p:txBody>
              <a:bodyPr wrap="none" rtlCol="0">
                <a:spAutoFit/>
              </a:bodyPr>
              <a:lstStyle/>
              <a:p>
                <a:r>
                  <a:rPr lang="en-US" sz="900" dirty="0" smtClean="0"/>
                  <a:t>6 months</a:t>
                </a:r>
                <a:endParaRPr lang="en-US" sz="900" dirty="0"/>
              </a:p>
            </p:txBody>
          </p:sp>
          <p:cxnSp>
            <p:nvCxnSpPr>
              <p:cNvPr id="102" name="Straight Connector 101"/>
              <p:cNvCxnSpPr/>
              <p:nvPr/>
            </p:nvCxnSpPr>
            <p:spPr>
              <a:xfrm>
                <a:off x="530511" y="2690053"/>
                <a:ext cx="439032" cy="0"/>
              </a:xfrm>
              <a:prstGeom prst="line">
                <a:avLst/>
              </a:prstGeom>
              <a:ln w="12700">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969342" y="2690053"/>
                <a:ext cx="0" cy="769969"/>
              </a:xfrm>
              <a:prstGeom prst="line">
                <a:avLst/>
              </a:prstGeom>
              <a:ln w="12700">
                <a:solidFill>
                  <a:srgbClr val="000000"/>
                </a:solidFill>
                <a:prstDash val="sysDash"/>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3088162" y="1787710"/>
              <a:ext cx="2969283" cy="2064644"/>
              <a:chOff x="2146575" y="2238560"/>
              <a:chExt cx="4621327" cy="2784891"/>
            </a:xfrm>
          </p:grpSpPr>
          <p:grpSp>
            <p:nvGrpSpPr>
              <p:cNvPr id="71" name="Group 70"/>
              <p:cNvGrpSpPr/>
              <p:nvPr/>
            </p:nvGrpSpPr>
            <p:grpSpPr>
              <a:xfrm>
                <a:off x="2614623" y="2396465"/>
                <a:ext cx="3906738" cy="2171700"/>
                <a:chOff x="836615" y="2448719"/>
                <a:chExt cx="3906738" cy="2171700"/>
              </a:xfrm>
            </p:grpSpPr>
            <p:sp>
              <p:nvSpPr>
                <p:cNvPr id="86" name="Freeform 85"/>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87"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88"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89"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90"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91"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92"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93" name="Line 12"/>
                <p:cNvSpPr>
                  <a:spLocks noChangeShapeType="1"/>
                </p:cNvSpPr>
                <p:nvPr/>
              </p:nvSpPr>
              <p:spPr bwMode="auto">
                <a:xfrm>
                  <a:off x="4142121"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94" name="Line 13"/>
                <p:cNvSpPr>
                  <a:spLocks noChangeShapeType="1"/>
                </p:cNvSpPr>
                <p:nvPr/>
              </p:nvSpPr>
              <p:spPr bwMode="auto">
                <a:xfrm>
                  <a:off x="3514451"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95"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96" name="Line 18"/>
                <p:cNvSpPr>
                  <a:spLocks noChangeShapeType="1"/>
                </p:cNvSpPr>
                <p:nvPr/>
              </p:nvSpPr>
              <p:spPr bwMode="auto">
                <a:xfrm>
                  <a:off x="2886781"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97" name="Line 19"/>
                <p:cNvSpPr>
                  <a:spLocks noChangeShapeType="1"/>
                </p:cNvSpPr>
                <p:nvPr/>
              </p:nvSpPr>
              <p:spPr bwMode="auto">
                <a:xfrm>
                  <a:off x="225201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98" name="Line 20"/>
                <p:cNvSpPr>
                  <a:spLocks noChangeShapeType="1"/>
                </p:cNvSpPr>
                <p:nvPr/>
              </p:nvSpPr>
              <p:spPr bwMode="auto">
                <a:xfrm>
                  <a:off x="158876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99" name="Line 21"/>
                <p:cNvSpPr>
                  <a:spLocks noChangeShapeType="1"/>
                </p:cNvSpPr>
                <p:nvPr/>
              </p:nvSpPr>
              <p:spPr bwMode="auto">
                <a:xfrm>
                  <a:off x="92551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grpSp>
          <p:sp>
            <p:nvSpPr>
              <p:cNvPr id="72" name="TextBox 71"/>
              <p:cNvSpPr txBox="1"/>
              <p:nvPr/>
            </p:nvSpPr>
            <p:spPr>
              <a:xfrm>
                <a:off x="3936463" y="4712094"/>
                <a:ext cx="1375177" cy="311357"/>
              </a:xfrm>
              <a:prstGeom prst="rect">
                <a:avLst/>
              </a:prstGeom>
              <a:noFill/>
            </p:spPr>
            <p:txBody>
              <a:bodyPr wrap="none" rtlCol="0">
                <a:spAutoFit/>
              </a:bodyPr>
              <a:lstStyle/>
              <a:p>
                <a:pPr algn="ctr" fontAlgn="base">
                  <a:spcBef>
                    <a:spcPct val="0"/>
                  </a:spcBef>
                  <a:spcAft>
                    <a:spcPct val="0"/>
                  </a:spcAft>
                </a:pPr>
                <a:r>
                  <a:rPr lang="en-US" sz="900" dirty="0" smtClean="0">
                    <a:solidFill>
                      <a:srgbClr val="363636"/>
                    </a:solidFill>
                  </a:rPr>
                  <a:t>Time, months</a:t>
                </a:r>
                <a:endParaRPr lang="en-US" sz="900" dirty="0">
                  <a:solidFill>
                    <a:srgbClr val="363636"/>
                  </a:solidFill>
                </a:endParaRPr>
              </a:p>
            </p:txBody>
          </p:sp>
          <p:sp>
            <p:nvSpPr>
              <p:cNvPr id="73" name="TextBox 72"/>
              <p:cNvSpPr txBox="1"/>
              <p:nvPr/>
            </p:nvSpPr>
            <p:spPr>
              <a:xfrm>
                <a:off x="2146575" y="2238560"/>
                <a:ext cx="536897" cy="311357"/>
              </a:xfrm>
              <a:prstGeom prst="rect">
                <a:avLst/>
              </a:prstGeom>
              <a:noFill/>
            </p:spPr>
            <p:txBody>
              <a:bodyPr wrap="none" rtlCol="0" anchor="ctr" anchorCtr="0">
                <a:spAutoFit/>
              </a:bodyPr>
              <a:lstStyle/>
              <a:p>
                <a:pPr algn="r"/>
                <a:r>
                  <a:rPr lang="en-US" sz="900" dirty="0" smtClean="0"/>
                  <a:t>1.0</a:t>
                </a:r>
                <a:endParaRPr lang="en-US" sz="900" dirty="0"/>
              </a:p>
            </p:txBody>
          </p:sp>
          <p:sp>
            <p:nvSpPr>
              <p:cNvPr id="74" name="TextBox 73"/>
              <p:cNvSpPr txBox="1"/>
              <p:nvPr/>
            </p:nvSpPr>
            <p:spPr>
              <a:xfrm>
                <a:off x="2146575" y="2656039"/>
                <a:ext cx="536898" cy="311357"/>
              </a:xfrm>
              <a:prstGeom prst="rect">
                <a:avLst/>
              </a:prstGeom>
              <a:noFill/>
            </p:spPr>
            <p:txBody>
              <a:bodyPr wrap="none" rtlCol="0" anchor="ctr" anchorCtr="0">
                <a:spAutoFit/>
              </a:bodyPr>
              <a:lstStyle/>
              <a:p>
                <a:pPr algn="r"/>
                <a:r>
                  <a:rPr lang="en-US" sz="900" dirty="0" smtClean="0"/>
                  <a:t>0.8</a:t>
                </a:r>
                <a:endParaRPr lang="en-US" sz="900" dirty="0"/>
              </a:p>
            </p:txBody>
          </p:sp>
          <p:sp>
            <p:nvSpPr>
              <p:cNvPr id="75" name="TextBox 74"/>
              <p:cNvSpPr txBox="1"/>
              <p:nvPr/>
            </p:nvSpPr>
            <p:spPr>
              <a:xfrm>
                <a:off x="2146575" y="3071778"/>
                <a:ext cx="536898" cy="311357"/>
              </a:xfrm>
              <a:prstGeom prst="rect">
                <a:avLst/>
              </a:prstGeom>
              <a:noFill/>
            </p:spPr>
            <p:txBody>
              <a:bodyPr wrap="none" rtlCol="0" anchor="ctr" anchorCtr="0">
                <a:spAutoFit/>
              </a:bodyPr>
              <a:lstStyle/>
              <a:p>
                <a:pPr algn="r"/>
                <a:r>
                  <a:rPr lang="en-US" sz="900" dirty="0" smtClean="0"/>
                  <a:t>0.6</a:t>
                </a:r>
                <a:endParaRPr lang="en-US" sz="900" dirty="0"/>
              </a:p>
            </p:txBody>
          </p:sp>
          <p:sp>
            <p:nvSpPr>
              <p:cNvPr id="76" name="TextBox 75"/>
              <p:cNvSpPr txBox="1"/>
              <p:nvPr/>
            </p:nvSpPr>
            <p:spPr>
              <a:xfrm>
                <a:off x="2146575" y="3487519"/>
                <a:ext cx="536898" cy="311357"/>
              </a:xfrm>
              <a:prstGeom prst="rect">
                <a:avLst/>
              </a:prstGeom>
              <a:noFill/>
            </p:spPr>
            <p:txBody>
              <a:bodyPr wrap="none" rtlCol="0" anchor="ctr" anchorCtr="0">
                <a:spAutoFit/>
              </a:bodyPr>
              <a:lstStyle/>
              <a:p>
                <a:pPr algn="r"/>
                <a:r>
                  <a:rPr lang="en-US" sz="900" dirty="0" smtClean="0"/>
                  <a:t>0.4</a:t>
                </a:r>
                <a:endParaRPr lang="en-US" sz="900" dirty="0"/>
              </a:p>
            </p:txBody>
          </p:sp>
          <p:sp>
            <p:nvSpPr>
              <p:cNvPr id="77" name="TextBox 76"/>
              <p:cNvSpPr txBox="1"/>
              <p:nvPr/>
            </p:nvSpPr>
            <p:spPr>
              <a:xfrm>
                <a:off x="2146575" y="3903259"/>
                <a:ext cx="536898" cy="311357"/>
              </a:xfrm>
              <a:prstGeom prst="rect">
                <a:avLst/>
              </a:prstGeom>
              <a:noFill/>
            </p:spPr>
            <p:txBody>
              <a:bodyPr wrap="none" rtlCol="0" anchor="ctr" anchorCtr="0">
                <a:spAutoFit/>
              </a:bodyPr>
              <a:lstStyle/>
              <a:p>
                <a:pPr algn="r"/>
                <a:r>
                  <a:rPr lang="en-US" sz="900" dirty="0" smtClean="0"/>
                  <a:t>0.2</a:t>
                </a:r>
                <a:endParaRPr lang="en-US" sz="900" dirty="0"/>
              </a:p>
            </p:txBody>
          </p:sp>
          <p:sp>
            <p:nvSpPr>
              <p:cNvPr id="78" name="TextBox 77"/>
              <p:cNvSpPr txBox="1"/>
              <p:nvPr/>
            </p:nvSpPr>
            <p:spPr>
              <a:xfrm>
                <a:off x="2296267" y="4318999"/>
                <a:ext cx="387205" cy="311357"/>
              </a:xfrm>
              <a:prstGeom prst="rect">
                <a:avLst/>
              </a:prstGeom>
              <a:noFill/>
            </p:spPr>
            <p:txBody>
              <a:bodyPr wrap="none" rtlCol="0" anchor="ctr" anchorCtr="0">
                <a:spAutoFit/>
              </a:bodyPr>
              <a:lstStyle/>
              <a:p>
                <a:pPr algn="r"/>
                <a:r>
                  <a:rPr lang="en-US" sz="900" dirty="0" smtClean="0"/>
                  <a:t>0</a:t>
                </a:r>
                <a:endParaRPr lang="en-US" sz="900" dirty="0"/>
              </a:p>
            </p:txBody>
          </p:sp>
          <p:sp>
            <p:nvSpPr>
              <p:cNvPr id="79" name="TextBox 78"/>
              <p:cNvSpPr txBox="1"/>
              <p:nvPr/>
            </p:nvSpPr>
            <p:spPr>
              <a:xfrm>
                <a:off x="2514774" y="4522748"/>
                <a:ext cx="387205" cy="311357"/>
              </a:xfrm>
              <a:prstGeom prst="rect">
                <a:avLst/>
              </a:prstGeom>
              <a:noFill/>
            </p:spPr>
            <p:txBody>
              <a:bodyPr wrap="none" rtlCol="0" anchor="t" anchorCtr="0">
                <a:spAutoFit/>
              </a:bodyPr>
              <a:lstStyle/>
              <a:p>
                <a:pPr algn="ctr"/>
                <a:r>
                  <a:rPr lang="en-US" sz="900" dirty="0" smtClean="0"/>
                  <a:t>0</a:t>
                </a:r>
                <a:endParaRPr lang="en-US" sz="900" dirty="0"/>
              </a:p>
            </p:txBody>
          </p:sp>
          <p:sp>
            <p:nvSpPr>
              <p:cNvPr id="80" name="TextBox 79"/>
              <p:cNvSpPr txBox="1"/>
              <p:nvPr/>
            </p:nvSpPr>
            <p:spPr>
              <a:xfrm>
                <a:off x="3172858" y="4522748"/>
                <a:ext cx="387205" cy="311357"/>
              </a:xfrm>
              <a:prstGeom prst="rect">
                <a:avLst/>
              </a:prstGeom>
              <a:noFill/>
            </p:spPr>
            <p:txBody>
              <a:bodyPr wrap="none" rtlCol="0" anchor="t" anchorCtr="0">
                <a:spAutoFit/>
              </a:bodyPr>
              <a:lstStyle/>
              <a:p>
                <a:pPr algn="ctr"/>
                <a:r>
                  <a:rPr lang="en-US" sz="900" dirty="0" smtClean="0"/>
                  <a:t>6</a:t>
                </a:r>
                <a:endParaRPr lang="en-US" sz="900" dirty="0"/>
              </a:p>
            </p:txBody>
          </p:sp>
          <p:sp>
            <p:nvSpPr>
              <p:cNvPr id="81" name="TextBox 80"/>
              <p:cNvSpPr txBox="1"/>
              <p:nvPr/>
            </p:nvSpPr>
            <p:spPr>
              <a:xfrm>
                <a:off x="3788358" y="4522748"/>
                <a:ext cx="487000" cy="311357"/>
              </a:xfrm>
              <a:prstGeom prst="rect">
                <a:avLst/>
              </a:prstGeom>
              <a:noFill/>
            </p:spPr>
            <p:txBody>
              <a:bodyPr wrap="none" rtlCol="0" anchor="t" anchorCtr="0">
                <a:spAutoFit/>
              </a:bodyPr>
              <a:lstStyle/>
              <a:p>
                <a:pPr algn="ctr"/>
                <a:r>
                  <a:rPr lang="en-US" sz="900" dirty="0" smtClean="0"/>
                  <a:t>12</a:t>
                </a:r>
                <a:endParaRPr lang="en-US" sz="900" dirty="0"/>
              </a:p>
            </p:txBody>
          </p:sp>
          <p:sp>
            <p:nvSpPr>
              <p:cNvPr id="82" name="TextBox 81"/>
              <p:cNvSpPr txBox="1"/>
              <p:nvPr/>
            </p:nvSpPr>
            <p:spPr>
              <a:xfrm>
                <a:off x="4430037" y="4522748"/>
                <a:ext cx="487000" cy="311357"/>
              </a:xfrm>
              <a:prstGeom prst="rect">
                <a:avLst/>
              </a:prstGeom>
              <a:noFill/>
            </p:spPr>
            <p:txBody>
              <a:bodyPr wrap="none" rtlCol="0" anchor="t" anchorCtr="0">
                <a:spAutoFit/>
              </a:bodyPr>
              <a:lstStyle/>
              <a:p>
                <a:pPr algn="ctr"/>
                <a:r>
                  <a:rPr lang="en-US" sz="900" dirty="0" smtClean="0"/>
                  <a:t>18</a:t>
                </a:r>
                <a:endParaRPr lang="en-US" sz="900" dirty="0"/>
              </a:p>
            </p:txBody>
          </p:sp>
          <p:sp>
            <p:nvSpPr>
              <p:cNvPr id="83" name="TextBox 82"/>
              <p:cNvSpPr txBox="1"/>
              <p:nvPr/>
            </p:nvSpPr>
            <p:spPr>
              <a:xfrm>
                <a:off x="5045228" y="4522748"/>
                <a:ext cx="487000" cy="311357"/>
              </a:xfrm>
              <a:prstGeom prst="rect">
                <a:avLst/>
              </a:prstGeom>
              <a:noFill/>
            </p:spPr>
            <p:txBody>
              <a:bodyPr wrap="none" rtlCol="0" anchor="t" anchorCtr="0">
                <a:spAutoFit/>
              </a:bodyPr>
              <a:lstStyle/>
              <a:p>
                <a:pPr algn="ctr"/>
                <a:r>
                  <a:rPr lang="en-US" sz="900" dirty="0" smtClean="0"/>
                  <a:t>24</a:t>
                </a:r>
                <a:endParaRPr lang="en-US" sz="900" dirty="0"/>
              </a:p>
            </p:txBody>
          </p:sp>
          <p:sp>
            <p:nvSpPr>
              <p:cNvPr id="84" name="TextBox 83"/>
              <p:cNvSpPr txBox="1"/>
              <p:nvPr/>
            </p:nvSpPr>
            <p:spPr>
              <a:xfrm>
                <a:off x="5682362" y="4522748"/>
                <a:ext cx="487000" cy="311357"/>
              </a:xfrm>
              <a:prstGeom prst="rect">
                <a:avLst/>
              </a:prstGeom>
              <a:noFill/>
            </p:spPr>
            <p:txBody>
              <a:bodyPr wrap="none" rtlCol="0" anchor="t" anchorCtr="0">
                <a:spAutoFit/>
              </a:bodyPr>
              <a:lstStyle/>
              <a:p>
                <a:pPr algn="ctr"/>
                <a:r>
                  <a:rPr lang="en-US" sz="900" dirty="0" smtClean="0"/>
                  <a:t>30</a:t>
                </a:r>
                <a:endParaRPr lang="en-US" sz="900" dirty="0"/>
              </a:p>
            </p:txBody>
          </p:sp>
          <p:sp>
            <p:nvSpPr>
              <p:cNvPr id="85" name="TextBox 84"/>
              <p:cNvSpPr txBox="1"/>
              <p:nvPr/>
            </p:nvSpPr>
            <p:spPr>
              <a:xfrm>
                <a:off x="6280902" y="4522748"/>
                <a:ext cx="487000" cy="311357"/>
              </a:xfrm>
              <a:prstGeom prst="rect">
                <a:avLst/>
              </a:prstGeom>
              <a:noFill/>
            </p:spPr>
            <p:txBody>
              <a:bodyPr wrap="none" rtlCol="0" anchor="t" anchorCtr="0">
                <a:spAutoFit/>
              </a:bodyPr>
              <a:lstStyle/>
              <a:p>
                <a:pPr algn="ctr"/>
                <a:r>
                  <a:rPr lang="en-US" sz="900" dirty="0" smtClean="0"/>
                  <a:t>36</a:t>
                </a:r>
                <a:endParaRPr lang="en-US" sz="900" dirty="0"/>
              </a:p>
            </p:txBody>
          </p:sp>
        </p:grpSp>
        <p:cxnSp>
          <p:nvCxnSpPr>
            <p:cNvPr id="17" name="Straight Connector 16"/>
            <p:cNvCxnSpPr/>
            <p:nvPr/>
          </p:nvCxnSpPr>
          <p:spPr>
            <a:xfrm>
              <a:off x="3433128" y="2675539"/>
              <a:ext cx="599176" cy="0"/>
            </a:xfrm>
            <a:prstGeom prst="line">
              <a:avLst/>
            </a:prstGeom>
            <a:ln w="12700">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800391" y="2675539"/>
              <a:ext cx="0" cy="769969"/>
            </a:xfrm>
            <a:prstGeom prst="line">
              <a:avLst/>
            </a:prstGeom>
            <a:ln w="12700">
              <a:solidFill>
                <a:srgbClr val="000000"/>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180934" y="2976639"/>
              <a:ext cx="659155" cy="230832"/>
            </a:xfrm>
            <a:prstGeom prst="rect">
              <a:avLst/>
            </a:prstGeom>
            <a:noFill/>
          </p:spPr>
          <p:txBody>
            <a:bodyPr wrap="none" rtlCol="0">
              <a:spAutoFit/>
            </a:bodyPr>
            <a:lstStyle/>
            <a:p>
              <a:r>
                <a:rPr lang="en-US" sz="900" dirty="0" smtClean="0"/>
                <a:t>7 months</a:t>
              </a:r>
              <a:endParaRPr lang="en-US" sz="900" dirty="0"/>
            </a:p>
          </p:txBody>
        </p:sp>
        <p:sp>
          <p:nvSpPr>
            <p:cNvPr id="20" name="TextBox 19"/>
            <p:cNvSpPr txBox="1"/>
            <p:nvPr/>
          </p:nvSpPr>
          <p:spPr>
            <a:xfrm>
              <a:off x="4050061" y="2460316"/>
              <a:ext cx="659155" cy="230832"/>
            </a:xfrm>
            <a:prstGeom prst="rect">
              <a:avLst/>
            </a:prstGeom>
            <a:noFill/>
          </p:spPr>
          <p:txBody>
            <a:bodyPr wrap="none" rtlCol="0">
              <a:spAutoFit/>
            </a:bodyPr>
            <a:lstStyle/>
            <a:p>
              <a:r>
                <a:rPr lang="en-US" sz="900" dirty="0" smtClean="0"/>
                <a:t>9 months</a:t>
              </a:r>
              <a:endParaRPr lang="en-US" sz="900" dirty="0"/>
            </a:p>
          </p:txBody>
        </p:sp>
        <p:cxnSp>
          <p:nvCxnSpPr>
            <p:cNvPr id="21" name="Straight Connector 20"/>
            <p:cNvCxnSpPr/>
            <p:nvPr/>
          </p:nvCxnSpPr>
          <p:spPr>
            <a:xfrm>
              <a:off x="4032304" y="2675539"/>
              <a:ext cx="0" cy="769969"/>
            </a:xfrm>
            <a:prstGeom prst="line">
              <a:avLst/>
            </a:prstGeom>
            <a:ln w="12700">
              <a:solidFill>
                <a:srgbClr val="000000"/>
              </a:solidFill>
              <a:prstDash val="sysDash"/>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5995808" y="1787710"/>
              <a:ext cx="2969283" cy="2064644"/>
              <a:chOff x="185545" y="1802224"/>
              <a:chExt cx="2969283" cy="2064644"/>
            </a:xfrm>
          </p:grpSpPr>
          <p:grpSp>
            <p:nvGrpSpPr>
              <p:cNvPr id="40" name="Group 39"/>
              <p:cNvGrpSpPr/>
              <p:nvPr/>
            </p:nvGrpSpPr>
            <p:grpSpPr>
              <a:xfrm>
                <a:off x="185545" y="1802224"/>
                <a:ext cx="2969283" cy="2064644"/>
                <a:chOff x="2146575" y="2238560"/>
                <a:chExt cx="4621327" cy="2784891"/>
              </a:xfrm>
            </p:grpSpPr>
            <p:grpSp>
              <p:nvGrpSpPr>
                <p:cNvPr id="42" name="Group 41"/>
                <p:cNvGrpSpPr/>
                <p:nvPr/>
              </p:nvGrpSpPr>
              <p:grpSpPr>
                <a:xfrm>
                  <a:off x="2614623" y="2396465"/>
                  <a:ext cx="3906738" cy="2171700"/>
                  <a:chOff x="836615" y="2448719"/>
                  <a:chExt cx="3906738" cy="2171700"/>
                </a:xfrm>
              </p:grpSpPr>
              <p:sp>
                <p:nvSpPr>
                  <p:cNvPr id="57"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58"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59"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60"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61"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62"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63" name="Line 12"/>
                  <p:cNvSpPr>
                    <a:spLocks noChangeShapeType="1"/>
                  </p:cNvSpPr>
                  <p:nvPr/>
                </p:nvSpPr>
                <p:spPr bwMode="auto">
                  <a:xfrm>
                    <a:off x="4142121"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64" name="Line 13"/>
                  <p:cNvSpPr>
                    <a:spLocks noChangeShapeType="1"/>
                  </p:cNvSpPr>
                  <p:nvPr/>
                </p:nvSpPr>
                <p:spPr bwMode="auto">
                  <a:xfrm>
                    <a:off x="3514451"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65"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66" name="Line 18"/>
                  <p:cNvSpPr>
                    <a:spLocks noChangeShapeType="1"/>
                  </p:cNvSpPr>
                  <p:nvPr/>
                </p:nvSpPr>
                <p:spPr bwMode="auto">
                  <a:xfrm>
                    <a:off x="2886781"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67" name="Line 19"/>
                  <p:cNvSpPr>
                    <a:spLocks noChangeShapeType="1"/>
                  </p:cNvSpPr>
                  <p:nvPr/>
                </p:nvSpPr>
                <p:spPr bwMode="auto">
                  <a:xfrm>
                    <a:off x="225201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68" name="Line 20"/>
                  <p:cNvSpPr>
                    <a:spLocks noChangeShapeType="1"/>
                  </p:cNvSpPr>
                  <p:nvPr/>
                </p:nvSpPr>
                <p:spPr bwMode="auto">
                  <a:xfrm>
                    <a:off x="158876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69" name="Line 21"/>
                  <p:cNvSpPr>
                    <a:spLocks noChangeShapeType="1"/>
                  </p:cNvSpPr>
                  <p:nvPr/>
                </p:nvSpPr>
                <p:spPr bwMode="auto">
                  <a:xfrm>
                    <a:off x="92551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70" name="Freeform 69"/>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grpSp>
            <p:sp>
              <p:nvSpPr>
                <p:cNvPr id="43" name="TextBox 42"/>
                <p:cNvSpPr txBox="1"/>
                <p:nvPr/>
              </p:nvSpPr>
              <p:spPr>
                <a:xfrm>
                  <a:off x="3936463" y="4712094"/>
                  <a:ext cx="1375177" cy="311357"/>
                </a:xfrm>
                <a:prstGeom prst="rect">
                  <a:avLst/>
                </a:prstGeom>
                <a:noFill/>
              </p:spPr>
              <p:txBody>
                <a:bodyPr wrap="none" rtlCol="0">
                  <a:spAutoFit/>
                </a:bodyPr>
                <a:lstStyle/>
                <a:p>
                  <a:pPr algn="ctr" fontAlgn="base">
                    <a:spcBef>
                      <a:spcPct val="0"/>
                    </a:spcBef>
                    <a:spcAft>
                      <a:spcPct val="0"/>
                    </a:spcAft>
                  </a:pPr>
                  <a:r>
                    <a:rPr lang="en-US" sz="900" dirty="0" smtClean="0">
                      <a:solidFill>
                        <a:srgbClr val="363636"/>
                      </a:solidFill>
                    </a:rPr>
                    <a:t>Time, months</a:t>
                  </a:r>
                  <a:endParaRPr lang="en-US" sz="900" dirty="0">
                    <a:solidFill>
                      <a:srgbClr val="363636"/>
                    </a:solidFill>
                  </a:endParaRPr>
                </a:p>
              </p:txBody>
            </p:sp>
            <p:sp>
              <p:nvSpPr>
                <p:cNvPr id="44" name="TextBox 43"/>
                <p:cNvSpPr txBox="1"/>
                <p:nvPr/>
              </p:nvSpPr>
              <p:spPr>
                <a:xfrm>
                  <a:off x="2146575" y="2238560"/>
                  <a:ext cx="536897" cy="311357"/>
                </a:xfrm>
                <a:prstGeom prst="rect">
                  <a:avLst/>
                </a:prstGeom>
                <a:noFill/>
              </p:spPr>
              <p:txBody>
                <a:bodyPr wrap="none" rtlCol="0" anchor="ctr" anchorCtr="0">
                  <a:spAutoFit/>
                </a:bodyPr>
                <a:lstStyle/>
                <a:p>
                  <a:pPr algn="r"/>
                  <a:r>
                    <a:rPr lang="en-US" sz="900" dirty="0" smtClean="0"/>
                    <a:t>1.0</a:t>
                  </a:r>
                  <a:endParaRPr lang="en-US" sz="900" dirty="0"/>
                </a:p>
              </p:txBody>
            </p:sp>
            <p:sp>
              <p:nvSpPr>
                <p:cNvPr id="45" name="TextBox 44"/>
                <p:cNvSpPr txBox="1"/>
                <p:nvPr/>
              </p:nvSpPr>
              <p:spPr>
                <a:xfrm>
                  <a:off x="2146575" y="2656039"/>
                  <a:ext cx="536898" cy="311357"/>
                </a:xfrm>
                <a:prstGeom prst="rect">
                  <a:avLst/>
                </a:prstGeom>
                <a:noFill/>
              </p:spPr>
              <p:txBody>
                <a:bodyPr wrap="none" rtlCol="0" anchor="ctr" anchorCtr="0">
                  <a:spAutoFit/>
                </a:bodyPr>
                <a:lstStyle/>
                <a:p>
                  <a:pPr algn="r"/>
                  <a:r>
                    <a:rPr lang="en-US" sz="900" dirty="0" smtClean="0"/>
                    <a:t>0.8</a:t>
                  </a:r>
                  <a:endParaRPr lang="en-US" sz="900" dirty="0"/>
                </a:p>
              </p:txBody>
            </p:sp>
            <p:sp>
              <p:nvSpPr>
                <p:cNvPr id="46" name="TextBox 45"/>
                <p:cNvSpPr txBox="1"/>
                <p:nvPr/>
              </p:nvSpPr>
              <p:spPr>
                <a:xfrm>
                  <a:off x="2146575" y="3071778"/>
                  <a:ext cx="536898" cy="311357"/>
                </a:xfrm>
                <a:prstGeom prst="rect">
                  <a:avLst/>
                </a:prstGeom>
                <a:noFill/>
              </p:spPr>
              <p:txBody>
                <a:bodyPr wrap="none" rtlCol="0" anchor="ctr" anchorCtr="0">
                  <a:spAutoFit/>
                </a:bodyPr>
                <a:lstStyle/>
                <a:p>
                  <a:pPr algn="r"/>
                  <a:r>
                    <a:rPr lang="en-US" sz="900" dirty="0" smtClean="0"/>
                    <a:t>0.6</a:t>
                  </a:r>
                  <a:endParaRPr lang="en-US" sz="900" dirty="0"/>
                </a:p>
              </p:txBody>
            </p:sp>
            <p:sp>
              <p:nvSpPr>
                <p:cNvPr id="47" name="TextBox 46"/>
                <p:cNvSpPr txBox="1"/>
                <p:nvPr/>
              </p:nvSpPr>
              <p:spPr>
                <a:xfrm>
                  <a:off x="2146575" y="3487519"/>
                  <a:ext cx="536898" cy="311357"/>
                </a:xfrm>
                <a:prstGeom prst="rect">
                  <a:avLst/>
                </a:prstGeom>
                <a:noFill/>
              </p:spPr>
              <p:txBody>
                <a:bodyPr wrap="none" rtlCol="0" anchor="ctr" anchorCtr="0">
                  <a:spAutoFit/>
                </a:bodyPr>
                <a:lstStyle/>
                <a:p>
                  <a:pPr algn="r"/>
                  <a:r>
                    <a:rPr lang="en-US" sz="900" dirty="0" smtClean="0"/>
                    <a:t>0.4</a:t>
                  </a:r>
                  <a:endParaRPr lang="en-US" sz="900" dirty="0"/>
                </a:p>
              </p:txBody>
            </p:sp>
            <p:sp>
              <p:nvSpPr>
                <p:cNvPr id="48" name="TextBox 47"/>
                <p:cNvSpPr txBox="1"/>
                <p:nvPr/>
              </p:nvSpPr>
              <p:spPr>
                <a:xfrm>
                  <a:off x="2146575" y="3903259"/>
                  <a:ext cx="536898" cy="311357"/>
                </a:xfrm>
                <a:prstGeom prst="rect">
                  <a:avLst/>
                </a:prstGeom>
                <a:noFill/>
              </p:spPr>
              <p:txBody>
                <a:bodyPr wrap="none" rtlCol="0" anchor="ctr" anchorCtr="0">
                  <a:spAutoFit/>
                </a:bodyPr>
                <a:lstStyle/>
                <a:p>
                  <a:pPr algn="r"/>
                  <a:r>
                    <a:rPr lang="en-US" sz="900" dirty="0" smtClean="0"/>
                    <a:t>0.2</a:t>
                  </a:r>
                  <a:endParaRPr lang="en-US" sz="900" dirty="0"/>
                </a:p>
              </p:txBody>
            </p:sp>
            <p:sp>
              <p:nvSpPr>
                <p:cNvPr id="49" name="TextBox 48"/>
                <p:cNvSpPr txBox="1"/>
                <p:nvPr/>
              </p:nvSpPr>
              <p:spPr>
                <a:xfrm>
                  <a:off x="2296267" y="4318999"/>
                  <a:ext cx="387205" cy="311357"/>
                </a:xfrm>
                <a:prstGeom prst="rect">
                  <a:avLst/>
                </a:prstGeom>
                <a:noFill/>
              </p:spPr>
              <p:txBody>
                <a:bodyPr wrap="none" rtlCol="0" anchor="ctr" anchorCtr="0">
                  <a:spAutoFit/>
                </a:bodyPr>
                <a:lstStyle/>
                <a:p>
                  <a:pPr algn="r"/>
                  <a:r>
                    <a:rPr lang="en-US" sz="900" dirty="0" smtClean="0"/>
                    <a:t>0</a:t>
                  </a:r>
                  <a:endParaRPr lang="en-US" sz="900" dirty="0"/>
                </a:p>
              </p:txBody>
            </p:sp>
            <p:sp>
              <p:nvSpPr>
                <p:cNvPr id="50" name="TextBox 49"/>
                <p:cNvSpPr txBox="1"/>
                <p:nvPr/>
              </p:nvSpPr>
              <p:spPr>
                <a:xfrm>
                  <a:off x="2514774" y="4522748"/>
                  <a:ext cx="387205" cy="311357"/>
                </a:xfrm>
                <a:prstGeom prst="rect">
                  <a:avLst/>
                </a:prstGeom>
                <a:noFill/>
              </p:spPr>
              <p:txBody>
                <a:bodyPr wrap="none" rtlCol="0" anchor="t" anchorCtr="0">
                  <a:spAutoFit/>
                </a:bodyPr>
                <a:lstStyle/>
                <a:p>
                  <a:pPr algn="ctr"/>
                  <a:r>
                    <a:rPr lang="en-US" sz="900" dirty="0" smtClean="0"/>
                    <a:t>0</a:t>
                  </a:r>
                  <a:endParaRPr lang="en-US" sz="900" dirty="0"/>
                </a:p>
              </p:txBody>
            </p:sp>
            <p:sp>
              <p:nvSpPr>
                <p:cNvPr id="51" name="TextBox 50"/>
                <p:cNvSpPr txBox="1"/>
                <p:nvPr/>
              </p:nvSpPr>
              <p:spPr>
                <a:xfrm>
                  <a:off x="3172858" y="4522748"/>
                  <a:ext cx="387205" cy="311357"/>
                </a:xfrm>
                <a:prstGeom prst="rect">
                  <a:avLst/>
                </a:prstGeom>
                <a:noFill/>
              </p:spPr>
              <p:txBody>
                <a:bodyPr wrap="none" rtlCol="0" anchor="t" anchorCtr="0">
                  <a:spAutoFit/>
                </a:bodyPr>
                <a:lstStyle/>
                <a:p>
                  <a:pPr algn="ctr"/>
                  <a:r>
                    <a:rPr lang="en-US" sz="900" dirty="0" smtClean="0"/>
                    <a:t>6</a:t>
                  </a:r>
                  <a:endParaRPr lang="en-US" sz="900" dirty="0"/>
                </a:p>
              </p:txBody>
            </p:sp>
            <p:sp>
              <p:nvSpPr>
                <p:cNvPr id="52" name="TextBox 51"/>
                <p:cNvSpPr txBox="1"/>
                <p:nvPr/>
              </p:nvSpPr>
              <p:spPr>
                <a:xfrm>
                  <a:off x="3788358" y="4522748"/>
                  <a:ext cx="487000" cy="311357"/>
                </a:xfrm>
                <a:prstGeom prst="rect">
                  <a:avLst/>
                </a:prstGeom>
                <a:noFill/>
              </p:spPr>
              <p:txBody>
                <a:bodyPr wrap="none" rtlCol="0" anchor="t" anchorCtr="0">
                  <a:spAutoFit/>
                </a:bodyPr>
                <a:lstStyle/>
                <a:p>
                  <a:pPr algn="ctr"/>
                  <a:r>
                    <a:rPr lang="en-US" sz="900" dirty="0" smtClean="0"/>
                    <a:t>12</a:t>
                  </a:r>
                  <a:endParaRPr lang="en-US" sz="900" dirty="0"/>
                </a:p>
              </p:txBody>
            </p:sp>
            <p:sp>
              <p:nvSpPr>
                <p:cNvPr id="53" name="TextBox 52"/>
                <p:cNvSpPr txBox="1"/>
                <p:nvPr/>
              </p:nvSpPr>
              <p:spPr>
                <a:xfrm>
                  <a:off x="4430037" y="4522748"/>
                  <a:ext cx="487000" cy="311357"/>
                </a:xfrm>
                <a:prstGeom prst="rect">
                  <a:avLst/>
                </a:prstGeom>
                <a:noFill/>
              </p:spPr>
              <p:txBody>
                <a:bodyPr wrap="none" rtlCol="0" anchor="t" anchorCtr="0">
                  <a:spAutoFit/>
                </a:bodyPr>
                <a:lstStyle/>
                <a:p>
                  <a:pPr algn="ctr"/>
                  <a:r>
                    <a:rPr lang="en-US" sz="900" dirty="0" smtClean="0"/>
                    <a:t>18</a:t>
                  </a:r>
                  <a:endParaRPr lang="en-US" sz="900" dirty="0"/>
                </a:p>
              </p:txBody>
            </p:sp>
            <p:sp>
              <p:nvSpPr>
                <p:cNvPr id="54" name="TextBox 53"/>
                <p:cNvSpPr txBox="1"/>
                <p:nvPr/>
              </p:nvSpPr>
              <p:spPr>
                <a:xfrm>
                  <a:off x="5045228" y="4522748"/>
                  <a:ext cx="487000" cy="311357"/>
                </a:xfrm>
                <a:prstGeom prst="rect">
                  <a:avLst/>
                </a:prstGeom>
                <a:noFill/>
              </p:spPr>
              <p:txBody>
                <a:bodyPr wrap="none" rtlCol="0" anchor="t" anchorCtr="0">
                  <a:spAutoFit/>
                </a:bodyPr>
                <a:lstStyle/>
                <a:p>
                  <a:pPr algn="ctr"/>
                  <a:r>
                    <a:rPr lang="en-US" sz="900" dirty="0" smtClean="0"/>
                    <a:t>24</a:t>
                  </a:r>
                  <a:endParaRPr lang="en-US" sz="900" dirty="0"/>
                </a:p>
              </p:txBody>
            </p:sp>
            <p:sp>
              <p:nvSpPr>
                <p:cNvPr id="55" name="TextBox 54"/>
                <p:cNvSpPr txBox="1"/>
                <p:nvPr/>
              </p:nvSpPr>
              <p:spPr>
                <a:xfrm>
                  <a:off x="5682362" y="4522748"/>
                  <a:ext cx="487000" cy="311357"/>
                </a:xfrm>
                <a:prstGeom prst="rect">
                  <a:avLst/>
                </a:prstGeom>
                <a:noFill/>
              </p:spPr>
              <p:txBody>
                <a:bodyPr wrap="none" rtlCol="0" anchor="t" anchorCtr="0">
                  <a:spAutoFit/>
                </a:bodyPr>
                <a:lstStyle/>
                <a:p>
                  <a:pPr algn="ctr"/>
                  <a:r>
                    <a:rPr lang="en-US" sz="900" dirty="0" smtClean="0"/>
                    <a:t>30</a:t>
                  </a:r>
                  <a:endParaRPr lang="en-US" sz="900" dirty="0"/>
                </a:p>
              </p:txBody>
            </p:sp>
            <p:sp>
              <p:nvSpPr>
                <p:cNvPr id="56" name="TextBox 55"/>
                <p:cNvSpPr txBox="1"/>
                <p:nvPr/>
              </p:nvSpPr>
              <p:spPr>
                <a:xfrm>
                  <a:off x="6280902" y="4522748"/>
                  <a:ext cx="487000" cy="311357"/>
                </a:xfrm>
                <a:prstGeom prst="rect">
                  <a:avLst/>
                </a:prstGeom>
                <a:noFill/>
              </p:spPr>
              <p:txBody>
                <a:bodyPr wrap="none" rtlCol="0" anchor="t" anchorCtr="0">
                  <a:spAutoFit/>
                </a:bodyPr>
                <a:lstStyle/>
                <a:p>
                  <a:pPr algn="ctr"/>
                  <a:r>
                    <a:rPr lang="en-US" sz="900" dirty="0" smtClean="0"/>
                    <a:t>36</a:t>
                  </a:r>
                  <a:endParaRPr lang="en-US" sz="900" dirty="0"/>
                </a:p>
              </p:txBody>
            </p:sp>
          </p:grpSp>
          <p:sp>
            <p:nvSpPr>
              <p:cNvPr id="41" name="TextBox 40"/>
              <p:cNvSpPr txBox="1"/>
              <p:nvPr/>
            </p:nvSpPr>
            <p:spPr>
              <a:xfrm>
                <a:off x="596684" y="3208868"/>
                <a:ext cx="668773" cy="230832"/>
              </a:xfrm>
              <a:prstGeom prst="rect">
                <a:avLst/>
              </a:prstGeom>
              <a:noFill/>
            </p:spPr>
            <p:txBody>
              <a:bodyPr wrap="none" rtlCol="0">
                <a:spAutoFit/>
              </a:bodyPr>
              <a:lstStyle/>
              <a:p>
                <a:r>
                  <a:rPr lang="en-US" sz="900" dirty="0" smtClean="0"/>
                  <a:t>p=0.0716</a:t>
                </a:r>
                <a:endParaRPr lang="en-US" sz="900" dirty="0"/>
              </a:p>
            </p:txBody>
          </p:sp>
        </p:grpSp>
        <p:sp>
          <p:nvSpPr>
            <p:cNvPr id="23" name="Freeform 2"/>
            <p:cNvSpPr>
              <a:spLocks/>
            </p:cNvSpPr>
            <p:nvPr/>
          </p:nvSpPr>
          <p:spPr bwMode="auto">
            <a:xfrm>
              <a:off x="547368" y="1905507"/>
              <a:ext cx="2449779" cy="1511360"/>
            </a:xfrm>
            <a:custGeom>
              <a:avLst/>
              <a:gdLst>
                <a:gd name="T0" fmla="*/ 138 w 190"/>
                <a:gd name="T1" fmla="*/ 119 h 119"/>
                <a:gd name="T2" fmla="*/ 126 w 190"/>
                <a:gd name="T3" fmla="*/ 117 h 119"/>
                <a:gd name="T4" fmla="*/ 113 w 190"/>
                <a:gd name="T5" fmla="*/ 115 h 119"/>
                <a:gd name="T6" fmla="*/ 110 w 190"/>
                <a:gd name="T7" fmla="*/ 112 h 119"/>
                <a:gd name="T8" fmla="*/ 108 w 190"/>
                <a:gd name="T9" fmla="*/ 110 h 119"/>
                <a:gd name="T10" fmla="*/ 98 w 190"/>
                <a:gd name="T11" fmla="*/ 108 h 119"/>
                <a:gd name="T12" fmla="*/ 96 w 190"/>
                <a:gd name="T13" fmla="*/ 107 h 119"/>
                <a:gd name="T14" fmla="*/ 81 w 190"/>
                <a:gd name="T15" fmla="*/ 105 h 119"/>
                <a:gd name="T16" fmla="*/ 74 w 190"/>
                <a:gd name="T17" fmla="*/ 104 h 119"/>
                <a:gd name="T18" fmla="*/ 67 w 190"/>
                <a:gd name="T19" fmla="*/ 102 h 119"/>
                <a:gd name="T20" fmla="*/ 64 w 190"/>
                <a:gd name="T21" fmla="*/ 100 h 119"/>
                <a:gd name="T22" fmla="*/ 63 w 190"/>
                <a:gd name="T23" fmla="*/ 98 h 119"/>
                <a:gd name="T24" fmla="*/ 61 w 190"/>
                <a:gd name="T25" fmla="*/ 96 h 119"/>
                <a:gd name="T26" fmla="*/ 55 w 190"/>
                <a:gd name="T27" fmla="*/ 94 h 119"/>
                <a:gd name="T28" fmla="*/ 54 w 190"/>
                <a:gd name="T29" fmla="*/ 92 h 119"/>
                <a:gd name="T30" fmla="*/ 50 w 190"/>
                <a:gd name="T31" fmla="*/ 90 h 119"/>
                <a:gd name="T32" fmla="*/ 48 w 190"/>
                <a:gd name="T33" fmla="*/ 86 h 119"/>
                <a:gd name="T34" fmla="*/ 46 w 190"/>
                <a:gd name="T35" fmla="*/ 84 h 119"/>
                <a:gd name="T36" fmla="*/ 44 w 190"/>
                <a:gd name="T37" fmla="*/ 80 h 119"/>
                <a:gd name="T38" fmla="*/ 37 w 190"/>
                <a:gd name="T39" fmla="*/ 76 h 119"/>
                <a:gd name="T40" fmla="*/ 35 w 190"/>
                <a:gd name="T41" fmla="*/ 70 h 119"/>
                <a:gd name="T42" fmla="*/ 34 w 190"/>
                <a:gd name="T43" fmla="*/ 65 h 119"/>
                <a:gd name="T44" fmla="*/ 31 w 190"/>
                <a:gd name="T45" fmla="*/ 63 h 119"/>
                <a:gd name="T46" fmla="*/ 26 w 190"/>
                <a:gd name="T47" fmla="*/ 60 h 119"/>
                <a:gd name="T48" fmla="*/ 24 w 190"/>
                <a:gd name="T49" fmla="*/ 56 h 119"/>
                <a:gd name="T50" fmla="*/ 24 w 190"/>
                <a:gd name="T51" fmla="*/ 47 h 119"/>
                <a:gd name="T52" fmla="*/ 23 w 190"/>
                <a:gd name="T53" fmla="*/ 45 h 119"/>
                <a:gd name="T54" fmla="*/ 21 w 190"/>
                <a:gd name="T55" fmla="*/ 43 h 119"/>
                <a:gd name="T56" fmla="*/ 17 w 190"/>
                <a:gd name="T57" fmla="*/ 40 h 119"/>
                <a:gd name="T58" fmla="*/ 15 w 190"/>
                <a:gd name="T59" fmla="*/ 34 h 119"/>
                <a:gd name="T60" fmla="*/ 14 w 190"/>
                <a:gd name="T61" fmla="*/ 31 h 119"/>
                <a:gd name="T62" fmla="*/ 12 w 190"/>
                <a:gd name="T63" fmla="*/ 24 h 119"/>
                <a:gd name="T64" fmla="*/ 11 w 190"/>
                <a:gd name="T65" fmla="*/ 17 h 119"/>
                <a:gd name="T66" fmla="*/ 8 w 190"/>
                <a:gd name="T67" fmla="*/ 13 h 119"/>
                <a:gd name="T68" fmla="*/ 6 w 190"/>
                <a:gd name="T69" fmla="*/ 5 h 119"/>
                <a:gd name="T70" fmla="*/ 5 w 190"/>
                <a:gd name="T71" fmla="*/ 4 h 119"/>
                <a:gd name="T72" fmla="*/ 3 w 190"/>
                <a:gd name="T7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0" h="119">
                  <a:moveTo>
                    <a:pt x="190" y="119"/>
                  </a:moveTo>
                  <a:lnTo>
                    <a:pt x="138" y="119"/>
                  </a:lnTo>
                  <a:lnTo>
                    <a:pt x="138" y="117"/>
                  </a:lnTo>
                  <a:lnTo>
                    <a:pt x="126" y="117"/>
                  </a:lnTo>
                  <a:lnTo>
                    <a:pt x="126" y="115"/>
                  </a:lnTo>
                  <a:lnTo>
                    <a:pt x="113" y="115"/>
                  </a:lnTo>
                  <a:lnTo>
                    <a:pt x="113" y="112"/>
                  </a:lnTo>
                  <a:lnTo>
                    <a:pt x="110" y="112"/>
                  </a:lnTo>
                  <a:lnTo>
                    <a:pt x="110" y="110"/>
                  </a:lnTo>
                  <a:lnTo>
                    <a:pt x="108" y="110"/>
                  </a:lnTo>
                  <a:lnTo>
                    <a:pt x="108" y="108"/>
                  </a:lnTo>
                  <a:lnTo>
                    <a:pt x="98" y="108"/>
                  </a:lnTo>
                  <a:lnTo>
                    <a:pt x="98" y="107"/>
                  </a:lnTo>
                  <a:lnTo>
                    <a:pt x="96" y="107"/>
                  </a:lnTo>
                  <a:lnTo>
                    <a:pt x="96" y="105"/>
                  </a:lnTo>
                  <a:lnTo>
                    <a:pt x="81" y="105"/>
                  </a:lnTo>
                  <a:lnTo>
                    <a:pt x="81" y="104"/>
                  </a:lnTo>
                  <a:lnTo>
                    <a:pt x="74" y="104"/>
                  </a:lnTo>
                  <a:lnTo>
                    <a:pt x="74" y="102"/>
                  </a:lnTo>
                  <a:lnTo>
                    <a:pt x="67" y="102"/>
                  </a:lnTo>
                  <a:lnTo>
                    <a:pt x="67" y="100"/>
                  </a:lnTo>
                  <a:lnTo>
                    <a:pt x="64" y="100"/>
                  </a:lnTo>
                  <a:lnTo>
                    <a:pt x="64" y="98"/>
                  </a:lnTo>
                  <a:lnTo>
                    <a:pt x="63" y="98"/>
                  </a:lnTo>
                  <a:lnTo>
                    <a:pt x="63" y="96"/>
                  </a:lnTo>
                  <a:lnTo>
                    <a:pt x="61" y="96"/>
                  </a:lnTo>
                  <a:lnTo>
                    <a:pt x="61" y="94"/>
                  </a:lnTo>
                  <a:lnTo>
                    <a:pt x="55" y="94"/>
                  </a:lnTo>
                  <a:lnTo>
                    <a:pt x="55" y="92"/>
                  </a:lnTo>
                  <a:lnTo>
                    <a:pt x="54" y="92"/>
                  </a:lnTo>
                  <a:lnTo>
                    <a:pt x="54" y="90"/>
                  </a:lnTo>
                  <a:lnTo>
                    <a:pt x="50" y="90"/>
                  </a:lnTo>
                  <a:lnTo>
                    <a:pt x="50" y="86"/>
                  </a:lnTo>
                  <a:lnTo>
                    <a:pt x="48" y="86"/>
                  </a:lnTo>
                  <a:lnTo>
                    <a:pt x="48" y="84"/>
                  </a:lnTo>
                  <a:lnTo>
                    <a:pt x="46" y="84"/>
                  </a:lnTo>
                  <a:lnTo>
                    <a:pt x="46" y="80"/>
                  </a:lnTo>
                  <a:lnTo>
                    <a:pt x="44" y="80"/>
                  </a:lnTo>
                  <a:lnTo>
                    <a:pt x="44" y="76"/>
                  </a:lnTo>
                  <a:lnTo>
                    <a:pt x="37" y="76"/>
                  </a:lnTo>
                  <a:lnTo>
                    <a:pt x="37" y="70"/>
                  </a:lnTo>
                  <a:lnTo>
                    <a:pt x="35" y="70"/>
                  </a:lnTo>
                  <a:lnTo>
                    <a:pt x="35" y="65"/>
                  </a:lnTo>
                  <a:lnTo>
                    <a:pt x="34" y="65"/>
                  </a:lnTo>
                  <a:lnTo>
                    <a:pt x="34" y="63"/>
                  </a:lnTo>
                  <a:lnTo>
                    <a:pt x="31" y="63"/>
                  </a:lnTo>
                  <a:lnTo>
                    <a:pt x="31" y="60"/>
                  </a:lnTo>
                  <a:lnTo>
                    <a:pt x="26" y="60"/>
                  </a:lnTo>
                  <a:lnTo>
                    <a:pt x="26" y="56"/>
                  </a:lnTo>
                  <a:lnTo>
                    <a:pt x="24" y="56"/>
                  </a:lnTo>
                  <a:lnTo>
                    <a:pt x="24" y="51"/>
                  </a:lnTo>
                  <a:lnTo>
                    <a:pt x="24" y="47"/>
                  </a:lnTo>
                  <a:lnTo>
                    <a:pt x="23" y="47"/>
                  </a:lnTo>
                  <a:lnTo>
                    <a:pt x="23" y="45"/>
                  </a:lnTo>
                  <a:lnTo>
                    <a:pt x="21" y="45"/>
                  </a:lnTo>
                  <a:lnTo>
                    <a:pt x="21" y="43"/>
                  </a:lnTo>
                  <a:lnTo>
                    <a:pt x="17" y="43"/>
                  </a:lnTo>
                  <a:lnTo>
                    <a:pt x="17" y="40"/>
                  </a:lnTo>
                  <a:lnTo>
                    <a:pt x="15" y="40"/>
                  </a:lnTo>
                  <a:lnTo>
                    <a:pt x="15" y="34"/>
                  </a:lnTo>
                  <a:lnTo>
                    <a:pt x="14" y="34"/>
                  </a:lnTo>
                  <a:lnTo>
                    <a:pt x="14" y="31"/>
                  </a:lnTo>
                  <a:lnTo>
                    <a:pt x="12" y="31"/>
                  </a:lnTo>
                  <a:lnTo>
                    <a:pt x="12" y="24"/>
                  </a:lnTo>
                  <a:lnTo>
                    <a:pt x="11" y="24"/>
                  </a:lnTo>
                  <a:lnTo>
                    <a:pt x="11" y="17"/>
                  </a:lnTo>
                  <a:lnTo>
                    <a:pt x="8" y="17"/>
                  </a:lnTo>
                  <a:lnTo>
                    <a:pt x="8" y="13"/>
                  </a:lnTo>
                  <a:lnTo>
                    <a:pt x="6" y="13"/>
                  </a:lnTo>
                  <a:lnTo>
                    <a:pt x="6" y="5"/>
                  </a:lnTo>
                  <a:lnTo>
                    <a:pt x="5" y="5"/>
                  </a:lnTo>
                  <a:lnTo>
                    <a:pt x="5" y="4"/>
                  </a:lnTo>
                  <a:lnTo>
                    <a:pt x="3" y="4"/>
                  </a:lnTo>
                  <a:lnTo>
                    <a:pt x="3" y="0"/>
                  </a:lnTo>
                  <a:lnTo>
                    <a:pt x="0" y="0"/>
                  </a:lnTo>
                </a:path>
              </a:pathLst>
            </a:cu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p>
          </p:txBody>
        </p:sp>
        <p:grpSp>
          <p:nvGrpSpPr>
            <p:cNvPr id="24" name="Group 23"/>
            <p:cNvGrpSpPr/>
            <p:nvPr/>
          </p:nvGrpSpPr>
          <p:grpSpPr>
            <a:xfrm>
              <a:off x="4679983" y="1940358"/>
              <a:ext cx="1141634" cy="369332"/>
              <a:chOff x="4679983" y="1954872"/>
              <a:chExt cx="1141634" cy="369332"/>
            </a:xfrm>
          </p:grpSpPr>
          <p:sp>
            <p:nvSpPr>
              <p:cNvPr id="37" name="TextBox 36"/>
              <p:cNvSpPr txBox="1"/>
              <p:nvPr/>
            </p:nvSpPr>
            <p:spPr>
              <a:xfrm>
                <a:off x="4809802" y="1954872"/>
                <a:ext cx="1011815" cy="369332"/>
              </a:xfrm>
              <a:prstGeom prst="rect">
                <a:avLst/>
              </a:prstGeom>
              <a:noFill/>
            </p:spPr>
            <p:txBody>
              <a:bodyPr wrap="none" rtlCol="0">
                <a:spAutoFit/>
              </a:bodyPr>
              <a:lstStyle/>
              <a:p>
                <a:r>
                  <a:rPr lang="en-US" sz="900" dirty="0" smtClean="0"/>
                  <a:t>Non-responders</a:t>
                </a:r>
              </a:p>
              <a:p>
                <a:r>
                  <a:rPr lang="en-US" sz="900" dirty="0" smtClean="0"/>
                  <a:t>Responders</a:t>
                </a:r>
                <a:endParaRPr lang="en-US" sz="900" dirty="0"/>
              </a:p>
            </p:txBody>
          </p:sp>
          <p:cxnSp>
            <p:nvCxnSpPr>
              <p:cNvPr id="38" name="Straight Connector 37"/>
              <p:cNvCxnSpPr/>
              <p:nvPr/>
            </p:nvCxnSpPr>
            <p:spPr>
              <a:xfrm>
                <a:off x="4679983" y="2060595"/>
                <a:ext cx="141397" cy="0"/>
              </a:xfrm>
              <a:prstGeom prst="line">
                <a:avLst/>
              </a:pr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39" name="Straight Connector 38"/>
              <p:cNvCxnSpPr/>
              <p:nvPr/>
            </p:nvCxnSpPr>
            <p:spPr>
              <a:xfrm>
                <a:off x="4679983" y="2212197"/>
                <a:ext cx="141397" cy="0"/>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cxnSp>
        </p:grpSp>
        <p:sp>
          <p:nvSpPr>
            <p:cNvPr id="25" name="Freeform 3"/>
            <p:cNvSpPr>
              <a:spLocks/>
            </p:cNvSpPr>
            <p:nvPr/>
          </p:nvSpPr>
          <p:spPr bwMode="auto">
            <a:xfrm>
              <a:off x="3434702" y="1904568"/>
              <a:ext cx="2461085" cy="1512299"/>
            </a:xfrm>
            <a:custGeom>
              <a:avLst/>
              <a:gdLst>
                <a:gd name="T0" fmla="*/ 128 w 192"/>
                <a:gd name="T1" fmla="*/ 119 h 119"/>
                <a:gd name="T2" fmla="*/ 115 w 192"/>
                <a:gd name="T3" fmla="*/ 116 h 119"/>
                <a:gd name="T4" fmla="*/ 100 w 192"/>
                <a:gd name="T5" fmla="*/ 112 h 119"/>
                <a:gd name="T6" fmla="*/ 99 w 192"/>
                <a:gd name="T7" fmla="*/ 110 h 119"/>
                <a:gd name="T8" fmla="*/ 83 w 192"/>
                <a:gd name="T9" fmla="*/ 108 h 119"/>
                <a:gd name="T10" fmla="*/ 75 w 192"/>
                <a:gd name="T11" fmla="*/ 107 h 119"/>
                <a:gd name="T12" fmla="*/ 70 w 192"/>
                <a:gd name="T13" fmla="*/ 104 h 119"/>
                <a:gd name="T14" fmla="*/ 66 w 192"/>
                <a:gd name="T15" fmla="*/ 102 h 119"/>
                <a:gd name="T16" fmla="*/ 62 w 192"/>
                <a:gd name="T17" fmla="*/ 100 h 119"/>
                <a:gd name="T18" fmla="*/ 56 w 192"/>
                <a:gd name="T19" fmla="*/ 98 h 119"/>
                <a:gd name="T20" fmla="*/ 52 w 192"/>
                <a:gd name="T21" fmla="*/ 94 h 119"/>
                <a:gd name="T22" fmla="*/ 50 w 192"/>
                <a:gd name="T23" fmla="*/ 90 h 119"/>
                <a:gd name="T24" fmla="*/ 48 w 192"/>
                <a:gd name="T25" fmla="*/ 87 h 119"/>
                <a:gd name="T26" fmla="*/ 46 w 192"/>
                <a:gd name="T27" fmla="*/ 84 h 119"/>
                <a:gd name="T28" fmla="*/ 45 w 192"/>
                <a:gd name="T29" fmla="*/ 83 h 119"/>
                <a:gd name="T30" fmla="*/ 39 w 192"/>
                <a:gd name="T31" fmla="*/ 79 h 119"/>
                <a:gd name="T32" fmla="*/ 36 w 192"/>
                <a:gd name="T33" fmla="*/ 74 h 119"/>
                <a:gd name="T34" fmla="*/ 34 w 192"/>
                <a:gd name="T35" fmla="*/ 71 h 119"/>
                <a:gd name="T36" fmla="*/ 33 w 192"/>
                <a:gd name="T37" fmla="*/ 69 h 119"/>
                <a:gd name="T38" fmla="*/ 31 w 192"/>
                <a:gd name="T39" fmla="*/ 67 h 119"/>
                <a:gd name="T40" fmla="*/ 28 w 192"/>
                <a:gd name="T41" fmla="*/ 64 h 119"/>
                <a:gd name="T42" fmla="*/ 26 w 192"/>
                <a:gd name="T43" fmla="*/ 61 h 119"/>
                <a:gd name="T44" fmla="*/ 25 w 192"/>
                <a:gd name="T45" fmla="*/ 58 h 119"/>
                <a:gd name="T46" fmla="*/ 24 w 192"/>
                <a:gd name="T47" fmla="*/ 52 h 119"/>
                <a:gd name="T48" fmla="*/ 22 w 192"/>
                <a:gd name="T49" fmla="*/ 51 h 119"/>
                <a:gd name="T50" fmla="*/ 19 w 192"/>
                <a:gd name="T51" fmla="*/ 49 h 119"/>
                <a:gd name="T52" fmla="*/ 17 w 192"/>
                <a:gd name="T53" fmla="*/ 45 h 119"/>
                <a:gd name="T54" fmla="*/ 15 w 192"/>
                <a:gd name="T55" fmla="*/ 42 h 119"/>
                <a:gd name="T56" fmla="*/ 12 w 192"/>
                <a:gd name="T57" fmla="*/ 37 h 119"/>
                <a:gd name="T58" fmla="*/ 11 w 192"/>
                <a:gd name="T59" fmla="*/ 30 h 119"/>
                <a:gd name="T60" fmla="*/ 9 w 192"/>
                <a:gd name="T61" fmla="*/ 22 h 119"/>
                <a:gd name="T62" fmla="*/ 8 w 192"/>
                <a:gd name="T63" fmla="*/ 18 h 119"/>
                <a:gd name="T64" fmla="*/ 7 w 192"/>
                <a:gd name="T65" fmla="*/ 16 h 119"/>
                <a:gd name="T66" fmla="*/ 6 w 192"/>
                <a:gd name="T67" fmla="*/ 8 h 119"/>
                <a:gd name="T68" fmla="*/ 4 w 192"/>
                <a:gd name="T69" fmla="*/ 6 h 119"/>
                <a:gd name="T70" fmla="*/ 0 w 192"/>
                <a:gd name="T7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2" h="119">
                  <a:moveTo>
                    <a:pt x="192" y="119"/>
                  </a:moveTo>
                  <a:lnTo>
                    <a:pt x="128" y="119"/>
                  </a:lnTo>
                  <a:lnTo>
                    <a:pt x="128" y="116"/>
                  </a:lnTo>
                  <a:lnTo>
                    <a:pt x="115" y="116"/>
                  </a:lnTo>
                  <a:lnTo>
                    <a:pt x="115" y="112"/>
                  </a:lnTo>
                  <a:lnTo>
                    <a:pt x="100" y="112"/>
                  </a:lnTo>
                  <a:lnTo>
                    <a:pt x="100" y="110"/>
                  </a:lnTo>
                  <a:lnTo>
                    <a:pt x="99" y="110"/>
                  </a:lnTo>
                  <a:lnTo>
                    <a:pt x="99" y="108"/>
                  </a:lnTo>
                  <a:lnTo>
                    <a:pt x="83" y="108"/>
                  </a:lnTo>
                  <a:lnTo>
                    <a:pt x="83" y="107"/>
                  </a:lnTo>
                  <a:lnTo>
                    <a:pt x="75" y="107"/>
                  </a:lnTo>
                  <a:lnTo>
                    <a:pt x="75" y="104"/>
                  </a:lnTo>
                  <a:lnTo>
                    <a:pt x="70" y="104"/>
                  </a:lnTo>
                  <a:lnTo>
                    <a:pt x="70" y="102"/>
                  </a:lnTo>
                  <a:lnTo>
                    <a:pt x="66" y="102"/>
                  </a:lnTo>
                  <a:lnTo>
                    <a:pt x="66" y="100"/>
                  </a:lnTo>
                  <a:lnTo>
                    <a:pt x="62" y="100"/>
                  </a:lnTo>
                  <a:lnTo>
                    <a:pt x="62" y="98"/>
                  </a:lnTo>
                  <a:lnTo>
                    <a:pt x="56" y="98"/>
                  </a:lnTo>
                  <a:lnTo>
                    <a:pt x="56" y="94"/>
                  </a:lnTo>
                  <a:lnTo>
                    <a:pt x="52" y="94"/>
                  </a:lnTo>
                  <a:lnTo>
                    <a:pt x="52" y="90"/>
                  </a:lnTo>
                  <a:lnTo>
                    <a:pt x="50" y="90"/>
                  </a:lnTo>
                  <a:lnTo>
                    <a:pt x="50" y="87"/>
                  </a:lnTo>
                  <a:lnTo>
                    <a:pt x="48" y="87"/>
                  </a:lnTo>
                  <a:lnTo>
                    <a:pt x="48" y="84"/>
                  </a:lnTo>
                  <a:lnTo>
                    <a:pt x="46" y="84"/>
                  </a:lnTo>
                  <a:lnTo>
                    <a:pt x="46" y="83"/>
                  </a:lnTo>
                  <a:lnTo>
                    <a:pt x="45" y="83"/>
                  </a:lnTo>
                  <a:lnTo>
                    <a:pt x="45" y="79"/>
                  </a:lnTo>
                  <a:lnTo>
                    <a:pt x="39" y="79"/>
                  </a:lnTo>
                  <a:lnTo>
                    <a:pt x="39" y="74"/>
                  </a:lnTo>
                  <a:lnTo>
                    <a:pt x="36" y="74"/>
                  </a:lnTo>
                  <a:lnTo>
                    <a:pt x="36" y="71"/>
                  </a:lnTo>
                  <a:lnTo>
                    <a:pt x="34" y="71"/>
                  </a:lnTo>
                  <a:lnTo>
                    <a:pt x="34" y="69"/>
                  </a:lnTo>
                  <a:lnTo>
                    <a:pt x="33" y="69"/>
                  </a:lnTo>
                  <a:lnTo>
                    <a:pt x="33" y="67"/>
                  </a:lnTo>
                  <a:lnTo>
                    <a:pt x="31" y="67"/>
                  </a:lnTo>
                  <a:lnTo>
                    <a:pt x="31" y="64"/>
                  </a:lnTo>
                  <a:lnTo>
                    <a:pt x="28" y="64"/>
                  </a:lnTo>
                  <a:lnTo>
                    <a:pt x="28" y="61"/>
                  </a:lnTo>
                  <a:lnTo>
                    <a:pt x="26" y="61"/>
                  </a:lnTo>
                  <a:lnTo>
                    <a:pt x="26" y="58"/>
                  </a:lnTo>
                  <a:lnTo>
                    <a:pt x="25" y="58"/>
                  </a:lnTo>
                  <a:lnTo>
                    <a:pt x="25" y="52"/>
                  </a:lnTo>
                  <a:lnTo>
                    <a:pt x="24" y="52"/>
                  </a:lnTo>
                  <a:lnTo>
                    <a:pt x="24" y="51"/>
                  </a:lnTo>
                  <a:lnTo>
                    <a:pt x="22" y="51"/>
                  </a:lnTo>
                  <a:lnTo>
                    <a:pt x="22" y="49"/>
                  </a:lnTo>
                  <a:lnTo>
                    <a:pt x="19" y="49"/>
                  </a:lnTo>
                  <a:lnTo>
                    <a:pt x="19" y="45"/>
                  </a:lnTo>
                  <a:lnTo>
                    <a:pt x="17" y="45"/>
                  </a:lnTo>
                  <a:lnTo>
                    <a:pt x="17" y="42"/>
                  </a:lnTo>
                  <a:lnTo>
                    <a:pt x="15" y="42"/>
                  </a:lnTo>
                  <a:lnTo>
                    <a:pt x="15" y="37"/>
                  </a:lnTo>
                  <a:lnTo>
                    <a:pt x="12" y="37"/>
                  </a:lnTo>
                  <a:lnTo>
                    <a:pt x="12" y="30"/>
                  </a:lnTo>
                  <a:lnTo>
                    <a:pt x="11" y="30"/>
                  </a:lnTo>
                  <a:lnTo>
                    <a:pt x="11" y="22"/>
                  </a:lnTo>
                  <a:lnTo>
                    <a:pt x="9" y="22"/>
                  </a:lnTo>
                  <a:lnTo>
                    <a:pt x="9" y="18"/>
                  </a:lnTo>
                  <a:lnTo>
                    <a:pt x="8" y="18"/>
                  </a:lnTo>
                  <a:lnTo>
                    <a:pt x="8" y="16"/>
                  </a:lnTo>
                  <a:lnTo>
                    <a:pt x="7" y="16"/>
                  </a:lnTo>
                  <a:lnTo>
                    <a:pt x="7" y="8"/>
                  </a:lnTo>
                  <a:lnTo>
                    <a:pt x="6" y="8"/>
                  </a:lnTo>
                  <a:lnTo>
                    <a:pt x="6" y="6"/>
                  </a:lnTo>
                  <a:lnTo>
                    <a:pt x="4" y="6"/>
                  </a:lnTo>
                  <a:lnTo>
                    <a:pt x="4" y="0"/>
                  </a:lnTo>
                  <a:lnTo>
                    <a:pt x="0" y="0"/>
                  </a:lnTo>
                </a:path>
              </a:pathLst>
            </a:cu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p>
          </p:txBody>
        </p:sp>
        <p:sp>
          <p:nvSpPr>
            <p:cNvPr id="26" name="Freeform 4"/>
            <p:cNvSpPr>
              <a:spLocks/>
            </p:cNvSpPr>
            <p:nvPr/>
          </p:nvSpPr>
          <p:spPr bwMode="auto">
            <a:xfrm>
              <a:off x="3434701" y="1904568"/>
              <a:ext cx="2462400" cy="1347090"/>
            </a:xfrm>
            <a:custGeom>
              <a:avLst/>
              <a:gdLst>
                <a:gd name="T0" fmla="*/ 190 w 190"/>
                <a:gd name="T1" fmla="*/ 106 h 106"/>
                <a:gd name="T2" fmla="*/ 138 w 190"/>
                <a:gd name="T3" fmla="*/ 106 h 106"/>
                <a:gd name="T4" fmla="*/ 138 w 190"/>
                <a:gd name="T5" fmla="*/ 99 h 106"/>
                <a:gd name="T6" fmla="*/ 110 w 190"/>
                <a:gd name="T7" fmla="*/ 99 h 106"/>
                <a:gd name="T8" fmla="*/ 110 w 190"/>
                <a:gd name="T9" fmla="*/ 90 h 106"/>
                <a:gd name="T10" fmla="*/ 107 w 190"/>
                <a:gd name="T11" fmla="*/ 90 h 106"/>
                <a:gd name="T12" fmla="*/ 107 w 190"/>
                <a:gd name="T13" fmla="*/ 84 h 106"/>
                <a:gd name="T14" fmla="*/ 63 w 190"/>
                <a:gd name="T15" fmla="*/ 84 h 106"/>
                <a:gd name="T16" fmla="*/ 63 w 190"/>
                <a:gd name="T17" fmla="*/ 69 h 106"/>
                <a:gd name="T18" fmla="*/ 53 w 190"/>
                <a:gd name="T19" fmla="*/ 69 h 106"/>
                <a:gd name="T20" fmla="*/ 53 w 190"/>
                <a:gd name="T21" fmla="*/ 63 h 106"/>
                <a:gd name="T22" fmla="*/ 43 w 190"/>
                <a:gd name="T23" fmla="*/ 63 h 106"/>
                <a:gd name="T24" fmla="*/ 43 w 190"/>
                <a:gd name="T25" fmla="*/ 56 h 106"/>
                <a:gd name="T26" fmla="*/ 36 w 190"/>
                <a:gd name="T27" fmla="*/ 56 h 106"/>
                <a:gd name="T28" fmla="*/ 36 w 190"/>
                <a:gd name="T29" fmla="*/ 50 h 106"/>
                <a:gd name="T30" fmla="*/ 34 w 190"/>
                <a:gd name="T31" fmla="*/ 50 h 106"/>
                <a:gd name="T32" fmla="*/ 34 w 190"/>
                <a:gd name="T33" fmla="*/ 43 h 106"/>
                <a:gd name="T34" fmla="*/ 34 w 190"/>
                <a:gd name="T35" fmla="*/ 38 h 106"/>
                <a:gd name="T36" fmla="*/ 24 w 190"/>
                <a:gd name="T37" fmla="*/ 38 h 106"/>
                <a:gd name="T38" fmla="*/ 24 w 190"/>
                <a:gd name="T39" fmla="*/ 31 h 106"/>
                <a:gd name="T40" fmla="*/ 23 w 190"/>
                <a:gd name="T41" fmla="*/ 31 h 106"/>
                <a:gd name="T42" fmla="*/ 23 w 190"/>
                <a:gd name="T43" fmla="*/ 25 h 106"/>
                <a:gd name="T44" fmla="*/ 18 w 190"/>
                <a:gd name="T45" fmla="*/ 25 h 106"/>
                <a:gd name="T46" fmla="*/ 18 w 190"/>
                <a:gd name="T47" fmla="*/ 19 h 106"/>
                <a:gd name="T48" fmla="*/ 14 w 190"/>
                <a:gd name="T49" fmla="*/ 19 h 106"/>
                <a:gd name="T50" fmla="*/ 14 w 190"/>
                <a:gd name="T51" fmla="*/ 13 h 106"/>
                <a:gd name="T52" fmla="*/ 12 w 190"/>
                <a:gd name="T53" fmla="*/ 13 h 106"/>
                <a:gd name="T54" fmla="*/ 12 w 190"/>
                <a:gd name="T55" fmla="*/ 6 h 106"/>
                <a:gd name="T56" fmla="*/ 9 w 190"/>
                <a:gd name="T57" fmla="*/ 6 h 106"/>
                <a:gd name="T58" fmla="*/ 9 w 190"/>
                <a:gd name="T59" fmla="*/ 0 h 106"/>
                <a:gd name="T60" fmla="*/ 0 w 190"/>
                <a:gd name="T61" fmla="*/ 0 h 106"/>
                <a:gd name="connsiteX0" fmla="*/ 10000 w 10000"/>
                <a:gd name="connsiteY0" fmla="*/ 10000 h 10000"/>
                <a:gd name="connsiteX1" fmla="*/ 7263 w 10000"/>
                <a:gd name="connsiteY1" fmla="*/ 10000 h 10000"/>
                <a:gd name="connsiteX2" fmla="*/ 7263 w 10000"/>
                <a:gd name="connsiteY2" fmla="*/ 9340 h 10000"/>
                <a:gd name="connsiteX3" fmla="*/ 5789 w 10000"/>
                <a:gd name="connsiteY3" fmla="*/ 9340 h 10000"/>
                <a:gd name="connsiteX4" fmla="*/ 5789 w 10000"/>
                <a:gd name="connsiteY4" fmla="*/ 8491 h 10000"/>
                <a:gd name="connsiteX5" fmla="*/ 5632 w 10000"/>
                <a:gd name="connsiteY5" fmla="*/ 8491 h 10000"/>
                <a:gd name="connsiteX6" fmla="*/ 5632 w 10000"/>
                <a:gd name="connsiteY6" fmla="*/ 7925 h 10000"/>
                <a:gd name="connsiteX7" fmla="*/ 3316 w 10000"/>
                <a:gd name="connsiteY7" fmla="*/ 7925 h 10000"/>
                <a:gd name="connsiteX8" fmla="*/ 3316 w 10000"/>
                <a:gd name="connsiteY8" fmla="*/ 6509 h 10000"/>
                <a:gd name="connsiteX9" fmla="*/ 2789 w 10000"/>
                <a:gd name="connsiteY9" fmla="*/ 6509 h 10000"/>
                <a:gd name="connsiteX10" fmla="*/ 2789 w 10000"/>
                <a:gd name="connsiteY10" fmla="*/ 5943 h 10000"/>
                <a:gd name="connsiteX11" fmla="*/ 2263 w 10000"/>
                <a:gd name="connsiteY11" fmla="*/ 5943 h 10000"/>
                <a:gd name="connsiteX12" fmla="*/ 2412 w 10000"/>
                <a:gd name="connsiteY12" fmla="*/ 5283 h 10000"/>
                <a:gd name="connsiteX13" fmla="*/ 1895 w 10000"/>
                <a:gd name="connsiteY13" fmla="*/ 5283 h 10000"/>
                <a:gd name="connsiteX14" fmla="*/ 1895 w 10000"/>
                <a:gd name="connsiteY14" fmla="*/ 4717 h 10000"/>
                <a:gd name="connsiteX15" fmla="*/ 1789 w 10000"/>
                <a:gd name="connsiteY15" fmla="*/ 4717 h 10000"/>
                <a:gd name="connsiteX16" fmla="*/ 1789 w 10000"/>
                <a:gd name="connsiteY16" fmla="*/ 4057 h 10000"/>
                <a:gd name="connsiteX17" fmla="*/ 1789 w 10000"/>
                <a:gd name="connsiteY17" fmla="*/ 3585 h 10000"/>
                <a:gd name="connsiteX18" fmla="*/ 1263 w 10000"/>
                <a:gd name="connsiteY18" fmla="*/ 3585 h 10000"/>
                <a:gd name="connsiteX19" fmla="*/ 1263 w 10000"/>
                <a:gd name="connsiteY19" fmla="*/ 2925 h 10000"/>
                <a:gd name="connsiteX20" fmla="*/ 1211 w 10000"/>
                <a:gd name="connsiteY20" fmla="*/ 2925 h 10000"/>
                <a:gd name="connsiteX21" fmla="*/ 1211 w 10000"/>
                <a:gd name="connsiteY21" fmla="*/ 2358 h 10000"/>
                <a:gd name="connsiteX22" fmla="*/ 947 w 10000"/>
                <a:gd name="connsiteY22" fmla="*/ 2358 h 10000"/>
                <a:gd name="connsiteX23" fmla="*/ 947 w 10000"/>
                <a:gd name="connsiteY23" fmla="*/ 1792 h 10000"/>
                <a:gd name="connsiteX24" fmla="*/ 737 w 10000"/>
                <a:gd name="connsiteY24" fmla="*/ 1792 h 10000"/>
                <a:gd name="connsiteX25" fmla="*/ 737 w 10000"/>
                <a:gd name="connsiteY25" fmla="*/ 1226 h 10000"/>
                <a:gd name="connsiteX26" fmla="*/ 632 w 10000"/>
                <a:gd name="connsiteY26" fmla="*/ 1226 h 10000"/>
                <a:gd name="connsiteX27" fmla="*/ 632 w 10000"/>
                <a:gd name="connsiteY27" fmla="*/ 566 h 10000"/>
                <a:gd name="connsiteX28" fmla="*/ 474 w 10000"/>
                <a:gd name="connsiteY28" fmla="*/ 566 h 10000"/>
                <a:gd name="connsiteX29" fmla="*/ 474 w 10000"/>
                <a:gd name="connsiteY29" fmla="*/ 0 h 10000"/>
                <a:gd name="connsiteX30" fmla="*/ 0 w 10000"/>
                <a:gd name="connsiteY30" fmla="*/ 0 h 10000"/>
                <a:gd name="connsiteX0" fmla="*/ 10000 w 10000"/>
                <a:gd name="connsiteY0" fmla="*/ 10000 h 10000"/>
                <a:gd name="connsiteX1" fmla="*/ 7263 w 10000"/>
                <a:gd name="connsiteY1" fmla="*/ 10000 h 10000"/>
                <a:gd name="connsiteX2" fmla="*/ 7263 w 10000"/>
                <a:gd name="connsiteY2" fmla="*/ 9340 h 10000"/>
                <a:gd name="connsiteX3" fmla="*/ 5789 w 10000"/>
                <a:gd name="connsiteY3" fmla="*/ 9340 h 10000"/>
                <a:gd name="connsiteX4" fmla="*/ 5789 w 10000"/>
                <a:gd name="connsiteY4" fmla="*/ 8491 h 10000"/>
                <a:gd name="connsiteX5" fmla="*/ 5632 w 10000"/>
                <a:gd name="connsiteY5" fmla="*/ 8491 h 10000"/>
                <a:gd name="connsiteX6" fmla="*/ 5632 w 10000"/>
                <a:gd name="connsiteY6" fmla="*/ 7925 h 10000"/>
                <a:gd name="connsiteX7" fmla="*/ 3316 w 10000"/>
                <a:gd name="connsiteY7" fmla="*/ 7925 h 10000"/>
                <a:gd name="connsiteX8" fmla="*/ 3316 w 10000"/>
                <a:gd name="connsiteY8" fmla="*/ 6509 h 10000"/>
                <a:gd name="connsiteX9" fmla="*/ 2789 w 10000"/>
                <a:gd name="connsiteY9" fmla="*/ 6509 h 10000"/>
                <a:gd name="connsiteX10" fmla="*/ 2789 w 10000"/>
                <a:gd name="connsiteY10" fmla="*/ 5943 h 10000"/>
                <a:gd name="connsiteX11" fmla="*/ 2367 w 10000"/>
                <a:gd name="connsiteY11" fmla="*/ 5970 h 10000"/>
                <a:gd name="connsiteX12" fmla="*/ 2412 w 10000"/>
                <a:gd name="connsiteY12" fmla="*/ 5283 h 10000"/>
                <a:gd name="connsiteX13" fmla="*/ 1895 w 10000"/>
                <a:gd name="connsiteY13" fmla="*/ 5283 h 10000"/>
                <a:gd name="connsiteX14" fmla="*/ 1895 w 10000"/>
                <a:gd name="connsiteY14" fmla="*/ 4717 h 10000"/>
                <a:gd name="connsiteX15" fmla="*/ 1789 w 10000"/>
                <a:gd name="connsiteY15" fmla="*/ 4717 h 10000"/>
                <a:gd name="connsiteX16" fmla="*/ 1789 w 10000"/>
                <a:gd name="connsiteY16" fmla="*/ 4057 h 10000"/>
                <a:gd name="connsiteX17" fmla="*/ 1789 w 10000"/>
                <a:gd name="connsiteY17" fmla="*/ 3585 h 10000"/>
                <a:gd name="connsiteX18" fmla="*/ 1263 w 10000"/>
                <a:gd name="connsiteY18" fmla="*/ 3585 h 10000"/>
                <a:gd name="connsiteX19" fmla="*/ 1263 w 10000"/>
                <a:gd name="connsiteY19" fmla="*/ 2925 h 10000"/>
                <a:gd name="connsiteX20" fmla="*/ 1211 w 10000"/>
                <a:gd name="connsiteY20" fmla="*/ 2925 h 10000"/>
                <a:gd name="connsiteX21" fmla="*/ 1211 w 10000"/>
                <a:gd name="connsiteY21" fmla="*/ 2358 h 10000"/>
                <a:gd name="connsiteX22" fmla="*/ 947 w 10000"/>
                <a:gd name="connsiteY22" fmla="*/ 2358 h 10000"/>
                <a:gd name="connsiteX23" fmla="*/ 947 w 10000"/>
                <a:gd name="connsiteY23" fmla="*/ 1792 h 10000"/>
                <a:gd name="connsiteX24" fmla="*/ 737 w 10000"/>
                <a:gd name="connsiteY24" fmla="*/ 1792 h 10000"/>
                <a:gd name="connsiteX25" fmla="*/ 737 w 10000"/>
                <a:gd name="connsiteY25" fmla="*/ 1226 h 10000"/>
                <a:gd name="connsiteX26" fmla="*/ 632 w 10000"/>
                <a:gd name="connsiteY26" fmla="*/ 1226 h 10000"/>
                <a:gd name="connsiteX27" fmla="*/ 632 w 10000"/>
                <a:gd name="connsiteY27" fmla="*/ 566 h 10000"/>
                <a:gd name="connsiteX28" fmla="*/ 474 w 10000"/>
                <a:gd name="connsiteY28" fmla="*/ 566 h 10000"/>
                <a:gd name="connsiteX29" fmla="*/ 474 w 10000"/>
                <a:gd name="connsiteY29" fmla="*/ 0 h 10000"/>
                <a:gd name="connsiteX30" fmla="*/ 0 w 10000"/>
                <a:gd name="connsiteY3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000" h="10000">
                  <a:moveTo>
                    <a:pt x="10000" y="10000"/>
                  </a:moveTo>
                  <a:lnTo>
                    <a:pt x="7263" y="10000"/>
                  </a:lnTo>
                  <a:lnTo>
                    <a:pt x="7263" y="9340"/>
                  </a:lnTo>
                  <a:lnTo>
                    <a:pt x="5789" y="9340"/>
                  </a:lnTo>
                  <a:lnTo>
                    <a:pt x="5789" y="8491"/>
                  </a:lnTo>
                  <a:lnTo>
                    <a:pt x="5632" y="8491"/>
                  </a:lnTo>
                  <a:lnTo>
                    <a:pt x="5632" y="7925"/>
                  </a:lnTo>
                  <a:lnTo>
                    <a:pt x="3316" y="7925"/>
                  </a:lnTo>
                  <a:lnTo>
                    <a:pt x="3316" y="6509"/>
                  </a:lnTo>
                  <a:lnTo>
                    <a:pt x="2789" y="6509"/>
                  </a:lnTo>
                  <a:lnTo>
                    <a:pt x="2789" y="5943"/>
                  </a:lnTo>
                  <a:lnTo>
                    <a:pt x="2367" y="5970"/>
                  </a:lnTo>
                  <a:cubicBezTo>
                    <a:pt x="2417" y="5750"/>
                    <a:pt x="2362" y="5503"/>
                    <a:pt x="2412" y="5283"/>
                  </a:cubicBezTo>
                  <a:lnTo>
                    <a:pt x="1895" y="5283"/>
                  </a:lnTo>
                  <a:lnTo>
                    <a:pt x="1895" y="4717"/>
                  </a:lnTo>
                  <a:lnTo>
                    <a:pt x="1789" y="4717"/>
                  </a:lnTo>
                  <a:lnTo>
                    <a:pt x="1789" y="4057"/>
                  </a:lnTo>
                  <a:lnTo>
                    <a:pt x="1789" y="3585"/>
                  </a:lnTo>
                  <a:lnTo>
                    <a:pt x="1263" y="3585"/>
                  </a:lnTo>
                  <a:lnTo>
                    <a:pt x="1263" y="2925"/>
                  </a:lnTo>
                  <a:lnTo>
                    <a:pt x="1211" y="2925"/>
                  </a:lnTo>
                  <a:lnTo>
                    <a:pt x="1211" y="2358"/>
                  </a:lnTo>
                  <a:lnTo>
                    <a:pt x="947" y="2358"/>
                  </a:lnTo>
                  <a:lnTo>
                    <a:pt x="947" y="1792"/>
                  </a:lnTo>
                  <a:lnTo>
                    <a:pt x="737" y="1792"/>
                  </a:lnTo>
                  <a:lnTo>
                    <a:pt x="737" y="1226"/>
                  </a:lnTo>
                  <a:lnTo>
                    <a:pt x="632" y="1226"/>
                  </a:lnTo>
                  <a:lnTo>
                    <a:pt x="632" y="566"/>
                  </a:lnTo>
                  <a:lnTo>
                    <a:pt x="474" y="566"/>
                  </a:lnTo>
                  <a:lnTo>
                    <a:pt x="474" y="0"/>
                  </a:lnTo>
                  <a:lnTo>
                    <a:pt x="0" y="0"/>
                  </a:lnTo>
                </a:path>
              </a:pathLst>
            </a:cu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p>
          </p:txBody>
        </p:sp>
        <p:grpSp>
          <p:nvGrpSpPr>
            <p:cNvPr id="27" name="Group 26"/>
            <p:cNvGrpSpPr/>
            <p:nvPr/>
          </p:nvGrpSpPr>
          <p:grpSpPr>
            <a:xfrm>
              <a:off x="7287409" y="1862960"/>
              <a:ext cx="1596887" cy="646331"/>
              <a:chOff x="4679983" y="1954872"/>
              <a:chExt cx="1596887" cy="646331"/>
            </a:xfrm>
          </p:grpSpPr>
          <p:sp>
            <p:nvSpPr>
              <p:cNvPr id="32" name="TextBox 31"/>
              <p:cNvSpPr txBox="1"/>
              <p:nvPr/>
            </p:nvSpPr>
            <p:spPr>
              <a:xfrm>
                <a:off x="4809802" y="1954872"/>
                <a:ext cx="1467068" cy="646331"/>
              </a:xfrm>
              <a:prstGeom prst="rect">
                <a:avLst/>
              </a:prstGeom>
              <a:noFill/>
            </p:spPr>
            <p:txBody>
              <a:bodyPr wrap="none" rtlCol="0">
                <a:spAutoFit/>
              </a:bodyPr>
              <a:lstStyle/>
              <a:p>
                <a:r>
                  <a:rPr lang="en-US" sz="900" dirty="0" smtClean="0"/>
                  <a:t>Distal, Non-responder</a:t>
                </a:r>
              </a:p>
              <a:p>
                <a:r>
                  <a:rPr lang="en-US" sz="900" dirty="0" smtClean="0"/>
                  <a:t>Distal, Responders</a:t>
                </a:r>
              </a:p>
              <a:p>
                <a:r>
                  <a:rPr lang="en-US" sz="900" dirty="0" smtClean="0"/>
                  <a:t>Proximal, Non-responder</a:t>
                </a:r>
              </a:p>
              <a:p>
                <a:r>
                  <a:rPr lang="en-US" sz="900" dirty="0" smtClean="0"/>
                  <a:t>Proximal, Responders</a:t>
                </a:r>
                <a:endParaRPr lang="en-US" sz="900" dirty="0"/>
              </a:p>
            </p:txBody>
          </p:sp>
          <p:cxnSp>
            <p:nvCxnSpPr>
              <p:cNvPr id="33" name="Straight Connector 32"/>
              <p:cNvCxnSpPr/>
              <p:nvPr/>
            </p:nvCxnSpPr>
            <p:spPr>
              <a:xfrm>
                <a:off x="4679983" y="2060595"/>
                <a:ext cx="141397" cy="0"/>
              </a:xfrm>
              <a:prstGeom prst="line">
                <a:avLst/>
              </a:pr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34" name="Straight Connector 33"/>
              <p:cNvCxnSpPr/>
              <p:nvPr/>
            </p:nvCxnSpPr>
            <p:spPr>
              <a:xfrm>
                <a:off x="4679983" y="2212197"/>
                <a:ext cx="141397" cy="0"/>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35" name="Straight Connector 34"/>
              <p:cNvCxnSpPr/>
              <p:nvPr/>
            </p:nvCxnSpPr>
            <p:spPr>
              <a:xfrm>
                <a:off x="4684312" y="2336237"/>
                <a:ext cx="141397" cy="0"/>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36" name="Straight Connector 35"/>
              <p:cNvCxnSpPr/>
              <p:nvPr/>
            </p:nvCxnSpPr>
            <p:spPr>
              <a:xfrm>
                <a:off x="4684312" y="2487839"/>
                <a:ext cx="141397" cy="0"/>
              </a:xfrm>
              <a:prstGeom prst="line">
                <a:avLst/>
              </a:prstGeom>
              <a:noFill/>
              <a:ln w="19050">
                <a:solidFill>
                  <a:srgbClr val="62C4EE"/>
                </a:solidFill>
                <a:prstDash val="solid"/>
                <a:round/>
                <a:headEnd/>
                <a:tailEnd/>
              </a:ln>
              <a:extLst>
                <a:ext uri="{909E8E84-426E-40DD-AFC4-6F175D3DCCD1}">
                  <a14:hiddenFill xmlns:a14="http://schemas.microsoft.com/office/drawing/2010/main">
                    <a:solidFill>
                      <a:srgbClr val="FFFFFF"/>
                    </a:solidFill>
                  </a14:hiddenFill>
                </a:ext>
              </a:extLst>
            </p:spPr>
          </p:cxnSp>
        </p:grpSp>
        <p:sp>
          <p:nvSpPr>
            <p:cNvPr id="28" name="Freeform 5"/>
            <p:cNvSpPr>
              <a:spLocks/>
            </p:cNvSpPr>
            <p:nvPr/>
          </p:nvSpPr>
          <p:spPr bwMode="auto">
            <a:xfrm>
              <a:off x="6352364" y="1904569"/>
              <a:ext cx="1650309" cy="1533600"/>
            </a:xfrm>
            <a:custGeom>
              <a:avLst/>
              <a:gdLst>
                <a:gd name="T0" fmla="*/ 129 w 129"/>
                <a:gd name="T1" fmla="*/ 120 h 120"/>
                <a:gd name="T2" fmla="*/ 129 w 129"/>
                <a:gd name="T3" fmla="*/ 116 h 120"/>
                <a:gd name="T4" fmla="*/ 100 w 129"/>
                <a:gd name="T5" fmla="*/ 116 h 120"/>
                <a:gd name="T6" fmla="*/ 100 w 129"/>
                <a:gd name="T7" fmla="*/ 112 h 120"/>
                <a:gd name="T8" fmla="*/ 98 w 129"/>
                <a:gd name="T9" fmla="*/ 112 h 120"/>
                <a:gd name="T10" fmla="*/ 98 w 129"/>
                <a:gd name="T11" fmla="*/ 108 h 120"/>
                <a:gd name="T12" fmla="*/ 82 w 129"/>
                <a:gd name="T13" fmla="*/ 108 h 120"/>
                <a:gd name="T14" fmla="*/ 82 w 129"/>
                <a:gd name="T15" fmla="*/ 105 h 120"/>
                <a:gd name="T16" fmla="*/ 76 w 129"/>
                <a:gd name="T17" fmla="*/ 105 h 120"/>
                <a:gd name="T18" fmla="*/ 76 w 129"/>
                <a:gd name="T19" fmla="*/ 101 h 120"/>
                <a:gd name="T20" fmla="*/ 62 w 129"/>
                <a:gd name="T21" fmla="*/ 101 h 120"/>
                <a:gd name="T22" fmla="*/ 62 w 129"/>
                <a:gd name="T23" fmla="*/ 97 h 120"/>
                <a:gd name="T24" fmla="*/ 57 w 129"/>
                <a:gd name="T25" fmla="*/ 97 h 120"/>
                <a:gd name="T26" fmla="*/ 57 w 129"/>
                <a:gd name="T27" fmla="*/ 92 h 120"/>
                <a:gd name="T28" fmla="*/ 55 w 129"/>
                <a:gd name="T29" fmla="*/ 92 h 120"/>
                <a:gd name="T30" fmla="*/ 55 w 129"/>
                <a:gd name="T31" fmla="*/ 88 h 120"/>
                <a:gd name="T32" fmla="*/ 49 w 129"/>
                <a:gd name="T33" fmla="*/ 88 h 120"/>
                <a:gd name="T34" fmla="*/ 49 w 129"/>
                <a:gd name="T35" fmla="*/ 85 h 120"/>
                <a:gd name="T36" fmla="*/ 48 w 129"/>
                <a:gd name="T37" fmla="*/ 85 h 120"/>
                <a:gd name="T38" fmla="*/ 48 w 129"/>
                <a:gd name="T39" fmla="*/ 79 h 120"/>
                <a:gd name="T40" fmla="*/ 45 w 129"/>
                <a:gd name="T41" fmla="*/ 79 h 120"/>
                <a:gd name="T42" fmla="*/ 45 w 129"/>
                <a:gd name="T43" fmla="*/ 75 h 120"/>
                <a:gd name="T44" fmla="*/ 38 w 129"/>
                <a:gd name="T45" fmla="*/ 75 h 120"/>
                <a:gd name="T46" fmla="*/ 38 w 129"/>
                <a:gd name="T47" fmla="*/ 67 h 120"/>
                <a:gd name="T48" fmla="*/ 36 w 129"/>
                <a:gd name="T49" fmla="*/ 67 h 120"/>
                <a:gd name="T50" fmla="*/ 36 w 129"/>
                <a:gd name="T51" fmla="*/ 65 h 120"/>
                <a:gd name="T52" fmla="*/ 33 w 129"/>
                <a:gd name="T53" fmla="*/ 65 h 120"/>
                <a:gd name="T54" fmla="*/ 33 w 129"/>
                <a:gd name="T55" fmla="*/ 61 h 120"/>
                <a:gd name="T56" fmla="*/ 27 w 129"/>
                <a:gd name="T57" fmla="*/ 61 h 120"/>
                <a:gd name="T58" fmla="*/ 27 w 129"/>
                <a:gd name="T59" fmla="*/ 54 h 120"/>
                <a:gd name="T60" fmla="*/ 25 w 129"/>
                <a:gd name="T61" fmla="*/ 54 h 120"/>
                <a:gd name="T62" fmla="*/ 25 w 129"/>
                <a:gd name="T63" fmla="*/ 43 h 120"/>
                <a:gd name="T64" fmla="*/ 23 w 129"/>
                <a:gd name="T65" fmla="*/ 43 h 120"/>
                <a:gd name="T66" fmla="*/ 23 w 129"/>
                <a:gd name="T67" fmla="*/ 41 h 120"/>
                <a:gd name="T68" fmla="*/ 21 w 129"/>
                <a:gd name="T69" fmla="*/ 41 h 120"/>
                <a:gd name="T70" fmla="*/ 21 w 129"/>
                <a:gd name="T71" fmla="*/ 40 h 120"/>
                <a:gd name="T72" fmla="*/ 18 w 129"/>
                <a:gd name="T73" fmla="*/ 40 h 120"/>
                <a:gd name="T74" fmla="*/ 18 w 129"/>
                <a:gd name="T75" fmla="*/ 34 h 120"/>
                <a:gd name="T76" fmla="*/ 16 w 129"/>
                <a:gd name="T77" fmla="*/ 34 h 120"/>
                <a:gd name="T78" fmla="*/ 16 w 129"/>
                <a:gd name="T79" fmla="*/ 27 h 120"/>
                <a:gd name="T80" fmla="*/ 14 w 129"/>
                <a:gd name="T81" fmla="*/ 27 h 120"/>
                <a:gd name="T82" fmla="*/ 14 w 129"/>
                <a:gd name="T83" fmla="*/ 23 h 120"/>
                <a:gd name="T84" fmla="*/ 8 w 129"/>
                <a:gd name="T85" fmla="*/ 23 h 120"/>
                <a:gd name="T86" fmla="*/ 8 w 129"/>
                <a:gd name="T87" fmla="*/ 15 h 120"/>
                <a:gd name="T88" fmla="*/ 7 w 129"/>
                <a:gd name="T89" fmla="*/ 15 h 120"/>
                <a:gd name="T90" fmla="*/ 7 w 129"/>
                <a:gd name="T91" fmla="*/ 5 h 120"/>
                <a:gd name="T92" fmla="*/ 5 w 129"/>
                <a:gd name="T93" fmla="*/ 5 h 120"/>
                <a:gd name="T94" fmla="*/ 5 w 129"/>
                <a:gd name="T95" fmla="*/ 0 h 120"/>
                <a:gd name="T96" fmla="*/ 0 w 129"/>
                <a:gd name="T9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20">
                  <a:moveTo>
                    <a:pt x="129" y="120"/>
                  </a:moveTo>
                  <a:lnTo>
                    <a:pt x="129" y="116"/>
                  </a:lnTo>
                  <a:lnTo>
                    <a:pt x="100" y="116"/>
                  </a:lnTo>
                  <a:lnTo>
                    <a:pt x="100" y="112"/>
                  </a:lnTo>
                  <a:lnTo>
                    <a:pt x="98" y="112"/>
                  </a:lnTo>
                  <a:lnTo>
                    <a:pt x="98" y="108"/>
                  </a:lnTo>
                  <a:lnTo>
                    <a:pt x="82" y="108"/>
                  </a:lnTo>
                  <a:lnTo>
                    <a:pt x="82" y="105"/>
                  </a:lnTo>
                  <a:lnTo>
                    <a:pt x="76" y="105"/>
                  </a:lnTo>
                  <a:lnTo>
                    <a:pt x="76" y="101"/>
                  </a:lnTo>
                  <a:lnTo>
                    <a:pt x="62" y="101"/>
                  </a:lnTo>
                  <a:lnTo>
                    <a:pt x="62" y="97"/>
                  </a:lnTo>
                  <a:lnTo>
                    <a:pt x="57" y="97"/>
                  </a:lnTo>
                  <a:lnTo>
                    <a:pt x="57" y="92"/>
                  </a:lnTo>
                  <a:lnTo>
                    <a:pt x="55" y="92"/>
                  </a:lnTo>
                  <a:lnTo>
                    <a:pt x="55" y="88"/>
                  </a:lnTo>
                  <a:lnTo>
                    <a:pt x="49" y="88"/>
                  </a:lnTo>
                  <a:lnTo>
                    <a:pt x="49" y="85"/>
                  </a:lnTo>
                  <a:lnTo>
                    <a:pt x="48" y="85"/>
                  </a:lnTo>
                  <a:lnTo>
                    <a:pt x="48" y="79"/>
                  </a:lnTo>
                  <a:lnTo>
                    <a:pt x="45" y="79"/>
                  </a:lnTo>
                  <a:lnTo>
                    <a:pt x="45" y="75"/>
                  </a:lnTo>
                  <a:lnTo>
                    <a:pt x="38" y="75"/>
                  </a:lnTo>
                  <a:lnTo>
                    <a:pt x="38" y="67"/>
                  </a:lnTo>
                  <a:lnTo>
                    <a:pt x="36" y="67"/>
                  </a:lnTo>
                  <a:lnTo>
                    <a:pt x="36" y="65"/>
                  </a:lnTo>
                  <a:lnTo>
                    <a:pt x="33" y="65"/>
                  </a:lnTo>
                  <a:lnTo>
                    <a:pt x="33" y="61"/>
                  </a:lnTo>
                  <a:lnTo>
                    <a:pt x="27" y="61"/>
                  </a:lnTo>
                  <a:lnTo>
                    <a:pt x="27" y="54"/>
                  </a:lnTo>
                  <a:lnTo>
                    <a:pt x="25" y="54"/>
                  </a:lnTo>
                  <a:lnTo>
                    <a:pt x="25" y="43"/>
                  </a:lnTo>
                  <a:lnTo>
                    <a:pt x="23" y="43"/>
                  </a:lnTo>
                  <a:lnTo>
                    <a:pt x="23" y="41"/>
                  </a:lnTo>
                  <a:lnTo>
                    <a:pt x="21" y="41"/>
                  </a:lnTo>
                  <a:lnTo>
                    <a:pt x="21" y="40"/>
                  </a:lnTo>
                  <a:lnTo>
                    <a:pt x="18" y="40"/>
                  </a:lnTo>
                  <a:lnTo>
                    <a:pt x="18" y="34"/>
                  </a:lnTo>
                  <a:lnTo>
                    <a:pt x="16" y="34"/>
                  </a:lnTo>
                  <a:lnTo>
                    <a:pt x="16" y="27"/>
                  </a:lnTo>
                  <a:lnTo>
                    <a:pt x="14" y="27"/>
                  </a:lnTo>
                  <a:lnTo>
                    <a:pt x="14" y="23"/>
                  </a:lnTo>
                  <a:lnTo>
                    <a:pt x="8" y="23"/>
                  </a:lnTo>
                  <a:lnTo>
                    <a:pt x="8" y="15"/>
                  </a:lnTo>
                  <a:lnTo>
                    <a:pt x="7" y="15"/>
                  </a:lnTo>
                  <a:lnTo>
                    <a:pt x="7" y="5"/>
                  </a:lnTo>
                  <a:lnTo>
                    <a:pt x="5" y="5"/>
                  </a:lnTo>
                  <a:lnTo>
                    <a:pt x="5" y="0"/>
                  </a:lnTo>
                  <a:lnTo>
                    <a:pt x="0" y="0"/>
                  </a:lnTo>
                </a:path>
              </a:pathLst>
            </a:cu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p>
          </p:txBody>
        </p:sp>
        <p:sp>
          <p:nvSpPr>
            <p:cNvPr id="29" name="Freeform 8"/>
            <p:cNvSpPr>
              <a:spLocks/>
            </p:cNvSpPr>
            <p:nvPr/>
          </p:nvSpPr>
          <p:spPr bwMode="auto">
            <a:xfrm>
              <a:off x="6361889" y="1904569"/>
              <a:ext cx="1778240" cy="1533600"/>
            </a:xfrm>
            <a:custGeom>
              <a:avLst/>
              <a:gdLst>
                <a:gd name="T0" fmla="*/ 139 w 139"/>
                <a:gd name="T1" fmla="*/ 121 h 121"/>
                <a:gd name="T2" fmla="*/ 139 w 139"/>
                <a:gd name="T3" fmla="*/ 107 h 121"/>
                <a:gd name="T4" fmla="*/ 110 w 139"/>
                <a:gd name="T5" fmla="*/ 107 h 121"/>
                <a:gd name="T6" fmla="*/ 110 w 139"/>
                <a:gd name="T7" fmla="*/ 93 h 121"/>
                <a:gd name="T8" fmla="*/ 108 w 139"/>
                <a:gd name="T9" fmla="*/ 93 h 121"/>
                <a:gd name="T10" fmla="*/ 108 w 139"/>
                <a:gd name="T11" fmla="*/ 80 h 121"/>
                <a:gd name="T12" fmla="*/ 63 w 139"/>
                <a:gd name="T13" fmla="*/ 80 h 121"/>
                <a:gd name="T14" fmla="*/ 63 w 139"/>
                <a:gd name="T15" fmla="*/ 66 h 121"/>
                <a:gd name="T16" fmla="*/ 36 w 139"/>
                <a:gd name="T17" fmla="*/ 66 h 121"/>
                <a:gd name="T18" fmla="*/ 36 w 139"/>
                <a:gd name="T19" fmla="*/ 54 h 121"/>
                <a:gd name="T20" fmla="*/ 24 w 139"/>
                <a:gd name="T21" fmla="*/ 54 h 121"/>
                <a:gd name="T22" fmla="*/ 24 w 139"/>
                <a:gd name="T23" fmla="*/ 45 h 121"/>
                <a:gd name="T24" fmla="*/ 22 w 139"/>
                <a:gd name="T25" fmla="*/ 45 h 121"/>
                <a:gd name="T26" fmla="*/ 22 w 139"/>
                <a:gd name="T27" fmla="*/ 43 h 121"/>
                <a:gd name="T28" fmla="*/ 20 w 139"/>
                <a:gd name="T29" fmla="*/ 43 h 121"/>
                <a:gd name="T30" fmla="*/ 20 w 139"/>
                <a:gd name="T31" fmla="*/ 33 h 121"/>
                <a:gd name="T32" fmla="*/ 15 w 139"/>
                <a:gd name="T33" fmla="*/ 33 h 121"/>
                <a:gd name="T34" fmla="*/ 15 w 139"/>
                <a:gd name="T35" fmla="*/ 22 h 121"/>
                <a:gd name="T36" fmla="*/ 11 w 139"/>
                <a:gd name="T37" fmla="*/ 22 h 121"/>
                <a:gd name="T38" fmla="*/ 11 w 139"/>
                <a:gd name="T39" fmla="*/ 11 h 121"/>
                <a:gd name="T40" fmla="*/ 9 w 139"/>
                <a:gd name="T41" fmla="*/ 11 h 121"/>
                <a:gd name="T42" fmla="*/ 9 w 139"/>
                <a:gd name="T43" fmla="*/ 0 h 121"/>
                <a:gd name="T44" fmla="*/ 0 w 139"/>
                <a:gd name="T45"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 h="121">
                  <a:moveTo>
                    <a:pt x="139" y="121"/>
                  </a:moveTo>
                  <a:lnTo>
                    <a:pt x="139" y="107"/>
                  </a:lnTo>
                  <a:lnTo>
                    <a:pt x="110" y="107"/>
                  </a:lnTo>
                  <a:lnTo>
                    <a:pt x="110" y="93"/>
                  </a:lnTo>
                  <a:lnTo>
                    <a:pt x="108" y="93"/>
                  </a:lnTo>
                  <a:lnTo>
                    <a:pt x="108" y="80"/>
                  </a:lnTo>
                  <a:lnTo>
                    <a:pt x="63" y="80"/>
                  </a:lnTo>
                  <a:lnTo>
                    <a:pt x="63" y="66"/>
                  </a:lnTo>
                  <a:lnTo>
                    <a:pt x="36" y="66"/>
                  </a:lnTo>
                  <a:lnTo>
                    <a:pt x="36" y="54"/>
                  </a:lnTo>
                  <a:lnTo>
                    <a:pt x="24" y="54"/>
                  </a:lnTo>
                  <a:lnTo>
                    <a:pt x="24" y="45"/>
                  </a:lnTo>
                  <a:lnTo>
                    <a:pt x="22" y="45"/>
                  </a:lnTo>
                  <a:lnTo>
                    <a:pt x="22" y="43"/>
                  </a:lnTo>
                  <a:lnTo>
                    <a:pt x="20" y="43"/>
                  </a:lnTo>
                  <a:lnTo>
                    <a:pt x="20" y="33"/>
                  </a:lnTo>
                  <a:lnTo>
                    <a:pt x="15" y="33"/>
                  </a:lnTo>
                  <a:lnTo>
                    <a:pt x="15" y="22"/>
                  </a:lnTo>
                  <a:lnTo>
                    <a:pt x="11" y="22"/>
                  </a:lnTo>
                  <a:lnTo>
                    <a:pt x="11" y="11"/>
                  </a:lnTo>
                  <a:lnTo>
                    <a:pt x="9" y="11"/>
                  </a:lnTo>
                  <a:lnTo>
                    <a:pt x="9" y="0"/>
                  </a:lnTo>
                  <a:lnTo>
                    <a:pt x="0" y="0"/>
                  </a:lnTo>
                </a:path>
              </a:pathLst>
            </a:custGeom>
            <a:noFill/>
            <a:ln w="19050">
              <a:solidFill>
                <a:srgbClr val="62C4E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p>
          </p:txBody>
        </p:sp>
        <p:sp>
          <p:nvSpPr>
            <p:cNvPr id="30" name="Freeform 6"/>
            <p:cNvSpPr>
              <a:spLocks/>
            </p:cNvSpPr>
            <p:nvPr/>
          </p:nvSpPr>
          <p:spPr bwMode="auto">
            <a:xfrm>
              <a:off x="6352364" y="1904569"/>
              <a:ext cx="2456274" cy="1488710"/>
            </a:xfrm>
            <a:custGeom>
              <a:avLst/>
              <a:gdLst>
                <a:gd name="T0" fmla="*/ 192 w 192"/>
                <a:gd name="T1" fmla="*/ 117 h 117"/>
                <a:gd name="T2" fmla="*/ 116 w 192"/>
                <a:gd name="T3" fmla="*/ 117 h 117"/>
                <a:gd name="T4" fmla="*/ 116 w 192"/>
                <a:gd name="T5" fmla="*/ 113 h 117"/>
                <a:gd name="T6" fmla="*/ 114 w 192"/>
                <a:gd name="T7" fmla="*/ 113 h 117"/>
                <a:gd name="T8" fmla="*/ 114 w 192"/>
                <a:gd name="T9" fmla="*/ 109 h 117"/>
                <a:gd name="T10" fmla="*/ 70 w 192"/>
                <a:gd name="T11" fmla="*/ 109 h 117"/>
                <a:gd name="T12" fmla="*/ 70 w 192"/>
                <a:gd name="T13" fmla="*/ 105 h 117"/>
                <a:gd name="T14" fmla="*/ 66 w 192"/>
                <a:gd name="T15" fmla="*/ 105 h 117"/>
                <a:gd name="T16" fmla="*/ 66 w 192"/>
                <a:gd name="T17" fmla="*/ 101 h 117"/>
                <a:gd name="T18" fmla="*/ 53 w 192"/>
                <a:gd name="T19" fmla="*/ 101 h 117"/>
                <a:gd name="T20" fmla="*/ 53 w 192"/>
                <a:gd name="T21" fmla="*/ 98 h 117"/>
                <a:gd name="T22" fmla="*/ 52 w 192"/>
                <a:gd name="T23" fmla="*/ 98 h 117"/>
                <a:gd name="T24" fmla="*/ 52 w 192"/>
                <a:gd name="T25" fmla="*/ 94 h 117"/>
                <a:gd name="T26" fmla="*/ 49 w 192"/>
                <a:gd name="T27" fmla="*/ 94 h 117"/>
                <a:gd name="T28" fmla="*/ 49 w 192"/>
                <a:gd name="T29" fmla="*/ 89 h 117"/>
                <a:gd name="T30" fmla="*/ 44 w 192"/>
                <a:gd name="T31" fmla="*/ 89 h 117"/>
                <a:gd name="T32" fmla="*/ 44 w 192"/>
                <a:gd name="T33" fmla="*/ 85 h 117"/>
                <a:gd name="T34" fmla="*/ 38 w 192"/>
                <a:gd name="T35" fmla="*/ 85 h 117"/>
                <a:gd name="T36" fmla="*/ 38 w 192"/>
                <a:gd name="T37" fmla="*/ 81 h 117"/>
                <a:gd name="T38" fmla="*/ 36 w 192"/>
                <a:gd name="T39" fmla="*/ 81 h 117"/>
                <a:gd name="T40" fmla="*/ 36 w 192"/>
                <a:gd name="T41" fmla="*/ 77 h 117"/>
                <a:gd name="T42" fmla="*/ 35 w 192"/>
                <a:gd name="T43" fmla="*/ 77 h 117"/>
                <a:gd name="T44" fmla="*/ 35 w 192"/>
                <a:gd name="T45" fmla="*/ 74 h 117"/>
                <a:gd name="T46" fmla="*/ 32 w 192"/>
                <a:gd name="T47" fmla="*/ 74 h 117"/>
                <a:gd name="T48" fmla="*/ 32 w 192"/>
                <a:gd name="T49" fmla="*/ 70 h 117"/>
                <a:gd name="T50" fmla="*/ 27 w 192"/>
                <a:gd name="T51" fmla="*/ 70 h 117"/>
                <a:gd name="T52" fmla="*/ 27 w 192"/>
                <a:gd name="T53" fmla="*/ 63 h 117"/>
                <a:gd name="T54" fmla="*/ 24 w 192"/>
                <a:gd name="T55" fmla="*/ 63 h 117"/>
                <a:gd name="T56" fmla="*/ 24 w 192"/>
                <a:gd name="T57" fmla="*/ 58 h 117"/>
                <a:gd name="T58" fmla="*/ 17 w 192"/>
                <a:gd name="T59" fmla="*/ 58 h 117"/>
                <a:gd name="T60" fmla="*/ 17 w 192"/>
                <a:gd name="T61" fmla="*/ 55 h 117"/>
                <a:gd name="T62" fmla="*/ 15 w 192"/>
                <a:gd name="T63" fmla="*/ 55 h 117"/>
                <a:gd name="T64" fmla="*/ 15 w 192"/>
                <a:gd name="T65" fmla="*/ 50 h 117"/>
                <a:gd name="T66" fmla="*/ 13 w 192"/>
                <a:gd name="T67" fmla="*/ 50 h 117"/>
                <a:gd name="T68" fmla="*/ 13 w 192"/>
                <a:gd name="T69" fmla="*/ 38 h 117"/>
                <a:gd name="T70" fmla="*/ 12 w 192"/>
                <a:gd name="T71" fmla="*/ 38 h 117"/>
                <a:gd name="T72" fmla="*/ 12 w 192"/>
                <a:gd name="T73" fmla="*/ 27 h 117"/>
                <a:gd name="T74" fmla="*/ 10 w 192"/>
                <a:gd name="T75" fmla="*/ 27 h 117"/>
                <a:gd name="T76" fmla="*/ 10 w 192"/>
                <a:gd name="T77" fmla="*/ 20 h 117"/>
                <a:gd name="T78" fmla="*/ 8 w 192"/>
                <a:gd name="T79" fmla="*/ 20 h 117"/>
                <a:gd name="T80" fmla="*/ 8 w 192"/>
                <a:gd name="T81" fmla="*/ 16 h 117"/>
                <a:gd name="T82" fmla="*/ 6 w 192"/>
                <a:gd name="T83" fmla="*/ 16 h 117"/>
                <a:gd name="T84" fmla="*/ 6 w 192"/>
                <a:gd name="T85" fmla="*/ 8 h 117"/>
                <a:gd name="T86" fmla="*/ 4 w 192"/>
                <a:gd name="T87" fmla="*/ 8 h 117"/>
                <a:gd name="T88" fmla="*/ 4 w 192"/>
                <a:gd name="T89" fmla="*/ 0 h 117"/>
                <a:gd name="T90" fmla="*/ 0 w 192"/>
                <a:gd name="T9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117">
                  <a:moveTo>
                    <a:pt x="192" y="117"/>
                  </a:moveTo>
                  <a:lnTo>
                    <a:pt x="116" y="117"/>
                  </a:lnTo>
                  <a:lnTo>
                    <a:pt x="116" y="113"/>
                  </a:lnTo>
                  <a:lnTo>
                    <a:pt x="114" y="113"/>
                  </a:lnTo>
                  <a:lnTo>
                    <a:pt x="114" y="109"/>
                  </a:lnTo>
                  <a:lnTo>
                    <a:pt x="70" y="109"/>
                  </a:lnTo>
                  <a:lnTo>
                    <a:pt x="70" y="105"/>
                  </a:lnTo>
                  <a:lnTo>
                    <a:pt x="66" y="105"/>
                  </a:lnTo>
                  <a:lnTo>
                    <a:pt x="66" y="101"/>
                  </a:lnTo>
                  <a:lnTo>
                    <a:pt x="53" y="101"/>
                  </a:lnTo>
                  <a:lnTo>
                    <a:pt x="53" y="98"/>
                  </a:lnTo>
                  <a:lnTo>
                    <a:pt x="52" y="98"/>
                  </a:lnTo>
                  <a:lnTo>
                    <a:pt x="52" y="94"/>
                  </a:lnTo>
                  <a:lnTo>
                    <a:pt x="49" y="94"/>
                  </a:lnTo>
                  <a:lnTo>
                    <a:pt x="49" y="89"/>
                  </a:lnTo>
                  <a:lnTo>
                    <a:pt x="44" y="89"/>
                  </a:lnTo>
                  <a:lnTo>
                    <a:pt x="44" y="85"/>
                  </a:lnTo>
                  <a:lnTo>
                    <a:pt x="38" y="85"/>
                  </a:lnTo>
                  <a:lnTo>
                    <a:pt x="38" y="81"/>
                  </a:lnTo>
                  <a:lnTo>
                    <a:pt x="36" y="81"/>
                  </a:lnTo>
                  <a:lnTo>
                    <a:pt x="36" y="77"/>
                  </a:lnTo>
                  <a:lnTo>
                    <a:pt x="35" y="77"/>
                  </a:lnTo>
                  <a:lnTo>
                    <a:pt x="35" y="74"/>
                  </a:lnTo>
                  <a:lnTo>
                    <a:pt x="32" y="74"/>
                  </a:lnTo>
                  <a:lnTo>
                    <a:pt x="32" y="70"/>
                  </a:lnTo>
                  <a:lnTo>
                    <a:pt x="27" y="70"/>
                  </a:lnTo>
                  <a:lnTo>
                    <a:pt x="27" y="63"/>
                  </a:lnTo>
                  <a:lnTo>
                    <a:pt x="24" y="63"/>
                  </a:lnTo>
                  <a:lnTo>
                    <a:pt x="24" y="58"/>
                  </a:lnTo>
                  <a:lnTo>
                    <a:pt x="17" y="58"/>
                  </a:lnTo>
                  <a:lnTo>
                    <a:pt x="17" y="55"/>
                  </a:lnTo>
                  <a:lnTo>
                    <a:pt x="15" y="55"/>
                  </a:lnTo>
                  <a:lnTo>
                    <a:pt x="15" y="50"/>
                  </a:lnTo>
                  <a:lnTo>
                    <a:pt x="13" y="50"/>
                  </a:lnTo>
                  <a:lnTo>
                    <a:pt x="13" y="38"/>
                  </a:lnTo>
                  <a:lnTo>
                    <a:pt x="12" y="38"/>
                  </a:lnTo>
                  <a:lnTo>
                    <a:pt x="12" y="27"/>
                  </a:lnTo>
                  <a:lnTo>
                    <a:pt x="10" y="27"/>
                  </a:lnTo>
                  <a:lnTo>
                    <a:pt x="10" y="20"/>
                  </a:lnTo>
                  <a:lnTo>
                    <a:pt x="8" y="20"/>
                  </a:lnTo>
                  <a:lnTo>
                    <a:pt x="8" y="16"/>
                  </a:lnTo>
                  <a:lnTo>
                    <a:pt x="6" y="16"/>
                  </a:lnTo>
                  <a:lnTo>
                    <a:pt x="6" y="8"/>
                  </a:lnTo>
                  <a:lnTo>
                    <a:pt x="4" y="8"/>
                  </a:lnTo>
                  <a:lnTo>
                    <a:pt x="4" y="0"/>
                  </a:lnTo>
                  <a:lnTo>
                    <a:pt x="0" y="0"/>
                  </a:lnTo>
                </a:path>
              </a:pathLst>
            </a:cu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p>
          </p:txBody>
        </p:sp>
        <p:sp>
          <p:nvSpPr>
            <p:cNvPr id="31" name="Freeform 7"/>
            <p:cNvSpPr>
              <a:spLocks/>
            </p:cNvSpPr>
            <p:nvPr/>
          </p:nvSpPr>
          <p:spPr bwMode="auto">
            <a:xfrm>
              <a:off x="6352364" y="1904569"/>
              <a:ext cx="2443481" cy="1145161"/>
            </a:xfrm>
            <a:custGeom>
              <a:avLst/>
              <a:gdLst>
                <a:gd name="T0" fmla="*/ 191 w 191"/>
                <a:gd name="T1" fmla="*/ 90 h 90"/>
                <a:gd name="T2" fmla="*/ 63 w 191"/>
                <a:gd name="T3" fmla="*/ 90 h 90"/>
                <a:gd name="T4" fmla="*/ 63 w 191"/>
                <a:gd name="T5" fmla="*/ 75 h 90"/>
                <a:gd name="T6" fmla="*/ 54 w 191"/>
                <a:gd name="T7" fmla="*/ 75 h 90"/>
                <a:gd name="T8" fmla="*/ 54 w 191"/>
                <a:gd name="T9" fmla="*/ 60 h 90"/>
                <a:gd name="T10" fmla="*/ 45 w 191"/>
                <a:gd name="T11" fmla="*/ 60 h 90"/>
                <a:gd name="T12" fmla="*/ 45 w 191"/>
                <a:gd name="T13" fmla="*/ 45 h 90"/>
                <a:gd name="T14" fmla="*/ 36 w 191"/>
                <a:gd name="T15" fmla="*/ 45 h 90"/>
                <a:gd name="T16" fmla="*/ 36 w 191"/>
                <a:gd name="T17" fmla="*/ 29 h 90"/>
                <a:gd name="T18" fmla="*/ 34 w 191"/>
                <a:gd name="T19" fmla="*/ 29 h 90"/>
                <a:gd name="T20" fmla="*/ 34 w 191"/>
                <a:gd name="T21" fmla="*/ 15 h 90"/>
                <a:gd name="T22" fmla="*/ 24 w 191"/>
                <a:gd name="T23" fmla="*/ 15 h 90"/>
                <a:gd name="T24" fmla="*/ 24 w 191"/>
                <a:gd name="T25" fmla="*/ 0 h 90"/>
                <a:gd name="T26" fmla="*/ 0 w 191"/>
                <a:gd name="T2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1" h="90">
                  <a:moveTo>
                    <a:pt x="191" y="90"/>
                  </a:moveTo>
                  <a:lnTo>
                    <a:pt x="63" y="90"/>
                  </a:lnTo>
                  <a:lnTo>
                    <a:pt x="63" y="75"/>
                  </a:lnTo>
                  <a:lnTo>
                    <a:pt x="54" y="75"/>
                  </a:lnTo>
                  <a:lnTo>
                    <a:pt x="54" y="60"/>
                  </a:lnTo>
                  <a:lnTo>
                    <a:pt x="45" y="60"/>
                  </a:lnTo>
                  <a:lnTo>
                    <a:pt x="45" y="45"/>
                  </a:lnTo>
                  <a:lnTo>
                    <a:pt x="36" y="45"/>
                  </a:lnTo>
                  <a:lnTo>
                    <a:pt x="36" y="29"/>
                  </a:lnTo>
                  <a:lnTo>
                    <a:pt x="34" y="29"/>
                  </a:lnTo>
                  <a:lnTo>
                    <a:pt x="34" y="15"/>
                  </a:lnTo>
                  <a:lnTo>
                    <a:pt x="24" y="15"/>
                  </a:lnTo>
                  <a:lnTo>
                    <a:pt x="24" y="0"/>
                  </a:lnTo>
                  <a:lnTo>
                    <a:pt x="0" y="0"/>
                  </a:lnTo>
                </a:path>
              </a:pathLst>
            </a:cu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p>
          </p:txBody>
        </p:sp>
      </p:grpSp>
      <p:grpSp>
        <p:nvGrpSpPr>
          <p:cNvPr id="134" name="Group 133"/>
          <p:cNvGrpSpPr/>
          <p:nvPr/>
        </p:nvGrpSpPr>
        <p:grpSpPr>
          <a:xfrm>
            <a:off x="98853" y="3943158"/>
            <a:ext cx="8938808" cy="2250646"/>
            <a:chOff x="26283" y="3943158"/>
            <a:chExt cx="8938808" cy="2250646"/>
          </a:xfrm>
        </p:grpSpPr>
        <p:grpSp>
          <p:nvGrpSpPr>
            <p:cNvPr id="135" name="Group 134"/>
            <p:cNvGrpSpPr/>
            <p:nvPr/>
          </p:nvGrpSpPr>
          <p:grpSpPr>
            <a:xfrm>
              <a:off x="26283" y="4129160"/>
              <a:ext cx="3128545" cy="2064644"/>
              <a:chOff x="26283" y="1802224"/>
              <a:chExt cx="3128545" cy="2064644"/>
            </a:xfrm>
          </p:grpSpPr>
          <p:grpSp>
            <p:nvGrpSpPr>
              <p:cNvPr id="220" name="Group 219"/>
              <p:cNvGrpSpPr/>
              <p:nvPr/>
            </p:nvGrpSpPr>
            <p:grpSpPr>
              <a:xfrm>
                <a:off x="26283" y="1802224"/>
                <a:ext cx="3128545" cy="2064644"/>
                <a:chOff x="1898703" y="2238560"/>
                <a:chExt cx="4869199" cy="2784891"/>
              </a:xfrm>
            </p:grpSpPr>
            <p:grpSp>
              <p:nvGrpSpPr>
                <p:cNvPr id="224" name="Group 223"/>
                <p:cNvGrpSpPr/>
                <p:nvPr/>
              </p:nvGrpSpPr>
              <p:grpSpPr>
                <a:xfrm>
                  <a:off x="2614623" y="2396465"/>
                  <a:ext cx="3906738" cy="2171700"/>
                  <a:chOff x="836615" y="2448719"/>
                  <a:chExt cx="3906738" cy="2171700"/>
                </a:xfrm>
              </p:grpSpPr>
              <p:sp>
                <p:nvSpPr>
                  <p:cNvPr id="240" name="Freeform 239"/>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241"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242"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243"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244"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245"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246"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247" name="Line 12"/>
                  <p:cNvSpPr>
                    <a:spLocks noChangeShapeType="1"/>
                  </p:cNvSpPr>
                  <p:nvPr/>
                </p:nvSpPr>
                <p:spPr bwMode="auto">
                  <a:xfrm>
                    <a:off x="4142121"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248" name="Line 13"/>
                  <p:cNvSpPr>
                    <a:spLocks noChangeShapeType="1"/>
                  </p:cNvSpPr>
                  <p:nvPr/>
                </p:nvSpPr>
                <p:spPr bwMode="auto">
                  <a:xfrm>
                    <a:off x="3514451"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249"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250" name="Line 18"/>
                  <p:cNvSpPr>
                    <a:spLocks noChangeShapeType="1"/>
                  </p:cNvSpPr>
                  <p:nvPr/>
                </p:nvSpPr>
                <p:spPr bwMode="auto">
                  <a:xfrm>
                    <a:off x="2886781"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251" name="Line 19"/>
                  <p:cNvSpPr>
                    <a:spLocks noChangeShapeType="1"/>
                  </p:cNvSpPr>
                  <p:nvPr/>
                </p:nvSpPr>
                <p:spPr bwMode="auto">
                  <a:xfrm>
                    <a:off x="225201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252" name="Line 20"/>
                  <p:cNvSpPr>
                    <a:spLocks noChangeShapeType="1"/>
                  </p:cNvSpPr>
                  <p:nvPr/>
                </p:nvSpPr>
                <p:spPr bwMode="auto">
                  <a:xfrm>
                    <a:off x="158876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253" name="Line 21"/>
                  <p:cNvSpPr>
                    <a:spLocks noChangeShapeType="1"/>
                  </p:cNvSpPr>
                  <p:nvPr/>
                </p:nvSpPr>
                <p:spPr bwMode="auto">
                  <a:xfrm>
                    <a:off x="92551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grpSp>
            <p:sp>
              <p:nvSpPr>
                <p:cNvPr id="225" name="TextBox 224"/>
                <p:cNvSpPr txBox="1"/>
                <p:nvPr/>
              </p:nvSpPr>
              <p:spPr>
                <a:xfrm rot="16200000">
                  <a:off x="1331075" y="3262630"/>
                  <a:ext cx="1494518" cy="359262"/>
                </a:xfrm>
                <a:prstGeom prst="rect">
                  <a:avLst/>
                </a:prstGeom>
                <a:noFill/>
              </p:spPr>
              <p:txBody>
                <a:bodyPr wrap="none" rtlCol="0">
                  <a:spAutoFit/>
                </a:bodyPr>
                <a:lstStyle/>
                <a:p>
                  <a:pPr algn="ctr" fontAlgn="base">
                    <a:spcBef>
                      <a:spcPct val="0"/>
                    </a:spcBef>
                    <a:spcAft>
                      <a:spcPct val="0"/>
                    </a:spcAft>
                  </a:pPr>
                  <a:r>
                    <a:rPr lang="en-US" sz="900" dirty="0" smtClean="0">
                      <a:solidFill>
                        <a:srgbClr val="363636"/>
                      </a:solidFill>
                    </a:rPr>
                    <a:t>Probability of PFS</a:t>
                  </a:r>
                  <a:endParaRPr lang="en-US" sz="900" dirty="0">
                    <a:solidFill>
                      <a:srgbClr val="363636"/>
                    </a:solidFill>
                  </a:endParaRPr>
                </a:p>
              </p:txBody>
            </p:sp>
            <p:sp>
              <p:nvSpPr>
                <p:cNvPr id="226" name="TextBox 225"/>
                <p:cNvSpPr txBox="1"/>
                <p:nvPr/>
              </p:nvSpPr>
              <p:spPr>
                <a:xfrm>
                  <a:off x="3936463" y="4712094"/>
                  <a:ext cx="1375177" cy="311357"/>
                </a:xfrm>
                <a:prstGeom prst="rect">
                  <a:avLst/>
                </a:prstGeom>
                <a:noFill/>
              </p:spPr>
              <p:txBody>
                <a:bodyPr wrap="none" rtlCol="0">
                  <a:spAutoFit/>
                </a:bodyPr>
                <a:lstStyle/>
                <a:p>
                  <a:pPr algn="ctr" fontAlgn="base">
                    <a:spcBef>
                      <a:spcPct val="0"/>
                    </a:spcBef>
                    <a:spcAft>
                      <a:spcPct val="0"/>
                    </a:spcAft>
                  </a:pPr>
                  <a:r>
                    <a:rPr lang="en-US" sz="900" dirty="0" smtClean="0">
                      <a:solidFill>
                        <a:srgbClr val="363636"/>
                      </a:solidFill>
                    </a:rPr>
                    <a:t>Time, months</a:t>
                  </a:r>
                  <a:endParaRPr lang="en-US" sz="900" dirty="0">
                    <a:solidFill>
                      <a:srgbClr val="363636"/>
                    </a:solidFill>
                  </a:endParaRPr>
                </a:p>
              </p:txBody>
            </p:sp>
            <p:sp>
              <p:nvSpPr>
                <p:cNvPr id="227" name="TextBox 226"/>
                <p:cNvSpPr txBox="1"/>
                <p:nvPr/>
              </p:nvSpPr>
              <p:spPr>
                <a:xfrm>
                  <a:off x="2146575" y="2238560"/>
                  <a:ext cx="536898" cy="311357"/>
                </a:xfrm>
                <a:prstGeom prst="rect">
                  <a:avLst/>
                </a:prstGeom>
                <a:noFill/>
              </p:spPr>
              <p:txBody>
                <a:bodyPr wrap="none" rtlCol="0" anchor="ctr" anchorCtr="0">
                  <a:spAutoFit/>
                </a:bodyPr>
                <a:lstStyle/>
                <a:p>
                  <a:pPr algn="r"/>
                  <a:r>
                    <a:rPr lang="en-US" sz="900" dirty="0" smtClean="0"/>
                    <a:t>1.0</a:t>
                  </a:r>
                  <a:endParaRPr lang="en-US" sz="900" dirty="0"/>
                </a:p>
              </p:txBody>
            </p:sp>
            <p:sp>
              <p:nvSpPr>
                <p:cNvPr id="228" name="TextBox 227"/>
                <p:cNvSpPr txBox="1"/>
                <p:nvPr/>
              </p:nvSpPr>
              <p:spPr>
                <a:xfrm>
                  <a:off x="2146575" y="2656039"/>
                  <a:ext cx="536898" cy="311357"/>
                </a:xfrm>
                <a:prstGeom prst="rect">
                  <a:avLst/>
                </a:prstGeom>
                <a:noFill/>
              </p:spPr>
              <p:txBody>
                <a:bodyPr wrap="none" rtlCol="0" anchor="ctr" anchorCtr="0">
                  <a:spAutoFit/>
                </a:bodyPr>
                <a:lstStyle/>
                <a:p>
                  <a:pPr algn="r"/>
                  <a:r>
                    <a:rPr lang="en-US" sz="900" dirty="0" smtClean="0"/>
                    <a:t>0.8</a:t>
                  </a:r>
                  <a:endParaRPr lang="en-US" sz="900" dirty="0"/>
                </a:p>
              </p:txBody>
            </p:sp>
            <p:sp>
              <p:nvSpPr>
                <p:cNvPr id="229" name="TextBox 228"/>
                <p:cNvSpPr txBox="1"/>
                <p:nvPr/>
              </p:nvSpPr>
              <p:spPr>
                <a:xfrm>
                  <a:off x="2146575" y="3071778"/>
                  <a:ext cx="536898" cy="311357"/>
                </a:xfrm>
                <a:prstGeom prst="rect">
                  <a:avLst/>
                </a:prstGeom>
                <a:noFill/>
              </p:spPr>
              <p:txBody>
                <a:bodyPr wrap="none" rtlCol="0" anchor="ctr" anchorCtr="0">
                  <a:spAutoFit/>
                </a:bodyPr>
                <a:lstStyle/>
                <a:p>
                  <a:pPr algn="r"/>
                  <a:r>
                    <a:rPr lang="en-US" sz="900" dirty="0" smtClean="0"/>
                    <a:t>0.6</a:t>
                  </a:r>
                  <a:endParaRPr lang="en-US" sz="900" dirty="0"/>
                </a:p>
              </p:txBody>
            </p:sp>
            <p:sp>
              <p:nvSpPr>
                <p:cNvPr id="230" name="TextBox 229"/>
                <p:cNvSpPr txBox="1"/>
                <p:nvPr/>
              </p:nvSpPr>
              <p:spPr>
                <a:xfrm>
                  <a:off x="2146575" y="3487519"/>
                  <a:ext cx="536898" cy="311357"/>
                </a:xfrm>
                <a:prstGeom prst="rect">
                  <a:avLst/>
                </a:prstGeom>
                <a:noFill/>
              </p:spPr>
              <p:txBody>
                <a:bodyPr wrap="none" rtlCol="0" anchor="ctr" anchorCtr="0">
                  <a:spAutoFit/>
                </a:bodyPr>
                <a:lstStyle/>
                <a:p>
                  <a:pPr algn="r"/>
                  <a:r>
                    <a:rPr lang="en-US" sz="900" dirty="0" smtClean="0"/>
                    <a:t>0.4</a:t>
                  </a:r>
                  <a:endParaRPr lang="en-US" sz="900" dirty="0"/>
                </a:p>
              </p:txBody>
            </p:sp>
            <p:sp>
              <p:nvSpPr>
                <p:cNvPr id="231" name="TextBox 230"/>
                <p:cNvSpPr txBox="1"/>
                <p:nvPr/>
              </p:nvSpPr>
              <p:spPr>
                <a:xfrm>
                  <a:off x="2146575" y="3903259"/>
                  <a:ext cx="536898" cy="311357"/>
                </a:xfrm>
                <a:prstGeom prst="rect">
                  <a:avLst/>
                </a:prstGeom>
                <a:noFill/>
              </p:spPr>
              <p:txBody>
                <a:bodyPr wrap="none" rtlCol="0" anchor="ctr" anchorCtr="0">
                  <a:spAutoFit/>
                </a:bodyPr>
                <a:lstStyle/>
                <a:p>
                  <a:pPr algn="r"/>
                  <a:r>
                    <a:rPr lang="en-US" sz="900" dirty="0" smtClean="0"/>
                    <a:t>0.2</a:t>
                  </a:r>
                  <a:endParaRPr lang="en-US" sz="900" dirty="0"/>
                </a:p>
              </p:txBody>
            </p:sp>
            <p:sp>
              <p:nvSpPr>
                <p:cNvPr id="232" name="TextBox 231"/>
                <p:cNvSpPr txBox="1"/>
                <p:nvPr/>
              </p:nvSpPr>
              <p:spPr>
                <a:xfrm>
                  <a:off x="2296268" y="4318999"/>
                  <a:ext cx="387205" cy="311357"/>
                </a:xfrm>
                <a:prstGeom prst="rect">
                  <a:avLst/>
                </a:prstGeom>
                <a:noFill/>
              </p:spPr>
              <p:txBody>
                <a:bodyPr wrap="none" rtlCol="0" anchor="ctr" anchorCtr="0">
                  <a:spAutoFit/>
                </a:bodyPr>
                <a:lstStyle/>
                <a:p>
                  <a:pPr algn="r"/>
                  <a:r>
                    <a:rPr lang="en-US" sz="900" dirty="0" smtClean="0"/>
                    <a:t>0</a:t>
                  </a:r>
                  <a:endParaRPr lang="en-US" sz="900" dirty="0"/>
                </a:p>
              </p:txBody>
            </p:sp>
            <p:sp>
              <p:nvSpPr>
                <p:cNvPr id="233" name="TextBox 232"/>
                <p:cNvSpPr txBox="1"/>
                <p:nvPr/>
              </p:nvSpPr>
              <p:spPr>
                <a:xfrm>
                  <a:off x="2514774" y="4522748"/>
                  <a:ext cx="387205" cy="311357"/>
                </a:xfrm>
                <a:prstGeom prst="rect">
                  <a:avLst/>
                </a:prstGeom>
                <a:noFill/>
              </p:spPr>
              <p:txBody>
                <a:bodyPr wrap="none" rtlCol="0" anchor="t" anchorCtr="0">
                  <a:spAutoFit/>
                </a:bodyPr>
                <a:lstStyle/>
                <a:p>
                  <a:pPr algn="ctr"/>
                  <a:r>
                    <a:rPr lang="en-US" sz="900" dirty="0" smtClean="0"/>
                    <a:t>0</a:t>
                  </a:r>
                  <a:endParaRPr lang="en-US" sz="900" dirty="0"/>
                </a:p>
              </p:txBody>
            </p:sp>
            <p:sp>
              <p:nvSpPr>
                <p:cNvPr id="234" name="TextBox 233"/>
                <p:cNvSpPr txBox="1"/>
                <p:nvPr/>
              </p:nvSpPr>
              <p:spPr>
                <a:xfrm>
                  <a:off x="3172857" y="4522748"/>
                  <a:ext cx="387205" cy="311357"/>
                </a:xfrm>
                <a:prstGeom prst="rect">
                  <a:avLst/>
                </a:prstGeom>
                <a:noFill/>
              </p:spPr>
              <p:txBody>
                <a:bodyPr wrap="none" rtlCol="0" anchor="t" anchorCtr="0">
                  <a:spAutoFit/>
                </a:bodyPr>
                <a:lstStyle/>
                <a:p>
                  <a:pPr algn="ctr"/>
                  <a:r>
                    <a:rPr lang="en-US" sz="900" dirty="0" smtClean="0"/>
                    <a:t>6</a:t>
                  </a:r>
                  <a:endParaRPr lang="en-US" sz="900" dirty="0"/>
                </a:p>
              </p:txBody>
            </p:sp>
            <p:sp>
              <p:nvSpPr>
                <p:cNvPr id="235" name="TextBox 234"/>
                <p:cNvSpPr txBox="1"/>
                <p:nvPr/>
              </p:nvSpPr>
              <p:spPr>
                <a:xfrm>
                  <a:off x="3788358" y="4522748"/>
                  <a:ext cx="487000" cy="311357"/>
                </a:xfrm>
                <a:prstGeom prst="rect">
                  <a:avLst/>
                </a:prstGeom>
                <a:noFill/>
              </p:spPr>
              <p:txBody>
                <a:bodyPr wrap="none" rtlCol="0" anchor="t" anchorCtr="0">
                  <a:spAutoFit/>
                </a:bodyPr>
                <a:lstStyle/>
                <a:p>
                  <a:pPr algn="ctr"/>
                  <a:r>
                    <a:rPr lang="en-US" sz="900" dirty="0" smtClean="0"/>
                    <a:t>12</a:t>
                  </a:r>
                  <a:endParaRPr lang="en-US" sz="900" dirty="0"/>
                </a:p>
              </p:txBody>
            </p:sp>
            <p:sp>
              <p:nvSpPr>
                <p:cNvPr id="236" name="TextBox 235"/>
                <p:cNvSpPr txBox="1"/>
                <p:nvPr/>
              </p:nvSpPr>
              <p:spPr>
                <a:xfrm>
                  <a:off x="4430037" y="4522748"/>
                  <a:ext cx="487000" cy="311357"/>
                </a:xfrm>
                <a:prstGeom prst="rect">
                  <a:avLst/>
                </a:prstGeom>
                <a:noFill/>
              </p:spPr>
              <p:txBody>
                <a:bodyPr wrap="none" rtlCol="0" anchor="t" anchorCtr="0">
                  <a:spAutoFit/>
                </a:bodyPr>
                <a:lstStyle/>
                <a:p>
                  <a:pPr algn="ctr"/>
                  <a:r>
                    <a:rPr lang="en-US" sz="900" dirty="0" smtClean="0"/>
                    <a:t>18</a:t>
                  </a:r>
                  <a:endParaRPr lang="en-US" sz="900" dirty="0"/>
                </a:p>
              </p:txBody>
            </p:sp>
            <p:sp>
              <p:nvSpPr>
                <p:cNvPr id="237" name="TextBox 236"/>
                <p:cNvSpPr txBox="1"/>
                <p:nvPr/>
              </p:nvSpPr>
              <p:spPr>
                <a:xfrm>
                  <a:off x="5045228" y="4522748"/>
                  <a:ext cx="487000" cy="311357"/>
                </a:xfrm>
                <a:prstGeom prst="rect">
                  <a:avLst/>
                </a:prstGeom>
                <a:noFill/>
              </p:spPr>
              <p:txBody>
                <a:bodyPr wrap="none" rtlCol="0" anchor="t" anchorCtr="0">
                  <a:spAutoFit/>
                </a:bodyPr>
                <a:lstStyle/>
                <a:p>
                  <a:pPr algn="ctr"/>
                  <a:r>
                    <a:rPr lang="en-US" sz="900" dirty="0" smtClean="0"/>
                    <a:t>24</a:t>
                  </a:r>
                  <a:endParaRPr lang="en-US" sz="900" dirty="0"/>
                </a:p>
              </p:txBody>
            </p:sp>
            <p:sp>
              <p:nvSpPr>
                <p:cNvPr id="238" name="TextBox 237"/>
                <p:cNvSpPr txBox="1"/>
                <p:nvPr/>
              </p:nvSpPr>
              <p:spPr>
                <a:xfrm>
                  <a:off x="5682363" y="4522748"/>
                  <a:ext cx="487000" cy="311357"/>
                </a:xfrm>
                <a:prstGeom prst="rect">
                  <a:avLst/>
                </a:prstGeom>
                <a:noFill/>
              </p:spPr>
              <p:txBody>
                <a:bodyPr wrap="none" rtlCol="0" anchor="t" anchorCtr="0">
                  <a:spAutoFit/>
                </a:bodyPr>
                <a:lstStyle/>
                <a:p>
                  <a:pPr algn="ctr"/>
                  <a:r>
                    <a:rPr lang="en-US" sz="900" dirty="0" smtClean="0"/>
                    <a:t>30</a:t>
                  </a:r>
                  <a:endParaRPr lang="en-US" sz="900" dirty="0"/>
                </a:p>
              </p:txBody>
            </p:sp>
            <p:sp>
              <p:nvSpPr>
                <p:cNvPr id="239" name="TextBox 238"/>
                <p:cNvSpPr txBox="1"/>
                <p:nvPr/>
              </p:nvSpPr>
              <p:spPr>
                <a:xfrm>
                  <a:off x="6280902" y="4522748"/>
                  <a:ext cx="487000" cy="311357"/>
                </a:xfrm>
                <a:prstGeom prst="rect">
                  <a:avLst/>
                </a:prstGeom>
                <a:noFill/>
              </p:spPr>
              <p:txBody>
                <a:bodyPr wrap="none" rtlCol="0" anchor="t" anchorCtr="0">
                  <a:spAutoFit/>
                </a:bodyPr>
                <a:lstStyle/>
                <a:p>
                  <a:pPr algn="ctr"/>
                  <a:r>
                    <a:rPr lang="en-US" sz="900" dirty="0" smtClean="0"/>
                    <a:t>36</a:t>
                  </a:r>
                  <a:endParaRPr lang="en-US" sz="900" dirty="0"/>
                </a:p>
              </p:txBody>
            </p:sp>
          </p:grpSp>
          <p:sp>
            <p:nvSpPr>
              <p:cNvPr id="221" name="TextBox 220"/>
              <p:cNvSpPr txBox="1"/>
              <p:nvPr/>
            </p:nvSpPr>
            <p:spPr>
              <a:xfrm>
                <a:off x="1082585" y="2582450"/>
                <a:ext cx="659155" cy="230832"/>
              </a:xfrm>
              <a:prstGeom prst="rect">
                <a:avLst/>
              </a:prstGeom>
              <a:noFill/>
            </p:spPr>
            <p:txBody>
              <a:bodyPr wrap="none" rtlCol="0">
                <a:spAutoFit/>
              </a:bodyPr>
              <a:lstStyle/>
              <a:p>
                <a:r>
                  <a:rPr lang="en-US" sz="900" dirty="0" smtClean="0"/>
                  <a:t>4 months</a:t>
                </a:r>
                <a:endParaRPr lang="en-US" sz="900" dirty="0"/>
              </a:p>
            </p:txBody>
          </p:sp>
          <p:cxnSp>
            <p:nvCxnSpPr>
              <p:cNvPr id="222" name="Straight Connector 221"/>
              <p:cNvCxnSpPr/>
              <p:nvPr/>
            </p:nvCxnSpPr>
            <p:spPr>
              <a:xfrm>
                <a:off x="530511" y="2690053"/>
                <a:ext cx="314438" cy="0"/>
              </a:xfrm>
              <a:prstGeom prst="line">
                <a:avLst/>
              </a:prstGeom>
              <a:ln w="12700">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841064" y="2690053"/>
                <a:ext cx="0" cy="769969"/>
              </a:xfrm>
              <a:prstGeom prst="line">
                <a:avLst/>
              </a:prstGeom>
              <a:ln w="12700">
                <a:solidFill>
                  <a:srgbClr val="000000"/>
                </a:solidFill>
                <a:prstDash val="sysDash"/>
              </a:ln>
            </p:spPr>
            <p:style>
              <a:lnRef idx="1">
                <a:schemeClr val="accent1"/>
              </a:lnRef>
              <a:fillRef idx="0">
                <a:schemeClr val="accent1"/>
              </a:fillRef>
              <a:effectRef idx="0">
                <a:schemeClr val="accent1"/>
              </a:effectRef>
              <a:fontRef idx="minor">
                <a:schemeClr val="tx1"/>
              </a:fontRef>
            </p:style>
          </p:cxnSp>
        </p:grpSp>
        <p:grpSp>
          <p:nvGrpSpPr>
            <p:cNvPr id="136" name="Group 135"/>
            <p:cNvGrpSpPr/>
            <p:nvPr/>
          </p:nvGrpSpPr>
          <p:grpSpPr>
            <a:xfrm>
              <a:off x="3088162" y="4129160"/>
              <a:ext cx="2969283" cy="2064644"/>
              <a:chOff x="2146575" y="2238560"/>
              <a:chExt cx="4621327" cy="2784891"/>
            </a:xfrm>
          </p:grpSpPr>
          <p:grpSp>
            <p:nvGrpSpPr>
              <p:cNvPr id="191" name="Group 190"/>
              <p:cNvGrpSpPr/>
              <p:nvPr/>
            </p:nvGrpSpPr>
            <p:grpSpPr>
              <a:xfrm>
                <a:off x="2614623" y="2396465"/>
                <a:ext cx="3906738" cy="2171700"/>
                <a:chOff x="836615" y="2448719"/>
                <a:chExt cx="3906738" cy="2171700"/>
              </a:xfrm>
            </p:grpSpPr>
            <p:sp>
              <p:nvSpPr>
                <p:cNvPr id="206" name="Freeform 205"/>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207"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208"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209"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210"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211"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212"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213" name="Line 12"/>
                <p:cNvSpPr>
                  <a:spLocks noChangeShapeType="1"/>
                </p:cNvSpPr>
                <p:nvPr/>
              </p:nvSpPr>
              <p:spPr bwMode="auto">
                <a:xfrm>
                  <a:off x="4142121"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214" name="Line 13"/>
                <p:cNvSpPr>
                  <a:spLocks noChangeShapeType="1"/>
                </p:cNvSpPr>
                <p:nvPr/>
              </p:nvSpPr>
              <p:spPr bwMode="auto">
                <a:xfrm>
                  <a:off x="3514451"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215"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216" name="Line 18"/>
                <p:cNvSpPr>
                  <a:spLocks noChangeShapeType="1"/>
                </p:cNvSpPr>
                <p:nvPr/>
              </p:nvSpPr>
              <p:spPr bwMode="auto">
                <a:xfrm>
                  <a:off x="2886781"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217" name="Line 19"/>
                <p:cNvSpPr>
                  <a:spLocks noChangeShapeType="1"/>
                </p:cNvSpPr>
                <p:nvPr/>
              </p:nvSpPr>
              <p:spPr bwMode="auto">
                <a:xfrm>
                  <a:off x="225201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218" name="Line 20"/>
                <p:cNvSpPr>
                  <a:spLocks noChangeShapeType="1"/>
                </p:cNvSpPr>
                <p:nvPr/>
              </p:nvSpPr>
              <p:spPr bwMode="auto">
                <a:xfrm>
                  <a:off x="158876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219" name="Line 21"/>
                <p:cNvSpPr>
                  <a:spLocks noChangeShapeType="1"/>
                </p:cNvSpPr>
                <p:nvPr/>
              </p:nvSpPr>
              <p:spPr bwMode="auto">
                <a:xfrm>
                  <a:off x="92551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grpSp>
          <p:sp>
            <p:nvSpPr>
              <p:cNvPr id="192" name="TextBox 191"/>
              <p:cNvSpPr txBox="1"/>
              <p:nvPr/>
            </p:nvSpPr>
            <p:spPr>
              <a:xfrm>
                <a:off x="3936463" y="4712094"/>
                <a:ext cx="1375177" cy="311357"/>
              </a:xfrm>
              <a:prstGeom prst="rect">
                <a:avLst/>
              </a:prstGeom>
              <a:noFill/>
            </p:spPr>
            <p:txBody>
              <a:bodyPr wrap="none" rtlCol="0">
                <a:spAutoFit/>
              </a:bodyPr>
              <a:lstStyle/>
              <a:p>
                <a:pPr algn="ctr" fontAlgn="base">
                  <a:spcBef>
                    <a:spcPct val="0"/>
                  </a:spcBef>
                  <a:spcAft>
                    <a:spcPct val="0"/>
                  </a:spcAft>
                </a:pPr>
                <a:r>
                  <a:rPr lang="en-US" sz="900" dirty="0" smtClean="0">
                    <a:solidFill>
                      <a:srgbClr val="363636"/>
                    </a:solidFill>
                  </a:rPr>
                  <a:t>Time, months</a:t>
                </a:r>
                <a:endParaRPr lang="en-US" sz="900" dirty="0">
                  <a:solidFill>
                    <a:srgbClr val="363636"/>
                  </a:solidFill>
                </a:endParaRPr>
              </a:p>
            </p:txBody>
          </p:sp>
          <p:sp>
            <p:nvSpPr>
              <p:cNvPr id="193" name="TextBox 192"/>
              <p:cNvSpPr txBox="1"/>
              <p:nvPr/>
            </p:nvSpPr>
            <p:spPr>
              <a:xfrm>
                <a:off x="2146575" y="2238560"/>
                <a:ext cx="536897" cy="311357"/>
              </a:xfrm>
              <a:prstGeom prst="rect">
                <a:avLst/>
              </a:prstGeom>
              <a:noFill/>
            </p:spPr>
            <p:txBody>
              <a:bodyPr wrap="none" rtlCol="0" anchor="ctr" anchorCtr="0">
                <a:spAutoFit/>
              </a:bodyPr>
              <a:lstStyle/>
              <a:p>
                <a:pPr algn="r"/>
                <a:r>
                  <a:rPr lang="en-US" sz="900" dirty="0" smtClean="0"/>
                  <a:t>1.0</a:t>
                </a:r>
                <a:endParaRPr lang="en-US" sz="900" dirty="0"/>
              </a:p>
            </p:txBody>
          </p:sp>
          <p:sp>
            <p:nvSpPr>
              <p:cNvPr id="194" name="TextBox 193"/>
              <p:cNvSpPr txBox="1"/>
              <p:nvPr/>
            </p:nvSpPr>
            <p:spPr>
              <a:xfrm>
                <a:off x="2146575" y="2656039"/>
                <a:ext cx="536898" cy="311357"/>
              </a:xfrm>
              <a:prstGeom prst="rect">
                <a:avLst/>
              </a:prstGeom>
              <a:noFill/>
            </p:spPr>
            <p:txBody>
              <a:bodyPr wrap="none" rtlCol="0" anchor="ctr" anchorCtr="0">
                <a:spAutoFit/>
              </a:bodyPr>
              <a:lstStyle/>
              <a:p>
                <a:pPr algn="r"/>
                <a:r>
                  <a:rPr lang="en-US" sz="900" dirty="0" smtClean="0"/>
                  <a:t>0.8</a:t>
                </a:r>
                <a:endParaRPr lang="en-US" sz="900" dirty="0"/>
              </a:p>
            </p:txBody>
          </p:sp>
          <p:sp>
            <p:nvSpPr>
              <p:cNvPr id="195" name="TextBox 194"/>
              <p:cNvSpPr txBox="1"/>
              <p:nvPr/>
            </p:nvSpPr>
            <p:spPr>
              <a:xfrm>
                <a:off x="2146575" y="3071778"/>
                <a:ext cx="536898" cy="311357"/>
              </a:xfrm>
              <a:prstGeom prst="rect">
                <a:avLst/>
              </a:prstGeom>
              <a:noFill/>
            </p:spPr>
            <p:txBody>
              <a:bodyPr wrap="none" rtlCol="0" anchor="ctr" anchorCtr="0">
                <a:spAutoFit/>
              </a:bodyPr>
              <a:lstStyle/>
              <a:p>
                <a:pPr algn="r"/>
                <a:r>
                  <a:rPr lang="en-US" sz="900" dirty="0" smtClean="0"/>
                  <a:t>0.6</a:t>
                </a:r>
                <a:endParaRPr lang="en-US" sz="900" dirty="0"/>
              </a:p>
            </p:txBody>
          </p:sp>
          <p:sp>
            <p:nvSpPr>
              <p:cNvPr id="196" name="TextBox 195"/>
              <p:cNvSpPr txBox="1"/>
              <p:nvPr/>
            </p:nvSpPr>
            <p:spPr>
              <a:xfrm>
                <a:off x="2146575" y="3487519"/>
                <a:ext cx="536898" cy="311357"/>
              </a:xfrm>
              <a:prstGeom prst="rect">
                <a:avLst/>
              </a:prstGeom>
              <a:noFill/>
            </p:spPr>
            <p:txBody>
              <a:bodyPr wrap="none" rtlCol="0" anchor="ctr" anchorCtr="0">
                <a:spAutoFit/>
              </a:bodyPr>
              <a:lstStyle/>
              <a:p>
                <a:pPr algn="r"/>
                <a:r>
                  <a:rPr lang="en-US" sz="900" dirty="0" smtClean="0"/>
                  <a:t>0.4</a:t>
                </a:r>
                <a:endParaRPr lang="en-US" sz="900" dirty="0"/>
              </a:p>
            </p:txBody>
          </p:sp>
          <p:sp>
            <p:nvSpPr>
              <p:cNvPr id="197" name="TextBox 196"/>
              <p:cNvSpPr txBox="1"/>
              <p:nvPr/>
            </p:nvSpPr>
            <p:spPr>
              <a:xfrm>
                <a:off x="2146575" y="3903259"/>
                <a:ext cx="536898" cy="311357"/>
              </a:xfrm>
              <a:prstGeom prst="rect">
                <a:avLst/>
              </a:prstGeom>
              <a:noFill/>
            </p:spPr>
            <p:txBody>
              <a:bodyPr wrap="none" rtlCol="0" anchor="ctr" anchorCtr="0">
                <a:spAutoFit/>
              </a:bodyPr>
              <a:lstStyle/>
              <a:p>
                <a:pPr algn="r"/>
                <a:r>
                  <a:rPr lang="en-US" sz="900" dirty="0" smtClean="0"/>
                  <a:t>0.2</a:t>
                </a:r>
                <a:endParaRPr lang="en-US" sz="900" dirty="0"/>
              </a:p>
            </p:txBody>
          </p:sp>
          <p:sp>
            <p:nvSpPr>
              <p:cNvPr id="198" name="TextBox 197"/>
              <p:cNvSpPr txBox="1"/>
              <p:nvPr/>
            </p:nvSpPr>
            <p:spPr>
              <a:xfrm>
                <a:off x="2296267" y="4318999"/>
                <a:ext cx="387205" cy="311357"/>
              </a:xfrm>
              <a:prstGeom prst="rect">
                <a:avLst/>
              </a:prstGeom>
              <a:noFill/>
            </p:spPr>
            <p:txBody>
              <a:bodyPr wrap="none" rtlCol="0" anchor="ctr" anchorCtr="0">
                <a:spAutoFit/>
              </a:bodyPr>
              <a:lstStyle/>
              <a:p>
                <a:pPr algn="r"/>
                <a:r>
                  <a:rPr lang="en-US" sz="900" dirty="0" smtClean="0"/>
                  <a:t>0</a:t>
                </a:r>
                <a:endParaRPr lang="en-US" sz="900" dirty="0"/>
              </a:p>
            </p:txBody>
          </p:sp>
          <p:sp>
            <p:nvSpPr>
              <p:cNvPr id="199" name="TextBox 198"/>
              <p:cNvSpPr txBox="1"/>
              <p:nvPr/>
            </p:nvSpPr>
            <p:spPr>
              <a:xfrm>
                <a:off x="2514774" y="4522748"/>
                <a:ext cx="387205" cy="311357"/>
              </a:xfrm>
              <a:prstGeom prst="rect">
                <a:avLst/>
              </a:prstGeom>
              <a:noFill/>
            </p:spPr>
            <p:txBody>
              <a:bodyPr wrap="none" rtlCol="0" anchor="t" anchorCtr="0">
                <a:spAutoFit/>
              </a:bodyPr>
              <a:lstStyle/>
              <a:p>
                <a:pPr algn="ctr"/>
                <a:r>
                  <a:rPr lang="en-US" sz="900" dirty="0" smtClean="0"/>
                  <a:t>0</a:t>
                </a:r>
                <a:endParaRPr lang="en-US" sz="900" dirty="0"/>
              </a:p>
            </p:txBody>
          </p:sp>
          <p:sp>
            <p:nvSpPr>
              <p:cNvPr id="200" name="TextBox 199"/>
              <p:cNvSpPr txBox="1"/>
              <p:nvPr/>
            </p:nvSpPr>
            <p:spPr>
              <a:xfrm>
                <a:off x="3172858" y="4522748"/>
                <a:ext cx="387205" cy="311357"/>
              </a:xfrm>
              <a:prstGeom prst="rect">
                <a:avLst/>
              </a:prstGeom>
              <a:noFill/>
            </p:spPr>
            <p:txBody>
              <a:bodyPr wrap="none" rtlCol="0" anchor="t" anchorCtr="0">
                <a:spAutoFit/>
              </a:bodyPr>
              <a:lstStyle/>
              <a:p>
                <a:pPr algn="ctr"/>
                <a:r>
                  <a:rPr lang="en-US" sz="900" dirty="0" smtClean="0"/>
                  <a:t>6</a:t>
                </a:r>
                <a:endParaRPr lang="en-US" sz="900" dirty="0"/>
              </a:p>
            </p:txBody>
          </p:sp>
          <p:sp>
            <p:nvSpPr>
              <p:cNvPr id="201" name="TextBox 200"/>
              <p:cNvSpPr txBox="1"/>
              <p:nvPr/>
            </p:nvSpPr>
            <p:spPr>
              <a:xfrm>
                <a:off x="3788358" y="4522748"/>
                <a:ext cx="487000" cy="311357"/>
              </a:xfrm>
              <a:prstGeom prst="rect">
                <a:avLst/>
              </a:prstGeom>
              <a:noFill/>
            </p:spPr>
            <p:txBody>
              <a:bodyPr wrap="none" rtlCol="0" anchor="t" anchorCtr="0">
                <a:spAutoFit/>
              </a:bodyPr>
              <a:lstStyle/>
              <a:p>
                <a:pPr algn="ctr"/>
                <a:r>
                  <a:rPr lang="en-US" sz="900" dirty="0" smtClean="0"/>
                  <a:t>12</a:t>
                </a:r>
                <a:endParaRPr lang="en-US" sz="900" dirty="0"/>
              </a:p>
            </p:txBody>
          </p:sp>
          <p:sp>
            <p:nvSpPr>
              <p:cNvPr id="202" name="TextBox 201"/>
              <p:cNvSpPr txBox="1"/>
              <p:nvPr/>
            </p:nvSpPr>
            <p:spPr>
              <a:xfrm>
                <a:off x="4430037" y="4522748"/>
                <a:ext cx="487000" cy="311357"/>
              </a:xfrm>
              <a:prstGeom prst="rect">
                <a:avLst/>
              </a:prstGeom>
              <a:noFill/>
            </p:spPr>
            <p:txBody>
              <a:bodyPr wrap="none" rtlCol="0" anchor="t" anchorCtr="0">
                <a:spAutoFit/>
              </a:bodyPr>
              <a:lstStyle/>
              <a:p>
                <a:pPr algn="ctr"/>
                <a:r>
                  <a:rPr lang="en-US" sz="900" dirty="0" smtClean="0"/>
                  <a:t>18</a:t>
                </a:r>
                <a:endParaRPr lang="en-US" sz="900" dirty="0"/>
              </a:p>
            </p:txBody>
          </p:sp>
          <p:sp>
            <p:nvSpPr>
              <p:cNvPr id="203" name="TextBox 202"/>
              <p:cNvSpPr txBox="1"/>
              <p:nvPr/>
            </p:nvSpPr>
            <p:spPr>
              <a:xfrm>
                <a:off x="5045228" y="4522748"/>
                <a:ext cx="487000" cy="311357"/>
              </a:xfrm>
              <a:prstGeom prst="rect">
                <a:avLst/>
              </a:prstGeom>
              <a:noFill/>
            </p:spPr>
            <p:txBody>
              <a:bodyPr wrap="none" rtlCol="0" anchor="t" anchorCtr="0">
                <a:spAutoFit/>
              </a:bodyPr>
              <a:lstStyle/>
              <a:p>
                <a:pPr algn="ctr"/>
                <a:r>
                  <a:rPr lang="en-US" sz="900" dirty="0" smtClean="0"/>
                  <a:t>24</a:t>
                </a:r>
                <a:endParaRPr lang="en-US" sz="900" dirty="0"/>
              </a:p>
            </p:txBody>
          </p:sp>
          <p:sp>
            <p:nvSpPr>
              <p:cNvPr id="204" name="TextBox 203"/>
              <p:cNvSpPr txBox="1"/>
              <p:nvPr/>
            </p:nvSpPr>
            <p:spPr>
              <a:xfrm>
                <a:off x="5682362" y="4522748"/>
                <a:ext cx="487000" cy="311357"/>
              </a:xfrm>
              <a:prstGeom prst="rect">
                <a:avLst/>
              </a:prstGeom>
              <a:noFill/>
            </p:spPr>
            <p:txBody>
              <a:bodyPr wrap="none" rtlCol="0" anchor="t" anchorCtr="0">
                <a:spAutoFit/>
              </a:bodyPr>
              <a:lstStyle/>
              <a:p>
                <a:pPr algn="ctr"/>
                <a:r>
                  <a:rPr lang="en-US" sz="900" dirty="0" smtClean="0"/>
                  <a:t>30</a:t>
                </a:r>
                <a:endParaRPr lang="en-US" sz="900" dirty="0"/>
              </a:p>
            </p:txBody>
          </p:sp>
          <p:sp>
            <p:nvSpPr>
              <p:cNvPr id="205" name="TextBox 204"/>
              <p:cNvSpPr txBox="1"/>
              <p:nvPr/>
            </p:nvSpPr>
            <p:spPr>
              <a:xfrm>
                <a:off x="6280902" y="4522748"/>
                <a:ext cx="487000" cy="311357"/>
              </a:xfrm>
              <a:prstGeom prst="rect">
                <a:avLst/>
              </a:prstGeom>
              <a:noFill/>
            </p:spPr>
            <p:txBody>
              <a:bodyPr wrap="none" rtlCol="0" anchor="t" anchorCtr="0">
                <a:spAutoFit/>
              </a:bodyPr>
              <a:lstStyle/>
              <a:p>
                <a:pPr algn="ctr"/>
                <a:r>
                  <a:rPr lang="en-US" sz="900" dirty="0" smtClean="0"/>
                  <a:t>36</a:t>
                </a:r>
                <a:endParaRPr lang="en-US" sz="900" dirty="0"/>
              </a:p>
            </p:txBody>
          </p:sp>
        </p:grpSp>
        <p:cxnSp>
          <p:nvCxnSpPr>
            <p:cNvPr id="137" name="Straight Connector 136"/>
            <p:cNvCxnSpPr/>
            <p:nvPr/>
          </p:nvCxnSpPr>
          <p:spPr>
            <a:xfrm>
              <a:off x="3433128" y="5016989"/>
              <a:ext cx="1149530" cy="0"/>
            </a:xfrm>
            <a:prstGeom prst="line">
              <a:avLst/>
            </a:prstGeom>
            <a:ln w="12700">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3663837" y="5016989"/>
              <a:ext cx="0" cy="769969"/>
            </a:xfrm>
            <a:prstGeom prst="line">
              <a:avLst/>
            </a:prstGeom>
            <a:ln w="12700">
              <a:solidFill>
                <a:srgbClr val="000000"/>
              </a:solidFill>
              <a:prstDash val="sysDash"/>
            </a:ln>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3614028" y="5458781"/>
              <a:ext cx="659155" cy="230832"/>
            </a:xfrm>
            <a:prstGeom prst="rect">
              <a:avLst/>
            </a:prstGeom>
            <a:noFill/>
          </p:spPr>
          <p:txBody>
            <a:bodyPr wrap="none" rtlCol="0">
              <a:spAutoFit/>
            </a:bodyPr>
            <a:lstStyle/>
            <a:p>
              <a:r>
                <a:rPr lang="en-US" sz="900" dirty="0" smtClean="0"/>
                <a:t>3 months</a:t>
              </a:r>
              <a:endParaRPr lang="en-US" sz="900" dirty="0"/>
            </a:p>
          </p:txBody>
        </p:sp>
        <p:sp>
          <p:nvSpPr>
            <p:cNvPr id="140" name="TextBox 139"/>
            <p:cNvSpPr txBox="1"/>
            <p:nvPr/>
          </p:nvSpPr>
          <p:spPr>
            <a:xfrm>
              <a:off x="4608691" y="4801766"/>
              <a:ext cx="723275" cy="230832"/>
            </a:xfrm>
            <a:prstGeom prst="rect">
              <a:avLst/>
            </a:prstGeom>
            <a:noFill/>
          </p:spPr>
          <p:txBody>
            <a:bodyPr wrap="none" rtlCol="0">
              <a:spAutoFit/>
            </a:bodyPr>
            <a:lstStyle/>
            <a:p>
              <a:r>
                <a:rPr lang="en-US" sz="900" dirty="0" smtClean="0"/>
                <a:t>16 months</a:t>
              </a:r>
              <a:endParaRPr lang="en-US" sz="900" dirty="0"/>
            </a:p>
          </p:txBody>
        </p:sp>
        <p:cxnSp>
          <p:nvCxnSpPr>
            <p:cNvPr id="141" name="Straight Connector 140"/>
            <p:cNvCxnSpPr/>
            <p:nvPr/>
          </p:nvCxnSpPr>
          <p:spPr>
            <a:xfrm>
              <a:off x="4582658" y="5016989"/>
              <a:ext cx="0" cy="769969"/>
            </a:xfrm>
            <a:prstGeom prst="line">
              <a:avLst/>
            </a:prstGeom>
            <a:ln w="12700">
              <a:solidFill>
                <a:srgbClr val="000000"/>
              </a:solidFill>
              <a:prstDash val="sysDash"/>
            </a:ln>
          </p:spPr>
          <p:style>
            <a:lnRef idx="1">
              <a:schemeClr val="accent1"/>
            </a:lnRef>
            <a:fillRef idx="0">
              <a:schemeClr val="accent1"/>
            </a:fillRef>
            <a:effectRef idx="0">
              <a:schemeClr val="accent1"/>
            </a:effectRef>
            <a:fontRef idx="minor">
              <a:schemeClr val="tx1"/>
            </a:fontRef>
          </p:style>
        </p:cxnSp>
        <p:grpSp>
          <p:nvGrpSpPr>
            <p:cNvPr id="142" name="Group 141"/>
            <p:cNvGrpSpPr/>
            <p:nvPr/>
          </p:nvGrpSpPr>
          <p:grpSpPr>
            <a:xfrm>
              <a:off x="5995808" y="4129160"/>
              <a:ext cx="2969283" cy="2064644"/>
              <a:chOff x="2146575" y="2238560"/>
              <a:chExt cx="4621327" cy="2784891"/>
            </a:xfrm>
          </p:grpSpPr>
          <p:grpSp>
            <p:nvGrpSpPr>
              <p:cNvPr id="162" name="Group 161"/>
              <p:cNvGrpSpPr/>
              <p:nvPr/>
            </p:nvGrpSpPr>
            <p:grpSpPr>
              <a:xfrm>
                <a:off x="2614623" y="2396465"/>
                <a:ext cx="3906738" cy="2171700"/>
                <a:chOff x="836615" y="2448719"/>
                <a:chExt cx="3906738" cy="2171700"/>
              </a:xfrm>
            </p:grpSpPr>
            <p:sp>
              <p:nvSpPr>
                <p:cNvPr id="177"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178"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179"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180"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181"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182"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183" name="Line 12"/>
                <p:cNvSpPr>
                  <a:spLocks noChangeShapeType="1"/>
                </p:cNvSpPr>
                <p:nvPr/>
              </p:nvSpPr>
              <p:spPr bwMode="auto">
                <a:xfrm>
                  <a:off x="4142121"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184" name="Line 13"/>
                <p:cNvSpPr>
                  <a:spLocks noChangeShapeType="1"/>
                </p:cNvSpPr>
                <p:nvPr/>
              </p:nvSpPr>
              <p:spPr bwMode="auto">
                <a:xfrm>
                  <a:off x="3514451"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185"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186" name="Line 18"/>
                <p:cNvSpPr>
                  <a:spLocks noChangeShapeType="1"/>
                </p:cNvSpPr>
                <p:nvPr/>
              </p:nvSpPr>
              <p:spPr bwMode="auto">
                <a:xfrm>
                  <a:off x="2886781"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187" name="Line 19"/>
                <p:cNvSpPr>
                  <a:spLocks noChangeShapeType="1"/>
                </p:cNvSpPr>
                <p:nvPr/>
              </p:nvSpPr>
              <p:spPr bwMode="auto">
                <a:xfrm>
                  <a:off x="225201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188" name="Line 20"/>
                <p:cNvSpPr>
                  <a:spLocks noChangeShapeType="1"/>
                </p:cNvSpPr>
                <p:nvPr/>
              </p:nvSpPr>
              <p:spPr bwMode="auto">
                <a:xfrm>
                  <a:off x="158876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189" name="Line 21"/>
                <p:cNvSpPr>
                  <a:spLocks noChangeShapeType="1"/>
                </p:cNvSpPr>
                <p:nvPr/>
              </p:nvSpPr>
              <p:spPr bwMode="auto">
                <a:xfrm>
                  <a:off x="92551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190" name="Freeform 189"/>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grpSp>
          <p:sp>
            <p:nvSpPr>
              <p:cNvPr id="163" name="TextBox 162"/>
              <p:cNvSpPr txBox="1"/>
              <p:nvPr/>
            </p:nvSpPr>
            <p:spPr>
              <a:xfrm>
                <a:off x="3936463" y="4712094"/>
                <a:ext cx="1375177" cy="311357"/>
              </a:xfrm>
              <a:prstGeom prst="rect">
                <a:avLst/>
              </a:prstGeom>
              <a:noFill/>
            </p:spPr>
            <p:txBody>
              <a:bodyPr wrap="none" rtlCol="0">
                <a:spAutoFit/>
              </a:bodyPr>
              <a:lstStyle/>
              <a:p>
                <a:pPr algn="ctr" fontAlgn="base">
                  <a:spcBef>
                    <a:spcPct val="0"/>
                  </a:spcBef>
                  <a:spcAft>
                    <a:spcPct val="0"/>
                  </a:spcAft>
                </a:pPr>
                <a:r>
                  <a:rPr lang="en-US" sz="900" dirty="0" smtClean="0">
                    <a:solidFill>
                      <a:srgbClr val="363636"/>
                    </a:solidFill>
                  </a:rPr>
                  <a:t>Time, months</a:t>
                </a:r>
                <a:endParaRPr lang="en-US" sz="900" dirty="0">
                  <a:solidFill>
                    <a:srgbClr val="363636"/>
                  </a:solidFill>
                </a:endParaRPr>
              </a:p>
            </p:txBody>
          </p:sp>
          <p:sp>
            <p:nvSpPr>
              <p:cNvPr id="164" name="TextBox 163"/>
              <p:cNvSpPr txBox="1"/>
              <p:nvPr/>
            </p:nvSpPr>
            <p:spPr>
              <a:xfrm>
                <a:off x="2146575" y="2238560"/>
                <a:ext cx="536897" cy="311357"/>
              </a:xfrm>
              <a:prstGeom prst="rect">
                <a:avLst/>
              </a:prstGeom>
              <a:noFill/>
            </p:spPr>
            <p:txBody>
              <a:bodyPr wrap="none" rtlCol="0" anchor="ctr" anchorCtr="0">
                <a:spAutoFit/>
              </a:bodyPr>
              <a:lstStyle/>
              <a:p>
                <a:pPr algn="r"/>
                <a:r>
                  <a:rPr lang="en-US" sz="900" dirty="0" smtClean="0"/>
                  <a:t>1.0</a:t>
                </a:r>
                <a:endParaRPr lang="en-US" sz="900" dirty="0"/>
              </a:p>
            </p:txBody>
          </p:sp>
          <p:sp>
            <p:nvSpPr>
              <p:cNvPr id="165" name="TextBox 164"/>
              <p:cNvSpPr txBox="1"/>
              <p:nvPr/>
            </p:nvSpPr>
            <p:spPr>
              <a:xfrm>
                <a:off x="2146575" y="2656039"/>
                <a:ext cx="536898" cy="311357"/>
              </a:xfrm>
              <a:prstGeom prst="rect">
                <a:avLst/>
              </a:prstGeom>
              <a:noFill/>
            </p:spPr>
            <p:txBody>
              <a:bodyPr wrap="none" rtlCol="0" anchor="ctr" anchorCtr="0">
                <a:spAutoFit/>
              </a:bodyPr>
              <a:lstStyle/>
              <a:p>
                <a:pPr algn="r"/>
                <a:r>
                  <a:rPr lang="en-US" sz="900" dirty="0" smtClean="0"/>
                  <a:t>0.8</a:t>
                </a:r>
                <a:endParaRPr lang="en-US" sz="900" dirty="0"/>
              </a:p>
            </p:txBody>
          </p:sp>
          <p:sp>
            <p:nvSpPr>
              <p:cNvPr id="166" name="TextBox 165"/>
              <p:cNvSpPr txBox="1"/>
              <p:nvPr/>
            </p:nvSpPr>
            <p:spPr>
              <a:xfrm>
                <a:off x="2146575" y="3071778"/>
                <a:ext cx="536898" cy="311357"/>
              </a:xfrm>
              <a:prstGeom prst="rect">
                <a:avLst/>
              </a:prstGeom>
              <a:noFill/>
            </p:spPr>
            <p:txBody>
              <a:bodyPr wrap="none" rtlCol="0" anchor="ctr" anchorCtr="0">
                <a:spAutoFit/>
              </a:bodyPr>
              <a:lstStyle/>
              <a:p>
                <a:pPr algn="r"/>
                <a:r>
                  <a:rPr lang="en-US" sz="900" dirty="0" smtClean="0"/>
                  <a:t>0.6</a:t>
                </a:r>
                <a:endParaRPr lang="en-US" sz="900" dirty="0"/>
              </a:p>
            </p:txBody>
          </p:sp>
          <p:sp>
            <p:nvSpPr>
              <p:cNvPr id="167" name="TextBox 166"/>
              <p:cNvSpPr txBox="1"/>
              <p:nvPr/>
            </p:nvSpPr>
            <p:spPr>
              <a:xfrm>
                <a:off x="2146575" y="3487519"/>
                <a:ext cx="536898" cy="311357"/>
              </a:xfrm>
              <a:prstGeom prst="rect">
                <a:avLst/>
              </a:prstGeom>
              <a:noFill/>
            </p:spPr>
            <p:txBody>
              <a:bodyPr wrap="none" rtlCol="0" anchor="ctr" anchorCtr="0">
                <a:spAutoFit/>
              </a:bodyPr>
              <a:lstStyle/>
              <a:p>
                <a:pPr algn="r"/>
                <a:r>
                  <a:rPr lang="en-US" sz="900" dirty="0" smtClean="0"/>
                  <a:t>0.4</a:t>
                </a:r>
                <a:endParaRPr lang="en-US" sz="900" dirty="0"/>
              </a:p>
            </p:txBody>
          </p:sp>
          <p:sp>
            <p:nvSpPr>
              <p:cNvPr id="168" name="TextBox 167"/>
              <p:cNvSpPr txBox="1"/>
              <p:nvPr/>
            </p:nvSpPr>
            <p:spPr>
              <a:xfrm>
                <a:off x="2146575" y="3903259"/>
                <a:ext cx="536898" cy="311357"/>
              </a:xfrm>
              <a:prstGeom prst="rect">
                <a:avLst/>
              </a:prstGeom>
              <a:noFill/>
            </p:spPr>
            <p:txBody>
              <a:bodyPr wrap="none" rtlCol="0" anchor="ctr" anchorCtr="0">
                <a:spAutoFit/>
              </a:bodyPr>
              <a:lstStyle/>
              <a:p>
                <a:pPr algn="r"/>
                <a:r>
                  <a:rPr lang="en-US" sz="900" dirty="0" smtClean="0"/>
                  <a:t>0.2</a:t>
                </a:r>
                <a:endParaRPr lang="en-US" sz="900" dirty="0"/>
              </a:p>
            </p:txBody>
          </p:sp>
          <p:sp>
            <p:nvSpPr>
              <p:cNvPr id="169" name="TextBox 168"/>
              <p:cNvSpPr txBox="1"/>
              <p:nvPr/>
            </p:nvSpPr>
            <p:spPr>
              <a:xfrm>
                <a:off x="2296267" y="4318999"/>
                <a:ext cx="387205" cy="311357"/>
              </a:xfrm>
              <a:prstGeom prst="rect">
                <a:avLst/>
              </a:prstGeom>
              <a:noFill/>
            </p:spPr>
            <p:txBody>
              <a:bodyPr wrap="none" rtlCol="0" anchor="ctr" anchorCtr="0">
                <a:spAutoFit/>
              </a:bodyPr>
              <a:lstStyle/>
              <a:p>
                <a:pPr algn="r"/>
                <a:r>
                  <a:rPr lang="en-US" sz="900" dirty="0" smtClean="0"/>
                  <a:t>0</a:t>
                </a:r>
                <a:endParaRPr lang="en-US" sz="900" dirty="0"/>
              </a:p>
            </p:txBody>
          </p:sp>
          <p:sp>
            <p:nvSpPr>
              <p:cNvPr id="170" name="TextBox 169"/>
              <p:cNvSpPr txBox="1"/>
              <p:nvPr/>
            </p:nvSpPr>
            <p:spPr>
              <a:xfrm>
                <a:off x="2514774" y="4522748"/>
                <a:ext cx="387205" cy="311357"/>
              </a:xfrm>
              <a:prstGeom prst="rect">
                <a:avLst/>
              </a:prstGeom>
              <a:noFill/>
            </p:spPr>
            <p:txBody>
              <a:bodyPr wrap="none" rtlCol="0" anchor="t" anchorCtr="0">
                <a:spAutoFit/>
              </a:bodyPr>
              <a:lstStyle/>
              <a:p>
                <a:pPr algn="ctr"/>
                <a:r>
                  <a:rPr lang="en-US" sz="900" dirty="0" smtClean="0"/>
                  <a:t>0</a:t>
                </a:r>
                <a:endParaRPr lang="en-US" sz="900" dirty="0"/>
              </a:p>
            </p:txBody>
          </p:sp>
          <p:sp>
            <p:nvSpPr>
              <p:cNvPr id="171" name="TextBox 170"/>
              <p:cNvSpPr txBox="1"/>
              <p:nvPr/>
            </p:nvSpPr>
            <p:spPr>
              <a:xfrm>
                <a:off x="3172858" y="4522748"/>
                <a:ext cx="387205" cy="311357"/>
              </a:xfrm>
              <a:prstGeom prst="rect">
                <a:avLst/>
              </a:prstGeom>
              <a:noFill/>
            </p:spPr>
            <p:txBody>
              <a:bodyPr wrap="none" rtlCol="0" anchor="t" anchorCtr="0">
                <a:spAutoFit/>
              </a:bodyPr>
              <a:lstStyle/>
              <a:p>
                <a:pPr algn="ctr"/>
                <a:r>
                  <a:rPr lang="en-US" sz="900" dirty="0" smtClean="0"/>
                  <a:t>6</a:t>
                </a:r>
                <a:endParaRPr lang="en-US" sz="900" dirty="0"/>
              </a:p>
            </p:txBody>
          </p:sp>
          <p:sp>
            <p:nvSpPr>
              <p:cNvPr id="172" name="TextBox 171"/>
              <p:cNvSpPr txBox="1"/>
              <p:nvPr/>
            </p:nvSpPr>
            <p:spPr>
              <a:xfrm>
                <a:off x="3788358" y="4522748"/>
                <a:ext cx="487000" cy="311357"/>
              </a:xfrm>
              <a:prstGeom prst="rect">
                <a:avLst/>
              </a:prstGeom>
              <a:noFill/>
            </p:spPr>
            <p:txBody>
              <a:bodyPr wrap="none" rtlCol="0" anchor="t" anchorCtr="0">
                <a:spAutoFit/>
              </a:bodyPr>
              <a:lstStyle/>
              <a:p>
                <a:pPr algn="ctr"/>
                <a:r>
                  <a:rPr lang="en-US" sz="900" dirty="0" smtClean="0"/>
                  <a:t>12</a:t>
                </a:r>
                <a:endParaRPr lang="en-US" sz="900" dirty="0"/>
              </a:p>
            </p:txBody>
          </p:sp>
          <p:sp>
            <p:nvSpPr>
              <p:cNvPr id="173" name="TextBox 172"/>
              <p:cNvSpPr txBox="1"/>
              <p:nvPr/>
            </p:nvSpPr>
            <p:spPr>
              <a:xfrm>
                <a:off x="4430037" y="4522748"/>
                <a:ext cx="487000" cy="311357"/>
              </a:xfrm>
              <a:prstGeom prst="rect">
                <a:avLst/>
              </a:prstGeom>
              <a:noFill/>
            </p:spPr>
            <p:txBody>
              <a:bodyPr wrap="none" rtlCol="0" anchor="t" anchorCtr="0">
                <a:spAutoFit/>
              </a:bodyPr>
              <a:lstStyle/>
              <a:p>
                <a:pPr algn="ctr"/>
                <a:r>
                  <a:rPr lang="en-US" sz="900" dirty="0" smtClean="0"/>
                  <a:t>18</a:t>
                </a:r>
                <a:endParaRPr lang="en-US" sz="900" dirty="0"/>
              </a:p>
            </p:txBody>
          </p:sp>
          <p:sp>
            <p:nvSpPr>
              <p:cNvPr id="174" name="TextBox 173"/>
              <p:cNvSpPr txBox="1"/>
              <p:nvPr/>
            </p:nvSpPr>
            <p:spPr>
              <a:xfrm>
                <a:off x="5045228" y="4522748"/>
                <a:ext cx="487000" cy="311357"/>
              </a:xfrm>
              <a:prstGeom prst="rect">
                <a:avLst/>
              </a:prstGeom>
              <a:noFill/>
            </p:spPr>
            <p:txBody>
              <a:bodyPr wrap="none" rtlCol="0" anchor="t" anchorCtr="0">
                <a:spAutoFit/>
              </a:bodyPr>
              <a:lstStyle/>
              <a:p>
                <a:pPr algn="ctr"/>
                <a:r>
                  <a:rPr lang="en-US" sz="900" dirty="0" smtClean="0"/>
                  <a:t>24</a:t>
                </a:r>
                <a:endParaRPr lang="en-US" sz="900" dirty="0"/>
              </a:p>
            </p:txBody>
          </p:sp>
          <p:sp>
            <p:nvSpPr>
              <p:cNvPr id="175" name="TextBox 174"/>
              <p:cNvSpPr txBox="1"/>
              <p:nvPr/>
            </p:nvSpPr>
            <p:spPr>
              <a:xfrm>
                <a:off x="5682362" y="4522748"/>
                <a:ext cx="487000" cy="311357"/>
              </a:xfrm>
              <a:prstGeom prst="rect">
                <a:avLst/>
              </a:prstGeom>
              <a:noFill/>
            </p:spPr>
            <p:txBody>
              <a:bodyPr wrap="none" rtlCol="0" anchor="t" anchorCtr="0">
                <a:spAutoFit/>
              </a:bodyPr>
              <a:lstStyle/>
              <a:p>
                <a:pPr algn="ctr"/>
                <a:r>
                  <a:rPr lang="en-US" sz="900" dirty="0" smtClean="0"/>
                  <a:t>30</a:t>
                </a:r>
                <a:endParaRPr lang="en-US" sz="900" dirty="0"/>
              </a:p>
            </p:txBody>
          </p:sp>
          <p:sp>
            <p:nvSpPr>
              <p:cNvPr id="176" name="TextBox 175"/>
              <p:cNvSpPr txBox="1"/>
              <p:nvPr/>
            </p:nvSpPr>
            <p:spPr>
              <a:xfrm>
                <a:off x="6280902" y="4522748"/>
                <a:ext cx="487000" cy="311357"/>
              </a:xfrm>
              <a:prstGeom prst="rect">
                <a:avLst/>
              </a:prstGeom>
              <a:noFill/>
            </p:spPr>
            <p:txBody>
              <a:bodyPr wrap="none" rtlCol="0" anchor="t" anchorCtr="0">
                <a:spAutoFit/>
              </a:bodyPr>
              <a:lstStyle/>
              <a:p>
                <a:pPr algn="ctr"/>
                <a:r>
                  <a:rPr lang="en-US" sz="900" dirty="0" smtClean="0"/>
                  <a:t>36</a:t>
                </a:r>
                <a:endParaRPr lang="en-US" sz="900" dirty="0"/>
              </a:p>
            </p:txBody>
          </p:sp>
        </p:grpSp>
        <p:grpSp>
          <p:nvGrpSpPr>
            <p:cNvPr id="143" name="Group 142"/>
            <p:cNvGrpSpPr/>
            <p:nvPr/>
          </p:nvGrpSpPr>
          <p:grpSpPr>
            <a:xfrm>
              <a:off x="4679983" y="4281808"/>
              <a:ext cx="1141634" cy="369332"/>
              <a:chOff x="4679983" y="1954872"/>
              <a:chExt cx="1141634" cy="369332"/>
            </a:xfrm>
          </p:grpSpPr>
          <p:sp>
            <p:nvSpPr>
              <p:cNvPr id="159" name="TextBox 158"/>
              <p:cNvSpPr txBox="1"/>
              <p:nvPr/>
            </p:nvSpPr>
            <p:spPr>
              <a:xfrm>
                <a:off x="4809802" y="1954872"/>
                <a:ext cx="1011815" cy="369332"/>
              </a:xfrm>
              <a:prstGeom prst="rect">
                <a:avLst/>
              </a:prstGeom>
              <a:noFill/>
            </p:spPr>
            <p:txBody>
              <a:bodyPr wrap="none" rtlCol="0">
                <a:spAutoFit/>
              </a:bodyPr>
              <a:lstStyle/>
              <a:p>
                <a:r>
                  <a:rPr lang="en-US" sz="900" dirty="0" smtClean="0"/>
                  <a:t>Non-responders</a:t>
                </a:r>
              </a:p>
              <a:p>
                <a:r>
                  <a:rPr lang="en-US" sz="900" dirty="0" smtClean="0"/>
                  <a:t>Responders</a:t>
                </a:r>
                <a:endParaRPr lang="en-US" sz="900" dirty="0"/>
              </a:p>
            </p:txBody>
          </p:sp>
          <p:cxnSp>
            <p:nvCxnSpPr>
              <p:cNvPr id="160" name="Straight Connector 159"/>
              <p:cNvCxnSpPr/>
              <p:nvPr/>
            </p:nvCxnSpPr>
            <p:spPr>
              <a:xfrm>
                <a:off x="4679983" y="2060595"/>
                <a:ext cx="141397" cy="0"/>
              </a:xfrm>
              <a:prstGeom prst="line">
                <a:avLst/>
              </a:pr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61" name="Straight Connector 160"/>
              <p:cNvCxnSpPr/>
              <p:nvPr/>
            </p:nvCxnSpPr>
            <p:spPr>
              <a:xfrm>
                <a:off x="4679983" y="2212197"/>
                <a:ext cx="141397" cy="0"/>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cxnSp>
        </p:grpSp>
        <p:grpSp>
          <p:nvGrpSpPr>
            <p:cNvPr id="144" name="Group 143"/>
            <p:cNvGrpSpPr/>
            <p:nvPr/>
          </p:nvGrpSpPr>
          <p:grpSpPr>
            <a:xfrm>
              <a:off x="7229402" y="3943158"/>
              <a:ext cx="1592558" cy="646331"/>
              <a:chOff x="4960078" y="1954872"/>
              <a:chExt cx="1592558" cy="646331"/>
            </a:xfrm>
          </p:grpSpPr>
          <p:sp>
            <p:nvSpPr>
              <p:cNvPr id="154" name="TextBox 153"/>
              <p:cNvSpPr txBox="1"/>
              <p:nvPr/>
            </p:nvSpPr>
            <p:spPr>
              <a:xfrm>
                <a:off x="5085568" y="1954872"/>
                <a:ext cx="1467068" cy="646331"/>
              </a:xfrm>
              <a:prstGeom prst="rect">
                <a:avLst/>
              </a:prstGeom>
              <a:noFill/>
            </p:spPr>
            <p:txBody>
              <a:bodyPr wrap="none" rtlCol="0">
                <a:spAutoFit/>
              </a:bodyPr>
              <a:lstStyle/>
              <a:p>
                <a:r>
                  <a:rPr lang="en-US" sz="900" dirty="0" smtClean="0"/>
                  <a:t>Distal, Non-responder</a:t>
                </a:r>
              </a:p>
              <a:p>
                <a:r>
                  <a:rPr lang="en-US" sz="900" dirty="0" smtClean="0"/>
                  <a:t>Distal, Responders</a:t>
                </a:r>
              </a:p>
              <a:p>
                <a:r>
                  <a:rPr lang="en-US" sz="900" dirty="0" smtClean="0"/>
                  <a:t>Proximal, Non-responder</a:t>
                </a:r>
              </a:p>
              <a:p>
                <a:r>
                  <a:rPr lang="en-US" sz="900" dirty="0" smtClean="0"/>
                  <a:t>Proximal, Responders</a:t>
                </a:r>
                <a:endParaRPr lang="en-US" sz="900" dirty="0"/>
              </a:p>
            </p:txBody>
          </p:sp>
          <p:cxnSp>
            <p:nvCxnSpPr>
              <p:cNvPr id="155" name="Straight Connector 154"/>
              <p:cNvCxnSpPr/>
              <p:nvPr/>
            </p:nvCxnSpPr>
            <p:spPr>
              <a:xfrm>
                <a:off x="4960078" y="2060595"/>
                <a:ext cx="141397" cy="0"/>
              </a:xfrm>
              <a:prstGeom prst="line">
                <a:avLst/>
              </a:pr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56" name="Straight Connector 155"/>
              <p:cNvCxnSpPr/>
              <p:nvPr/>
            </p:nvCxnSpPr>
            <p:spPr>
              <a:xfrm>
                <a:off x="4960078" y="2212197"/>
                <a:ext cx="141397" cy="0"/>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57" name="Straight Connector 156"/>
              <p:cNvCxnSpPr/>
              <p:nvPr/>
            </p:nvCxnSpPr>
            <p:spPr>
              <a:xfrm>
                <a:off x="4960078" y="2336237"/>
                <a:ext cx="141397" cy="0"/>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58" name="Straight Connector 157"/>
              <p:cNvCxnSpPr/>
              <p:nvPr/>
            </p:nvCxnSpPr>
            <p:spPr>
              <a:xfrm>
                <a:off x="4960078" y="2487839"/>
                <a:ext cx="141397" cy="0"/>
              </a:xfrm>
              <a:prstGeom prst="line">
                <a:avLst/>
              </a:prstGeom>
              <a:noFill/>
              <a:ln w="19050">
                <a:solidFill>
                  <a:srgbClr val="62C4EE"/>
                </a:solidFill>
                <a:prstDash val="solid"/>
                <a:round/>
                <a:headEnd/>
                <a:tailEnd/>
              </a:ln>
              <a:extLst>
                <a:ext uri="{909E8E84-426E-40DD-AFC4-6F175D3DCCD1}">
                  <a14:hiddenFill xmlns:a14="http://schemas.microsoft.com/office/drawing/2010/main">
                    <a:solidFill>
                      <a:srgbClr val="FFFFFF"/>
                    </a:solidFill>
                  </a14:hiddenFill>
                </a:ext>
              </a:extLst>
            </p:spPr>
          </p:cxnSp>
        </p:grpSp>
        <p:sp>
          <p:nvSpPr>
            <p:cNvPr id="145" name="Freeform 9"/>
            <p:cNvSpPr>
              <a:spLocks/>
            </p:cNvSpPr>
            <p:nvPr/>
          </p:nvSpPr>
          <p:spPr bwMode="auto">
            <a:xfrm>
              <a:off x="551506" y="4246824"/>
              <a:ext cx="2324096" cy="1408534"/>
            </a:xfrm>
            <a:custGeom>
              <a:avLst/>
              <a:gdLst>
                <a:gd name="T0" fmla="*/ 180 w 180"/>
                <a:gd name="T1" fmla="*/ 111 h 111"/>
                <a:gd name="T2" fmla="*/ 106 w 180"/>
                <a:gd name="T3" fmla="*/ 111 h 111"/>
                <a:gd name="T4" fmla="*/ 106 w 180"/>
                <a:gd name="T5" fmla="*/ 104 h 111"/>
                <a:gd name="T6" fmla="*/ 81 w 180"/>
                <a:gd name="T7" fmla="*/ 104 h 111"/>
                <a:gd name="T8" fmla="*/ 81 w 180"/>
                <a:gd name="T9" fmla="*/ 99 h 111"/>
                <a:gd name="T10" fmla="*/ 64 w 180"/>
                <a:gd name="T11" fmla="*/ 99 h 111"/>
                <a:gd name="T12" fmla="*/ 64 w 180"/>
                <a:gd name="T13" fmla="*/ 96 h 111"/>
                <a:gd name="T14" fmla="*/ 62 w 180"/>
                <a:gd name="T15" fmla="*/ 96 h 111"/>
                <a:gd name="T16" fmla="*/ 62 w 180"/>
                <a:gd name="T17" fmla="*/ 89 h 111"/>
                <a:gd name="T18" fmla="*/ 53 w 180"/>
                <a:gd name="T19" fmla="*/ 89 h 111"/>
                <a:gd name="T20" fmla="*/ 53 w 180"/>
                <a:gd name="T21" fmla="*/ 86 h 111"/>
                <a:gd name="T22" fmla="*/ 47 w 180"/>
                <a:gd name="T23" fmla="*/ 86 h 111"/>
                <a:gd name="T24" fmla="*/ 47 w 180"/>
                <a:gd name="T25" fmla="*/ 82 h 111"/>
                <a:gd name="T26" fmla="*/ 43 w 180"/>
                <a:gd name="T27" fmla="*/ 82 h 111"/>
                <a:gd name="T28" fmla="*/ 43 w 180"/>
                <a:gd name="T29" fmla="*/ 78 h 111"/>
                <a:gd name="T30" fmla="*/ 38 w 180"/>
                <a:gd name="T31" fmla="*/ 78 h 111"/>
                <a:gd name="T32" fmla="*/ 38 w 180"/>
                <a:gd name="T33" fmla="*/ 76 h 111"/>
                <a:gd name="T34" fmla="*/ 35 w 180"/>
                <a:gd name="T35" fmla="*/ 76 h 111"/>
                <a:gd name="T36" fmla="*/ 35 w 180"/>
                <a:gd name="T37" fmla="*/ 72 h 111"/>
                <a:gd name="T38" fmla="*/ 32 w 180"/>
                <a:gd name="T39" fmla="*/ 72 h 111"/>
                <a:gd name="T40" fmla="*/ 32 w 180"/>
                <a:gd name="T41" fmla="*/ 69 h 111"/>
                <a:gd name="T42" fmla="*/ 30 w 180"/>
                <a:gd name="T43" fmla="*/ 69 h 111"/>
                <a:gd name="T44" fmla="*/ 30 w 180"/>
                <a:gd name="T45" fmla="*/ 66 h 111"/>
                <a:gd name="T46" fmla="*/ 28 w 180"/>
                <a:gd name="T47" fmla="*/ 66 h 111"/>
                <a:gd name="T48" fmla="*/ 28 w 180"/>
                <a:gd name="T49" fmla="*/ 63 h 111"/>
                <a:gd name="T50" fmla="*/ 22 w 180"/>
                <a:gd name="T51" fmla="*/ 63 h 111"/>
                <a:gd name="T52" fmla="*/ 22 w 180"/>
                <a:gd name="T53" fmla="*/ 60 h 111"/>
                <a:gd name="T54" fmla="*/ 20 w 180"/>
                <a:gd name="T55" fmla="*/ 60 h 111"/>
                <a:gd name="T56" fmla="*/ 20 w 180"/>
                <a:gd name="T57" fmla="*/ 56 h 111"/>
                <a:gd name="T58" fmla="*/ 17 w 180"/>
                <a:gd name="T59" fmla="*/ 56 h 111"/>
                <a:gd name="T60" fmla="*/ 17 w 180"/>
                <a:gd name="T61" fmla="*/ 52 h 111"/>
                <a:gd name="T62" fmla="*/ 15 w 180"/>
                <a:gd name="T63" fmla="*/ 52 h 111"/>
                <a:gd name="T64" fmla="*/ 15 w 180"/>
                <a:gd name="T65" fmla="*/ 44 h 111"/>
                <a:gd name="T66" fmla="*/ 14 w 180"/>
                <a:gd name="T67" fmla="*/ 44 h 111"/>
                <a:gd name="T68" fmla="*/ 14 w 180"/>
                <a:gd name="T69" fmla="*/ 38 h 111"/>
                <a:gd name="T70" fmla="*/ 12 w 180"/>
                <a:gd name="T71" fmla="*/ 38 h 111"/>
                <a:gd name="T72" fmla="*/ 12 w 180"/>
                <a:gd name="T73" fmla="*/ 33 h 111"/>
                <a:gd name="T74" fmla="*/ 10 w 180"/>
                <a:gd name="T75" fmla="*/ 33 h 111"/>
                <a:gd name="T76" fmla="*/ 10 w 180"/>
                <a:gd name="T77" fmla="*/ 27 h 111"/>
                <a:gd name="T78" fmla="*/ 8 w 180"/>
                <a:gd name="T79" fmla="*/ 27 h 111"/>
                <a:gd name="T80" fmla="*/ 8 w 180"/>
                <a:gd name="T81" fmla="*/ 20 h 111"/>
                <a:gd name="T82" fmla="*/ 7 w 180"/>
                <a:gd name="T83" fmla="*/ 20 h 111"/>
                <a:gd name="T84" fmla="*/ 7 w 180"/>
                <a:gd name="T85" fmla="*/ 15 h 111"/>
                <a:gd name="T86" fmla="*/ 6 w 180"/>
                <a:gd name="T87" fmla="*/ 15 h 111"/>
                <a:gd name="T88" fmla="*/ 6 w 180"/>
                <a:gd name="T89" fmla="*/ 9 h 111"/>
                <a:gd name="T90" fmla="*/ 6 w 180"/>
                <a:gd name="T91" fmla="*/ 6 h 111"/>
                <a:gd name="T92" fmla="*/ 5 w 180"/>
                <a:gd name="T93" fmla="*/ 6 h 111"/>
                <a:gd name="T94" fmla="*/ 5 w 180"/>
                <a:gd name="T95" fmla="*/ 3 h 111"/>
                <a:gd name="T96" fmla="*/ 2 w 180"/>
                <a:gd name="T97" fmla="*/ 3 h 111"/>
                <a:gd name="T98" fmla="*/ 2 w 180"/>
                <a:gd name="T99" fmla="*/ 0 h 111"/>
                <a:gd name="T100" fmla="*/ 0 w 180"/>
                <a:gd name="T10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 h="111">
                  <a:moveTo>
                    <a:pt x="180" y="111"/>
                  </a:moveTo>
                  <a:lnTo>
                    <a:pt x="106" y="111"/>
                  </a:lnTo>
                  <a:lnTo>
                    <a:pt x="106" y="104"/>
                  </a:lnTo>
                  <a:lnTo>
                    <a:pt x="81" y="104"/>
                  </a:lnTo>
                  <a:lnTo>
                    <a:pt x="81" y="99"/>
                  </a:lnTo>
                  <a:lnTo>
                    <a:pt x="64" y="99"/>
                  </a:lnTo>
                  <a:lnTo>
                    <a:pt x="64" y="96"/>
                  </a:lnTo>
                  <a:lnTo>
                    <a:pt x="62" y="96"/>
                  </a:lnTo>
                  <a:lnTo>
                    <a:pt x="62" y="89"/>
                  </a:lnTo>
                  <a:lnTo>
                    <a:pt x="53" y="89"/>
                  </a:lnTo>
                  <a:lnTo>
                    <a:pt x="53" y="86"/>
                  </a:lnTo>
                  <a:lnTo>
                    <a:pt x="47" y="86"/>
                  </a:lnTo>
                  <a:lnTo>
                    <a:pt x="47" y="82"/>
                  </a:lnTo>
                  <a:lnTo>
                    <a:pt x="43" y="82"/>
                  </a:lnTo>
                  <a:lnTo>
                    <a:pt x="43" y="78"/>
                  </a:lnTo>
                  <a:lnTo>
                    <a:pt x="38" y="78"/>
                  </a:lnTo>
                  <a:lnTo>
                    <a:pt x="38" y="76"/>
                  </a:lnTo>
                  <a:lnTo>
                    <a:pt x="35" y="76"/>
                  </a:lnTo>
                  <a:lnTo>
                    <a:pt x="35" y="72"/>
                  </a:lnTo>
                  <a:lnTo>
                    <a:pt x="32" y="72"/>
                  </a:lnTo>
                  <a:lnTo>
                    <a:pt x="32" y="69"/>
                  </a:lnTo>
                  <a:lnTo>
                    <a:pt x="30" y="69"/>
                  </a:lnTo>
                  <a:lnTo>
                    <a:pt x="30" y="66"/>
                  </a:lnTo>
                  <a:lnTo>
                    <a:pt x="28" y="66"/>
                  </a:lnTo>
                  <a:lnTo>
                    <a:pt x="28" y="63"/>
                  </a:lnTo>
                  <a:lnTo>
                    <a:pt x="22" y="63"/>
                  </a:lnTo>
                  <a:lnTo>
                    <a:pt x="22" y="60"/>
                  </a:lnTo>
                  <a:lnTo>
                    <a:pt x="20" y="60"/>
                  </a:lnTo>
                  <a:lnTo>
                    <a:pt x="20" y="56"/>
                  </a:lnTo>
                  <a:lnTo>
                    <a:pt x="17" y="56"/>
                  </a:lnTo>
                  <a:lnTo>
                    <a:pt x="17" y="52"/>
                  </a:lnTo>
                  <a:lnTo>
                    <a:pt x="15" y="52"/>
                  </a:lnTo>
                  <a:lnTo>
                    <a:pt x="15" y="44"/>
                  </a:lnTo>
                  <a:lnTo>
                    <a:pt x="14" y="44"/>
                  </a:lnTo>
                  <a:lnTo>
                    <a:pt x="14" y="38"/>
                  </a:lnTo>
                  <a:lnTo>
                    <a:pt x="12" y="38"/>
                  </a:lnTo>
                  <a:lnTo>
                    <a:pt x="12" y="33"/>
                  </a:lnTo>
                  <a:lnTo>
                    <a:pt x="10" y="33"/>
                  </a:lnTo>
                  <a:lnTo>
                    <a:pt x="10" y="27"/>
                  </a:lnTo>
                  <a:lnTo>
                    <a:pt x="8" y="27"/>
                  </a:lnTo>
                  <a:lnTo>
                    <a:pt x="8" y="20"/>
                  </a:lnTo>
                  <a:lnTo>
                    <a:pt x="7" y="20"/>
                  </a:lnTo>
                  <a:lnTo>
                    <a:pt x="7" y="15"/>
                  </a:lnTo>
                  <a:lnTo>
                    <a:pt x="6" y="15"/>
                  </a:lnTo>
                  <a:lnTo>
                    <a:pt x="6" y="9"/>
                  </a:lnTo>
                  <a:lnTo>
                    <a:pt x="6" y="6"/>
                  </a:lnTo>
                  <a:lnTo>
                    <a:pt x="5" y="6"/>
                  </a:lnTo>
                  <a:lnTo>
                    <a:pt x="5" y="3"/>
                  </a:lnTo>
                  <a:lnTo>
                    <a:pt x="2" y="3"/>
                  </a:lnTo>
                  <a:lnTo>
                    <a:pt x="2" y="0"/>
                  </a:lnTo>
                  <a:lnTo>
                    <a:pt x="0" y="0"/>
                  </a:lnTo>
                </a:path>
              </a:pathLst>
            </a:cu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6" name="Freeform 10"/>
            <p:cNvSpPr>
              <a:spLocks/>
            </p:cNvSpPr>
            <p:nvPr/>
          </p:nvSpPr>
          <p:spPr bwMode="auto">
            <a:xfrm>
              <a:off x="3449127" y="4246785"/>
              <a:ext cx="1080000" cy="1533139"/>
            </a:xfrm>
            <a:custGeom>
              <a:avLst/>
              <a:gdLst>
                <a:gd name="T0" fmla="*/ 82 w 82"/>
                <a:gd name="T1" fmla="*/ 122 h 122"/>
                <a:gd name="T2" fmla="*/ 82 w 82"/>
                <a:gd name="T3" fmla="*/ 112 h 122"/>
                <a:gd name="T4" fmla="*/ 63 w 82"/>
                <a:gd name="T5" fmla="*/ 112 h 122"/>
                <a:gd name="T6" fmla="*/ 63 w 82"/>
                <a:gd name="T7" fmla="*/ 102 h 122"/>
                <a:gd name="T8" fmla="*/ 53 w 82"/>
                <a:gd name="T9" fmla="*/ 102 h 122"/>
                <a:gd name="T10" fmla="*/ 53 w 82"/>
                <a:gd name="T11" fmla="*/ 98 h 122"/>
                <a:gd name="T12" fmla="*/ 47 w 82"/>
                <a:gd name="T13" fmla="*/ 98 h 122"/>
                <a:gd name="T14" fmla="*/ 47 w 82"/>
                <a:gd name="T15" fmla="*/ 93 h 122"/>
                <a:gd name="T16" fmla="*/ 34 w 82"/>
                <a:gd name="T17" fmla="*/ 93 h 122"/>
                <a:gd name="T18" fmla="*/ 34 w 82"/>
                <a:gd name="T19" fmla="*/ 88 h 122"/>
                <a:gd name="T20" fmla="*/ 29 w 82"/>
                <a:gd name="T21" fmla="*/ 88 h 122"/>
                <a:gd name="T22" fmla="*/ 29 w 82"/>
                <a:gd name="T23" fmla="*/ 85 h 122"/>
                <a:gd name="T24" fmla="*/ 24 w 82"/>
                <a:gd name="T25" fmla="*/ 85 h 122"/>
                <a:gd name="T26" fmla="*/ 24 w 82"/>
                <a:gd name="T27" fmla="*/ 80 h 122"/>
                <a:gd name="T28" fmla="*/ 21 w 82"/>
                <a:gd name="T29" fmla="*/ 80 h 122"/>
                <a:gd name="T30" fmla="*/ 21 w 82"/>
                <a:gd name="T31" fmla="*/ 76 h 122"/>
                <a:gd name="T32" fmla="*/ 17 w 82"/>
                <a:gd name="T33" fmla="*/ 76 h 122"/>
                <a:gd name="T34" fmla="*/ 17 w 82"/>
                <a:gd name="T35" fmla="*/ 72 h 122"/>
                <a:gd name="T36" fmla="*/ 16 w 82"/>
                <a:gd name="T37" fmla="*/ 72 h 122"/>
                <a:gd name="T38" fmla="*/ 16 w 82"/>
                <a:gd name="T39" fmla="*/ 67 h 122"/>
                <a:gd name="T40" fmla="*/ 15 w 82"/>
                <a:gd name="T41" fmla="*/ 67 h 122"/>
                <a:gd name="T42" fmla="*/ 15 w 82"/>
                <a:gd name="T43" fmla="*/ 60 h 122"/>
                <a:gd name="T44" fmla="*/ 14 w 82"/>
                <a:gd name="T45" fmla="*/ 60 h 122"/>
                <a:gd name="T46" fmla="*/ 14 w 82"/>
                <a:gd name="T47" fmla="*/ 52 h 122"/>
                <a:gd name="T48" fmla="*/ 12 w 82"/>
                <a:gd name="T49" fmla="*/ 52 h 122"/>
                <a:gd name="T50" fmla="*/ 12 w 82"/>
                <a:gd name="T51" fmla="*/ 44 h 122"/>
                <a:gd name="T52" fmla="*/ 11 w 82"/>
                <a:gd name="T53" fmla="*/ 44 h 122"/>
                <a:gd name="T54" fmla="*/ 11 w 82"/>
                <a:gd name="T55" fmla="*/ 35 h 122"/>
                <a:gd name="T56" fmla="*/ 9 w 82"/>
                <a:gd name="T57" fmla="*/ 35 h 122"/>
                <a:gd name="T58" fmla="*/ 9 w 82"/>
                <a:gd name="T59" fmla="*/ 27 h 122"/>
                <a:gd name="T60" fmla="*/ 8 w 82"/>
                <a:gd name="T61" fmla="*/ 27 h 122"/>
                <a:gd name="T62" fmla="*/ 8 w 82"/>
                <a:gd name="T63" fmla="*/ 21 h 122"/>
                <a:gd name="T64" fmla="*/ 7 w 82"/>
                <a:gd name="T65" fmla="*/ 21 h 122"/>
                <a:gd name="T66" fmla="*/ 7 w 82"/>
                <a:gd name="T67" fmla="*/ 11 h 122"/>
                <a:gd name="T68" fmla="*/ 6 w 82"/>
                <a:gd name="T69" fmla="*/ 11 h 122"/>
                <a:gd name="T70" fmla="*/ 6 w 82"/>
                <a:gd name="T71" fmla="*/ 7 h 122"/>
                <a:gd name="T72" fmla="*/ 5 w 82"/>
                <a:gd name="T73" fmla="*/ 7 h 122"/>
                <a:gd name="T74" fmla="*/ 5 w 82"/>
                <a:gd name="T75" fmla="*/ 4 h 122"/>
                <a:gd name="T76" fmla="*/ 2 w 82"/>
                <a:gd name="T77" fmla="*/ 4 h 122"/>
                <a:gd name="T78" fmla="*/ 2 w 82"/>
                <a:gd name="T79" fmla="*/ 0 h 122"/>
                <a:gd name="T80" fmla="*/ 0 w 82"/>
                <a:gd name="T8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2" h="122">
                  <a:moveTo>
                    <a:pt x="82" y="122"/>
                  </a:moveTo>
                  <a:lnTo>
                    <a:pt x="82" y="112"/>
                  </a:lnTo>
                  <a:lnTo>
                    <a:pt x="63" y="112"/>
                  </a:lnTo>
                  <a:lnTo>
                    <a:pt x="63" y="102"/>
                  </a:lnTo>
                  <a:lnTo>
                    <a:pt x="53" y="102"/>
                  </a:lnTo>
                  <a:lnTo>
                    <a:pt x="53" y="98"/>
                  </a:lnTo>
                  <a:lnTo>
                    <a:pt x="47" y="98"/>
                  </a:lnTo>
                  <a:lnTo>
                    <a:pt x="47" y="93"/>
                  </a:lnTo>
                  <a:lnTo>
                    <a:pt x="34" y="93"/>
                  </a:lnTo>
                  <a:lnTo>
                    <a:pt x="34" y="88"/>
                  </a:lnTo>
                  <a:lnTo>
                    <a:pt x="29" y="88"/>
                  </a:lnTo>
                  <a:lnTo>
                    <a:pt x="29" y="85"/>
                  </a:lnTo>
                  <a:lnTo>
                    <a:pt x="24" y="85"/>
                  </a:lnTo>
                  <a:lnTo>
                    <a:pt x="24" y="80"/>
                  </a:lnTo>
                  <a:lnTo>
                    <a:pt x="21" y="80"/>
                  </a:lnTo>
                  <a:lnTo>
                    <a:pt x="21" y="76"/>
                  </a:lnTo>
                  <a:lnTo>
                    <a:pt x="17" y="76"/>
                  </a:lnTo>
                  <a:lnTo>
                    <a:pt x="17" y="72"/>
                  </a:lnTo>
                  <a:lnTo>
                    <a:pt x="16" y="72"/>
                  </a:lnTo>
                  <a:lnTo>
                    <a:pt x="16" y="67"/>
                  </a:lnTo>
                  <a:lnTo>
                    <a:pt x="15" y="67"/>
                  </a:lnTo>
                  <a:lnTo>
                    <a:pt x="15" y="60"/>
                  </a:lnTo>
                  <a:lnTo>
                    <a:pt x="14" y="60"/>
                  </a:lnTo>
                  <a:lnTo>
                    <a:pt x="14" y="52"/>
                  </a:lnTo>
                  <a:lnTo>
                    <a:pt x="12" y="52"/>
                  </a:lnTo>
                  <a:lnTo>
                    <a:pt x="12" y="44"/>
                  </a:lnTo>
                  <a:lnTo>
                    <a:pt x="11" y="44"/>
                  </a:lnTo>
                  <a:lnTo>
                    <a:pt x="11" y="35"/>
                  </a:lnTo>
                  <a:lnTo>
                    <a:pt x="9" y="35"/>
                  </a:lnTo>
                  <a:lnTo>
                    <a:pt x="9" y="27"/>
                  </a:lnTo>
                  <a:lnTo>
                    <a:pt x="8" y="27"/>
                  </a:lnTo>
                  <a:lnTo>
                    <a:pt x="8" y="21"/>
                  </a:lnTo>
                  <a:lnTo>
                    <a:pt x="7" y="21"/>
                  </a:lnTo>
                  <a:lnTo>
                    <a:pt x="7" y="11"/>
                  </a:lnTo>
                  <a:lnTo>
                    <a:pt x="6" y="11"/>
                  </a:lnTo>
                  <a:lnTo>
                    <a:pt x="6" y="7"/>
                  </a:lnTo>
                  <a:lnTo>
                    <a:pt x="5" y="7"/>
                  </a:lnTo>
                  <a:lnTo>
                    <a:pt x="5" y="4"/>
                  </a:lnTo>
                  <a:lnTo>
                    <a:pt x="2" y="4"/>
                  </a:lnTo>
                  <a:lnTo>
                    <a:pt x="2" y="0"/>
                  </a:lnTo>
                  <a:lnTo>
                    <a:pt x="0" y="0"/>
                  </a:lnTo>
                </a:path>
              </a:pathLst>
            </a:cu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11"/>
            <p:cNvSpPr>
              <a:spLocks/>
            </p:cNvSpPr>
            <p:nvPr/>
          </p:nvSpPr>
          <p:spPr bwMode="auto">
            <a:xfrm>
              <a:off x="3449128" y="4246785"/>
              <a:ext cx="2256561" cy="1034389"/>
            </a:xfrm>
            <a:custGeom>
              <a:avLst/>
              <a:gdLst>
                <a:gd name="T0" fmla="*/ 176 w 176"/>
                <a:gd name="T1" fmla="*/ 82 h 82"/>
                <a:gd name="T2" fmla="*/ 103 w 176"/>
                <a:gd name="T3" fmla="*/ 82 h 82"/>
                <a:gd name="T4" fmla="*/ 103 w 176"/>
                <a:gd name="T5" fmla="*/ 60 h 82"/>
                <a:gd name="T6" fmla="*/ 61 w 176"/>
                <a:gd name="T7" fmla="*/ 60 h 82"/>
                <a:gd name="T8" fmla="*/ 61 w 176"/>
                <a:gd name="T9" fmla="*/ 48 h 82"/>
                <a:gd name="T10" fmla="*/ 43 w 176"/>
                <a:gd name="T11" fmla="*/ 48 h 82"/>
                <a:gd name="T12" fmla="*/ 43 w 176"/>
                <a:gd name="T13" fmla="*/ 37 h 82"/>
                <a:gd name="T14" fmla="*/ 36 w 176"/>
                <a:gd name="T15" fmla="*/ 37 h 82"/>
                <a:gd name="T16" fmla="*/ 36 w 176"/>
                <a:gd name="T17" fmla="*/ 24 h 82"/>
                <a:gd name="T18" fmla="*/ 34 w 176"/>
                <a:gd name="T19" fmla="*/ 24 h 82"/>
                <a:gd name="T20" fmla="*/ 34 w 176"/>
                <a:gd name="T21" fmla="*/ 12 h 82"/>
                <a:gd name="T22" fmla="*/ 29 w 176"/>
                <a:gd name="T23" fmla="*/ 12 h 82"/>
                <a:gd name="T24" fmla="*/ 29 w 176"/>
                <a:gd name="T25" fmla="*/ 0 h 82"/>
                <a:gd name="T26" fmla="*/ 0 w 176"/>
                <a:gd name="T2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82">
                  <a:moveTo>
                    <a:pt x="176" y="82"/>
                  </a:moveTo>
                  <a:lnTo>
                    <a:pt x="103" y="82"/>
                  </a:lnTo>
                  <a:lnTo>
                    <a:pt x="103" y="60"/>
                  </a:lnTo>
                  <a:lnTo>
                    <a:pt x="61" y="60"/>
                  </a:lnTo>
                  <a:lnTo>
                    <a:pt x="61" y="48"/>
                  </a:lnTo>
                  <a:lnTo>
                    <a:pt x="43" y="48"/>
                  </a:lnTo>
                  <a:lnTo>
                    <a:pt x="43" y="37"/>
                  </a:lnTo>
                  <a:lnTo>
                    <a:pt x="36" y="37"/>
                  </a:lnTo>
                  <a:lnTo>
                    <a:pt x="36" y="24"/>
                  </a:lnTo>
                  <a:lnTo>
                    <a:pt x="34" y="24"/>
                  </a:lnTo>
                  <a:lnTo>
                    <a:pt x="34" y="12"/>
                  </a:lnTo>
                  <a:lnTo>
                    <a:pt x="29" y="12"/>
                  </a:lnTo>
                  <a:lnTo>
                    <a:pt x="29" y="0"/>
                  </a:lnTo>
                  <a:lnTo>
                    <a:pt x="0" y="0"/>
                  </a:lnTo>
                </a:path>
              </a:pathLst>
            </a:cu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148" name="Group 147"/>
            <p:cNvGrpSpPr/>
            <p:nvPr/>
          </p:nvGrpSpPr>
          <p:grpSpPr>
            <a:xfrm>
              <a:off x="6352363" y="4244575"/>
              <a:ext cx="1065149" cy="1533600"/>
              <a:chOff x="6352363" y="4176995"/>
              <a:chExt cx="1065149" cy="1552200"/>
            </a:xfrm>
          </p:grpSpPr>
          <p:sp>
            <p:nvSpPr>
              <p:cNvPr id="152" name="Freeform 12"/>
              <p:cNvSpPr>
                <a:spLocks/>
              </p:cNvSpPr>
              <p:nvPr/>
            </p:nvSpPr>
            <p:spPr bwMode="auto">
              <a:xfrm>
                <a:off x="6409512" y="4253195"/>
                <a:ext cx="1008000" cy="1476000"/>
              </a:xfrm>
              <a:custGeom>
                <a:avLst/>
                <a:gdLst>
                  <a:gd name="T0" fmla="*/ 76 w 76"/>
                  <a:gd name="T1" fmla="*/ 113 h 113"/>
                  <a:gd name="T2" fmla="*/ 76 w 76"/>
                  <a:gd name="T3" fmla="*/ 101 h 113"/>
                  <a:gd name="T4" fmla="*/ 46 w 76"/>
                  <a:gd name="T5" fmla="*/ 101 h 113"/>
                  <a:gd name="T6" fmla="*/ 46 w 76"/>
                  <a:gd name="T7" fmla="*/ 90 h 113"/>
                  <a:gd name="T8" fmla="*/ 27 w 76"/>
                  <a:gd name="T9" fmla="*/ 90 h 113"/>
                  <a:gd name="T10" fmla="*/ 27 w 76"/>
                  <a:gd name="T11" fmla="*/ 82 h 113"/>
                  <a:gd name="T12" fmla="*/ 23 w 76"/>
                  <a:gd name="T13" fmla="*/ 82 h 113"/>
                  <a:gd name="T14" fmla="*/ 23 w 76"/>
                  <a:gd name="T15" fmla="*/ 75 h 113"/>
                  <a:gd name="T16" fmla="*/ 11 w 76"/>
                  <a:gd name="T17" fmla="*/ 75 h 113"/>
                  <a:gd name="T18" fmla="*/ 11 w 76"/>
                  <a:gd name="T19" fmla="*/ 67 h 113"/>
                  <a:gd name="T20" fmla="*/ 9 w 76"/>
                  <a:gd name="T21" fmla="*/ 67 h 113"/>
                  <a:gd name="T22" fmla="*/ 9 w 76"/>
                  <a:gd name="T23" fmla="*/ 51 h 113"/>
                  <a:gd name="T24" fmla="*/ 7 w 76"/>
                  <a:gd name="T25" fmla="*/ 51 h 113"/>
                  <a:gd name="T26" fmla="*/ 7 w 76"/>
                  <a:gd name="T27" fmla="*/ 37 h 113"/>
                  <a:gd name="T28" fmla="*/ 6 w 76"/>
                  <a:gd name="T29" fmla="*/ 37 h 113"/>
                  <a:gd name="T30" fmla="*/ 6 w 76"/>
                  <a:gd name="T31" fmla="*/ 29 h 113"/>
                  <a:gd name="T32" fmla="*/ 4 w 76"/>
                  <a:gd name="T33" fmla="*/ 29 h 113"/>
                  <a:gd name="T34" fmla="*/ 4 w 76"/>
                  <a:gd name="T35" fmla="*/ 15 h 113"/>
                  <a:gd name="T36" fmla="*/ 2 w 76"/>
                  <a:gd name="T37" fmla="*/ 15 h 113"/>
                  <a:gd name="T38" fmla="*/ 2 w 76"/>
                  <a:gd name="T39" fmla="*/ 7 h 113"/>
                  <a:gd name="T40" fmla="*/ 0 w 76"/>
                  <a:gd name="T41" fmla="*/ 7 h 113"/>
                  <a:gd name="T42" fmla="*/ 0 w 76"/>
                  <a:gd name="T4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6" h="113">
                    <a:moveTo>
                      <a:pt x="76" y="113"/>
                    </a:moveTo>
                    <a:lnTo>
                      <a:pt x="76" y="101"/>
                    </a:lnTo>
                    <a:lnTo>
                      <a:pt x="46" y="101"/>
                    </a:lnTo>
                    <a:lnTo>
                      <a:pt x="46" y="90"/>
                    </a:lnTo>
                    <a:lnTo>
                      <a:pt x="27" y="90"/>
                    </a:lnTo>
                    <a:lnTo>
                      <a:pt x="27" y="82"/>
                    </a:lnTo>
                    <a:lnTo>
                      <a:pt x="23" y="82"/>
                    </a:lnTo>
                    <a:lnTo>
                      <a:pt x="23" y="75"/>
                    </a:lnTo>
                    <a:lnTo>
                      <a:pt x="11" y="75"/>
                    </a:lnTo>
                    <a:lnTo>
                      <a:pt x="11" y="67"/>
                    </a:lnTo>
                    <a:lnTo>
                      <a:pt x="9" y="67"/>
                    </a:lnTo>
                    <a:lnTo>
                      <a:pt x="9" y="51"/>
                    </a:lnTo>
                    <a:lnTo>
                      <a:pt x="7" y="51"/>
                    </a:lnTo>
                    <a:lnTo>
                      <a:pt x="7" y="37"/>
                    </a:lnTo>
                    <a:lnTo>
                      <a:pt x="6" y="37"/>
                    </a:lnTo>
                    <a:lnTo>
                      <a:pt x="6" y="29"/>
                    </a:lnTo>
                    <a:lnTo>
                      <a:pt x="4" y="29"/>
                    </a:lnTo>
                    <a:lnTo>
                      <a:pt x="4" y="15"/>
                    </a:lnTo>
                    <a:lnTo>
                      <a:pt x="2" y="15"/>
                    </a:lnTo>
                    <a:lnTo>
                      <a:pt x="2" y="7"/>
                    </a:lnTo>
                    <a:lnTo>
                      <a:pt x="0" y="7"/>
                    </a:lnTo>
                    <a:lnTo>
                      <a:pt x="0" y="0"/>
                    </a:lnTo>
                  </a:path>
                </a:pathLst>
              </a:cu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13"/>
              <p:cNvSpPr>
                <a:spLocks/>
              </p:cNvSpPr>
              <p:nvPr/>
            </p:nvSpPr>
            <p:spPr bwMode="auto">
              <a:xfrm>
                <a:off x="6352363" y="4176995"/>
                <a:ext cx="77201" cy="105672"/>
              </a:xfrm>
              <a:custGeom>
                <a:avLst/>
                <a:gdLst>
                  <a:gd name="T0" fmla="*/ 6 w 6"/>
                  <a:gd name="T1" fmla="*/ 8 h 8"/>
                  <a:gd name="T2" fmla="*/ 3 w 6"/>
                  <a:gd name="T3" fmla="*/ 8 h 8"/>
                  <a:gd name="T4" fmla="*/ 3 w 6"/>
                  <a:gd name="T5" fmla="*/ 0 h 8"/>
                  <a:gd name="T6" fmla="*/ 0 w 6"/>
                  <a:gd name="T7" fmla="*/ 0 h 8"/>
                </a:gdLst>
                <a:ahLst/>
                <a:cxnLst>
                  <a:cxn ang="0">
                    <a:pos x="T0" y="T1"/>
                  </a:cxn>
                  <a:cxn ang="0">
                    <a:pos x="T2" y="T3"/>
                  </a:cxn>
                  <a:cxn ang="0">
                    <a:pos x="T4" y="T5"/>
                  </a:cxn>
                  <a:cxn ang="0">
                    <a:pos x="T6" y="T7"/>
                  </a:cxn>
                </a:cxnLst>
                <a:rect l="0" t="0" r="r" b="b"/>
                <a:pathLst>
                  <a:path w="6" h="8">
                    <a:moveTo>
                      <a:pt x="6" y="8"/>
                    </a:moveTo>
                    <a:lnTo>
                      <a:pt x="3" y="8"/>
                    </a:lnTo>
                    <a:lnTo>
                      <a:pt x="3" y="0"/>
                    </a:lnTo>
                    <a:lnTo>
                      <a:pt x="0" y="0"/>
                    </a:lnTo>
                  </a:path>
                </a:pathLst>
              </a:cu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149" name="Freeform 14"/>
            <p:cNvSpPr>
              <a:spLocks/>
            </p:cNvSpPr>
            <p:nvPr/>
          </p:nvSpPr>
          <p:spPr bwMode="auto">
            <a:xfrm>
              <a:off x="6352364" y="4244575"/>
              <a:ext cx="913545" cy="1440000"/>
            </a:xfrm>
            <a:custGeom>
              <a:avLst/>
              <a:gdLst>
                <a:gd name="T0" fmla="*/ 71 w 71"/>
                <a:gd name="T1" fmla="*/ 113 h 113"/>
                <a:gd name="T2" fmla="*/ 63 w 71"/>
                <a:gd name="T3" fmla="*/ 113 h 113"/>
                <a:gd name="T4" fmla="*/ 63 w 71"/>
                <a:gd name="T5" fmla="*/ 95 h 113"/>
                <a:gd name="T6" fmla="*/ 46 w 71"/>
                <a:gd name="T7" fmla="*/ 95 h 113"/>
                <a:gd name="T8" fmla="*/ 46 w 71"/>
                <a:gd name="T9" fmla="*/ 86 h 113"/>
                <a:gd name="T10" fmla="*/ 24 w 71"/>
                <a:gd name="T11" fmla="*/ 86 h 113"/>
                <a:gd name="T12" fmla="*/ 24 w 71"/>
                <a:gd name="T13" fmla="*/ 78 h 113"/>
                <a:gd name="T14" fmla="*/ 20 w 71"/>
                <a:gd name="T15" fmla="*/ 78 h 113"/>
                <a:gd name="T16" fmla="*/ 20 w 71"/>
                <a:gd name="T17" fmla="*/ 69 h 113"/>
                <a:gd name="T18" fmla="*/ 16 w 71"/>
                <a:gd name="T19" fmla="*/ 69 h 113"/>
                <a:gd name="T20" fmla="*/ 16 w 71"/>
                <a:gd name="T21" fmla="*/ 60 h 113"/>
                <a:gd name="T22" fmla="*/ 12 w 71"/>
                <a:gd name="T23" fmla="*/ 60 h 113"/>
                <a:gd name="T24" fmla="*/ 12 w 71"/>
                <a:gd name="T25" fmla="*/ 51 h 113"/>
                <a:gd name="T26" fmla="*/ 9 w 71"/>
                <a:gd name="T27" fmla="*/ 51 h 113"/>
                <a:gd name="T28" fmla="*/ 9 w 71"/>
                <a:gd name="T29" fmla="*/ 34 h 113"/>
                <a:gd name="T30" fmla="*/ 8 w 71"/>
                <a:gd name="T31" fmla="*/ 34 h 113"/>
                <a:gd name="T32" fmla="*/ 8 w 71"/>
                <a:gd name="T33" fmla="*/ 26 h 113"/>
                <a:gd name="T34" fmla="*/ 7 w 71"/>
                <a:gd name="T35" fmla="*/ 26 h 113"/>
                <a:gd name="T36" fmla="*/ 7 w 71"/>
                <a:gd name="T37" fmla="*/ 17 h 113"/>
                <a:gd name="T38" fmla="*/ 6 w 71"/>
                <a:gd name="T39" fmla="*/ 17 h 113"/>
                <a:gd name="T40" fmla="*/ 6 w 71"/>
                <a:gd name="T41" fmla="*/ 0 h 113"/>
                <a:gd name="T42" fmla="*/ 0 w 71"/>
                <a:gd name="T4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113">
                  <a:moveTo>
                    <a:pt x="71" y="113"/>
                  </a:moveTo>
                  <a:lnTo>
                    <a:pt x="63" y="113"/>
                  </a:lnTo>
                  <a:lnTo>
                    <a:pt x="63" y="95"/>
                  </a:lnTo>
                  <a:lnTo>
                    <a:pt x="46" y="95"/>
                  </a:lnTo>
                  <a:lnTo>
                    <a:pt x="46" y="86"/>
                  </a:lnTo>
                  <a:lnTo>
                    <a:pt x="24" y="86"/>
                  </a:lnTo>
                  <a:lnTo>
                    <a:pt x="24" y="78"/>
                  </a:lnTo>
                  <a:lnTo>
                    <a:pt x="20" y="78"/>
                  </a:lnTo>
                  <a:lnTo>
                    <a:pt x="20" y="69"/>
                  </a:lnTo>
                  <a:lnTo>
                    <a:pt x="16" y="69"/>
                  </a:lnTo>
                  <a:lnTo>
                    <a:pt x="16" y="60"/>
                  </a:lnTo>
                  <a:lnTo>
                    <a:pt x="12" y="60"/>
                  </a:lnTo>
                  <a:lnTo>
                    <a:pt x="12" y="51"/>
                  </a:lnTo>
                  <a:lnTo>
                    <a:pt x="9" y="51"/>
                  </a:lnTo>
                  <a:lnTo>
                    <a:pt x="9" y="34"/>
                  </a:lnTo>
                  <a:lnTo>
                    <a:pt x="8" y="34"/>
                  </a:lnTo>
                  <a:lnTo>
                    <a:pt x="8" y="26"/>
                  </a:lnTo>
                  <a:lnTo>
                    <a:pt x="7" y="26"/>
                  </a:lnTo>
                  <a:lnTo>
                    <a:pt x="7" y="17"/>
                  </a:lnTo>
                  <a:lnTo>
                    <a:pt x="6" y="17"/>
                  </a:lnTo>
                  <a:lnTo>
                    <a:pt x="6" y="0"/>
                  </a:lnTo>
                  <a:lnTo>
                    <a:pt x="0" y="0"/>
                  </a:lnTo>
                </a:path>
              </a:pathLst>
            </a:custGeom>
            <a:noFill/>
            <a:ln w="19050">
              <a:solidFill>
                <a:srgbClr val="FFC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fontAlgn="base">
                <a:spcAft>
                  <a:spcPts val="400"/>
                </a:spcAft>
                <a:buClr>
                  <a:schemeClr val="bg1"/>
                </a:buClr>
                <a:buSzPct val="110000"/>
              </a:pPr>
              <a:endParaRPr lang="en-US" b="1" dirty="0">
                <a:solidFill>
                  <a:schemeClr val="bg1"/>
                </a:solidFill>
              </a:endParaRPr>
            </a:p>
          </p:txBody>
        </p:sp>
        <p:sp>
          <p:nvSpPr>
            <p:cNvPr id="150" name="Freeform 15"/>
            <p:cNvSpPr>
              <a:spLocks/>
            </p:cNvSpPr>
            <p:nvPr/>
          </p:nvSpPr>
          <p:spPr bwMode="auto">
            <a:xfrm>
              <a:off x="6352364" y="4244576"/>
              <a:ext cx="1479686" cy="1008000"/>
            </a:xfrm>
            <a:custGeom>
              <a:avLst/>
              <a:gdLst>
                <a:gd name="T0" fmla="*/ 115 w 115"/>
                <a:gd name="T1" fmla="*/ 79 h 79"/>
                <a:gd name="T2" fmla="*/ 62 w 115"/>
                <a:gd name="T3" fmla="*/ 79 h 79"/>
                <a:gd name="T4" fmla="*/ 62 w 115"/>
                <a:gd name="T5" fmla="*/ 58 h 79"/>
                <a:gd name="T6" fmla="*/ 43 w 115"/>
                <a:gd name="T7" fmla="*/ 58 h 79"/>
                <a:gd name="T8" fmla="*/ 43 w 115"/>
                <a:gd name="T9" fmla="*/ 40 h 79"/>
                <a:gd name="T10" fmla="*/ 38 w 115"/>
                <a:gd name="T11" fmla="*/ 40 h 79"/>
                <a:gd name="T12" fmla="*/ 38 w 115"/>
                <a:gd name="T13" fmla="*/ 19 h 79"/>
                <a:gd name="T14" fmla="*/ 29 w 115"/>
                <a:gd name="T15" fmla="*/ 19 h 79"/>
                <a:gd name="T16" fmla="*/ 29 w 115"/>
                <a:gd name="T17" fmla="*/ 0 h 79"/>
                <a:gd name="T18" fmla="*/ 0 w 115"/>
                <a:gd name="T1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79">
                  <a:moveTo>
                    <a:pt x="115" y="79"/>
                  </a:moveTo>
                  <a:lnTo>
                    <a:pt x="62" y="79"/>
                  </a:lnTo>
                  <a:lnTo>
                    <a:pt x="62" y="58"/>
                  </a:lnTo>
                  <a:lnTo>
                    <a:pt x="43" y="58"/>
                  </a:lnTo>
                  <a:lnTo>
                    <a:pt x="43" y="40"/>
                  </a:lnTo>
                  <a:lnTo>
                    <a:pt x="38" y="40"/>
                  </a:lnTo>
                  <a:lnTo>
                    <a:pt x="38" y="19"/>
                  </a:lnTo>
                  <a:lnTo>
                    <a:pt x="29" y="19"/>
                  </a:lnTo>
                  <a:lnTo>
                    <a:pt x="29" y="0"/>
                  </a:lnTo>
                  <a:lnTo>
                    <a:pt x="0" y="0"/>
                  </a:lnTo>
                </a:path>
              </a:pathLst>
            </a:cu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16"/>
            <p:cNvSpPr>
              <a:spLocks/>
            </p:cNvSpPr>
            <p:nvPr/>
          </p:nvSpPr>
          <p:spPr bwMode="auto">
            <a:xfrm>
              <a:off x="6361889" y="4244576"/>
              <a:ext cx="2290296" cy="936000"/>
            </a:xfrm>
            <a:custGeom>
              <a:avLst/>
              <a:gdLst>
                <a:gd name="T0" fmla="*/ 178 w 178"/>
                <a:gd name="T1" fmla="*/ 74 h 74"/>
                <a:gd name="T2" fmla="*/ 103 w 178"/>
                <a:gd name="T3" fmla="*/ 74 h 74"/>
                <a:gd name="T4" fmla="*/ 103 w 178"/>
                <a:gd name="T5" fmla="*/ 29 h 74"/>
                <a:gd name="T6" fmla="*/ 33 w 178"/>
                <a:gd name="T7" fmla="*/ 29 h 74"/>
                <a:gd name="T8" fmla="*/ 33 w 178"/>
                <a:gd name="T9" fmla="*/ 0 h 74"/>
                <a:gd name="T10" fmla="*/ 0 w 178"/>
                <a:gd name="T11" fmla="*/ 0 h 74"/>
              </a:gdLst>
              <a:ahLst/>
              <a:cxnLst>
                <a:cxn ang="0">
                  <a:pos x="T0" y="T1"/>
                </a:cxn>
                <a:cxn ang="0">
                  <a:pos x="T2" y="T3"/>
                </a:cxn>
                <a:cxn ang="0">
                  <a:pos x="T4" y="T5"/>
                </a:cxn>
                <a:cxn ang="0">
                  <a:pos x="T6" y="T7"/>
                </a:cxn>
                <a:cxn ang="0">
                  <a:pos x="T8" y="T9"/>
                </a:cxn>
                <a:cxn ang="0">
                  <a:pos x="T10" y="T11"/>
                </a:cxn>
              </a:cxnLst>
              <a:rect l="0" t="0" r="r" b="b"/>
              <a:pathLst>
                <a:path w="178" h="74">
                  <a:moveTo>
                    <a:pt x="178" y="74"/>
                  </a:moveTo>
                  <a:lnTo>
                    <a:pt x="103" y="74"/>
                  </a:lnTo>
                  <a:lnTo>
                    <a:pt x="103" y="29"/>
                  </a:lnTo>
                  <a:lnTo>
                    <a:pt x="33" y="29"/>
                  </a:lnTo>
                  <a:lnTo>
                    <a:pt x="33" y="0"/>
                  </a:lnTo>
                  <a:lnTo>
                    <a:pt x="0" y="0"/>
                  </a:lnTo>
                </a:path>
              </a:pathLst>
            </a:custGeom>
            <a:noFill/>
            <a:ln w="19050">
              <a:solidFill>
                <a:srgbClr val="62C4E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Tree>
    <p:custDataLst>
      <p:tags r:id="rId1"/>
    </p:custDataLst>
    <p:extLst>
      <p:ext uri="{BB962C8B-B14F-4D97-AF65-F5344CB8AC3E}">
        <p14:creationId xmlns:p14="http://schemas.microsoft.com/office/powerpoint/2010/main" val="1615354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599" y="228600"/>
            <a:ext cx="7673197" cy="939801"/>
          </a:xfrm>
        </p:spPr>
        <p:txBody>
          <a:bodyPr/>
          <a:lstStyle/>
          <a:p>
            <a:r>
              <a:rPr lang="en-US" sz="1800" dirty="0" smtClean="0">
                <a:solidFill>
                  <a:schemeClr val="bg1"/>
                </a:solidFill>
              </a:rPr>
              <a:t>017: Anthracycline, gemcitabine and pazopanib in epithelioid sarcoma: Updated results of a retrospective multi-institutional case series – </a:t>
            </a:r>
            <a:r>
              <a:rPr lang="en-US" sz="1800" dirty="0" err="1" smtClean="0">
                <a:solidFill>
                  <a:schemeClr val="bg1"/>
                </a:solidFill>
              </a:rPr>
              <a:t>Frezza</a:t>
            </a:r>
            <a:r>
              <a:rPr lang="en-US" sz="1800" dirty="0" smtClean="0">
                <a:solidFill>
                  <a:schemeClr val="bg1"/>
                </a:solidFill>
              </a:rPr>
              <a:t> AM, et al</a:t>
            </a:r>
            <a:endParaRPr lang="en-US" sz="1800" dirty="0">
              <a:solidFill>
                <a:schemeClr val="bg1"/>
              </a:solidFill>
            </a:endParaRPr>
          </a:p>
        </p:txBody>
      </p:sp>
      <p:sp>
        <p:nvSpPr>
          <p:cNvPr id="5123" name="Rectangle 3"/>
          <p:cNvSpPr>
            <a:spLocks noGrp="1" noChangeArrowheads="1"/>
          </p:cNvSpPr>
          <p:nvPr>
            <p:ph type="body" idx="1"/>
          </p:nvPr>
        </p:nvSpPr>
        <p:spPr/>
        <p:txBody>
          <a:bodyPr/>
          <a:lstStyle/>
          <a:p>
            <a:pPr marL="0" indent="0">
              <a:buNone/>
            </a:pPr>
            <a:r>
              <a:rPr lang="en-US" b="1" dirty="0" smtClean="0">
                <a:solidFill>
                  <a:schemeClr val="bg1"/>
                </a:solidFill>
              </a:rPr>
              <a:t>KEY RESULTS (CONT.)</a:t>
            </a:r>
            <a:endParaRPr lang="en-US" b="1" dirty="0">
              <a:solidFill>
                <a:schemeClr val="bg1"/>
              </a:solidFill>
            </a:endParaRPr>
          </a:p>
        </p:txBody>
      </p:sp>
      <p:sp>
        <p:nvSpPr>
          <p:cNvPr id="6" name="Text Box 4"/>
          <p:cNvSpPr txBox="1">
            <a:spLocks noChangeArrowheads="1"/>
          </p:cNvSpPr>
          <p:nvPr/>
        </p:nvSpPr>
        <p:spPr bwMode="auto">
          <a:xfrm>
            <a:off x="2938366" y="6474897"/>
            <a:ext cx="598497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US" sz="1200" dirty="0" err="1" smtClean="0">
                <a:solidFill>
                  <a:srgbClr val="000000"/>
                </a:solidFill>
              </a:rPr>
              <a:t>Frezza</a:t>
            </a:r>
            <a:r>
              <a:rPr lang="en-US" sz="1200" dirty="0" smtClean="0">
                <a:solidFill>
                  <a:srgbClr val="000000"/>
                </a:solidFill>
              </a:rPr>
              <a:t> AM et al. CTOS 2017 Annual Meeting, November 8–11, Maui, Hawaii; Paper 017</a:t>
            </a:r>
            <a:endParaRPr lang="en-US" sz="1200" dirty="0">
              <a:solidFill>
                <a:srgbClr val="000000"/>
              </a:solidFill>
            </a:endParaRPr>
          </a:p>
        </p:txBody>
      </p:sp>
      <p:sp>
        <p:nvSpPr>
          <p:cNvPr id="7" name="TextBox 6"/>
          <p:cNvSpPr txBox="1"/>
          <p:nvPr/>
        </p:nvSpPr>
        <p:spPr>
          <a:xfrm>
            <a:off x="3466569" y="1508142"/>
            <a:ext cx="1984839" cy="338554"/>
          </a:xfrm>
          <a:prstGeom prst="rect">
            <a:avLst/>
          </a:prstGeom>
          <a:noFill/>
        </p:spPr>
        <p:txBody>
          <a:bodyPr wrap="none" rtlCol="0">
            <a:spAutoFit/>
          </a:bodyPr>
          <a:lstStyle/>
          <a:p>
            <a:r>
              <a:rPr lang="en-US" sz="1600" b="1" dirty="0" smtClean="0"/>
              <a:t>PFS for pazopanib</a:t>
            </a:r>
            <a:endParaRPr lang="en-US" sz="1600" b="1" dirty="0"/>
          </a:p>
        </p:txBody>
      </p:sp>
      <p:grpSp>
        <p:nvGrpSpPr>
          <p:cNvPr id="8" name="Group 7"/>
          <p:cNvGrpSpPr/>
          <p:nvPr/>
        </p:nvGrpSpPr>
        <p:grpSpPr>
          <a:xfrm>
            <a:off x="1350219" y="1847581"/>
            <a:ext cx="6453749" cy="2064644"/>
            <a:chOff x="1277649" y="2220383"/>
            <a:chExt cx="6453749" cy="2064644"/>
          </a:xfrm>
        </p:grpSpPr>
        <p:grpSp>
          <p:nvGrpSpPr>
            <p:cNvPr id="9" name="Group 8"/>
            <p:cNvGrpSpPr/>
            <p:nvPr/>
          </p:nvGrpSpPr>
          <p:grpSpPr>
            <a:xfrm>
              <a:off x="1277649" y="2220383"/>
              <a:ext cx="3128545" cy="2064644"/>
              <a:chOff x="26283" y="1802224"/>
              <a:chExt cx="3128545" cy="2064644"/>
            </a:xfrm>
          </p:grpSpPr>
          <p:grpSp>
            <p:nvGrpSpPr>
              <p:cNvPr id="46" name="Group 45"/>
              <p:cNvGrpSpPr/>
              <p:nvPr/>
            </p:nvGrpSpPr>
            <p:grpSpPr>
              <a:xfrm>
                <a:off x="26283" y="1802224"/>
                <a:ext cx="3128545" cy="2064644"/>
                <a:chOff x="1898703" y="2238560"/>
                <a:chExt cx="4869199" cy="2784891"/>
              </a:xfrm>
            </p:grpSpPr>
            <p:grpSp>
              <p:nvGrpSpPr>
                <p:cNvPr id="50" name="Group 49"/>
                <p:cNvGrpSpPr/>
                <p:nvPr/>
              </p:nvGrpSpPr>
              <p:grpSpPr>
                <a:xfrm>
                  <a:off x="2614623" y="2396465"/>
                  <a:ext cx="3906738" cy="2171700"/>
                  <a:chOff x="836615" y="2448719"/>
                  <a:chExt cx="3906738" cy="2171700"/>
                </a:xfrm>
              </p:grpSpPr>
              <p:sp>
                <p:nvSpPr>
                  <p:cNvPr id="66" name="Freeform 65"/>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67"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68"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69"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70"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71"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72"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73" name="Line 12"/>
                  <p:cNvSpPr>
                    <a:spLocks noChangeShapeType="1"/>
                  </p:cNvSpPr>
                  <p:nvPr/>
                </p:nvSpPr>
                <p:spPr bwMode="auto">
                  <a:xfrm>
                    <a:off x="4142121"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74" name="Line 13"/>
                  <p:cNvSpPr>
                    <a:spLocks noChangeShapeType="1"/>
                  </p:cNvSpPr>
                  <p:nvPr/>
                </p:nvSpPr>
                <p:spPr bwMode="auto">
                  <a:xfrm>
                    <a:off x="3514451"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75"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76" name="Line 18"/>
                  <p:cNvSpPr>
                    <a:spLocks noChangeShapeType="1"/>
                  </p:cNvSpPr>
                  <p:nvPr/>
                </p:nvSpPr>
                <p:spPr bwMode="auto">
                  <a:xfrm>
                    <a:off x="2886781"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77" name="Line 19"/>
                  <p:cNvSpPr>
                    <a:spLocks noChangeShapeType="1"/>
                  </p:cNvSpPr>
                  <p:nvPr/>
                </p:nvSpPr>
                <p:spPr bwMode="auto">
                  <a:xfrm>
                    <a:off x="225201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78" name="Line 20"/>
                  <p:cNvSpPr>
                    <a:spLocks noChangeShapeType="1"/>
                  </p:cNvSpPr>
                  <p:nvPr/>
                </p:nvSpPr>
                <p:spPr bwMode="auto">
                  <a:xfrm>
                    <a:off x="158876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79" name="Line 21"/>
                  <p:cNvSpPr>
                    <a:spLocks noChangeShapeType="1"/>
                  </p:cNvSpPr>
                  <p:nvPr/>
                </p:nvSpPr>
                <p:spPr bwMode="auto">
                  <a:xfrm>
                    <a:off x="92551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grpSp>
            <p:sp>
              <p:nvSpPr>
                <p:cNvPr id="51" name="TextBox 50"/>
                <p:cNvSpPr txBox="1"/>
                <p:nvPr/>
              </p:nvSpPr>
              <p:spPr>
                <a:xfrm rot="16200000">
                  <a:off x="1331075" y="3262630"/>
                  <a:ext cx="1494518" cy="359262"/>
                </a:xfrm>
                <a:prstGeom prst="rect">
                  <a:avLst/>
                </a:prstGeom>
                <a:noFill/>
              </p:spPr>
              <p:txBody>
                <a:bodyPr wrap="none" rtlCol="0">
                  <a:spAutoFit/>
                </a:bodyPr>
                <a:lstStyle/>
                <a:p>
                  <a:pPr algn="ctr" fontAlgn="base">
                    <a:spcBef>
                      <a:spcPct val="0"/>
                    </a:spcBef>
                    <a:spcAft>
                      <a:spcPct val="0"/>
                    </a:spcAft>
                  </a:pPr>
                  <a:r>
                    <a:rPr lang="en-US" sz="900" dirty="0" smtClean="0">
                      <a:solidFill>
                        <a:srgbClr val="363636"/>
                      </a:solidFill>
                    </a:rPr>
                    <a:t>Probability of PFS</a:t>
                  </a:r>
                  <a:endParaRPr lang="en-US" sz="900" dirty="0">
                    <a:solidFill>
                      <a:srgbClr val="363636"/>
                    </a:solidFill>
                  </a:endParaRPr>
                </a:p>
              </p:txBody>
            </p:sp>
            <p:sp>
              <p:nvSpPr>
                <p:cNvPr id="52" name="TextBox 51"/>
                <p:cNvSpPr txBox="1"/>
                <p:nvPr/>
              </p:nvSpPr>
              <p:spPr>
                <a:xfrm>
                  <a:off x="3975277" y="4712094"/>
                  <a:ext cx="1375177" cy="311357"/>
                </a:xfrm>
                <a:prstGeom prst="rect">
                  <a:avLst/>
                </a:prstGeom>
                <a:noFill/>
              </p:spPr>
              <p:txBody>
                <a:bodyPr wrap="none" rtlCol="0">
                  <a:spAutoFit/>
                </a:bodyPr>
                <a:lstStyle/>
                <a:p>
                  <a:pPr algn="ctr" fontAlgn="base">
                    <a:spcBef>
                      <a:spcPct val="0"/>
                    </a:spcBef>
                    <a:spcAft>
                      <a:spcPct val="0"/>
                    </a:spcAft>
                  </a:pPr>
                  <a:r>
                    <a:rPr lang="en-US" sz="900" dirty="0" smtClean="0">
                      <a:solidFill>
                        <a:srgbClr val="363636"/>
                      </a:solidFill>
                    </a:rPr>
                    <a:t>Time, months</a:t>
                  </a:r>
                  <a:endParaRPr lang="en-US" sz="900" dirty="0">
                    <a:solidFill>
                      <a:srgbClr val="363636"/>
                    </a:solidFill>
                  </a:endParaRPr>
                </a:p>
              </p:txBody>
            </p:sp>
            <p:sp>
              <p:nvSpPr>
                <p:cNvPr id="53" name="TextBox 52"/>
                <p:cNvSpPr txBox="1"/>
                <p:nvPr/>
              </p:nvSpPr>
              <p:spPr>
                <a:xfrm>
                  <a:off x="2146575" y="2238560"/>
                  <a:ext cx="536898" cy="311357"/>
                </a:xfrm>
                <a:prstGeom prst="rect">
                  <a:avLst/>
                </a:prstGeom>
                <a:noFill/>
              </p:spPr>
              <p:txBody>
                <a:bodyPr wrap="none" rtlCol="0" anchor="ctr" anchorCtr="0">
                  <a:spAutoFit/>
                </a:bodyPr>
                <a:lstStyle/>
                <a:p>
                  <a:pPr algn="r"/>
                  <a:r>
                    <a:rPr lang="en-US" sz="900" dirty="0" smtClean="0"/>
                    <a:t>1.0</a:t>
                  </a:r>
                  <a:endParaRPr lang="en-US" sz="900" dirty="0"/>
                </a:p>
              </p:txBody>
            </p:sp>
            <p:sp>
              <p:nvSpPr>
                <p:cNvPr id="54" name="TextBox 53"/>
                <p:cNvSpPr txBox="1"/>
                <p:nvPr/>
              </p:nvSpPr>
              <p:spPr>
                <a:xfrm>
                  <a:off x="2146575" y="2656039"/>
                  <a:ext cx="536898" cy="311357"/>
                </a:xfrm>
                <a:prstGeom prst="rect">
                  <a:avLst/>
                </a:prstGeom>
                <a:noFill/>
              </p:spPr>
              <p:txBody>
                <a:bodyPr wrap="none" rtlCol="0" anchor="ctr" anchorCtr="0">
                  <a:spAutoFit/>
                </a:bodyPr>
                <a:lstStyle/>
                <a:p>
                  <a:pPr algn="r"/>
                  <a:r>
                    <a:rPr lang="en-US" sz="900" dirty="0" smtClean="0"/>
                    <a:t>0.8</a:t>
                  </a:r>
                  <a:endParaRPr lang="en-US" sz="900" dirty="0"/>
                </a:p>
              </p:txBody>
            </p:sp>
            <p:sp>
              <p:nvSpPr>
                <p:cNvPr id="55" name="TextBox 54"/>
                <p:cNvSpPr txBox="1"/>
                <p:nvPr/>
              </p:nvSpPr>
              <p:spPr>
                <a:xfrm>
                  <a:off x="2146575" y="3071778"/>
                  <a:ext cx="536898" cy="311357"/>
                </a:xfrm>
                <a:prstGeom prst="rect">
                  <a:avLst/>
                </a:prstGeom>
                <a:noFill/>
              </p:spPr>
              <p:txBody>
                <a:bodyPr wrap="none" rtlCol="0" anchor="ctr" anchorCtr="0">
                  <a:spAutoFit/>
                </a:bodyPr>
                <a:lstStyle/>
                <a:p>
                  <a:pPr algn="r"/>
                  <a:r>
                    <a:rPr lang="en-US" sz="900" dirty="0" smtClean="0"/>
                    <a:t>0.6</a:t>
                  </a:r>
                  <a:endParaRPr lang="en-US" sz="900" dirty="0"/>
                </a:p>
              </p:txBody>
            </p:sp>
            <p:sp>
              <p:nvSpPr>
                <p:cNvPr id="56" name="TextBox 55"/>
                <p:cNvSpPr txBox="1"/>
                <p:nvPr/>
              </p:nvSpPr>
              <p:spPr>
                <a:xfrm>
                  <a:off x="2146575" y="3487519"/>
                  <a:ext cx="536898" cy="311357"/>
                </a:xfrm>
                <a:prstGeom prst="rect">
                  <a:avLst/>
                </a:prstGeom>
                <a:noFill/>
              </p:spPr>
              <p:txBody>
                <a:bodyPr wrap="none" rtlCol="0" anchor="ctr" anchorCtr="0">
                  <a:spAutoFit/>
                </a:bodyPr>
                <a:lstStyle/>
                <a:p>
                  <a:pPr algn="r"/>
                  <a:r>
                    <a:rPr lang="en-US" sz="900" dirty="0" smtClean="0"/>
                    <a:t>0.4</a:t>
                  </a:r>
                  <a:endParaRPr lang="en-US" sz="900" dirty="0"/>
                </a:p>
              </p:txBody>
            </p:sp>
            <p:sp>
              <p:nvSpPr>
                <p:cNvPr id="57" name="TextBox 56"/>
                <p:cNvSpPr txBox="1"/>
                <p:nvPr/>
              </p:nvSpPr>
              <p:spPr>
                <a:xfrm>
                  <a:off x="2146575" y="3903259"/>
                  <a:ext cx="536898" cy="311357"/>
                </a:xfrm>
                <a:prstGeom prst="rect">
                  <a:avLst/>
                </a:prstGeom>
                <a:noFill/>
              </p:spPr>
              <p:txBody>
                <a:bodyPr wrap="none" rtlCol="0" anchor="ctr" anchorCtr="0">
                  <a:spAutoFit/>
                </a:bodyPr>
                <a:lstStyle/>
                <a:p>
                  <a:pPr algn="r"/>
                  <a:r>
                    <a:rPr lang="en-US" sz="900" dirty="0" smtClean="0"/>
                    <a:t>0.2</a:t>
                  </a:r>
                  <a:endParaRPr lang="en-US" sz="900" dirty="0"/>
                </a:p>
              </p:txBody>
            </p:sp>
            <p:sp>
              <p:nvSpPr>
                <p:cNvPr id="58" name="TextBox 57"/>
                <p:cNvSpPr txBox="1"/>
                <p:nvPr/>
              </p:nvSpPr>
              <p:spPr>
                <a:xfrm>
                  <a:off x="2296268" y="4318999"/>
                  <a:ext cx="387205" cy="311357"/>
                </a:xfrm>
                <a:prstGeom prst="rect">
                  <a:avLst/>
                </a:prstGeom>
                <a:noFill/>
              </p:spPr>
              <p:txBody>
                <a:bodyPr wrap="none" rtlCol="0" anchor="ctr" anchorCtr="0">
                  <a:spAutoFit/>
                </a:bodyPr>
                <a:lstStyle/>
                <a:p>
                  <a:pPr algn="r"/>
                  <a:r>
                    <a:rPr lang="en-US" sz="900" dirty="0" smtClean="0"/>
                    <a:t>0</a:t>
                  </a:r>
                  <a:endParaRPr lang="en-US" sz="900" dirty="0"/>
                </a:p>
              </p:txBody>
            </p:sp>
            <p:sp>
              <p:nvSpPr>
                <p:cNvPr id="59" name="TextBox 58"/>
                <p:cNvSpPr txBox="1"/>
                <p:nvPr/>
              </p:nvSpPr>
              <p:spPr>
                <a:xfrm>
                  <a:off x="2514774" y="4522748"/>
                  <a:ext cx="387205" cy="311357"/>
                </a:xfrm>
                <a:prstGeom prst="rect">
                  <a:avLst/>
                </a:prstGeom>
                <a:noFill/>
              </p:spPr>
              <p:txBody>
                <a:bodyPr wrap="none" rtlCol="0" anchor="t" anchorCtr="0">
                  <a:spAutoFit/>
                </a:bodyPr>
                <a:lstStyle/>
                <a:p>
                  <a:pPr algn="ctr"/>
                  <a:r>
                    <a:rPr lang="en-US" sz="900" dirty="0" smtClean="0"/>
                    <a:t>0</a:t>
                  </a:r>
                  <a:endParaRPr lang="en-US" sz="900" dirty="0"/>
                </a:p>
              </p:txBody>
            </p:sp>
            <p:sp>
              <p:nvSpPr>
                <p:cNvPr id="60" name="TextBox 59"/>
                <p:cNvSpPr txBox="1"/>
                <p:nvPr/>
              </p:nvSpPr>
              <p:spPr>
                <a:xfrm>
                  <a:off x="3172857" y="4522748"/>
                  <a:ext cx="387205" cy="311357"/>
                </a:xfrm>
                <a:prstGeom prst="rect">
                  <a:avLst/>
                </a:prstGeom>
                <a:noFill/>
              </p:spPr>
              <p:txBody>
                <a:bodyPr wrap="none" rtlCol="0" anchor="t" anchorCtr="0">
                  <a:spAutoFit/>
                </a:bodyPr>
                <a:lstStyle/>
                <a:p>
                  <a:pPr algn="ctr"/>
                  <a:r>
                    <a:rPr lang="en-US" sz="900" dirty="0" smtClean="0"/>
                    <a:t>6</a:t>
                  </a:r>
                  <a:endParaRPr lang="en-US" sz="900" dirty="0"/>
                </a:p>
              </p:txBody>
            </p:sp>
            <p:sp>
              <p:nvSpPr>
                <p:cNvPr id="61" name="TextBox 60"/>
                <p:cNvSpPr txBox="1"/>
                <p:nvPr/>
              </p:nvSpPr>
              <p:spPr>
                <a:xfrm>
                  <a:off x="3788358" y="4522748"/>
                  <a:ext cx="487000" cy="311357"/>
                </a:xfrm>
                <a:prstGeom prst="rect">
                  <a:avLst/>
                </a:prstGeom>
                <a:noFill/>
              </p:spPr>
              <p:txBody>
                <a:bodyPr wrap="none" rtlCol="0" anchor="t" anchorCtr="0">
                  <a:spAutoFit/>
                </a:bodyPr>
                <a:lstStyle/>
                <a:p>
                  <a:pPr algn="ctr"/>
                  <a:r>
                    <a:rPr lang="en-US" sz="900" dirty="0" smtClean="0"/>
                    <a:t>12</a:t>
                  </a:r>
                  <a:endParaRPr lang="en-US" sz="900" dirty="0"/>
                </a:p>
              </p:txBody>
            </p:sp>
            <p:sp>
              <p:nvSpPr>
                <p:cNvPr id="62" name="TextBox 61"/>
                <p:cNvSpPr txBox="1"/>
                <p:nvPr/>
              </p:nvSpPr>
              <p:spPr>
                <a:xfrm>
                  <a:off x="4430037" y="4522748"/>
                  <a:ext cx="487000" cy="311357"/>
                </a:xfrm>
                <a:prstGeom prst="rect">
                  <a:avLst/>
                </a:prstGeom>
                <a:noFill/>
              </p:spPr>
              <p:txBody>
                <a:bodyPr wrap="none" rtlCol="0" anchor="t" anchorCtr="0">
                  <a:spAutoFit/>
                </a:bodyPr>
                <a:lstStyle/>
                <a:p>
                  <a:pPr algn="ctr"/>
                  <a:r>
                    <a:rPr lang="en-US" sz="900" dirty="0" smtClean="0"/>
                    <a:t>18</a:t>
                  </a:r>
                  <a:endParaRPr lang="en-US" sz="900" dirty="0"/>
                </a:p>
              </p:txBody>
            </p:sp>
            <p:sp>
              <p:nvSpPr>
                <p:cNvPr id="63" name="TextBox 62"/>
                <p:cNvSpPr txBox="1"/>
                <p:nvPr/>
              </p:nvSpPr>
              <p:spPr>
                <a:xfrm>
                  <a:off x="5045228" y="4522748"/>
                  <a:ext cx="487000" cy="311357"/>
                </a:xfrm>
                <a:prstGeom prst="rect">
                  <a:avLst/>
                </a:prstGeom>
                <a:noFill/>
              </p:spPr>
              <p:txBody>
                <a:bodyPr wrap="none" rtlCol="0" anchor="t" anchorCtr="0">
                  <a:spAutoFit/>
                </a:bodyPr>
                <a:lstStyle/>
                <a:p>
                  <a:pPr algn="ctr"/>
                  <a:r>
                    <a:rPr lang="en-US" sz="900" dirty="0" smtClean="0"/>
                    <a:t>24</a:t>
                  </a:r>
                  <a:endParaRPr lang="en-US" sz="900" dirty="0"/>
                </a:p>
              </p:txBody>
            </p:sp>
            <p:sp>
              <p:nvSpPr>
                <p:cNvPr id="64" name="TextBox 63"/>
                <p:cNvSpPr txBox="1"/>
                <p:nvPr/>
              </p:nvSpPr>
              <p:spPr>
                <a:xfrm>
                  <a:off x="5682363" y="4522748"/>
                  <a:ext cx="487000" cy="311357"/>
                </a:xfrm>
                <a:prstGeom prst="rect">
                  <a:avLst/>
                </a:prstGeom>
                <a:noFill/>
              </p:spPr>
              <p:txBody>
                <a:bodyPr wrap="none" rtlCol="0" anchor="t" anchorCtr="0">
                  <a:spAutoFit/>
                </a:bodyPr>
                <a:lstStyle/>
                <a:p>
                  <a:pPr algn="ctr"/>
                  <a:r>
                    <a:rPr lang="en-US" sz="900" dirty="0" smtClean="0"/>
                    <a:t>30</a:t>
                  </a:r>
                  <a:endParaRPr lang="en-US" sz="900" dirty="0"/>
                </a:p>
              </p:txBody>
            </p:sp>
            <p:sp>
              <p:nvSpPr>
                <p:cNvPr id="65" name="TextBox 64"/>
                <p:cNvSpPr txBox="1"/>
                <p:nvPr/>
              </p:nvSpPr>
              <p:spPr>
                <a:xfrm>
                  <a:off x="6280902" y="4522748"/>
                  <a:ext cx="487000" cy="311357"/>
                </a:xfrm>
                <a:prstGeom prst="rect">
                  <a:avLst/>
                </a:prstGeom>
                <a:noFill/>
              </p:spPr>
              <p:txBody>
                <a:bodyPr wrap="none" rtlCol="0" anchor="t" anchorCtr="0">
                  <a:spAutoFit/>
                </a:bodyPr>
                <a:lstStyle/>
                <a:p>
                  <a:pPr algn="ctr"/>
                  <a:r>
                    <a:rPr lang="en-US" sz="900" dirty="0" smtClean="0"/>
                    <a:t>36</a:t>
                  </a:r>
                  <a:endParaRPr lang="en-US" sz="900" dirty="0"/>
                </a:p>
              </p:txBody>
            </p:sp>
          </p:grpSp>
          <p:sp>
            <p:nvSpPr>
              <p:cNvPr id="47" name="TextBox 46"/>
              <p:cNvSpPr txBox="1"/>
              <p:nvPr/>
            </p:nvSpPr>
            <p:spPr>
              <a:xfrm>
                <a:off x="1082585" y="2582450"/>
                <a:ext cx="659155" cy="230832"/>
              </a:xfrm>
              <a:prstGeom prst="rect">
                <a:avLst/>
              </a:prstGeom>
              <a:noFill/>
            </p:spPr>
            <p:txBody>
              <a:bodyPr wrap="none" rtlCol="0">
                <a:spAutoFit/>
              </a:bodyPr>
              <a:lstStyle/>
              <a:p>
                <a:r>
                  <a:rPr lang="en-US" sz="900" dirty="0" smtClean="0"/>
                  <a:t>3 months</a:t>
                </a:r>
                <a:endParaRPr lang="en-US" sz="900" dirty="0"/>
              </a:p>
            </p:txBody>
          </p:sp>
          <p:cxnSp>
            <p:nvCxnSpPr>
              <p:cNvPr id="48" name="Straight Connector 47"/>
              <p:cNvCxnSpPr/>
              <p:nvPr/>
            </p:nvCxnSpPr>
            <p:spPr>
              <a:xfrm>
                <a:off x="530511" y="2690053"/>
                <a:ext cx="230799" cy="0"/>
              </a:xfrm>
              <a:prstGeom prst="line">
                <a:avLst/>
              </a:prstGeom>
              <a:ln w="12700">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61310" y="2690053"/>
                <a:ext cx="0" cy="769969"/>
              </a:xfrm>
              <a:prstGeom prst="line">
                <a:avLst/>
              </a:prstGeom>
              <a:ln w="12700">
                <a:solidFill>
                  <a:srgbClr val="000000"/>
                </a:solidFill>
                <a:prstDash val="sysDash"/>
              </a:ln>
            </p:spPr>
            <p:style>
              <a:lnRef idx="1">
                <a:schemeClr val="accent1"/>
              </a:lnRef>
              <a:fillRef idx="0">
                <a:schemeClr val="accent1"/>
              </a:fillRef>
              <a:effectRef idx="0">
                <a:schemeClr val="accent1"/>
              </a:effectRef>
              <a:fontRef idx="minor">
                <a:schemeClr val="tx1"/>
              </a:fontRef>
            </p:style>
          </p:cxnSp>
        </p:grpSp>
        <p:sp>
          <p:nvSpPr>
            <p:cNvPr id="10" name="Freeform 2"/>
            <p:cNvSpPr>
              <a:spLocks/>
            </p:cNvSpPr>
            <p:nvPr/>
          </p:nvSpPr>
          <p:spPr bwMode="auto">
            <a:xfrm>
              <a:off x="1797878" y="2338867"/>
              <a:ext cx="2262751" cy="1533600"/>
            </a:xfrm>
            <a:custGeom>
              <a:avLst/>
              <a:gdLst>
                <a:gd name="T0" fmla="*/ 179 w 179"/>
                <a:gd name="T1" fmla="*/ 120 h 120"/>
                <a:gd name="T2" fmla="*/ 179 w 179"/>
                <a:gd name="T3" fmla="*/ 113 h 120"/>
                <a:gd name="T4" fmla="*/ 142 w 179"/>
                <a:gd name="T5" fmla="*/ 113 h 120"/>
                <a:gd name="T6" fmla="*/ 142 w 179"/>
                <a:gd name="T7" fmla="*/ 107 h 120"/>
                <a:gd name="T8" fmla="*/ 94 w 179"/>
                <a:gd name="T9" fmla="*/ 107 h 120"/>
                <a:gd name="T10" fmla="*/ 94 w 179"/>
                <a:gd name="T11" fmla="*/ 101 h 120"/>
                <a:gd name="T12" fmla="*/ 66 w 179"/>
                <a:gd name="T13" fmla="*/ 101 h 120"/>
                <a:gd name="T14" fmla="*/ 66 w 179"/>
                <a:gd name="T15" fmla="*/ 94 h 120"/>
                <a:gd name="T16" fmla="*/ 62 w 179"/>
                <a:gd name="T17" fmla="*/ 94 h 120"/>
                <a:gd name="T18" fmla="*/ 62 w 179"/>
                <a:gd name="T19" fmla="*/ 87 h 120"/>
                <a:gd name="T20" fmla="*/ 59 w 179"/>
                <a:gd name="T21" fmla="*/ 87 h 120"/>
                <a:gd name="T22" fmla="*/ 59 w 179"/>
                <a:gd name="T23" fmla="*/ 80 h 120"/>
                <a:gd name="T24" fmla="*/ 32 w 179"/>
                <a:gd name="T25" fmla="*/ 80 h 120"/>
                <a:gd name="T26" fmla="*/ 32 w 179"/>
                <a:gd name="T27" fmla="*/ 74 h 120"/>
                <a:gd name="T28" fmla="*/ 21 w 179"/>
                <a:gd name="T29" fmla="*/ 74 h 120"/>
                <a:gd name="T30" fmla="*/ 21 w 179"/>
                <a:gd name="T31" fmla="*/ 68 h 120"/>
                <a:gd name="T32" fmla="*/ 19 w 179"/>
                <a:gd name="T33" fmla="*/ 68 h 120"/>
                <a:gd name="T34" fmla="*/ 19 w 179"/>
                <a:gd name="T35" fmla="*/ 60 h 120"/>
                <a:gd name="T36" fmla="*/ 15 w 179"/>
                <a:gd name="T37" fmla="*/ 60 h 120"/>
                <a:gd name="T38" fmla="*/ 15 w 179"/>
                <a:gd name="T39" fmla="*/ 53 h 120"/>
                <a:gd name="T40" fmla="*/ 14 w 179"/>
                <a:gd name="T41" fmla="*/ 53 h 120"/>
                <a:gd name="T42" fmla="*/ 14 w 179"/>
                <a:gd name="T43" fmla="*/ 40 h 120"/>
                <a:gd name="T44" fmla="*/ 12 w 179"/>
                <a:gd name="T45" fmla="*/ 40 h 120"/>
                <a:gd name="T46" fmla="*/ 12 w 179"/>
                <a:gd name="T47" fmla="*/ 33 h 120"/>
                <a:gd name="T48" fmla="*/ 10 w 179"/>
                <a:gd name="T49" fmla="*/ 33 h 120"/>
                <a:gd name="T50" fmla="*/ 10 w 179"/>
                <a:gd name="T51" fmla="*/ 26 h 120"/>
                <a:gd name="T52" fmla="*/ 8 w 179"/>
                <a:gd name="T53" fmla="*/ 26 h 120"/>
                <a:gd name="T54" fmla="*/ 8 w 179"/>
                <a:gd name="T55" fmla="*/ 14 h 120"/>
                <a:gd name="T56" fmla="*/ 7 w 179"/>
                <a:gd name="T57" fmla="*/ 14 h 120"/>
                <a:gd name="T58" fmla="*/ 7 w 179"/>
                <a:gd name="T59" fmla="*/ 6 h 120"/>
                <a:gd name="T60" fmla="*/ 7 w 179"/>
                <a:gd name="T61" fmla="*/ 0 h 120"/>
                <a:gd name="T62" fmla="*/ 0 w 179"/>
                <a:gd name="T6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9" h="120">
                  <a:moveTo>
                    <a:pt x="179" y="120"/>
                  </a:moveTo>
                  <a:lnTo>
                    <a:pt x="179" y="113"/>
                  </a:lnTo>
                  <a:lnTo>
                    <a:pt x="142" y="113"/>
                  </a:lnTo>
                  <a:lnTo>
                    <a:pt x="142" y="107"/>
                  </a:lnTo>
                  <a:lnTo>
                    <a:pt x="94" y="107"/>
                  </a:lnTo>
                  <a:lnTo>
                    <a:pt x="94" y="101"/>
                  </a:lnTo>
                  <a:lnTo>
                    <a:pt x="66" y="101"/>
                  </a:lnTo>
                  <a:lnTo>
                    <a:pt x="66" y="94"/>
                  </a:lnTo>
                  <a:lnTo>
                    <a:pt x="62" y="94"/>
                  </a:lnTo>
                  <a:lnTo>
                    <a:pt x="62" y="87"/>
                  </a:lnTo>
                  <a:lnTo>
                    <a:pt x="59" y="87"/>
                  </a:lnTo>
                  <a:lnTo>
                    <a:pt x="59" y="80"/>
                  </a:lnTo>
                  <a:lnTo>
                    <a:pt x="32" y="80"/>
                  </a:lnTo>
                  <a:lnTo>
                    <a:pt x="32" y="74"/>
                  </a:lnTo>
                  <a:lnTo>
                    <a:pt x="21" y="74"/>
                  </a:lnTo>
                  <a:lnTo>
                    <a:pt x="21" y="68"/>
                  </a:lnTo>
                  <a:lnTo>
                    <a:pt x="19" y="68"/>
                  </a:lnTo>
                  <a:lnTo>
                    <a:pt x="19" y="60"/>
                  </a:lnTo>
                  <a:lnTo>
                    <a:pt x="15" y="60"/>
                  </a:lnTo>
                  <a:lnTo>
                    <a:pt x="15" y="53"/>
                  </a:lnTo>
                  <a:lnTo>
                    <a:pt x="14" y="53"/>
                  </a:lnTo>
                  <a:lnTo>
                    <a:pt x="14" y="40"/>
                  </a:lnTo>
                  <a:lnTo>
                    <a:pt x="12" y="40"/>
                  </a:lnTo>
                  <a:lnTo>
                    <a:pt x="12" y="33"/>
                  </a:lnTo>
                  <a:lnTo>
                    <a:pt x="10" y="33"/>
                  </a:lnTo>
                  <a:lnTo>
                    <a:pt x="10" y="26"/>
                  </a:lnTo>
                  <a:lnTo>
                    <a:pt x="8" y="26"/>
                  </a:lnTo>
                  <a:lnTo>
                    <a:pt x="8" y="14"/>
                  </a:lnTo>
                  <a:lnTo>
                    <a:pt x="7" y="14"/>
                  </a:lnTo>
                  <a:lnTo>
                    <a:pt x="7" y="6"/>
                  </a:lnTo>
                  <a:lnTo>
                    <a:pt x="7" y="0"/>
                  </a:lnTo>
                  <a:lnTo>
                    <a:pt x="0" y="0"/>
                  </a:lnTo>
                </a:path>
              </a:pathLst>
            </a:cu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TextBox 10"/>
            <p:cNvSpPr txBox="1"/>
            <p:nvPr/>
          </p:nvSpPr>
          <p:spPr>
            <a:xfrm>
              <a:off x="6818166" y="2394611"/>
              <a:ext cx="633507" cy="369332"/>
            </a:xfrm>
            <a:prstGeom prst="rect">
              <a:avLst/>
            </a:prstGeom>
            <a:noFill/>
          </p:spPr>
          <p:txBody>
            <a:bodyPr wrap="none" rtlCol="0">
              <a:spAutoFit/>
            </a:bodyPr>
            <a:lstStyle/>
            <a:p>
              <a:r>
                <a:rPr lang="en-US" sz="900" dirty="0" smtClean="0"/>
                <a:t>Distal</a:t>
              </a:r>
            </a:p>
            <a:p>
              <a:r>
                <a:rPr lang="en-US" sz="900" dirty="0" smtClean="0"/>
                <a:t>Proximal</a:t>
              </a:r>
              <a:endParaRPr lang="en-US" sz="900" dirty="0"/>
            </a:p>
          </p:txBody>
        </p:sp>
        <p:cxnSp>
          <p:nvCxnSpPr>
            <p:cNvPr id="12" name="Straight Connector 11"/>
            <p:cNvCxnSpPr/>
            <p:nvPr/>
          </p:nvCxnSpPr>
          <p:spPr>
            <a:xfrm>
              <a:off x="6688347" y="2500334"/>
              <a:ext cx="141397" cy="0"/>
            </a:xfrm>
            <a:prstGeom prst="line">
              <a:avLst/>
            </a:pr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3" name="Straight Connector 12"/>
            <p:cNvCxnSpPr/>
            <p:nvPr/>
          </p:nvCxnSpPr>
          <p:spPr>
            <a:xfrm>
              <a:off x="6688347" y="2651936"/>
              <a:ext cx="141397" cy="0"/>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cxnSp>
        <p:grpSp>
          <p:nvGrpSpPr>
            <p:cNvPr id="14" name="Group 13"/>
            <p:cNvGrpSpPr/>
            <p:nvPr/>
          </p:nvGrpSpPr>
          <p:grpSpPr>
            <a:xfrm>
              <a:off x="4762115" y="2220383"/>
              <a:ext cx="2969283" cy="2064644"/>
              <a:chOff x="2146575" y="2238560"/>
              <a:chExt cx="4621327" cy="2784891"/>
            </a:xfrm>
          </p:grpSpPr>
          <p:grpSp>
            <p:nvGrpSpPr>
              <p:cNvPr id="17" name="Group 16"/>
              <p:cNvGrpSpPr/>
              <p:nvPr/>
            </p:nvGrpSpPr>
            <p:grpSpPr>
              <a:xfrm>
                <a:off x="2614623" y="2396465"/>
                <a:ext cx="3906738" cy="2171700"/>
                <a:chOff x="836615" y="2448719"/>
                <a:chExt cx="3906738" cy="2171700"/>
              </a:xfrm>
            </p:grpSpPr>
            <p:sp>
              <p:nvSpPr>
                <p:cNvPr id="32" name="Freeform 31"/>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33"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34"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35"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36"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37"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38"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39" name="Line 12"/>
                <p:cNvSpPr>
                  <a:spLocks noChangeShapeType="1"/>
                </p:cNvSpPr>
                <p:nvPr/>
              </p:nvSpPr>
              <p:spPr bwMode="auto">
                <a:xfrm>
                  <a:off x="4142121"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40" name="Line 13"/>
                <p:cNvSpPr>
                  <a:spLocks noChangeShapeType="1"/>
                </p:cNvSpPr>
                <p:nvPr/>
              </p:nvSpPr>
              <p:spPr bwMode="auto">
                <a:xfrm>
                  <a:off x="3514451"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41"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42" name="Line 18"/>
                <p:cNvSpPr>
                  <a:spLocks noChangeShapeType="1"/>
                </p:cNvSpPr>
                <p:nvPr/>
              </p:nvSpPr>
              <p:spPr bwMode="auto">
                <a:xfrm>
                  <a:off x="2886781"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43" name="Line 19"/>
                <p:cNvSpPr>
                  <a:spLocks noChangeShapeType="1"/>
                </p:cNvSpPr>
                <p:nvPr/>
              </p:nvSpPr>
              <p:spPr bwMode="auto">
                <a:xfrm>
                  <a:off x="225201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44" name="Line 20"/>
                <p:cNvSpPr>
                  <a:spLocks noChangeShapeType="1"/>
                </p:cNvSpPr>
                <p:nvPr/>
              </p:nvSpPr>
              <p:spPr bwMode="auto">
                <a:xfrm>
                  <a:off x="158876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sp>
              <p:nvSpPr>
                <p:cNvPr id="45" name="Line 21"/>
                <p:cNvSpPr>
                  <a:spLocks noChangeShapeType="1"/>
                </p:cNvSpPr>
                <p:nvPr/>
              </p:nvSpPr>
              <p:spPr bwMode="auto">
                <a:xfrm>
                  <a:off x="92551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363636"/>
                    </a:solidFill>
                  </a:endParaRPr>
                </a:p>
              </p:txBody>
            </p:sp>
          </p:grpSp>
          <p:sp>
            <p:nvSpPr>
              <p:cNvPr id="18" name="TextBox 17"/>
              <p:cNvSpPr txBox="1"/>
              <p:nvPr/>
            </p:nvSpPr>
            <p:spPr>
              <a:xfrm>
                <a:off x="3975277" y="4712094"/>
                <a:ext cx="1375177" cy="311357"/>
              </a:xfrm>
              <a:prstGeom prst="rect">
                <a:avLst/>
              </a:prstGeom>
              <a:noFill/>
            </p:spPr>
            <p:txBody>
              <a:bodyPr wrap="none" rtlCol="0">
                <a:spAutoFit/>
              </a:bodyPr>
              <a:lstStyle/>
              <a:p>
                <a:pPr algn="ctr" fontAlgn="base">
                  <a:spcBef>
                    <a:spcPct val="0"/>
                  </a:spcBef>
                  <a:spcAft>
                    <a:spcPct val="0"/>
                  </a:spcAft>
                </a:pPr>
                <a:r>
                  <a:rPr lang="en-US" sz="900" dirty="0" smtClean="0">
                    <a:solidFill>
                      <a:srgbClr val="363636"/>
                    </a:solidFill>
                  </a:rPr>
                  <a:t>Time, months</a:t>
                </a:r>
                <a:endParaRPr lang="en-US" sz="900" dirty="0">
                  <a:solidFill>
                    <a:srgbClr val="363636"/>
                  </a:solidFill>
                </a:endParaRPr>
              </a:p>
            </p:txBody>
          </p:sp>
          <p:sp>
            <p:nvSpPr>
              <p:cNvPr id="19" name="TextBox 18"/>
              <p:cNvSpPr txBox="1"/>
              <p:nvPr/>
            </p:nvSpPr>
            <p:spPr>
              <a:xfrm>
                <a:off x="2146575" y="2238560"/>
                <a:ext cx="536898" cy="311357"/>
              </a:xfrm>
              <a:prstGeom prst="rect">
                <a:avLst/>
              </a:prstGeom>
              <a:noFill/>
            </p:spPr>
            <p:txBody>
              <a:bodyPr wrap="none" rtlCol="0" anchor="ctr" anchorCtr="0">
                <a:spAutoFit/>
              </a:bodyPr>
              <a:lstStyle/>
              <a:p>
                <a:pPr algn="r"/>
                <a:r>
                  <a:rPr lang="en-US" sz="900" dirty="0" smtClean="0"/>
                  <a:t>1.0</a:t>
                </a:r>
                <a:endParaRPr lang="en-US" sz="900" dirty="0"/>
              </a:p>
            </p:txBody>
          </p:sp>
          <p:sp>
            <p:nvSpPr>
              <p:cNvPr id="20" name="TextBox 19"/>
              <p:cNvSpPr txBox="1"/>
              <p:nvPr/>
            </p:nvSpPr>
            <p:spPr>
              <a:xfrm>
                <a:off x="2146575" y="2656039"/>
                <a:ext cx="536898" cy="311357"/>
              </a:xfrm>
              <a:prstGeom prst="rect">
                <a:avLst/>
              </a:prstGeom>
              <a:noFill/>
            </p:spPr>
            <p:txBody>
              <a:bodyPr wrap="none" rtlCol="0" anchor="ctr" anchorCtr="0">
                <a:spAutoFit/>
              </a:bodyPr>
              <a:lstStyle/>
              <a:p>
                <a:pPr algn="r"/>
                <a:r>
                  <a:rPr lang="en-US" sz="900" dirty="0" smtClean="0"/>
                  <a:t>0.8</a:t>
                </a:r>
                <a:endParaRPr lang="en-US" sz="900" dirty="0"/>
              </a:p>
            </p:txBody>
          </p:sp>
          <p:sp>
            <p:nvSpPr>
              <p:cNvPr id="21" name="TextBox 20"/>
              <p:cNvSpPr txBox="1"/>
              <p:nvPr/>
            </p:nvSpPr>
            <p:spPr>
              <a:xfrm>
                <a:off x="2146575" y="3071778"/>
                <a:ext cx="536898" cy="311357"/>
              </a:xfrm>
              <a:prstGeom prst="rect">
                <a:avLst/>
              </a:prstGeom>
              <a:noFill/>
            </p:spPr>
            <p:txBody>
              <a:bodyPr wrap="none" rtlCol="0" anchor="ctr" anchorCtr="0">
                <a:spAutoFit/>
              </a:bodyPr>
              <a:lstStyle/>
              <a:p>
                <a:pPr algn="r"/>
                <a:r>
                  <a:rPr lang="en-US" sz="900" dirty="0" smtClean="0"/>
                  <a:t>0.6</a:t>
                </a:r>
                <a:endParaRPr lang="en-US" sz="900" dirty="0"/>
              </a:p>
            </p:txBody>
          </p:sp>
          <p:sp>
            <p:nvSpPr>
              <p:cNvPr id="22" name="TextBox 21"/>
              <p:cNvSpPr txBox="1"/>
              <p:nvPr/>
            </p:nvSpPr>
            <p:spPr>
              <a:xfrm>
                <a:off x="2146575" y="3487519"/>
                <a:ext cx="536898" cy="311357"/>
              </a:xfrm>
              <a:prstGeom prst="rect">
                <a:avLst/>
              </a:prstGeom>
              <a:noFill/>
            </p:spPr>
            <p:txBody>
              <a:bodyPr wrap="none" rtlCol="0" anchor="ctr" anchorCtr="0">
                <a:spAutoFit/>
              </a:bodyPr>
              <a:lstStyle/>
              <a:p>
                <a:pPr algn="r"/>
                <a:r>
                  <a:rPr lang="en-US" sz="900" dirty="0" smtClean="0"/>
                  <a:t>0.4</a:t>
                </a:r>
                <a:endParaRPr lang="en-US" sz="900" dirty="0"/>
              </a:p>
            </p:txBody>
          </p:sp>
          <p:sp>
            <p:nvSpPr>
              <p:cNvPr id="23" name="TextBox 22"/>
              <p:cNvSpPr txBox="1"/>
              <p:nvPr/>
            </p:nvSpPr>
            <p:spPr>
              <a:xfrm>
                <a:off x="2146575" y="3903259"/>
                <a:ext cx="536898" cy="311357"/>
              </a:xfrm>
              <a:prstGeom prst="rect">
                <a:avLst/>
              </a:prstGeom>
              <a:noFill/>
            </p:spPr>
            <p:txBody>
              <a:bodyPr wrap="none" rtlCol="0" anchor="ctr" anchorCtr="0">
                <a:spAutoFit/>
              </a:bodyPr>
              <a:lstStyle/>
              <a:p>
                <a:pPr algn="r"/>
                <a:r>
                  <a:rPr lang="en-US" sz="900" dirty="0" smtClean="0"/>
                  <a:t>0.2</a:t>
                </a:r>
                <a:endParaRPr lang="en-US" sz="900" dirty="0"/>
              </a:p>
            </p:txBody>
          </p:sp>
          <p:sp>
            <p:nvSpPr>
              <p:cNvPr id="24" name="TextBox 23"/>
              <p:cNvSpPr txBox="1"/>
              <p:nvPr/>
            </p:nvSpPr>
            <p:spPr>
              <a:xfrm>
                <a:off x="2296268" y="4318999"/>
                <a:ext cx="387205" cy="311357"/>
              </a:xfrm>
              <a:prstGeom prst="rect">
                <a:avLst/>
              </a:prstGeom>
              <a:noFill/>
            </p:spPr>
            <p:txBody>
              <a:bodyPr wrap="none" rtlCol="0" anchor="ctr" anchorCtr="0">
                <a:spAutoFit/>
              </a:bodyPr>
              <a:lstStyle/>
              <a:p>
                <a:pPr algn="r"/>
                <a:r>
                  <a:rPr lang="en-US" sz="900" dirty="0" smtClean="0"/>
                  <a:t>0</a:t>
                </a:r>
                <a:endParaRPr lang="en-US" sz="900" dirty="0"/>
              </a:p>
            </p:txBody>
          </p:sp>
          <p:sp>
            <p:nvSpPr>
              <p:cNvPr id="25" name="TextBox 24"/>
              <p:cNvSpPr txBox="1"/>
              <p:nvPr/>
            </p:nvSpPr>
            <p:spPr>
              <a:xfrm>
                <a:off x="2514774" y="4522748"/>
                <a:ext cx="387205" cy="311357"/>
              </a:xfrm>
              <a:prstGeom prst="rect">
                <a:avLst/>
              </a:prstGeom>
              <a:noFill/>
            </p:spPr>
            <p:txBody>
              <a:bodyPr wrap="none" rtlCol="0" anchor="t" anchorCtr="0">
                <a:spAutoFit/>
              </a:bodyPr>
              <a:lstStyle/>
              <a:p>
                <a:pPr algn="ctr"/>
                <a:r>
                  <a:rPr lang="en-US" sz="900" dirty="0" smtClean="0"/>
                  <a:t>0</a:t>
                </a:r>
                <a:endParaRPr lang="en-US" sz="900" dirty="0"/>
              </a:p>
            </p:txBody>
          </p:sp>
          <p:sp>
            <p:nvSpPr>
              <p:cNvPr id="26" name="TextBox 25"/>
              <p:cNvSpPr txBox="1"/>
              <p:nvPr/>
            </p:nvSpPr>
            <p:spPr>
              <a:xfrm>
                <a:off x="3172857" y="4522748"/>
                <a:ext cx="387205" cy="311357"/>
              </a:xfrm>
              <a:prstGeom prst="rect">
                <a:avLst/>
              </a:prstGeom>
              <a:noFill/>
            </p:spPr>
            <p:txBody>
              <a:bodyPr wrap="none" rtlCol="0" anchor="t" anchorCtr="0">
                <a:spAutoFit/>
              </a:bodyPr>
              <a:lstStyle/>
              <a:p>
                <a:pPr algn="ctr"/>
                <a:r>
                  <a:rPr lang="en-US" sz="900" dirty="0" smtClean="0"/>
                  <a:t>6</a:t>
                </a:r>
                <a:endParaRPr lang="en-US" sz="900" dirty="0"/>
              </a:p>
            </p:txBody>
          </p:sp>
          <p:sp>
            <p:nvSpPr>
              <p:cNvPr id="27" name="TextBox 26"/>
              <p:cNvSpPr txBox="1"/>
              <p:nvPr/>
            </p:nvSpPr>
            <p:spPr>
              <a:xfrm>
                <a:off x="3788358" y="4522748"/>
                <a:ext cx="487000" cy="311357"/>
              </a:xfrm>
              <a:prstGeom prst="rect">
                <a:avLst/>
              </a:prstGeom>
              <a:noFill/>
            </p:spPr>
            <p:txBody>
              <a:bodyPr wrap="none" rtlCol="0" anchor="t" anchorCtr="0">
                <a:spAutoFit/>
              </a:bodyPr>
              <a:lstStyle/>
              <a:p>
                <a:pPr algn="ctr"/>
                <a:r>
                  <a:rPr lang="en-US" sz="900" dirty="0" smtClean="0"/>
                  <a:t>12</a:t>
                </a:r>
                <a:endParaRPr lang="en-US" sz="900" dirty="0"/>
              </a:p>
            </p:txBody>
          </p:sp>
          <p:sp>
            <p:nvSpPr>
              <p:cNvPr id="28" name="TextBox 27"/>
              <p:cNvSpPr txBox="1"/>
              <p:nvPr/>
            </p:nvSpPr>
            <p:spPr>
              <a:xfrm>
                <a:off x="4430037" y="4522748"/>
                <a:ext cx="487000" cy="311357"/>
              </a:xfrm>
              <a:prstGeom prst="rect">
                <a:avLst/>
              </a:prstGeom>
              <a:noFill/>
            </p:spPr>
            <p:txBody>
              <a:bodyPr wrap="none" rtlCol="0" anchor="t" anchorCtr="0">
                <a:spAutoFit/>
              </a:bodyPr>
              <a:lstStyle/>
              <a:p>
                <a:pPr algn="ctr"/>
                <a:r>
                  <a:rPr lang="en-US" sz="900" dirty="0" smtClean="0"/>
                  <a:t>18</a:t>
                </a:r>
                <a:endParaRPr lang="en-US" sz="900" dirty="0"/>
              </a:p>
            </p:txBody>
          </p:sp>
          <p:sp>
            <p:nvSpPr>
              <p:cNvPr id="29" name="TextBox 28"/>
              <p:cNvSpPr txBox="1"/>
              <p:nvPr/>
            </p:nvSpPr>
            <p:spPr>
              <a:xfrm>
                <a:off x="5045228" y="4522748"/>
                <a:ext cx="487000" cy="311357"/>
              </a:xfrm>
              <a:prstGeom prst="rect">
                <a:avLst/>
              </a:prstGeom>
              <a:noFill/>
            </p:spPr>
            <p:txBody>
              <a:bodyPr wrap="none" rtlCol="0" anchor="t" anchorCtr="0">
                <a:spAutoFit/>
              </a:bodyPr>
              <a:lstStyle/>
              <a:p>
                <a:pPr algn="ctr"/>
                <a:r>
                  <a:rPr lang="en-US" sz="900" dirty="0" smtClean="0"/>
                  <a:t>24</a:t>
                </a:r>
                <a:endParaRPr lang="en-US" sz="900" dirty="0"/>
              </a:p>
            </p:txBody>
          </p:sp>
          <p:sp>
            <p:nvSpPr>
              <p:cNvPr id="30" name="TextBox 29"/>
              <p:cNvSpPr txBox="1"/>
              <p:nvPr/>
            </p:nvSpPr>
            <p:spPr>
              <a:xfrm>
                <a:off x="5682363" y="4522748"/>
                <a:ext cx="487000" cy="311357"/>
              </a:xfrm>
              <a:prstGeom prst="rect">
                <a:avLst/>
              </a:prstGeom>
              <a:noFill/>
            </p:spPr>
            <p:txBody>
              <a:bodyPr wrap="none" rtlCol="0" anchor="t" anchorCtr="0">
                <a:spAutoFit/>
              </a:bodyPr>
              <a:lstStyle/>
              <a:p>
                <a:pPr algn="ctr"/>
                <a:r>
                  <a:rPr lang="en-US" sz="900" dirty="0" smtClean="0"/>
                  <a:t>30</a:t>
                </a:r>
                <a:endParaRPr lang="en-US" sz="900" dirty="0"/>
              </a:p>
            </p:txBody>
          </p:sp>
          <p:sp>
            <p:nvSpPr>
              <p:cNvPr id="31" name="TextBox 30"/>
              <p:cNvSpPr txBox="1"/>
              <p:nvPr/>
            </p:nvSpPr>
            <p:spPr>
              <a:xfrm>
                <a:off x="6280902" y="4522748"/>
                <a:ext cx="487000" cy="311357"/>
              </a:xfrm>
              <a:prstGeom prst="rect">
                <a:avLst/>
              </a:prstGeom>
              <a:noFill/>
            </p:spPr>
            <p:txBody>
              <a:bodyPr wrap="none" rtlCol="0" anchor="t" anchorCtr="0">
                <a:spAutoFit/>
              </a:bodyPr>
              <a:lstStyle/>
              <a:p>
                <a:pPr algn="ctr"/>
                <a:r>
                  <a:rPr lang="en-US" sz="900" dirty="0" smtClean="0"/>
                  <a:t>36</a:t>
                </a:r>
                <a:endParaRPr lang="en-US" sz="900" dirty="0"/>
              </a:p>
            </p:txBody>
          </p:sp>
        </p:grpSp>
        <p:sp>
          <p:nvSpPr>
            <p:cNvPr id="15" name="Freeform 3"/>
            <p:cNvSpPr>
              <a:spLocks/>
            </p:cNvSpPr>
            <p:nvPr/>
          </p:nvSpPr>
          <p:spPr bwMode="auto">
            <a:xfrm>
              <a:off x="5123082" y="2337451"/>
              <a:ext cx="2223744" cy="1533600"/>
            </a:xfrm>
            <a:custGeom>
              <a:avLst/>
              <a:gdLst>
                <a:gd name="T0" fmla="*/ 162 w 162"/>
                <a:gd name="T1" fmla="*/ 119 h 119"/>
                <a:gd name="T2" fmla="*/ 162 w 162"/>
                <a:gd name="T3" fmla="*/ 108 h 119"/>
                <a:gd name="T4" fmla="*/ 58 w 162"/>
                <a:gd name="T5" fmla="*/ 108 h 119"/>
                <a:gd name="T6" fmla="*/ 58 w 162"/>
                <a:gd name="T7" fmla="*/ 96 h 119"/>
                <a:gd name="T8" fmla="*/ 52 w 162"/>
                <a:gd name="T9" fmla="*/ 96 h 119"/>
                <a:gd name="T10" fmla="*/ 52 w 162"/>
                <a:gd name="T11" fmla="*/ 86 h 119"/>
                <a:gd name="T12" fmla="*/ 27 w 162"/>
                <a:gd name="T13" fmla="*/ 86 h 119"/>
                <a:gd name="T14" fmla="*/ 27 w 162"/>
                <a:gd name="T15" fmla="*/ 75 h 119"/>
                <a:gd name="T16" fmla="*/ 15 w 162"/>
                <a:gd name="T17" fmla="*/ 75 h 119"/>
                <a:gd name="T18" fmla="*/ 15 w 162"/>
                <a:gd name="T19" fmla="*/ 64 h 119"/>
                <a:gd name="T20" fmla="*/ 12 w 162"/>
                <a:gd name="T21" fmla="*/ 64 h 119"/>
                <a:gd name="T22" fmla="*/ 12 w 162"/>
                <a:gd name="T23" fmla="*/ 53 h 119"/>
                <a:gd name="T24" fmla="*/ 11 w 162"/>
                <a:gd name="T25" fmla="*/ 53 h 119"/>
                <a:gd name="T26" fmla="*/ 11 w 162"/>
                <a:gd name="T27" fmla="*/ 43 h 119"/>
                <a:gd name="T28" fmla="*/ 8 w 162"/>
                <a:gd name="T29" fmla="*/ 43 h 119"/>
                <a:gd name="T30" fmla="*/ 8 w 162"/>
                <a:gd name="T31" fmla="*/ 32 h 119"/>
                <a:gd name="T32" fmla="*/ 7 w 162"/>
                <a:gd name="T33" fmla="*/ 32 h 119"/>
                <a:gd name="T34" fmla="*/ 7 w 162"/>
                <a:gd name="T35" fmla="*/ 21 h 119"/>
                <a:gd name="T36" fmla="*/ 7 w 162"/>
                <a:gd name="T37" fmla="*/ 11 h 119"/>
                <a:gd name="T38" fmla="*/ 5 w 162"/>
                <a:gd name="T39" fmla="*/ 11 h 119"/>
                <a:gd name="T40" fmla="*/ 5 w 162"/>
                <a:gd name="T41" fmla="*/ 0 h 119"/>
                <a:gd name="T42" fmla="*/ 0 w 162"/>
                <a:gd name="T4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2" h="119">
                  <a:moveTo>
                    <a:pt x="162" y="119"/>
                  </a:moveTo>
                  <a:lnTo>
                    <a:pt x="162" y="108"/>
                  </a:lnTo>
                  <a:lnTo>
                    <a:pt x="58" y="108"/>
                  </a:lnTo>
                  <a:lnTo>
                    <a:pt x="58" y="96"/>
                  </a:lnTo>
                  <a:lnTo>
                    <a:pt x="52" y="96"/>
                  </a:lnTo>
                  <a:lnTo>
                    <a:pt x="52" y="86"/>
                  </a:lnTo>
                  <a:lnTo>
                    <a:pt x="27" y="86"/>
                  </a:lnTo>
                  <a:lnTo>
                    <a:pt x="27" y="75"/>
                  </a:lnTo>
                  <a:lnTo>
                    <a:pt x="15" y="75"/>
                  </a:lnTo>
                  <a:lnTo>
                    <a:pt x="15" y="64"/>
                  </a:lnTo>
                  <a:lnTo>
                    <a:pt x="12" y="64"/>
                  </a:lnTo>
                  <a:lnTo>
                    <a:pt x="12" y="53"/>
                  </a:lnTo>
                  <a:lnTo>
                    <a:pt x="11" y="53"/>
                  </a:lnTo>
                  <a:lnTo>
                    <a:pt x="11" y="43"/>
                  </a:lnTo>
                  <a:lnTo>
                    <a:pt x="8" y="43"/>
                  </a:lnTo>
                  <a:lnTo>
                    <a:pt x="8" y="32"/>
                  </a:lnTo>
                  <a:lnTo>
                    <a:pt x="7" y="32"/>
                  </a:lnTo>
                  <a:lnTo>
                    <a:pt x="7" y="21"/>
                  </a:lnTo>
                  <a:lnTo>
                    <a:pt x="7" y="11"/>
                  </a:lnTo>
                  <a:lnTo>
                    <a:pt x="5" y="11"/>
                  </a:lnTo>
                  <a:lnTo>
                    <a:pt x="5" y="0"/>
                  </a:lnTo>
                  <a:lnTo>
                    <a:pt x="0" y="0"/>
                  </a:lnTo>
                </a:path>
              </a:pathLst>
            </a:cu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4"/>
            <p:cNvSpPr>
              <a:spLocks/>
            </p:cNvSpPr>
            <p:nvPr/>
          </p:nvSpPr>
          <p:spPr bwMode="auto">
            <a:xfrm>
              <a:off x="5123082" y="2337451"/>
              <a:ext cx="1743305" cy="1540730"/>
            </a:xfrm>
            <a:custGeom>
              <a:avLst/>
              <a:gdLst>
                <a:gd name="T0" fmla="*/ 127 w 127"/>
                <a:gd name="T1" fmla="*/ 119 h 119"/>
                <a:gd name="T2" fmla="*/ 127 w 127"/>
                <a:gd name="T3" fmla="*/ 101 h 119"/>
                <a:gd name="T4" fmla="*/ 82 w 127"/>
                <a:gd name="T5" fmla="*/ 101 h 119"/>
                <a:gd name="T6" fmla="*/ 82 w 127"/>
                <a:gd name="T7" fmla="*/ 84 h 119"/>
                <a:gd name="T8" fmla="*/ 53 w 127"/>
                <a:gd name="T9" fmla="*/ 84 h 119"/>
                <a:gd name="T10" fmla="*/ 53 w 127"/>
                <a:gd name="T11" fmla="*/ 67 h 119"/>
                <a:gd name="T12" fmla="*/ 17 w 127"/>
                <a:gd name="T13" fmla="*/ 67 h 119"/>
                <a:gd name="T14" fmla="*/ 17 w 127"/>
                <a:gd name="T15" fmla="*/ 51 h 119"/>
                <a:gd name="T16" fmla="*/ 11 w 127"/>
                <a:gd name="T17" fmla="*/ 51 h 119"/>
                <a:gd name="T18" fmla="*/ 11 w 127"/>
                <a:gd name="T19" fmla="*/ 34 h 119"/>
                <a:gd name="T20" fmla="*/ 9 w 127"/>
                <a:gd name="T21" fmla="*/ 34 h 119"/>
                <a:gd name="T22" fmla="*/ 9 w 127"/>
                <a:gd name="T23" fmla="*/ 17 h 119"/>
                <a:gd name="T24" fmla="*/ 5 w 127"/>
                <a:gd name="T25" fmla="*/ 17 h 119"/>
                <a:gd name="T26" fmla="*/ 5 w 127"/>
                <a:gd name="T27" fmla="*/ 0 h 119"/>
                <a:gd name="T28" fmla="*/ 0 w 127"/>
                <a:gd name="T29"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119">
                  <a:moveTo>
                    <a:pt x="127" y="119"/>
                  </a:moveTo>
                  <a:lnTo>
                    <a:pt x="127" y="101"/>
                  </a:lnTo>
                  <a:lnTo>
                    <a:pt x="82" y="101"/>
                  </a:lnTo>
                  <a:lnTo>
                    <a:pt x="82" y="84"/>
                  </a:lnTo>
                  <a:lnTo>
                    <a:pt x="53" y="84"/>
                  </a:lnTo>
                  <a:lnTo>
                    <a:pt x="53" y="67"/>
                  </a:lnTo>
                  <a:lnTo>
                    <a:pt x="17" y="67"/>
                  </a:lnTo>
                  <a:lnTo>
                    <a:pt x="17" y="51"/>
                  </a:lnTo>
                  <a:lnTo>
                    <a:pt x="11" y="51"/>
                  </a:lnTo>
                  <a:lnTo>
                    <a:pt x="11" y="34"/>
                  </a:lnTo>
                  <a:lnTo>
                    <a:pt x="9" y="34"/>
                  </a:lnTo>
                  <a:lnTo>
                    <a:pt x="9" y="17"/>
                  </a:lnTo>
                  <a:lnTo>
                    <a:pt x="5" y="17"/>
                  </a:lnTo>
                  <a:lnTo>
                    <a:pt x="5" y="0"/>
                  </a:lnTo>
                  <a:lnTo>
                    <a:pt x="0" y="0"/>
                  </a:lnTo>
                </a:path>
              </a:pathLst>
            </a:cu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aphicFrame>
        <p:nvGraphicFramePr>
          <p:cNvPr id="2" name="Table 1"/>
          <p:cNvGraphicFramePr>
            <a:graphicFrameLocks noGrp="1"/>
          </p:cNvGraphicFramePr>
          <p:nvPr>
            <p:extLst>
              <p:ext uri="{D42A27DB-BD31-4B8C-83A1-F6EECF244321}">
                <p14:modId xmlns:p14="http://schemas.microsoft.com/office/powerpoint/2010/main" val="869027286"/>
              </p:ext>
            </p:extLst>
          </p:nvPr>
        </p:nvGraphicFramePr>
        <p:xfrm>
          <a:off x="295422" y="3922146"/>
          <a:ext cx="8525021" cy="2227680"/>
        </p:xfrm>
        <a:graphic>
          <a:graphicData uri="http://schemas.openxmlformats.org/drawingml/2006/table">
            <a:tbl>
              <a:tblPr firstRow="1" bandRow="1">
                <a:tableStyleId>{69012ECD-51FC-41F1-AA8D-1B2483CD663E}</a:tableStyleId>
              </a:tblPr>
              <a:tblGrid>
                <a:gridCol w="1230923"/>
                <a:gridCol w="1456006"/>
                <a:gridCol w="2467735"/>
                <a:gridCol w="2132400"/>
                <a:gridCol w="1237957"/>
              </a:tblGrid>
              <a:tr h="164514">
                <a:tc>
                  <a:txBody>
                    <a:bodyPr/>
                    <a:lstStyle/>
                    <a:p>
                      <a:endParaRPr lang="en-US" sz="1200" noProof="0" dirty="0">
                        <a:solidFill>
                          <a:schemeClr val="tx2"/>
                        </a:solidFill>
                      </a:endParaRPr>
                    </a:p>
                  </a:txBody>
                  <a:tcPr marT="36000" marB="36000" anchor="b"/>
                </a:tc>
                <a:tc>
                  <a:txBody>
                    <a:bodyPr/>
                    <a:lstStyle/>
                    <a:p>
                      <a:endParaRPr lang="en-US" sz="1200" noProof="0" dirty="0">
                        <a:solidFill>
                          <a:schemeClr val="tx2"/>
                        </a:solidFill>
                      </a:endParaRPr>
                    </a:p>
                  </a:txBody>
                  <a:tcPr marT="36000" marB="36000" anchor="b"/>
                </a:tc>
                <a:tc>
                  <a:txBody>
                    <a:bodyPr/>
                    <a:lstStyle/>
                    <a:p>
                      <a:pPr algn="ctr"/>
                      <a:r>
                        <a:rPr lang="en-US" sz="1200" noProof="0" dirty="0" smtClean="0">
                          <a:solidFill>
                            <a:schemeClr val="tx2"/>
                          </a:solidFill>
                        </a:rPr>
                        <a:t>Anthracycline-based</a:t>
                      </a:r>
                      <a:r>
                        <a:rPr lang="en-US" sz="1200" baseline="0" noProof="0" dirty="0" smtClean="0">
                          <a:solidFill>
                            <a:schemeClr val="tx2"/>
                          </a:solidFill>
                        </a:rPr>
                        <a:t> (n=85)</a:t>
                      </a:r>
                      <a:endParaRPr lang="en-US" sz="1200" noProof="0" dirty="0">
                        <a:solidFill>
                          <a:schemeClr val="tx2"/>
                        </a:solidFill>
                      </a:endParaRPr>
                    </a:p>
                  </a:txBody>
                  <a:tcPr marT="36000" marB="3600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noProof="0" dirty="0" smtClean="0">
                          <a:solidFill>
                            <a:schemeClr val="tx2"/>
                          </a:solidFill>
                        </a:rPr>
                        <a:t>Gemcitabine-based</a:t>
                      </a:r>
                      <a:r>
                        <a:rPr lang="en-US" sz="1200" baseline="0" noProof="0" dirty="0" smtClean="0">
                          <a:solidFill>
                            <a:schemeClr val="tx2"/>
                          </a:solidFill>
                        </a:rPr>
                        <a:t> (n=41)</a:t>
                      </a:r>
                      <a:endParaRPr lang="en-US" sz="1200" noProof="0" dirty="0">
                        <a:solidFill>
                          <a:schemeClr val="tx2"/>
                        </a:solidFill>
                      </a:endParaRPr>
                    </a:p>
                  </a:txBody>
                  <a:tcPr marT="36000" marB="36000" anchor="b"/>
                </a:tc>
                <a:tc>
                  <a:txBody>
                    <a:bodyPr/>
                    <a:lstStyle/>
                    <a:p>
                      <a:pPr algn="ctr"/>
                      <a:r>
                        <a:rPr lang="en-US" sz="1200" noProof="0" dirty="0" smtClean="0">
                          <a:solidFill>
                            <a:schemeClr val="tx2"/>
                          </a:solidFill>
                        </a:rPr>
                        <a:t>Pazopanib</a:t>
                      </a:r>
                      <a:endParaRPr lang="en-US" sz="1200" noProof="0" dirty="0">
                        <a:solidFill>
                          <a:schemeClr val="tx2"/>
                        </a:solidFill>
                      </a:endParaRPr>
                    </a:p>
                  </a:txBody>
                  <a:tcPr marT="36000" marB="36000" anchor="b"/>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noProof="0" dirty="0" smtClean="0">
                          <a:solidFill>
                            <a:schemeClr val="tx1"/>
                          </a:solidFill>
                        </a:rPr>
                        <a:t>Best response, n (%)</a:t>
                      </a:r>
                    </a:p>
                  </a:txBody>
                  <a:tcPr marT="36000" marB="36000"/>
                </a:tc>
                <a:tc>
                  <a:txBody>
                    <a:bodyPr/>
                    <a:lstStyle/>
                    <a:p>
                      <a:pPr marL="0" indent="0"/>
                      <a:r>
                        <a:rPr lang="en-US" sz="1200" noProof="0" dirty="0" smtClean="0"/>
                        <a:t>CR</a:t>
                      </a:r>
                    </a:p>
                    <a:p>
                      <a:pPr marL="0" indent="0"/>
                      <a:r>
                        <a:rPr lang="en-US" sz="1200" noProof="0" dirty="0" smtClean="0"/>
                        <a:t>PR</a:t>
                      </a:r>
                    </a:p>
                    <a:p>
                      <a:pPr marL="0" indent="0"/>
                      <a:r>
                        <a:rPr lang="en-US" sz="1200" noProof="0" dirty="0" smtClean="0"/>
                        <a:t>SD</a:t>
                      </a:r>
                    </a:p>
                    <a:p>
                      <a:pPr marL="0" indent="0"/>
                      <a:r>
                        <a:rPr lang="en-US" sz="1200" noProof="0" dirty="0" smtClean="0"/>
                        <a:t>PD</a:t>
                      </a:r>
                    </a:p>
                  </a:txBody>
                  <a:tcPr marT="36000" marB="36000"/>
                </a:tc>
                <a:tc>
                  <a:txBody>
                    <a:bodyPr/>
                    <a:lstStyle/>
                    <a:p>
                      <a:pPr algn="ctr"/>
                      <a:r>
                        <a:rPr lang="en-US" sz="1200" noProof="0" dirty="0" smtClean="0"/>
                        <a:t>1 (1)</a:t>
                      </a:r>
                    </a:p>
                    <a:p>
                      <a:pPr algn="ctr"/>
                      <a:r>
                        <a:rPr lang="en-US" sz="1200" noProof="0" dirty="0" smtClean="0"/>
                        <a:t>18</a:t>
                      </a:r>
                      <a:r>
                        <a:rPr lang="en-US" sz="1200" baseline="0" noProof="0" dirty="0" smtClean="0"/>
                        <a:t> (21)</a:t>
                      </a:r>
                    </a:p>
                    <a:p>
                      <a:pPr algn="ctr"/>
                      <a:r>
                        <a:rPr lang="en-US" sz="1200" baseline="0" noProof="0" dirty="0" smtClean="0"/>
                        <a:t>45 (53)</a:t>
                      </a:r>
                    </a:p>
                    <a:p>
                      <a:pPr algn="ctr"/>
                      <a:r>
                        <a:rPr lang="en-US" sz="1200" baseline="0" noProof="0" dirty="0" smtClean="0"/>
                        <a:t>21 (25)</a:t>
                      </a:r>
                      <a:endParaRPr lang="en-US" sz="1200" noProof="0" dirty="0"/>
                    </a:p>
                  </a:txBody>
                  <a:tcPr marT="36000" marB="36000"/>
                </a:tc>
                <a:tc>
                  <a:txBody>
                    <a:bodyPr/>
                    <a:lstStyle/>
                    <a:p>
                      <a:pPr algn="ctr"/>
                      <a:r>
                        <a:rPr lang="en-US" sz="1200" noProof="0" dirty="0" smtClean="0"/>
                        <a:t>2 (5)</a:t>
                      </a:r>
                    </a:p>
                    <a:p>
                      <a:pPr algn="ctr"/>
                      <a:r>
                        <a:rPr lang="en-US" sz="1200" noProof="0" dirty="0" smtClean="0"/>
                        <a:t>9 (22)</a:t>
                      </a:r>
                    </a:p>
                    <a:p>
                      <a:pPr algn="ctr"/>
                      <a:r>
                        <a:rPr lang="en-US" sz="1200" noProof="0" dirty="0" smtClean="0"/>
                        <a:t>16 (39)</a:t>
                      </a:r>
                    </a:p>
                    <a:p>
                      <a:pPr algn="ctr"/>
                      <a:r>
                        <a:rPr lang="en-US" sz="1200" noProof="0" dirty="0" smtClean="0"/>
                        <a:t>14 (34)</a:t>
                      </a:r>
                      <a:endParaRPr lang="en-US" sz="1200" noProof="0" dirty="0"/>
                    </a:p>
                  </a:txBody>
                  <a:tcPr marT="36000" marB="36000"/>
                </a:tc>
                <a:tc>
                  <a:txBody>
                    <a:bodyPr/>
                    <a:lstStyle/>
                    <a:p>
                      <a:pPr algn="ctr"/>
                      <a:r>
                        <a:rPr lang="en-US" sz="1200" noProof="0" dirty="0" smtClean="0"/>
                        <a:t>0 (0)</a:t>
                      </a:r>
                    </a:p>
                    <a:p>
                      <a:pPr algn="ctr"/>
                      <a:r>
                        <a:rPr lang="en-US" sz="1200" noProof="0" dirty="0" smtClean="0"/>
                        <a:t>0 (0)</a:t>
                      </a:r>
                    </a:p>
                    <a:p>
                      <a:pPr algn="ctr"/>
                      <a:r>
                        <a:rPr lang="en-US" sz="1200" noProof="0" dirty="0" smtClean="0"/>
                        <a:t>8 (50)</a:t>
                      </a:r>
                    </a:p>
                    <a:p>
                      <a:pPr algn="ctr"/>
                      <a:r>
                        <a:rPr lang="en-US" sz="1200" noProof="0" dirty="0" smtClean="0"/>
                        <a:t>8 (50)</a:t>
                      </a:r>
                      <a:endParaRPr lang="en-US" sz="1200" noProof="0" dirty="0"/>
                    </a:p>
                  </a:txBody>
                  <a:tcPr marT="36000" marB="36000"/>
                </a:tc>
              </a:tr>
              <a:tr h="370840">
                <a:tc>
                  <a:txBody>
                    <a:bodyPr/>
                    <a:lstStyle/>
                    <a:p>
                      <a:r>
                        <a:rPr lang="en-US" sz="1200" noProof="0" dirty="0" smtClean="0"/>
                        <a:t>Response rate, % (95%CI)</a:t>
                      </a:r>
                    </a:p>
                  </a:txBody>
                  <a:tcPr marT="36000" marB="36000"/>
                </a:tc>
                <a:tc>
                  <a:txBody>
                    <a:bodyPr/>
                    <a:lstStyle/>
                    <a:p>
                      <a:pPr marL="0" indent="0"/>
                      <a:r>
                        <a:rPr lang="en-US" sz="1200" noProof="0" dirty="0" smtClean="0"/>
                        <a:t>Pathology</a:t>
                      </a:r>
                    </a:p>
                    <a:p>
                      <a:pPr marL="92075" indent="0"/>
                      <a:r>
                        <a:rPr lang="en-US" sz="1200" noProof="0" dirty="0" smtClean="0"/>
                        <a:t>Classic type</a:t>
                      </a:r>
                    </a:p>
                    <a:p>
                      <a:pPr marL="92075" indent="0"/>
                      <a:r>
                        <a:rPr lang="en-US" sz="1200" noProof="0" dirty="0" smtClean="0"/>
                        <a:t>Proximal type</a:t>
                      </a:r>
                    </a:p>
                    <a:p>
                      <a:pPr marL="0" indent="0"/>
                      <a:r>
                        <a:rPr lang="en-US" sz="1200" noProof="0" dirty="0" smtClean="0"/>
                        <a:t>Primary tumor site</a:t>
                      </a:r>
                    </a:p>
                    <a:p>
                      <a:pPr marL="92075" indent="0"/>
                      <a:r>
                        <a:rPr lang="en-US" sz="1200" noProof="0" dirty="0" smtClean="0"/>
                        <a:t>Distal</a:t>
                      </a:r>
                    </a:p>
                    <a:p>
                      <a:pPr marL="92075" indent="0"/>
                      <a:r>
                        <a:rPr lang="en-US" sz="1200" noProof="0" dirty="0" smtClean="0"/>
                        <a:t>Proximal</a:t>
                      </a:r>
                      <a:endParaRPr lang="en-US" sz="1200" noProof="0" dirty="0"/>
                    </a:p>
                  </a:txBody>
                  <a:tcPr marT="36000" marB="36000"/>
                </a:tc>
                <a:tc>
                  <a:txBody>
                    <a:bodyPr/>
                    <a:lstStyle/>
                    <a:p>
                      <a:pPr algn="ctr"/>
                      <a:endParaRPr lang="en-US" sz="1200" noProof="0" dirty="0" smtClean="0"/>
                    </a:p>
                    <a:p>
                      <a:pPr algn="ctr"/>
                      <a:r>
                        <a:rPr lang="en-US" sz="1200" noProof="0" dirty="0" smtClean="0"/>
                        <a:t>19 (8, 33)</a:t>
                      </a:r>
                    </a:p>
                    <a:p>
                      <a:pPr algn="ctr"/>
                      <a:r>
                        <a:rPr lang="en-US" sz="1200" noProof="0" dirty="0" smtClean="0"/>
                        <a:t>26 (14, 42)</a:t>
                      </a:r>
                    </a:p>
                    <a:p>
                      <a:pPr algn="ctr"/>
                      <a:endParaRPr lang="en-US" sz="1200" noProof="0" dirty="0" smtClean="0"/>
                    </a:p>
                    <a:p>
                      <a:pPr algn="ctr"/>
                      <a:r>
                        <a:rPr lang="en-US" sz="1200" noProof="0" dirty="0" smtClean="0"/>
                        <a:t>18 (7, 34)</a:t>
                      </a:r>
                    </a:p>
                    <a:p>
                      <a:pPr algn="ctr"/>
                      <a:r>
                        <a:rPr lang="en-US" sz="1200" noProof="0" dirty="0" smtClean="0"/>
                        <a:t>26 (13, 39)</a:t>
                      </a:r>
                      <a:endParaRPr lang="en-US" sz="1200" noProof="0" dirty="0"/>
                    </a:p>
                  </a:txBody>
                  <a:tcPr marT="36000" marB="36000"/>
                </a:tc>
                <a:tc>
                  <a:txBody>
                    <a:bodyPr/>
                    <a:lstStyle/>
                    <a:p>
                      <a:pPr algn="ctr"/>
                      <a:endParaRPr lang="en-US" sz="1200" noProof="0" dirty="0" smtClean="0"/>
                    </a:p>
                    <a:p>
                      <a:pPr algn="ctr"/>
                      <a:r>
                        <a:rPr lang="en-US" sz="1200" noProof="0" dirty="0" smtClean="0"/>
                        <a:t>30 (13, 53)</a:t>
                      </a:r>
                    </a:p>
                    <a:p>
                      <a:pPr algn="ctr"/>
                      <a:r>
                        <a:rPr lang="en-US" sz="1200" noProof="0" dirty="0" smtClean="0"/>
                        <a:t>22 (6, 48)</a:t>
                      </a:r>
                    </a:p>
                    <a:p>
                      <a:pPr algn="ctr"/>
                      <a:endParaRPr lang="en-US" sz="1200" noProof="0" dirty="0" smtClean="0"/>
                    </a:p>
                    <a:p>
                      <a:pPr algn="ctr"/>
                      <a:r>
                        <a:rPr lang="en-US" sz="1200" noProof="0" dirty="0" smtClean="0"/>
                        <a:t>40 (19,</a:t>
                      </a:r>
                      <a:r>
                        <a:rPr lang="en-US" sz="1200" baseline="0" noProof="0" dirty="0" smtClean="0"/>
                        <a:t> 64)</a:t>
                      </a:r>
                    </a:p>
                    <a:p>
                      <a:pPr algn="ctr"/>
                      <a:r>
                        <a:rPr lang="en-US" sz="1200" baseline="0" noProof="0" dirty="0" smtClean="0"/>
                        <a:t>14 (3, 36)</a:t>
                      </a:r>
                      <a:endParaRPr lang="en-US" sz="1200" noProof="0" dirty="0"/>
                    </a:p>
                  </a:txBody>
                  <a:tcPr marT="36000" marB="36000"/>
                </a:tc>
                <a:tc>
                  <a:txBody>
                    <a:bodyPr/>
                    <a:lstStyle/>
                    <a:p>
                      <a:pPr algn="ctr"/>
                      <a:endParaRPr lang="en-US" sz="1200" noProof="0" dirty="0" smtClean="0"/>
                    </a:p>
                    <a:p>
                      <a:pPr algn="ctr"/>
                      <a:r>
                        <a:rPr lang="en-US" sz="1200" noProof="0" dirty="0" smtClean="0"/>
                        <a:t>-</a:t>
                      </a:r>
                    </a:p>
                    <a:p>
                      <a:pPr algn="ctr"/>
                      <a:r>
                        <a:rPr lang="en-US" sz="1200" noProof="0" dirty="0" smtClean="0"/>
                        <a:t>-</a:t>
                      </a:r>
                    </a:p>
                    <a:p>
                      <a:pPr algn="ctr"/>
                      <a:endParaRPr lang="en-US" sz="1200" noProof="0" dirty="0" smtClean="0"/>
                    </a:p>
                    <a:p>
                      <a:pPr algn="ctr"/>
                      <a:r>
                        <a:rPr lang="en-US" sz="1200" noProof="0" dirty="0" smtClean="0"/>
                        <a:t>-</a:t>
                      </a:r>
                    </a:p>
                    <a:p>
                      <a:pPr algn="ctr"/>
                      <a:r>
                        <a:rPr lang="en-US" sz="1200" noProof="0" dirty="0" smtClean="0"/>
                        <a:t>-</a:t>
                      </a:r>
                      <a:endParaRPr lang="en-US" sz="1200" noProof="0" dirty="0"/>
                    </a:p>
                  </a:txBody>
                  <a:tcPr marT="36000" marB="36000"/>
                </a:tc>
              </a:tr>
            </a:tbl>
          </a:graphicData>
        </a:graphic>
      </p:graphicFrame>
    </p:spTree>
    <p:custDataLst>
      <p:tags r:id="rId1"/>
    </p:custDataLst>
    <p:extLst>
      <p:ext uri="{BB962C8B-B14F-4D97-AF65-F5344CB8AC3E}">
        <p14:creationId xmlns:p14="http://schemas.microsoft.com/office/powerpoint/2010/main" val="1615354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599" y="228600"/>
            <a:ext cx="7673197" cy="939801"/>
          </a:xfrm>
        </p:spPr>
        <p:txBody>
          <a:bodyPr/>
          <a:lstStyle/>
          <a:p>
            <a:r>
              <a:rPr lang="en-US" sz="1800" dirty="0" smtClean="0">
                <a:solidFill>
                  <a:schemeClr val="bg1"/>
                </a:solidFill>
              </a:rPr>
              <a:t>017: Anthracycline, gemcitabine and pazopanib in epithelioid sarcoma: Updated results of a retrospective multi-institutional case series – </a:t>
            </a:r>
            <a:r>
              <a:rPr lang="en-US" sz="1800" dirty="0" err="1" smtClean="0">
                <a:solidFill>
                  <a:schemeClr val="bg1"/>
                </a:solidFill>
              </a:rPr>
              <a:t>Frezza</a:t>
            </a:r>
            <a:r>
              <a:rPr lang="en-US" sz="1800" dirty="0" smtClean="0">
                <a:solidFill>
                  <a:schemeClr val="bg1"/>
                </a:solidFill>
              </a:rPr>
              <a:t> AM, et al</a:t>
            </a:r>
            <a:endParaRPr lang="en-US" sz="1800" dirty="0">
              <a:solidFill>
                <a:schemeClr val="bg1"/>
              </a:solidFill>
            </a:endParaRPr>
          </a:p>
        </p:txBody>
      </p:sp>
      <p:sp>
        <p:nvSpPr>
          <p:cNvPr id="5123" name="Rectangle 3"/>
          <p:cNvSpPr>
            <a:spLocks noGrp="1" noChangeArrowheads="1"/>
          </p:cNvSpPr>
          <p:nvPr>
            <p:ph type="body" idx="1"/>
          </p:nvPr>
        </p:nvSpPr>
        <p:spPr/>
        <p:txBody>
          <a:bodyPr/>
          <a:lstStyle/>
          <a:p>
            <a:pPr marL="0" indent="0">
              <a:buNone/>
            </a:pPr>
            <a:r>
              <a:rPr lang="en-US" b="1" dirty="0" smtClean="0">
                <a:solidFill>
                  <a:schemeClr val="bg1"/>
                </a:solidFill>
              </a:rPr>
              <a:t>CONCLUSIONS</a:t>
            </a:r>
          </a:p>
          <a:p>
            <a:r>
              <a:rPr lang="en-US" dirty="0" smtClean="0"/>
              <a:t>In patients with epithelioid sarcoma, anthracycline- and gemcitabine-based regimens appear to be active in a proportion of patients although with a limited </a:t>
            </a:r>
            <a:r>
              <a:rPr lang="en-US" dirty="0" err="1" smtClean="0"/>
              <a:t>DoR</a:t>
            </a:r>
            <a:endParaRPr lang="en-US" dirty="0" smtClean="0"/>
          </a:p>
          <a:p>
            <a:pPr lvl="1"/>
            <a:r>
              <a:rPr lang="en-US" dirty="0" smtClean="0"/>
              <a:t>The findings suggest that anthracycline-based regimens are a little more active for proximal-type and gemcitabine-based regimens a little more active for classic-type epithelioid sarcoma</a:t>
            </a:r>
          </a:p>
          <a:p>
            <a:r>
              <a:rPr lang="en-US" dirty="0" smtClean="0"/>
              <a:t>Pazopanib appears to have limited value in this patient population</a:t>
            </a:r>
          </a:p>
        </p:txBody>
      </p:sp>
      <p:sp>
        <p:nvSpPr>
          <p:cNvPr id="6" name="Text Box 4"/>
          <p:cNvSpPr txBox="1">
            <a:spLocks noChangeArrowheads="1"/>
          </p:cNvSpPr>
          <p:nvPr/>
        </p:nvSpPr>
        <p:spPr bwMode="auto">
          <a:xfrm>
            <a:off x="2938366" y="6474897"/>
            <a:ext cx="598497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US" sz="1200" dirty="0" err="1" smtClean="0">
                <a:solidFill>
                  <a:srgbClr val="000000"/>
                </a:solidFill>
              </a:rPr>
              <a:t>Frezza</a:t>
            </a:r>
            <a:r>
              <a:rPr lang="en-US" sz="1200" dirty="0" smtClean="0">
                <a:solidFill>
                  <a:srgbClr val="000000"/>
                </a:solidFill>
              </a:rPr>
              <a:t> AM et al. CTOS 2017 Annual Meeting, November 8–11, Maui, Hawaii; Paper 017</a:t>
            </a:r>
            <a:endParaRPr lang="en-US" sz="1200" dirty="0">
              <a:solidFill>
                <a:srgbClr val="000000"/>
              </a:solidFill>
            </a:endParaRPr>
          </a:p>
        </p:txBody>
      </p:sp>
    </p:spTree>
    <p:custDataLst>
      <p:tags r:id="rId1"/>
    </p:custDataLst>
    <p:extLst>
      <p:ext uri="{BB962C8B-B14F-4D97-AF65-F5344CB8AC3E}">
        <p14:creationId xmlns:p14="http://schemas.microsoft.com/office/powerpoint/2010/main" val="1615354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p:txBody>
          <a:bodyPr/>
          <a:lstStyle/>
          <a:p>
            <a:r>
              <a:rPr lang="en-GB" sz="4000" dirty="0" smtClean="0"/>
              <a:t>Soft tissue sarcoma</a:t>
            </a:r>
            <a:endParaRPr lang="en-GB" sz="4000" dirty="0"/>
          </a:p>
        </p:txBody>
      </p:sp>
    </p:spTree>
    <p:custDataLst>
      <p:tags r:id="rId1"/>
    </p:custDataLst>
    <p:extLst>
      <p:ext uri="{BB962C8B-B14F-4D97-AF65-F5344CB8AC3E}">
        <p14:creationId xmlns:p14="http://schemas.microsoft.com/office/powerpoint/2010/main" val="1829337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1800" dirty="0" smtClean="0">
                <a:solidFill>
                  <a:schemeClr val="bg1"/>
                </a:solidFill>
              </a:rPr>
              <a:t>005: 5-day </a:t>
            </a:r>
            <a:r>
              <a:rPr lang="en-US" sz="1800" dirty="0" err="1" smtClean="0">
                <a:solidFill>
                  <a:schemeClr val="bg1"/>
                </a:solidFill>
              </a:rPr>
              <a:t>hypofractionated</a:t>
            </a:r>
            <a:r>
              <a:rPr lang="en-US" sz="1800" dirty="0" smtClean="0">
                <a:solidFill>
                  <a:schemeClr val="bg1"/>
                </a:solidFill>
              </a:rPr>
              <a:t> preoperative radiotherapy in soft tissue sarcoma: Preliminary toxicity and pathologic outcomes from a prospective phase 1/2 clinical trial – </a:t>
            </a:r>
            <a:r>
              <a:rPr lang="en-US" sz="1800" dirty="0" err="1" smtClean="0">
                <a:solidFill>
                  <a:schemeClr val="bg1"/>
                </a:solidFill>
              </a:rPr>
              <a:t>Kalbasi</a:t>
            </a:r>
            <a:r>
              <a:rPr lang="en-US" sz="1800" dirty="0" smtClean="0">
                <a:solidFill>
                  <a:schemeClr val="bg1"/>
                </a:solidFill>
              </a:rPr>
              <a:t> A, et al</a:t>
            </a:r>
            <a:endParaRPr lang="en-US" sz="1800" dirty="0">
              <a:solidFill>
                <a:schemeClr val="bg1"/>
              </a:solidFill>
            </a:endParaRPr>
          </a:p>
        </p:txBody>
      </p:sp>
      <p:sp>
        <p:nvSpPr>
          <p:cNvPr id="5123" name="Rectangle 3"/>
          <p:cNvSpPr>
            <a:spLocks noGrp="1" noChangeArrowheads="1"/>
          </p:cNvSpPr>
          <p:nvPr>
            <p:ph type="body" idx="1"/>
          </p:nvPr>
        </p:nvSpPr>
        <p:spPr/>
        <p:txBody>
          <a:bodyPr/>
          <a:lstStyle/>
          <a:p>
            <a:pPr marL="0" indent="0">
              <a:buNone/>
            </a:pPr>
            <a:r>
              <a:rPr lang="en-US" b="1" dirty="0" smtClean="0">
                <a:solidFill>
                  <a:schemeClr val="bg1"/>
                </a:solidFill>
              </a:rPr>
              <a:t>STUDY OBJECTIVE </a:t>
            </a:r>
          </a:p>
          <a:p>
            <a:r>
              <a:rPr lang="en-US" dirty="0" smtClean="0"/>
              <a:t>To investigate the efficacy and safety of the use of 5-day </a:t>
            </a:r>
            <a:r>
              <a:rPr lang="en-US" dirty="0" err="1" smtClean="0"/>
              <a:t>hypofractionated</a:t>
            </a:r>
            <a:r>
              <a:rPr lang="en-US" dirty="0" smtClean="0"/>
              <a:t> preoperative radiotherapy in patients with soft tissue sarcoma (STS) in extremity </a:t>
            </a:r>
            <a:br>
              <a:rPr lang="en-US" dirty="0" smtClean="0"/>
            </a:br>
            <a:r>
              <a:rPr lang="en-US" dirty="0" smtClean="0"/>
              <a:t>or trunk</a:t>
            </a:r>
            <a:endParaRPr lang="en-US" dirty="0"/>
          </a:p>
        </p:txBody>
      </p:sp>
      <p:sp>
        <p:nvSpPr>
          <p:cNvPr id="7" name="Text Box 4"/>
          <p:cNvSpPr txBox="1">
            <a:spLocks noChangeArrowheads="1"/>
          </p:cNvSpPr>
          <p:nvPr/>
        </p:nvSpPr>
        <p:spPr bwMode="auto">
          <a:xfrm>
            <a:off x="3043010" y="6474897"/>
            <a:ext cx="588032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US" sz="1200" dirty="0" err="1" smtClean="0">
                <a:solidFill>
                  <a:srgbClr val="000000"/>
                </a:solidFill>
              </a:rPr>
              <a:t>Kalbasi</a:t>
            </a:r>
            <a:r>
              <a:rPr lang="en-US" sz="1200" dirty="0" smtClean="0">
                <a:solidFill>
                  <a:srgbClr val="000000"/>
                </a:solidFill>
              </a:rPr>
              <a:t> A et al. CTOS 2017 Annual Meeting, November 8–11, Maui, Hawaii; Paper 005</a:t>
            </a:r>
            <a:endParaRPr lang="en-US" sz="1200" dirty="0">
              <a:solidFill>
                <a:srgbClr val="000000"/>
              </a:solidFill>
            </a:endParaRPr>
          </a:p>
        </p:txBody>
      </p:sp>
      <p:sp>
        <p:nvSpPr>
          <p:cNvPr id="8" name="Rectangle 9"/>
          <p:cNvSpPr txBox="1">
            <a:spLocks noChangeArrowheads="1"/>
          </p:cNvSpPr>
          <p:nvPr/>
        </p:nvSpPr>
        <p:spPr bwMode="auto">
          <a:xfrm>
            <a:off x="228599" y="4841171"/>
            <a:ext cx="4332123" cy="700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23246D"/>
              </a:buClr>
              <a:buFontTx/>
              <a:buNone/>
            </a:pPr>
            <a:r>
              <a:rPr lang="en-US" sz="1600" b="1" dirty="0" smtClean="0">
                <a:solidFill>
                  <a:srgbClr val="23246D"/>
                </a:solidFill>
              </a:rPr>
              <a:t>Primary endpoint</a:t>
            </a:r>
          </a:p>
          <a:p>
            <a:pPr>
              <a:buClr>
                <a:srgbClr val="23246D"/>
              </a:buClr>
            </a:pPr>
            <a:r>
              <a:rPr lang="en-US" sz="1600" dirty="0" smtClean="0">
                <a:solidFill>
                  <a:srgbClr val="363636"/>
                </a:solidFill>
              </a:rPr>
              <a:t>2-year rate of grade ≥2 toxicities </a:t>
            </a:r>
          </a:p>
          <a:p>
            <a:pPr>
              <a:buClr>
                <a:srgbClr val="23246D"/>
              </a:buClr>
            </a:pPr>
            <a:endParaRPr lang="en-US" sz="1600" dirty="0">
              <a:solidFill>
                <a:srgbClr val="363636"/>
              </a:solidFill>
            </a:endParaRPr>
          </a:p>
        </p:txBody>
      </p:sp>
      <p:sp>
        <p:nvSpPr>
          <p:cNvPr id="9" name="Content Placeholder 26"/>
          <p:cNvSpPr txBox="1">
            <a:spLocks/>
          </p:cNvSpPr>
          <p:nvPr/>
        </p:nvSpPr>
        <p:spPr>
          <a:xfrm>
            <a:off x="4648200" y="4841170"/>
            <a:ext cx="4267200" cy="838592"/>
          </a:xfrm>
          <a:prstGeom prst="rect">
            <a:avLst/>
          </a:prstGeom>
        </p:spPr>
        <p:txBody>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23246D"/>
              </a:buClr>
              <a:buFontTx/>
              <a:buNone/>
            </a:pPr>
            <a:r>
              <a:rPr lang="en-US" sz="1600" b="1" dirty="0" smtClean="0">
                <a:solidFill>
                  <a:srgbClr val="23246D"/>
                </a:solidFill>
              </a:rPr>
              <a:t>Secondary endpoints</a:t>
            </a:r>
          </a:p>
          <a:p>
            <a:pPr>
              <a:buClr>
                <a:srgbClr val="23246D"/>
              </a:buClr>
            </a:pPr>
            <a:r>
              <a:rPr lang="en-US" sz="1600" dirty="0" smtClean="0">
                <a:solidFill>
                  <a:srgbClr val="363636"/>
                </a:solidFill>
              </a:rPr>
              <a:t>Rate of local failure, distant failure and acute wound complications, functional and translational outcomes</a:t>
            </a:r>
            <a:endParaRPr lang="en-US" sz="1600" dirty="0">
              <a:solidFill>
                <a:srgbClr val="363636"/>
              </a:solidFill>
            </a:endParaRPr>
          </a:p>
        </p:txBody>
      </p:sp>
      <p:sp>
        <p:nvSpPr>
          <p:cNvPr id="2" name="Right Arrow 1"/>
          <p:cNvSpPr/>
          <p:nvPr/>
        </p:nvSpPr>
        <p:spPr>
          <a:xfrm>
            <a:off x="506437" y="3552095"/>
            <a:ext cx="7891975" cy="30245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63636"/>
              </a:solidFill>
            </a:endParaRPr>
          </a:p>
        </p:txBody>
      </p:sp>
      <p:cxnSp>
        <p:nvCxnSpPr>
          <p:cNvPr id="5" name="Straight Arrow Connector 4"/>
          <p:cNvCxnSpPr/>
          <p:nvPr/>
        </p:nvCxnSpPr>
        <p:spPr>
          <a:xfrm>
            <a:off x="787790" y="2989387"/>
            <a:ext cx="0" cy="56270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198098" y="3854550"/>
            <a:ext cx="0" cy="56270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746740" y="3854550"/>
            <a:ext cx="0" cy="562708"/>
          </a:xfrm>
          <a:prstGeom prst="straightConnector1">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899140" y="3854550"/>
            <a:ext cx="0" cy="562708"/>
          </a:xfrm>
          <a:prstGeom prst="straightConnector1">
            <a:avLst/>
          </a:prstGeom>
          <a:ln w="38100">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858089" y="3854550"/>
            <a:ext cx="0" cy="562708"/>
          </a:xfrm>
          <a:prstGeom prst="straightConnector1">
            <a:avLst/>
          </a:prstGeom>
          <a:ln w="38100">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826415" y="3854550"/>
            <a:ext cx="0" cy="562708"/>
          </a:xfrm>
          <a:prstGeom prst="straightConnector1">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964747" y="3854550"/>
            <a:ext cx="0" cy="562708"/>
          </a:xfrm>
          <a:prstGeom prst="straightConnector1">
            <a:avLst/>
          </a:prstGeom>
          <a:ln w="38100">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066716" y="3854550"/>
            <a:ext cx="0" cy="562708"/>
          </a:xfrm>
          <a:prstGeom prst="straightConnector1">
            <a:avLst/>
          </a:prstGeom>
          <a:ln w="38100">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5936569" y="3854550"/>
            <a:ext cx="0" cy="562708"/>
          </a:xfrm>
          <a:prstGeom prst="straightConnector1">
            <a:avLst/>
          </a:prstGeom>
          <a:ln w="38100">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800582" y="3854550"/>
            <a:ext cx="0" cy="562708"/>
          </a:xfrm>
          <a:prstGeom prst="straightConnector1">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8027963" y="3854550"/>
            <a:ext cx="0" cy="562708"/>
          </a:xfrm>
          <a:prstGeom prst="straightConnector1">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6187460" y="2834643"/>
            <a:ext cx="0" cy="332936"/>
          </a:xfrm>
          <a:prstGeom prst="straightConnector1">
            <a:avLst/>
          </a:prstGeom>
          <a:ln w="38100">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6923665" y="2834643"/>
            <a:ext cx="0" cy="332936"/>
          </a:xfrm>
          <a:prstGeom prst="straightConnector1">
            <a:avLst/>
          </a:prstGeom>
          <a:ln w="38100">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7748961" y="2834643"/>
            <a:ext cx="0" cy="332936"/>
          </a:xfrm>
          <a:prstGeom prst="straightConnector1">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86395" y="2705354"/>
            <a:ext cx="1223412" cy="276999"/>
          </a:xfrm>
          <a:prstGeom prst="rect">
            <a:avLst/>
          </a:prstGeom>
          <a:noFill/>
        </p:spPr>
        <p:txBody>
          <a:bodyPr wrap="none" rtlCol="0">
            <a:spAutoFit/>
          </a:bodyPr>
          <a:lstStyle/>
          <a:p>
            <a:pPr algn="ctr"/>
            <a:r>
              <a:rPr lang="en-US" sz="1200" dirty="0" smtClean="0">
                <a:solidFill>
                  <a:srgbClr val="363636"/>
                </a:solidFill>
              </a:rPr>
              <a:t>Biopsy/imaging</a:t>
            </a:r>
            <a:endParaRPr lang="en-US" sz="1200" dirty="0">
              <a:solidFill>
                <a:srgbClr val="363636"/>
              </a:solidFill>
            </a:endParaRPr>
          </a:p>
        </p:txBody>
      </p:sp>
      <p:sp>
        <p:nvSpPr>
          <p:cNvPr id="27" name="TextBox 26"/>
          <p:cNvSpPr txBox="1"/>
          <p:nvPr/>
        </p:nvSpPr>
        <p:spPr>
          <a:xfrm>
            <a:off x="228599" y="4028884"/>
            <a:ext cx="883576" cy="276999"/>
          </a:xfrm>
          <a:prstGeom prst="rect">
            <a:avLst/>
          </a:prstGeom>
          <a:noFill/>
        </p:spPr>
        <p:txBody>
          <a:bodyPr wrap="none" rtlCol="0">
            <a:spAutoFit/>
          </a:bodyPr>
          <a:lstStyle/>
          <a:p>
            <a:pPr algn="ctr"/>
            <a:r>
              <a:rPr lang="en-US" sz="1200" dirty="0" smtClean="0">
                <a:solidFill>
                  <a:srgbClr val="363636"/>
                </a:solidFill>
              </a:rPr>
              <a:t>Enrolment</a:t>
            </a:r>
            <a:endParaRPr lang="en-US" sz="1200" dirty="0">
              <a:solidFill>
                <a:srgbClr val="363636"/>
              </a:solidFill>
            </a:endParaRPr>
          </a:p>
        </p:txBody>
      </p:sp>
      <p:sp>
        <p:nvSpPr>
          <p:cNvPr id="28" name="TextBox 27"/>
          <p:cNvSpPr txBox="1"/>
          <p:nvPr/>
        </p:nvSpPr>
        <p:spPr>
          <a:xfrm>
            <a:off x="5935382" y="4028884"/>
            <a:ext cx="1402948" cy="276999"/>
          </a:xfrm>
          <a:prstGeom prst="rect">
            <a:avLst/>
          </a:prstGeom>
          <a:noFill/>
        </p:spPr>
        <p:txBody>
          <a:bodyPr wrap="none" rtlCol="0">
            <a:spAutoFit/>
          </a:bodyPr>
          <a:lstStyle/>
          <a:p>
            <a:pPr algn="ctr"/>
            <a:r>
              <a:rPr lang="en-US" sz="1200" dirty="0" smtClean="0">
                <a:solidFill>
                  <a:srgbClr val="363636"/>
                </a:solidFill>
              </a:rPr>
              <a:t>Surgical resection</a:t>
            </a:r>
            <a:endParaRPr lang="en-US" sz="1200" dirty="0">
              <a:solidFill>
                <a:srgbClr val="363636"/>
              </a:solidFill>
            </a:endParaRPr>
          </a:p>
        </p:txBody>
      </p:sp>
      <p:sp>
        <p:nvSpPr>
          <p:cNvPr id="29" name="TextBox 28"/>
          <p:cNvSpPr txBox="1"/>
          <p:nvPr/>
        </p:nvSpPr>
        <p:spPr>
          <a:xfrm>
            <a:off x="2494450" y="3035781"/>
            <a:ext cx="821059" cy="307777"/>
          </a:xfrm>
          <a:prstGeom prst="rect">
            <a:avLst/>
          </a:prstGeom>
          <a:noFill/>
        </p:spPr>
        <p:txBody>
          <a:bodyPr wrap="none" rtlCol="0">
            <a:spAutoFit/>
          </a:bodyPr>
          <a:lstStyle/>
          <a:p>
            <a:pPr algn="ctr"/>
            <a:r>
              <a:rPr lang="en-US" sz="1400" b="1" dirty="0" smtClean="0">
                <a:solidFill>
                  <a:srgbClr val="363636"/>
                </a:solidFill>
              </a:rPr>
              <a:t>6 </a:t>
            </a:r>
            <a:r>
              <a:rPr lang="en-US" sz="1400" b="1" dirty="0" err="1" smtClean="0">
                <a:solidFill>
                  <a:srgbClr val="363636"/>
                </a:solidFill>
              </a:rPr>
              <a:t>Gy</a:t>
            </a:r>
            <a:r>
              <a:rPr lang="en-US" sz="1400" b="1" dirty="0" smtClean="0">
                <a:solidFill>
                  <a:srgbClr val="363636"/>
                </a:solidFill>
              </a:rPr>
              <a:t> x5</a:t>
            </a:r>
            <a:endParaRPr lang="en-US" sz="1400" b="1" dirty="0">
              <a:solidFill>
                <a:srgbClr val="363636"/>
              </a:solidFill>
            </a:endParaRPr>
          </a:p>
        </p:txBody>
      </p:sp>
      <p:sp>
        <p:nvSpPr>
          <p:cNvPr id="30" name="TextBox 29"/>
          <p:cNvSpPr txBox="1"/>
          <p:nvPr/>
        </p:nvSpPr>
        <p:spPr>
          <a:xfrm>
            <a:off x="1899140" y="3347946"/>
            <a:ext cx="2011678" cy="276999"/>
          </a:xfrm>
          <a:prstGeom prst="rect">
            <a:avLst/>
          </a:prstGeom>
          <a:solidFill>
            <a:schemeClr val="accent1"/>
          </a:solidFill>
        </p:spPr>
        <p:txBody>
          <a:bodyPr wrap="square" rtlCol="0">
            <a:spAutoFit/>
          </a:bodyPr>
          <a:lstStyle/>
          <a:p>
            <a:pPr algn="ctr"/>
            <a:r>
              <a:rPr lang="en-US" sz="1200" dirty="0" smtClean="0">
                <a:solidFill>
                  <a:srgbClr val="363636"/>
                </a:solidFill>
              </a:rPr>
              <a:t>B.E.D. = 50 </a:t>
            </a:r>
            <a:r>
              <a:rPr lang="en-US" sz="1200" dirty="0" err="1" smtClean="0">
                <a:solidFill>
                  <a:srgbClr val="363636"/>
                </a:solidFill>
              </a:rPr>
              <a:t>Gy</a:t>
            </a:r>
            <a:endParaRPr lang="en-US" sz="1200" dirty="0">
              <a:solidFill>
                <a:srgbClr val="363636"/>
              </a:solidFill>
            </a:endParaRPr>
          </a:p>
        </p:txBody>
      </p:sp>
      <p:sp>
        <p:nvSpPr>
          <p:cNvPr id="31" name="TextBox 30"/>
          <p:cNvSpPr txBox="1"/>
          <p:nvPr/>
        </p:nvSpPr>
        <p:spPr>
          <a:xfrm>
            <a:off x="6195552" y="2892757"/>
            <a:ext cx="466794" cy="276999"/>
          </a:xfrm>
          <a:prstGeom prst="rect">
            <a:avLst/>
          </a:prstGeom>
          <a:noFill/>
        </p:spPr>
        <p:txBody>
          <a:bodyPr wrap="none" rtlCol="0">
            <a:spAutoFit/>
          </a:bodyPr>
          <a:lstStyle/>
          <a:p>
            <a:pPr algn="ctr"/>
            <a:r>
              <a:rPr lang="en-US" sz="1200" dirty="0" smtClean="0">
                <a:solidFill>
                  <a:srgbClr val="363636"/>
                </a:solidFill>
              </a:rPr>
              <a:t>MRI</a:t>
            </a:r>
            <a:endParaRPr lang="en-US" sz="1200" dirty="0">
              <a:solidFill>
                <a:srgbClr val="363636"/>
              </a:solidFill>
            </a:endParaRPr>
          </a:p>
        </p:txBody>
      </p:sp>
      <p:sp>
        <p:nvSpPr>
          <p:cNvPr id="32" name="TextBox 31"/>
          <p:cNvSpPr txBox="1"/>
          <p:nvPr/>
        </p:nvSpPr>
        <p:spPr>
          <a:xfrm>
            <a:off x="6913484" y="2892757"/>
            <a:ext cx="631007" cy="276999"/>
          </a:xfrm>
          <a:prstGeom prst="rect">
            <a:avLst/>
          </a:prstGeom>
          <a:noFill/>
        </p:spPr>
        <p:txBody>
          <a:bodyPr wrap="none" rtlCol="0">
            <a:spAutoFit/>
          </a:bodyPr>
          <a:lstStyle/>
          <a:p>
            <a:pPr algn="ctr"/>
            <a:r>
              <a:rPr lang="en-US" sz="1200" dirty="0" smtClean="0">
                <a:solidFill>
                  <a:srgbClr val="363636"/>
                </a:solidFill>
              </a:rPr>
              <a:t>Tissue</a:t>
            </a:r>
            <a:endParaRPr lang="en-US" sz="1200" dirty="0">
              <a:solidFill>
                <a:srgbClr val="363636"/>
              </a:solidFill>
            </a:endParaRPr>
          </a:p>
        </p:txBody>
      </p:sp>
      <p:sp>
        <p:nvSpPr>
          <p:cNvPr id="33" name="TextBox 32"/>
          <p:cNvSpPr txBox="1"/>
          <p:nvPr/>
        </p:nvSpPr>
        <p:spPr>
          <a:xfrm>
            <a:off x="7740063" y="2892757"/>
            <a:ext cx="575800" cy="276999"/>
          </a:xfrm>
          <a:prstGeom prst="rect">
            <a:avLst/>
          </a:prstGeom>
          <a:noFill/>
        </p:spPr>
        <p:txBody>
          <a:bodyPr wrap="none" rtlCol="0">
            <a:spAutoFit/>
          </a:bodyPr>
          <a:lstStyle/>
          <a:p>
            <a:pPr algn="ctr"/>
            <a:r>
              <a:rPr lang="en-US" sz="1200" dirty="0" smtClean="0">
                <a:solidFill>
                  <a:srgbClr val="363636"/>
                </a:solidFill>
              </a:rPr>
              <a:t>Blood</a:t>
            </a:r>
            <a:endParaRPr lang="en-US" sz="1200" dirty="0">
              <a:solidFill>
                <a:srgbClr val="363636"/>
              </a:solidFill>
            </a:endParaRPr>
          </a:p>
        </p:txBody>
      </p:sp>
    </p:spTree>
    <p:custDataLst>
      <p:tags r:id="rId1"/>
    </p:custDataLst>
    <p:extLst>
      <p:ext uri="{BB962C8B-B14F-4D97-AF65-F5344CB8AC3E}">
        <p14:creationId xmlns:p14="http://schemas.microsoft.com/office/powerpoint/2010/main" val="1728411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1800" dirty="0" smtClean="0">
                <a:solidFill>
                  <a:schemeClr val="bg1"/>
                </a:solidFill>
              </a:rPr>
              <a:t>005: 5-day </a:t>
            </a:r>
            <a:r>
              <a:rPr lang="en-US" sz="1800" dirty="0" err="1" smtClean="0">
                <a:solidFill>
                  <a:schemeClr val="bg1"/>
                </a:solidFill>
              </a:rPr>
              <a:t>hypofractionated</a:t>
            </a:r>
            <a:r>
              <a:rPr lang="en-US" sz="1800" dirty="0" smtClean="0">
                <a:solidFill>
                  <a:schemeClr val="bg1"/>
                </a:solidFill>
              </a:rPr>
              <a:t> preoperative radiotherapy in soft tissue sarcoma: Preliminary toxicity and pathologic outcomes from a prospective phase 1/2 clinical trial – </a:t>
            </a:r>
            <a:r>
              <a:rPr lang="en-US" sz="1800" dirty="0" err="1" smtClean="0">
                <a:solidFill>
                  <a:schemeClr val="bg1"/>
                </a:solidFill>
              </a:rPr>
              <a:t>Kalbasi</a:t>
            </a:r>
            <a:r>
              <a:rPr lang="en-US" sz="1800" dirty="0" smtClean="0">
                <a:solidFill>
                  <a:schemeClr val="bg1"/>
                </a:solidFill>
              </a:rPr>
              <a:t> A, et al</a:t>
            </a:r>
            <a:endParaRPr lang="en-US" sz="1800" dirty="0">
              <a:solidFill>
                <a:schemeClr val="bg1"/>
              </a:solidFill>
            </a:endParaRPr>
          </a:p>
        </p:txBody>
      </p:sp>
      <p:sp>
        <p:nvSpPr>
          <p:cNvPr id="5123" name="Rectangle 3"/>
          <p:cNvSpPr>
            <a:spLocks noGrp="1" noChangeArrowheads="1"/>
          </p:cNvSpPr>
          <p:nvPr>
            <p:ph type="body" idx="1"/>
          </p:nvPr>
        </p:nvSpPr>
        <p:spPr>
          <a:xfrm>
            <a:off x="228600" y="1320800"/>
            <a:ext cx="5507218" cy="5308600"/>
          </a:xfrm>
        </p:spPr>
        <p:txBody>
          <a:bodyPr/>
          <a:lstStyle/>
          <a:p>
            <a:pPr marL="0" indent="0">
              <a:buNone/>
            </a:pPr>
            <a:r>
              <a:rPr lang="en-US" b="1" dirty="0" smtClean="0">
                <a:solidFill>
                  <a:schemeClr val="bg1"/>
                </a:solidFill>
              </a:rPr>
              <a:t>KEY RESULTS</a:t>
            </a:r>
          </a:p>
          <a:p>
            <a:r>
              <a:rPr lang="en-US" dirty="0" smtClean="0"/>
              <a:t>Major wound complications occurred in 10 (27.8%) patients including dehiscence (n=2), seroma aspiration/debridement (n=2), wound </a:t>
            </a:r>
            <a:r>
              <a:rPr lang="en-US" dirty="0" err="1" smtClean="0"/>
              <a:t>vac</a:t>
            </a:r>
            <a:r>
              <a:rPr lang="en-US" dirty="0" smtClean="0"/>
              <a:t> (n=4) and unplanned flap reconstruction (n=2)</a:t>
            </a:r>
          </a:p>
          <a:p>
            <a:r>
              <a:rPr lang="en-US" dirty="0" smtClean="0"/>
              <a:t>None of the following factors were associated</a:t>
            </a:r>
            <a:br>
              <a:rPr lang="en-US" dirty="0" smtClean="0"/>
            </a:br>
            <a:r>
              <a:rPr lang="en-US" dirty="0" smtClean="0"/>
              <a:t>with wound complications: </a:t>
            </a:r>
          </a:p>
          <a:p>
            <a:pPr lvl="1"/>
            <a:r>
              <a:rPr lang="en-US" dirty="0" smtClean="0"/>
              <a:t>Age</a:t>
            </a:r>
          </a:p>
          <a:p>
            <a:pPr lvl="1"/>
            <a:r>
              <a:rPr lang="en-US" dirty="0" smtClean="0"/>
              <a:t>Tumor size</a:t>
            </a:r>
          </a:p>
          <a:p>
            <a:pPr lvl="1"/>
            <a:r>
              <a:rPr lang="en-US" dirty="0" smtClean="0"/>
              <a:t>Necrosis score</a:t>
            </a:r>
          </a:p>
          <a:p>
            <a:pPr lvl="1"/>
            <a:r>
              <a:rPr lang="en-US" dirty="0" smtClean="0"/>
              <a:t>IMRT use</a:t>
            </a:r>
          </a:p>
          <a:p>
            <a:pPr lvl="1"/>
            <a:r>
              <a:rPr lang="en-US" dirty="0" smtClean="0"/>
              <a:t>Interval from RT to surgery</a:t>
            </a:r>
          </a:p>
          <a:p>
            <a:pPr lvl="1"/>
            <a:r>
              <a:rPr lang="en-US" dirty="0" smtClean="0"/>
              <a:t>Tumor location</a:t>
            </a:r>
          </a:p>
          <a:p>
            <a:pPr lvl="1"/>
            <a:r>
              <a:rPr lang="en-US" dirty="0" smtClean="0"/>
              <a:t>Smoking </a:t>
            </a:r>
          </a:p>
          <a:p>
            <a:pPr lvl="1"/>
            <a:r>
              <a:rPr lang="en-US" dirty="0" smtClean="0"/>
              <a:t>Diabetes</a:t>
            </a:r>
            <a:endParaRPr lang="en-US" dirty="0"/>
          </a:p>
        </p:txBody>
      </p:sp>
      <p:sp>
        <p:nvSpPr>
          <p:cNvPr id="7" name="Text Box 4"/>
          <p:cNvSpPr txBox="1">
            <a:spLocks noChangeArrowheads="1"/>
          </p:cNvSpPr>
          <p:nvPr/>
        </p:nvSpPr>
        <p:spPr bwMode="auto">
          <a:xfrm>
            <a:off x="3043010" y="6474897"/>
            <a:ext cx="588032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US" sz="1200" dirty="0" err="1" smtClean="0">
                <a:solidFill>
                  <a:srgbClr val="000000"/>
                </a:solidFill>
              </a:rPr>
              <a:t>Kalbasi</a:t>
            </a:r>
            <a:r>
              <a:rPr lang="en-US" sz="1200" dirty="0" smtClean="0">
                <a:solidFill>
                  <a:srgbClr val="000000"/>
                </a:solidFill>
              </a:rPr>
              <a:t> A et al. CTOS 2017 Annual Meeting, November 8–11, Maui, Hawaii; Paper 005</a:t>
            </a:r>
            <a:endParaRPr lang="en-US" sz="1200" dirty="0">
              <a:solidFill>
                <a:srgbClr val="000000"/>
              </a:solidFill>
            </a:endParaRPr>
          </a:p>
        </p:txBody>
      </p:sp>
      <p:sp>
        <p:nvSpPr>
          <p:cNvPr id="6" name="Line 3"/>
          <p:cNvSpPr>
            <a:spLocks noChangeShapeType="1"/>
          </p:cNvSpPr>
          <p:nvPr/>
        </p:nvSpPr>
        <p:spPr bwMode="auto">
          <a:xfrm>
            <a:off x="6489294" y="2440147"/>
            <a:ext cx="6327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rgbClr val="363636"/>
              </a:solidFill>
            </a:endParaRPr>
          </a:p>
        </p:txBody>
      </p:sp>
      <p:sp>
        <p:nvSpPr>
          <p:cNvPr id="8" name="Line 5"/>
          <p:cNvSpPr>
            <a:spLocks noChangeShapeType="1"/>
          </p:cNvSpPr>
          <p:nvPr/>
        </p:nvSpPr>
        <p:spPr bwMode="auto">
          <a:xfrm>
            <a:off x="6489294" y="3276812"/>
            <a:ext cx="6327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rgbClr val="363636"/>
              </a:solidFill>
            </a:endParaRPr>
          </a:p>
        </p:txBody>
      </p:sp>
      <p:sp>
        <p:nvSpPr>
          <p:cNvPr id="9" name="Line 6"/>
          <p:cNvSpPr>
            <a:spLocks noChangeShapeType="1"/>
          </p:cNvSpPr>
          <p:nvPr/>
        </p:nvSpPr>
        <p:spPr bwMode="auto">
          <a:xfrm>
            <a:off x="6489294" y="4123666"/>
            <a:ext cx="6327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rgbClr val="363636"/>
              </a:solidFill>
            </a:endParaRPr>
          </a:p>
        </p:txBody>
      </p:sp>
      <p:sp>
        <p:nvSpPr>
          <p:cNvPr id="10" name="Line 7"/>
          <p:cNvSpPr>
            <a:spLocks noChangeShapeType="1"/>
          </p:cNvSpPr>
          <p:nvPr/>
        </p:nvSpPr>
        <p:spPr bwMode="auto">
          <a:xfrm>
            <a:off x="6489294" y="4945418"/>
            <a:ext cx="6327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rgbClr val="363636"/>
              </a:solidFill>
            </a:endParaRPr>
          </a:p>
        </p:txBody>
      </p:sp>
      <p:sp>
        <p:nvSpPr>
          <p:cNvPr id="11" name="Line 8"/>
          <p:cNvSpPr>
            <a:spLocks noChangeShapeType="1"/>
          </p:cNvSpPr>
          <p:nvPr/>
        </p:nvSpPr>
        <p:spPr bwMode="auto">
          <a:xfrm>
            <a:off x="6489294" y="4945418"/>
            <a:ext cx="6327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rgbClr val="363636"/>
              </a:solidFill>
            </a:endParaRPr>
          </a:p>
        </p:txBody>
      </p:sp>
      <p:sp>
        <p:nvSpPr>
          <p:cNvPr id="12" name="Line 9"/>
          <p:cNvSpPr>
            <a:spLocks noChangeShapeType="1"/>
          </p:cNvSpPr>
          <p:nvPr/>
        </p:nvSpPr>
        <p:spPr bwMode="auto">
          <a:xfrm flipV="1">
            <a:off x="6552566" y="4945418"/>
            <a:ext cx="0" cy="8434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rgbClr val="363636"/>
              </a:solidFill>
            </a:endParaRPr>
          </a:p>
        </p:txBody>
      </p:sp>
      <p:sp>
        <p:nvSpPr>
          <p:cNvPr id="13" name="Line 11"/>
          <p:cNvSpPr>
            <a:spLocks noChangeShapeType="1"/>
          </p:cNvSpPr>
          <p:nvPr/>
        </p:nvSpPr>
        <p:spPr bwMode="auto">
          <a:xfrm flipV="1">
            <a:off x="7172631" y="4945418"/>
            <a:ext cx="0" cy="8434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rgbClr val="363636"/>
              </a:solidFill>
            </a:endParaRPr>
          </a:p>
        </p:txBody>
      </p:sp>
      <p:sp>
        <p:nvSpPr>
          <p:cNvPr id="14" name="Line 13"/>
          <p:cNvSpPr>
            <a:spLocks noChangeShapeType="1"/>
          </p:cNvSpPr>
          <p:nvPr/>
        </p:nvSpPr>
        <p:spPr bwMode="auto">
          <a:xfrm flipV="1">
            <a:off x="8012402" y="4945418"/>
            <a:ext cx="0" cy="7029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rgbClr val="363636"/>
              </a:solidFill>
            </a:endParaRPr>
          </a:p>
        </p:txBody>
      </p:sp>
      <p:sp>
        <p:nvSpPr>
          <p:cNvPr id="15" name="Freeform 14"/>
          <p:cNvSpPr>
            <a:spLocks/>
          </p:cNvSpPr>
          <p:nvPr/>
        </p:nvSpPr>
        <p:spPr bwMode="auto">
          <a:xfrm>
            <a:off x="6556168" y="2441800"/>
            <a:ext cx="1891229" cy="2502304"/>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rgbClr val="363636"/>
              </a:solidFill>
            </a:endParaRPr>
          </a:p>
        </p:txBody>
      </p:sp>
      <p:sp>
        <p:nvSpPr>
          <p:cNvPr id="16" name="TextBox 21"/>
          <p:cNvSpPr txBox="1"/>
          <p:nvPr/>
        </p:nvSpPr>
        <p:spPr>
          <a:xfrm rot="16200000">
            <a:off x="4706774" y="3605457"/>
            <a:ext cx="2633158"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solidFill>
                  <a:srgbClr val="363636"/>
                </a:solidFill>
              </a:rPr>
              <a:t>Time from RT to surgery, days</a:t>
            </a:r>
            <a:endParaRPr lang="en-US" sz="1400" dirty="0">
              <a:solidFill>
                <a:srgbClr val="363636"/>
              </a:solidFill>
            </a:endParaRPr>
          </a:p>
        </p:txBody>
      </p:sp>
      <p:sp>
        <p:nvSpPr>
          <p:cNvPr id="17" name="TextBox 22"/>
          <p:cNvSpPr txBox="1"/>
          <p:nvPr/>
        </p:nvSpPr>
        <p:spPr>
          <a:xfrm>
            <a:off x="6139366" y="2292728"/>
            <a:ext cx="383438"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smtClean="0">
                <a:solidFill>
                  <a:srgbClr val="363636"/>
                </a:solidFill>
              </a:rPr>
              <a:t>60</a:t>
            </a:r>
            <a:endParaRPr lang="en-US" sz="1400" dirty="0">
              <a:solidFill>
                <a:srgbClr val="363636"/>
              </a:solidFill>
            </a:endParaRPr>
          </a:p>
        </p:txBody>
      </p:sp>
      <p:sp>
        <p:nvSpPr>
          <p:cNvPr id="18" name="TextBox 24"/>
          <p:cNvSpPr txBox="1"/>
          <p:nvPr/>
        </p:nvSpPr>
        <p:spPr>
          <a:xfrm>
            <a:off x="6139366" y="3137547"/>
            <a:ext cx="383438"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smtClean="0">
                <a:solidFill>
                  <a:srgbClr val="363636"/>
                </a:solidFill>
              </a:rPr>
              <a:t>40</a:t>
            </a:r>
            <a:endParaRPr lang="en-US" sz="1400" dirty="0">
              <a:solidFill>
                <a:srgbClr val="363636"/>
              </a:solidFill>
            </a:endParaRPr>
          </a:p>
        </p:txBody>
      </p:sp>
      <p:sp>
        <p:nvSpPr>
          <p:cNvPr id="19" name="TextBox 25"/>
          <p:cNvSpPr txBox="1"/>
          <p:nvPr/>
        </p:nvSpPr>
        <p:spPr>
          <a:xfrm>
            <a:off x="6139366" y="3966304"/>
            <a:ext cx="383438"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smtClean="0">
                <a:solidFill>
                  <a:srgbClr val="363636"/>
                </a:solidFill>
              </a:rPr>
              <a:t>20</a:t>
            </a:r>
            <a:endParaRPr lang="en-US" sz="1400" dirty="0">
              <a:solidFill>
                <a:srgbClr val="363636"/>
              </a:solidFill>
            </a:endParaRPr>
          </a:p>
        </p:txBody>
      </p:sp>
      <p:sp>
        <p:nvSpPr>
          <p:cNvPr id="20" name="TextBox 26"/>
          <p:cNvSpPr txBox="1"/>
          <p:nvPr/>
        </p:nvSpPr>
        <p:spPr>
          <a:xfrm>
            <a:off x="6238752" y="4796763"/>
            <a:ext cx="284052"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smtClean="0">
                <a:solidFill>
                  <a:srgbClr val="363636"/>
                </a:solidFill>
              </a:rPr>
              <a:t>0</a:t>
            </a:r>
            <a:endParaRPr lang="en-US" sz="1400" dirty="0">
              <a:solidFill>
                <a:srgbClr val="363636"/>
              </a:solidFill>
            </a:endParaRPr>
          </a:p>
        </p:txBody>
      </p:sp>
      <p:sp>
        <p:nvSpPr>
          <p:cNvPr id="21" name="TextBox 4"/>
          <p:cNvSpPr txBox="1"/>
          <p:nvPr/>
        </p:nvSpPr>
        <p:spPr>
          <a:xfrm>
            <a:off x="7360805" y="2113020"/>
            <a:ext cx="434734"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rgbClr val="363636"/>
                </a:solidFill>
              </a:rPr>
              <a:t>NS</a:t>
            </a:r>
            <a:endParaRPr lang="en-US" sz="1400" dirty="0">
              <a:solidFill>
                <a:srgbClr val="363636"/>
              </a:solidFill>
            </a:endParaRPr>
          </a:p>
        </p:txBody>
      </p:sp>
      <p:grpSp>
        <p:nvGrpSpPr>
          <p:cNvPr id="22" name="Group 21"/>
          <p:cNvGrpSpPr/>
          <p:nvPr/>
        </p:nvGrpSpPr>
        <p:grpSpPr>
          <a:xfrm>
            <a:off x="7135174" y="2504105"/>
            <a:ext cx="877228" cy="169089"/>
            <a:chOff x="6923315" y="2560257"/>
            <a:chExt cx="877228" cy="169089"/>
          </a:xfrm>
        </p:grpSpPr>
        <p:cxnSp>
          <p:nvCxnSpPr>
            <p:cNvPr id="67" name="Straight Connector 66"/>
            <p:cNvCxnSpPr/>
            <p:nvPr/>
          </p:nvCxnSpPr>
          <p:spPr>
            <a:xfrm>
              <a:off x="6923315" y="2560257"/>
              <a:ext cx="877228"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923315" y="2560257"/>
              <a:ext cx="0" cy="16908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800543" y="2560257"/>
              <a:ext cx="0" cy="16908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6879854" y="3524258"/>
            <a:ext cx="534415" cy="653143"/>
            <a:chOff x="6667995" y="3580410"/>
            <a:chExt cx="534415" cy="653143"/>
          </a:xfrm>
        </p:grpSpPr>
        <p:cxnSp>
          <p:nvCxnSpPr>
            <p:cNvPr id="63" name="Straight Connector 62"/>
            <p:cNvCxnSpPr/>
            <p:nvPr/>
          </p:nvCxnSpPr>
          <p:spPr>
            <a:xfrm>
              <a:off x="6935202" y="3580410"/>
              <a:ext cx="0" cy="653143"/>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801605" y="3580410"/>
              <a:ext cx="267195" cy="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667995" y="3906981"/>
              <a:ext cx="534415" cy="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801605" y="4233553"/>
              <a:ext cx="267195" cy="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cxnSp>
      </p:grpSp>
      <p:sp>
        <p:nvSpPr>
          <p:cNvPr id="24" name="Oval 23"/>
          <p:cNvSpPr>
            <a:spLocks noChangeAspect="1"/>
          </p:cNvSpPr>
          <p:nvPr/>
        </p:nvSpPr>
        <p:spPr>
          <a:xfrm>
            <a:off x="7004548" y="3137549"/>
            <a:ext cx="111034" cy="111034"/>
          </a:xfrm>
          <a:prstGeom prst="ellipse">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rgbClr val="363636"/>
              </a:solidFill>
            </a:endParaRPr>
          </a:p>
        </p:txBody>
      </p:sp>
      <p:sp>
        <p:nvSpPr>
          <p:cNvPr id="25" name="Oval 24"/>
          <p:cNvSpPr>
            <a:spLocks noChangeAspect="1"/>
          </p:cNvSpPr>
          <p:nvPr/>
        </p:nvSpPr>
        <p:spPr>
          <a:xfrm>
            <a:off x="7158779" y="3159321"/>
            <a:ext cx="111034" cy="111034"/>
          </a:xfrm>
          <a:prstGeom prst="ellipse">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rgbClr val="363636"/>
              </a:solidFill>
            </a:endParaRPr>
          </a:p>
        </p:txBody>
      </p:sp>
      <p:sp>
        <p:nvSpPr>
          <p:cNvPr id="26" name="Oval 25"/>
          <p:cNvSpPr>
            <a:spLocks noChangeAspect="1"/>
          </p:cNvSpPr>
          <p:nvPr/>
        </p:nvSpPr>
        <p:spPr>
          <a:xfrm>
            <a:off x="6873920" y="3517559"/>
            <a:ext cx="111034" cy="111034"/>
          </a:xfrm>
          <a:prstGeom prst="ellipse">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rgbClr val="363636"/>
              </a:solidFill>
            </a:endParaRPr>
          </a:p>
        </p:txBody>
      </p:sp>
      <p:sp>
        <p:nvSpPr>
          <p:cNvPr id="27" name="Oval 26"/>
          <p:cNvSpPr>
            <a:spLocks noChangeAspect="1"/>
          </p:cNvSpPr>
          <p:nvPr/>
        </p:nvSpPr>
        <p:spPr>
          <a:xfrm>
            <a:off x="6921571" y="3649401"/>
            <a:ext cx="111034" cy="111034"/>
          </a:xfrm>
          <a:prstGeom prst="ellipse">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rgbClr val="363636"/>
              </a:solidFill>
            </a:endParaRPr>
          </a:p>
        </p:txBody>
      </p:sp>
      <p:sp>
        <p:nvSpPr>
          <p:cNvPr id="28" name="Oval 27"/>
          <p:cNvSpPr>
            <a:spLocks noChangeAspect="1"/>
          </p:cNvSpPr>
          <p:nvPr/>
        </p:nvSpPr>
        <p:spPr>
          <a:xfrm>
            <a:off x="6995654" y="3524260"/>
            <a:ext cx="111034" cy="111034"/>
          </a:xfrm>
          <a:prstGeom prst="ellipse">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rgbClr val="363636"/>
              </a:solidFill>
            </a:endParaRPr>
          </a:p>
        </p:txBody>
      </p:sp>
      <p:sp>
        <p:nvSpPr>
          <p:cNvPr id="29" name="Oval 28"/>
          <p:cNvSpPr>
            <a:spLocks noChangeAspect="1"/>
          </p:cNvSpPr>
          <p:nvPr/>
        </p:nvSpPr>
        <p:spPr>
          <a:xfrm>
            <a:off x="7295493" y="3464433"/>
            <a:ext cx="111034" cy="111034"/>
          </a:xfrm>
          <a:prstGeom prst="ellipse">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rgbClr val="363636"/>
              </a:solidFill>
            </a:endParaRPr>
          </a:p>
        </p:txBody>
      </p:sp>
      <p:sp>
        <p:nvSpPr>
          <p:cNvPr id="30" name="Oval 29"/>
          <p:cNvSpPr>
            <a:spLocks noChangeAspect="1"/>
          </p:cNvSpPr>
          <p:nvPr/>
        </p:nvSpPr>
        <p:spPr>
          <a:xfrm>
            <a:off x="7147051" y="3535234"/>
            <a:ext cx="111034" cy="111034"/>
          </a:xfrm>
          <a:prstGeom prst="ellipse">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rgbClr val="363636"/>
              </a:solidFill>
            </a:endParaRPr>
          </a:p>
        </p:txBody>
      </p:sp>
      <p:sp>
        <p:nvSpPr>
          <p:cNvPr id="31" name="Oval 30"/>
          <p:cNvSpPr>
            <a:spLocks noChangeAspect="1"/>
          </p:cNvSpPr>
          <p:nvPr/>
        </p:nvSpPr>
        <p:spPr>
          <a:xfrm>
            <a:off x="7230179" y="3581971"/>
            <a:ext cx="111034" cy="111034"/>
          </a:xfrm>
          <a:prstGeom prst="ellipse">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rgbClr val="363636"/>
              </a:solidFill>
            </a:endParaRPr>
          </a:p>
        </p:txBody>
      </p:sp>
      <p:sp>
        <p:nvSpPr>
          <p:cNvPr id="32" name="Oval 31"/>
          <p:cNvSpPr>
            <a:spLocks noChangeAspect="1"/>
          </p:cNvSpPr>
          <p:nvPr/>
        </p:nvSpPr>
        <p:spPr>
          <a:xfrm>
            <a:off x="7081737" y="3705759"/>
            <a:ext cx="111034" cy="111034"/>
          </a:xfrm>
          <a:prstGeom prst="ellipse">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rgbClr val="363636"/>
              </a:solidFill>
            </a:endParaRPr>
          </a:p>
        </p:txBody>
      </p:sp>
      <p:sp>
        <p:nvSpPr>
          <p:cNvPr id="33" name="Oval 32"/>
          <p:cNvSpPr>
            <a:spLocks noChangeAspect="1"/>
          </p:cNvSpPr>
          <p:nvPr/>
        </p:nvSpPr>
        <p:spPr>
          <a:xfrm>
            <a:off x="6862070" y="3794370"/>
            <a:ext cx="111034" cy="111034"/>
          </a:xfrm>
          <a:prstGeom prst="ellipse">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rgbClr val="363636"/>
              </a:solidFill>
            </a:endParaRPr>
          </a:p>
        </p:txBody>
      </p:sp>
      <p:sp>
        <p:nvSpPr>
          <p:cNvPr id="34" name="Oval 33"/>
          <p:cNvSpPr>
            <a:spLocks noChangeAspect="1"/>
          </p:cNvSpPr>
          <p:nvPr/>
        </p:nvSpPr>
        <p:spPr>
          <a:xfrm>
            <a:off x="7295493" y="3743392"/>
            <a:ext cx="111034" cy="111034"/>
          </a:xfrm>
          <a:prstGeom prst="ellipse">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rgbClr val="363636"/>
              </a:solidFill>
            </a:endParaRPr>
          </a:p>
        </p:txBody>
      </p:sp>
      <p:sp>
        <p:nvSpPr>
          <p:cNvPr id="35" name="Oval 34"/>
          <p:cNvSpPr>
            <a:spLocks noChangeAspect="1"/>
          </p:cNvSpPr>
          <p:nvPr/>
        </p:nvSpPr>
        <p:spPr>
          <a:xfrm>
            <a:off x="7004548" y="3875919"/>
            <a:ext cx="111034" cy="111034"/>
          </a:xfrm>
          <a:prstGeom prst="ellipse">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rgbClr val="363636"/>
              </a:solidFill>
            </a:endParaRPr>
          </a:p>
        </p:txBody>
      </p:sp>
      <p:sp>
        <p:nvSpPr>
          <p:cNvPr id="36" name="Oval 35"/>
          <p:cNvSpPr>
            <a:spLocks noChangeAspect="1"/>
          </p:cNvSpPr>
          <p:nvPr/>
        </p:nvSpPr>
        <p:spPr>
          <a:xfrm>
            <a:off x="7170803" y="3870213"/>
            <a:ext cx="111034" cy="111034"/>
          </a:xfrm>
          <a:prstGeom prst="ellipse">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rgbClr val="363636"/>
              </a:solidFill>
            </a:endParaRPr>
          </a:p>
        </p:txBody>
      </p:sp>
      <p:sp>
        <p:nvSpPr>
          <p:cNvPr id="37" name="Oval 36"/>
          <p:cNvSpPr>
            <a:spLocks noChangeAspect="1"/>
          </p:cNvSpPr>
          <p:nvPr/>
        </p:nvSpPr>
        <p:spPr>
          <a:xfrm>
            <a:off x="6862070" y="4006547"/>
            <a:ext cx="111034" cy="111034"/>
          </a:xfrm>
          <a:prstGeom prst="ellipse">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rgbClr val="363636"/>
              </a:solidFill>
            </a:endParaRPr>
          </a:p>
        </p:txBody>
      </p:sp>
      <p:sp>
        <p:nvSpPr>
          <p:cNvPr id="38" name="Oval 37"/>
          <p:cNvSpPr>
            <a:spLocks noChangeAspect="1"/>
          </p:cNvSpPr>
          <p:nvPr/>
        </p:nvSpPr>
        <p:spPr>
          <a:xfrm>
            <a:off x="6971266" y="4012253"/>
            <a:ext cx="111034" cy="111034"/>
          </a:xfrm>
          <a:prstGeom prst="ellipse">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rgbClr val="363636"/>
              </a:solidFill>
            </a:endParaRPr>
          </a:p>
        </p:txBody>
      </p:sp>
      <p:sp>
        <p:nvSpPr>
          <p:cNvPr id="39" name="Oval 38"/>
          <p:cNvSpPr>
            <a:spLocks noChangeAspect="1"/>
          </p:cNvSpPr>
          <p:nvPr/>
        </p:nvSpPr>
        <p:spPr>
          <a:xfrm>
            <a:off x="7215067" y="4000197"/>
            <a:ext cx="111034" cy="111034"/>
          </a:xfrm>
          <a:prstGeom prst="ellipse">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rgbClr val="363636"/>
              </a:solidFill>
            </a:endParaRPr>
          </a:p>
        </p:txBody>
      </p:sp>
      <p:sp>
        <p:nvSpPr>
          <p:cNvPr id="40" name="Oval 39"/>
          <p:cNvSpPr>
            <a:spLocks noChangeAspect="1"/>
          </p:cNvSpPr>
          <p:nvPr/>
        </p:nvSpPr>
        <p:spPr>
          <a:xfrm>
            <a:off x="7324263" y="4005903"/>
            <a:ext cx="111034" cy="111034"/>
          </a:xfrm>
          <a:prstGeom prst="ellipse">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rgbClr val="363636"/>
              </a:solidFill>
            </a:endParaRPr>
          </a:p>
        </p:txBody>
      </p:sp>
      <p:sp>
        <p:nvSpPr>
          <p:cNvPr id="41" name="Oval 40"/>
          <p:cNvSpPr>
            <a:spLocks noChangeAspect="1"/>
          </p:cNvSpPr>
          <p:nvPr/>
        </p:nvSpPr>
        <p:spPr>
          <a:xfrm>
            <a:off x="6972541" y="4104805"/>
            <a:ext cx="111034" cy="111034"/>
          </a:xfrm>
          <a:prstGeom prst="ellipse">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rgbClr val="363636"/>
              </a:solidFill>
            </a:endParaRPr>
          </a:p>
        </p:txBody>
      </p:sp>
      <p:sp>
        <p:nvSpPr>
          <p:cNvPr id="42" name="Oval 41"/>
          <p:cNvSpPr>
            <a:spLocks noChangeAspect="1"/>
          </p:cNvSpPr>
          <p:nvPr/>
        </p:nvSpPr>
        <p:spPr>
          <a:xfrm>
            <a:off x="7081737" y="4104805"/>
            <a:ext cx="111034" cy="111034"/>
          </a:xfrm>
          <a:prstGeom prst="ellipse">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rgbClr val="363636"/>
              </a:solidFill>
            </a:endParaRPr>
          </a:p>
        </p:txBody>
      </p:sp>
      <p:sp>
        <p:nvSpPr>
          <p:cNvPr id="43" name="Oval 42"/>
          <p:cNvSpPr>
            <a:spLocks noChangeAspect="1"/>
          </p:cNvSpPr>
          <p:nvPr/>
        </p:nvSpPr>
        <p:spPr>
          <a:xfrm>
            <a:off x="7190933" y="4104805"/>
            <a:ext cx="111034" cy="111034"/>
          </a:xfrm>
          <a:prstGeom prst="ellipse">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rgbClr val="363636"/>
              </a:solidFill>
            </a:endParaRPr>
          </a:p>
        </p:txBody>
      </p:sp>
      <p:sp>
        <p:nvSpPr>
          <p:cNvPr id="44" name="Oval 43"/>
          <p:cNvSpPr>
            <a:spLocks noChangeAspect="1"/>
          </p:cNvSpPr>
          <p:nvPr/>
        </p:nvSpPr>
        <p:spPr>
          <a:xfrm>
            <a:off x="7091634" y="4294003"/>
            <a:ext cx="111034" cy="111034"/>
          </a:xfrm>
          <a:prstGeom prst="ellipse">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rgbClr val="363636"/>
              </a:solidFill>
            </a:endParaRPr>
          </a:p>
        </p:txBody>
      </p:sp>
      <p:grpSp>
        <p:nvGrpSpPr>
          <p:cNvPr id="45" name="Group 44"/>
          <p:cNvGrpSpPr/>
          <p:nvPr/>
        </p:nvGrpSpPr>
        <p:grpSpPr>
          <a:xfrm>
            <a:off x="7697272" y="3302021"/>
            <a:ext cx="534415" cy="1005933"/>
            <a:chOff x="6667995" y="3580410"/>
            <a:chExt cx="534415" cy="653143"/>
          </a:xfrm>
        </p:grpSpPr>
        <p:cxnSp>
          <p:nvCxnSpPr>
            <p:cNvPr id="59" name="Straight Connector 58"/>
            <p:cNvCxnSpPr/>
            <p:nvPr/>
          </p:nvCxnSpPr>
          <p:spPr>
            <a:xfrm>
              <a:off x="6935202" y="3580410"/>
              <a:ext cx="0" cy="653143"/>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801605" y="3580410"/>
              <a:ext cx="26719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667995" y="3906981"/>
              <a:ext cx="53441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801605" y="4233553"/>
              <a:ext cx="26719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46" name="Oval 45"/>
          <p:cNvSpPr>
            <a:spLocks noChangeAspect="1"/>
          </p:cNvSpPr>
          <p:nvPr/>
        </p:nvSpPr>
        <p:spPr>
          <a:xfrm>
            <a:off x="7908962" y="2801082"/>
            <a:ext cx="111034" cy="111034"/>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rgbClr val="363636"/>
              </a:solidFill>
            </a:endParaRPr>
          </a:p>
        </p:txBody>
      </p:sp>
      <p:sp>
        <p:nvSpPr>
          <p:cNvPr id="47" name="Oval 46"/>
          <p:cNvSpPr>
            <a:spLocks noChangeAspect="1"/>
          </p:cNvSpPr>
          <p:nvPr/>
        </p:nvSpPr>
        <p:spPr>
          <a:xfrm>
            <a:off x="7908962" y="3026513"/>
            <a:ext cx="111034" cy="111034"/>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rgbClr val="363636"/>
              </a:solidFill>
            </a:endParaRPr>
          </a:p>
        </p:txBody>
      </p:sp>
      <p:sp>
        <p:nvSpPr>
          <p:cNvPr id="48" name="Oval 47"/>
          <p:cNvSpPr>
            <a:spLocks noChangeAspect="1"/>
          </p:cNvSpPr>
          <p:nvPr/>
        </p:nvSpPr>
        <p:spPr>
          <a:xfrm>
            <a:off x="8005845" y="3653637"/>
            <a:ext cx="111034" cy="111034"/>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rgbClr val="363636"/>
              </a:solidFill>
            </a:endParaRPr>
          </a:p>
        </p:txBody>
      </p:sp>
      <p:sp>
        <p:nvSpPr>
          <p:cNvPr id="49" name="Oval 48"/>
          <p:cNvSpPr>
            <a:spLocks noChangeAspect="1"/>
          </p:cNvSpPr>
          <p:nvPr/>
        </p:nvSpPr>
        <p:spPr>
          <a:xfrm>
            <a:off x="7853445" y="3683336"/>
            <a:ext cx="111034" cy="111034"/>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rgbClr val="363636"/>
              </a:solidFill>
            </a:endParaRPr>
          </a:p>
        </p:txBody>
      </p:sp>
      <p:sp>
        <p:nvSpPr>
          <p:cNvPr id="50" name="Oval 49"/>
          <p:cNvSpPr>
            <a:spLocks noChangeAspect="1"/>
          </p:cNvSpPr>
          <p:nvPr/>
        </p:nvSpPr>
        <p:spPr>
          <a:xfrm>
            <a:off x="7705907" y="3864893"/>
            <a:ext cx="111034" cy="111034"/>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rgbClr val="363636"/>
              </a:solidFill>
            </a:endParaRPr>
          </a:p>
        </p:txBody>
      </p:sp>
      <p:sp>
        <p:nvSpPr>
          <p:cNvPr id="51" name="Oval 50"/>
          <p:cNvSpPr>
            <a:spLocks noChangeAspect="1"/>
          </p:cNvSpPr>
          <p:nvPr/>
        </p:nvSpPr>
        <p:spPr>
          <a:xfrm>
            <a:off x="7845269" y="3910787"/>
            <a:ext cx="111034" cy="111034"/>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rgbClr val="363636"/>
              </a:solidFill>
            </a:endParaRPr>
          </a:p>
        </p:txBody>
      </p:sp>
      <p:sp>
        <p:nvSpPr>
          <p:cNvPr id="52" name="Oval 51"/>
          <p:cNvSpPr>
            <a:spLocks noChangeAspect="1"/>
          </p:cNvSpPr>
          <p:nvPr/>
        </p:nvSpPr>
        <p:spPr>
          <a:xfrm>
            <a:off x="8019996" y="4000197"/>
            <a:ext cx="111034" cy="111034"/>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rgbClr val="363636"/>
              </a:solidFill>
            </a:endParaRPr>
          </a:p>
        </p:txBody>
      </p:sp>
      <p:sp>
        <p:nvSpPr>
          <p:cNvPr id="53" name="Oval 52"/>
          <p:cNvSpPr>
            <a:spLocks noChangeAspect="1"/>
          </p:cNvSpPr>
          <p:nvPr/>
        </p:nvSpPr>
        <p:spPr>
          <a:xfrm>
            <a:off x="8139206" y="3898862"/>
            <a:ext cx="111034" cy="111034"/>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rgbClr val="363636"/>
              </a:solidFill>
            </a:endParaRPr>
          </a:p>
        </p:txBody>
      </p:sp>
      <p:sp>
        <p:nvSpPr>
          <p:cNvPr id="54" name="Oval 53"/>
          <p:cNvSpPr>
            <a:spLocks noChangeAspect="1"/>
          </p:cNvSpPr>
          <p:nvPr/>
        </p:nvSpPr>
        <p:spPr>
          <a:xfrm>
            <a:off x="7856548" y="4307953"/>
            <a:ext cx="111034" cy="111034"/>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rgbClr val="363636"/>
              </a:solidFill>
            </a:endParaRPr>
          </a:p>
        </p:txBody>
      </p:sp>
      <p:sp>
        <p:nvSpPr>
          <p:cNvPr id="55" name="Oval 54"/>
          <p:cNvSpPr>
            <a:spLocks noChangeAspect="1"/>
          </p:cNvSpPr>
          <p:nvPr/>
        </p:nvSpPr>
        <p:spPr>
          <a:xfrm>
            <a:off x="8007872" y="4307953"/>
            <a:ext cx="111034" cy="111034"/>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rgbClr val="363636"/>
              </a:solidFill>
            </a:endParaRPr>
          </a:p>
        </p:txBody>
      </p:sp>
      <p:sp>
        <p:nvSpPr>
          <p:cNvPr id="56" name="Oval 55"/>
          <p:cNvSpPr>
            <a:spLocks noChangeAspect="1"/>
          </p:cNvSpPr>
          <p:nvPr/>
        </p:nvSpPr>
        <p:spPr>
          <a:xfrm>
            <a:off x="6365338" y="5526134"/>
            <a:ext cx="111034" cy="111034"/>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rgbClr val="363636"/>
              </a:solidFill>
            </a:endParaRPr>
          </a:p>
        </p:txBody>
      </p:sp>
      <p:sp>
        <p:nvSpPr>
          <p:cNvPr id="57" name="Oval 56"/>
          <p:cNvSpPr>
            <a:spLocks noChangeAspect="1"/>
          </p:cNvSpPr>
          <p:nvPr/>
        </p:nvSpPr>
        <p:spPr>
          <a:xfrm>
            <a:off x="6365338" y="5320274"/>
            <a:ext cx="111034" cy="111034"/>
          </a:xfrm>
          <a:prstGeom prst="ellipse">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rgbClr val="363636"/>
              </a:solidFill>
            </a:endParaRPr>
          </a:p>
        </p:txBody>
      </p:sp>
      <p:sp>
        <p:nvSpPr>
          <p:cNvPr id="58" name="TextBox 53"/>
          <p:cNvSpPr txBox="1"/>
          <p:nvPr/>
        </p:nvSpPr>
        <p:spPr>
          <a:xfrm>
            <a:off x="6476372" y="5219966"/>
            <a:ext cx="2533066"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rgbClr val="363636"/>
                </a:solidFill>
              </a:rPr>
              <a:t>No major wound complication</a:t>
            </a:r>
          </a:p>
          <a:p>
            <a:r>
              <a:rPr lang="en-US" sz="1400" dirty="0" smtClean="0">
                <a:solidFill>
                  <a:srgbClr val="363636"/>
                </a:solidFill>
              </a:rPr>
              <a:t>Major wound complication</a:t>
            </a:r>
            <a:endParaRPr lang="en-US" sz="1400" dirty="0">
              <a:solidFill>
                <a:srgbClr val="363636"/>
              </a:solidFill>
            </a:endParaRPr>
          </a:p>
        </p:txBody>
      </p:sp>
    </p:spTree>
    <p:custDataLst>
      <p:tags r:id="rId1"/>
    </p:custDataLst>
    <p:extLst>
      <p:ext uri="{BB962C8B-B14F-4D97-AF65-F5344CB8AC3E}">
        <p14:creationId xmlns:p14="http://schemas.microsoft.com/office/powerpoint/2010/main" val="2654885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1800" dirty="0" smtClean="0">
                <a:solidFill>
                  <a:schemeClr val="bg1"/>
                </a:solidFill>
              </a:rPr>
              <a:t>005: 5-day </a:t>
            </a:r>
            <a:r>
              <a:rPr lang="en-US" sz="1800" dirty="0" err="1" smtClean="0">
                <a:solidFill>
                  <a:schemeClr val="bg1"/>
                </a:solidFill>
              </a:rPr>
              <a:t>hypofractionated</a:t>
            </a:r>
            <a:r>
              <a:rPr lang="en-US" sz="1800" dirty="0" smtClean="0">
                <a:solidFill>
                  <a:schemeClr val="bg1"/>
                </a:solidFill>
              </a:rPr>
              <a:t> preoperative radiotherapy in soft tissue sarcoma: Preliminary toxicity and pathologic outcomes from a prospective phase 1/2 clinical trial – </a:t>
            </a:r>
            <a:r>
              <a:rPr lang="en-US" sz="1800" dirty="0" err="1" smtClean="0">
                <a:solidFill>
                  <a:schemeClr val="bg1"/>
                </a:solidFill>
              </a:rPr>
              <a:t>Kalbasi</a:t>
            </a:r>
            <a:r>
              <a:rPr lang="en-US" sz="1800" dirty="0" smtClean="0">
                <a:solidFill>
                  <a:schemeClr val="bg1"/>
                </a:solidFill>
              </a:rPr>
              <a:t> A, et al</a:t>
            </a:r>
            <a:endParaRPr lang="en-US" sz="1800" dirty="0">
              <a:solidFill>
                <a:schemeClr val="bg1"/>
              </a:solidFill>
            </a:endParaRPr>
          </a:p>
        </p:txBody>
      </p:sp>
      <p:sp>
        <p:nvSpPr>
          <p:cNvPr id="5123" name="Rectangle 3"/>
          <p:cNvSpPr>
            <a:spLocks noGrp="1" noChangeArrowheads="1"/>
          </p:cNvSpPr>
          <p:nvPr>
            <p:ph type="body" idx="1"/>
          </p:nvPr>
        </p:nvSpPr>
        <p:spPr>
          <a:xfrm>
            <a:off x="228600" y="1320800"/>
            <a:ext cx="5572125" cy="5308600"/>
          </a:xfrm>
        </p:spPr>
        <p:txBody>
          <a:bodyPr/>
          <a:lstStyle/>
          <a:p>
            <a:pPr marL="0" indent="0">
              <a:buNone/>
            </a:pPr>
            <a:r>
              <a:rPr lang="en-US" b="1" dirty="0" smtClean="0">
                <a:solidFill>
                  <a:schemeClr val="bg1"/>
                </a:solidFill>
              </a:rPr>
              <a:t>KEY RESULTS (CONT.)</a:t>
            </a:r>
          </a:p>
          <a:p>
            <a:r>
              <a:rPr lang="en-US" dirty="0" smtClean="0"/>
              <a:t>At the time of surgery, the median necrosis score </a:t>
            </a:r>
            <a:br>
              <a:rPr lang="en-US" dirty="0" smtClean="0"/>
            </a:br>
            <a:r>
              <a:rPr lang="en-US" dirty="0" smtClean="0"/>
              <a:t>was 60% (range 0–100)</a:t>
            </a:r>
          </a:p>
          <a:p>
            <a:r>
              <a:rPr lang="en-US" dirty="0" smtClean="0"/>
              <a:t>Similarly, in patients treated with preoperative </a:t>
            </a:r>
            <a:br>
              <a:rPr lang="en-US" dirty="0" smtClean="0"/>
            </a:br>
            <a:r>
              <a:rPr lang="en-US" dirty="0" smtClean="0"/>
              <a:t>chemoradiotherapy (3.5 </a:t>
            </a:r>
            <a:r>
              <a:rPr lang="en-US" dirty="0" err="1" smtClean="0"/>
              <a:t>Gy</a:t>
            </a:r>
            <a:r>
              <a:rPr lang="en-US" dirty="0" smtClean="0"/>
              <a:t> x8 + AIM x2 cycles), </a:t>
            </a:r>
            <a:br>
              <a:rPr lang="en-US" dirty="0" smtClean="0"/>
            </a:br>
            <a:r>
              <a:rPr lang="en-US" dirty="0" smtClean="0"/>
              <a:t>the median necrosis score was 65%</a:t>
            </a:r>
          </a:p>
          <a:p>
            <a:r>
              <a:rPr lang="en-US" dirty="0" smtClean="0"/>
              <a:t>One local recurrence occurred in 21 patients followed for 6 months</a:t>
            </a:r>
            <a:endParaRPr lang="en-US" dirty="0"/>
          </a:p>
        </p:txBody>
      </p:sp>
      <p:sp>
        <p:nvSpPr>
          <p:cNvPr id="7" name="Text Box 4"/>
          <p:cNvSpPr txBox="1">
            <a:spLocks noChangeArrowheads="1"/>
          </p:cNvSpPr>
          <p:nvPr/>
        </p:nvSpPr>
        <p:spPr bwMode="auto">
          <a:xfrm>
            <a:off x="3043010" y="6474897"/>
            <a:ext cx="588032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US" sz="1200" dirty="0" err="1" smtClean="0">
                <a:solidFill>
                  <a:srgbClr val="000000"/>
                </a:solidFill>
              </a:rPr>
              <a:t>Kalbasi</a:t>
            </a:r>
            <a:r>
              <a:rPr lang="en-US" sz="1200" dirty="0" smtClean="0">
                <a:solidFill>
                  <a:srgbClr val="000000"/>
                </a:solidFill>
              </a:rPr>
              <a:t> A et al. CTOS 2017 Annual Meeting, November 8–11, Maui, Hawaii; Paper 005</a:t>
            </a:r>
            <a:endParaRPr lang="en-US" sz="1200" dirty="0">
              <a:solidFill>
                <a:srgbClr val="000000"/>
              </a:solidFill>
            </a:endParaRPr>
          </a:p>
        </p:txBody>
      </p:sp>
      <p:sp>
        <p:nvSpPr>
          <p:cNvPr id="6" name="Line 3"/>
          <p:cNvSpPr>
            <a:spLocks noChangeShapeType="1"/>
          </p:cNvSpPr>
          <p:nvPr/>
        </p:nvSpPr>
        <p:spPr bwMode="auto">
          <a:xfrm>
            <a:off x="6688332" y="2129065"/>
            <a:ext cx="6327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rgbClr val="363636"/>
              </a:solidFill>
            </a:endParaRPr>
          </a:p>
        </p:txBody>
      </p:sp>
      <p:sp>
        <p:nvSpPr>
          <p:cNvPr id="8" name="Line 5"/>
          <p:cNvSpPr>
            <a:spLocks noChangeShapeType="1"/>
          </p:cNvSpPr>
          <p:nvPr/>
        </p:nvSpPr>
        <p:spPr bwMode="auto">
          <a:xfrm>
            <a:off x="6688332" y="3621306"/>
            <a:ext cx="6327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rgbClr val="363636"/>
              </a:solidFill>
            </a:endParaRPr>
          </a:p>
        </p:txBody>
      </p:sp>
      <p:sp>
        <p:nvSpPr>
          <p:cNvPr id="9" name="Line 6"/>
          <p:cNvSpPr>
            <a:spLocks noChangeShapeType="1"/>
          </p:cNvSpPr>
          <p:nvPr/>
        </p:nvSpPr>
        <p:spPr bwMode="auto">
          <a:xfrm>
            <a:off x="6688332" y="4114494"/>
            <a:ext cx="6327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rgbClr val="363636"/>
              </a:solidFill>
            </a:endParaRPr>
          </a:p>
        </p:txBody>
      </p:sp>
      <p:sp>
        <p:nvSpPr>
          <p:cNvPr id="10" name="Line 7"/>
          <p:cNvSpPr>
            <a:spLocks noChangeShapeType="1"/>
          </p:cNvSpPr>
          <p:nvPr/>
        </p:nvSpPr>
        <p:spPr bwMode="auto">
          <a:xfrm>
            <a:off x="6688332" y="4634336"/>
            <a:ext cx="6327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rgbClr val="363636"/>
              </a:solidFill>
            </a:endParaRPr>
          </a:p>
        </p:txBody>
      </p:sp>
      <p:sp>
        <p:nvSpPr>
          <p:cNvPr id="11" name="Line 8"/>
          <p:cNvSpPr>
            <a:spLocks noChangeShapeType="1"/>
          </p:cNvSpPr>
          <p:nvPr/>
        </p:nvSpPr>
        <p:spPr bwMode="auto">
          <a:xfrm>
            <a:off x="6688332" y="4634336"/>
            <a:ext cx="6327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rgbClr val="363636"/>
              </a:solidFill>
            </a:endParaRPr>
          </a:p>
        </p:txBody>
      </p:sp>
      <p:sp>
        <p:nvSpPr>
          <p:cNvPr id="12" name="Line 9"/>
          <p:cNvSpPr>
            <a:spLocks noChangeShapeType="1"/>
          </p:cNvSpPr>
          <p:nvPr/>
        </p:nvSpPr>
        <p:spPr bwMode="auto">
          <a:xfrm flipV="1">
            <a:off x="6751604" y="4634336"/>
            <a:ext cx="0" cy="8434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rgbClr val="363636"/>
              </a:solidFill>
            </a:endParaRPr>
          </a:p>
        </p:txBody>
      </p:sp>
      <p:sp>
        <p:nvSpPr>
          <p:cNvPr id="13" name="Line 11"/>
          <p:cNvSpPr>
            <a:spLocks noChangeShapeType="1"/>
          </p:cNvSpPr>
          <p:nvPr/>
        </p:nvSpPr>
        <p:spPr bwMode="auto">
          <a:xfrm flipV="1">
            <a:off x="7226529" y="4634336"/>
            <a:ext cx="0" cy="8434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rgbClr val="363636"/>
              </a:solidFill>
            </a:endParaRPr>
          </a:p>
        </p:txBody>
      </p:sp>
      <p:sp>
        <p:nvSpPr>
          <p:cNvPr id="14" name="Line 13"/>
          <p:cNvSpPr>
            <a:spLocks noChangeShapeType="1"/>
          </p:cNvSpPr>
          <p:nvPr/>
        </p:nvSpPr>
        <p:spPr bwMode="auto">
          <a:xfrm flipV="1">
            <a:off x="7923469" y="4634336"/>
            <a:ext cx="0" cy="7029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rgbClr val="363636"/>
              </a:solidFill>
            </a:endParaRPr>
          </a:p>
        </p:txBody>
      </p:sp>
      <p:sp>
        <p:nvSpPr>
          <p:cNvPr id="15" name="Freeform 14"/>
          <p:cNvSpPr>
            <a:spLocks/>
          </p:cNvSpPr>
          <p:nvPr/>
        </p:nvSpPr>
        <p:spPr bwMode="auto">
          <a:xfrm>
            <a:off x="6755206" y="2130718"/>
            <a:ext cx="1891229" cy="2502304"/>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rgbClr val="363636"/>
              </a:solidFill>
            </a:endParaRPr>
          </a:p>
        </p:txBody>
      </p:sp>
      <p:sp>
        <p:nvSpPr>
          <p:cNvPr id="16" name="TextBox 15"/>
          <p:cNvSpPr txBox="1"/>
          <p:nvPr/>
        </p:nvSpPr>
        <p:spPr>
          <a:xfrm rot="16200000">
            <a:off x="5537746" y="3294375"/>
            <a:ext cx="1369286"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solidFill>
                  <a:srgbClr val="363636"/>
                </a:solidFill>
              </a:rPr>
              <a:t>Necrosis score</a:t>
            </a:r>
            <a:endParaRPr lang="en-US" sz="1400" dirty="0">
              <a:solidFill>
                <a:srgbClr val="363636"/>
              </a:solidFill>
            </a:endParaRPr>
          </a:p>
        </p:txBody>
      </p:sp>
      <p:sp>
        <p:nvSpPr>
          <p:cNvPr id="17" name="TextBox 16"/>
          <p:cNvSpPr txBox="1"/>
          <p:nvPr/>
        </p:nvSpPr>
        <p:spPr>
          <a:xfrm>
            <a:off x="6239018" y="1981646"/>
            <a:ext cx="482824"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smtClean="0">
                <a:solidFill>
                  <a:srgbClr val="363636"/>
                </a:solidFill>
              </a:rPr>
              <a:t>100</a:t>
            </a:r>
            <a:endParaRPr lang="en-US" sz="1400" dirty="0">
              <a:solidFill>
                <a:srgbClr val="363636"/>
              </a:solidFill>
            </a:endParaRPr>
          </a:p>
        </p:txBody>
      </p:sp>
      <p:sp>
        <p:nvSpPr>
          <p:cNvPr id="18" name="TextBox 17"/>
          <p:cNvSpPr txBox="1"/>
          <p:nvPr/>
        </p:nvSpPr>
        <p:spPr>
          <a:xfrm>
            <a:off x="6338404" y="3482041"/>
            <a:ext cx="383438"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smtClean="0">
                <a:solidFill>
                  <a:srgbClr val="363636"/>
                </a:solidFill>
              </a:rPr>
              <a:t>40</a:t>
            </a:r>
            <a:endParaRPr lang="en-US" sz="1400" dirty="0">
              <a:solidFill>
                <a:srgbClr val="363636"/>
              </a:solidFill>
            </a:endParaRPr>
          </a:p>
        </p:txBody>
      </p:sp>
      <p:sp>
        <p:nvSpPr>
          <p:cNvPr id="19" name="TextBox 18"/>
          <p:cNvSpPr txBox="1"/>
          <p:nvPr/>
        </p:nvSpPr>
        <p:spPr>
          <a:xfrm>
            <a:off x="6338404" y="3957132"/>
            <a:ext cx="383438"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smtClean="0">
                <a:solidFill>
                  <a:srgbClr val="363636"/>
                </a:solidFill>
              </a:rPr>
              <a:t>20</a:t>
            </a:r>
            <a:endParaRPr lang="en-US" sz="1400" dirty="0">
              <a:solidFill>
                <a:srgbClr val="363636"/>
              </a:solidFill>
            </a:endParaRPr>
          </a:p>
        </p:txBody>
      </p:sp>
      <p:sp>
        <p:nvSpPr>
          <p:cNvPr id="20" name="TextBox 19"/>
          <p:cNvSpPr txBox="1"/>
          <p:nvPr/>
        </p:nvSpPr>
        <p:spPr>
          <a:xfrm>
            <a:off x="6437790" y="4485681"/>
            <a:ext cx="284052"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smtClean="0">
                <a:solidFill>
                  <a:srgbClr val="363636"/>
                </a:solidFill>
              </a:rPr>
              <a:t>0</a:t>
            </a:r>
            <a:endParaRPr lang="en-US" sz="1400" dirty="0">
              <a:solidFill>
                <a:srgbClr val="363636"/>
              </a:solidFill>
            </a:endParaRPr>
          </a:p>
        </p:txBody>
      </p:sp>
      <p:sp>
        <p:nvSpPr>
          <p:cNvPr id="21" name="Oval 20"/>
          <p:cNvSpPr>
            <a:spLocks noChangeAspect="1"/>
          </p:cNvSpPr>
          <p:nvPr/>
        </p:nvSpPr>
        <p:spPr>
          <a:xfrm>
            <a:off x="7111112" y="4577505"/>
            <a:ext cx="111034" cy="111034"/>
          </a:xfrm>
          <a:prstGeom prst="ellipse">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rgbClr val="363636"/>
              </a:solidFill>
            </a:endParaRPr>
          </a:p>
        </p:txBody>
      </p:sp>
      <p:sp>
        <p:nvSpPr>
          <p:cNvPr id="22" name="Oval 21"/>
          <p:cNvSpPr>
            <a:spLocks noChangeAspect="1"/>
          </p:cNvSpPr>
          <p:nvPr/>
        </p:nvSpPr>
        <p:spPr>
          <a:xfrm>
            <a:off x="7225557" y="4577505"/>
            <a:ext cx="111034" cy="111034"/>
          </a:xfrm>
          <a:prstGeom prst="ellipse">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rgbClr val="363636"/>
              </a:solidFill>
            </a:endParaRPr>
          </a:p>
        </p:txBody>
      </p:sp>
      <p:sp>
        <p:nvSpPr>
          <p:cNvPr id="23" name="Oval 22"/>
          <p:cNvSpPr>
            <a:spLocks noChangeAspect="1"/>
          </p:cNvSpPr>
          <p:nvPr/>
        </p:nvSpPr>
        <p:spPr>
          <a:xfrm>
            <a:off x="7157167" y="2150297"/>
            <a:ext cx="111034" cy="111034"/>
          </a:xfrm>
          <a:prstGeom prst="ellipse">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rgbClr val="363636"/>
              </a:solidFill>
            </a:endParaRPr>
          </a:p>
        </p:txBody>
      </p:sp>
      <p:sp>
        <p:nvSpPr>
          <p:cNvPr id="24" name="Oval 23"/>
          <p:cNvSpPr>
            <a:spLocks noChangeAspect="1"/>
          </p:cNvSpPr>
          <p:nvPr/>
        </p:nvSpPr>
        <p:spPr>
          <a:xfrm>
            <a:off x="7157167" y="2277632"/>
            <a:ext cx="111034" cy="111034"/>
          </a:xfrm>
          <a:prstGeom prst="ellipse">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rgbClr val="363636"/>
              </a:solidFill>
            </a:endParaRPr>
          </a:p>
        </p:txBody>
      </p:sp>
      <p:sp>
        <p:nvSpPr>
          <p:cNvPr id="25" name="Oval 24"/>
          <p:cNvSpPr>
            <a:spLocks noChangeAspect="1"/>
          </p:cNvSpPr>
          <p:nvPr/>
        </p:nvSpPr>
        <p:spPr>
          <a:xfrm>
            <a:off x="7685425" y="4584498"/>
            <a:ext cx="111034" cy="111034"/>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rgbClr val="363636"/>
              </a:solidFill>
            </a:endParaRPr>
          </a:p>
        </p:txBody>
      </p:sp>
      <p:sp>
        <p:nvSpPr>
          <p:cNvPr id="26" name="Oval 25"/>
          <p:cNvSpPr>
            <a:spLocks noChangeAspect="1"/>
          </p:cNvSpPr>
          <p:nvPr/>
        </p:nvSpPr>
        <p:spPr>
          <a:xfrm>
            <a:off x="7776697" y="4584498"/>
            <a:ext cx="111034" cy="111034"/>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rgbClr val="363636"/>
              </a:solidFill>
            </a:endParaRPr>
          </a:p>
        </p:txBody>
      </p:sp>
      <p:sp>
        <p:nvSpPr>
          <p:cNvPr id="27" name="Oval 26"/>
          <p:cNvSpPr>
            <a:spLocks noChangeAspect="1"/>
          </p:cNvSpPr>
          <p:nvPr/>
        </p:nvSpPr>
        <p:spPr>
          <a:xfrm>
            <a:off x="7872268" y="4584498"/>
            <a:ext cx="111034" cy="111034"/>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rgbClr val="363636"/>
              </a:solidFill>
            </a:endParaRPr>
          </a:p>
        </p:txBody>
      </p:sp>
      <p:sp>
        <p:nvSpPr>
          <p:cNvPr id="28" name="Oval 27"/>
          <p:cNvSpPr>
            <a:spLocks noChangeAspect="1"/>
          </p:cNvSpPr>
          <p:nvPr/>
        </p:nvSpPr>
        <p:spPr>
          <a:xfrm>
            <a:off x="7977190" y="4584498"/>
            <a:ext cx="111034" cy="111034"/>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rgbClr val="363636"/>
              </a:solidFill>
            </a:endParaRPr>
          </a:p>
        </p:txBody>
      </p:sp>
      <p:sp>
        <p:nvSpPr>
          <p:cNvPr id="29" name="TextBox 68"/>
          <p:cNvSpPr txBox="1"/>
          <p:nvPr/>
        </p:nvSpPr>
        <p:spPr>
          <a:xfrm>
            <a:off x="6675410" y="4908884"/>
            <a:ext cx="1741182"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rgbClr val="363636"/>
                </a:solidFill>
              </a:rPr>
              <a:t>6 </a:t>
            </a:r>
            <a:r>
              <a:rPr lang="en-US" sz="1400" dirty="0" err="1" smtClean="0">
                <a:solidFill>
                  <a:srgbClr val="363636"/>
                </a:solidFill>
              </a:rPr>
              <a:t>Gy</a:t>
            </a:r>
            <a:r>
              <a:rPr lang="en-US" sz="1400" dirty="0" smtClean="0">
                <a:solidFill>
                  <a:srgbClr val="363636"/>
                </a:solidFill>
              </a:rPr>
              <a:t> x5</a:t>
            </a:r>
          </a:p>
          <a:p>
            <a:r>
              <a:rPr lang="en-US" sz="1400" dirty="0" smtClean="0">
                <a:solidFill>
                  <a:srgbClr val="363636"/>
                </a:solidFill>
              </a:rPr>
              <a:t>3.5 </a:t>
            </a:r>
            <a:r>
              <a:rPr lang="en-US" sz="1400" dirty="0" err="1" smtClean="0">
                <a:solidFill>
                  <a:srgbClr val="363636"/>
                </a:solidFill>
              </a:rPr>
              <a:t>Gy</a:t>
            </a:r>
            <a:r>
              <a:rPr lang="en-US" sz="1400" dirty="0" smtClean="0">
                <a:solidFill>
                  <a:srgbClr val="363636"/>
                </a:solidFill>
              </a:rPr>
              <a:t> x8 + chemo</a:t>
            </a:r>
            <a:endParaRPr lang="en-US" sz="1400" dirty="0">
              <a:solidFill>
                <a:srgbClr val="363636"/>
              </a:solidFill>
            </a:endParaRPr>
          </a:p>
        </p:txBody>
      </p:sp>
      <p:sp>
        <p:nvSpPr>
          <p:cNvPr id="30" name="Line 5"/>
          <p:cNvSpPr>
            <a:spLocks noChangeShapeType="1"/>
          </p:cNvSpPr>
          <p:nvPr/>
        </p:nvSpPr>
        <p:spPr bwMode="auto">
          <a:xfrm>
            <a:off x="6695376" y="3109472"/>
            <a:ext cx="6327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rgbClr val="363636"/>
              </a:solidFill>
            </a:endParaRPr>
          </a:p>
        </p:txBody>
      </p:sp>
      <p:sp>
        <p:nvSpPr>
          <p:cNvPr id="31" name="TextBox 70"/>
          <p:cNvSpPr txBox="1"/>
          <p:nvPr/>
        </p:nvSpPr>
        <p:spPr>
          <a:xfrm>
            <a:off x="6345448" y="2970207"/>
            <a:ext cx="383438"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smtClean="0">
                <a:solidFill>
                  <a:srgbClr val="363636"/>
                </a:solidFill>
              </a:rPr>
              <a:t>60</a:t>
            </a:r>
            <a:endParaRPr lang="en-US" sz="1400" dirty="0">
              <a:solidFill>
                <a:srgbClr val="363636"/>
              </a:solidFill>
            </a:endParaRPr>
          </a:p>
        </p:txBody>
      </p:sp>
      <p:sp>
        <p:nvSpPr>
          <p:cNvPr id="32" name="Line 5"/>
          <p:cNvSpPr>
            <a:spLocks noChangeShapeType="1"/>
          </p:cNvSpPr>
          <p:nvPr/>
        </p:nvSpPr>
        <p:spPr bwMode="auto">
          <a:xfrm>
            <a:off x="6702420" y="2632142"/>
            <a:ext cx="6327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rgbClr val="363636"/>
              </a:solidFill>
            </a:endParaRPr>
          </a:p>
        </p:txBody>
      </p:sp>
      <p:sp>
        <p:nvSpPr>
          <p:cNvPr id="33" name="TextBox 72"/>
          <p:cNvSpPr txBox="1"/>
          <p:nvPr/>
        </p:nvSpPr>
        <p:spPr>
          <a:xfrm>
            <a:off x="6352492" y="2492877"/>
            <a:ext cx="383438"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smtClean="0">
                <a:solidFill>
                  <a:srgbClr val="363636"/>
                </a:solidFill>
              </a:rPr>
              <a:t>80</a:t>
            </a:r>
            <a:endParaRPr lang="en-US" sz="1400" dirty="0">
              <a:solidFill>
                <a:srgbClr val="363636"/>
              </a:solidFill>
            </a:endParaRPr>
          </a:p>
        </p:txBody>
      </p:sp>
      <p:sp>
        <p:nvSpPr>
          <p:cNvPr id="34" name="TextBox 73"/>
          <p:cNvSpPr txBox="1"/>
          <p:nvPr/>
        </p:nvSpPr>
        <p:spPr>
          <a:xfrm>
            <a:off x="7335991" y="1567484"/>
            <a:ext cx="434734"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rgbClr val="363636"/>
                </a:solidFill>
              </a:rPr>
              <a:t>NS</a:t>
            </a:r>
            <a:endParaRPr lang="en-US" sz="1400" dirty="0">
              <a:solidFill>
                <a:srgbClr val="363636"/>
              </a:solidFill>
            </a:endParaRPr>
          </a:p>
        </p:txBody>
      </p:sp>
      <p:grpSp>
        <p:nvGrpSpPr>
          <p:cNvPr id="35" name="Group 34"/>
          <p:cNvGrpSpPr/>
          <p:nvPr/>
        </p:nvGrpSpPr>
        <p:grpSpPr>
          <a:xfrm>
            <a:off x="7195204" y="1888229"/>
            <a:ext cx="732581" cy="169089"/>
            <a:chOff x="6972989" y="2560257"/>
            <a:chExt cx="732581" cy="169089"/>
          </a:xfrm>
        </p:grpSpPr>
        <p:cxnSp>
          <p:nvCxnSpPr>
            <p:cNvPr id="59" name="Straight Connector 58"/>
            <p:cNvCxnSpPr/>
            <p:nvPr/>
          </p:nvCxnSpPr>
          <p:spPr>
            <a:xfrm>
              <a:off x="6972989" y="2560257"/>
              <a:ext cx="732581"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979587" y="2560257"/>
              <a:ext cx="0" cy="16908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695033" y="2560257"/>
              <a:ext cx="0" cy="16908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6983147" y="2388666"/>
            <a:ext cx="465043" cy="2216150"/>
            <a:chOff x="6572250" y="2755900"/>
            <a:chExt cx="465043" cy="2216150"/>
          </a:xfrm>
        </p:grpSpPr>
        <p:cxnSp>
          <p:nvCxnSpPr>
            <p:cNvPr id="55" name="Straight Connector 54"/>
            <p:cNvCxnSpPr/>
            <p:nvPr/>
          </p:nvCxnSpPr>
          <p:spPr>
            <a:xfrm>
              <a:off x="6655492" y="2755900"/>
              <a:ext cx="298558" cy="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655492" y="4943914"/>
              <a:ext cx="298558" cy="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804771" y="2755900"/>
              <a:ext cx="0" cy="221615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572250" y="3549650"/>
              <a:ext cx="465043" cy="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cxnSp>
      </p:grpSp>
      <p:sp>
        <p:nvSpPr>
          <p:cNvPr id="37" name="Oval 36"/>
          <p:cNvSpPr>
            <a:spLocks noChangeAspect="1"/>
          </p:cNvSpPr>
          <p:nvPr/>
        </p:nvSpPr>
        <p:spPr>
          <a:xfrm>
            <a:off x="7819305" y="4458062"/>
            <a:ext cx="111034" cy="111034"/>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rgbClr val="363636"/>
              </a:solidFill>
            </a:endParaRPr>
          </a:p>
        </p:txBody>
      </p:sp>
      <p:sp>
        <p:nvSpPr>
          <p:cNvPr id="38" name="Oval 37"/>
          <p:cNvSpPr>
            <a:spLocks noChangeAspect="1"/>
          </p:cNvSpPr>
          <p:nvPr/>
        </p:nvSpPr>
        <p:spPr>
          <a:xfrm>
            <a:off x="7943232" y="4458062"/>
            <a:ext cx="111034" cy="111034"/>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rgbClr val="363636"/>
              </a:solidFill>
            </a:endParaRPr>
          </a:p>
        </p:txBody>
      </p:sp>
      <p:sp>
        <p:nvSpPr>
          <p:cNvPr id="39" name="Oval 38"/>
          <p:cNvSpPr>
            <a:spLocks noChangeAspect="1"/>
          </p:cNvSpPr>
          <p:nvPr/>
        </p:nvSpPr>
        <p:spPr>
          <a:xfrm>
            <a:off x="7987218" y="2185423"/>
            <a:ext cx="111034" cy="111034"/>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rgbClr val="363636"/>
              </a:solidFill>
            </a:endParaRPr>
          </a:p>
        </p:txBody>
      </p:sp>
      <p:sp>
        <p:nvSpPr>
          <p:cNvPr id="40" name="Oval 39"/>
          <p:cNvSpPr>
            <a:spLocks noChangeAspect="1"/>
          </p:cNvSpPr>
          <p:nvPr/>
        </p:nvSpPr>
        <p:spPr>
          <a:xfrm>
            <a:off x="8065343" y="2157331"/>
            <a:ext cx="111034" cy="111034"/>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rgbClr val="363636"/>
              </a:solidFill>
            </a:endParaRPr>
          </a:p>
        </p:txBody>
      </p:sp>
      <p:sp>
        <p:nvSpPr>
          <p:cNvPr id="41" name="Oval 40"/>
          <p:cNvSpPr>
            <a:spLocks noChangeAspect="1"/>
          </p:cNvSpPr>
          <p:nvPr/>
        </p:nvSpPr>
        <p:spPr>
          <a:xfrm>
            <a:off x="7931055" y="2215765"/>
            <a:ext cx="111034" cy="111034"/>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rgbClr val="363636"/>
              </a:solidFill>
            </a:endParaRPr>
          </a:p>
        </p:txBody>
      </p:sp>
      <p:sp>
        <p:nvSpPr>
          <p:cNvPr id="42" name="Oval 41"/>
          <p:cNvSpPr>
            <a:spLocks noChangeAspect="1"/>
          </p:cNvSpPr>
          <p:nvPr/>
        </p:nvSpPr>
        <p:spPr>
          <a:xfrm>
            <a:off x="7862645" y="2215765"/>
            <a:ext cx="111034" cy="111034"/>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rgbClr val="363636"/>
              </a:solidFill>
            </a:endParaRPr>
          </a:p>
        </p:txBody>
      </p:sp>
      <p:sp>
        <p:nvSpPr>
          <p:cNvPr id="43" name="Oval 42"/>
          <p:cNvSpPr>
            <a:spLocks noChangeAspect="1"/>
          </p:cNvSpPr>
          <p:nvPr/>
        </p:nvSpPr>
        <p:spPr>
          <a:xfrm>
            <a:off x="7793035" y="2212681"/>
            <a:ext cx="111034" cy="111034"/>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rgbClr val="363636"/>
              </a:solidFill>
            </a:endParaRPr>
          </a:p>
        </p:txBody>
      </p:sp>
      <p:sp>
        <p:nvSpPr>
          <p:cNvPr id="44" name="Oval 43"/>
          <p:cNvSpPr>
            <a:spLocks noChangeAspect="1"/>
          </p:cNvSpPr>
          <p:nvPr/>
        </p:nvSpPr>
        <p:spPr>
          <a:xfrm>
            <a:off x="7716391" y="2171497"/>
            <a:ext cx="111034" cy="111034"/>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rgbClr val="363636"/>
              </a:solidFill>
            </a:endParaRPr>
          </a:p>
        </p:txBody>
      </p:sp>
      <p:cxnSp>
        <p:nvCxnSpPr>
          <p:cNvPr id="45" name="Straight Connector 44"/>
          <p:cNvCxnSpPr/>
          <p:nvPr/>
        </p:nvCxnSpPr>
        <p:spPr>
          <a:xfrm>
            <a:off x="7783784" y="2352199"/>
            <a:ext cx="279371" cy="0"/>
          </a:xfrm>
          <a:prstGeom prst="line">
            <a:avLst/>
          </a:prstGeom>
          <a:ln w="254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923469" y="2352199"/>
            <a:ext cx="0" cy="2062117"/>
          </a:xfrm>
          <a:prstGeom prst="line">
            <a:avLst/>
          </a:prstGeom>
          <a:ln w="254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781540" y="4414316"/>
            <a:ext cx="283858" cy="0"/>
          </a:xfrm>
          <a:prstGeom prst="line">
            <a:avLst/>
          </a:prstGeom>
          <a:ln w="25400">
            <a:solidFill>
              <a:srgbClr val="969696"/>
            </a:solidFill>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6979077" y="2761320"/>
            <a:ext cx="465043" cy="1112012"/>
          </a:xfrm>
          <a:prstGeom prst="rect">
            <a:avLst/>
          </a:prstGeom>
          <a:solidFill>
            <a:schemeClr val="tx2"/>
          </a:solidFill>
          <a:ln>
            <a:solidFill>
              <a:srgbClr val="2324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363636"/>
              </a:solidFill>
            </a:endParaRPr>
          </a:p>
        </p:txBody>
      </p:sp>
      <p:cxnSp>
        <p:nvCxnSpPr>
          <p:cNvPr id="49" name="Straight Connector 48"/>
          <p:cNvCxnSpPr/>
          <p:nvPr/>
        </p:nvCxnSpPr>
        <p:spPr>
          <a:xfrm>
            <a:off x="7693230" y="3061766"/>
            <a:ext cx="460479" cy="0"/>
          </a:xfrm>
          <a:prstGeom prst="line">
            <a:avLst/>
          </a:prstGeom>
          <a:ln w="25400">
            <a:solidFill>
              <a:srgbClr val="969696"/>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7690948" y="2492876"/>
            <a:ext cx="465043" cy="1191189"/>
          </a:xfrm>
          <a:prstGeom prst="rect">
            <a:avLst/>
          </a:prstGeom>
          <a:solidFill>
            <a:schemeClr val="tx2"/>
          </a:solidFill>
          <a:ln w="254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363636"/>
              </a:solidFill>
            </a:endParaRPr>
          </a:p>
        </p:txBody>
      </p:sp>
      <p:sp>
        <p:nvSpPr>
          <p:cNvPr id="51" name="Rectangle 50"/>
          <p:cNvSpPr/>
          <p:nvPr/>
        </p:nvSpPr>
        <p:spPr>
          <a:xfrm>
            <a:off x="6060719" y="4984058"/>
            <a:ext cx="451593" cy="161302"/>
          </a:xfrm>
          <a:prstGeom prst="rect">
            <a:avLst/>
          </a:prstGeom>
          <a:solidFill>
            <a:schemeClr val="tx2"/>
          </a:solidFill>
          <a:ln>
            <a:solidFill>
              <a:srgbClr val="2324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363636"/>
              </a:solidFill>
            </a:endParaRPr>
          </a:p>
        </p:txBody>
      </p:sp>
      <p:sp>
        <p:nvSpPr>
          <p:cNvPr id="52" name="Rectangle 51"/>
          <p:cNvSpPr/>
          <p:nvPr/>
        </p:nvSpPr>
        <p:spPr>
          <a:xfrm>
            <a:off x="6068500" y="5217903"/>
            <a:ext cx="451593" cy="161302"/>
          </a:xfrm>
          <a:prstGeom prst="rect">
            <a:avLst/>
          </a:prstGeom>
          <a:solidFill>
            <a:schemeClr val="tx2"/>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363636"/>
              </a:solidFill>
            </a:endParaRPr>
          </a:p>
        </p:txBody>
      </p:sp>
      <p:cxnSp>
        <p:nvCxnSpPr>
          <p:cNvPr id="53" name="Straight Connector 52"/>
          <p:cNvCxnSpPr/>
          <p:nvPr/>
        </p:nvCxnSpPr>
        <p:spPr>
          <a:xfrm>
            <a:off x="6979077" y="3088470"/>
            <a:ext cx="465043" cy="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690948" y="3057240"/>
            <a:ext cx="465043" cy="0"/>
          </a:xfrm>
          <a:prstGeom prst="line">
            <a:avLst/>
          </a:prstGeom>
          <a:ln w="25400">
            <a:solidFill>
              <a:srgbClr val="969696"/>
            </a:solidFill>
          </a:ln>
        </p:spPr>
        <p:style>
          <a:lnRef idx="1">
            <a:schemeClr val="accent1"/>
          </a:lnRef>
          <a:fillRef idx="0">
            <a:schemeClr val="accent1"/>
          </a:fillRef>
          <a:effectRef idx="0">
            <a:schemeClr val="accent1"/>
          </a:effectRef>
          <a:fontRef idx="minor">
            <a:schemeClr val="tx1"/>
          </a:fontRef>
        </p:style>
      </p:cxnSp>
      <p:sp>
        <p:nvSpPr>
          <p:cNvPr id="62" name="Oval 61"/>
          <p:cNvSpPr>
            <a:spLocks noChangeAspect="1"/>
          </p:cNvSpPr>
          <p:nvPr/>
        </p:nvSpPr>
        <p:spPr>
          <a:xfrm>
            <a:off x="8085197" y="4584498"/>
            <a:ext cx="111034" cy="111034"/>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rgbClr val="363636"/>
              </a:solidFill>
            </a:endParaRPr>
          </a:p>
        </p:txBody>
      </p:sp>
      <p:sp>
        <p:nvSpPr>
          <p:cNvPr id="63" name="Oval 62"/>
          <p:cNvSpPr>
            <a:spLocks noChangeAspect="1"/>
          </p:cNvSpPr>
          <p:nvPr/>
        </p:nvSpPr>
        <p:spPr>
          <a:xfrm>
            <a:off x="7643703" y="2155081"/>
            <a:ext cx="111034" cy="111034"/>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rgbClr val="363636"/>
              </a:solidFill>
            </a:endParaRPr>
          </a:p>
        </p:txBody>
      </p:sp>
    </p:spTree>
    <p:custDataLst>
      <p:tags r:id="rId1"/>
    </p:custDataLst>
    <p:extLst>
      <p:ext uri="{BB962C8B-B14F-4D97-AF65-F5344CB8AC3E}">
        <p14:creationId xmlns:p14="http://schemas.microsoft.com/office/powerpoint/2010/main" val="3398835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1800" dirty="0" smtClean="0">
                <a:solidFill>
                  <a:schemeClr val="bg1"/>
                </a:solidFill>
              </a:rPr>
              <a:t>005: 5-day </a:t>
            </a:r>
            <a:r>
              <a:rPr lang="en-US" sz="1800" dirty="0" err="1" smtClean="0">
                <a:solidFill>
                  <a:schemeClr val="bg1"/>
                </a:solidFill>
              </a:rPr>
              <a:t>hypofractionated</a:t>
            </a:r>
            <a:r>
              <a:rPr lang="en-US" sz="1800" dirty="0" smtClean="0">
                <a:solidFill>
                  <a:schemeClr val="bg1"/>
                </a:solidFill>
              </a:rPr>
              <a:t> preoperative radiotherapy in soft tissue sarcoma: Preliminary toxicity and pathologic outcomes from a prospective phase 1/2 clinical trial – </a:t>
            </a:r>
            <a:r>
              <a:rPr lang="en-US" sz="1800" dirty="0" err="1" smtClean="0">
                <a:solidFill>
                  <a:schemeClr val="bg1"/>
                </a:solidFill>
              </a:rPr>
              <a:t>Kalbasi</a:t>
            </a:r>
            <a:r>
              <a:rPr lang="en-US" sz="1800" dirty="0" smtClean="0">
                <a:solidFill>
                  <a:schemeClr val="bg1"/>
                </a:solidFill>
              </a:rPr>
              <a:t> A, et al</a:t>
            </a:r>
            <a:endParaRPr lang="en-US" sz="1800" dirty="0">
              <a:solidFill>
                <a:schemeClr val="bg1"/>
              </a:solidFill>
            </a:endParaRPr>
          </a:p>
        </p:txBody>
      </p:sp>
      <p:sp>
        <p:nvSpPr>
          <p:cNvPr id="5123" name="Rectangle 3"/>
          <p:cNvSpPr>
            <a:spLocks noGrp="1" noChangeArrowheads="1"/>
          </p:cNvSpPr>
          <p:nvPr>
            <p:ph type="body" idx="1"/>
          </p:nvPr>
        </p:nvSpPr>
        <p:spPr/>
        <p:txBody>
          <a:bodyPr/>
          <a:lstStyle/>
          <a:p>
            <a:pPr marL="0" indent="0">
              <a:buNone/>
            </a:pPr>
            <a:r>
              <a:rPr lang="en-US" b="1" dirty="0" smtClean="0">
                <a:solidFill>
                  <a:schemeClr val="bg1"/>
                </a:solidFill>
              </a:rPr>
              <a:t>KEY RESULTS (CONT.)</a:t>
            </a:r>
          </a:p>
          <a:p>
            <a:r>
              <a:rPr lang="en-US" dirty="0" smtClean="0"/>
              <a:t>Grade 2 acute dermatitis occurred in 10.5% of the patients and 1 (2.6%) patient had grade 2 pain</a:t>
            </a:r>
          </a:p>
          <a:p>
            <a:endParaRPr lang="en-US" dirty="0" smtClean="0"/>
          </a:p>
          <a:p>
            <a:pPr marL="0" indent="0">
              <a:buNone/>
            </a:pPr>
            <a:r>
              <a:rPr lang="en-US" b="1" dirty="0" smtClean="0">
                <a:solidFill>
                  <a:schemeClr val="bg1"/>
                </a:solidFill>
              </a:rPr>
              <a:t>CONCLUSIONS</a:t>
            </a:r>
          </a:p>
          <a:p>
            <a:r>
              <a:rPr lang="en-US" dirty="0" smtClean="0"/>
              <a:t>In patients with STS, 5-day preoperative radiotherapy is feasible and well-tolerated with a similar occurrence of major wound complications to historical controls</a:t>
            </a:r>
          </a:p>
          <a:p>
            <a:r>
              <a:rPr lang="en-US" dirty="0" smtClean="0"/>
              <a:t>Further evaluation is required to assess disease control, long-term toxicity and functional outcomes</a:t>
            </a:r>
            <a:endParaRPr lang="en-US" dirty="0"/>
          </a:p>
        </p:txBody>
      </p:sp>
      <p:sp>
        <p:nvSpPr>
          <p:cNvPr id="7" name="Text Box 4"/>
          <p:cNvSpPr txBox="1">
            <a:spLocks noChangeArrowheads="1"/>
          </p:cNvSpPr>
          <p:nvPr/>
        </p:nvSpPr>
        <p:spPr bwMode="auto">
          <a:xfrm>
            <a:off x="3043010" y="6474897"/>
            <a:ext cx="588032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US" sz="1200" dirty="0" err="1" smtClean="0">
                <a:solidFill>
                  <a:srgbClr val="000000"/>
                </a:solidFill>
              </a:rPr>
              <a:t>Kalbasi</a:t>
            </a:r>
            <a:r>
              <a:rPr lang="en-US" sz="1200" dirty="0" smtClean="0">
                <a:solidFill>
                  <a:srgbClr val="000000"/>
                </a:solidFill>
              </a:rPr>
              <a:t> A et al. CTOS 2017 Annual Meeting, November 8–11, Maui, Hawaii; Paper 005</a:t>
            </a:r>
            <a:endParaRPr lang="en-US" sz="1200" dirty="0">
              <a:solidFill>
                <a:srgbClr val="000000"/>
              </a:solidFill>
            </a:endParaRPr>
          </a:p>
        </p:txBody>
      </p:sp>
    </p:spTree>
    <p:custDataLst>
      <p:tags r:id="rId1"/>
    </p:custDataLst>
    <p:extLst>
      <p:ext uri="{BB962C8B-B14F-4D97-AF65-F5344CB8AC3E}">
        <p14:creationId xmlns:p14="http://schemas.microsoft.com/office/powerpoint/2010/main" val="1848878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228600"/>
            <a:ext cx="7414404" cy="939801"/>
          </a:xfrm>
        </p:spPr>
        <p:txBody>
          <a:bodyPr/>
          <a:lstStyle/>
          <a:p>
            <a:r>
              <a:rPr lang="en-US" sz="1800" dirty="0" smtClean="0">
                <a:solidFill>
                  <a:schemeClr val="bg1"/>
                </a:solidFill>
              </a:rPr>
              <a:t>006: Substantial volume changes during preoperative radiotherapy in extremity soft tissue sarcoma patients – Haas R, et al</a:t>
            </a:r>
            <a:endParaRPr lang="en-US" sz="1800" dirty="0">
              <a:solidFill>
                <a:schemeClr val="bg1"/>
              </a:solidFill>
            </a:endParaRPr>
          </a:p>
        </p:txBody>
      </p:sp>
      <p:sp>
        <p:nvSpPr>
          <p:cNvPr id="5123" name="Rectangle 3"/>
          <p:cNvSpPr>
            <a:spLocks noGrp="1" noChangeArrowheads="1"/>
          </p:cNvSpPr>
          <p:nvPr>
            <p:ph type="body" idx="1"/>
          </p:nvPr>
        </p:nvSpPr>
        <p:spPr/>
        <p:txBody>
          <a:bodyPr/>
          <a:lstStyle/>
          <a:p>
            <a:pPr marL="0" indent="0">
              <a:buNone/>
            </a:pPr>
            <a:r>
              <a:rPr lang="en-US" b="1" dirty="0" smtClean="0">
                <a:solidFill>
                  <a:schemeClr val="bg1"/>
                </a:solidFill>
              </a:rPr>
              <a:t>STUDY OBJECTIVE </a:t>
            </a:r>
          </a:p>
          <a:p>
            <a:r>
              <a:rPr lang="en-US" dirty="0" smtClean="0"/>
              <a:t>To examine changes in extremity soft tissue sarcomas (STS) during preoperative radiotherapy and assess the use of a traffic light protocol to anticipate anatomical changes during radiotherapy using cone beam computed tomography (CBCT)</a:t>
            </a:r>
          </a:p>
          <a:p>
            <a:endParaRPr lang="en-US" dirty="0" smtClean="0"/>
          </a:p>
          <a:p>
            <a:pPr marL="0" indent="0">
              <a:buNone/>
            </a:pPr>
            <a:r>
              <a:rPr lang="en-US" b="1" dirty="0" smtClean="0">
                <a:solidFill>
                  <a:schemeClr val="bg1"/>
                </a:solidFill>
              </a:rPr>
              <a:t>METHODS</a:t>
            </a:r>
          </a:p>
          <a:p>
            <a:r>
              <a:rPr lang="en-US" dirty="0" smtClean="0"/>
              <a:t>During 2015 and 2016, 93 patients with extremity STS were examined</a:t>
            </a:r>
          </a:p>
          <a:p>
            <a:pPr lvl="1"/>
            <a:r>
              <a:rPr lang="en-US" dirty="0" smtClean="0"/>
              <a:t>73 with curative intent (25x 2 </a:t>
            </a:r>
            <a:r>
              <a:rPr lang="en-US" dirty="0" err="1" smtClean="0"/>
              <a:t>Gy</a:t>
            </a:r>
            <a:r>
              <a:rPr lang="en-US" dirty="0" smtClean="0"/>
              <a:t>, 5 weeks)</a:t>
            </a:r>
          </a:p>
          <a:p>
            <a:pPr lvl="1"/>
            <a:r>
              <a:rPr lang="en-US" dirty="0" smtClean="0"/>
              <a:t>20 with palliative intent (at least 10 fractions, e.g. 13x 3 </a:t>
            </a:r>
            <a:r>
              <a:rPr lang="en-US" dirty="0" err="1" smtClean="0"/>
              <a:t>Gy</a:t>
            </a:r>
            <a:r>
              <a:rPr lang="en-US" dirty="0" smtClean="0"/>
              <a:t>)</a:t>
            </a:r>
          </a:p>
          <a:p>
            <a:r>
              <a:rPr lang="en-US" dirty="0" smtClean="0"/>
              <a:t>Traffic light protocol for STS</a:t>
            </a:r>
          </a:p>
          <a:p>
            <a:endParaRPr lang="en-US" dirty="0"/>
          </a:p>
        </p:txBody>
      </p:sp>
      <p:sp>
        <p:nvSpPr>
          <p:cNvPr id="6" name="Text Box 4"/>
          <p:cNvSpPr txBox="1">
            <a:spLocks noChangeArrowheads="1"/>
          </p:cNvSpPr>
          <p:nvPr/>
        </p:nvSpPr>
        <p:spPr bwMode="auto">
          <a:xfrm>
            <a:off x="3162337" y="6474897"/>
            <a:ext cx="576100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US" sz="1200" dirty="0" smtClean="0">
                <a:solidFill>
                  <a:srgbClr val="000000"/>
                </a:solidFill>
              </a:rPr>
              <a:t>Haas R et al. CTOS 2017 Annual Meeting, November 8–11, Maui, Hawaii; Paper 006</a:t>
            </a:r>
            <a:endParaRPr lang="en-US" sz="1200" dirty="0">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107277289"/>
              </p:ext>
            </p:extLst>
          </p:nvPr>
        </p:nvGraphicFramePr>
        <p:xfrm>
          <a:off x="900333" y="4618502"/>
          <a:ext cx="7378504" cy="1112520"/>
        </p:xfrm>
        <a:graphic>
          <a:graphicData uri="http://schemas.openxmlformats.org/drawingml/2006/table">
            <a:tbl>
              <a:tblPr firstRow="1" bandRow="1">
                <a:tableStyleId>{69012ECD-51FC-41F1-AA8D-1B2483CD663E}</a:tableStyleId>
              </a:tblPr>
              <a:tblGrid>
                <a:gridCol w="3038621"/>
                <a:gridCol w="1280160"/>
                <a:gridCol w="3059723"/>
              </a:tblGrid>
              <a:tr h="370840">
                <a:tc>
                  <a:txBody>
                    <a:bodyPr/>
                    <a:lstStyle/>
                    <a:p>
                      <a:r>
                        <a:rPr lang="en-GB" sz="1400" dirty="0" smtClean="0">
                          <a:solidFill>
                            <a:schemeClr val="tx2"/>
                          </a:solidFill>
                        </a:rPr>
                        <a:t>2 possibilities</a:t>
                      </a:r>
                      <a:endParaRPr lang="en-GB" sz="1400" dirty="0">
                        <a:solidFill>
                          <a:schemeClr val="tx2"/>
                        </a:solidFill>
                      </a:endParaRPr>
                    </a:p>
                  </a:txBody>
                  <a:tcPr anchor="ctr"/>
                </a:tc>
                <a:tc>
                  <a:txBody>
                    <a:bodyPr/>
                    <a:lstStyle/>
                    <a:p>
                      <a:r>
                        <a:rPr lang="en-GB" sz="1400" dirty="0" smtClean="0">
                          <a:solidFill>
                            <a:schemeClr val="tx2"/>
                          </a:solidFill>
                        </a:rPr>
                        <a:t>Action level</a:t>
                      </a:r>
                      <a:endParaRPr lang="en-GB" sz="1400" dirty="0">
                        <a:solidFill>
                          <a:schemeClr val="tx2"/>
                        </a:solidFill>
                      </a:endParaRPr>
                    </a:p>
                  </a:txBody>
                  <a:tcPr anchor="ctr"/>
                </a:tc>
                <a:tc>
                  <a:txBody>
                    <a:bodyPr/>
                    <a:lstStyle/>
                    <a:p>
                      <a:r>
                        <a:rPr lang="en-GB" sz="1400" dirty="0" smtClean="0">
                          <a:solidFill>
                            <a:schemeClr val="tx2"/>
                          </a:solidFill>
                        </a:rPr>
                        <a:t>Action</a:t>
                      </a:r>
                      <a:endParaRPr lang="en-GB" sz="1400" dirty="0">
                        <a:solidFill>
                          <a:schemeClr val="tx2"/>
                        </a:solidFill>
                      </a:endParaRPr>
                    </a:p>
                  </a:txBody>
                  <a:tcPr anchor="ctr"/>
                </a:tc>
              </a:tr>
              <a:tr h="370840">
                <a:tc>
                  <a:txBody>
                    <a:bodyPr/>
                    <a:lstStyle/>
                    <a:p>
                      <a:r>
                        <a:rPr lang="en-GB" sz="1400" dirty="0" smtClean="0"/>
                        <a:t>Plan</a:t>
                      </a:r>
                      <a:r>
                        <a:rPr lang="en-GB" sz="1400" baseline="0" dirty="0" smtClean="0"/>
                        <a:t> CT and CBCT match perfectly</a:t>
                      </a:r>
                      <a:endParaRPr lang="en-GB" sz="1400" dirty="0"/>
                    </a:p>
                  </a:txBody>
                  <a:tcPr anchor="ctr"/>
                </a:tc>
                <a:tc>
                  <a:txBody>
                    <a:bodyPr/>
                    <a:lstStyle/>
                    <a:p>
                      <a:r>
                        <a:rPr lang="en-GB" sz="1400" dirty="0" smtClean="0">
                          <a:solidFill>
                            <a:srgbClr val="00B050"/>
                          </a:solidFill>
                        </a:rPr>
                        <a:t>Green</a:t>
                      </a:r>
                      <a:endParaRPr lang="en-GB" sz="1400" dirty="0">
                        <a:solidFill>
                          <a:srgbClr val="00B050"/>
                        </a:solidFill>
                      </a:endParaRPr>
                    </a:p>
                  </a:txBody>
                  <a:tcPr anchor="ctr"/>
                </a:tc>
                <a:tc>
                  <a:txBody>
                    <a:bodyPr/>
                    <a:lstStyle/>
                    <a:p>
                      <a:r>
                        <a:rPr lang="en-GB" sz="1400" dirty="0" smtClean="0"/>
                        <a:t>Start RT</a:t>
                      </a:r>
                      <a:endParaRPr lang="en-GB" sz="1400" dirty="0"/>
                    </a:p>
                  </a:txBody>
                  <a:tcPr anchor="ctr"/>
                </a:tc>
              </a:tr>
              <a:tr h="370840">
                <a:tc>
                  <a:txBody>
                    <a:bodyPr/>
                    <a:lstStyle/>
                    <a:p>
                      <a:r>
                        <a:rPr lang="en-GB" sz="1400" dirty="0" smtClean="0"/>
                        <a:t>Small (predefined)</a:t>
                      </a:r>
                      <a:r>
                        <a:rPr lang="en-GB" sz="1400" baseline="0" dirty="0" smtClean="0"/>
                        <a:t> deviation</a:t>
                      </a:r>
                      <a:endParaRPr lang="en-GB" sz="1400" dirty="0"/>
                    </a:p>
                  </a:txBody>
                  <a:tcPr anchor="ctr"/>
                </a:tc>
                <a:tc>
                  <a:txBody>
                    <a:bodyPr/>
                    <a:lstStyle/>
                    <a:p>
                      <a:r>
                        <a:rPr lang="en-GB" sz="1400" dirty="0" smtClean="0">
                          <a:solidFill>
                            <a:schemeClr val="accent3"/>
                          </a:solidFill>
                        </a:rPr>
                        <a:t>Orange</a:t>
                      </a:r>
                      <a:endParaRPr lang="en-GB" sz="1400" dirty="0">
                        <a:solidFill>
                          <a:schemeClr val="accent3"/>
                        </a:solidFill>
                      </a:endParaRPr>
                    </a:p>
                  </a:txBody>
                  <a:tcPr anchor="ctr"/>
                </a:tc>
                <a:tc>
                  <a:txBody>
                    <a:bodyPr/>
                    <a:lstStyle/>
                    <a:p>
                      <a:r>
                        <a:rPr lang="en-GB" sz="1400" dirty="0" smtClean="0"/>
                        <a:t>Start RT, but action</a:t>
                      </a:r>
                      <a:r>
                        <a:rPr lang="en-GB" sz="1400" baseline="0" dirty="0" smtClean="0"/>
                        <a:t> before next day</a:t>
                      </a:r>
                      <a:endParaRPr lang="en-GB" sz="1400" dirty="0"/>
                    </a:p>
                  </a:txBody>
                  <a:tcPr anchor="ctr"/>
                </a:tc>
              </a:tr>
            </a:tbl>
          </a:graphicData>
        </a:graphic>
      </p:graphicFrame>
      <p:sp>
        <p:nvSpPr>
          <p:cNvPr id="4" name="TextBox 3"/>
          <p:cNvSpPr txBox="1"/>
          <p:nvPr/>
        </p:nvSpPr>
        <p:spPr>
          <a:xfrm>
            <a:off x="900333" y="5732584"/>
            <a:ext cx="6590266" cy="461665"/>
          </a:xfrm>
          <a:prstGeom prst="rect">
            <a:avLst/>
          </a:prstGeom>
          <a:noFill/>
        </p:spPr>
        <p:txBody>
          <a:bodyPr wrap="none" rtlCol="0">
            <a:spAutoFit/>
          </a:bodyPr>
          <a:lstStyle/>
          <a:p>
            <a:pPr>
              <a:tabLst>
                <a:tab pos="541338" algn="l"/>
                <a:tab pos="717550" algn="l"/>
              </a:tabLst>
            </a:pPr>
            <a:r>
              <a:rPr lang="en-US" sz="1200" dirty="0" smtClean="0">
                <a:solidFill>
                  <a:srgbClr val="00B050"/>
                </a:solidFill>
              </a:rPr>
              <a:t>Green</a:t>
            </a:r>
            <a:r>
              <a:rPr lang="en-US" sz="1200" dirty="0" smtClean="0">
                <a:solidFill>
                  <a:srgbClr val="363636"/>
                </a:solidFill>
              </a:rPr>
              <a:t> 	= 	extremity contour change (ECC) &lt;1 cm and/or tumor size change (TSC) &lt;0.5 cm</a:t>
            </a:r>
          </a:p>
          <a:p>
            <a:pPr>
              <a:tabLst>
                <a:tab pos="541338" algn="l"/>
                <a:tab pos="717550" algn="l"/>
              </a:tabLst>
            </a:pPr>
            <a:r>
              <a:rPr lang="en-US" sz="1200" dirty="0" smtClean="0">
                <a:solidFill>
                  <a:srgbClr val="FF6600"/>
                </a:solidFill>
              </a:rPr>
              <a:t>Orange</a:t>
            </a:r>
            <a:r>
              <a:rPr lang="en-US" sz="1200" dirty="0" smtClean="0">
                <a:solidFill>
                  <a:srgbClr val="363636"/>
                </a:solidFill>
              </a:rPr>
              <a:t>	= 	any change of larger magnitude</a:t>
            </a:r>
            <a:endParaRPr lang="en-US" sz="1200" dirty="0">
              <a:solidFill>
                <a:srgbClr val="363636"/>
              </a:solidFill>
            </a:endParaRPr>
          </a:p>
        </p:txBody>
      </p:sp>
    </p:spTree>
    <p:custDataLst>
      <p:tags r:id="rId1"/>
    </p:custDataLst>
    <p:extLst>
      <p:ext uri="{BB962C8B-B14F-4D97-AF65-F5344CB8AC3E}">
        <p14:creationId xmlns:p14="http://schemas.microsoft.com/office/powerpoint/2010/main" val="3924633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870768" y="1992547"/>
            <a:ext cx="7446048" cy="1161288"/>
          </a:xfrm>
          <a:prstGeom prst="roundRect">
            <a:avLst>
              <a:gd name="adj" fmla="val 32351"/>
            </a:avLst>
          </a:prstGeom>
          <a:solidFill>
            <a:schemeClr val="accent2"/>
          </a:solidFill>
          <a:ln>
            <a:noFill/>
          </a:ln>
          <a:effectLst/>
        </p:spPr>
        <p:txBody>
          <a:bodyPr wrap="none" lIns="1097280" rIns="45720" anchor="ctr"/>
          <a:lstStyle/>
          <a:p>
            <a:pPr marL="0" indent="0" fontAlgn="auto">
              <a:spcAft>
                <a:spcPts val="200"/>
              </a:spcAft>
              <a:buClrTx/>
              <a:buSzTx/>
              <a:buNone/>
            </a:pPr>
            <a:r>
              <a:rPr lang="en-US" sz="1600" dirty="0" smtClean="0">
                <a:solidFill>
                  <a:schemeClr val="tx2"/>
                </a:solidFill>
                <a:latin typeface="Arial" charset="0"/>
                <a:cs typeface="Arial" charset="0"/>
              </a:rPr>
              <a:t>Piotr Rutkowski </a:t>
            </a:r>
          </a:p>
          <a:p>
            <a:pPr marL="0" indent="0" fontAlgn="auto">
              <a:spcAft>
                <a:spcPts val="200"/>
              </a:spcAft>
              <a:buClrTx/>
              <a:buSzTx/>
              <a:buNone/>
            </a:pPr>
            <a:r>
              <a:rPr lang="en-US" sz="1200" i="1" dirty="0" smtClean="0">
                <a:solidFill>
                  <a:schemeClr val="tx2"/>
                </a:solidFill>
                <a:latin typeface="Arial" charset="0"/>
                <a:cs typeface="Arial" charset="0"/>
              </a:rPr>
              <a:t>Maria </a:t>
            </a:r>
            <a:r>
              <a:rPr lang="en-US" sz="1200" i="1" dirty="0" err="1" smtClean="0">
                <a:solidFill>
                  <a:schemeClr val="tx2"/>
                </a:solidFill>
                <a:latin typeface="Arial" charset="0"/>
                <a:cs typeface="Arial" charset="0"/>
              </a:rPr>
              <a:t>Sklodowska</a:t>
            </a:r>
            <a:r>
              <a:rPr lang="en-US" sz="1200" i="1" dirty="0" smtClean="0">
                <a:solidFill>
                  <a:schemeClr val="tx2"/>
                </a:solidFill>
                <a:latin typeface="Arial" charset="0"/>
                <a:cs typeface="Arial" charset="0"/>
              </a:rPr>
              <a:t>-Curie Institute – Oncology Center, Warsaw, Poland</a:t>
            </a:r>
            <a:endParaRPr lang="en-US" sz="1200" i="1" dirty="0">
              <a:solidFill>
                <a:schemeClr val="tx2"/>
              </a:solidFill>
              <a:latin typeface="Arial" charset="0"/>
              <a:cs typeface="Arial" charset="0"/>
            </a:endParaRPr>
          </a:p>
        </p:txBody>
      </p:sp>
      <p:sp>
        <p:nvSpPr>
          <p:cNvPr id="15" name="Content Placeholder 9"/>
          <p:cNvSpPr txBox="1">
            <a:spLocks/>
          </p:cNvSpPr>
          <p:nvPr/>
        </p:nvSpPr>
        <p:spPr bwMode="auto">
          <a:xfrm>
            <a:off x="870768" y="3506037"/>
            <a:ext cx="7446048" cy="1161288"/>
          </a:xfrm>
          <a:prstGeom prst="roundRect">
            <a:avLst>
              <a:gd name="adj" fmla="val 32351"/>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0" tIns="45720" rIns="45720" bIns="45720" numCol="1" anchor="ctr"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Aft>
                <a:spcPts val="200"/>
              </a:spcAft>
              <a:buClrTx/>
              <a:buSzTx/>
              <a:buFontTx/>
              <a:buNone/>
            </a:pPr>
            <a:r>
              <a:rPr lang="en-US" sz="1600" kern="0" dirty="0" smtClean="0">
                <a:solidFill>
                  <a:schemeClr val="tx2"/>
                </a:solidFill>
                <a:latin typeface="Arial" charset="0"/>
                <a:cs typeface="Arial" charset="0"/>
              </a:rPr>
              <a:t>Claudia Valverde</a:t>
            </a:r>
          </a:p>
          <a:p>
            <a:pPr marL="0" indent="0" fontAlgn="auto">
              <a:spcAft>
                <a:spcPts val="200"/>
              </a:spcAft>
              <a:buClrTx/>
              <a:buSzTx/>
              <a:buFontTx/>
              <a:buNone/>
            </a:pPr>
            <a:r>
              <a:rPr lang="en-US" sz="1200" i="1" kern="0" dirty="0" err="1" smtClean="0">
                <a:solidFill>
                  <a:schemeClr val="tx2"/>
                </a:solidFill>
                <a:latin typeface="Arial" charset="0"/>
                <a:cs typeface="Arial" charset="0"/>
              </a:rPr>
              <a:t>Vall</a:t>
            </a:r>
            <a:r>
              <a:rPr lang="en-US" sz="1200" i="1" kern="0" dirty="0" smtClean="0">
                <a:solidFill>
                  <a:schemeClr val="tx2"/>
                </a:solidFill>
                <a:latin typeface="Arial" charset="0"/>
                <a:cs typeface="Arial" charset="0"/>
              </a:rPr>
              <a:t> </a:t>
            </a:r>
            <a:r>
              <a:rPr lang="en-US" sz="1200" i="1" kern="0" dirty="0" err="1" smtClean="0">
                <a:solidFill>
                  <a:schemeClr val="tx2"/>
                </a:solidFill>
                <a:latin typeface="Arial" charset="0"/>
                <a:cs typeface="Arial" charset="0"/>
              </a:rPr>
              <a:t>d’Hebron</a:t>
            </a:r>
            <a:r>
              <a:rPr lang="en-US" sz="1200" i="1" kern="0" dirty="0" smtClean="0">
                <a:solidFill>
                  <a:schemeClr val="tx2"/>
                </a:solidFill>
                <a:latin typeface="Arial" charset="0"/>
                <a:cs typeface="Arial" charset="0"/>
              </a:rPr>
              <a:t> University Hospital, Barcelona, Spain</a:t>
            </a:r>
            <a:endParaRPr lang="en-US" sz="1200" i="1" kern="0" dirty="0">
              <a:solidFill>
                <a:schemeClr val="tx2"/>
              </a:solidFill>
              <a:latin typeface="Arial" charset="0"/>
              <a:cs typeface="Arial" charset="0"/>
            </a:endParaRPr>
          </a:p>
        </p:txBody>
      </p:sp>
      <p:sp>
        <p:nvSpPr>
          <p:cNvPr id="9" name="Title 8"/>
          <p:cNvSpPr>
            <a:spLocks noGrp="1"/>
          </p:cNvSpPr>
          <p:nvPr>
            <p:ph type="title"/>
          </p:nvPr>
        </p:nvSpPr>
        <p:spPr/>
        <p:txBody>
          <a:bodyPr/>
          <a:lstStyle/>
          <a:p>
            <a:r>
              <a:rPr lang="en-US" dirty="0" smtClean="0">
                <a:solidFill>
                  <a:schemeClr val="bg1"/>
                </a:solidFill>
              </a:rPr>
              <a:t>WSN Medical Oncology Slide Deck Editors 2017</a:t>
            </a:r>
            <a:endParaRPr lang="en-US" dirty="0">
              <a:solidFill>
                <a:schemeClr val="bg1"/>
              </a:solidFill>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93846" y="3622316"/>
            <a:ext cx="782089" cy="928730"/>
          </a:xfrm>
          <a:prstGeom prst="roundRect">
            <a:avLst>
              <a:gd name="adj" fmla="val 50000"/>
            </a:avLst>
          </a:prstGeom>
          <a:ln>
            <a:noFill/>
          </a:ln>
          <a:effectLst/>
          <a:extLst>
            <a:ext uri="{909E8E84-426E-40DD-AFC4-6F175D3DCCD1}">
              <a14:hiddenFill xmlns:a14="http://schemas.microsoft.com/office/drawing/2010/main">
                <a:solidFill>
                  <a:srgbClr val="FFFFFF"/>
                </a:solidFill>
              </a14:hiddenFill>
            </a:ext>
          </a:extLst>
        </p:spPr>
      </p:pic>
      <p:pic>
        <p:nvPicPr>
          <p:cNvPr id="3" name="Picture 2" descr="A person wearing glasses posing for the camera&#10;&#10;Description generated with very high confidence"/>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87892" y="2063133"/>
            <a:ext cx="793997" cy="1020117"/>
          </a:xfrm>
          <a:prstGeom prst="roundRect">
            <a:avLst>
              <a:gd name="adj" fmla="val 50000"/>
            </a:avLst>
          </a:prstGeom>
        </p:spPr>
      </p:pic>
    </p:spTree>
    <p:custDataLst>
      <p:tags r:id="rId1"/>
    </p:custDataLst>
    <p:extLst>
      <p:ext uri="{BB962C8B-B14F-4D97-AF65-F5344CB8AC3E}">
        <p14:creationId xmlns:p14="http://schemas.microsoft.com/office/powerpoint/2010/main" val="7340888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228600"/>
            <a:ext cx="7414404" cy="939801"/>
          </a:xfrm>
        </p:spPr>
        <p:txBody>
          <a:bodyPr/>
          <a:lstStyle/>
          <a:p>
            <a:r>
              <a:rPr lang="en-US" sz="1800" dirty="0" smtClean="0">
                <a:solidFill>
                  <a:schemeClr val="bg1"/>
                </a:solidFill>
              </a:rPr>
              <a:t>006: Substantial volume changes during preoperative radiotherapy in extremity soft tissue sarcoma patients – Haas R, et al</a:t>
            </a:r>
            <a:endParaRPr lang="en-US" sz="1800" dirty="0">
              <a:solidFill>
                <a:schemeClr val="bg1"/>
              </a:solidFill>
            </a:endParaRPr>
          </a:p>
        </p:txBody>
      </p:sp>
      <p:sp>
        <p:nvSpPr>
          <p:cNvPr id="5123" name="Rectangle 3"/>
          <p:cNvSpPr>
            <a:spLocks noGrp="1" noChangeArrowheads="1"/>
          </p:cNvSpPr>
          <p:nvPr>
            <p:ph type="body" idx="1"/>
          </p:nvPr>
        </p:nvSpPr>
        <p:spPr/>
        <p:txBody>
          <a:bodyPr/>
          <a:lstStyle/>
          <a:p>
            <a:pPr marL="0" indent="0">
              <a:buNone/>
            </a:pPr>
            <a:r>
              <a:rPr lang="en-US" b="1" dirty="0" smtClean="0">
                <a:solidFill>
                  <a:schemeClr val="bg1"/>
                </a:solidFill>
              </a:rPr>
              <a:t>KEY RESULTS </a:t>
            </a:r>
          </a:p>
          <a:p>
            <a:r>
              <a:rPr lang="en-US" dirty="0" smtClean="0"/>
              <a:t>Pathology included: undifferentiated pleomorphic sarcoma (n=30), liposarcoma (n=19, 12 myxoid liposarcoma), myxofibrosarcoma (n=9), leiomyosarcoma (n=6), and other and/or metastases of the above (n=29)</a:t>
            </a:r>
          </a:p>
          <a:p>
            <a:r>
              <a:rPr lang="en-US" dirty="0" smtClean="0"/>
              <a:t>The initial plan was fully satisfactory for 52 (56%) patients, but 41 (44%) patients were considered as action level orange </a:t>
            </a:r>
          </a:p>
          <a:p>
            <a:r>
              <a:rPr lang="en-US" dirty="0" smtClean="0"/>
              <a:t>There was an initial increase in size, but subsequent decrease on treatment</a:t>
            </a:r>
            <a:endParaRPr lang="en-US" dirty="0"/>
          </a:p>
        </p:txBody>
      </p:sp>
      <p:sp>
        <p:nvSpPr>
          <p:cNvPr id="6" name="Text Box 4"/>
          <p:cNvSpPr txBox="1">
            <a:spLocks noChangeArrowheads="1"/>
          </p:cNvSpPr>
          <p:nvPr/>
        </p:nvSpPr>
        <p:spPr bwMode="auto">
          <a:xfrm>
            <a:off x="3162337" y="6474897"/>
            <a:ext cx="576100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US" sz="1200" dirty="0" smtClean="0">
                <a:solidFill>
                  <a:srgbClr val="000000"/>
                </a:solidFill>
              </a:rPr>
              <a:t>Haas R et al. CTOS 2017 Annual Meeting, November 8–11, Maui, Hawaii; Paper 006</a:t>
            </a:r>
            <a:endParaRPr lang="en-US" sz="1200" dirty="0">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29834088"/>
              </p:ext>
            </p:extLst>
          </p:nvPr>
        </p:nvGraphicFramePr>
        <p:xfrm>
          <a:off x="511126" y="3837744"/>
          <a:ext cx="8056099" cy="1112520"/>
        </p:xfrm>
        <a:graphic>
          <a:graphicData uri="http://schemas.openxmlformats.org/drawingml/2006/table">
            <a:tbl>
              <a:tblPr firstRow="1" bandRow="1">
                <a:tableStyleId>{69012ECD-51FC-41F1-AA8D-1B2483CD663E}</a:tableStyleId>
              </a:tblPr>
              <a:tblGrid>
                <a:gridCol w="3005797"/>
                <a:gridCol w="1683434"/>
                <a:gridCol w="1742049"/>
                <a:gridCol w="1624819"/>
              </a:tblGrid>
              <a:tr h="370840">
                <a:tc>
                  <a:txBody>
                    <a:bodyPr/>
                    <a:lstStyle/>
                    <a:p>
                      <a:r>
                        <a:rPr lang="en-US" sz="1400" noProof="0" dirty="0" smtClean="0">
                          <a:solidFill>
                            <a:schemeClr val="tx2"/>
                          </a:solidFill>
                        </a:rPr>
                        <a:t>Action level orange (n=41)*</a:t>
                      </a:r>
                      <a:endParaRPr lang="en-US" sz="1400" noProof="0" dirty="0">
                        <a:solidFill>
                          <a:schemeClr val="tx2"/>
                        </a:solidFill>
                      </a:endParaRPr>
                    </a:p>
                  </a:txBody>
                  <a:tcPr/>
                </a:tc>
                <a:tc>
                  <a:txBody>
                    <a:bodyPr/>
                    <a:lstStyle/>
                    <a:p>
                      <a:pPr algn="ctr"/>
                      <a:r>
                        <a:rPr lang="en-US" sz="1400" noProof="0" dirty="0" smtClean="0">
                          <a:solidFill>
                            <a:schemeClr val="tx2"/>
                          </a:solidFill>
                        </a:rPr>
                        <a:t>Tumor contour</a:t>
                      </a:r>
                      <a:endParaRPr lang="en-US" sz="1400" noProof="0" dirty="0">
                        <a:solidFill>
                          <a:schemeClr val="tx2"/>
                        </a:solidFill>
                      </a:endParaRPr>
                    </a:p>
                  </a:txBody>
                  <a:tcPr/>
                </a:tc>
                <a:tc>
                  <a:txBody>
                    <a:bodyPr/>
                    <a:lstStyle/>
                    <a:p>
                      <a:pPr algn="ctr"/>
                      <a:r>
                        <a:rPr lang="en-US" sz="1400" noProof="0" dirty="0" smtClean="0">
                          <a:solidFill>
                            <a:schemeClr val="tx2"/>
                          </a:solidFill>
                        </a:rPr>
                        <a:t>Extremity contour</a:t>
                      </a:r>
                      <a:endParaRPr lang="en-US" sz="1400" noProof="0" dirty="0">
                        <a:solidFill>
                          <a:schemeClr val="tx2"/>
                        </a:solidFill>
                      </a:endParaRPr>
                    </a:p>
                  </a:txBody>
                  <a:tcPr/>
                </a:tc>
                <a:tc>
                  <a:txBody>
                    <a:bodyPr/>
                    <a:lstStyle/>
                    <a:p>
                      <a:pPr algn="ctr"/>
                      <a:r>
                        <a:rPr lang="en-US" sz="1400" noProof="0" dirty="0" smtClean="0">
                          <a:solidFill>
                            <a:schemeClr val="tx2"/>
                          </a:solidFill>
                        </a:rPr>
                        <a:t>Both</a:t>
                      </a:r>
                      <a:endParaRPr lang="en-US" sz="1400" noProof="0" dirty="0">
                        <a:solidFill>
                          <a:schemeClr val="tx2"/>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t>Increase in size 11–34 mm (n=26)</a:t>
                      </a:r>
                      <a:endParaRPr lang="en-US" sz="1400" noProof="0" dirty="0"/>
                    </a:p>
                  </a:txBody>
                  <a:tcPr/>
                </a:tc>
                <a:tc>
                  <a:txBody>
                    <a:bodyPr/>
                    <a:lstStyle/>
                    <a:p>
                      <a:pPr algn="ctr"/>
                      <a:r>
                        <a:rPr lang="en-US" sz="1400" noProof="0" dirty="0" smtClean="0"/>
                        <a:t>12</a:t>
                      </a:r>
                      <a:endParaRPr lang="en-US" sz="1400" noProof="0" dirty="0"/>
                    </a:p>
                  </a:txBody>
                  <a:tcPr/>
                </a:tc>
                <a:tc>
                  <a:txBody>
                    <a:bodyPr/>
                    <a:lstStyle/>
                    <a:p>
                      <a:pPr algn="ctr"/>
                      <a:r>
                        <a:rPr lang="en-US" sz="1400" noProof="0" dirty="0" smtClean="0"/>
                        <a:t>3</a:t>
                      </a:r>
                      <a:endParaRPr lang="en-US" sz="1400" noProof="0" dirty="0"/>
                    </a:p>
                  </a:txBody>
                  <a:tcPr/>
                </a:tc>
                <a:tc>
                  <a:txBody>
                    <a:bodyPr/>
                    <a:lstStyle/>
                    <a:p>
                      <a:pPr algn="ctr"/>
                      <a:r>
                        <a:rPr lang="en-US" sz="1400" noProof="0" dirty="0" smtClean="0"/>
                        <a:t>11</a:t>
                      </a:r>
                      <a:endParaRPr lang="en-US" sz="1400" noProof="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t>Decrease in size 11–38 mm (n=19)</a:t>
                      </a:r>
                    </a:p>
                  </a:txBody>
                  <a:tcPr/>
                </a:tc>
                <a:tc>
                  <a:txBody>
                    <a:bodyPr/>
                    <a:lstStyle/>
                    <a:p>
                      <a:pPr algn="ctr"/>
                      <a:r>
                        <a:rPr lang="en-US" sz="1400" noProof="0" dirty="0" smtClean="0"/>
                        <a:t>16</a:t>
                      </a:r>
                      <a:endParaRPr lang="en-US" sz="1400" noProof="0" dirty="0"/>
                    </a:p>
                  </a:txBody>
                  <a:tcPr/>
                </a:tc>
                <a:tc>
                  <a:txBody>
                    <a:bodyPr/>
                    <a:lstStyle/>
                    <a:p>
                      <a:pPr algn="ctr"/>
                      <a:r>
                        <a:rPr lang="en-US" sz="1400" noProof="0" dirty="0" smtClean="0"/>
                        <a:t>1</a:t>
                      </a:r>
                      <a:endParaRPr lang="en-US" sz="1400" noProof="0" dirty="0"/>
                    </a:p>
                  </a:txBody>
                  <a:tcPr/>
                </a:tc>
                <a:tc>
                  <a:txBody>
                    <a:bodyPr/>
                    <a:lstStyle/>
                    <a:p>
                      <a:pPr algn="ctr"/>
                      <a:r>
                        <a:rPr lang="en-US" sz="1400" noProof="0" dirty="0" smtClean="0"/>
                        <a:t>2</a:t>
                      </a:r>
                      <a:endParaRPr lang="en-US" sz="1400" noProof="0" dirty="0"/>
                    </a:p>
                  </a:txBody>
                  <a:tcPr/>
                </a:tc>
              </a:tr>
            </a:tbl>
          </a:graphicData>
        </a:graphic>
      </p:graphicFrame>
      <p:sp>
        <p:nvSpPr>
          <p:cNvPr id="3" name="TextBox 2"/>
          <p:cNvSpPr txBox="1"/>
          <p:nvPr/>
        </p:nvSpPr>
        <p:spPr>
          <a:xfrm>
            <a:off x="513471" y="4975105"/>
            <a:ext cx="1742785" cy="276999"/>
          </a:xfrm>
          <a:prstGeom prst="rect">
            <a:avLst/>
          </a:prstGeom>
          <a:noFill/>
        </p:spPr>
        <p:txBody>
          <a:bodyPr wrap="none" rtlCol="0">
            <a:spAutoFit/>
          </a:bodyPr>
          <a:lstStyle/>
          <a:p>
            <a:r>
              <a:rPr lang="en-US" sz="1200" dirty="0" smtClean="0">
                <a:solidFill>
                  <a:srgbClr val="363636"/>
                </a:solidFill>
              </a:rPr>
              <a:t>*4 overlapping patients</a:t>
            </a:r>
            <a:endParaRPr lang="en-US" sz="1200" dirty="0">
              <a:solidFill>
                <a:srgbClr val="363636"/>
              </a:solidFill>
            </a:endParaRPr>
          </a:p>
        </p:txBody>
      </p:sp>
    </p:spTree>
    <p:custDataLst>
      <p:tags r:id="rId1"/>
    </p:custDataLst>
    <p:extLst>
      <p:ext uri="{BB962C8B-B14F-4D97-AF65-F5344CB8AC3E}">
        <p14:creationId xmlns:p14="http://schemas.microsoft.com/office/powerpoint/2010/main" val="1019421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228600"/>
            <a:ext cx="7414404" cy="939801"/>
          </a:xfrm>
        </p:spPr>
        <p:txBody>
          <a:bodyPr/>
          <a:lstStyle/>
          <a:p>
            <a:r>
              <a:rPr lang="en-US" sz="1800" dirty="0" smtClean="0">
                <a:solidFill>
                  <a:schemeClr val="bg1"/>
                </a:solidFill>
              </a:rPr>
              <a:t>006: Substantial volume changes during preoperative radiotherapy in extremity soft tissue sarcoma patients – Haas R, et al</a:t>
            </a:r>
            <a:endParaRPr lang="en-US" sz="1800" dirty="0">
              <a:solidFill>
                <a:schemeClr val="bg1"/>
              </a:solidFill>
            </a:endParaRPr>
          </a:p>
        </p:txBody>
      </p:sp>
      <p:sp>
        <p:nvSpPr>
          <p:cNvPr id="5123" name="Rectangle 3"/>
          <p:cNvSpPr>
            <a:spLocks noGrp="1" noChangeArrowheads="1"/>
          </p:cNvSpPr>
          <p:nvPr>
            <p:ph type="body" idx="1"/>
          </p:nvPr>
        </p:nvSpPr>
        <p:spPr/>
        <p:txBody>
          <a:bodyPr/>
          <a:lstStyle/>
          <a:p>
            <a:pPr marL="0" indent="0">
              <a:buNone/>
            </a:pPr>
            <a:r>
              <a:rPr lang="en-US" b="1" dirty="0" smtClean="0">
                <a:solidFill>
                  <a:schemeClr val="bg1"/>
                </a:solidFill>
              </a:rPr>
              <a:t>KEY RESULTS (CONT.)</a:t>
            </a:r>
          </a:p>
          <a:p>
            <a:r>
              <a:rPr lang="en-US" dirty="0" smtClean="0"/>
              <a:t>Of the 41 patients considered to be action level orange, 34 were adequately covered with CTV – PTV margin 10 mm, however, 7 (8%) patients were inadequately covered by plan adaption</a:t>
            </a:r>
          </a:p>
          <a:p>
            <a:pPr lvl="1"/>
            <a:r>
              <a:rPr lang="en-US" dirty="0" smtClean="0"/>
              <a:t>4 on original plan CT</a:t>
            </a:r>
          </a:p>
          <a:p>
            <a:pPr lvl="1"/>
            <a:r>
              <a:rPr lang="en-US" dirty="0" smtClean="0"/>
              <a:t>3 new plan CT</a:t>
            </a:r>
          </a:p>
          <a:p>
            <a:r>
              <a:rPr lang="en-US" dirty="0" smtClean="0"/>
              <a:t>The deviations were apparent in the first week and the plan adaptation was clinical relevant</a:t>
            </a:r>
          </a:p>
          <a:p>
            <a:r>
              <a:rPr lang="en-US" dirty="0" smtClean="0"/>
              <a:t>For patients with myxoid liposarcoma (n=12), 11 had a decrease in tumor contour size (6–24 mm); theses deviations were apparent </a:t>
            </a:r>
            <a:r>
              <a:rPr lang="en-US" dirty="0"/>
              <a:t>in the </a:t>
            </a:r>
            <a:r>
              <a:rPr lang="en-US" dirty="0" smtClean="0"/>
              <a:t>second and third weeks </a:t>
            </a:r>
            <a:r>
              <a:rPr lang="en-US" dirty="0"/>
              <a:t>and the plan adaptation was clinical </a:t>
            </a:r>
            <a:r>
              <a:rPr lang="en-US" dirty="0" smtClean="0"/>
              <a:t>relevant if 25x 2 </a:t>
            </a:r>
            <a:r>
              <a:rPr lang="en-US" dirty="0" err="1" smtClean="0"/>
              <a:t>Gy</a:t>
            </a:r>
            <a:r>
              <a:rPr lang="en-US" dirty="0" smtClean="0"/>
              <a:t>, but less relevant for 18x </a:t>
            </a:r>
            <a:br>
              <a:rPr lang="en-US" dirty="0" smtClean="0"/>
            </a:br>
            <a:r>
              <a:rPr lang="en-US" dirty="0" smtClean="0"/>
              <a:t>2 </a:t>
            </a:r>
            <a:r>
              <a:rPr lang="en-US" dirty="0" err="1" smtClean="0"/>
              <a:t>Gy</a:t>
            </a:r>
            <a:r>
              <a:rPr lang="en-US" dirty="0" smtClean="0"/>
              <a:t> (DOREMY protocol)</a:t>
            </a:r>
            <a:endParaRPr lang="en-US" dirty="0"/>
          </a:p>
          <a:p>
            <a:endParaRPr lang="en-US" dirty="0"/>
          </a:p>
        </p:txBody>
      </p:sp>
      <p:sp>
        <p:nvSpPr>
          <p:cNvPr id="6" name="Text Box 4"/>
          <p:cNvSpPr txBox="1">
            <a:spLocks noChangeArrowheads="1"/>
          </p:cNvSpPr>
          <p:nvPr/>
        </p:nvSpPr>
        <p:spPr bwMode="auto">
          <a:xfrm>
            <a:off x="3162337" y="6474897"/>
            <a:ext cx="576100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US" sz="1200" dirty="0" smtClean="0">
                <a:solidFill>
                  <a:srgbClr val="000000"/>
                </a:solidFill>
              </a:rPr>
              <a:t>Haas R et al. CTOS 2017 Annual Meeting, November 8–11, Maui, Hawaii; Paper 006</a:t>
            </a:r>
            <a:endParaRPr lang="en-US" sz="1200" dirty="0">
              <a:solidFill>
                <a:srgbClr val="000000"/>
              </a:solidFill>
            </a:endParaRPr>
          </a:p>
        </p:txBody>
      </p:sp>
      <p:sp>
        <p:nvSpPr>
          <p:cNvPr id="2" name="Rectangle 1"/>
          <p:cNvSpPr/>
          <p:nvPr/>
        </p:nvSpPr>
        <p:spPr>
          <a:xfrm>
            <a:off x="1420094" y="6116321"/>
            <a:ext cx="6176460" cy="261610"/>
          </a:xfrm>
          <a:prstGeom prst="rect">
            <a:avLst/>
          </a:prstGeom>
        </p:spPr>
        <p:txBody>
          <a:bodyPr wrap="square">
            <a:spAutoFit/>
          </a:bodyPr>
          <a:lstStyle/>
          <a:p>
            <a:r>
              <a:rPr lang="en-US" sz="1100" dirty="0" smtClean="0">
                <a:solidFill>
                  <a:srgbClr val="363636"/>
                </a:solidFill>
              </a:rPr>
              <a:t>DOREMY, Dose Reduction of Preoperative Radiotherapy in Myxoid </a:t>
            </a:r>
            <a:r>
              <a:rPr lang="en-US" sz="1100" dirty="0" err="1" smtClean="0">
                <a:solidFill>
                  <a:srgbClr val="363636"/>
                </a:solidFill>
              </a:rPr>
              <a:t>Liposarcomas</a:t>
            </a:r>
            <a:endParaRPr lang="en-US" sz="1100" dirty="0">
              <a:solidFill>
                <a:srgbClr val="363636"/>
              </a:solidFill>
            </a:endParaRPr>
          </a:p>
        </p:txBody>
      </p:sp>
    </p:spTree>
    <p:custDataLst>
      <p:tags r:id="rId1"/>
    </p:custDataLst>
    <p:extLst>
      <p:ext uri="{BB962C8B-B14F-4D97-AF65-F5344CB8AC3E}">
        <p14:creationId xmlns:p14="http://schemas.microsoft.com/office/powerpoint/2010/main" val="1022784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228600"/>
            <a:ext cx="7414404" cy="939801"/>
          </a:xfrm>
        </p:spPr>
        <p:txBody>
          <a:bodyPr/>
          <a:lstStyle/>
          <a:p>
            <a:r>
              <a:rPr lang="en-US" sz="1800" dirty="0" smtClean="0">
                <a:solidFill>
                  <a:schemeClr val="bg1"/>
                </a:solidFill>
              </a:rPr>
              <a:t>006: Substantial volume changes during preoperative radiotherapy in extremity soft tissue sarcoma patients – Haas R, et al</a:t>
            </a:r>
            <a:endParaRPr lang="en-US" sz="1800" dirty="0">
              <a:solidFill>
                <a:schemeClr val="bg1"/>
              </a:solidFill>
            </a:endParaRPr>
          </a:p>
        </p:txBody>
      </p:sp>
      <p:sp>
        <p:nvSpPr>
          <p:cNvPr id="5123" name="Rectangle 3"/>
          <p:cNvSpPr>
            <a:spLocks noGrp="1" noChangeArrowheads="1"/>
          </p:cNvSpPr>
          <p:nvPr>
            <p:ph type="body" idx="1"/>
          </p:nvPr>
        </p:nvSpPr>
        <p:spPr>
          <a:xfrm>
            <a:off x="228600" y="1320800"/>
            <a:ext cx="8774724" cy="5308600"/>
          </a:xfrm>
        </p:spPr>
        <p:txBody>
          <a:bodyPr/>
          <a:lstStyle/>
          <a:p>
            <a:pPr marL="0" indent="0">
              <a:buNone/>
            </a:pPr>
            <a:r>
              <a:rPr lang="en-US" b="1" dirty="0" smtClean="0">
                <a:solidFill>
                  <a:schemeClr val="bg1"/>
                </a:solidFill>
              </a:rPr>
              <a:t>CONCLUSIONS</a:t>
            </a:r>
          </a:p>
          <a:p>
            <a:r>
              <a:rPr lang="en-US" dirty="0" smtClean="0"/>
              <a:t>In patients with extremity STS, there were substantial changes in volume during RT and required plan adaptations in 8% of the patients (with PTV margins set at 1 cm)</a:t>
            </a:r>
          </a:p>
          <a:p>
            <a:r>
              <a:rPr lang="en-US" dirty="0" smtClean="0"/>
              <a:t>It should be noted that this rate of adaptation may be higher when using smaller margins</a:t>
            </a:r>
          </a:p>
          <a:p>
            <a:r>
              <a:rPr lang="en-US" dirty="0" smtClean="0"/>
              <a:t>It is recommended to observe these patients daily to avoid geographical misses when tumor size increases or overdosing of normal tissue if tumor size decreases</a:t>
            </a:r>
          </a:p>
        </p:txBody>
      </p:sp>
      <p:sp>
        <p:nvSpPr>
          <p:cNvPr id="6" name="Text Box 4"/>
          <p:cNvSpPr txBox="1">
            <a:spLocks noChangeArrowheads="1"/>
          </p:cNvSpPr>
          <p:nvPr/>
        </p:nvSpPr>
        <p:spPr bwMode="auto">
          <a:xfrm>
            <a:off x="3162337" y="6474897"/>
            <a:ext cx="576100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US" sz="1200" dirty="0" smtClean="0">
                <a:solidFill>
                  <a:srgbClr val="000000"/>
                </a:solidFill>
              </a:rPr>
              <a:t>Haas R et al. CTOS 2017 Annual Meeting, November 8–11, Maui, Hawaii; Paper 006</a:t>
            </a:r>
            <a:endParaRPr lang="en-US" sz="1200" dirty="0">
              <a:solidFill>
                <a:srgbClr val="000000"/>
              </a:solidFill>
            </a:endParaRPr>
          </a:p>
        </p:txBody>
      </p:sp>
    </p:spTree>
    <p:custDataLst>
      <p:tags r:id="rId1"/>
    </p:custDataLst>
    <p:extLst>
      <p:ext uri="{BB962C8B-B14F-4D97-AF65-F5344CB8AC3E}">
        <p14:creationId xmlns:p14="http://schemas.microsoft.com/office/powerpoint/2010/main" val="3379314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228600"/>
            <a:ext cx="7440283" cy="939801"/>
          </a:xfrm>
        </p:spPr>
        <p:txBody>
          <a:bodyPr/>
          <a:lstStyle/>
          <a:p>
            <a:r>
              <a:rPr lang="en-US" sz="1800" dirty="0" smtClean="0">
                <a:solidFill>
                  <a:schemeClr val="bg1"/>
                </a:solidFill>
              </a:rPr>
              <a:t>010: A phase II multi-arm study to test the efficacy of durvalumab and tremelimumab in multiple sarcoma subtypes – </a:t>
            </a:r>
            <a:r>
              <a:rPr lang="en-US" sz="1800" dirty="0" err="1" smtClean="0">
                <a:solidFill>
                  <a:schemeClr val="bg1"/>
                </a:solidFill>
              </a:rPr>
              <a:t>Somaiah</a:t>
            </a:r>
            <a:r>
              <a:rPr lang="en-US" sz="1800" dirty="0" smtClean="0">
                <a:solidFill>
                  <a:schemeClr val="bg1"/>
                </a:solidFill>
              </a:rPr>
              <a:t> N, et al</a:t>
            </a:r>
            <a:endParaRPr lang="en-US" sz="1800" dirty="0">
              <a:solidFill>
                <a:schemeClr val="bg1"/>
              </a:solidFill>
            </a:endParaRPr>
          </a:p>
        </p:txBody>
      </p:sp>
      <p:sp>
        <p:nvSpPr>
          <p:cNvPr id="5123" name="Rectangle 3"/>
          <p:cNvSpPr>
            <a:spLocks noGrp="1" noChangeArrowheads="1"/>
          </p:cNvSpPr>
          <p:nvPr>
            <p:ph type="body" idx="1"/>
          </p:nvPr>
        </p:nvSpPr>
        <p:spPr/>
        <p:txBody>
          <a:bodyPr/>
          <a:lstStyle/>
          <a:p>
            <a:pPr marL="0" indent="0">
              <a:buNone/>
            </a:pPr>
            <a:r>
              <a:rPr lang="en-US" b="1" dirty="0" smtClean="0">
                <a:solidFill>
                  <a:schemeClr val="bg1"/>
                </a:solidFill>
              </a:rPr>
              <a:t>STUDY OBJECTIVE </a:t>
            </a:r>
          </a:p>
          <a:p>
            <a:r>
              <a:rPr lang="en-US" dirty="0" smtClean="0"/>
              <a:t>To investigate the efficacy and safety of durvalumab plus tremelimumab in patients with various sarcoma subtypes</a:t>
            </a:r>
            <a:endParaRPr lang="en-US" dirty="0"/>
          </a:p>
        </p:txBody>
      </p:sp>
      <p:sp>
        <p:nvSpPr>
          <p:cNvPr id="6" name="Text Box 4"/>
          <p:cNvSpPr txBox="1">
            <a:spLocks noChangeArrowheads="1"/>
          </p:cNvSpPr>
          <p:nvPr/>
        </p:nvSpPr>
        <p:spPr bwMode="auto">
          <a:xfrm>
            <a:off x="2915475" y="6474897"/>
            <a:ext cx="600786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US" sz="1200" dirty="0" err="1" smtClean="0">
                <a:solidFill>
                  <a:srgbClr val="000000"/>
                </a:solidFill>
              </a:rPr>
              <a:t>Somaiah</a:t>
            </a:r>
            <a:r>
              <a:rPr lang="en-US" sz="1200" dirty="0" smtClean="0">
                <a:solidFill>
                  <a:srgbClr val="000000"/>
                </a:solidFill>
              </a:rPr>
              <a:t> N et al. CTOS 2017 Annual Meeting, November 8–11, Maui, Hawaii; Paper 010</a:t>
            </a:r>
            <a:endParaRPr lang="en-US" sz="1200" dirty="0">
              <a:solidFill>
                <a:srgbClr val="000000"/>
              </a:solidFill>
            </a:endParaRPr>
          </a:p>
        </p:txBody>
      </p:sp>
      <p:sp>
        <p:nvSpPr>
          <p:cNvPr id="8" name="Rectangle 9"/>
          <p:cNvSpPr txBox="1">
            <a:spLocks noChangeArrowheads="1"/>
          </p:cNvSpPr>
          <p:nvPr/>
        </p:nvSpPr>
        <p:spPr bwMode="auto">
          <a:xfrm>
            <a:off x="228599" y="4949073"/>
            <a:ext cx="4332123" cy="700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23246D"/>
              </a:buClr>
              <a:buFontTx/>
              <a:buNone/>
            </a:pPr>
            <a:r>
              <a:rPr lang="en-US" sz="1600" b="1" dirty="0" smtClean="0">
                <a:solidFill>
                  <a:srgbClr val="23246D"/>
                </a:solidFill>
              </a:rPr>
              <a:t>Primary endpoint</a:t>
            </a:r>
          </a:p>
          <a:p>
            <a:pPr>
              <a:buClr>
                <a:srgbClr val="23246D"/>
              </a:buClr>
            </a:pPr>
            <a:r>
              <a:rPr lang="en-US" sz="1600" dirty="0" smtClean="0">
                <a:solidFill>
                  <a:srgbClr val="363636"/>
                </a:solidFill>
              </a:rPr>
              <a:t>PFS at 12 weeks </a:t>
            </a:r>
          </a:p>
          <a:p>
            <a:pPr>
              <a:buClr>
                <a:srgbClr val="23246D"/>
              </a:buClr>
            </a:pPr>
            <a:endParaRPr lang="en-US" sz="1600" dirty="0">
              <a:solidFill>
                <a:srgbClr val="363636"/>
              </a:solidFill>
            </a:endParaRPr>
          </a:p>
        </p:txBody>
      </p:sp>
      <p:sp>
        <p:nvSpPr>
          <p:cNvPr id="9" name="Content Placeholder 26"/>
          <p:cNvSpPr txBox="1">
            <a:spLocks/>
          </p:cNvSpPr>
          <p:nvPr/>
        </p:nvSpPr>
        <p:spPr>
          <a:xfrm>
            <a:off x="4648200" y="4949072"/>
            <a:ext cx="4267200" cy="838592"/>
          </a:xfrm>
          <a:prstGeom prst="rect">
            <a:avLst/>
          </a:prstGeom>
        </p:spPr>
        <p:txBody>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23246D"/>
              </a:buClr>
              <a:buFontTx/>
              <a:buNone/>
            </a:pPr>
            <a:r>
              <a:rPr lang="en-US" sz="1600" b="1" dirty="0" smtClean="0">
                <a:solidFill>
                  <a:srgbClr val="23246D"/>
                </a:solidFill>
              </a:rPr>
              <a:t>Secondary endpoints</a:t>
            </a:r>
          </a:p>
          <a:p>
            <a:pPr>
              <a:buClr>
                <a:srgbClr val="23246D"/>
              </a:buClr>
            </a:pPr>
            <a:r>
              <a:rPr lang="en-US" sz="1600" dirty="0" err="1" smtClean="0">
                <a:solidFill>
                  <a:srgbClr val="363636"/>
                </a:solidFill>
              </a:rPr>
              <a:t>irRC</a:t>
            </a:r>
            <a:r>
              <a:rPr lang="en-US" sz="1600" dirty="0" smtClean="0">
                <a:solidFill>
                  <a:srgbClr val="363636"/>
                </a:solidFill>
              </a:rPr>
              <a:t> and </a:t>
            </a:r>
            <a:r>
              <a:rPr lang="en-US" sz="1600" dirty="0" err="1" smtClean="0">
                <a:solidFill>
                  <a:srgbClr val="363636"/>
                </a:solidFill>
              </a:rPr>
              <a:t>irRECIST</a:t>
            </a:r>
            <a:r>
              <a:rPr lang="en-US" sz="1600" dirty="0" smtClean="0">
                <a:solidFill>
                  <a:srgbClr val="363636"/>
                </a:solidFill>
              </a:rPr>
              <a:t> response rate, OS, safety </a:t>
            </a:r>
            <a:endParaRPr lang="en-US" sz="1600" dirty="0">
              <a:solidFill>
                <a:srgbClr val="363636"/>
              </a:solidFill>
            </a:endParaRPr>
          </a:p>
        </p:txBody>
      </p:sp>
      <p:sp>
        <p:nvSpPr>
          <p:cNvPr id="10" name="AutoShape 12"/>
          <p:cNvSpPr>
            <a:spLocks noChangeArrowheads="1"/>
          </p:cNvSpPr>
          <p:nvPr/>
        </p:nvSpPr>
        <p:spPr bwMode="auto">
          <a:xfrm>
            <a:off x="4022310" y="3104769"/>
            <a:ext cx="2815710" cy="982369"/>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US" altLang="zh-CN" sz="1600" dirty="0" smtClean="0">
                <a:solidFill>
                  <a:srgbClr val="FFFFFF"/>
                </a:solidFill>
                <a:ea typeface="SimSun" pitchFamily="2" charset="-122"/>
              </a:rPr>
              <a:t>Durvalumab 1500 mg q4w + tremelimumab 75 mg q4w x4 doses</a:t>
            </a:r>
            <a:endParaRPr lang="en-US" altLang="zh-CN" sz="1600" dirty="0">
              <a:solidFill>
                <a:srgbClr val="FFFFFF"/>
              </a:solidFill>
              <a:ea typeface="SimSun" pitchFamily="2" charset="-122"/>
            </a:endParaRPr>
          </a:p>
        </p:txBody>
      </p:sp>
      <p:cxnSp>
        <p:nvCxnSpPr>
          <p:cNvPr id="11" name="AutoShape 19"/>
          <p:cNvCxnSpPr>
            <a:cxnSpLocks noChangeShapeType="1"/>
            <a:stCxn id="14" idx="3"/>
            <a:endCxn id="10" idx="1"/>
          </p:cNvCxnSpPr>
          <p:nvPr/>
        </p:nvCxnSpPr>
        <p:spPr bwMode="auto">
          <a:xfrm>
            <a:off x="3671671" y="3595954"/>
            <a:ext cx="350639" cy="0"/>
          </a:xfrm>
          <a:prstGeom prst="straightConnector1">
            <a:avLst/>
          </a:prstGeom>
          <a:noFill/>
          <a:ln w="38100">
            <a:solidFill>
              <a:schemeClr val="bg2"/>
            </a:solidFill>
            <a:round/>
            <a:headEnd/>
            <a:tailEnd type="triangle" w="med" len="med"/>
          </a:ln>
        </p:spPr>
      </p:cxnSp>
      <p:sp>
        <p:nvSpPr>
          <p:cNvPr id="14" name="AutoShape 9"/>
          <p:cNvSpPr>
            <a:spLocks noChangeArrowheads="1"/>
          </p:cNvSpPr>
          <p:nvPr/>
        </p:nvSpPr>
        <p:spPr bwMode="auto">
          <a:xfrm>
            <a:off x="397415" y="2438951"/>
            <a:ext cx="3274256" cy="2314005"/>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dirty="0" smtClean="0">
                <a:solidFill>
                  <a:srgbClr val="FFFFFF"/>
                </a:solidFill>
                <a:ea typeface="SimSun" pitchFamily="2" charset="-122"/>
              </a:rPr>
              <a:t>Key patient inclusion criteria</a:t>
            </a:r>
          </a:p>
          <a:p>
            <a:pPr marL="228600" indent="-228600" defTabSz="892175" eaLnBrk="0" hangingPunct="0">
              <a:spcAft>
                <a:spcPct val="30000"/>
              </a:spcAft>
              <a:buFont typeface="Arial" pitchFamily="34" charset="0"/>
              <a:buChar char="•"/>
            </a:pPr>
            <a:r>
              <a:rPr lang="en-US" altLang="zh-CN" sz="1600" dirty="0" smtClean="0">
                <a:solidFill>
                  <a:srgbClr val="FFFFFF"/>
                </a:solidFill>
                <a:ea typeface="SimSun" pitchFamily="2" charset="-122"/>
              </a:rPr>
              <a:t>Advanced, metastatic sarcoma including adipocytic tumors, vascular tumors, undifferentiated pleomorphic sarcoma, synovial sarcoma, osteosarcoma and others</a:t>
            </a:r>
          </a:p>
          <a:p>
            <a:pPr marL="292100" indent="-292100" defTabSz="892175" eaLnBrk="0" hangingPunct="0">
              <a:spcAft>
                <a:spcPct val="30000"/>
              </a:spcAft>
              <a:buFont typeface="Wingdings" pitchFamily="2" charset="2"/>
              <a:buNone/>
            </a:pPr>
            <a:r>
              <a:rPr lang="en-US" altLang="zh-CN" sz="1600" dirty="0" smtClean="0">
                <a:solidFill>
                  <a:srgbClr val="FFFFFF"/>
                </a:solidFill>
                <a:ea typeface="SimSun" pitchFamily="2" charset="-122"/>
              </a:rPr>
              <a:t>(n=48)</a:t>
            </a:r>
            <a:endParaRPr lang="en-US" altLang="zh-CN" sz="1600" dirty="0">
              <a:solidFill>
                <a:srgbClr val="FFFFFF"/>
              </a:solidFill>
              <a:ea typeface="SimSun" pitchFamily="2" charset="-122"/>
            </a:endParaRPr>
          </a:p>
        </p:txBody>
      </p:sp>
      <p:sp>
        <p:nvSpPr>
          <p:cNvPr id="23" name="AutoShape 12"/>
          <p:cNvSpPr>
            <a:spLocks noChangeArrowheads="1"/>
          </p:cNvSpPr>
          <p:nvPr/>
        </p:nvSpPr>
        <p:spPr bwMode="auto">
          <a:xfrm>
            <a:off x="7188659" y="3220477"/>
            <a:ext cx="1516794" cy="750952"/>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US" altLang="zh-CN" sz="1600" dirty="0" smtClean="0">
                <a:solidFill>
                  <a:srgbClr val="FFFFFF"/>
                </a:solidFill>
                <a:ea typeface="SimSun" pitchFamily="2" charset="-122"/>
              </a:rPr>
              <a:t>Durvalumab </a:t>
            </a:r>
            <a:br>
              <a:rPr lang="en-US" altLang="zh-CN" sz="1600" dirty="0" smtClean="0">
                <a:solidFill>
                  <a:srgbClr val="FFFFFF"/>
                </a:solidFill>
                <a:ea typeface="SimSun" pitchFamily="2" charset="-122"/>
              </a:rPr>
            </a:br>
            <a:r>
              <a:rPr lang="en-US" altLang="zh-CN" sz="1600" dirty="0" smtClean="0">
                <a:solidFill>
                  <a:srgbClr val="FFFFFF"/>
                </a:solidFill>
                <a:ea typeface="SimSun" pitchFamily="2" charset="-122"/>
              </a:rPr>
              <a:t>alone up to 50 weeks</a:t>
            </a:r>
            <a:endParaRPr lang="en-US" altLang="zh-CN" sz="1600" dirty="0">
              <a:solidFill>
                <a:srgbClr val="FFFFFF"/>
              </a:solidFill>
              <a:ea typeface="SimSun" pitchFamily="2" charset="-122"/>
            </a:endParaRPr>
          </a:p>
        </p:txBody>
      </p:sp>
      <p:cxnSp>
        <p:nvCxnSpPr>
          <p:cNvPr id="28" name="AutoShape 21"/>
          <p:cNvCxnSpPr>
            <a:cxnSpLocks noChangeShapeType="1"/>
            <a:stCxn id="10" idx="3"/>
            <a:endCxn id="23" idx="1"/>
          </p:cNvCxnSpPr>
          <p:nvPr/>
        </p:nvCxnSpPr>
        <p:spPr bwMode="auto">
          <a:xfrm flipV="1">
            <a:off x="6838020" y="3595953"/>
            <a:ext cx="350639" cy="1"/>
          </a:xfrm>
          <a:prstGeom prst="straightConnector1">
            <a:avLst/>
          </a:prstGeom>
          <a:noFill/>
          <a:ln w="38100">
            <a:solidFill>
              <a:schemeClr val="bg2"/>
            </a:solidFill>
            <a:round/>
            <a:headEnd/>
            <a:tailEnd type="triangle" w="med" len="med"/>
          </a:ln>
        </p:spPr>
      </p:cxnSp>
    </p:spTree>
    <p:custDataLst>
      <p:tags r:id="rId1"/>
    </p:custDataLst>
    <p:extLst>
      <p:ext uri="{BB962C8B-B14F-4D97-AF65-F5344CB8AC3E}">
        <p14:creationId xmlns:p14="http://schemas.microsoft.com/office/powerpoint/2010/main" val="13512377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228600"/>
            <a:ext cx="7440283" cy="939801"/>
          </a:xfrm>
        </p:spPr>
        <p:txBody>
          <a:bodyPr/>
          <a:lstStyle/>
          <a:p>
            <a:r>
              <a:rPr lang="en-US" sz="1800" dirty="0" smtClean="0">
                <a:solidFill>
                  <a:schemeClr val="bg1"/>
                </a:solidFill>
              </a:rPr>
              <a:t>010: A phase II multi-arm study to test the efficacy of durvalumab and tremelimumab in multiple sarcoma subtypes – </a:t>
            </a:r>
            <a:r>
              <a:rPr lang="en-US" sz="1800" dirty="0" err="1" smtClean="0">
                <a:solidFill>
                  <a:schemeClr val="bg1"/>
                </a:solidFill>
              </a:rPr>
              <a:t>Somaiah</a:t>
            </a:r>
            <a:r>
              <a:rPr lang="en-US" sz="1800" dirty="0" smtClean="0">
                <a:solidFill>
                  <a:schemeClr val="bg1"/>
                </a:solidFill>
              </a:rPr>
              <a:t> N, et al</a:t>
            </a:r>
            <a:endParaRPr lang="en-US" sz="1800" dirty="0">
              <a:solidFill>
                <a:schemeClr val="bg1"/>
              </a:solidFill>
            </a:endParaRPr>
          </a:p>
        </p:txBody>
      </p:sp>
      <p:sp>
        <p:nvSpPr>
          <p:cNvPr id="5123" name="Rectangle 3"/>
          <p:cNvSpPr>
            <a:spLocks noGrp="1" noChangeArrowheads="1"/>
          </p:cNvSpPr>
          <p:nvPr>
            <p:ph type="body" idx="1"/>
          </p:nvPr>
        </p:nvSpPr>
        <p:spPr/>
        <p:txBody>
          <a:bodyPr/>
          <a:lstStyle/>
          <a:p>
            <a:pPr marL="0" indent="0">
              <a:buNone/>
            </a:pPr>
            <a:r>
              <a:rPr lang="en-US" b="1" dirty="0" smtClean="0">
                <a:solidFill>
                  <a:schemeClr val="bg1"/>
                </a:solidFill>
              </a:rPr>
              <a:t>KEY RESULTS</a:t>
            </a:r>
            <a:endParaRPr lang="en-US" b="1" dirty="0">
              <a:solidFill>
                <a:schemeClr val="bg1"/>
              </a:solidFill>
            </a:endParaRPr>
          </a:p>
        </p:txBody>
      </p:sp>
      <p:sp>
        <p:nvSpPr>
          <p:cNvPr id="6" name="Text Box 4"/>
          <p:cNvSpPr txBox="1">
            <a:spLocks noChangeArrowheads="1"/>
          </p:cNvSpPr>
          <p:nvPr/>
        </p:nvSpPr>
        <p:spPr bwMode="auto">
          <a:xfrm>
            <a:off x="2915475" y="6474897"/>
            <a:ext cx="600786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US" sz="1200" dirty="0" err="1" smtClean="0">
                <a:solidFill>
                  <a:srgbClr val="000000"/>
                </a:solidFill>
              </a:rPr>
              <a:t>Somaiah</a:t>
            </a:r>
            <a:r>
              <a:rPr lang="en-US" sz="1200" dirty="0" smtClean="0">
                <a:solidFill>
                  <a:srgbClr val="000000"/>
                </a:solidFill>
              </a:rPr>
              <a:t> N et al. CTOS 2017 Annual Meeting, November 8–11, Maui, Hawaii; Paper 010</a:t>
            </a:r>
            <a:endParaRPr lang="en-US" sz="1200" dirty="0">
              <a:solidFill>
                <a:srgbClr val="000000"/>
              </a:solidFill>
            </a:endParaRPr>
          </a:p>
        </p:txBody>
      </p:sp>
      <p:sp>
        <p:nvSpPr>
          <p:cNvPr id="3" name="TextBox 2"/>
          <p:cNvSpPr txBox="1"/>
          <p:nvPr/>
        </p:nvSpPr>
        <p:spPr>
          <a:xfrm>
            <a:off x="4244622" y="1529806"/>
            <a:ext cx="582211" cy="338554"/>
          </a:xfrm>
          <a:prstGeom prst="rect">
            <a:avLst/>
          </a:prstGeom>
          <a:noFill/>
        </p:spPr>
        <p:txBody>
          <a:bodyPr wrap="none" rtlCol="0">
            <a:spAutoFit/>
          </a:bodyPr>
          <a:lstStyle/>
          <a:p>
            <a:r>
              <a:rPr lang="en-US" sz="1600" b="1" dirty="0" smtClean="0">
                <a:solidFill>
                  <a:srgbClr val="363636"/>
                </a:solidFill>
              </a:rPr>
              <a:t>PFS</a:t>
            </a:r>
            <a:endParaRPr lang="en-US" sz="1600" b="1" dirty="0">
              <a:solidFill>
                <a:srgbClr val="363636"/>
              </a:solidFill>
            </a:endParaRPr>
          </a:p>
        </p:txBody>
      </p:sp>
      <p:grpSp>
        <p:nvGrpSpPr>
          <p:cNvPr id="7" name="Group 6"/>
          <p:cNvGrpSpPr/>
          <p:nvPr/>
        </p:nvGrpSpPr>
        <p:grpSpPr>
          <a:xfrm>
            <a:off x="139966" y="1934947"/>
            <a:ext cx="8683968" cy="3819710"/>
            <a:chOff x="139966" y="1934947"/>
            <a:chExt cx="8683968" cy="3819710"/>
          </a:xfrm>
        </p:grpSpPr>
        <p:grpSp>
          <p:nvGrpSpPr>
            <p:cNvPr id="9" name="Group 8"/>
            <p:cNvGrpSpPr/>
            <p:nvPr/>
          </p:nvGrpSpPr>
          <p:grpSpPr>
            <a:xfrm>
              <a:off x="139966" y="2196557"/>
              <a:ext cx="3776399" cy="3214194"/>
              <a:chOff x="1921946" y="2280355"/>
              <a:chExt cx="4594357" cy="2642910"/>
            </a:xfrm>
          </p:grpSpPr>
          <p:grpSp>
            <p:nvGrpSpPr>
              <p:cNvPr id="95" name="Group 94"/>
              <p:cNvGrpSpPr/>
              <p:nvPr/>
            </p:nvGrpSpPr>
            <p:grpSpPr>
              <a:xfrm>
                <a:off x="2614623" y="2396465"/>
                <a:ext cx="3901680" cy="2171700"/>
                <a:chOff x="836615" y="2448719"/>
                <a:chExt cx="3901680" cy="2171700"/>
              </a:xfrm>
            </p:grpSpPr>
            <p:sp>
              <p:nvSpPr>
                <p:cNvPr id="110" name="Freeform 109"/>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11"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12"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13" name="Line 8"/>
                <p:cNvSpPr>
                  <a:spLocks noChangeShapeType="1"/>
                </p:cNvSpPr>
                <p:nvPr/>
              </p:nvSpPr>
              <p:spPr bwMode="auto">
                <a:xfrm>
                  <a:off x="836615" y="322872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14" name="Line 9"/>
                <p:cNvSpPr>
                  <a:spLocks noChangeShapeType="1"/>
                </p:cNvSpPr>
                <p:nvPr/>
              </p:nvSpPr>
              <p:spPr bwMode="auto">
                <a:xfrm>
                  <a:off x="836615" y="362736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15" name="Line 10"/>
                <p:cNvSpPr>
                  <a:spLocks noChangeShapeType="1"/>
                </p:cNvSpPr>
                <p:nvPr/>
              </p:nvSpPr>
              <p:spPr bwMode="auto">
                <a:xfrm>
                  <a:off x="836615" y="401736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16"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17" name="Line 12"/>
                <p:cNvSpPr>
                  <a:spLocks noChangeShapeType="1"/>
                </p:cNvSpPr>
                <p:nvPr/>
              </p:nvSpPr>
              <p:spPr bwMode="auto">
                <a:xfrm>
                  <a:off x="352931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18" name="Line 13"/>
                <p:cNvSpPr>
                  <a:spLocks noChangeShapeType="1"/>
                </p:cNvSpPr>
                <p:nvPr/>
              </p:nvSpPr>
              <p:spPr bwMode="auto">
                <a:xfrm>
                  <a:off x="265078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19" name="Line 14"/>
                <p:cNvSpPr>
                  <a:spLocks noChangeShapeType="1"/>
                </p:cNvSpPr>
                <p:nvPr/>
              </p:nvSpPr>
              <p:spPr bwMode="auto">
                <a:xfrm>
                  <a:off x="4419311"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20" name="Line 19"/>
                <p:cNvSpPr>
                  <a:spLocks noChangeShapeType="1"/>
                </p:cNvSpPr>
                <p:nvPr/>
              </p:nvSpPr>
              <p:spPr bwMode="auto">
                <a:xfrm>
                  <a:off x="1748440"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21" name="Line 21"/>
                <p:cNvSpPr>
                  <a:spLocks noChangeShapeType="1"/>
                </p:cNvSpPr>
                <p:nvPr/>
              </p:nvSpPr>
              <p:spPr bwMode="auto">
                <a:xfrm>
                  <a:off x="92458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panose="020B0604020202020204" pitchFamily="34" charset="0"/>
                    <a:cs typeface="Arial" panose="020B0604020202020204" pitchFamily="34" charset="0"/>
                  </a:endParaRPr>
                </a:p>
              </p:txBody>
            </p:sp>
          </p:grpSp>
          <p:sp>
            <p:nvSpPr>
              <p:cNvPr id="96" name="TextBox 95"/>
              <p:cNvSpPr txBox="1"/>
              <p:nvPr/>
            </p:nvSpPr>
            <p:spPr>
              <a:xfrm rot="16200000">
                <a:off x="1509035" y="3273763"/>
                <a:ext cx="1162818" cy="336996"/>
              </a:xfrm>
              <a:prstGeom prst="rect">
                <a:avLst/>
              </a:prstGeom>
              <a:noFill/>
            </p:spPr>
            <p:txBody>
              <a:bodyPr wrap="none" rtlCol="0">
                <a:spAutoFit/>
              </a:bodyPr>
              <a:lstStyle/>
              <a:p>
                <a:pPr algn="ctr"/>
                <a:r>
                  <a:rPr lang="en-US" sz="1200" dirty="0" smtClean="0">
                    <a:solidFill>
                      <a:srgbClr val="000000"/>
                    </a:solidFill>
                    <a:latin typeface="Arial" panose="020B0604020202020204" pitchFamily="34" charset="0"/>
                    <a:cs typeface="Arial" panose="020B0604020202020204" pitchFamily="34" charset="0"/>
                  </a:rPr>
                  <a:t>Probability of PFS</a:t>
                </a:r>
                <a:endParaRPr lang="en-US" sz="1200" dirty="0">
                  <a:solidFill>
                    <a:srgbClr val="000000"/>
                  </a:solidFill>
                  <a:latin typeface="Arial" panose="020B0604020202020204" pitchFamily="34" charset="0"/>
                  <a:cs typeface="Arial" panose="020B0604020202020204" pitchFamily="34" charset="0"/>
                </a:endParaRPr>
              </a:p>
            </p:txBody>
          </p:sp>
          <p:sp>
            <p:nvSpPr>
              <p:cNvPr id="97" name="TextBox 96"/>
              <p:cNvSpPr txBox="1"/>
              <p:nvPr/>
            </p:nvSpPr>
            <p:spPr>
              <a:xfrm>
                <a:off x="4120103" y="4695499"/>
                <a:ext cx="1350793" cy="227766"/>
              </a:xfrm>
              <a:prstGeom prst="rect">
                <a:avLst/>
              </a:prstGeom>
              <a:noFill/>
            </p:spPr>
            <p:txBody>
              <a:bodyPr wrap="none" rtlCol="0">
                <a:spAutoFit/>
              </a:bodyPr>
              <a:lstStyle/>
              <a:p>
                <a:pPr algn="ctr"/>
                <a:r>
                  <a:rPr lang="en-US" sz="1200" dirty="0" smtClean="0">
                    <a:solidFill>
                      <a:srgbClr val="000000"/>
                    </a:solidFill>
                    <a:latin typeface="Arial" panose="020B0604020202020204" pitchFamily="34" charset="0"/>
                    <a:cs typeface="Arial" panose="020B0604020202020204" pitchFamily="34" charset="0"/>
                  </a:rPr>
                  <a:t>Time, months</a:t>
                </a:r>
                <a:endParaRPr lang="en-US" sz="1200" dirty="0">
                  <a:solidFill>
                    <a:srgbClr val="000000"/>
                  </a:solidFill>
                  <a:latin typeface="Arial" panose="020B0604020202020204" pitchFamily="34" charset="0"/>
                  <a:cs typeface="Arial" panose="020B0604020202020204" pitchFamily="34" charset="0"/>
                </a:endParaRPr>
              </a:p>
            </p:txBody>
          </p:sp>
          <p:sp>
            <p:nvSpPr>
              <p:cNvPr id="98" name="TextBox 97"/>
              <p:cNvSpPr txBox="1"/>
              <p:nvPr/>
            </p:nvSpPr>
            <p:spPr>
              <a:xfrm>
                <a:off x="2179570" y="2280355"/>
                <a:ext cx="484043" cy="227766"/>
              </a:xfrm>
              <a:prstGeom prst="rect">
                <a:avLst/>
              </a:prstGeom>
              <a:noFill/>
            </p:spPr>
            <p:txBody>
              <a:bodyPr wrap="none" rtlCol="0" anchor="ctr" anchorCtr="0">
                <a:spAutoFit/>
              </a:bodyPr>
              <a:lstStyle/>
              <a:p>
                <a:pPr algn="r"/>
                <a:r>
                  <a:rPr lang="en-US" sz="1200" dirty="0" smtClean="0">
                    <a:solidFill>
                      <a:srgbClr val="000000"/>
                    </a:solidFill>
                    <a:latin typeface="Arial" panose="020B0604020202020204" pitchFamily="34" charset="0"/>
                    <a:cs typeface="Arial" panose="020B0604020202020204" pitchFamily="34" charset="0"/>
                  </a:rPr>
                  <a:t>1.0</a:t>
                </a:r>
                <a:endParaRPr lang="en-US" sz="1200" dirty="0">
                  <a:solidFill>
                    <a:srgbClr val="000000"/>
                  </a:solidFill>
                  <a:latin typeface="Arial" panose="020B0604020202020204" pitchFamily="34" charset="0"/>
                  <a:cs typeface="Arial" panose="020B0604020202020204" pitchFamily="34" charset="0"/>
                </a:endParaRPr>
              </a:p>
            </p:txBody>
          </p:sp>
          <p:sp>
            <p:nvSpPr>
              <p:cNvPr id="99" name="TextBox 98"/>
              <p:cNvSpPr txBox="1"/>
              <p:nvPr/>
            </p:nvSpPr>
            <p:spPr>
              <a:xfrm>
                <a:off x="2179575" y="2676231"/>
                <a:ext cx="484041" cy="227766"/>
              </a:xfrm>
              <a:prstGeom prst="rect">
                <a:avLst/>
              </a:prstGeom>
              <a:noFill/>
            </p:spPr>
            <p:txBody>
              <a:bodyPr wrap="none" rtlCol="0" anchor="ctr" anchorCtr="0">
                <a:spAutoFit/>
              </a:bodyPr>
              <a:lstStyle/>
              <a:p>
                <a:pPr algn="r"/>
                <a:r>
                  <a:rPr lang="en-US" sz="1200" dirty="0" smtClean="0">
                    <a:solidFill>
                      <a:srgbClr val="000000"/>
                    </a:solidFill>
                    <a:latin typeface="Arial" panose="020B0604020202020204" pitchFamily="34" charset="0"/>
                    <a:cs typeface="Arial" panose="020B0604020202020204" pitchFamily="34" charset="0"/>
                  </a:rPr>
                  <a:t>0.8</a:t>
                </a:r>
                <a:endParaRPr lang="en-US" sz="1200" dirty="0">
                  <a:solidFill>
                    <a:srgbClr val="000000"/>
                  </a:solidFill>
                  <a:latin typeface="Arial" panose="020B0604020202020204" pitchFamily="34" charset="0"/>
                  <a:cs typeface="Arial" panose="020B0604020202020204" pitchFamily="34" charset="0"/>
                </a:endParaRPr>
              </a:p>
            </p:txBody>
          </p:sp>
          <p:sp>
            <p:nvSpPr>
              <p:cNvPr id="100" name="TextBox 99"/>
              <p:cNvSpPr txBox="1"/>
              <p:nvPr/>
            </p:nvSpPr>
            <p:spPr>
              <a:xfrm>
                <a:off x="2179575" y="3061728"/>
                <a:ext cx="484041" cy="227766"/>
              </a:xfrm>
              <a:prstGeom prst="rect">
                <a:avLst/>
              </a:prstGeom>
              <a:noFill/>
            </p:spPr>
            <p:txBody>
              <a:bodyPr wrap="none" rtlCol="0" anchor="ctr" anchorCtr="0">
                <a:spAutoFit/>
              </a:bodyPr>
              <a:lstStyle/>
              <a:p>
                <a:pPr algn="r"/>
                <a:r>
                  <a:rPr lang="en-US" sz="1200" dirty="0" smtClean="0">
                    <a:solidFill>
                      <a:srgbClr val="000000"/>
                    </a:solidFill>
                    <a:latin typeface="Arial" panose="020B0604020202020204" pitchFamily="34" charset="0"/>
                    <a:cs typeface="Arial" panose="020B0604020202020204" pitchFamily="34" charset="0"/>
                  </a:rPr>
                  <a:t>0.6</a:t>
                </a:r>
                <a:endParaRPr lang="en-US" sz="1200" dirty="0">
                  <a:solidFill>
                    <a:srgbClr val="000000"/>
                  </a:solidFill>
                  <a:latin typeface="Arial" panose="020B0604020202020204" pitchFamily="34" charset="0"/>
                  <a:cs typeface="Arial" panose="020B0604020202020204" pitchFamily="34" charset="0"/>
                </a:endParaRPr>
              </a:p>
            </p:txBody>
          </p:sp>
          <p:sp>
            <p:nvSpPr>
              <p:cNvPr id="101" name="TextBox 100"/>
              <p:cNvSpPr txBox="1"/>
              <p:nvPr/>
            </p:nvSpPr>
            <p:spPr>
              <a:xfrm>
                <a:off x="2179575" y="3460187"/>
                <a:ext cx="484041" cy="227766"/>
              </a:xfrm>
              <a:prstGeom prst="rect">
                <a:avLst/>
              </a:prstGeom>
              <a:noFill/>
            </p:spPr>
            <p:txBody>
              <a:bodyPr wrap="none" rtlCol="0" anchor="ctr" anchorCtr="0">
                <a:spAutoFit/>
              </a:bodyPr>
              <a:lstStyle/>
              <a:p>
                <a:pPr algn="r"/>
                <a:r>
                  <a:rPr lang="en-US" sz="1200" dirty="0" smtClean="0">
                    <a:solidFill>
                      <a:srgbClr val="000000"/>
                    </a:solidFill>
                    <a:latin typeface="Arial" panose="020B0604020202020204" pitchFamily="34" charset="0"/>
                    <a:cs typeface="Arial" panose="020B0604020202020204" pitchFamily="34" charset="0"/>
                  </a:rPr>
                  <a:t>0.4</a:t>
                </a:r>
                <a:endParaRPr lang="en-US" sz="1200" dirty="0">
                  <a:solidFill>
                    <a:srgbClr val="000000"/>
                  </a:solidFill>
                  <a:latin typeface="Arial" panose="020B0604020202020204" pitchFamily="34" charset="0"/>
                  <a:cs typeface="Arial" panose="020B0604020202020204" pitchFamily="34" charset="0"/>
                </a:endParaRPr>
              </a:p>
            </p:txBody>
          </p:sp>
          <p:sp>
            <p:nvSpPr>
              <p:cNvPr id="102" name="TextBox 101"/>
              <p:cNvSpPr txBox="1"/>
              <p:nvPr/>
            </p:nvSpPr>
            <p:spPr>
              <a:xfrm>
                <a:off x="2179574" y="3850004"/>
                <a:ext cx="484043" cy="227766"/>
              </a:xfrm>
              <a:prstGeom prst="rect">
                <a:avLst/>
              </a:prstGeom>
              <a:noFill/>
            </p:spPr>
            <p:txBody>
              <a:bodyPr wrap="none" rtlCol="0" anchor="ctr" anchorCtr="0">
                <a:spAutoFit/>
              </a:bodyPr>
              <a:lstStyle/>
              <a:p>
                <a:pPr algn="r"/>
                <a:r>
                  <a:rPr lang="en-US" sz="1200" dirty="0" smtClean="0">
                    <a:solidFill>
                      <a:srgbClr val="000000"/>
                    </a:solidFill>
                    <a:latin typeface="Arial" panose="020B0604020202020204" pitchFamily="34" charset="0"/>
                    <a:cs typeface="Arial" panose="020B0604020202020204" pitchFamily="34" charset="0"/>
                  </a:rPr>
                  <a:t>0.2</a:t>
                </a:r>
                <a:endParaRPr lang="en-US" sz="1200" dirty="0">
                  <a:solidFill>
                    <a:srgbClr val="000000"/>
                  </a:solidFill>
                  <a:latin typeface="Arial" panose="020B0604020202020204" pitchFamily="34" charset="0"/>
                  <a:cs typeface="Arial" panose="020B0604020202020204" pitchFamily="34" charset="0"/>
                </a:endParaRPr>
              </a:p>
            </p:txBody>
          </p:sp>
          <p:sp>
            <p:nvSpPr>
              <p:cNvPr id="103" name="TextBox 102"/>
              <p:cNvSpPr txBox="1"/>
              <p:nvPr/>
            </p:nvSpPr>
            <p:spPr>
              <a:xfrm>
                <a:off x="2179578" y="4244140"/>
                <a:ext cx="484043" cy="227766"/>
              </a:xfrm>
              <a:prstGeom prst="rect">
                <a:avLst/>
              </a:prstGeom>
              <a:noFill/>
            </p:spPr>
            <p:txBody>
              <a:bodyPr wrap="none" rtlCol="0" anchor="ctr" anchorCtr="0">
                <a:spAutoFit/>
              </a:bodyPr>
              <a:lstStyle/>
              <a:p>
                <a:pPr algn="r"/>
                <a:r>
                  <a:rPr lang="en-US" sz="1200" dirty="0" smtClean="0">
                    <a:solidFill>
                      <a:srgbClr val="000000"/>
                    </a:solidFill>
                    <a:latin typeface="Arial" panose="020B0604020202020204" pitchFamily="34" charset="0"/>
                    <a:cs typeface="Arial" panose="020B0604020202020204" pitchFamily="34" charset="0"/>
                  </a:rPr>
                  <a:t>0.0</a:t>
                </a:r>
                <a:endParaRPr lang="en-US" sz="1200" dirty="0">
                  <a:solidFill>
                    <a:srgbClr val="000000"/>
                  </a:solidFill>
                  <a:latin typeface="Arial" panose="020B0604020202020204" pitchFamily="34" charset="0"/>
                  <a:cs typeface="Arial" panose="020B0604020202020204" pitchFamily="34" charset="0"/>
                </a:endParaRPr>
              </a:p>
            </p:txBody>
          </p:sp>
          <p:sp>
            <p:nvSpPr>
              <p:cNvPr id="104" name="TextBox 103"/>
              <p:cNvSpPr txBox="1"/>
              <p:nvPr/>
            </p:nvSpPr>
            <p:spPr>
              <a:xfrm>
                <a:off x="2543429" y="4522748"/>
                <a:ext cx="328026" cy="227766"/>
              </a:xfrm>
              <a:prstGeom prst="rect">
                <a:avLst/>
              </a:prstGeom>
              <a:noFill/>
            </p:spPr>
            <p:txBody>
              <a:bodyPr wrap="none" rtlCol="0" anchor="t" anchorCtr="0">
                <a:spAutoFit/>
              </a:bodyPr>
              <a:lstStyle/>
              <a:p>
                <a:pPr algn="ctr"/>
                <a:r>
                  <a:rPr lang="en-US" sz="1200" dirty="0" smtClean="0">
                    <a:solidFill>
                      <a:srgbClr val="000000"/>
                    </a:solidFill>
                    <a:latin typeface="Arial" panose="020B0604020202020204" pitchFamily="34" charset="0"/>
                    <a:cs typeface="Arial" panose="020B0604020202020204" pitchFamily="34" charset="0"/>
                  </a:rPr>
                  <a:t>0</a:t>
                </a:r>
                <a:endParaRPr lang="en-US" sz="1200" dirty="0">
                  <a:solidFill>
                    <a:srgbClr val="000000"/>
                  </a:solidFill>
                  <a:latin typeface="Arial" panose="020B0604020202020204" pitchFamily="34" charset="0"/>
                  <a:cs typeface="Arial" panose="020B0604020202020204" pitchFamily="34" charset="0"/>
                </a:endParaRPr>
              </a:p>
            </p:txBody>
          </p:sp>
          <p:sp>
            <p:nvSpPr>
              <p:cNvPr id="105" name="TextBox 104"/>
              <p:cNvSpPr txBox="1"/>
              <p:nvPr/>
            </p:nvSpPr>
            <p:spPr>
              <a:xfrm>
                <a:off x="3364272" y="4522748"/>
                <a:ext cx="328025" cy="227766"/>
              </a:xfrm>
              <a:prstGeom prst="rect">
                <a:avLst/>
              </a:prstGeom>
              <a:noFill/>
            </p:spPr>
            <p:txBody>
              <a:bodyPr wrap="none" rtlCol="0" anchor="t" anchorCtr="0">
                <a:spAutoFit/>
              </a:bodyPr>
              <a:lstStyle/>
              <a:p>
                <a:pPr algn="ctr"/>
                <a:r>
                  <a:rPr lang="en-US" sz="1200" dirty="0" smtClean="0">
                    <a:solidFill>
                      <a:srgbClr val="000000"/>
                    </a:solidFill>
                    <a:latin typeface="Arial" panose="020B0604020202020204" pitchFamily="34" charset="0"/>
                    <a:cs typeface="Arial" panose="020B0604020202020204" pitchFamily="34" charset="0"/>
                  </a:rPr>
                  <a:t>3</a:t>
                </a:r>
                <a:endParaRPr lang="en-US" sz="1200" dirty="0">
                  <a:solidFill>
                    <a:srgbClr val="000000"/>
                  </a:solidFill>
                  <a:latin typeface="Arial" panose="020B0604020202020204" pitchFamily="34" charset="0"/>
                  <a:cs typeface="Arial" panose="020B0604020202020204" pitchFamily="34" charset="0"/>
                </a:endParaRPr>
              </a:p>
            </p:txBody>
          </p:sp>
          <p:sp>
            <p:nvSpPr>
              <p:cNvPr id="106" name="TextBox 105"/>
              <p:cNvSpPr txBox="1"/>
              <p:nvPr/>
            </p:nvSpPr>
            <p:spPr>
              <a:xfrm>
                <a:off x="4033414" y="4522748"/>
                <a:ext cx="224743" cy="227766"/>
              </a:xfrm>
              <a:prstGeom prst="rect">
                <a:avLst/>
              </a:prstGeom>
              <a:noFill/>
            </p:spPr>
            <p:txBody>
              <a:bodyPr wrap="none" rtlCol="0" anchor="t" anchorCtr="0">
                <a:spAutoFit/>
              </a:bodyPr>
              <a:lstStyle/>
              <a:p>
                <a:pPr algn="ctr"/>
                <a:endParaRPr lang="en-US" sz="1200" dirty="0">
                  <a:solidFill>
                    <a:srgbClr val="000000"/>
                  </a:solidFill>
                  <a:latin typeface="Arial" panose="020B0604020202020204" pitchFamily="34" charset="0"/>
                  <a:cs typeface="Arial" panose="020B0604020202020204" pitchFamily="34" charset="0"/>
                </a:endParaRPr>
              </a:p>
            </p:txBody>
          </p:sp>
          <p:sp>
            <p:nvSpPr>
              <p:cNvPr id="107" name="TextBox 106"/>
              <p:cNvSpPr txBox="1"/>
              <p:nvPr/>
            </p:nvSpPr>
            <p:spPr>
              <a:xfrm>
                <a:off x="4261047" y="4522748"/>
                <a:ext cx="328025" cy="227766"/>
              </a:xfrm>
              <a:prstGeom prst="rect">
                <a:avLst/>
              </a:prstGeom>
              <a:noFill/>
            </p:spPr>
            <p:txBody>
              <a:bodyPr wrap="none" rtlCol="0" anchor="t" anchorCtr="0">
                <a:spAutoFit/>
              </a:bodyPr>
              <a:lstStyle/>
              <a:p>
                <a:pPr algn="ctr"/>
                <a:r>
                  <a:rPr lang="en-US" sz="1200" dirty="0" smtClean="0">
                    <a:solidFill>
                      <a:srgbClr val="000000"/>
                    </a:solidFill>
                    <a:latin typeface="Arial" panose="020B0604020202020204" pitchFamily="34" charset="0"/>
                    <a:cs typeface="Arial" panose="020B0604020202020204" pitchFamily="34" charset="0"/>
                  </a:rPr>
                  <a:t>6</a:t>
                </a:r>
                <a:endParaRPr lang="en-US" sz="1200" dirty="0">
                  <a:solidFill>
                    <a:srgbClr val="000000"/>
                  </a:solidFill>
                  <a:latin typeface="Arial" panose="020B0604020202020204" pitchFamily="34" charset="0"/>
                  <a:cs typeface="Arial" panose="020B0604020202020204" pitchFamily="34" charset="0"/>
                </a:endParaRPr>
              </a:p>
            </p:txBody>
          </p:sp>
          <p:sp>
            <p:nvSpPr>
              <p:cNvPr id="108" name="TextBox 107"/>
              <p:cNvSpPr txBox="1"/>
              <p:nvPr/>
            </p:nvSpPr>
            <p:spPr>
              <a:xfrm>
                <a:off x="5149049" y="4522748"/>
                <a:ext cx="328025" cy="227766"/>
              </a:xfrm>
              <a:prstGeom prst="rect">
                <a:avLst/>
              </a:prstGeom>
              <a:noFill/>
            </p:spPr>
            <p:txBody>
              <a:bodyPr wrap="none" rtlCol="0" anchor="t" anchorCtr="0">
                <a:spAutoFit/>
              </a:bodyPr>
              <a:lstStyle/>
              <a:p>
                <a:pPr algn="ctr"/>
                <a:r>
                  <a:rPr lang="en-US" sz="1200" dirty="0" smtClean="0">
                    <a:solidFill>
                      <a:srgbClr val="000000"/>
                    </a:solidFill>
                    <a:latin typeface="Arial" panose="020B0604020202020204" pitchFamily="34" charset="0"/>
                    <a:cs typeface="Arial" panose="020B0604020202020204" pitchFamily="34" charset="0"/>
                  </a:rPr>
                  <a:t>9</a:t>
                </a:r>
                <a:endParaRPr lang="en-US" sz="1200" dirty="0">
                  <a:solidFill>
                    <a:srgbClr val="000000"/>
                  </a:solidFill>
                  <a:latin typeface="Arial" panose="020B0604020202020204" pitchFamily="34" charset="0"/>
                  <a:cs typeface="Arial" panose="020B0604020202020204" pitchFamily="34" charset="0"/>
                </a:endParaRPr>
              </a:p>
            </p:txBody>
          </p:sp>
          <p:sp>
            <p:nvSpPr>
              <p:cNvPr id="109" name="TextBox 108"/>
              <p:cNvSpPr txBox="1"/>
              <p:nvPr/>
            </p:nvSpPr>
            <p:spPr>
              <a:xfrm>
                <a:off x="5980207" y="4522748"/>
                <a:ext cx="431386" cy="227766"/>
              </a:xfrm>
              <a:prstGeom prst="rect">
                <a:avLst/>
              </a:prstGeom>
              <a:noFill/>
            </p:spPr>
            <p:txBody>
              <a:bodyPr wrap="none" rtlCol="0" anchor="t" anchorCtr="0">
                <a:spAutoFit/>
              </a:bodyPr>
              <a:lstStyle/>
              <a:p>
                <a:pPr algn="ctr"/>
                <a:r>
                  <a:rPr lang="en-US" sz="1200" dirty="0" smtClean="0">
                    <a:solidFill>
                      <a:srgbClr val="000000"/>
                    </a:solidFill>
                    <a:latin typeface="Arial" panose="020B0604020202020204" pitchFamily="34" charset="0"/>
                    <a:cs typeface="Arial" panose="020B0604020202020204" pitchFamily="34" charset="0"/>
                  </a:rPr>
                  <a:t>12</a:t>
                </a:r>
                <a:endParaRPr lang="en-US" sz="1200" dirty="0">
                  <a:solidFill>
                    <a:srgbClr val="000000"/>
                  </a:solidFill>
                  <a:latin typeface="Arial" panose="020B0604020202020204" pitchFamily="34" charset="0"/>
                  <a:cs typeface="Arial" panose="020B0604020202020204" pitchFamily="34" charset="0"/>
                </a:endParaRPr>
              </a:p>
            </p:txBody>
          </p:sp>
        </p:grpSp>
        <p:grpSp>
          <p:nvGrpSpPr>
            <p:cNvPr id="10" name="Group 9"/>
            <p:cNvGrpSpPr/>
            <p:nvPr/>
          </p:nvGrpSpPr>
          <p:grpSpPr>
            <a:xfrm>
              <a:off x="793288" y="2310103"/>
              <a:ext cx="2920485" cy="976270"/>
              <a:chOff x="3486150" y="3071813"/>
              <a:chExt cx="2162175" cy="715962"/>
            </a:xfrm>
          </p:grpSpPr>
          <p:sp>
            <p:nvSpPr>
              <p:cNvPr id="89" name="Line 2"/>
              <p:cNvSpPr>
                <a:spLocks noChangeShapeType="1"/>
              </p:cNvSpPr>
              <p:nvPr/>
            </p:nvSpPr>
            <p:spPr bwMode="auto">
              <a:xfrm>
                <a:off x="5114925" y="3729038"/>
                <a:ext cx="0" cy="58737"/>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90" name="Line 3"/>
              <p:cNvSpPr>
                <a:spLocks noChangeShapeType="1"/>
              </p:cNvSpPr>
              <p:nvPr/>
            </p:nvSpPr>
            <p:spPr bwMode="auto">
              <a:xfrm>
                <a:off x="5648325" y="3729038"/>
                <a:ext cx="0" cy="5715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91" name="Line 4"/>
              <p:cNvSpPr>
                <a:spLocks noChangeShapeType="1"/>
              </p:cNvSpPr>
              <p:nvPr/>
            </p:nvSpPr>
            <p:spPr bwMode="auto">
              <a:xfrm>
                <a:off x="5543550" y="3729038"/>
                <a:ext cx="0" cy="5715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92" name="Line 5"/>
              <p:cNvSpPr>
                <a:spLocks noChangeShapeType="1"/>
              </p:cNvSpPr>
              <p:nvPr/>
            </p:nvSpPr>
            <p:spPr bwMode="auto">
              <a:xfrm>
                <a:off x="3819525" y="3071813"/>
                <a:ext cx="0" cy="5715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93" name="Line 6"/>
              <p:cNvSpPr>
                <a:spLocks noChangeShapeType="1"/>
              </p:cNvSpPr>
              <p:nvPr/>
            </p:nvSpPr>
            <p:spPr bwMode="auto">
              <a:xfrm>
                <a:off x="4514850" y="3357563"/>
                <a:ext cx="0" cy="5715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94" name="Freeform 7"/>
              <p:cNvSpPr>
                <a:spLocks/>
              </p:cNvSpPr>
              <p:nvPr/>
            </p:nvSpPr>
            <p:spPr bwMode="auto">
              <a:xfrm>
                <a:off x="3486150" y="3090863"/>
                <a:ext cx="2162175" cy="657225"/>
              </a:xfrm>
              <a:custGeom>
                <a:avLst/>
                <a:gdLst>
                  <a:gd name="T0" fmla="*/ 227 w 227"/>
                  <a:gd name="T1" fmla="*/ 69 h 69"/>
                  <a:gd name="T2" fmla="*/ 127 w 227"/>
                  <a:gd name="T3" fmla="*/ 69 h 69"/>
                  <a:gd name="T4" fmla="*/ 127 w 227"/>
                  <a:gd name="T5" fmla="*/ 31 h 69"/>
                  <a:gd name="T6" fmla="*/ 57 w 227"/>
                  <a:gd name="T7" fmla="*/ 31 h 69"/>
                  <a:gd name="T8" fmla="*/ 57 w 227"/>
                  <a:gd name="T9" fmla="*/ 0 h 69"/>
                  <a:gd name="T10" fmla="*/ 0 w 227"/>
                  <a:gd name="T11" fmla="*/ 0 h 69"/>
                </a:gdLst>
                <a:ahLst/>
                <a:cxnLst>
                  <a:cxn ang="0">
                    <a:pos x="T0" y="T1"/>
                  </a:cxn>
                  <a:cxn ang="0">
                    <a:pos x="T2" y="T3"/>
                  </a:cxn>
                  <a:cxn ang="0">
                    <a:pos x="T4" y="T5"/>
                  </a:cxn>
                  <a:cxn ang="0">
                    <a:pos x="T6" y="T7"/>
                  </a:cxn>
                  <a:cxn ang="0">
                    <a:pos x="T8" y="T9"/>
                  </a:cxn>
                  <a:cxn ang="0">
                    <a:pos x="T10" y="T11"/>
                  </a:cxn>
                </a:cxnLst>
                <a:rect l="0" t="0" r="r" b="b"/>
                <a:pathLst>
                  <a:path w="227" h="69">
                    <a:moveTo>
                      <a:pt x="227" y="69"/>
                    </a:moveTo>
                    <a:lnTo>
                      <a:pt x="127" y="69"/>
                    </a:lnTo>
                    <a:lnTo>
                      <a:pt x="127" y="31"/>
                    </a:lnTo>
                    <a:lnTo>
                      <a:pt x="57" y="31"/>
                    </a:lnTo>
                    <a:lnTo>
                      <a:pt x="57" y="0"/>
                    </a:lnTo>
                    <a:lnTo>
                      <a:pt x="0" y="0"/>
                    </a:lnTo>
                  </a:path>
                </a:pathLst>
              </a:cu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grpSp>
        <p:grpSp>
          <p:nvGrpSpPr>
            <p:cNvPr id="11" name="Group 10"/>
            <p:cNvGrpSpPr/>
            <p:nvPr/>
          </p:nvGrpSpPr>
          <p:grpSpPr>
            <a:xfrm>
              <a:off x="788806" y="2296649"/>
              <a:ext cx="1829697" cy="2466270"/>
              <a:chOff x="953696" y="2296649"/>
              <a:chExt cx="1343025" cy="1819275"/>
            </a:xfrm>
          </p:grpSpPr>
          <p:sp>
            <p:nvSpPr>
              <p:cNvPr id="86" name="Line 8"/>
              <p:cNvSpPr>
                <a:spLocks noChangeShapeType="1"/>
              </p:cNvSpPr>
              <p:nvPr/>
            </p:nvSpPr>
            <p:spPr bwMode="auto">
              <a:xfrm>
                <a:off x="1277546" y="2296649"/>
                <a:ext cx="0" cy="57150"/>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87" name="Freeform 9"/>
              <p:cNvSpPr>
                <a:spLocks/>
              </p:cNvSpPr>
              <p:nvPr/>
            </p:nvSpPr>
            <p:spPr bwMode="auto">
              <a:xfrm>
                <a:off x="953696" y="2325224"/>
                <a:ext cx="1343025" cy="1790700"/>
              </a:xfrm>
              <a:custGeom>
                <a:avLst/>
                <a:gdLst>
                  <a:gd name="T0" fmla="*/ 141 w 141"/>
                  <a:gd name="T1" fmla="*/ 188 h 188"/>
                  <a:gd name="T2" fmla="*/ 141 w 141"/>
                  <a:gd name="T3" fmla="*/ 93 h 188"/>
                  <a:gd name="T4" fmla="*/ 105 w 141"/>
                  <a:gd name="T5" fmla="*/ 93 h 188"/>
                  <a:gd name="T6" fmla="*/ 105 w 141"/>
                  <a:gd name="T7" fmla="*/ 46 h 188"/>
                  <a:gd name="T8" fmla="*/ 49 w 141"/>
                  <a:gd name="T9" fmla="*/ 46 h 188"/>
                  <a:gd name="T10" fmla="*/ 49 w 141"/>
                  <a:gd name="T11" fmla="*/ 36 h 188"/>
                  <a:gd name="T12" fmla="*/ 49 w 141"/>
                  <a:gd name="T13" fmla="*/ 0 h 188"/>
                  <a:gd name="T14" fmla="*/ 0 w 141"/>
                  <a:gd name="T15" fmla="*/ 0 h 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188">
                    <a:moveTo>
                      <a:pt x="141" y="188"/>
                    </a:moveTo>
                    <a:lnTo>
                      <a:pt x="141" y="93"/>
                    </a:lnTo>
                    <a:lnTo>
                      <a:pt x="105" y="93"/>
                    </a:lnTo>
                    <a:lnTo>
                      <a:pt x="105" y="46"/>
                    </a:lnTo>
                    <a:lnTo>
                      <a:pt x="49" y="46"/>
                    </a:lnTo>
                    <a:lnTo>
                      <a:pt x="49" y="36"/>
                    </a:lnTo>
                    <a:lnTo>
                      <a:pt x="49" y="0"/>
                    </a:lnTo>
                    <a:lnTo>
                      <a:pt x="0" y="0"/>
                    </a:lnTo>
                  </a:path>
                </a:pathLst>
              </a:custGeom>
              <a:ln w="19050">
                <a:solidFill>
                  <a:srgbClr val="96969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88" name="Line 10"/>
              <p:cNvSpPr>
                <a:spLocks noChangeShapeType="1"/>
              </p:cNvSpPr>
              <p:nvPr/>
            </p:nvSpPr>
            <p:spPr bwMode="auto">
              <a:xfrm>
                <a:off x="2010971" y="3182474"/>
                <a:ext cx="0" cy="47625"/>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grpSp>
        <p:grpSp>
          <p:nvGrpSpPr>
            <p:cNvPr id="12" name="Group 11"/>
            <p:cNvGrpSpPr/>
            <p:nvPr/>
          </p:nvGrpSpPr>
          <p:grpSpPr>
            <a:xfrm>
              <a:off x="788806" y="2296648"/>
              <a:ext cx="2244542" cy="1611769"/>
              <a:chOff x="828000" y="3308343"/>
              <a:chExt cx="1666875" cy="1200150"/>
            </a:xfrm>
          </p:grpSpPr>
          <p:sp>
            <p:nvSpPr>
              <p:cNvPr id="80" name="Line 11"/>
              <p:cNvSpPr>
                <a:spLocks noChangeShapeType="1"/>
              </p:cNvSpPr>
              <p:nvPr/>
            </p:nvSpPr>
            <p:spPr bwMode="auto">
              <a:xfrm>
                <a:off x="2218650" y="4451343"/>
                <a:ext cx="0" cy="57150"/>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81" name="Line 12"/>
              <p:cNvSpPr>
                <a:spLocks noChangeShapeType="1"/>
              </p:cNvSpPr>
              <p:nvPr/>
            </p:nvSpPr>
            <p:spPr bwMode="auto">
              <a:xfrm>
                <a:off x="2180550" y="4451343"/>
                <a:ext cx="0" cy="57150"/>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82" name="Line 13"/>
              <p:cNvSpPr>
                <a:spLocks noChangeShapeType="1"/>
              </p:cNvSpPr>
              <p:nvPr/>
            </p:nvSpPr>
            <p:spPr bwMode="auto">
              <a:xfrm>
                <a:off x="2475825" y="4451343"/>
                <a:ext cx="0" cy="57150"/>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83" name="Line 14"/>
              <p:cNvSpPr>
                <a:spLocks noChangeShapeType="1"/>
              </p:cNvSpPr>
              <p:nvPr/>
            </p:nvSpPr>
            <p:spPr bwMode="auto">
              <a:xfrm>
                <a:off x="1151850" y="3308343"/>
                <a:ext cx="0" cy="57150"/>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84" name="Line 15"/>
              <p:cNvSpPr>
                <a:spLocks noChangeShapeType="1"/>
              </p:cNvSpPr>
              <p:nvPr/>
            </p:nvSpPr>
            <p:spPr bwMode="auto">
              <a:xfrm>
                <a:off x="2447250" y="4451343"/>
                <a:ext cx="0" cy="47625"/>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85" name="Freeform 16"/>
              <p:cNvSpPr>
                <a:spLocks/>
              </p:cNvSpPr>
              <p:nvPr/>
            </p:nvSpPr>
            <p:spPr bwMode="auto">
              <a:xfrm>
                <a:off x="828000" y="3336918"/>
                <a:ext cx="1666875" cy="1143000"/>
              </a:xfrm>
              <a:custGeom>
                <a:avLst/>
                <a:gdLst>
                  <a:gd name="T0" fmla="*/ 175 w 175"/>
                  <a:gd name="T1" fmla="*/ 120 h 120"/>
                  <a:gd name="T2" fmla="*/ 88 w 175"/>
                  <a:gd name="T3" fmla="*/ 120 h 120"/>
                  <a:gd name="T4" fmla="*/ 88 w 175"/>
                  <a:gd name="T5" fmla="*/ 102 h 120"/>
                  <a:gd name="T6" fmla="*/ 64 w 175"/>
                  <a:gd name="T7" fmla="*/ 102 h 120"/>
                  <a:gd name="T8" fmla="*/ 64 w 175"/>
                  <a:gd name="T9" fmla="*/ 85 h 120"/>
                  <a:gd name="T10" fmla="*/ 56 w 175"/>
                  <a:gd name="T11" fmla="*/ 85 h 120"/>
                  <a:gd name="T12" fmla="*/ 56 w 175"/>
                  <a:gd name="T13" fmla="*/ 54 h 120"/>
                  <a:gd name="T14" fmla="*/ 49 w 175"/>
                  <a:gd name="T15" fmla="*/ 54 h 120"/>
                  <a:gd name="T16" fmla="*/ 49 w 175"/>
                  <a:gd name="T17" fmla="*/ 0 h 120"/>
                  <a:gd name="T18" fmla="*/ 0 w 175"/>
                  <a:gd name="T1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5" h="120">
                    <a:moveTo>
                      <a:pt x="175" y="120"/>
                    </a:moveTo>
                    <a:lnTo>
                      <a:pt x="88" y="120"/>
                    </a:lnTo>
                    <a:lnTo>
                      <a:pt x="88" y="102"/>
                    </a:lnTo>
                    <a:lnTo>
                      <a:pt x="64" y="102"/>
                    </a:lnTo>
                    <a:lnTo>
                      <a:pt x="64" y="85"/>
                    </a:lnTo>
                    <a:lnTo>
                      <a:pt x="56" y="85"/>
                    </a:lnTo>
                    <a:lnTo>
                      <a:pt x="56" y="54"/>
                    </a:lnTo>
                    <a:lnTo>
                      <a:pt x="49" y="54"/>
                    </a:lnTo>
                    <a:lnTo>
                      <a:pt x="49" y="0"/>
                    </a:lnTo>
                    <a:lnTo>
                      <a:pt x="0" y="0"/>
                    </a:lnTo>
                  </a:path>
                </a:pathLst>
              </a:custGeom>
              <a:ln w="19050">
                <a:solidFill>
                  <a:srgbClr val="62C4EE"/>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grpSp>
        <p:grpSp>
          <p:nvGrpSpPr>
            <p:cNvPr id="13" name="Group 12"/>
            <p:cNvGrpSpPr/>
            <p:nvPr/>
          </p:nvGrpSpPr>
          <p:grpSpPr>
            <a:xfrm>
              <a:off x="806116" y="2344671"/>
              <a:ext cx="1962894" cy="2017728"/>
              <a:chOff x="971006" y="2344671"/>
              <a:chExt cx="1962894" cy="2017728"/>
            </a:xfrm>
          </p:grpSpPr>
          <p:sp>
            <p:nvSpPr>
              <p:cNvPr id="78" name="Freeform 18"/>
              <p:cNvSpPr>
                <a:spLocks/>
              </p:cNvSpPr>
              <p:nvPr/>
            </p:nvSpPr>
            <p:spPr bwMode="auto">
              <a:xfrm>
                <a:off x="971006" y="2344671"/>
                <a:ext cx="1962894" cy="1974537"/>
              </a:xfrm>
              <a:custGeom>
                <a:avLst/>
                <a:gdLst>
                  <a:gd name="T0" fmla="*/ 153 w 153"/>
                  <a:gd name="T1" fmla="*/ 156 h 156"/>
                  <a:gd name="T2" fmla="*/ 52 w 153"/>
                  <a:gd name="T3" fmla="*/ 156 h 156"/>
                  <a:gd name="T4" fmla="*/ 52 w 153"/>
                  <a:gd name="T5" fmla="*/ 75 h 156"/>
                  <a:gd name="T6" fmla="*/ 33 w 153"/>
                  <a:gd name="T7" fmla="*/ 75 h 156"/>
                  <a:gd name="T8" fmla="*/ 33 w 153"/>
                  <a:gd name="T9" fmla="*/ 37 h 156"/>
                  <a:gd name="T10" fmla="*/ 27 w 153"/>
                  <a:gd name="T11" fmla="*/ 37 h 156"/>
                  <a:gd name="T12" fmla="*/ 27 w 153"/>
                  <a:gd name="T13" fmla="*/ 0 h 156"/>
                  <a:gd name="T14" fmla="*/ 0 w 153"/>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156">
                    <a:moveTo>
                      <a:pt x="153" y="156"/>
                    </a:moveTo>
                    <a:lnTo>
                      <a:pt x="52" y="156"/>
                    </a:lnTo>
                    <a:lnTo>
                      <a:pt x="52" y="75"/>
                    </a:lnTo>
                    <a:lnTo>
                      <a:pt x="33" y="75"/>
                    </a:lnTo>
                    <a:lnTo>
                      <a:pt x="33" y="37"/>
                    </a:lnTo>
                    <a:lnTo>
                      <a:pt x="27" y="37"/>
                    </a:lnTo>
                    <a:lnTo>
                      <a:pt x="27" y="0"/>
                    </a:lnTo>
                    <a:lnTo>
                      <a:pt x="0" y="0"/>
                    </a:lnTo>
                  </a:path>
                </a:pathLst>
              </a:custGeom>
              <a:ln w="19050">
                <a:solidFill>
                  <a:srgbClr val="006DB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79" name="Line 19"/>
              <p:cNvSpPr>
                <a:spLocks noChangeShapeType="1"/>
              </p:cNvSpPr>
              <p:nvPr/>
            </p:nvSpPr>
            <p:spPr bwMode="auto">
              <a:xfrm>
                <a:off x="2933900" y="4286455"/>
                <a:ext cx="0" cy="75944"/>
              </a:xfrm>
              <a:prstGeom prst="line">
                <a:avLst/>
              </a:prstGeom>
              <a:ln w="19050">
                <a:solidFill>
                  <a:srgbClr val="006DB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grpSp>
        <p:sp>
          <p:nvSpPr>
            <p:cNvPr id="14" name="AutoShape 20"/>
            <p:cNvSpPr>
              <a:spLocks noChangeAspect="1" noChangeArrowheads="1"/>
            </p:cNvSpPr>
            <p:nvPr/>
          </p:nvSpPr>
          <p:spPr bwMode="auto">
            <a:xfrm>
              <a:off x="1158809" y="2336377"/>
              <a:ext cx="1476936" cy="2450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15" name="Freeform 24"/>
            <p:cNvSpPr>
              <a:spLocks/>
            </p:cNvSpPr>
            <p:nvPr/>
          </p:nvSpPr>
          <p:spPr bwMode="auto">
            <a:xfrm>
              <a:off x="1320934" y="2344671"/>
              <a:ext cx="1238379" cy="2414324"/>
            </a:xfrm>
            <a:custGeom>
              <a:avLst/>
              <a:gdLst>
                <a:gd name="T0" fmla="*/ 97 w 97"/>
                <a:gd name="T1" fmla="*/ 188 h 188"/>
                <a:gd name="T2" fmla="*/ 97 w 97"/>
                <a:gd name="T3" fmla="*/ 150 h 188"/>
                <a:gd name="T4" fmla="*/ 54 w 97"/>
                <a:gd name="T5" fmla="*/ 150 h 188"/>
                <a:gd name="T6" fmla="*/ 54 w 97"/>
                <a:gd name="T7" fmla="*/ 112 h 188"/>
                <a:gd name="T8" fmla="*/ 9 w 97"/>
                <a:gd name="T9" fmla="*/ 112 h 188"/>
                <a:gd name="T10" fmla="*/ 9 w 97"/>
                <a:gd name="T11" fmla="*/ 31 h 188"/>
                <a:gd name="T12" fmla="*/ 0 w 97"/>
                <a:gd name="T13" fmla="*/ 31 h 188"/>
                <a:gd name="T14" fmla="*/ 0 w 97"/>
                <a:gd name="T15" fmla="*/ 0 h 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188">
                  <a:moveTo>
                    <a:pt x="97" y="188"/>
                  </a:moveTo>
                  <a:lnTo>
                    <a:pt x="97" y="150"/>
                  </a:lnTo>
                  <a:lnTo>
                    <a:pt x="54" y="150"/>
                  </a:lnTo>
                  <a:lnTo>
                    <a:pt x="54" y="112"/>
                  </a:lnTo>
                  <a:lnTo>
                    <a:pt x="9" y="112"/>
                  </a:lnTo>
                  <a:lnTo>
                    <a:pt x="9" y="31"/>
                  </a:lnTo>
                  <a:lnTo>
                    <a:pt x="0" y="31"/>
                  </a:lnTo>
                  <a:lnTo>
                    <a:pt x="0" y="0"/>
                  </a:lnTo>
                </a:path>
              </a:pathLst>
            </a:custGeom>
            <a:ln w="1905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16" name="Freeform 25"/>
            <p:cNvSpPr>
              <a:spLocks/>
            </p:cNvSpPr>
            <p:nvPr/>
          </p:nvSpPr>
          <p:spPr bwMode="auto">
            <a:xfrm>
              <a:off x="1199950" y="2331830"/>
              <a:ext cx="1302213" cy="2427166"/>
            </a:xfrm>
            <a:custGeom>
              <a:avLst/>
              <a:gdLst>
                <a:gd name="T0" fmla="*/ 102 w 102"/>
                <a:gd name="T1" fmla="*/ 189 h 189"/>
                <a:gd name="T2" fmla="*/ 102 w 102"/>
                <a:gd name="T3" fmla="*/ 150 h 189"/>
                <a:gd name="T4" fmla="*/ 54 w 102"/>
                <a:gd name="T5" fmla="*/ 150 h 189"/>
                <a:gd name="T6" fmla="*/ 54 w 102"/>
                <a:gd name="T7" fmla="*/ 132 h 189"/>
                <a:gd name="T8" fmla="*/ 21 w 102"/>
                <a:gd name="T9" fmla="*/ 132 h 189"/>
                <a:gd name="T10" fmla="*/ 21 w 102"/>
                <a:gd name="T11" fmla="*/ 39 h 189"/>
                <a:gd name="T12" fmla="*/ 0 w 102"/>
                <a:gd name="T13" fmla="*/ 39 h 189"/>
                <a:gd name="T14" fmla="*/ 0 w 102"/>
                <a:gd name="T15" fmla="*/ 0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89">
                  <a:moveTo>
                    <a:pt x="102" y="189"/>
                  </a:moveTo>
                  <a:lnTo>
                    <a:pt x="102" y="150"/>
                  </a:lnTo>
                  <a:lnTo>
                    <a:pt x="54" y="150"/>
                  </a:lnTo>
                  <a:lnTo>
                    <a:pt x="54" y="132"/>
                  </a:lnTo>
                  <a:lnTo>
                    <a:pt x="21" y="132"/>
                  </a:lnTo>
                  <a:lnTo>
                    <a:pt x="21" y="39"/>
                  </a:lnTo>
                  <a:lnTo>
                    <a:pt x="0" y="39"/>
                  </a:lnTo>
                  <a:lnTo>
                    <a:pt x="0" y="0"/>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17" name="Freeform 26"/>
            <p:cNvSpPr>
              <a:spLocks/>
            </p:cNvSpPr>
            <p:nvPr/>
          </p:nvSpPr>
          <p:spPr bwMode="auto">
            <a:xfrm>
              <a:off x="1158809" y="2344671"/>
              <a:ext cx="1276679" cy="2414324"/>
            </a:xfrm>
            <a:custGeom>
              <a:avLst/>
              <a:gdLst>
                <a:gd name="T0" fmla="*/ 100 w 100"/>
                <a:gd name="T1" fmla="*/ 188 h 188"/>
                <a:gd name="T2" fmla="*/ 100 w 100"/>
                <a:gd name="T3" fmla="*/ 149 h 188"/>
                <a:gd name="T4" fmla="*/ 39 w 100"/>
                <a:gd name="T5" fmla="*/ 149 h 188"/>
                <a:gd name="T6" fmla="*/ 39 w 100"/>
                <a:gd name="T7" fmla="*/ 112 h 188"/>
                <a:gd name="T8" fmla="*/ 24 w 100"/>
                <a:gd name="T9" fmla="*/ 112 h 188"/>
                <a:gd name="T10" fmla="*/ 24 w 100"/>
                <a:gd name="T11" fmla="*/ 74 h 188"/>
                <a:gd name="T12" fmla="*/ 11 w 100"/>
                <a:gd name="T13" fmla="*/ 74 h 188"/>
                <a:gd name="T14" fmla="*/ 11 w 100"/>
                <a:gd name="T15" fmla="*/ 38 h 188"/>
                <a:gd name="T16" fmla="*/ 0 w 100"/>
                <a:gd name="T17" fmla="*/ 38 h 188"/>
                <a:gd name="T18" fmla="*/ 0 w 100"/>
                <a:gd name="T19"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88">
                  <a:moveTo>
                    <a:pt x="100" y="188"/>
                  </a:moveTo>
                  <a:lnTo>
                    <a:pt x="100" y="149"/>
                  </a:lnTo>
                  <a:lnTo>
                    <a:pt x="39" y="149"/>
                  </a:lnTo>
                  <a:lnTo>
                    <a:pt x="39" y="112"/>
                  </a:lnTo>
                  <a:lnTo>
                    <a:pt x="24" y="112"/>
                  </a:lnTo>
                  <a:lnTo>
                    <a:pt x="24" y="74"/>
                  </a:lnTo>
                  <a:lnTo>
                    <a:pt x="11" y="74"/>
                  </a:lnTo>
                  <a:lnTo>
                    <a:pt x="11" y="38"/>
                  </a:lnTo>
                  <a:lnTo>
                    <a:pt x="0" y="38"/>
                  </a:lnTo>
                  <a:lnTo>
                    <a:pt x="0" y="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grpSp>
          <p:nvGrpSpPr>
            <p:cNvPr id="18" name="Group 17"/>
            <p:cNvGrpSpPr/>
            <p:nvPr/>
          </p:nvGrpSpPr>
          <p:grpSpPr>
            <a:xfrm>
              <a:off x="2590897" y="1934947"/>
              <a:ext cx="2127285" cy="1077218"/>
              <a:chOff x="2560917" y="1934947"/>
              <a:chExt cx="2127285" cy="1077218"/>
            </a:xfrm>
          </p:grpSpPr>
          <p:sp>
            <p:nvSpPr>
              <p:cNvPr id="70" name="TextBox 69"/>
              <p:cNvSpPr txBox="1"/>
              <p:nvPr/>
            </p:nvSpPr>
            <p:spPr>
              <a:xfrm>
                <a:off x="2724203" y="1934947"/>
                <a:ext cx="1963999" cy="1077218"/>
              </a:xfrm>
              <a:prstGeom prst="rect">
                <a:avLst/>
              </a:prstGeom>
              <a:noFill/>
            </p:spPr>
            <p:txBody>
              <a:bodyPr wrap="none" rtlCol="0">
                <a:spAutoFit/>
              </a:bodyPr>
              <a:lstStyle/>
              <a:p>
                <a:r>
                  <a:rPr lang="en-US" sz="800" b="1" dirty="0" smtClean="0">
                    <a:solidFill>
                      <a:srgbClr val="363636"/>
                    </a:solidFill>
                  </a:rPr>
                  <a:t>Cohort</a:t>
                </a:r>
              </a:p>
              <a:p>
                <a:r>
                  <a:rPr lang="en-US" sz="800" dirty="0" smtClean="0">
                    <a:solidFill>
                      <a:srgbClr val="363636"/>
                    </a:solidFill>
                  </a:rPr>
                  <a:t>ASPS</a:t>
                </a:r>
              </a:p>
              <a:p>
                <a:r>
                  <a:rPr lang="en-US" sz="800" dirty="0" smtClean="0">
                    <a:solidFill>
                      <a:srgbClr val="363636"/>
                    </a:solidFill>
                  </a:rPr>
                  <a:t>Adipocytic tumors </a:t>
                </a:r>
              </a:p>
              <a:p>
                <a:r>
                  <a:rPr lang="en-US" sz="800" dirty="0" smtClean="0">
                    <a:solidFill>
                      <a:srgbClr val="363636"/>
                    </a:solidFill>
                  </a:rPr>
                  <a:t>Vascular tumors</a:t>
                </a:r>
              </a:p>
              <a:p>
                <a:r>
                  <a:rPr lang="en-US" sz="800" dirty="0" smtClean="0">
                    <a:solidFill>
                      <a:srgbClr val="363636"/>
                    </a:solidFill>
                  </a:rPr>
                  <a:t>Undifferentiated pleomorphic sarcoma</a:t>
                </a:r>
              </a:p>
              <a:p>
                <a:r>
                  <a:rPr lang="en-US" sz="800" dirty="0" smtClean="0">
                    <a:solidFill>
                      <a:srgbClr val="363636"/>
                    </a:solidFill>
                  </a:rPr>
                  <a:t>Synovial sarcoma </a:t>
                </a:r>
              </a:p>
              <a:p>
                <a:r>
                  <a:rPr lang="en-US" sz="800" dirty="0" smtClean="0">
                    <a:solidFill>
                      <a:srgbClr val="363636"/>
                    </a:solidFill>
                  </a:rPr>
                  <a:t>Osteosarcoma </a:t>
                </a:r>
              </a:p>
              <a:p>
                <a:r>
                  <a:rPr lang="en-US" sz="800" dirty="0" smtClean="0">
                    <a:solidFill>
                      <a:srgbClr val="363636"/>
                    </a:solidFill>
                  </a:rPr>
                  <a:t>Other sarcoma </a:t>
                </a:r>
                <a:r>
                  <a:rPr lang="en-US" sz="800" dirty="0" err="1" smtClean="0">
                    <a:solidFill>
                      <a:srgbClr val="363636"/>
                    </a:solidFill>
                  </a:rPr>
                  <a:t>histologies</a:t>
                </a:r>
                <a:endParaRPr lang="en-US" sz="800" dirty="0">
                  <a:solidFill>
                    <a:srgbClr val="363636"/>
                  </a:solidFill>
                </a:endParaRPr>
              </a:p>
            </p:txBody>
          </p:sp>
          <p:cxnSp>
            <p:nvCxnSpPr>
              <p:cNvPr id="71" name="Straight Connector 70"/>
              <p:cNvCxnSpPr/>
              <p:nvPr/>
            </p:nvCxnSpPr>
            <p:spPr>
              <a:xfrm>
                <a:off x="2560917" y="2533002"/>
                <a:ext cx="163286" cy="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560917" y="2658332"/>
                <a:ext cx="163286" cy="0"/>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560917" y="2900289"/>
                <a:ext cx="163286" cy="0"/>
              </a:xfrm>
              <a:prstGeom prst="line">
                <a:avLst/>
              </a:prstGeom>
              <a:ln w="19050">
                <a:solidFill>
                  <a:srgbClr val="62C4EE"/>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560917" y="2166985"/>
                <a:ext cx="163286" cy="0"/>
              </a:xfrm>
              <a:prstGeom prst="line">
                <a:avLst/>
              </a:prstGeom>
              <a:ln w="19050">
                <a:solidFill>
                  <a:srgbClr val="006DB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560917" y="2283198"/>
                <a:ext cx="163286"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560917" y="2413821"/>
                <a:ext cx="163286"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560917" y="2778062"/>
                <a:ext cx="163286"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4852742" y="2196557"/>
              <a:ext cx="3953690" cy="3558100"/>
              <a:chOff x="1921946" y="2280355"/>
              <a:chExt cx="4810049" cy="2925690"/>
            </a:xfrm>
          </p:grpSpPr>
          <p:grpSp>
            <p:nvGrpSpPr>
              <p:cNvPr id="41" name="Group 40"/>
              <p:cNvGrpSpPr/>
              <p:nvPr/>
            </p:nvGrpSpPr>
            <p:grpSpPr>
              <a:xfrm>
                <a:off x="2614623" y="2396465"/>
                <a:ext cx="3903099" cy="2171700"/>
                <a:chOff x="836615" y="2448719"/>
                <a:chExt cx="3903099" cy="2171700"/>
              </a:xfrm>
            </p:grpSpPr>
            <p:sp>
              <p:nvSpPr>
                <p:cNvPr id="57" name="Freeform 56"/>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58"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59"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60" name="Line 8"/>
                <p:cNvSpPr>
                  <a:spLocks noChangeShapeType="1"/>
                </p:cNvSpPr>
                <p:nvPr/>
              </p:nvSpPr>
              <p:spPr bwMode="auto">
                <a:xfrm>
                  <a:off x="836615" y="322872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61" name="Line 9"/>
                <p:cNvSpPr>
                  <a:spLocks noChangeShapeType="1"/>
                </p:cNvSpPr>
                <p:nvPr/>
              </p:nvSpPr>
              <p:spPr bwMode="auto">
                <a:xfrm>
                  <a:off x="836615" y="362736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62" name="Line 10"/>
                <p:cNvSpPr>
                  <a:spLocks noChangeShapeType="1"/>
                </p:cNvSpPr>
                <p:nvPr/>
              </p:nvSpPr>
              <p:spPr bwMode="auto">
                <a:xfrm>
                  <a:off x="836615" y="401736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63"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64" name="Line 12"/>
                <p:cNvSpPr>
                  <a:spLocks noChangeShapeType="1"/>
                </p:cNvSpPr>
                <p:nvPr/>
              </p:nvSpPr>
              <p:spPr bwMode="auto">
                <a:xfrm>
                  <a:off x="3213840"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65" name="Line 13"/>
                <p:cNvSpPr>
                  <a:spLocks noChangeShapeType="1"/>
                </p:cNvSpPr>
                <p:nvPr/>
              </p:nvSpPr>
              <p:spPr bwMode="auto">
                <a:xfrm>
                  <a:off x="245983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66" name="Line 14"/>
                <p:cNvSpPr>
                  <a:spLocks noChangeShapeType="1"/>
                </p:cNvSpPr>
                <p:nvPr/>
              </p:nvSpPr>
              <p:spPr bwMode="auto">
                <a:xfrm>
                  <a:off x="400420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67" name="Line 19"/>
                <p:cNvSpPr>
                  <a:spLocks noChangeShapeType="1"/>
                </p:cNvSpPr>
                <p:nvPr/>
              </p:nvSpPr>
              <p:spPr bwMode="auto">
                <a:xfrm>
                  <a:off x="168202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68" name="Line 21"/>
                <p:cNvSpPr>
                  <a:spLocks noChangeShapeType="1"/>
                </p:cNvSpPr>
                <p:nvPr/>
              </p:nvSpPr>
              <p:spPr bwMode="auto">
                <a:xfrm>
                  <a:off x="92458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panose="020B0604020202020204" pitchFamily="34" charset="0"/>
                    <a:cs typeface="Arial" panose="020B0604020202020204" pitchFamily="34" charset="0"/>
                  </a:endParaRPr>
                </a:p>
              </p:txBody>
            </p:sp>
            <p:sp>
              <p:nvSpPr>
                <p:cNvPr id="69" name="Line 14"/>
                <p:cNvSpPr>
                  <a:spLocks noChangeShapeType="1"/>
                </p:cNvSpPr>
                <p:nvPr/>
              </p:nvSpPr>
              <p:spPr bwMode="auto">
                <a:xfrm>
                  <a:off x="4739714" y="452834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sp>
            <p:nvSpPr>
              <p:cNvPr id="42" name="TextBox 41"/>
              <p:cNvSpPr txBox="1"/>
              <p:nvPr/>
            </p:nvSpPr>
            <p:spPr>
              <a:xfrm rot="16200000">
                <a:off x="1509035" y="3273763"/>
                <a:ext cx="1162818" cy="336996"/>
              </a:xfrm>
              <a:prstGeom prst="rect">
                <a:avLst/>
              </a:prstGeom>
              <a:noFill/>
            </p:spPr>
            <p:txBody>
              <a:bodyPr wrap="none" rtlCol="0">
                <a:spAutoFit/>
              </a:bodyPr>
              <a:lstStyle/>
              <a:p>
                <a:pPr algn="ctr"/>
                <a:r>
                  <a:rPr lang="en-US" sz="1200" dirty="0" smtClean="0">
                    <a:solidFill>
                      <a:srgbClr val="000000"/>
                    </a:solidFill>
                    <a:latin typeface="Arial" panose="020B0604020202020204" pitchFamily="34" charset="0"/>
                    <a:cs typeface="Arial" panose="020B0604020202020204" pitchFamily="34" charset="0"/>
                  </a:rPr>
                  <a:t>Probability of PFS</a:t>
                </a:r>
                <a:endParaRPr lang="en-US" sz="1200" dirty="0">
                  <a:solidFill>
                    <a:srgbClr val="000000"/>
                  </a:solidFill>
                  <a:latin typeface="Arial" panose="020B0604020202020204" pitchFamily="34" charset="0"/>
                  <a:cs typeface="Arial" panose="020B0604020202020204" pitchFamily="34" charset="0"/>
                </a:endParaRPr>
              </a:p>
            </p:txBody>
          </p:sp>
          <p:sp>
            <p:nvSpPr>
              <p:cNvPr id="43" name="TextBox 42"/>
              <p:cNvSpPr txBox="1"/>
              <p:nvPr/>
            </p:nvSpPr>
            <p:spPr>
              <a:xfrm>
                <a:off x="4120103" y="4695498"/>
                <a:ext cx="1350793" cy="227766"/>
              </a:xfrm>
              <a:prstGeom prst="rect">
                <a:avLst/>
              </a:prstGeom>
              <a:noFill/>
            </p:spPr>
            <p:txBody>
              <a:bodyPr wrap="none" rtlCol="0">
                <a:spAutoFit/>
              </a:bodyPr>
              <a:lstStyle/>
              <a:p>
                <a:pPr algn="ctr"/>
                <a:r>
                  <a:rPr lang="en-US" sz="1200" dirty="0" smtClean="0">
                    <a:solidFill>
                      <a:srgbClr val="000000"/>
                    </a:solidFill>
                    <a:latin typeface="Arial" panose="020B0604020202020204" pitchFamily="34" charset="0"/>
                    <a:cs typeface="Arial" panose="020B0604020202020204" pitchFamily="34" charset="0"/>
                  </a:rPr>
                  <a:t>Time, months</a:t>
                </a:r>
                <a:endParaRPr lang="en-US" sz="1200" dirty="0">
                  <a:solidFill>
                    <a:srgbClr val="000000"/>
                  </a:solidFill>
                  <a:latin typeface="Arial" panose="020B0604020202020204" pitchFamily="34" charset="0"/>
                  <a:cs typeface="Arial" panose="020B0604020202020204" pitchFamily="34" charset="0"/>
                </a:endParaRPr>
              </a:p>
            </p:txBody>
          </p:sp>
          <p:sp>
            <p:nvSpPr>
              <p:cNvPr id="44" name="TextBox 43"/>
              <p:cNvSpPr txBox="1"/>
              <p:nvPr/>
            </p:nvSpPr>
            <p:spPr>
              <a:xfrm>
                <a:off x="2179570" y="2280355"/>
                <a:ext cx="484043" cy="227766"/>
              </a:xfrm>
              <a:prstGeom prst="rect">
                <a:avLst/>
              </a:prstGeom>
              <a:noFill/>
            </p:spPr>
            <p:txBody>
              <a:bodyPr wrap="none" rtlCol="0" anchor="ctr" anchorCtr="0">
                <a:spAutoFit/>
              </a:bodyPr>
              <a:lstStyle/>
              <a:p>
                <a:pPr algn="r"/>
                <a:r>
                  <a:rPr lang="en-US" sz="1200" dirty="0" smtClean="0">
                    <a:solidFill>
                      <a:srgbClr val="000000"/>
                    </a:solidFill>
                    <a:latin typeface="Arial" panose="020B0604020202020204" pitchFamily="34" charset="0"/>
                    <a:cs typeface="Arial" panose="020B0604020202020204" pitchFamily="34" charset="0"/>
                  </a:rPr>
                  <a:t>1.0</a:t>
                </a:r>
                <a:endParaRPr lang="en-US" sz="1200" dirty="0">
                  <a:solidFill>
                    <a:srgbClr val="000000"/>
                  </a:solidFill>
                  <a:latin typeface="Arial" panose="020B0604020202020204" pitchFamily="34" charset="0"/>
                  <a:cs typeface="Arial" panose="020B0604020202020204" pitchFamily="34" charset="0"/>
                </a:endParaRPr>
              </a:p>
            </p:txBody>
          </p:sp>
          <p:sp>
            <p:nvSpPr>
              <p:cNvPr id="45" name="TextBox 44"/>
              <p:cNvSpPr txBox="1"/>
              <p:nvPr/>
            </p:nvSpPr>
            <p:spPr>
              <a:xfrm>
                <a:off x="2179575" y="2676231"/>
                <a:ext cx="484041" cy="227766"/>
              </a:xfrm>
              <a:prstGeom prst="rect">
                <a:avLst/>
              </a:prstGeom>
              <a:noFill/>
            </p:spPr>
            <p:txBody>
              <a:bodyPr wrap="none" rtlCol="0" anchor="ctr" anchorCtr="0">
                <a:spAutoFit/>
              </a:bodyPr>
              <a:lstStyle/>
              <a:p>
                <a:pPr algn="r"/>
                <a:r>
                  <a:rPr lang="en-US" sz="1200" dirty="0" smtClean="0">
                    <a:solidFill>
                      <a:srgbClr val="000000"/>
                    </a:solidFill>
                    <a:latin typeface="Arial" panose="020B0604020202020204" pitchFamily="34" charset="0"/>
                    <a:cs typeface="Arial" panose="020B0604020202020204" pitchFamily="34" charset="0"/>
                  </a:rPr>
                  <a:t>0.8</a:t>
                </a:r>
                <a:endParaRPr lang="en-US" sz="1200" dirty="0">
                  <a:solidFill>
                    <a:srgbClr val="000000"/>
                  </a:solidFill>
                  <a:latin typeface="Arial" panose="020B0604020202020204" pitchFamily="34" charset="0"/>
                  <a:cs typeface="Arial" panose="020B0604020202020204" pitchFamily="34" charset="0"/>
                </a:endParaRPr>
              </a:p>
            </p:txBody>
          </p:sp>
          <p:sp>
            <p:nvSpPr>
              <p:cNvPr id="46" name="TextBox 45"/>
              <p:cNvSpPr txBox="1"/>
              <p:nvPr/>
            </p:nvSpPr>
            <p:spPr>
              <a:xfrm>
                <a:off x="2179575" y="3061728"/>
                <a:ext cx="484041" cy="227766"/>
              </a:xfrm>
              <a:prstGeom prst="rect">
                <a:avLst/>
              </a:prstGeom>
              <a:noFill/>
            </p:spPr>
            <p:txBody>
              <a:bodyPr wrap="none" rtlCol="0" anchor="ctr" anchorCtr="0">
                <a:spAutoFit/>
              </a:bodyPr>
              <a:lstStyle/>
              <a:p>
                <a:pPr algn="r"/>
                <a:r>
                  <a:rPr lang="en-US" sz="1200" dirty="0" smtClean="0">
                    <a:solidFill>
                      <a:srgbClr val="000000"/>
                    </a:solidFill>
                    <a:latin typeface="Arial" panose="020B0604020202020204" pitchFamily="34" charset="0"/>
                    <a:cs typeface="Arial" panose="020B0604020202020204" pitchFamily="34" charset="0"/>
                  </a:rPr>
                  <a:t>0.6</a:t>
                </a:r>
                <a:endParaRPr lang="en-US" sz="1200" dirty="0">
                  <a:solidFill>
                    <a:srgbClr val="000000"/>
                  </a:solidFill>
                  <a:latin typeface="Arial" panose="020B0604020202020204" pitchFamily="34" charset="0"/>
                  <a:cs typeface="Arial" panose="020B0604020202020204" pitchFamily="34" charset="0"/>
                </a:endParaRPr>
              </a:p>
            </p:txBody>
          </p:sp>
          <p:sp>
            <p:nvSpPr>
              <p:cNvPr id="47" name="TextBox 46"/>
              <p:cNvSpPr txBox="1"/>
              <p:nvPr/>
            </p:nvSpPr>
            <p:spPr>
              <a:xfrm>
                <a:off x="2179575" y="3460187"/>
                <a:ext cx="484041" cy="227766"/>
              </a:xfrm>
              <a:prstGeom prst="rect">
                <a:avLst/>
              </a:prstGeom>
              <a:noFill/>
            </p:spPr>
            <p:txBody>
              <a:bodyPr wrap="none" rtlCol="0" anchor="ctr" anchorCtr="0">
                <a:spAutoFit/>
              </a:bodyPr>
              <a:lstStyle/>
              <a:p>
                <a:pPr algn="r"/>
                <a:r>
                  <a:rPr lang="en-US" sz="1200" dirty="0" smtClean="0">
                    <a:solidFill>
                      <a:srgbClr val="000000"/>
                    </a:solidFill>
                    <a:latin typeface="Arial" panose="020B0604020202020204" pitchFamily="34" charset="0"/>
                    <a:cs typeface="Arial" panose="020B0604020202020204" pitchFamily="34" charset="0"/>
                  </a:rPr>
                  <a:t>0.4</a:t>
                </a:r>
                <a:endParaRPr lang="en-US" sz="1200" dirty="0">
                  <a:solidFill>
                    <a:srgbClr val="000000"/>
                  </a:solidFill>
                  <a:latin typeface="Arial" panose="020B0604020202020204" pitchFamily="34" charset="0"/>
                  <a:cs typeface="Arial" panose="020B0604020202020204" pitchFamily="34" charset="0"/>
                </a:endParaRPr>
              </a:p>
            </p:txBody>
          </p:sp>
          <p:sp>
            <p:nvSpPr>
              <p:cNvPr id="48" name="TextBox 47"/>
              <p:cNvSpPr txBox="1"/>
              <p:nvPr/>
            </p:nvSpPr>
            <p:spPr>
              <a:xfrm>
                <a:off x="2179574" y="3850004"/>
                <a:ext cx="484043" cy="227766"/>
              </a:xfrm>
              <a:prstGeom prst="rect">
                <a:avLst/>
              </a:prstGeom>
              <a:noFill/>
            </p:spPr>
            <p:txBody>
              <a:bodyPr wrap="none" rtlCol="0" anchor="ctr" anchorCtr="0">
                <a:spAutoFit/>
              </a:bodyPr>
              <a:lstStyle/>
              <a:p>
                <a:pPr algn="r"/>
                <a:r>
                  <a:rPr lang="en-US" sz="1200" dirty="0" smtClean="0">
                    <a:solidFill>
                      <a:srgbClr val="000000"/>
                    </a:solidFill>
                    <a:latin typeface="Arial" panose="020B0604020202020204" pitchFamily="34" charset="0"/>
                    <a:cs typeface="Arial" panose="020B0604020202020204" pitchFamily="34" charset="0"/>
                  </a:rPr>
                  <a:t>0.2</a:t>
                </a:r>
                <a:endParaRPr lang="en-US" sz="1200" dirty="0">
                  <a:solidFill>
                    <a:srgbClr val="000000"/>
                  </a:solidFill>
                  <a:latin typeface="Arial" panose="020B0604020202020204" pitchFamily="34" charset="0"/>
                  <a:cs typeface="Arial" panose="020B0604020202020204" pitchFamily="34" charset="0"/>
                </a:endParaRPr>
              </a:p>
            </p:txBody>
          </p:sp>
          <p:sp>
            <p:nvSpPr>
              <p:cNvPr id="49" name="TextBox 48"/>
              <p:cNvSpPr txBox="1"/>
              <p:nvPr/>
            </p:nvSpPr>
            <p:spPr>
              <a:xfrm>
                <a:off x="2179578" y="4244140"/>
                <a:ext cx="484043" cy="227766"/>
              </a:xfrm>
              <a:prstGeom prst="rect">
                <a:avLst/>
              </a:prstGeom>
              <a:noFill/>
            </p:spPr>
            <p:txBody>
              <a:bodyPr wrap="none" rtlCol="0" anchor="ctr" anchorCtr="0">
                <a:spAutoFit/>
              </a:bodyPr>
              <a:lstStyle/>
              <a:p>
                <a:pPr algn="r"/>
                <a:r>
                  <a:rPr lang="en-US" sz="1200" dirty="0" smtClean="0">
                    <a:solidFill>
                      <a:srgbClr val="000000"/>
                    </a:solidFill>
                    <a:latin typeface="Arial" panose="020B0604020202020204" pitchFamily="34" charset="0"/>
                    <a:cs typeface="Arial" panose="020B0604020202020204" pitchFamily="34" charset="0"/>
                  </a:rPr>
                  <a:t>0.0</a:t>
                </a:r>
                <a:endParaRPr lang="en-US" sz="1200" dirty="0">
                  <a:solidFill>
                    <a:srgbClr val="000000"/>
                  </a:solidFill>
                  <a:latin typeface="Arial" panose="020B0604020202020204" pitchFamily="34" charset="0"/>
                  <a:cs typeface="Arial" panose="020B0604020202020204" pitchFamily="34" charset="0"/>
                </a:endParaRPr>
              </a:p>
            </p:txBody>
          </p:sp>
          <p:sp>
            <p:nvSpPr>
              <p:cNvPr id="50" name="TextBox 49"/>
              <p:cNvSpPr txBox="1"/>
              <p:nvPr/>
            </p:nvSpPr>
            <p:spPr>
              <a:xfrm>
                <a:off x="2491749" y="4522748"/>
                <a:ext cx="431386" cy="683297"/>
              </a:xfrm>
              <a:prstGeom prst="rect">
                <a:avLst/>
              </a:prstGeom>
              <a:noFill/>
            </p:spPr>
            <p:txBody>
              <a:bodyPr wrap="none" rtlCol="0" anchor="t" anchorCtr="0">
                <a:spAutoFit/>
              </a:bodyPr>
              <a:lstStyle/>
              <a:p>
                <a:pPr algn="ctr"/>
                <a:r>
                  <a:rPr lang="en-US" sz="1200" dirty="0" smtClean="0">
                    <a:solidFill>
                      <a:srgbClr val="000000"/>
                    </a:solidFill>
                    <a:latin typeface="Arial" panose="020B0604020202020204" pitchFamily="34" charset="0"/>
                    <a:cs typeface="Arial" panose="020B0604020202020204" pitchFamily="34" charset="0"/>
                  </a:rPr>
                  <a:t>0</a:t>
                </a:r>
              </a:p>
              <a:p>
                <a:pPr algn="ctr"/>
                <a:endParaRPr lang="en-US" sz="1200" dirty="0" smtClean="0">
                  <a:solidFill>
                    <a:srgbClr val="000000"/>
                  </a:solidFill>
                  <a:latin typeface="Arial" panose="020B0604020202020204" pitchFamily="34" charset="0"/>
                  <a:cs typeface="Arial" panose="020B0604020202020204" pitchFamily="34" charset="0"/>
                </a:endParaRPr>
              </a:p>
              <a:p>
                <a:pPr algn="ctr"/>
                <a:endParaRPr lang="en-US" sz="1200" dirty="0" smtClean="0">
                  <a:solidFill>
                    <a:srgbClr val="000000"/>
                  </a:solidFill>
                  <a:latin typeface="Arial" panose="020B0604020202020204" pitchFamily="34" charset="0"/>
                  <a:cs typeface="Arial" panose="020B0604020202020204" pitchFamily="34" charset="0"/>
                </a:endParaRPr>
              </a:p>
              <a:p>
                <a:pPr algn="ctr"/>
                <a:r>
                  <a:rPr lang="en-US" sz="1200" dirty="0" smtClean="0">
                    <a:solidFill>
                      <a:srgbClr val="000000"/>
                    </a:solidFill>
                    <a:latin typeface="Arial" panose="020B0604020202020204" pitchFamily="34" charset="0"/>
                    <a:cs typeface="Arial" panose="020B0604020202020204" pitchFamily="34" charset="0"/>
                  </a:rPr>
                  <a:t>48</a:t>
                </a:r>
                <a:endParaRPr lang="en-US" sz="1200" dirty="0">
                  <a:solidFill>
                    <a:srgbClr val="000000"/>
                  </a:solidFill>
                  <a:latin typeface="Arial" panose="020B0604020202020204" pitchFamily="34" charset="0"/>
                  <a:cs typeface="Arial" panose="020B0604020202020204" pitchFamily="34" charset="0"/>
                </a:endParaRPr>
              </a:p>
            </p:txBody>
          </p:sp>
          <p:sp>
            <p:nvSpPr>
              <p:cNvPr id="51" name="TextBox 50"/>
              <p:cNvSpPr txBox="1"/>
              <p:nvPr/>
            </p:nvSpPr>
            <p:spPr>
              <a:xfrm>
                <a:off x="3246176" y="4522748"/>
                <a:ext cx="431386" cy="683297"/>
              </a:xfrm>
              <a:prstGeom prst="rect">
                <a:avLst/>
              </a:prstGeom>
              <a:noFill/>
            </p:spPr>
            <p:txBody>
              <a:bodyPr wrap="none" rtlCol="0" anchor="t" anchorCtr="0">
                <a:spAutoFit/>
              </a:bodyPr>
              <a:lstStyle/>
              <a:p>
                <a:pPr algn="ctr"/>
                <a:r>
                  <a:rPr lang="en-US" sz="1200" dirty="0" smtClean="0">
                    <a:solidFill>
                      <a:srgbClr val="000000"/>
                    </a:solidFill>
                    <a:latin typeface="Arial" panose="020B0604020202020204" pitchFamily="34" charset="0"/>
                    <a:cs typeface="Arial" panose="020B0604020202020204" pitchFamily="34" charset="0"/>
                  </a:rPr>
                  <a:t>3</a:t>
                </a:r>
              </a:p>
              <a:p>
                <a:pPr algn="ctr"/>
                <a:endParaRPr lang="en-US" sz="1200" dirty="0" smtClean="0">
                  <a:solidFill>
                    <a:srgbClr val="000000"/>
                  </a:solidFill>
                  <a:latin typeface="Arial" panose="020B0604020202020204" pitchFamily="34" charset="0"/>
                  <a:cs typeface="Arial" panose="020B0604020202020204" pitchFamily="34" charset="0"/>
                </a:endParaRPr>
              </a:p>
              <a:p>
                <a:pPr algn="ctr"/>
                <a:endParaRPr lang="en-US" sz="1200" dirty="0" smtClean="0">
                  <a:solidFill>
                    <a:srgbClr val="000000"/>
                  </a:solidFill>
                  <a:latin typeface="Arial" panose="020B0604020202020204" pitchFamily="34" charset="0"/>
                  <a:cs typeface="Arial" panose="020B0604020202020204" pitchFamily="34" charset="0"/>
                </a:endParaRPr>
              </a:p>
              <a:p>
                <a:pPr algn="ctr"/>
                <a:r>
                  <a:rPr lang="en-US" sz="1200" dirty="0" smtClean="0">
                    <a:solidFill>
                      <a:srgbClr val="000000"/>
                    </a:solidFill>
                    <a:latin typeface="Arial" panose="020B0604020202020204" pitchFamily="34" charset="0"/>
                    <a:cs typeface="Arial" panose="020B0604020202020204" pitchFamily="34" charset="0"/>
                  </a:rPr>
                  <a:t>22</a:t>
                </a:r>
                <a:endParaRPr lang="en-US" sz="1200" dirty="0">
                  <a:solidFill>
                    <a:srgbClr val="000000"/>
                  </a:solidFill>
                  <a:latin typeface="Arial" panose="020B0604020202020204" pitchFamily="34" charset="0"/>
                  <a:cs typeface="Arial" panose="020B0604020202020204" pitchFamily="34" charset="0"/>
                </a:endParaRPr>
              </a:p>
            </p:txBody>
          </p:sp>
          <p:sp>
            <p:nvSpPr>
              <p:cNvPr id="52" name="TextBox 51"/>
              <p:cNvSpPr txBox="1"/>
              <p:nvPr/>
            </p:nvSpPr>
            <p:spPr>
              <a:xfrm>
                <a:off x="4033414" y="4522748"/>
                <a:ext cx="224743" cy="227766"/>
              </a:xfrm>
              <a:prstGeom prst="rect">
                <a:avLst/>
              </a:prstGeom>
              <a:noFill/>
            </p:spPr>
            <p:txBody>
              <a:bodyPr wrap="none" rtlCol="0" anchor="t" anchorCtr="0">
                <a:spAutoFit/>
              </a:bodyPr>
              <a:lstStyle/>
              <a:p>
                <a:pPr algn="ctr"/>
                <a:endParaRPr lang="en-US" sz="1200" dirty="0">
                  <a:solidFill>
                    <a:srgbClr val="000000"/>
                  </a:solidFill>
                  <a:latin typeface="Arial" panose="020B0604020202020204" pitchFamily="34" charset="0"/>
                  <a:cs typeface="Arial" panose="020B0604020202020204" pitchFamily="34" charset="0"/>
                </a:endParaRPr>
              </a:p>
            </p:txBody>
          </p:sp>
          <p:sp>
            <p:nvSpPr>
              <p:cNvPr id="53" name="TextBox 52"/>
              <p:cNvSpPr txBox="1"/>
              <p:nvPr/>
            </p:nvSpPr>
            <p:spPr>
              <a:xfrm>
                <a:off x="4018419" y="4522748"/>
                <a:ext cx="431386" cy="683297"/>
              </a:xfrm>
              <a:prstGeom prst="rect">
                <a:avLst/>
              </a:prstGeom>
              <a:noFill/>
            </p:spPr>
            <p:txBody>
              <a:bodyPr wrap="none" rtlCol="0" anchor="t" anchorCtr="0">
                <a:spAutoFit/>
              </a:bodyPr>
              <a:lstStyle/>
              <a:p>
                <a:pPr algn="ctr"/>
                <a:r>
                  <a:rPr lang="en-US" sz="1200" dirty="0" smtClean="0">
                    <a:solidFill>
                      <a:srgbClr val="000000"/>
                    </a:solidFill>
                    <a:latin typeface="Arial" panose="020B0604020202020204" pitchFamily="34" charset="0"/>
                    <a:cs typeface="Arial" panose="020B0604020202020204" pitchFamily="34" charset="0"/>
                  </a:rPr>
                  <a:t>6</a:t>
                </a:r>
              </a:p>
              <a:p>
                <a:pPr algn="ctr"/>
                <a:endParaRPr lang="en-US" sz="1200" dirty="0" smtClean="0">
                  <a:solidFill>
                    <a:srgbClr val="000000"/>
                  </a:solidFill>
                  <a:latin typeface="Arial" panose="020B0604020202020204" pitchFamily="34" charset="0"/>
                  <a:cs typeface="Arial" panose="020B0604020202020204" pitchFamily="34" charset="0"/>
                </a:endParaRPr>
              </a:p>
              <a:p>
                <a:pPr algn="ctr"/>
                <a:endParaRPr lang="en-US" sz="1200" dirty="0" smtClean="0">
                  <a:solidFill>
                    <a:srgbClr val="000000"/>
                  </a:solidFill>
                  <a:latin typeface="Arial" panose="020B0604020202020204" pitchFamily="34" charset="0"/>
                  <a:cs typeface="Arial" panose="020B0604020202020204" pitchFamily="34" charset="0"/>
                </a:endParaRPr>
              </a:p>
              <a:p>
                <a:pPr algn="ctr"/>
                <a:r>
                  <a:rPr lang="en-US" sz="1200" dirty="0" smtClean="0">
                    <a:solidFill>
                      <a:srgbClr val="000000"/>
                    </a:solidFill>
                    <a:latin typeface="Arial" panose="020B0604020202020204" pitchFamily="34" charset="0"/>
                    <a:cs typeface="Arial" panose="020B0604020202020204" pitchFamily="34" charset="0"/>
                  </a:rPr>
                  <a:t>13</a:t>
                </a:r>
                <a:endParaRPr lang="en-US" sz="1200" dirty="0">
                  <a:solidFill>
                    <a:srgbClr val="000000"/>
                  </a:solidFill>
                  <a:latin typeface="Arial" panose="020B0604020202020204" pitchFamily="34" charset="0"/>
                  <a:cs typeface="Arial" panose="020B0604020202020204" pitchFamily="34" charset="0"/>
                </a:endParaRPr>
              </a:p>
            </p:txBody>
          </p:sp>
          <p:sp>
            <p:nvSpPr>
              <p:cNvPr id="54" name="TextBox 53"/>
              <p:cNvSpPr txBox="1"/>
              <p:nvPr/>
            </p:nvSpPr>
            <p:spPr>
              <a:xfrm>
                <a:off x="4833571" y="4522748"/>
                <a:ext cx="328026" cy="683297"/>
              </a:xfrm>
              <a:prstGeom prst="rect">
                <a:avLst/>
              </a:prstGeom>
              <a:noFill/>
            </p:spPr>
            <p:txBody>
              <a:bodyPr wrap="none" rtlCol="0" anchor="t" anchorCtr="0">
                <a:spAutoFit/>
              </a:bodyPr>
              <a:lstStyle/>
              <a:p>
                <a:pPr algn="ctr"/>
                <a:r>
                  <a:rPr lang="en-US" sz="1200" dirty="0" smtClean="0">
                    <a:solidFill>
                      <a:srgbClr val="000000"/>
                    </a:solidFill>
                    <a:latin typeface="Arial" panose="020B0604020202020204" pitchFamily="34" charset="0"/>
                    <a:cs typeface="Arial" panose="020B0604020202020204" pitchFamily="34" charset="0"/>
                  </a:rPr>
                  <a:t>9</a:t>
                </a:r>
              </a:p>
              <a:p>
                <a:pPr algn="ctr"/>
                <a:endParaRPr lang="en-US" sz="1200" dirty="0" smtClean="0">
                  <a:solidFill>
                    <a:srgbClr val="000000"/>
                  </a:solidFill>
                  <a:latin typeface="Arial" panose="020B0604020202020204" pitchFamily="34" charset="0"/>
                  <a:cs typeface="Arial" panose="020B0604020202020204" pitchFamily="34" charset="0"/>
                </a:endParaRPr>
              </a:p>
              <a:p>
                <a:pPr algn="ctr"/>
                <a:endParaRPr lang="en-US" sz="1200" dirty="0" smtClean="0">
                  <a:solidFill>
                    <a:srgbClr val="000000"/>
                  </a:solidFill>
                  <a:latin typeface="Arial" panose="020B0604020202020204" pitchFamily="34" charset="0"/>
                  <a:cs typeface="Arial" panose="020B0604020202020204" pitchFamily="34" charset="0"/>
                </a:endParaRPr>
              </a:p>
              <a:p>
                <a:pPr algn="ctr"/>
                <a:r>
                  <a:rPr lang="en-US" sz="1200" dirty="0" smtClean="0">
                    <a:solidFill>
                      <a:srgbClr val="000000"/>
                    </a:solidFill>
                    <a:latin typeface="Arial" panose="020B0604020202020204" pitchFamily="34" charset="0"/>
                    <a:cs typeface="Arial" panose="020B0604020202020204" pitchFamily="34" charset="0"/>
                  </a:rPr>
                  <a:t>4</a:t>
                </a:r>
                <a:endParaRPr lang="en-US" sz="1200" dirty="0">
                  <a:solidFill>
                    <a:srgbClr val="000000"/>
                  </a:solidFill>
                  <a:latin typeface="Arial" panose="020B0604020202020204" pitchFamily="34" charset="0"/>
                  <a:cs typeface="Arial" panose="020B0604020202020204" pitchFamily="34" charset="0"/>
                </a:endParaRPr>
              </a:p>
            </p:txBody>
          </p:sp>
          <p:sp>
            <p:nvSpPr>
              <p:cNvPr id="55" name="TextBox 54"/>
              <p:cNvSpPr txBox="1"/>
              <p:nvPr/>
            </p:nvSpPr>
            <p:spPr>
              <a:xfrm>
                <a:off x="5565104" y="4522748"/>
                <a:ext cx="431386" cy="683297"/>
              </a:xfrm>
              <a:prstGeom prst="rect">
                <a:avLst/>
              </a:prstGeom>
              <a:noFill/>
            </p:spPr>
            <p:txBody>
              <a:bodyPr wrap="none" rtlCol="0" anchor="t" anchorCtr="0">
                <a:spAutoFit/>
              </a:bodyPr>
              <a:lstStyle/>
              <a:p>
                <a:pPr algn="ctr"/>
                <a:r>
                  <a:rPr lang="en-US" sz="1200" dirty="0" smtClean="0">
                    <a:solidFill>
                      <a:srgbClr val="000000"/>
                    </a:solidFill>
                    <a:latin typeface="Arial" panose="020B0604020202020204" pitchFamily="34" charset="0"/>
                    <a:cs typeface="Arial" panose="020B0604020202020204" pitchFamily="34" charset="0"/>
                  </a:rPr>
                  <a:t>12</a:t>
                </a:r>
              </a:p>
              <a:p>
                <a:pPr algn="ctr"/>
                <a:endParaRPr lang="en-US" sz="1200" dirty="0" smtClean="0">
                  <a:solidFill>
                    <a:srgbClr val="000000"/>
                  </a:solidFill>
                  <a:latin typeface="Arial" panose="020B0604020202020204" pitchFamily="34" charset="0"/>
                  <a:cs typeface="Arial" panose="020B0604020202020204" pitchFamily="34" charset="0"/>
                </a:endParaRPr>
              </a:p>
              <a:p>
                <a:pPr algn="ctr"/>
                <a:endParaRPr lang="en-US" sz="1200" dirty="0" smtClean="0">
                  <a:solidFill>
                    <a:srgbClr val="000000"/>
                  </a:solidFill>
                  <a:latin typeface="Arial" panose="020B0604020202020204" pitchFamily="34" charset="0"/>
                  <a:cs typeface="Arial" panose="020B0604020202020204" pitchFamily="34" charset="0"/>
                </a:endParaRPr>
              </a:p>
              <a:p>
                <a:pPr algn="ctr"/>
                <a:r>
                  <a:rPr lang="en-US" sz="1200" dirty="0" smtClean="0">
                    <a:solidFill>
                      <a:srgbClr val="000000"/>
                    </a:solidFill>
                    <a:latin typeface="Arial" panose="020B0604020202020204" pitchFamily="34" charset="0"/>
                    <a:cs typeface="Arial" panose="020B0604020202020204" pitchFamily="34" charset="0"/>
                  </a:rPr>
                  <a:t>0</a:t>
                </a:r>
                <a:endParaRPr lang="en-US" sz="1200" dirty="0">
                  <a:solidFill>
                    <a:srgbClr val="000000"/>
                  </a:solidFill>
                  <a:latin typeface="Arial" panose="020B0604020202020204" pitchFamily="34" charset="0"/>
                  <a:cs typeface="Arial" panose="020B0604020202020204" pitchFamily="34" charset="0"/>
                </a:endParaRPr>
              </a:p>
            </p:txBody>
          </p:sp>
          <p:sp>
            <p:nvSpPr>
              <p:cNvPr id="56" name="TextBox 55"/>
              <p:cNvSpPr txBox="1"/>
              <p:nvPr/>
            </p:nvSpPr>
            <p:spPr>
              <a:xfrm>
                <a:off x="6300609" y="4522748"/>
                <a:ext cx="431386" cy="683297"/>
              </a:xfrm>
              <a:prstGeom prst="rect">
                <a:avLst/>
              </a:prstGeom>
              <a:noFill/>
            </p:spPr>
            <p:txBody>
              <a:bodyPr wrap="none" rtlCol="0" anchor="t" anchorCtr="0">
                <a:spAutoFit/>
              </a:bodyPr>
              <a:lstStyle/>
              <a:p>
                <a:pPr algn="ctr"/>
                <a:r>
                  <a:rPr lang="en-US" sz="1200" dirty="0" smtClean="0">
                    <a:solidFill>
                      <a:srgbClr val="000000"/>
                    </a:solidFill>
                    <a:latin typeface="Arial" panose="020B0604020202020204" pitchFamily="34" charset="0"/>
                    <a:cs typeface="Arial" panose="020B0604020202020204" pitchFamily="34" charset="0"/>
                  </a:rPr>
                  <a:t>15</a:t>
                </a:r>
              </a:p>
              <a:p>
                <a:pPr algn="ctr"/>
                <a:endParaRPr lang="en-US" sz="1200" dirty="0" smtClean="0">
                  <a:solidFill>
                    <a:srgbClr val="000000"/>
                  </a:solidFill>
                  <a:latin typeface="Arial" panose="020B0604020202020204" pitchFamily="34" charset="0"/>
                  <a:cs typeface="Arial" panose="020B0604020202020204" pitchFamily="34" charset="0"/>
                </a:endParaRPr>
              </a:p>
              <a:p>
                <a:pPr algn="ctr"/>
                <a:endParaRPr lang="en-US" sz="1200" dirty="0" smtClean="0">
                  <a:solidFill>
                    <a:srgbClr val="000000"/>
                  </a:solidFill>
                  <a:latin typeface="Arial" panose="020B0604020202020204" pitchFamily="34" charset="0"/>
                  <a:cs typeface="Arial" panose="020B0604020202020204" pitchFamily="34" charset="0"/>
                </a:endParaRPr>
              </a:p>
              <a:p>
                <a:pPr algn="ctr"/>
                <a:r>
                  <a:rPr lang="en-US" sz="1200" dirty="0" smtClean="0">
                    <a:solidFill>
                      <a:srgbClr val="000000"/>
                    </a:solidFill>
                    <a:latin typeface="Arial" panose="020B0604020202020204" pitchFamily="34" charset="0"/>
                    <a:cs typeface="Arial" panose="020B0604020202020204" pitchFamily="34" charset="0"/>
                  </a:rPr>
                  <a:t>0</a:t>
                </a:r>
                <a:endParaRPr lang="en-US" sz="1200" dirty="0">
                  <a:solidFill>
                    <a:srgbClr val="000000"/>
                  </a:solidFill>
                  <a:latin typeface="Arial" panose="020B0604020202020204" pitchFamily="34" charset="0"/>
                  <a:cs typeface="Arial" panose="020B0604020202020204" pitchFamily="34" charset="0"/>
                </a:endParaRPr>
              </a:p>
            </p:txBody>
          </p:sp>
        </p:grpSp>
        <p:sp>
          <p:nvSpPr>
            <p:cNvPr id="20" name="TextBox 19"/>
            <p:cNvSpPr txBox="1"/>
            <p:nvPr/>
          </p:nvSpPr>
          <p:spPr>
            <a:xfrm>
              <a:off x="5064506" y="5213958"/>
              <a:ext cx="877163" cy="276999"/>
            </a:xfrm>
            <a:prstGeom prst="rect">
              <a:avLst/>
            </a:prstGeom>
            <a:noFill/>
          </p:spPr>
          <p:txBody>
            <a:bodyPr wrap="none" rtlCol="0">
              <a:spAutoFit/>
            </a:bodyPr>
            <a:lstStyle/>
            <a:p>
              <a:r>
                <a:rPr lang="en-US" sz="1200" dirty="0" smtClean="0">
                  <a:solidFill>
                    <a:srgbClr val="363636"/>
                  </a:solidFill>
                </a:rPr>
                <a:t>No. at risk</a:t>
              </a:r>
              <a:endParaRPr lang="en-US" sz="1200" dirty="0">
                <a:solidFill>
                  <a:srgbClr val="363636"/>
                </a:solidFill>
              </a:endParaRPr>
            </a:p>
          </p:txBody>
        </p:sp>
        <p:sp>
          <p:nvSpPr>
            <p:cNvPr id="37" name="TextBox 36"/>
            <p:cNvSpPr txBox="1"/>
            <p:nvPr/>
          </p:nvSpPr>
          <p:spPr>
            <a:xfrm>
              <a:off x="6888311" y="1934947"/>
              <a:ext cx="1409360" cy="707886"/>
            </a:xfrm>
            <a:prstGeom prst="rect">
              <a:avLst/>
            </a:prstGeom>
            <a:noFill/>
          </p:spPr>
          <p:txBody>
            <a:bodyPr wrap="none" rtlCol="0">
              <a:spAutoFit/>
            </a:bodyPr>
            <a:lstStyle/>
            <a:p>
              <a:pPr algn="r"/>
              <a:r>
                <a:rPr lang="en-US" sz="800" b="1" dirty="0" smtClean="0">
                  <a:solidFill>
                    <a:srgbClr val="363636"/>
                  </a:solidFill>
                </a:rPr>
                <a:t>Overall events/N = 36/48</a:t>
              </a:r>
            </a:p>
            <a:p>
              <a:pPr algn="r"/>
              <a:r>
                <a:rPr lang="en-US" sz="800" b="1" dirty="0" smtClean="0">
                  <a:solidFill>
                    <a:srgbClr val="363636"/>
                  </a:solidFill>
                </a:rPr>
                <a:t>PFS rate, % (95%CI)</a:t>
              </a:r>
            </a:p>
            <a:p>
              <a:pPr algn="r"/>
              <a:r>
                <a:rPr lang="en-US" sz="800" dirty="0" smtClean="0">
                  <a:solidFill>
                    <a:srgbClr val="363636"/>
                  </a:solidFill>
                </a:rPr>
                <a:t>    3-month 47 (35, 64)</a:t>
              </a:r>
            </a:p>
            <a:p>
              <a:pPr algn="r"/>
              <a:r>
                <a:rPr lang="en-US" sz="800" dirty="0" smtClean="0">
                  <a:solidFill>
                    <a:srgbClr val="363636"/>
                  </a:solidFill>
                </a:rPr>
                <a:t>    6-month 34 (23, 51)</a:t>
              </a:r>
            </a:p>
            <a:p>
              <a:pPr algn="r"/>
              <a:r>
                <a:rPr lang="en-US" sz="800" dirty="0" smtClean="0">
                  <a:solidFill>
                    <a:srgbClr val="363636"/>
                  </a:solidFill>
                </a:rPr>
                <a:t>  12-month 21 (12, 38)</a:t>
              </a:r>
              <a:endParaRPr lang="en-US" sz="800" dirty="0">
                <a:solidFill>
                  <a:srgbClr val="363636"/>
                </a:solidFill>
              </a:endParaRPr>
            </a:p>
          </p:txBody>
        </p:sp>
        <p:sp>
          <p:nvSpPr>
            <p:cNvPr id="22" name="Freeform 28"/>
            <p:cNvSpPr>
              <a:spLocks/>
            </p:cNvSpPr>
            <p:nvPr/>
          </p:nvSpPr>
          <p:spPr bwMode="auto">
            <a:xfrm>
              <a:off x="5494404" y="2344670"/>
              <a:ext cx="2480328" cy="2101725"/>
            </a:xfrm>
            <a:custGeom>
              <a:avLst/>
              <a:gdLst>
                <a:gd name="T0" fmla="*/ 201 w 201"/>
                <a:gd name="T1" fmla="*/ 142 h 142"/>
                <a:gd name="T2" fmla="*/ 125 w 201"/>
                <a:gd name="T3" fmla="*/ 142 h 142"/>
                <a:gd name="T4" fmla="*/ 125 w 201"/>
                <a:gd name="T5" fmla="*/ 137 h 142"/>
                <a:gd name="T6" fmla="*/ 120 w 201"/>
                <a:gd name="T7" fmla="*/ 137 h 142"/>
                <a:gd name="T8" fmla="*/ 120 w 201"/>
                <a:gd name="T9" fmla="*/ 134 h 142"/>
                <a:gd name="T10" fmla="*/ 117 w 201"/>
                <a:gd name="T11" fmla="*/ 134 h 142"/>
                <a:gd name="T12" fmla="*/ 117 w 201"/>
                <a:gd name="T13" fmla="*/ 130 h 142"/>
                <a:gd name="T14" fmla="*/ 112 w 201"/>
                <a:gd name="T15" fmla="*/ 130 h 142"/>
                <a:gd name="T16" fmla="*/ 112 w 201"/>
                <a:gd name="T17" fmla="*/ 123 h 142"/>
                <a:gd name="T18" fmla="*/ 91 w 201"/>
                <a:gd name="T19" fmla="*/ 123 h 142"/>
                <a:gd name="T20" fmla="*/ 91 w 201"/>
                <a:gd name="T21" fmla="*/ 119 h 142"/>
                <a:gd name="T22" fmla="*/ 83 w 201"/>
                <a:gd name="T23" fmla="*/ 119 h 142"/>
                <a:gd name="T24" fmla="*/ 83 w 201"/>
                <a:gd name="T25" fmla="*/ 114 h 142"/>
                <a:gd name="T26" fmla="*/ 76 w 201"/>
                <a:gd name="T27" fmla="*/ 114 h 142"/>
                <a:gd name="T28" fmla="*/ 76 w 201"/>
                <a:gd name="T29" fmla="*/ 111 h 142"/>
                <a:gd name="T30" fmla="*/ 57 w 201"/>
                <a:gd name="T31" fmla="*/ 111 h 142"/>
                <a:gd name="T32" fmla="*/ 57 w 201"/>
                <a:gd name="T33" fmla="*/ 104 h 142"/>
                <a:gd name="T34" fmla="*/ 51 w 201"/>
                <a:gd name="T35" fmla="*/ 104 h 142"/>
                <a:gd name="T36" fmla="*/ 51 w 201"/>
                <a:gd name="T37" fmla="*/ 95 h 142"/>
                <a:gd name="T38" fmla="*/ 47 w 201"/>
                <a:gd name="T39" fmla="*/ 95 h 142"/>
                <a:gd name="T40" fmla="*/ 47 w 201"/>
                <a:gd name="T41" fmla="*/ 72 h 142"/>
                <a:gd name="T42" fmla="*/ 44 w 201"/>
                <a:gd name="T43" fmla="*/ 72 h 142"/>
                <a:gd name="T44" fmla="*/ 44 w 201"/>
                <a:gd name="T45" fmla="*/ 27 h 142"/>
                <a:gd name="T46" fmla="*/ 44 w 201"/>
                <a:gd name="T47" fmla="*/ 11 h 142"/>
                <a:gd name="T48" fmla="*/ 41 w 201"/>
                <a:gd name="T49" fmla="*/ 11 h 142"/>
                <a:gd name="T50" fmla="*/ 41 w 201"/>
                <a:gd name="T51" fmla="*/ 5 h 142"/>
                <a:gd name="T52" fmla="*/ 36 w 201"/>
                <a:gd name="T53" fmla="*/ 5 h 142"/>
                <a:gd name="T54" fmla="*/ 36 w 201"/>
                <a:gd name="T55" fmla="*/ 0 h 142"/>
                <a:gd name="T56" fmla="*/ 0 w 201"/>
                <a:gd name="T5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1" h="142">
                  <a:moveTo>
                    <a:pt x="201" y="142"/>
                  </a:moveTo>
                  <a:lnTo>
                    <a:pt x="125" y="142"/>
                  </a:lnTo>
                  <a:lnTo>
                    <a:pt x="125" y="137"/>
                  </a:lnTo>
                  <a:lnTo>
                    <a:pt x="120" y="137"/>
                  </a:lnTo>
                  <a:lnTo>
                    <a:pt x="120" y="134"/>
                  </a:lnTo>
                  <a:lnTo>
                    <a:pt x="117" y="134"/>
                  </a:lnTo>
                  <a:lnTo>
                    <a:pt x="117" y="130"/>
                  </a:lnTo>
                  <a:lnTo>
                    <a:pt x="112" y="130"/>
                  </a:lnTo>
                  <a:lnTo>
                    <a:pt x="112" y="123"/>
                  </a:lnTo>
                  <a:lnTo>
                    <a:pt x="91" y="123"/>
                  </a:lnTo>
                  <a:lnTo>
                    <a:pt x="91" y="119"/>
                  </a:lnTo>
                  <a:lnTo>
                    <a:pt x="83" y="119"/>
                  </a:lnTo>
                  <a:lnTo>
                    <a:pt x="83" y="114"/>
                  </a:lnTo>
                  <a:lnTo>
                    <a:pt x="76" y="114"/>
                  </a:lnTo>
                  <a:lnTo>
                    <a:pt x="76" y="111"/>
                  </a:lnTo>
                  <a:lnTo>
                    <a:pt x="57" y="111"/>
                  </a:lnTo>
                  <a:lnTo>
                    <a:pt x="57" y="104"/>
                  </a:lnTo>
                  <a:lnTo>
                    <a:pt x="51" y="104"/>
                  </a:lnTo>
                  <a:lnTo>
                    <a:pt x="51" y="95"/>
                  </a:lnTo>
                  <a:lnTo>
                    <a:pt x="47" y="95"/>
                  </a:lnTo>
                  <a:lnTo>
                    <a:pt x="47" y="72"/>
                  </a:lnTo>
                  <a:lnTo>
                    <a:pt x="44" y="72"/>
                  </a:lnTo>
                  <a:lnTo>
                    <a:pt x="44" y="27"/>
                  </a:lnTo>
                  <a:lnTo>
                    <a:pt x="44" y="11"/>
                  </a:lnTo>
                  <a:lnTo>
                    <a:pt x="41" y="11"/>
                  </a:lnTo>
                  <a:lnTo>
                    <a:pt x="41" y="5"/>
                  </a:lnTo>
                  <a:lnTo>
                    <a:pt x="36" y="5"/>
                  </a:lnTo>
                  <a:lnTo>
                    <a:pt x="36" y="0"/>
                  </a:lnTo>
                  <a:lnTo>
                    <a:pt x="0" y="0"/>
                  </a:lnTo>
                </a:path>
              </a:pathLst>
            </a:custGeom>
            <a:ln w="19050">
              <a:solidFill>
                <a:schemeClr val="accent5"/>
              </a:solidFill>
              <a:prstDash val="dash"/>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grpSp>
          <p:nvGrpSpPr>
            <p:cNvPr id="23" name="Group 22"/>
            <p:cNvGrpSpPr/>
            <p:nvPr/>
          </p:nvGrpSpPr>
          <p:grpSpPr>
            <a:xfrm>
              <a:off x="5494404" y="2344670"/>
              <a:ext cx="2489011" cy="1908000"/>
              <a:chOff x="3614738" y="2813050"/>
              <a:chExt cx="1914525" cy="1228725"/>
            </a:xfrm>
          </p:grpSpPr>
          <p:sp>
            <p:nvSpPr>
              <p:cNvPr id="26" name="Freeform 29"/>
              <p:cNvSpPr>
                <a:spLocks/>
              </p:cNvSpPr>
              <p:nvPr/>
            </p:nvSpPr>
            <p:spPr bwMode="auto">
              <a:xfrm>
                <a:off x="3614738" y="2813050"/>
                <a:ext cx="1914525" cy="1200150"/>
              </a:xfrm>
              <a:custGeom>
                <a:avLst/>
                <a:gdLst>
                  <a:gd name="T0" fmla="*/ 201 w 201"/>
                  <a:gd name="T1" fmla="*/ 126 h 126"/>
                  <a:gd name="T2" fmla="*/ 126 w 201"/>
                  <a:gd name="T3" fmla="*/ 126 h 126"/>
                  <a:gd name="T4" fmla="*/ 126 w 201"/>
                  <a:gd name="T5" fmla="*/ 122 h 126"/>
                  <a:gd name="T6" fmla="*/ 122 w 201"/>
                  <a:gd name="T7" fmla="*/ 122 h 126"/>
                  <a:gd name="T8" fmla="*/ 122 w 201"/>
                  <a:gd name="T9" fmla="*/ 117 h 126"/>
                  <a:gd name="T10" fmla="*/ 117 w 201"/>
                  <a:gd name="T11" fmla="*/ 117 h 126"/>
                  <a:gd name="T12" fmla="*/ 117 w 201"/>
                  <a:gd name="T13" fmla="*/ 113 h 126"/>
                  <a:gd name="T14" fmla="*/ 113 w 201"/>
                  <a:gd name="T15" fmla="*/ 113 h 126"/>
                  <a:gd name="T16" fmla="*/ 113 w 201"/>
                  <a:gd name="T17" fmla="*/ 109 h 126"/>
                  <a:gd name="T18" fmla="*/ 110 w 201"/>
                  <a:gd name="T19" fmla="*/ 109 h 126"/>
                  <a:gd name="T20" fmla="*/ 110 w 201"/>
                  <a:gd name="T21" fmla="*/ 104 h 126"/>
                  <a:gd name="T22" fmla="*/ 94 w 201"/>
                  <a:gd name="T23" fmla="*/ 104 h 126"/>
                  <a:gd name="T24" fmla="*/ 94 w 201"/>
                  <a:gd name="T25" fmla="*/ 100 h 126"/>
                  <a:gd name="T26" fmla="*/ 84 w 201"/>
                  <a:gd name="T27" fmla="*/ 100 h 126"/>
                  <a:gd name="T28" fmla="*/ 84 w 201"/>
                  <a:gd name="T29" fmla="*/ 97 h 126"/>
                  <a:gd name="T30" fmla="*/ 78 w 201"/>
                  <a:gd name="T31" fmla="*/ 97 h 126"/>
                  <a:gd name="T32" fmla="*/ 78 w 201"/>
                  <a:gd name="T33" fmla="*/ 94 h 126"/>
                  <a:gd name="T34" fmla="*/ 75 w 201"/>
                  <a:gd name="T35" fmla="*/ 94 h 126"/>
                  <a:gd name="T36" fmla="*/ 75 w 201"/>
                  <a:gd name="T37" fmla="*/ 91 h 126"/>
                  <a:gd name="T38" fmla="*/ 57 w 201"/>
                  <a:gd name="T39" fmla="*/ 91 h 126"/>
                  <a:gd name="T40" fmla="*/ 57 w 201"/>
                  <a:gd name="T41" fmla="*/ 88 h 126"/>
                  <a:gd name="T42" fmla="*/ 54 w 201"/>
                  <a:gd name="T43" fmla="*/ 88 h 126"/>
                  <a:gd name="T44" fmla="*/ 54 w 201"/>
                  <a:gd name="T45" fmla="*/ 84 h 126"/>
                  <a:gd name="T46" fmla="*/ 50 w 201"/>
                  <a:gd name="T47" fmla="*/ 84 h 126"/>
                  <a:gd name="T48" fmla="*/ 50 w 201"/>
                  <a:gd name="T49" fmla="*/ 73 h 126"/>
                  <a:gd name="T50" fmla="*/ 47 w 201"/>
                  <a:gd name="T51" fmla="*/ 73 h 126"/>
                  <a:gd name="T52" fmla="*/ 47 w 201"/>
                  <a:gd name="T53" fmla="*/ 60 h 126"/>
                  <a:gd name="T54" fmla="*/ 45 w 201"/>
                  <a:gd name="T55" fmla="*/ 60 h 126"/>
                  <a:gd name="T56" fmla="*/ 45 w 201"/>
                  <a:gd name="T57" fmla="*/ 41 h 126"/>
                  <a:gd name="T58" fmla="*/ 44 w 201"/>
                  <a:gd name="T59" fmla="*/ 41 h 126"/>
                  <a:gd name="T60" fmla="*/ 44 w 201"/>
                  <a:gd name="T61" fmla="*/ 31 h 126"/>
                  <a:gd name="T62" fmla="*/ 42 w 201"/>
                  <a:gd name="T63" fmla="*/ 31 h 126"/>
                  <a:gd name="T64" fmla="*/ 42 w 201"/>
                  <a:gd name="T65" fmla="*/ 17 h 126"/>
                  <a:gd name="T66" fmla="*/ 41 w 201"/>
                  <a:gd name="T67" fmla="*/ 17 h 126"/>
                  <a:gd name="T68" fmla="*/ 41 w 201"/>
                  <a:gd name="T69" fmla="*/ 13 h 126"/>
                  <a:gd name="T70" fmla="*/ 34 w 201"/>
                  <a:gd name="T71" fmla="*/ 13 h 126"/>
                  <a:gd name="T72" fmla="*/ 34 w 201"/>
                  <a:gd name="T73" fmla="*/ 10 h 126"/>
                  <a:gd name="T74" fmla="*/ 28 w 201"/>
                  <a:gd name="T75" fmla="*/ 10 h 126"/>
                  <a:gd name="T76" fmla="*/ 28 w 201"/>
                  <a:gd name="T77" fmla="*/ 7 h 126"/>
                  <a:gd name="T78" fmla="*/ 24 w 201"/>
                  <a:gd name="T79" fmla="*/ 7 h 126"/>
                  <a:gd name="T80" fmla="*/ 24 w 201"/>
                  <a:gd name="T81" fmla="*/ 3 h 126"/>
                  <a:gd name="T82" fmla="*/ 21 w 201"/>
                  <a:gd name="T83" fmla="*/ 3 h 126"/>
                  <a:gd name="T84" fmla="*/ 21 w 201"/>
                  <a:gd name="T85" fmla="*/ 0 h 126"/>
                  <a:gd name="T86" fmla="*/ 0 w 201"/>
                  <a:gd name="T8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1" h="126">
                    <a:moveTo>
                      <a:pt x="201" y="126"/>
                    </a:moveTo>
                    <a:lnTo>
                      <a:pt x="126" y="126"/>
                    </a:lnTo>
                    <a:lnTo>
                      <a:pt x="126" y="122"/>
                    </a:lnTo>
                    <a:lnTo>
                      <a:pt x="122" y="122"/>
                    </a:lnTo>
                    <a:lnTo>
                      <a:pt x="122" y="117"/>
                    </a:lnTo>
                    <a:lnTo>
                      <a:pt x="117" y="117"/>
                    </a:lnTo>
                    <a:lnTo>
                      <a:pt x="117" y="113"/>
                    </a:lnTo>
                    <a:lnTo>
                      <a:pt x="113" y="113"/>
                    </a:lnTo>
                    <a:lnTo>
                      <a:pt x="113" y="109"/>
                    </a:lnTo>
                    <a:lnTo>
                      <a:pt x="110" y="109"/>
                    </a:lnTo>
                    <a:lnTo>
                      <a:pt x="110" y="104"/>
                    </a:lnTo>
                    <a:lnTo>
                      <a:pt x="94" y="104"/>
                    </a:lnTo>
                    <a:lnTo>
                      <a:pt x="94" y="100"/>
                    </a:lnTo>
                    <a:lnTo>
                      <a:pt x="84" y="100"/>
                    </a:lnTo>
                    <a:lnTo>
                      <a:pt x="84" y="97"/>
                    </a:lnTo>
                    <a:lnTo>
                      <a:pt x="78" y="97"/>
                    </a:lnTo>
                    <a:lnTo>
                      <a:pt x="78" y="94"/>
                    </a:lnTo>
                    <a:lnTo>
                      <a:pt x="75" y="94"/>
                    </a:lnTo>
                    <a:lnTo>
                      <a:pt x="75" y="91"/>
                    </a:lnTo>
                    <a:lnTo>
                      <a:pt x="57" y="91"/>
                    </a:lnTo>
                    <a:lnTo>
                      <a:pt x="57" y="88"/>
                    </a:lnTo>
                    <a:lnTo>
                      <a:pt x="54" y="88"/>
                    </a:lnTo>
                    <a:lnTo>
                      <a:pt x="54" y="84"/>
                    </a:lnTo>
                    <a:lnTo>
                      <a:pt x="50" y="84"/>
                    </a:lnTo>
                    <a:lnTo>
                      <a:pt x="50" y="73"/>
                    </a:lnTo>
                    <a:lnTo>
                      <a:pt x="47" y="73"/>
                    </a:lnTo>
                    <a:lnTo>
                      <a:pt x="47" y="60"/>
                    </a:lnTo>
                    <a:lnTo>
                      <a:pt x="45" y="60"/>
                    </a:lnTo>
                    <a:lnTo>
                      <a:pt x="45" y="41"/>
                    </a:lnTo>
                    <a:lnTo>
                      <a:pt x="44" y="41"/>
                    </a:lnTo>
                    <a:lnTo>
                      <a:pt x="44" y="31"/>
                    </a:lnTo>
                    <a:lnTo>
                      <a:pt x="42" y="31"/>
                    </a:lnTo>
                    <a:lnTo>
                      <a:pt x="42" y="17"/>
                    </a:lnTo>
                    <a:lnTo>
                      <a:pt x="41" y="17"/>
                    </a:lnTo>
                    <a:lnTo>
                      <a:pt x="41" y="13"/>
                    </a:lnTo>
                    <a:lnTo>
                      <a:pt x="34" y="13"/>
                    </a:lnTo>
                    <a:lnTo>
                      <a:pt x="34" y="10"/>
                    </a:lnTo>
                    <a:lnTo>
                      <a:pt x="28" y="10"/>
                    </a:lnTo>
                    <a:lnTo>
                      <a:pt x="28" y="7"/>
                    </a:lnTo>
                    <a:lnTo>
                      <a:pt x="24" y="7"/>
                    </a:lnTo>
                    <a:lnTo>
                      <a:pt x="24" y="3"/>
                    </a:lnTo>
                    <a:lnTo>
                      <a:pt x="21" y="3"/>
                    </a:lnTo>
                    <a:lnTo>
                      <a:pt x="21" y="0"/>
                    </a:lnTo>
                    <a:lnTo>
                      <a:pt x="0" y="0"/>
                    </a:lnTo>
                  </a:path>
                </a:pathLst>
              </a:custGeom>
              <a:ln w="19050">
                <a:solidFill>
                  <a:srgbClr val="006DB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27" name="Line 30"/>
              <p:cNvSpPr>
                <a:spLocks noChangeShapeType="1"/>
              </p:cNvSpPr>
              <p:nvPr/>
            </p:nvSpPr>
            <p:spPr bwMode="auto">
              <a:xfrm>
                <a:off x="4491038" y="3746500"/>
                <a:ext cx="0" cy="47625"/>
              </a:xfrm>
              <a:prstGeom prst="line">
                <a:avLst/>
              </a:prstGeom>
              <a:ln w="19050">
                <a:solidFill>
                  <a:srgbClr val="006DB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28" name="Line 31"/>
              <p:cNvSpPr>
                <a:spLocks noChangeShapeType="1"/>
              </p:cNvSpPr>
              <p:nvPr/>
            </p:nvSpPr>
            <p:spPr bwMode="auto">
              <a:xfrm>
                <a:off x="4843463" y="3984625"/>
                <a:ext cx="0" cy="57150"/>
              </a:xfrm>
              <a:prstGeom prst="line">
                <a:avLst/>
              </a:prstGeom>
              <a:ln w="19050">
                <a:solidFill>
                  <a:srgbClr val="006DB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29" name="Line 32"/>
              <p:cNvSpPr>
                <a:spLocks noChangeShapeType="1"/>
              </p:cNvSpPr>
              <p:nvPr/>
            </p:nvSpPr>
            <p:spPr bwMode="auto">
              <a:xfrm>
                <a:off x="4862513" y="3984625"/>
                <a:ext cx="0" cy="57150"/>
              </a:xfrm>
              <a:prstGeom prst="line">
                <a:avLst/>
              </a:prstGeom>
              <a:ln w="19050">
                <a:solidFill>
                  <a:srgbClr val="006DB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30" name="Line 33"/>
              <p:cNvSpPr>
                <a:spLocks noChangeShapeType="1"/>
              </p:cNvSpPr>
              <p:nvPr/>
            </p:nvSpPr>
            <p:spPr bwMode="auto">
              <a:xfrm>
                <a:off x="4519613" y="3775075"/>
                <a:ext cx="0" cy="57150"/>
              </a:xfrm>
              <a:prstGeom prst="line">
                <a:avLst/>
              </a:prstGeom>
              <a:ln w="19050">
                <a:solidFill>
                  <a:srgbClr val="006DB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31" name="Line 34"/>
              <p:cNvSpPr>
                <a:spLocks noChangeShapeType="1"/>
              </p:cNvSpPr>
              <p:nvPr/>
            </p:nvSpPr>
            <p:spPr bwMode="auto">
              <a:xfrm>
                <a:off x="4557713" y="3775075"/>
                <a:ext cx="0" cy="57150"/>
              </a:xfrm>
              <a:prstGeom prst="line">
                <a:avLst/>
              </a:prstGeom>
              <a:ln w="19050">
                <a:solidFill>
                  <a:srgbClr val="006DB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32" name="Line 35"/>
              <p:cNvSpPr>
                <a:spLocks noChangeShapeType="1"/>
              </p:cNvSpPr>
              <p:nvPr/>
            </p:nvSpPr>
            <p:spPr bwMode="auto">
              <a:xfrm>
                <a:off x="4900613" y="3984625"/>
                <a:ext cx="0" cy="57150"/>
              </a:xfrm>
              <a:prstGeom prst="line">
                <a:avLst/>
              </a:prstGeom>
              <a:ln w="19050">
                <a:solidFill>
                  <a:srgbClr val="006DB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33" name="Line 36"/>
              <p:cNvSpPr>
                <a:spLocks noChangeShapeType="1"/>
              </p:cNvSpPr>
              <p:nvPr/>
            </p:nvSpPr>
            <p:spPr bwMode="auto">
              <a:xfrm>
                <a:off x="5043488" y="3984625"/>
                <a:ext cx="0" cy="57150"/>
              </a:xfrm>
              <a:prstGeom prst="line">
                <a:avLst/>
              </a:prstGeom>
              <a:ln w="19050">
                <a:solidFill>
                  <a:srgbClr val="006DB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34" name="Line 37"/>
              <p:cNvSpPr>
                <a:spLocks noChangeShapeType="1"/>
              </p:cNvSpPr>
              <p:nvPr/>
            </p:nvSpPr>
            <p:spPr bwMode="auto">
              <a:xfrm>
                <a:off x="5081588" y="3984625"/>
                <a:ext cx="0" cy="57150"/>
              </a:xfrm>
              <a:prstGeom prst="line">
                <a:avLst/>
              </a:prstGeom>
              <a:ln w="19050">
                <a:solidFill>
                  <a:srgbClr val="006DB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35" name="Line 38"/>
              <p:cNvSpPr>
                <a:spLocks noChangeShapeType="1"/>
              </p:cNvSpPr>
              <p:nvPr/>
            </p:nvSpPr>
            <p:spPr bwMode="auto">
              <a:xfrm>
                <a:off x="5434013" y="3984625"/>
                <a:ext cx="0" cy="57150"/>
              </a:xfrm>
              <a:prstGeom prst="line">
                <a:avLst/>
              </a:prstGeom>
              <a:ln w="19050">
                <a:solidFill>
                  <a:srgbClr val="006DB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36" name="Line 39"/>
              <p:cNvSpPr>
                <a:spLocks noChangeShapeType="1"/>
              </p:cNvSpPr>
              <p:nvPr/>
            </p:nvSpPr>
            <p:spPr bwMode="auto">
              <a:xfrm>
                <a:off x="5529263" y="3984625"/>
                <a:ext cx="0" cy="57150"/>
              </a:xfrm>
              <a:prstGeom prst="line">
                <a:avLst/>
              </a:prstGeom>
              <a:ln w="19050">
                <a:solidFill>
                  <a:srgbClr val="006DB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grpSp>
        <p:sp>
          <p:nvSpPr>
            <p:cNvPr id="24" name="Freeform 40"/>
            <p:cNvSpPr>
              <a:spLocks/>
            </p:cNvSpPr>
            <p:nvPr/>
          </p:nvSpPr>
          <p:spPr bwMode="auto">
            <a:xfrm>
              <a:off x="5494404" y="2344670"/>
              <a:ext cx="2480328" cy="1486464"/>
            </a:xfrm>
            <a:custGeom>
              <a:avLst/>
              <a:gdLst>
                <a:gd name="T0" fmla="*/ 199 w 199"/>
                <a:gd name="T1" fmla="*/ 99 h 99"/>
                <a:gd name="T2" fmla="*/ 124 w 199"/>
                <a:gd name="T3" fmla="*/ 99 h 99"/>
                <a:gd name="T4" fmla="*/ 124 w 199"/>
                <a:gd name="T5" fmla="*/ 92 h 99"/>
                <a:gd name="T6" fmla="*/ 119 w 199"/>
                <a:gd name="T7" fmla="*/ 92 h 99"/>
                <a:gd name="T8" fmla="*/ 119 w 199"/>
                <a:gd name="T9" fmla="*/ 87 h 99"/>
                <a:gd name="T10" fmla="*/ 110 w 199"/>
                <a:gd name="T11" fmla="*/ 87 h 99"/>
                <a:gd name="T12" fmla="*/ 110 w 199"/>
                <a:gd name="T13" fmla="*/ 78 h 99"/>
                <a:gd name="T14" fmla="*/ 94 w 199"/>
                <a:gd name="T15" fmla="*/ 78 h 99"/>
                <a:gd name="T16" fmla="*/ 94 w 199"/>
                <a:gd name="T17" fmla="*/ 74 h 99"/>
                <a:gd name="T18" fmla="*/ 85 w 199"/>
                <a:gd name="T19" fmla="*/ 74 h 99"/>
                <a:gd name="T20" fmla="*/ 85 w 199"/>
                <a:gd name="T21" fmla="*/ 70 h 99"/>
                <a:gd name="T22" fmla="*/ 78 w 199"/>
                <a:gd name="T23" fmla="*/ 70 h 99"/>
                <a:gd name="T24" fmla="*/ 78 w 199"/>
                <a:gd name="T25" fmla="*/ 65 h 99"/>
                <a:gd name="T26" fmla="*/ 60 w 199"/>
                <a:gd name="T27" fmla="*/ 65 h 99"/>
                <a:gd name="T28" fmla="*/ 60 w 199"/>
                <a:gd name="T29" fmla="*/ 60 h 99"/>
                <a:gd name="T30" fmla="*/ 54 w 199"/>
                <a:gd name="T31" fmla="*/ 60 h 99"/>
                <a:gd name="T32" fmla="*/ 54 w 199"/>
                <a:gd name="T33" fmla="*/ 56 h 99"/>
                <a:gd name="T34" fmla="*/ 49 w 199"/>
                <a:gd name="T35" fmla="*/ 56 h 99"/>
                <a:gd name="T36" fmla="*/ 49 w 199"/>
                <a:gd name="T37" fmla="*/ 45 h 99"/>
                <a:gd name="T38" fmla="*/ 45 w 199"/>
                <a:gd name="T39" fmla="*/ 45 h 99"/>
                <a:gd name="T40" fmla="*/ 45 w 199"/>
                <a:gd name="T41" fmla="*/ 30 h 99"/>
                <a:gd name="T42" fmla="*/ 43 w 199"/>
                <a:gd name="T43" fmla="*/ 30 h 99"/>
                <a:gd name="T44" fmla="*/ 43 w 199"/>
                <a:gd name="T45" fmla="*/ 25 h 99"/>
                <a:gd name="T46" fmla="*/ 35 w 199"/>
                <a:gd name="T47" fmla="*/ 25 h 99"/>
                <a:gd name="T48" fmla="*/ 35 w 199"/>
                <a:gd name="T49" fmla="*/ 21 h 99"/>
                <a:gd name="T50" fmla="*/ 32 w 199"/>
                <a:gd name="T51" fmla="*/ 21 h 99"/>
                <a:gd name="T52" fmla="*/ 32 w 199"/>
                <a:gd name="T53" fmla="*/ 15 h 99"/>
                <a:gd name="T54" fmla="*/ 25 w 199"/>
                <a:gd name="T55" fmla="*/ 15 h 99"/>
                <a:gd name="T56" fmla="*/ 25 w 199"/>
                <a:gd name="T57" fmla="*/ 12 h 99"/>
                <a:gd name="T58" fmla="*/ 22 w 199"/>
                <a:gd name="T59" fmla="*/ 12 h 99"/>
                <a:gd name="T60" fmla="*/ 22 w 199"/>
                <a:gd name="T61" fmla="*/ 0 h 99"/>
                <a:gd name="T62" fmla="*/ 0 w 199"/>
                <a:gd name="T63"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 h="99">
                  <a:moveTo>
                    <a:pt x="199" y="99"/>
                  </a:moveTo>
                  <a:lnTo>
                    <a:pt x="124" y="99"/>
                  </a:lnTo>
                  <a:lnTo>
                    <a:pt x="124" y="92"/>
                  </a:lnTo>
                  <a:lnTo>
                    <a:pt x="119" y="92"/>
                  </a:lnTo>
                  <a:lnTo>
                    <a:pt x="119" y="87"/>
                  </a:lnTo>
                  <a:lnTo>
                    <a:pt x="110" y="87"/>
                  </a:lnTo>
                  <a:lnTo>
                    <a:pt x="110" y="78"/>
                  </a:lnTo>
                  <a:lnTo>
                    <a:pt x="94" y="78"/>
                  </a:lnTo>
                  <a:lnTo>
                    <a:pt x="94" y="74"/>
                  </a:lnTo>
                  <a:lnTo>
                    <a:pt x="85" y="74"/>
                  </a:lnTo>
                  <a:lnTo>
                    <a:pt x="85" y="70"/>
                  </a:lnTo>
                  <a:lnTo>
                    <a:pt x="78" y="70"/>
                  </a:lnTo>
                  <a:lnTo>
                    <a:pt x="78" y="65"/>
                  </a:lnTo>
                  <a:lnTo>
                    <a:pt x="60" y="65"/>
                  </a:lnTo>
                  <a:lnTo>
                    <a:pt x="60" y="60"/>
                  </a:lnTo>
                  <a:lnTo>
                    <a:pt x="54" y="60"/>
                  </a:lnTo>
                  <a:lnTo>
                    <a:pt x="54" y="56"/>
                  </a:lnTo>
                  <a:lnTo>
                    <a:pt x="49" y="56"/>
                  </a:lnTo>
                  <a:lnTo>
                    <a:pt x="49" y="45"/>
                  </a:lnTo>
                  <a:lnTo>
                    <a:pt x="45" y="45"/>
                  </a:lnTo>
                  <a:lnTo>
                    <a:pt x="45" y="30"/>
                  </a:lnTo>
                  <a:lnTo>
                    <a:pt x="43" y="30"/>
                  </a:lnTo>
                  <a:lnTo>
                    <a:pt x="43" y="25"/>
                  </a:lnTo>
                  <a:lnTo>
                    <a:pt x="35" y="25"/>
                  </a:lnTo>
                  <a:lnTo>
                    <a:pt x="35" y="21"/>
                  </a:lnTo>
                  <a:lnTo>
                    <a:pt x="32" y="21"/>
                  </a:lnTo>
                  <a:lnTo>
                    <a:pt x="32" y="15"/>
                  </a:lnTo>
                  <a:lnTo>
                    <a:pt x="25" y="15"/>
                  </a:lnTo>
                  <a:lnTo>
                    <a:pt x="25" y="12"/>
                  </a:lnTo>
                  <a:lnTo>
                    <a:pt x="22" y="12"/>
                  </a:lnTo>
                  <a:lnTo>
                    <a:pt x="22" y="0"/>
                  </a:lnTo>
                  <a:lnTo>
                    <a:pt x="0" y="0"/>
                  </a:lnTo>
                </a:path>
              </a:pathLst>
            </a:custGeom>
            <a:ln w="19050">
              <a:solidFill>
                <a:schemeClr val="accent5"/>
              </a:solidFill>
              <a:prstDash val="dash"/>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25" name="TextBox 24"/>
            <p:cNvSpPr txBox="1"/>
            <p:nvPr/>
          </p:nvSpPr>
          <p:spPr>
            <a:xfrm>
              <a:off x="6308502" y="2735069"/>
              <a:ext cx="2515432" cy="246221"/>
            </a:xfrm>
            <a:prstGeom prst="rect">
              <a:avLst/>
            </a:prstGeom>
            <a:noFill/>
          </p:spPr>
          <p:txBody>
            <a:bodyPr wrap="none" rtlCol="0">
              <a:spAutoFit/>
            </a:bodyPr>
            <a:lstStyle/>
            <a:p>
              <a:r>
                <a:rPr lang="en-US" sz="1000" dirty="0" smtClean="0">
                  <a:solidFill>
                    <a:srgbClr val="363636"/>
                  </a:solidFill>
                </a:rPr>
                <a:t>Median PFS </a:t>
              </a:r>
              <a:r>
                <a:rPr lang="en-US" sz="1000" dirty="0">
                  <a:solidFill>
                    <a:srgbClr val="363636"/>
                  </a:solidFill>
                </a:rPr>
                <a:t>3.0 months (</a:t>
              </a:r>
              <a:r>
                <a:rPr lang="en-US" sz="1000" dirty="0" smtClean="0">
                  <a:solidFill>
                    <a:srgbClr val="363636"/>
                  </a:solidFill>
                </a:rPr>
                <a:t>95%CI 2.7, 5.0)</a:t>
              </a:r>
              <a:endParaRPr lang="en-US" sz="1000" dirty="0">
                <a:solidFill>
                  <a:srgbClr val="363636"/>
                </a:solidFill>
              </a:endParaRPr>
            </a:p>
          </p:txBody>
        </p:sp>
      </p:grpSp>
      <p:sp>
        <p:nvSpPr>
          <p:cNvPr id="122" name="Rectangle 121"/>
          <p:cNvSpPr/>
          <p:nvPr/>
        </p:nvSpPr>
        <p:spPr>
          <a:xfrm>
            <a:off x="1420094" y="6116321"/>
            <a:ext cx="6176460" cy="261610"/>
          </a:xfrm>
          <a:prstGeom prst="rect">
            <a:avLst/>
          </a:prstGeom>
        </p:spPr>
        <p:txBody>
          <a:bodyPr wrap="square">
            <a:spAutoFit/>
          </a:bodyPr>
          <a:lstStyle/>
          <a:p>
            <a:r>
              <a:rPr lang="en-US" sz="1100" dirty="0" smtClean="0">
                <a:solidFill>
                  <a:srgbClr val="363636"/>
                </a:solidFill>
              </a:rPr>
              <a:t>ASPS, alveolar soft part sarcoma</a:t>
            </a:r>
            <a:endParaRPr lang="en-US" sz="1100" dirty="0">
              <a:solidFill>
                <a:srgbClr val="363636"/>
              </a:solidFill>
            </a:endParaRPr>
          </a:p>
        </p:txBody>
      </p:sp>
    </p:spTree>
    <p:custDataLst>
      <p:tags r:id="rId1"/>
    </p:custDataLst>
    <p:extLst>
      <p:ext uri="{BB962C8B-B14F-4D97-AF65-F5344CB8AC3E}">
        <p14:creationId xmlns:p14="http://schemas.microsoft.com/office/powerpoint/2010/main" val="17062277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228600"/>
            <a:ext cx="7440283" cy="939801"/>
          </a:xfrm>
        </p:spPr>
        <p:txBody>
          <a:bodyPr/>
          <a:lstStyle/>
          <a:p>
            <a:r>
              <a:rPr lang="en-US" sz="1800" dirty="0" smtClean="0">
                <a:solidFill>
                  <a:schemeClr val="bg1"/>
                </a:solidFill>
              </a:rPr>
              <a:t>010: A phase II multi-arm study to test the efficacy of durvalumab and tremelimumab in multiple sarcoma subtypes – </a:t>
            </a:r>
            <a:r>
              <a:rPr lang="en-US" sz="1800" dirty="0" err="1" smtClean="0">
                <a:solidFill>
                  <a:schemeClr val="bg1"/>
                </a:solidFill>
              </a:rPr>
              <a:t>Somaiah</a:t>
            </a:r>
            <a:r>
              <a:rPr lang="en-US" sz="1800" dirty="0" smtClean="0">
                <a:solidFill>
                  <a:schemeClr val="bg1"/>
                </a:solidFill>
              </a:rPr>
              <a:t> N, et al</a:t>
            </a:r>
            <a:endParaRPr lang="en-US" sz="1800" dirty="0">
              <a:solidFill>
                <a:schemeClr val="bg1"/>
              </a:solidFill>
            </a:endParaRPr>
          </a:p>
        </p:txBody>
      </p:sp>
      <p:sp>
        <p:nvSpPr>
          <p:cNvPr id="5123" name="Rectangle 3"/>
          <p:cNvSpPr>
            <a:spLocks noGrp="1" noChangeArrowheads="1"/>
          </p:cNvSpPr>
          <p:nvPr>
            <p:ph type="body" idx="1"/>
          </p:nvPr>
        </p:nvSpPr>
        <p:spPr/>
        <p:txBody>
          <a:bodyPr/>
          <a:lstStyle/>
          <a:p>
            <a:pPr marL="0" indent="0">
              <a:buNone/>
            </a:pPr>
            <a:r>
              <a:rPr lang="en-US" b="1" dirty="0" smtClean="0">
                <a:solidFill>
                  <a:schemeClr val="bg1"/>
                </a:solidFill>
              </a:rPr>
              <a:t>KEY RESULTS (CONT.)</a:t>
            </a:r>
          </a:p>
          <a:p>
            <a:r>
              <a:rPr lang="en-US" dirty="0" smtClean="0"/>
              <a:t>Grade </a:t>
            </a:r>
            <a:r>
              <a:rPr lang="en-US" dirty="0" smtClean="0">
                <a:latin typeface="Arial"/>
                <a:cs typeface="Arial"/>
              </a:rPr>
              <a:t>≥</a:t>
            </a:r>
            <a:r>
              <a:rPr lang="en-US" dirty="0" smtClean="0"/>
              <a:t>3 AEs were reported in 13 (27%) patients with 26 events </a:t>
            </a:r>
          </a:p>
          <a:p>
            <a:r>
              <a:rPr lang="en-US" dirty="0" smtClean="0"/>
              <a:t>Most AEs occurred during the first two cycles of durvalumab plus tremelimumab</a:t>
            </a:r>
          </a:p>
          <a:p>
            <a:pPr marL="0" indent="0">
              <a:spcBef>
                <a:spcPts val="20000"/>
              </a:spcBef>
              <a:buNone/>
            </a:pPr>
            <a:r>
              <a:rPr lang="en-US" b="1" dirty="0" smtClean="0">
                <a:solidFill>
                  <a:schemeClr val="bg1"/>
                </a:solidFill>
              </a:rPr>
              <a:t>CONCLUSION</a:t>
            </a:r>
          </a:p>
          <a:p>
            <a:r>
              <a:rPr lang="en-US" dirty="0" smtClean="0"/>
              <a:t>In heavily pre-treated patients with metastatic STS, durvalumab plus tremelimumab provided a modest response rate (12.5%) with higher responses in undifferentiated pleomorphic sarcoma, angiosarcoma and </a:t>
            </a:r>
            <a:r>
              <a:rPr lang="en-US" dirty="0"/>
              <a:t>alveolar soft part sarcoma</a:t>
            </a:r>
          </a:p>
        </p:txBody>
      </p:sp>
      <p:sp>
        <p:nvSpPr>
          <p:cNvPr id="6" name="Text Box 4"/>
          <p:cNvSpPr txBox="1">
            <a:spLocks noChangeArrowheads="1"/>
          </p:cNvSpPr>
          <p:nvPr/>
        </p:nvSpPr>
        <p:spPr bwMode="auto">
          <a:xfrm>
            <a:off x="2915475" y="6474897"/>
            <a:ext cx="600786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US" sz="1200" dirty="0" err="1" smtClean="0">
                <a:solidFill>
                  <a:srgbClr val="000000"/>
                </a:solidFill>
              </a:rPr>
              <a:t>Somaiah</a:t>
            </a:r>
            <a:r>
              <a:rPr lang="en-US" sz="1200" dirty="0" smtClean="0">
                <a:solidFill>
                  <a:srgbClr val="000000"/>
                </a:solidFill>
              </a:rPr>
              <a:t> N et al. CTOS 2017 Annual Meeting, November 8–11, Maui, Hawaii; Paper 010</a:t>
            </a:r>
            <a:endParaRPr lang="en-US" sz="1200" dirty="0">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974987775"/>
              </p:ext>
            </p:extLst>
          </p:nvPr>
        </p:nvGraphicFramePr>
        <p:xfrm>
          <a:off x="1152379" y="2409874"/>
          <a:ext cx="6839243" cy="2316871"/>
        </p:xfrm>
        <a:graphic>
          <a:graphicData uri="http://schemas.openxmlformats.org/drawingml/2006/table">
            <a:tbl>
              <a:tblPr firstRow="1" bandRow="1">
                <a:tableStyleId>{69012ECD-51FC-41F1-AA8D-1B2483CD663E}</a:tableStyleId>
              </a:tblPr>
              <a:tblGrid>
                <a:gridCol w="2323513"/>
                <a:gridCol w="2257865"/>
                <a:gridCol w="2257865"/>
              </a:tblGrid>
              <a:tr h="305191">
                <a:tc>
                  <a:txBody>
                    <a:bodyPr/>
                    <a:lstStyle/>
                    <a:p>
                      <a:r>
                        <a:rPr lang="en-US" sz="1400" noProof="0" dirty="0" smtClean="0">
                          <a:solidFill>
                            <a:schemeClr val="tx2"/>
                          </a:solidFill>
                        </a:rPr>
                        <a:t>AE</a:t>
                      </a:r>
                      <a:endParaRPr lang="en-US" sz="1400" noProof="0" dirty="0">
                        <a:solidFill>
                          <a:schemeClr val="tx2"/>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noProof="0" dirty="0" smtClean="0">
                          <a:solidFill>
                            <a:schemeClr val="tx2"/>
                          </a:solidFill>
                        </a:rPr>
                        <a:t>Grade 1 or 2, n</a:t>
                      </a:r>
                      <a:endParaRPr lang="en-US" sz="1400" noProof="0" dirty="0">
                        <a:solidFill>
                          <a:schemeClr val="tx2"/>
                        </a:solidFill>
                      </a:endParaRPr>
                    </a:p>
                  </a:txBody>
                  <a:tcPr/>
                </a:tc>
                <a:tc>
                  <a:txBody>
                    <a:bodyPr/>
                    <a:lstStyle/>
                    <a:p>
                      <a:pPr algn="ctr"/>
                      <a:r>
                        <a:rPr lang="en-US" sz="1400" noProof="0" dirty="0" smtClean="0">
                          <a:solidFill>
                            <a:schemeClr val="tx2"/>
                          </a:solidFill>
                        </a:rPr>
                        <a:t>Grade 3, n</a:t>
                      </a:r>
                      <a:endParaRPr lang="en-US" sz="1400" noProof="0" dirty="0">
                        <a:solidFill>
                          <a:schemeClr val="tx2"/>
                        </a:solidFill>
                      </a:endParaRPr>
                    </a:p>
                  </a:txBody>
                  <a:tcPr/>
                </a:tc>
              </a:tr>
              <a:tr h="370840">
                <a:tc>
                  <a:txBody>
                    <a:bodyPr/>
                    <a:lstStyle/>
                    <a:p>
                      <a:r>
                        <a:rPr lang="en-US" sz="1400" noProof="0" dirty="0" smtClean="0"/>
                        <a:t>Diarrhea</a:t>
                      </a:r>
                    </a:p>
                    <a:p>
                      <a:r>
                        <a:rPr lang="en-US" sz="1400" noProof="0" dirty="0" smtClean="0"/>
                        <a:t>Endocrinopathies</a:t>
                      </a:r>
                      <a:endParaRPr lang="en-US" sz="1400" baseline="0" noProof="0" dirty="0" smtClean="0"/>
                    </a:p>
                    <a:p>
                      <a:r>
                        <a:rPr lang="en-US" sz="1400" baseline="0" noProof="0" dirty="0" smtClean="0"/>
                        <a:t>Nausea</a:t>
                      </a:r>
                    </a:p>
                    <a:p>
                      <a:r>
                        <a:rPr lang="en-US" sz="1400" baseline="0" noProof="0" dirty="0" smtClean="0"/>
                        <a:t>Hyperglycemia</a:t>
                      </a:r>
                    </a:p>
                    <a:p>
                      <a:r>
                        <a:rPr lang="en-US" sz="1400" baseline="0" noProof="0" dirty="0" smtClean="0"/>
                        <a:t>Rash</a:t>
                      </a:r>
                    </a:p>
                    <a:p>
                      <a:r>
                        <a:rPr lang="en-US" sz="1400" baseline="0" noProof="0" dirty="0" smtClean="0"/>
                        <a:t>Pneumonitis</a:t>
                      </a:r>
                    </a:p>
                    <a:p>
                      <a:r>
                        <a:rPr lang="en-US" sz="1400" baseline="0" noProof="0" dirty="0" smtClean="0"/>
                        <a:t>Increased lipase</a:t>
                      </a:r>
                    </a:p>
                    <a:p>
                      <a:r>
                        <a:rPr lang="en-US" sz="1400" baseline="0" noProof="0" dirty="0" smtClean="0"/>
                        <a:t>Colitis/diarrhea</a:t>
                      </a:r>
                    </a:p>
                    <a:p>
                      <a:r>
                        <a:rPr lang="en-US" sz="1400" baseline="0" noProof="0" dirty="0" smtClean="0"/>
                        <a:t>Myocarditis</a:t>
                      </a:r>
                    </a:p>
                  </a:txBody>
                  <a:tcPr/>
                </a:tc>
                <a:tc>
                  <a:txBody>
                    <a:bodyPr/>
                    <a:lstStyle/>
                    <a:p>
                      <a:pPr algn="ctr"/>
                      <a:r>
                        <a:rPr lang="en-US" sz="1400" noProof="0" dirty="0" smtClean="0"/>
                        <a:t>20</a:t>
                      </a:r>
                    </a:p>
                    <a:p>
                      <a:pPr algn="ctr"/>
                      <a:r>
                        <a:rPr lang="en-US" sz="1400" baseline="0" noProof="0" dirty="0" smtClean="0"/>
                        <a:t>16</a:t>
                      </a:r>
                    </a:p>
                    <a:p>
                      <a:pPr algn="ctr"/>
                      <a:r>
                        <a:rPr lang="en-US" sz="1400" baseline="0" noProof="0" dirty="0" smtClean="0"/>
                        <a:t>14</a:t>
                      </a:r>
                    </a:p>
                    <a:p>
                      <a:pPr algn="ctr"/>
                      <a:r>
                        <a:rPr lang="en-US" sz="1400" baseline="0" noProof="0" dirty="0" smtClean="0"/>
                        <a:t>10</a:t>
                      </a:r>
                    </a:p>
                    <a:p>
                      <a:pPr algn="ctr"/>
                      <a:r>
                        <a:rPr lang="en-US" sz="1400" baseline="0" noProof="0" dirty="0" smtClean="0"/>
                        <a:t>9</a:t>
                      </a:r>
                    </a:p>
                    <a:p>
                      <a:pPr algn="ctr"/>
                      <a:r>
                        <a:rPr lang="en-US" sz="1400" baseline="0" noProof="0" dirty="0" smtClean="0"/>
                        <a:t>3</a:t>
                      </a:r>
                    </a:p>
                    <a:p>
                      <a:pPr algn="ctr"/>
                      <a:r>
                        <a:rPr lang="en-US" sz="1400" baseline="0" noProof="0" dirty="0" smtClean="0"/>
                        <a:t>2</a:t>
                      </a:r>
                    </a:p>
                    <a:p>
                      <a:pPr algn="ctr"/>
                      <a:r>
                        <a:rPr lang="en-US" sz="1400" baseline="0" noProof="0" dirty="0" smtClean="0"/>
                        <a:t>-</a:t>
                      </a:r>
                    </a:p>
                    <a:p>
                      <a:pPr algn="ctr"/>
                      <a:r>
                        <a:rPr lang="en-US" sz="1400" baseline="0" noProof="0" dirty="0" smtClean="0"/>
                        <a:t>-</a:t>
                      </a:r>
                      <a:endParaRPr lang="en-US" sz="1400" noProof="0" dirty="0"/>
                    </a:p>
                  </a:txBody>
                  <a:tcPr/>
                </a:tc>
                <a:tc>
                  <a:txBody>
                    <a:bodyPr/>
                    <a:lstStyle/>
                    <a:p>
                      <a:pPr algn="ctr"/>
                      <a:r>
                        <a:rPr lang="en-US" sz="1400" noProof="0" dirty="0" smtClean="0"/>
                        <a:t>-</a:t>
                      </a:r>
                    </a:p>
                    <a:p>
                      <a:pPr algn="ctr"/>
                      <a:r>
                        <a:rPr lang="en-US" sz="1400" noProof="0" dirty="0" smtClean="0"/>
                        <a:t>3</a:t>
                      </a:r>
                    </a:p>
                    <a:p>
                      <a:pPr algn="ctr"/>
                      <a:r>
                        <a:rPr lang="en-US" sz="1400" noProof="0" dirty="0" smtClean="0"/>
                        <a:t>-</a:t>
                      </a:r>
                    </a:p>
                    <a:p>
                      <a:pPr algn="ctr"/>
                      <a:r>
                        <a:rPr lang="en-US" sz="1400" noProof="0" dirty="0" smtClean="0"/>
                        <a:t>-</a:t>
                      </a:r>
                    </a:p>
                    <a:p>
                      <a:pPr algn="ctr"/>
                      <a:r>
                        <a:rPr lang="en-US" sz="1400" noProof="0" dirty="0" smtClean="0"/>
                        <a:t>-</a:t>
                      </a:r>
                    </a:p>
                    <a:p>
                      <a:pPr algn="ctr"/>
                      <a:r>
                        <a:rPr lang="en-US" sz="1400" noProof="0" dirty="0" smtClean="0"/>
                        <a:t>7</a:t>
                      </a:r>
                    </a:p>
                    <a:p>
                      <a:pPr algn="ctr"/>
                      <a:r>
                        <a:rPr lang="en-US" sz="1400" noProof="0" dirty="0" smtClean="0"/>
                        <a:t>4</a:t>
                      </a:r>
                    </a:p>
                    <a:p>
                      <a:pPr algn="ctr"/>
                      <a:r>
                        <a:rPr lang="en-US" sz="1400" noProof="0" dirty="0" smtClean="0"/>
                        <a:t>5</a:t>
                      </a:r>
                    </a:p>
                    <a:p>
                      <a:pPr algn="ctr"/>
                      <a:r>
                        <a:rPr lang="en-US" sz="1400" noProof="0" dirty="0" smtClean="0"/>
                        <a:t>2</a:t>
                      </a:r>
                      <a:endParaRPr lang="en-US" sz="1400" noProof="0" dirty="0"/>
                    </a:p>
                  </a:txBody>
                  <a:tcPr/>
                </a:tc>
              </a:tr>
            </a:tbl>
          </a:graphicData>
        </a:graphic>
      </p:graphicFrame>
    </p:spTree>
    <p:custDataLst>
      <p:tags r:id="rId1"/>
    </p:custDataLst>
    <p:extLst>
      <p:ext uri="{BB962C8B-B14F-4D97-AF65-F5344CB8AC3E}">
        <p14:creationId xmlns:p14="http://schemas.microsoft.com/office/powerpoint/2010/main" val="7590918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228600"/>
            <a:ext cx="7888857" cy="939801"/>
          </a:xfrm>
        </p:spPr>
        <p:txBody>
          <a:bodyPr/>
          <a:lstStyle/>
          <a:p>
            <a:r>
              <a:rPr lang="en-US" sz="1800" dirty="0" smtClean="0">
                <a:solidFill>
                  <a:schemeClr val="bg1"/>
                </a:solidFill>
              </a:rPr>
              <a:t>018: Benefit of adjuvant chemotherapy combined </a:t>
            </a:r>
            <a:br>
              <a:rPr lang="en-US" sz="1800" dirty="0" smtClean="0">
                <a:solidFill>
                  <a:schemeClr val="bg1"/>
                </a:solidFill>
              </a:rPr>
            </a:br>
            <a:r>
              <a:rPr lang="en-US" sz="1800" dirty="0" smtClean="0">
                <a:solidFill>
                  <a:schemeClr val="bg1"/>
                </a:solidFill>
              </a:rPr>
              <a:t>with accelerated radiotherapy in high-risk soft tissue sarcoma </a:t>
            </a:r>
            <a:br>
              <a:rPr lang="en-US" sz="1800" dirty="0" smtClean="0">
                <a:solidFill>
                  <a:schemeClr val="bg1"/>
                </a:solidFill>
              </a:rPr>
            </a:br>
            <a:r>
              <a:rPr lang="en-US" sz="1800" dirty="0" smtClean="0">
                <a:solidFill>
                  <a:schemeClr val="bg1"/>
                </a:solidFill>
              </a:rPr>
              <a:t>defined by size, vascular invasion, necrosis and growth pattern – a Scandinavian Sarcoma Group Study (SSG XX) – </a:t>
            </a:r>
            <a:r>
              <a:rPr lang="en-US" sz="1800" dirty="0" err="1" smtClean="0">
                <a:solidFill>
                  <a:schemeClr val="bg1"/>
                </a:solidFill>
              </a:rPr>
              <a:t>Sundby</a:t>
            </a:r>
            <a:r>
              <a:rPr lang="en-US" sz="1800" dirty="0" smtClean="0">
                <a:solidFill>
                  <a:schemeClr val="bg1"/>
                </a:solidFill>
              </a:rPr>
              <a:t> Hall K, et al</a:t>
            </a:r>
            <a:endParaRPr lang="en-US" sz="1800" dirty="0">
              <a:solidFill>
                <a:schemeClr val="bg1"/>
              </a:solidFill>
            </a:endParaRPr>
          </a:p>
        </p:txBody>
      </p:sp>
      <p:sp>
        <p:nvSpPr>
          <p:cNvPr id="5123" name="Rectangle 3"/>
          <p:cNvSpPr>
            <a:spLocks noGrp="1" noChangeArrowheads="1"/>
          </p:cNvSpPr>
          <p:nvPr>
            <p:ph type="body" idx="1"/>
          </p:nvPr>
        </p:nvSpPr>
        <p:spPr/>
        <p:txBody>
          <a:bodyPr/>
          <a:lstStyle/>
          <a:p>
            <a:pPr marL="0" indent="0">
              <a:buNone/>
            </a:pPr>
            <a:r>
              <a:rPr lang="en-US" b="1" dirty="0" smtClean="0">
                <a:solidFill>
                  <a:schemeClr val="bg1"/>
                </a:solidFill>
              </a:rPr>
              <a:t>STUDY OBJECTIVE </a:t>
            </a:r>
          </a:p>
          <a:p>
            <a:r>
              <a:rPr lang="en-US" dirty="0" smtClean="0"/>
              <a:t>To assess the use of adjuvant chemoradiotherapy in high-risk soft tissue sarcoma (STS) patients in a Scandinavian Sarcoma Group study</a:t>
            </a:r>
          </a:p>
        </p:txBody>
      </p:sp>
      <p:sp>
        <p:nvSpPr>
          <p:cNvPr id="7" name="Text Box 4"/>
          <p:cNvSpPr txBox="1">
            <a:spLocks noChangeArrowheads="1"/>
          </p:cNvSpPr>
          <p:nvPr/>
        </p:nvSpPr>
        <p:spPr bwMode="auto">
          <a:xfrm>
            <a:off x="2702276" y="6474897"/>
            <a:ext cx="62210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US" sz="1200" dirty="0" err="1" smtClean="0">
                <a:solidFill>
                  <a:srgbClr val="000000"/>
                </a:solidFill>
              </a:rPr>
              <a:t>Sundby</a:t>
            </a:r>
            <a:r>
              <a:rPr lang="en-US" sz="1200" dirty="0" smtClean="0">
                <a:solidFill>
                  <a:srgbClr val="000000"/>
                </a:solidFill>
              </a:rPr>
              <a:t> Hall K et al. CTOS 2017 Annual Meeting, November 8–11, Maui, Hawaii; Paper 018</a:t>
            </a:r>
            <a:endParaRPr lang="en-US" sz="1200" dirty="0">
              <a:solidFill>
                <a:srgbClr val="000000"/>
              </a:solidFill>
            </a:endParaRPr>
          </a:p>
        </p:txBody>
      </p:sp>
      <p:sp>
        <p:nvSpPr>
          <p:cNvPr id="8" name="AutoShape 8"/>
          <p:cNvSpPr>
            <a:spLocks noChangeArrowheads="1"/>
          </p:cNvSpPr>
          <p:nvPr/>
        </p:nvSpPr>
        <p:spPr bwMode="auto">
          <a:xfrm>
            <a:off x="3743867" y="2525958"/>
            <a:ext cx="5331125" cy="761718"/>
          </a:xfrm>
          <a:prstGeom prst="roundRect">
            <a:avLst>
              <a:gd name="adj" fmla="val 16667"/>
            </a:avLst>
          </a:prstGeom>
          <a:solidFill>
            <a:srgbClr val="006DB0"/>
          </a:solidFill>
          <a:ln w="9525" algn="ctr">
            <a:noFill/>
            <a:round/>
            <a:headEnd/>
            <a:tailEnd/>
          </a:ln>
        </p:spPr>
        <p:txBody>
          <a:bodyPr lIns="90488" tIns="0" rIns="90488" bIns="0" anchor="ctr"/>
          <a:lstStyle/>
          <a:p>
            <a:pPr algn="ctr" defTabSz="892175" eaLnBrk="0" hangingPunct="0"/>
            <a:r>
              <a:rPr lang="en-US" altLang="zh-CN" sz="1200" b="1" dirty="0" smtClean="0">
                <a:solidFill>
                  <a:srgbClr val="FFFFFF"/>
                </a:solidFill>
                <a:latin typeface="Arial" panose="020B0604020202020204" pitchFamily="34" charset="0"/>
                <a:cs typeface="Arial" panose="020B0604020202020204" pitchFamily="34" charset="0"/>
              </a:rPr>
              <a:t>Arm 1 </a:t>
            </a:r>
            <a:r>
              <a:rPr lang="en-US" altLang="zh-CN" sz="1200" dirty="0" smtClean="0">
                <a:solidFill>
                  <a:srgbClr val="FFFFFF"/>
                </a:solidFill>
                <a:latin typeface="Arial" panose="020B0604020202020204" pitchFamily="34" charset="0"/>
                <a:cs typeface="Arial" panose="020B0604020202020204" pitchFamily="34" charset="0"/>
              </a:rPr>
              <a:t>(Wide margin for subcutaneous tumor or wide margin for radically amputated patients regardless of tumor depth)</a:t>
            </a:r>
          </a:p>
          <a:p>
            <a:pPr algn="ctr" defTabSz="892175" eaLnBrk="0" hangingPunct="0"/>
            <a:r>
              <a:rPr lang="en-US" altLang="zh-CN" sz="1200" dirty="0" smtClean="0">
                <a:solidFill>
                  <a:srgbClr val="FFFFFF"/>
                </a:solidFill>
                <a:latin typeface="Arial" panose="020B0604020202020204" pitchFamily="34" charset="0"/>
                <a:cs typeface="Arial" panose="020B0604020202020204" pitchFamily="34" charset="0"/>
              </a:rPr>
              <a:t>Chemotherapy* 6 cycles</a:t>
            </a:r>
            <a:endParaRPr lang="en-US" altLang="zh-CN" sz="1200" dirty="0">
              <a:solidFill>
                <a:srgbClr val="FFFFFF"/>
              </a:solidFill>
              <a:latin typeface="Arial" panose="020B0604020202020204" pitchFamily="34" charset="0"/>
              <a:cs typeface="Arial" panose="020B0604020202020204" pitchFamily="34" charset="0"/>
            </a:endParaRPr>
          </a:p>
        </p:txBody>
      </p:sp>
      <p:sp>
        <p:nvSpPr>
          <p:cNvPr id="9" name="AutoShape 8"/>
          <p:cNvSpPr>
            <a:spLocks noChangeArrowheads="1"/>
          </p:cNvSpPr>
          <p:nvPr/>
        </p:nvSpPr>
        <p:spPr bwMode="auto">
          <a:xfrm>
            <a:off x="3743867" y="3495434"/>
            <a:ext cx="5331125" cy="769616"/>
          </a:xfrm>
          <a:prstGeom prst="roundRect">
            <a:avLst>
              <a:gd name="adj" fmla="val 16667"/>
            </a:avLst>
          </a:prstGeom>
          <a:solidFill>
            <a:srgbClr val="62C4EE"/>
          </a:solidFill>
          <a:ln w="38100" algn="ctr">
            <a:noFill/>
            <a:round/>
            <a:headEnd/>
            <a:tailEnd/>
          </a:ln>
        </p:spPr>
        <p:txBody>
          <a:bodyPr lIns="90488" tIns="0" rIns="90488" bIns="0" anchor="ctr"/>
          <a:lstStyle/>
          <a:p>
            <a:pPr algn="ctr" defTabSz="892175" eaLnBrk="0" hangingPunct="0"/>
            <a:r>
              <a:rPr lang="en-US" altLang="zh-CN" sz="1200" b="1" dirty="0" smtClean="0">
                <a:solidFill>
                  <a:srgbClr val="FFFFFF"/>
                </a:solidFill>
                <a:latin typeface="Arial" panose="020B0604020202020204" pitchFamily="34" charset="0"/>
                <a:cs typeface="Arial" panose="020B0604020202020204" pitchFamily="34" charset="0"/>
              </a:rPr>
              <a:t>Arm 2 </a:t>
            </a:r>
            <a:r>
              <a:rPr lang="en-US" altLang="zh-CN" sz="1200" dirty="0" smtClean="0">
                <a:solidFill>
                  <a:srgbClr val="FFFFFF"/>
                </a:solidFill>
                <a:latin typeface="Arial" panose="020B0604020202020204" pitchFamily="34" charset="0"/>
                <a:cs typeface="Arial" panose="020B0604020202020204" pitchFamily="34" charset="0"/>
              </a:rPr>
              <a:t>(Marginal margin for </a:t>
            </a:r>
            <a:r>
              <a:rPr lang="en-US" altLang="zh-CN" sz="1200" dirty="0">
                <a:solidFill>
                  <a:srgbClr val="FFFFFF"/>
                </a:solidFill>
                <a:latin typeface="Arial" panose="020B0604020202020204" pitchFamily="34" charset="0"/>
                <a:cs typeface="Arial" panose="020B0604020202020204" pitchFamily="34" charset="0"/>
              </a:rPr>
              <a:t>subcutaneous or </a:t>
            </a:r>
            <a:r>
              <a:rPr lang="en-US" altLang="zh-CN" sz="1200" dirty="0" smtClean="0">
                <a:solidFill>
                  <a:srgbClr val="FFFFFF"/>
                </a:solidFill>
                <a:latin typeface="Arial" panose="020B0604020202020204" pitchFamily="34" charset="0"/>
                <a:cs typeface="Arial" panose="020B0604020202020204" pitchFamily="34" charset="0"/>
              </a:rPr>
              <a:t>deep tumor, </a:t>
            </a:r>
            <a:br>
              <a:rPr lang="en-US" altLang="zh-CN" sz="1200" dirty="0" smtClean="0">
                <a:solidFill>
                  <a:srgbClr val="FFFFFF"/>
                </a:solidFill>
                <a:latin typeface="Arial" panose="020B0604020202020204" pitchFamily="34" charset="0"/>
                <a:cs typeface="Arial" panose="020B0604020202020204" pitchFamily="34" charset="0"/>
              </a:rPr>
            </a:br>
            <a:r>
              <a:rPr lang="en-US" altLang="zh-CN" sz="1200" dirty="0" smtClean="0">
                <a:solidFill>
                  <a:srgbClr val="FFFFFF"/>
                </a:solidFill>
                <a:latin typeface="Arial" panose="020B0604020202020204" pitchFamily="34" charset="0"/>
                <a:cs typeface="Arial" panose="020B0604020202020204" pitchFamily="34" charset="0"/>
              </a:rPr>
              <a:t>wide margin for deep tumor)</a:t>
            </a:r>
          </a:p>
          <a:p>
            <a:pPr algn="ctr" defTabSz="892175" eaLnBrk="0" hangingPunct="0"/>
            <a:r>
              <a:rPr lang="en-US" altLang="zh-CN" sz="1200" dirty="0" smtClean="0">
                <a:solidFill>
                  <a:srgbClr val="FFFFFF"/>
                </a:solidFill>
                <a:latin typeface="Arial" panose="020B0604020202020204" pitchFamily="34" charset="0"/>
                <a:cs typeface="Arial" panose="020B0604020202020204" pitchFamily="34" charset="0"/>
              </a:rPr>
              <a:t>Chemotherapy* 6 cycles with </a:t>
            </a:r>
            <a:r>
              <a:rPr lang="en-US" altLang="zh-CN" sz="1200" dirty="0" err="1" smtClean="0">
                <a:solidFill>
                  <a:srgbClr val="FFFFFF"/>
                </a:solidFill>
                <a:latin typeface="Arial" panose="020B0604020202020204" pitchFamily="34" charset="0"/>
                <a:cs typeface="Arial" panose="020B0604020202020204" pitchFamily="34" charset="0"/>
              </a:rPr>
              <a:t>hyperfractionated</a:t>
            </a:r>
            <a:r>
              <a:rPr lang="en-US" altLang="zh-CN" sz="1200" dirty="0" smtClean="0">
                <a:solidFill>
                  <a:srgbClr val="FFFFFF"/>
                </a:solidFill>
                <a:latin typeface="Arial" panose="020B0604020202020204" pitchFamily="34" charset="0"/>
                <a:cs typeface="Arial" panose="020B0604020202020204" pitchFamily="34" charset="0"/>
              </a:rPr>
              <a:t>/accelerated</a:t>
            </a:r>
          </a:p>
          <a:p>
            <a:pPr algn="ctr" defTabSz="892175" eaLnBrk="0" hangingPunct="0"/>
            <a:r>
              <a:rPr lang="en-US" altLang="zh-CN" sz="1200" dirty="0" smtClean="0">
                <a:solidFill>
                  <a:srgbClr val="FFFFFF"/>
                </a:solidFill>
                <a:latin typeface="Arial" panose="020B0604020202020204" pitchFamily="34" charset="0"/>
                <a:cs typeface="Arial" panose="020B0604020202020204" pitchFamily="34" charset="0"/>
              </a:rPr>
              <a:t>RT to 36 </a:t>
            </a:r>
            <a:r>
              <a:rPr lang="en-US" altLang="zh-CN" sz="1200" dirty="0" err="1" smtClean="0">
                <a:solidFill>
                  <a:srgbClr val="FFFFFF"/>
                </a:solidFill>
                <a:latin typeface="Arial" panose="020B0604020202020204" pitchFamily="34" charset="0"/>
                <a:cs typeface="Arial" panose="020B0604020202020204" pitchFamily="34" charset="0"/>
              </a:rPr>
              <a:t>Gy</a:t>
            </a:r>
            <a:r>
              <a:rPr lang="en-US" altLang="zh-CN" sz="1200" dirty="0" smtClean="0">
                <a:solidFill>
                  <a:srgbClr val="FFFFFF"/>
                </a:solidFill>
                <a:latin typeface="Arial" panose="020B0604020202020204" pitchFamily="34" charset="0"/>
                <a:cs typeface="Arial" panose="020B0604020202020204" pitchFamily="34" charset="0"/>
              </a:rPr>
              <a:t> (1.8 </a:t>
            </a:r>
            <a:r>
              <a:rPr lang="en-US" altLang="zh-CN" sz="1200" dirty="0" err="1" smtClean="0">
                <a:solidFill>
                  <a:srgbClr val="FFFFFF"/>
                </a:solidFill>
                <a:latin typeface="Arial" panose="020B0604020202020204" pitchFamily="34" charset="0"/>
                <a:cs typeface="Arial" panose="020B0604020202020204" pitchFamily="34" charset="0"/>
              </a:rPr>
              <a:t>Gy</a:t>
            </a:r>
            <a:r>
              <a:rPr lang="en-US" altLang="zh-CN" sz="1200" dirty="0" smtClean="0">
                <a:solidFill>
                  <a:srgbClr val="FFFFFF"/>
                </a:solidFill>
                <a:latin typeface="Arial" panose="020B0604020202020204" pitchFamily="34" charset="0"/>
                <a:cs typeface="Arial" panose="020B0604020202020204" pitchFamily="34" charset="0"/>
              </a:rPr>
              <a:t> twice daily) interposed between cycles 3 and 4 </a:t>
            </a:r>
            <a:endParaRPr lang="en-US" altLang="zh-CN" sz="1200" dirty="0">
              <a:solidFill>
                <a:srgbClr val="FFFFFF"/>
              </a:solidFill>
              <a:latin typeface="Arial" panose="020B0604020202020204" pitchFamily="34" charset="0"/>
              <a:cs typeface="Arial" panose="020B0604020202020204" pitchFamily="34" charset="0"/>
            </a:endParaRPr>
          </a:p>
        </p:txBody>
      </p:sp>
      <p:sp>
        <p:nvSpPr>
          <p:cNvPr id="12" name="AutoShape 9"/>
          <p:cNvSpPr>
            <a:spLocks noChangeArrowheads="1"/>
          </p:cNvSpPr>
          <p:nvPr/>
        </p:nvSpPr>
        <p:spPr bwMode="auto">
          <a:xfrm>
            <a:off x="60382" y="2348955"/>
            <a:ext cx="3372263" cy="3062575"/>
          </a:xfrm>
          <a:prstGeom prst="roundRect">
            <a:avLst>
              <a:gd name="adj" fmla="val 8208"/>
            </a:avLst>
          </a:prstGeom>
          <a:solidFill>
            <a:srgbClr val="23246D"/>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dirty="0" smtClean="0">
                <a:solidFill>
                  <a:srgbClr val="FFFFFF"/>
                </a:solidFill>
                <a:latin typeface="Arial" panose="020B0604020202020204" pitchFamily="34" charset="0"/>
                <a:cs typeface="Arial" panose="020B0604020202020204" pitchFamily="34" charset="0"/>
              </a:rPr>
              <a:t>Key patient inclusion criteria</a:t>
            </a:r>
            <a:endParaRPr lang="en-US" altLang="zh-CN" sz="1600" u="sng" dirty="0" smtClean="0">
              <a:solidFill>
                <a:srgbClr val="FFFFFF"/>
              </a:solidFill>
              <a:latin typeface="Arial" panose="020B0604020202020204" pitchFamily="34" charset="0"/>
              <a:cs typeface="Arial" panose="020B0604020202020204" pitchFamily="34" charset="0"/>
            </a:endParaRPr>
          </a:p>
          <a:p>
            <a:pPr marL="285750" indent="-285750" defTabSz="892175" eaLnBrk="0" hangingPunct="0">
              <a:spcAft>
                <a:spcPct val="30000"/>
              </a:spcAft>
              <a:buFont typeface="Arial" panose="020B0604020202020204" pitchFamily="34" charset="0"/>
              <a:buChar char="•"/>
            </a:pPr>
            <a:r>
              <a:rPr lang="en-US" altLang="zh-CN" sz="1600" dirty="0" smtClean="0">
                <a:solidFill>
                  <a:srgbClr val="FFFFFF"/>
                </a:solidFill>
                <a:latin typeface="Arial" panose="020B0604020202020204" pitchFamily="34" charset="0"/>
                <a:cs typeface="Arial" panose="020B0604020202020204" pitchFamily="34" charset="0"/>
              </a:rPr>
              <a:t>High-grade STS – using SING vascular invasion alone or no vascular invasion but at least 2 risk factors (size </a:t>
            </a:r>
            <a:r>
              <a:rPr lang="en-US" altLang="zh-CN" sz="1600" dirty="0" smtClean="0">
                <a:solidFill>
                  <a:srgbClr val="FFFFFF"/>
                </a:solidFill>
                <a:latin typeface="Arial"/>
                <a:cs typeface="Arial"/>
              </a:rPr>
              <a:t>≥8 cm, necrosis, infiltrative growth)</a:t>
            </a:r>
            <a:endParaRPr lang="en-US" altLang="zh-CN" sz="1600" dirty="0" smtClean="0">
              <a:solidFill>
                <a:srgbClr val="FFFFFF"/>
              </a:solidFill>
              <a:latin typeface="Arial" panose="020B0604020202020204" pitchFamily="34" charset="0"/>
              <a:cs typeface="Arial" panose="020B0604020202020204" pitchFamily="34" charset="0"/>
            </a:endParaRPr>
          </a:p>
          <a:p>
            <a:pPr marL="285750" indent="-285750" defTabSz="892175" eaLnBrk="0" hangingPunct="0">
              <a:spcAft>
                <a:spcPct val="30000"/>
              </a:spcAft>
              <a:buFont typeface="Arial" panose="020B0604020202020204" pitchFamily="34" charset="0"/>
              <a:buChar char="•"/>
            </a:pPr>
            <a:r>
              <a:rPr lang="en-US" altLang="zh-CN" sz="1600" dirty="0" smtClean="0">
                <a:solidFill>
                  <a:srgbClr val="FFFFFF"/>
                </a:solidFill>
                <a:latin typeface="Arial" panose="020B0604020202020204" pitchFamily="34" charset="0"/>
                <a:cs typeface="Arial" panose="020B0604020202020204" pitchFamily="34" charset="0"/>
              </a:rPr>
              <a:t>Extremity or trunk wall</a:t>
            </a:r>
          </a:p>
          <a:p>
            <a:pPr marL="285750" indent="-285750" defTabSz="892175" eaLnBrk="0" hangingPunct="0">
              <a:spcAft>
                <a:spcPct val="30000"/>
              </a:spcAft>
              <a:buFont typeface="Arial" panose="020B0604020202020204" pitchFamily="34" charset="0"/>
              <a:buChar char="•"/>
            </a:pPr>
            <a:r>
              <a:rPr lang="en-US" altLang="zh-CN" sz="1600" dirty="0" smtClean="0">
                <a:solidFill>
                  <a:srgbClr val="FFFFFF"/>
                </a:solidFill>
                <a:latin typeface="Arial" panose="020B0604020202020204" pitchFamily="34" charset="0"/>
                <a:cs typeface="Arial" panose="020B0604020202020204" pitchFamily="34" charset="0"/>
              </a:rPr>
              <a:t>Aged </a:t>
            </a:r>
            <a:r>
              <a:rPr lang="en-US" altLang="zh-CN" sz="1600" dirty="0" smtClean="0">
                <a:solidFill>
                  <a:srgbClr val="FFFFFF"/>
                </a:solidFill>
                <a:latin typeface="Arial"/>
                <a:cs typeface="Arial"/>
              </a:rPr>
              <a:t>≥</a:t>
            </a:r>
            <a:r>
              <a:rPr lang="en-US" altLang="zh-CN" sz="1600" dirty="0" smtClean="0">
                <a:solidFill>
                  <a:srgbClr val="FFFFFF"/>
                </a:solidFill>
                <a:latin typeface="Arial" panose="020B0604020202020204" pitchFamily="34" charset="0"/>
                <a:cs typeface="Arial" panose="020B0604020202020204" pitchFamily="34" charset="0"/>
              </a:rPr>
              <a:t>18 to ≤75 years</a:t>
            </a:r>
          </a:p>
          <a:p>
            <a:pPr marL="285750" indent="-285750" defTabSz="892175" eaLnBrk="0" hangingPunct="0">
              <a:spcAft>
                <a:spcPct val="30000"/>
              </a:spcAft>
              <a:buFont typeface="Arial" panose="020B0604020202020204" pitchFamily="34" charset="0"/>
              <a:buChar char="•"/>
            </a:pPr>
            <a:r>
              <a:rPr lang="en-US" altLang="zh-CN" sz="1600" dirty="0" smtClean="0">
                <a:solidFill>
                  <a:srgbClr val="FFFFFF"/>
                </a:solidFill>
                <a:latin typeface="Arial" panose="020B0604020202020204" pitchFamily="34" charset="0"/>
                <a:cs typeface="Arial" panose="020B0604020202020204" pitchFamily="34" charset="0"/>
              </a:rPr>
              <a:t>WHO PS 0–1</a:t>
            </a:r>
          </a:p>
          <a:p>
            <a:pPr defTabSz="892175" eaLnBrk="0" hangingPunct="0">
              <a:spcAft>
                <a:spcPct val="30000"/>
              </a:spcAft>
            </a:pPr>
            <a:r>
              <a:rPr lang="en-US" altLang="zh-CN" sz="1600" dirty="0" smtClean="0">
                <a:solidFill>
                  <a:srgbClr val="FFFFFF"/>
                </a:solidFill>
                <a:latin typeface="Arial" panose="020B0604020202020204" pitchFamily="34" charset="0"/>
                <a:cs typeface="Arial" panose="020B0604020202020204" pitchFamily="34" charset="0"/>
              </a:rPr>
              <a:t>(n=160)</a:t>
            </a:r>
            <a:endParaRPr lang="en-US" altLang="zh-CN" sz="1600" dirty="0">
              <a:solidFill>
                <a:srgbClr val="FFFFFF"/>
              </a:solidFill>
              <a:latin typeface="Arial" panose="020B0604020202020204" pitchFamily="34" charset="0"/>
              <a:cs typeface="Arial" panose="020B0604020202020204" pitchFamily="34" charset="0"/>
            </a:endParaRPr>
          </a:p>
        </p:txBody>
      </p:sp>
      <p:sp>
        <p:nvSpPr>
          <p:cNvPr id="18" name="Rectangle 9"/>
          <p:cNvSpPr txBox="1">
            <a:spLocks noChangeArrowheads="1"/>
          </p:cNvSpPr>
          <p:nvPr/>
        </p:nvSpPr>
        <p:spPr bwMode="auto">
          <a:xfrm>
            <a:off x="225425" y="5431869"/>
            <a:ext cx="4267200" cy="975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23246D"/>
              </a:buClr>
              <a:buFontTx/>
              <a:buNone/>
            </a:pPr>
            <a:r>
              <a:rPr lang="en-US" b="1" dirty="0" smtClean="0">
                <a:solidFill>
                  <a:srgbClr val="23246D"/>
                </a:solidFill>
              </a:rPr>
              <a:t>Endpoints</a:t>
            </a:r>
          </a:p>
          <a:p>
            <a:pPr>
              <a:buClr>
                <a:srgbClr val="23246D"/>
              </a:buClr>
            </a:pPr>
            <a:r>
              <a:rPr lang="en-US" sz="1600" dirty="0" smtClean="0">
                <a:solidFill>
                  <a:srgbClr val="363636"/>
                </a:solidFill>
              </a:rPr>
              <a:t>Metastasis-free survival (MFS), OS </a:t>
            </a:r>
            <a:endParaRPr lang="en-US" sz="1600" dirty="0">
              <a:solidFill>
                <a:srgbClr val="363636"/>
              </a:solidFill>
            </a:endParaRPr>
          </a:p>
        </p:txBody>
      </p:sp>
      <p:sp>
        <p:nvSpPr>
          <p:cNvPr id="22" name="AutoShape 12"/>
          <p:cNvSpPr>
            <a:spLocks noChangeArrowheads="1"/>
          </p:cNvSpPr>
          <p:nvPr/>
        </p:nvSpPr>
        <p:spPr bwMode="auto">
          <a:xfrm>
            <a:off x="3743867" y="4473731"/>
            <a:ext cx="5331125" cy="769616"/>
          </a:xfrm>
          <a:prstGeom prst="roundRect">
            <a:avLst>
              <a:gd name="adj" fmla="val 16667"/>
            </a:avLst>
          </a:prstGeom>
          <a:solidFill>
            <a:schemeClr val="accent3"/>
          </a:solidFill>
          <a:ln w="9525" algn="ctr">
            <a:noFill/>
            <a:round/>
            <a:headEnd/>
            <a:tailEnd/>
          </a:ln>
        </p:spPr>
        <p:txBody>
          <a:bodyPr lIns="90488" tIns="0" rIns="90488" bIns="0" anchor="ctr"/>
          <a:lstStyle/>
          <a:p>
            <a:pPr algn="ctr" defTabSz="892175" eaLnBrk="0" hangingPunct="0"/>
            <a:r>
              <a:rPr lang="en-US" sz="1200" b="1" dirty="0" smtClean="0">
                <a:solidFill>
                  <a:srgbClr val="FFFFFF"/>
                </a:solidFill>
              </a:rPr>
              <a:t>Arm 3</a:t>
            </a:r>
            <a:r>
              <a:rPr lang="en-US" sz="1200" dirty="0" smtClean="0">
                <a:solidFill>
                  <a:srgbClr val="FFFFFF"/>
                </a:solidFill>
              </a:rPr>
              <a:t> (</a:t>
            </a:r>
            <a:r>
              <a:rPr lang="en-US" sz="1200" dirty="0" err="1" smtClean="0">
                <a:solidFill>
                  <a:srgbClr val="FFFFFF"/>
                </a:solidFill>
              </a:rPr>
              <a:t>Intralesional</a:t>
            </a:r>
            <a:r>
              <a:rPr lang="en-US" sz="1200" dirty="0" smtClean="0">
                <a:solidFill>
                  <a:srgbClr val="FFFFFF"/>
                </a:solidFill>
              </a:rPr>
              <a:t> margin, regardless of tumor depth)</a:t>
            </a:r>
          </a:p>
          <a:p>
            <a:pPr algn="ctr" defTabSz="892175" eaLnBrk="0" hangingPunct="0"/>
            <a:r>
              <a:rPr lang="en-US" altLang="zh-CN" sz="1200" dirty="0" smtClean="0">
                <a:solidFill>
                  <a:srgbClr val="FFFFFF"/>
                </a:solidFill>
                <a:latin typeface="Arial" panose="020B0604020202020204" pitchFamily="34" charset="0"/>
                <a:cs typeface="Arial" panose="020B0604020202020204" pitchFamily="34" charset="0"/>
              </a:rPr>
              <a:t>Chemotherapy* 6 cycles with </a:t>
            </a:r>
            <a:r>
              <a:rPr lang="en-US" altLang="zh-CN" sz="1200" dirty="0" err="1" smtClean="0">
                <a:solidFill>
                  <a:srgbClr val="FFFFFF"/>
                </a:solidFill>
                <a:latin typeface="Arial" panose="020B0604020202020204" pitchFamily="34" charset="0"/>
                <a:cs typeface="Arial" panose="020B0604020202020204" pitchFamily="34" charset="0"/>
              </a:rPr>
              <a:t>hyperfractionated</a:t>
            </a:r>
            <a:r>
              <a:rPr lang="en-US" altLang="zh-CN" sz="1200" dirty="0" smtClean="0">
                <a:solidFill>
                  <a:srgbClr val="FFFFFF"/>
                </a:solidFill>
                <a:latin typeface="Arial" panose="020B0604020202020204" pitchFamily="34" charset="0"/>
                <a:cs typeface="Arial" panose="020B0604020202020204" pitchFamily="34" charset="0"/>
              </a:rPr>
              <a:t>/accelerated</a:t>
            </a:r>
          </a:p>
          <a:p>
            <a:pPr algn="ctr" defTabSz="892175" eaLnBrk="0" hangingPunct="0"/>
            <a:r>
              <a:rPr lang="en-US" altLang="zh-CN" sz="1200" dirty="0" smtClean="0">
                <a:solidFill>
                  <a:srgbClr val="FFFFFF"/>
                </a:solidFill>
                <a:latin typeface="Arial" panose="020B0604020202020204" pitchFamily="34" charset="0"/>
                <a:cs typeface="Arial" panose="020B0604020202020204" pitchFamily="34" charset="0"/>
              </a:rPr>
              <a:t>RT to 36 </a:t>
            </a:r>
            <a:r>
              <a:rPr lang="en-US" altLang="zh-CN" sz="1200" dirty="0" err="1" smtClean="0">
                <a:solidFill>
                  <a:srgbClr val="FFFFFF"/>
                </a:solidFill>
                <a:latin typeface="Arial" panose="020B0604020202020204" pitchFamily="34" charset="0"/>
                <a:cs typeface="Arial" panose="020B0604020202020204" pitchFamily="34" charset="0"/>
              </a:rPr>
              <a:t>Gy</a:t>
            </a:r>
            <a:r>
              <a:rPr lang="en-US" altLang="zh-CN" sz="1200" dirty="0" smtClean="0">
                <a:solidFill>
                  <a:srgbClr val="FFFFFF"/>
                </a:solidFill>
                <a:latin typeface="Arial" panose="020B0604020202020204" pitchFamily="34" charset="0"/>
                <a:cs typeface="Arial" panose="020B0604020202020204" pitchFamily="34" charset="0"/>
              </a:rPr>
              <a:t> (1.8 </a:t>
            </a:r>
            <a:r>
              <a:rPr lang="en-US" altLang="zh-CN" sz="1200" dirty="0" err="1" smtClean="0">
                <a:solidFill>
                  <a:srgbClr val="FFFFFF"/>
                </a:solidFill>
                <a:latin typeface="Arial" panose="020B0604020202020204" pitchFamily="34" charset="0"/>
                <a:cs typeface="Arial" panose="020B0604020202020204" pitchFamily="34" charset="0"/>
              </a:rPr>
              <a:t>Gy</a:t>
            </a:r>
            <a:r>
              <a:rPr lang="en-US" altLang="zh-CN" sz="1200" dirty="0" smtClean="0">
                <a:solidFill>
                  <a:srgbClr val="FFFFFF"/>
                </a:solidFill>
                <a:latin typeface="Arial" panose="020B0604020202020204" pitchFamily="34" charset="0"/>
                <a:cs typeface="Arial" panose="020B0604020202020204" pitchFamily="34" charset="0"/>
              </a:rPr>
              <a:t> twice daily) and a boost of 9 </a:t>
            </a:r>
            <a:r>
              <a:rPr lang="en-US" altLang="zh-CN" sz="1200" dirty="0" err="1" smtClean="0">
                <a:solidFill>
                  <a:srgbClr val="FFFFFF"/>
                </a:solidFill>
                <a:latin typeface="Arial" panose="020B0604020202020204" pitchFamily="34" charset="0"/>
                <a:cs typeface="Arial" panose="020B0604020202020204" pitchFamily="34" charset="0"/>
              </a:rPr>
              <a:t>Gy</a:t>
            </a:r>
            <a:r>
              <a:rPr lang="en-US" altLang="zh-CN" sz="1200" dirty="0" smtClean="0">
                <a:solidFill>
                  <a:srgbClr val="FFFFFF"/>
                </a:solidFill>
                <a:latin typeface="Arial" panose="020B0604020202020204" pitchFamily="34" charset="0"/>
                <a:cs typeface="Arial" panose="020B0604020202020204" pitchFamily="34" charset="0"/>
              </a:rPr>
              <a:t> interposed </a:t>
            </a:r>
            <a:br>
              <a:rPr lang="en-US" altLang="zh-CN" sz="1200" dirty="0" smtClean="0">
                <a:solidFill>
                  <a:srgbClr val="FFFFFF"/>
                </a:solidFill>
                <a:latin typeface="Arial" panose="020B0604020202020204" pitchFamily="34" charset="0"/>
                <a:cs typeface="Arial" panose="020B0604020202020204" pitchFamily="34" charset="0"/>
              </a:rPr>
            </a:br>
            <a:r>
              <a:rPr lang="en-US" altLang="zh-CN" sz="1200" dirty="0" smtClean="0">
                <a:solidFill>
                  <a:srgbClr val="FFFFFF"/>
                </a:solidFill>
                <a:latin typeface="Arial" panose="020B0604020202020204" pitchFamily="34" charset="0"/>
                <a:cs typeface="Arial" panose="020B0604020202020204" pitchFamily="34" charset="0"/>
              </a:rPr>
              <a:t>between cycles 3 and 4 </a:t>
            </a:r>
            <a:endParaRPr lang="en-US" altLang="zh-CN" sz="1200" dirty="0">
              <a:solidFill>
                <a:srgbClr val="FFFFFF"/>
              </a:solidFill>
              <a:latin typeface="Arial" panose="020B0604020202020204" pitchFamily="34" charset="0"/>
              <a:cs typeface="Arial" panose="020B0604020202020204" pitchFamily="34" charset="0"/>
            </a:endParaRPr>
          </a:p>
        </p:txBody>
      </p:sp>
      <p:cxnSp>
        <p:nvCxnSpPr>
          <p:cNvPr id="29" name="Elbow Connector 28"/>
          <p:cNvCxnSpPr>
            <a:stCxn id="12" idx="3"/>
            <a:endCxn id="8" idx="1"/>
          </p:cNvCxnSpPr>
          <p:nvPr/>
        </p:nvCxnSpPr>
        <p:spPr>
          <a:xfrm flipV="1">
            <a:off x="3432645" y="2906817"/>
            <a:ext cx="311222" cy="973426"/>
          </a:xfrm>
          <a:prstGeom prst="bentConnector3">
            <a:avLst/>
          </a:prstGeom>
          <a:ln w="38100">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12" idx="3"/>
            <a:endCxn id="22" idx="1"/>
          </p:cNvCxnSpPr>
          <p:nvPr/>
        </p:nvCxnSpPr>
        <p:spPr>
          <a:xfrm>
            <a:off x="3432645" y="3880243"/>
            <a:ext cx="311222" cy="978296"/>
          </a:xfrm>
          <a:prstGeom prst="bentConnector3">
            <a:avLst/>
          </a:prstGeom>
          <a:ln w="38100">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AutoShape 19"/>
          <p:cNvCxnSpPr>
            <a:cxnSpLocks noChangeShapeType="1"/>
            <a:stCxn id="12" idx="3"/>
            <a:endCxn id="9" idx="1"/>
          </p:cNvCxnSpPr>
          <p:nvPr/>
        </p:nvCxnSpPr>
        <p:spPr bwMode="auto">
          <a:xfrm flipV="1">
            <a:off x="3432645" y="3880242"/>
            <a:ext cx="311222" cy="1"/>
          </a:xfrm>
          <a:prstGeom prst="straightConnector1">
            <a:avLst/>
          </a:prstGeom>
          <a:noFill/>
          <a:ln w="38100">
            <a:solidFill>
              <a:schemeClr val="bg2"/>
            </a:solidFill>
            <a:round/>
            <a:headEnd/>
            <a:tailEnd type="triangle" w="med" len="med"/>
          </a:ln>
        </p:spPr>
      </p:cxnSp>
      <p:sp>
        <p:nvSpPr>
          <p:cNvPr id="61" name="TextBox 60"/>
          <p:cNvSpPr txBox="1"/>
          <p:nvPr/>
        </p:nvSpPr>
        <p:spPr>
          <a:xfrm>
            <a:off x="1338950" y="6071387"/>
            <a:ext cx="3788217" cy="430887"/>
          </a:xfrm>
          <a:prstGeom prst="rect">
            <a:avLst/>
          </a:prstGeom>
          <a:noFill/>
        </p:spPr>
        <p:txBody>
          <a:bodyPr wrap="none" rtlCol="0">
            <a:spAutoFit/>
          </a:bodyPr>
          <a:lstStyle/>
          <a:p>
            <a:r>
              <a:rPr lang="en-US" sz="1100" dirty="0" smtClean="0"/>
              <a:t>SING, </a:t>
            </a:r>
            <a:r>
              <a:rPr lang="en-US" sz="1100" u="sng" dirty="0" smtClean="0"/>
              <a:t>s</a:t>
            </a:r>
            <a:r>
              <a:rPr lang="en-US" sz="1100" dirty="0" smtClean="0"/>
              <a:t>ize, vascular </a:t>
            </a:r>
            <a:r>
              <a:rPr lang="en-US" sz="1100" u="sng" dirty="0" smtClean="0"/>
              <a:t>i</a:t>
            </a:r>
            <a:r>
              <a:rPr lang="en-US" sz="1100" dirty="0" smtClean="0"/>
              <a:t>nvasion, </a:t>
            </a:r>
            <a:r>
              <a:rPr lang="en-US" sz="1100" u="sng" dirty="0" smtClean="0"/>
              <a:t>n</a:t>
            </a:r>
            <a:r>
              <a:rPr lang="en-US" sz="1100" dirty="0" smtClean="0"/>
              <a:t>ecrosis, peripheral </a:t>
            </a:r>
            <a:r>
              <a:rPr lang="en-US" sz="1100" u="sng" dirty="0" smtClean="0"/>
              <a:t>g</a:t>
            </a:r>
            <a:r>
              <a:rPr lang="en-US" sz="1100" dirty="0" smtClean="0"/>
              <a:t>rowth</a:t>
            </a:r>
          </a:p>
          <a:p>
            <a:pPr marL="358775"/>
            <a:r>
              <a:rPr lang="en-US" sz="1100" dirty="0" smtClean="0"/>
              <a:t>*Doxorubicin 60 mg/m</a:t>
            </a:r>
            <a:r>
              <a:rPr lang="en-US" sz="1100" baseline="30000" dirty="0" smtClean="0"/>
              <a:t>2</a:t>
            </a:r>
            <a:r>
              <a:rPr lang="en-US" sz="1100" dirty="0" smtClean="0"/>
              <a:t> + ifosfamide 6 mg/m</a:t>
            </a:r>
            <a:r>
              <a:rPr lang="en-US" sz="1100" baseline="30000" dirty="0" smtClean="0"/>
              <a:t>2</a:t>
            </a:r>
            <a:r>
              <a:rPr lang="en-US" sz="1100" dirty="0" smtClean="0"/>
              <a:t> </a:t>
            </a:r>
            <a:endParaRPr lang="en-US" sz="1100" dirty="0"/>
          </a:p>
        </p:txBody>
      </p:sp>
    </p:spTree>
    <p:custDataLst>
      <p:tags r:id="rId1"/>
    </p:custDataLst>
    <p:extLst>
      <p:ext uri="{BB962C8B-B14F-4D97-AF65-F5344CB8AC3E}">
        <p14:creationId xmlns:p14="http://schemas.microsoft.com/office/powerpoint/2010/main" val="230927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228600"/>
            <a:ext cx="7888857" cy="939801"/>
          </a:xfrm>
        </p:spPr>
        <p:txBody>
          <a:bodyPr/>
          <a:lstStyle/>
          <a:p>
            <a:r>
              <a:rPr lang="en-US" sz="1800" dirty="0" smtClean="0">
                <a:solidFill>
                  <a:schemeClr val="bg1"/>
                </a:solidFill>
              </a:rPr>
              <a:t>018: Benefit of adjuvant chemotherapy combined </a:t>
            </a:r>
            <a:br>
              <a:rPr lang="en-US" sz="1800" dirty="0" smtClean="0">
                <a:solidFill>
                  <a:schemeClr val="bg1"/>
                </a:solidFill>
              </a:rPr>
            </a:br>
            <a:r>
              <a:rPr lang="en-US" sz="1800" dirty="0" smtClean="0">
                <a:solidFill>
                  <a:schemeClr val="bg1"/>
                </a:solidFill>
              </a:rPr>
              <a:t>with accelerated radiotherapy in high-risk soft tissue sarcoma </a:t>
            </a:r>
            <a:br>
              <a:rPr lang="en-US" sz="1800" dirty="0" smtClean="0">
                <a:solidFill>
                  <a:schemeClr val="bg1"/>
                </a:solidFill>
              </a:rPr>
            </a:br>
            <a:r>
              <a:rPr lang="en-US" sz="1800" dirty="0" smtClean="0">
                <a:solidFill>
                  <a:schemeClr val="bg1"/>
                </a:solidFill>
              </a:rPr>
              <a:t>defined by size, vascular invasion, necrosis and growth pattern – a Scandinavian Sarcoma Group Study (SSG XX) – </a:t>
            </a:r>
            <a:r>
              <a:rPr lang="en-US" sz="1800" dirty="0" err="1" smtClean="0">
                <a:solidFill>
                  <a:schemeClr val="bg1"/>
                </a:solidFill>
              </a:rPr>
              <a:t>Sundby</a:t>
            </a:r>
            <a:r>
              <a:rPr lang="en-US" sz="1800" dirty="0" smtClean="0">
                <a:solidFill>
                  <a:schemeClr val="bg1"/>
                </a:solidFill>
              </a:rPr>
              <a:t> Hall K, et al</a:t>
            </a:r>
            <a:endParaRPr lang="en-US" sz="1800" dirty="0">
              <a:solidFill>
                <a:schemeClr val="bg1"/>
              </a:solidFill>
            </a:endParaRPr>
          </a:p>
        </p:txBody>
      </p:sp>
      <p:sp>
        <p:nvSpPr>
          <p:cNvPr id="5123" name="Rectangle 3"/>
          <p:cNvSpPr>
            <a:spLocks noGrp="1" noChangeArrowheads="1"/>
          </p:cNvSpPr>
          <p:nvPr>
            <p:ph type="body" idx="1"/>
          </p:nvPr>
        </p:nvSpPr>
        <p:spPr/>
        <p:txBody>
          <a:bodyPr/>
          <a:lstStyle/>
          <a:p>
            <a:pPr marL="0" indent="0">
              <a:buNone/>
            </a:pPr>
            <a:r>
              <a:rPr lang="en-US" b="1" dirty="0" smtClean="0">
                <a:solidFill>
                  <a:schemeClr val="bg1"/>
                </a:solidFill>
              </a:rPr>
              <a:t>KEY RESULTS</a:t>
            </a:r>
            <a:endParaRPr lang="en-US" b="1" dirty="0">
              <a:solidFill>
                <a:schemeClr val="bg1"/>
              </a:solidFill>
            </a:endParaRPr>
          </a:p>
        </p:txBody>
      </p:sp>
      <p:sp>
        <p:nvSpPr>
          <p:cNvPr id="7" name="Text Box 4"/>
          <p:cNvSpPr txBox="1">
            <a:spLocks noChangeArrowheads="1"/>
          </p:cNvSpPr>
          <p:nvPr/>
        </p:nvSpPr>
        <p:spPr bwMode="auto">
          <a:xfrm>
            <a:off x="2702276" y="6474897"/>
            <a:ext cx="62210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US" sz="1200" dirty="0" err="1" smtClean="0">
                <a:solidFill>
                  <a:srgbClr val="000000"/>
                </a:solidFill>
              </a:rPr>
              <a:t>Sundby</a:t>
            </a:r>
            <a:r>
              <a:rPr lang="en-US" sz="1200" dirty="0" smtClean="0">
                <a:solidFill>
                  <a:srgbClr val="000000"/>
                </a:solidFill>
              </a:rPr>
              <a:t> Hall K et al. CTOS 2017 Annual Meeting, November 8–11, Maui, Hawaii; Paper 018</a:t>
            </a:r>
            <a:endParaRPr lang="en-US" sz="1200" dirty="0">
              <a:solidFill>
                <a:srgbClr val="000000"/>
              </a:solidFill>
            </a:endParaRPr>
          </a:p>
        </p:txBody>
      </p:sp>
      <p:sp>
        <p:nvSpPr>
          <p:cNvPr id="6" name="TextBox 5"/>
          <p:cNvSpPr txBox="1"/>
          <p:nvPr/>
        </p:nvSpPr>
        <p:spPr>
          <a:xfrm>
            <a:off x="1067393" y="1728580"/>
            <a:ext cx="3318926" cy="292388"/>
          </a:xfrm>
          <a:prstGeom prst="rect">
            <a:avLst/>
          </a:prstGeom>
          <a:noFill/>
        </p:spPr>
        <p:txBody>
          <a:bodyPr wrap="square" rtlCol="0">
            <a:spAutoFit/>
          </a:bodyPr>
          <a:lstStyle/>
          <a:p>
            <a:pPr algn="ctr"/>
            <a:r>
              <a:rPr lang="en-US" sz="1300" b="1" dirty="0" smtClean="0">
                <a:solidFill>
                  <a:srgbClr val="363636"/>
                </a:solidFill>
              </a:rPr>
              <a:t>Metastasis-free survival</a:t>
            </a:r>
            <a:endParaRPr lang="en-US" sz="1300" b="1" dirty="0">
              <a:solidFill>
                <a:srgbClr val="363636"/>
              </a:solidFill>
            </a:endParaRPr>
          </a:p>
        </p:txBody>
      </p:sp>
      <p:sp>
        <p:nvSpPr>
          <p:cNvPr id="8" name="TextBox 7"/>
          <p:cNvSpPr txBox="1"/>
          <p:nvPr/>
        </p:nvSpPr>
        <p:spPr>
          <a:xfrm>
            <a:off x="5234134" y="1728580"/>
            <a:ext cx="3318926" cy="292388"/>
          </a:xfrm>
          <a:prstGeom prst="rect">
            <a:avLst/>
          </a:prstGeom>
          <a:noFill/>
        </p:spPr>
        <p:txBody>
          <a:bodyPr wrap="square" rtlCol="0">
            <a:spAutoFit/>
          </a:bodyPr>
          <a:lstStyle/>
          <a:p>
            <a:pPr algn="ctr"/>
            <a:r>
              <a:rPr lang="en-US" sz="1300" b="1" dirty="0" smtClean="0">
                <a:solidFill>
                  <a:srgbClr val="363636"/>
                </a:solidFill>
              </a:rPr>
              <a:t>Overall survival</a:t>
            </a:r>
            <a:endParaRPr lang="en-US" sz="1300" b="1" dirty="0">
              <a:solidFill>
                <a:srgbClr val="363636"/>
              </a:solidFill>
            </a:endParaRPr>
          </a:p>
        </p:txBody>
      </p:sp>
      <p:grpSp>
        <p:nvGrpSpPr>
          <p:cNvPr id="9" name="Group 8"/>
          <p:cNvGrpSpPr/>
          <p:nvPr/>
        </p:nvGrpSpPr>
        <p:grpSpPr>
          <a:xfrm>
            <a:off x="197206" y="2061929"/>
            <a:ext cx="4228971" cy="4114584"/>
            <a:chOff x="197206" y="2061929"/>
            <a:chExt cx="4228971" cy="4114584"/>
          </a:xfrm>
        </p:grpSpPr>
        <p:grpSp>
          <p:nvGrpSpPr>
            <p:cNvPr id="10" name="Group 9"/>
            <p:cNvGrpSpPr/>
            <p:nvPr/>
          </p:nvGrpSpPr>
          <p:grpSpPr>
            <a:xfrm>
              <a:off x="197206" y="2061929"/>
              <a:ext cx="4228971" cy="3884718"/>
              <a:chOff x="2040607" y="2306328"/>
              <a:chExt cx="4475696" cy="2465741"/>
            </a:xfrm>
          </p:grpSpPr>
          <p:grpSp>
            <p:nvGrpSpPr>
              <p:cNvPr id="12" name="Group 11"/>
              <p:cNvGrpSpPr/>
              <p:nvPr/>
            </p:nvGrpSpPr>
            <p:grpSpPr>
              <a:xfrm>
                <a:off x="2614623" y="2396465"/>
                <a:ext cx="3901680" cy="2080517"/>
                <a:chOff x="836615" y="2448719"/>
                <a:chExt cx="3901680" cy="2080517"/>
              </a:xfrm>
            </p:grpSpPr>
            <p:sp>
              <p:nvSpPr>
                <p:cNvPr id="27" name="Freeform 26"/>
                <p:cNvSpPr>
                  <a:spLocks/>
                </p:cNvSpPr>
                <p:nvPr/>
              </p:nvSpPr>
              <p:spPr bwMode="auto">
                <a:xfrm>
                  <a:off x="925516" y="2448720"/>
                  <a:ext cx="3812779" cy="201081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28"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29"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30" name="Line 8"/>
                <p:cNvSpPr>
                  <a:spLocks noChangeShapeType="1"/>
                </p:cNvSpPr>
                <p:nvPr/>
              </p:nvSpPr>
              <p:spPr bwMode="auto">
                <a:xfrm>
                  <a:off x="836615" y="322872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31" name="Line 9"/>
                <p:cNvSpPr>
                  <a:spLocks noChangeShapeType="1"/>
                </p:cNvSpPr>
                <p:nvPr/>
              </p:nvSpPr>
              <p:spPr bwMode="auto">
                <a:xfrm>
                  <a:off x="836615" y="362736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32" name="Line 10"/>
                <p:cNvSpPr>
                  <a:spLocks noChangeShapeType="1"/>
                </p:cNvSpPr>
                <p:nvPr/>
              </p:nvSpPr>
              <p:spPr bwMode="auto">
                <a:xfrm>
                  <a:off x="836615" y="401736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33"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34" name="Line 12"/>
                <p:cNvSpPr>
                  <a:spLocks noChangeShapeType="1"/>
                </p:cNvSpPr>
                <p:nvPr/>
              </p:nvSpPr>
              <p:spPr bwMode="auto">
                <a:xfrm>
                  <a:off x="3537558" y="4460685"/>
                  <a:ext cx="0" cy="6855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35" name="Line 13"/>
                <p:cNvSpPr>
                  <a:spLocks noChangeShapeType="1"/>
                </p:cNvSpPr>
                <p:nvPr/>
              </p:nvSpPr>
              <p:spPr bwMode="auto">
                <a:xfrm>
                  <a:off x="2756614" y="4460685"/>
                  <a:ext cx="0" cy="6855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36" name="Line 14"/>
                <p:cNvSpPr>
                  <a:spLocks noChangeShapeType="1"/>
                </p:cNvSpPr>
                <p:nvPr/>
              </p:nvSpPr>
              <p:spPr bwMode="auto">
                <a:xfrm>
                  <a:off x="4328537" y="4460685"/>
                  <a:ext cx="0" cy="6855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37" name="Line 19"/>
                <p:cNvSpPr>
                  <a:spLocks noChangeShapeType="1"/>
                </p:cNvSpPr>
                <p:nvPr/>
              </p:nvSpPr>
              <p:spPr bwMode="auto">
                <a:xfrm>
                  <a:off x="1961550" y="4460685"/>
                  <a:ext cx="0" cy="6855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38" name="Line 21"/>
                <p:cNvSpPr>
                  <a:spLocks noChangeShapeType="1"/>
                </p:cNvSpPr>
                <p:nvPr/>
              </p:nvSpPr>
              <p:spPr bwMode="auto">
                <a:xfrm>
                  <a:off x="1161194" y="4460685"/>
                  <a:ext cx="0" cy="6855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latin typeface="Arial" panose="020B0604020202020204" pitchFamily="34" charset="0"/>
                    <a:cs typeface="Arial" panose="020B0604020202020204" pitchFamily="34" charset="0"/>
                  </a:endParaRPr>
                </a:p>
              </p:txBody>
            </p:sp>
          </p:grpSp>
          <p:sp>
            <p:nvSpPr>
              <p:cNvPr id="13" name="TextBox 12"/>
              <p:cNvSpPr txBox="1"/>
              <p:nvPr/>
            </p:nvSpPr>
            <p:spPr>
              <a:xfrm rot="16200000">
                <a:off x="1546078" y="3210846"/>
                <a:ext cx="1282218" cy="293160"/>
              </a:xfrm>
              <a:prstGeom prst="rect">
                <a:avLst/>
              </a:prstGeom>
              <a:noFill/>
            </p:spPr>
            <p:txBody>
              <a:bodyPr wrap="none" rtlCol="0">
                <a:spAutoFit/>
              </a:bodyPr>
              <a:lstStyle/>
              <a:p>
                <a:pPr algn="ctr" fontAlgn="base">
                  <a:spcBef>
                    <a:spcPct val="0"/>
                  </a:spcBef>
                  <a:spcAft>
                    <a:spcPct val="0"/>
                  </a:spcAft>
                </a:pPr>
                <a:r>
                  <a:rPr lang="en-US" sz="1200" dirty="0" smtClean="0">
                    <a:solidFill>
                      <a:srgbClr val="000000"/>
                    </a:solidFill>
                    <a:latin typeface="Arial" panose="020B0604020202020204" pitchFamily="34" charset="0"/>
                    <a:cs typeface="Arial" panose="020B0604020202020204" pitchFamily="34" charset="0"/>
                  </a:rPr>
                  <a:t>Metastasis-free survival, %</a:t>
                </a:r>
                <a:endParaRPr lang="en-US" sz="1200" dirty="0">
                  <a:solidFill>
                    <a:srgbClr val="000000"/>
                  </a:solidFill>
                  <a:latin typeface="Arial" panose="020B0604020202020204" pitchFamily="34" charset="0"/>
                  <a:cs typeface="Arial" panose="020B0604020202020204" pitchFamily="34" charset="0"/>
                </a:endParaRPr>
              </a:p>
            </p:txBody>
          </p:sp>
          <p:sp>
            <p:nvSpPr>
              <p:cNvPr id="14" name="TextBox 13"/>
              <p:cNvSpPr txBox="1"/>
              <p:nvPr/>
            </p:nvSpPr>
            <p:spPr>
              <a:xfrm>
                <a:off x="3668674" y="4596250"/>
                <a:ext cx="2253664" cy="175819"/>
              </a:xfrm>
              <a:prstGeom prst="rect">
                <a:avLst/>
              </a:prstGeom>
              <a:noFill/>
            </p:spPr>
            <p:txBody>
              <a:bodyPr wrap="none" rtlCol="0">
                <a:spAutoFit/>
              </a:bodyPr>
              <a:lstStyle/>
              <a:p>
                <a:pPr algn="ctr" fontAlgn="base">
                  <a:spcBef>
                    <a:spcPct val="0"/>
                  </a:spcBef>
                  <a:spcAft>
                    <a:spcPct val="0"/>
                  </a:spcAft>
                </a:pPr>
                <a:r>
                  <a:rPr lang="en-US" sz="1200" dirty="0" smtClean="0">
                    <a:solidFill>
                      <a:srgbClr val="000000"/>
                    </a:solidFill>
                    <a:latin typeface="Arial" panose="020B0604020202020204" pitchFamily="34" charset="0"/>
                    <a:cs typeface="Arial" panose="020B0604020202020204" pitchFamily="34" charset="0"/>
                  </a:rPr>
                  <a:t>Years after start of treatment</a:t>
                </a:r>
                <a:endParaRPr lang="en-US" sz="1200" dirty="0">
                  <a:solidFill>
                    <a:srgbClr val="000000"/>
                  </a:solidFill>
                  <a:latin typeface="Arial" panose="020B0604020202020204" pitchFamily="34" charset="0"/>
                  <a:cs typeface="Arial" panose="020B0604020202020204" pitchFamily="34" charset="0"/>
                </a:endParaRPr>
              </a:p>
            </p:txBody>
          </p:sp>
          <p:sp>
            <p:nvSpPr>
              <p:cNvPr id="15" name="TextBox 14"/>
              <p:cNvSpPr txBox="1"/>
              <p:nvPr/>
            </p:nvSpPr>
            <p:spPr>
              <a:xfrm>
                <a:off x="2215372" y="2306328"/>
                <a:ext cx="465187" cy="175819"/>
              </a:xfrm>
              <a:prstGeom prst="rect">
                <a:avLst/>
              </a:prstGeom>
              <a:noFill/>
            </p:spPr>
            <p:txBody>
              <a:bodyPr wrap="none" rtlCol="0" anchor="ctr" anchorCtr="0">
                <a:spAutoFit/>
              </a:bodyPr>
              <a:lstStyle/>
              <a:p>
                <a:pPr algn="r"/>
                <a:r>
                  <a:rPr lang="en-US" sz="1200" dirty="0" smtClean="0">
                    <a:solidFill>
                      <a:srgbClr val="000000"/>
                    </a:solidFill>
                    <a:latin typeface="Arial" panose="020B0604020202020204" pitchFamily="34" charset="0"/>
                    <a:cs typeface="Arial" panose="020B0604020202020204" pitchFamily="34" charset="0"/>
                  </a:rPr>
                  <a:t>100</a:t>
                </a:r>
                <a:endParaRPr lang="en-US" sz="1200" dirty="0">
                  <a:solidFill>
                    <a:srgbClr val="000000"/>
                  </a:solidFill>
                  <a:latin typeface="Arial" panose="020B0604020202020204" pitchFamily="34" charset="0"/>
                  <a:cs typeface="Arial" panose="020B0604020202020204" pitchFamily="34" charset="0"/>
                </a:endParaRPr>
              </a:p>
            </p:txBody>
          </p:sp>
          <p:sp>
            <p:nvSpPr>
              <p:cNvPr id="16" name="TextBox 15"/>
              <p:cNvSpPr txBox="1"/>
              <p:nvPr/>
            </p:nvSpPr>
            <p:spPr>
              <a:xfrm>
                <a:off x="2305290" y="2702204"/>
                <a:ext cx="375271" cy="175819"/>
              </a:xfrm>
              <a:prstGeom prst="rect">
                <a:avLst/>
              </a:prstGeom>
              <a:noFill/>
            </p:spPr>
            <p:txBody>
              <a:bodyPr wrap="none" rtlCol="0" anchor="ctr" anchorCtr="0">
                <a:spAutoFit/>
              </a:bodyPr>
              <a:lstStyle/>
              <a:p>
                <a:pPr algn="r"/>
                <a:r>
                  <a:rPr lang="en-US" sz="1200" dirty="0" smtClean="0">
                    <a:solidFill>
                      <a:srgbClr val="000000"/>
                    </a:solidFill>
                    <a:latin typeface="Arial" panose="020B0604020202020204" pitchFamily="34" charset="0"/>
                    <a:cs typeface="Arial" panose="020B0604020202020204" pitchFamily="34" charset="0"/>
                  </a:rPr>
                  <a:t>80</a:t>
                </a:r>
                <a:endParaRPr lang="en-US" sz="1200" dirty="0">
                  <a:solidFill>
                    <a:srgbClr val="000000"/>
                  </a:solidFill>
                  <a:latin typeface="Arial" panose="020B0604020202020204" pitchFamily="34" charset="0"/>
                  <a:cs typeface="Arial" panose="020B0604020202020204" pitchFamily="34" charset="0"/>
                </a:endParaRPr>
              </a:p>
            </p:txBody>
          </p:sp>
          <p:sp>
            <p:nvSpPr>
              <p:cNvPr id="17" name="TextBox 16"/>
              <p:cNvSpPr txBox="1"/>
              <p:nvPr/>
            </p:nvSpPr>
            <p:spPr>
              <a:xfrm>
                <a:off x="2305290" y="3087702"/>
                <a:ext cx="375271" cy="175819"/>
              </a:xfrm>
              <a:prstGeom prst="rect">
                <a:avLst/>
              </a:prstGeom>
              <a:noFill/>
            </p:spPr>
            <p:txBody>
              <a:bodyPr wrap="none" rtlCol="0" anchor="ctr" anchorCtr="0">
                <a:spAutoFit/>
              </a:bodyPr>
              <a:lstStyle/>
              <a:p>
                <a:pPr algn="r"/>
                <a:r>
                  <a:rPr lang="en-US" sz="1200" dirty="0" smtClean="0">
                    <a:solidFill>
                      <a:srgbClr val="000000"/>
                    </a:solidFill>
                    <a:latin typeface="Arial" panose="020B0604020202020204" pitchFamily="34" charset="0"/>
                    <a:cs typeface="Arial" panose="020B0604020202020204" pitchFamily="34" charset="0"/>
                  </a:rPr>
                  <a:t>60</a:t>
                </a:r>
                <a:endParaRPr lang="en-US" sz="1200" dirty="0">
                  <a:solidFill>
                    <a:srgbClr val="000000"/>
                  </a:solidFill>
                  <a:latin typeface="Arial" panose="020B0604020202020204" pitchFamily="34" charset="0"/>
                  <a:cs typeface="Arial" panose="020B0604020202020204" pitchFamily="34" charset="0"/>
                </a:endParaRPr>
              </a:p>
            </p:txBody>
          </p:sp>
          <p:sp>
            <p:nvSpPr>
              <p:cNvPr id="18" name="TextBox 17"/>
              <p:cNvSpPr txBox="1"/>
              <p:nvPr/>
            </p:nvSpPr>
            <p:spPr>
              <a:xfrm>
                <a:off x="2305290" y="3486159"/>
                <a:ext cx="375271" cy="175819"/>
              </a:xfrm>
              <a:prstGeom prst="rect">
                <a:avLst/>
              </a:prstGeom>
              <a:noFill/>
            </p:spPr>
            <p:txBody>
              <a:bodyPr wrap="none" rtlCol="0" anchor="ctr" anchorCtr="0">
                <a:spAutoFit/>
              </a:bodyPr>
              <a:lstStyle/>
              <a:p>
                <a:pPr algn="r"/>
                <a:r>
                  <a:rPr lang="en-US" sz="1200" dirty="0" smtClean="0">
                    <a:solidFill>
                      <a:srgbClr val="000000"/>
                    </a:solidFill>
                    <a:latin typeface="Arial" panose="020B0604020202020204" pitchFamily="34" charset="0"/>
                    <a:cs typeface="Arial" panose="020B0604020202020204" pitchFamily="34" charset="0"/>
                  </a:rPr>
                  <a:t>40</a:t>
                </a:r>
                <a:endParaRPr lang="en-US" sz="1200" dirty="0">
                  <a:solidFill>
                    <a:srgbClr val="000000"/>
                  </a:solidFill>
                  <a:latin typeface="Arial" panose="020B0604020202020204" pitchFamily="34" charset="0"/>
                  <a:cs typeface="Arial" panose="020B0604020202020204" pitchFamily="34" charset="0"/>
                </a:endParaRPr>
              </a:p>
            </p:txBody>
          </p:sp>
          <p:sp>
            <p:nvSpPr>
              <p:cNvPr id="19" name="TextBox 18"/>
              <p:cNvSpPr txBox="1"/>
              <p:nvPr/>
            </p:nvSpPr>
            <p:spPr>
              <a:xfrm>
                <a:off x="2305290" y="3875977"/>
                <a:ext cx="375271" cy="175819"/>
              </a:xfrm>
              <a:prstGeom prst="rect">
                <a:avLst/>
              </a:prstGeom>
              <a:noFill/>
            </p:spPr>
            <p:txBody>
              <a:bodyPr wrap="none" rtlCol="0" anchor="ctr" anchorCtr="0">
                <a:spAutoFit/>
              </a:bodyPr>
              <a:lstStyle/>
              <a:p>
                <a:pPr algn="r"/>
                <a:r>
                  <a:rPr lang="en-US" sz="1200" dirty="0" smtClean="0">
                    <a:solidFill>
                      <a:srgbClr val="000000"/>
                    </a:solidFill>
                    <a:latin typeface="Arial" panose="020B0604020202020204" pitchFamily="34" charset="0"/>
                    <a:cs typeface="Arial" panose="020B0604020202020204" pitchFamily="34" charset="0"/>
                  </a:rPr>
                  <a:t>20</a:t>
                </a:r>
                <a:endParaRPr lang="en-US" sz="1200" dirty="0">
                  <a:solidFill>
                    <a:srgbClr val="000000"/>
                  </a:solidFill>
                  <a:latin typeface="Arial" panose="020B0604020202020204" pitchFamily="34" charset="0"/>
                  <a:cs typeface="Arial" panose="020B0604020202020204" pitchFamily="34" charset="0"/>
                </a:endParaRPr>
              </a:p>
            </p:txBody>
          </p:sp>
          <p:sp>
            <p:nvSpPr>
              <p:cNvPr id="20" name="TextBox 19"/>
              <p:cNvSpPr txBox="1"/>
              <p:nvPr/>
            </p:nvSpPr>
            <p:spPr>
              <a:xfrm>
                <a:off x="2395210" y="4270113"/>
                <a:ext cx="285355" cy="175819"/>
              </a:xfrm>
              <a:prstGeom prst="rect">
                <a:avLst/>
              </a:prstGeom>
              <a:noFill/>
            </p:spPr>
            <p:txBody>
              <a:bodyPr wrap="none" rtlCol="0" anchor="ctr" anchorCtr="0">
                <a:spAutoFit/>
              </a:bodyPr>
              <a:lstStyle/>
              <a:p>
                <a:pPr algn="r"/>
                <a:r>
                  <a:rPr lang="en-US" sz="1200" dirty="0" smtClean="0">
                    <a:solidFill>
                      <a:srgbClr val="000000"/>
                    </a:solidFill>
                    <a:latin typeface="Arial" panose="020B0604020202020204" pitchFamily="34" charset="0"/>
                    <a:cs typeface="Arial" panose="020B0604020202020204" pitchFamily="34" charset="0"/>
                  </a:rPr>
                  <a:t>0</a:t>
                </a:r>
                <a:endParaRPr lang="en-US" sz="1200" dirty="0">
                  <a:solidFill>
                    <a:srgbClr val="000000"/>
                  </a:solidFill>
                  <a:latin typeface="Arial" panose="020B0604020202020204" pitchFamily="34" charset="0"/>
                  <a:cs typeface="Arial" panose="020B0604020202020204" pitchFamily="34" charset="0"/>
                </a:endParaRPr>
              </a:p>
            </p:txBody>
          </p:sp>
          <p:sp>
            <p:nvSpPr>
              <p:cNvPr id="21" name="TextBox 20"/>
              <p:cNvSpPr txBox="1"/>
              <p:nvPr/>
            </p:nvSpPr>
            <p:spPr>
              <a:xfrm>
                <a:off x="2801376" y="4455089"/>
                <a:ext cx="285356" cy="175819"/>
              </a:xfrm>
              <a:prstGeom prst="rect">
                <a:avLst/>
              </a:prstGeom>
              <a:noFill/>
            </p:spPr>
            <p:txBody>
              <a:bodyPr wrap="none" rtlCol="0" anchor="t" anchorCtr="0">
                <a:spAutoFit/>
              </a:bodyPr>
              <a:lstStyle/>
              <a:p>
                <a:pPr algn="ctr"/>
                <a:r>
                  <a:rPr lang="en-US" sz="1200" dirty="0" smtClean="0">
                    <a:solidFill>
                      <a:srgbClr val="000000"/>
                    </a:solidFill>
                    <a:latin typeface="Arial" panose="020B0604020202020204" pitchFamily="34" charset="0"/>
                    <a:cs typeface="Arial" panose="020B0604020202020204" pitchFamily="34" charset="0"/>
                  </a:rPr>
                  <a:t>0</a:t>
                </a:r>
                <a:endParaRPr lang="en-US" sz="1200" dirty="0">
                  <a:solidFill>
                    <a:srgbClr val="000000"/>
                  </a:solidFill>
                  <a:latin typeface="Arial" panose="020B0604020202020204" pitchFamily="34" charset="0"/>
                  <a:cs typeface="Arial" panose="020B0604020202020204" pitchFamily="34" charset="0"/>
                </a:endParaRPr>
              </a:p>
            </p:txBody>
          </p:sp>
          <p:sp>
            <p:nvSpPr>
              <p:cNvPr id="22" name="TextBox 21"/>
              <p:cNvSpPr txBox="1"/>
              <p:nvPr/>
            </p:nvSpPr>
            <p:spPr>
              <a:xfrm>
                <a:off x="3598717" y="4455089"/>
                <a:ext cx="285356" cy="175819"/>
              </a:xfrm>
              <a:prstGeom prst="rect">
                <a:avLst/>
              </a:prstGeom>
              <a:noFill/>
            </p:spPr>
            <p:txBody>
              <a:bodyPr wrap="none" rtlCol="0" anchor="t" anchorCtr="0">
                <a:spAutoFit/>
              </a:bodyPr>
              <a:lstStyle/>
              <a:p>
                <a:pPr algn="ctr"/>
                <a:r>
                  <a:rPr lang="en-US" sz="1200" dirty="0" smtClean="0">
                    <a:solidFill>
                      <a:srgbClr val="000000"/>
                    </a:solidFill>
                    <a:latin typeface="Arial" panose="020B0604020202020204" pitchFamily="34" charset="0"/>
                    <a:cs typeface="Arial" panose="020B0604020202020204" pitchFamily="34" charset="0"/>
                  </a:rPr>
                  <a:t>2</a:t>
                </a:r>
                <a:endParaRPr lang="en-US" sz="1200" dirty="0">
                  <a:solidFill>
                    <a:srgbClr val="000000"/>
                  </a:solidFill>
                  <a:latin typeface="Arial" panose="020B0604020202020204" pitchFamily="34" charset="0"/>
                  <a:cs typeface="Arial" panose="020B0604020202020204" pitchFamily="34" charset="0"/>
                </a:endParaRPr>
              </a:p>
            </p:txBody>
          </p:sp>
          <p:sp>
            <p:nvSpPr>
              <p:cNvPr id="23" name="TextBox 22"/>
              <p:cNvSpPr txBox="1"/>
              <p:nvPr/>
            </p:nvSpPr>
            <p:spPr>
              <a:xfrm>
                <a:off x="4048031" y="4522748"/>
                <a:ext cx="195507" cy="175819"/>
              </a:xfrm>
              <a:prstGeom prst="rect">
                <a:avLst/>
              </a:prstGeom>
              <a:noFill/>
            </p:spPr>
            <p:txBody>
              <a:bodyPr wrap="none" rtlCol="0" anchor="t" anchorCtr="0">
                <a:spAutoFit/>
              </a:bodyPr>
              <a:lstStyle/>
              <a:p>
                <a:pPr algn="ctr"/>
                <a:endParaRPr lang="en-US" sz="1200" dirty="0">
                  <a:solidFill>
                    <a:srgbClr val="000000"/>
                  </a:solidFill>
                  <a:latin typeface="Arial" panose="020B0604020202020204" pitchFamily="34" charset="0"/>
                  <a:cs typeface="Arial" panose="020B0604020202020204" pitchFamily="34" charset="0"/>
                </a:endParaRPr>
              </a:p>
            </p:txBody>
          </p:sp>
          <p:sp>
            <p:nvSpPr>
              <p:cNvPr id="24" name="TextBox 23"/>
              <p:cNvSpPr txBox="1"/>
              <p:nvPr/>
            </p:nvSpPr>
            <p:spPr>
              <a:xfrm>
                <a:off x="4388213" y="4455089"/>
                <a:ext cx="285356" cy="175819"/>
              </a:xfrm>
              <a:prstGeom prst="rect">
                <a:avLst/>
              </a:prstGeom>
              <a:noFill/>
            </p:spPr>
            <p:txBody>
              <a:bodyPr wrap="none" rtlCol="0" anchor="t" anchorCtr="0">
                <a:spAutoFit/>
              </a:bodyPr>
              <a:lstStyle/>
              <a:p>
                <a:pPr algn="ctr"/>
                <a:r>
                  <a:rPr lang="en-US" sz="1200" dirty="0" smtClean="0">
                    <a:solidFill>
                      <a:srgbClr val="000000"/>
                    </a:solidFill>
                    <a:latin typeface="Arial" panose="020B0604020202020204" pitchFamily="34" charset="0"/>
                    <a:cs typeface="Arial" panose="020B0604020202020204" pitchFamily="34" charset="0"/>
                  </a:rPr>
                  <a:t>4</a:t>
                </a:r>
                <a:endParaRPr lang="en-US" sz="1200" dirty="0">
                  <a:solidFill>
                    <a:srgbClr val="000000"/>
                  </a:solidFill>
                  <a:latin typeface="Arial" panose="020B0604020202020204" pitchFamily="34" charset="0"/>
                  <a:cs typeface="Arial" panose="020B0604020202020204" pitchFamily="34" charset="0"/>
                </a:endParaRPr>
              </a:p>
            </p:txBody>
          </p:sp>
          <p:sp>
            <p:nvSpPr>
              <p:cNvPr id="25" name="TextBox 24"/>
              <p:cNvSpPr txBox="1"/>
              <p:nvPr/>
            </p:nvSpPr>
            <p:spPr>
              <a:xfrm>
                <a:off x="5178622" y="4455089"/>
                <a:ext cx="285356" cy="175819"/>
              </a:xfrm>
              <a:prstGeom prst="rect">
                <a:avLst/>
              </a:prstGeom>
              <a:noFill/>
            </p:spPr>
            <p:txBody>
              <a:bodyPr wrap="none" rtlCol="0" anchor="t" anchorCtr="0">
                <a:spAutoFit/>
              </a:bodyPr>
              <a:lstStyle/>
              <a:p>
                <a:pPr algn="ctr"/>
                <a:r>
                  <a:rPr lang="en-US" sz="1200" dirty="0" smtClean="0">
                    <a:solidFill>
                      <a:srgbClr val="000000"/>
                    </a:solidFill>
                    <a:latin typeface="Arial" panose="020B0604020202020204" pitchFamily="34" charset="0"/>
                    <a:cs typeface="Arial" panose="020B0604020202020204" pitchFamily="34" charset="0"/>
                  </a:rPr>
                  <a:t>6</a:t>
                </a:r>
                <a:endParaRPr lang="en-US" sz="1200" dirty="0">
                  <a:solidFill>
                    <a:srgbClr val="000000"/>
                  </a:solidFill>
                  <a:latin typeface="Arial" panose="020B0604020202020204" pitchFamily="34" charset="0"/>
                  <a:cs typeface="Arial" panose="020B0604020202020204" pitchFamily="34" charset="0"/>
                </a:endParaRPr>
              </a:p>
            </p:txBody>
          </p:sp>
          <p:sp>
            <p:nvSpPr>
              <p:cNvPr id="26" name="TextBox 25"/>
              <p:cNvSpPr txBox="1"/>
              <p:nvPr/>
            </p:nvSpPr>
            <p:spPr>
              <a:xfrm>
                <a:off x="5962445" y="4455089"/>
                <a:ext cx="285356" cy="175819"/>
              </a:xfrm>
              <a:prstGeom prst="rect">
                <a:avLst/>
              </a:prstGeom>
              <a:noFill/>
            </p:spPr>
            <p:txBody>
              <a:bodyPr wrap="none" rtlCol="0" anchor="t" anchorCtr="0">
                <a:spAutoFit/>
              </a:bodyPr>
              <a:lstStyle/>
              <a:p>
                <a:pPr algn="ctr"/>
                <a:r>
                  <a:rPr lang="en-US" sz="1200" dirty="0" smtClean="0">
                    <a:solidFill>
                      <a:srgbClr val="000000"/>
                    </a:solidFill>
                    <a:latin typeface="Arial" panose="020B0604020202020204" pitchFamily="34" charset="0"/>
                    <a:cs typeface="Arial" panose="020B0604020202020204" pitchFamily="34" charset="0"/>
                  </a:rPr>
                  <a:t>8</a:t>
                </a:r>
                <a:endParaRPr lang="en-US" sz="1200" dirty="0">
                  <a:solidFill>
                    <a:srgbClr val="000000"/>
                  </a:solidFill>
                  <a:latin typeface="Arial" panose="020B0604020202020204" pitchFamily="34" charset="0"/>
                  <a:cs typeface="Arial" panose="020B0604020202020204" pitchFamily="34" charset="0"/>
                </a:endParaRPr>
              </a:p>
            </p:txBody>
          </p:sp>
        </p:grpSp>
        <p:sp>
          <p:nvSpPr>
            <p:cNvPr id="11" name="TextBox 10"/>
            <p:cNvSpPr txBox="1"/>
            <p:nvPr/>
          </p:nvSpPr>
          <p:spPr>
            <a:xfrm>
              <a:off x="1921634" y="5868736"/>
              <a:ext cx="1757212" cy="307777"/>
            </a:xfrm>
            <a:prstGeom prst="rect">
              <a:avLst/>
            </a:prstGeom>
            <a:noFill/>
          </p:spPr>
          <p:txBody>
            <a:bodyPr wrap="none" rtlCol="0">
              <a:spAutoFit/>
            </a:bodyPr>
            <a:lstStyle/>
            <a:p>
              <a:pPr algn="ctr"/>
              <a:r>
                <a:rPr lang="en-US" sz="1400" b="1" dirty="0" smtClean="0"/>
                <a:t>5-year MFS: 70.4%</a:t>
              </a:r>
              <a:endParaRPr lang="en-US" sz="1400" b="1" dirty="0"/>
            </a:p>
          </p:txBody>
        </p:sp>
      </p:grpSp>
      <p:grpSp>
        <p:nvGrpSpPr>
          <p:cNvPr id="39" name="Group 38"/>
          <p:cNvGrpSpPr/>
          <p:nvPr/>
        </p:nvGrpSpPr>
        <p:grpSpPr>
          <a:xfrm>
            <a:off x="4515384" y="2061929"/>
            <a:ext cx="4228971" cy="4114584"/>
            <a:chOff x="197206" y="2061929"/>
            <a:chExt cx="4228971" cy="4114584"/>
          </a:xfrm>
        </p:grpSpPr>
        <p:grpSp>
          <p:nvGrpSpPr>
            <p:cNvPr id="40" name="Group 39"/>
            <p:cNvGrpSpPr/>
            <p:nvPr/>
          </p:nvGrpSpPr>
          <p:grpSpPr>
            <a:xfrm>
              <a:off x="197206" y="2061929"/>
              <a:ext cx="4228971" cy="3884718"/>
              <a:chOff x="2040607" y="2306328"/>
              <a:chExt cx="4475696" cy="2465741"/>
            </a:xfrm>
          </p:grpSpPr>
          <p:grpSp>
            <p:nvGrpSpPr>
              <p:cNvPr id="42" name="Group 41"/>
              <p:cNvGrpSpPr/>
              <p:nvPr/>
            </p:nvGrpSpPr>
            <p:grpSpPr>
              <a:xfrm>
                <a:off x="2614623" y="2396465"/>
                <a:ext cx="3901680" cy="2080517"/>
                <a:chOff x="836615" y="2448719"/>
                <a:chExt cx="3901680" cy="2080517"/>
              </a:xfrm>
            </p:grpSpPr>
            <p:sp>
              <p:nvSpPr>
                <p:cNvPr id="57" name="Freeform 56"/>
                <p:cNvSpPr>
                  <a:spLocks/>
                </p:cNvSpPr>
                <p:nvPr/>
              </p:nvSpPr>
              <p:spPr bwMode="auto">
                <a:xfrm>
                  <a:off x="925516" y="2448720"/>
                  <a:ext cx="3812779" cy="201081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58"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59"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60" name="Line 8"/>
                <p:cNvSpPr>
                  <a:spLocks noChangeShapeType="1"/>
                </p:cNvSpPr>
                <p:nvPr/>
              </p:nvSpPr>
              <p:spPr bwMode="auto">
                <a:xfrm>
                  <a:off x="836615" y="322872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61" name="Line 9"/>
                <p:cNvSpPr>
                  <a:spLocks noChangeShapeType="1"/>
                </p:cNvSpPr>
                <p:nvPr/>
              </p:nvSpPr>
              <p:spPr bwMode="auto">
                <a:xfrm>
                  <a:off x="836615" y="362736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62" name="Line 10"/>
                <p:cNvSpPr>
                  <a:spLocks noChangeShapeType="1"/>
                </p:cNvSpPr>
                <p:nvPr/>
              </p:nvSpPr>
              <p:spPr bwMode="auto">
                <a:xfrm>
                  <a:off x="836615" y="401736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63"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64" name="Line 12"/>
                <p:cNvSpPr>
                  <a:spLocks noChangeShapeType="1"/>
                </p:cNvSpPr>
                <p:nvPr/>
              </p:nvSpPr>
              <p:spPr bwMode="auto">
                <a:xfrm>
                  <a:off x="3537558" y="4460685"/>
                  <a:ext cx="0" cy="6855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65" name="Line 13"/>
                <p:cNvSpPr>
                  <a:spLocks noChangeShapeType="1"/>
                </p:cNvSpPr>
                <p:nvPr/>
              </p:nvSpPr>
              <p:spPr bwMode="auto">
                <a:xfrm>
                  <a:off x="2756614" y="4460685"/>
                  <a:ext cx="0" cy="6855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66" name="Line 14"/>
                <p:cNvSpPr>
                  <a:spLocks noChangeShapeType="1"/>
                </p:cNvSpPr>
                <p:nvPr/>
              </p:nvSpPr>
              <p:spPr bwMode="auto">
                <a:xfrm>
                  <a:off x="4328537" y="4460685"/>
                  <a:ext cx="0" cy="6855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67" name="Line 19"/>
                <p:cNvSpPr>
                  <a:spLocks noChangeShapeType="1"/>
                </p:cNvSpPr>
                <p:nvPr/>
              </p:nvSpPr>
              <p:spPr bwMode="auto">
                <a:xfrm>
                  <a:off x="1961550" y="4460685"/>
                  <a:ext cx="0" cy="6855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68" name="Line 21"/>
                <p:cNvSpPr>
                  <a:spLocks noChangeShapeType="1"/>
                </p:cNvSpPr>
                <p:nvPr/>
              </p:nvSpPr>
              <p:spPr bwMode="auto">
                <a:xfrm>
                  <a:off x="1161194" y="4460685"/>
                  <a:ext cx="0" cy="6855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latin typeface="Arial" panose="020B0604020202020204" pitchFamily="34" charset="0"/>
                    <a:cs typeface="Arial" panose="020B0604020202020204" pitchFamily="34" charset="0"/>
                  </a:endParaRPr>
                </a:p>
              </p:txBody>
            </p:sp>
          </p:grpSp>
          <p:sp>
            <p:nvSpPr>
              <p:cNvPr id="43" name="TextBox 42"/>
              <p:cNvSpPr txBox="1"/>
              <p:nvPr/>
            </p:nvSpPr>
            <p:spPr>
              <a:xfrm rot="16200000">
                <a:off x="1725153" y="3224240"/>
                <a:ext cx="924068" cy="293160"/>
              </a:xfrm>
              <a:prstGeom prst="rect">
                <a:avLst/>
              </a:prstGeom>
              <a:noFill/>
            </p:spPr>
            <p:txBody>
              <a:bodyPr wrap="none" rtlCol="0">
                <a:spAutoFit/>
              </a:bodyPr>
              <a:lstStyle/>
              <a:p>
                <a:pPr algn="ctr" fontAlgn="base">
                  <a:spcBef>
                    <a:spcPct val="0"/>
                  </a:spcBef>
                  <a:spcAft>
                    <a:spcPct val="0"/>
                  </a:spcAft>
                </a:pPr>
                <a:r>
                  <a:rPr lang="en-US" sz="1200" dirty="0" smtClean="0">
                    <a:solidFill>
                      <a:srgbClr val="000000"/>
                    </a:solidFill>
                    <a:latin typeface="Arial" panose="020B0604020202020204" pitchFamily="34" charset="0"/>
                    <a:cs typeface="Arial" panose="020B0604020202020204" pitchFamily="34" charset="0"/>
                  </a:rPr>
                  <a:t>Overall survival, %</a:t>
                </a:r>
                <a:endParaRPr lang="en-US" sz="1200" dirty="0">
                  <a:solidFill>
                    <a:srgbClr val="000000"/>
                  </a:solidFill>
                  <a:latin typeface="Arial" panose="020B0604020202020204" pitchFamily="34" charset="0"/>
                  <a:cs typeface="Arial" panose="020B0604020202020204" pitchFamily="34" charset="0"/>
                </a:endParaRPr>
              </a:p>
            </p:txBody>
          </p:sp>
          <p:sp>
            <p:nvSpPr>
              <p:cNvPr id="44" name="TextBox 43"/>
              <p:cNvSpPr txBox="1"/>
              <p:nvPr/>
            </p:nvSpPr>
            <p:spPr>
              <a:xfrm>
                <a:off x="3668674" y="4596250"/>
                <a:ext cx="2253664" cy="175819"/>
              </a:xfrm>
              <a:prstGeom prst="rect">
                <a:avLst/>
              </a:prstGeom>
              <a:noFill/>
            </p:spPr>
            <p:txBody>
              <a:bodyPr wrap="none" rtlCol="0">
                <a:spAutoFit/>
              </a:bodyPr>
              <a:lstStyle/>
              <a:p>
                <a:pPr algn="ctr" fontAlgn="base">
                  <a:spcBef>
                    <a:spcPct val="0"/>
                  </a:spcBef>
                  <a:spcAft>
                    <a:spcPct val="0"/>
                  </a:spcAft>
                </a:pPr>
                <a:r>
                  <a:rPr lang="en-US" sz="1200" dirty="0" smtClean="0">
                    <a:solidFill>
                      <a:srgbClr val="000000"/>
                    </a:solidFill>
                    <a:latin typeface="Arial" panose="020B0604020202020204" pitchFamily="34" charset="0"/>
                    <a:cs typeface="Arial" panose="020B0604020202020204" pitchFamily="34" charset="0"/>
                  </a:rPr>
                  <a:t>Years after start of treatment</a:t>
                </a:r>
                <a:endParaRPr lang="en-US" sz="1200" dirty="0">
                  <a:solidFill>
                    <a:srgbClr val="000000"/>
                  </a:solidFill>
                  <a:latin typeface="Arial" panose="020B0604020202020204" pitchFamily="34" charset="0"/>
                  <a:cs typeface="Arial" panose="020B0604020202020204" pitchFamily="34" charset="0"/>
                </a:endParaRPr>
              </a:p>
            </p:txBody>
          </p:sp>
          <p:sp>
            <p:nvSpPr>
              <p:cNvPr id="45" name="TextBox 44"/>
              <p:cNvSpPr txBox="1"/>
              <p:nvPr/>
            </p:nvSpPr>
            <p:spPr>
              <a:xfrm>
                <a:off x="2215372" y="2306328"/>
                <a:ext cx="465187" cy="175819"/>
              </a:xfrm>
              <a:prstGeom prst="rect">
                <a:avLst/>
              </a:prstGeom>
              <a:noFill/>
            </p:spPr>
            <p:txBody>
              <a:bodyPr wrap="none" rtlCol="0" anchor="ctr" anchorCtr="0">
                <a:spAutoFit/>
              </a:bodyPr>
              <a:lstStyle/>
              <a:p>
                <a:pPr algn="r"/>
                <a:r>
                  <a:rPr lang="en-US" sz="1200" dirty="0" smtClean="0">
                    <a:solidFill>
                      <a:srgbClr val="000000"/>
                    </a:solidFill>
                    <a:latin typeface="Arial" panose="020B0604020202020204" pitchFamily="34" charset="0"/>
                    <a:cs typeface="Arial" panose="020B0604020202020204" pitchFamily="34" charset="0"/>
                  </a:rPr>
                  <a:t>100</a:t>
                </a:r>
                <a:endParaRPr lang="en-US" sz="1200" dirty="0">
                  <a:solidFill>
                    <a:srgbClr val="000000"/>
                  </a:solidFill>
                  <a:latin typeface="Arial" panose="020B0604020202020204" pitchFamily="34" charset="0"/>
                  <a:cs typeface="Arial" panose="020B0604020202020204" pitchFamily="34" charset="0"/>
                </a:endParaRPr>
              </a:p>
            </p:txBody>
          </p:sp>
          <p:sp>
            <p:nvSpPr>
              <p:cNvPr id="46" name="TextBox 45"/>
              <p:cNvSpPr txBox="1"/>
              <p:nvPr/>
            </p:nvSpPr>
            <p:spPr>
              <a:xfrm>
                <a:off x="2305290" y="2702204"/>
                <a:ext cx="375271" cy="175819"/>
              </a:xfrm>
              <a:prstGeom prst="rect">
                <a:avLst/>
              </a:prstGeom>
              <a:noFill/>
            </p:spPr>
            <p:txBody>
              <a:bodyPr wrap="none" rtlCol="0" anchor="ctr" anchorCtr="0">
                <a:spAutoFit/>
              </a:bodyPr>
              <a:lstStyle/>
              <a:p>
                <a:pPr algn="r"/>
                <a:r>
                  <a:rPr lang="en-US" sz="1200" dirty="0" smtClean="0">
                    <a:solidFill>
                      <a:srgbClr val="000000"/>
                    </a:solidFill>
                    <a:latin typeface="Arial" panose="020B0604020202020204" pitchFamily="34" charset="0"/>
                    <a:cs typeface="Arial" panose="020B0604020202020204" pitchFamily="34" charset="0"/>
                  </a:rPr>
                  <a:t>80</a:t>
                </a:r>
                <a:endParaRPr lang="en-US" sz="1200" dirty="0">
                  <a:solidFill>
                    <a:srgbClr val="000000"/>
                  </a:solidFill>
                  <a:latin typeface="Arial" panose="020B0604020202020204" pitchFamily="34" charset="0"/>
                  <a:cs typeface="Arial" panose="020B0604020202020204" pitchFamily="34" charset="0"/>
                </a:endParaRPr>
              </a:p>
            </p:txBody>
          </p:sp>
          <p:sp>
            <p:nvSpPr>
              <p:cNvPr id="47" name="TextBox 46"/>
              <p:cNvSpPr txBox="1"/>
              <p:nvPr/>
            </p:nvSpPr>
            <p:spPr>
              <a:xfrm>
                <a:off x="2305290" y="3087702"/>
                <a:ext cx="375271" cy="175819"/>
              </a:xfrm>
              <a:prstGeom prst="rect">
                <a:avLst/>
              </a:prstGeom>
              <a:noFill/>
            </p:spPr>
            <p:txBody>
              <a:bodyPr wrap="none" rtlCol="0" anchor="ctr" anchorCtr="0">
                <a:spAutoFit/>
              </a:bodyPr>
              <a:lstStyle/>
              <a:p>
                <a:pPr algn="r"/>
                <a:r>
                  <a:rPr lang="en-US" sz="1200" dirty="0" smtClean="0">
                    <a:solidFill>
                      <a:srgbClr val="000000"/>
                    </a:solidFill>
                    <a:latin typeface="Arial" panose="020B0604020202020204" pitchFamily="34" charset="0"/>
                    <a:cs typeface="Arial" panose="020B0604020202020204" pitchFamily="34" charset="0"/>
                  </a:rPr>
                  <a:t>60</a:t>
                </a:r>
                <a:endParaRPr lang="en-US" sz="1200" dirty="0">
                  <a:solidFill>
                    <a:srgbClr val="000000"/>
                  </a:solidFill>
                  <a:latin typeface="Arial" panose="020B0604020202020204" pitchFamily="34" charset="0"/>
                  <a:cs typeface="Arial" panose="020B0604020202020204" pitchFamily="34" charset="0"/>
                </a:endParaRPr>
              </a:p>
            </p:txBody>
          </p:sp>
          <p:sp>
            <p:nvSpPr>
              <p:cNvPr id="48" name="TextBox 47"/>
              <p:cNvSpPr txBox="1"/>
              <p:nvPr/>
            </p:nvSpPr>
            <p:spPr>
              <a:xfrm>
                <a:off x="2305290" y="3486159"/>
                <a:ext cx="375271" cy="175819"/>
              </a:xfrm>
              <a:prstGeom prst="rect">
                <a:avLst/>
              </a:prstGeom>
              <a:noFill/>
            </p:spPr>
            <p:txBody>
              <a:bodyPr wrap="none" rtlCol="0" anchor="ctr" anchorCtr="0">
                <a:spAutoFit/>
              </a:bodyPr>
              <a:lstStyle/>
              <a:p>
                <a:pPr algn="r"/>
                <a:r>
                  <a:rPr lang="en-US" sz="1200" dirty="0" smtClean="0">
                    <a:solidFill>
                      <a:srgbClr val="000000"/>
                    </a:solidFill>
                    <a:latin typeface="Arial" panose="020B0604020202020204" pitchFamily="34" charset="0"/>
                    <a:cs typeface="Arial" panose="020B0604020202020204" pitchFamily="34" charset="0"/>
                  </a:rPr>
                  <a:t>40</a:t>
                </a:r>
                <a:endParaRPr lang="en-US" sz="1200" dirty="0">
                  <a:solidFill>
                    <a:srgbClr val="000000"/>
                  </a:solidFill>
                  <a:latin typeface="Arial" panose="020B0604020202020204" pitchFamily="34" charset="0"/>
                  <a:cs typeface="Arial" panose="020B0604020202020204" pitchFamily="34" charset="0"/>
                </a:endParaRPr>
              </a:p>
            </p:txBody>
          </p:sp>
          <p:sp>
            <p:nvSpPr>
              <p:cNvPr id="49" name="TextBox 48"/>
              <p:cNvSpPr txBox="1"/>
              <p:nvPr/>
            </p:nvSpPr>
            <p:spPr>
              <a:xfrm>
                <a:off x="2305290" y="3875977"/>
                <a:ext cx="375271" cy="175819"/>
              </a:xfrm>
              <a:prstGeom prst="rect">
                <a:avLst/>
              </a:prstGeom>
              <a:noFill/>
            </p:spPr>
            <p:txBody>
              <a:bodyPr wrap="none" rtlCol="0" anchor="ctr" anchorCtr="0">
                <a:spAutoFit/>
              </a:bodyPr>
              <a:lstStyle/>
              <a:p>
                <a:pPr algn="r"/>
                <a:r>
                  <a:rPr lang="en-US" sz="1200" dirty="0" smtClean="0">
                    <a:solidFill>
                      <a:srgbClr val="000000"/>
                    </a:solidFill>
                    <a:latin typeface="Arial" panose="020B0604020202020204" pitchFamily="34" charset="0"/>
                    <a:cs typeface="Arial" panose="020B0604020202020204" pitchFamily="34" charset="0"/>
                  </a:rPr>
                  <a:t>20</a:t>
                </a:r>
                <a:endParaRPr lang="en-US" sz="1200" dirty="0">
                  <a:solidFill>
                    <a:srgbClr val="000000"/>
                  </a:solidFill>
                  <a:latin typeface="Arial" panose="020B0604020202020204" pitchFamily="34" charset="0"/>
                  <a:cs typeface="Arial" panose="020B0604020202020204" pitchFamily="34" charset="0"/>
                </a:endParaRPr>
              </a:p>
            </p:txBody>
          </p:sp>
          <p:sp>
            <p:nvSpPr>
              <p:cNvPr id="50" name="TextBox 49"/>
              <p:cNvSpPr txBox="1"/>
              <p:nvPr/>
            </p:nvSpPr>
            <p:spPr>
              <a:xfrm>
                <a:off x="2395210" y="4270113"/>
                <a:ext cx="285355" cy="175819"/>
              </a:xfrm>
              <a:prstGeom prst="rect">
                <a:avLst/>
              </a:prstGeom>
              <a:noFill/>
            </p:spPr>
            <p:txBody>
              <a:bodyPr wrap="none" rtlCol="0" anchor="ctr" anchorCtr="0">
                <a:spAutoFit/>
              </a:bodyPr>
              <a:lstStyle/>
              <a:p>
                <a:pPr algn="r"/>
                <a:r>
                  <a:rPr lang="en-US" sz="1200" dirty="0" smtClean="0">
                    <a:solidFill>
                      <a:srgbClr val="000000"/>
                    </a:solidFill>
                    <a:latin typeface="Arial" panose="020B0604020202020204" pitchFamily="34" charset="0"/>
                    <a:cs typeface="Arial" panose="020B0604020202020204" pitchFamily="34" charset="0"/>
                  </a:rPr>
                  <a:t>0</a:t>
                </a:r>
                <a:endParaRPr lang="en-US" sz="1200" dirty="0">
                  <a:solidFill>
                    <a:srgbClr val="000000"/>
                  </a:solidFill>
                  <a:latin typeface="Arial" panose="020B0604020202020204" pitchFamily="34" charset="0"/>
                  <a:cs typeface="Arial" panose="020B0604020202020204" pitchFamily="34" charset="0"/>
                </a:endParaRPr>
              </a:p>
            </p:txBody>
          </p:sp>
          <p:sp>
            <p:nvSpPr>
              <p:cNvPr id="51" name="TextBox 50"/>
              <p:cNvSpPr txBox="1"/>
              <p:nvPr/>
            </p:nvSpPr>
            <p:spPr>
              <a:xfrm>
                <a:off x="2801376" y="4455089"/>
                <a:ext cx="285356" cy="175819"/>
              </a:xfrm>
              <a:prstGeom prst="rect">
                <a:avLst/>
              </a:prstGeom>
              <a:noFill/>
            </p:spPr>
            <p:txBody>
              <a:bodyPr wrap="none" rtlCol="0" anchor="t" anchorCtr="0">
                <a:spAutoFit/>
              </a:bodyPr>
              <a:lstStyle/>
              <a:p>
                <a:pPr algn="ctr"/>
                <a:r>
                  <a:rPr lang="en-US" sz="1200" dirty="0" smtClean="0">
                    <a:solidFill>
                      <a:srgbClr val="000000"/>
                    </a:solidFill>
                    <a:latin typeface="Arial" panose="020B0604020202020204" pitchFamily="34" charset="0"/>
                    <a:cs typeface="Arial" panose="020B0604020202020204" pitchFamily="34" charset="0"/>
                  </a:rPr>
                  <a:t>0</a:t>
                </a:r>
                <a:endParaRPr lang="en-US" sz="1200" dirty="0">
                  <a:solidFill>
                    <a:srgbClr val="000000"/>
                  </a:solidFill>
                  <a:latin typeface="Arial" panose="020B0604020202020204" pitchFamily="34" charset="0"/>
                  <a:cs typeface="Arial" panose="020B0604020202020204" pitchFamily="34" charset="0"/>
                </a:endParaRPr>
              </a:p>
            </p:txBody>
          </p:sp>
          <p:sp>
            <p:nvSpPr>
              <p:cNvPr id="52" name="TextBox 51"/>
              <p:cNvSpPr txBox="1"/>
              <p:nvPr/>
            </p:nvSpPr>
            <p:spPr>
              <a:xfrm>
                <a:off x="3598717" y="4455089"/>
                <a:ext cx="285356" cy="175819"/>
              </a:xfrm>
              <a:prstGeom prst="rect">
                <a:avLst/>
              </a:prstGeom>
              <a:noFill/>
            </p:spPr>
            <p:txBody>
              <a:bodyPr wrap="none" rtlCol="0" anchor="t" anchorCtr="0">
                <a:spAutoFit/>
              </a:bodyPr>
              <a:lstStyle/>
              <a:p>
                <a:pPr algn="ctr"/>
                <a:r>
                  <a:rPr lang="en-US" sz="1200" dirty="0" smtClean="0">
                    <a:solidFill>
                      <a:srgbClr val="000000"/>
                    </a:solidFill>
                    <a:latin typeface="Arial" panose="020B0604020202020204" pitchFamily="34" charset="0"/>
                    <a:cs typeface="Arial" panose="020B0604020202020204" pitchFamily="34" charset="0"/>
                  </a:rPr>
                  <a:t>2</a:t>
                </a:r>
                <a:endParaRPr lang="en-US" sz="1200" dirty="0">
                  <a:solidFill>
                    <a:srgbClr val="000000"/>
                  </a:solidFill>
                  <a:latin typeface="Arial" panose="020B0604020202020204" pitchFamily="34" charset="0"/>
                  <a:cs typeface="Arial" panose="020B0604020202020204" pitchFamily="34" charset="0"/>
                </a:endParaRPr>
              </a:p>
            </p:txBody>
          </p:sp>
          <p:sp>
            <p:nvSpPr>
              <p:cNvPr id="53" name="TextBox 52"/>
              <p:cNvSpPr txBox="1"/>
              <p:nvPr/>
            </p:nvSpPr>
            <p:spPr>
              <a:xfrm>
                <a:off x="4048031" y="4522748"/>
                <a:ext cx="195507" cy="175819"/>
              </a:xfrm>
              <a:prstGeom prst="rect">
                <a:avLst/>
              </a:prstGeom>
              <a:noFill/>
            </p:spPr>
            <p:txBody>
              <a:bodyPr wrap="none" rtlCol="0" anchor="t" anchorCtr="0">
                <a:spAutoFit/>
              </a:bodyPr>
              <a:lstStyle/>
              <a:p>
                <a:pPr algn="ctr"/>
                <a:endParaRPr lang="en-US" sz="1200" dirty="0">
                  <a:solidFill>
                    <a:srgbClr val="000000"/>
                  </a:solidFill>
                  <a:latin typeface="Arial" panose="020B0604020202020204" pitchFamily="34" charset="0"/>
                  <a:cs typeface="Arial" panose="020B0604020202020204" pitchFamily="34" charset="0"/>
                </a:endParaRPr>
              </a:p>
            </p:txBody>
          </p:sp>
          <p:sp>
            <p:nvSpPr>
              <p:cNvPr id="54" name="TextBox 53"/>
              <p:cNvSpPr txBox="1"/>
              <p:nvPr/>
            </p:nvSpPr>
            <p:spPr>
              <a:xfrm>
                <a:off x="4388213" y="4455089"/>
                <a:ext cx="285356" cy="175819"/>
              </a:xfrm>
              <a:prstGeom prst="rect">
                <a:avLst/>
              </a:prstGeom>
              <a:noFill/>
            </p:spPr>
            <p:txBody>
              <a:bodyPr wrap="none" rtlCol="0" anchor="t" anchorCtr="0">
                <a:spAutoFit/>
              </a:bodyPr>
              <a:lstStyle/>
              <a:p>
                <a:pPr algn="ctr"/>
                <a:r>
                  <a:rPr lang="en-US" sz="1200" dirty="0" smtClean="0">
                    <a:solidFill>
                      <a:srgbClr val="000000"/>
                    </a:solidFill>
                    <a:latin typeface="Arial" panose="020B0604020202020204" pitchFamily="34" charset="0"/>
                    <a:cs typeface="Arial" panose="020B0604020202020204" pitchFamily="34" charset="0"/>
                  </a:rPr>
                  <a:t>4</a:t>
                </a:r>
                <a:endParaRPr lang="en-US" sz="1200" dirty="0">
                  <a:solidFill>
                    <a:srgbClr val="000000"/>
                  </a:solidFill>
                  <a:latin typeface="Arial" panose="020B0604020202020204" pitchFamily="34" charset="0"/>
                  <a:cs typeface="Arial" panose="020B0604020202020204" pitchFamily="34" charset="0"/>
                </a:endParaRPr>
              </a:p>
            </p:txBody>
          </p:sp>
          <p:sp>
            <p:nvSpPr>
              <p:cNvPr id="55" name="TextBox 54"/>
              <p:cNvSpPr txBox="1"/>
              <p:nvPr/>
            </p:nvSpPr>
            <p:spPr>
              <a:xfrm>
                <a:off x="5178622" y="4455089"/>
                <a:ext cx="285356" cy="175819"/>
              </a:xfrm>
              <a:prstGeom prst="rect">
                <a:avLst/>
              </a:prstGeom>
              <a:noFill/>
            </p:spPr>
            <p:txBody>
              <a:bodyPr wrap="none" rtlCol="0" anchor="t" anchorCtr="0">
                <a:spAutoFit/>
              </a:bodyPr>
              <a:lstStyle/>
              <a:p>
                <a:pPr algn="ctr"/>
                <a:r>
                  <a:rPr lang="en-US" sz="1200" dirty="0" smtClean="0">
                    <a:solidFill>
                      <a:srgbClr val="000000"/>
                    </a:solidFill>
                    <a:latin typeface="Arial" panose="020B0604020202020204" pitchFamily="34" charset="0"/>
                    <a:cs typeface="Arial" panose="020B0604020202020204" pitchFamily="34" charset="0"/>
                  </a:rPr>
                  <a:t>6</a:t>
                </a:r>
                <a:endParaRPr lang="en-US" sz="1200" dirty="0">
                  <a:solidFill>
                    <a:srgbClr val="000000"/>
                  </a:solidFill>
                  <a:latin typeface="Arial" panose="020B0604020202020204" pitchFamily="34" charset="0"/>
                  <a:cs typeface="Arial" panose="020B0604020202020204" pitchFamily="34" charset="0"/>
                </a:endParaRPr>
              </a:p>
            </p:txBody>
          </p:sp>
          <p:sp>
            <p:nvSpPr>
              <p:cNvPr id="56" name="TextBox 55"/>
              <p:cNvSpPr txBox="1"/>
              <p:nvPr/>
            </p:nvSpPr>
            <p:spPr>
              <a:xfrm>
                <a:off x="5962445" y="4455089"/>
                <a:ext cx="285356" cy="175819"/>
              </a:xfrm>
              <a:prstGeom prst="rect">
                <a:avLst/>
              </a:prstGeom>
              <a:noFill/>
            </p:spPr>
            <p:txBody>
              <a:bodyPr wrap="none" rtlCol="0" anchor="t" anchorCtr="0">
                <a:spAutoFit/>
              </a:bodyPr>
              <a:lstStyle/>
              <a:p>
                <a:pPr algn="ctr"/>
                <a:r>
                  <a:rPr lang="en-US" sz="1200" dirty="0" smtClean="0">
                    <a:solidFill>
                      <a:srgbClr val="000000"/>
                    </a:solidFill>
                    <a:latin typeface="Arial" panose="020B0604020202020204" pitchFamily="34" charset="0"/>
                    <a:cs typeface="Arial" panose="020B0604020202020204" pitchFamily="34" charset="0"/>
                  </a:rPr>
                  <a:t>8</a:t>
                </a:r>
                <a:endParaRPr lang="en-US" sz="1200" dirty="0">
                  <a:solidFill>
                    <a:srgbClr val="000000"/>
                  </a:solidFill>
                  <a:latin typeface="Arial" panose="020B0604020202020204" pitchFamily="34" charset="0"/>
                  <a:cs typeface="Arial" panose="020B0604020202020204" pitchFamily="34" charset="0"/>
                </a:endParaRPr>
              </a:p>
            </p:txBody>
          </p:sp>
        </p:grpSp>
        <p:sp>
          <p:nvSpPr>
            <p:cNvPr id="41" name="TextBox 40"/>
            <p:cNvSpPr txBox="1"/>
            <p:nvPr/>
          </p:nvSpPr>
          <p:spPr>
            <a:xfrm>
              <a:off x="1980945" y="5868736"/>
              <a:ext cx="1638590" cy="307777"/>
            </a:xfrm>
            <a:prstGeom prst="rect">
              <a:avLst/>
            </a:prstGeom>
            <a:noFill/>
          </p:spPr>
          <p:txBody>
            <a:bodyPr wrap="none" rtlCol="0">
              <a:spAutoFit/>
            </a:bodyPr>
            <a:lstStyle/>
            <a:p>
              <a:pPr algn="ctr"/>
              <a:r>
                <a:rPr lang="en-US" sz="1400" b="1" dirty="0" smtClean="0"/>
                <a:t>5-year OS: 76.1%</a:t>
              </a:r>
              <a:endParaRPr lang="en-US" sz="1400" b="1" dirty="0"/>
            </a:p>
          </p:txBody>
        </p:sp>
      </p:grpSp>
      <p:sp>
        <p:nvSpPr>
          <p:cNvPr id="69" name="Freeform 2"/>
          <p:cNvSpPr>
            <a:spLocks/>
          </p:cNvSpPr>
          <p:nvPr/>
        </p:nvSpPr>
        <p:spPr bwMode="auto">
          <a:xfrm>
            <a:off x="1072101" y="2209078"/>
            <a:ext cx="3247200" cy="1301243"/>
          </a:xfrm>
          <a:custGeom>
            <a:avLst/>
            <a:gdLst>
              <a:gd name="T0" fmla="*/ 254 w 254"/>
              <a:gd name="T1" fmla="*/ 102 h 102"/>
              <a:gd name="T2" fmla="*/ 209 w 254"/>
              <a:gd name="T3" fmla="*/ 102 h 102"/>
              <a:gd name="T4" fmla="*/ 209 w 254"/>
              <a:gd name="T5" fmla="*/ 90 h 102"/>
              <a:gd name="T6" fmla="*/ 106 w 254"/>
              <a:gd name="T7" fmla="*/ 90 h 102"/>
              <a:gd name="T8" fmla="*/ 106 w 254"/>
              <a:gd name="T9" fmla="*/ 86 h 102"/>
              <a:gd name="T10" fmla="*/ 102 w 254"/>
              <a:gd name="T11" fmla="*/ 86 h 102"/>
              <a:gd name="T12" fmla="*/ 102 w 254"/>
              <a:gd name="T13" fmla="*/ 82 h 102"/>
              <a:gd name="T14" fmla="*/ 92 w 254"/>
              <a:gd name="T15" fmla="*/ 82 h 102"/>
              <a:gd name="T16" fmla="*/ 92 w 254"/>
              <a:gd name="T17" fmla="*/ 80 h 102"/>
              <a:gd name="T18" fmla="*/ 87 w 254"/>
              <a:gd name="T19" fmla="*/ 80 h 102"/>
              <a:gd name="T20" fmla="*/ 87 w 254"/>
              <a:gd name="T21" fmla="*/ 78 h 102"/>
              <a:gd name="T22" fmla="*/ 81 w 254"/>
              <a:gd name="T23" fmla="*/ 78 h 102"/>
              <a:gd name="T24" fmla="*/ 81 w 254"/>
              <a:gd name="T25" fmla="*/ 75 h 102"/>
              <a:gd name="T26" fmla="*/ 77 w 254"/>
              <a:gd name="T27" fmla="*/ 75 h 102"/>
              <a:gd name="T28" fmla="*/ 77 w 254"/>
              <a:gd name="T29" fmla="*/ 72 h 102"/>
              <a:gd name="T30" fmla="*/ 62 w 254"/>
              <a:gd name="T31" fmla="*/ 72 h 102"/>
              <a:gd name="T32" fmla="*/ 62 w 254"/>
              <a:gd name="T33" fmla="*/ 68 h 102"/>
              <a:gd name="T34" fmla="*/ 50 w 254"/>
              <a:gd name="T35" fmla="*/ 68 h 102"/>
              <a:gd name="T36" fmla="*/ 50 w 254"/>
              <a:gd name="T37" fmla="*/ 63 h 102"/>
              <a:gd name="T38" fmla="*/ 45 w 254"/>
              <a:gd name="T39" fmla="*/ 63 h 102"/>
              <a:gd name="T40" fmla="*/ 45 w 254"/>
              <a:gd name="T41" fmla="*/ 56 h 102"/>
              <a:gd name="T42" fmla="*/ 43 w 254"/>
              <a:gd name="T43" fmla="*/ 56 h 102"/>
              <a:gd name="T44" fmla="*/ 43 w 254"/>
              <a:gd name="T45" fmla="*/ 53 h 102"/>
              <a:gd name="T46" fmla="*/ 40 w 254"/>
              <a:gd name="T47" fmla="*/ 53 h 102"/>
              <a:gd name="T48" fmla="*/ 40 w 254"/>
              <a:gd name="T49" fmla="*/ 47 h 102"/>
              <a:gd name="T50" fmla="*/ 36 w 254"/>
              <a:gd name="T51" fmla="*/ 47 h 102"/>
              <a:gd name="T52" fmla="*/ 36 w 254"/>
              <a:gd name="T53" fmla="*/ 44 h 102"/>
              <a:gd name="T54" fmla="*/ 34 w 254"/>
              <a:gd name="T55" fmla="*/ 44 h 102"/>
              <a:gd name="T56" fmla="*/ 34 w 254"/>
              <a:gd name="T57" fmla="*/ 39 h 102"/>
              <a:gd name="T58" fmla="*/ 30 w 254"/>
              <a:gd name="T59" fmla="*/ 39 h 102"/>
              <a:gd name="T60" fmla="*/ 30 w 254"/>
              <a:gd name="T61" fmla="*/ 35 h 102"/>
              <a:gd name="T62" fmla="*/ 27 w 254"/>
              <a:gd name="T63" fmla="*/ 35 h 102"/>
              <a:gd name="T64" fmla="*/ 27 w 254"/>
              <a:gd name="T65" fmla="*/ 27 h 102"/>
              <a:gd name="T66" fmla="*/ 25 w 254"/>
              <a:gd name="T67" fmla="*/ 27 h 102"/>
              <a:gd name="T68" fmla="*/ 25 w 254"/>
              <a:gd name="T69" fmla="*/ 22 h 102"/>
              <a:gd name="T70" fmla="*/ 23 w 254"/>
              <a:gd name="T71" fmla="*/ 22 h 102"/>
              <a:gd name="T72" fmla="*/ 23 w 254"/>
              <a:gd name="T73" fmla="*/ 19 h 102"/>
              <a:gd name="T74" fmla="*/ 21 w 254"/>
              <a:gd name="T75" fmla="*/ 19 h 102"/>
              <a:gd name="T76" fmla="*/ 21 w 254"/>
              <a:gd name="T77" fmla="*/ 14 h 102"/>
              <a:gd name="T78" fmla="*/ 18 w 254"/>
              <a:gd name="T79" fmla="*/ 14 h 102"/>
              <a:gd name="T80" fmla="*/ 18 w 254"/>
              <a:gd name="T81" fmla="*/ 10 h 102"/>
              <a:gd name="T82" fmla="*/ 16 w 254"/>
              <a:gd name="T83" fmla="*/ 10 h 102"/>
              <a:gd name="T84" fmla="*/ 16 w 254"/>
              <a:gd name="T85" fmla="*/ 4 h 102"/>
              <a:gd name="T86" fmla="*/ 8 w 254"/>
              <a:gd name="T87" fmla="*/ 4 h 102"/>
              <a:gd name="T88" fmla="*/ 8 w 254"/>
              <a:gd name="T89" fmla="*/ 0 h 102"/>
              <a:gd name="T90" fmla="*/ 0 w 254"/>
              <a:gd name="T9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4" h="102">
                <a:moveTo>
                  <a:pt x="254" y="102"/>
                </a:moveTo>
                <a:lnTo>
                  <a:pt x="209" y="102"/>
                </a:lnTo>
                <a:lnTo>
                  <a:pt x="209" y="90"/>
                </a:lnTo>
                <a:lnTo>
                  <a:pt x="106" y="90"/>
                </a:lnTo>
                <a:lnTo>
                  <a:pt x="106" y="86"/>
                </a:lnTo>
                <a:lnTo>
                  <a:pt x="102" y="86"/>
                </a:lnTo>
                <a:lnTo>
                  <a:pt x="102" y="82"/>
                </a:lnTo>
                <a:lnTo>
                  <a:pt x="92" y="82"/>
                </a:lnTo>
                <a:lnTo>
                  <a:pt x="92" y="80"/>
                </a:lnTo>
                <a:lnTo>
                  <a:pt x="87" y="80"/>
                </a:lnTo>
                <a:lnTo>
                  <a:pt x="87" y="78"/>
                </a:lnTo>
                <a:lnTo>
                  <a:pt x="81" y="78"/>
                </a:lnTo>
                <a:lnTo>
                  <a:pt x="81" y="75"/>
                </a:lnTo>
                <a:lnTo>
                  <a:pt x="77" y="75"/>
                </a:lnTo>
                <a:lnTo>
                  <a:pt x="77" y="72"/>
                </a:lnTo>
                <a:lnTo>
                  <a:pt x="62" y="72"/>
                </a:lnTo>
                <a:lnTo>
                  <a:pt x="62" y="68"/>
                </a:lnTo>
                <a:lnTo>
                  <a:pt x="50" y="68"/>
                </a:lnTo>
                <a:lnTo>
                  <a:pt x="50" y="63"/>
                </a:lnTo>
                <a:lnTo>
                  <a:pt x="45" y="63"/>
                </a:lnTo>
                <a:lnTo>
                  <a:pt x="45" y="56"/>
                </a:lnTo>
                <a:lnTo>
                  <a:pt x="43" y="56"/>
                </a:lnTo>
                <a:lnTo>
                  <a:pt x="43" y="53"/>
                </a:lnTo>
                <a:lnTo>
                  <a:pt x="40" y="53"/>
                </a:lnTo>
                <a:lnTo>
                  <a:pt x="40" y="47"/>
                </a:lnTo>
                <a:lnTo>
                  <a:pt x="36" y="47"/>
                </a:lnTo>
                <a:lnTo>
                  <a:pt x="36" y="44"/>
                </a:lnTo>
                <a:lnTo>
                  <a:pt x="34" y="44"/>
                </a:lnTo>
                <a:lnTo>
                  <a:pt x="34" y="39"/>
                </a:lnTo>
                <a:lnTo>
                  <a:pt x="30" y="39"/>
                </a:lnTo>
                <a:lnTo>
                  <a:pt x="30" y="35"/>
                </a:lnTo>
                <a:lnTo>
                  <a:pt x="27" y="35"/>
                </a:lnTo>
                <a:lnTo>
                  <a:pt x="27" y="27"/>
                </a:lnTo>
                <a:lnTo>
                  <a:pt x="25" y="27"/>
                </a:lnTo>
                <a:lnTo>
                  <a:pt x="25" y="22"/>
                </a:lnTo>
                <a:lnTo>
                  <a:pt x="23" y="22"/>
                </a:lnTo>
                <a:lnTo>
                  <a:pt x="23" y="19"/>
                </a:lnTo>
                <a:lnTo>
                  <a:pt x="21" y="19"/>
                </a:lnTo>
                <a:lnTo>
                  <a:pt x="21" y="14"/>
                </a:lnTo>
                <a:lnTo>
                  <a:pt x="18" y="14"/>
                </a:lnTo>
                <a:lnTo>
                  <a:pt x="18" y="10"/>
                </a:lnTo>
                <a:lnTo>
                  <a:pt x="16" y="10"/>
                </a:lnTo>
                <a:lnTo>
                  <a:pt x="16" y="4"/>
                </a:lnTo>
                <a:lnTo>
                  <a:pt x="8" y="4"/>
                </a:lnTo>
                <a:lnTo>
                  <a:pt x="8" y="0"/>
                </a:lnTo>
                <a:lnTo>
                  <a:pt x="0" y="0"/>
                </a:lnTo>
              </a:path>
            </a:pathLst>
          </a:custGeom>
          <a:noFill/>
          <a:ln w="25400">
            <a:solidFill>
              <a:srgbClr val="62C4E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4"/>
          <p:cNvSpPr>
            <a:spLocks/>
          </p:cNvSpPr>
          <p:nvPr/>
        </p:nvSpPr>
        <p:spPr bwMode="auto">
          <a:xfrm>
            <a:off x="1072102" y="2209078"/>
            <a:ext cx="3246140" cy="714408"/>
          </a:xfrm>
          <a:custGeom>
            <a:avLst/>
            <a:gdLst>
              <a:gd name="T0" fmla="*/ 256 w 256"/>
              <a:gd name="T1" fmla="*/ 56 h 56"/>
              <a:gd name="T2" fmla="*/ 208 w 256"/>
              <a:gd name="T3" fmla="*/ 56 h 56"/>
              <a:gd name="T4" fmla="*/ 208 w 256"/>
              <a:gd name="T5" fmla="*/ 52 h 56"/>
              <a:gd name="T6" fmla="*/ 106 w 256"/>
              <a:gd name="T7" fmla="*/ 52 h 56"/>
              <a:gd name="T8" fmla="*/ 106 w 256"/>
              <a:gd name="T9" fmla="*/ 49 h 56"/>
              <a:gd name="T10" fmla="*/ 103 w 256"/>
              <a:gd name="T11" fmla="*/ 49 h 56"/>
              <a:gd name="T12" fmla="*/ 103 w 256"/>
              <a:gd name="T13" fmla="*/ 46 h 56"/>
              <a:gd name="T14" fmla="*/ 91 w 256"/>
              <a:gd name="T15" fmla="*/ 46 h 56"/>
              <a:gd name="T16" fmla="*/ 91 w 256"/>
              <a:gd name="T17" fmla="*/ 45 h 56"/>
              <a:gd name="T18" fmla="*/ 86 w 256"/>
              <a:gd name="T19" fmla="*/ 45 h 56"/>
              <a:gd name="T20" fmla="*/ 86 w 256"/>
              <a:gd name="T21" fmla="*/ 42 h 56"/>
              <a:gd name="T22" fmla="*/ 77 w 256"/>
              <a:gd name="T23" fmla="*/ 42 h 56"/>
              <a:gd name="T24" fmla="*/ 77 w 256"/>
              <a:gd name="T25" fmla="*/ 39 h 56"/>
              <a:gd name="T26" fmla="*/ 63 w 256"/>
              <a:gd name="T27" fmla="*/ 39 h 56"/>
              <a:gd name="T28" fmla="*/ 63 w 256"/>
              <a:gd name="T29" fmla="*/ 35 h 56"/>
              <a:gd name="T30" fmla="*/ 57 w 256"/>
              <a:gd name="T31" fmla="*/ 35 h 56"/>
              <a:gd name="T32" fmla="*/ 57 w 256"/>
              <a:gd name="T33" fmla="*/ 34 h 56"/>
              <a:gd name="T34" fmla="*/ 48 w 256"/>
              <a:gd name="T35" fmla="*/ 34 h 56"/>
              <a:gd name="T36" fmla="*/ 48 w 256"/>
              <a:gd name="T37" fmla="*/ 31 h 56"/>
              <a:gd name="T38" fmla="*/ 45 w 256"/>
              <a:gd name="T39" fmla="*/ 31 h 56"/>
              <a:gd name="T40" fmla="*/ 45 w 256"/>
              <a:gd name="T41" fmla="*/ 24 h 56"/>
              <a:gd name="T42" fmla="*/ 42 w 256"/>
              <a:gd name="T43" fmla="*/ 24 h 56"/>
              <a:gd name="T44" fmla="*/ 42 w 256"/>
              <a:gd name="T45" fmla="*/ 22 h 56"/>
              <a:gd name="T46" fmla="*/ 38 w 256"/>
              <a:gd name="T47" fmla="*/ 22 h 56"/>
              <a:gd name="T48" fmla="*/ 38 w 256"/>
              <a:gd name="T49" fmla="*/ 17 h 56"/>
              <a:gd name="T50" fmla="*/ 33 w 256"/>
              <a:gd name="T51" fmla="*/ 17 h 56"/>
              <a:gd name="T52" fmla="*/ 33 w 256"/>
              <a:gd name="T53" fmla="*/ 15 h 56"/>
              <a:gd name="T54" fmla="*/ 31 w 256"/>
              <a:gd name="T55" fmla="*/ 15 h 56"/>
              <a:gd name="T56" fmla="*/ 31 w 256"/>
              <a:gd name="T57" fmla="*/ 11 h 56"/>
              <a:gd name="T58" fmla="*/ 27 w 256"/>
              <a:gd name="T59" fmla="*/ 11 h 56"/>
              <a:gd name="T60" fmla="*/ 27 w 256"/>
              <a:gd name="T61" fmla="*/ 7 h 56"/>
              <a:gd name="T62" fmla="*/ 23 w 256"/>
              <a:gd name="T63" fmla="*/ 7 h 56"/>
              <a:gd name="T64" fmla="*/ 23 w 256"/>
              <a:gd name="T65" fmla="*/ 2 h 56"/>
              <a:gd name="T66" fmla="*/ 19 w 256"/>
              <a:gd name="T67" fmla="*/ 2 h 56"/>
              <a:gd name="T68" fmla="*/ 19 w 256"/>
              <a:gd name="T69" fmla="*/ 0 h 56"/>
              <a:gd name="T70" fmla="*/ 0 w 256"/>
              <a:gd name="T7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56">
                <a:moveTo>
                  <a:pt x="256" y="56"/>
                </a:moveTo>
                <a:lnTo>
                  <a:pt x="208" y="56"/>
                </a:lnTo>
                <a:lnTo>
                  <a:pt x="208" y="52"/>
                </a:lnTo>
                <a:lnTo>
                  <a:pt x="106" y="52"/>
                </a:lnTo>
                <a:lnTo>
                  <a:pt x="106" y="49"/>
                </a:lnTo>
                <a:lnTo>
                  <a:pt x="103" y="49"/>
                </a:lnTo>
                <a:lnTo>
                  <a:pt x="103" y="46"/>
                </a:lnTo>
                <a:lnTo>
                  <a:pt x="91" y="46"/>
                </a:lnTo>
                <a:lnTo>
                  <a:pt x="91" y="45"/>
                </a:lnTo>
                <a:lnTo>
                  <a:pt x="86" y="45"/>
                </a:lnTo>
                <a:lnTo>
                  <a:pt x="86" y="42"/>
                </a:lnTo>
                <a:lnTo>
                  <a:pt x="77" y="42"/>
                </a:lnTo>
                <a:lnTo>
                  <a:pt x="77" y="39"/>
                </a:lnTo>
                <a:lnTo>
                  <a:pt x="63" y="39"/>
                </a:lnTo>
                <a:lnTo>
                  <a:pt x="63" y="35"/>
                </a:lnTo>
                <a:lnTo>
                  <a:pt x="57" y="35"/>
                </a:lnTo>
                <a:lnTo>
                  <a:pt x="57" y="34"/>
                </a:lnTo>
                <a:lnTo>
                  <a:pt x="48" y="34"/>
                </a:lnTo>
                <a:lnTo>
                  <a:pt x="48" y="31"/>
                </a:lnTo>
                <a:lnTo>
                  <a:pt x="45" y="31"/>
                </a:lnTo>
                <a:lnTo>
                  <a:pt x="45" y="24"/>
                </a:lnTo>
                <a:lnTo>
                  <a:pt x="42" y="24"/>
                </a:lnTo>
                <a:lnTo>
                  <a:pt x="42" y="22"/>
                </a:lnTo>
                <a:lnTo>
                  <a:pt x="38" y="22"/>
                </a:lnTo>
                <a:lnTo>
                  <a:pt x="38" y="17"/>
                </a:lnTo>
                <a:lnTo>
                  <a:pt x="33" y="17"/>
                </a:lnTo>
                <a:lnTo>
                  <a:pt x="33" y="15"/>
                </a:lnTo>
                <a:lnTo>
                  <a:pt x="31" y="15"/>
                </a:lnTo>
                <a:lnTo>
                  <a:pt x="31" y="11"/>
                </a:lnTo>
                <a:lnTo>
                  <a:pt x="27" y="11"/>
                </a:lnTo>
                <a:lnTo>
                  <a:pt x="27" y="7"/>
                </a:lnTo>
                <a:lnTo>
                  <a:pt x="23" y="7"/>
                </a:lnTo>
                <a:lnTo>
                  <a:pt x="23" y="2"/>
                </a:lnTo>
                <a:lnTo>
                  <a:pt x="19" y="2"/>
                </a:lnTo>
                <a:lnTo>
                  <a:pt x="19" y="0"/>
                </a:lnTo>
                <a:lnTo>
                  <a:pt x="0" y="0"/>
                </a:lnTo>
              </a:path>
            </a:pathLst>
          </a:custGeom>
          <a:noFill/>
          <a:ln w="25400">
            <a:solidFill>
              <a:srgbClr val="62C4E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5"/>
          <p:cNvSpPr>
            <a:spLocks/>
          </p:cNvSpPr>
          <p:nvPr/>
        </p:nvSpPr>
        <p:spPr bwMode="auto">
          <a:xfrm>
            <a:off x="5362000" y="2209078"/>
            <a:ext cx="3171600" cy="1173670"/>
          </a:xfrm>
          <a:custGeom>
            <a:avLst/>
            <a:gdLst>
              <a:gd name="T0" fmla="*/ 246 w 246"/>
              <a:gd name="T1" fmla="*/ 92 h 92"/>
              <a:gd name="T2" fmla="*/ 202 w 246"/>
              <a:gd name="T3" fmla="*/ 92 h 92"/>
              <a:gd name="T4" fmla="*/ 202 w 246"/>
              <a:gd name="T5" fmla="*/ 82 h 92"/>
              <a:gd name="T6" fmla="*/ 195 w 246"/>
              <a:gd name="T7" fmla="*/ 82 h 92"/>
              <a:gd name="T8" fmla="*/ 195 w 246"/>
              <a:gd name="T9" fmla="*/ 75 h 92"/>
              <a:gd name="T10" fmla="*/ 142 w 246"/>
              <a:gd name="T11" fmla="*/ 75 h 92"/>
              <a:gd name="T12" fmla="*/ 142 w 246"/>
              <a:gd name="T13" fmla="*/ 72 h 92"/>
              <a:gd name="T14" fmla="*/ 139 w 246"/>
              <a:gd name="T15" fmla="*/ 72 h 92"/>
              <a:gd name="T16" fmla="*/ 139 w 246"/>
              <a:gd name="T17" fmla="*/ 68 h 92"/>
              <a:gd name="T18" fmla="*/ 124 w 246"/>
              <a:gd name="T19" fmla="*/ 68 h 92"/>
              <a:gd name="T20" fmla="*/ 124 w 246"/>
              <a:gd name="T21" fmla="*/ 65 h 92"/>
              <a:gd name="T22" fmla="*/ 110 w 246"/>
              <a:gd name="T23" fmla="*/ 65 h 92"/>
              <a:gd name="T24" fmla="*/ 110 w 246"/>
              <a:gd name="T25" fmla="*/ 59 h 92"/>
              <a:gd name="T26" fmla="*/ 104 w 246"/>
              <a:gd name="T27" fmla="*/ 59 h 92"/>
              <a:gd name="T28" fmla="*/ 104 w 246"/>
              <a:gd name="T29" fmla="*/ 55 h 92"/>
              <a:gd name="T30" fmla="*/ 101 w 246"/>
              <a:gd name="T31" fmla="*/ 55 h 92"/>
              <a:gd name="T32" fmla="*/ 101 w 246"/>
              <a:gd name="T33" fmla="*/ 50 h 92"/>
              <a:gd name="T34" fmla="*/ 90 w 246"/>
              <a:gd name="T35" fmla="*/ 50 h 92"/>
              <a:gd name="T36" fmla="*/ 90 w 246"/>
              <a:gd name="T37" fmla="*/ 45 h 92"/>
              <a:gd name="T38" fmla="*/ 84 w 246"/>
              <a:gd name="T39" fmla="*/ 45 h 92"/>
              <a:gd name="T40" fmla="*/ 84 w 246"/>
              <a:gd name="T41" fmla="*/ 40 h 92"/>
              <a:gd name="T42" fmla="*/ 80 w 246"/>
              <a:gd name="T43" fmla="*/ 40 h 92"/>
              <a:gd name="T44" fmla="*/ 80 w 246"/>
              <a:gd name="T45" fmla="*/ 36 h 92"/>
              <a:gd name="T46" fmla="*/ 75 w 246"/>
              <a:gd name="T47" fmla="*/ 36 h 92"/>
              <a:gd name="T48" fmla="*/ 75 w 246"/>
              <a:gd name="T49" fmla="*/ 29 h 92"/>
              <a:gd name="T50" fmla="*/ 61 w 246"/>
              <a:gd name="T51" fmla="*/ 29 h 92"/>
              <a:gd name="T52" fmla="*/ 61 w 246"/>
              <a:gd name="T53" fmla="*/ 28 h 92"/>
              <a:gd name="T54" fmla="*/ 56 w 246"/>
              <a:gd name="T55" fmla="*/ 28 h 92"/>
              <a:gd name="T56" fmla="*/ 56 w 246"/>
              <a:gd name="T57" fmla="*/ 25 h 92"/>
              <a:gd name="T58" fmla="*/ 51 w 246"/>
              <a:gd name="T59" fmla="*/ 25 h 92"/>
              <a:gd name="T60" fmla="*/ 51 w 246"/>
              <a:gd name="T61" fmla="*/ 20 h 92"/>
              <a:gd name="T62" fmla="*/ 48 w 246"/>
              <a:gd name="T63" fmla="*/ 20 h 92"/>
              <a:gd name="T64" fmla="*/ 48 w 246"/>
              <a:gd name="T65" fmla="*/ 18 h 92"/>
              <a:gd name="T66" fmla="*/ 47 w 246"/>
              <a:gd name="T67" fmla="*/ 18 h 92"/>
              <a:gd name="T68" fmla="*/ 47 w 246"/>
              <a:gd name="T69" fmla="*/ 13 h 92"/>
              <a:gd name="T70" fmla="*/ 37 w 246"/>
              <a:gd name="T71" fmla="*/ 13 h 92"/>
              <a:gd name="T72" fmla="*/ 37 w 246"/>
              <a:gd name="T73" fmla="*/ 10 h 92"/>
              <a:gd name="T74" fmla="*/ 35 w 246"/>
              <a:gd name="T75" fmla="*/ 10 h 92"/>
              <a:gd name="T76" fmla="*/ 35 w 246"/>
              <a:gd name="T77" fmla="*/ 8 h 92"/>
              <a:gd name="T78" fmla="*/ 32 w 246"/>
              <a:gd name="T79" fmla="*/ 8 h 92"/>
              <a:gd name="T80" fmla="*/ 32 w 246"/>
              <a:gd name="T81" fmla="*/ 5 h 92"/>
              <a:gd name="T82" fmla="*/ 31 w 246"/>
              <a:gd name="T83" fmla="*/ 5 h 92"/>
              <a:gd name="T84" fmla="*/ 31 w 246"/>
              <a:gd name="T85" fmla="*/ 0 h 92"/>
              <a:gd name="T86" fmla="*/ 0 w 246"/>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 h="92">
                <a:moveTo>
                  <a:pt x="246" y="92"/>
                </a:moveTo>
                <a:lnTo>
                  <a:pt x="202" y="92"/>
                </a:lnTo>
                <a:lnTo>
                  <a:pt x="202" y="82"/>
                </a:lnTo>
                <a:lnTo>
                  <a:pt x="195" y="82"/>
                </a:lnTo>
                <a:lnTo>
                  <a:pt x="195" y="75"/>
                </a:lnTo>
                <a:lnTo>
                  <a:pt x="142" y="75"/>
                </a:lnTo>
                <a:lnTo>
                  <a:pt x="142" y="72"/>
                </a:lnTo>
                <a:lnTo>
                  <a:pt x="139" y="72"/>
                </a:lnTo>
                <a:lnTo>
                  <a:pt x="139" y="68"/>
                </a:lnTo>
                <a:lnTo>
                  <a:pt x="124" y="68"/>
                </a:lnTo>
                <a:lnTo>
                  <a:pt x="124" y="65"/>
                </a:lnTo>
                <a:lnTo>
                  <a:pt x="110" y="65"/>
                </a:lnTo>
                <a:lnTo>
                  <a:pt x="110" y="59"/>
                </a:lnTo>
                <a:lnTo>
                  <a:pt x="104" y="59"/>
                </a:lnTo>
                <a:lnTo>
                  <a:pt x="104" y="55"/>
                </a:lnTo>
                <a:lnTo>
                  <a:pt x="101" y="55"/>
                </a:lnTo>
                <a:lnTo>
                  <a:pt x="101" y="50"/>
                </a:lnTo>
                <a:lnTo>
                  <a:pt x="90" y="50"/>
                </a:lnTo>
                <a:lnTo>
                  <a:pt x="90" y="45"/>
                </a:lnTo>
                <a:lnTo>
                  <a:pt x="84" y="45"/>
                </a:lnTo>
                <a:lnTo>
                  <a:pt x="84" y="40"/>
                </a:lnTo>
                <a:lnTo>
                  <a:pt x="80" y="40"/>
                </a:lnTo>
                <a:lnTo>
                  <a:pt x="80" y="36"/>
                </a:lnTo>
                <a:lnTo>
                  <a:pt x="75" y="36"/>
                </a:lnTo>
                <a:lnTo>
                  <a:pt x="75" y="29"/>
                </a:lnTo>
                <a:lnTo>
                  <a:pt x="61" y="29"/>
                </a:lnTo>
                <a:lnTo>
                  <a:pt x="61" y="28"/>
                </a:lnTo>
                <a:lnTo>
                  <a:pt x="56" y="28"/>
                </a:lnTo>
                <a:lnTo>
                  <a:pt x="56" y="25"/>
                </a:lnTo>
                <a:lnTo>
                  <a:pt x="51" y="25"/>
                </a:lnTo>
                <a:lnTo>
                  <a:pt x="51" y="20"/>
                </a:lnTo>
                <a:lnTo>
                  <a:pt x="48" y="20"/>
                </a:lnTo>
                <a:lnTo>
                  <a:pt x="48" y="18"/>
                </a:lnTo>
                <a:lnTo>
                  <a:pt x="47" y="18"/>
                </a:lnTo>
                <a:lnTo>
                  <a:pt x="47" y="13"/>
                </a:lnTo>
                <a:lnTo>
                  <a:pt x="37" y="13"/>
                </a:lnTo>
                <a:lnTo>
                  <a:pt x="37" y="10"/>
                </a:lnTo>
                <a:lnTo>
                  <a:pt x="35" y="10"/>
                </a:lnTo>
                <a:lnTo>
                  <a:pt x="35" y="8"/>
                </a:lnTo>
                <a:lnTo>
                  <a:pt x="32" y="8"/>
                </a:lnTo>
                <a:lnTo>
                  <a:pt x="32" y="5"/>
                </a:lnTo>
                <a:lnTo>
                  <a:pt x="31" y="5"/>
                </a:lnTo>
                <a:lnTo>
                  <a:pt x="31" y="0"/>
                </a:lnTo>
                <a:lnTo>
                  <a:pt x="0" y="0"/>
                </a:lnTo>
              </a:path>
            </a:pathLst>
          </a:custGeom>
          <a:noFill/>
          <a:ln w="25400">
            <a:solidFill>
              <a:srgbClr val="62C4E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7"/>
          <p:cNvSpPr>
            <a:spLocks/>
          </p:cNvSpPr>
          <p:nvPr/>
        </p:nvSpPr>
        <p:spPr bwMode="auto">
          <a:xfrm>
            <a:off x="5374681" y="2209078"/>
            <a:ext cx="3171600" cy="561320"/>
          </a:xfrm>
          <a:custGeom>
            <a:avLst/>
            <a:gdLst>
              <a:gd name="T0" fmla="*/ 249 w 249"/>
              <a:gd name="T1" fmla="*/ 44 h 44"/>
              <a:gd name="T2" fmla="*/ 201 w 249"/>
              <a:gd name="T3" fmla="*/ 44 h 44"/>
              <a:gd name="T4" fmla="*/ 201 w 249"/>
              <a:gd name="T5" fmla="*/ 42 h 44"/>
              <a:gd name="T6" fmla="*/ 193 w 249"/>
              <a:gd name="T7" fmla="*/ 42 h 44"/>
              <a:gd name="T8" fmla="*/ 193 w 249"/>
              <a:gd name="T9" fmla="*/ 38 h 44"/>
              <a:gd name="T10" fmla="*/ 142 w 249"/>
              <a:gd name="T11" fmla="*/ 38 h 44"/>
              <a:gd name="T12" fmla="*/ 142 w 249"/>
              <a:gd name="T13" fmla="*/ 36 h 44"/>
              <a:gd name="T14" fmla="*/ 138 w 249"/>
              <a:gd name="T15" fmla="*/ 36 h 44"/>
              <a:gd name="T16" fmla="*/ 138 w 249"/>
              <a:gd name="T17" fmla="*/ 34 h 44"/>
              <a:gd name="T18" fmla="*/ 122 w 249"/>
              <a:gd name="T19" fmla="*/ 34 h 44"/>
              <a:gd name="T20" fmla="*/ 122 w 249"/>
              <a:gd name="T21" fmla="*/ 32 h 44"/>
              <a:gd name="T22" fmla="*/ 111 w 249"/>
              <a:gd name="T23" fmla="*/ 32 h 44"/>
              <a:gd name="T24" fmla="*/ 111 w 249"/>
              <a:gd name="T25" fmla="*/ 30 h 44"/>
              <a:gd name="T26" fmla="*/ 108 w 249"/>
              <a:gd name="T27" fmla="*/ 30 h 44"/>
              <a:gd name="T28" fmla="*/ 108 w 249"/>
              <a:gd name="T29" fmla="*/ 28 h 44"/>
              <a:gd name="T30" fmla="*/ 102 w 249"/>
              <a:gd name="T31" fmla="*/ 28 h 44"/>
              <a:gd name="T32" fmla="*/ 102 w 249"/>
              <a:gd name="T33" fmla="*/ 25 h 44"/>
              <a:gd name="T34" fmla="*/ 100 w 249"/>
              <a:gd name="T35" fmla="*/ 25 h 44"/>
              <a:gd name="T36" fmla="*/ 100 w 249"/>
              <a:gd name="T37" fmla="*/ 22 h 44"/>
              <a:gd name="T38" fmla="*/ 91 w 249"/>
              <a:gd name="T39" fmla="*/ 22 h 44"/>
              <a:gd name="T40" fmla="*/ 91 w 249"/>
              <a:gd name="T41" fmla="*/ 20 h 44"/>
              <a:gd name="T42" fmla="*/ 84 w 249"/>
              <a:gd name="T43" fmla="*/ 20 h 44"/>
              <a:gd name="T44" fmla="*/ 84 w 249"/>
              <a:gd name="T45" fmla="*/ 17 h 44"/>
              <a:gd name="T46" fmla="*/ 83 w 249"/>
              <a:gd name="T47" fmla="*/ 17 h 44"/>
              <a:gd name="T48" fmla="*/ 83 w 249"/>
              <a:gd name="T49" fmla="*/ 14 h 44"/>
              <a:gd name="T50" fmla="*/ 75 w 249"/>
              <a:gd name="T51" fmla="*/ 14 h 44"/>
              <a:gd name="T52" fmla="*/ 75 w 249"/>
              <a:gd name="T53" fmla="*/ 8 h 44"/>
              <a:gd name="T54" fmla="*/ 55 w 249"/>
              <a:gd name="T55" fmla="*/ 8 h 44"/>
              <a:gd name="T56" fmla="*/ 55 w 249"/>
              <a:gd name="T57" fmla="*/ 7 h 44"/>
              <a:gd name="T58" fmla="*/ 50 w 249"/>
              <a:gd name="T59" fmla="*/ 7 h 44"/>
              <a:gd name="T60" fmla="*/ 50 w 249"/>
              <a:gd name="T61" fmla="*/ 4 h 44"/>
              <a:gd name="T62" fmla="*/ 45 w 249"/>
              <a:gd name="T63" fmla="*/ 4 h 44"/>
              <a:gd name="T64" fmla="*/ 45 w 249"/>
              <a:gd name="T65" fmla="*/ 0 h 44"/>
              <a:gd name="T66" fmla="*/ 0 w 249"/>
              <a:gd name="T6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9" h="44">
                <a:moveTo>
                  <a:pt x="249" y="44"/>
                </a:moveTo>
                <a:lnTo>
                  <a:pt x="201" y="44"/>
                </a:lnTo>
                <a:lnTo>
                  <a:pt x="201" y="42"/>
                </a:lnTo>
                <a:lnTo>
                  <a:pt x="193" y="42"/>
                </a:lnTo>
                <a:lnTo>
                  <a:pt x="193" y="38"/>
                </a:lnTo>
                <a:lnTo>
                  <a:pt x="142" y="38"/>
                </a:lnTo>
                <a:lnTo>
                  <a:pt x="142" y="36"/>
                </a:lnTo>
                <a:lnTo>
                  <a:pt x="138" y="36"/>
                </a:lnTo>
                <a:lnTo>
                  <a:pt x="138" y="34"/>
                </a:lnTo>
                <a:lnTo>
                  <a:pt x="122" y="34"/>
                </a:lnTo>
                <a:lnTo>
                  <a:pt x="122" y="32"/>
                </a:lnTo>
                <a:lnTo>
                  <a:pt x="111" y="32"/>
                </a:lnTo>
                <a:lnTo>
                  <a:pt x="111" y="30"/>
                </a:lnTo>
                <a:lnTo>
                  <a:pt x="108" y="30"/>
                </a:lnTo>
                <a:lnTo>
                  <a:pt x="108" y="28"/>
                </a:lnTo>
                <a:lnTo>
                  <a:pt x="102" y="28"/>
                </a:lnTo>
                <a:lnTo>
                  <a:pt x="102" y="25"/>
                </a:lnTo>
                <a:lnTo>
                  <a:pt x="100" y="25"/>
                </a:lnTo>
                <a:lnTo>
                  <a:pt x="100" y="22"/>
                </a:lnTo>
                <a:lnTo>
                  <a:pt x="91" y="22"/>
                </a:lnTo>
                <a:lnTo>
                  <a:pt x="91" y="20"/>
                </a:lnTo>
                <a:lnTo>
                  <a:pt x="84" y="20"/>
                </a:lnTo>
                <a:lnTo>
                  <a:pt x="84" y="17"/>
                </a:lnTo>
                <a:lnTo>
                  <a:pt x="83" y="17"/>
                </a:lnTo>
                <a:lnTo>
                  <a:pt x="83" y="14"/>
                </a:lnTo>
                <a:lnTo>
                  <a:pt x="75" y="14"/>
                </a:lnTo>
                <a:lnTo>
                  <a:pt x="75" y="8"/>
                </a:lnTo>
                <a:lnTo>
                  <a:pt x="55" y="8"/>
                </a:lnTo>
                <a:lnTo>
                  <a:pt x="55" y="7"/>
                </a:lnTo>
                <a:lnTo>
                  <a:pt x="50" y="7"/>
                </a:lnTo>
                <a:lnTo>
                  <a:pt x="50" y="4"/>
                </a:lnTo>
                <a:lnTo>
                  <a:pt x="45" y="4"/>
                </a:lnTo>
                <a:lnTo>
                  <a:pt x="45" y="0"/>
                </a:lnTo>
                <a:lnTo>
                  <a:pt x="0" y="0"/>
                </a:lnTo>
              </a:path>
            </a:pathLst>
          </a:custGeom>
          <a:noFill/>
          <a:ln w="25400">
            <a:solidFill>
              <a:srgbClr val="62C4E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3"/>
          <p:cNvSpPr>
            <a:spLocks/>
          </p:cNvSpPr>
          <p:nvPr/>
        </p:nvSpPr>
        <p:spPr bwMode="auto">
          <a:xfrm>
            <a:off x="1072102" y="2209078"/>
            <a:ext cx="3246140" cy="1020583"/>
          </a:xfrm>
          <a:custGeom>
            <a:avLst/>
            <a:gdLst>
              <a:gd name="T0" fmla="*/ 256 w 256"/>
              <a:gd name="T1" fmla="*/ 80 h 80"/>
              <a:gd name="T2" fmla="*/ 209 w 256"/>
              <a:gd name="T3" fmla="*/ 80 h 80"/>
              <a:gd name="T4" fmla="*/ 209 w 256"/>
              <a:gd name="T5" fmla="*/ 72 h 80"/>
              <a:gd name="T6" fmla="*/ 107 w 256"/>
              <a:gd name="T7" fmla="*/ 72 h 80"/>
              <a:gd name="T8" fmla="*/ 107 w 256"/>
              <a:gd name="T9" fmla="*/ 69 h 80"/>
              <a:gd name="T10" fmla="*/ 105 w 256"/>
              <a:gd name="T11" fmla="*/ 69 h 80"/>
              <a:gd name="T12" fmla="*/ 105 w 256"/>
              <a:gd name="T13" fmla="*/ 67 h 80"/>
              <a:gd name="T14" fmla="*/ 103 w 256"/>
              <a:gd name="T15" fmla="*/ 67 h 80"/>
              <a:gd name="T16" fmla="*/ 103 w 256"/>
              <a:gd name="T17" fmla="*/ 65 h 80"/>
              <a:gd name="T18" fmla="*/ 92 w 256"/>
              <a:gd name="T19" fmla="*/ 65 h 80"/>
              <a:gd name="T20" fmla="*/ 92 w 256"/>
              <a:gd name="T21" fmla="*/ 63 h 80"/>
              <a:gd name="T22" fmla="*/ 87 w 256"/>
              <a:gd name="T23" fmla="*/ 63 h 80"/>
              <a:gd name="T24" fmla="*/ 87 w 256"/>
              <a:gd name="T25" fmla="*/ 61 h 80"/>
              <a:gd name="T26" fmla="*/ 82 w 256"/>
              <a:gd name="T27" fmla="*/ 61 h 80"/>
              <a:gd name="T28" fmla="*/ 82 w 256"/>
              <a:gd name="T29" fmla="*/ 59 h 80"/>
              <a:gd name="T30" fmla="*/ 77 w 256"/>
              <a:gd name="T31" fmla="*/ 59 h 80"/>
              <a:gd name="T32" fmla="*/ 77 w 256"/>
              <a:gd name="T33" fmla="*/ 57 h 80"/>
              <a:gd name="T34" fmla="*/ 64 w 256"/>
              <a:gd name="T35" fmla="*/ 57 h 80"/>
              <a:gd name="T36" fmla="*/ 64 w 256"/>
              <a:gd name="T37" fmla="*/ 55 h 80"/>
              <a:gd name="T38" fmla="*/ 62 w 256"/>
              <a:gd name="T39" fmla="*/ 55 h 80"/>
              <a:gd name="T40" fmla="*/ 62 w 256"/>
              <a:gd name="T41" fmla="*/ 53 h 80"/>
              <a:gd name="T42" fmla="*/ 57 w 256"/>
              <a:gd name="T43" fmla="*/ 53 h 80"/>
              <a:gd name="T44" fmla="*/ 57 w 256"/>
              <a:gd name="T45" fmla="*/ 51 h 80"/>
              <a:gd name="T46" fmla="*/ 49 w 256"/>
              <a:gd name="T47" fmla="*/ 51 h 80"/>
              <a:gd name="T48" fmla="*/ 49 w 256"/>
              <a:gd name="T49" fmla="*/ 48 h 80"/>
              <a:gd name="T50" fmla="*/ 45 w 256"/>
              <a:gd name="T51" fmla="*/ 48 h 80"/>
              <a:gd name="T52" fmla="*/ 45 w 256"/>
              <a:gd name="T53" fmla="*/ 43 h 80"/>
              <a:gd name="T54" fmla="*/ 44 w 256"/>
              <a:gd name="T55" fmla="*/ 43 h 80"/>
              <a:gd name="T56" fmla="*/ 44 w 256"/>
              <a:gd name="T57" fmla="*/ 40 h 80"/>
              <a:gd name="T58" fmla="*/ 42 w 256"/>
              <a:gd name="T59" fmla="*/ 40 h 80"/>
              <a:gd name="T60" fmla="*/ 42 w 256"/>
              <a:gd name="T61" fmla="*/ 37 h 80"/>
              <a:gd name="T62" fmla="*/ 40 w 256"/>
              <a:gd name="T63" fmla="*/ 37 h 80"/>
              <a:gd name="T64" fmla="*/ 40 w 256"/>
              <a:gd name="T65" fmla="*/ 34 h 80"/>
              <a:gd name="T66" fmla="*/ 38 w 256"/>
              <a:gd name="T67" fmla="*/ 34 h 80"/>
              <a:gd name="T68" fmla="*/ 38 w 256"/>
              <a:gd name="T69" fmla="*/ 31 h 80"/>
              <a:gd name="T70" fmla="*/ 34 w 256"/>
              <a:gd name="T71" fmla="*/ 31 h 80"/>
              <a:gd name="T72" fmla="*/ 34 w 256"/>
              <a:gd name="T73" fmla="*/ 27 h 80"/>
              <a:gd name="T74" fmla="*/ 31 w 256"/>
              <a:gd name="T75" fmla="*/ 27 h 80"/>
              <a:gd name="T76" fmla="*/ 31 w 256"/>
              <a:gd name="T77" fmla="*/ 26 h 80"/>
              <a:gd name="T78" fmla="*/ 31 w 256"/>
              <a:gd name="T79" fmla="*/ 24 h 80"/>
              <a:gd name="T80" fmla="*/ 29 w 256"/>
              <a:gd name="T81" fmla="*/ 24 h 80"/>
              <a:gd name="T82" fmla="*/ 29 w 256"/>
              <a:gd name="T83" fmla="*/ 21 h 80"/>
              <a:gd name="T84" fmla="*/ 27 w 256"/>
              <a:gd name="T85" fmla="*/ 21 h 80"/>
              <a:gd name="T86" fmla="*/ 27 w 256"/>
              <a:gd name="T87" fmla="*/ 15 h 80"/>
              <a:gd name="T88" fmla="*/ 27 w 256"/>
              <a:gd name="T89" fmla="*/ 13 h 80"/>
              <a:gd name="T90" fmla="*/ 25 w 256"/>
              <a:gd name="T91" fmla="*/ 13 h 80"/>
              <a:gd name="T92" fmla="*/ 25 w 256"/>
              <a:gd name="T93" fmla="*/ 11 h 80"/>
              <a:gd name="T94" fmla="*/ 22 w 256"/>
              <a:gd name="T95" fmla="*/ 11 h 80"/>
              <a:gd name="T96" fmla="*/ 22 w 256"/>
              <a:gd name="T97" fmla="*/ 8 h 80"/>
              <a:gd name="T98" fmla="*/ 19 w 256"/>
              <a:gd name="T99" fmla="*/ 8 h 80"/>
              <a:gd name="T100" fmla="*/ 19 w 256"/>
              <a:gd name="T101" fmla="*/ 6 h 80"/>
              <a:gd name="T102" fmla="*/ 16 w 256"/>
              <a:gd name="T103" fmla="*/ 6 h 80"/>
              <a:gd name="T104" fmla="*/ 16 w 256"/>
              <a:gd name="T105" fmla="*/ 2 h 80"/>
              <a:gd name="T106" fmla="*/ 7 w 256"/>
              <a:gd name="T107" fmla="*/ 2 h 80"/>
              <a:gd name="T108" fmla="*/ 7 w 256"/>
              <a:gd name="T109" fmla="*/ 0 h 80"/>
              <a:gd name="T110" fmla="*/ 0 w 256"/>
              <a:gd name="T11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6" h="80">
                <a:moveTo>
                  <a:pt x="256" y="80"/>
                </a:moveTo>
                <a:lnTo>
                  <a:pt x="209" y="80"/>
                </a:lnTo>
                <a:lnTo>
                  <a:pt x="209" y="72"/>
                </a:lnTo>
                <a:lnTo>
                  <a:pt x="107" y="72"/>
                </a:lnTo>
                <a:lnTo>
                  <a:pt x="107" y="69"/>
                </a:lnTo>
                <a:lnTo>
                  <a:pt x="105" y="69"/>
                </a:lnTo>
                <a:lnTo>
                  <a:pt x="105" y="67"/>
                </a:lnTo>
                <a:lnTo>
                  <a:pt x="103" y="67"/>
                </a:lnTo>
                <a:lnTo>
                  <a:pt x="103" y="65"/>
                </a:lnTo>
                <a:lnTo>
                  <a:pt x="92" y="65"/>
                </a:lnTo>
                <a:lnTo>
                  <a:pt x="92" y="63"/>
                </a:lnTo>
                <a:lnTo>
                  <a:pt x="87" y="63"/>
                </a:lnTo>
                <a:lnTo>
                  <a:pt x="87" y="61"/>
                </a:lnTo>
                <a:lnTo>
                  <a:pt x="82" y="61"/>
                </a:lnTo>
                <a:lnTo>
                  <a:pt x="82" y="59"/>
                </a:lnTo>
                <a:lnTo>
                  <a:pt x="77" y="59"/>
                </a:lnTo>
                <a:lnTo>
                  <a:pt x="77" y="57"/>
                </a:lnTo>
                <a:lnTo>
                  <a:pt x="64" y="57"/>
                </a:lnTo>
                <a:lnTo>
                  <a:pt x="64" y="55"/>
                </a:lnTo>
                <a:lnTo>
                  <a:pt x="62" y="55"/>
                </a:lnTo>
                <a:lnTo>
                  <a:pt x="62" y="53"/>
                </a:lnTo>
                <a:lnTo>
                  <a:pt x="57" y="53"/>
                </a:lnTo>
                <a:lnTo>
                  <a:pt x="57" y="51"/>
                </a:lnTo>
                <a:lnTo>
                  <a:pt x="49" y="51"/>
                </a:lnTo>
                <a:lnTo>
                  <a:pt x="49" y="48"/>
                </a:lnTo>
                <a:lnTo>
                  <a:pt x="45" y="48"/>
                </a:lnTo>
                <a:lnTo>
                  <a:pt x="45" y="43"/>
                </a:lnTo>
                <a:lnTo>
                  <a:pt x="44" y="43"/>
                </a:lnTo>
                <a:lnTo>
                  <a:pt x="44" y="40"/>
                </a:lnTo>
                <a:lnTo>
                  <a:pt x="42" y="40"/>
                </a:lnTo>
                <a:lnTo>
                  <a:pt x="42" y="37"/>
                </a:lnTo>
                <a:lnTo>
                  <a:pt x="40" y="37"/>
                </a:lnTo>
                <a:lnTo>
                  <a:pt x="40" y="34"/>
                </a:lnTo>
                <a:lnTo>
                  <a:pt x="38" y="34"/>
                </a:lnTo>
                <a:lnTo>
                  <a:pt x="38" y="31"/>
                </a:lnTo>
                <a:lnTo>
                  <a:pt x="34" y="31"/>
                </a:lnTo>
                <a:lnTo>
                  <a:pt x="34" y="27"/>
                </a:lnTo>
                <a:lnTo>
                  <a:pt x="31" y="27"/>
                </a:lnTo>
                <a:lnTo>
                  <a:pt x="31" y="26"/>
                </a:lnTo>
                <a:lnTo>
                  <a:pt x="31" y="24"/>
                </a:lnTo>
                <a:lnTo>
                  <a:pt x="29" y="24"/>
                </a:lnTo>
                <a:lnTo>
                  <a:pt x="29" y="21"/>
                </a:lnTo>
                <a:lnTo>
                  <a:pt x="27" y="21"/>
                </a:lnTo>
                <a:lnTo>
                  <a:pt x="27" y="15"/>
                </a:lnTo>
                <a:lnTo>
                  <a:pt x="27" y="13"/>
                </a:lnTo>
                <a:lnTo>
                  <a:pt x="25" y="13"/>
                </a:lnTo>
                <a:lnTo>
                  <a:pt x="25" y="11"/>
                </a:lnTo>
                <a:lnTo>
                  <a:pt x="22" y="11"/>
                </a:lnTo>
                <a:lnTo>
                  <a:pt x="22" y="8"/>
                </a:lnTo>
                <a:lnTo>
                  <a:pt x="19" y="8"/>
                </a:lnTo>
                <a:lnTo>
                  <a:pt x="19" y="6"/>
                </a:lnTo>
                <a:lnTo>
                  <a:pt x="16" y="6"/>
                </a:lnTo>
                <a:lnTo>
                  <a:pt x="16" y="2"/>
                </a:lnTo>
                <a:lnTo>
                  <a:pt x="7" y="2"/>
                </a:lnTo>
                <a:lnTo>
                  <a:pt x="7" y="0"/>
                </a:lnTo>
                <a:lnTo>
                  <a:pt x="0" y="0"/>
                </a:lnTo>
              </a:path>
            </a:pathLst>
          </a:custGeom>
          <a:noFill/>
          <a:ln w="25400">
            <a:solidFill>
              <a:srgbClr val="006DB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6"/>
          <p:cNvSpPr>
            <a:spLocks/>
          </p:cNvSpPr>
          <p:nvPr/>
        </p:nvSpPr>
        <p:spPr bwMode="auto">
          <a:xfrm>
            <a:off x="5362001" y="2209078"/>
            <a:ext cx="3170058" cy="893010"/>
          </a:xfrm>
          <a:custGeom>
            <a:avLst/>
            <a:gdLst>
              <a:gd name="T0" fmla="*/ 250 w 250"/>
              <a:gd name="T1" fmla="*/ 70 h 70"/>
              <a:gd name="T2" fmla="*/ 202 w 250"/>
              <a:gd name="T3" fmla="*/ 70 h 70"/>
              <a:gd name="T4" fmla="*/ 202 w 250"/>
              <a:gd name="T5" fmla="*/ 63 h 70"/>
              <a:gd name="T6" fmla="*/ 195 w 250"/>
              <a:gd name="T7" fmla="*/ 63 h 70"/>
              <a:gd name="T8" fmla="*/ 195 w 250"/>
              <a:gd name="T9" fmla="*/ 58 h 70"/>
              <a:gd name="T10" fmla="*/ 143 w 250"/>
              <a:gd name="T11" fmla="*/ 58 h 70"/>
              <a:gd name="T12" fmla="*/ 143 w 250"/>
              <a:gd name="T13" fmla="*/ 55 h 70"/>
              <a:gd name="T14" fmla="*/ 139 w 250"/>
              <a:gd name="T15" fmla="*/ 55 h 70"/>
              <a:gd name="T16" fmla="*/ 139 w 250"/>
              <a:gd name="T17" fmla="*/ 52 h 70"/>
              <a:gd name="T18" fmla="*/ 124 w 250"/>
              <a:gd name="T19" fmla="*/ 52 h 70"/>
              <a:gd name="T20" fmla="*/ 124 w 250"/>
              <a:gd name="T21" fmla="*/ 49 h 70"/>
              <a:gd name="T22" fmla="*/ 111 w 250"/>
              <a:gd name="T23" fmla="*/ 49 h 70"/>
              <a:gd name="T24" fmla="*/ 111 w 250"/>
              <a:gd name="T25" fmla="*/ 47 h 70"/>
              <a:gd name="T26" fmla="*/ 109 w 250"/>
              <a:gd name="T27" fmla="*/ 47 h 70"/>
              <a:gd name="T28" fmla="*/ 109 w 250"/>
              <a:gd name="T29" fmla="*/ 45 h 70"/>
              <a:gd name="T30" fmla="*/ 104 w 250"/>
              <a:gd name="T31" fmla="*/ 45 h 70"/>
              <a:gd name="T32" fmla="*/ 104 w 250"/>
              <a:gd name="T33" fmla="*/ 40 h 70"/>
              <a:gd name="T34" fmla="*/ 101 w 250"/>
              <a:gd name="T35" fmla="*/ 40 h 70"/>
              <a:gd name="T36" fmla="*/ 101 w 250"/>
              <a:gd name="T37" fmla="*/ 36 h 70"/>
              <a:gd name="T38" fmla="*/ 89 w 250"/>
              <a:gd name="T39" fmla="*/ 36 h 70"/>
              <a:gd name="T40" fmla="*/ 89 w 250"/>
              <a:gd name="T41" fmla="*/ 34 h 70"/>
              <a:gd name="T42" fmla="*/ 86 w 250"/>
              <a:gd name="T43" fmla="*/ 34 h 70"/>
              <a:gd name="T44" fmla="*/ 86 w 250"/>
              <a:gd name="T45" fmla="*/ 31 h 70"/>
              <a:gd name="T46" fmla="*/ 84 w 250"/>
              <a:gd name="T47" fmla="*/ 31 h 70"/>
              <a:gd name="T48" fmla="*/ 84 w 250"/>
              <a:gd name="T49" fmla="*/ 27 h 70"/>
              <a:gd name="T50" fmla="*/ 80 w 250"/>
              <a:gd name="T51" fmla="*/ 27 h 70"/>
              <a:gd name="T52" fmla="*/ 80 w 250"/>
              <a:gd name="T53" fmla="*/ 25 h 70"/>
              <a:gd name="T54" fmla="*/ 76 w 250"/>
              <a:gd name="T55" fmla="*/ 25 h 70"/>
              <a:gd name="T56" fmla="*/ 76 w 250"/>
              <a:gd name="T57" fmla="*/ 20 h 70"/>
              <a:gd name="T58" fmla="*/ 61 w 250"/>
              <a:gd name="T59" fmla="*/ 20 h 70"/>
              <a:gd name="T60" fmla="*/ 61 w 250"/>
              <a:gd name="T61" fmla="*/ 18 h 70"/>
              <a:gd name="T62" fmla="*/ 56 w 250"/>
              <a:gd name="T63" fmla="*/ 18 h 70"/>
              <a:gd name="T64" fmla="*/ 56 w 250"/>
              <a:gd name="T65" fmla="*/ 17 h 70"/>
              <a:gd name="T66" fmla="*/ 54 w 250"/>
              <a:gd name="T67" fmla="*/ 17 h 70"/>
              <a:gd name="T68" fmla="*/ 54 w 250"/>
              <a:gd name="T69" fmla="*/ 15 h 70"/>
              <a:gd name="T70" fmla="*/ 51 w 250"/>
              <a:gd name="T71" fmla="*/ 15 h 70"/>
              <a:gd name="T72" fmla="*/ 51 w 250"/>
              <a:gd name="T73" fmla="*/ 13 h 70"/>
              <a:gd name="T74" fmla="*/ 48 w 250"/>
              <a:gd name="T75" fmla="*/ 13 h 70"/>
              <a:gd name="T76" fmla="*/ 48 w 250"/>
              <a:gd name="T77" fmla="*/ 10 h 70"/>
              <a:gd name="T78" fmla="*/ 46 w 250"/>
              <a:gd name="T79" fmla="*/ 10 h 70"/>
              <a:gd name="T80" fmla="*/ 46 w 250"/>
              <a:gd name="T81" fmla="*/ 7 h 70"/>
              <a:gd name="T82" fmla="*/ 38 w 250"/>
              <a:gd name="T83" fmla="*/ 7 h 70"/>
              <a:gd name="T84" fmla="*/ 38 w 250"/>
              <a:gd name="T85" fmla="*/ 5 h 70"/>
              <a:gd name="T86" fmla="*/ 36 w 250"/>
              <a:gd name="T87" fmla="*/ 5 h 70"/>
              <a:gd name="T88" fmla="*/ 36 w 250"/>
              <a:gd name="T89" fmla="*/ 3 h 70"/>
              <a:gd name="T90" fmla="*/ 30 w 250"/>
              <a:gd name="T91" fmla="*/ 3 h 70"/>
              <a:gd name="T92" fmla="*/ 30 w 250"/>
              <a:gd name="T93" fmla="*/ 0 h 70"/>
              <a:gd name="T94" fmla="*/ 0 w 250"/>
              <a:gd name="T9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70">
                <a:moveTo>
                  <a:pt x="250" y="70"/>
                </a:moveTo>
                <a:lnTo>
                  <a:pt x="202" y="70"/>
                </a:lnTo>
                <a:lnTo>
                  <a:pt x="202" y="63"/>
                </a:lnTo>
                <a:lnTo>
                  <a:pt x="195" y="63"/>
                </a:lnTo>
                <a:lnTo>
                  <a:pt x="195" y="58"/>
                </a:lnTo>
                <a:lnTo>
                  <a:pt x="143" y="58"/>
                </a:lnTo>
                <a:lnTo>
                  <a:pt x="143" y="55"/>
                </a:lnTo>
                <a:lnTo>
                  <a:pt x="139" y="55"/>
                </a:lnTo>
                <a:lnTo>
                  <a:pt x="139" y="52"/>
                </a:lnTo>
                <a:lnTo>
                  <a:pt x="124" y="52"/>
                </a:lnTo>
                <a:lnTo>
                  <a:pt x="124" y="49"/>
                </a:lnTo>
                <a:lnTo>
                  <a:pt x="111" y="49"/>
                </a:lnTo>
                <a:lnTo>
                  <a:pt x="111" y="47"/>
                </a:lnTo>
                <a:lnTo>
                  <a:pt x="109" y="47"/>
                </a:lnTo>
                <a:lnTo>
                  <a:pt x="109" y="45"/>
                </a:lnTo>
                <a:lnTo>
                  <a:pt x="104" y="45"/>
                </a:lnTo>
                <a:lnTo>
                  <a:pt x="104" y="40"/>
                </a:lnTo>
                <a:lnTo>
                  <a:pt x="101" y="40"/>
                </a:lnTo>
                <a:lnTo>
                  <a:pt x="101" y="36"/>
                </a:lnTo>
                <a:lnTo>
                  <a:pt x="89" y="36"/>
                </a:lnTo>
                <a:lnTo>
                  <a:pt x="89" y="34"/>
                </a:lnTo>
                <a:lnTo>
                  <a:pt x="86" y="34"/>
                </a:lnTo>
                <a:lnTo>
                  <a:pt x="86" y="31"/>
                </a:lnTo>
                <a:lnTo>
                  <a:pt x="84" y="31"/>
                </a:lnTo>
                <a:lnTo>
                  <a:pt x="84" y="27"/>
                </a:lnTo>
                <a:lnTo>
                  <a:pt x="80" y="27"/>
                </a:lnTo>
                <a:lnTo>
                  <a:pt x="80" y="25"/>
                </a:lnTo>
                <a:lnTo>
                  <a:pt x="76" y="25"/>
                </a:lnTo>
                <a:lnTo>
                  <a:pt x="76" y="20"/>
                </a:lnTo>
                <a:lnTo>
                  <a:pt x="61" y="20"/>
                </a:lnTo>
                <a:lnTo>
                  <a:pt x="61" y="18"/>
                </a:lnTo>
                <a:lnTo>
                  <a:pt x="56" y="18"/>
                </a:lnTo>
                <a:lnTo>
                  <a:pt x="56" y="17"/>
                </a:lnTo>
                <a:lnTo>
                  <a:pt x="54" y="17"/>
                </a:lnTo>
                <a:lnTo>
                  <a:pt x="54" y="15"/>
                </a:lnTo>
                <a:lnTo>
                  <a:pt x="51" y="15"/>
                </a:lnTo>
                <a:lnTo>
                  <a:pt x="51" y="13"/>
                </a:lnTo>
                <a:lnTo>
                  <a:pt x="48" y="13"/>
                </a:lnTo>
                <a:lnTo>
                  <a:pt x="48" y="10"/>
                </a:lnTo>
                <a:lnTo>
                  <a:pt x="46" y="10"/>
                </a:lnTo>
                <a:lnTo>
                  <a:pt x="46" y="7"/>
                </a:lnTo>
                <a:lnTo>
                  <a:pt x="38" y="7"/>
                </a:lnTo>
                <a:lnTo>
                  <a:pt x="38" y="5"/>
                </a:lnTo>
                <a:lnTo>
                  <a:pt x="36" y="5"/>
                </a:lnTo>
                <a:lnTo>
                  <a:pt x="36" y="3"/>
                </a:lnTo>
                <a:lnTo>
                  <a:pt x="30" y="3"/>
                </a:lnTo>
                <a:lnTo>
                  <a:pt x="30" y="0"/>
                </a:lnTo>
                <a:lnTo>
                  <a:pt x="0" y="0"/>
                </a:lnTo>
              </a:path>
            </a:pathLst>
          </a:custGeom>
          <a:noFill/>
          <a:ln w="25400">
            <a:solidFill>
              <a:srgbClr val="006DB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custDataLst>
      <p:tags r:id="rId1"/>
    </p:custDataLst>
    <p:extLst>
      <p:ext uri="{BB962C8B-B14F-4D97-AF65-F5344CB8AC3E}">
        <p14:creationId xmlns:p14="http://schemas.microsoft.com/office/powerpoint/2010/main" val="7896246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228600"/>
            <a:ext cx="7888857" cy="939801"/>
          </a:xfrm>
        </p:spPr>
        <p:txBody>
          <a:bodyPr/>
          <a:lstStyle/>
          <a:p>
            <a:r>
              <a:rPr lang="en-US" sz="1800" dirty="0" smtClean="0">
                <a:solidFill>
                  <a:schemeClr val="bg1"/>
                </a:solidFill>
              </a:rPr>
              <a:t>018: Benefit of adjuvant chemotherapy combined </a:t>
            </a:r>
            <a:br>
              <a:rPr lang="en-US" sz="1800" dirty="0" smtClean="0">
                <a:solidFill>
                  <a:schemeClr val="bg1"/>
                </a:solidFill>
              </a:rPr>
            </a:br>
            <a:r>
              <a:rPr lang="en-US" sz="1800" dirty="0" smtClean="0">
                <a:solidFill>
                  <a:schemeClr val="bg1"/>
                </a:solidFill>
              </a:rPr>
              <a:t>with accelerated radiotherapy in high-risk soft tissue sarcoma </a:t>
            </a:r>
            <a:br>
              <a:rPr lang="en-US" sz="1800" dirty="0" smtClean="0">
                <a:solidFill>
                  <a:schemeClr val="bg1"/>
                </a:solidFill>
              </a:rPr>
            </a:br>
            <a:r>
              <a:rPr lang="en-US" sz="1800" dirty="0" smtClean="0">
                <a:solidFill>
                  <a:schemeClr val="bg1"/>
                </a:solidFill>
              </a:rPr>
              <a:t>defined by size, vascular invasion, necrosis and growth pattern – a Scandinavian Sarcoma Group Study (SSG XX) – </a:t>
            </a:r>
            <a:r>
              <a:rPr lang="en-US" sz="1800" dirty="0" err="1" smtClean="0">
                <a:solidFill>
                  <a:schemeClr val="bg1"/>
                </a:solidFill>
              </a:rPr>
              <a:t>Sundby</a:t>
            </a:r>
            <a:r>
              <a:rPr lang="en-US" sz="1800" dirty="0" smtClean="0">
                <a:solidFill>
                  <a:schemeClr val="bg1"/>
                </a:solidFill>
              </a:rPr>
              <a:t> Hall K, et al</a:t>
            </a:r>
            <a:endParaRPr lang="en-US" sz="1800" dirty="0">
              <a:solidFill>
                <a:schemeClr val="bg1"/>
              </a:solidFill>
            </a:endParaRPr>
          </a:p>
        </p:txBody>
      </p:sp>
      <p:sp>
        <p:nvSpPr>
          <p:cNvPr id="5123" name="Rectangle 3"/>
          <p:cNvSpPr>
            <a:spLocks noGrp="1" noChangeArrowheads="1"/>
          </p:cNvSpPr>
          <p:nvPr>
            <p:ph type="body" idx="1"/>
          </p:nvPr>
        </p:nvSpPr>
        <p:spPr/>
        <p:txBody>
          <a:bodyPr/>
          <a:lstStyle/>
          <a:p>
            <a:pPr marL="0" indent="0">
              <a:buNone/>
            </a:pPr>
            <a:r>
              <a:rPr lang="en-US" b="1" dirty="0" smtClean="0">
                <a:solidFill>
                  <a:schemeClr val="bg1"/>
                </a:solidFill>
              </a:rPr>
              <a:t>KEY RESULTS (CONT.) </a:t>
            </a:r>
            <a:endParaRPr lang="en-US" dirty="0" smtClean="0"/>
          </a:p>
          <a:p>
            <a:pPr>
              <a:spcBef>
                <a:spcPts val="13800"/>
              </a:spcBef>
            </a:pPr>
            <a:r>
              <a:rPr lang="en-US" dirty="0" smtClean="0"/>
              <a:t>Grade 3–4 AEs were reported by 68% of the patients with the most common being neutropenia without fever (55%), thrombocytopenia (21%) and neutropenia with fever (17%)</a:t>
            </a:r>
          </a:p>
          <a:p>
            <a:r>
              <a:rPr lang="en-US" dirty="0" smtClean="0"/>
              <a:t>No treatment-related deaths were recorded</a:t>
            </a:r>
          </a:p>
          <a:p>
            <a:pPr marL="1588" lvl="3" indent="0">
              <a:buNone/>
            </a:pPr>
            <a:r>
              <a:rPr lang="en-US" b="1" dirty="0" smtClean="0">
                <a:solidFill>
                  <a:schemeClr val="bg1"/>
                </a:solidFill>
              </a:rPr>
              <a:t>CONCLUSIONS</a:t>
            </a:r>
          </a:p>
          <a:p>
            <a:pPr marL="250825" lvl="3" indent="-250825">
              <a:buSzPct val="110000"/>
              <a:buChar char="•"/>
            </a:pPr>
            <a:r>
              <a:rPr lang="en-US" dirty="0" smtClean="0">
                <a:ea typeface="+mn-ea"/>
              </a:rPr>
              <a:t>In selected high-risk STS patients, adjuvant chemotherapy improved survival</a:t>
            </a:r>
          </a:p>
          <a:p>
            <a:pPr marL="250825" lvl="3" indent="-250825">
              <a:buSzPct val="110000"/>
              <a:buChar char="•"/>
            </a:pPr>
            <a:r>
              <a:rPr lang="en-US" dirty="0" smtClean="0">
                <a:ea typeface="+mn-ea"/>
              </a:rPr>
              <a:t>In multivariate analyses, tumor size, tumor depth and dose intensity were found to be significant negative predictors of survival</a:t>
            </a:r>
          </a:p>
          <a:p>
            <a:pPr marL="287338" lvl="3" indent="-285750"/>
            <a:endParaRPr lang="en-US" b="1" dirty="0" smtClean="0">
              <a:solidFill>
                <a:schemeClr val="bg1"/>
              </a:solidFill>
            </a:endParaRPr>
          </a:p>
          <a:p>
            <a:pPr lvl="3"/>
            <a:endParaRPr lang="en-US" dirty="0"/>
          </a:p>
        </p:txBody>
      </p:sp>
      <p:sp>
        <p:nvSpPr>
          <p:cNvPr id="7" name="Text Box 4"/>
          <p:cNvSpPr txBox="1">
            <a:spLocks noChangeArrowheads="1"/>
          </p:cNvSpPr>
          <p:nvPr/>
        </p:nvSpPr>
        <p:spPr bwMode="auto">
          <a:xfrm>
            <a:off x="2702276" y="6474897"/>
            <a:ext cx="62210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US" sz="1200" dirty="0" err="1" smtClean="0">
                <a:solidFill>
                  <a:srgbClr val="000000"/>
                </a:solidFill>
              </a:rPr>
              <a:t>Sundby</a:t>
            </a:r>
            <a:r>
              <a:rPr lang="en-US" sz="1200" dirty="0" smtClean="0">
                <a:solidFill>
                  <a:srgbClr val="000000"/>
                </a:solidFill>
              </a:rPr>
              <a:t> Hall K et al. CTOS 2017 Annual Meeting, November 8–11, Maui, Hawaii; Paper 018</a:t>
            </a:r>
            <a:endParaRPr lang="en-US" sz="1200" dirty="0">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578950756"/>
              </p:ext>
            </p:extLst>
          </p:nvPr>
        </p:nvGraphicFramePr>
        <p:xfrm>
          <a:off x="2051649" y="1759307"/>
          <a:ext cx="5040702" cy="1483360"/>
        </p:xfrm>
        <a:graphic>
          <a:graphicData uri="http://schemas.openxmlformats.org/drawingml/2006/table">
            <a:tbl>
              <a:tblPr firstRow="1" bandRow="1">
                <a:tableStyleId>{69012ECD-51FC-41F1-AA8D-1B2483CD663E}</a:tableStyleId>
              </a:tblPr>
              <a:tblGrid>
                <a:gridCol w="2547668"/>
                <a:gridCol w="2493034"/>
              </a:tblGrid>
              <a:tr h="370840">
                <a:tc>
                  <a:txBody>
                    <a:bodyPr/>
                    <a:lstStyle/>
                    <a:p>
                      <a:endParaRPr lang="en-US" sz="1600" noProof="0" dirty="0"/>
                    </a:p>
                  </a:txBody>
                  <a:tcPr/>
                </a:tc>
                <a:tc>
                  <a:txBody>
                    <a:bodyPr/>
                    <a:lstStyle/>
                    <a:p>
                      <a:pPr algn="ctr"/>
                      <a:r>
                        <a:rPr lang="en-US" sz="1600" noProof="0" dirty="0" smtClean="0">
                          <a:solidFill>
                            <a:schemeClr val="tx2"/>
                          </a:solidFill>
                        </a:rPr>
                        <a:t>Multivariate p-value</a:t>
                      </a:r>
                      <a:endParaRPr lang="en-US" sz="1600" noProof="0" dirty="0">
                        <a:solidFill>
                          <a:schemeClr val="tx2"/>
                        </a:solidFill>
                      </a:endParaRPr>
                    </a:p>
                  </a:txBody>
                  <a:tcPr/>
                </a:tc>
              </a:tr>
              <a:tr h="370840">
                <a:tc>
                  <a:txBody>
                    <a:bodyPr/>
                    <a:lstStyle/>
                    <a:p>
                      <a:r>
                        <a:rPr lang="en-US" sz="1600" noProof="0" dirty="0" smtClean="0"/>
                        <a:t>Tumor</a:t>
                      </a:r>
                      <a:r>
                        <a:rPr lang="en-US" sz="1600" baseline="0" noProof="0" dirty="0" smtClean="0"/>
                        <a:t> size &gt;10 cm</a:t>
                      </a:r>
                      <a:endParaRPr lang="en-US" sz="1600" noProof="0" dirty="0"/>
                    </a:p>
                  </a:txBody>
                  <a:tcPr/>
                </a:tc>
                <a:tc>
                  <a:txBody>
                    <a:bodyPr/>
                    <a:lstStyle/>
                    <a:p>
                      <a:pPr algn="ctr"/>
                      <a:r>
                        <a:rPr lang="en-US" sz="1600" noProof="0" dirty="0" smtClean="0"/>
                        <a:t>0.042</a:t>
                      </a:r>
                      <a:endParaRPr lang="en-US" sz="1600" noProof="0" dirty="0"/>
                    </a:p>
                  </a:txBody>
                  <a:tcPr/>
                </a:tc>
              </a:tr>
              <a:tr h="370840">
                <a:tc>
                  <a:txBody>
                    <a:bodyPr/>
                    <a:lstStyle/>
                    <a:p>
                      <a:r>
                        <a:rPr lang="en-US" sz="1600" noProof="0" dirty="0" smtClean="0"/>
                        <a:t>Deep seated tumors</a:t>
                      </a:r>
                      <a:endParaRPr lang="en-US" sz="1600" noProof="0" dirty="0"/>
                    </a:p>
                  </a:txBody>
                  <a:tcPr/>
                </a:tc>
                <a:tc>
                  <a:txBody>
                    <a:bodyPr/>
                    <a:lstStyle/>
                    <a:p>
                      <a:pPr algn="ctr"/>
                      <a:r>
                        <a:rPr lang="en-US" sz="1600" noProof="0" dirty="0" smtClean="0"/>
                        <a:t>0.033</a:t>
                      </a:r>
                      <a:endParaRPr lang="en-US" sz="1600" noProof="0" dirty="0"/>
                    </a:p>
                  </a:txBody>
                  <a:tcPr/>
                </a:tc>
              </a:tr>
              <a:tr h="370840">
                <a:tc>
                  <a:txBody>
                    <a:bodyPr/>
                    <a:lstStyle/>
                    <a:p>
                      <a:r>
                        <a:rPr lang="en-US" sz="1600" noProof="0" dirty="0" smtClean="0"/>
                        <a:t>Dose intensity &lt;70%</a:t>
                      </a:r>
                      <a:endParaRPr lang="en-US" sz="1600" noProof="0" dirty="0"/>
                    </a:p>
                  </a:txBody>
                  <a:tcPr/>
                </a:tc>
                <a:tc>
                  <a:txBody>
                    <a:bodyPr/>
                    <a:lstStyle/>
                    <a:p>
                      <a:pPr algn="ctr"/>
                      <a:r>
                        <a:rPr lang="en-US" sz="1600" noProof="0" dirty="0" smtClean="0"/>
                        <a:t>0.018</a:t>
                      </a:r>
                      <a:endParaRPr lang="en-US" sz="1600" noProof="0" dirty="0"/>
                    </a:p>
                  </a:txBody>
                  <a:tcPr/>
                </a:tc>
              </a:tr>
            </a:tbl>
          </a:graphicData>
        </a:graphic>
      </p:graphicFrame>
    </p:spTree>
    <p:custDataLst>
      <p:tags r:id="rId1"/>
    </p:custDataLst>
    <p:extLst>
      <p:ext uri="{BB962C8B-B14F-4D97-AF65-F5344CB8AC3E}">
        <p14:creationId xmlns:p14="http://schemas.microsoft.com/office/powerpoint/2010/main" val="7896246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1800" dirty="0" smtClean="0">
                <a:solidFill>
                  <a:schemeClr val="bg1"/>
                </a:solidFill>
              </a:rPr>
              <a:t>019: Improved overall survival (OS) by neoadjuvant therapy in patients (</a:t>
            </a:r>
            <a:r>
              <a:rPr lang="en-US" sz="1800" dirty="0" err="1" smtClean="0">
                <a:solidFill>
                  <a:schemeClr val="bg1"/>
                </a:solidFill>
              </a:rPr>
              <a:t>pts</a:t>
            </a:r>
            <a:r>
              <a:rPr lang="en-US" sz="1800" dirty="0" smtClean="0">
                <a:solidFill>
                  <a:schemeClr val="bg1"/>
                </a:solidFill>
              </a:rPr>
              <a:t>) with high-risk soft tissue sarcoma (HR-STS) of extremity (E) and non-extremity (NE) – </a:t>
            </a:r>
            <a:r>
              <a:rPr lang="en-US" sz="1800" dirty="0" err="1" smtClean="0">
                <a:solidFill>
                  <a:schemeClr val="bg1"/>
                </a:solidFill>
              </a:rPr>
              <a:t>Issels</a:t>
            </a:r>
            <a:r>
              <a:rPr lang="en-US" sz="1800" dirty="0" smtClean="0">
                <a:solidFill>
                  <a:schemeClr val="bg1"/>
                </a:solidFill>
              </a:rPr>
              <a:t> RD, et al</a:t>
            </a:r>
            <a:endParaRPr lang="en-US" sz="1800" dirty="0">
              <a:solidFill>
                <a:schemeClr val="bg1"/>
              </a:solidFill>
            </a:endParaRPr>
          </a:p>
        </p:txBody>
      </p:sp>
      <p:sp>
        <p:nvSpPr>
          <p:cNvPr id="5123" name="Rectangle 3"/>
          <p:cNvSpPr>
            <a:spLocks noGrp="1" noChangeArrowheads="1"/>
          </p:cNvSpPr>
          <p:nvPr>
            <p:ph type="body" idx="1"/>
          </p:nvPr>
        </p:nvSpPr>
        <p:spPr/>
        <p:txBody>
          <a:bodyPr/>
          <a:lstStyle/>
          <a:p>
            <a:pPr marL="0" indent="0">
              <a:buNone/>
            </a:pPr>
            <a:r>
              <a:rPr lang="en-US" b="1" dirty="0" smtClean="0">
                <a:solidFill>
                  <a:schemeClr val="bg1"/>
                </a:solidFill>
              </a:rPr>
              <a:t>STUDY OBJECTIVE </a:t>
            </a:r>
          </a:p>
          <a:p>
            <a:r>
              <a:rPr lang="en-US" dirty="0" smtClean="0"/>
              <a:t>To assess long-term survival of patients with high-risk extremity or non-extremity soft tissue sarcoma (STS) receiving neoadjuvant chemotherapy (NACT) with or without regional hyperthermia (RHT)</a:t>
            </a:r>
            <a:endParaRPr lang="en-US" dirty="0"/>
          </a:p>
        </p:txBody>
      </p:sp>
      <p:sp>
        <p:nvSpPr>
          <p:cNvPr id="6" name="Text Box 4"/>
          <p:cNvSpPr txBox="1">
            <a:spLocks noChangeArrowheads="1"/>
          </p:cNvSpPr>
          <p:nvPr/>
        </p:nvSpPr>
        <p:spPr bwMode="auto">
          <a:xfrm>
            <a:off x="3016465" y="6474897"/>
            <a:ext cx="590687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US" sz="1200" dirty="0" err="1" smtClean="0">
                <a:solidFill>
                  <a:srgbClr val="000000"/>
                </a:solidFill>
              </a:rPr>
              <a:t>Issels</a:t>
            </a:r>
            <a:r>
              <a:rPr lang="en-US" sz="1200" dirty="0" smtClean="0">
                <a:solidFill>
                  <a:srgbClr val="000000"/>
                </a:solidFill>
              </a:rPr>
              <a:t> RD et al. CTOS 2017 Annual Meeting, November 8–11, Maui, Hawaii; Paper 019</a:t>
            </a:r>
            <a:endParaRPr lang="en-US" sz="1200" dirty="0">
              <a:solidFill>
                <a:srgbClr val="000000"/>
              </a:solidFill>
            </a:endParaRPr>
          </a:p>
        </p:txBody>
      </p:sp>
      <p:sp>
        <p:nvSpPr>
          <p:cNvPr id="8" name="Oval 14"/>
          <p:cNvSpPr>
            <a:spLocks noChangeArrowheads="1"/>
          </p:cNvSpPr>
          <p:nvPr/>
        </p:nvSpPr>
        <p:spPr bwMode="auto">
          <a:xfrm>
            <a:off x="4664659" y="3582310"/>
            <a:ext cx="583595" cy="584200"/>
          </a:xfrm>
          <a:prstGeom prst="ellipse">
            <a:avLst/>
          </a:prstGeom>
          <a:noFill/>
          <a:ln w="28575">
            <a:solidFill>
              <a:schemeClr val="bg2"/>
            </a:solidFill>
            <a:round/>
            <a:headEnd/>
            <a:tailEnd/>
          </a:ln>
        </p:spPr>
        <p:txBody>
          <a:bodyPr wrap="none" anchor="ctr"/>
          <a:lstStyle/>
          <a:p>
            <a:pPr algn="ctr"/>
            <a:r>
              <a:rPr lang="en-US" altLang="zh-CN" sz="2400" b="1" dirty="0" smtClean="0">
                <a:solidFill>
                  <a:srgbClr val="23246D"/>
                </a:solidFill>
                <a:ea typeface="SimSun" pitchFamily="2" charset="-122"/>
              </a:rPr>
              <a:t>R</a:t>
            </a:r>
            <a:endParaRPr lang="en-US" altLang="zh-CN" sz="2400" b="1" dirty="0">
              <a:solidFill>
                <a:srgbClr val="23246D"/>
              </a:solidFill>
              <a:ea typeface="SimSun" pitchFamily="2" charset="-122"/>
            </a:endParaRPr>
          </a:p>
        </p:txBody>
      </p:sp>
      <p:cxnSp>
        <p:nvCxnSpPr>
          <p:cNvPr id="9" name="AutoShape 15"/>
          <p:cNvCxnSpPr>
            <a:cxnSpLocks noChangeShapeType="1"/>
            <a:stCxn id="8" idx="0"/>
            <a:endCxn id="15" idx="1"/>
          </p:cNvCxnSpPr>
          <p:nvPr/>
        </p:nvCxnSpPr>
        <p:spPr bwMode="auto">
          <a:xfrm rot="5400000" flipH="1" flipV="1">
            <a:off x="4919257" y="3105094"/>
            <a:ext cx="514416" cy="440016"/>
          </a:xfrm>
          <a:prstGeom prst="bentConnector2">
            <a:avLst/>
          </a:prstGeom>
          <a:noFill/>
          <a:ln w="38100">
            <a:solidFill>
              <a:schemeClr val="bg2"/>
            </a:solidFill>
            <a:miter lim="800000"/>
            <a:headEnd/>
            <a:tailEnd type="triangle" w="med" len="med"/>
          </a:ln>
        </p:spPr>
      </p:cxnSp>
      <p:cxnSp>
        <p:nvCxnSpPr>
          <p:cNvPr id="10" name="AutoShape 16"/>
          <p:cNvCxnSpPr>
            <a:cxnSpLocks noChangeShapeType="1"/>
            <a:stCxn id="8" idx="4"/>
            <a:endCxn id="14" idx="1"/>
          </p:cNvCxnSpPr>
          <p:nvPr/>
        </p:nvCxnSpPr>
        <p:spPr bwMode="auto">
          <a:xfrm rot="16200000" flipH="1">
            <a:off x="4883289" y="4239677"/>
            <a:ext cx="586700" cy="440365"/>
          </a:xfrm>
          <a:prstGeom prst="bentConnector2">
            <a:avLst/>
          </a:prstGeom>
          <a:noFill/>
          <a:ln w="38100">
            <a:solidFill>
              <a:schemeClr val="bg2"/>
            </a:solidFill>
            <a:miter lim="800000"/>
            <a:headEnd/>
            <a:tailEnd type="triangle" w="med" len="med"/>
          </a:ln>
        </p:spPr>
      </p:cxnSp>
      <p:sp>
        <p:nvSpPr>
          <p:cNvPr id="11" name="Content Placeholder 26"/>
          <p:cNvSpPr txBox="1">
            <a:spLocks/>
          </p:cNvSpPr>
          <p:nvPr/>
        </p:nvSpPr>
        <p:spPr bwMode="auto">
          <a:xfrm>
            <a:off x="5367174" y="3482761"/>
            <a:ext cx="3730625" cy="892175"/>
          </a:xfrm>
          <a:prstGeom prst="rect">
            <a:avLst/>
          </a:prstGeom>
          <a:noFill/>
          <a:ln w="9525">
            <a:noFill/>
            <a:miter lim="800000"/>
            <a:headEnd/>
            <a:tailEnd/>
          </a:ln>
        </p:spPr>
        <p:txBody>
          <a:bodyPr/>
          <a:lstStyle/>
          <a:p>
            <a:pPr marL="190500" indent="-190500">
              <a:spcBef>
                <a:spcPts val="0"/>
              </a:spcBef>
              <a:spcAft>
                <a:spcPts val="400"/>
              </a:spcAft>
              <a:defRPr/>
            </a:pPr>
            <a:r>
              <a:rPr lang="en-US" sz="1200" b="1" dirty="0" smtClean="0">
                <a:solidFill>
                  <a:srgbClr val="363636"/>
                </a:solidFill>
                <a:latin typeface="Arial"/>
              </a:rPr>
              <a:t>Stratification</a:t>
            </a:r>
          </a:p>
          <a:p>
            <a:pPr marL="203200" indent="-203200">
              <a:spcBef>
                <a:spcPts val="0"/>
              </a:spcBef>
              <a:spcAft>
                <a:spcPts val="400"/>
              </a:spcAft>
              <a:buFont typeface="Arial" pitchFamily="34" charset="0"/>
              <a:buChar char="•"/>
              <a:defRPr/>
            </a:pPr>
            <a:r>
              <a:rPr lang="en-US" sz="1200" dirty="0" smtClean="0">
                <a:solidFill>
                  <a:srgbClr val="363636"/>
                </a:solidFill>
                <a:latin typeface="Arial"/>
              </a:rPr>
              <a:t>Site (extremity vs. non-extremity), presentation of tumor (primary vs. recurrent vs. prior surgery), center </a:t>
            </a:r>
            <a:endParaRPr lang="en-US" sz="1200" dirty="0">
              <a:solidFill>
                <a:srgbClr val="363636"/>
              </a:solidFill>
              <a:latin typeface="Arial"/>
            </a:endParaRPr>
          </a:p>
        </p:txBody>
      </p:sp>
      <p:cxnSp>
        <p:nvCxnSpPr>
          <p:cNvPr id="12" name="AutoShape 19"/>
          <p:cNvCxnSpPr>
            <a:cxnSpLocks noChangeShapeType="1"/>
            <a:stCxn id="13" idx="3"/>
            <a:endCxn id="8" idx="2"/>
          </p:cNvCxnSpPr>
          <p:nvPr/>
        </p:nvCxnSpPr>
        <p:spPr bwMode="auto">
          <a:xfrm flipV="1">
            <a:off x="4454588" y="3874410"/>
            <a:ext cx="210071" cy="1"/>
          </a:xfrm>
          <a:prstGeom prst="straightConnector1">
            <a:avLst/>
          </a:prstGeom>
          <a:noFill/>
          <a:ln w="38100">
            <a:solidFill>
              <a:schemeClr val="bg2"/>
            </a:solidFill>
            <a:round/>
            <a:headEnd type="none" w="med" len="med"/>
            <a:tailEnd type="none" w="med" len="med"/>
          </a:ln>
        </p:spPr>
      </p:cxnSp>
      <p:sp>
        <p:nvSpPr>
          <p:cNvPr id="13" name="AutoShape 9"/>
          <p:cNvSpPr>
            <a:spLocks noChangeArrowheads="1"/>
          </p:cNvSpPr>
          <p:nvPr/>
        </p:nvSpPr>
        <p:spPr bwMode="auto">
          <a:xfrm>
            <a:off x="377888" y="2898097"/>
            <a:ext cx="4076700" cy="1952627"/>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dirty="0" smtClean="0">
                <a:solidFill>
                  <a:srgbClr val="FFFFFF"/>
                </a:solidFill>
                <a:ea typeface="SimSun" pitchFamily="2" charset="-122"/>
              </a:rPr>
              <a:t>Key patient inclusion criteria</a:t>
            </a:r>
          </a:p>
          <a:p>
            <a:pPr marL="228600" indent="-228600" defTabSz="892175" eaLnBrk="0" hangingPunct="0">
              <a:spcAft>
                <a:spcPct val="30000"/>
              </a:spcAft>
              <a:buFont typeface="Arial" pitchFamily="34" charset="0"/>
              <a:buChar char="•"/>
            </a:pPr>
            <a:r>
              <a:rPr lang="en-US" altLang="zh-CN" sz="1600" dirty="0" smtClean="0">
                <a:solidFill>
                  <a:srgbClr val="FFFFFF"/>
                </a:solidFill>
                <a:ea typeface="SimSun" pitchFamily="2" charset="-122"/>
              </a:rPr>
              <a:t>High-risk STS (</a:t>
            </a:r>
            <a:r>
              <a:rPr lang="en-US" altLang="zh-CN" sz="1600" dirty="0" smtClean="0">
                <a:solidFill>
                  <a:srgbClr val="FFFFFF"/>
                </a:solidFill>
                <a:latin typeface="Arial"/>
                <a:ea typeface="SimSun" pitchFamily="2" charset="-122"/>
                <a:cs typeface="Arial"/>
              </a:rPr>
              <a:t>≥</a:t>
            </a:r>
            <a:r>
              <a:rPr lang="en-US" altLang="zh-CN" sz="1600" dirty="0" smtClean="0">
                <a:solidFill>
                  <a:srgbClr val="FFFFFF"/>
                </a:solidFill>
                <a:ea typeface="SimSun" pitchFamily="2" charset="-122"/>
              </a:rPr>
              <a:t>5 cm, FNCLCC grade 2 or 3, deep)</a:t>
            </a:r>
          </a:p>
          <a:p>
            <a:pPr marL="228600" indent="-228600" defTabSz="892175" eaLnBrk="0" hangingPunct="0">
              <a:spcAft>
                <a:spcPct val="30000"/>
              </a:spcAft>
              <a:buFont typeface="Arial" pitchFamily="34" charset="0"/>
              <a:buChar char="•"/>
            </a:pPr>
            <a:r>
              <a:rPr lang="en-US" altLang="zh-CN" sz="1600" dirty="0" smtClean="0">
                <a:solidFill>
                  <a:srgbClr val="FFFFFF"/>
                </a:solidFill>
                <a:ea typeface="SimSun" pitchFamily="2" charset="-122"/>
              </a:rPr>
              <a:t>Extremity or non-extremity</a:t>
            </a:r>
          </a:p>
          <a:p>
            <a:pPr marL="228600" indent="-228600" defTabSz="892175" eaLnBrk="0" hangingPunct="0">
              <a:spcAft>
                <a:spcPct val="30000"/>
              </a:spcAft>
              <a:buFont typeface="Arial" pitchFamily="34" charset="0"/>
              <a:buChar char="•"/>
            </a:pPr>
            <a:r>
              <a:rPr lang="en-US" altLang="zh-CN" sz="1600" dirty="0" smtClean="0">
                <a:solidFill>
                  <a:srgbClr val="FFFFFF"/>
                </a:solidFill>
                <a:ea typeface="SimSun" pitchFamily="2" charset="-122"/>
              </a:rPr>
              <a:t>WHO PS 0–2 </a:t>
            </a:r>
          </a:p>
          <a:p>
            <a:pPr marL="292100" indent="-292100" defTabSz="892175" eaLnBrk="0" hangingPunct="0">
              <a:spcAft>
                <a:spcPct val="30000"/>
              </a:spcAft>
              <a:buFont typeface="Wingdings" pitchFamily="2" charset="2"/>
              <a:buNone/>
            </a:pPr>
            <a:r>
              <a:rPr lang="en-US" altLang="zh-CN" sz="1600" dirty="0" smtClean="0">
                <a:solidFill>
                  <a:srgbClr val="FFFFFF"/>
                </a:solidFill>
                <a:ea typeface="SimSun" pitchFamily="2" charset="-122"/>
              </a:rPr>
              <a:t>(n=329)</a:t>
            </a:r>
            <a:endParaRPr lang="en-US" altLang="zh-CN" sz="1600" dirty="0">
              <a:solidFill>
                <a:srgbClr val="FFFFFF"/>
              </a:solidFill>
              <a:ea typeface="SimSun" pitchFamily="2" charset="-122"/>
            </a:endParaRPr>
          </a:p>
        </p:txBody>
      </p:sp>
      <p:sp>
        <p:nvSpPr>
          <p:cNvPr id="14" name="AutoShape 12"/>
          <p:cNvSpPr>
            <a:spLocks noChangeArrowheads="1"/>
          </p:cNvSpPr>
          <p:nvPr/>
        </p:nvSpPr>
        <p:spPr bwMode="auto">
          <a:xfrm>
            <a:off x="5396822" y="4342842"/>
            <a:ext cx="2907593" cy="820736"/>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US" altLang="zh-CN" sz="1600" dirty="0" smtClean="0">
                <a:solidFill>
                  <a:srgbClr val="FFFFFF"/>
                </a:solidFill>
                <a:ea typeface="SimSun" pitchFamily="2" charset="-122"/>
              </a:rPr>
              <a:t>Neoadjuvant chemotherapy* (n=167)</a:t>
            </a:r>
            <a:endParaRPr lang="en-US" altLang="zh-CN" sz="1600" dirty="0">
              <a:solidFill>
                <a:srgbClr val="FFFFFF"/>
              </a:solidFill>
              <a:ea typeface="SimSun" pitchFamily="2" charset="-122"/>
            </a:endParaRPr>
          </a:p>
        </p:txBody>
      </p:sp>
      <p:sp>
        <p:nvSpPr>
          <p:cNvPr id="15" name="AutoShape 8"/>
          <p:cNvSpPr>
            <a:spLocks noChangeArrowheads="1"/>
          </p:cNvSpPr>
          <p:nvPr/>
        </p:nvSpPr>
        <p:spPr bwMode="auto">
          <a:xfrm>
            <a:off x="5396473" y="2657525"/>
            <a:ext cx="2907961" cy="820737"/>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US" altLang="zh-CN" sz="1600" dirty="0" smtClean="0">
                <a:solidFill>
                  <a:srgbClr val="FFFFFF"/>
                </a:solidFill>
                <a:ea typeface="SimSun" pitchFamily="2" charset="-122"/>
              </a:rPr>
              <a:t>Neoadjuvant chemotherapy* + regional hyperthermia</a:t>
            </a:r>
            <a:br>
              <a:rPr lang="en-US" altLang="zh-CN" sz="1600" dirty="0" smtClean="0">
                <a:solidFill>
                  <a:srgbClr val="FFFFFF"/>
                </a:solidFill>
                <a:ea typeface="SimSun" pitchFamily="2" charset="-122"/>
              </a:rPr>
            </a:br>
            <a:r>
              <a:rPr lang="en-US" altLang="zh-CN" sz="1600" dirty="0" smtClean="0">
                <a:solidFill>
                  <a:srgbClr val="FFFFFF"/>
                </a:solidFill>
                <a:ea typeface="SimSun" pitchFamily="2" charset="-122"/>
              </a:rPr>
              <a:t>(n=162)</a:t>
            </a:r>
            <a:endParaRPr lang="en-US" altLang="zh-CN" sz="1600" dirty="0">
              <a:solidFill>
                <a:srgbClr val="FFFFFF"/>
              </a:solidFill>
              <a:ea typeface="SimSun" pitchFamily="2" charset="-122"/>
            </a:endParaRPr>
          </a:p>
        </p:txBody>
      </p:sp>
      <p:sp>
        <p:nvSpPr>
          <p:cNvPr id="16" name="Rectangle 9"/>
          <p:cNvSpPr txBox="1">
            <a:spLocks noChangeArrowheads="1"/>
          </p:cNvSpPr>
          <p:nvPr/>
        </p:nvSpPr>
        <p:spPr bwMode="auto">
          <a:xfrm>
            <a:off x="228600" y="5262079"/>
            <a:ext cx="42672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23246D"/>
              </a:buClr>
              <a:buFontTx/>
              <a:buNone/>
            </a:pPr>
            <a:r>
              <a:rPr lang="en-US" sz="1600" b="1" dirty="0" smtClean="0">
                <a:solidFill>
                  <a:srgbClr val="23246D"/>
                </a:solidFill>
              </a:rPr>
              <a:t>Primary endpoint</a:t>
            </a:r>
          </a:p>
          <a:p>
            <a:pPr>
              <a:buClr>
                <a:srgbClr val="23246D"/>
              </a:buClr>
            </a:pPr>
            <a:r>
              <a:rPr lang="en-US" sz="1400" dirty="0" smtClean="0">
                <a:solidFill>
                  <a:srgbClr val="363636"/>
                </a:solidFill>
              </a:rPr>
              <a:t>OS</a:t>
            </a:r>
            <a:endParaRPr lang="en-US" sz="1400" dirty="0">
              <a:solidFill>
                <a:srgbClr val="363636"/>
              </a:solidFill>
            </a:endParaRPr>
          </a:p>
        </p:txBody>
      </p:sp>
      <p:sp>
        <p:nvSpPr>
          <p:cNvPr id="17" name="TextBox 5"/>
          <p:cNvSpPr txBox="1"/>
          <p:nvPr/>
        </p:nvSpPr>
        <p:spPr>
          <a:xfrm>
            <a:off x="1111111" y="6025766"/>
            <a:ext cx="6118983"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0850" indent="-450850"/>
            <a:r>
              <a:rPr lang="en-US" sz="1100" dirty="0" smtClean="0"/>
              <a:t>*Etoposide 125 mg/m</a:t>
            </a:r>
            <a:r>
              <a:rPr lang="en-US" sz="1100" baseline="30000" dirty="0"/>
              <a:t>2</a:t>
            </a:r>
            <a:r>
              <a:rPr lang="en-US" sz="1100" dirty="0" smtClean="0"/>
              <a:t> D1, 4, ifosfamide 1500 mg/m</a:t>
            </a:r>
            <a:r>
              <a:rPr lang="en-US" sz="1100" baseline="30000" dirty="0"/>
              <a:t>2</a:t>
            </a:r>
            <a:r>
              <a:rPr lang="en-US" sz="1100" dirty="0" smtClean="0"/>
              <a:t> D1–4 and doxorubicin 50 mg/m</a:t>
            </a:r>
            <a:r>
              <a:rPr lang="en-US" sz="1100" baseline="30000" dirty="0" smtClean="0"/>
              <a:t>2</a:t>
            </a:r>
            <a:r>
              <a:rPr lang="en-US" sz="1100" dirty="0" smtClean="0"/>
              <a:t> D1 q3w</a:t>
            </a:r>
            <a:endParaRPr lang="en-US" sz="1100" dirty="0"/>
          </a:p>
        </p:txBody>
      </p:sp>
    </p:spTree>
    <p:custDataLst>
      <p:tags r:id="rId1"/>
    </p:custDataLst>
    <p:extLst>
      <p:ext uri="{BB962C8B-B14F-4D97-AF65-F5344CB8AC3E}">
        <p14:creationId xmlns:p14="http://schemas.microsoft.com/office/powerpoint/2010/main" val="1420914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solidFill>
                  <a:schemeClr val="bg1"/>
                </a:solidFill>
              </a:rPr>
              <a:t>Contents</a:t>
            </a:r>
            <a:endParaRPr lang="en-US" dirty="0">
              <a:solidFill>
                <a:schemeClr val="bg1"/>
              </a:solidFill>
            </a:endParaRPr>
          </a:p>
        </p:txBody>
      </p:sp>
      <p:sp>
        <p:nvSpPr>
          <p:cNvPr id="2" name="Content Placeholder 1"/>
          <p:cNvSpPr>
            <a:spLocks noGrp="1"/>
          </p:cNvSpPr>
          <p:nvPr>
            <p:ph idx="1"/>
          </p:nvPr>
        </p:nvSpPr>
        <p:spPr/>
        <p:txBody>
          <a:bodyPr/>
          <a:lstStyle/>
          <a:p>
            <a:pPr>
              <a:spcBef>
                <a:spcPts val="1200"/>
              </a:spcBef>
              <a:tabLst>
                <a:tab pos="8610600" algn="r"/>
              </a:tabLst>
            </a:pPr>
            <a:r>
              <a:rPr lang="en-US" dirty="0" smtClean="0"/>
              <a:t>Retroperitoneal sarcoma</a:t>
            </a:r>
            <a:r>
              <a:rPr lang="en-US" u="dotted" dirty="0" smtClean="0"/>
              <a:t>	</a:t>
            </a:r>
            <a:r>
              <a:rPr lang="en-US" u="dotted" dirty="0" smtClean="0">
                <a:hlinkClick r:id="rId3" action="ppaction://hlinksldjump"/>
              </a:rPr>
              <a:t>5</a:t>
            </a:r>
            <a:endParaRPr lang="en-US" dirty="0" smtClean="0"/>
          </a:p>
          <a:p>
            <a:pPr>
              <a:spcBef>
                <a:spcPts val="1200"/>
              </a:spcBef>
              <a:tabLst>
                <a:tab pos="8610600" algn="r"/>
              </a:tabLst>
            </a:pPr>
            <a:r>
              <a:rPr lang="en-US" dirty="0" smtClean="0"/>
              <a:t>Epithelioid sarcoma</a:t>
            </a:r>
            <a:r>
              <a:rPr lang="en-US" u="dotted" dirty="0" smtClean="0"/>
              <a:t>	</a:t>
            </a:r>
            <a:r>
              <a:rPr lang="en-US" u="dotted" dirty="0" smtClean="0">
                <a:hlinkClick r:id="rId4" action="ppaction://hlinksldjump"/>
              </a:rPr>
              <a:t>14</a:t>
            </a:r>
            <a:endParaRPr lang="en-US" u="dotted" dirty="0" smtClean="0"/>
          </a:p>
          <a:p>
            <a:pPr>
              <a:spcBef>
                <a:spcPts val="1200"/>
              </a:spcBef>
              <a:tabLst>
                <a:tab pos="8610600" algn="r"/>
              </a:tabLst>
            </a:pPr>
            <a:r>
              <a:rPr lang="en-US" dirty="0" smtClean="0"/>
              <a:t>Soft tissue sarcoma</a:t>
            </a:r>
            <a:r>
              <a:rPr lang="en-US" u="dotted" dirty="0" smtClean="0"/>
              <a:t>	</a:t>
            </a:r>
            <a:r>
              <a:rPr lang="en-US" u="dotted" dirty="0" smtClean="0">
                <a:hlinkClick r:id="rId5" action="ppaction://hlinksldjump"/>
              </a:rPr>
              <a:t>24</a:t>
            </a:r>
            <a:endParaRPr lang="en-US" u="dotted" dirty="0" smtClean="0"/>
          </a:p>
          <a:p>
            <a:pPr>
              <a:spcBef>
                <a:spcPts val="1200"/>
              </a:spcBef>
              <a:tabLst>
                <a:tab pos="8610600" algn="r"/>
              </a:tabLst>
            </a:pPr>
            <a:r>
              <a:rPr lang="en-US" dirty="0" smtClean="0"/>
              <a:t>Rarer sarcomas and desmoid tumors</a:t>
            </a:r>
            <a:r>
              <a:rPr lang="en-US" u="dotted" dirty="0" smtClean="0"/>
              <a:t>	</a:t>
            </a:r>
            <a:r>
              <a:rPr lang="en-US" u="dotted" dirty="0" smtClean="0">
                <a:hlinkClick r:id="rId6" action="ppaction://hlinksldjump"/>
              </a:rPr>
              <a:t>49</a:t>
            </a:r>
            <a:endParaRPr lang="en-US" u="dotted" dirty="0" smtClean="0"/>
          </a:p>
          <a:p>
            <a:pPr>
              <a:spcBef>
                <a:spcPts val="1200"/>
              </a:spcBef>
              <a:tabLst>
                <a:tab pos="8610600" algn="r"/>
              </a:tabLst>
            </a:pPr>
            <a:r>
              <a:rPr lang="en-US" dirty="0" smtClean="0"/>
              <a:t>GIST</a:t>
            </a:r>
            <a:r>
              <a:rPr lang="en-US" u="dotted" dirty="0" smtClean="0"/>
              <a:t>	</a:t>
            </a:r>
            <a:r>
              <a:rPr lang="en-US" u="dotted" dirty="0" smtClean="0">
                <a:hlinkClick r:id="rId7" action="ppaction://hlinksldjump"/>
              </a:rPr>
              <a:t>60</a:t>
            </a:r>
            <a:endParaRPr lang="en-US" u="dotted" dirty="0" smtClean="0"/>
          </a:p>
          <a:p>
            <a:pPr>
              <a:spcBef>
                <a:spcPts val="1200"/>
              </a:spcBef>
              <a:tabLst>
                <a:tab pos="8610600" algn="r"/>
              </a:tabLst>
            </a:pPr>
            <a:r>
              <a:rPr lang="en-US" dirty="0" smtClean="0"/>
              <a:t>Osteosarcoma and chondrosarcoma</a:t>
            </a:r>
            <a:r>
              <a:rPr lang="en-US" u="dotted" dirty="0" smtClean="0"/>
              <a:t>	</a:t>
            </a:r>
            <a:r>
              <a:rPr lang="en-US" u="dotted" dirty="0" smtClean="0">
                <a:hlinkClick r:id="rId8" action="ppaction://hlinksldjump"/>
              </a:rPr>
              <a:t>64</a:t>
            </a:r>
            <a:endParaRPr lang="en-US" u="dotted" dirty="0" smtClean="0"/>
          </a:p>
          <a:p>
            <a:pPr>
              <a:spcBef>
                <a:spcPts val="1200"/>
              </a:spcBef>
              <a:tabLst>
                <a:tab pos="8610600" algn="r"/>
              </a:tabLst>
            </a:pPr>
            <a:r>
              <a:rPr lang="en-US" dirty="0" smtClean="0"/>
              <a:t>Ewing sarcoma</a:t>
            </a:r>
            <a:r>
              <a:rPr lang="en-US" u="dotted" dirty="0" smtClean="0"/>
              <a:t>	</a:t>
            </a:r>
            <a:r>
              <a:rPr lang="en-US" u="dotted" dirty="0" smtClean="0">
                <a:hlinkClick r:id="rId9" action="ppaction://hlinksldjump"/>
              </a:rPr>
              <a:t>68</a:t>
            </a:r>
            <a:endParaRPr lang="en-US" u="dotted" dirty="0" smtClean="0"/>
          </a:p>
          <a:p>
            <a:pPr>
              <a:spcBef>
                <a:spcPts val="1200"/>
              </a:spcBef>
              <a:tabLst>
                <a:tab pos="8610600" algn="r"/>
              </a:tabLst>
            </a:pPr>
            <a:endParaRPr lang="en-US" u="dotted" dirty="0" smtClean="0"/>
          </a:p>
          <a:p>
            <a:pPr marL="0" indent="0">
              <a:spcBef>
                <a:spcPts val="1200"/>
              </a:spcBef>
              <a:buNone/>
              <a:tabLst>
                <a:tab pos="8610600" algn="r"/>
              </a:tabLst>
            </a:pPr>
            <a:endParaRPr lang="en-US" dirty="0"/>
          </a:p>
        </p:txBody>
      </p:sp>
    </p:spTree>
    <p:custDataLst>
      <p:tags r:id="rId1"/>
    </p:custDataLst>
    <p:extLst>
      <p:ext uri="{BB962C8B-B14F-4D97-AF65-F5344CB8AC3E}">
        <p14:creationId xmlns:p14="http://schemas.microsoft.com/office/powerpoint/2010/main" val="4240239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1800" dirty="0" smtClean="0">
                <a:solidFill>
                  <a:schemeClr val="bg1"/>
                </a:solidFill>
              </a:rPr>
              <a:t>019: Improved overall survival (OS) by neoadjuvant therapy in patients (</a:t>
            </a:r>
            <a:r>
              <a:rPr lang="en-US" sz="1800" dirty="0" err="1" smtClean="0">
                <a:solidFill>
                  <a:schemeClr val="bg1"/>
                </a:solidFill>
              </a:rPr>
              <a:t>pts</a:t>
            </a:r>
            <a:r>
              <a:rPr lang="en-US" sz="1800" dirty="0" smtClean="0">
                <a:solidFill>
                  <a:schemeClr val="bg1"/>
                </a:solidFill>
              </a:rPr>
              <a:t>) with high-risk soft tissue sarcoma (HR-STS) of extremity (E) and non-extremity (NE) – </a:t>
            </a:r>
            <a:r>
              <a:rPr lang="en-US" sz="1800" dirty="0" err="1" smtClean="0">
                <a:solidFill>
                  <a:schemeClr val="bg1"/>
                </a:solidFill>
              </a:rPr>
              <a:t>Issels</a:t>
            </a:r>
            <a:r>
              <a:rPr lang="en-US" sz="1800" dirty="0" smtClean="0">
                <a:solidFill>
                  <a:schemeClr val="bg1"/>
                </a:solidFill>
              </a:rPr>
              <a:t> RD, et al</a:t>
            </a:r>
            <a:endParaRPr lang="en-US" sz="1800" dirty="0">
              <a:solidFill>
                <a:schemeClr val="bg1"/>
              </a:solidFill>
            </a:endParaRPr>
          </a:p>
        </p:txBody>
      </p:sp>
      <p:sp>
        <p:nvSpPr>
          <p:cNvPr id="5123" name="Rectangle 3"/>
          <p:cNvSpPr>
            <a:spLocks noGrp="1" noChangeArrowheads="1"/>
          </p:cNvSpPr>
          <p:nvPr>
            <p:ph type="body" idx="1"/>
          </p:nvPr>
        </p:nvSpPr>
        <p:spPr/>
        <p:txBody>
          <a:bodyPr/>
          <a:lstStyle/>
          <a:p>
            <a:pPr marL="0" indent="0">
              <a:buNone/>
            </a:pPr>
            <a:r>
              <a:rPr lang="en-US" b="1" dirty="0" smtClean="0">
                <a:solidFill>
                  <a:schemeClr val="bg1"/>
                </a:solidFill>
              </a:rPr>
              <a:t>KEY RESULTS</a:t>
            </a:r>
            <a:endParaRPr lang="en-US" b="1" dirty="0">
              <a:solidFill>
                <a:schemeClr val="bg1"/>
              </a:solidFill>
            </a:endParaRPr>
          </a:p>
        </p:txBody>
      </p:sp>
      <p:sp>
        <p:nvSpPr>
          <p:cNvPr id="6" name="Text Box 4"/>
          <p:cNvSpPr txBox="1">
            <a:spLocks noChangeArrowheads="1"/>
          </p:cNvSpPr>
          <p:nvPr/>
        </p:nvSpPr>
        <p:spPr bwMode="auto">
          <a:xfrm>
            <a:off x="3016465" y="6474897"/>
            <a:ext cx="590687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US" sz="1200" dirty="0" err="1" smtClean="0">
                <a:solidFill>
                  <a:srgbClr val="000000"/>
                </a:solidFill>
              </a:rPr>
              <a:t>Issels</a:t>
            </a:r>
            <a:r>
              <a:rPr lang="en-US" sz="1200" dirty="0" smtClean="0">
                <a:solidFill>
                  <a:srgbClr val="000000"/>
                </a:solidFill>
              </a:rPr>
              <a:t> RD et al. CTOS 2017 Annual Meeting, November 8–11, Maui, Hawaii; Paper 019</a:t>
            </a:r>
            <a:endParaRPr lang="en-US" sz="1200" dirty="0">
              <a:solidFill>
                <a:srgbClr val="000000"/>
              </a:solidFill>
            </a:endParaRPr>
          </a:p>
        </p:txBody>
      </p:sp>
      <p:sp>
        <p:nvSpPr>
          <p:cNvPr id="7" name="TextBox 6"/>
          <p:cNvSpPr txBox="1"/>
          <p:nvPr/>
        </p:nvSpPr>
        <p:spPr>
          <a:xfrm>
            <a:off x="1542982" y="1664173"/>
            <a:ext cx="2534668" cy="338554"/>
          </a:xfrm>
          <a:prstGeom prst="rect">
            <a:avLst/>
          </a:prstGeom>
          <a:noFill/>
        </p:spPr>
        <p:txBody>
          <a:bodyPr wrap="none" rtlCol="0">
            <a:spAutoFit/>
          </a:bodyPr>
          <a:lstStyle/>
          <a:p>
            <a:pPr algn="ctr"/>
            <a:r>
              <a:rPr lang="en-US" sz="1600" b="1" dirty="0" smtClean="0"/>
              <a:t>Cancer-specific survival</a:t>
            </a:r>
            <a:endParaRPr lang="en-US" sz="1600" b="1" dirty="0"/>
          </a:p>
        </p:txBody>
      </p:sp>
      <p:sp>
        <p:nvSpPr>
          <p:cNvPr id="8" name="TextBox 7"/>
          <p:cNvSpPr txBox="1"/>
          <p:nvPr/>
        </p:nvSpPr>
        <p:spPr>
          <a:xfrm>
            <a:off x="5825689" y="1664173"/>
            <a:ext cx="2856872" cy="584775"/>
          </a:xfrm>
          <a:prstGeom prst="rect">
            <a:avLst/>
          </a:prstGeom>
          <a:noFill/>
        </p:spPr>
        <p:txBody>
          <a:bodyPr wrap="none" rtlCol="0">
            <a:spAutoFit/>
          </a:bodyPr>
          <a:lstStyle/>
          <a:p>
            <a:pPr algn="ctr"/>
            <a:r>
              <a:rPr lang="en-US" sz="1600" b="1" dirty="0" smtClean="0"/>
              <a:t>Survival stratified by</a:t>
            </a:r>
          </a:p>
          <a:p>
            <a:pPr algn="ctr"/>
            <a:r>
              <a:rPr lang="en-US" sz="1600" b="1" dirty="0" smtClean="0"/>
              <a:t>extremity vs. non-extremity</a:t>
            </a:r>
            <a:endParaRPr lang="en-US" sz="1600" b="1" dirty="0"/>
          </a:p>
        </p:txBody>
      </p:sp>
      <p:grpSp>
        <p:nvGrpSpPr>
          <p:cNvPr id="9" name="Group 8"/>
          <p:cNvGrpSpPr/>
          <p:nvPr/>
        </p:nvGrpSpPr>
        <p:grpSpPr>
          <a:xfrm>
            <a:off x="148054" y="2290505"/>
            <a:ext cx="4324566" cy="3198513"/>
            <a:chOff x="148054" y="2424151"/>
            <a:chExt cx="4324566" cy="3198513"/>
          </a:xfrm>
        </p:grpSpPr>
        <p:sp>
          <p:nvSpPr>
            <p:cNvPr id="10" name="TextBox 9"/>
            <p:cNvSpPr txBox="1"/>
            <p:nvPr/>
          </p:nvSpPr>
          <p:spPr>
            <a:xfrm rot="16200000">
              <a:off x="536180" y="3652881"/>
              <a:ext cx="1140056" cy="230832"/>
            </a:xfrm>
            <a:prstGeom prst="rect">
              <a:avLst/>
            </a:prstGeom>
            <a:noFill/>
          </p:spPr>
          <p:txBody>
            <a:bodyPr wrap="none" rtlCol="0">
              <a:spAutoFit/>
            </a:bodyPr>
            <a:lstStyle/>
            <a:p>
              <a:pPr algn="ctr" fontAlgn="base">
                <a:spcBef>
                  <a:spcPct val="0"/>
                </a:spcBef>
                <a:spcAft>
                  <a:spcPct val="0"/>
                </a:spcAft>
              </a:pPr>
              <a:r>
                <a:rPr lang="en-US" sz="900" dirty="0" smtClean="0">
                  <a:solidFill>
                    <a:srgbClr val="000000"/>
                  </a:solidFill>
                  <a:cs typeface="Arial" panose="020B0604020202020204" pitchFamily="34" charset="0"/>
                </a:rPr>
                <a:t>Overall survival, %</a:t>
              </a:r>
              <a:endParaRPr lang="en-US" sz="900" dirty="0">
                <a:solidFill>
                  <a:srgbClr val="000000"/>
                </a:solidFill>
                <a:cs typeface="Arial" panose="020B0604020202020204" pitchFamily="34" charset="0"/>
              </a:endParaRPr>
            </a:p>
          </p:txBody>
        </p:sp>
        <p:cxnSp>
          <p:nvCxnSpPr>
            <p:cNvPr id="11" name="Straight Connector 10"/>
            <p:cNvCxnSpPr/>
            <p:nvPr/>
          </p:nvCxnSpPr>
          <p:spPr>
            <a:xfrm>
              <a:off x="156012" y="5354058"/>
              <a:ext cx="178544" cy="0"/>
            </a:xfrm>
            <a:prstGeom prst="line">
              <a:avLst/>
            </a:pr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2" name="Straight Connector 11"/>
            <p:cNvCxnSpPr/>
            <p:nvPr/>
          </p:nvCxnSpPr>
          <p:spPr>
            <a:xfrm>
              <a:off x="148054" y="5480454"/>
              <a:ext cx="178544" cy="0"/>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cxnSp>
        <p:sp>
          <p:nvSpPr>
            <p:cNvPr id="13" name="Freeform 12"/>
            <p:cNvSpPr>
              <a:spLocks/>
            </p:cNvSpPr>
            <p:nvPr/>
          </p:nvSpPr>
          <p:spPr bwMode="auto">
            <a:xfrm>
              <a:off x="1610426" y="2706690"/>
              <a:ext cx="2777522" cy="208403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000000"/>
                </a:solidFill>
              </a:endParaRPr>
            </a:p>
          </p:txBody>
        </p:sp>
        <p:sp>
          <p:nvSpPr>
            <p:cNvPr id="14" name="Line 6"/>
            <p:cNvSpPr>
              <a:spLocks noChangeShapeType="1"/>
            </p:cNvSpPr>
            <p:nvPr/>
          </p:nvSpPr>
          <p:spPr bwMode="auto">
            <a:xfrm>
              <a:off x="1545664" y="2706689"/>
              <a:ext cx="64762"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000000"/>
                </a:solidFill>
              </a:endParaRPr>
            </a:p>
          </p:txBody>
        </p:sp>
        <p:sp>
          <p:nvSpPr>
            <p:cNvPr id="15" name="Line 7"/>
            <p:cNvSpPr>
              <a:spLocks noChangeShapeType="1"/>
            </p:cNvSpPr>
            <p:nvPr/>
          </p:nvSpPr>
          <p:spPr bwMode="auto">
            <a:xfrm>
              <a:off x="1545664" y="3152713"/>
              <a:ext cx="64762"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000000"/>
                </a:solidFill>
              </a:endParaRPr>
            </a:p>
          </p:txBody>
        </p:sp>
        <p:sp>
          <p:nvSpPr>
            <p:cNvPr id="16" name="Line 8"/>
            <p:cNvSpPr>
              <a:spLocks noChangeShapeType="1"/>
            </p:cNvSpPr>
            <p:nvPr/>
          </p:nvSpPr>
          <p:spPr bwMode="auto">
            <a:xfrm>
              <a:off x="1545664" y="3539277"/>
              <a:ext cx="64762"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000000"/>
                </a:solidFill>
              </a:endParaRPr>
            </a:p>
          </p:txBody>
        </p:sp>
        <p:sp>
          <p:nvSpPr>
            <p:cNvPr id="17" name="Line 9"/>
            <p:cNvSpPr>
              <a:spLocks noChangeShapeType="1"/>
            </p:cNvSpPr>
            <p:nvPr/>
          </p:nvSpPr>
          <p:spPr bwMode="auto">
            <a:xfrm>
              <a:off x="1545664" y="3951530"/>
              <a:ext cx="64762"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000000"/>
                </a:solidFill>
              </a:endParaRPr>
            </a:p>
          </p:txBody>
        </p:sp>
        <p:sp>
          <p:nvSpPr>
            <p:cNvPr id="18" name="Line 10"/>
            <p:cNvSpPr>
              <a:spLocks noChangeShapeType="1"/>
            </p:cNvSpPr>
            <p:nvPr/>
          </p:nvSpPr>
          <p:spPr bwMode="auto">
            <a:xfrm>
              <a:off x="1545664" y="4348775"/>
              <a:ext cx="64762"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000000"/>
                </a:solidFill>
              </a:endParaRPr>
            </a:p>
          </p:txBody>
        </p:sp>
        <p:sp>
          <p:nvSpPr>
            <p:cNvPr id="19" name="Line 11"/>
            <p:cNvSpPr>
              <a:spLocks noChangeShapeType="1"/>
            </p:cNvSpPr>
            <p:nvPr/>
          </p:nvSpPr>
          <p:spPr bwMode="auto">
            <a:xfrm>
              <a:off x="1545664" y="4763050"/>
              <a:ext cx="64762"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000000"/>
                </a:solidFill>
              </a:endParaRPr>
            </a:p>
          </p:txBody>
        </p:sp>
        <p:sp>
          <p:nvSpPr>
            <p:cNvPr id="20" name="Line 12"/>
            <p:cNvSpPr>
              <a:spLocks noChangeShapeType="1"/>
            </p:cNvSpPr>
            <p:nvPr/>
          </p:nvSpPr>
          <p:spPr bwMode="auto">
            <a:xfrm>
              <a:off x="2435558" y="4791069"/>
              <a:ext cx="0" cy="9228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000000"/>
                </a:solidFill>
              </a:endParaRPr>
            </a:p>
          </p:txBody>
        </p:sp>
        <p:sp>
          <p:nvSpPr>
            <p:cNvPr id="21" name="Line 13"/>
            <p:cNvSpPr>
              <a:spLocks noChangeShapeType="1"/>
            </p:cNvSpPr>
            <p:nvPr/>
          </p:nvSpPr>
          <p:spPr bwMode="auto">
            <a:xfrm>
              <a:off x="2172058" y="4791069"/>
              <a:ext cx="0" cy="9228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000000"/>
                </a:solidFill>
              </a:endParaRPr>
            </a:p>
          </p:txBody>
        </p:sp>
        <p:sp>
          <p:nvSpPr>
            <p:cNvPr id="22" name="Line 14"/>
            <p:cNvSpPr>
              <a:spLocks noChangeShapeType="1"/>
            </p:cNvSpPr>
            <p:nvPr/>
          </p:nvSpPr>
          <p:spPr bwMode="auto">
            <a:xfrm>
              <a:off x="2697479" y="4791069"/>
              <a:ext cx="0" cy="9228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000000"/>
                </a:solidFill>
              </a:endParaRPr>
            </a:p>
          </p:txBody>
        </p:sp>
        <p:sp>
          <p:nvSpPr>
            <p:cNvPr id="23" name="Line 17"/>
            <p:cNvSpPr>
              <a:spLocks noChangeShapeType="1"/>
            </p:cNvSpPr>
            <p:nvPr/>
          </p:nvSpPr>
          <p:spPr bwMode="auto">
            <a:xfrm>
              <a:off x="2960668" y="4791069"/>
              <a:ext cx="0" cy="9228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000000"/>
                </a:solidFill>
              </a:endParaRPr>
            </a:p>
          </p:txBody>
        </p:sp>
        <p:sp>
          <p:nvSpPr>
            <p:cNvPr id="24" name="Line 19"/>
            <p:cNvSpPr>
              <a:spLocks noChangeShapeType="1"/>
            </p:cNvSpPr>
            <p:nvPr/>
          </p:nvSpPr>
          <p:spPr bwMode="auto">
            <a:xfrm>
              <a:off x="1910200" y="4791069"/>
              <a:ext cx="0" cy="9228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000000"/>
                </a:solidFill>
              </a:endParaRPr>
            </a:p>
          </p:txBody>
        </p:sp>
        <p:sp>
          <p:nvSpPr>
            <p:cNvPr id="25" name="Line 21"/>
            <p:cNvSpPr>
              <a:spLocks noChangeShapeType="1"/>
            </p:cNvSpPr>
            <p:nvPr/>
          </p:nvSpPr>
          <p:spPr bwMode="auto">
            <a:xfrm>
              <a:off x="1636062" y="4791069"/>
              <a:ext cx="0" cy="9228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000000"/>
                </a:solidFill>
                <a:cs typeface="Arial" panose="020B0604020202020204" pitchFamily="34" charset="0"/>
              </a:endParaRPr>
            </a:p>
          </p:txBody>
        </p:sp>
        <p:sp>
          <p:nvSpPr>
            <p:cNvPr id="26" name="Line 12"/>
            <p:cNvSpPr>
              <a:spLocks noChangeShapeType="1"/>
            </p:cNvSpPr>
            <p:nvPr/>
          </p:nvSpPr>
          <p:spPr bwMode="auto">
            <a:xfrm>
              <a:off x="3749190" y="4794144"/>
              <a:ext cx="0" cy="9228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000000"/>
                </a:solidFill>
              </a:endParaRPr>
            </a:p>
          </p:txBody>
        </p:sp>
        <p:sp>
          <p:nvSpPr>
            <p:cNvPr id="27" name="Line 13"/>
            <p:cNvSpPr>
              <a:spLocks noChangeShapeType="1"/>
            </p:cNvSpPr>
            <p:nvPr/>
          </p:nvSpPr>
          <p:spPr bwMode="auto">
            <a:xfrm>
              <a:off x="3485690" y="4794145"/>
              <a:ext cx="0" cy="9228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000000"/>
                </a:solidFill>
              </a:endParaRPr>
            </a:p>
          </p:txBody>
        </p:sp>
        <p:sp>
          <p:nvSpPr>
            <p:cNvPr id="28" name="Line 14"/>
            <p:cNvSpPr>
              <a:spLocks noChangeShapeType="1"/>
            </p:cNvSpPr>
            <p:nvPr/>
          </p:nvSpPr>
          <p:spPr bwMode="auto">
            <a:xfrm>
              <a:off x="4011111" y="4794145"/>
              <a:ext cx="0" cy="9228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000000"/>
                </a:solidFill>
              </a:endParaRPr>
            </a:p>
          </p:txBody>
        </p:sp>
        <p:sp>
          <p:nvSpPr>
            <p:cNvPr id="29" name="Line 17"/>
            <p:cNvSpPr>
              <a:spLocks noChangeShapeType="1"/>
            </p:cNvSpPr>
            <p:nvPr/>
          </p:nvSpPr>
          <p:spPr bwMode="auto">
            <a:xfrm>
              <a:off x="4274300" y="4794145"/>
              <a:ext cx="0" cy="9228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000000"/>
                </a:solidFill>
              </a:endParaRPr>
            </a:p>
          </p:txBody>
        </p:sp>
        <p:sp>
          <p:nvSpPr>
            <p:cNvPr id="30" name="Line 19"/>
            <p:cNvSpPr>
              <a:spLocks noChangeShapeType="1"/>
            </p:cNvSpPr>
            <p:nvPr/>
          </p:nvSpPr>
          <p:spPr bwMode="auto">
            <a:xfrm>
              <a:off x="3223832" y="4794145"/>
              <a:ext cx="0" cy="9228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000000"/>
                </a:solidFill>
              </a:endParaRPr>
            </a:p>
          </p:txBody>
        </p:sp>
        <p:sp>
          <p:nvSpPr>
            <p:cNvPr id="31" name="TextBox 30"/>
            <p:cNvSpPr txBox="1"/>
            <p:nvPr/>
          </p:nvSpPr>
          <p:spPr>
            <a:xfrm>
              <a:off x="2575864" y="4952988"/>
              <a:ext cx="787395" cy="230832"/>
            </a:xfrm>
            <a:prstGeom prst="rect">
              <a:avLst/>
            </a:prstGeom>
            <a:noFill/>
          </p:spPr>
          <p:txBody>
            <a:bodyPr wrap="none" rtlCol="0">
              <a:spAutoFit/>
            </a:bodyPr>
            <a:lstStyle/>
            <a:p>
              <a:pPr algn="ctr" fontAlgn="base">
                <a:spcBef>
                  <a:spcPct val="0"/>
                </a:spcBef>
                <a:spcAft>
                  <a:spcPct val="0"/>
                </a:spcAft>
              </a:pPr>
              <a:r>
                <a:rPr lang="en-US" sz="900" dirty="0" smtClean="0">
                  <a:solidFill>
                    <a:srgbClr val="000000"/>
                  </a:solidFill>
                  <a:cs typeface="Arial" panose="020B0604020202020204" pitchFamily="34" charset="0"/>
                </a:rPr>
                <a:t>Time, years</a:t>
              </a:r>
              <a:endParaRPr lang="en-US" sz="900" dirty="0">
                <a:solidFill>
                  <a:srgbClr val="000000"/>
                </a:solidFill>
                <a:cs typeface="Arial" panose="020B0604020202020204" pitchFamily="34" charset="0"/>
              </a:endParaRPr>
            </a:p>
          </p:txBody>
        </p:sp>
        <p:sp>
          <p:nvSpPr>
            <p:cNvPr id="32" name="TextBox 31"/>
            <p:cNvSpPr txBox="1"/>
            <p:nvPr/>
          </p:nvSpPr>
          <p:spPr>
            <a:xfrm>
              <a:off x="1169093" y="2589041"/>
              <a:ext cx="377026" cy="230832"/>
            </a:xfrm>
            <a:prstGeom prst="rect">
              <a:avLst/>
            </a:prstGeom>
            <a:noFill/>
          </p:spPr>
          <p:txBody>
            <a:bodyPr wrap="none" rtlCol="0" anchor="ctr" anchorCtr="0">
              <a:spAutoFit/>
            </a:bodyPr>
            <a:lstStyle/>
            <a:p>
              <a:pPr algn="r"/>
              <a:r>
                <a:rPr lang="en-US" sz="900" dirty="0" smtClean="0">
                  <a:solidFill>
                    <a:srgbClr val="000000"/>
                  </a:solidFill>
                  <a:cs typeface="Arial" panose="020B0604020202020204" pitchFamily="34" charset="0"/>
                </a:rPr>
                <a:t>100</a:t>
              </a:r>
              <a:endParaRPr lang="en-US" sz="900" dirty="0">
                <a:solidFill>
                  <a:srgbClr val="000000"/>
                </a:solidFill>
                <a:cs typeface="Arial" panose="020B0604020202020204" pitchFamily="34" charset="0"/>
              </a:endParaRPr>
            </a:p>
          </p:txBody>
        </p:sp>
        <p:sp>
          <p:nvSpPr>
            <p:cNvPr id="33" name="TextBox 32"/>
            <p:cNvSpPr txBox="1"/>
            <p:nvPr/>
          </p:nvSpPr>
          <p:spPr>
            <a:xfrm>
              <a:off x="1233216" y="3036622"/>
              <a:ext cx="312906" cy="230832"/>
            </a:xfrm>
            <a:prstGeom prst="rect">
              <a:avLst/>
            </a:prstGeom>
            <a:noFill/>
          </p:spPr>
          <p:txBody>
            <a:bodyPr wrap="none" rtlCol="0" anchor="ctr" anchorCtr="0">
              <a:spAutoFit/>
            </a:bodyPr>
            <a:lstStyle/>
            <a:p>
              <a:pPr algn="r"/>
              <a:r>
                <a:rPr lang="en-US" sz="900" dirty="0" smtClean="0">
                  <a:solidFill>
                    <a:srgbClr val="000000"/>
                  </a:solidFill>
                  <a:cs typeface="Arial" panose="020B0604020202020204" pitchFamily="34" charset="0"/>
                </a:rPr>
                <a:t>80</a:t>
              </a:r>
              <a:endParaRPr lang="en-US" sz="900" dirty="0">
                <a:solidFill>
                  <a:srgbClr val="000000"/>
                </a:solidFill>
                <a:cs typeface="Arial" panose="020B0604020202020204" pitchFamily="34" charset="0"/>
              </a:endParaRPr>
            </a:p>
          </p:txBody>
        </p:sp>
        <p:sp>
          <p:nvSpPr>
            <p:cNvPr id="34" name="TextBox 33"/>
            <p:cNvSpPr txBox="1"/>
            <p:nvPr/>
          </p:nvSpPr>
          <p:spPr>
            <a:xfrm>
              <a:off x="1233216" y="3423001"/>
              <a:ext cx="312906" cy="230832"/>
            </a:xfrm>
            <a:prstGeom prst="rect">
              <a:avLst/>
            </a:prstGeom>
            <a:noFill/>
          </p:spPr>
          <p:txBody>
            <a:bodyPr wrap="none" rtlCol="0" anchor="ctr" anchorCtr="0">
              <a:spAutoFit/>
            </a:bodyPr>
            <a:lstStyle/>
            <a:p>
              <a:pPr algn="r"/>
              <a:r>
                <a:rPr lang="en-US" sz="900" dirty="0" smtClean="0">
                  <a:solidFill>
                    <a:srgbClr val="000000"/>
                  </a:solidFill>
                  <a:cs typeface="Arial" panose="020B0604020202020204" pitchFamily="34" charset="0"/>
                </a:rPr>
                <a:t>60</a:t>
              </a:r>
              <a:endParaRPr lang="en-US" sz="900" dirty="0">
                <a:solidFill>
                  <a:srgbClr val="000000"/>
                </a:solidFill>
                <a:cs typeface="Arial" panose="020B0604020202020204" pitchFamily="34" charset="0"/>
              </a:endParaRPr>
            </a:p>
          </p:txBody>
        </p:sp>
        <p:sp>
          <p:nvSpPr>
            <p:cNvPr id="35" name="TextBox 34"/>
            <p:cNvSpPr txBox="1"/>
            <p:nvPr/>
          </p:nvSpPr>
          <p:spPr>
            <a:xfrm>
              <a:off x="1233216" y="3835070"/>
              <a:ext cx="312906" cy="230832"/>
            </a:xfrm>
            <a:prstGeom prst="rect">
              <a:avLst/>
            </a:prstGeom>
            <a:noFill/>
          </p:spPr>
          <p:txBody>
            <a:bodyPr wrap="none" rtlCol="0" anchor="ctr" anchorCtr="0">
              <a:spAutoFit/>
            </a:bodyPr>
            <a:lstStyle/>
            <a:p>
              <a:pPr algn="r"/>
              <a:r>
                <a:rPr lang="en-US" sz="900" dirty="0" smtClean="0">
                  <a:solidFill>
                    <a:srgbClr val="000000"/>
                  </a:solidFill>
                  <a:cs typeface="Arial" panose="020B0604020202020204" pitchFamily="34" charset="0"/>
                </a:rPr>
                <a:t>40</a:t>
              </a:r>
              <a:endParaRPr lang="en-US" sz="900" dirty="0">
                <a:solidFill>
                  <a:srgbClr val="000000"/>
                </a:solidFill>
                <a:cs typeface="Arial" panose="020B0604020202020204" pitchFamily="34" charset="0"/>
              </a:endParaRPr>
            </a:p>
          </p:txBody>
        </p:sp>
        <p:sp>
          <p:nvSpPr>
            <p:cNvPr id="36" name="TextBox 35"/>
            <p:cNvSpPr txBox="1"/>
            <p:nvPr/>
          </p:nvSpPr>
          <p:spPr>
            <a:xfrm>
              <a:off x="1233216" y="4232129"/>
              <a:ext cx="312906" cy="230832"/>
            </a:xfrm>
            <a:prstGeom prst="rect">
              <a:avLst/>
            </a:prstGeom>
            <a:noFill/>
          </p:spPr>
          <p:txBody>
            <a:bodyPr wrap="none" rtlCol="0" anchor="ctr" anchorCtr="0">
              <a:spAutoFit/>
            </a:bodyPr>
            <a:lstStyle/>
            <a:p>
              <a:pPr algn="r"/>
              <a:r>
                <a:rPr lang="en-US" sz="900" dirty="0" smtClean="0">
                  <a:solidFill>
                    <a:srgbClr val="000000"/>
                  </a:solidFill>
                  <a:cs typeface="Arial" panose="020B0604020202020204" pitchFamily="34" charset="0"/>
                </a:rPr>
                <a:t>20</a:t>
              </a:r>
              <a:endParaRPr lang="en-US" sz="900" dirty="0">
                <a:solidFill>
                  <a:srgbClr val="000000"/>
                </a:solidFill>
                <a:cs typeface="Arial" panose="020B0604020202020204" pitchFamily="34" charset="0"/>
              </a:endParaRPr>
            </a:p>
          </p:txBody>
        </p:sp>
        <p:sp>
          <p:nvSpPr>
            <p:cNvPr id="37" name="TextBox 36"/>
            <p:cNvSpPr txBox="1"/>
            <p:nvPr/>
          </p:nvSpPr>
          <p:spPr>
            <a:xfrm>
              <a:off x="1297339" y="4646217"/>
              <a:ext cx="248786" cy="230832"/>
            </a:xfrm>
            <a:prstGeom prst="rect">
              <a:avLst/>
            </a:prstGeom>
            <a:noFill/>
          </p:spPr>
          <p:txBody>
            <a:bodyPr wrap="none" rtlCol="0" anchor="ctr" anchorCtr="0">
              <a:spAutoFit/>
            </a:bodyPr>
            <a:lstStyle/>
            <a:p>
              <a:pPr algn="r"/>
              <a:r>
                <a:rPr lang="en-US" sz="900" dirty="0" smtClean="0">
                  <a:solidFill>
                    <a:srgbClr val="000000"/>
                  </a:solidFill>
                  <a:cs typeface="Arial" panose="020B0604020202020204" pitchFamily="34" charset="0"/>
                </a:rPr>
                <a:t>0</a:t>
              </a:r>
              <a:endParaRPr lang="en-US" sz="900" dirty="0">
                <a:solidFill>
                  <a:srgbClr val="000000"/>
                </a:solidFill>
                <a:cs typeface="Arial" panose="020B0604020202020204" pitchFamily="34" charset="0"/>
              </a:endParaRPr>
            </a:p>
          </p:txBody>
        </p:sp>
        <p:sp>
          <p:nvSpPr>
            <p:cNvPr id="38" name="TextBox 37"/>
            <p:cNvSpPr txBox="1"/>
            <p:nvPr/>
          </p:nvSpPr>
          <p:spPr>
            <a:xfrm>
              <a:off x="1451085" y="4837834"/>
              <a:ext cx="377026" cy="784830"/>
            </a:xfrm>
            <a:prstGeom prst="rect">
              <a:avLst/>
            </a:prstGeom>
            <a:noFill/>
          </p:spPr>
          <p:txBody>
            <a:bodyPr wrap="none" rtlCol="0" anchor="t" anchorCtr="0">
              <a:spAutoFit/>
            </a:bodyPr>
            <a:lstStyle/>
            <a:p>
              <a:pPr algn="ctr"/>
              <a:r>
                <a:rPr lang="en-US" sz="900" dirty="0" smtClean="0">
                  <a:solidFill>
                    <a:srgbClr val="000000"/>
                  </a:solidFill>
                  <a:cs typeface="Arial" panose="020B0604020202020204" pitchFamily="34" charset="0"/>
                </a:rPr>
                <a:t>0</a:t>
              </a:r>
            </a:p>
            <a:p>
              <a:pPr algn="ctr"/>
              <a:endParaRPr lang="en-US" sz="900" dirty="0" smtClean="0">
                <a:solidFill>
                  <a:srgbClr val="000000"/>
                </a:solidFill>
                <a:cs typeface="Arial" panose="020B0604020202020204" pitchFamily="34" charset="0"/>
              </a:endParaRPr>
            </a:p>
            <a:p>
              <a:pPr algn="ctr"/>
              <a:endParaRPr lang="en-US" sz="900" dirty="0" smtClean="0">
                <a:solidFill>
                  <a:srgbClr val="000000"/>
                </a:solidFill>
                <a:cs typeface="Arial" panose="020B0604020202020204" pitchFamily="34" charset="0"/>
              </a:endParaRPr>
            </a:p>
            <a:p>
              <a:pPr algn="ctr"/>
              <a:r>
                <a:rPr lang="en-US" sz="900" dirty="0" smtClean="0">
                  <a:solidFill>
                    <a:srgbClr val="FF6600"/>
                  </a:solidFill>
                  <a:cs typeface="Arial" panose="020B0604020202020204" pitchFamily="34" charset="0"/>
                </a:rPr>
                <a:t>162</a:t>
              </a:r>
            </a:p>
            <a:p>
              <a:pPr algn="ctr"/>
              <a:r>
                <a:rPr lang="en-US" sz="900" dirty="0" smtClean="0">
                  <a:solidFill>
                    <a:srgbClr val="23246D"/>
                  </a:solidFill>
                  <a:cs typeface="Arial" panose="020B0604020202020204" pitchFamily="34" charset="0"/>
                </a:rPr>
                <a:t>167</a:t>
              </a:r>
              <a:endParaRPr lang="en-US" sz="900" dirty="0">
                <a:solidFill>
                  <a:srgbClr val="23246D"/>
                </a:solidFill>
                <a:cs typeface="Arial" panose="020B0604020202020204" pitchFamily="34" charset="0"/>
              </a:endParaRPr>
            </a:p>
          </p:txBody>
        </p:sp>
        <p:sp>
          <p:nvSpPr>
            <p:cNvPr id="39" name="TextBox 38"/>
            <p:cNvSpPr txBox="1"/>
            <p:nvPr/>
          </p:nvSpPr>
          <p:spPr>
            <a:xfrm>
              <a:off x="1723024" y="4837834"/>
              <a:ext cx="377026" cy="784830"/>
            </a:xfrm>
            <a:prstGeom prst="rect">
              <a:avLst/>
            </a:prstGeom>
            <a:noFill/>
          </p:spPr>
          <p:txBody>
            <a:bodyPr wrap="none" rtlCol="0" anchor="t" anchorCtr="0">
              <a:spAutoFit/>
            </a:bodyPr>
            <a:lstStyle/>
            <a:p>
              <a:pPr algn="ctr"/>
              <a:r>
                <a:rPr lang="en-US" sz="900" dirty="0" smtClean="0">
                  <a:solidFill>
                    <a:srgbClr val="000000"/>
                  </a:solidFill>
                  <a:cs typeface="Arial" panose="020B0604020202020204" pitchFamily="34" charset="0"/>
                </a:rPr>
                <a:t>1</a:t>
              </a:r>
            </a:p>
            <a:p>
              <a:pPr algn="ctr"/>
              <a:endParaRPr lang="en-US" sz="900" dirty="0" smtClean="0">
                <a:solidFill>
                  <a:srgbClr val="000000"/>
                </a:solidFill>
                <a:cs typeface="Arial" panose="020B0604020202020204" pitchFamily="34" charset="0"/>
              </a:endParaRPr>
            </a:p>
            <a:p>
              <a:pPr algn="ctr"/>
              <a:endParaRPr lang="en-US" sz="900" dirty="0" smtClean="0">
                <a:solidFill>
                  <a:srgbClr val="000000"/>
                </a:solidFill>
                <a:cs typeface="Arial" panose="020B0604020202020204" pitchFamily="34" charset="0"/>
              </a:endParaRPr>
            </a:p>
            <a:p>
              <a:pPr algn="ctr"/>
              <a:r>
                <a:rPr lang="en-US" sz="900" dirty="0" smtClean="0">
                  <a:solidFill>
                    <a:srgbClr val="FF6600"/>
                  </a:solidFill>
                  <a:cs typeface="Arial" panose="020B0604020202020204" pitchFamily="34" charset="0"/>
                </a:rPr>
                <a:t>150</a:t>
              </a:r>
            </a:p>
            <a:p>
              <a:pPr algn="ctr"/>
              <a:r>
                <a:rPr lang="en-US" sz="900" dirty="0" smtClean="0">
                  <a:solidFill>
                    <a:srgbClr val="23246D"/>
                  </a:solidFill>
                  <a:cs typeface="Arial" panose="020B0604020202020204" pitchFamily="34" charset="0"/>
                </a:rPr>
                <a:t>145</a:t>
              </a:r>
              <a:endParaRPr lang="en-US" sz="900" dirty="0">
                <a:solidFill>
                  <a:srgbClr val="23246D"/>
                </a:solidFill>
                <a:cs typeface="Arial" panose="020B0604020202020204" pitchFamily="34" charset="0"/>
              </a:endParaRPr>
            </a:p>
          </p:txBody>
        </p:sp>
        <p:sp>
          <p:nvSpPr>
            <p:cNvPr id="40" name="TextBox 39"/>
            <p:cNvSpPr txBox="1"/>
            <p:nvPr/>
          </p:nvSpPr>
          <p:spPr>
            <a:xfrm>
              <a:off x="2568715" y="4837834"/>
              <a:ext cx="184730" cy="230832"/>
            </a:xfrm>
            <a:prstGeom prst="rect">
              <a:avLst/>
            </a:prstGeom>
            <a:noFill/>
          </p:spPr>
          <p:txBody>
            <a:bodyPr wrap="none" rtlCol="0" anchor="t" anchorCtr="0">
              <a:spAutoFit/>
            </a:bodyPr>
            <a:lstStyle/>
            <a:p>
              <a:pPr algn="ctr"/>
              <a:endParaRPr lang="en-US" sz="900" dirty="0">
                <a:solidFill>
                  <a:srgbClr val="000000"/>
                </a:solidFill>
                <a:cs typeface="Arial" panose="020B0604020202020204" pitchFamily="34" charset="0"/>
              </a:endParaRPr>
            </a:p>
          </p:txBody>
        </p:sp>
        <p:sp>
          <p:nvSpPr>
            <p:cNvPr id="41" name="TextBox 40"/>
            <p:cNvSpPr txBox="1"/>
            <p:nvPr/>
          </p:nvSpPr>
          <p:spPr>
            <a:xfrm>
              <a:off x="1980827" y="4837834"/>
              <a:ext cx="377026" cy="784830"/>
            </a:xfrm>
            <a:prstGeom prst="rect">
              <a:avLst/>
            </a:prstGeom>
            <a:noFill/>
          </p:spPr>
          <p:txBody>
            <a:bodyPr wrap="none" rtlCol="0" anchor="t" anchorCtr="0">
              <a:spAutoFit/>
            </a:bodyPr>
            <a:lstStyle/>
            <a:p>
              <a:pPr algn="ctr"/>
              <a:r>
                <a:rPr lang="en-US" sz="900" dirty="0" smtClean="0">
                  <a:solidFill>
                    <a:srgbClr val="000000"/>
                  </a:solidFill>
                  <a:cs typeface="Arial" panose="020B0604020202020204" pitchFamily="34" charset="0"/>
                </a:rPr>
                <a:t>2</a:t>
              </a:r>
            </a:p>
            <a:p>
              <a:pPr algn="ctr"/>
              <a:endParaRPr lang="en-US" sz="900" dirty="0" smtClean="0">
                <a:solidFill>
                  <a:srgbClr val="000000"/>
                </a:solidFill>
                <a:cs typeface="Arial" panose="020B0604020202020204" pitchFamily="34" charset="0"/>
              </a:endParaRPr>
            </a:p>
            <a:p>
              <a:pPr algn="ctr"/>
              <a:endParaRPr lang="en-US" sz="900" dirty="0" smtClean="0">
                <a:solidFill>
                  <a:srgbClr val="000000"/>
                </a:solidFill>
                <a:cs typeface="Arial" panose="020B0604020202020204" pitchFamily="34" charset="0"/>
              </a:endParaRPr>
            </a:p>
            <a:p>
              <a:pPr algn="ctr"/>
              <a:r>
                <a:rPr lang="en-US" sz="900" dirty="0" smtClean="0">
                  <a:solidFill>
                    <a:srgbClr val="FF6600"/>
                  </a:solidFill>
                  <a:cs typeface="Arial" panose="020B0604020202020204" pitchFamily="34" charset="0"/>
                </a:rPr>
                <a:t>128</a:t>
              </a:r>
            </a:p>
            <a:p>
              <a:pPr algn="ctr"/>
              <a:r>
                <a:rPr lang="en-US" sz="900" dirty="0" smtClean="0">
                  <a:solidFill>
                    <a:srgbClr val="23246D"/>
                  </a:solidFill>
                  <a:cs typeface="Arial" panose="020B0604020202020204" pitchFamily="34" charset="0"/>
                </a:rPr>
                <a:t>118</a:t>
              </a:r>
              <a:endParaRPr lang="en-US" sz="900" dirty="0">
                <a:solidFill>
                  <a:srgbClr val="23246D"/>
                </a:solidFill>
                <a:cs typeface="Arial" panose="020B0604020202020204" pitchFamily="34" charset="0"/>
              </a:endParaRPr>
            </a:p>
          </p:txBody>
        </p:sp>
        <p:sp>
          <p:nvSpPr>
            <p:cNvPr id="42" name="TextBox 41"/>
            <p:cNvSpPr txBox="1"/>
            <p:nvPr/>
          </p:nvSpPr>
          <p:spPr>
            <a:xfrm>
              <a:off x="2251220" y="4837834"/>
              <a:ext cx="377026" cy="784830"/>
            </a:xfrm>
            <a:prstGeom prst="rect">
              <a:avLst/>
            </a:prstGeom>
            <a:noFill/>
          </p:spPr>
          <p:txBody>
            <a:bodyPr wrap="none" rtlCol="0" anchor="t" anchorCtr="0">
              <a:spAutoFit/>
            </a:bodyPr>
            <a:lstStyle/>
            <a:p>
              <a:pPr algn="ctr"/>
              <a:r>
                <a:rPr lang="en-US" sz="900" dirty="0" smtClean="0">
                  <a:solidFill>
                    <a:srgbClr val="000000"/>
                  </a:solidFill>
                  <a:cs typeface="Arial" panose="020B0604020202020204" pitchFamily="34" charset="0"/>
                </a:rPr>
                <a:t>3</a:t>
              </a:r>
            </a:p>
            <a:p>
              <a:pPr algn="ctr"/>
              <a:endParaRPr lang="en-US" sz="900" dirty="0" smtClean="0">
                <a:solidFill>
                  <a:srgbClr val="000000"/>
                </a:solidFill>
                <a:cs typeface="Arial" panose="020B0604020202020204" pitchFamily="34" charset="0"/>
              </a:endParaRPr>
            </a:p>
            <a:p>
              <a:pPr algn="ctr"/>
              <a:endParaRPr lang="en-US" sz="900" dirty="0" smtClean="0">
                <a:solidFill>
                  <a:srgbClr val="000000"/>
                </a:solidFill>
                <a:cs typeface="Arial" panose="020B0604020202020204" pitchFamily="34" charset="0"/>
              </a:endParaRPr>
            </a:p>
            <a:p>
              <a:pPr algn="r"/>
              <a:r>
                <a:rPr lang="en-US" sz="900" dirty="0" smtClean="0">
                  <a:solidFill>
                    <a:srgbClr val="FF6600"/>
                  </a:solidFill>
                  <a:cs typeface="Arial" panose="020B0604020202020204" pitchFamily="34" charset="0"/>
                </a:rPr>
                <a:t>110</a:t>
              </a:r>
            </a:p>
            <a:p>
              <a:pPr algn="r"/>
              <a:r>
                <a:rPr lang="en-US" sz="900" dirty="0" smtClean="0">
                  <a:solidFill>
                    <a:srgbClr val="23246D"/>
                  </a:solidFill>
                  <a:cs typeface="Arial" panose="020B0604020202020204" pitchFamily="34" charset="0"/>
                </a:rPr>
                <a:t>96</a:t>
              </a:r>
              <a:endParaRPr lang="en-US" sz="900" dirty="0">
                <a:solidFill>
                  <a:srgbClr val="23246D"/>
                </a:solidFill>
                <a:cs typeface="Arial" panose="020B0604020202020204" pitchFamily="34" charset="0"/>
              </a:endParaRPr>
            </a:p>
          </p:txBody>
        </p:sp>
        <p:sp>
          <p:nvSpPr>
            <p:cNvPr id="43" name="TextBox 42"/>
            <p:cNvSpPr txBox="1"/>
            <p:nvPr/>
          </p:nvSpPr>
          <p:spPr>
            <a:xfrm>
              <a:off x="2539988" y="4837834"/>
              <a:ext cx="312906" cy="784830"/>
            </a:xfrm>
            <a:prstGeom prst="rect">
              <a:avLst/>
            </a:prstGeom>
            <a:noFill/>
          </p:spPr>
          <p:txBody>
            <a:bodyPr wrap="none" rtlCol="0" anchor="t" anchorCtr="0">
              <a:spAutoFit/>
            </a:bodyPr>
            <a:lstStyle/>
            <a:p>
              <a:pPr algn="ctr"/>
              <a:r>
                <a:rPr lang="en-US" sz="900" dirty="0" smtClean="0">
                  <a:solidFill>
                    <a:srgbClr val="000000"/>
                  </a:solidFill>
                  <a:cs typeface="Arial" panose="020B0604020202020204" pitchFamily="34" charset="0"/>
                </a:rPr>
                <a:t>4</a:t>
              </a:r>
            </a:p>
            <a:p>
              <a:pPr algn="ctr"/>
              <a:endParaRPr lang="en-US" sz="900" dirty="0" smtClean="0">
                <a:solidFill>
                  <a:srgbClr val="000000"/>
                </a:solidFill>
                <a:cs typeface="Arial" panose="020B0604020202020204" pitchFamily="34" charset="0"/>
              </a:endParaRPr>
            </a:p>
            <a:p>
              <a:pPr algn="ctr"/>
              <a:endParaRPr lang="en-US" sz="900" dirty="0" smtClean="0">
                <a:solidFill>
                  <a:srgbClr val="000000"/>
                </a:solidFill>
                <a:cs typeface="Arial" panose="020B0604020202020204" pitchFamily="34" charset="0"/>
              </a:endParaRPr>
            </a:p>
            <a:p>
              <a:pPr algn="ctr"/>
              <a:r>
                <a:rPr lang="en-US" sz="900" dirty="0" smtClean="0">
                  <a:solidFill>
                    <a:srgbClr val="FF6600"/>
                  </a:solidFill>
                  <a:cs typeface="Arial" panose="020B0604020202020204" pitchFamily="34" charset="0"/>
                </a:rPr>
                <a:t>98</a:t>
              </a:r>
            </a:p>
            <a:p>
              <a:pPr algn="ctr"/>
              <a:r>
                <a:rPr lang="en-US" sz="900" dirty="0" smtClean="0">
                  <a:solidFill>
                    <a:srgbClr val="23246D"/>
                  </a:solidFill>
                  <a:cs typeface="Arial" panose="020B0604020202020204" pitchFamily="34" charset="0"/>
                </a:rPr>
                <a:t>90</a:t>
              </a:r>
              <a:endParaRPr lang="en-US" sz="900" dirty="0">
                <a:solidFill>
                  <a:srgbClr val="23246D"/>
                </a:solidFill>
                <a:cs typeface="Arial" panose="020B0604020202020204" pitchFamily="34" charset="0"/>
              </a:endParaRPr>
            </a:p>
          </p:txBody>
        </p:sp>
        <p:sp>
          <p:nvSpPr>
            <p:cNvPr id="44" name="TextBox 43"/>
            <p:cNvSpPr txBox="1"/>
            <p:nvPr/>
          </p:nvSpPr>
          <p:spPr>
            <a:xfrm>
              <a:off x="2806425" y="4837834"/>
              <a:ext cx="312906" cy="784830"/>
            </a:xfrm>
            <a:prstGeom prst="rect">
              <a:avLst/>
            </a:prstGeom>
            <a:noFill/>
          </p:spPr>
          <p:txBody>
            <a:bodyPr wrap="none" rtlCol="0" anchor="t" anchorCtr="0">
              <a:spAutoFit/>
            </a:bodyPr>
            <a:lstStyle/>
            <a:p>
              <a:pPr algn="ctr"/>
              <a:r>
                <a:rPr lang="en-US" sz="900" dirty="0" smtClean="0">
                  <a:solidFill>
                    <a:srgbClr val="000000"/>
                  </a:solidFill>
                  <a:cs typeface="Arial" panose="020B0604020202020204" pitchFamily="34" charset="0"/>
                </a:rPr>
                <a:t>5</a:t>
              </a:r>
            </a:p>
            <a:p>
              <a:pPr algn="ctr"/>
              <a:endParaRPr lang="en-US" sz="900" dirty="0" smtClean="0">
                <a:solidFill>
                  <a:srgbClr val="000000"/>
                </a:solidFill>
                <a:cs typeface="Arial" panose="020B0604020202020204" pitchFamily="34" charset="0"/>
              </a:endParaRPr>
            </a:p>
            <a:p>
              <a:pPr algn="ctr"/>
              <a:endParaRPr lang="en-US" sz="900" dirty="0" smtClean="0">
                <a:solidFill>
                  <a:srgbClr val="000000"/>
                </a:solidFill>
                <a:cs typeface="Arial" panose="020B0604020202020204" pitchFamily="34" charset="0"/>
              </a:endParaRPr>
            </a:p>
            <a:p>
              <a:pPr algn="ctr"/>
              <a:r>
                <a:rPr lang="en-US" sz="900" dirty="0" smtClean="0">
                  <a:solidFill>
                    <a:srgbClr val="FF6600"/>
                  </a:solidFill>
                  <a:cs typeface="Arial" panose="020B0604020202020204" pitchFamily="34" charset="0"/>
                </a:rPr>
                <a:t>94</a:t>
              </a:r>
            </a:p>
            <a:p>
              <a:pPr algn="ctr"/>
              <a:r>
                <a:rPr lang="en-US" sz="900" dirty="0" smtClean="0">
                  <a:solidFill>
                    <a:srgbClr val="23246D"/>
                  </a:solidFill>
                  <a:cs typeface="Arial" panose="020B0604020202020204" pitchFamily="34" charset="0"/>
                </a:rPr>
                <a:t>82</a:t>
              </a:r>
              <a:endParaRPr lang="en-US" sz="900" dirty="0">
                <a:solidFill>
                  <a:srgbClr val="23246D"/>
                </a:solidFill>
                <a:cs typeface="Arial" panose="020B0604020202020204" pitchFamily="34" charset="0"/>
              </a:endParaRPr>
            </a:p>
          </p:txBody>
        </p:sp>
        <p:sp>
          <p:nvSpPr>
            <p:cNvPr id="45" name="TextBox 44"/>
            <p:cNvSpPr txBox="1"/>
            <p:nvPr/>
          </p:nvSpPr>
          <p:spPr>
            <a:xfrm>
              <a:off x="3068716" y="4837834"/>
              <a:ext cx="312906" cy="784830"/>
            </a:xfrm>
            <a:prstGeom prst="rect">
              <a:avLst/>
            </a:prstGeom>
            <a:noFill/>
          </p:spPr>
          <p:txBody>
            <a:bodyPr wrap="none" rtlCol="0" anchor="t" anchorCtr="0">
              <a:spAutoFit/>
            </a:bodyPr>
            <a:lstStyle/>
            <a:p>
              <a:pPr algn="ctr"/>
              <a:r>
                <a:rPr lang="en-US" sz="900" dirty="0" smtClean="0">
                  <a:solidFill>
                    <a:srgbClr val="000000"/>
                  </a:solidFill>
                  <a:cs typeface="Arial" panose="020B0604020202020204" pitchFamily="34" charset="0"/>
                </a:rPr>
                <a:t>6</a:t>
              </a:r>
            </a:p>
            <a:p>
              <a:pPr algn="ctr"/>
              <a:endParaRPr lang="en-US" sz="900" dirty="0" smtClean="0">
                <a:solidFill>
                  <a:srgbClr val="000000"/>
                </a:solidFill>
                <a:cs typeface="Arial" panose="020B0604020202020204" pitchFamily="34" charset="0"/>
              </a:endParaRPr>
            </a:p>
            <a:p>
              <a:pPr algn="ctr"/>
              <a:endParaRPr lang="en-US" sz="900" dirty="0" smtClean="0">
                <a:solidFill>
                  <a:srgbClr val="000000"/>
                </a:solidFill>
                <a:cs typeface="Arial" panose="020B0604020202020204" pitchFamily="34" charset="0"/>
              </a:endParaRPr>
            </a:p>
            <a:p>
              <a:pPr algn="ctr"/>
              <a:r>
                <a:rPr lang="en-US" sz="900" dirty="0" smtClean="0">
                  <a:solidFill>
                    <a:srgbClr val="FF6600"/>
                  </a:solidFill>
                  <a:cs typeface="Arial" panose="020B0604020202020204" pitchFamily="34" charset="0"/>
                </a:rPr>
                <a:t>89</a:t>
              </a:r>
            </a:p>
            <a:p>
              <a:pPr algn="ctr"/>
              <a:r>
                <a:rPr lang="en-US" sz="900" dirty="0" smtClean="0">
                  <a:solidFill>
                    <a:srgbClr val="23246D"/>
                  </a:solidFill>
                  <a:cs typeface="Arial" panose="020B0604020202020204" pitchFamily="34" charset="0"/>
                </a:rPr>
                <a:t>78</a:t>
              </a:r>
              <a:endParaRPr lang="en-US" sz="900" dirty="0">
                <a:solidFill>
                  <a:srgbClr val="23246D"/>
                </a:solidFill>
                <a:cs typeface="Arial" panose="020B0604020202020204" pitchFamily="34" charset="0"/>
              </a:endParaRPr>
            </a:p>
          </p:txBody>
        </p:sp>
        <p:sp>
          <p:nvSpPr>
            <p:cNvPr id="46" name="TextBox 45"/>
            <p:cNvSpPr txBox="1"/>
            <p:nvPr/>
          </p:nvSpPr>
          <p:spPr>
            <a:xfrm>
              <a:off x="3326519" y="4837834"/>
              <a:ext cx="312906" cy="784830"/>
            </a:xfrm>
            <a:prstGeom prst="rect">
              <a:avLst/>
            </a:prstGeom>
            <a:noFill/>
          </p:spPr>
          <p:txBody>
            <a:bodyPr wrap="none" rtlCol="0" anchor="t" anchorCtr="0">
              <a:spAutoFit/>
            </a:bodyPr>
            <a:lstStyle/>
            <a:p>
              <a:pPr algn="ctr"/>
              <a:r>
                <a:rPr lang="en-US" sz="900" dirty="0" smtClean="0">
                  <a:solidFill>
                    <a:srgbClr val="000000"/>
                  </a:solidFill>
                  <a:cs typeface="Arial" panose="020B0604020202020204" pitchFamily="34" charset="0"/>
                </a:rPr>
                <a:t>7</a:t>
              </a:r>
            </a:p>
            <a:p>
              <a:pPr algn="ctr"/>
              <a:endParaRPr lang="en-US" sz="900" dirty="0" smtClean="0">
                <a:solidFill>
                  <a:srgbClr val="000000"/>
                </a:solidFill>
                <a:cs typeface="Arial" panose="020B0604020202020204" pitchFamily="34" charset="0"/>
              </a:endParaRPr>
            </a:p>
            <a:p>
              <a:pPr algn="ctr"/>
              <a:endParaRPr lang="en-US" sz="900" dirty="0" smtClean="0">
                <a:solidFill>
                  <a:srgbClr val="000000"/>
                </a:solidFill>
                <a:cs typeface="Arial" panose="020B0604020202020204" pitchFamily="34" charset="0"/>
              </a:endParaRPr>
            </a:p>
            <a:p>
              <a:pPr algn="ctr"/>
              <a:r>
                <a:rPr lang="en-US" sz="900" dirty="0" smtClean="0">
                  <a:solidFill>
                    <a:srgbClr val="FF6600"/>
                  </a:solidFill>
                  <a:cs typeface="Arial" panose="020B0604020202020204" pitchFamily="34" charset="0"/>
                </a:rPr>
                <a:t>84</a:t>
              </a:r>
            </a:p>
            <a:p>
              <a:pPr algn="ctr"/>
              <a:r>
                <a:rPr lang="en-US" sz="900" dirty="0" smtClean="0">
                  <a:solidFill>
                    <a:srgbClr val="23246D"/>
                  </a:solidFill>
                  <a:cs typeface="Arial" panose="020B0604020202020204" pitchFamily="34" charset="0"/>
                </a:rPr>
                <a:t>73</a:t>
              </a:r>
              <a:endParaRPr lang="en-US" sz="900" dirty="0">
                <a:solidFill>
                  <a:srgbClr val="23246D"/>
                </a:solidFill>
                <a:cs typeface="Arial" panose="020B0604020202020204" pitchFamily="34" charset="0"/>
              </a:endParaRPr>
            </a:p>
          </p:txBody>
        </p:sp>
        <p:sp>
          <p:nvSpPr>
            <p:cNvPr id="47" name="TextBox 46"/>
            <p:cNvSpPr txBox="1"/>
            <p:nvPr/>
          </p:nvSpPr>
          <p:spPr>
            <a:xfrm>
              <a:off x="3596912" y="4837834"/>
              <a:ext cx="312906" cy="784830"/>
            </a:xfrm>
            <a:prstGeom prst="rect">
              <a:avLst/>
            </a:prstGeom>
            <a:noFill/>
          </p:spPr>
          <p:txBody>
            <a:bodyPr wrap="none" rtlCol="0" anchor="t" anchorCtr="0">
              <a:spAutoFit/>
            </a:bodyPr>
            <a:lstStyle/>
            <a:p>
              <a:pPr algn="ctr"/>
              <a:r>
                <a:rPr lang="en-US" sz="900" dirty="0" smtClean="0">
                  <a:solidFill>
                    <a:srgbClr val="000000"/>
                  </a:solidFill>
                  <a:cs typeface="Arial" panose="020B0604020202020204" pitchFamily="34" charset="0"/>
                </a:rPr>
                <a:t>8</a:t>
              </a:r>
            </a:p>
            <a:p>
              <a:pPr algn="ctr"/>
              <a:endParaRPr lang="en-US" sz="900" dirty="0" smtClean="0">
                <a:solidFill>
                  <a:srgbClr val="000000"/>
                </a:solidFill>
                <a:cs typeface="Arial" panose="020B0604020202020204" pitchFamily="34" charset="0"/>
              </a:endParaRPr>
            </a:p>
            <a:p>
              <a:pPr algn="ctr"/>
              <a:endParaRPr lang="en-US" sz="900" dirty="0" smtClean="0">
                <a:solidFill>
                  <a:srgbClr val="000000"/>
                </a:solidFill>
                <a:cs typeface="Arial" panose="020B0604020202020204" pitchFamily="34" charset="0"/>
              </a:endParaRPr>
            </a:p>
            <a:p>
              <a:pPr algn="ctr"/>
              <a:r>
                <a:rPr lang="en-US" sz="900" dirty="0" smtClean="0">
                  <a:solidFill>
                    <a:srgbClr val="FF6600"/>
                  </a:solidFill>
                  <a:cs typeface="Arial" panose="020B0604020202020204" pitchFamily="34" charset="0"/>
                </a:rPr>
                <a:t>82</a:t>
              </a:r>
            </a:p>
            <a:p>
              <a:pPr algn="ctr"/>
              <a:r>
                <a:rPr lang="en-US" sz="900" dirty="0" smtClean="0">
                  <a:solidFill>
                    <a:srgbClr val="23246D"/>
                  </a:solidFill>
                  <a:cs typeface="Arial" panose="020B0604020202020204" pitchFamily="34" charset="0"/>
                </a:rPr>
                <a:t>67</a:t>
              </a:r>
              <a:endParaRPr lang="en-US" sz="900" dirty="0">
                <a:solidFill>
                  <a:srgbClr val="23246D"/>
                </a:solidFill>
                <a:cs typeface="Arial" panose="020B0604020202020204" pitchFamily="34" charset="0"/>
              </a:endParaRPr>
            </a:p>
          </p:txBody>
        </p:sp>
        <p:sp>
          <p:nvSpPr>
            <p:cNvPr id="48" name="TextBox 47"/>
            <p:cNvSpPr txBox="1"/>
            <p:nvPr/>
          </p:nvSpPr>
          <p:spPr>
            <a:xfrm>
              <a:off x="3853620" y="4837834"/>
              <a:ext cx="312906" cy="784830"/>
            </a:xfrm>
            <a:prstGeom prst="rect">
              <a:avLst/>
            </a:prstGeom>
            <a:noFill/>
          </p:spPr>
          <p:txBody>
            <a:bodyPr wrap="none" rtlCol="0" anchor="t" anchorCtr="0">
              <a:spAutoFit/>
            </a:bodyPr>
            <a:lstStyle/>
            <a:p>
              <a:pPr algn="ctr"/>
              <a:r>
                <a:rPr lang="en-US" sz="900" dirty="0" smtClean="0">
                  <a:solidFill>
                    <a:srgbClr val="000000"/>
                  </a:solidFill>
                  <a:cs typeface="Arial" panose="020B0604020202020204" pitchFamily="34" charset="0"/>
                </a:rPr>
                <a:t>9</a:t>
              </a:r>
            </a:p>
            <a:p>
              <a:pPr algn="ctr"/>
              <a:endParaRPr lang="en-US" sz="900" dirty="0" smtClean="0">
                <a:solidFill>
                  <a:srgbClr val="000000"/>
                </a:solidFill>
                <a:cs typeface="Arial" panose="020B0604020202020204" pitchFamily="34" charset="0"/>
              </a:endParaRPr>
            </a:p>
            <a:p>
              <a:pPr algn="ctr"/>
              <a:endParaRPr lang="en-US" sz="900" dirty="0" smtClean="0">
                <a:solidFill>
                  <a:srgbClr val="000000"/>
                </a:solidFill>
                <a:cs typeface="Arial" panose="020B0604020202020204" pitchFamily="34" charset="0"/>
              </a:endParaRPr>
            </a:p>
            <a:p>
              <a:pPr algn="ctr"/>
              <a:r>
                <a:rPr lang="en-US" sz="900" dirty="0" smtClean="0">
                  <a:solidFill>
                    <a:srgbClr val="FF6600"/>
                  </a:solidFill>
                  <a:cs typeface="Arial" panose="020B0604020202020204" pitchFamily="34" charset="0"/>
                </a:rPr>
                <a:t>68</a:t>
              </a:r>
            </a:p>
            <a:p>
              <a:pPr algn="ctr"/>
              <a:r>
                <a:rPr lang="en-US" sz="900" dirty="0" smtClean="0">
                  <a:solidFill>
                    <a:srgbClr val="23246D"/>
                  </a:solidFill>
                  <a:cs typeface="Arial" panose="020B0604020202020204" pitchFamily="34" charset="0"/>
                </a:rPr>
                <a:t>56</a:t>
              </a:r>
              <a:endParaRPr lang="en-US" sz="900" dirty="0">
                <a:solidFill>
                  <a:srgbClr val="23246D"/>
                </a:solidFill>
                <a:cs typeface="Arial" panose="020B0604020202020204" pitchFamily="34" charset="0"/>
              </a:endParaRPr>
            </a:p>
          </p:txBody>
        </p:sp>
        <p:sp>
          <p:nvSpPr>
            <p:cNvPr id="49" name="TextBox 48"/>
            <p:cNvSpPr txBox="1"/>
            <p:nvPr/>
          </p:nvSpPr>
          <p:spPr>
            <a:xfrm>
              <a:off x="4120058" y="4837834"/>
              <a:ext cx="312906" cy="784830"/>
            </a:xfrm>
            <a:prstGeom prst="rect">
              <a:avLst/>
            </a:prstGeom>
            <a:noFill/>
          </p:spPr>
          <p:txBody>
            <a:bodyPr wrap="none" rtlCol="0" anchor="t" anchorCtr="0">
              <a:spAutoFit/>
            </a:bodyPr>
            <a:lstStyle/>
            <a:p>
              <a:pPr algn="ctr"/>
              <a:r>
                <a:rPr lang="en-US" sz="900" dirty="0" smtClean="0">
                  <a:solidFill>
                    <a:srgbClr val="000000"/>
                  </a:solidFill>
                  <a:cs typeface="Arial" panose="020B0604020202020204" pitchFamily="34" charset="0"/>
                </a:rPr>
                <a:t>10</a:t>
              </a:r>
            </a:p>
            <a:p>
              <a:pPr algn="ctr"/>
              <a:endParaRPr lang="en-US" sz="900" dirty="0" smtClean="0">
                <a:solidFill>
                  <a:srgbClr val="000000"/>
                </a:solidFill>
                <a:cs typeface="Arial" panose="020B0604020202020204" pitchFamily="34" charset="0"/>
              </a:endParaRPr>
            </a:p>
            <a:p>
              <a:pPr algn="ctr"/>
              <a:endParaRPr lang="en-US" sz="900" dirty="0" smtClean="0">
                <a:solidFill>
                  <a:srgbClr val="000000"/>
                </a:solidFill>
                <a:cs typeface="Arial" panose="020B0604020202020204" pitchFamily="34" charset="0"/>
              </a:endParaRPr>
            </a:p>
            <a:p>
              <a:pPr algn="ctr"/>
              <a:r>
                <a:rPr lang="en-US" sz="900" dirty="0" smtClean="0">
                  <a:solidFill>
                    <a:srgbClr val="FF6600"/>
                  </a:solidFill>
                  <a:cs typeface="Arial" panose="020B0604020202020204" pitchFamily="34" charset="0"/>
                </a:rPr>
                <a:t>54</a:t>
              </a:r>
            </a:p>
            <a:p>
              <a:pPr algn="ctr"/>
              <a:r>
                <a:rPr lang="en-US" sz="900" dirty="0" smtClean="0">
                  <a:solidFill>
                    <a:srgbClr val="23246D"/>
                  </a:solidFill>
                  <a:cs typeface="Arial" panose="020B0604020202020204" pitchFamily="34" charset="0"/>
                </a:rPr>
                <a:t>51</a:t>
              </a:r>
              <a:endParaRPr lang="en-US" sz="900" dirty="0">
                <a:solidFill>
                  <a:srgbClr val="23246D"/>
                </a:solidFill>
                <a:cs typeface="Arial" panose="020B0604020202020204" pitchFamily="34" charset="0"/>
              </a:endParaRPr>
            </a:p>
          </p:txBody>
        </p:sp>
        <p:sp>
          <p:nvSpPr>
            <p:cNvPr id="50" name="TextBox 49"/>
            <p:cNvSpPr txBox="1"/>
            <p:nvPr/>
          </p:nvSpPr>
          <p:spPr>
            <a:xfrm>
              <a:off x="289494" y="5253332"/>
              <a:ext cx="867545" cy="369332"/>
            </a:xfrm>
            <a:prstGeom prst="rect">
              <a:avLst/>
            </a:prstGeom>
            <a:noFill/>
          </p:spPr>
          <p:txBody>
            <a:bodyPr wrap="none" rtlCol="0">
              <a:spAutoFit/>
            </a:bodyPr>
            <a:lstStyle/>
            <a:p>
              <a:pPr algn="r"/>
              <a:r>
                <a:rPr lang="en-US" sz="900" dirty="0" smtClean="0">
                  <a:solidFill>
                    <a:srgbClr val="FF6600"/>
                  </a:solidFill>
                </a:rPr>
                <a:t>NACT + RHT</a:t>
              </a:r>
            </a:p>
            <a:p>
              <a:pPr algn="r"/>
              <a:r>
                <a:rPr lang="en-US" sz="900" dirty="0" smtClean="0">
                  <a:solidFill>
                    <a:srgbClr val="23246D"/>
                  </a:solidFill>
                </a:rPr>
                <a:t>NACT alone</a:t>
              </a:r>
              <a:endParaRPr lang="en-US" sz="900" dirty="0">
                <a:solidFill>
                  <a:srgbClr val="23246D"/>
                </a:solidFill>
              </a:endParaRPr>
            </a:p>
          </p:txBody>
        </p:sp>
        <p:sp>
          <p:nvSpPr>
            <p:cNvPr id="51" name="TextBox 50"/>
            <p:cNvSpPr txBox="1"/>
            <p:nvPr/>
          </p:nvSpPr>
          <p:spPr>
            <a:xfrm>
              <a:off x="1016846" y="4976333"/>
              <a:ext cx="524503" cy="646331"/>
            </a:xfrm>
            <a:prstGeom prst="rect">
              <a:avLst/>
            </a:prstGeom>
            <a:noFill/>
          </p:spPr>
          <p:txBody>
            <a:bodyPr wrap="none" rtlCol="0">
              <a:spAutoFit/>
            </a:bodyPr>
            <a:lstStyle/>
            <a:p>
              <a:pPr algn="ctr"/>
              <a:r>
                <a:rPr lang="en-US" sz="900" dirty="0" smtClean="0"/>
                <a:t>No. of</a:t>
              </a:r>
            </a:p>
            <a:p>
              <a:pPr algn="ctr"/>
              <a:r>
                <a:rPr lang="en-US" sz="900" dirty="0" smtClean="0"/>
                <a:t>events</a:t>
              </a:r>
            </a:p>
            <a:p>
              <a:pPr algn="ctr"/>
              <a:r>
                <a:rPr lang="en-US" sz="900" dirty="0" smtClean="0">
                  <a:solidFill>
                    <a:srgbClr val="FF6600"/>
                  </a:solidFill>
                </a:rPr>
                <a:t>77</a:t>
              </a:r>
            </a:p>
            <a:p>
              <a:pPr algn="ctr"/>
              <a:r>
                <a:rPr lang="en-US" sz="900" dirty="0" smtClean="0">
                  <a:solidFill>
                    <a:srgbClr val="23246D"/>
                  </a:solidFill>
                </a:rPr>
                <a:t>97</a:t>
              </a:r>
              <a:endParaRPr lang="en-US" sz="900" dirty="0">
                <a:solidFill>
                  <a:srgbClr val="23246D"/>
                </a:solidFill>
              </a:endParaRPr>
            </a:p>
          </p:txBody>
        </p:sp>
        <p:sp>
          <p:nvSpPr>
            <p:cNvPr id="52" name="TextBox 51"/>
            <p:cNvSpPr txBox="1"/>
            <p:nvPr/>
          </p:nvSpPr>
          <p:spPr>
            <a:xfrm>
              <a:off x="1464260" y="5110499"/>
              <a:ext cx="704039" cy="230832"/>
            </a:xfrm>
            <a:prstGeom prst="rect">
              <a:avLst/>
            </a:prstGeom>
            <a:noFill/>
          </p:spPr>
          <p:txBody>
            <a:bodyPr wrap="none" rtlCol="0">
              <a:spAutoFit/>
            </a:bodyPr>
            <a:lstStyle/>
            <a:p>
              <a:pPr algn="ctr"/>
              <a:r>
                <a:rPr lang="en-US" sz="900" dirty="0" smtClean="0"/>
                <a:t>No. at risk</a:t>
              </a:r>
              <a:endParaRPr lang="en-US" sz="900" dirty="0"/>
            </a:p>
          </p:txBody>
        </p:sp>
        <p:sp>
          <p:nvSpPr>
            <p:cNvPr id="53" name="TextBox 52"/>
            <p:cNvSpPr txBox="1"/>
            <p:nvPr/>
          </p:nvSpPr>
          <p:spPr>
            <a:xfrm>
              <a:off x="2960668" y="2424151"/>
              <a:ext cx="1511952" cy="784830"/>
            </a:xfrm>
            <a:prstGeom prst="rect">
              <a:avLst/>
            </a:prstGeom>
            <a:noFill/>
          </p:spPr>
          <p:txBody>
            <a:bodyPr wrap="none" rtlCol="0">
              <a:spAutoFit/>
            </a:bodyPr>
            <a:lstStyle/>
            <a:p>
              <a:r>
                <a:rPr lang="en-US" sz="900" dirty="0" smtClean="0"/>
                <a:t>HR for death</a:t>
              </a:r>
              <a:br>
                <a:rPr lang="en-US" sz="900" dirty="0" smtClean="0"/>
              </a:br>
              <a:r>
                <a:rPr lang="en-US" sz="900" dirty="0" smtClean="0"/>
                <a:t>of disease or its treatment</a:t>
              </a:r>
            </a:p>
            <a:p>
              <a:r>
                <a:rPr lang="en-US" sz="900" dirty="0" smtClean="0"/>
                <a:t>with NACT + RHT:</a:t>
              </a:r>
            </a:p>
            <a:p>
              <a:r>
                <a:rPr lang="en-US" sz="900" dirty="0" smtClean="0"/>
                <a:t>0.73 (95%CI 0.54, 0.98)</a:t>
              </a:r>
              <a:br>
                <a:rPr lang="en-US" sz="900" dirty="0" smtClean="0"/>
              </a:br>
              <a:r>
                <a:rPr lang="en-US" sz="900" dirty="0" smtClean="0"/>
                <a:t>Log-rank p=0.037</a:t>
              </a:r>
              <a:endParaRPr lang="en-US" sz="900" dirty="0"/>
            </a:p>
          </p:txBody>
        </p:sp>
        <p:grpSp>
          <p:nvGrpSpPr>
            <p:cNvPr id="56" name="Group 55"/>
            <p:cNvGrpSpPr/>
            <p:nvPr/>
          </p:nvGrpSpPr>
          <p:grpSpPr>
            <a:xfrm>
              <a:off x="1616946" y="2724001"/>
              <a:ext cx="2586694" cy="978894"/>
              <a:chOff x="3600450" y="3057525"/>
              <a:chExt cx="1933575" cy="742950"/>
            </a:xfrm>
          </p:grpSpPr>
          <p:sp>
            <p:nvSpPr>
              <p:cNvPr id="72" name="Line 16"/>
              <p:cNvSpPr>
                <a:spLocks noChangeShapeType="1"/>
              </p:cNvSpPr>
              <p:nvPr/>
            </p:nvSpPr>
            <p:spPr bwMode="auto">
              <a:xfrm>
                <a:off x="5410200" y="3733800"/>
                <a:ext cx="0" cy="47625"/>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3" name="Line 17"/>
              <p:cNvSpPr>
                <a:spLocks noChangeShapeType="1"/>
              </p:cNvSpPr>
              <p:nvPr/>
            </p:nvSpPr>
            <p:spPr bwMode="auto">
              <a:xfrm>
                <a:off x="5429250" y="3733800"/>
                <a:ext cx="0" cy="47625"/>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4" name="Line 18"/>
              <p:cNvSpPr>
                <a:spLocks noChangeShapeType="1"/>
              </p:cNvSpPr>
              <p:nvPr/>
            </p:nvSpPr>
            <p:spPr bwMode="auto">
              <a:xfrm>
                <a:off x="5219700" y="3705225"/>
                <a:ext cx="0" cy="47625"/>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5" name="Line 19"/>
              <p:cNvSpPr>
                <a:spLocks noChangeShapeType="1"/>
              </p:cNvSpPr>
              <p:nvPr/>
            </p:nvSpPr>
            <p:spPr bwMode="auto">
              <a:xfrm>
                <a:off x="5238750" y="3705225"/>
                <a:ext cx="0" cy="47625"/>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6" name="Line 20"/>
              <p:cNvSpPr>
                <a:spLocks noChangeShapeType="1"/>
              </p:cNvSpPr>
              <p:nvPr/>
            </p:nvSpPr>
            <p:spPr bwMode="auto">
              <a:xfrm>
                <a:off x="4257675" y="3533775"/>
                <a:ext cx="0" cy="5715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7" name="Line 21"/>
              <p:cNvSpPr>
                <a:spLocks noChangeShapeType="1"/>
              </p:cNvSpPr>
              <p:nvPr/>
            </p:nvSpPr>
            <p:spPr bwMode="auto">
              <a:xfrm>
                <a:off x="5486400" y="3743325"/>
                <a:ext cx="0" cy="5715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8" name="Line 22"/>
              <p:cNvSpPr>
                <a:spLocks noChangeShapeType="1"/>
              </p:cNvSpPr>
              <p:nvPr/>
            </p:nvSpPr>
            <p:spPr bwMode="auto">
              <a:xfrm>
                <a:off x="5200650" y="3705225"/>
                <a:ext cx="0" cy="47625"/>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9" name="Line 23"/>
              <p:cNvSpPr>
                <a:spLocks noChangeShapeType="1"/>
              </p:cNvSpPr>
              <p:nvPr/>
            </p:nvSpPr>
            <p:spPr bwMode="auto">
              <a:xfrm>
                <a:off x="5353050" y="3714750"/>
                <a:ext cx="0" cy="5715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Line 24"/>
              <p:cNvSpPr>
                <a:spLocks noChangeShapeType="1"/>
              </p:cNvSpPr>
              <p:nvPr/>
            </p:nvSpPr>
            <p:spPr bwMode="auto">
              <a:xfrm>
                <a:off x="5276850" y="3705225"/>
                <a:ext cx="0" cy="47625"/>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1" name="Line 25"/>
              <p:cNvSpPr>
                <a:spLocks noChangeShapeType="1"/>
              </p:cNvSpPr>
              <p:nvPr/>
            </p:nvSpPr>
            <p:spPr bwMode="auto">
              <a:xfrm>
                <a:off x="5105400" y="3686175"/>
                <a:ext cx="0" cy="47625"/>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2" name="Line 26"/>
              <p:cNvSpPr>
                <a:spLocks noChangeShapeType="1"/>
              </p:cNvSpPr>
              <p:nvPr/>
            </p:nvSpPr>
            <p:spPr bwMode="auto">
              <a:xfrm>
                <a:off x="4324350" y="3533775"/>
                <a:ext cx="0" cy="5715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3" name="Line 27"/>
              <p:cNvSpPr>
                <a:spLocks noChangeShapeType="1"/>
              </p:cNvSpPr>
              <p:nvPr/>
            </p:nvSpPr>
            <p:spPr bwMode="auto">
              <a:xfrm>
                <a:off x="4448175" y="3562350"/>
                <a:ext cx="0" cy="5715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4" name="Line 28"/>
              <p:cNvSpPr>
                <a:spLocks noChangeShapeType="1"/>
              </p:cNvSpPr>
              <p:nvPr/>
            </p:nvSpPr>
            <p:spPr bwMode="auto">
              <a:xfrm>
                <a:off x="5534025" y="3743325"/>
                <a:ext cx="0" cy="5715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29"/>
              <p:cNvSpPr>
                <a:spLocks/>
              </p:cNvSpPr>
              <p:nvPr/>
            </p:nvSpPr>
            <p:spPr bwMode="auto">
              <a:xfrm>
                <a:off x="3600450" y="3057525"/>
                <a:ext cx="1933575" cy="723900"/>
              </a:xfrm>
              <a:custGeom>
                <a:avLst/>
                <a:gdLst>
                  <a:gd name="T0" fmla="*/ 195 w 203"/>
                  <a:gd name="T1" fmla="*/ 76 h 76"/>
                  <a:gd name="T2" fmla="*/ 186 w 203"/>
                  <a:gd name="T3" fmla="*/ 74 h 76"/>
                  <a:gd name="T4" fmla="*/ 176 w 203"/>
                  <a:gd name="T5" fmla="*/ 72 h 76"/>
                  <a:gd name="T6" fmla="*/ 166 w 203"/>
                  <a:gd name="T7" fmla="*/ 71 h 76"/>
                  <a:gd name="T8" fmla="*/ 164 w 203"/>
                  <a:gd name="T9" fmla="*/ 69 h 76"/>
                  <a:gd name="T10" fmla="*/ 151 w 203"/>
                  <a:gd name="T11" fmla="*/ 68 h 76"/>
                  <a:gd name="T12" fmla="*/ 137 w 203"/>
                  <a:gd name="T13" fmla="*/ 67 h 76"/>
                  <a:gd name="T14" fmla="*/ 136 w 203"/>
                  <a:gd name="T15" fmla="*/ 66 h 76"/>
                  <a:gd name="T16" fmla="*/ 132 w 203"/>
                  <a:gd name="T17" fmla="*/ 64 h 76"/>
                  <a:gd name="T18" fmla="*/ 129 w 203"/>
                  <a:gd name="T19" fmla="*/ 64 h 76"/>
                  <a:gd name="T20" fmla="*/ 126 w 203"/>
                  <a:gd name="T21" fmla="*/ 62 h 76"/>
                  <a:gd name="T22" fmla="*/ 119 w 203"/>
                  <a:gd name="T23" fmla="*/ 61 h 76"/>
                  <a:gd name="T24" fmla="*/ 117 w 203"/>
                  <a:gd name="T25" fmla="*/ 60 h 76"/>
                  <a:gd name="T26" fmla="*/ 110 w 203"/>
                  <a:gd name="T27" fmla="*/ 59 h 76"/>
                  <a:gd name="T28" fmla="*/ 95 w 203"/>
                  <a:gd name="T29" fmla="*/ 58 h 76"/>
                  <a:gd name="T30" fmla="*/ 93 w 203"/>
                  <a:gd name="T31" fmla="*/ 57 h 76"/>
                  <a:gd name="T32" fmla="*/ 90 w 203"/>
                  <a:gd name="T33" fmla="*/ 56 h 76"/>
                  <a:gd name="T34" fmla="*/ 79 w 203"/>
                  <a:gd name="T35" fmla="*/ 54 h 76"/>
                  <a:gd name="T36" fmla="*/ 66 w 203"/>
                  <a:gd name="T37" fmla="*/ 52 h 76"/>
                  <a:gd name="T38" fmla="*/ 64 w 203"/>
                  <a:gd name="T39" fmla="*/ 49 h 76"/>
                  <a:gd name="T40" fmla="*/ 60 w 203"/>
                  <a:gd name="T41" fmla="*/ 47 h 76"/>
                  <a:gd name="T42" fmla="*/ 58 w 203"/>
                  <a:gd name="T43" fmla="*/ 46 h 76"/>
                  <a:gd name="T44" fmla="*/ 57 w 203"/>
                  <a:gd name="T45" fmla="*/ 43 h 76"/>
                  <a:gd name="T46" fmla="*/ 54 w 203"/>
                  <a:gd name="T47" fmla="*/ 42 h 76"/>
                  <a:gd name="T48" fmla="*/ 51 w 203"/>
                  <a:gd name="T49" fmla="*/ 40 h 76"/>
                  <a:gd name="T50" fmla="*/ 49 w 203"/>
                  <a:gd name="T51" fmla="*/ 38 h 76"/>
                  <a:gd name="T52" fmla="*/ 46 w 203"/>
                  <a:gd name="T53" fmla="*/ 37 h 76"/>
                  <a:gd name="T54" fmla="*/ 45 w 203"/>
                  <a:gd name="T55" fmla="*/ 34 h 76"/>
                  <a:gd name="T56" fmla="*/ 42 w 203"/>
                  <a:gd name="T57" fmla="*/ 33 h 76"/>
                  <a:gd name="T58" fmla="*/ 40 w 203"/>
                  <a:gd name="T59" fmla="*/ 29 h 76"/>
                  <a:gd name="T60" fmla="*/ 35 w 203"/>
                  <a:gd name="T61" fmla="*/ 28 h 76"/>
                  <a:gd name="T62" fmla="*/ 33 w 203"/>
                  <a:gd name="T63" fmla="*/ 26 h 76"/>
                  <a:gd name="T64" fmla="*/ 30 w 203"/>
                  <a:gd name="T65" fmla="*/ 25 h 76"/>
                  <a:gd name="T66" fmla="*/ 27 w 203"/>
                  <a:gd name="T67" fmla="*/ 24 h 76"/>
                  <a:gd name="T68" fmla="*/ 25 w 203"/>
                  <a:gd name="T69" fmla="*/ 20 h 76"/>
                  <a:gd name="T70" fmla="*/ 22 w 203"/>
                  <a:gd name="T71" fmla="*/ 17 h 76"/>
                  <a:gd name="T72" fmla="*/ 20 w 203"/>
                  <a:gd name="T73" fmla="*/ 12 h 76"/>
                  <a:gd name="T74" fmla="*/ 18 w 203"/>
                  <a:gd name="T75" fmla="*/ 9 h 76"/>
                  <a:gd name="T76" fmla="*/ 15 w 203"/>
                  <a:gd name="T77" fmla="*/ 7 h 76"/>
                  <a:gd name="T78" fmla="*/ 13 w 203"/>
                  <a:gd name="T79" fmla="*/ 5 h 76"/>
                  <a:gd name="T80" fmla="*/ 10 w 203"/>
                  <a:gd name="T81" fmla="*/ 4 h 76"/>
                  <a:gd name="T82" fmla="*/ 7 w 203"/>
                  <a:gd name="T83" fmla="*/ 2 h 76"/>
                  <a:gd name="T84" fmla="*/ 4 w 203"/>
                  <a:gd name="T85" fmla="*/ 1 h 76"/>
                  <a:gd name="T86" fmla="*/ 3 w 203"/>
                  <a:gd name="T8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76">
                    <a:moveTo>
                      <a:pt x="203" y="76"/>
                    </a:moveTo>
                    <a:lnTo>
                      <a:pt x="195" y="76"/>
                    </a:lnTo>
                    <a:lnTo>
                      <a:pt x="195" y="74"/>
                    </a:lnTo>
                    <a:lnTo>
                      <a:pt x="186" y="74"/>
                    </a:lnTo>
                    <a:lnTo>
                      <a:pt x="186" y="72"/>
                    </a:lnTo>
                    <a:lnTo>
                      <a:pt x="176" y="72"/>
                    </a:lnTo>
                    <a:lnTo>
                      <a:pt x="176" y="71"/>
                    </a:lnTo>
                    <a:lnTo>
                      <a:pt x="166" y="71"/>
                    </a:lnTo>
                    <a:lnTo>
                      <a:pt x="164" y="71"/>
                    </a:lnTo>
                    <a:lnTo>
                      <a:pt x="164" y="69"/>
                    </a:lnTo>
                    <a:lnTo>
                      <a:pt x="151" y="69"/>
                    </a:lnTo>
                    <a:lnTo>
                      <a:pt x="151" y="68"/>
                    </a:lnTo>
                    <a:lnTo>
                      <a:pt x="137" y="68"/>
                    </a:lnTo>
                    <a:lnTo>
                      <a:pt x="137" y="67"/>
                    </a:lnTo>
                    <a:lnTo>
                      <a:pt x="136" y="67"/>
                    </a:lnTo>
                    <a:lnTo>
                      <a:pt x="136" y="66"/>
                    </a:lnTo>
                    <a:lnTo>
                      <a:pt x="132" y="66"/>
                    </a:lnTo>
                    <a:lnTo>
                      <a:pt x="132" y="64"/>
                    </a:lnTo>
                    <a:lnTo>
                      <a:pt x="129" y="64"/>
                    </a:lnTo>
                    <a:lnTo>
                      <a:pt x="129" y="64"/>
                    </a:lnTo>
                    <a:lnTo>
                      <a:pt x="126" y="64"/>
                    </a:lnTo>
                    <a:lnTo>
                      <a:pt x="126" y="62"/>
                    </a:lnTo>
                    <a:lnTo>
                      <a:pt x="119" y="62"/>
                    </a:lnTo>
                    <a:lnTo>
                      <a:pt x="119" y="61"/>
                    </a:lnTo>
                    <a:lnTo>
                      <a:pt x="117" y="61"/>
                    </a:lnTo>
                    <a:lnTo>
                      <a:pt x="117" y="60"/>
                    </a:lnTo>
                    <a:lnTo>
                      <a:pt x="110" y="60"/>
                    </a:lnTo>
                    <a:lnTo>
                      <a:pt x="110" y="59"/>
                    </a:lnTo>
                    <a:lnTo>
                      <a:pt x="95" y="59"/>
                    </a:lnTo>
                    <a:lnTo>
                      <a:pt x="95" y="58"/>
                    </a:lnTo>
                    <a:lnTo>
                      <a:pt x="93" y="58"/>
                    </a:lnTo>
                    <a:lnTo>
                      <a:pt x="93" y="57"/>
                    </a:lnTo>
                    <a:lnTo>
                      <a:pt x="90" y="57"/>
                    </a:lnTo>
                    <a:lnTo>
                      <a:pt x="90" y="56"/>
                    </a:lnTo>
                    <a:lnTo>
                      <a:pt x="79" y="56"/>
                    </a:lnTo>
                    <a:lnTo>
                      <a:pt x="79" y="54"/>
                    </a:lnTo>
                    <a:lnTo>
                      <a:pt x="66" y="54"/>
                    </a:lnTo>
                    <a:lnTo>
                      <a:pt x="66" y="52"/>
                    </a:lnTo>
                    <a:lnTo>
                      <a:pt x="64" y="52"/>
                    </a:lnTo>
                    <a:lnTo>
                      <a:pt x="64" y="49"/>
                    </a:lnTo>
                    <a:lnTo>
                      <a:pt x="60" y="49"/>
                    </a:lnTo>
                    <a:lnTo>
                      <a:pt x="60" y="47"/>
                    </a:lnTo>
                    <a:lnTo>
                      <a:pt x="58" y="47"/>
                    </a:lnTo>
                    <a:lnTo>
                      <a:pt x="58" y="46"/>
                    </a:lnTo>
                    <a:lnTo>
                      <a:pt x="57" y="46"/>
                    </a:lnTo>
                    <a:lnTo>
                      <a:pt x="57" y="43"/>
                    </a:lnTo>
                    <a:lnTo>
                      <a:pt x="54" y="43"/>
                    </a:lnTo>
                    <a:lnTo>
                      <a:pt x="54" y="42"/>
                    </a:lnTo>
                    <a:lnTo>
                      <a:pt x="51" y="42"/>
                    </a:lnTo>
                    <a:lnTo>
                      <a:pt x="51" y="40"/>
                    </a:lnTo>
                    <a:lnTo>
                      <a:pt x="49" y="40"/>
                    </a:lnTo>
                    <a:lnTo>
                      <a:pt x="49" y="38"/>
                    </a:lnTo>
                    <a:lnTo>
                      <a:pt x="46" y="38"/>
                    </a:lnTo>
                    <a:lnTo>
                      <a:pt x="46" y="37"/>
                    </a:lnTo>
                    <a:lnTo>
                      <a:pt x="45" y="37"/>
                    </a:lnTo>
                    <a:lnTo>
                      <a:pt x="45" y="34"/>
                    </a:lnTo>
                    <a:lnTo>
                      <a:pt x="42" y="34"/>
                    </a:lnTo>
                    <a:lnTo>
                      <a:pt x="42" y="33"/>
                    </a:lnTo>
                    <a:lnTo>
                      <a:pt x="40" y="33"/>
                    </a:lnTo>
                    <a:lnTo>
                      <a:pt x="40" y="29"/>
                    </a:lnTo>
                    <a:lnTo>
                      <a:pt x="35" y="29"/>
                    </a:lnTo>
                    <a:lnTo>
                      <a:pt x="35" y="28"/>
                    </a:lnTo>
                    <a:lnTo>
                      <a:pt x="33" y="28"/>
                    </a:lnTo>
                    <a:lnTo>
                      <a:pt x="33" y="26"/>
                    </a:lnTo>
                    <a:lnTo>
                      <a:pt x="30" y="26"/>
                    </a:lnTo>
                    <a:lnTo>
                      <a:pt x="30" y="25"/>
                    </a:lnTo>
                    <a:lnTo>
                      <a:pt x="27" y="25"/>
                    </a:lnTo>
                    <a:lnTo>
                      <a:pt x="27" y="24"/>
                    </a:lnTo>
                    <a:lnTo>
                      <a:pt x="25" y="24"/>
                    </a:lnTo>
                    <a:lnTo>
                      <a:pt x="25" y="20"/>
                    </a:lnTo>
                    <a:lnTo>
                      <a:pt x="22" y="20"/>
                    </a:lnTo>
                    <a:lnTo>
                      <a:pt x="22" y="17"/>
                    </a:lnTo>
                    <a:lnTo>
                      <a:pt x="20" y="17"/>
                    </a:lnTo>
                    <a:lnTo>
                      <a:pt x="20" y="12"/>
                    </a:lnTo>
                    <a:lnTo>
                      <a:pt x="18" y="12"/>
                    </a:lnTo>
                    <a:lnTo>
                      <a:pt x="18" y="9"/>
                    </a:lnTo>
                    <a:lnTo>
                      <a:pt x="15" y="9"/>
                    </a:lnTo>
                    <a:lnTo>
                      <a:pt x="15" y="7"/>
                    </a:lnTo>
                    <a:lnTo>
                      <a:pt x="13" y="7"/>
                    </a:lnTo>
                    <a:cubicBezTo>
                      <a:pt x="13" y="7"/>
                      <a:pt x="14" y="5"/>
                      <a:pt x="13" y="5"/>
                    </a:cubicBezTo>
                    <a:cubicBezTo>
                      <a:pt x="12" y="5"/>
                      <a:pt x="10" y="5"/>
                      <a:pt x="10" y="5"/>
                    </a:cubicBezTo>
                    <a:lnTo>
                      <a:pt x="10" y="4"/>
                    </a:lnTo>
                    <a:lnTo>
                      <a:pt x="7" y="4"/>
                    </a:lnTo>
                    <a:lnTo>
                      <a:pt x="7" y="2"/>
                    </a:lnTo>
                    <a:lnTo>
                      <a:pt x="4" y="2"/>
                    </a:lnTo>
                    <a:lnTo>
                      <a:pt x="4" y="1"/>
                    </a:lnTo>
                    <a:lnTo>
                      <a:pt x="3" y="1"/>
                    </a:lnTo>
                    <a:lnTo>
                      <a:pt x="3" y="0"/>
                    </a:lnTo>
                    <a:lnTo>
                      <a:pt x="0" y="0"/>
                    </a:lnTo>
                  </a:path>
                </a:pathLst>
              </a:cu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7" name="Group 56"/>
            <p:cNvGrpSpPr/>
            <p:nvPr/>
          </p:nvGrpSpPr>
          <p:grpSpPr>
            <a:xfrm>
              <a:off x="1616946" y="2724001"/>
              <a:ext cx="2586694" cy="1170000"/>
              <a:chOff x="3592513" y="2982913"/>
              <a:chExt cx="1952625" cy="885825"/>
            </a:xfrm>
          </p:grpSpPr>
          <p:sp>
            <p:nvSpPr>
              <p:cNvPr id="58" name="Line 30"/>
              <p:cNvSpPr>
                <a:spLocks noChangeShapeType="1"/>
              </p:cNvSpPr>
              <p:nvPr/>
            </p:nvSpPr>
            <p:spPr bwMode="auto">
              <a:xfrm>
                <a:off x="5249863" y="3802063"/>
                <a:ext cx="0" cy="47625"/>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 name="Line 31"/>
              <p:cNvSpPr>
                <a:spLocks noChangeShapeType="1"/>
              </p:cNvSpPr>
              <p:nvPr/>
            </p:nvSpPr>
            <p:spPr bwMode="auto">
              <a:xfrm>
                <a:off x="5268913" y="3802063"/>
                <a:ext cx="0" cy="47625"/>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 name="Line 32"/>
              <p:cNvSpPr>
                <a:spLocks noChangeShapeType="1"/>
              </p:cNvSpPr>
              <p:nvPr/>
            </p:nvSpPr>
            <p:spPr bwMode="auto">
              <a:xfrm>
                <a:off x="4916488" y="3725863"/>
                <a:ext cx="0" cy="57150"/>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 name="Line 33"/>
              <p:cNvSpPr>
                <a:spLocks noChangeShapeType="1"/>
              </p:cNvSpPr>
              <p:nvPr/>
            </p:nvSpPr>
            <p:spPr bwMode="auto">
              <a:xfrm>
                <a:off x="4935538" y="3725863"/>
                <a:ext cx="0" cy="57150"/>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 name="Line 34"/>
              <p:cNvSpPr>
                <a:spLocks noChangeShapeType="1"/>
              </p:cNvSpPr>
              <p:nvPr/>
            </p:nvSpPr>
            <p:spPr bwMode="auto">
              <a:xfrm>
                <a:off x="4192588" y="3573463"/>
                <a:ext cx="0" cy="57150"/>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 name="Line 35"/>
              <p:cNvSpPr>
                <a:spLocks noChangeShapeType="1"/>
              </p:cNvSpPr>
              <p:nvPr/>
            </p:nvSpPr>
            <p:spPr bwMode="auto">
              <a:xfrm>
                <a:off x="5383213" y="3811588"/>
                <a:ext cx="0" cy="57150"/>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 name="Line 36"/>
              <p:cNvSpPr>
                <a:spLocks noChangeShapeType="1"/>
              </p:cNvSpPr>
              <p:nvPr/>
            </p:nvSpPr>
            <p:spPr bwMode="auto">
              <a:xfrm>
                <a:off x="5192713" y="3792538"/>
                <a:ext cx="0" cy="47625"/>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 name="Line 37"/>
              <p:cNvSpPr>
                <a:spLocks noChangeShapeType="1"/>
              </p:cNvSpPr>
              <p:nvPr/>
            </p:nvSpPr>
            <p:spPr bwMode="auto">
              <a:xfrm>
                <a:off x="4592638" y="3668713"/>
                <a:ext cx="0" cy="57150"/>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6" name="Line 38"/>
              <p:cNvSpPr>
                <a:spLocks noChangeShapeType="1"/>
              </p:cNvSpPr>
              <p:nvPr/>
            </p:nvSpPr>
            <p:spPr bwMode="auto">
              <a:xfrm>
                <a:off x="5297488" y="3802063"/>
                <a:ext cx="0" cy="47625"/>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7" name="Line 39"/>
              <p:cNvSpPr>
                <a:spLocks noChangeShapeType="1"/>
              </p:cNvSpPr>
              <p:nvPr/>
            </p:nvSpPr>
            <p:spPr bwMode="auto">
              <a:xfrm>
                <a:off x="4811713" y="3706813"/>
                <a:ext cx="0" cy="47625"/>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8" name="Line 40"/>
              <p:cNvSpPr>
                <a:spLocks noChangeShapeType="1"/>
              </p:cNvSpPr>
              <p:nvPr/>
            </p:nvSpPr>
            <p:spPr bwMode="auto">
              <a:xfrm>
                <a:off x="4421188" y="3621088"/>
                <a:ext cx="0" cy="57150"/>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9" name="Line 41"/>
              <p:cNvSpPr>
                <a:spLocks noChangeShapeType="1"/>
              </p:cNvSpPr>
              <p:nvPr/>
            </p:nvSpPr>
            <p:spPr bwMode="auto">
              <a:xfrm>
                <a:off x="4497388" y="3649663"/>
                <a:ext cx="0" cy="47625"/>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0" name="Line 42"/>
              <p:cNvSpPr>
                <a:spLocks noChangeShapeType="1"/>
              </p:cNvSpPr>
              <p:nvPr/>
            </p:nvSpPr>
            <p:spPr bwMode="auto">
              <a:xfrm>
                <a:off x="5430838" y="3811588"/>
                <a:ext cx="0" cy="47625"/>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43"/>
              <p:cNvSpPr>
                <a:spLocks/>
              </p:cNvSpPr>
              <p:nvPr/>
            </p:nvSpPr>
            <p:spPr bwMode="auto">
              <a:xfrm>
                <a:off x="3592513" y="2982913"/>
                <a:ext cx="1952625" cy="857250"/>
              </a:xfrm>
              <a:custGeom>
                <a:avLst/>
                <a:gdLst>
                  <a:gd name="T0" fmla="*/ 183 w 205"/>
                  <a:gd name="T1" fmla="*/ 90 h 90"/>
                  <a:gd name="T2" fmla="*/ 170 w 205"/>
                  <a:gd name="T3" fmla="*/ 89 h 90"/>
                  <a:gd name="T4" fmla="*/ 166 w 205"/>
                  <a:gd name="T5" fmla="*/ 88 h 90"/>
                  <a:gd name="T6" fmla="*/ 161 w 205"/>
                  <a:gd name="T7" fmla="*/ 86 h 90"/>
                  <a:gd name="T8" fmla="*/ 159 w 205"/>
                  <a:gd name="T9" fmla="*/ 85 h 90"/>
                  <a:gd name="T10" fmla="*/ 151 w 205"/>
                  <a:gd name="T11" fmla="*/ 84 h 90"/>
                  <a:gd name="T12" fmla="*/ 146 w 205"/>
                  <a:gd name="T13" fmla="*/ 83 h 90"/>
                  <a:gd name="T14" fmla="*/ 136 w 205"/>
                  <a:gd name="T15" fmla="*/ 81 h 90"/>
                  <a:gd name="T16" fmla="*/ 127 w 205"/>
                  <a:gd name="T17" fmla="*/ 80 h 90"/>
                  <a:gd name="T18" fmla="*/ 119 w 205"/>
                  <a:gd name="T19" fmla="*/ 78 h 90"/>
                  <a:gd name="T20" fmla="*/ 111 w 205"/>
                  <a:gd name="T21" fmla="*/ 77 h 90"/>
                  <a:gd name="T22" fmla="*/ 103 w 205"/>
                  <a:gd name="T23" fmla="*/ 76 h 90"/>
                  <a:gd name="T24" fmla="*/ 99 w 205"/>
                  <a:gd name="T25" fmla="*/ 74 h 90"/>
                  <a:gd name="T26" fmla="*/ 95 w 205"/>
                  <a:gd name="T27" fmla="*/ 73 h 90"/>
                  <a:gd name="T28" fmla="*/ 92 w 205"/>
                  <a:gd name="T29" fmla="*/ 72 h 90"/>
                  <a:gd name="T30" fmla="*/ 88 w 205"/>
                  <a:gd name="T31" fmla="*/ 70 h 90"/>
                  <a:gd name="T32" fmla="*/ 81 w 205"/>
                  <a:gd name="T33" fmla="*/ 68 h 90"/>
                  <a:gd name="T34" fmla="*/ 75 w 205"/>
                  <a:gd name="T35" fmla="*/ 67 h 90"/>
                  <a:gd name="T36" fmla="*/ 66 w 205"/>
                  <a:gd name="T37" fmla="*/ 65 h 90"/>
                  <a:gd name="T38" fmla="*/ 65 w 205"/>
                  <a:gd name="T39" fmla="*/ 64 h 90"/>
                  <a:gd name="T40" fmla="*/ 62 w 205"/>
                  <a:gd name="T41" fmla="*/ 63 h 90"/>
                  <a:gd name="T42" fmla="*/ 59 w 205"/>
                  <a:gd name="T43" fmla="*/ 61 h 90"/>
                  <a:gd name="T44" fmla="*/ 57 w 205"/>
                  <a:gd name="T45" fmla="*/ 58 h 90"/>
                  <a:gd name="T46" fmla="*/ 55 w 205"/>
                  <a:gd name="T47" fmla="*/ 56 h 90"/>
                  <a:gd name="T48" fmla="*/ 51 w 205"/>
                  <a:gd name="T49" fmla="*/ 56 h 90"/>
                  <a:gd name="T50" fmla="*/ 50 w 205"/>
                  <a:gd name="T51" fmla="*/ 53 h 90"/>
                  <a:gd name="T52" fmla="*/ 49 w 205"/>
                  <a:gd name="T53" fmla="*/ 51 h 90"/>
                  <a:gd name="T54" fmla="*/ 45 w 205"/>
                  <a:gd name="T55" fmla="*/ 49 h 90"/>
                  <a:gd name="T56" fmla="*/ 44 w 205"/>
                  <a:gd name="T57" fmla="*/ 47 h 90"/>
                  <a:gd name="T58" fmla="*/ 42 w 205"/>
                  <a:gd name="T59" fmla="*/ 45 h 90"/>
                  <a:gd name="T60" fmla="*/ 41 w 205"/>
                  <a:gd name="T61" fmla="*/ 43 h 90"/>
                  <a:gd name="T62" fmla="*/ 39 w 205"/>
                  <a:gd name="T63" fmla="*/ 41 h 90"/>
                  <a:gd name="T64" fmla="*/ 37 w 205"/>
                  <a:gd name="T65" fmla="*/ 40 h 90"/>
                  <a:gd name="T66" fmla="*/ 34 w 205"/>
                  <a:gd name="T67" fmla="*/ 38 h 90"/>
                  <a:gd name="T68" fmla="*/ 30 w 205"/>
                  <a:gd name="T69" fmla="*/ 35 h 90"/>
                  <a:gd name="T70" fmla="*/ 28 w 205"/>
                  <a:gd name="T71" fmla="*/ 33 h 90"/>
                  <a:gd name="T72" fmla="*/ 26 w 205"/>
                  <a:gd name="T73" fmla="*/ 31 h 90"/>
                  <a:gd name="T74" fmla="*/ 25 w 205"/>
                  <a:gd name="T75" fmla="*/ 28 h 90"/>
                  <a:gd name="T76" fmla="*/ 23 w 205"/>
                  <a:gd name="T77" fmla="*/ 23 h 90"/>
                  <a:gd name="T78" fmla="*/ 21 w 205"/>
                  <a:gd name="T79" fmla="*/ 21 h 90"/>
                  <a:gd name="T80" fmla="*/ 19 w 205"/>
                  <a:gd name="T81" fmla="*/ 19 h 90"/>
                  <a:gd name="T82" fmla="*/ 17 w 205"/>
                  <a:gd name="T83" fmla="*/ 17 h 90"/>
                  <a:gd name="T84" fmla="*/ 15 w 205"/>
                  <a:gd name="T85" fmla="*/ 15 h 90"/>
                  <a:gd name="T86" fmla="*/ 14 w 205"/>
                  <a:gd name="T87" fmla="*/ 12 h 90"/>
                  <a:gd name="T88" fmla="*/ 13 w 205"/>
                  <a:gd name="T89" fmla="*/ 11 h 90"/>
                  <a:gd name="T90" fmla="*/ 11 w 205"/>
                  <a:gd name="T91" fmla="*/ 9 h 90"/>
                  <a:gd name="T92" fmla="*/ 9 w 205"/>
                  <a:gd name="T93" fmla="*/ 7 h 90"/>
                  <a:gd name="T94" fmla="*/ 8 w 205"/>
                  <a:gd name="T95" fmla="*/ 5 h 90"/>
                  <a:gd name="T96" fmla="*/ 6 w 205"/>
                  <a:gd name="T97" fmla="*/ 4 h 90"/>
                  <a:gd name="T98" fmla="*/ 4 w 205"/>
                  <a:gd name="T99" fmla="*/ 3 h 90"/>
                  <a:gd name="T100" fmla="*/ 3 w 205"/>
                  <a:gd name="T101" fmla="*/ 1 h 90"/>
                  <a:gd name="T102" fmla="*/ 0 w 205"/>
                  <a:gd name="T10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5" h="90">
                    <a:moveTo>
                      <a:pt x="205" y="90"/>
                    </a:moveTo>
                    <a:lnTo>
                      <a:pt x="183" y="90"/>
                    </a:lnTo>
                    <a:lnTo>
                      <a:pt x="183" y="89"/>
                    </a:lnTo>
                    <a:lnTo>
                      <a:pt x="170" y="89"/>
                    </a:lnTo>
                    <a:lnTo>
                      <a:pt x="170" y="88"/>
                    </a:lnTo>
                    <a:lnTo>
                      <a:pt x="166" y="88"/>
                    </a:lnTo>
                    <a:lnTo>
                      <a:pt x="166" y="86"/>
                    </a:lnTo>
                    <a:lnTo>
                      <a:pt x="161" y="86"/>
                    </a:lnTo>
                    <a:lnTo>
                      <a:pt x="161" y="85"/>
                    </a:lnTo>
                    <a:lnTo>
                      <a:pt x="159" y="85"/>
                    </a:lnTo>
                    <a:lnTo>
                      <a:pt x="159" y="84"/>
                    </a:lnTo>
                    <a:lnTo>
                      <a:pt x="151" y="84"/>
                    </a:lnTo>
                    <a:lnTo>
                      <a:pt x="151" y="83"/>
                    </a:lnTo>
                    <a:lnTo>
                      <a:pt x="146" y="83"/>
                    </a:lnTo>
                    <a:lnTo>
                      <a:pt x="146" y="81"/>
                    </a:lnTo>
                    <a:lnTo>
                      <a:pt x="136" y="81"/>
                    </a:lnTo>
                    <a:lnTo>
                      <a:pt x="136" y="80"/>
                    </a:lnTo>
                    <a:lnTo>
                      <a:pt x="127" y="80"/>
                    </a:lnTo>
                    <a:lnTo>
                      <a:pt x="127" y="78"/>
                    </a:lnTo>
                    <a:lnTo>
                      <a:pt x="119" y="78"/>
                    </a:lnTo>
                    <a:lnTo>
                      <a:pt x="119" y="77"/>
                    </a:lnTo>
                    <a:lnTo>
                      <a:pt x="111" y="77"/>
                    </a:lnTo>
                    <a:lnTo>
                      <a:pt x="111" y="76"/>
                    </a:lnTo>
                    <a:lnTo>
                      <a:pt x="103" y="76"/>
                    </a:lnTo>
                    <a:lnTo>
                      <a:pt x="99" y="76"/>
                    </a:lnTo>
                    <a:lnTo>
                      <a:pt x="99" y="74"/>
                    </a:lnTo>
                    <a:lnTo>
                      <a:pt x="95" y="74"/>
                    </a:lnTo>
                    <a:lnTo>
                      <a:pt x="95" y="73"/>
                    </a:lnTo>
                    <a:lnTo>
                      <a:pt x="92" y="73"/>
                    </a:lnTo>
                    <a:lnTo>
                      <a:pt x="92" y="72"/>
                    </a:lnTo>
                    <a:lnTo>
                      <a:pt x="88" y="72"/>
                    </a:lnTo>
                    <a:lnTo>
                      <a:pt x="88" y="70"/>
                    </a:lnTo>
                    <a:lnTo>
                      <a:pt x="81" y="70"/>
                    </a:lnTo>
                    <a:lnTo>
                      <a:pt x="81" y="68"/>
                    </a:lnTo>
                    <a:lnTo>
                      <a:pt x="75" y="68"/>
                    </a:lnTo>
                    <a:lnTo>
                      <a:pt x="75" y="67"/>
                    </a:lnTo>
                    <a:lnTo>
                      <a:pt x="66" y="67"/>
                    </a:lnTo>
                    <a:lnTo>
                      <a:pt x="66" y="65"/>
                    </a:lnTo>
                    <a:lnTo>
                      <a:pt x="65" y="65"/>
                    </a:lnTo>
                    <a:lnTo>
                      <a:pt x="65" y="64"/>
                    </a:lnTo>
                    <a:lnTo>
                      <a:pt x="62" y="64"/>
                    </a:lnTo>
                    <a:lnTo>
                      <a:pt x="62" y="63"/>
                    </a:lnTo>
                    <a:lnTo>
                      <a:pt x="59" y="63"/>
                    </a:lnTo>
                    <a:lnTo>
                      <a:pt x="59" y="61"/>
                    </a:lnTo>
                    <a:lnTo>
                      <a:pt x="57" y="61"/>
                    </a:lnTo>
                    <a:lnTo>
                      <a:pt x="57" y="58"/>
                    </a:lnTo>
                    <a:lnTo>
                      <a:pt x="55" y="58"/>
                    </a:lnTo>
                    <a:lnTo>
                      <a:pt x="55" y="56"/>
                    </a:lnTo>
                    <a:lnTo>
                      <a:pt x="53" y="56"/>
                    </a:lnTo>
                    <a:lnTo>
                      <a:pt x="51" y="56"/>
                    </a:lnTo>
                    <a:lnTo>
                      <a:pt x="51" y="53"/>
                    </a:lnTo>
                    <a:lnTo>
                      <a:pt x="50" y="53"/>
                    </a:lnTo>
                    <a:lnTo>
                      <a:pt x="50" y="51"/>
                    </a:lnTo>
                    <a:lnTo>
                      <a:pt x="49" y="51"/>
                    </a:lnTo>
                    <a:lnTo>
                      <a:pt x="49" y="49"/>
                    </a:lnTo>
                    <a:lnTo>
                      <a:pt x="45" y="49"/>
                    </a:lnTo>
                    <a:lnTo>
                      <a:pt x="45" y="47"/>
                    </a:lnTo>
                    <a:lnTo>
                      <a:pt x="44" y="47"/>
                    </a:lnTo>
                    <a:lnTo>
                      <a:pt x="44" y="45"/>
                    </a:lnTo>
                    <a:lnTo>
                      <a:pt x="42" y="45"/>
                    </a:lnTo>
                    <a:lnTo>
                      <a:pt x="42" y="43"/>
                    </a:lnTo>
                    <a:lnTo>
                      <a:pt x="41" y="43"/>
                    </a:lnTo>
                    <a:lnTo>
                      <a:pt x="41" y="41"/>
                    </a:lnTo>
                    <a:lnTo>
                      <a:pt x="39" y="41"/>
                    </a:lnTo>
                    <a:lnTo>
                      <a:pt x="39" y="40"/>
                    </a:lnTo>
                    <a:lnTo>
                      <a:pt x="37" y="40"/>
                    </a:lnTo>
                    <a:lnTo>
                      <a:pt x="37" y="38"/>
                    </a:lnTo>
                    <a:lnTo>
                      <a:pt x="34" y="38"/>
                    </a:lnTo>
                    <a:lnTo>
                      <a:pt x="34" y="35"/>
                    </a:lnTo>
                    <a:lnTo>
                      <a:pt x="30" y="35"/>
                    </a:lnTo>
                    <a:lnTo>
                      <a:pt x="30" y="33"/>
                    </a:lnTo>
                    <a:lnTo>
                      <a:pt x="28" y="33"/>
                    </a:lnTo>
                    <a:lnTo>
                      <a:pt x="28" y="31"/>
                    </a:lnTo>
                    <a:lnTo>
                      <a:pt x="26" y="31"/>
                    </a:lnTo>
                    <a:lnTo>
                      <a:pt x="26" y="28"/>
                    </a:lnTo>
                    <a:lnTo>
                      <a:pt x="25" y="28"/>
                    </a:lnTo>
                    <a:lnTo>
                      <a:pt x="25" y="23"/>
                    </a:lnTo>
                    <a:lnTo>
                      <a:pt x="23" y="23"/>
                    </a:lnTo>
                    <a:lnTo>
                      <a:pt x="23" y="21"/>
                    </a:lnTo>
                    <a:lnTo>
                      <a:pt x="21" y="21"/>
                    </a:lnTo>
                    <a:lnTo>
                      <a:pt x="21" y="19"/>
                    </a:lnTo>
                    <a:lnTo>
                      <a:pt x="19" y="19"/>
                    </a:lnTo>
                    <a:lnTo>
                      <a:pt x="19" y="17"/>
                    </a:lnTo>
                    <a:lnTo>
                      <a:pt x="17" y="17"/>
                    </a:lnTo>
                    <a:lnTo>
                      <a:pt x="17" y="15"/>
                    </a:lnTo>
                    <a:lnTo>
                      <a:pt x="15" y="15"/>
                    </a:lnTo>
                    <a:lnTo>
                      <a:pt x="15" y="12"/>
                    </a:lnTo>
                    <a:lnTo>
                      <a:pt x="14" y="12"/>
                    </a:lnTo>
                    <a:lnTo>
                      <a:pt x="14" y="11"/>
                    </a:lnTo>
                    <a:lnTo>
                      <a:pt x="13" y="11"/>
                    </a:lnTo>
                    <a:lnTo>
                      <a:pt x="13" y="9"/>
                    </a:lnTo>
                    <a:lnTo>
                      <a:pt x="11" y="9"/>
                    </a:lnTo>
                    <a:lnTo>
                      <a:pt x="11" y="7"/>
                    </a:lnTo>
                    <a:lnTo>
                      <a:pt x="9" y="7"/>
                    </a:lnTo>
                    <a:lnTo>
                      <a:pt x="9" y="5"/>
                    </a:lnTo>
                    <a:lnTo>
                      <a:pt x="8" y="5"/>
                    </a:lnTo>
                    <a:lnTo>
                      <a:pt x="8" y="4"/>
                    </a:lnTo>
                    <a:lnTo>
                      <a:pt x="6" y="4"/>
                    </a:lnTo>
                    <a:lnTo>
                      <a:pt x="6" y="3"/>
                    </a:lnTo>
                    <a:lnTo>
                      <a:pt x="4" y="3"/>
                    </a:lnTo>
                    <a:lnTo>
                      <a:pt x="4" y="1"/>
                    </a:lnTo>
                    <a:lnTo>
                      <a:pt x="3" y="1"/>
                    </a:lnTo>
                    <a:lnTo>
                      <a:pt x="3" y="0"/>
                    </a:lnTo>
                    <a:lnTo>
                      <a:pt x="0" y="0"/>
                    </a:lnTo>
                  </a:path>
                </a:pathLst>
              </a:cu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86" name="Group 85"/>
          <p:cNvGrpSpPr/>
          <p:nvPr/>
        </p:nvGrpSpPr>
        <p:grpSpPr>
          <a:xfrm>
            <a:off x="4521967" y="2231985"/>
            <a:ext cx="4545673" cy="4088030"/>
            <a:chOff x="4521967" y="2365631"/>
            <a:chExt cx="4545673" cy="4088030"/>
          </a:xfrm>
        </p:grpSpPr>
        <p:grpSp>
          <p:nvGrpSpPr>
            <p:cNvPr id="87" name="Group 86"/>
            <p:cNvGrpSpPr/>
            <p:nvPr/>
          </p:nvGrpSpPr>
          <p:grpSpPr>
            <a:xfrm>
              <a:off x="5924846" y="2706689"/>
              <a:ext cx="2842284" cy="2179742"/>
              <a:chOff x="836615" y="2448719"/>
              <a:chExt cx="3901680" cy="2174769"/>
            </a:xfrm>
          </p:grpSpPr>
          <p:sp>
            <p:nvSpPr>
              <p:cNvPr id="136" name="Freeform 135"/>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000000"/>
                  </a:solidFill>
                </a:endParaRPr>
              </a:p>
            </p:txBody>
          </p:sp>
          <p:sp>
            <p:nvSpPr>
              <p:cNvPr id="137"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000000"/>
                  </a:solidFill>
                </a:endParaRPr>
              </a:p>
            </p:txBody>
          </p:sp>
          <p:sp>
            <p:nvSpPr>
              <p:cNvPr id="138" name="Line 7"/>
              <p:cNvSpPr>
                <a:spLocks noChangeShapeType="1"/>
              </p:cNvSpPr>
              <p:nvPr/>
            </p:nvSpPr>
            <p:spPr bwMode="auto">
              <a:xfrm>
                <a:off x="836615" y="2893725"/>
                <a:ext cx="8890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000000"/>
                  </a:solidFill>
                </a:endParaRPr>
              </a:p>
            </p:txBody>
          </p:sp>
          <p:sp>
            <p:nvSpPr>
              <p:cNvPr id="139" name="Line 8"/>
              <p:cNvSpPr>
                <a:spLocks noChangeShapeType="1"/>
              </p:cNvSpPr>
              <p:nvPr/>
            </p:nvSpPr>
            <p:spPr bwMode="auto">
              <a:xfrm>
                <a:off x="836615" y="3279407"/>
                <a:ext cx="8890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000000"/>
                  </a:solidFill>
                </a:endParaRPr>
              </a:p>
            </p:txBody>
          </p:sp>
          <p:sp>
            <p:nvSpPr>
              <p:cNvPr id="140" name="Line 9"/>
              <p:cNvSpPr>
                <a:spLocks noChangeShapeType="1"/>
              </p:cNvSpPr>
              <p:nvPr/>
            </p:nvSpPr>
            <p:spPr bwMode="auto">
              <a:xfrm>
                <a:off x="836615" y="3690720"/>
                <a:ext cx="8890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000000"/>
                  </a:solidFill>
                </a:endParaRPr>
              </a:p>
            </p:txBody>
          </p:sp>
          <p:sp>
            <p:nvSpPr>
              <p:cNvPr id="141" name="Line 10"/>
              <p:cNvSpPr>
                <a:spLocks noChangeShapeType="1"/>
              </p:cNvSpPr>
              <p:nvPr/>
            </p:nvSpPr>
            <p:spPr bwMode="auto">
              <a:xfrm>
                <a:off x="836615" y="4087059"/>
                <a:ext cx="8890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000000"/>
                  </a:solidFill>
                </a:endParaRPr>
              </a:p>
            </p:txBody>
          </p:sp>
          <p:sp>
            <p:nvSpPr>
              <p:cNvPr id="142" name="Line 11"/>
              <p:cNvSpPr>
                <a:spLocks noChangeShapeType="1"/>
              </p:cNvSpPr>
              <p:nvPr/>
            </p:nvSpPr>
            <p:spPr bwMode="auto">
              <a:xfrm>
                <a:off x="836615" y="4500388"/>
                <a:ext cx="8890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000000"/>
                  </a:solidFill>
                </a:endParaRPr>
              </a:p>
            </p:txBody>
          </p:sp>
          <p:sp>
            <p:nvSpPr>
              <p:cNvPr id="143" name="Line 12"/>
              <p:cNvSpPr>
                <a:spLocks noChangeShapeType="1"/>
              </p:cNvSpPr>
              <p:nvPr/>
            </p:nvSpPr>
            <p:spPr bwMode="auto">
              <a:xfrm>
                <a:off x="205819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000000"/>
                  </a:solidFill>
                </a:endParaRPr>
              </a:p>
            </p:txBody>
          </p:sp>
          <p:sp>
            <p:nvSpPr>
              <p:cNvPr id="144" name="Line 13"/>
              <p:cNvSpPr>
                <a:spLocks noChangeShapeType="1"/>
              </p:cNvSpPr>
              <p:nvPr/>
            </p:nvSpPr>
            <p:spPr bwMode="auto">
              <a:xfrm>
                <a:off x="169648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000000"/>
                  </a:solidFill>
                </a:endParaRPr>
              </a:p>
            </p:txBody>
          </p:sp>
          <p:sp>
            <p:nvSpPr>
              <p:cNvPr id="145" name="Line 14"/>
              <p:cNvSpPr>
                <a:spLocks noChangeShapeType="1"/>
              </p:cNvSpPr>
              <p:nvPr/>
            </p:nvSpPr>
            <p:spPr bwMode="auto">
              <a:xfrm>
                <a:off x="241774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000000"/>
                  </a:solidFill>
                </a:endParaRPr>
              </a:p>
            </p:txBody>
          </p:sp>
          <p:sp>
            <p:nvSpPr>
              <p:cNvPr id="146" name="Line 17"/>
              <p:cNvSpPr>
                <a:spLocks noChangeShapeType="1"/>
              </p:cNvSpPr>
              <p:nvPr/>
            </p:nvSpPr>
            <p:spPr bwMode="auto">
              <a:xfrm>
                <a:off x="2779029"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000000"/>
                  </a:solidFill>
                </a:endParaRPr>
              </a:p>
            </p:txBody>
          </p:sp>
          <p:sp>
            <p:nvSpPr>
              <p:cNvPr id="147" name="Line 19"/>
              <p:cNvSpPr>
                <a:spLocks noChangeShapeType="1"/>
              </p:cNvSpPr>
              <p:nvPr/>
            </p:nvSpPr>
            <p:spPr bwMode="auto">
              <a:xfrm>
                <a:off x="133702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000000"/>
                  </a:solidFill>
                </a:endParaRPr>
              </a:p>
            </p:txBody>
          </p:sp>
          <p:sp>
            <p:nvSpPr>
              <p:cNvPr id="148" name="Line 21"/>
              <p:cNvSpPr>
                <a:spLocks noChangeShapeType="1"/>
              </p:cNvSpPr>
              <p:nvPr/>
            </p:nvSpPr>
            <p:spPr bwMode="auto">
              <a:xfrm>
                <a:off x="96070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000000"/>
                  </a:solidFill>
                  <a:cs typeface="Arial" panose="020B0604020202020204" pitchFamily="34" charset="0"/>
                </a:endParaRPr>
              </a:p>
            </p:txBody>
          </p:sp>
          <p:sp>
            <p:nvSpPr>
              <p:cNvPr id="149" name="Line 12"/>
              <p:cNvSpPr>
                <a:spLocks noChangeShapeType="1"/>
              </p:cNvSpPr>
              <p:nvPr/>
            </p:nvSpPr>
            <p:spPr bwMode="auto">
              <a:xfrm>
                <a:off x="3861455" y="4531412"/>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000000"/>
                  </a:solidFill>
                </a:endParaRPr>
              </a:p>
            </p:txBody>
          </p:sp>
          <p:sp>
            <p:nvSpPr>
              <p:cNvPr id="150" name="Line 13"/>
              <p:cNvSpPr>
                <a:spLocks noChangeShapeType="1"/>
              </p:cNvSpPr>
              <p:nvPr/>
            </p:nvSpPr>
            <p:spPr bwMode="auto">
              <a:xfrm>
                <a:off x="3499741" y="45314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000000"/>
                  </a:solidFill>
                </a:endParaRPr>
              </a:p>
            </p:txBody>
          </p:sp>
          <p:sp>
            <p:nvSpPr>
              <p:cNvPr id="151" name="Line 14"/>
              <p:cNvSpPr>
                <a:spLocks noChangeShapeType="1"/>
              </p:cNvSpPr>
              <p:nvPr/>
            </p:nvSpPr>
            <p:spPr bwMode="auto">
              <a:xfrm>
                <a:off x="4221001" y="45314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000000"/>
                  </a:solidFill>
                </a:endParaRPr>
              </a:p>
            </p:txBody>
          </p:sp>
          <p:sp>
            <p:nvSpPr>
              <p:cNvPr id="152" name="Line 17"/>
              <p:cNvSpPr>
                <a:spLocks noChangeShapeType="1"/>
              </p:cNvSpPr>
              <p:nvPr/>
            </p:nvSpPr>
            <p:spPr bwMode="auto">
              <a:xfrm>
                <a:off x="4582287" y="45314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000000"/>
                  </a:solidFill>
                </a:endParaRPr>
              </a:p>
            </p:txBody>
          </p:sp>
          <p:sp>
            <p:nvSpPr>
              <p:cNvPr id="153" name="Line 19"/>
              <p:cNvSpPr>
                <a:spLocks noChangeShapeType="1"/>
              </p:cNvSpPr>
              <p:nvPr/>
            </p:nvSpPr>
            <p:spPr bwMode="auto">
              <a:xfrm>
                <a:off x="3140282" y="45314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900" dirty="0">
                  <a:solidFill>
                    <a:srgbClr val="000000"/>
                  </a:solidFill>
                </a:endParaRPr>
              </a:p>
            </p:txBody>
          </p:sp>
        </p:grpSp>
        <p:sp>
          <p:nvSpPr>
            <p:cNvPr id="88" name="TextBox 87"/>
            <p:cNvSpPr txBox="1"/>
            <p:nvPr/>
          </p:nvSpPr>
          <p:spPr>
            <a:xfrm>
              <a:off x="6947754" y="4952988"/>
              <a:ext cx="787395" cy="230832"/>
            </a:xfrm>
            <a:prstGeom prst="rect">
              <a:avLst/>
            </a:prstGeom>
            <a:noFill/>
          </p:spPr>
          <p:txBody>
            <a:bodyPr wrap="none" rtlCol="0">
              <a:spAutoFit/>
            </a:bodyPr>
            <a:lstStyle/>
            <a:p>
              <a:pPr algn="ctr" fontAlgn="base">
                <a:spcBef>
                  <a:spcPct val="0"/>
                </a:spcBef>
                <a:spcAft>
                  <a:spcPct val="0"/>
                </a:spcAft>
              </a:pPr>
              <a:r>
                <a:rPr lang="en-US" sz="900" dirty="0" smtClean="0">
                  <a:solidFill>
                    <a:srgbClr val="000000"/>
                  </a:solidFill>
                  <a:cs typeface="Arial" panose="020B0604020202020204" pitchFamily="34" charset="0"/>
                </a:rPr>
                <a:t>Time, years</a:t>
              </a:r>
              <a:endParaRPr lang="en-US" sz="900" dirty="0">
                <a:solidFill>
                  <a:srgbClr val="000000"/>
                </a:solidFill>
                <a:cs typeface="Arial" panose="020B0604020202020204" pitchFamily="34" charset="0"/>
              </a:endParaRPr>
            </a:p>
          </p:txBody>
        </p:sp>
        <p:sp>
          <p:nvSpPr>
            <p:cNvPr id="89" name="TextBox 88"/>
            <p:cNvSpPr txBox="1"/>
            <p:nvPr/>
          </p:nvSpPr>
          <p:spPr>
            <a:xfrm>
              <a:off x="5548275" y="2589041"/>
              <a:ext cx="377026" cy="230832"/>
            </a:xfrm>
            <a:prstGeom prst="rect">
              <a:avLst/>
            </a:prstGeom>
            <a:noFill/>
          </p:spPr>
          <p:txBody>
            <a:bodyPr wrap="none" rtlCol="0" anchor="ctr" anchorCtr="0">
              <a:spAutoFit/>
            </a:bodyPr>
            <a:lstStyle/>
            <a:p>
              <a:pPr algn="r"/>
              <a:r>
                <a:rPr lang="en-US" sz="900" dirty="0" smtClean="0">
                  <a:solidFill>
                    <a:srgbClr val="000000"/>
                  </a:solidFill>
                  <a:cs typeface="Arial" panose="020B0604020202020204" pitchFamily="34" charset="0"/>
                </a:rPr>
                <a:t>100</a:t>
              </a:r>
              <a:endParaRPr lang="en-US" sz="900" dirty="0">
                <a:solidFill>
                  <a:srgbClr val="000000"/>
                </a:solidFill>
                <a:cs typeface="Arial" panose="020B0604020202020204" pitchFamily="34" charset="0"/>
              </a:endParaRPr>
            </a:p>
          </p:txBody>
        </p:sp>
        <p:sp>
          <p:nvSpPr>
            <p:cNvPr id="90" name="TextBox 89"/>
            <p:cNvSpPr txBox="1"/>
            <p:nvPr/>
          </p:nvSpPr>
          <p:spPr>
            <a:xfrm>
              <a:off x="5612398" y="3036622"/>
              <a:ext cx="312906" cy="230832"/>
            </a:xfrm>
            <a:prstGeom prst="rect">
              <a:avLst/>
            </a:prstGeom>
            <a:noFill/>
          </p:spPr>
          <p:txBody>
            <a:bodyPr wrap="none" rtlCol="0" anchor="ctr" anchorCtr="0">
              <a:spAutoFit/>
            </a:bodyPr>
            <a:lstStyle/>
            <a:p>
              <a:pPr algn="r"/>
              <a:r>
                <a:rPr lang="en-US" sz="900" dirty="0" smtClean="0">
                  <a:solidFill>
                    <a:srgbClr val="000000"/>
                  </a:solidFill>
                  <a:cs typeface="Arial" panose="020B0604020202020204" pitchFamily="34" charset="0"/>
                </a:rPr>
                <a:t>80</a:t>
              </a:r>
              <a:endParaRPr lang="en-US" sz="900" dirty="0">
                <a:solidFill>
                  <a:srgbClr val="000000"/>
                </a:solidFill>
                <a:cs typeface="Arial" panose="020B0604020202020204" pitchFamily="34" charset="0"/>
              </a:endParaRPr>
            </a:p>
          </p:txBody>
        </p:sp>
        <p:sp>
          <p:nvSpPr>
            <p:cNvPr id="91" name="TextBox 90"/>
            <p:cNvSpPr txBox="1"/>
            <p:nvPr/>
          </p:nvSpPr>
          <p:spPr>
            <a:xfrm>
              <a:off x="5612398" y="3423001"/>
              <a:ext cx="312906" cy="230832"/>
            </a:xfrm>
            <a:prstGeom prst="rect">
              <a:avLst/>
            </a:prstGeom>
            <a:noFill/>
          </p:spPr>
          <p:txBody>
            <a:bodyPr wrap="none" rtlCol="0" anchor="ctr" anchorCtr="0">
              <a:spAutoFit/>
            </a:bodyPr>
            <a:lstStyle/>
            <a:p>
              <a:pPr algn="r"/>
              <a:r>
                <a:rPr lang="en-US" sz="900" dirty="0" smtClean="0">
                  <a:solidFill>
                    <a:srgbClr val="000000"/>
                  </a:solidFill>
                  <a:cs typeface="Arial" panose="020B0604020202020204" pitchFamily="34" charset="0"/>
                </a:rPr>
                <a:t>60</a:t>
              </a:r>
              <a:endParaRPr lang="en-US" sz="900" dirty="0">
                <a:solidFill>
                  <a:srgbClr val="000000"/>
                </a:solidFill>
                <a:cs typeface="Arial" panose="020B0604020202020204" pitchFamily="34" charset="0"/>
              </a:endParaRPr>
            </a:p>
          </p:txBody>
        </p:sp>
        <p:sp>
          <p:nvSpPr>
            <p:cNvPr id="92" name="TextBox 91"/>
            <p:cNvSpPr txBox="1"/>
            <p:nvPr/>
          </p:nvSpPr>
          <p:spPr>
            <a:xfrm>
              <a:off x="5612398" y="3835070"/>
              <a:ext cx="312906" cy="230832"/>
            </a:xfrm>
            <a:prstGeom prst="rect">
              <a:avLst/>
            </a:prstGeom>
            <a:noFill/>
          </p:spPr>
          <p:txBody>
            <a:bodyPr wrap="none" rtlCol="0" anchor="ctr" anchorCtr="0">
              <a:spAutoFit/>
            </a:bodyPr>
            <a:lstStyle/>
            <a:p>
              <a:pPr algn="r"/>
              <a:r>
                <a:rPr lang="en-US" sz="900" dirty="0" smtClean="0">
                  <a:solidFill>
                    <a:srgbClr val="000000"/>
                  </a:solidFill>
                  <a:cs typeface="Arial" panose="020B0604020202020204" pitchFamily="34" charset="0"/>
                </a:rPr>
                <a:t>40</a:t>
              </a:r>
              <a:endParaRPr lang="en-US" sz="900" dirty="0">
                <a:solidFill>
                  <a:srgbClr val="000000"/>
                </a:solidFill>
                <a:cs typeface="Arial" panose="020B0604020202020204" pitchFamily="34" charset="0"/>
              </a:endParaRPr>
            </a:p>
          </p:txBody>
        </p:sp>
        <p:sp>
          <p:nvSpPr>
            <p:cNvPr id="93" name="TextBox 92"/>
            <p:cNvSpPr txBox="1"/>
            <p:nvPr/>
          </p:nvSpPr>
          <p:spPr>
            <a:xfrm>
              <a:off x="5612398" y="4232129"/>
              <a:ext cx="312906" cy="230832"/>
            </a:xfrm>
            <a:prstGeom prst="rect">
              <a:avLst/>
            </a:prstGeom>
            <a:noFill/>
          </p:spPr>
          <p:txBody>
            <a:bodyPr wrap="none" rtlCol="0" anchor="ctr" anchorCtr="0">
              <a:spAutoFit/>
            </a:bodyPr>
            <a:lstStyle/>
            <a:p>
              <a:pPr algn="r"/>
              <a:r>
                <a:rPr lang="en-US" sz="900" dirty="0" smtClean="0">
                  <a:solidFill>
                    <a:srgbClr val="000000"/>
                  </a:solidFill>
                  <a:cs typeface="Arial" panose="020B0604020202020204" pitchFamily="34" charset="0"/>
                </a:rPr>
                <a:t>20</a:t>
              </a:r>
              <a:endParaRPr lang="en-US" sz="900" dirty="0">
                <a:solidFill>
                  <a:srgbClr val="000000"/>
                </a:solidFill>
                <a:cs typeface="Arial" panose="020B0604020202020204" pitchFamily="34" charset="0"/>
              </a:endParaRPr>
            </a:p>
          </p:txBody>
        </p:sp>
        <p:sp>
          <p:nvSpPr>
            <p:cNvPr id="94" name="TextBox 93"/>
            <p:cNvSpPr txBox="1"/>
            <p:nvPr/>
          </p:nvSpPr>
          <p:spPr>
            <a:xfrm>
              <a:off x="5676521" y="4646217"/>
              <a:ext cx="248786" cy="230832"/>
            </a:xfrm>
            <a:prstGeom prst="rect">
              <a:avLst/>
            </a:prstGeom>
            <a:noFill/>
          </p:spPr>
          <p:txBody>
            <a:bodyPr wrap="none" rtlCol="0" anchor="ctr" anchorCtr="0">
              <a:spAutoFit/>
            </a:bodyPr>
            <a:lstStyle/>
            <a:p>
              <a:pPr algn="r"/>
              <a:r>
                <a:rPr lang="en-US" sz="900" dirty="0" smtClean="0">
                  <a:solidFill>
                    <a:srgbClr val="000000"/>
                  </a:solidFill>
                  <a:cs typeface="Arial" panose="020B0604020202020204" pitchFamily="34" charset="0"/>
                </a:rPr>
                <a:t>0</a:t>
              </a:r>
              <a:endParaRPr lang="en-US" sz="900" dirty="0">
                <a:solidFill>
                  <a:srgbClr val="000000"/>
                </a:solidFill>
                <a:cs typeface="Arial" panose="020B0604020202020204" pitchFamily="34" charset="0"/>
              </a:endParaRPr>
            </a:p>
          </p:txBody>
        </p:sp>
        <p:sp>
          <p:nvSpPr>
            <p:cNvPr id="95" name="TextBox 94"/>
            <p:cNvSpPr txBox="1"/>
            <p:nvPr/>
          </p:nvSpPr>
          <p:spPr>
            <a:xfrm>
              <a:off x="5862327" y="4837834"/>
              <a:ext cx="312906" cy="1477328"/>
            </a:xfrm>
            <a:prstGeom prst="rect">
              <a:avLst/>
            </a:prstGeom>
            <a:noFill/>
          </p:spPr>
          <p:txBody>
            <a:bodyPr wrap="none" rtlCol="0" anchor="t" anchorCtr="0">
              <a:spAutoFit/>
            </a:bodyPr>
            <a:lstStyle/>
            <a:p>
              <a:pPr algn="ctr"/>
              <a:r>
                <a:rPr lang="en-US" sz="900" dirty="0" smtClean="0">
                  <a:solidFill>
                    <a:srgbClr val="000000"/>
                  </a:solidFill>
                  <a:cs typeface="Arial" panose="020B0604020202020204" pitchFamily="34" charset="0"/>
                </a:rPr>
                <a:t>0</a:t>
              </a:r>
            </a:p>
            <a:p>
              <a:pPr algn="ctr"/>
              <a:endParaRPr lang="en-US" sz="900" dirty="0" smtClean="0">
                <a:solidFill>
                  <a:srgbClr val="000000"/>
                </a:solidFill>
                <a:cs typeface="Arial" panose="020B0604020202020204" pitchFamily="34" charset="0"/>
              </a:endParaRPr>
            </a:p>
            <a:p>
              <a:pPr algn="ctr"/>
              <a:endParaRPr lang="en-US" sz="900" dirty="0" smtClean="0">
                <a:solidFill>
                  <a:srgbClr val="000000"/>
                </a:solidFill>
                <a:cs typeface="Arial" panose="020B0604020202020204" pitchFamily="34" charset="0"/>
              </a:endParaRPr>
            </a:p>
            <a:p>
              <a:pPr algn="ctr"/>
              <a:r>
                <a:rPr lang="en-US" sz="900" dirty="0" smtClean="0">
                  <a:solidFill>
                    <a:srgbClr val="FF6600"/>
                  </a:solidFill>
                  <a:cs typeface="Arial" panose="020B0604020202020204" pitchFamily="34" charset="0"/>
                </a:rPr>
                <a:t>69</a:t>
              </a:r>
            </a:p>
            <a:p>
              <a:pPr algn="ctr"/>
              <a:endParaRPr lang="en-US" sz="900" dirty="0" smtClean="0">
                <a:solidFill>
                  <a:srgbClr val="FF6600"/>
                </a:solidFill>
                <a:cs typeface="Arial" panose="020B0604020202020204" pitchFamily="34" charset="0"/>
              </a:endParaRPr>
            </a:p>
            <a:p>
              <a:pPr algn="ctr"/>
              <a:r>
                <a:rPr lang="en-US" sz="900" dirty="0" smtClean="0">
                  <a:solidFill>
                    <a:srgbClr val="23246D"/>
                  </a:solidFill>
                  <a:cs typeface="Arial" panose="020B0604020202020204" pitchFamily="34" charset="0"/>
                </a:rPr>
                <a:t>74</a:t>
              </a:r>
            </a:p>
            <a:p>
              <a:pPr algn="ctr"/>
              <a:endParaRPr lang="en-US" sz="900" dirty="0" smtClean="0">
                <a:solidFill>
                  <a:srgbClr val="23246D"/>
                </a:solidFill>
                <a:cs typeface="Arial" panose="020B0604020202020204" pitchFamily="34" charset="0"/>
              </a:endParaRPr>
            </a:p>
            <a:p>
              <a:pPr algn="ctr"/>
              <a:r>
                <a:rPr lang="en-US" sz="900" dirty="0" smtClean="0">
                  <a:solidFill>
                    <a:srgbClr val="FFC000"/>
                  </a:solidFill>
                  <a:cs typeface="Arial" panose="020B0604020202020204" pitchFamily="34" charset="0"/>
                </a:rPr>
                <a:t>93</a:t>
              </a:r>
            </a:p>
            <a:p>
              <a:pPr algn="ctr"/>
              <a:endParaRPr lang="en-US" sz="900" dirty="0" smtClean="0">
                <a:solidFill>
                  <a:srgbClr val="23246D"/>
                </a:solidFill>
                <a:cs typeface="Arial" panose="020B0604020202020204" pitchFamily="34" charset="0"/>
              </a:endParaRPr>
            </a:p>
            <a:p>
              <a:pPr algn="ctr"/>
              <a:r>
                <a:rPr lang="en-US" sz="900" dirty="0" smtClean="0">
                  <a:solidFill>
                    <a:schemeClr val="accent1"/>
                  </a:solidFill>
                  <a:cs typeface="Arial" panose="020B0604020202020204" pitchFamily="34" charset="0"/>
                </a:rPr>
                <a:t>93</a:t>
              </a:r>
              <a:endParaRPr lang="en-US" sz="900" dirty="0">
                <a:solidFill>
                  <a:schemeClr val="accent1"/>
                </a:solidFill>
                <a:cs typeface="Arial" panose="020B0604020202020204" pitchFamily="34" charset="0"/>
              </a:endParaRPr>
            </a:p>
          </p:txBody>
        </p:sp>
        <p:sp>
          <p:nvSpPr>
            <p:cNvPr id="96" name="TextBox 95"/>
            <p:cNvSpPr txBox="1"/>
            <p:nvPr/>
          </p:nvSpPr>
          <p:spPr>
            <a:xfrm>
              <a:off x="6134266" y="4837834"/>
              <a:ext cx="312906" cy="1477328"/>
            </a:xfrm>
            <a:prstGeom prst="rect">
              <a:avLst/>
            </a:prstGeom>
            <a:noFill/>
          </p:spPr>
          <p:txBody>
            <a:bodyPr wrap="none" rtlCol="0" anchor="t" anchorCtr="0">
              <a:spAutoFit/>
            </a:bodyPr>
            <a:lstStyle/>
            <a:p>
              <a:pPr algn="ctr"/>
              <a:r>
                <a:rPr lang="en-US" sz="900" dirty="0" smtClean="0">
                  <a:solidFill>
                    <a:srgbClr val="000000"/>
                  </a:solidFill>
                  <a:cs typeface="Arial" panose="020B0604020202020204" pitchFamily="34" charset="0"/>
                </a:rPr>
                <a:t>1</a:t>
              </a:r>
            </a:p>
            <a:p>
              <a:pPr algn="ctr"/>
              <a:endParaRPr lang="en-US" sz="900" dirty="0" smtClean="0">
                <a:solidFill>
                  <a:srgbClr val="000000"/>
                </a:solidFill>
                <a:cs typeface="Arial" panose="020B0604020202020204" pitchFamily="34" charset="0"/>
              </a:endParaRPr>
            </a:p>
            <a:p>
              <a:pPr algn="ctr"/>
              <a:endParaRPr lang="en-US" sz="900" dirty="0" smtClean="0">
                <a:solidFill>
                  <a:srgbClr val="000000"/>
                </a:solidFill>
                <a:cs typeface="Arial" panose="020B0604020202020204" pitchFamily="34" charset="0"/>
              </a:endParaRPr>
            </a:p>
            <a:p>
              <a:pPr algn="ctr"/>
              <a:r>
                <a:rPr lang="en-US" sz="900" dirty="0" smtClean="0">
                  <a:solidFill>
                    <a:srgbClr val="FF6600"/>
                  </a:solidFill>
                  <a:cs typeface="Arial" panose="020B0604020202020204" pitchFamily="34" charset="0"/>
                </a:rPr>
                <a:t>67</a:t>
              </a:r>
            </a:p>
            <a:p>
              <a:pPr algn="ctr"/>
              <a:endParaRPr lang="en-US" sz="900" dirty="0" smtClean="0">
                <a:solidFill>
                  <a:srgbClr val="FF6600"/>
                </a:solidFill>
                <a:cs typeface="Arial" panose="020B0604020202020204" pitchFamily="34" charset="0"/>
              </a:endParaRPr>
            </a:p>
            <a:p>
              <a:pPr algn="ctr"/>
              <a:r>
                <a:rPr lang="en-US" sz="900" dirty="0" smtClean="0">
                  <a:solidFill>
                    <a:srgbClr val="23246D"/>
                  </a:solidFill>
                  <a:cs typeface="Arial" panose="020B0604020202020204" pitchFamily="34" charset="0"/>
                </a:rPr>
                <a:t>66</a:t>
              </a:r>
            </a:p>
            <a:p>
              <a:pPr algn="ctr"/>
              <a:endParaRPr lang="en-US" sz="900" dirty="0" smtClean="0">
                <a:solidFill>
                  <a:srgbClr val="23246D"/>
                </a:solidFill>
                <a:cs typeface="Arial" panose="020B0604020202020204" pitchFamily="34" charset="0"/>
              </a:endParaRPr>
            </a:p>
            <a:p>
              <a:pPr algn="ctr"/>
              <a:r>
                <a:rPr lang="en-US" sz="900" dirty="0" smtClean="0">
                  <a:solidFill>
                    <a:srgbClr val="FFC000"/>
                  </a:solidFill>
                  <a:cs typeface="Arial" panose="020B0604020202020204" pitchFamily="34" charset="0"/>
                </a:rPr>
                <a:t>83</a:t>
              </a:r>
            </a:p>
            <a:p>
              <a:pPr algn="ctr"/>
              <a:endParaRPr lang="en-US" sz="900" dirty="0" smtClean="0">
                <a:solidFill>
                  <a:srgbClr val="23246D"/>
                </a:solidFill>
                <a:cs typeface="Arial" panose="020B0604020202020204" pitchFamily="34" charset="0"/>
              </a:endParaRPr>
            </a:p>
            <a:p>
              <a:pPr algn="ctr"/>
              <a:r>
                <a:rPr lang="en-US" sz="900" dirty="0" smtClean="0">
                  <a:solidFill>
                    <a:schemeClr val="accent1"/>
                  </a:solidFill>
                  <a:cs typeface="Arial" panose="020B0604020202020204" pitchFamily="34" charset="0"/>
                </a:rPr>
                <a:t>79</a:t>
              </a:r>
              <a:endParaRPr lang="en-US" sz="900" dirty="0">
                <a:solidFill>
                  <a:schemeClr val="accent1"/>
                </a:solidFill>
                <a:cs typeface="Arial" panose="020B0604020202020204" pitchFamily="34" charset="0"/>
              </a:endParaRPr>
            </a:p>
          </p:txBody>
        </p:sp>
        <p:sp>
          <p:nvSpPr>
            <p:cNvPr id="97" name="TextBox 96"/>
            <p:cNvSpPr txBox="1"/>
            <p:nvPr/>
          </p:nvSpPr>
          <p:spPr>
            <a:xfrm>
              <a:off x="6947897" y="4837834"/>
              <a:ext cx="184730" cy="230832"/>
            </a:xfrm>
            <a:prstGeom prst="rect">
              <a:avLst/>
            </a:prstGeom>
            <a:noFill/>
          </p:spPr>
          <p:txBody>
            <a:bodyPr wrap="none" rtlCol="0" anchor="t" anchorCtr="0">
              <a:spAutoFit/>
            </a:bodyPr>
            <a:lstStyle/>
            <a:p>
              <a:pPr algn="ctr"/>
              <a:endParaRPr lang="en-US" sz="900" dirty="0">
                <a:solidFill>
                  <a:srgbClr val="000000"/>
                </a:solidFill>
                <a:cs typeface="Arial" panose="020B0604020202020204" pitchFamily="34" charset="0"/>
              </a:endParaRPr>
            </a:p>
          </p:txBody>
        </p:sp>
        <p:sp>
          <p:nvSpPr>
            <p:cNvPr id="98" name="TextBox 97"/>
            <p:cNvSpPr txBox="1"/>
            <p:nvPr/>
          </p:nvSpPr>
          <p:spPr>
            <a:xfrm>
              <a:off x="6392069" y="4837834"/>
              <a:ext cx="312906" cy="1477328"/>
            </a:xfrm>
            <a:prstGeom prst="rect">
              <a:avLst/>
            </a:prstGeom>
            <a:noFill/>
          </p:spPr>
          <p:txBody>
            <a:bodyPr wrap="none" rtlCol="0" anchor="t" anchorCtr="0">
              <a:spAutoFit/>
            </a:bodyPr>
            <a:lstStyle/>
            <a:p>
              <a:pPr algn="ctr"/>
              <a:r>
                <a:rPr lang="en-US" sz="900" dirty="0" smtClean="0">
                  <a:solidFill>
                    <a:srgbClr val="000000"/>
                  </a:solidFill>
                  <a:cs typeface="Arial" panose="020B0604020202020204" pitchFamily="34" charset="0"/>
                </a:rPr>
                <a:t>2</a:t>
              </a:r>
            </a:p>
            <a:p>
              <a:pPr algn="ctr"/>
              <a:endParaRPr lang="en-US" sz="900" dirty="0" smtClean="0">
                <a:solidFill>
                  <a:srgbClr val="000000"/>
                </a:solidFill>
                <a:cs typeface="Arial" panose="020B0604020202020204" pitchFamily="34" charset="0"/>
              </a:endParaRPr>
            </a:p>
            <a:p>
              <a:pPr algn="ctr"/>
              <a:endParaRPr lang="en-US" sz="900" dirty="0" smtClean="0">
                <a:solidFill>
                  <a:srgbClr val="000000"/>
                </a:solidFill>
                <a:cs typeface="Arial" panose="020B0604020202020204" pitchFamily="34" charset="0"/>
              </a:endParaRPr>
            </a:p>
            <a:p>
              <a:pPr algn="ctr"/>
              <a:r>
                <a:rPr lang="en-US" sz="900" dirty="0" smtClean="0">
                  <a:solidFill>
                    <a:srgbClr val="FF6600"/>
                  </a:solidFill>
                  <a:cs typeface="Arial" panose="020B0604020202020204" pitchFamily="34" charset="0"/>
                </a:rPr>
                <a:t>61</a:t>
              </a:r>
            </a:p>
            <a:p>
              <a:pPr algn="ctr"/>
              <a:endParaRPr lang="en-US" sz="900" dirty="0" smtClean="0">
                <a:solidFill>
                  <a:srgbClr val="FF6600"/>
                </a:solidFill>
                <a:cs typeface="Arial" panose="020B0604020202020204" pitchFamily="34" charset="0"/>
              </a:endParaRPr>
            </a:p>
            <a:p>
              <a:pPr algn="ctr"/>
              <a:r>
                <a:rPr lang="en-US" sz="900" dirty="0" smtClean="0">
                  <a:solidFill>
                    <a:srgbClr val="23246D"/>
                  </a:solidFill>
                  <a:cs typeface="Arial" panose="020B0604020202020204" pitchFamily="34" charset="0"/>
                </a:rPr>
                <a:t>58</a:t>
              </a:r>
            </a:p>
            <a:p>
              <a:pPr algn="ctr"/>
              <a:endParaRPr lang="en-US" sz="900" dirty="0" smtClean="0">
                <a:solidFill>
                  <a:srgbClr val="23246D"/>
                </a:solidFill>
                <a:cs typeface="Arial" panose="020B0604020202020204" pitchFamily="34" charset="0"/>
              </a:endParaRPr>
            </a:p>
            <a:p>
              <a:pPr algn="ctr"/>
              <a:r>
                <a:rPr lang="en-US" sz="900" dirty="0" smtClean="0">
                  <a:solidFill>
                    <a:srgbClr val="FFC000"/>
                  </a:solidFill>
                  <a:cs typeface="Arial" panose="020B0604020202020204" pitchFamily="34" charset="0"/>
                </a:rPr>
                <a:t>67</a:t>
              </a:r>
            </a:p>
            <a:p>
              <a:pPr algn="ctr"/>
              <a:endParaRPr lang="en-US" sz="900" dirty="0" smtClean="0">
                <a:solidFill>
                  <a:srgbClr val="23246D"/>
                </a:solidFill>
                <a:cs typeface="Arial" panose="020B0604020202020204" pitchFamily="34" charset="0"/>
              </a:endParaRPr>
            </a:p>
            <a:p>
              <a:pPr algn="ctr"/>
              <a:r>
                <a:rPr lang="en-US" sz="900" dirty="0" smtClean="0">
                  <a:solidFill>
                    <a:schemeClr val="accent1"/>
                  </a:solidFill>
                  <a:cs typeface="Arial" panose="020B0604020202020204" pitchFamily="34" charset="0"/>
                </a:rPr>
                <a:t>60</a:t>
              </a:r>
              <a:endParaRPr lang="en-US" sz="900" dirty="0">
                <a:solidFill>
                  <a:schemeClr val="accent1"/>
                </a:solidFill>
                <a:cs typeface="Arial" panose="020B0604020202020204" pitchFamily="34" charset="0"/>
              </a:endParaRPr>
            </a:p>
          </p:txBody>
        </p:sp>
        <p:sp>
          <p:nvSpPr>
            <p:cNvPr id="99" name="TextBox 98"/>
            <p:cNvSpPr txBox="1"/>
            <p:nvPr/>
          </p:nvSpPr>
          <p:spPr>
            <a:xfrm>
              <a:off x="6662429" y="4837834"/>
              <a:ext cx="312971" cy="1477328"/>
            </a:xfrm>
            <a:prstGeom prst="rect">
              <a:avLst/>
            </a:prstGeom>
            <a:noFill/>
          </p:spPr>
          <p:txBody>
            <a:bodyPr wrap="none" rtlCol="0" anchor="t" anchorCtr="0">
              <a:spAutoFit/>
            </a:bodyPr>
            <a:lstStyle/>
            <a:p>
              <a:pPr algn="ctr"/>
              <a:r>
                <a:rPr lang="en-US" sz="900" dirty="0" smtClean="0">
                  <a:solidFill>
                    <a:srgbClr val="000000"/>
                  </a:solidFill>
                  <a:cs typeface="Arial" panose="020B0604020202020204" pitchFamily="34" charset="0"/>
                </a:rPr>
                <a:t>3</a:t>
              </a:r>
            </a:p>
            <a:p>
              <a:pPr algn="ctr"/>
              <a:endParaRPr lang="en-US" sz="900" dirty="0" smtClean="0">
                <a:solidFill>
                  <a:srgbClr val="000000"/>
                </a:solidFill>
                <a:cs typeface="Arial" panose="020B0604020202020204" pitchFamily="34" charset="0"/>
              </a:endParaRPr>
            </a:p>
            <a:p>
              <a:pPr algn="ctr"/>
              <a:endParaRPr lang="en-US" sz="900" dirty="0" smtClean="0">
                <a:solidFill>
                  <a:srgbClr val="000000"/>
                </a:solidFill>
                <a:cs typeface="Arial" panose="020B0604020202020204" pitchFamily="34" charset="0"/>
              </a:endParaRPr>
            </a:p>
            <a:p>
              <a:pPr algn="r"/>
              <a:r>
                <a:rPr lang="en-US" sz="900" dirty="0" smtClean="0">
                  <a:solidFill>
                    <a:srgbClr val="FF6600"/>
                  </a:solidFill>
                  <a:cs typeface="Arial" panose="020B0604020202020204" pitchFamily="34" charset="0"/>
                </a:rPr>
                <a:t>55</a:t>
              </a:r>
            </a:p>
            <a:p>
              <a:pPr algn="r"/>
              <a:endParaRPr lang="en-US" sz="900" dirty="0" smtClean="0">
                <a:solidFill>
                  <a:srgbClr val="FF6600"/>
                </a:solidFill>
                <a:cs typeface="Arial" panose="020B0604020202020204" pitchFamily="34" charset="0"/>
              </a:endParaRPr>
            </a:p>
            <a:p>
              <a:pPr algn="r"/>
              <a:r>
                <a:rPr lang="en-US" sz="900" dirty="0" smtClean="0">
                  <a:solidFill>
                    <a:srgbClr val="23246D"/>
                  </a:solidFill>
                  <a:cs typeface="Arial" panose="020B0604020202020204" pitchFamily="34" charset="0"/>
                </a:rPr>
                <a:t>50</a:t>
              </a:r>
            </a:p>
            <a:p>
              <a:pPr algn="r"/>
              <a:endParaRPr lang="en-US" sz="900" dirty="0" smtClean="0">
                <a:solidFill>
                  <a:srgbClr val="23246D"/>
                </a:solidFill>
                <a:cs typeface="Arial" panose="020B0604020202020204" pitchFamily="34" charset="0"/>
              </a:endParaRPr>
            </a:p>
            <a:p>
              <a:pPr algn="r"/>
              <a:r>
                <a:rPr lang="en-US" sz="900" dirty="0" smtClean="0">
                  <a:solidFill>
                    <a:srgbClr val="FFC000"/>
                  </a:solidFill>
                  <a:cs typeface="Arial" panose="020B0604020202020204" pitchFamily="34" charset="0"/>
                </a:rPr>
                <a:t>55</a:t>
              </a:r>
            </a:p>
            <a:p>
              <a:pPr algn="r"/>
              <a:endParaRPr lang="en-US" sz="900" dirty="0" smtClean="0">
                <a:solidFill>
                  <a:srgbClr val="23246D"/>
                </a:solidFill>
                <a:cs typeface="Arial" panose="020B0604020202020204" pitchFamily="34" charset="0"/>
              </a:endParaRPr>
            </a:p>
            <a:p>
              <a:pPr algn="r"/>
              <a:r>
                <a:rPr lang="en-US" sz="900" dirty="0" smtClean="0">
                  <a:solidFill>
                    <a:schemeClr val="accent1"/>
                  </a:solidFill>
                  <a:cs typeface="Arial" panose="020B0604020202020204" pitchFamily="34" charset="0"/>
                </a:rPr>
                <a:t>46</a:t>
              </a:r>
              <a:endParaRPr lang="en-US" sz="900" dirty="0">
                <a:solidFill>
                  <a:schemeClr val="accent1"/>
                </a:solidFill>
                <a:cs typeface="Arial" panose="020B0604020202020204" pitchFamily="34" charset="0"/>
              </a:endParaRPr>
            </a:p>
          </p:txBody>
        </p:sp>
        <p:sp>
          <p:nvSpPr>
            <p:cNvPr id="100" name="TextBox 99"/>
            <p:cNvSpPr txBox="1"/>
            <p:nvPr/>
          </p:nvSpPr>
          <p:spPr>
            <a:xfrm>
              <a:off x="6919170" y="4837834"/>
              <a:ext cx="312906" cy="1477328"/>
            </a:xfrm>
            <a:prstGeom prst="rect">
              <a:avLst/>
            </a:prstGeom>
            <a:noFill/>
          </p:spPr>
          <p:txBody>
            <a:bodyPr wrap="none" rtlCol="0" anchor="t" anchorCtr="0">
              <a:spAutoFit/>
            </a:bodyPr>
            <a:lstStyle/>
            <a:p>
              <a:pPr algn="ctr"/>
              <a:r>
                <a:rPr lang="en-US" sz="900" dirty="0" smtClean="0">
                  <a:solidFill>
                    <a:srgbClr val="000000"/>
                  </a:solidFill>
                  <a:cs typeface="Arial" panose="020B0604020202020204" pitchFamily="34" charset="0"/>
                </a:rPr>
                <a:t>4</a:t>
              </a:r>
            </a:p>
            <a:p>
              <a:pPr algn="ctr"/>
              <a:endParaRPr lang="en-US" sz="900" dirty="0" smtClean="0">
                <a:solidFill>
                  <a:srgbClr val="000000"/>
                </a:solidFill>
                <a:cs typeface="Arial" panose="020B0604020202020204" pitchFamily="34" charset="0"/>
              </a:endParaRPr>
            </a:p>
            <a:p>
              <a:pPr algn="ctr"/>
              <a:endParaRPr lang="en-US" sz="900" dirty="0" smtClean="0">
                <a:solidFill>
                  <a:srgbClr val="000000"/>
                </a:solidFill>
                <a:cs typeface="Arial" panose="020B0604020202020204" pitchFamily="34" charset="0"/>
              </a:endParaRPr>
            </a:p>
            <a:p>
              <a:pPr algn="ctr"/>
              <a:r>
                <a:rPr lang="en-US" sz="900" dirty="0" smtClean="0">
                  <a:solidFill>
                    <a:srgbClr val="FF6600"/>
                  </a:solidFill>
                  <a:cs typeface="Arial" panose="020B0604020202020204" pitchFamily="34" charset="0"/>
                </a:rPr>
                <a:t>47</a:t>
              </a:r>
            </a:p>
            <a:p>
              <a:pPr algn="ctr"/>
              <a:endParaRPr lang="en-US" sz="900" dirty="0" smtClean="0">
                <a:solidFill>
                  <a:srgbClr val="FF6600"/>
                </a:solidFill>
                <a:cs typeface="Arial" panose="020B0604020202020204" pitchFamily="34" charset="0"/>
              </a:endParaRPr>
            </a:p>
            <a:p>
              <a:pPr algn="ctr"/>
              <a:r>
                <a:rPr lang="en-US" sz="900" dirty="0" smtClean="0">
                  <a:solidFill>
                    <a:srgbClr val="23246D"/>
                  </a:solidFill>
                  <a:cs typeface="Arial" panose="020B0604020202020204" pitchFamily="34" charset="0"/>
                </a:rPr>
                <a:t>47</a:t>
              </a:r>
            </a:p>
            <a:p>
              <a:pPr algn="ctr"/>
              <a:endParaRPr lang="en-US" sz="900" dirty="0" smtClean="0">
                <a:solidFill>
                  <a:srgbClr val="23246D"/>
                </a:solidFill>
                <a:cs typeface="Arial" panose="020B0604020202020204" pitchFamily="34" charset="0"/>
              </a:endParaRPr>
            </a:p>
            <a:p>
              <a:pPr algn="ctr"/>
              <a:r>
                <a:rPr lang="en-US" sz="900" dirty="0" smtClean="0">
                  <a:solidFill>
                    <a:srgbClr val="FFC000"/>
                  </a:solidFill>
                  <a:cs typeface="Arial" panose="020B0604020202020204" pitchFamily="34" charset="0"/>
                </a:rPr>
                <a:t>51</a:t>
              </a:r>
            </a:p>
            <a:p>
              <a:pPr algn="ctr"/>
              <a:endParaRPr lang="en-US" sz="900" dirty="0" smtClean="0">
                <a:solidFill>
                  <a:srgbClr val="23246D"/>
                </a:solidFill>
                <a:cs typeface="Arial" panose="020B0604020202020204" pitchFamily="34" charset="0"/>
              </a:endParaRPr>
            </a:p>
            <a:p>
              <a:pPr algn="ctr"/>
              <a:r>
                <a:rPr lang="en-US" sz="900" dirty="0" smtClean="0">
                  <a:solidFill>
                    <a:schemeClr val="accent1"/>
                  </a:solidFill>
                  <a:cs typeface="Arial" panose="020B0604020202020204" pitchFamily="34" charset="0"/>
                </a:rPr>
                <a:t>43</a:t>
              </a:r>
              <a:endParaRPr lang="en-US" sz="900" dirty="0">
                <a:solidFill>
                  <a:schemeClr val="accent1"/>
                </a:solidFill>
                <a:cs typeface="Arial" panose="020B0604020202020204" pitchFamily="34" charset="0"/>
              </a:endParaRPr>
            </a:p>
          </p:txBody>
        </p:sp>
        <p:sp>
          <p:nvSpPr>
            <p:cNvPr id="101" name="TextBox 100"/>
            <p:cNvSpPr txBox="1"/>
            <p:nvPr/>
          </p:nvSpPr>
          <p:spPr>
            <a:xfrm>
              <a:off x="7185607" y="4837834"/>
              <a:ext cx="312906" cy="1477328"/>
            </a:xfrm>
            <a:prstGeom prst="rect">
              <a:avLst/>
            </a:prstGeom>
            <a:noFill/>
          </p:spPr>
          <p:txBody>
            <a:bodyPr wrap="none" rtlCol="0" anchor="t" anchorCtr="0">
              <a:spAutoFit/>
            </a:bodyPr>
            <a:lstStyle/>
            <a:p>
              <a:pPr algn="ctr"/>
              <a:r>
                <a:rPr lang="en-US" sz="900" dirty="0" smtClean="0">
                  <a:solidFill>
                    <a:srgbClr val="000000"/>
                  </a:solidFill>
                  <a:cs typeface="Arial" panose="020B0604020202020204" pitchFamily="34" charset="0"/>
                </a:rPr>
                <a:t>5</a:t>
              </a:r>
            </a:p>
            <a:p>
              <a:pPr algn="ctr"/>
              <a:endParaRPr lang="en-US" sz="900" dirty="0" smtClean="0">
                <a:solidFill>
                  <a:srgbClr val="000000"/>
                </a:solidFill>
                <a:cs typeface="Arial" panose="020B0604020202020204" pitchFamily="34" charset="0"/>
              </a:endParaRPr>
            </a:p>
            <a:p>
              <a:pPr algn="ctr"/>
              <a:endParaRPr lang="en-US" sz="900" dirty="0" smtClean="0">
                <a:solidFill>
                  <a:srgbClr val="000000"/>
                </a:solidFill>
                <a:cs typeface="Arial" panose="020B0604020202020204" pitchFamily="34" charset="0"/>
              </a:endParaRPr>
            </a:p>
            <a:p>
              <a:pPr algn="ctr"/>
              <a:r>
                <a:rPr lang="en-US" sz="900" dirty="0" smtClean="0">
                  <a:solidFill>
                    <a:srgbClr val="FF6600"/>
                  </a:solidFill>
                  <a:cs typeface="Arial" panose="020B0604020202020204" pitchFamily="34" charset="0"/>
                </a:rPr>
                <a:t>46</a:t>
              </a:r>
            </a:p>
            <a:p>
              <a:pPr algn="ctr"/>
              <a:endParaRPr lang="en-US" sz="900" dirty="0" smtClean="0">
                <a:solidFill>
                  <a:srgbClr val="FF6600"/>
                </a:solidFill>
                <a:cs typeface="Arial" panose="020B0604020202020204" pitchFamily="34" charset="0"/>
              </a:endParaRPr>
            </a:p>
            <a:p>
              <a:pPr algn="ctr"/>
              <a:r>
                <a:rPr lang="en-US" sz="900" dirty="0" smtClean="0">
                  <a:solidFill>
                    <a:srgbClr val="23246D"/>
                  </a:solidFill>
                  <a:cs typeface="Arial" panose="020B0604020202020204" pitchFamily="34" charset="0"/>
                </a:rPr>
                <a:t>43</a:t>
              </a:r>
            </a:p>
            <a:p>
              <a:pPr algn="ctr"/>
              <a:endParaRPr lang="en-US" sz="900" dirty="0" smtClean="0">
                <a:solidFill>
                  <a:srgbClr val="23246D"/>
                </a:solidFill>
                <a:cs typeface="Arial" panose="020B0604020202020204" pitchFamily="34" charset="0"/>
              </a:endParaRPr>
            </a:p>
            <a:p>
              <a:pPr algn="ctr"/>
              <a:r>
                <a:rPr lang="en-US" sz="900" dirty="0" smtClean="0">
                  <a:solidFill>
                    <a:srgbClr val="FFC000"/>
                  </a:solidFill>
                  <a:cs typeface="Arial" panose="020B0604020202020204" pitchFamily="34" charset="0"/>
                </a:rPr>
                <a:t>48</a:t>
              </a:r>
            </a:p>
            <a:p>
              <a:pPr algn="ctr"/>
              <a:endParaRPr lang="en-US" sz="900" dirty="0" smtClean="0">
                <a:solidFill>
                  <a:srgbClr val="23246D"/>
                </a:solidFill>
                <a:cs typeface="Arial" panose="020B0604020202020204" pitchFamily="34" charset="0"/>
              </a:endParaRPr>
            </a:p>
            <a:p>
              <a:pPr algn="ctr"/>
              <a:r>
                <a:rPr lang="en-US" sz="900" dirty="0" smtClean="0">
                  <a:solidFill>
                    <a:schemeClr val="accent1"/>
                  </a:solidFill>
                  <a:cs typeface="Arial" panose="020B0604020202020204" pitchFamily="34" charset="0"/>
                </a:rPr>
                <a:t>39</a:t>
              </a:r>
              <a:endParaRPr lang="en-US" sz="900" dirty="0">
                <a:solidFill>
                  <a:schemeClr val="accent1"/>
                </a:solidFill>
                <a:cs typeface="Arial" panose="020B0604020202020204" pitchFamily="34" charset="0"/>
              </a:endParaRPr>
            </a:p>
          </p:txBody>
        </p:sp>
        <p:sp>
          <p:nvSpPr>
            <p:cNvPr id="102" name="TextBox 101"/>
            <p:cNvSpPr txBox="1"/>
            <p:nvPr/>
          </p:nvSpPr>
          <p:spPr>
            <a:xfrm>
              <a:off x="7447898" y="4837834"/>
              <a:ext cx="312906" cy="1477328"/>
            </a:xfrm>
            <a:prstGeom prst="rect">
              <a:avLst/>
            </a:prstGeom>
            <a:noFill/>
          </p:spPr>
          <p:txBody>
            <a:bodyPr wrap="none" rtlCol="0" anchor="t" anchorCtr="0">
              <a:spAutoFit/>
            </a:bodyPr>
            <a:lstStyle/>
            <a:p>
              <a:pPr algn="ctr"/>
              <a:r>
                <a:rPr lang="en-US" sz="900" dirty="0" smtClean="0">
                  <a:solidFill>
                    <a:srgbClr val="000000"/>
                  </a:solidFill>
                  <a:cs typeface="Arial" panose="020B0604020202020204" pitchFamily="34" charset="0"/>
                </a:rPr>
                <a:t>6</a:t>
              </a:r>
            </a:p>
            <a:p>
              <a:pPr algn="ctr"/>
              <a:endParaRPr lang="en-US" sz="900" dirty="0" smtClean="0">
                <a:solidFill>
                  <a:srgbClr val="000000"/>
                </a:solidFill>
                <a:cs typeface="Arial" panose="020B0604020202020204" pitchFamily="34" charset="0"/>
              </a:endParaRPr>
            </a:p>
            <a:p>
              <a:pPr algn="ctr"/>
              <a:endParaRPr lang="en-US" sz="900" dirty="0" smtClean="0">
                <a:solidFill>
                  <a:srgbClr val="000000"/>
                </a:solidFill>
                <a:cs typeface="Arial" panose="020B0604020202020204" pitchFamily="34" charset="0"/>
              </a:endParaRPr>
            </a:p>
            <a:p>
              <a:pPr algn="ctr"/>
              <a:r>
                <a:rPr lang="en-US" sz="900" dirty="0" smtClean="0">
                  <a:solidFill>
                    <a:srgbClr val="FF6600"/>
                  </a:solidFill>
                  <a:cs typeface="Arial" panose="020B0604020202020204" pitchFamily="34" charset="0"/>
                </a:rPr>
                <a:t>44</a:t>
              </a:r>
            </a:p>
            <a:p>
              <a:pPr algn="ctr"/>
              <a:endParaRPr lang="en-US" sz="900" dirty="0" smtClean="0">
                <a:solidFill>
                  <a:srgbClr val="FF6600"/>
                </a:solidFill>
                <a:cs typeface="Arial" panose="020B0604020202020204" pitchFamily="34" charset="0"/>
              </a:endParaRPr>
            </a:p>
            <a:p>
              <a:pPr algn="ctr"/>
              <a:r>
                <a:rPr lang="en-US" sz="900" dirty="0" smtClean="0">
                  <a:solidFill>
                    <a:srgbClr val="23246D"/>
                  </a:solidFill>
                  <a:cs typeface="Arial" panose="020B0604020202020204" pitchFamily="34" charset="0"/>
                </a:rPr>
                <a:t>42</a:t>
              </a:r>
            </a:p>
            <a:p>
              <a:pPr algn="ctr"/>
              <a:endParaRPr lang="en-US" sz="900" dirty="0" smtClean="0">
                <a:solidFill>
                  <a:srgbClr val="23246D"/>
                </a:solidFill>
                <a:cs typeface="Arial" panose="020B0604020202020204" pitchFamily="34" charset="0"/>
              </a:endParaRPr>
            </a:p>
            <a:p>
              <a:pPr algn="ctr"/>
              <a:r>
                <a:rPr lang="en-US" sz="900" dirty="0" smtClean="0">
                  <a:solidFill>
                    <a:srgbClr val="FFC000"/>
                  </a:solidFill>
                  <a:cs typeface="Arial" panose="020B0604020202020204" pitchFamily="34" charset="0"/>
                </a:rPr>
                <a:t>45</a:t>
              </a:r>
            </a:p>
            <a:p>
              <a:pPr algn="ctr"/>
              <a:endParaRPr lang="en-US" sz="900" dirty="0" smtClean="0">
                <a:solidFill>
                  <a:srgbClr val="23246D"/>
                </a:solidFill>
                <a:cs typeface="Arial" panose="020B0604020202020204" pitchFamily="34" charset="0"/>
              </a:endParaRPr>
            </a:p>
            <a:p>
              <a:pPr algn="ctr"/>
              <a:r>
                <a:rPr lang="en-US" sz="900" dirty="0" smtClean="0">
                  <a:solidFill>
                    <a:schemeClr val="accent1"/>
                  </a:solidFill>
                  <a:cs typeface="Arial" panose="020B0604020202020204" pitchFamily="34" charset="0"/>
                </a:rPr>
                <a:t>36</a:t>
              </a:r>
              <a:endParaRPr lang="en-US" sz="900" dirty="0">
                <a:solidFill>
                  <a:schemeClr val="accent1"/>
                </a:solidFill>
                <a:cs typeface="Arial" panose="020B0604020202020204" pitchFamily="34" charset="0"/>
              </a:endParaRPr>
            </a:p>
          </p:txBody>
        </p:sp>
        <p:sp>
          <p:nvSpPr>
            <p:cNvPr id="103" name="TextBox 102"/>
            <p:cNvSpPr txBox="1"/>
            <p:nvPr/>
          </p:nvSpPr>
          <p:spPr>
            <a:xfrm>
              <a:off x="7705701" y="4837834"/>
              <a:ext cx="312906" cy="1477328"/>
            </a:xfrm>
            <a:prstGeom prst="rect">
              <a:avLst/>
            </a:prstGeom>
            <a:noFill/>
          </p:spPr>
          <p:txBody>
            <a:bodyPr wrap="none" rtlCol="0" anchor="t" anchorCtr="0">
              <a:spAutoFit/>
            </a:bodyPr>
            <a:lstStyle/>
            <a:p>
              <a:pPr algn="ctr"/>
              <a:r>
                <a:rPr lang="en-US" sz="900" dirty="0" smtClean="0">
                  <a:solidFill>
                    <a:srgbClr val="000000"/>
                  </a:solidFill>
                  <a:cs typeface="Arial" panose="020B0604020202020204" pitchFamily="34" charset="0"/>
                </a:rPr>
                <a:t>7</a:t>
              </a:r>
            </a:p>
            <a:p>
              <a:pPr algn="ctr"/>
              <a:endParaRPr lang="en-US" sz="900" dirty="0" smtClean="0">
                <a:solidFill>
                  <a:srgbClr val="000000"/>
                </a:solidFill>
                <a:cs typeface="Arial" panose="020B0604020202020204" pitchFamily="34" charset="0"/>
              </a:endParaRPr>
            </a:p>
            <a:p>
              <a:pPr algn="ctr"/>
              <a:endParaRPr lang="en-US" sz="900" dirty="0" smtClean="0">
                <a:solidFill>
                  <a:srgbClr val="000000"/>
                </a:solidFill>
                <a:cs typeface="Arial" panose="020B0604020202020204" pitchFamily="34" charset="0"/>
              </a:endParaRPr>
            </a:p>
            <a:p>
              <a:pPr algn="ctr"/>
              <a:r>
                <a:rPr lang="en-US" sz="900" dirty="0" smtClean="0">
                  <a:solidFill>
                    <a:srgbClr val="FF6600"/>
                  </a:solidFill>
                  <a:cs typeface="Arial" panose="020B0604020202020204" pitchFamily="34" charset="0"/>
                </a:rPr>
                <a:t>43</a:t>
              </a:r>
            </a:p>
            <a:p>
              <a:pPr algn="ctr"/>
              <a:endParaRPr lang="en-US" sz="900" dirty="0" smtClean="0">
                <a:solidFill>
                  <a:srgbClr val="FF6600"/>
                </a:solidFill>
                <a:cs typeface="Arial" panose="020B0604020202020204" pitchFamily="34" charset="0"/>
              </a:endParaRPr>
            </a:p>
            <a:p>
              <a:pPr algn="ctr"/>
              <a:r>
                <a:rPr lang="en-US" sz="900" dirty="0" smtClean="0">
                  <a:solidFill>
                    <a:srgbClr val="23246D"/>
                  </a:solidFill>
                  <a:cs typeface="Arial" panose="020B0604020202020204" pitchFamily="34" charset="0"/>
                </a:rPr>
                <a:t>40</a:t>
              </a:r>
            </a:p>
            <a:p>
              <a:pPr algn="ctr"/>
              <a:endParaRPr lang="en-US" sz="900" dirty="0" smtClean="0">
                <a:solidFill>
                  <a:srgbClr val="23246D"/>
                </a:solidFill>
                <a:cs typeface="Arial" panose="020B0604020202020204" pitchFamily="34" charset="0"/>
              </a:endParaRPr>
            </a:p>
            <a:p>
              <a:pPr algn="ctr"/>
              <a:r>
                <a:rPr lang="en-US" sz="900" dirty="0" smtClean="0">
                  <a:solidFill>
                    <a:srgbClr val="FFC000"/>
                  </a:solidFill>
                  <a:cs typeface="Arial" panose="020B0604020202020204" pitchFamily="34" charset="0"/>
                </a:rPr>
                <a:t>41</a:t>
              </a:r>
            </a:p>
            <a:p>
              <a:pPr algn="ctr"/>
              <a:endParaRPr lang="en-US" sz="900" dirty="0" smtClean="0">
                <a:solidFill>
                  <a:srgbClr val="23246D"/>
                </a:solidFill>
                <a:cs typeface="Arial" panose="020B0604020202020204" pitchFamily="34" charset="0"/>
              </a:endParaRPr>
            </a:p>
            <a:p>
              <a:pPr algn="ctr"/>
              <a:r>
                <a:rPr lang="en-US" sz="900" dirty="0" smtClean="0">
                  <a:solidFill>
                    <a:schemeClr val="accent1"/>
                  </a:solidFill>
                  <a:cs typeface="Arial" panose="020B0604020202020204" pitchFamily="34" charset="0"/>
                </a:rPr>
                <a:t>33</a:t>
              </a:r>
              <a:endParaRPr lang="en-US" sz="900" dirty="0">
                <a:solidFill>
                  <a:schemeClr val="accent1"/>
                </a:solidFill>
                <a:cs typeface="Arial" panose="020B0604020202020204" pitchFamily="34" charset="0"/>
              </a:endParaRPr>
            </a:p>
          </p:txBody>
        </p:sp>
        <p:sp>
          <p:nvSpPr>
            <p:cNvPr id="104" name="TextBox 103"/>
            <p:cNvSpPr txBox="1"/>
            <p:nvPr/>
          </p:nvSpPr>
          <p:spPr>
            <a:xfrm>
              <a:off x="7976094" y="4837834"/>
              <a:ext cx="312906" cy="1477328"/>
            </a:xfrm>
            <a:prstGeom prst="rect">
              <a:avLst/>
            </a:prstGeom>
            <a:noFill/>
          </p:spPr>
          <p:txBody>
            <a:bodyPr wrap="none" rtlCol="0" anchor="t" anchorCtr="0">
              <a:spAutoFit/>
            </a:bodyPr>
            <a:lstStyle/>
            <a:p>
              <a:pPr algn="ctr"/>
              <a:r>
                <a:rPr lang="en-US" sz="900" dirty="0" smtClean="0">
                  <a:solidFill>
                    <a:srgbClr val="000000"/>
                  </a:solidFill>
                  <a:cs typeface="Arial" panose="020B0604020202020204" pitchFamily="34" charset="0"/>
                </a:rPr>
                <a:t>8</a:t>
              </a:r>
            </a:p>
            <a:p>
              <a:pPr algn="ctr"/>
              <a:endParaRPr lang="en-US" sz="900" dirty="0" smtClean="0">
                <a:solidFill>
                  <a:srgbClr val="000000"/>
                </a:solidFill>
                <a:cs typeface="Arial" panose="020B0604020202020204" pitchFamily="34" charset="0"/>
              </a:endParaRPr>
            </a:p>
            <a:p>
              <a:pPr algn="ctr"/>
              <a:endParaRPr lang="en-US" sz="900" dirty="0" smtClean="0">
                <a:solidFill>
                  <a:srgbClr val="000000"/>
                </a:solidFill>
                <a:cs typeface="Arial" panose="020B0604020202020204" pitchFamily="34" charset="0"/>
              </a:endParaRPr>
            </a:p>
            <a:p>
              <a:pPr algn="ctr"/>
              <a:r>
                <a:rPr lang="en-US" sz="900" dirty="0" smtClean="0">
                  <a:solidFill>
                    <a:srgbClr val="FF6600"/>
                  </a:solidFill>
                  <a:cs typeface="Arial" panose="020B0604020202020204" pitchFamily="34" charset="0"/>
                </a:rPr>
                <a:t>43</a:t>
              </a:r>
            </a:p>
            <a:p>
              <a:pPr algn="ctr"/>
              <a:endParaRPr lang="en-US" sz="900" dirty="0" smtClean="0">
                <a:solidFill>
                  <a:srgbClr val="FF6600"/>
                </a:solidFill>
                <a:cs typeface="Arial" panose="020B0604020202020204" pitchFamily="34" charset="0"/>
              </a:endParaRPr>
            </a:p>
            <a:p>
              <a:pPr algn="ctr"/>
              <a:r>
                <a:rPr lang="en-US" sz="900" dirty="0" smtClean="0">
                  <a:solidFill>
                    <a:srgbClr val="23246D"/>
                  </a:solidFill>
                  <a:cs typeface="Arial" panose="020B0604020202020204" pitchFamily="34" charset="0"/>
                </a:rPr>
                <a:t>38</a:t>
              </a:r>
            </a:p>
            <a:p>
              <a:pPr algn="ctr"/>
              <a:endParaRPr lang="en-US" sz="900" dirty="0" smtClean="0">
                <a:solidFill>
                  <a:srgbClr val="23246D"/>
                </a:solidFill>
                <a:cs typeface="Arial" panose="020B0604020202020204" pitchFamily="34" charset="0"/>
              </a:endParaRPr>
            </a:p>
            <a:p>
              <a:pPr algn="ctr"/>
              <a:r>
                <a:rPr lang="en-US" sz="900" dirty="0" smtClean="0">
                  <a:solidFill>
                    <a:srgbClr val="FFC000"/>
                  </a:solidFill>
                  <a:cs typeface="Arial" panose="020B0604020202020204" pitchFamily="34" charset="0"/>
                </a:rPr>
                <a:t>39</a:t>
              </a:r>
            </a:p>
            <a:p>
              <a:pPr algn="ctr"/>
              <a:endParaRPr lang="en-US" sz="900" dirty="0" smtClean="0">
                <a:solidFill>
                  <a:srgbClr val="23246D"/>
                </a:solidFill>
                <a:cs typeface="Arial" panose="020B0604020202020204" pitchFamily="34" charset="0"/>
              </a:endParaRPr>
            </a:p>
            <a:p>
              <a:pPr algn="ctr"/>
              <a:r>
                <a:rPr lang="en-US" sz="900" dirty="0" smtClean="0">
                  <a:solidFill>
                    <a:schemeClr val="accent1"/>
                  </a:solidFill>
                  <a:cs typeface="Arial" panose="020B0604020202020204" pitchFamily="34" charset="0"/>
                </a:rPr>
                <a:t>29</a:t>
              </a:r>
              <a:endParaRPr lang="en-US" sz="900" dirty="0">
                <a:solidFill>
                  <a:schemeClr val="accent1"/>
                </a:solidFill>
                <a:cs typeface="Arial" panose="020B0604020202020204" pitchFamily="34" charset="0"/>
              </a:endParaRPr>
            </a:p>
          </p:txBody>
        </p:sp>
        <p:sp>
          <p:nvSpPr>
            <p:cNvPr id="105" name="TextBox 104"/>
            <p:cNvSpPr txBox="1"/>
            <p:nvPr/>
          </p:nvSpPr>
          <p:spPr>
            <a:xfrm>
              <a:off x="8232802" y="4837834"/>
              <a:ext cx="312906" cy="1477328"/>
            </a:xfrm>
            <a:prstGeom prst="rect">
              <a:avLst/>
            </a:prstGeom>
            <a:noFill/>
          </p:spPr>
          <p:txBody>
            <a:bodyPr wrap="none" rtlCol="0" anchor="t" anchorCtr="0">
              <a:spAutoFit/>
            </a:bodyPr>
            <a:lstStyle/>
            <a:p>
              <a:pPr algn="ctr"/>
              <a:r>
                <a:rPr lang="en-US" sz="900" dirty="0" smtClean="0">
                  <a:solidFill>
                    <a:srgbClr val="000000"/>
                  </a:solidFill>
                  <a:cs typeface="Arial" panose="020B0604020202020204" pitchFamily="34" charset="0"/>
                </a:rPr>
                <a:t>9</a:t>
              </a:r>
            </a:p>
            <a:p>
              <a:pPr algn="ctr"/>
              <a:endParaRPr lang="en-US" sz="900" dirty="0" smtClean="0">
                <a:solidFill>
                  <a:srgbClr val="000000"/>
                </a:solidFill>
                <a:cs typeface="Arial" panose="020B0604020202020204" pitchFamily="34" charset="0"/>
              </a:endParaRPr>
            </a:p>
            <a:p>
              <a:pPr algn="ctr"/>
              <a:endParaRPr lang="en-US" sz="900" dirty="0" smtClean="0">
                <a:solidFill>
                  <a:srgbClr val="000000"/>
                </a:solidFill>
                <a:cs typeface="Arial" panose="020B0604020202020204" pitchFamily="34" charset="0"/>
              </a:endParaRPr>
            </a:p>
            <a:p>
              <a:pPr algn="ctr"/>
              <a:r>
                <a:rPr lang="en-US" sz="900" dirty="0" smtClean="0">
                  <a:solidFill>
                    <a:srgbClr val="FF6600"/>
                  </a:solidFill>
                  <a:cs typeface="Arial" panose="020B0604020202020204" pitchFamily="34" charset="0"/>
                </a:rPr>
                <a:t>36</a:t>
              </a:r>
            </a:p>
            <a:p>
              <a:pPr algn="ctr"/>
              <a:endParaRPr lang="en-US" sz="900" dirty="0" smtClean="0">
                <a:solidFill>
                  <a:srgbClr val="FF6600"/>
                </a:solidFill>
                <a:cs typeface="Arial" panose="020B0604020202020204" pitchFamily="34" charset="0"/>
              </a:endParaRPr>
            </a:p>
            <a:p>
              <a:pPr algn="ctr"/>
              <a:r>
                <a:rPr lang="en-US" sz="900" dirty="0" smtClean="0">
                  <a:solidFill>
                    <a:srgbClr val="23246D"/>
                  </a:solidFill>
                  <a:cs typeface="Arial" panose="020B0604020202020204" pitchFamily="34" charset="0"/>
                </a:rPr>
                <a:t>35</a:t>
              </a:r>
            </a:p>
            <a:p>
              <a:pPr algn="ctr"/>
              <a:endParaRPr lang="en-US" sz="900" dirty="0" smtClean="0">
                <a:solidFill>
                  <a:srgbClr val="23246D"/>
                </a:solidFill>
                <a:cs typeface="Arial" panose="020B0604020202020204" pitchFamily="34" charset="0"/>
              </a:endParaRPr>
            </a:p>
            <a:p>
              <a:pPr algn="ctr"/>
              <a:r>
                <a:rPr lang="en-US" sz="900" dirty="0" smtClean="0">
                  <a:solidFill>
                    <a:srgbClr val="FFC000"/>
                  </a:solidFill>
                  <a:cs typeface="Arial" panose="020B0604020202020204" pitchFamily="34" charset="0"/>
                </a:rPr>
                <a:t>32</a:t>
              </a:r>
            </a:p>
            <a:p>
              <a:pPr algn="ctr"/>
              <a:endParaRPr lang="en-US" sz="900" dirty="0" smtClean="0">
                <a:solidFill>
                  <a:srgbClr val="23246D"/>
                </a:solidFill>
                <a:cs typeface="Arial" panose="020B0604020202020204" pitchFamily="34" charset="0"/>
              </a:endParaRPr>
            </a:p>
            <a:p>
              <a:pPr algn="ctr"/>
              <a:r>
                <a:rPr lang="en-US" sz="900" dirty="0" smtClean="0">
                  <a:solidFill>
                    <a:schemeClr val="accent1"/>
                  </a:solidFill>
                  <a:cs typeface="Arial" panose="020B0604020202020204" pitchFamily="34" charset="0"/>
                </a:rPr>
                <a:t>21</a:t>
              </a:r>
              <a:endParaRPr lang="en-US" sz="900" dirty="0">
                <a:solidFill>
                  <a:schemeClr val="accent1"/>
                </a:solidFill>
                <a:cs typeface="Arial" panose="020B0604020202020204" pitchFamily="34" charset="0"/>
              </a:endParaRPr>
            </a:p>
          </p:txBody>
        </p:sp>
        <p:sp>
          <p:nvSpPr>
            <p:cNvPr id="106" name="TextBox 105"/>
            <p:cNvSpPr txBox="1"/>
            <p:nvPr/>
          </p:nvSpPr>
          <p:spPr>
            <a:xfrm>
              <a:off x="8499240" y="4837834"/>
              <a:ext cx="312906" cy="1477328"/>
            </a:xfrm>
            <a:prstGeom prst="rect">
              <a:avLst/>
            </a:prstGeom>
            <a:noFill/>
          </p:spPr>
          <p:txBody>
            <a:bodyPr wrap="none" rtlCol="0" anchor="t" anchorCtr="0">
              <a:spAutoFit/>
            </a:bodyPr>
            <a:lstStyle/>
            <a:p>
              <a:pPr algn="ctr"/>
              <a:r>
                <a:rPr lang="en-US" sz="900" dirty="0" smtClean="0">
                  <a:solidFill>
                    <a:srgbClr val="000000"/>
                  </a:solidFill>
                  <a:cs typeface="Arial" panose="020B0604020202020204" pitchFamily="34" charset="0"/>
                </a:rPr>
                <a:t>10</a:t>
              </a:r>
            </a:p>
            <a:p>
              <a:pPr algn="ctr"/>
              <a:endParaRPr lang="en-US" sz="900" dirty="0" smtClean="0">
                <a:solidFill>
                  <a:srgbClr val="000000"/>
                </a:solidFill>
                <a:cs typeface="Arial" panose="020B0604020202020204" pitchFamily="34" charset="0"/>
              </a:endParaRPr>
            </a:p>
            <a:p>
              <a:pPr algn="ctr"/>
              <a:endParaRPr lang="en-US" sz="900" dirty="0" smtClean="0">
                <a:solidFill>
                  <a:srgbClr val="000000"/>
                </a:solidFill>
                <a:cs typeface="Arial" panose="020B0604020202020204" pitchFamily="34" charset="0"/>
              </a:endParaRPr>
            </a:p>
            <a:p>
              <a:pPr algn="ctr"/>
              <a:r>
                <a:rPr lang="en-US" sz="900" dirty="0" smtClean="0">
                  <a:solidFill>
                    <a:srgbClr val="FF6600"/>
                  </a:solidFill>
                  <a:cs typeface="Arial" panose="020B0604020202020204" pitchFamily="34" charset="0"/>
                </a:rPr>
                <a:t>30</a:t>
              </a:r>
            </a:p>
            <a:p>
              <a:pPr algn="ctr"/>
              <a:endParaRPr lang="en-US" sz="900" dirty="0" smtClean="0">
                <a:solidFill>
                  <a:srgbClr val="FF6600"/>
                </a:solidFill>
                <a:cs typeface="Arial" panose="020B0604020202020204" pitchFamily="34" charset="0"/>
              </a:endParaRPr>
            </a:p>
            <a:p>
              <a:pPr algn="ctr"/>
              <a:r>
                <a:rPr lang="en-US" sz="900" dirty="0" smtClean="0">
                  <a:solidFill>
                    <a:srgbClr val="23246D"/>
                  </a:solidFill>
                  <a:cs typeface="Arial" panose="020B0604020202020204" pitchFamily="34" charset="0"/>
                </a:rPr>
                <a:t>31</a:t>
              </a:r>
            </a:p>
            <a:p>
              <a:pPr algn="ctr"/>
              <a:endParaRPr lang="en-US" sz="900" dirty="0" smtClean="0">
                <a:solidFill>
                  <a:srgbClr val="23246D"/>
                </a:solidFill>
                <a:cs typeface="Arial" panose="020B0604020202020204" pitchFamily="34" charset="0"/>
              </a:endParaRPr>
            </a:p>
            <a:p>
              <a:pPr algn="ctr"/>
              <a:r>
                <a:rPr lang="en-US" sz="900" dirty="0" smtClean="0">
                  <a:solidFill>
                    <a:srgbClr val="FFC000"/>
                  </a:solidFill>
                  <a:cs typeface="Arial" panose="020B0604020202020204" pitchFamily="34" charset="0"/>
                </a:rPr>
                <a:t>24</a:t>
              </a:r>
            </a:p>
            <a:p>
              <a:pPr algn="ctr"/>
              <a:endParaRPr lang="en-US" sz="900" dirty="0" smtClean="0">
                <a:solidFill>
                  <a:srgbClr val="23246D"/>
                </a:solidFill>
                <a:cs typeface="Arial" panose="020B0604020202020204" pitchFamily="34" charset="0"/>
              </a:endParaRPr>
            </a:p>
            <a:p>
              <a:pPr algn="ctr"/>
              <a:r>
                <a:rPr lang="en-US" sz="900" dirty="0" smtClean="0">
                  <a:solidFill>
                    <a:schemeClr val="accent1"/>
                  </a:solidFill>
                  <a:cs typeface="Arial" panose="020B0604020202020204" pitchFamily="34" charset="0"/>
                </a:rPr>
                <a:t>20</a:t>
              </a:r>
              <a:endParaRPr lang="en-US" sz="900" dirty="0">
                <a:solidFill>
                  <a:schemeClr val="accent1"/>
                </a:solidFill>
                <a:cs typeface="Arial" panose="020B0604020202020204" pitchFamily="34" charset="0"/>
              </a:endParaRPr>
            </a:p>
          </p:txBody>
        </p:sp>
        <p:sp>
          <p:nvSpPr>
            <p:cNvPr id="107" name="TextBox 106"/>
            <p:cNvSpPr txBox="1"/>
            <p:nvPr/>
          </p:nvSpPr>
          <p:spPr>
            <a:xfrm>
              <a:off x="4633410" y="5253332"/>
              <a:ext cx="902811" cy="1200329"/>
            </a:xfrm>
            <a:prstGeom prst="rect">
              <a:avLst/>
            </a:prstGeom>
            <a:noFill/>
          </p:spPr>
          <p:txBody>
            <a:bodyPr wrap="none" rtlCol="0">
              <a:spAutoFit/>
            </a:bodyPr>
            <a:lstStyle/>
            <a:p>
              <a:pPr algn="r"/>
              <a:r>
                <a:rPr lang="en-US" sz="900" dirty="0" smtClean="0">
                  <a:solidFill>
                    <a:srgbClr val="FF6600"/>
                  </a:solidFill>
                </a:rPr>
                <a:t>NACT + RHT</a:t>
              </a:r>
            </a:p>
            <a:p>
              <a:pPr algn="r"/>
              <a:r>
                <a:rPr lang="en-US" sz="900" dirty="0" smtClean="0">
                  <a:solidFill>
                    <a:srgbClr val="FF6600"/>
                  </a:solidFill>
                </a:rPr>
                <a:t>Extremity</a:t>
              </a:r>
            </a:p>
            <a:p>
              <a:pPr algn="r"/>
              <a:r>
                <a:rPr lang="en-US" sz="900" dirty="0" smtClean="0">
                  <a:solidFill>
                    <a:srgbClr val="23246D"/>
                  </a:solidFill>
                </a:rPr>
                <a:t>NACT alone</a:t>
              </a:r>
            </a:p>
            <a:p>
              <a:pPr algn="r"/>
              <a:r>
                <a:rPr lang="en-US" sz="900" dirty="0" smtClean="0">
                  <a:solidFill>
                    <a:srgbClr val="23246D"/>
                  </a:solidFill>
                </a:rPr>
                <a:t>Extremity</a:t>
              </a:r>
            </a:p>
            <a:p>
              <a:pPr algn="r"/>
              <a:r>
                <a:rPr lang="en-US" sz="900" dirty="0" smtClean="0">
                  <a:solidFill>
                    <a:srgbClr val="FFC000"/>
                  </a:solidFill>
                </a:rPr>
                <a:t>NACT + RHT</a:t>
              </a:r>
            </a:p>
            <a:p>
              <a:pPr algn="r"/>
              <a:r>
                <a:rPr lang="en-US" sz="900" dirty="0" smtClean="0">
                  <a:solidFill>
                    <a:srgbClr val="FFC000"/>
                  </a:solidFill>
                </a:rPr>
                <a:t>Non-extremity</a:t>
              </a:r>
            </a:p>
            <a:p>
              <a:pPr algn="r"/>
              <a:r>
                <a:rPr lang="en-US" sz="900" dirty="0" smtClean="0">
                  <a:solidFill>
                    <a:schemeClr val="accent1"/>
                  </a:solidFill>
                </a:rPr>
                <a:t>NACT alone</a:t>
              </a:r>
            </a:p>
            <a:p>
              <a:pPr algn="r"/>
              <a:r>
                <a:rPr lang="en-US" sz="900" dirty="0" smtClean="0">
                  <a:solidFill>
                    <a:schemeClr val="accent1"/>
                  </a:solidFill>
                </a:rPr>
                <a:t>Non-extremity</a:t>
              </a:r>
              <a:endParaRPr lang="en-US" sz="900" dirty="0">
                <a:solidFill>
                  <a:schemeClr val="accent1"/>
                </a:solidFill>
              </a:endParaRPr>
            </a:p>
          </p:txBody>
        </p:sp>
        <p:sp>
          <p:nvSpPr>
            <p:cNvPr id="108" name="TextBox 107"/>
            <p:cNvSpPr txBox="1"/>
            <p:nvPr/>
          </p:nvSpPr>
          <p:spPr>
            <a:xfrm>
              <a:off x="5396028" y="4976333"/>
              <a:ext cx="524503" cy="1338828"/>
            </a:xfrm>
            <a:prstGeom prst="rect">
              <a:avLst/>
            </a:prstGeom>
            <a:noFill/>
          </p:spPr>
          <p:txBody>
            <a:bodyPr wrap="none" rtlCol="0">
              <a:spAutoFit/>
            </a:bodyPr>
            <a:lstStyle/>
            <a:p>
              <a:pPr algn="ctr"/>
              <a:r>
                <a:rPr lang="en-US" sz="900" dirty="0" smtClean="0"/>
                <a:t>No. of</a:t>
              </a:r>
            </a:p>
            <a:p>
              <a:pPr algn="ctr"/>
              <a:r>
                <a:rPr lang="en-US" sz="900" dirty="0" smtClean="0"/>
                <a:t>events</a:t>
              </a:r>
            </a:p>
            <a:p>
              <a:pPr algn="ctr"/>
              <a:r>
                <a:rPr lang="en-US" sz="900" dirty="0" smtClean="0">
                  <a:solidFill>
                    <a:srgbClr val="FF6600"/>
                  </a:solidFill>
                </a:rPr>
                <a:t>22</a:t>
              </a:r>
            </a:p>
            <a:p>
              <a:pPr algn="ctr"/>
              <a:endParaRPr lang="en-US" sz="900" dirty="0" smtClean="0">
                <a:solidFill>
                  <a:srgbClr val="FF6600"/>
                </a:solidFill>
              </a:endParaRPr>
            </a:p>
            <a:p>
              <a:pPr algn="ctr"/>
              <a:r>
                <a:rPr lang="en-US" sz="900" dirty="0" smtClean="0">
                  <a:solidFill>
                    <a:srgbClr val="23246D"/>
                  </a:solidFill>
                </a:rPr>
                <a:t>31</a:t>
              </a:r>
            </a:p>
            <a:p>
              <a:pPr algn="ctr"/>
              <a:endParaRPr lang="en-US" sz="900" dirty="0" smtClean="0">
                <a:solidFill>
                  <a:srgbClr val="23246D"/>
                </a:solidFill>
              </a:endParaRPr>
            </a:p>
            <a:p>
              <a:pPr algn="ctr"/>
              <a:r>
                <a:rPr lang="en-US" sz="900" dirty="0" smtClean="0">
                  <a:solidFill>
                    <a:srgbClr val="FFC000"/>
                  </a:solidFill>
                </a:rPr>
                <a:t>55</a:t>
              </a:r>
            </a:p>
            <a:p>
              <a:pPr algn="ctr"/>
              <a:endParaRPr lang="en-US" sz="900" dirty="0" smtClean="0">
                <a:solidFill>
                  <a:srgbClr val="23246D"/>
                </a:solidFill>
              </a:endParaRPr>
            </a:p>
            <a:p>
              <a:pPr algn="ctr"/>
              <a:r>
                <a:rPr lang="en-US" sz="900" dirty="0" smtClean="0">
                  <a:solidFill>
                    <a:schemeClr val="accent1"/>
                  </a:solidFill>
                </a:rPr>
                <a:t>66</a:t>
              </a:r>
              <a:endParaRPr lang="en-US" sz="900" dirty="0">
                <a:solidFill>
                  <a:schemeClr val="accent1"/>
                </a:solidFill>
              </a:endParaRPr>
            </a:p>
          </p:txBody>
        </p:sp>
        <p:sp>
          <p:nvSpPr>
            <p:cNvPr id="109" name="TextBox 108"/>
            <p:cNvSpPr txBox="1"/>
            <p:nvPr/>
          </p:nvSpPr>
          <p:spPr>
            <a:xfrm>
              <a:off x="5860376" y="5110499"/>
              <a:ext cx="704039" cy="230832"/>
            </a:xfrm>
            <a:prstGeom prst="rect">
              <a:avLst/>
            </a:prstGeom>
            <a:noFill/>
          </p:spPr>
          <p:txBody>
            <a:bodyPr wrap="none" rtlCol="0">
              <a:spAutoFit/>
            </a:bodyPr>
            <a:lstStyle/>
            <a:p>
              <a:pPr algn="ctr"/>
              <a:r>
                <a:rPr lang="en-US" sz="900" dirty="0" smtClean="0"/>
                <a:t>No. at risk</a:t>
              </a:r>
              <a:endParaRPr lang="en-US" sz="900" dirty="0"/>
            </a:p>
          </p:txBody>
        </p:sp>
        <p:sp>
          <p:nvSpPr>
            <p:cNvPr id="110" name="TextBox 109"/>
            <p:cNvSpPr txBox="1"/>
            <p:nvPr/>
          </p:nvSpPr>
          <p:spPr>
            <a:xfrm>
              <a:off x="7530040" y="2365631"/>
              <a:ext cx="1537600" cy="923330"/>
            </a:xfrm>
            <a:prstGeom prst="rect">
              <a:avLst/>
            </a:prstGeom>
            <a:noFill/>
          </p:spPr>
          <p:txBody>
            <a:bodyPr wrap="none" rtlCol="0">
              <a:spAutoFit/>
            </a:bodyPr>
            <a:lstStyle/>
            <a:p>
              <a:r>
                <a:rPr lang="en-US" sz="900" dirty="0" smtClean="0"/>
                <a:t>Extremity</a:t>
              </a:r>
            </a:p>
            <a:p>
              <a:r>
                <a:rPr lang="en-US" sz="900" dirty="0" smtClean="0"/>
                <a:t>HR for death</a:t>
              </a:r>
              <a:br>
                <a:rPr lang="en-US" sz="900" dirty="0" smtClean="0"/>
              </a:br>
              <a:r>
                <a:rPr lang="en-US" sz="900" dirty="0" smtClean="0"/>
                <a:t>of disease or its treatment</a:t>
              </a:r>
            </a:p>
            <a:p>
              <a:r>
                <a:rPr lang="en-US" sz="900" dirty="0" smtClean="0"/>
                <a:t>with NACT + RHT:</a:t>
              </a:r>
            </a:p>
            <a:p>
              <a:r>
                <a:rPr lang="en-US" sz="900" dirty="0" smtClean="0"/>
                <a:t>0.74 (95%CI 0.43, 1.29)</a:t>
              </a:r>
              <a:br>
                <a:rPr lang="en-US" sz="900" dirty="0" smtClean="0"/>
              </a:br>
              <a:r>
                <a:rPr lang="en-US" sz="900" dirty="0" smtClean="0"/>
                <a:t>Log-rank p=0.29</a:t>
              </a:r>
              <a:endParaRPr lang="en-US" sz="900" dirty="0"/>
            </a:p>
          </p:txBody>
        </p:sp>
        <p:sp>
          <p:nvSpPr>
            <p:cNvPr id="111" name="TextBox 110"/>
            <p:cNvSpPr txBox="1"/>
            <p:nvPr/>
          </p:nvSpPr>
          <p:spPr>
            <a:xfrm>
              <a:off x="6169010" y="3894001"/>
              <a:ext cx="1511952" cy="923330"/>
            </a:xfrm>
            <a:prstGeom prst="rect">
              <a:avLst/>
            </a:prstGeom>
            <a:noFill/>
          </p:spPr>
          <p:txBody>
            <a:bodyPr wrap="none" rtlCol="0">
              <a:spAutoFit/>
            </a:bodyPr>
            <a:lstStyle/>
            <a:p>
              <a:r>
                <a:rPr lang="en-US" sz="900" dirty="0" smtClean="0"/>
                <a:t>Non-extremity</a:t>
              </a:r>
            </a:p>
            <a:p>
              <a:r>
                <a:rPr lang="en-US" sz="900" dirty="0" smtClean="0"/>
                <a:t>HR for death</a:t>
              </a:r>
              <a:br>
                <a:rPr lang="en-US" sz="900" dirty="0" smtClean="0"/>
              </a:br>
              <a:r>
                <a:rPr lang="en-US" sz="900" dirty="0" smtClean="0"/>
                <a:t>of disease or its treatment</a:t>
              </a:r>
            </a:p>
            <a:p>
              <a:r>
                <a:rPr lang="en-US" sz="900" dirty="0" smtClean="0"/>
                <a:t>with NACT + RHT:</a:t>
              </a:r>
            </a:p>
            <a:p>
              <a:r>
                <a:rPr lang="en-US" sz="900" dirty="0" smtClean="0"/>
                <a:t>0.72 (95%CI 0.50, 1.03)</a:t>
              </a:r>
              <a:br>
                <a:rPr lang="en-US" sz="900" dirty="0" smtClean="0"/>
              </a:br>
              <a:r>
                <a:rPr lang="en-US" sz="900" dirty="0" smtClean="0"/>
                <a:t>Log-rank p=0.071</a:t>
              </a:r>
              <a:endParaRPr lang="en-US" sz="900" dirty="0"/>
            </a:p>
          </p:txBody>
        </p:sp>
        <p:sp>
          <p:nvSpPr>
            <p:cNvPr id="112" name="TextBox 111"/>
            <p:cNvSpPr txBox="1"/>
            <p:nvPr/>
          </p:nvSpPr>
          <p:spPr>
            <a:xfrm rot="16200000">
              <a:off x="4924014" y="3610547"/>
              <a:ext cx="1140056" cy="230832"/>
            </a:xfrm>
            <a:prstGeom prst="rect">
              <a:avLst/>
            </a:prstGeom>
            <a:noFill/>
          </p:spPr>
          <p:txBody>
            <a:bodyPr wrap="none" rtlCol="0">
              <a:spAutoFit/>
            </a:bodyPr>
            <a:lstStyle/>
            <a:p>
              <a:pPr algn="ctr" fontAlgn="base">
                <a:spcBef>
                  <a:spcPct val="0"/>
                </a:spcBef>
                <a:spcAft>
                  <a:spcPct val="0"/>
                </a:spcAft>
              </a:pPr>
              <a:r>
                <a:rPr lang="en-US" sz="900" dirty="0" smtClean="0">
                  <a:solidFill>
                    <a:srgbClr val="000000"/>
                  </a:solidFill>
                  <a:cs typeface="Arial" panose="020B0604020202020204" pitchFamily="34" charset="0"/>
                </a:rPr>
                <a:t>Overall survival, %</a:t>
              </a:r>
              <a:endParaRPr lang="en-US" sz="900" dirty="0">
                <a:solidFill>
                  <a:srgbClr val="000000"/>
                </a:solidFill>
                <a:cs typeface="Arial" panose="020B0604020202020204" pitchFamily="34" charset="0"/>
              </a:endParaRPr>
            </a:p>
          </p:txBody>
        </p:sp>
        <p:cxnSp>
          <p:nvCxnSpPr>
            <p:cNvPr id="113" name="Straight Connector 112"/>
            <p:cNvCxnSpPr/>
            <p:nvPr/>
          </p:nvCxnSpPr>
          <p:spPr>
            <a:xfrm>
              <a:off x="4521967" y="5380062"/>
              <a:ext cx="178544" cy="0"/>
            </a:xfrm>
            <a:prstGeom prst="line">
              <a:avLst/>
            </a:pr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14" name="Straight Connector 113"/>
            <p:cNvCxnSpPr/>
            <p:nvPr/>
          </p:nvCxnSpPr>
          <p:spPr>
            <a:xfrm>
              <a:off x="4521967" y="5645443"/>
              <a:ext cx="178544" cy="0"/>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15" name="Straight Connector 114"/>
            <p:cNvCxnSpPr/>
            <p:nvPr/>
          </p:nvCxnSpPr>
          <p:spPr>
            <a:xfrm>
              <a:off x="4521967" y="5927483"/>
              <a:ext cx="178544" cy="0"/>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16" name="Straight Connector 115"/>
            <p:cNvCxnSpPr/>
            <p:nvPr/>
          </p:nvCxnSpPr>
          <p:spPr>
            <a:xfrm>
              <a:off x="4521967" y="6192864"/>
              <a:ext cx="178544" cy="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cxnSp>
        <p:grpSp>
          <p:nvGrpSpPr>
            <p:cNvPr id="117" name="Group 116"/>
            <p:cNvGrpSpPr/>
            <p:nvPr/>
          </p:nvGrpSpPr>
          <p:grpSpPr>
            <a:xfrm>
              <a:off x="6005046" y="2706689"/>
              <a:ext cx="2592000" cy="724139"/>
              <a:chOff x="3600450" y="3157538"/>
              <a:chExt cx="1933575" cy="545965"/>
            </a:xfrm>
          </p:grpSpPr>
          <p:sp>
            <p:nvSpPr>
              <p:cNvPr id="130" name="Line 44"/>
              <p:cNvSpPr>
                <a:spLocks noChangeShapeType="1"/>
              </p:cNvSpPr>
              <p:nvPr/>
            </p:nvSpPr>
            <p:spPr bwMode="auto">
              <a:xfrm>
                <a:off x="4257675" y="3490913"/>
                <a:ext cx="0" cy="57150"/>
              </a:xfrm>
              <a:prstGeom prst="line">
                <a:avLst/>
              </a:pr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1" name="Line 45"/>
              <p:cNvSpPr>
                <a:spLocks noChangeShapeType="1"/>
              </p:cNvSpPr>
              <p:nvPr/>
            </p:nvSpPr>
            <p:spPr bwMode="auto">
              <a:xfrm>
                <a:off x="5353050" y="3643313"/>
                <a:ext cx="0" cy="57150"/>
              </a:xfrm>
              <a:prstGeom prst="line">
                <a:avLst/>
              </a:pr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2" name="Line 46"/>
              <p:cNvSpPr>
                <a:spLocks noChangeShapeType="1"/>
              </p:cNvSpPr>
              <p:nvPr/>
            </p:nvSpPr>
            <p:spPr bwMode="auto">
              <a:xfrm>
                <a:off x="5162550" y="3576638"/>
                <a:ext cx="0" cy="57150"/>
              </a:xfrm>
              <a:prstGeom prst="line">
                <a:avLst/>
              </a:pr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3" name="Line 47"/>
              <p:cNvSpPr>
                <a:spLocks noChangeShapeType="1"/>
              </p:cNvSpPr>
              <p:nvPr/>
            </p:nvSpPr>
            <p:spPr bwMode="auto">
              <a:xfrm>
                <a:off x="5514975" y="3655878"/>
                <a:ext cx="0" cy="47625"/>
              </a:xfrm>
              <a:prstGeom prst="line">
                <a:avLst/>
              </a:pr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 name="Line 48"/>
              <p:cNvSpPr>
                <a:spLocks noChangeShapeType="1"/>
              </p:cNvSpPr>
              <p:nvPr/>
            </p:nvSpPr>
            <p:spPr bwMode="auto">
              <a:xfrm>
                <a:off x="4448175" y="3519488"/>
                <a:ext cx="0" cy="57150"/>
              </a:xfrm>
              <a:prstGeom prst="line">
                <a:avLst/>
              </a:pr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49"/>
              <p:cNvSpPr>
                <a:spLocks/>
              </p:cNvSpPr>
              <p:nvPr/>
            </p:nvSpPr>
            <p:spPr bwMode="auto">
              <a:xfrm>
                <a:off x="3600450" y="3157538"/>
                <a:ext cx="1933575" cy="514350"/>
              </a:xfrm>
              <a:custGeom>
                <a:avLst/>
                <a:gdLst>
                  <a:gd name="T0" fmla="*/ 203 w 203"/>
                  <a:gd name="T1" fmla="*/ 54 h 54"/>
                  <a:gd name="T2" fmla="*/ 178 w 203"/>
                  <a:gd name="T3" fmla="*/ 54 h 54"/>
                  <a:gd name="T4" fmla="*/ 178 w 203"/>
                  <a:gd name="T5" fmla="*/ 51 h 54"/>
                  <a:gd name="T6" fmla="*/ 165 w 203"/>
                  <a:gd name="T7" fmla="*/ 51 h 54"/>
                  <a:gd name="T8" fmla="*/ 165 w 203"/>
                  <a:gd name="T9" fmla="*/ 47 h 54"/>
                  <a:gd name="T10" fmla="*/ 128 w 203"/>
                  <a:gd name="T11" fmla="*/ 47 h 54"/>
                  <a:gd name="T12" fmla="*/ 128 w 203"/>
                  <a:gd name="T13" fmla="*/ 44 h 54"/>
                  <a:gd name="T14" fmla="*/ 111 w 203"/>
                  <a:gd name="T15" fmla="*/ 44 h 54"/>
                  <a:gd name="T16" fmla="*/ 111 w 203"/>
                  <a:gd name="T17" fmla="*/ 41 h 54"/>
                  <a:gd name="T18" fmla="*/ 79 w 203"/>
                  <a:gd name="T19" fmla="*/ 41 h 54"/>
                  <a:gd name="T20" fmla="*/ 79 w 203"/>
                  <a:gd name="T21" fmla="*/ 38 h 54"/>
                  <a:gd name="T22" fmla="*/ 66 w 203"/>
                  <a:gd name="T23" fmla="*/ 38 h 54"/>
                  <a:gd name="T24" fmla="*/ 66 w 203"/>
                  <a:gd name="T25" fmla="*/ 34 h 54"/>
                  <a:gd name="T26" fmla="*/ 64 w 203"/>
                  <a:gd name="T27" fmla="*/ 34 h 54"/>
                  <a:gd name="T28" fmla="*/ 64 w 203"/>
                  <a:gd name="T29" fmla="*/ 31 h 54"/>
                  <a:gd name="T30" fmla="*/ 58 w 203"/>
                  <a:gd name="T31" fmla="*/ 31 h 54"/>
                  <a:gd name="T32" fmla="*/ 58 w 203"/>
                  <a:gd name="T33" fmla="*/ 29 h 54"/>
                  <a:gd name="T34" fmla="*/ 55 w 203"/>
                  <a:gd name="T35" fmla="*/ 29 h 54"/>
                  <a:gd name="T36" fmla="*/ 55 w 203"/>
                  <a:gd name="T37" fmla="*/ 27 h 54"/>
                  <a:gd name="T38" fmla="*/ 52 w 203"/>
                  <a:gd name="T39" fmla="*/ 27 h 54"/>
                  <a:gd name="T40" fmla="*/ 52 w 203"/>
                  <a:gd name="T41" fmla="*/ 25 h 54"/>
                  <a:gd name="T42" fmla="*/ 49 w 203"/>
                  <a:gd name="T43" fmla="*/ 25 h 54"/>
                  <a:gd name="T44" fmla="*/ 49 w 203"/>
                  <a:gd name="T45" fmla="*/ 22 h 54"/>
                  <a:gd name="T46" fmla="*/ 45 w 203"/>
                  <a:gd name="T47" fmla="*/ 22 h 54"/>
                  <a:gd name="T48" fmla="*/ 45 w 203"/>
                  <a:gd name="T49" fmla="*/ 20 h 54"/>
                  <a:gd name="T50" fmla="*/ 36 w 203"/>
                  <a:gd name="T51" fmla="*/ 20 h 54"/>
                  <a:gd name="T52" fmla="*/ 36 w 203"/>
                  <a:gd name="T53" fmla="*/ 17 h 54"/>
                  <a:gd name="T54" fmla="*/ 28 w 203"/>
                  <a:gd name="T55" fmla="*/ 17 h 54"/>
                  <a:gd name="T56" fmla="*/ 28 w 203"/>
                  <a:gd name="T57" fmla="*/ 14 h 54"/>
                  <a:gd name="T58" fmla="*/ 23 w 203"/>
                  <a:gd name="T59" fmla="*/ 14 h 54"/>
                  <a:gd name="T60" fmla="*/ 23 w 203"/>
                  <a:gd name="T61" fmla="*/ 12 h 54"/>
                  <a:gd name="T62" fmla="*/ 22 w 203"/>
                  <a:gd name="T63" fmla="*/ 12 h 54"/>
                  <a:gd name="T64" fmla="*/ 22 w 203"/>
                  <a:gd name="T65" fmla="*/ 5 h 54"/>
                  <a:gd name="T66" fmla="*/ 18 w 203"/>
                  <a:gd name="T67" fmla="*/ 5 h 54"/>
                  <a:gd name="T68" fmla="*/ 18 w 203"/>
                  <a:gd name="T69" fmla="*/ 2 h 54"/>
                  <a:gd name="T70" fmla="*/ 14 w 203"/>
                  <a:gd name="T71" fmla="*/ 2 h 54"/>
                  <a:gd name="T72" fmla="*/ 14 w 203"/>
                  <a:gd name="T73" fmla="*/ 0 h 54"/>
                  <a:gd name="T74" fmla="*/ 0 w 203"/>
                  <a:gd name="T7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3" h="54">
                    <a:moveTo>
                      <a:pt x="203" y="54"/>
                    </a:moveTo>
                    <a:lnTo>
                      <a:pt x="178" y="54"/>
                    </a:lnTo>
                    <a:lnTo>
                      <a:pt x="178" y="51"/>
                    </a:lnTo>
                    <a:lnTo>
                      <a:pt x="165" y="51"/>
                    </a:lnTo>
                    <a:lnTo>
                      <a:pt x="165" y="47"/>
                    </a:lnTo>
                    <a:lnTo>
                      <a:pt x="128" y="47"/>
                    </a:lnTo>
                    <a:lnTo>
                      <a:pt x="128" y="44"/>
                    </a:lnTo>
                    <a:lnTo>
                      <a:pt x="111" y="44"/>
                    </a:lnTo>
                    <a:lnTo>
                      <a:pt x="111" y="41"/>
                    </a:lnTo>
                    <a:lnTo>
                      <a:pt x="79" y="41"/>
                    </a:lnTo>
                    <a:lnTo>
                      <a:pt x="79" y="38"/>
                    </a:lnTo>
                    <a:lnTo>
                      <a:pt x="66" y="38"/>
                    </a:lnTo>
                    <a:lnTo>
                      <a:pt x="66" y="34"/>
                    </a:lnTo>
                    <a:lnTo>
                      <a:pt x="64" y="34"/>
                    </a:lnTo>
                    <a:lnTo>
                      <a:pt x="64" y="31"/>
                    </a:lnTo>
                    <a:lnTo>
                      <a:pt x="58" y="31"/>
                    </a:lnTo>
                    <a:lnTo>
                      <a:pt x="58" y="29"/>
                    </a:lnTo>
                    <a:lnTo>
                      <a:pt x="55" y="29"/>
                    </a:lnTo>
                    <a:lnTo>
                      <a:pt x="55" y="27"/>
                    </a:lnTo>
                    <a:lnTo>
                      <a:pt x="52" y="27"/>
                    </a:lnTo>
                    <a:lnTo>
                      <a:pt x="52" y="25"/>
                    </a:lnTo>
                    <a:lnTo>
                      <a:pt x="49" y="25"/>
                    </a:lnTo>
                    <a:lnTo>
                      <a:pt x="49" y="22"/>
                    </a:lnTo>
                    <a:lnTo>
                      <a:pt x="45" y="22"/>
                    </a:lnTo>
                    <a:lnTo>
                      <a:pt x="45" y="20"/>
                    </a:lnTo>
                    <a:lnTo>
                      <a:pt x="36" y="20"/>
                    </a:lnTo>
                    <a:lnTo>
                      <a:pt x="36" y="17"/>
                    </a:lnTo>
                    <a:lnTo>
                      <a:pt x="28" y="17"/>
                    </a:lnTo>
                    <a:lnTo>
                      <a:pt x="28" y="14"/>
                    </a:lnTo>
                    <a:lnTo>
                      <a:pt x="23" y="14"/>
                    </a:lnTo>
                    <a:lnTo>
                      <a:pt x="23" y="12"/>
                    </a:lnTo>
                    <a:lnTo>
                      <a:pt x="22" y="12"/>
                    </a:lnTo>
                    <a:lnTo>
                      <a:pt x="22" y="5"/>
                    </a:lnTo>
                    <a:lnTo>
                      <a:pt x="18" y="5"/>
                    </a:lnTo>
                    <a:lnTo>
                      <a:pt x="18" y="2"/>
                    </a:lnTo>
                    <a:lnTo>
                      <a:pt x="14" y="2"/>
                    </a:lnTo>
                    <a:lnTo>
                      <a:pt x="14" y="0"/>
                    </a:lnTo>
                    <a:lnTo>
                      <a:pt x="0" y="0"/>
                    </a:lnTo>
                  </a:path>
                </a:pathLst>
              </a:cu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8" name="Group 117"/>
            <p:cNvGrpSpPr/>
            <p:nvPr/>
          </p:nvGrpSpPr>
          <p:grpSpPr>
            <a:xfrm>
              <a:off x="6005045" y="2706684"/>
              <a:ext cx="2592000" cy="916507"/>
              <a:chOff x="3600450" y="3090863"/>
              <a:chExt cx="1943100" cy="687090"/>
            </a:xfrm>
          </p:grpSpPr>
          <p:sp>
            <p:nvSpPr>
              <p:cNvPr id="125" name="Line 51"/>
              <p:cNvSpPr>
                <a:spLocks noChangeShapeType="1"/>
              </p:cNvSpPr>
              <p:nvPr/>
            </p:nvSpPr>
            <p:spPr bwMode="auto">
              <a:xfrm>
                <a:off x="5353050" y="3720803"/>
                <a:ext cx="0" cy="57150"/>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6" name="Line 52"/>
              <p:cNvSpPr>
                <a:spLocks noChangeShapeType="1"/>
              </p:cNvSpPr>
              <p:nvPr/>
            </p:nvSpPr>
            <p:spPr bwMode="auto">
              <a:xfrm>
                <a:off x="5086350" y="3681413"/>
                <a:ext cx="0" cy="57150"/>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7" name="Line 53"/>
              <p:cNvSpPr>
                <a:spLocks noChangeShapeType="1"/>
              </p:cNvSpPr>
              <p:nvPr/>
            </p:nvSpPr>
            <p:spPr bwMode="auto">
              <a:xfrm>
                <a:off x="4819650" y="3681413"/>
                <a:ext cx="0" cy="57150"/>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8" name="Line 54"/>
              <p:cNvSpPr>
                <a:spLocks noChangeShapeType="1"/>
              </p:cNvSpPr>
              <p:nvPr/>
            </p:nvSpPr>
            <p:spPr bwMode="auto">
              <a:xfrm>
                <a:off x="5524500" y="3720803"/>
                <a:ext cx="0" cy="57150"/>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9" name="Freeform 55"/>
              <p:cNvSpPr>
                <a:spLocks/>
              </p:cNvSpPr>
              <p:nvPr/>
            </p:nvSpPr>
            <p:spPr bwMode="auto">
              <a:xfrm>
                <a:off x="3600450" y="3090863"/>
                <a:ext cx="1943100" cy="657225"/>
              </a:xfrm>
              <a:custGeom>
                <a:avLst/>
                <a:gdLst>
                  <a:gd name="T0" fmla="*/ 204 w 204"/>
                  <a:gd name="T1" fmla="*/ 69 h 69"/>
                  <a:gd name="T2" fmla="*/ 160 w 204"/>
                  <a:gd name="T3" fmla="*/ 69 h 69"/>
                  <a:gd name="T4" fmla="*/ 160 w 204"/>
                  <a:gd name="T5" fmla="*/ 65 h 69"/>
                  <a:gd name="T6" fmla="*/ 103 w 204"/>
                  <a:gd name="T7" fmla="*/ 65 h 69"/>
                  <a:gd name="T8" fmla="*/ 103 w 204"/>
                  <a:gd name="T9" fmla="*/ 62 h 69"/>
                  <a:gd name="T10" fmla="*/ 98 w 204"/>
                  <a:gd name="T11" fmla="*/ 62 h 69"/>
                  <a:gd name="T12" fmla="*/ 98 w 204"/>
                  <a:gd name="T13" fmla="*/ 59 h 69"/>
                  <a:gd name="T14" fmla="*/ 92 w 204"/>
                  <a:gd name="T15" fmla="*/ 59 h 69"/>
                  <a:gd name="T16" fmla="*/ 92 w 204"/>
                  <a:gd name="T17" fmla="*/ 57 h 69"/>
                  <a:gd name="T18" fmla="*/ 88 w 204"/>
                  <a:gd name="T19" fmla="*/ 57 h 69"/>
                  <a:gd name="T20" fmla="*/ 88 w 204"/>
                  <a:gd name="T21" fmla="*/ 54 h 69"/>
                  <a:gd name="T22" fmla="*/ 79 w 204"/>
                  <a:gd name="T23" fmla="*/ 54 h 69"/>
                  <a:gd name="T24" fmla="*/ 79 w 204"/>
                  <a:gd name="T25" fmla="*/ 52 h 69"/>
                  <a:gd name="T26" fmla="*/ 74 w 204"/>
                  <a:gd name="T27" fmla="*/ 52 h 69"/>
                  <a:gd name="T28" fmla="*/ 74 w 204"/>
                  <a:gd name="T29" fmla="*/ 49 h 69"/>
                  <a:gd name="T30" fmla="*/ 65 w 204"/>
                  <a:gd name="T31" fmla="*/ 49 h 69"/>
                  <a:gd name="T32" fmla="*/ 65 w 204"/>
                  <a:gd name="T33" fmla="*/ 47 h 69"/>
                  <a:gd name="T34" fmla="*/ 61 w 204"/>
                  <a:gd name="T35" fmla="*/ 47 h 69"/>
                  <a:gd name="T36" fmla="*/ 61 w 204"/>
                  <a:gd name="T37" fmla="*/ 45 h 69"/>
                  <a:gd name="T38" fmla="*/ 58 w 204"/>
                  <a:gd name="T39" fmla="*/ 45 h 69"/>
                  <a:gd name="T40" fmla="*/ 58 w 204"/>
                  <a:gd name="T41" fmla="*/ 41 h 69"/>
                  <a:gd name="T42" fmla="*/ 56 w 204"/>
                  <a:gd name="T43" fmla="*/ 41 h 69"/>
                  <a:gd name="T44" fmla="*/ 56 w 204"/>
                  <a:gd name="T45" fmla="*/ 39 h 69"/>
                  <a:gd name="T46" fmla="*/ 53 w 204"/>
                  <a:gd name="T47" fmla="*/ 39 h 69"/>
                  <a:gd name="T48" fmla="*/ 53 w 204"/>
                  <a:gd name="T49" fmla="*/ 36 h 69"/>
                  <a:gd name="T50" fmla="*/ 51 w 204"/>
                  <a:gd name="T51" fmla="*/ 36 h 69"/>
                  <a:gd name="T52" fmla="*/ 51 w 204"/>
                  <a:gd name="T53" fmla="*/ 33 h 69"/>
                  <a:gd name="T54" fmla="*/ 47 w 204"/>
                  <a:gd name="T55" fmla="*/ 33 h 69"/>
                  <a:gd name="T56" fmla="*/ 47 w 204"/>
                  <a:gd name="T57" fmla="*/ 32 h 69"/>
                  <a:gd name="T58" fmla="*/ 42 w 204"/>
                  <a:gd name="T59" fmla="*/ 32 h 69"/>
                  <a:gd name="T60" fmla="*/ 42 w 204"/>
                  <a:gd name="T61" fmla="*/ 26 h 69"/>
                  <a:gd name="T62" fmla="*/ 40 w 204"/>
                  <a:gd name="T63" fmla="*/ 26 h 69"/>
                  <a:gd name="T64" fmla="*/ 40 w 204"/>
                  <a:gd name="T65" fmla="*/ 25 h 69"/>
                  <a:gd name="T66" fmla="*/ 38 w 204"/>
                  <a:gd name="T67" fmla="*/ 25 h 69"/>
                  <a:gd name="T68" fmla="*/ 38 w 204"/>
                  <a:gd name="T69" fmla="*/ 22 h 69"/>
                  <a:gd name="T70" fmla="*/ 35 w 204"/>
                  <a:gd name="T71" fmla="*/ 22 h 69"/>
                  <a:gd name="T72" fmla="*/ 35 w 204"/>
                  <a:gd name="T73" fmla="*/ 20 h 69"/>
                  <a:gd name="T74" fmla="*/ 29 w 204"/>
                  <a:gd name="T75" fmla="*/ 20 h 69"/>
                  <a:gd name="T76" fmla="*/ 29 w 204"/>
                  <a:gd name="T77" fmla="*/ 18 h 69"/>
                  <a:gd name="T78" fmla="*/ 25 w 204"/>
                  <a:gd name="T79" fmla="*/ 18 h 69"/>
                  <a:gd name="T80" fmla="*/ 25 w 204"/>
                  <a:gd name="T81" fmla="*/ 16 h 69"/>
                  <a:gd name="T82" fmla="*/ 23 w 204"/>
                  <a:gd name="T83" fmla="*/ 16 h 69"/>
                  <a:gd name="T84" fmla="*/ 23 w 204"/>
                  <a:gd name="T85" fmla="*/ 14 h 69"/>
                  <a:gd name="T86" fmla="*/ 20 w 204"/>
                  <a:gd name="T87" fmla="*/ 14 h 69"/>
                  <a:gd name="T88" fmla="*/ 20 w 204"/>
                  <a:gd name="T89" fmla="*/ 11 h 69"/>
                  <a:gd name="T90" fmla="*/ 18 w 204"/>
                  <a:gd name="T91" fmla="*/ 11 h 69"/>
                  <a:gd name="T92" fmla="*/ 18 w 204"/>
                  <a:gd name="T93" fmla="*/ 7 h 69"/>
                  <a:gd name="T94" fmla="*/ 16 w 204"/>
                  <a:gd name="T95" fmla="*/ 7 h 69"/>
                  <a:gd name="T96" fmla="*/ 16 w 204"/>
                  <a:gd name="T97" fmla="*/ 5 h 69"/>
                  <a:gd name="T98" fmla="*/ 12 w 204"/>
                  <a:gd name="T99" fmla="*/ 5 h 69"/>
                  <a:gd name="T100" fmla="*/ 12 w 204"/>
                  <a:gd name="T101" fmla="*/ 2 h 69"/>
                  <a:gd name="T102" fmla="*/ 4 w 204"/>
                  <a:gd name="T103" fmla="*/ 2 h 69"/>
                  <a:gd name="T104" fmla="*/ 4 w 204"/>
                  <a:gd name="T105" fmla="*/ 0 h 69"/>
                  <a:gd name="T106" fmla="*/ 0 w 204"/>
                  <a:gd name="T10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4" h="69">
                    <a:moveTo>
                      <a:pt x="204" y="69"/>
                    </a:moveTo>
                    <a:lnTo>
                      <a:pt x="160" y="69"/>
                    </a:lnTo>
                    <a:lnTo>
                      <a:pt x="160" y="65"/>
                    </a:lnTo>
                    <a:lnTo>
                      <a:pt x="103" y="65"/>
                    </a:lnTo>
                    <a:lnTo>
                      <a:pt x="103" y="62"/>
                    </a:lnTo>
                    <a:lnTo>
                      <a:pt x="98" y="62"/>
                    </a:lnTo>
                    <a:lnTo>
                      <a:pt x="98" y="59"/>
                    </a:lnTo>
                    <a:lnTo>
                      <a:pt x="92" y="59"/>
                    </a:lnTo>
                    <a:lnTo>
                      <a:pt x="92" y="57"/>
                    </a:lnTo>
                    <a:lnTo>
                      <a:pt x="88" y="57"/>
                    </a:lnTo>
                    <a:lnTo>
                      <a:pt x="88" y="54"/>
                    </a:lnTo>
                    <a:lnTo>
                      <a:pt x="79" y="54"/>
                    </a:lnTo>
                    <a:lnTo>
                      <a:pt x="79" y="52"/>
                    </a:lnTo>
                    <a:lnTo>
                      <a:pt x="74" y="52"/>
                    </a:lnTo>
                    <a:lnTo>
                      <a:pt x="74" y="49"/>
                    </a:lnTo>
                    <a:lnTo>
                      <a:pt x="65" y="49"/>
                    </a:lnTo>
                    <a:lnTo>
                      <a:pt x="65" y="47"/>
                    </a:lnTo>
                    <a:lnTo>
                      <a:pt x="61" y="47"/>
                    </a:lnTo>
                    <a:lnTo>
                      <a:pt x="61" y="45"/>
                    </a:lnTo>
                    <a:lnTo>
                      <a:pt x="58" y="45"/>
                    </a:lnTo>
                    <a:lnTo>
                      <a:pt x="58" y="41"/>
                    </a:lnTo>
                    <a:lnTo>
                      <a:pt x="56" y="41"/>
                    </a:lnTo>
                    <a:lnTo>
                      <a:pt x="56" y="39"/>
                    </a:lnTo>
                    <a:lnTo>
                      <a:pt x="53" y="39"/>
                    </a:lnTo>
                    <a:lnTo>
                      <a:pt x="53" y="36"/>
                    </a:lnTo>
                    <a:lnTo>
                      <a:pt x="51" y="36"/>
                    </a:lnTo>
                    <a:lnTo>
                      <a:pt x="51" y="33"/>
                    </a:lnTo>
                    <a:lnTo>
                      <a:pt x="47" y="33"/>
                    </a:lnTo>
                    <a:lnTo>
                      <a:pt x="47" y="32"/>
                    </a:lnTo>
                    <a:lnTo>
                      <a:pt x="42" y="32"/>
                    </a:lnTo>
                    <a:lnTo>
                      <a:pt x="42" y="26"/>
                    </a:lnTo>
                    <a:lnTo>
                      <a:pt x="40" y="26"/>
                    </a:lnTo>
                    <a:lnTo>
                      <a:pt x="40" y="25"/>
                    </a:lnTo>
                    <a:lnTo>
                      <a:pt x="38" y="25"/>
                    </a:lnTo>
                    <a:lnTo>
                      <a:pt x="38" y="22"/>
                    </a:lnTo>
                    <a:lnTo>
                      <a:pt x="35" y="22"/>
                    </a:lnTo>
                    <a:lnTo>
                      <a:pt x="35" y="20"/>
                    </a:lnTo>
                    <a:lnTo>
                      <a:pt x="29" y="20"/>
                    </a:lnTo>
                    <a:lnTo>
                      <a:pt x="29" y="18"/>
                    </a:lnTo>
                    <a:lnTo>
                      <a:pt x="25" y="18"/>
                    </a:lnTo>
                    <a:lnTo>
                      <a:pt x="25" y="16"/>
                    </a:lnTo>
                    <a:lnTo>
                      <a:pt x="23" y="16"/>
                    </a:lnTo>
                    <a:lnTo>
                      <a:pt x="23" y="14"/>
                    </a:lnTo>
                    <a:lnTo>
                      <a:pt x="20" y="14"/>
                    </a:lnTo>
                    <a:lnTo>
                      <a:pt x="20" y="11"/>
                    </a:lnTo>
                    <a:lnTo>
                      <a:pt x="18" y="11"/>
                    </a:lnTo>
                    <a:lnTo>
                      <a:pt x="18" y="7"/>
                    </a:lnTo>
                    <a:lnTo>
                      <a:pt x="16" y="7"/>
                    </a:lnTo>
                    <a:lnTo>
                      <a:pt x="16" y="5"/>
                    </a:lnTo>
                    <a:lnTo>
                      <a:pt x="12" y="5"/>
                    </a:lnTo>
                    <a:lnTo>
                      <a:pt x="12" y="2"/>
                    </a:lnTo>
                    <a:lnTo>
                      <a:pt x="4" y="2"/>
                    </a:lnTo>
                    <a:lnTo>
                      <a:pt x="4" y="0"/>
                    </a:lnTo>
                    <a:lnTo>
                      <a:pt x="0" y="0"/>
                    </a:lnTo>
                  </a:path>
                </a:pathLst>
              </a:cu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9" name="Group 118"/>
            <p:cNvGrpSpPr/>
            <p:nvPr/>
          </p:nvGrpSpPr>
          <p:grpSpPr>
            <a:xfrm>
              <a:off x="6009184" y="2706688"/>
              <a:ext cx="2592000" cy="1243797"/>
              <a:chOff x="3595688" y="2967038"/>
              <a:chExt cx="1952625" cy="914400"/>
            </a:xfrm>
          </p:grpSpPr>
          <p:sp>
            <p:nvSpPr>
              <p:cNvPr id="121" name="Line 56"/>
              <p:cNvSpPr>
                <a:spLocks noChangeShapeType="1"/>
              </p:cNvSpPr>
              <p:nvPr/>
            </p:nvSpPr>
            <p:spPr bwMode="auto">
              <a:xfrm>
                <a:off x="5233988" y="3804839"/>
                <a:ext cx="0" cy="57150"/>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2" name="Line 57"/>
              <p:cNvSpPr>
                <a:spLocks noChangeShapeType="1"/>
              </p:cNvSpPr>
              <p:nvPr/>
            </p:nvSpPr>
            <p:spPr bwMode="auto">
              <a:xfrm>
                <a:off x="5110163" y="3773621"/>
                <a:ext cx="0" cy="57150"/>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3" name="Line 58"/>
              <p:cNvSpPr>
                <a:spLocks noChangeShapeType="1"/>
              </p:cNvSpPr>
              <p:nvPr/>
            </p:nvSpPr>
            <p:spPr bwMode="auto">
              <a:xfrm>
                <a:off x="5291138" y="3804839"/>
                <a:ext cx="0" cy="57150"/>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59"/>
              <p:cNvSpPr>
                <a:spLocks/>
              </p:cNvSpPr>
              <p:nvPr/>
            </p:nvSpPr>
            <p:spPr bwMode="auto">
              <a:xfrm>
                <a:off x="3595688" y="2967038"/>
                <a:ext cx="1952625" cy="914400"/>
              </a:xfrm>
              <a:custGeom>
                <a:avLst/>
                <a:gdLst>
                  <a:gd name="T0" fmla="*/ 196 w 205"/>
                  <a:gd name="T1" fmla="*/ 96 h 96"/>
                  <a:gd name="T2" fmla="*/ 187 w 205"/>
                  <a:gd name="T3" fmla="*/ 93 h 96"/>
                  <a:gd name="T4" fmla="*/ 166 w 205"/>
                  <a:gd name="T5" fmla="*/ 91 h 96"/>
                  <a:gd name="T6" fmla="*/ 153 w 205"/>
                  <a:gd name="T7" fmla="*/ 88 h 96"/>
                  <a:gd name="T8" fmla="*/ 139 w 205"/>
                  <a:gd name="T9" fmla="*/ 86 h 96"/>
                  <a:gd name="T10" fmla="*/ 137 w 205"/>
                  <a:gd name="T11" fmla="*/ 85 h 96"/>
                  <a:gd name="T12" fmla="*/ 134 w 205"/>
                  <a:gd name="T13" fmla="*/ 83 h 96"/>
                  <a:gd name="T14" fmla="*/ 127 w 205"/>
                  <a:gd name="T15" fmla="*/ 81 h 96"/>
                  <a:gd name="T16" fmla="*/ 120 w 205"/>
                  <a:gd name="T17" fmla="*/ 79 h 96"/>
                  <a:gd name="T18" fmla="*/ 119 w 205"/>
                  <a:gd name="T19" fmla="*/ 77 h 96"/>
                  <a:gd name="T20" fmla="*/ 97 w 205"/>
                  <a:gd name="T21" fmla="*/ 75 h 96"/>
                  <a:gd name="T22" fmla="*/ 93 w 205"/>
                  <a:gd name="T23" fmla="*/ 73 h 96"/>
                  <a:gd name="T24" fmla="*/ 91 w 205"/>
                  <a:gd name="T25" fmla="*/ 71 h 96"/>
                  <a:gd name="T26" fmla="*/ 79 w 205"/>
                  <a:gd name="T27" fmla="*/ 69 h 96"/>
                  <a:gd name="T28" fmla="*/ 65 w 205"/>
                  <a:gd name="T29" fmla="*/ 67 h 96"/>
                  <a:gd name="T30" fmla="*/ 61 w 205"/>
                  <a:gd name="T31" fmla="*/ 64 h 96"/>
                  <a:gd name="T32" fmla="*/ 60 w 205"/>
                  <a:gd name="T33" fmla="*/ 62 h 96"/>
                  <a:gd name="T34" fmla="*/ 58 w 205"/>
                  <a:gd name="T35" fmla="*/ 60 h 96"/>
                  <a:gd name="T36" fmla="*/ 54 w 205"/>
                  <a:gd name="T37" fmla="*/ 55 h 96"/>
                  <a:gd name="T38" fmla="*/ 48 w 205"/>
                  <a:gd name="T39" fmla="*/ 54 h 96"/>
                  <a:gd name="T40" fmla="*/ 47 w 205"/>
                  <a:gd name="T41" fmla="*/ 52 h 96"/>
                  <a:gd name="T42" fmla="*/ 46 w 205"/>
                  <a:gd name="T43" fmla="*/ 51 h 96"/>
                  <a:gd name="T44" fmla="*/ 43 w 205"/>
                  <a:gd name="T45" fmla="*/ 46 h 96"/>
                  <a:gd name="T46" fmla="*/ 41 w 205"/>
                  <a:gd name="T47" fmla="*/ 44 h 96"/>
                  <a:gd name="T48" fmla="*/ 38 w 205"/>
                  <a:gd name="T49" fmla="*/ 38 h 96"/>
                  <a:gd name="T50" fmla="*/ 34 w 205"/>
                  <a:gd name="T51" fmla="*/ 37 h 96"/>
                  <a:gd name="T52" fmla="*/ 31 w 205"/>
                  <a:gd name="T53" fmla="*/ 34 h 96"/>
                  <a:gd name="T54" fmla="*/ 26 w 205"/>
                  <a:gd name="T55" fmla="*/ 33 h 96"/>
                  <a:gd name="T56" fmla="*/ 23 w 205"/>
                  <a:gd name="T57" fmla="*/ 26 h 96"/>
                  <a:gd name="T58" fmla="*/ 22 w 205"/>
                  <a:gd name="T59" fmla="*/ 22 h 96"/>
                  <a:gd name="T60" fmla="*/ 19 w 205"/>
                  <a:gd name="T61" fmla="*/ 17 h 96"/>
                  <a:gd name="T62" fmla="*/ 16 w 205"/>
                  <a:gd name="T63" fmla="*/ 14 h 96"/>
                  <a:gd name="T64" fmla="*/ 14 w 205"/>
                  <a:gd name="T65" fmla="*/ 13 h 96"/>
                  <a:gd name="T66" fmla="*/ 12 w 205"/>
                  <a:gd name="T67" fmla="*/ 9 h 96"/>
                  <a:gd name="T68" fmla="*/ 8 w 205"/>
                  <a:gd name="T69" fmla="*/ 7 h 96"/>
                  <a:gd name="T70" fmla="*/ 5 w 205"/>
                  <a:gd name="T71" fmla="*/ 3 h 96"/>
                  <a:gd name="T72" fmla="*/ 0 w 205"/>
                  <a:gd name="T7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5" h="96">
                    <a:moveTo>
                      <a:pt x="205" y="96"/>
                    </a:moveTo>
                    <a:lnTo>
                      <a:pt x="196" y="96"/>
                    </a:lnTo>
                    <a:lnTo>
                      <a:pt x="196" y="93"/>
                    </a:lnTo>
                    <a:lnTo>
                      <a:pt x="187" y="93"/>
                    </a:lnTo>
                    <a:lnTo>
                      <a:pt x="187" y="91"/>
                    </a:lnTo>
                    <a:lnTo>
                      <a:pt x="166" y="91"/>
                    </a:lnTo>
                    <a:lnTo>
                      <a:pt x="166" y="88"/>
                    </a:lnTo>
                    <a:lnTo>
                      <a:pt x="153" y="88"/>
                    </a:lnTo>
                    <a:lnTo>
                      <a:pt x="153" y="86"/>
                    </a:lnTo>
                    <a:lnTo>
                      <a:pt x="139" y="86"/>
                    </a:lnTo>
                    <a:lnTo>
                      <a:pt x="139" y="85"/>
                    </a:lnTo>
                    <a:lnTo>
                      <a:pt x="137" y="85"/>
                    </a:lnTo>
                    <a:lnTo>
                      <a:pt x="137" y="83"/>
                    </a:lnTo>
                    <a:lnTo>
                      <a:pt x="134" y="83"/>
                    </a:lnTo>
                    <a:lnTo>
                      <a:pt x="134" y="81"/>
                    </a:lnTo>
                    <a:lnTo>
                      <a:pt x="127" y="81"/>
                    </a:lnTo>
                    <a:lnTo>
                      <a:pt x="127" y="79"/>
                    </a:lnTo>
                    <a:lnTo>
                      <a:pt x="120" y="79"/>
                    </a:lnTo>
                    <a:lnTo>
                      <a:pt x="120" y="77"/>
                    </a:lnTo>
                    <a:lnTo>
                      <a:pt x="119" y="77"/>
                    </a:lnTo>
                    <a:lnTo>
                      <a:pt x="119" y="75"/>
                    </a:lnTo>
                    <a:lnTo>
                      <a:pt x="97" y="75"/>
                    </a:lnTo>
                    <a:lnTo>
                      <a:pt x="97" y="73"/>
                    </a:lnTo>
                    <a:lnTo>
                      <a:pt x="93" y="73"/>
                    </a:lnTo>
                    <a:lnTo>
                      <a:pt x="93" y="71"/>
                    </a:lnTo>
                    <a:lnTo>
                      <a:pt x="91" y="71"/>
                    </a:lnTo>
                    <a:lnTo>
                      <a:pt x="91" y="69"/>
                    </a:lnTo>
                    <a:lnTo>
                      <a:pt x="79" y="69"/>
                    </a:lnTo>
                    <a:lnTo>
                      <a:pt x="79" y="67"/>
                    </a:lnTo>
                    <a:lnTo>
                      <a:pt x="65" y="67"/>
                    </a:lnTo>
                    <a:lnTo>
                      <a:pt x="65" y="64"/>
                    </a:lnTo>
                    <a:lnTo>
                      <a:pt x="61" y="64"/>
                    </a:lnTo>
                    <a:lnTo>
                      <a:pt x="61" y="62"/>
                    </a:lnTo>
                    <a:lnTo>
                      <a:pt x="60" y="62"/>
                    </a:lnTo>
                    <a:lnTo>
                      <a:pt x="60" y="60"/>
                    </a:lnTo>
                    <a:lnTo>
                      <a:pt x="58" y="60"/>
                    </a:lnTo>
                    <a:lnTo>
                      <a:pt x="58" y="55"/>
                    </a:lnTo>
                    <a:lnTo>
                      <a:pt x="54" y="55"/>
                    </a:lnTo>
                    <a:lnTo>
                      <a:pt x="54" y="54"/>
                    </a:lnTo>
                    <a:lnTo>
                      <a:pt x="48" y="54"/>
                    </a:lnTo>
                    <a:lnTo>
                      <a:pt x="48" y="52"/>
                    </a:lnTo>
                    <a:lnTo>
                      <a:pt x="47" y="52"/>
                    </a:lnTo>
                    <a:lnTo>
                      <a:pt x="47" y="51"/>
                    </a:lnTo>
                    <a:lnTo>
                      <a:pt x="46" y="51"/>
                    </a:lnTo>
                    <a:lnTo>
                      <a:pt x="46" y="46"/>
                    </a:lnTo>
                    <a:lnTo>
                      <a:pt x="43" y="46"/>
                    </a:lnTo>
                    <a:lnTo>
                      <a:pt x="43" y="44"/>
                    </a:lnTo>
                    <a:lnTo>
                      <a:pt x="41" y="44"/>
                    </a:lnTo>
                    <a:lnTo>
                      <a:pt x="41" y="38"/>
                    </a:lnTo>
                    <a:lnTo>
                      <a:pt x="38" y="38"/>
                    </a:lnTo>
                    <a:lnTo>
                      <a:pt x="38" y="37"/>
                    </a:lnTo>
                    <a:lnTo>
                      <a:pt x="34" y="37"/>
                    </a:lnTo>
                    <a:lnTo>
                      <a:pt x="34" y="34"/>
                    </a:lnTo>
                    <a:lnTo>
                      <a:pt x="31" y="34"/>
                    </a:lnTo>
                    <a:lnTo>
                      <a:pt x="31" y="33"/>
                    </a:lnTo>
                    <a:lnTo>
                      <a:pt x="26" y="33"/>
                    </a:lnTo>
                    <a:lnTo>
                      <a:pt x="26" y="26"/>
                    </a:lnTo>
                    <a:lnTo>
                      <a:pt x="23" y="26"/>
                    </a:lnTo>
                    <a:lnTo>
                      <a:pt x="23" y="22"/>
                    </a:lnTo>
                    <a:lnTo>
                      <a:pt x="22" y="22"/>
                    </a:lnTo>
                    <a:lnTo>
                      <a:pt x="22" y="17"/>
                    </a:lnTo>
                    <a:lnTo>
                      <a:pt x="19" y="17"/>
                    </a:lnTo>
                    <a:lnTo>
                      <a:pt x="19" y="14"/>
                    </a:lnTo>
                    <a:lnTo>
                      <a:pt x="16" y="14"/>
                    </a:lnTo>
                    <a:lnTo>
                      <a:pt x="16" y="13"/>
                    </a:lnTo>
                    <a:lnTo>
                      <a:pt x="14" y="13"/>
                    </a:lnTo>
                    <a:lnTo>
                      <a:pt x="14" y="9"/>
                    </a:lnTo>
                    <a:lnTo>
                      <a:pt x="12" y="9"/>
                    </a:lnTo>
                    <a:lnTo>
                      <a:pt x="12" y="7"/>
                    </a:lnTo>
                    <a:lnTo>
                      <a:pt x="8" y="7"/>
                    </a:lnTo>
                    <a:lnTo>
                      <a:pt x="8" y="3"/>
                    </a:lnTo>
                    <a:lnTo>
                      <a:pt x="5" y="3"/>
                    </a:lnTo>
                    <a:lnTo>
                      <a:pt x="5" y="0"/>
                    </a:lnTo>
                    <a:lnTo>
                      <a:pt x="0" y="0"/>
                    </a:lnTo>
                  </a:path>
                </a:pathLst>
              </a:cu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120" name="Freeform 60"/>
            <p:cNvSpPr>
              <a:spLocks/>
            </p:cNvSpPr>
            <p:nvPr/>
          </p:nvSpPr>
          <p:spPr bwMode="auto">
            <a:xfrm>
              <a:off x="6005045" y="2706689"/>
              <a:ext cx="2592000" cy="1458000"/>
            </a:xfrm>
            <a:custGeom>
              <a:avLst/>
              <a:gdLst>
                <a:gd name="T0" fmla="*/ 183 w 206"/>
                <a:gd name="T1" fmla="*/ 115 h 115"/>
                <a:gd name="T2" fmla="*/ 170 w 206"/>
                <a:gd name="T3" fmla="*/ 113 h 115"/>
                <a:gd name="T4" fmla="*/ 167 w 206"/>
                <a:gd name="T5" fmla="*/ 110 h 115"/>
                <a:gd name="T6" fmla="*/ 159 w 206"/>
                <a:gd name="T7" fmla="*/ 108 h 115"/>
                <a:gd name="T8" fmla="*/ 151 w 206"/>
                <a:gd name="T9" fmla="*/ 106 h 115"/>
                <a:gd name="T10" fmla="*/ 146 w 206"/>
                <a:gd name="T11" fmla="*/ 102 h 115"/>
                <a:gd name="T12" fmla="*/ 135 w 206"/>
                <a:gd name="T13" fmla="*/ 100 h 115"/>
                <a:gd name="T14" fmla="*/ 130 w 206"/>
                <a:gd name="T15" fmla="*/ 98 h 115"/>
                <a:gd name="T16" fmla="*/ 127 w 206"/>
                <a:gd name="T17" fmla="*/ 97 h 115"/>
                <a:gd name="T18" fmla="*/ 119 w 206"/>
                <a:gd name="T19" fmla="*/ 95 h 115"/>
                <a:gd name="T20" fmla="*/ 117 w 206"/>
                <a:gd name="T21" fmla="*/ 94 h 115"/>
                <a:gd name="T22" fmla="*/ 110 w 206"/>
                <a:gd name="T23" fmla="*/ 92 h 115"/>
                <a:gd name="T24" fmla="*/ 97 w 206"/>
                <a:gd name="T25" fmla="*/ 90 h 115"/>
                <a:gd name="T26" fmla="*/ 89 w 206"/>
                <a:gd name="T27" fmla="*/ 89 h 115"/>
                <a:gd name="T28" fmla="*/ 81 w 206"/>
                <a:gd name="T29" fmla="*/ 87 h 115"/>
                <a:gd name="T30" fmla="*/ 66 w 206"/>
                <a:gd name="T31" fmla="*/ 85 h 115"/>
                <a:gd name="T32" fmla="*/ 62 w 206"/>
                <a:gd name="T33" fmla="*/ 82 h 115"/>
                <a:gd name="T34" fmla="*/ 59 w 206"/>
                <a:gd name="T35" fmla="*/ 79 h 115"/>
                <a:gd name="T36" fmla="*/ 58 w 206"/>
                <a:gd name="T37" fmla="*/ 77 h 115"/>
                <a:gd name="T38" fmla="*/ 55 w 206"/>
                <a:gd name="T39" fmla="*/ 74 h 115"/>
                <a:gd name="T40" fmla="*/ 51 w 206"/>
                <a:gd name="T41" fmla="*/ 72 h 115"/>
                <a:gd name="T42" fmla="*/ 49 w 206"/>
                <a:gd name="T43" fmla="*/ 67 h 115"/>
                <a:gd name="T44" fmla="*/ 46 w 206"/>
                <a:gd name="T45" fmla="*/ 65 h 115"/>
                <a:gd name="T46" fmla="*/ 45 w 206"/>
                <a:gd name="T47" fmla="*/ 61 h 115"/>
                <a:gd name="T48" fmla="*/ 42 w 206"/>
                <a:gd name="T49" fmla="*/ 57 h 115"/>
                <a:gd name="T50" fmla="*/ 39 w 206"/>
                <a:gd name="T51" fmla="*/ 55 h 115"/>
                <a:gd name="T52" fmla="*/ 37 w 206"/>
                <a:gd name="T53" fmla="*/ 54 h 115"/>
                <a:gd name="T54" fmla="*/ 34 w 206"/>
                <a:gd name="T55" fmla="*/ 52 h 115"/>
                <a:gd name="T56" fmla="*/ 31 w 206"/>
                <a:gd name="T57" fmla="*/ 48 h 115"/>
                <a:gd name="T58" fmla="*/ 29 w 206"/>
                <a:gd name="T59" fmla="*/ 46 h 115"/>
                <a:gd name="T60" fmla="*/ 27 w 206"/>
                <a:gd name="T61" fmla="*/ 43 h 115"/>
                <a:gd name="T62" fmla="*/ 26 w 206"/>
                <a:gd name="T63" fmla="*/ 37 h 115"/>
                <a:gd name="T64" fmla="*/ 24 w 206"/>
                <a:gd name="T65" fmla="*/ 30 h 115"/>
                <a:gd name="T66" fmla="*/ 22 w 206"/>
                <a:gd name="T67" fmla="*/ 28 h 115"/>
                <a:gd name="T68" fmla="*/ 19 w 206"/>
                <a:gd name="T69" fmla="*/ 24 h 115"/>
                <a:gd name="T70" fmla="*/ 17 w 206"/>
                <a:gd name="T71" fmla="*/ 21 h 115"/>
                <a:gd name="T72" fmla="*/ 15 w 206"/>
                <a:gd name="T73" fmla="*/ 18 h 115"/>
                <a:gd name="T74" fmla="*/ 13 w 206"/>
                <a:gd name="T75" fmla="*/ 16 h 115"/>
                <a:gd name="T76" fmla="*/ 11 w 206"/>
                <a:gd name="T77" fmla="*/ 12 h 115"/>
                <a:gd name="T78" fmla="*/ 9 w 206"/>
                <a:gd name="T79" fmla="*/ 10 h 115"/>
                <a:gd name="T80" fmla="*/ 8 w 206"/>
                <a:gd name="T81" fmla="*/ 7 h 115"/>
                <a:gd name="T82" fmla="*/ 7 w 206"/>
                <a:gd name="T83" fmla="*/ 5 h 115"/>
                <a:gd name="T84" fmla="*/ 4 w 206"/>
                <a:gd name="T85" fmla="*/ 4 h 115"/>
                <a:gd name="T86" fmla="*/ 0 w 206"/>
                <a:gd name="T87"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6" h="115">
                  <a:moveTo>
                    <a:pt x="206" y="115"/>
                  </a:moveTo>
                  <a:lnTo>
                    <a:pt x="183" y="115"/>
                  </a:lnTo>
                  <a:lnTo>
                    <a:pt x="183" y="113"/>
                  </a:lnTo>
                  <a:lnTo>
                    <a:pt x="170" y="113"/>
                  </a:lnTo>
                  <a:lnTo>
                    <a:pt x="170" y="110"/>
                  </a:lnTo>
                  <a:lnTo>
                    <a:pt x="167" y="110"/>
                  </a:lnTo>
                  <a:lnTo>
                    <a:pt x="167" y="108"/>
                  </a:lnTo>
                  <a:lnTo>
                    <a:pt x="159" y="108"/>
                  </a:lnTo>
                  <a:lnTo>
                    <a:pt x="159" y="106"/>
                  </a:lnTo>
                  <a:lnTo>
                    <a:pt x="151" y="106"/>
                  </a:lnTo>
                  <a:lnTo>
                    <a:pt x="151" y="102"/>
                  </a:lnTo>
                  <a:lnTo>
                    <a:pt x="146" y="102"/>
                  </a:lnTo>
                  <a:lnTo>
                    <a:pt x="146" y="100"/>
                  </a:lnTo>
                  <a:lnTo>
                    <a:pt x="135" y="100"/>
                  </a:lnTo>
                  <a:lnTo>
                    <a:pt x="135" y="98"/>
                  </a:lnTo>
                  <a:lnTo>
                    <a:pt x="130" y="98"/>
                  </a:lnTo>
                  <a:lnTo>
                    <a:pt x="130" y="97"/>
                  </a:lnTo>
                  <a:lnTo>
                    <a:pt x="127" y="97"/>
                  </a:lnTo>
                  <a:lnTo>
                    <a:pt x="127" y="95"/>
                  </a:lnTo>
                  <a:lnTo>
                    <a:pt x="119" y="95"/>
                  </a:lnTo>
                  <a:lnTo>
                    <a:pt x="119" y="94"/>
                  </a:lnTo>
                  <a:lnTo>
                    <a:pt x="117" y="94"/>
                  </a:lnTo>
                  <a:lnTo>
                    <a:pt x="117" y="92"/>
                  </a:lnTo>
                  <a:lnTo>
                    <a:pt x="110" y="92"/>
                  </a:lnTo>
                  <a:lnTo>
                    <a:pt x="110" y="90"/>
                  </a:lnTo>
                  <a:lnTo>
                    <a:pt x="97" y="90"/>
                  </a:lnTo>
                  <a:lnTo>
                    <a:pt x="97" y="89"/>
                  </a:lnTo>
                  <a:lnTo>
                    <a:pt x="89" y="89"/>
                  </a:lnTo>
                  <a:lnTo>
                    <a:pt x="89" y="87"/>
                  </a:lnTo>
                  <a:lnTo>
                    <a:pt x="81" y="87"/>
                  </a:lnTo>
                  <a:lnTo>
                    <a:pt x="81" y="85"/>
                  </a:lnTo>
                  <a:lnTo>
                    <a:pt x="66" y="85"/>
                  </a:lnTo>
                  <a:lnTo>
                    <a:pt x="66" y="82"/>
                  </a:lnTo>
                  <a:lnTo>
                    <a:pt x="62" y="82"/>
                  </a:lnTo>
                  <a:lnTo>
                    <a:pt x="62" y="79"/>
                  </a:lnTo>
                  <a:lnTo>
                    <a:pt x="59" y="79"/>
                  </a:lnTo>
                  <a:lnTo>
                    <a:pt x="59" y="77"/>
                  </a:lnTo>
                  <a:lnTo>
                    <a:pt x="58" y="77"/>
                  </a:lnTo>
                  <a:lnTo>
                    <a:pt x="58" y="74"/>
                  </a:lnTo>
                  <a:lnTo>
                    <a:pt x="55" y="74"/>
                  </a:lnTo>
                  <a:lnTo>
                    <a:pt x="55" y="72"/>
                  </a:lnTo>
                  <a:lnTo>
                    <a:pt x="51" y="72"/>
                  </a:lnTo>
                  <a:lnTo>
                    <a:pt x="51" y="67"/>
                  </a:lnTo>
                  <a:lnTo>
                    <a:pt x="49" y="67"/>
                  </a:lnTo>
                  <a:lnTo>
                    <a:pt x="49" y="65"/>
                  </a:lnTo>
                  <a:lnTo>
                    <a:pt x="46" y="65"/>
                  </a:lnTo>
                  <a:lnTo>
                    <a:pt x="46" y="61"/>
                  </a:lnTo>
                  <a:lnTo>
                    <a:pt x="45" y="61"/>
                  </a:lnTo>
                  <a:lnTo>
                    <a:pt x="45" y="57"/>
                  </a:lnTo>
                  <a:lnTo>
                    <a:pt x="42" y="57"/>
                  </a:lnTo>
                  <a:lnTo>
                    <a:pt x="42" y="55"/>
                  </a:lnTo>
                  <a:lnTo>
                    <a:pt x="39" y="55"/>
                  </a:lnTo>
                  <a:lnTo>
                    <a:pt x="39" y="54"/>
                  </a:lnTo>
                  <a:lnTo>
                    <a:pt x="37" y="54"/>
                  </a:lnTo>
                  <a:lnTo>
                    <a:pt x="37" y="52"/>
                  </a:lnTo>
                  <a:lnTo>
                    <a:pt x="34" y="52"/>
                  </a:lnTo>
                  <a:lnTo>
                    <a:pt x="34" y="48"/>
                  </a:lnTo>
                  <a:lnTo>
                    <a:pt x="31" y="48"/>
                  </a:lnTo>
                  <a:lnTo>
                    <a:pt x="31" y="46"/>
                  </a:lnTo>
                  <a:lnTo>
                    <a:pt x="29" y="46"/>
                  </a:lnTo>
                  <a:lnTo>
                    <a:pt x="29" y="43"/>
                  </a:lnTo>
                  <a:lnTo>
                    <a:pt x="27" y="43"/>
                  </a:lnTo>
                  <a:lnTo>
                    <a:pt x="27" y="37"/>
                  </a:lnTo>
                  <a:lnTo>
                    <a:pt x="26" y="37"/>
                  </a:lnTo>
                  <a:lnTo>
                    <a:pt x="26" y="30"/>
                  </a:lnTo>
                  <a:lnTo>
                    <a:pt x="24" y="30"/>
                  </a:lnTo>
                  <a:lnTo>
                    <a:pt x="24" y="28"/>
                  </a:lnTo>
                  <a:lnTo>
                    <a:pt x="22" y="28"/>
                  </a:lnTo>
                  <a:lnTo>
                    <a:pt x="22" y="24"/>
                  </a:lnTo>
                  <a:lnTo>
                    <a:pt x="19" y="24"/>
                  </a:lnTo>
                  <a:lnTo>
                    <a:pt x="19" y="21"/>
                  </a:lnTo>
                  <a:lnTo>
                    <a:pt x="17" y="21"/>
                  </a:lnTo>
                  <a:lnTo>
                    <a:pt x="17" y="18"/>
                  </a:lnTo>
                  <a:lnTo>
                    <a:pt x="15" y="18"/>
                  </a:lnTo>
                  <a:lnTo>
                    <a:pt x="15" y="16"/>
                  </a:lnTo>
                  <a:lnTo>
                    <a:pt x="13" y="16"/>
                  </a:lnTo>
                  <a:lnTo>
                    <a:pt x="13" y="12"/>
                  </a:lnTo>
                  <a:lnTo>
                    <a:pt x="11" y="12"/>
                  </a:lnTo>
                  <a:lnTo>
                    <a:pt x="11" y="10"/>
                  </a:lnTo>
                  <a:lnTo>
                    <a:pt x="9" y="10"/>
                  </a:lnTo>
                  <a:lnTo>
                    <a:pt x="9" y="7"/>
                  </a:lnTo>
                  <a:lnTo>
                    <a:pt x="8" y="7"/>
                  </a:lnTo>
                  <a:lnTo>
                    <a:pt x="8" y="5"/>
                  </a:lnTo>
                  <a:lnTo>
                    <a:pt x="7" y="5"/>
                  </a:lnTo>
                  <a:lnTo>
                    <a:pt x="7" y="4"/>
                  </a:lnTo>
                  <a:lnTo>
                    <a:pt x="4" y="4"/>
                  </a:lnTo>
                  <a:lnTo>
                    <a:pt x="4" y="0"/>
                  </a:lnTo>
                  <a:lnTo>
                    <a:pt x="0" y="0"/>
                  </a:lnTo>
                </a:path>
              </a:pathLst>
            </a:custGeom>
            <a:noFill/>
            <a:ln w="1905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custDataLst>
      <p:tags r:id="rId1"/>
    </p:custDataLst>
    <p:extLst>
      <p:ext uri="{BB962C8B-B14F-4D97-AF65-F5344CB8AC3E}">
        <p14:creationId xmlns:p14="http://schemas.microsoft.com/office/powerpoint/2010/main" val="33144114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1800" dirty="0" smtClean="0">
                <a:solidFill>
                  <a:schemeClr val="bg1"/>
                </a:solidFill>
              </a:rPr>
              <a:t>019: Improved overall survival (OS) by neoadjuvant therapy in patients (</a:t>
            </a:r>
            <a:r>
              <a:rPr lang="en-US" sz="1800" dirty="0" err="1" smtClean="0">
                <a:solidFill>
                  <a:schemeClr val="bg1"/>
                </a:solidFill>
              </a:rPr>
              <a:t>pts</a:t>
            </a:r>
            <a:r>
              <a:rPr lang="en-US" sz="1800" dirty="0" smtClean="0">
                <a:solidFill>
                  <a:schemeClr val="bg1"/>
                </a:solidFill>
              </a:rPr>
              <a:t>) with high-risk soft tissue sarcoma (HR-STS) of extremity (E) and non-extremity (NE) – </a:t>
            </a:r>
            <a:r>
              <a:rPr lang="en-US" sz="1800" dirty="0" err="1" smtClean="0">
                <a:solidFill>
                  <a:schemeClr val="bg1"/>
                </a:solidFill>
              </a:rPr>
              <a:t>Issels</a:t>
            </a:r>
            <a:r>
              <a:rPr lang="en-US" sz="1800" dirty="0" smtClean="0">
                <a:solidFill>
                  <a:schemeClr val="bg1"/>
                </a:solidFill>
              </a:rPr>
              <a:t> RD, et al</a:t>
            </a:r>
            <a:endParaRPr lang="en-US" sz="1800" dirty="0">
              <a:solidFill>
                <a:schemeClr val="bg1"/>
              </a:solidFill>
            </a:endParaRPr>
          </a:p>
        </p:txBody>
      </p:sp>
      <p:sp>
        <p:nvSpPr>
          <p:cNvPr id="5123" name="Rectangle 3"/>
          <p:cNvSpPr>
            <a:spLocks noGrp="1" noChangeArrowheads="1"/>
          </p:cNvSpPr>
          <p:nvPr>
            <p:ph type="body" idx="1"/>
          </p:nvPr>
        </p:nvSpPr>
        <p:spPr/>
        <p:txBody>
          <a:bodyPr/>
          <a:lstStyle/>
          <a:p>
            <a:pPr marL="0" indent="0">
              <a:buNone/>
            </a:pPr>
            <a:r>
              <a:rPr lang="en-US" b="1" dirty="0" smtClean="0">
                <a:solidFill>
                  <a:schemeClr val="bg1"/>
                </a:solidFill>
              </a:rPr>
              <a:t>KEY RESULTS</a:t>
            </a:r>
          </a:p>
          <a:p>
            <a:r>
              <a:rPr lang="en-US" dirty="0" smtClean="0"/>
              <a:t>For patients with R1 resection in the NACT + RHT group, radiotherapy had a significant on PFS (HR 0.35 [95%CI 0.13, 0.93]; p=0.035), but not in those in the NACT alone group or for any patients in either group with R0 resection</a:t>
            </a:r>
          </a:p>
          <a:p>
            <a:r>
              <a:rPr lang="en-US" dirty="0" smtClean="0"/>
              <a:t>In a multivariate analysis, the following were found to be prognostic factors for survival:</a:t>
            </a:r>
          </a:p>
          <a:p>
            <a:pPr lvl="1"/>
            <a:r>
              <a:rPr lang="en-US" dirty="0" smtClean="0"/>
              <a:t>NACT + RHT vs. NACT alone, HR 0.70 (95%CI 0.52, 0.95); p=0.024 	</a:t>
            </a:r>
          </a:p>
          <a:p>
            <a:pPr lvl="1"/>
            <a:r>
              <a:rPr lang="en-US" dirty="0" smtClean="0"/>
              <a:t>Grade 2 vs. 3, HR 0.69 (95%CI 0.51, 0.94); p=0.018</a:t>
            </a:r>
          </a:p>
          <a:p>
            <a:pPr lvl="1"/>
            <a:r>
              <a:rPr lang="en-US" dirty="0"/>
              <a:t>T</a:t>
            </a:r>
            <a:r>
              <a:rPr lang="en-US" dirty="0" smtClean="0"/>
              <a:t>umor size 5.0–12.0 vs. &gt;12.0 cm, HR 0.62 (95%CI 0.46, 0.84); p=0.002</a:t>
            </a:r>
          </a:p>
          <a:p>
            <a:pPr marL="252412" lvl="1" indent="0">
              <a:buNone/>
            </a:pPr>
            <a:endParaRPr lang="en-US" dirty="0" smtClean="0"/>
          </a:p>
          <a:p>
            <a:pPr marL="0" indent="0">
              <a:buNone/>
            </a:pPr>
            <a:r>
              <a:rPr lang="en-US" b="1" dirty="0" smtClean="0">
                <a:solidFill>
                  <a:schemeClr val="bg1"/>
                </a:solidFill>
              </a:rPr>
              <a:t>CONCLUSION</a:t>
            </a:r>
          </a:p>
          <a:p>
            <a:r>
              <a:rPr lang="en-US" dirty="0" smtClean="0"/>
              <a:t>In patients with localized high-risk STS, survival was improved by the addition of regional hyperthermia to neoadjuvant chemotherapy and should be considered for those patients who are candidates for neoadjuvant chemotherapy</a:t>
            </a:r>
          </a:p>
          <a:p>
            <a:endParaRPr lang="en-US" dirty="0"/>
          </a:p>
        </p:txBody>
      </p:sp>
      <p:sp>
        <p:nvSpPr>
          <p:cNvPr id="6" name="Text Box 4"/>
          <p:cNvSpPr txBox="1">
            <a:spLocks noChangeArrowheads="1"/>
          </p:cNvSpPr>
          <p:nvPr/>
        </p:nvSpPr>
        <p:spPr bwMode="auto">
          <a:xfrm>
            <a:off x="3016465" y="6474897"/>
            <a:ext cx="590687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US" sz="1200" dirty="0" err="1" smtClean="0">
                <a:solidFill>
                  <a:srgbClr val="000000"/>
                </a:solidFill>
              </a:rPr>
              <a:t>Issels</a:t>
            </a:r>
            <a:r>
              <a:rPr lang="en-US" sz="1200" dirty="0" smtClean="0">
                <a:solidFill>
                  <a:srgbClr val="000000"/>
                </a:solidFill>
              </a:rPr>
              <a:t> RD et al. CTOS 2017 Annual Meeting, November 8–11, Maui, Hawaii; Paper 019</a:t>
            </a:r>
            <a:endParaRPr lang="en-US" sz="1200" dirty="0">
              <a:solidFill>
                <a:srgbClr val="000000"/>
              </a:solidFill>
            </a:endParaRPr>
          </a:p>
        </p:txBody>
      </p:sp>
    </p:spTree>
    <p:custDataLst>
      <p:tags r:id="rId1"/>
    </p:custDataLst>
    <p:extLst>
      <p:ext uri="{BB962C8B-B14F-4D97-AF65-F5344CB8AC3E}">
        <p14:creationId xmlns:p14="http://schemas.microsoft.com/office/powerpoint/2010/main" val="33144114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1800" dirty="0" smtClean="0">
                <a:solidFill>
                  <a:schemeClr val="bg1"/>
                </a:solidFill>
              </a:rPr>
              <a:t>054: Neoadjuvant radiotherapy is associated with R0 resection and improved survival in extremity soft tissue sarcoma patients undergoing surgery: an NCDB analysis – Gingrich A, et al</a:t>
            </a:r>
            <a:endParaRPr lang="en-US" sz="1800" dirty="0">
              <a:solidFill>
                <a:schemeClr val="bg1"/>
              </a:solidFill>
            </a:endParaRPr>
          </a:p>
        </p:txBody>
      </p:sp>
      <p:sp>
        <p:nvSpPr>
          <p:cNvPr id="5123" name="Rectangle 3"/>
          <p:cNvSpPr>
            <a:spLocks noGrp="1" noChangeArrowheads="1"/>
          </p:cNvSpPr>
          <p:nvPr>
            <p:ph type="body" idx="1"/>
          </p:nvPr>
        </p:nvSpPr>
        <p:spPr/>
        <p:txBody>
          <a:bodyPr/>
          <a:lstStyle/>
          <a:p>
            <a:pPr marL="0" indent="0">
              <a:buNone/>
            </a:pPr>
            <a:r>
              <a:rPr lang="en-US" b="1" dirty="0" smtClean="0">
                <a:solidFill>
                  <a:schemeClr val="bg1"/>
                </a:solidFill>
              </a:rPr>
              <a:t>STUDY OBJECTIVE </a:t>
            </a:r>
          </a:p>
          <a:p>
            <a:r>
              <a:rPr lang="en-US" dirty="0" smtClean="0"/>
              <a:t>To examine whether neoadjuvant radiotherapy leads to a higher incidence of R0 resection by assessing the rate of R0 resection and impact of surgical margins </a:t>
            </a:r>
            <a:br>
              <a:rPr lang="en-US" dirty="0" smtClean="0"/>
            </a:br>
            <a:r>
              <a:rPr lang="en-US" dirty="0" smtClean="0"/>
              <a:t>on OS</a:t>
            </a:r>
          </a:p>
          <a:p>
            <a:endParaRPr lang="en-US" dirty="0" smtClean="0"/>
          </a:p>
          <a:p>
            <a:pPr marL="0" indent="0">
              <a:buNone/>
            </a:pPr>
            <a:r>
              <a:rPr lang="en-US" b="1" dirty="0" smtClean="0">
                <a:solidFill>
                  <a:schemeClr val="bg1"/>
                </a:solidFill>
              </a:rPr>
              <a:t>METHODS</a:t>
            </a:r>
          </a:p>
          <a:p>
            <a:r>
              <a:rPr lang="en-US" dirty="0" smtClean="0"/>
              <a:t>The National Cancer Database was used to identify patients with extremity soft tissue sarcoma (STS) who had received no radiotherapy (n=14,236), preoperative radiotherapy (n=3309) or postoperative radiotherapy (n=10,397) between January 2003 and December 2012</a:t>
            </a:r>
            <a:endParaRPr lang="en-US" dirty="0"/>
          </a:p>
        </p:txBody>
      </p:sp>
      <p:sp>
        <p:nvSpPr>
          <p:cNvPr id="6" name="Text Box 4"/>
          <p:cNvSpPr txBox="1">
            <a:spLocks noChangeArrowheads="1"/>
          </p:cNvSpPr>
          <p:nvPr/>
        </p:nvSpPr>
        <p:spPr bwMode="auto">
          <a:xfrm>
            <a:off x="2974081" y="6474897"/>
            <a:ext cx="594925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US" sz="1200" dirty="0" smtClean="0">
                <a:solidFill>
                  <a:srgbClr val="000000"/>
                </a:solidFill>
              </a:rPr>
              <a:t>Gingrich A et al. CTOS 2017 Annual Meeting, November 8–11, Maui, Hawaii; Paper 054</a:t>
            </a:r>
            <a:endParaRPr lang="en-US" sz="1200" dirty="0">
              <a:solidFill>
                <a:srgbClr val="000000"/>
              </a:solidFill>
            </a:endParaRPr>
          </a:p>
        </p:txBody>
      </p:sp>
    </p:spTree>
    <p:custDataLst>
      <p:tags r:id="rId1"/>
    </p:custDataLst>
    <p:extLst>
      <p:ext uri="{BB962C8B-B14F-4D97-AF65-F5344CB8AC3E}">
        <p14:creationId xmlns:p14="http://schemas.microsoft.com/office/powerpoint/2010/main" val="13131748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1800" dirty="0" smtClean="0">
                <a:solidFill>
                  <a:schemeClr val="bg1"/>
                </a:solidFill>
              </a:rPr>
              <a:t>054: Neoadjuvant radiotherapy is associated with R0 resection and improved survival in extremity soft tissue sarcoma patients undergoing surgery: an NCDB analysis – Gingrich A, et al</a:t>
            </a:r>
            <a:endParaRPr lang="en-US" sz="1800" dirty="0">
              <a:solidFill>
                <a:schemeClr val="bg1"/>
              </a:solidFill>
            </a:endParaRPr>
          </a:p>
        </p:txBody>
      </p:sp>
      <p:sp>
        <p:nvSpPr>
          <p:cNvPr id="5123" name="Rectangle 3"/>
          <p:cNvSpPr>
            <a:spLocks noGrp="1" noChangeArrowheads="1"/>
          </p:cNvSpPr>
          <p:nvPr>
            <p:ph type="body" idx="1"/>
          </p:nvPr>
        </p:nvSpPr>
        <p:spPr/>
        <p:txBody>
          <a:bodyPr/>
          <a:lstStyle/>
          <a:p>
            <a:pPr marL="0" indent="0">
              <a:buNone/>
            </a:pPr>
            <a:r>
              <a:rPr lang="en-US" b="1" dirty="0" smtClean="0">
                <a:solidFill>
                  <a:schemeClr val="bg1"/>
                </a:solidFill>
              </a:rPr>
              <a:t>KEY RESULTS</a:t>
            </a:r>
          </a:p>
          <a:p>
            <a:pPr>
              <a:spcBef>
                <a:spcPts val="19200"/>
              </a:spcBef>
            </a:pPr>
            <a:r>
              <a:rPr lang="en-US" dirty="0" smtClean="0"/>
              <a:t>Negative predictors of R0 resection included older age, histologic subtype and grade, larger tumor size and higher </a:t>
            </a:r>
            <a:r>
              <a:rPr lang="en-US" dirty="0" err="1" smtClean="0"/>
              <a:t>Charlson-Deyo</a:t>
            </a:r>
            <a:r>
              <a:rPr lang="en-US" dirty="0" smtClean="0"/>
              <a:t> score, while positive predictors included preoperative and postoperative radiation</a:t>
            </a:r>
          </a:p>
          <a:p>
            <a:r>
              <a:rPr lang="en-US" dirty="0" smtClean="0"/>
              <a:t>Negative predictors of OS included older age, race, histologic subtype and grade, larger tumor size, higher </a:t>
            </a:r>
            <a:r>
              <a:rPr lang="en-US" dirty="0" err="1" smtClean="0"/>
              <a:t>Charlson-Deyo</a:t>
            </a:r>
            <a:r>
              <a:rPr lang="en-US" dirty="0" smtClean="0"/>
              <a:t> score and positive surgical margins, while positive predictors included histologic subtype in females and radiation therapy for race</a:t>
            </a:r>
            <a:endParaRPr lang="en-US" dirty="0"/>
          </a:p>
        </p:txBody>
      </p:sp>
      <p:sp>
        <p:nvSpPr>
          <p:cNvPr id="6" name="Text Box 4"/>
          <p:cNvSpPr txBox="1">
            <a:spLocks noChangeArrowheads="1"/>
          </p:cNvSpPr>
          <p:nvPr/>
        </p:nvSpPr>
        <p:spPr bwMode="auto">
          <a:xfrm>
            <a:off x="2974081" y="6474897"/>
            <a:ext cx="594925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US" sz="1200" dirty="0" smtClean="0">
                <a:solidFill>
                  <a:srgbClr val="000000"/>
                </a:solidFill>
              </a:rPr>
              <a:t>Gingrich A et al. CTOS 2017 Annual Meeting, November 8–11, Maui, Hawaii; Paper 054</a:t>
            </a:r>
            <a:endParaRPr lang="en-US" sz="1200" dirty="0">
              <a:solidFill>
                <a:srgbClr val="000000"/>
              </a:solidFill>
            </a:endParaRPr>
          </a:p>
        </p:txBody>
      </p:sp>
      <p:sp>
        <p:nvSpPr>
          <p:cNvPr id="14" name="TextBox 13"/>
          <p:cNvSpPr txBox="1"/>
          <p:nvPr/>
        </p:nvSpPr>
        <p:spPr>
          <a:xfrm>
            <a:off x="4994084" y="3219016"/>
            <a:ext cx="397866" cy="276999"/>
          </a:xfrm>
          <a:prstGeom prst="rect">
            <a:avLst/>
          </a:prstGeom>
          <a:noFill/>
        </p:spPr>
        <p:txBody>
          <a:bodyPr wrap="none" rtlCol="0">
            <a:spAutoFit/>
          </a:bodyPr>
          <a:lstStyle/>
          <a:p>
            <a:pPr algn="ctr"/>
            <a:r>
              <a:rPr lang="en-US" sz="1200" dirty="0" smtClean="0">
                <a:solidFill>
                  <a:srgbClr val="363636"/>
                </a:solidFill>
              </a:rPr>
              <a:t>5.7</a:t>
            </a:r>
            <a:endParaRPr lang="en-US" sz="1200" dirty="0">
              <a:solidFill>
                <a:srgbClr val="363636"/>
              </a:solidFill>
            </a:endParaRPr>
          </a:p>
        </p:txBody>
      </p:sp>
      <p:sp>
        <p:nvSpPr>
          <p:cNvPr id="15" name="TextBox 14"/>
          <p:cNvSpPr txBox="1"/>
          <p:nvPr/>
        </p:nvSpPr>
        <p:spPr>
          <a:xfrm>
            <a:off x="2876664" y="1534874"/>
            <a:ext cx="3390672" cy="338554"/>
          </a:xfrm>
          <a:prstGeom prst="rect">
            <a:avLst/>
          </a:prstGeom>
          <a:noFill/>
        </p:spPr>
        <p:txBody>
          <a:bodyPr wrap="none" rtlCol="0">
            <a:spAutoFit/>
          </a:bodyPr>
          <a:lstStyle/>
          <a:p>
            <a:r>
              <a:rPr lang="en-US" sz="1600" b="1" dirty="0" smtClean="0">
                <a:solidFill>
                  <a:srgbClr val="363636"/>
                </a:solidFill>
              </a:rPr>
              <a:t>Surgical margin status by cohort</a:t>
            </a:r>
            <a:endParaRPr lang="en-US" sz="1600" b="1" dirty="0">
              <a:solidFill>
                <a:srgbClr val="363636"/>
              </a:solidFill>
            </a:endParaRPr>
          </a:p>
        </p:txBody>
      </p:sp>
      <p:sp>
        <p:nvSpPr>
          <p:cNvPr id="16" name="TextBox 15"/>
          <p:cNvSpPr txBox="1"/>
          <p:nvPr/>
        </p:nvSpPr>
        <p:spPr>
          <a:xfrm>
            <a:off x="1345683" y="1853257"/>
            <a:ext cx="1258678" cy="307777"/>
          </a:xfrm>
          <a:prstGeom prst="rect">
            <a:avLst/>
          </a:prstGeom>
          <a:noFill/>
        </p:spPr>
        <p:txBody>
          <a:bodyPr wrap="none" rtlCol="0">
            <a:spAutoFit/>
          </a:bodyPr>
          <a:lstStyle/>
          <a:p>
            <a:pPr algn="ctr"/>
            <a:r>
              <a:rPr lang="en-US" sz="1400" b="1" dirty="0" smtClean="0">
                <a:solidFill>
                  <a:srgbClr val="363636"/>
                </a:solidFill>
              </a:rPr>
              <a:t>R0 resection</a:t>
            </a:r>
            <a:endParaRPr lang="en-US" sz="1400" b="1" dirty="0">
              <a:solidFill>
                <a:srgbClr val="363636"/>
              </a:solidFill>
            </a:endParaRPr>
          </a:p>
        </p:txBody>
      </p:sp>
      <p:sp>
        <p:nvSpPr>
          <p:cNvPr id="17" name="TextBox 16"/>
          <p:cNvSpPr txBox="1"/>
          <p:nvPr/>
        </p:nvSpPr>
        <p:spPr>
          <a:xfrm>
            <a:off x="3934339" y="1853257"/>
            <a:ext cx="1258678" cy="307777"/>
          </a:xfrm>
          <a:prstGeom prst="rect">
            <a:avLst/>
          </a:prstGeom>
          <a:noFill/>
        </p:spPr>
        <p:txBody>
          <a:bodyPr wrap="none" rtlCol="0">
            <a:spAutoFit/>
          </a:bodyPr>
          <a:lstStyle/>
          <a:p>
            <a:pPr algn="ctr"/>
            <a:r>
              <a:rPr lang="en-US" sz="1400" b="1" dirty="0" smtClean="0">
                <a:solidFill>
                  <a:srgbClr val="363636"/>
                </a:solidFill>
              </a:rPr>
              <a:t>R1 resection</a:t>
            </a:r>
            <a:endParaRPr lang="en-US" sz="1400" b="1" dirty="0">
              <a:solidFill>
                <a:srgbClr val="363636"/>
              </a:solidFill>
            </a:endParaRPr>
          </a:p>
        </p:txBody>
      </p:sp>
      <p:sp>
        <p:nvSpPr>
          <p:cNvPr id="18" name="TextBox 17"/>
          <p:cNvSpPr txBox="1"/>
          <p:nvPr/>
        </p:nvSpPr>
        <p:spPr>
          <a:xfrm>
            <a:off x="6498837" y="1853257"/>
            <a:ext cx="1258678" cy="307777"/>
          </a:xfrm>
          <a:prstGeom prst="rect">
            <a:avLst/>
          </a:prstGeom>
          <a:noFill/>
        </p:spPr>
        <p:txBody>
          <a:bodyPr wrap="none" rtlCol="0">
            <a:spAutoFit/>
          </a:bodyPr>
          <a:lstStyle/>
          <a:p>
            <a:pPr algn="ctr"/>
            <a:r>
              <a:rPr lang="en-US" sz="1400" b="1" dirty="0" smtClean="0">
                <a:solidFill>
                  <a:srgbClr val="363636"/>
                </a:solidFill>
              </a:rPr>
              <a:t>R2 resection</a:t>
            </a:r>
            <a:endParaRPr lang="en-US" sz="1400" b="1" dirty="0">
              <a:solidFill>
                <a:srgbClr val="363636"/>
              </a:solidFill>
            </a:endParaRPr>
          </a:p>
        </p:txBody>
      </p:sp>
      <p:grpSp>
        <p:nvGrpSpPr>
          <p:cNvPr id="19" name="Group 18"/>
          <p:cNvGrpSpPr/>
          <p:nvPr/>
        </p:nvGrpSpPr>
        <p:grpSpPr>
          <a:xfrm>
            <a:off x="694870" y="2155026"/>
            <a:ext cx="2564136" cy="1977990"/>
            <a:chOff x="694870" y="2096700"/>
            <a:chExt cx="2564136" cy="1977990"/>
          </a:xfrm>
        </p:grpSpPr>
        <p:sp>
          <p:nvSpPr>
            <p:cNvPr id="20" name="TextBox 19"/>
            <p:cNvSpPr txBox="1"/>
            <p:nvPr/>
          </p:nvSpPr>
          <p:spPr>
            <a:xfrm>
              <a:off x="881390" y="3613025"/>
              <a:ext cx="1544245" cy="461665"/>
            </a:xfrm>
            <a:prstGeom prst="rect">
              <a:avLst/>
            </a:prstGeom>
            <a:noFill/>
          </p:spPr>
          <p:txBody>
            <a:bodyPr wrap="square" rtlCol="0">
              <a:spAutoFit/>
            </a:bodyPr>
            <a:lstStyle/>
            <a:p>
              <a:pPr algn="ctr"/>
              <a:r>
                <a:rPr lang="en-US" sz="1200" dirty="0" smtClean="0">
                  <a:solidFill>
                    <a:srgbClr val="363636"/>
                  </a:solidFill>
                </a:rPr>
                <a:t>No preoperative </a:t>
              </a:r>
              <a:br>
                <a:rPr lang="en-US" sz="1200" dirty="0" smtClean="0">
                  <a:solidFill>
                    <a:srgbClr val="363636"/>
                  </a:solidFill>
                </a:rPr>
              </a:br>
              <a:r>
                <a:rPr lang="en-US" sz="1200" dirty="0" smtClean="0">
                  <a:solidFill>
                    <a:srgbClr val="363636"/>
                  </a:solidFill>
                </a:rPr>
                <a:t>RT</a:t>
              </a:r>
              <a:endParaRPr lang="en-US" sz="1200" dirty="0">
                <a:solidFill>
                  <a:srgbClr val="363636"/>
                </a:solidFill>
              </a:endParaRPr>
            </a:p>
          </p:txBody>
        </p:sp>
        <p:sp>
          <p:nvSpPr>
            <p:cNvPr id="21" name="TextBox 20"/>
            <p:cNvSpPr txBox="1"/>
            <p:nvPr/>
          </p:nvSpPr>
          <p:spPr>
            <a:xfrm>
              <a:off x="2162231" y="3613025"/>
              <a:ext cx="1096775" cy="461665"/>
            </a:xfrm>
            <a:prstGeom prst="rect">
              <a:avLst/>
            </a:prstGeom>
            <a:noFill/>
          </p:spPr>
          <p:txBody>
            <a:bodyPr wrap="none" rtlCol="0">
              <a:spAutoFit/>
            </a:bodyPr>
            <a:lstStyle/>
            <a:p>
              <a:pPr algn="ctr"/>
              <a:r>
                <a:rPr lang="en-US" sz="1200" dirty="0" smtClean="0">
                  <a:solidFill>
                    <a:srgbClr val="363636"/>
                  </a:solidFill>
                </a:rPr>
                <a:t>Preoperative </a:t>
              </a:r>
              <a:br>
                <a:rPr lang="en-US" sz="1200" dirty="0" smtClean="0">
                  <a:solidFill>
                    <a:srgbClr val="363636"/>
                  </a:solidFill>
                </a:rPr>
              </a:br>
              <a:r>
                <a:rPr lang="en-US" sz="1200" dirty="0" smtClean="0">
                  <a:solidFill>
                    <a:srgbClr val="363636"/>
                  </a:solidFill>
                </a:rPr>
                <a:t>RT</a:t>
              </a:r>
              <a:endParaRPr lang="en-US" sz="1200" dirty="0">
                <a:solidFill>
                  <a:srgbClr val="363636"/>
                </a:solidFill>
              </a:endParaRPr>
            </a:p>
          </p:txBody>
        </p:sp>
        <p:cxnSp>
          <p:nvCxnSpPr>
            <p:cNvPr id="22" name="Straight Connector 21"/>
            <p:cNvCxnSpPr>
              <a:endCxn id="23" idx="3"/>
            </p:cNvCxnSpPr>
            <p:nvPr/>
          </p:nvCxnSpPr>
          <p:spPr>
            <a:xfrm>
              <a:off x="1095182" y="2235200"/>
              <a:ext cx="39232" cy="0"/>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94870" y="2096700"/>
              <a:ext cx="439544" cy="276999"/>
            </a:xfrm>
            <a:prstGeom prst="rect">
              <a:avLst/>
            </a:prstGeom>
            <a:noFill/>
          </p:spPr>
          <p:txBody>
            <a:bodyPr wrap="none" rtlCol="0">
              <a:spAutoFit/>
            </a:bodyPr>
            <a:lstStyle/>
            <a:p>
              <a:pPr algn="r"/>
              <a:r>
                <a:rPr lang="en-US" sz="1200" dirty="0" smtClean="0">
                  <a:solidFill>
                    <a:srgbClr val="363636"/>
                  </a:solidFill>
                </a:rPr>
                <a:t>100</a:t>
              </a:r>
              <a:endParaRPr lang="en-US" sz="1200" dirty="0">
                <a:solidFill>
                  <a:srgbClr val="363636"/>
                </a:solidFill>
              </a:endParaRPr>
            </a:p>
          </p:txBody>
        </p:sp>
        <p:sp>
          <p:nvSpPr>
            <p:cNvPr id="24" name="TextBox 23"/>
            <p:cNvSpPr txBox="1"/>
            <p:nvPr/>
          </p:nvSpPr>
          <p:spPr>
            <a:xfrm>
              <a:off x="779830" y="3474525"/>
              <a:ext cx="354584" cy="276999"/>
            </a:xfrm>
            <a:prstGeom prst="rect">
              <a:avLst/>
            </a:prstGeom>
            <a:noFill/>
          </p:spPr>
          <p:txBody>
            <a:bodyPr wrap="none" rtlCol="0">
              <a:spAutoFit/>
            </a:bodyPr>
            <a:lstStyle/>
            <a:p>
              <a:pPr algn="r"/>
              <a:r>
                <a:rPr lang="en-US" sz="1200" dirty="0" smtClean="0">
                  <a:solidFill>
                    <a:srgbClr val="363636"/>
                  </a:solidFill>
                </a:rPr>
                <a:t>70</a:t>
              </a:r>
              <a:endParaRPr lang="en-US" sz="1200" dirty="0">
                <a:solidFill>
                  <a:srgbClr val="363636"/>
                </a:solidFill>
              </a:endParaRPr>
            </a:p>
          </p:txBody>
        </p:sp>
        <p:sp>
          <p:nvSpPr>
            <p:cNvPr id="25" name="TextBox 24"/>
            <p:cNvSpPr txBox="1"/>
            <p:nvPr/>
          </p:nvSpPr>
          <p:spPr>
            <a:xfrm>
              <a:off x="1909599" y="2292128"/>
              <a:ext cx="453970" cy="369332"/>
            </a:xfrm>
            <a:prstGeom prst="rect">
              <a:avLst/>
            </a:prstGeom>
            <a:noFill/>
          </p:spPr>
          <p:txBody>
            <a:bodyPr wrap="none" rtlCol="0">
              <a:spAutoFit/>
            </a:bodyPr>
            <a:lstStyle/>
            <a:p>
              <a:pPr algn="ctr"/>
              <a:r>
                <a:rPr lang="en-US" dirty="0" smtClean="0">
                  <a:solidFill>
                    <a:srgbClr val="363636"/>
                  </a:solidFill>
                </a:rPr>
                <a:t>***</a:t>
              </a:r>
              <a:endParaRPr lang="en-US" dirty="0">
                <a:solidFill>
                  <a:srgbClr val="363636"/>
                </a:solidFill>
              </a:endParaRPr>
            </a:p>
          </p:txBody>
        </p:sp>
        <p:cxnSp>
          <p:nvCxnSpPr>
            <p:cNvPr id="26" name="Straight Connector 25"/>
            <p:cNvCxnSpPr/>
            <p:nvPr/>
          </p:nvCxnSpPr>
          <p:spPr>
            <a:xfrm>
              <a:off x="1095182" y="3166055"/>
              <a:ext cx="39232" cy="5980"/>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458888" y="2700627"/>
              <a:ext cx="290945" cy="915934"/>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63636"/>
                </a:solidFill>
              </a:endParaRPr>
            </a:p>
          </p:txBody>
        </p:sp>
        <p:sp>
          <p:nvSpPr>
            <p:cNvPr id="28" name="Rectangle 27"/>
            <p:cNvSpPr/>
            <p:nvPr/>
          </p:nvSpPr>
          <p:spPr>
            <a:xfrm>
              <a:off x="1513216" y="3214005"/>
              <a:ext cx="290945" cy="40691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63636"/>
                </a:solidFill>
              </a:endParaRPr>
            </a:p>
          </p:txBody>
        </p:sp>
        <p:sp>
          <p:nvSpPr>
            <p:cNvPr id="29" name="TextBox 28"/>
            <p:cNvSpPr txBox="1"/>
            <p:nvPr/>
          </p:nvSpPr>
          <p:spPr>
            <a:xfrm>
              <a:off x="1413423" y="3172035"/>
              <a:ext cx="482824" cy="276999"/>
            </a:xfrm>
            <a:prstGeom prst="rect">
              <a:avLst/>
            </a:prstGeom>
            <a:noFill/>
          </p:spPr>
          <p:txBody>
            <a:bodyPr wrap="none" rtlCol="0">
              <a:spAutoFit/>
            </a:bodyPr>
            <a:lstStyle/>
            <a:p>
              <a:pPr algn="ctr"/>
              <a:r>
                <a:rPr lang="en-US" sz="1200" dirty="0" smtClean="0">
                  <a:solidFill>
                    <a:srgbClr val="FFFFFF"/>
                  </a:solidFill>
                </a:rPr>
                <a:t>79.9</a:t>
              </a:r>
              <a:endParaRPr lang="en-US" sz="1200" dirty="0">
                <a:solidFill>
                  <a:srgbClr val="FFFFFF"/>
                </a:solidFill>
              </a:endParaRPr>
            </a:p>
          </p:txBody>
        </p:sp>
        <p:sp>
          <p:nvSpPr>
            <p:cNvPr id="30" name="TextBox 29"/>
            <p:cNvSpPr txBox="1"/>
            <p:nvPr/>
          </p:nvSpPr>
          <p:spPr>
            <a:xfrm>
              <a:off x="779830" y="3027556"/>
              <a:ext cx="354584" cy="276999"/>
            </a:xfrm>
            <a:prstGeom prst="rect">
              <a:avLst/>
            </a:prstGeom>
            <a:noFill/>
          </p:spPr>
          <p:txBody>
            <a:bodyPr wrap="none" rtlCol="0">
              <a:spAutoFit/>
            </a:bodyPr>
            <a:lstStyle/>
            <a:p>
              <a:pPr algn="r"/>
              <a:r>
                <a:rPr lang="en-US" sz="1200" dirty="0" smtClean="0">
                  <a:solidFill>
                    <a:srgbClr val="363636"/>
                  </a:solidFill>
                </a:rPr>
                <a:t>80</a:t>
              </a:r>
              <a:endParaRPr lang="en-US" sz="1200" dirty="0">
                <a:solidFill>
                  <a:srgbClr val="363636"/>
                </a:solidFill>
              </a:endParaRPr>
            </a:p>
          </p:txBody>
        </p:sp>
        <p:sp>
          <p:nvSpPr>
            <p:cNvPr id="31" name="TextBox 30"/>
            <p:cNvSpPr txBox="1"/>
            <p:nvPr/>
          </p:nvSpPr>
          <p:spPr>
            <a:xfrm>
              <a:off x="2369076" y="2674060"/>
              <a:ext cx="482824" cy="276999"/>
            </a:xfrm>
            <a:prstGeom prst="rect">
              <a:avLst/>
            </a:prstGeom>
            <a:noFill/>
          </p:spPr>
          <p:txBody>
            <a:bodyPr wrap="none" rtlCol="0">
              <a:spAutoFit/>
            </a:bodyPr>
            <a:lstStyle/>
            <a:p>
              <a:pPr algn="ctr"/>
              <a:r>
                <a:rPr lang="en-US" sz="1200" dirty="0" smtClean="0">
                  <a:solidFill>
                    <a:srgbClr val="FFFFFF"/>
                  </a:solidFill>
                </a:rPr>
                <a:t>90.1</a:t>
              </a:r>
              <a:endParaRPr lang="en-US" sz="1200" dirty="0">
                <a:solidFill>
                  <a:srgbClr val="FFFFFF"/>
                </a:solidFill>
              </a:endParaRPr>
            </a:p>
          </p:txBody>
        </p:sp>
        <p:cxnSp>
          <p:nvCxnSpPr>
            <p:cNvPr id="32" name="Straight Connector 31"/>
            <p:cNvCxnSpPr/>
            <p:nvPr/>
          </p:nvCxnSpPr>
          <p:spPr>
            <a:xfrm>
              <a:off x="1713406" y="2522960"/>
              <a:ext cx="846356"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095182" y="2700627"/>
              <a:ext cx="39232" cy="0"/>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79830" y="2562128"/>
              <a:ext cx="354584" cy="276999"/>
            </a:xfrm>
            <a:prstGeom prst="rect">
              <a:avLst/>
            </a:prstGeom>
            <a:noFill/>
          </p:spPr>
          <p:txBody>
            <a:bodyPr wrap="none" rtlCol="0">
              <a:spAutoFit/>
            </a:bodyPr>
            <a:lstStyle/>
            <a:p>
              <a:pPr algn="r"/>
              <a:r>
                <a:rPr lang="en-US" sz="1200" dirty="0" smtClean="0">
                  <a:solidFill>
                    <a:srgbClr val="363636"/>
                  </a:solidFill>
                </a:rPr>
                <a:t>90</a:t>
              </a:r>
              <a:endParaRPr lang="en-US" sz="1200" dirty="0">
                <a:solidFill>
                  <a:srgbClr val="363636"/>
                </a:solidFill>
              </a:endParaRPr>
            </a:p>
          </p:txBody>
        </p:sp>
        <p:cxnSp>
          <p:nvCxnSpPr>
            <p:cNvPr id="35" name="Straight Connector 34"/>
            <p:cNvCxnSpPr/>
            <p:nvPr/>
          </p:nvCxnSpPr>
          <p:spPr>
            <a:xfrm>
              <a:off x="1123318" y="3613024"/>
              <a:ext cx="1950766" cy="0"/>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3346857" y="2155026"/>
            <a:ext cx="2481164" cy="1977990"/>
            <a:chOff x="777842" y="2096700"/>
            <a:chExt cx="2481164" cy="1977990"/>
          </a:xfrm>
        </p:grpSpPr>
        <p:cxnSp>
          <p:nvCxnSpPr>
            <p:cNvPr id="37" name="Straight Connector 36"/>
            <p:cNvCxnSpPr>
              <a:endCxn id="47" idx="3"/>
            </p:cNvCxnSpPr>
            <p:nvPr/>
          </p:nvCxnSpPr>
          <p:spPr>
            <a:xfrm>
              <a:off x="1088148" y="3261063"/>
              <a:ext cx="46266" cy="1"/>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086160" y="2924283"/>
              <a:ext cx="48254" cy="5064"/>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991409" y="3613025"/>
              <a:ext cx="1317990" cy="461665"/>
            </a:xfrm>
            <a:prstGeom prst="rect">
              <a:avLst/>
            </a:prstGeom>
            <a:noFill/>
          </p:spPr>
          <p:txBody>
            <a:bodyPr wrap="none" rtlCol="0">
              <a:spAutoFit/>
            </a:bodyPr>
            <a:lstStyle/>
            <a:p>
              <a:pPr algn="ctr"/>
              <a:r>
                <a:rPr lang="en-US" sz="1200" dirty="0" smtClean="0">
                  <a:solidFill>
                    <a:srgbClr val="363636"/>
                  </a:solidFill>
                </a:rPr>
                <a:t>No preoperative </a:t>
              </a:r>
              <a:br>
                <a:rPr lang="en-US" sz="1200" dirty="0" smtClean="0">
                  <a:solidFill>
                    <a:srgbClr val="363636"/>
                  </a:solidFill>
                </a:rPr>
              </a:br>
              <a:r>
                <a:rPr lang="en-US" sz="1200" dirty="0" smtClean="0">
                  <a:solidFill>
                    <a:srgbClr val="363636"/>
                  </a:solidFill>
                </a:rPr>
                <a:t>RT</a:t>
              </a:r>
              <a:endParaRPr lang="en-US" sz="1200" dirty="0">
                <a:solidFill>
                  <a:srgbClr val="363636"/>
                </a:solidFill>
              </a:endParaRPr>
            </a:p>
          </p:txBody>
        </p:sp>
        <p:sp>
          <p:nvSpPr>
            <p:cNvPr id="40" name="TextBox 39"/>
            <p:cNvSpPr txBox="1"/>
            <p:nvPr/>
          </p:nvSpPr>
          <p:spPr>
            <a:xfrm>
              <a:off x="2162232" y="3613025"/>
              <a:ext cx="1096774" cy="461665"/>
            </a:xfrm>
            <a:prstGeom prst="rect">
              <a:avLst/>
            </a:prstGeom>
            <a:noFill/>
          </p:spPr>
          <p:txBody>
            <a:bodyPr wrap="none" rtlCol="0">
              <a:spAutoFit/>
            </a:bodyPr>
            <a:lstStyle/>
            <a:p>
              <a:pPr algn="ctr"/>
              <a:r>
                <a:rPr lang="en-US" sz="1200" dirty="0" smtClean="0">
                  <a:solidFill>
                    <a:srgbClr val="363636"/>
                  </a:solidFill>
                </a:rPr>
                <a:t>Preoperative </a:t>
              </a:r>
              <a:br>
                <a:rPr lang="en-US" sz="1200" dirty="0" smtClean="0">
                  <a:solidFill>
                    <a:srgbClr val="363636"/>
                  </a:solidFill>
                </a:rPr>
              </a:br>
              <a:r>
                <a:rPr lang="en-US" sz="1200" dirty="0" smtClean="0">
                  <a:solidFill>
                    <a:srgbClr val="363636"/>
                  </a:solidFill>
                </a:rPr>
                <a:t>RT</a:t>
              </a:r>
              <a:endParaRPr lang="en-US" sz="1200" dirty="0">
                <a:solidFill>
                  <a:srgbClr val="363636"/>
                </a:solidFill>
              </a:endParaRPr>
            </a:p>
          </p:txBody>
        </p:sp>
        <p:cxnSp>
          <p:nvCxnSpPr>
            <p:cNvPr id="41" name="Straight Connector 40"/>
            <p:cNvCxnSpPr>
              <a:endCxn id="42" idx="3"/>
            </p:cNvCxnSpPr>
            <p:nvPr/>
          </p:nvCxnSpPr>
          <p:spPr>
            <a:xfrm>
              <a:off x="1088148" y="2235200"/>
              <a:ext cx="46266" cy="0"/>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79830" y="2096700"/>
              <a:ext cx="354584" cy="276999"/>
            </a:xfrm>
            <a:prstGeom prst="rect">
              <a:avLst/>
            </a:prstGeom>
            <a:noFill/>
          </p:spPr>
          <p:txBody>
            <a:bodyPr wrap="none" rtlCol="0">
              <a:spAutoFit/>
            </a:bodyPr>
            <a:lstStyle/>
            <a:p>
              <a:pPr algn="r"/>
              <a:r>
                <a:rPr lang="en-US" sz="1200" dirty="0" smtClean="0">
                  <a:solidFill>
                    <a:srgbClr val="363636"/>
                  </a:solidFill>
                </a:rPr>
                <a:t>20</a:t>
              </a:r>
              <a:endParaRPr lang="en-US" sz="1200" dirty="0">
                <a:solidFill>
                  <a:srgbClr val="363636"/>
                </a:solidFill>
              </a:endParaRPr>
            </a:p>
          </p:txBody>
        </p:sp>
        <p:sp>
          <p:nvSpPr>
            <p:cNvPr id="43" name="TextBox 42"/>
            <p:cNvSpPr txBox="1"/>
            <p:nvPr/>
          </p:nvSpPr>
          <p:spPr>
            <a:xfrm>
              <a:off x="864789" y="3474525"/>
              <a:ext cx="269625" cy="276999"/>
            </a:xfrm>
            <a:prstGeom prst="rect">
              <a:avLst/>
            </a:prstGeom>
            <a:noFill/>
          </p:spPr>
          <p:txBody>
            <a:bodyPr wrap="none" rtlCol="0">
              <a:spAutoFit/>
            </a:bodyPr>
            <a:lstStyle/>
            <a:p>
              <a:pPr algn="r"/>
              <a:r>
                <a:rPr lang="en-US" sz="1200" dirty="0" smtClean="0">
                  <a:solidFill>
                    <a:srgbClr val="363636"/>
                  </a:solidFill>
                </a:rPr>
                <a:t>0</a:t>
              </a:r>
              <a:endParaRPr lang="en-US" sz="1200" dirty="0">
                <a:solidFill>
                  <a:srgbClr val="363636"/>
                </a:solidFill>
              </a:endParaRPr>
            </a:p>
          </p:txBody>
        </p:sp>
        <p:sp>
          <p:nvSpPr>
            <p:cNvPr id="44" name="TextBox 43"/>
            <p:cNvSpPr txBox="1"/>
            <p:nvPr/>
          </p:nvSpPr>
          <p:spPr>
            <a:xfrm>
              <a:off x="1909599" y="2292128"/>
              <a:ext cx="453970" cy="369332"/>
            </a:xfrm>
            <a:prstGeom prst="rect">
              <a:avLst/>
            </a:prstGeom>
            <a:noFill/>
          </p:spPr>
          <p:txBody>
            <a:bodyPr wrap="none" rtlCol="0">
              <a:spAutoFit/>
            </a:bodyPr>
            <a:lstStyle/>
            <a:p>
              <a:pPr algn="ctr"/>
              <a:r>
                <a:rPr lang="en-US" dirty="0" smtClean="0">
                  <a:solidFill>
                    <a:srgbClr val="363636"/>
                  </a:solidFill>
                </a:rPr>
                <a:t>***</a:t>
              </a:r>
              <a:endParaRPr lang="en-US" dirty="0">
                <a:solidFill>
                  <a:srgbClr val="363636"/>
                </a:solidFill>
              </a:endParaRPr>
            </a:p>
          </p:txBody>
        </p:sp>
        <p:sp>
          <p:nvSpPr>
            <p:cNvPr id="45" name="Rectangle 44"/>
            <p:cNvSpPr/>
            <p:nvPr/>
          </p:nvSpPr>
          <p:spPr>
            <a:xfrm>
              <a:off x="2458888" y="3199491"/>
              <a:ext cx="290945" cy="414000"/>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63636"/>
                </a:solidFill>
              </a:endParaRPr>
            </a:p>
          </p:txBody>
        </p:sp>
        <p:sp>
          <p:nvSpPr>
            <p:cNvPr id="46" name="Rectangle 45"/>
            <p:cNvSpPr/>
            <p:nvPr/>
          </p:nvSpPr>
          <p:spPr>
            <a:xfrm>
              <a:off x="1513216" y="2800297"/>
              <a:ext cx="290945" cy="820617"/>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63636"/>
                </a:solidFill>
              </a:endParaRPr>
            </a:p>
          </p:txBody>
        </p:sp>
        <p:sp>
          <p:nvSpPr>
            <p:cNvPr id="47" name="TextBox 46"/>
            <p:cNvSpPr txBox="1"/>
            <p:nvPr/>
          </p:nvSpPr>
          <p:spPr>
            <a:xfrm>
              <a:off x="864789" y="3122564"/>
              <a:ext cx="269625" cy="276999"/>
            </a:xfrm>
            <a:prstGeom prst="rect">
              <a:avLst/>
            </a:prstGeom>
            <a:noFill/>
          </p:spPr>
          <p:txBody>
            <a:bodyPr wrap="none" rtlCol="0">
              <a:spAutoFit/>
            </a:bodyPr>
            <a:lstStyle/>
            <a:p>
              <a:pPr algn="r"/>
              <a:r>
                <a:rPr lang="en-US" sz="1200" dirty="0" smtClean="0">
                  <a:solidFill>
                    <a:srgbClr val="363636"/>
                  </a:solidFill>
                </a:rPr>
                <a:t>5</a:t>
              </a:r>
              <a:endParaRPr lang="en-US" sz="1200" dirty="0">
                <a:solidFill>
                  <a:srgbClr val="363636"/>
                </a:solidFill>
              </a:endParaRPr>
            </a:p>
          </p:txBody>
        </p:sp>
        <p:sp>
          <p:nvSpPr>
            <p:cNvPr id="48" name="TextBox 47"/>
            <p:cNvSpPr txBox="1"/>
            <p:nvPr/>
          </p:nvSpPr>
          <p:spPr>
            <a:xfrm>
              <a:off x="2403242" y="3169443"/>
              <a:ext cx="397866" cy="276999"/>
            </a:xfrm>
            <a:prstGeom prst="rect">
              <a:avLst/>
            </a:prstGeom>
            <a:noFill/>
          </p:spPr>
          <p:txBody>
            <a:bodyPr wrap="none" rtlCol="0">
              <a:spAutoFit/>
            </a:bodyPr>
            <a:lstStyle/>
            <a:p>
              <a:pPr algn="ctr"/>
              <a:r>
                <a:rPr lang="en-US" sz="1200" dirty="0" smtClean="0">
                  <a:solidFill>
                    <a:srgbClr val="FFFFFF"/>
                  </a:solidFill>
                </a:rPr>
                <a:t>5.7</a:t>
              </a:r>
              <a:endParaRPr lang="en-US" sz="1200" dirty="0">
                <a:solidFill>
                  <a:srgbClr val="FFFFFF"/>
                </a:solidFill>
              </a:endParaRPr>
            </a:p>
          </p:txBody>
        </p:sp>
        <p:cxnSp>
          <p:nvCxnSpPr>
            <p:cNvPr id="49" name="Straight Connector 48"/>
            <p:cNvCxnSpPr/>
            <p:nvPr/>
          </p:nvCxnSpPr>
          <p:spPr>
            <a:xfrm>
              <a:off x="1713406" y="2522960"/>
              <a:ext cx="846356"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51" idx="3"/>
            </p:cNvCxnSpPr>
            <p:nvPr/>
          </p:nvCxnSpPr>
          <p:spPr>
            <a:xfrm>
              <a:off x="1088148" y="2569991"/>
              <a:ext cx="46266" cy="1"/>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779830" y="2431492"/>
              <a:ext cx="354584" cy="276999"/>
            </a:xfrm>
            <a:prstGeom prst="rect">
              <a:avLst/>
            </a:prstGeom>
            <a:noFill/>
          </p:spPr>
          <p:txBody>
            <a:bodyPr wrap="none" rtlCol="0">
              <a:spAutoFit/>
            </a:bodyPr>
            <a:lstStyle/>
            <a:p>
              <a:pPr algn="r"/>
              <a:r>
                <a:rPr lang="en-US" sz="1200" dirty="0" smtClean="0">
                  <a:solidFill>
                    <a:srgbClr val="363636"/>
                  </a:solidFill>
                </a:rPr>
                <a:t>15</a:t>
              </a:r>
              <a:endParaRPr lang="en-US" sz="1200" dirty="0">
                <a:solidFill>
                  <a:srgbClr val="363636"/>
                </a:solidFill>
              </a:endParaRPr>
            </a:p>
          </p:txBody>
        </p:sp>
        <p:sp>
          <p:nvSpPr>
            <p:cNvPr id="52" name="TextBox 51"/>
            <p:cNvSpPr txBox="1"/>
            <p:nvPr/>
          </p:nvSpPr>
          <p:spPr>
            <a:xfrm>
              <a:off x="777842" y="2785784"/>
              <a:ext cx="354584" cy="276999"/>
            </a:xfrm>
            <a:prstGeom prst="rect">
              <a:avLst/>
            </a:prstGeom>
            <a:noFill/>
          </p:spPr>
          <p:txBody>
            <a:bodyPr wrap="none" rtlCol="0">
              <a:spAutoFit/>
            </a:bodyPr>
            <a:lstStyle/>
            <a:p>
              <a:pPr algn="r"/>
              <a:r>
                <a:rPr lang="en-US" sz="1200" dirty="0" smtClean="0">
                  <a:solidFill>
                    <a:srgbClr val="363636"/>
                  </a:solidFill>
                </a:rPr>
                <a:t>10</a:t>
              </a:r>
              <a:endParaRPr lang="en-US" sz="1200" dirty="0">
                <a:solidFill>
                  <a:srgbClr val="363636"/>
                </a:solidFill>
              </a:endParaRPr>
            </a:p>
          </p:txBody>
        </p:sp>
        <p:cxnSp>
          <p:nvCxnSpPr>
            <p:cNvPr id="53" name="Straight Connector 52"/>
            <p:cNvCxnSpPr/>
            <p:nvPr/>
          </p:nvCxnSpPr>
          <p:spPr>
            <a:xfrm>
              <a:off x="1116284" y="3613024"/>
              <a:ext cx="1950766" cy="0"/>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grpSp>
      <p:sp>
        <p:nvSpPr>
          <p:cNvPr id="54" name="TextBox 53"/>
          <p:cNvSpPr txBox="1"/>
          <p:nvPr/>
        </p:nvSpPr>
        <p:spPr>
          <a:xfrm>
            <a:off x="3990590" y="2803408"/>
            <a:ext cx="471411" cy="276999"/>
          </a:xfrm>
          <a:prstGeom prst="rect">
            <a:avLst/>
          </a:prstGeom>
          <a:noFill/>
        </p:spPr>
        <p:txBody>
          <a:bodyPr wrap="none" rtlCol="0">
            <a:spAutoFit/>
          </a:bodyPr>
          <a:lstStyle/>
          <a:p>
            <a:pPr algn="ctr"/>
            <a:r>
              <a:rPr lang="en-US" sz="1200" dirty="0" smtClean="0">
                <a:solidFill>
                  <a:srgbClr val="FFFFFF"/>
                </a:solidFill>
              </a:rPr>
              <a:t>11.5</a:t>
            </a:r>
            <a:endParaRPr lang="en-US" sz="1200" dirty="0">
              <a:solidFill>
                <a:srgbClr val="FFFFFF"/>
              </a:solidFill>
            </a:endParaRPr>
          </a:p>
        </p:txBody>
      </p:sp>
      <p:grpSp>
        <p:nvGrpSpPr>
          <p:cNvPr id="55" name="Group 54"/>
          <p:cNvGrpSpPr/>
          <p:nvPr/>
        </p:nvGrpSpPr>
        <p:grpSpPr>
          <a:xfrm>
            <a:off x="5816919" y="2071368"/>
            <a:ext cx="2479176" cy="2061648"/>
            <a:chOff x="779830" y="2013042"/>
            <a:chExt cx="2479176" cy="2061648"/>
          </a:xfrm>
        </p:grpSpPr>
        <p:cxnSp>
          <p:nvCxnSpPr>
            <p:cNvPr id="56" name="Straight Connector 55"/>
            <p:cNvCxnSpPr/>
            <p:nvPr/>
          </p:nvCxnSpPr>
          <p:spPr>
            <a:xfrm>
              <a:off x="1086160" y="2924283"/>
              <a:ext cx="46266" cy="0"/>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991409" y="3613025"/>
              <a:ext cx="1317990" cy="461665"/>
            </a:xfrm>
            <a:prstGeom prst="rect">
              <a:avLst/>
            </a:prstGeom>
            <a:noFill/>
          </p:spPr>
          <p:txBody>
            <a:bodyPr wrap="none" rtlCol="0">
              <a:spAutoFit/>
            </a:bodyPr>
            <a:lstStyle/>
            <a:p>
              <a:pPr algn="ctr"/>
              <a:r>
                <a:rPr lang="en-US" sz="1200" dirty="0" smtClean="0">
                  <a:solidFill>
                    <a:srgbClr val="363636"/>
                  </a:solidFill>
                </a:rPr>
                <a:t>No preoperative </a:t>
              </a:r>
              <a:br>
                <a:rPr lang="en-US" sz="1200" dirty="0" smtClean="0">
                  <a:solidFill>
                    <a:srgbClr val="363636"/>
                  </a:solidFill>
                </a:rPr>
              </a:br>
              <a:r>
                <a:rPr lang="en-US" sz="1200" dirty="0" smtClean="0">
                  <a:solidFill>
                    <a:srgbClr val="363636"/>
                  </a:solidFill>
                </a:rPr>
                <a:t>RT</a:t>
              </a:r>
              <a:endParaRPr lang="en-US" sz="1200" dirty="0">
                <a:solidFill>
                  <a:srgbClr val="363636"/>
                </a:solidFill>
              </a:endParaRPr>
            </a:p>
          </p:txBody>
        </p:sp>
        <p:sp>
          <p:nvSpPr>
            <p:cNvPr id="58" name="TextBox 57"/>
            <p:cNvSpPr txBox="1"/>
            <p:nvPr/>
          </p:nvSpPr>
          <p:spPr>
            <a:xfrm>
              <a:off x="2162232" y="3613025"/>
              <a:ext cx="1096774" cy="461665"/>
            </a:xfrm>
            <a:prstGeom prst="rect">
              <a:avLst/>
            </a:prstGeom>
            <a:noFill/>
          </p:spPr>
          <p:txBody>
            <a:bodyPr wrap="none" rtlCol="0">
              <a:spAutoFit/>
            </a:bodyPr>
            <a:lstStyle/>
            <a:p>
              <a:pPr algn="ctr"/>
              <a:r>
                <a:rPr lang="en-US" sz="1200" dirty="0" smtClean="0">
                  <a:solidFill>
                    <a:srgbClr val="363636"/>
                  </a:solidFill>
                </a:rPr>
                <a:t>Preoperative </a:t>
              </a:r>
              <a:br>
                <a:rPr lang="en-US" sz="1200" dirty="0" smtClean="0">
                  <a:solidFill>
                    <a:srgbClr val="363636"/>
                  </a:solidFill>
                </a:rPr>
              </a:br>
              <a:r>
                <a:rPr lang="en-US" sz="1200" dirty="0" smtClean="0">
                  <a:solidFill>
                    <a:srgbClr val="363636"/>
                  </a:solidFill>
                </a:rPr>
                <a:t>RT</a:t>
              </a:r>
              <a:endParaRPr lang="en-US" sz="1200" dirty="0">
                <a:solidFill>
                  <a:srgbClr val="363636"/>
                </a:solidFill>
              </a:endParaRPr>
            </a:p>
          </p:txBody>
        </p:sp>
        <p:cxnSp>
          <p:nvCxnSpPr>
            <p:cNvPr id="59" name="Straight Connector 58"/>
            <p:cNvCxnSpPr>
              <a:endCxn id="60" idx="3"/>
            </p:cNvCxnSpPr>
            <p:nvPr/>
          </p:nvCxnSpPr>
          <p:spPr>
            <a:xfrm>
              <a:off x="1088148" y="2235200"/>
              <a:ext cx="46266" cy="0"/>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79830" y="2096700"/>
              <a:ext cx="354584" cy="276999"/>
            </a:xfrm>
            <a:prstGeom prst="rect">
              <a:avLst/>
            </a:prstGeom>
            <a:noFill/>
          </p:spPr>
          <p:txBody>
            <a:bodyPr wrap="none" rtlCol="0">
              <a:spAutoFit/>
            </a:bodyPr>
            <a:lstStyle/>
            <a:p>
              <a:pPr algn="r"/>
              <a:r>
                <a:rPr lang="en-US" sz="1200" dirty="0" smtClean="0">
                  <a:solidFill>
                    <a:srgbClr val="363636"/>
                  </a:solidFill>
                </a:rPr>
                <a:t>10</a:t>
              </a:r>
              <a:endParaRPr lang="en-US" sz="1200" dirty="0">
                <a:solidFill>
                  <a:srgbClr val="363636"/>
                </a:solidFill>
              </a:endParaRPr>
            </a:p>
          </p:txBody>
        </p:sp>
        <p:sp>
          <p:nvSpPr>
            <p:cNvPr id="61" name="TextBox 60"/>
            <p:cNvSpPr txBox="1"/>
            <p:nvPr/>
          </p:nvSpPr>
          <p:spPr>
            <a:xfrm>
              <a:off x="864789" y="3474525"/>
              <a:ext cx="269625" cy="276999"/>
            </a:xfrm>
            <a:prstGeom prst="rect">
              <a:avLst/>
            </a:prstGeom>
            <a:noFill/>
          </p:spPr>
          <p:txBody>
            <a:bodyPr wrap="none" rtlCol="0">
              <a:spAutoFit/>
            </a:bodyPr>
            <a:lstStyle/>
            <a:p>
              <a:pPr algn="r"/>
              <a:r>
                <a:rPr lang="en-US" sz="1200" dirty="0" smtClean="0">
                  <a:solidFill>
                    <a:srgbClr val="363636"/>
                  </a:solidFill>
                </a:rPr>
                <a:t>0</a:t>
              </a:r>
              <a:endParaRPr lang="en-US" sz="1200" dirty="0">
                <a:solidFill>
                  <a:srgbClr val="363636"/>
                </a:solidFill>
              </a:endParaRPr>
            </a:p>
          </p:txBody>
        </p:sp>
        <p:sp>
          <p:nvSpPr>
            <p:cNvPr id="62" name="TextBox 61"/>
            <p:cNvSpPr txBox="1"/>
            <p:nvPr/>
          </p:nvSpPr>
          <p:spPr>
            <a:xfrm>
              <a:off x="1909599" y="2013042"/>
              <a:ext cx="453970" cy="369332"/>
            </a:xfrm>
            <a:prstGeom prst="rect">
              <a:avLst/>
            </a:prstGeom>
            <a:noFill/>
          </p:spPr>
          <p:txBody>
            <a:bodyPr wrap="none" rtlCol="0">
              <a:spAutoFit/>
            </a:bodyPr>
            <a:lstStyle/>
            <a:p>
              <a:pPr algn="ctr"/>
              <a:r>
                <a:rPr lang="en-US" dirty="0" smtClean="0">
                  <a:solidFill>
                    <a:srgbClr val="363636"/>
                  </a:solidFill>
                </a:rPr>
                <a:t>***</a:t>
              </a:r>
              <a:endParaRPr lang="en-US" dirty="0">
                <a:solidFill>
                  <a:srgbClr val="363636"/>
                </a:solidFill>
              </a:endParaRPr>
            </a:p>
          </p:txBody>
        </p:sp>
        <p:sp>
          <p:nvSpPr>
            <p:cNvPr id="63" name="Rectangle 62"/>
            <p:cNvSpPr/>
            <p:nvPr/>
          </p:nvSpPr>
          <p:spPr>
            <a:xfrm>
              <a:off x="2458888" y="3027555"/>
              <a:ext cx="290945" cy="576000"/>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63636"/>
                </a:solidFill>
              </a:endParaRPr>
            </a:p>
          </p:txBody>
        </p:sp>
        <p:sp>
          <p:nvSpPr>
            <p:cNvPr id="64" name="Rectangle 63"/>
            <p:cNvSpPr/>
            <p:nvPr/>
          </p:nvSpPr>
          <p:spPr>
            <a:xfrm>
              <a:off x="1513216" y="2332133"/>
              <a:ext cx="290945" cy="1278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63636"/>
                </a:solidFill>
              </a:endParaRPr>
            </a:p>
          </p:txBody>
        </p:sp>
        <p:sp>
          <p:nvSpPr>
            <p:cNvPr id="65" name="TextBox 64"/>
            <p:cNvSpPr txBox="1"/>
            <p:nvPr/>
          </p:nvSpPr>
          <p:spPr>
            <a:xfrm>
              <a:off x="2403242" y="3004059"/>
              <a:ext cx="397866" cy="276999"/>
            </a:xfrm>
            <a:prstGeom prst="rect">
              <a:avLst/>
            </a:prstGeom>
            <a:noFill/>
          </p:spPr>
          <p:txBody>
            <a:bodyPr wrap="none" rtlCol="0">
              <a:spAutoFit/>
            </a:bodyPr>
            <a:lstStyle/>
            <a:p>
              <a:pPr algn="ctr"/>
              <a:r>
                <a:rPr lang="en-US" sz="1200" dirty="0" smtClean="0">
                  <a:solidFill>
                    <a:srgbClr val="FFFFFF"/>
                  </a:solidFill>
                </a:rPr>
                <a:t>4.2</a:t>
              </a:r>
              <a:endParaRPr lang="en-US" sz="1200" dirty="0">
                <a:solidFill>
                  <a:srgbClr val="FFFFFF"/>
                </a:solidFill>
              </a:endParaRPr>
            </a:p>
          </p:txBody>
        </p:sp>
        <p:cxnSp>
          <p:nvCxnSpPr>
            <p:cNvPr id="66" name="Straight Connector 65"/>
            <p:cNvCxnSpPr/>
            <p:nvPr/>
          </p:nvCxnSpPr>
          <p:spPr>
            <a:xfrm>
              <a:off x="1713406" y="2243874"/>
              <a:ext cx="846356"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862801" y="2785784"/>
              <a:ext cx="269625" cy="276999"/>
            </a:xfrm>
            <a:prstGeom prst="rect">
              <a:avLst/>
            </a:prstGeom>
            <a:noFill/>
          </p:spPr>
          <p:txBody>
            <a:bodyPr wrap="none" rtlCol="0">
              <a:spAutoFit/>
            </a:bodyPr>
            <a:lstStyle/>
            <a:p>
              <a:pPr algn="r"/>
              <a:r>
                <a:rPr lang="en-US" sz="1200" dirty="0" smtClean="0">
                  <a:solidFill>
                    <a:srgbClr val="363636"/>
                  </a:solidFill>
                </a:rPr>
                <a:t>5</a:t>
              </a:r>
              <a:endParaRPr lang="en-US" sz="1200" dirty="0">
                <a:solidFill>
                  <a:srgbClr val="363636"/>
                </a:solidFill>
              </a:endParaRPr>
            </a:p>
          </p:txBody>
        </p:sp>
        <p:cxnSp>
          <p:nvCxnSpPr>
            <p:cNvPr id="68" name="Straight Connector 67"/>
            <p:cNvCxnSpPr/>
            <p:nvPr/>
          </p:nvCxnSpPr>
          <p:spPr>
            <a:xfrm>
              <a:off x="1116284" y="3613024"/>
              <a:ext cx="1950766" cy="0"/>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grpSp>
      <p:sp>
        <p:nvSpPr>
          <p:cNvPr id="69" name="TextBox 68"/>
          <p:cNvSpPr txBox="1"/>
          <p:nvPr/>
        </p:nvSpPr>
        <p:spPr>
          <a:xfrm>
            <a:off x="6498991" y="2368856"/>
            <a:ext cx="397866" cy="276999"/>
          </a:xfrm>
          <a:prstGeom prst="rect">
            <a:avLst/>
          </a:prstGeom>
          <a:noFill/>
        </p:spPr>
        <p:txBody>
          <a:bodyPr wrap="none" rtlCol="0">
            <a:spAutoFit/>
          </a:bodyPr>
          <a:lstStyle/>
          <a:p>
            <a:pPr algn="ctr"/>
            <a:r>
              <a:rPr lang="en-US" sz="1200" dirty="0" smtClean="0">
                <a:solidFill>
                  <a:srgbClr val="FFFFFF"/>
                </a:solidFill>
              </a:rPr>
              <a:t>8.6</a:t>
            </a:r>
            <a:endParaRPr lang="en-US" sz="1200" dirty="0">
              <a:solidFill>
                <a:srgbClr val="FFFFFF"/>
              </a:solidFill>
            </a:endParaRPr>
          </a:p>
        </p:txBody>
      </p:sp>
      <p:sp>
        <p:nvSpPr>
          <p:cNvPr id="70" name="TextBox 69"/>
          <p:cNvSpPr txBox="1"/>
          <p:nvPr/>
        </p:nvSpPr>
        <p:spPr>
          <a:xfrm>
            <a:off x="1693270" y="6247776"/>
            <a:ext cx="861133" cy="261610"/>
          </a:xfrm>
          <a:prstGeom prst="rect">
            <a:avLst/>
          </a:prstGeom>
          <a:noFill/>
        </p:spPr>
        <p:txBody>
          <a:bodyPr wrap="none" rtlCol="0">
            <a:spAutoFit/>
          </a:bodyPr>
          <a:lstStyle/>
          <a:p>
            <a:pPr algn="ctr"/>
            <a:r>
              <a:rPr lang="en-US" sz="1100" dirty="0" smtClean="0">
                <a:solidFill>
                  <a:srgbClr val="363636"/>
                </a:solidFill>
              </a:rPr>
              <a:t>***p&lt;0.001</a:t>
            </a:r>
            <a:endParaRPr lang="en-US" sz="1100" dirty="0">
              <a:solidFill>
                <a:srgbClr val="363636"/>
              </a:solidFill>
            </a:endParaRPr>
          </a:p>
        </p:txBody>
      </p:sp>
      <p:cxnSp>
        <p:nvCxnSpPr>
          <p:cNvPr id="71" name="Straight Connector 70"/>
          <p:cNvCxnSpPr>
            <a:stCxn id="23" idx="3"/>
          </p:cNvCxnSpPr>
          <p:nvPr/>
        </p:nvCxnSpPr>
        <p:spPr>
          <a:xfrm>
            <a:off x="1134414" y="2293526"/>
            <a:ext cx="0" cy="1388294"/>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694407" y="2290947"/>
            <a:ext cx="0" cy="1388294"/>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164469" y="2295166"/>
            <a:ext cx="0" cy="1388294"/>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501924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1800" dirty="0" smtClean="0">
                <a:solidFill>
                  <a:schemeClr val="bg1"/>
                </a:solidFill>
              </a:rPr>
              <a:t>054: Neoadjuvant radiotherapy is associated with R0 resection and improved survival in extremity soft tissue sarcoma patients undergoing surgery: an NCDB analysis – Gingrich A, et al</a:t>
            </a:r>
            <a:endParaRPr lang="en-US" sz="1800" dirty="0">
              <a:solidFill>
                <a:schemeClr val="bg1"/>
              </a:solidFill>
            </a:endParaRPr>
          </a:p>
        </p:txBody>
      </p:sp>
      <p:sp>
        <p:nvSpPr>
          <p:cNvPr id="5123" name="Rectangle 3"/>
          <p:cNvSpPr>
            <a:spLocks noGrp="1" noChangeArrowheads="1"/>
          </p:cNvSpPr>
          <p:nvPr>
            <p:ph type="body" idx="1"/>
          </p:nvPr>
        </p:nvSpPr>
        <p:spPr/>
        <p:txBody>
          <a:bodyPr/>
          <a:lstStyle/>
          <a:p>
            <a:pPr marL="0" indent="0">
              <a:buNone/>
            </a:pPr>
            <a:r>
              <a:rPr lang="en-US" b="1" dirty="0" smtClean="0">
                <a:solidFill>
                  <a:schemeClr val="bg1"/>
                </a:solidFill>
              </a:rPr>
              <a:t>KEY RESULTS (CONT.)</a:t>
            </a:r>
            <a:endParaRPr lang="en-US" b="1" dirty="0">
              <a:solidFill>
                <a:schemeClr val="bg1"/>
              </a:solidFill>
            </a:endParaRPr>
          </a:p>
        </p:txBody>
      </p:sp>
      <p:sp>
        <p:nvSpPr>
          <p:cNvPr id="6" name="Text Box 4"/>
          <p:cNvSpPr txBox="1">
            <a:spLocks noChangeArrowheads="1"/>
          </p:cNvSpPr>
          <p:nvPr/>
        </p:nvSpPr>
        <p:spPr bwMode="auto">
          <a:xfrm>
            <a:off x="2974081" y="6474897"/>
            <a:ext cx="594925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US" sz="1200" dirty="0" smtClean="0">
                <a:solidFill>
                  <a:srgbClr val="000000"/>
                </a:solidFill>
              </a:rPr>
              <a:t>Gingrich A et al. CTOS 2017 Annual Meeting, November 8–11, Maui, Hawaii; Paper 054</a:t>
            </a:r>
            <a:endParaRPr lang="en-US" sz="1200" dirty="0">
              <a:solidFill>
                <a:srgbClr val="000000"/>
              </a:solidFill>
            </a:endParaRPr>
          </a:p>
        </p:txBody>
      </p:sp>
      <p:sp>
        <p:nvSpPr>
          <p:cNvPr id="2" name="TextBox 1"/>
          <p:cNvSpPr txBox="1"/>
          <p:nvPr/>
        </p:nvSpPr>
        <p:spPr>
          <a:xfrm>
            <a:off x="2807735" y="1713146"/>
            <a:ext cx="3528530" cy="338554"/>
          </a:xfrm>
          <a:prstGeom prst="rect">
            <a:avLst/>
          </a:prstGeom>
          <a:noFill/>
        </p:spPr>
        <p:txBody>
          <a:bodyPr wrap="none" rtlCol="0">
            <a:spAutoFit/>
          </a:bodyPr>
          <a:lstStyle/>
          <a:p>
            <a:r>
              <a:rPr lang="en-US" sz="1600" b="1" dirty="0" smtClean="0">
                <a:solidFill>
                  <a:srgbClr val="363636"/>
                </a:solidFill>
              </a:rPr>
              <a:t>Survival by surgical margin status</a:t>
            </a:r>
            <a:endParaRPr lang="en-US" sz="1600" b="1" dirty="0">
              <a:solidFill>
                <a:srgbClr val="363636"/>
              </a:solidFill>
            </a:endParaRPr>
          </a:p>
        </p:txBody>
      </p:sp>
      <p:grpSp>
        <p:nvGrpSpPr>
          <p:cNvPr id="7" name="Group 6"/>
          <p:cNvGrpSpPr/>
          <p:nvPr/>
        </p:nvGrpSpPr>
        <p:grpSpPr>
          <a:xfrm>
            <a:off x="1319079" y="2163449"/>
            <a:ext cx="6463680" cy="3886276"/>
            <a:chOff x="284769" y="2163449"/>
            <a:chExt cx="6463680" cy="3886276"/>
          </a:xfrm>
        </p:grpSpPr>
        <p:sp>
          <p:nvSpPr>
            <p:cNvPr id="8" name="TextBox 7"/>
            <p:cNvSpPr txBox="1"/>
            <p:nvPr/>
          </p:nvSpPr>
          <p:spPr>
            <a:xfrm>
              <a:off x="4288031" y="2699832"/>
              <a:ext cx="2239196" cy="523220"/>
            </a:xfrm>
            <a:prstGeom prst="rect">
              <a:avLst/>
            </a:prstGeom>
            <a:noFill/>
          </p:spPr>
          <p:txBody>
            <a:bodyPr wrap="square" rtlCol="0">
              <a:spAutoFit/>
            </a:bodyPr>
            <a:lstStyle/>
            <a:p>
              <a:pPr algn="ctr"/>
              <a:r>
                <a:rPr lang="en-US" sz="1400" dirty="0" smtClean="0">
                  <a:solidFill>
                    <a:srgbClr val="363636"/>
                  </a:solidFill>
                </a:rPr>
                <a:t>Median follow-up:</a:t>
              </a:r>
            </a:p>
            <a:p>
              <a:pPr algn="ctr"/>
              <a:r>
                <a:rPr lang="en-US" sz="1400" dirty="0" smtClean="0">
                  <a:solidFill>
                    <a:srgbClr val="363636"/>
                  </a:solidFill>
                </a:rPr>
                <a:t>40 months</a:t>
              </a:r>
              <a:endParaRPr lang="en-US" sz="1400" dirty="0">
                <a:solidFill>
                  <a:srgbClr val="363636"/>
                </a:solidFill>
              </a:endParaRPr>
            </a:p>
          </p:txBody>
        </p:sp>
        <p:grpSp>
          <p:nvGrpSpPr>
            <p:cNvPr id="9" name="Group 8"/>
            <p:cNvGrpSpPr/>
            <p:nvPr/>
          </p:nvGrpSpPr>
          <p:grpSpPr>
            <a:xfrm>
              <a:off x="284769" y="2163449"/>
              <a:ext cx="6463680" cy="3886276"/>
              <a:chOff x="2077233" y="2305582"/>
              <a:chExt cx="4618368" cy="2487682"/>
            </a:xfrm>
          </p:grpSpPr>
          <p:grpSp>
            <p:nvGrpSpPr>
              <p:cNvPr id="18" name="Group 17"/>
              <p:cNvGrpSpPr/>
              <p:nvPr/>
            </p:nvGrpSpPr>
            <p:grpSpPr>
              <a:xfrm>
                <a:off x="2614623" y="2396465"/>
                <a:ext cx="3909908" cy="2080517"/>
                <a:chOff x="836615" y="2448719"/>
                <a:chExt cx="3909908" cy="2080517"/>
              </a:xfrm>
            </p:grpSpPr>
            <p:sp>
              <p:nvSpPr>
                <p:cNvPr id="34" name="Freeform 33"/>
                <p:cNvSpPr>
                  <a:spLocks/>
                </p:cNvSpPr>
                <p:nvPr/>
              </p:nvSpPr>
              <p:spPr bwMode="auto">
                <a:xfrm>
                  <a:off x="925516" y="2448720"/>
                  <a:ext cx="3812779" cy="201081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35"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36"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37" name="Line 8"/>
                <p:cNvSpPr>
                  <a:spLocks noChangeShapeType="1"/>
                </p:cNvSpPr>
                <p:nvPr/>
              </p:nvSpPr>
              <p:spPr bwMode="auto">
                <a:xfrm>
                  <a:off x="836615" y="322872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38" name="Line 9"/>
                <p:cNvSpPr>
                  <a:spLocks noChangeShapeType="1"/>
                </p:cNvSpPr>
                <p:nvPr/>
              </p:nvSpPr>
              <p:spPr bwMode="auto">
                <a:xfrm>
                  <a:off x="836615" y="362736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39" name="Line 10"/>
                <p:cNvSpPr>
                  <a:spLocks noChangeShapeType="1"/>
                </p:cNvSpPr>
                <p:nvPr/>
              </p:nvSpPr>
              <p:spPr bwMode="auto">
                <a:xfrm>
                  <a:off x="836615" y="401736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40"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41" name="Line 12"/>
                <p:cNvSpPr>
                  <a:spLocks noChangeShapeType="1"/>
                </p:cNvSpPr>
                <p:nvPr/>
              </p:nvSpPr>
              <p:spPr bwMode="auto">
                <a:xfrm>
                  <a:off x="3244889" y="4460685"/>
                  <a:ext cx="0" cy="6855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42" name="Line 13"/>
                <p:cNvSpPr>
                  <a:spLocks noChangeShapeType="1"/>
                </p:cNvSpPr>
                <p:nvPr/>
              </p:nvSpPr>
              <p:spPr bwMode="auto">
                <a:xfrm>
                  <a:off x="2494572" y="4460685"/>
                  <a:ext cx="0" cy="6855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43" name="Line 14"/>
                <p:cNvSpPr>
                  <a:spLocks noChangeShapeType="1"/>
                </p:cNvSpPr>
                <p:nvPr/>
              </p:nvSpPr>
              <p:spPr bwMode="auto">
                <a:xfrm>
                  <a:off x="4001837" y="4460685"/>
                  <a:ext cx="0" cy="6855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44" name="Line 19"/>
                <p:cNvSpPr>
                  <a:spLocks noChangeShapeType="1"/>
                </p:cNvSpPr>
                <p:nvPr/>
              </p:nvSpPr>
              <p:spPr bwMode="auto">
                <a:xfrm>
                  <a:off x="1736945" y="4460685"/>
                  <a:ext cx="0" cy="6855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45" name="Line 21"/>
                <p:cNvSpPr>
                  <a:spLocks noChangeShapeType="1"/>
                </p:cNvSpPr>
                <p:nvPr/>
              </p:nvSpPr>
              <p:spPr bwMode="auto">
                <a:xfrm>
                  <a:off x="984231" y="4460685"/>
                  <a:ext cx="0" cy="6855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panose="020B0604020202020204" pitchFamily="34" charset="0"/>
                    <a:cs typeface="Arial" panose="020B0604020202020204" pitchFamily="34" charset="0"/>
                  </a:endParaRPr>
                </a:p>
              </p:txBody>
            </p:sp>
            <p:sp>
              <p:nvSpPr>
                <p:cNvPr id="46" name="Line 14"/>
                <p:cNvSpPr>
                  <a:spLocks noChangeShapeType="1"/>
                </p:cNvSpPr>
                <p:nvPr/>
              </p:nvSpPr>
              <p:spPr bwMode="auto">
                <a:xfrm>
                  <a:off x="4746523" y="4451528"/>
                  <a:ext cx="0" cy="6855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sp>
            <p:nvSpPr>
              <p:cNvPr id="19" name="TextBox 18"/>
              <p:cNvSpPr txBox="1"/>
              <p:nvPr/>
            </p:nvSpPr>
            <p:spPr>
              <a:xfrm rot="16200000">
                <a:off x="1736108" y="3255540"/>
                <a:ext cx="902160" cy="219910"/>
              </a:xfrm>
              <a:prstGeom prst="rect">
                <a:avLst/>
              </a:prstGeom>
              <a:noFill/>
            </p:spPr>
            <p:txBody>
              <a:bodyPr wrap="none" rtlCol="0">
                <a:spAutoFit/>
              </a:bodyPr>
              <a:lstStyle/>
              <a:p>
                <a:pPr algn="ctr"/>
                <a:r>
                  <a:rPr lang="en-US" sz="1400" dirty="0" smtClean="0">
                    <a:solidFill>
                      <a:srgbClr val="000000"/>
                    </a:solidFill>
                    <a:latin typeface="Arial" panose="020B0604020202020204" pitchFamily="34" charset="0"/>
                    <a:cs typeface="Arial" panose="020B0604020202020204" pitchFamily="34" charset="0"/>
                  </a:rPr>
                  <a:t>Overall survival</a:t>
                </a:r>
                <a:endParaRPr lang="en-US" sz="1400" dirty="0">
                  <a:solidFill>
                    <a:srgbClr val="000000"/>
                  </a:solidFill>
                  <a:latin typeface="Arial" panose="020B0604020202020204" pitchFamily="34" charset="0"/>
                  <a:cs typeface="Arial" panose="020B0604020202020204" pitchFamily="34" charset="0"/>
                </a:endParaRPr>
              </a:p>
            </p:txBody>
          </p:sp>
          <p:sp>
            <p:nvSpPr>
              <p:cNvPr id="20" name="TextBox 19"/>
              <p:cNvSpPr txBox="1"/>
              <p:nvPr/>
            </p:nvSpPr>
            <p:spPr>
              <a:xfrm>
                <a:off x="4344785" y="4596250"/>
                <a:ext cx="901446" cy="197014"/>
              </a:xfrm>
              <a:prstGeom prst="rect">
                <a:avLst/>
              </a:prstGeom>
              <a:noFill/>
            </p:spPr>
            <p:txBody>
              <a:bodyPr wrap="none" rtlCol="0">
                <a:spAutoFit/>
              </a:bodyPr>
              <a:lstStyle/>
              <a:p>
                <a:pPr algn="ctr"/>
                <a:r>
                  <a:rPr lang="en-US" sz="1400" dirty="0" smtClean="0">
                    <a:solidFill>
                      <a:srgbClr val="000000"/>
                    </a:solidFill>
                    <a:latin typeface="Arial" panose="020B0604020202020204" pitchFamily="34" charset="0"/>
                    <a:cs typeface="Arial" panose="020B0604020202020204" pitchFamily="34" charset="0"/>
                  </a:rPr>
                  <a:t>Time, months</a:t>
                </a:r>
                <a:endParaRPr lang="en-US" sz="1400" dirty="0">
                  <a:solidFill>
                    <a:srgbClr val="000000"/>
                  </a:solidFill>
                  <a:latin typeface="Arial" panose="020B0604020202020204" pitchFamily="34" charset="0"/>
                  <a:cs typeface="Arial" panose="020B0604020202020204" pitchFamily="34" charset="0"/>
                </a:endParaRPr>
              </a:p>
            </p:txBody>
          </p:sp>
          <p:sp>
            <p:nvSpPr>
              <p:cNvPr id="21" name="TextBox 20"/>
              <p:cNvSpPr txBox="1"/>
              <p:nvPr/>
            </p:nvSpPr>
            <p:spPr>
              <a:xfrm>
                <a:off x="2335576" y="2305582"/>
                <a:ext cx="344983" cy="177313"/>
              </a:xfrm>
              <a:prstGeom prst="rect">
                <a:avLst/>
              </a:prstGeom>
              <a:noFill/>
            </p:spPr>
            <p:txBody>
              <a:bodyPr wrap="none" rtlCol="0" anchor="ctr" anchorCtr="0">
                <a:spAutoFit/>
              </a:bodyPr>
              <a:lstStyle/>
              <a:p>
                <a:pPr algn="r"/>
                <a:r>
                  <a:rPr lang="en-US" sz="1200" dirty="0" smtClean="0">
                    <a:solidFill>
                      <a:srgbClr val="000000"/>
                    </a:solidFill>
                    <a:latin typeface="Arial" panose="020B0604020202020204" pitchFamily="34" charset="0"/>
                    <a:cs typeface="Arial" panose="020B0604020202020204" pitchFamily="34" charset="0"/>
                  </a:rPr>
                  <a:t>1.00</a:t>
                </a:r>
                <a:endParaRPr lang="en-US" sz="1200" dirty="0">
                  <a:solidFill>
                    <a:srgbClr val="000000"/>
                  </a:solidFill>
                  <a:latin typeface="Arial" panose="020B0604020202020204" pitchFamily="34" charset="0"/>
                  <a:cs typeface="Arial" panose="020B0604020202020204" pitchFamily="34" charset="0"/>
                </a:endParaRPr>
              </a:p>
            </p:txBody>
          </p:sp>
          <p:sp>
            <p:nvSpPr>
              <p:cNvPr id="22" name="TextBox 21"/>
              <p:cNvSpPr txBox="1"/>
              <p:nvPr/>
            </p:nvSpPr>
            <p:spPr>
              <a:xfrm>
                <a:off x="2335578" y="2701458"/>
                <a:ext cx="344983" cy="177313"/>
              </a:xfrm>
              <a:prstGeom prst="rect">
                <a:avLst/>
              </a:prstGeom>
              <a:noFill/>
            </p:spPr>
            <p:txBody>
              <a:bodyPr wrap="none" rtlCol="0" anchor="ctr" anchorCtr="0">
                <a:spAutoFit/>
              </a:bodyPr>
              <a:lstStyle/>
              <a:p>
                <a:pPr algn="r"/>
                <a:r>
                  <a:rPr lang="en-US" sz="1200" dirty="0" smtClean="0">
                    <a:solidFill>
                      <a:srgbClr val="000000"/>
                    </a:solidFill>
                    <a:latin typeface="Arial" panose="020B0604020202020204" pitchFamily="34" charset="0"/>
                    <a:cs typeface="Arial" panose="020B0604020202020204" pitchFamily="34" charset="0"/>
                  </a:rPr>
                  <a:t>0.80</a:t>
                </a:r>
                <a:endParaRPr lang="en-US" sz="1200" dirty="0">
                  <a:solidFill>
                    <a:srgbClr val="000000"/>
                  </a:solidFill>
                  <a:latin typeface="Arial" panose="020B0604020202020204" pitchFamily="34" charset="0"/>
                  <a:cs typeface="Arial" panose="020B0604020202020204" pitchFamily="34" charset="0"/>
                </a:endParaRPr>
              </a:p>
            </p:txBody>
          </p:sp>
          <p:sp>
            <p:nvSpPr>
              <p:cNvPr id="23" name="TextBox 22"/>
              <p:cNvSpPr txBox="1"/>
              <p:nvPr/>
            </p:nvSpPr>
            <p:spPr>
              <a:xfrm>
                <a:off x="2335578" y="3086956"/>
                <a:ext cx="344983" cy="177313"/>
              </a:xfrm>
              <a:prstGeom prst="rect">
                <a:avLst/>
              </a:prstGeom>
              <a:noFill/>
            </p:spPr>
            <p:txBody>
              <a:bodyPr wrap="none" rtlCol="0" anchor="ctr" anchorCtr="0">
                <a:spAutoFit/>
              </a:bodyPr>
              <a:lstStyle/>
              <a:p>
                <a:pPr algn="r"/>
                <a:r>
                  <a:rPr lang="en-US" sz="1200" dirty="0" smtClean="0">
                    <a:solidFill>
                      <a:srgbClr val="000000"/>
                    </a:solidFill>
                    <a:latin typeface="Arial" panose="020B0604020202020204" pitchFamily="34" charset="0"/>
                    <a:cs typeface="Arial" panose="020B0604020202020204" pitchFamily="34" charset="0"/>
                  </a:rPr>
                  <a:t>0.60</a:t>
                </a:r>
                <a:endParaRPr lang="en-US" sz="1200" dirty="0">
                  <a:solidFill>
                    <a:srgbClr val="000000"/>
                  </a:solidFill>
                  <a:latin typeface="Arial" panose="020B0604020202020204" pitchFamily="34" charset="0"/>
                  <a:cs typeface="Arial" panose="020B0604020202020204" pitchFamily="34" charset="0"/>
                </a:endParaRPr>
              </a:p>
            </p:txBody>
          </p:sp>
          <p:sp>
            <p:nvSpPr>
              <p:cNvPr id="24" name="TextBox 23"/>
              <p:cNvSpPr txBox="1"/>
              <p:nvPr/>
            </p:nvSpPr>
            <p:spPr>
              <a:xfrm>
                <a:off x="2335578" y="3485412"/>
                <a:ext cx="344983" cy="177313"/>
              </a:xfrm>
              <a:prstGeom prst="rect">
                <a:avLst/>
              </a:prstGeom>
              <a:noFill/>
            </p:spPr>
            <p:txBody>
              <a:bodyPr wrap="none" rtlCol="0" anchor="ctr" anchorCtr="0">
                <a:spAutoFit/>
              </a:bodyPr>
              <a:lstStyle/>
              <a:p>
                <a:pPr algn="r"/>
                <a:r>
                  <a:rPr lang="en-US" sz="1200" dirty="0" smtClean="0">
                    <a:solidFill>
                      <a:srgbClr val="000000"/>
                    </a:solidFill>
                    <a:latin typeface="Arial" panose="020B0604020202020204" pitchFamily="34" charset="0"/>
                    <a:cs typeface="Arial" panose="020B0604020202020204" pitchFamily="34" charset="0"/>
                  </a:rPr>
                  <a:t>0.40</a:t>
                </a:r>
                <a:endParaRPr lang="en-US" sz="1200" dirty="0">
                  <a:solidFill>
                    <a:srgbClr val="000000"/>
                  </a:solidFill>
                  <a:latin typeface="Arial" panose="020B0604020202020204" pitchFamily="34" charset="0"/>
                  <a:cs typeface="Arial" panose="020B0604020202020204" pitchFamily="34" charset="0"/>
                </a:endParaRPr>
              </a:p>
            </p:txBody>
          </p:sp>
          <p:sp>
            <p:nvSpPr>
              <p:cNvPr id="25" name="TextBox 24"/>
              <p:cNvSpPr txBox="1"/>
              <p:nvPr/>
            </p:nvSpPr>
            <p:spPr>
              <a:xfrm>
                <a:off x="2335578" y="3875231"/>
                <a:ext cx="344983" cy="177313"/>
              </a:xfrm>
              <a:prstGeom prst="rect">
                <a:avLst/>
              </a:prstGeom>
              <a:noFill/>
            </p:spPr>
            <p:txBody>
              <a:bodyPr wrap="none" rtlCol="0" anchor="ctr" anchorCtr="0">
                <a:spAutoFit/>
              </a:bodyPr>
              <a:lstStyle/>
              <a:p>
                <a:pPr algn="r"/>
                <a:r>
                  <a:rPr lang="en-US" sz="1200" dirty="0" smtClean="0">
                    <a:solidFill>
                      <a:srgbClr val="000000"/>
                    </a:solidFill>
                    <a:latin typeface="Arial" panose="020B0604020202020204" pitchFamily="34" charset="0"/>
                    <a:cs typeface="Arial" panose="020B0604020202020204" pitchFamily="34" charset="0"/>
                  </a:rPr>
                  <a:t>0.20</a:t>
                </a:r>
                <a:endParaRPr lang="en-US" sz="1200" dirty="0">
                  <a:solidFill>
                    <a:srgbClr val="000000"/>
                  </a:solidFill>
                  <a:latin typeface="Arial" panose="020B0604020202020204" pitchFamily="34" charset="0"/>
                  <a:cs typeface="Arial" panose="020B0604020202020204" pitchFamily="34" charset="0"/>
                </a:endParaRPr>
              </a:p>
            </p:txBody>
          </p:sp>
          <p:sp>
            <p:nvSpPr>
              <p:cNvPr id="26" name="TextBox 25"/>
              <p:cNvSpPr txBox="1"/>
              <p:nvPr/>
            </p:nvSpPr>
            <p:spPr>
              <a:xfrm>
                <a:off x="2335582" y="4269366"/>
                <a:ext cx="344983" cy="177313"/>
              </a:xfrm>
              <a:prstGeom prst="rect">
                <a:avLst/>
              </a:prstGeom>
              <a:noFill/>
            </p:spPr>
            <p:txBody>
              <a:bodyPr wrap="none" rtlCol="0" anchor="ctr" anchorCtr="0">
                <a:spAutoFit/>
              </a:bodyPr>
              <a:lstStyle/>
              <a:p>
                <a:pPr algn="r"/>
                <a:r>
                  <a:rPr lang="en-US" sz="1200" dirty="0" smtClean="0">
                    <a:solidFill>
                      <a:srgbClr val="000000"/>
                    </a:solidFill>
                    <a:latin typeface="Arial" panose="020B0604020202020204" pitchFamily="34" charset="0"/>
                    <a:cs typeface="Arial" panose="020B0604020202020204" pitchFamily="34" charset="0"/>
                  </a:rPr>
                  <a:t>0.00</a:t>
                </a:r>
                <a:endParaRPr lang="en-US" sz="1200" dirty="0">
                  <a:solidFill>
                    <a:srgbClr val="000000"/>
                  </a:solidFill>
                  <a:latin typeface="Arial" panose="020B0604020202020204" pitchFamily="34" charset="0"/>
                  <a:cs typeface="Arial" panose="020B0604020202020204" pitchFamily="34" charset="0"/>
                </a:endParaRPr>
              </a:p>
            </p:txBody>
          </p:sp>
          <p:sp>
            <p:nvSpPr>
              <p:cNvPr id="27" name="TextBox 26"/>
              <p:cNvSpPr txBox="1"/>
              <p:nvPr/>
            </p:nvSpPr>
            <p:spPr>
              <a:xfrm>
                <a:off x="2665612" y="4455089"/>
                <a:ext cx="202958" cy="197014"/>
              </a:xfrm>
              <a:prstGeom prst="rect">
                <a:avLst/>
              </a:prstGeom>
              <a:noFill/>
            </p:spPr>
            <p:txBody>
              <a:bodyPr wrap="none" rtlCol="0" anchor="t" anchorCtr="0">
                <a:spAutoFit/>
              </a:bodyPr>
              <a:lstStyle/>
              <a:p>
                <a:pPr algn="ctr"/>
                <a:r>
                  <a:rPr lang="en-US" sz="1400" dirty="0" smtClean="0">
                    <a:solidFill>
                      <a:srgbClr val="000000"/>
                    </a:solidFill>
                    <a:latin typeface="Arial" panose="020B0604020202020204" pitchFamily="34" charset="0"/>
                    <a:cs typeface="Arial" panose="020B0604020202020204" pitchFamily="34" charset="0"/>
                  </a:rPr>
                  <a:t>0</a:t>
                </a:r>
                <a:endParaRPr lang="en-US" sz="1400" dirty="0">
                  <a:solidFill>
                    <a:srgbClr val="000000"/>
                  </a:solidFill>
                  <a:latin typeface="Arial" panose="020B0604020202020204" pitchFamily="34" charset="0"/>
                  <a:cs typeface="Arial" panose="020B0604020202020204" pitchFamily="34" charset="0"/>
                </a:endParaRPr>
              </a:p>
            </p:txBody>
          </p:sp>
          <p:sp>
            <p:nvSpPr>
              <p:cNvPr id="28" name="TextBox 27"/>
              <p:cNvSpPr txBox="1"/>
              <p:nvPr/>
            </p:nvSpPr>
            <p:spPr>
              <a:xfrm>
                <a:off x="3379804" y="4455089"/>
                <a:ext cx="273971" cy="197014"/>
              </a:xfrm>
              <a:prstGeom prst="rect">
                <a:avLst/>
              </a:prstGeom>
              <a:noFill/>
            </p:spPr>
            <p:txBody>
              <a:bodyPr wrap="none" rtlCol="0" anchor="t" anchorCtr="0">
                <a:spAutoFit/>
              </a:bodyPr>
              <a:lstStyle/>
              <a:p>
                <a:pPr algn="ctr"/>
                <a:r>
                  <a:rPr lang="en-US" sz="1400" dirty="0" smtClean="0">
                    <a:solidFill>
                      <a:srgbClr val="000000"/>
                    </a:solidFill>
                    <a:latin typeface="Arial" panose="020B0604020202020204" pitchFamily="34" charset="0"/>
                    <a:cs typeface="Arial" panose="020B0604020202020204" pitchFamily="34" charset="0"/>
                  </a:rPr>
                  <a:t>20</a:t>
                </a:r>
                <a:endParaRPr lang="en-US" sz="1400" dirty="0">
                  <a:solidFill>
                    <a:srgbClr val="000000"/>
                  </a:solidFill>
                  <a:latin typeface="Arial" panose="020B0604020202020204" pitchFamily="34" charset="0"/>
                  <a:cs typeface="Arial" panose="020B0604020202020204" pitchFamily="34" charset="0"/>
                </a:endParaRPr>
              </a:p>
            </p:txBody>
          </p:sp>
          <p:sp>
            <p:nvSpPr>
              <p:cNvPr id="29" name="TextBox 28"/>
              <p:cNvSpPr txBox="1"/>
              <p:nvPr/>
            </p:nvSpPr>
            <p:spPr>
              <a:xfrm>
                <a:off x="4079788" y="4522748"/>
                <a:ext cx="131992" cy="177313"/>
              </a:xfrm>
              <a:prstGeom prst="rect">
                <a:avLst/>
              </a:prstGeom>
              <a:noFill/>
            </p:spPr>
            <p:txBody>
              <a:bodyPr wrap="none" rtlCol="0" anchor="t" anchorCtr="0">
                <a:spAutoFit/>
              </a:bodyPr>
              <a:lstStyle/>
              <a:p>
                <a:pPr algn="ctr"/>
                <a:endParaRPr lang="en-US" sz="1200" dirty="0">
                  <a:solidFill>
                    <a:srgbClr val="000000"/>
                  </a:solidFill>
                  <a:latin typeface="Arial" panose="020B0604020202020204" pitchFamily="34" charset="0"/>
                  <a:cs typeface="Arial" panose="020B0604020202020204" pitchFamily="34" charset="0"/>
                </a:endParaRPr>
              </a:p>
            </p:txBody>
          </p:sp>
          <p:sp>
            <p:nvSpPr>
              <p:cNvPr id="30" name="TextBox 29"/>
              <p:cNvSpPr txBox="1"/>
              <p:nvPr/>
            </p:nvSpPr>
            <p:spPr>
              <a:xfrm>
                <a:off x="4131866" y="4455089"/>
                <a:ext cx="273971" cy="197014"/>
              </a:xfrm>
              <a:prstGeom prst="rect">
                <a:avLst/>
              </a:prstGeom>
              <a:noFill/>
            </p:spPr>
            <p:txBody>
              <a:bodyPr wrap="none" rtlCol="0" anchor="t" anchorCtr="0">
                <a:spAutoFit/>
              </a:bodyPr>
              <a:lstStyle/>
              <a:p>
                <a:pPr algn="ctr"/>
                <a:r>
                  <a:rPr lang="en-US" sz="1400" dirty="0" smtClean="0">
                    <a:solidFill>
                      <a:srgbClr val="000000"/>
                    </a:solidFill>
                    <a:latin typeface="Arial" panose="020B0604020202020204" pitchFamily="34" charset="0"/>
                    <a:cs typeface="Arial" panose="020B0604020202020204" pitchFamily="34" charset="0"/>
                  </a:rPr>
                  <a:t>40</a:t>
                </a:r>
                <a:endParaRPr lang="en-US" sz="1400" dirty="0">
                  <a:solidFill>
                    <a:srgbClr val="000000"/>
                  </a:solidFill>
                  <a:latin typeface="Arial" panose="020B0604020202020204" pitchFamily="34" charset="0"/>
                  <a:cs typeface="Arial" panose="020B0604020202020204" pitchFamily="34" charset="0"/>
                </a:endParaRPr>
              </a:p>
            </p:txBody>
          </p:sp>
          <p:sp>
            <p:nvSpPr>
              <p:cNvPr id="31" name="TextBox 30"/>
              <p:cNvSpPr txBox="1"/>
              <p:nvPr/>
            </p:nvSpPr>
            <p:spPr>
              <a:xfrm>
                <a:off x="4891646" y="4455089"/>
                <a:ext cx="273971" cy="197014"/>
              </a:xfrm>
              <a:prstGeom prst="rect">
                <a:avLst/>
              </a:prstGeom>
              <a:noFill/>
            </p:spPr>
            <p:txBody>
              <a:bodyPr wrap="none" rtlCol="0" anchor="t" anchorCtr="0">
                <a:spAutoFit/>
              </a:bodyPr>
              <a:lstStyle/>
              <a:p>
                <a:pPr algn="ctr"/>
                <a:r>
                  <a:rPr lang="en-US" sz="1400" dirty="0" smtClean="0">
                    <a:solidFill>
                      <a:srgbClr val="000000"/>
                    </a:solidFill>
                    <a:latin typeface="Arial" panose="020B0604020202020204" pitchFamily="34" charset="0"/>
                    <a:cs typeface="Arial" panose="020B0604020202020204" pitchFamily="34" charset="0"/>
                  </a:rPr>
                  <a:t>60</a:t>
                </a:r>
                <a:endParaRPr lang="en-US" sz="1400" dirty="0">
                  <a:solidFill>
                    <a:srgbClr val="000000"/>
                  </a:solidFill>
                  <a:latin typeface="Arial" panose="020B0604020202020204" pitchFamily="34" charset="0"/>
                  <a:cs typeface="Arial" panose="020B0604020202020204" pitchFamily="34" charset="0"/>
                </a:endParaRPr>
              </a:p>
            </p:txBody>
          </p:sp>
          <p:sp>
            <p:nvSpPr>
              <p:cNvPr id="32" name="TextBox 31"/>
              <p:cNvSpPr txBox="1"/>
              <p:nvPr/>
            </p:nvSpPr>
            <p:spPr>
              <a:xfrm>
                <a:off x="5641438" y="4455089"/>
                <a:ext cx="273971" cy="197014"/>
              </a:xfrm>
              <a:prstGeom prst="rect">
                <a:avLst/>
              </a:prstGeom>
              <a:noFill/>
            </p:spPr>
            <p:txBody>
              <a:bodyPr wrap="none" rtlCol="0" anchor="t" anchorCtr="0">
                <a:spAutoFit/>
              </a:bodyPr>
              <a:lstStyle/>
              <a:p>
                <a:pPr algn="ctr"/>
                <a:r>
                  <a:rPr lang="en-US" sz="1400" dirty="0" smtClean="0">
                    <a:solidFill>
                      <a:srgbClr val="000000"/>
                    </a:solidFill>
                    <a:latin typeface="Arial" panose="020B0604020202020204" pitchFamily="34" charset="0"/>
                    <a:cs typeface="Arial" panose="020B0604020202020204" pitchFamily="34" charset="0"/>
                  </a:rPr>
                  <a:t>80</a:t>
                </a:r>
                <a:endParaRPr lang="en-US" sz="1400" dirty="0">
                  <a:solidFill>
                    <a:srgbClr val="000000"/>
                  </a:solidFill>
                  <a:latin typeface="Arial" panose="020B0604020202020204" pitchFamily="34" charset="0"/>
                  <a:cs typeface="Arial" panose="020B0604020202020204" pitchFamily="34" charset="0"/>
                </a:endParaRPr>
              </a:p>
            </p:txBody>
          </p:sp>
          <p:sp>
            <p:nvSpPr>
              <p:cNvPr id="33" name="TextBox 32"/>
              <p:cNvSpPr txBox="1"/>
              <p:nvPr/>
            </p:nvSpPr>
            <p:spPr>
              <a:xfrm>
                <a:off x="6350618" y="4445932"/>
                <a:ext cx="344983" cy="197014"/>
              </a:xfrm>
              <a:prstGeom prst="rect">
                <a:avLst/>
              </a:prstGeom>
              <a:noFill/>
            </p:spPr>
            <p:txBody>
              <a:bodyPr wrap="none" rtlCol="0" anchor="t" anchorCtr="0">
                <a:spAutoFit/>
              </a:bodyPr>
              <a:lstStyle/>
              <a:p>
                <a:pPr algn="ctr"/>
                <a:r>
                  <a:rPr lang="en-US" sz="1400" dirty="0" smtClean="0">
                    <a:solidFill>
                      <a:srgbClr val="000000"/>
                    </a:solidFill>
                    <a:latin typeface="Arial" panose="020B0604020202020204" pitchFamily="34" charset="0"/>
                    <a:cs typeface="Arial" panose="020B0604020202020204" pitchFamily="34" charset="0"/>
                  </a:rPr>
                  <a:t>100</a:t>
                </a:r>
                <a:endParaRPr lang="en-US" sz="1400" dirty="0">
                  <a:solidFill>
                    <a:srgbClr val="000000"/>
                  </a:solidFill>
                  <a:latin typeface="Arial" panose="020B0604020202020204" pitchFamily="34" charset="0"/>
                  <a:cs typeface="Arial" panose="020B0604020202020204" pitchFamily="34" charset="0"/>
                </a:endParaRPr>
              </a:p>
            </p:txBody>
          </p:sp>
        </p:grpSp>
        <p:sp>
          <p:nvSpPr>
            <p:cNvPr id="10" name="TextBox 9"/>
            <p:cNvSpPr txBox="1"/>
            <p:nvPr/>
          </p:nvSpPr>
          <p:spPr>
            <a:xfrm>
              <a:off x="2969558" y="2382447"/>
              <a:ext cx="2239196" cy="307777"/>
            </a:xfrm>
            <a:prstGeom prst="rect">
              <a:avLst/>
            </a:prstGeom>
            <a:noFill/>
          </p:spPr>
          <p:txBody>
            <a:bodyPr wrap="square" rtlCol="0">
              <a:spAutoFit/>
            </a:bodyPr>
            <a:lstStyle/>
            <a:p>
              <a:pPr algn="ctr"/>
              <a:r>
                <a:rPr lang="en-US" sz="1400" dirty="0" smtClean="0">
                  <a:solidFill>
                    <a:srgbClr val="363636"/>
                  </a:solidFill>
                </a:rPr>
                <a:t>p&lt;0.001</a:t>
              </a:r>
              <a:endParaRPr lang="en-US" sz="1400" dirty="0">
                <a:solidFill>
                  <a:srgbClr val="363636"/>
                </a:solidFill>
              </a:endParaRPr>
            </a:p>
          </p:txBody>
        </p:sp>
        <p:sp>
          <p:nvSpPr>
            <p:cNvPr id="11" name="Freeform 10"/>
            <p:cNvSpPr>
              <a:spLocks/>
            </p:cNvSpPr>
            <p:nvPr/>
          </p:nvSpPr>
          <p:spPr bwMode="auto">
            <a:xfrm>
              <a:off x="1243475" y="2333706"/>
              <a:ext cx="5076000" cy="1715294"/>
            </a:xfrm>
            <a:custGeom>
              <a:avLst/>
              <a:gdLst>
                <a:gd name="T0" fmla="*/ 390 w 400"/>
                <a:gd name="T1" fmla="*/ 134 h 135"/>
                <a:gd name="T2" fmla="*/ 375 w 400"/>
                <a:gd name="T3" fmla="*/ 132 h 135"/>
                <a:gd name="T4" fmla="*/ 363 w 400"/>
                <a:gd name="T5" fmla="*/ 130 h 135"/>
                <a:gd name="T6" fmla="*/ 339 w 400"/>
                <a:gd name="T7" fmla="*/ 128 h 135"/>
                <a:gd name="T8" fmla="*/ 316 w 400"/>
                <a:gd name="T9" fmla="*/ 126 h 135"/>
                <a:gd name="T10" fmla="*/ 303 w 400"/>
                <a:gd name="T11" fmla="*/ 124 h 135"/>
                <a:gd name="T12" fmla="*/ 295 w 400"/>
                <a:gd name="T13" fmla="*/ 121 h 135"/>
                <a:gd name="T14" fmla="*/ 285 w 400"/>
                <a:gd name="T15" fmla="*/ 119 h 135"/>
                <a:gd name="T16" fmla="*/ 276 w 400"/>
                <a:gd name="T17" fmla="*/ 116 h 135"/>
                <a:gd name="T18" fmla="*/ 264 w 400"/>
                <a:gd name="T19" fmla="*/ 114 h 135"/>
                <a:gd name="T20" fmla="*/ 256 w 400"/>
                <a:gd name="T21" fmla="*/ 112 h 135"/>
                <a:gd name="T22" fmla="*/ 245 w 400"/>
                <a:gd name="T23" fmla="*/ 110 h 135"/>
                <a:gd name="T24" fmla="*/ 232 w 400"/>
                <a:gd name="T25" fmla="*/ 107 h 135"/>
                <a:gd name="T26" fmla="*/ 219 w 400"/>
                <a:gd name="T27" fmla="*/ 105 h 135"/>
                <a:gd name="T28" fmla="*/ 211 w 400"/>
                <a:gd name="T29" fmla="*/ 102 h 135"/>
                <a:gd name="T30" fmla="*/ 200 w 400"/>
                <a:gd name="T31" fmla="*/ 100 h 135"/>
                <a:gd name="T32" fmla="*/ 194 w 400"/>
                <a:gd name="T33" fmla="*/ 97 h 135"/>
                <a:gd name="T34" fmla="*/ 187 w 400"/>
                <a:gd name="T35" fmla="*/ 95 h 135"/>
                <a:gd name="T36" fmla="*/ 176 w 400"/>
                <a:gd name="T37" fmla="*/ 93 h 135"/>
                <a:gd name="T38" fmla="*/ 167 w 400"/>
                <a:gd name="T39" fmla="*/ 91 h 135"/>
                <a:gd name="T40" fmla="*/ 164 w 400"/>
                <a:gd name="T41" fmla="*/ 89 h 135"/>
                <a:gd name="T42" fmla="*/ 158 w 400"/>
                <a:gd name="T43" fmla="*/ 87 h 135"/>
                <a:gd name="T44" fmla="*/ 149 w 400"/>
                <a:gd name="T45" fmla="*/ 86 h 135"/>
                <a:gd name="T46" fmla="*/ 140 w 400"/>
                <a:gd name="T47" fmla="*/ 82 h 135"/>
                <a:gd name="T48" fmla="*/ 130 w 400"/>
                <a:gd name="T49" fmla="*/ 80 h 135"/>
                <a:gd name="T50" fmla="*/ 125 w 400"/>
                <a:gd name="T51" fmla="*/ 77 h 135"/>
                <a:gd name="T52" fmla="*/ 118 w 400"/>
                <a:gd name="T53" fmla="*/ 75 h 135"/>
                <a:gd name="T54" fmla="*/ 115 w 400"/>
                <a:gd name="T55" fmla="*/ 72 h 135"/>
                <a:gd name="T56" fmla="*/ 107 w 400"/>
                <a:gd name="T57" fmla="*/ 70 h 135"/>
                <a:gd name="T58" fmla="*/ 101 w 400"/>
                <a:gd name="T59" fmla="*/ 68 h 135"/>
                <a:gd name="T60" fmla="*/ 92 w 400"/>
                <a:gd name="T61" fmla="*/ 65 h 135"/>
                <a:gd name="T62" fmla="*/ 87 w 400"/>
                <a:gd name="T63" fmla="*/ 60 h 135"/>
                <a:gd name="T64" fmla="*/ 81 w 400"/>
                <a:gd name="T65" fmla="*/ 57 h 135"/>
                <a:gd name="T66" fmla="*/ 75 w 400"/>
                <a:gd name="T67" fmla="*/ 53 h 135"/>
                <a:gd name="T68" fmla="*/ 70 w 400"/>
                <a:gd name="T69" fmla="*/ 50 h 135"/>
                <a:gd name="T70" fmla="*/ 63 w 400"/>
                <a:gd name="T71" fmla="*/ 47 h 135"/>
                <a:gd name="T72" fmla="*/ 58 w 400"/>
                <a:gd name="T73" fmla="*/ 44 h 135"/>
                <a:gd name="T74" fmla="*/ 51 w 400"/>
                <a:gd name="T75" fmla="*/ 42 h 135"/>
                <a:gd name="T76" fmla="*/ 46 w 400"/>
                <a:gd name="T77" fmla="*/ 38 h 135"/>
                <a:gd name="T78" fmla="*/ 43 w 400"/>
                <a:gd name="T79" fmla="*/ 36 h 135"/>
                <a:gd name="T80" fmla="*/ 38 w 400"/>
                <a:gd name="T81" fmla="*/ 32 h 135"/>
                <a:gd name="T82" fmla="*/ 35 w 400"/>
                <a:gd name="T83" fmla="*/ 29 h 135"/>
                <a:gd name="T84" fmla="*/ 31 w 400"/>
                <a:gd name="T85" fmla="*/ 26 h 135"/>
                <a:gd name="T86" fmla="*/ 27 w 400"/>
                <a:gd name="T87" fmla="*/ 22 h 135"/>
                <a:gd name="T88" fmla="*/ 24 w 400"/>
                <a:gd name="T89" fmla="*/ 19 h 135"/>
                <a:gd name="T90" fmla="*/ 19 w 400"/>
                <a:gd name="T91" fmla="*/ 15 h 135"/>
                <a:gd name="T92" fmla="*/ 16 w 400"/>
                <a:gd name="T93" fmla="*/ 12 h 135"/>
                <a:gd name="T94" fmla="*/ 12 w 400"/>
                <a:gd name="T95" fmla="*/ 9 h 135"/>
                <a:gd name="T96" fmla="*/ 8 w 400"/>
                <a:gd name="T97" fmla="*/ 6 h 135"/>
                <a:gd name="T98" fmla="*/ 5 w 400"/>
                <a:gd name="T99" fmla="*/ 3 h 135"/>
                <a:gd name="T100" fmla="*/ 1 w 400"/>
                <a:gd name="T101" fmla="*/ 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0" h="135">
                  <a:moveTo>
                    <a:pt x="400" y="135"/>
                  </a:moveTo>
                  <a:lnTo>
                    <a:pt x="394" y="135"/>
                  </a:lnTo>
                  <a:lnTo>
                    <a:pt x="394" y="134"/>
                  </a:lnTo>
                  <a:lnTo>
                    <a:pt x="390" y="134"/>
                  </a:lnTo>
                  <a:lnTo>
                    <a:pt x="390" y="133"/>
                  </a:lnTo>
                  <a:lnTo>
                    <a:pt x="377" y="133"/>
                  </a:lnTo>
                  <a:lnTo>
                    <a:pt x="377" y="132"/>
                  </a:lnTo>
                  <a:lnTo>
                    <a:pt x="375" y="132"/>
                  </a:lnTo>
                  <a:lnTo>
                    <a:pt x="375" y="131"/>
                  </a:lnTo>
                  <a:lnTo>
                    <a:pt x="371" y="131"/>
                  </a:lnTo>
                  <a:lnTo>
                    <a:pt x="371" y="130"/>
                  </a:lnTo>
                  <a:lnTo>
                    <a:pt x="363" y="130"/>
                  </a:lnTo>
                  <a:lnTo>
                    <a:pt x="363" y="129"/>
                  </a:lnTo>
                  <a:lnTo>
                    <a:pt x="347" y="129"/>
                  </a:lnTo>
                  <a:lnTo>
                    <a:pt x="347" y="128"/>
                  </a:lnTo>
                  <a:lnTo>
                    <a:pt x="339" y="128"/>
                  </a:lnTo>
                  <a:lnTo>
                    <a:pt x="339" y="127"/>
                  </a:lnTo>
                  <a:lnTo>
                    <a:pt x="322" y="127"/>
                  </a:lnTo>
                  <a:lnTo>
                    <a:pt x="322" y="126"/>
                  </a:lnTo>
                  <a:lnTo>
                    <a:pt x="316" y="126"/>
                  </a:lnTo>
                  <a:lnTo>
                    <a:pt x="316" y="125"/>
                  </a:lnTo>
                  <a:lnTo>
                    <a:pt x="308" y="125"/>
                  </a:lnTo>
                  <a:lnTo>
                    <a:pt x="308" y="124"/>
                  </a:lnTo>
                  <a:lnTo>
                    <a:pt x="303" y="124"/>
                  </a:lnTo>
                  <a:lnTo>
                    <a:pt x="303" y="122"/>
                  </a:lnTo>
                  <a:lnTo>
                    <a:pt x="299" y="122"/>
                  </a:lnTo>
                  <a:lnTo>
                    <a:pt x="299" y="121"/>
                  </a:lnTo>
                  <a:lnTo>
                    <a:pt x="295" y="121"/>
                  </a:lnTo>
                  <a:lnTo>
                    <a:pt x="295" y="120"/>
                  </a:lnTo>
                  <a:lnTo>
                    <a:pt x="292" y="120"/>
                  </a:lnTo>
                  <a:lnTo>
                    <a:pt x="292" y="119"/>
                  </a:lnTo>
                  <a:lnTo>
                    <a:pt x="285" y="119"/>
                  </a:lnTo>
                  <a:lnTo>
                    <a:pt x="285" y="118"/>
                  </a:lnTo>
                  <a:lnTo>
                    <a:pt x="279" y="118"/>
                  </a:lnTo>
                  <a:lnTo>
                    <a:pt x="279" y="116"/>
                  </a:lnTo>
                  <a:lnTo>
                    <a:pt x="276" y="116"/>
                  </a:lnTo>
                  <a:lnTo>
                    <a:pt x="276" y="115"/>
                  </a:lnTo>
                  <a:lnTo>
                    <a:pt x="271" y="115"/>
                  </a:lnTo>
                  <a:lnTo>
                    <a:pt x="271" y="114"/>
                  </a:lnTo>
                  <a:lnTo>
                    <a:pt x="264" y="114"/>
                  </a:lnTo>
                  <a:lnTo>
                    <a:pt x="264" y="113"/>
                  </a:lnTo>
                  <a:lnTo>
                    <a:pt x="260" y="113"/>
                  </a:lnTo>
                  <a:lnTo>
                    <a:pt x="260" y="112"/>
                  </a:lnTo>
                  <a:lnTo>
                    <a:pt x="256" y="112"/>
                  </a:lnTo>
                  <a:lnTo>
                    <a:pt x="256" y="111"/>
                  </a:lnTo>
                  <a:lnTo>
                    <a:pt x="251" y="111"/>
                  </a:lnTo>
                  <a:lnTo>
                    <a:pt x="251" y="110"/>
                  </a:lnTo>
                  <a:lnTo>
                    <a:pt x="245" y="110"/>
                  </a:lnTo>
                  <a:lnTo>
                    <a:pt x="245" y="109"/>
                  </a:lnTo>
                  <a:lnTo>
                    <a:pt x="238" y="109"/>
                  </a:lnTo>
                  <a:lnTo>
                    <a:pt x="238" y="107"/>
                  </a:lnTo>
                  <a:lnTo>
                    <a:pt x="232" y="107"/>
                  </a:lnTo>
                  <a:lnTo>
                    <a:pt x="232" y="106"/>
                  </a:lnTo>
                  <a:lnTo>
                    <a:pt x="225" y="106"/>
                  </a:lnTo>
                  <a:lnTo>
                    <a:pt x="225" y="105"/>
                  </a:lnTo>
                  <a:lnTo>
                    <a:pt x="219" y="105"/>
                  </a:lnTo>
                  <a:lnTo>
                    <a:pt x="219" y="103"/>
                  </a:lnTo>
                  <a:lnTo>
                    <a:pt x="216" y="103"/>
                  </a:lnTo>
                  <a:lnTo>
                    <a:pt x="216" y="102"/>
                  </a:lnTo>
                  <a:lnTo>
                    <a:pt x="211" y="102"/>
                  </a:lnTo>
                  <a:lnTo>
                    <a:pt x="211" y="101"/>
                  </a:lnTo>
                  <a:lnTo>
                    <a:pt x="207" y="101"/>
                  </a:lnTo>
                  <a:lnTo>
                    <a:pt x="207" y="100"/>
                  </a:lnTo>
                  <a:lnTo>
                    <a:pt x="200" y="100"/>
                  </a:lnTo>
                  <a:lnTo>
                    <a:pt x="200" y="99"/>
                  </a:lnTo>
                  <a:lnTo>
                    <a:pt x="196" y="99"/>
                  </a:lnTo>
                  <a:lnTo>
                    <a:pt x="196" y="97"/>
                  </a:lnTo>
                  <a:lnTo>
                    <a:pt x="194" y="97"/>
                  </a:lnTo>
                  <a:lnTo>
                    <a:pt x="194" y="96"/>
                  </a:lnTo>
                  <a:lnTo>
                    <a:pt x="189" y="96"/>
                  </a:lnTo>
                  <a:lnTo>
                    <a:pt x="189" y="95"/>
                  </a:lnTo>
                  <a:lnTo>
                    <a:pt x="187" y="95"/>
                  </a:lnTo>
                  <a:lnTo>
                    <a:pt x="187" y="95"/>
                  </a:lnTo>
                  <a:lnTo>
                    <a:pt x="179" y="95"/>
                  </a:lnTo>
                  <a:lnTo>
                    <a:pt x="179" y="93"/>
                  </a:lnTo>
                  <a:lnTo>
                    <a:pt x="176" y="93"/>
                  </a:lnTo>
                  <a:lnTo>
                    <a:pt x="176" y="92"/>
                  </a:lnTo>
                  <a:lnTo>
                    <a:pt x="172" y="92"/>
                  </a:lnTo>
                  <a:lnTo>
                    <a:pt x="172" y="91"/>
                  </a:lnTo>
                  <a:lnTo>
                    <a:pt x="167" y="91"/>
                  </a:lnTo>
                  <a:lnTo>
                    <a:pt x="167" y="90"/>
                  </a:lnTo>
                  <a:lnTo>
                    <a:pt x="165" y="90"/>
                  </a:lnTo>
                  <a:lnTo>
                    <a:pt x="164" y="90"/>
                  </a:lnTo>
                  <a:lnTo>
                    <a:pt x="164" y="89"/>
                  </a:lnTo>
                  <a:lnTo>
                    <a:pt x="161" y="89"/>
                  </a:lnTo>
                  <a:lnTo>
                    <a:pt x="161" y="88"/>
                  </a:lnTo>
                  <a:lnTo>
                    <a:pt x="158" y="88"/>
                  </a:lnTo>
                  <a:lnTo>
                    <a:pt x="158" y="87"/>
                  </a:lnTo>
                  <a:lnTo>
                    <a:pt x="154" y="87"/>
                  </a:lnTo>
                  <a:lnTo>
                    <a:pt x="154" y="86"/>
                  </a:lnTo>
                  <a:lnTo>
                    <a:pt x="151" y="86"/>
                  </a:lnTo>
                  <a:lnTo>
                    <a:pt x="149" y="86"/>
                  </a:lnTo>
                  <a:lnTo>
                    <a:pt x="149" y="84"/>
                  </a:lnTo>
                  <a:lnTo>
                    <a:pt x="142" y="84"/>
                  </a:lnTo>
                  <a:lnTo>
                    <a:pt x="142" y="82"/>
                  </a:lnTo>
                  <a:lnTo>
                    <a:pt x="140" y="82"/>
                  </a:lnTo>
                  <a:lnTo>
                    <a:pt x="140" y="81"/>
                  </a:lnTo>
                  <a:lnTo>
                    <a:pt x="135" y="81"/>
                  </a:lnTo>
                  <a:lnTo>
                    <a:pt x="135" y="80"/>
                  </a:lnTo>
                  <a:lnTo>
                    <a:pt x="130" y="80"/>
                  </a:lnTo>
                  <a:lnTo>
                    <a:pt x="130" y="79"/>
                  </a:lnTo>
                  <a:lnTo>
                    <a:pt x="127" y="79"/>
                  </a:lnTo>
                  <a:lnTo>
                    <a:pt x="127" y="77"/>
                  </a:lnTo>
                  <a:lnTo>
                    <a:pt x="125" y="77"/>
                  </a:lnTo>
                  <a:lnTo>
                    <a:pt x="125" y="76"/>
                  </a:lnTo>
                  <a:lnTo>
                    <a:pt x="121" y="76"/>
                  </a:lnTo>
                  <a:lnTo>
                    <a:pt x="121" y="75"/>
                  </a:lnTo>
                  <a:lnTo>
                    <a:pt x="118" y="75"/>
                  </a:lnTo>
                  <a:lnTo>
                    <a:pt x="118" y="74"/>
                  </a:lnTo>
                  <a:lnTo>
                    <a:pt x="116" y="74"/>
                  </a:lnTo>
                  <a:lnTo>
                    <a:pt x="116" y="72"/>
                  </a:lnTo>
                  <a:lnTo>
                    <a:pt x="115" y="72"/>
                  </a:lnTo>
                  <a:lnTo>
                    <a:pt x="115" y="71"/>
                  </a:lnTo>
                  <a:lnTo>
                    <a:pt x="110" y="71"/>
                  </a:lnTo>
                  <a:lnTo>
                    <a:pt x="110" y="70"/>
                  </a:lnTo>
                  <a:lnTo>
                    <a:pt x="107" y="70"/>
                  </a:lnTo>
                  <a:lnTo>
                    <a:pt x="107" y="69"/>
                  </a:lnTo>
                  <a:lnTo>
                    <a:pt x="104" y="69"/>
                  </a:lnTo>
                  <a:lnTo>
                    <a:pt x="104" y="68"/>
                  </a:lnTo>
                  <a:lnTo>
                    <a:pt x="101" y="68"/>
                  </a:lnTo>
                  <a:lnTo>
                    <a:pt x="101" y="67"/>
                  </a:lnTo>
                  <a:lnTo>
                    <a:pt x="95" y="67"/>
                  </a:lnTo>
                  <a:lnTo>
                    <a:pt x="95" y="65"/>
                  </a:lnTo>
                  <a:lnTo>
                    <a:pt x="92" y="65"/>
                  </a:lnTo>
                  <a:lnTo>
                    <a:pt x="92" y="63"/>
                  </a:lnTo>
                  <a:lnTo>
                    <a:pt x="89" y="63"/>
                  </a:lnTo>
                  <a:lnTo>
                    <a:pt x="89" y="60"/>
                  </a:lnTo>
                  <a:lnTo>
                    <a:pt x="87" y="60"/>
                  </a:lnTo>
                  <a:lnTo>
                    <a:pt x="87" y="59"/>
                  </a:lnTo>
                  <a:lnTo>
                    <a:pt x="83" y="59"/>
                  </a:lnTo>
                  <a:lnTo>
                    <a:pt x="83" y="57"/>
                  </a:lnTo>
                  <a:lnTo>
                    <a:pt x="81" y="57"/>
                  </a:lnTo>
                  <a:lnTo>
                    <a:pt x="81" y="55"/>
                  </a:lnTo>
                  <a:lnTo>
                    <a:pt x="79" y="55"/>
                  </a:lnTo>
                  <a:lnTo>
                    <a:pt x="79" y="53"/>
                  </a:lnTo>
                  <a:lnTo>
                    <a:pt x="75" y="53"/>
                  </a:lnTo>
                  <a:lnTo>
                    <a:pt x="75" y="52"/>
                  </a:lnTo>
                  <a:lnTo>
                    <a:pt x="73" y="52"/>
                  </a:lnTo>
                  <a:lnTo>
                    <a:pt x="73" y="50"/>
                  </a:lnTo>
                  <a:lnTo>
                    <a:pt x="70" y="50"/>
                  </a:lnTo>
                  <a:lnTo>
                    <a:pt x="70" y="49"/>
                  </a:lnTo>
                  <a:lnTo>
                    <a:pt x="65" y="49"/>
                  </a:lnTo>
                  <a:lnTo>
                    <a:pt x="65" y="47"/>
                  </a:lnTo>
                  <a:lnTo>
                    <a:pt x="63" y="47"/>
                  </a:lnTo>
                  <a:lnTo>
                    <a:pt x="63" y="46"/>
                  </a:lnTo>
                  <a:lnTo>
                    <a:pt x="61" y="46"/>
                  </a:lnTo>
                  <a:lnTo>
                    <a:pt x="61" y="44"/>
                  </a:lnTo>
                  <a:lnTo>
                    <a:pt x="58" y="44"/>
                  </a:lnTo>
                  <a:lnTo>
                    <a:pt x="58" y="43"/>
                  </a:lnTo>
                  <a:lnTo>
                    <a:pt x="53" y="43"/>
                  </a:lnTo>
                  <a:lnTo>
                    <a:pt x="53" y="42"/>
                  </a:lnTo>
                  <a:lnTo>
                    <a:pt x="51" y="42"/>
                  </a:lnTo>
                  <a:lnTo>
                    <a:pt x="51" y="40"/>
                  </a:lnTo>
                  <a:lnTo>
                    <a:pt x="49" y="40"/>
                  </a:lnTo>
                  <a:lnTo>
                    <a:pt x="49" y="38"/>
                  </a:lnTo>
                  <a:lnTo>
                    <a:pt x="46" y="38"/>
                  </a:lnTo>
                  <a:lnTo>
                    <a:pt x="46" y="37"/>
                  </a:lnTo>
                  <a:lnTo>
                    <a:pt x="44" y="37"/>
                  </a:lnTo>
                  <a:lnTo>
                    <a:pt x="44" y="36"/>
                  </a:lnTo>
                  <a:lnTo>
                    <a:pt x="43" y="36"/>
                  </a:lnTo>
                  <a:lnTo>
                    <a:pt x="43" y="34"/>
                  </a:lnTo>
                  <a:lnTo>
                    <a:pt x="41" y="34"/>
                  </a:lnTo>
                  <a:lnTo>
                    <a:pt x="41" y="32"/>
                  </a:lnTo>
                  <a:lnTo>
                    <a:pt x="38" y="32"/>
                  </a:lnTo>
                  <a:lnTo>
                    <a:pt x="38" y="30"/>
                  </a:lnTo>
                  <a:lnTo>
                    <a:pt x="37" y="30"/>
                  </a:lnTo>
                  <a:lnTo>
                    <a:pt x="37" y="29"/>
                  </a:lnTo>
                  <a:lnTo>
                    <a:pt x="35" y="29"/>
                  </a:lnTo>
                  <a:lnTo>
                    <a:pt x="35" y="27"/>
                  </a:lnTo>
                  <a:lnTo>
                    <a:pt x="33" y="27"/>
                  </a:lnTo>
                  <a:lnTo>
                    <a:pt x="33" y="26"/>
                  </a:lnTo>
                  <a:lnTo>
                    <a:pt x="31" y="26"/>
                  </a:lnTo>
                  <a:lnTo>
                    <a:pt x="31" y="24"/>
                  </a:lnTo>
                  <a:lnTo>
                    <a:pt x="30" y="24"/>
                  </a:lnTo>
                  <a:lnTo>
                    <a:pt x="30" y="22"/>
                  </a:lnTo>
                  <a:lnTo>
                    <a:pt x="27" y="22"/>
                  </a:lnTo>
                  <a:lnTo>
                    <a:pt x="27" y="20"/>
                  </a:lnTo>
                  <a:lnTo>
                    <a:pt x="25" y="20"/>
                  </a:lnTo>
                  <a:lnTo>
                    <a:pt x="25" y="19"/>
                  </a:lnTo>
                  <a:lnTo>
                    <a:pt x="24" y="19"/>
                  </a:lnTo>
                  <a:lnTo>
                    <a:pt x="24" y="17"/>
                  </a:lnTo>
                  <a:lnTo>
                    <a:pt x="22" y="17"/>
                  </a:lnTo>
                  <a:lnTo>
                    <a:pt x="22" y="15"/>
                  </a:lnTo>
                  <a:lnTo>
                    <a:pt x="19" y="15"/>
                  </a:lnTo>
                  <a:lnTo>
                    <a:pt x="19" y="13"/>
                  </a:lnTo>
                  <a:lnTo>
                    <a:pt x="18" y="13"/>
                  </a:lnTo>
                  <a:lnTo>
                    <a:pt x="18" y="12"/>
                  </a:lnTo>
                  <a:lnTo>
                    <a:pt x="16" y="12"/>
                  </a:lnTo>
                  <a:lnTo>
                    <a:pt x="16" y="10"/>
                  </a:lnTo>
                  <a:lnTo>
                    <a:pt x="14" y="10"/>
                  </a:lnTo>
                  <a:lnTo>
                    <a:pt x="14" y="9"/>
                  </a:lnTo>
                  <a:lnTo>
                    <a:pt x="12" y="9"/>
                  </a:lnTo>
                  <a:lnTo>
                    <a:pt x="12" y="7"/>
                  </a:lnTo>
                  <a:lnTo>
                    <a:pt x="10" y="7"/>
                  </a:lnTo>
                  <a:lnTo>
                    <a:pt x="10" y="6"/>
                  </a:lnTo>
                  <a:lnTo>
                    <a:pt x="8" y="6"/>
                  </a:lnTo>
                  <a:lnTo>
                    <a:pt x="8" y="4"/>
                  </a:lnTo>
                  <a:lnTo>
                    <a:pt x="6" y="4"/>
                  </a:lnTo>
                  <a:lnTo>
                    <a:pt x="6" y="3"/>
                  </a:lnTo>
                  <a:lnTo>
                    <a:pt x="5" y="3"/>
                  </a:lnTo>
                  <a:lnTo>
                    <a:pt x="5" y="2"/>
                  </a:lnTo>
                  <a:lnTo>
                    <a:pt x="3" y="2"/>
                  </a:lnTo>
                  <a:lnTo>
                    <a:pt x="3" y="1"/>
                  </a:lnTo>
                  <a:lnTo>
                    <a:pt x="1" y="1"/>
                  </a:lnTo>
                  <a:lnTo>
                    <a:pt x="1" y="0"/>
                  </a:lnTo>
                  <a:lnTo>
                    <a:pt x="0" y="0"/>
                  </a:lnTo>
                </a:path>
              </a:pathLst>
            </a:custGeom>
            <a:ln w="2540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12" name="Freeform 11"/>
            <p:cNvSpPr>
              <a:spLocks/>
            </p:cNvSpPr>
            <p:nvPr/>
          </p:nvSpPr>
          <p:spPr bwMode="auto">
            <a:xfrm>
              <a:off x="1256165" y="2321000"/>
              <a:ext cx="5050620" cy="1613647"/>
            </a:xfrm>
            <a:custGeom>
              <a:avLst/>
              <a:gdLst>
                <a:gd name="T0" fmla="*/ 394 w 398"/>
                <a:gd name="T1" fmla="*/ 124 h 127"/>
                <a:gd name="T2" fmla="*/ 375 w 398"/>
                <a:gd name="T3" fmla="*/ 122 h 127"/>
                <a:gd name="T4" fmla="*/ 356 w 398"/>
                <a:gd name="T5" fmla="*/ 120 h 127"/>
                <a:gd name="T6" fmla="*/ 344 w 398"/>
                <a:gd name="T7" fmla="*/ 118 h 127"/>
                <a:gd name="T8" fmla="*/ 335 w 398"/>
                <a:gd name="T9" fmla="*/ 115 h 127"/>
                <a:gd name="T10" fmla="*/ 329 w 398"/>
                <a:gd name="T11" fmla="*/ 113 h 127"/>
                <a:gd name="T12" fmla="*/ 319 w 398"/>
                <a:gd name="T13" fmla="*/ 111 h 127"/>
                <a:gd name="T14" fmla="*/ 308 w 398"/>
                <a:gd name="T15" fmla="*/ 109 h 127"/>
                <a:gd name="T16" fmla="*/ 300 w 398"/>
                <a:gd name="T17" fmla="*/ 106 h 127"/>
                <a:gd name="T18" fmla="*/ 291 w 398"/>
                <a:gd name="T19" fmla="*/ 104 h 127"/>
                <a:gd name="T20" fmla="*/ 279 w 398"/>
                <a:gd name="T21" fmla="*/ 102 h 127"/>
                <a:gd name="T22" fmla="*/ 270 w 398"/>
                <a:gd name="T23" fmla="*/ 100 h 127"/>
                <a:gd name="T24" fmla="*/ 261 w 398"/>
                <a:gd name="T25" fmla="*/ 97 h 127"/>
                <a:gd name="T26" fmla="*/ 257 w 398"/>
                <a:gd name="T27" fmla="*/ 96 h 127"/>
                <a:gd name="T28" fmla="*/ 249 w 398"/>
                <a:gd name="T29" fmla="*/ 94 h 127"/>
                <a:gd name="T30" fmla="*/ 239 w 398"/>
                <a:gd name="T31" fmla="*/ 92 h 127"/>
                <a:gd name="T32" fmla="*/ 228 w 398"/>
                <a:gd name="T33" fmla="*/ 89 h 127"/>
                <a:gd name="T34" fmla="*/ 216 w 398"/>
                <a:gd name="T35" fmla="*/ 87 h 127"/>
                <a:gd name="T36" fmla="*/ 211 w 398"/>
                <a:gd name="T37" fmla="*/ 85 h 127"/>
                <a:gd name="T38" fmla="*/ 199 w 398"/>
                <a:gd name="T39" fmla="*/ 83 h 127"/>
                <a:gd name="T40" fmla="*/ 188 w 398"/>
                <a:gd name="T41" fmla="*/ 81 h 127"/>
                <a:gd name="T42" fmla="*/ 180 w 398"/>
                <a:gd name="T43" fmla="*/ 78 h 127"/>
                <a:gd name="T44" fmla="*/ 170 w 398"/>
                <a:gd name="T45" fmla="*/ 76 h 127"/>
                <a:gd name="T46" fmla="*/ 164 w 398"/>
                <a:gd name="T47" fmla="*/ 74 h 127"/>
                <a:gd name="T48" fmla="*/ 156 w 398"/>
                <a:gd name="T49" fmla="*/ 71 h 127"/>
                <a:gd name="T50" fmla="*/ 149 w 398"/>
                <a:gd name="T51" fmla="*/ 69 h 127"/>
                <a:gd name="T52" fmla="*/ 142 w 398"/>
                <a:gd name="T53" fmla="*/ 67 h 127"/>
                <a:gd name="T54" fmla="*/ 137 w 398"/>
                <a:gd name="T55" fmla="*/ 65 h 127"/>
                <a:gd name="T56" fmla="*/ 129 w 398"/>
                <a:gd name="T57" fmla="*/ 62 h 127"/>
                <a:gd name="T58" fmla="*/ 122 w 398"/>
                <a:gd name="T59" fmla="*/ 60 h 127"/>
                <a:gd name="T60" fmla="*/ 116 w 398"/>
                <a:gd name="T61" fmla="*/ 57 h 127"/>
                <a:gd name="T62" fmla="*/ 108 w 398"/>
                <a:gd name="T63" fmla="*/ 54 h 127"/>
                <a:gd name="T64" fmla="*/ 101 w 398"/>
                <a:gd name="T65" fmla="*/ 52 h 127"/>
                <a:gd name="T66" fmla="*/ 95 w 398"/>
                <a:gd name="T67" fmla="*/ 50 h 127"/>
                <a:gd name="T68" fmla="*/ 89 w 398"/>
                <a:gd name="T69" fmla="*/ 46 h 127"/>
                <a:gd name="T70" fmla="*/ 82 w 398"/>
                <a:gd name="T71" fmla="*/ 44 h 127"/>
                <a:gd name="T72" fmla="*/ 77 w 398"/>
                <a:gd name="T73" fmla="*/ 41 h 127"/>
                <a:gd name="T74" fmla="*/ 71 w 398"/>
                <a:gd name="T75" fmla="*/ 39 h 127"/>
                <a:gd name="T76" fmla="*/ 67 w 398"/>
                <a:gd name="T77" fmla="*/ 37 h 127"/>
                <a:gd name="T78" fmla="*/ 62 w 398"/>
                <a:gd name="T79" fmla="*/ 34 h 127"/>
                <a:gd name="T80" fmla="*/ 57 w 398"/>
                <a:gd name="T81" fmla="*/ 31 h 127"/>
                <a:gd name="T82" fmla="*/ 53 w 398"/>
                <a:gd name="T83" fmla="*/ 29 h 127"/>
                <a:gd name="T84" fmla="*/ 50 w 398"/>
                <a:gd name="T85" fmla="*/ 26 h 127"/>
                <a:gd name="T86" fmla="*/ 47 w 398"/>
                <a:gd name="T87" fmla="*/ 24 h 127"/>
                <a:gd name="T88" fmla="*/ 43 w 398"/>
                <a:gd name="T89" fmla="*/ 22 h 127"/>
                <a:gd name="T90" fmla="*/ 39 w 398"/>
                <a:gd name="T91" fmla="*/ 19 h 127"/>
                <a:gd name="T92" fmla="*/ 36 w 398"/>
                <a:gd name="T93" fmla="*/ 16 h 127"/>
                <a:gd name="T94" fmla="*/ 33 w 398"/>
                <a:gd name="T95" fmla="*/ 14 h 127"/>
                <a:gd name="T96" fmla="*/ 30 w 398"/>
                <a:gd name="T97" fmla="*/ 12 h 127"/>
                <a:gd name="T98" fmla="*/ 26 w 398"/>
                <a:gd name="T99" fmla="*/ 9 h 127"/>
                <a:gd name="T100" fmla="*/ 21 w 398"/>
                <a:gd name="T101" fmla="*/ 7 h 127"/>
                <a:gd name="T102" fmla="*/ 16 w 398"/>
                <a:gd name="T103" fmla="*/ 4 h 127"/>
                <a:gd name="T104" fmla="*/ 8 w 398"/>
                <a:gd name="T105" fmla="*/ 2 h 127"/>
                <a:gd name="T106" fmla="*/ 3 w 398"/>
                <a:gd name="T10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8" h="127">
                  <a:moveTo>
                    <a:pt x="398" y="127"/>
                  </a:moveTo>
                  <a:lnTo>
                    <a:pt x="398" y="125"/>
                  </a:lnTo>
                  <a:lnTo>
                    <a:pt x="394" y="125"/>
                  </a:lnTo>
                  <a:lnTo>
                    <a:pt x="394" y="124"/>
                  </a:lnTo>
                  <a:lnTo>
                    <a:pt x="385" y="124"/>
                  </a:lnTo>
                  <a:lnTo>
                    <a:pt x="385" y="123"/>
                  </a:lnTo>
                  <a:lnTo>
                    <a:pt x="375" y="123"/>
                  </a:lnTo>
                  <a:lnTo>
                    <a:pt x="375" y="122"/>
                  </a:lnTo>
                  <a:lnTo>
                    <a:pt x="359" y="122"/>
                  </a:lnTo>
                  <a:lnTo>
                    <a:pt x="359" y="121"/>
                  </a:lnTo>
                  <a:lnTo>
                    <a:pt x="356" y="121"/>
                  </a:lnTo>
                  <a:lnTo>
                    <a:pt x="356" y="120"/>
                  </a:lnTo>
                  <a:lnTo>
                    <a:pt x="351" y="120"/>
                  </a:lnTo>
                  <a:lnTo>
                    <a:pt x="351" y="119"/>
                  </a:lnTo>
                  <a:lnTo>
                    <a:pt x="344" y="119"/>
                  </a:lnTo>
                  <a:lnTo>
                    <a:pt x="344" y="118"/>
                  </a:lnTo>
                  <a:lnTo>
                    <a:pt x="339" y="118"/>
                  </a:lnTo>
                  <a:lnTo>
                    <a:pt x="339" y="116"/>
                  </a:lnTo>
                  <a:lnTo>
                    <a:pt x="335" y="116"/>
                  </a:lnTo>
                  <a:lnTo>
                    <a:pt x="335" y="115"/>
                  </a:lnTo>
                  <a:lnTo>
                    <a:pt x="332" y="115"/>
                  </a:lnTo>
                  <a:lnTo>
                    <a:pt x="332" y="114"/>
                  </a:lnTo>
                  <a:lnTo>
                    <a:pt x="329" y="114"/>
                  </a:lnTo>
                  <a:lnTo>
                    <a:pt x="329" y="113"/>
                  </a:lnTo>
                  <a:lnTo>
                    <a:pt x="323" y="113"/>
                  </a:lnTo>
                  <a:lnTo>
                    <a:pt x="323" y="112"/>
                  </a:lnTo>
                  <a:lnTo>
                    <a:pt x="319" y="112"/>
                  </a:lnTo>
                  <a:lnTo>
                    <a:pt x="319" y="111"/>
                  </a:lnTo>
                  <a:lnTo>
                    <a:pt x="314" y="111"/>
                  </a:lnTo>
                  <a:lnTo>
                    <a:pt x="314" y="110"/>
                  </a:lnTo>
                  <a:lnTo>
                    <a:pt x="308" y="110"/>
                  </a:lnTo>
                  <a:lnTo>
                    <a:pt x="308" y="109"/>
                  </a:lnTo>
                  <a:lnTo>
                    <a:pt x="302" y="109"/>
                  </a:lnTo>
                  <a:lnTo>
                    <a:pt x="302" y="107"/>
                  </a:lnTo>
                  <a:lnTo>
                    <a:pt x="300" y="107"/>
                  </a:lnTo>
                  <a:lnTo>
                    <a:pt x="300" y="106"/>
                  </a:lnTo>
                  <a:lnTo>
                    <a:pt x="293" y="106"/>
                  </a:lnTo>
                  <a:lnTo>
                    <a:pt x="293" y="105"/>
                  </a:lnTo>
                  <a:lnTo>
                    <a:pt x="291" y="105"/>
                  </a:lnTo>
                  <a:lnTo>
                    <a:pt x="291" y="104"/>
                  </a:lnTo>
                  <a:lnTo>
                    <a:pt x="286" y="104"/>
                  </a:lnTo>
                  <a:lnTo>
                    <a:pt x="286" y="103"/>
                  </a:lnTo>
                  <a:lnTo>
                    <a:pt x="279" y="103"/>
                  </a:lnTo>
                  <a:lnTo>
                    <a:pt x="279" y="102"/>
                  </a:lnTo>
                  <a:lnTo>
                    <a:pt x="276" y="102"/>
                  </a:lnTo>
                  <a:lnTo>
                    <a:pt x="276" y="101"/>
                  </a:lnTo>
                  <a:lnTo>
                    <a:pt x="270" y="101"/>
                  </a:lnTo>
                  <a:lnTo>
                    <a:pt x="270" y="100"/>
                  </a:lnTo>
                  <a:lnTo>
                    <a:pt x="266" y="100"/>
                  </a:lnTo>
                  <a:lnTo>
                    <a:pt x="266" y="98"/>
                  </a:lnTo>
                  <a:lnTo>
                    <a:pt x="261" y="98"/>
                  </a:lnTo>
                  <a:lnTo>
                    <a:pt x="261" y="97"/>
                  </a:lnTo>
                  <a:lnTo>
                    <a:pt x="258" y="97"/>
                  </a:lnTo>
                  <a:lnTo>
                    <a:pt x="258" y="97"/>
                  </a:lnTo>
                  <a:lnTo>
                    <a:pt x="257" y="97"/>
                  </a:lnTo>
                  <a:lnTo>
                    <a:pt x="257" y="96"/>
                  </a:lnTo>
                  <a:lnTo>
                    <a:pt x="253" y="96"/>
                  </a:lnTo>
                  <a:lnTo>
                    <a:pt x="253" y="95"/>
                  </a:lnTo>
                  <a:lnTo>
                    <a:pt x="249" y="95"/>
                  </a:lnTo>
                  <a:lnTo>
                    <a:pt x="249" y="94"/>
                  </a:lnTo>
                  <a:lnTo>
                    <a:pt x="243" y="94"/>
                  </a:lnTo>
                  <a:lnTo>
                    <a:pt x="243" y="93"/>
                  </a:lnTo>
                  <a:lnTo>
                    <a:pt x="239" y="93"/>
                  </a:lnTo>
                  <a:lnTo>
                    <a:pt x="239" y="92"/>
                  </a:lnTo>
                  <a:lnTo>
                    <a:pt x="234" y="92"/>
                  </a:lnTo>
                  <a:lnTo>
                    <a:pt x="234" y="91"/>
                  </a:lnTo>
                  <a:lnTo>
                    <a:pt x="228" y="91"/>
                  </a:lnTo>
                  <a:lnTo>
                    <a:pt x="228" y="89"/>
                  </a:lnTo>
                  <a:lnTo>
                    <a:pt x="222" y="89"/>
                  </a:lnTo>
                  <a:lnTo>
                    <a:pt x="222" y="88"/>
                  </a:lnTo>
                  <a:lnTo>
                    <a:pt x="216" y="88"/>
                  </a:lnTo>
                  <a:lnTo>
                    <a:pt x="216" y="87"/>
                  </a:lnTo>
                  <a:lnTo>
                    <a:pt x="214" y="87"/>
                  </a:lnTo>
                  <a:lnTo>
                    <a:pt x="214" y="86"/>
                  </a:lnTo>
                  <a:lnTo>
                    <a:pt x="211" y="86"/>
                  </a:lnTo>
                  <a:lnTo>
                    <a:pt x="211" y="85"/>
                  </a:lnTo>
                  <a:lnTo>
                    <a:pt x="206" y="85"/>
                  </a:lnTo>
                  <a:lnTo>
                    <a:pt x="206" y="84"/>
                  </a:lnTo>
                  <a:lnTo>
                    <a:pt x="199" y="84"/>
                  </a:lnTo>
                  <a:lnTo>
                    <a:pt x="199" y="83"/>
                  </a:lnTo>
                  <a:lnTo>
                    <a:pt x="196" y="83"/>
                  </a:lnTo>
                  <a:lnTo>
                    <a:pt x="196" y="82"/>
                  </a:lnTo>
                  <a:lnTo>
                    <a:pt x="188" y="82"/>
                  </a:lnTo>
                  <a:lnTo>
                    <a:pt x="188" y="81"/>
                  </a:lnTo>
                  <a:lnTo>
                    <a:pt x="183" y="81"/>
                  </a:lnTo>
                  <a:lnTo>
                    <a:pt x="183" y="79"/>
                  </a:lnTo>
                  <a:lnTo>
                    <a:pt x="180" y="79"/>
                  </a:lnTo>
                  <a:lnTo>
                    <a:pt x="180" y="78"/>
                  </a:lnTo>
                  <a:lnTo>
                    <a:pt x="176" y="78"/>
                  </a:lnTo>
                  <a:lnTo>
                    <a:pt x="176" y="77"/>
                  </a:lnTo>
                  <a:lnTo>
                    <a:pt x="170" y="77"/>
                  </a:lnTo>
                  <a:lnTo>
                    <a:pt x="170" y="76"/>
                  </a:lnTo>
                  <a:lnTo>
                    <a:pt x="166" y="76"/>
                  </a:lnTo>
                  <a:lnTo>
                    <a:pt x="166" y="75"/>
                  </a:lnTo>
                  <a:lnTo>
                    <a:pt x="164" y="75"/>
                  </a:lnTo>
                  <a:lnTo>
                    <a:pt x="164" y="74"/>
                  </a:lnTo>
                  <a:lnTo>
                    <a:pt x="160" y="74"/>
                  </a:lnTo>
                  <a:lnTo>
                    <a:pt x="160" y="72"/>
                  </a:lnTo>
                  <a:lnTo>
                    <a:pt x="156" y="72"/>
                  </a:lnTo>
                  <a:lnTo>
                    <a:pt x="156" y="71"/>
                  </a:lnTo>
                  <a:lnTo>
                    <a:pt x="153" y="71"/>
                  </a:lnTo>
                  <a:lnTo>
                    <a:pt x="153" y="70"/>
                  </a:lnTo>
                  <a:lnTo>
                    <a:pt x="149" y="70"/>
                  </a:lnTo>
                  <a:lnTo>
                    <a:pt x="149" y="69"/>
                  </a:lnTo>
                  <a:lnTo>
                    <a:pt x="146" y="69"/>
                  </a:lnTo>
                  <a:lnTo>
                    <a:pt x="146" y="68"/>
                  </a:lnTo>
                  <a:lnTo>
                    <a:pt x="142" y="68"/>
                  </a:lnTo>
                  <a:lnTo>
                    <a:pt x="142" y="67"/>
                  </a:lnTo>
                  <a:lnTo>
                    <a:pt x="140" y="67"/>
                  </a:lnTo>
                  <a:lnTo>
                    <a:pt x="140" y="66"/>
                  </a:lnTo>
                  <a:lnTo>
                    <a:pt x="137" y="66"/>
                  </a:lnTo>
                  <a:lnTo>
                    <a:pt x="137" y="65"/>
                  </a:lnTo>
                  <a:lnTo>
                    <a:pt x="133" y="65"/>
                  </a:lnTo>
                  <a:lnTo>
                    <a:pt x="133" y="64"/>
                  </a:lnTo>
                  <a:lnTo>
                    <a:pt x="129" y="64"/>
                  </a:lnTo>
                  <a:lnTo>
                    <a:pt x="129" y="62"/>
                  </a:lnTo>
                  <a:lnTo>
                    <a:pt x="126" y="62"/>
                  </a:lnTo>
                  <a:lnTo>
                    <a:pt x="126" y="61"/>
                  </a:lnTo>
                  <a:lnTo>
                    <a:pt x="122" y="61"/>
                  </a:lnTo>
                  <a:lnTo>
                    <a:pt x="122" y="60"/>
                  </a:lnTo>
                  <a:lnTo>
                    <a:pt x="119" y="60"/>
                  </a:lnTo>
                  <a:lnTo>
                    <a:pt x="119" y="58"/>
                  </a:lnTo>
                  <a:lnTo>
                    <a:pt x="116" y="58"/>
                  </a:lnTo>
                  <a:lnTo>
                    <a:pt x="116" y="57"/>
                  </a:lnTo>
                  <a:lnTo>
                    <a:pt x="112" y="57"/>
                  </a:lnTo>
                  <a:lnTo>
                    <a:pt x="112" y="55"/>
                  </a:lnTo>
                  <a:lnTo>
                    <a:pt x="108" y="55"/>
                  </a:lnTo>
                  <a:lnTo>
                    <a:pt x="108" y="54"/>
                  </a:lnTo>
                  <a:lnTo>
                    <a:pt x="106" y="54"/>
                  </a:lnTo>
                  <a:lnTo>
                    <a:pt x="106" y="53"/>
                  </a:lnTo>
                  <a:lnTo>
                    <a:pt x="101" y="53"/>
                  </a:lnTo>
                  <a:lnTo>
                    <a:pt x="101" y="52"/>
                  </a:lnTo>
                  <a:lnTo>
                    <a:pt x="100" y="52"/>
                  </a:lnTo>
                  <a:lnTo>
                    <a:pt x="100" y="51"/>
                  </a:lnTo>
                  <a:lnTo>
                    <a:pt x="95" y="51"/>
                  </a:lnTo>
                  <a:lnTo>
                    <a:pt x="95" y="50"/>
                  </a:lnTo>
                  <a:lnTo>
                    <a:pt x="92" y="50"/>
                  </a:lnTo>
                  <a:lnTo>
                    <a:pt x="92" y="48"/>
                  </a:lnTo>
                  <a:lnTo>
                    <a:pt x="89" y="48"/>
                  </a:lnTo>
                  <a:lnTo>
                    <a:pt x="89" y="46"/>
                  </a:lnTo>
                  <a:lnTo>
                    <a:pt x="86" y="46"/>
                  </a:lnTo>
                  <a:lnTo>
                    <a:pt x="86" y="45"/>
                  </a:lnTo>
                  <a:lnTo>
                    <a:pt x="82" y="45"/>
                  </a:lnTo>
                  <a:lnTo>
                    <a:pt x="82" y="44"/>
                  </a:lnTo>
                  <a:lnTo>
                    <a:pt x="79" y="44"/>
                  </a:lnTo>
                  <a:lnTo>
                    <a:pt x="79" y="42"/>
                  </a:lnTo>
                  <a:lnTo>
                    <a:pt x="77" y="42"/>
                  </a:lnTo>
                  <a:lnTo>
                    <a:pt x="77" y="41"/>
                  </a:lnTo>
                  <a:lnTo>
                    <a:pt x="73" y="41"/>
                  </a:lnTo>
                  <a:lnTo>
                    <a:pt x="73" y="40"/>
                  </a:lnTo>
                  <a:lnTo>
                    <a:pt x="71" y="40"/>
                  </a:lnTo>
                  <a:lnTo>
                    <a:pt x="71" y="39"/>
                  </a:lnTo>
                  <a:lnTo>
                    <a:pt x="68" y="39"/>
                  </a:lnTo>
                  <a:lnTo>
                    <a:pt x="68" y="38"/>
                  </a:lnTo>
                  <a:lnTo>
                    <a:pt x="67" y="38"/>
                  </a:lnTo>
                  <a:lnTo>
                    <a:pt x="67" y="37"/>
                  </a:lnTo>
                  <a:lnTo>
                    <a:pt x="64" y="37"/>
                  </a:lnTo>
                  <a:lnTo>
                    <a:pt x="64" y="35"/>
                  </a:lnTo>
                  <a:lnTo>
                    <a:pt x="62" y="35"/>
                  </a:lnTo>
                  <a:lnTo>
                    <a:pt x="62" y="34"/>
                  </a:lnTo>
                  <a:lnTo>
                    <a:pt x="59" y="34"/>
                  </a:lnTo>
                  <a:lnTo>
                    <a:pt x="59" y="33"/>
                  </a:lnTo>
                  <a:lnTo>
                    <a:pt x="57" y="33"/>
                  </a:lnTo>
                  <a:lnTo>
                    <a:pt x="57" y="31"/>
                  </a:lnTo>
                  <a:lnTo>
                    <a:pt x="55" y="31"/>
                  </a:lnTo>
                  <a:lnTo>
                    <a:pt x="55" y="30"/>
                  </a:lnTo>
                  <a:lnTo>
                    <a:pt x="53" y="30"/>
                  </a:lnTo>
                  <a:lnTo>
                    <a:pt x="53" y="29"/>
                  </a:lnTo>
                  <a:lnTo>
                    <a:pt x="51" y="29"/>
                  </a:lnTo>
                  <a:lnTo>
                    <a:pt x="51" y="27"/>
                  </a:lnTo>
                  <a:lnTo>
                    <a:pt x="50" y="27"/>
                  </a:lnTo>
                  <a:lnTo>
                    <a:pt x="50" y="26"/>
                  </a:lnTo>
                  <a:lnTo>
                    <a:pt x="48" y="26"/>
                  </a:lnTo>
                  <a:lnTo>
                    <a:pt x="48" y="25"/>
                  </a:lnTo>
                  <a:lnTo>
                    <a:pt x="47" y="25"/>
                  </a:lnTo>
                  <a:lnTo>
                    <a:pt x="47" y="24"/>
                  </a:lnTo>
                  <a:lnTo>
                    <a:pt x="45" y="24"/>
                  </a:lnTo>
                  <a:lnTo>
                    <a:pt x="45" y="23"/>
                  </a:lnTo>
                  <a:lnTo>
                    <a:pt x="43" y="23"/>
                  </a:lnTo>
                  <a:lnTo>
                    <a:pt x="43" y="22"/>
                  </a:lnTo>
                  <a:lnTo>
                    <a:pt x="41" y="22"/>
                  </a:lnTo>
                  <a:lnTo>
                    <a:pt x="41" y="20"/>
                  </a:lnTo>
                  <a:lnTo>
                    <a:pt x="39" y="20"/>
                  </a:lnTo>
                  <a:lnTo>
                    <a:pt x="39" y="19"/>
                  </a:lnTo>
                  <a:lnTo>
                    <a:pt x="38" y="19"/>
                  </a:lnTo>
                  <a:lnTo>
                    <a:pt x="38" y="17"/>
                  </a:lnTo>
                  <a:lnTo>
                    <a:pt x="36" y="17"/>
                  </a:lnTo>
                  <a:lnTo>
                    <a:pt x="36" y="16"/>
                  </a:lnTo>
                  <a:lnTo>
                    <a:pt x="34" y="16"/>
                  </a:lnTo>
                  <a:lnTo>
                    <a:pt x="34" y="15"/>
                  </a:lnTo>
                  <a:lnTo>
                    <a:pt x="33" y="15"/>
                  </a:lnTo>
                  <a:lnTo>
                    <a:pt x="33" y="14"/>
                  </a:lnTo>
                  <a:lnTo>
                    <a:pt x="31" y="14"/>
                  </a:lnTo>
                  <a:lnTo>
                    <a:pt x="31" y="13"/>
                  </a:lnTo>
                  <a:lnTo>
                    <a:pt x="30" y="13"/>
                  </a:lnTo>
                  <a:lnTo>
                    <a:pt x="30" y="12"/>
                  </a:lnTo>
                  <a:lnTo>
                    <a:pt x="28" y="12"/>
                  </a:lnTo>
                  <a:lnTo>
                    <a:pt x="28" y="10"/>
                  </a:lnTo>
                  <a:lnTo>
                    <a:pt x="26" y="10"/>
                  </a:lnTo>
                  <a:lnTo>
                    <a:pt x="26" y="9"/>
                  </a:lnTo>
                  <a:lnTo>
                    <a:pt x="24" y="9"/>
                  </a:lnTo>
                  <a:lnTo>
                    <a:pt x="24" y="8"/>
                  </a:lnTo>
                  <a:lnTo>
                    <a:pt x="21" y="8"/>
                  </a:lnTo>
                  <a:lnTo>
                    <a:pt x="21" y="7"/>
                  </a:lnTo>
                  <a:lnTo>
                    <a:pt x="18" y="7"/>
                  </a:lnTo>
                  <a:lnTo>
                    <a:pt x="18" y="6"/>
                  </a:lnTo>
                  <a:lnTo>
                    <a:pt x="16" y="6"/>
                  </a:lnTo>
                  <a:lnTo>
                    <a:pt x="16" y="4"/>
                  </a:lnTo>
                  <a:lnTo>
                    <a:pt x="12" y="4"/>
                  </a:lnTo>
                  <a:lnTo>
                    <a:pt x="12" y="3"/>
                  </a:lnTo>
                  <a:lnTo>
                    <a:pt x="8" y="3"/>
                  </a:lnTo>
                  <a:lnTo>
                    <a:pt x="8" y="2"/>
                  </a:lnTo>
                  <a:lnTo>
                    <a:pt x="5" y="2"/>
                  </a:lnTo>
                  <a:lnTo>
                    <a:pt x="5" y="1"/>
                  </a:lnTo>
                  <a:lnTo>
                    <a:pt x="3" y="1"/>
                  </a:lnTo>
                  <a:lnTo>
                    <a:pt x="3" y="0"/>
                  </a:lnTo>
                  <a:lnTo>
                    <a:pt x="0" y="0"/>
                  </a:lnTo>
                </a:path>
              </a:pathLst>
            </a:custGeom>
            <a:ln w="25400">
              <a:solidFill>
                <a:srgbClr val="FF66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13" name="Freeform 12"/>
            <p:cNvSpPr>
              <a:spLocks/>
            </p:cNvSpPr>
            <p:nvPr/>
          </p:nvSpPr>
          <p:spPr bwMode="auto">
            <a:xfrm>
              <a:off x="1243475" y="2321000"/>
              <a:ext cx="5076000" cy="1257882"/>
            </a:xfrm>
            <a:custGeom>
              <a:avLst/>
              <a:gdLst>
                <a:gd name="T0" fmla="*/ 395 w 400"/>
                <a:gd name="T1" fmla="*/ 99 h 99"/>
                <a:gd name="T2" fmla="*/ 385 w 400"/>
                <a:gd name="T3" fmla="*/ 98 h 99"/>
                <a:gd name="T4" fmla="*/ 378 w 400"/>
                <a:gd name="T5" fmla="*/ 97 h 99"/>
                <a:gd name="T6" fmla="*/ 369 w 400"/>
                <a:gd name="T7" fmla="*/ 94 h 99"/>
                <a:gd name="T8" fmla="*/ 352 w 400"/>
                <a:gd name="T9" fmla="*/ 94 h 99"/>
                <a:gd name="T10" fmla="*/ 343 w 400"/>
                <a:gd name="T11" fmla="*/ 92 h 99"/>
                <a:gd name="T12" fmla="*/ 340 w 400"/>
                <a:gd name="T13" fmla="*/ 90 h 99"/>
                <a:gd name="T14" fmla="*/ 332 w 400"/>
                <a:gd name="T15" fmla="*/ 89 h 99"/>
                <a:gd name="T16" fmla="*/ 317 w 400"/>
                <a:gd name="T17" fmla="*/ 88 h 99"/>
                <a:gd name="T18" fmla="*/ 314 w 400"/>
                <a:gd name="T19" fmla="*/ 86 h 99"/>
                <a:gd name="T20" fmla="*/ 303 w 400"/>
                <a:gd name="T21" fmla="*/ 85 h 99"/>
                <a:gd name="T22" fmla="*/ 297 w 400"/>
                <a:gd name="T23" fmla="*/ 83 h 99"/>
                <a:gd name="T24" fmla="*/ 285 w 400"/>
                <a:gd name="T25" fmla="*/ 81 h 99"/>
                <a:gd name="T26" fmla="*/ 274 w 400"/>
                <a:gd name="T27" fmla="*/ 79 h 99"/>
                <a:gd name="T28" fmla="*/ 263 w 400"/>
                <a:gd name="T29" fmla="*/ 77 h 99"/>
                <a:gd name="T30" fmla="*/ 255 w 400"/>
                <a:gd name="T31" fmla="*/ 77 h 99"/>
                <a:gd name="T32" fmla="*/ 249 w 400"/>
                <a:gd name="T33" fmla="*/ 74 h 99"/>
                <a:gd name="T34" fmla="*/ 235 w 400"/>
                <a:gd name="T35" fmla="*/ 73 h 99"/>
                <a:gd name="T36" fmla="*/ 229 w 400"/>
                <a:gd name="T37" fmla="*/ 71 h 99"/>
                <a:gd name="T38" fmla="*/ 219 w 400"/>
                <a:gd name="T39" fmla="*/ 69 h 99"/>
                <a:gd name="T40" fmla="*/ 212 w 400"/>
                <a:gd name="T41" fmla="*/ 67 h 99"/>
                <a:gd name="T42" fmla="*/ 202 w 400"/>
                <a:gd name="T43" fmla="*/ 66 h 99"/>
                <a:gd name="T44" fmla="*/ 197 w 400"/>
                <a:gd name="T45" fmla="*/ 64 h 99"/>
                <a:gd name="T46" fmla="*/ 186 w 400"/>
                <a:gd name="T47" fmla="*/ 63 h 99"/>
                <a:gd name="T48" fmla="*/ 183 w 400"/>
                <a:gd name="T49" fmla="*/ 61 h 99"/>
                <a:gd name="T50" fmla="*/ 174 w 400"/>
                <a:gd name="T51" fmla="*/ 60 h 99"/>
                <a:gd name="T52" fmla="*/ 170 w 400"/>
                <a:gd name="T53" fmla="*/ 58 h 99"/>
                <a:gd name="T54" fmla="*/ 159 w 400"/>
                <a:gd name="T55" fmla="*/ 57 h 99"/>
                <a:gd name="T56" fmla="*/ 155 w 400"/>
                <a:gd name="T57" fmla="*/ 54 h 99"/>
                <a:gd name="T58" fmla="*/ 147 w 400"/>
                <a:gd name="T59" fmla="*/ 53 h 99"/>
                <a:gd name="T60" fmla="*/ 144 w 400"/>
                <a:gd name="T61" fmla="*/ 51 h 99"/>
                <a:gd name="T62" fmla="*/ 138 w 400"/>
                <a:gd name="T63" fmla="*/ 50 h 99"/>
                <a:gd name="T64" fmla="*/ 135 w 400"/>
                <a:gd name="T65" fmla="*/ 48 h 99"/>
                <a:gd name="T66" fmla="*/ 128 w 400"/>
                <a:gd name="T67" fmla="*/ 47 h 99"/>
                <a:gd name="T68" fmla="*/ 124 w 400"/>
                <a:gd name="T69" fmla="*/ 45 h 99"/>
                <a:gd name="T70" fmla="*/ 117 w 400"/>
                <a:gd name="T71" fmla="*/ 43 h 99"/>
                <a:gd name="T72" fmla="*/ 115 w 400"/>
                <a:gd name="T73" fmla="*/ 41 h 99"/>
                <a:gd name="T74" fmla="*/ 109 w 400"/>
                <a:gd name="T75" fmla="*/ 40 h 99"/>
                <a:gd name="T76" fmla="*/ 107 w 400"/>
                <a:gd name="T77" fmla="*/ 38 h 99"/>
                <a:gd name="T78" fmla="*/ 101 w 400"/>
                <a:gd name="T79" fmla="*/ 38 h 99"/>
                <a:gd name="T80" fmla="*/ 98 w 400"/>
                <a:gd name="T81" fmla="*/ 35 h 99"/>
                <a:gd name="T82" fmla="*/ 93 w 400"/>
                <a:gd name="T83" fmla="*/ 34 h 99"/>
                <a:gd name="T84" fmla="*/ 89 w 400"/>
                <a:gd name="T85" fmla="*/ 31 h 99"/>
                <a:gd name="T86" fmla="*/ 82 w 400"/>
                <a:gd name="T87" fmla="*/ 30 h 99"/>
                <a:gd name="T88" fmla="*/ 79 w 400"/>
                <a:gd name="T89" fmla="*/ 28 h 99"/>
                <a:gd name="T90" fmla="*/ 73 w 400"/>
                <a:gd name="T91" fmla="*/ 26 h 99"/>
                <a:gd name="T92" fmla="*/ 69 w 400"/>
                <a:gd name="T93" fmla="*/ 24 h 99"/>
                <a:gd name="T94" fmla="*/ 64 w 400"/>
                <a:gd name="T95" fmla="*/ 22 h 99"/>
                <a:gd name="T96" fmla="*/ 61 w 400"/>
                <a:gd name="T97" fmla="*/ 19 h 99"/>
                <a:gd name="T98" fmla="*/ 52 w 400"/>
                <a:gd name="T99" fmla="*/ 18 h 99"/>
                <a:gd name="T100" fmla="*/ 48 w 400"/>
                <a:gd name="T101" fmla="*/ 16 h 99"/>
                <a:gd name="T102" fmla="*/ 46 w 400"/>
                <a:gd name="T103" fmla="*/ 13 h 99"/>
                <a:gd name="T104" fmla="*/ 40 w 400"/>
                <a:gd name="T105" fmla="*/ 12 h 99"/>
                <a:gd name="T106" fmla="*/ 36 w 400"/>
                <a:gd name="T107" fmla="*/ 10 h 99"/>
                <a:gd name="T108" fmla="*/ 31 w 400"/>
                <a:gd name="T109" fmla="*/ 8 h 99"/>
                <a:gd name="T110" fmla="*/ 27 w 400"/>
                <a:gd name="T111" fmla="*/ 6 h 99"/>
                <a:gd name="T112" fmla="*/ 19 w 400"/>
                <a:gd name="T113" fmla="*/ 4 h 99"/>
                <a:gd name="T114" fmla="*/ 14 w 400"/>
                <a:gd name="T115" fmla="*/ 2 h 99"/>
                <a:gd name="T116" fmla="*/ 7 w 400"/>
                <a:gd name="T117" fmla="*/ 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0" h="99">
                  <a:moveTo>
                    <a:pt x="400" y="99"/>
                  </a:moveTo>
                  <a:lnTo>
                    <a:pt x="395" y="99"/>
                  </a:lnTo>
                  <a:lnTo>
                    <a:pt x="395" y="99"/>
                  </a:lnTo>
                  <a:lnTo>
                    <a:pt x="392" y="99"/>
                  </a:lnTo>
                  <a:lnTo>
                    <a:pt x="392" y="98"/>
                  </a:lnTo>
                  <a:lnTo>
                    <a:pt x="385" y="98"/>
                  </a:lnTo>
                  <a:lnTo>
                    <a:pt x="381" y="98"/>
                  </a:lnTo>
                  <a:lnTo>
                    <a:pt x="381" y="97"/>
                  </a:lnTo>
                  <a:lnTo>
                    <a:pt x="378" y="97"/>
                  </a:lnTo>
                  <a:lnTo>
                    <a:pt x="378" y="96"/>
                  </a:lnTo>
                  <a:lnTo>
                    <a:pt x="369" y="96"/>
                  </a:lnTo>
                  <a:lnTo>
                    <a:pt x="369" y="94"/>
                  </a:lnTo>
                  <a:lnTo>
                    <a:pt x="358" y="94"/>
                  </a:lnTo>
                  <a:lnTo>
                    <a:pt x="358" y="94"/>
                  </a:lnTo>
                  <a:lnTo>
                    <a:pt x="352" y="94"/>
                  </a:lnTo>
                  <a:lnTo>
                    <a:pt x="352" y="92"/>
                  </a:lnTo>
                  <a:lnTo>
                    <a:pt x="347" y="92"/>
                  </a:lnTo>
                  <a:lnTo>
                    <a:pt x="343" y="92"/>
                  </a:lnTo>
                  <a:lnTo>
                    <a:pt x="343" y="91"/>
                  </a:lnTo>
                  <a:lnTo>
                    <a:pt x="340" y="91"/>
                  </a:lnTo>
                  <a:lnTo>
                    <a:pt x="340" y="90"/>
                  </a:lnTo>
                  <a:lnTo>
                    <a:pt x="335" y="90"/>
                  </a:lnTo>
                  <a:lnTo>
                    <a:pt x="332" y="90"/>
                  </a:lnTo>
                  <a:lnTo>
                    <a:pt x="332" y="89"/>
                  </a:lnTo>
                  <a:lnTo>
                    <a:pt x="324" y="89"/>
                  </a:lnTo>
                  <a:lnTo>
                    <a:pt x="324" y="88"/>
                  </a:lnTo>
                  <a:lnTo>
                    <a:pt x="317" y="88"/>
                  </a:lnTo>
                  <a:lnTo>
                    <a:pt x="317" y="87"/>
                  </a:lnTo>
                  <a:lnTo>
                    <a:pt x="314" y="87"/>
                  </a:lnTo>
                  <a:lnTo>
                    <a:pt x="314" y="86"/>
                  </a:lnTo>
                  <a:lnTo>
                    <a:pt x="309" y="86"/>
                  </a:lnTo>
                  <a:lnTo>
                    <a:pt x="309" y="85"/>
                  </a:lnTo>
                  <a:lnTo>
                    <a:pt x="303" y="85"/>
                  </a:lnTo>
                  <a:lnTo>
                    <a:pt x="303" y="84"/>
                  </a:lnTo>
                  <a:cubicBezTo>
                    <a:pt x="303" y="84"/>
                    <a:pt x="297" y="85"/>
                    <a:pt x="297" y="84"/>
                  </a:cubicBezTo>
                  <a:cubicBezTo>
                    <a:pt x="297" y="84"/>
                    <a:pt x="297" y="83"/>
                    <a:pt x="297" y="83"/>
                  </a:cubicBezTo>
                  <a:lnTo>
                    <a:pt x="291" y="83"/>
                  </a:lnTo>
                  <a:lnTo>
                    <a:pt x="291" y="81"/>
                  </a:lnTo>
                  <a:lnTo>
                    <a:pt x="285" y="81"/>
                  </a:lnTo>
                  <a:lnTo>
                    <a:pt x="285" y="80"/>
                  </a:lnTo>
                  <a:lnTo>
                    <a:pt x="274" y="80"/>
                  </a:lnTo>
                  <a:lnTo>
                    <a:pt x="274" y="79"/>
                  </a:lnTo>
                  <a:lnTo>
                    <a:pt x="271" y="79"/>
                  </a:lnTo>
                  <a:lnTo>
                    <a:pt x="263" y="79"/>
                  </a:lnTo>
                  <a:lnTo>
                    <a:pt x="263" y="77"/>
                  </a:lnTo>
                  <a:lnTo>
                    <a:pt x="260" y="77"/>
                  </a:lnTo>
                  <a:lnTo>
                    <a:pt x="260" y="77"/>
                  </a:lnTo>
                  <a:lnTo>
                    <a:pt x="255" y="77"/>
                  </a:lnTo>
                  <a:lnTo>
                    <a:pt x="255" y="75"/>
                  </a:lnTo>
                  <a:lnTo>
                    <a:pt x="249" y="75"/>
                  </a:lnTo>
                  <a:lnTo>
                    <a:pt x="249" y="74"/>
                  </a:lnTo>
                  <a:lnTo>
                    <a:pt x="242" y="74"/>
                  </a:lnTo>
                  <a:lnTo>
                    <a:pt x="242" y="73"/>
                  </a:lnTo>
                  <a:lnTo>
                    <a:pt x="235" y="73"/>
                  </a:lnTo>
                  <a:lnTo>
                    <a:pt x="235" y="72"/>
                  </a:lnTo>
                  <a:lnTo>
                    <a:pt x="229" y="72"/>
                  </a:lnTo>
                  <a:lnTo>
                    <a:pt x="229" y="71"/>
                  </a:lnTo>
                  <a:lnTo>
                    <a:pt x="225" y="71"/>
                  </a:lnTo>
                  <a:lnTo>
                    <a:pt x="225" y="69"/>
                  </a:lnTo>
                  <a:lnTo>
                    <a:pt x="219" y="69"/>
                  </a:lnTo>
                  <a:lnTo>
                    <a:pt x="219" y="68"/>
                  </a:lnTo>
                  <a:lnTo>
                    <a:pt x="212" y="68"/>
                  </a:lnTo>
                  <a:lnTo>
                    <a:pt x="212" y="67"/>
                  </a:lnTo>
                  <a:lnTo>
                    <a:pt x="206" y="67"/>
                  </a:lnTo>
                  <a:lnTo>
                    <a:pt x="206" y="66"/>
                  </a:lnTo>
                  <a:lnTo>
                    <a:pt x="202" y="66"/>
                  </a:lnTo>
                  <a:lnTo>
                    <a:pt x="202" y="65"/>
                  </a:lnTo>
                  <a:lnTo>
                    <a:pt x="197" y="65"/>
                  </a:lnTo>
                  <a:lnTo>
                    <a:pt x="197" y="64"/>
                  </a:lnTo>
                  <a:lnTo>
                    <a:pt x="193" y="64"/>
                  </a:lnTo>
                  <a:lnTo>
                    <a:pt x="193" y="63"/>
                  </a:lnTo>
                  <a:lnTo>
                    <a:pt x="186" y="63"/>
                  </a:lnTo>
                  <a:lnTo>
                    <a:pt x="186" y="62"/>
                  </a:lnTo>
                  <a:lnTo>
                    <a:pt x="183" y="62"/>
                  </a:lnTo>
                  <a:lnTo>
                    <a:pt x="183" y="61"/>
                  </a:lnTo>
                  <a:lnTo>
                    <a:pt x="178" y="61"/>
                  </a:lnTo>
                  <a:lnTo>
                    <a:pt x="178" y="60"/>
                  </a:lnTo>
                  <a:lnTo>
                    <a:pt x="174" y="60"/>
                  </a:lnTo>
                  <a:lnTo>
                    <a:pt x="174" y="59"/>
                  </a:lnTo>
                  <a:lnTo>
                    <a:pt x="170" y="59"/>
                  </a:lnTo>
                  <a:lnTo>
                    <a:pt x="170" y="58"/>
                  </a:lnTo>
                  <a:lnTo>
                    <a:pt x="164" y="58"/>
                  </a:lnTo>
                  <a:lnTo>
                    <a:pt x="164" y="57"/>
                  </a:lnTo>
                  <a:lnTo>
                    <a:pt x="159" y="57"/>
                  </a:lnTo>
                  <a:lnTo>
                    <a:pt x="159" y="56"/>
                  </a:lnTo>
                  <a:lnTo>
                    <a:pt x="155" y="56"/>
                  </a:lnTo>
                  <a:lnTo>
                    <a:pt x="155" y="54"/>
                  </a:lnTo>
                  <a:lnTo>
                    <a:pt x="150" y="54"/>
                  </a:lnTo>
                  <a:lnTo>
                    <a:pt x="150" y="53"/>
                  </a:lnTo>
                  <a:lnTo>
                    <a:pt x="147" y="53"/>
                  </a:lnTo>
                  <a:lnTo>
                    <a:pt x="147" y="52"/>
                  </a:lnTo>
                  <a:lnTo>
                    <a:pt x="144" y="52"/>
                  </a:lnTo>
                  <a:lnTo>
                    <a:pt x="144" y="51"/>
                  </a:lnTo>
                  <a:lnTo>
                    <a:pt x="141" y="51"/>
                  </a:lnTo>
                  <a:lnTo>
                    <a:pt x="141" y="50"/>
                  </a:lnTo>
                  <a:lnTo>
                    <a:pt x="138" y="50"/>
                  </a:lnTo>
                  <a:lnTo>
                    <a:pt x="138" y="49"/>
                  </a:lnTo>
                  <a:lnTo>
                    <a:pt x="135" y="49"/>
                  </a:lnTo>
                  <a:lnTo>
                    <a:pt x="135" y="48"/>
                  </a:lnTo>
                  <a:lnTo>
                    <a:pt x="131" y="48"/>
                  </a:lnTo>
                  <a:lnTo>
                    <a:pt x="131" y="47"/>
                  </a:lnTo>
                  <a:lnTo>
                    <a:pt x="128" y="47"/>
                  </a:lnTo>
                  <a:lnTo>
                    <a:pt x="128" y="46"/>
                  </a:lnTo>
                  <a:lnTo>
                    <a:pt x="124" y="46"/>
                  </a:lnTo>
                  <a:lnTo>
                    <a:pt x="124" y="45"/>
                  </a:lnTo>
                  <a:lnTo>
                    <a:pt x="120" y="45"/>
                  </a:lnTo>
                  <a:lnTo>
                    <a:pt x="120" y="43"/>
                  </a:lnTo>
                  <a:lnTo>
                    <a:pt x="117" y="43"/>
                  </a:lnTo>
                  <a:lnTo>
                    <a:pt x="117" y="42"/>
                  </a:lnTo>
                  <a:lnTo>
                    <a:pt x="115" y="42"/>
                  </a:lnTo>
                  <a:lnTo>
                    <a:pt x="115" y="41"/>
                  </a:lnTo>
                  <a:lnTo>
                    <a:pt x="112" y="41"/>
                  </a:lnTo>
                  <a:lnTo>
                    <a:pt x="112" y="40"/>
                  </a:lnTo>
                  <a:lnTo>
                    <a:pt x="109" y="40"/>
                  </a:lnTo>
                  <a:lnTo>
                    <a:pt x="109" y="39"/>
                  </a:lnTo>
                  <a:lnTo>
                    <a:pt x="107" y="39"/>
                  </a:lnTo>
                  <a:lnTo>
                    <a:pt x="107" y="38"/>
                  </a:lnTo>
                  <a:lnTo>
                    <a:pt x="104" y="38"/>
                  </a:lnTo>
                  <a:lnTo>
                    <a:pt x="104" y="38"/>
                  </a:lnTo>
                  <a:lnTo>
                    <a:pt x="101" y="38"/>
                  </a:lnTo>
                  <a:lnTo>
                    <a:pt x="101" y="37"/>
                  </a:lnTo>
                  <a:lnTo>
                    <a:pt x="98" y="37"/>
                  </a:lnTo>
                  <a:lnTo>
                    <a:pt x="98" y="35"/>
                  </a:lnTo>
                  <a:lnTo>
                    <a:pt x="95" y="35"/>
                  </a:lnTo>
                  <a:lnTo>
                    <a:pt x="95" y="34"/>
                  </a:lnTo>
                  <a:lnTo>
                    <a:pt x="93" y="34"/>
                  </a:lnTo>
                  <a:lnTo>
                    <a:pt x="93" y="33"/>
                  </a:lnTo>
                  <a:lnTo>
                    <a:pt x="89" y="33"/>
                  </a:lnTo>
                  <a:lnTo>
                    <a:pt x="89" y="31"/>
                  </a:lnTo>
                  <a:lnTo>
                    <a:pt x="86" y="31"/>
                  </a:lnTo>
                  <a:lnTo>
                    <a:pt x="86" y="30"/>
                  </a:lnTo>
                  <a:lnTo>
                    <a:pt x="82" y="30"/>
                  </a:lnTo>
                  <a:lnTo>
                    <a:pt x="82" y="29"/>
                  </a:lnTo>
                  <a:lnTo>
                    <a:pt x="79" y="29"/>
                  </a:lnTo>
                  <a:lnTo>
                    <a:pt x="79" y="28"/>
                  </a:lnTo>
                  <a:lnTo>
                    <a:pt x="76" y="28"/>
                  </a:lnTo>
                  <a:lnTo>
                    <a:pt x="76" y="26"/>
                  </a:lnTo>
                  <a:lnTo>
                    <a:pt x="73" y="26"/>
                  </a:lnTo>
                  <a:lnTo>
                    <a:pt x="73" y="25"/>
                  </a:lnTo>
                  <a:lnTo>
                    <a:pt x="69" y="25"/>
                  </a:lnTo>
                  <a:lnTo>
                    <a:pt x="69" y="24"/>
                  </a:lnTo>
                  <a:lnTo>
                    <a:pt x="66" y="24"/>
                  </a:lnTo>
                  <a:lnTo>
                    <a:pt x="66" y="22"/>
                  </a:lnTo>
                  <a:lnTo>
                    <a:pt x="64" y="22"/>
                  </a:lnTo>
                  <a:lnTo>
                    <a:pt x="64" y="22"/>
                  </a:lnTo>
                  <a:lnTo>
                    <a:pt x="61" y="22"/>
                  </a:lnTo>
                  <a:lnTo>
                    <a:pt x="61" y="19"/>
                  </a:lnTo>
                  <a:lnTo>
                    <a:pt x="56" y="19"/>
                  </a:lnTo>
                  <a:lnTo>
                    <a:pt x="56" y="18"/>
                  </a:lnTo>
                  <a:lnTo>
                    <a:pt x="52" y="18"/>
                  </a:lnTo>
                  <a:lnTo>
                    <a:pt x="52" y="16"/>
                  </a:lnTo>
                  <a:lnTo>
                    <a:pt x="50" y="16"/>
                  </a:lnTo>
                  <a:lnTo>
                    <a:pt x="48" y="16"/>
                  </a:lnTo>
                  <a:lnTo>
                    <a:pt x="48" y="15"/>
                  </a:lnTo>
                  <a:lnTo>
                    <a:pt x="46" y="15"/>
                  </a:lnTo>
                  <a:lnTo>
                    <a:pt x="46" y="13"/>
                  </a:lnTo>
                  <a:lnTo>
                    <a:pt x="42" y="13"/>
                  </a:lnTo>
                  <a:lnTo>
                    <a:pt x="42" y="12"/>
                  </a:lnTo>
                  <a:lnTo>
                    <a:pt x="40" y="12"/>
                  </a:lnTo>
                  <a:lnTo>
                    <a:pt x="40" y="11"/>
                  </a:lnTo>
                  <a:lnTo>
                    <a:pt x="36" y="11"/>
                  </a:lnTo>
                  <a:lnTo>
                    <a:pt x="36" y="10"/>
                  </a:lnTo>
                  <a:lnTo>
                    <a:pt x="33" y="10"/>
                  </a:lnTo>
                  <a:lnTo>
                    <a:pt x="33" y="8"/>
                  </a:lnTo>
                  <a:lnTo>
                    <a:pt x="31" y="8"/>
                  </a:lnTo>
                  <a:lnTo>
                    <a:pt x="31" y="7"/>
                  </a:lnTo>
                  <a:lnTo>
                    <a:pt x="27" y="7"/>
                  </a:lnTo>
                  <a:lnTo>
                    <a:pt x="27" y="6"/>
                  </a:lnTo>
                  <a:lnTo>
                    <a:pt x="23" y="6"/>
                  </a:lnTo>
                  <a:lnTo>
                    <a:pt x="23" y="4"/>
                  </a:lnTo>
                  <a:lnTo>
                    <a:pt x="19" y="4"/>
                  </a:lnTo>
                  <a:lnTo>
                    <a:pt x="19" y="3"/>
                  </a:lnTo>
                  <a:lnTo>
                    <a:pt x="14" y="3"/>
                  </a:lnTo>
                  <a:lnTo>
                    <a:pt x="14" y="2"/>
                  </a:lnTo>
                  <a:lnTo>
                    <a:pt x="10" y="2"/>
                  </a:lnTo>
                  <a:lnTo>
                    <a:pt x="10" y="1"/>
                  </a:lnTo>
                  <a:lnTo>
                    <a:pt x="7" y="1"/>
                  </a:lnTo>
                  <a:lnTo>
                    <a:pt x="7" y="0"/>
                  </a:lnTo>
                  <a:lnTo>
                    <a:pt x="0" y="0"/>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cxnSp>
          <p:nvCxnSpPr>
            <p:cNvPr id="14" name="Straight Connector 13"/>
            <p:cNvCxnSpPr/>
            <p:nvPr/>
          </p:nvCxnSpPr>
          <p:spPr>
            <a:xfrm>
              <a:off x="3035079" y="4633607"/>
              <a:ext cx="382249" cy="0"/>
            </a:xfrm>
            <a:prstGeom prst="line">
              <a:avLst/>
            </a:prstGeom>
            <a:ln w="254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035079" y="4945289"/>
              <a:ext cx="382249" cy="0"/>
            </a:xfrm>
            <a:prstGeom prst="line">
              <a:avLst/>
            </a:prstGeom>
            <a:ln w="254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35079" y="5263869"/>
              <a:ext cx="382249" cy="0"/>
            </a:xfrm>
            <a:prstGeom prst="line">
              <a:avLst/>
            </a:prstGeom>
            <a:ln w="25400">
              <a:solidFill>
                <a:srgbClr val="23246D"/>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417328" y="4400688"/>
              <a:ext cx="2239196" cy="1061829"/>
            </a:xfrm>
            <a:prstGeom prst="rect">
              <a:avLst/>
            </a:prstGeom>
            <a:noFill/>
          </p:spPr>
          <p:txBody>
            <a:bodyPr wrap="square" rtlCol="0">
              <a:spAutoFit/>
            </a:bodyPr>
            <a:lstStyle/>
            <a:p>
              <a:pPr>
                <a:lnSpc>
                  <a:spcPct val="150000"/>
                </a:lnSpc>
              </a:pPr>
              <a:r>
                <a:rPr lang="en-US" sz="1400" dirty="0" smtClean="0">
                  <a:solidFill>
                    <a:srgbClr val="363636"/>
                  </a:solidFill>
                </a:rPr>
                <a:t>R0 resection (n=22,171)</a:t>
              </a:r>
              <a:br>
                <a:rPr lang="en-US" sz="1400" dirty="0" smtClean="0">
                  <a:solidFill>
                    <a:srgbClr val="363636"/>
                  </a:solidFill>
                </a:rPr>
              </a:br>
              <a:r>
                <a:rPr lang="en-US" sz="1400" dirty="0" smtClean="0">
                  <a:solidFill>
                    <a:srgbClr val="363636"/>
                  </a:solidFill>
                </a:rPr>
                <a:t>R1 resection (n=3426)</a:t>
              </a:r>
            </a:p>
            <a:p>
              <a:pPr>
                <a:lnSpc>
                  <a:spcPct val="150000"/>
                </a:lnSpc>
              </a:pPr>
              <a:r>
                <a:rPr lang="en-US" sz="1400" dirty="0" smtClean="0">
                  <a:solidFill>
                    <a:srgbClr val="363636"/>
                  </a:solidFill>
                </a:rPr>
                <a:t>R2 resection (n=2372)</a:t>
              </a:r>
              <a:endParaRPr lang="en-US" sz="1400" dirty="0">
                <a:solidFill>
                  <a:srgbClr val="363636"/>
                </a:solidFill>
              </a:endParaRPr>
            </a:p>
          </p:txBody>
        </p:sp>
      </p:grpSp>
    </p:spTree>
    <p:custDataLst>
      <p:tags r:id="rId1"/>
    </p:custDataLst>
    <p:extLst>
      <p:ext uri="{BB962C8B-B14F-4D97-AF65-F5344CB8AC3E}">
        <p14:creationId xmlns:p14="http://schemas.microsoft.com/office/powerpoint/2010/main" val="30258891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1800" dirty="0" smtClean="0">
                <a:solidFill>
                  <a:schemeClr val="bg1"/>
                </a:solidFill>
              </a:rPr>
              <a:t>054: Neoadjuvant radiotherapy is associated with R0 resection and improved survival in extremity soft tissue sarcoma patients undergoing surgery: an NCDB analysis – Gingrich A, et al</a:t>
            </a:r>
            <a:endParaRPr lang="en-US" sz="1800" dirty="0">
              <a:solidFill>
                <a:schemeClr val="bg1"/>
              </a:solidFill>
            </a:endParaRPr>
          </a:p>
        </p:txBody>
      </p:sp>
      <p:sp>
        <p:nvSpPr>
          <p:cNvPr id="5123" name="Rectangle 3"/>
          <p:cNvSpPr>
            <a:spLocks noGrp="1" noChangeArrowheads="1"/>
          </p:cNvSpPr>
          <p:nvPr>
            <p:ph type="body" idx="1"/>
          </p:nvPr>
        </p:nvSpPr>
        <p:spPr/>
        <p:txBody>
          <a:bodyPr/>
          <a:lstStyle/>
          <a:p>
            <a:pPr marL="0" indent="0">
              <a:buNone/>
            </a:pPr>
            <a:r>
              <a:rPr lang="en-US" b="1" dirty="0" smtClean="0">
                <a:solidFill>
                  <a:schemeClr val="bg1"/>
                </a:solidFill>
              </a:rPr>
              <a:t>CONCLUSIONS</a:t>
            </a:r>
          </a:p>
          <a:p>
            <a:r>
              <a:rPr lang="en-US" dirty="0" smtClean="0"/>
              <a:t>In patients with extremity STS, neoadjuvant radiotherapy is independently associated with a higher incidence of R0 resection</a:t>
            </a:r>
          </a:p>
          <a:p>
            <a:r>
              <a:rPr lang="en-US" dirty="0" smtClean="0"/>
              <a:t>Overall survival was improved in those with negative surgical margins</a:t>
            </a:r>
          </a:p>
          <a:p>
            <a:r>
              <a:rPr lang="en-US" dirty="0" smtClean="0"/>
              <a:t>In the setting of surgery, radiotherapy improved overall survival regardless of timing</a:t>
            </a:r>
            <a:endParaRPr lang="en-US" dirty="0"/>
          </a:p>
        </p:txBody>
      </p:sp>
      <p:sp>
        <p:nvSpPr>
          <p:cNvPr id="6" name="Text Box 4"/>
          <p:cNvSpPr txBox="1">
            <a:spLocks noChangeArrowheads="1"/>
          </p:cNvSpPr>
          <p:nvPr/>
        </p:nvSpPr>
        <p:spPr bwMode="auto">
          <a:xfrm>
            <a:off x="2974081" y="6474897"/>
            <a:ext cx="594925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US" sz="1200" dirty="0" smtClean="0">
                <a:solidFill>
                  <a:srgbClr val="000000"/>
                </a:solidFill>
              </a:rPr>
              <a:t>Gingrich A et al. CTOS 2017 Annual Meeting, November 8–11, Maui, Hawaii; Paper 054</a:t>
            </a:r>
            <a:endParaRPr lang="en-US" sz="1200" dirty="0">
              <a:solidFill>
                <a:srgbClr val="000000"/>
              </a:solidFill>
            </a:endParaRPr>
          </a:p>
        </p:txBody>
      </p:sp>
    </p:spTree>
    <p:custDataLst>
      <p:tags r:id="rId1"/>
    </p:custDataLst>
    <p:extLst>
      <p:ext uri="{BB962C8B-B14F-4D97-AF65-F5344CB8AC3E}">
        <p14:creationId xmlns:p14="http://schemas.microsoft.com/office/powerpoint/2010/main" val="22888097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228600"/>
            <a:ext cx="7888857" cy="939801"/>
          </a:xfrm>
        </p:spPr>
        <p:txBody>
          <a:bodyPr/>
          <a:lstStyle/>
          <a:p>
            <a:r>
              <a:rPr lang="en-US" sz="1800" dirty="0" smtClean="0">
                <a:solidFill>
                  <a:schemeClr val="bg1"/>
                </a:solidFill>
              </a:rPr>
              <a:t>030: How long and how often should we follow-up </a:t>
            </a:r>
            <a:br>
              <a:rPr lang="en-US" sz="1800" dirty="0" smtClean="0">
                <a:solidFill>
                  <a:schemeClr val="bg1"/>
                </a:solidFill>
              </a:rPr>
            </a:br>
            <a:r>
              <a:rPr lang="en-US" sz="1800" dirty="0" smtClean="0">
                <a:solidFill>
                  <a:schemeClr val="bg1"/>
                </a:solidFill>
              </a:rPr>
              <a:t>patients with localized soft tissue sarcoma after curative resection? Evidence for a time- and risk-adapted approach to aftercare from a multicenter analysis of 835 cases – </a:t>
            </a:r>
            <a:r>
              <a:rPr lang="en-US" sz="1800" dirty="0" err="1" smtClean="0">
                <a:solidFill>
                  <a:schemeClr val="bg1"/>
                </a:solidFill>
              </a:rPr>
              <a:t>Posch</a:t>
            </a:r>
            <a:r>
              <a:rPr lang="en-US" sz="1800" dirty="0" smtClean="0">
                <a:solidFill>
                  <a:schemeClr val="bg1"/>
                </a:solidFill>
              </a:rPr>
              <a:t> F, et al</a:t>
            </a:r>
            <a:endParaRPr lang="en-US" sz="1800" dirty="0">
              <a:solidFill>
                <a:schemeClr val="bg1"/>
              </a:solidFill>
            </a:endParaRPr>
          </a:p>
        </p:txBody>
      </p:sp>
      <p:sp>
        <p:nvSpPr>
          <p:cNvPr id="5123" name="Rectangle 3"/>
          <p:cNvSpPr>
            <a:spLocks noGrp="1" noChangeArrowheads="1"/>
          </p:cNvSpPr>
          <p:nvPr>
            <p:ph type="body" idx="1"/>
          </p:nvPr>
        </p:nvSpPr>
        <p:spPr/>
        <p:txBody>
          <a:bodyPr/>
          <a:lstStyle/>
          <a:p>
            <a:pPr marL="0" indent="0">
              <a:buNone/>
            </a:pPr>
            <a:r>
              <a:rPr lang="en-US" b="1" dirty="0" smtClean="0">
                <a:solidFill>
                  <a:schemeClr val="bg1"/>
                </a:solidFill>
              </a:rPr>
              <a:t>STUDY OBJECTIVE </a:t>
            </a:r>
          </a:p>
          <a:p>
            <a:r>
              <a:rPr lang="en-US" dirty="0" smtClean="0"/>
              <a:t>To investigate the appropriate length and frequency of follow-up aftercare for patients with localized soft tissue sarcoma (STS) after resection using parametric modeling of time-dependent patterns of recurrence</a:t>
            </a:r>
          </a:p>
          <a:p>
            <a:endParaRPr lang="en-US" dirty="0" smtClean="0"/>
          </a:p>
          <a:p>
            <a:pPr marL="0" indent="0">
              <a:buNone/>
            </a:pPr>
            <a:r>
              <a:rPr lang="en-US" b="1" dirty="0" smtClean="0">
                <a:solidFill>
                  <a:schemeClr val="bg1"/>
                </a:solidFill>
              </a:rPr>
              <a:t>METHODS</a:t>
            </a:r>
          </a:p>
          <a:p>
            <a:r>
              <a:rPr lang="en-US" dirty="0" smtClean="0"/>
              <a:t>Data on follow-up were collected for 835 patients with localized STS who had received surgery with curative intent between 1994 and 2016 at four centers in Austria and Germany</a:t>
            </a:r>
          </a:p>
          <a:p>
            <a:r>
              <a:rPr lang="en-US" dirty="0" smtClean="0"/>
              <a:t>Co-primary endpoints: time-dependent rates of local recurrence and distant metastasis</a:t>
            </a:r>
            <a:endParaRPr lang="en-US" dirty="0"/>
          </a:p>
        </p:txBody>
      </p:sp>
      <p:sp>
        <p:nvSpPr>
          <p:cNvPr id="6" name="Text Box 4"/>
          <p:cNvSpPr txBox="1">
            <a:spLocks noChangeArrowheads="1"/>
          </p:cNvSpPr>
          <p:nvPr/>
        </p:nvSpPr>
        <p:spPr bwMode="auto">
          <a:xfrm>
            <a:off x="3109439" y="6474897"/>
            <a:ext cx="581389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US" sz="1200" dirty="0" err="1" smtClean="0">
                <a:solidFill>
                  <a:srgbClr val="000000"/>
                </a:solidFill>
              </a:rPr>
              <a:t>Posch</a:t>
            </a:r>
            <a:r>
              <a:rPr lang="en-US" sz="1200" dirty="0" smtClean="0">
                <a:solidFill>
                  <a:srgbClr val="000000"/>
                </a:solidFill>
              </a:rPr>
              <a:t> F et al. CTOS 2017 Annual Meeting, November 8–11, Maui, Hawaii; Paper 030</a:t>
            </a:r>
            <a:endParaRPr lang="en-US" sz="1200" dirty="0">
              <a:solidFill>
                <a:srgbClr val="000000"/>
              </a:solidFill>
            </a:endParaRPr>
          </a:p>
        </p:txBody>
      </p:sp>
    </p:spTree>
    <p:custDataLst>
      <p:tags r:id="rId1"/>
    </p:custDataLst>
    <p:extLst>
      <p:ext uri="{BB962C8B-B14F-4D97-AF65-F5344CB8AC3E}">
        <p14:creationId xmlns:p14="http://schemas.microsoft.com/office/powerpoint/2010/main" val="26228935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228600"/>
            <a:ext cx="7888857" cy="939801"/>
          </a:xfrm>
        </p:spPr>
        <p:txBody>
          <a:bodyPr/>
          <a:lstStyle/>
          <a:p>
            <a:r>
              <a:rPr lang="en-US" sz="1800" dirty="0" smtClean="0">
                <a:solidFill>
                  <a:schemeClr val="bg1"/>
                </a:solidFill>
              </a:rPr>
              <a:t>030: How long and how often should we follow-up </a:t>
            </a:r>
            <a:br>
              <a:rPr lang="en-US" sz="1800" dirty="0" smtClean="0">
                <a:solidFill>
                  <a:schemeClr val="bg1"/>
                </a:solidFill>
              </a:rPr>
            </a:br>
            <a:r>
              <a:rPr lang="en-US" sz="1800" dirty="0" smtClean="0">
                <a:solidFill>
                  <a:schemeClr val="bg1"/>
                </a:solidFill>
              </a:rPr>
              <a:t>patients with localized soft tissue sarcoma after curative resection? Evidence for a time- and risk-adapted approach to aftercare from a multicenter analysis of 835 cases – </a:t>
            </a:r>
            <a:r>
              <a:rPr lang="en-US" sz="1800" dirty="0" err="1" smtClean="0">
                <a:solidFill>
                  <a:schemeClr val="bg1"/>
                </a:solidFill>
              </a:rPr>
              <a:t>Posch</a:t>
            </a:r>
            <a:r>
              <a:rPr lang="en-US" sz="1800" dirty="0" smtClean="0">
                <a:solidFill>
                  <a:schemeClr val="bg1"/>
                </a:solidFill>
              </a:rPr>
              <a:t> F, et al</a:t>
            </a:r>
            <a:endParaRPr lang="en-US" sz="1800" dirty="0">
              <a:solidFill>
                <a:schemeClr val="bg1"/>
              </a:solidFill>
            </a:endParaRPr>
          </a:p>
        </p:txBody>
      </p:sp>
      <p:sp>
        <p:nvSpPr>
          <p:cNvPr id="5123" name="Rectangle 3"/>
          <p:cNvSpPr>
            <a:spLocks noGrp="1" noChangeArrowheads="1"/>
          </p:cNvSpPr>
          <p:nvPr>
            <p:ph type="body" idx="1"/>
          </p:nvPr>
        </p:nvSpPr>
        <p:spPr/>
        <p:txBody>
          <a:bodyPr/>
          <a:lstStyle/>
          <a:p>
            <a:pPr marL="0" indent="0">
              <a:buNone/>
            </a:pPr>
            <a:r>
              <a:rPr lang="en-US" b="1" dirty="0" smtClean="0">
                <a:solidFill>
                  <a:schemeClr val="bg1"/>
                </a:solidFill>
              </a:rPr>
              <a:t>KEY RESULTS</a:t>
            </a:r>
            <a:endParaRPr lang="en-US" b="1" dirty="0">
              <a:solidFill>
                <a:schemeClr val="bg1"/>
              </a:solidFill>
            </a:endParaRPr>
          </a:p>
        </p:txBody>
      </p:sp>
      <p:sp>
        <p:nvSpPr>
          <p:cNvPr id="6" name="Text Box 4"/>
          <p:cNvSpPr txBox="1">
            <a:spLocks noChangeArrowheads="1"/>
          </p:cNvSpPr>
          <p:nvPr/>
        </p:nvSpPr>
        <p:spPr bwMode="auto">
          <a:xfrm>
            <a:off x="3109439" y="6474897"/>
            <a:ext cx="581389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US" sz="1200" dirty="0" err="1" smtClean="0">
                <a:solidFill>
                  <a:srgbClr val="000000"/>
                </a:solidFill>
              </a:rPr>
              <a:t>Posch</a:t>
            </a:r>
            <a:r>
              <a:rPr lang="en-US" sz="1200" dirty="0" smtClean="0">
                <a:solidFill>
                  <a:srgbClr val="000000"/>
                </a:solidFill>
              </a:rPr>
              <a:t> F et al. CTOS 2017 Annual Meeting, November 8–11, Maui, Hawaii; Paper 030</a:t>
            </a:r>
            <a:endParaRPr lang="en-US" sz="1200" dirty="0">
              <a:solidFill>
                <a:srgbClr val="000000"/>
              </a:solidFill>
            </a:endParaRPr>
          </a:p>
        </p:txBody>
      </p:sp>
      <p:sp>
        <p:nvSpPr>
          <p:cNvPr id="7" name="TextBox 6"/>
          <p:cNvSpPr txBox="1"/>
          <p:nvPr/>
        </p:nvSpPr>
        <p:spPr>
          <a:xfrm>
            <a:off x="1062847" y="2001805"/>
            <a:ext cx="3425938" cy="584775"/>
          </a:xfrm>
          <a:prstGeom prst="rect">
            <a:avLst/>
          </a:prstGeom>
          <a:noFill/>
        </p:spPr>
        <p:txBody>
          <a:bodyPr wrap="none" rtlCol="0">
            <a:spAutoFit/>
          </a:bodyPr>
          <a:lstStyle/>
          <a:p>
            <a:pPr algn="ctr"/>
            <a:r>
              <a:rPr lang="en-US" sz="1600" b="1" dirty="0" smtClean="0"/>
              <a:t>Risk and rate of local recurrence </a:t>
            </a:r>
            <a:br>
              <a:rPr lang="en-US" sz="1600" b="1" dirty="0" smtClean="0"/>
            </a:br>
            <a:r>
              <a:rPr lang="en-US" sz="1600" b="1" dirty="0" smtClean="0"/>
              <a:t>and distant metastasis (n=835)</a:t>
            </a:r>
            <a:endParaRPr lang="en-US" sz="1600" b="1" dirty="0"/>
          </a:p>
        </p:txBody>
      </p:sp>
      <p:sp>
        <p:nvSpPr>
          <p:cNvPr id="8" name="TextBox 7"/>
          <p:cNvSpPr txBox="1"/>
          <p:nvPr/>
        </p:nvSpPr>
        <p:spPr>
          <a:xfrm>
            <a:off x="5977742" y="2001805"/>
            <a:ext cx="2400017" cy="584775"/>
          </a:xfrm>
          <a:prstGeom prst="rect">
            <a:avLst/>
          </a:prstGeom>
          <a:noFill/>
        </p:spPr>
        <p:txBody>
          <a:bodyPr wrap="none" rtlCol="0">
            <a:spAutoFit/>
          </a:bodyPr>
          <a:lstStyle/>
          <a:p>
            <a:pPr algn="ctr"/>
            <a:r>
              <a:rPr lang="en-US" sz="1600" b="1" dirty="0" smtClean="0"/>
              <a:t>Subsequent 4-month </a:t>
            </a:r>
            <a:br>
              <a:rPr lang="en-US" sz="1600" b="1" dirty="0" smtClean="0"/>
            </a:br>
            <a:r>
              <a:rPr lang="en-US" sz="1600" b="1" dirty="0" smtClean="0"/>
              <a:t>distant metastasis risk</a:t>
            </a:r>
            <a:endParaRPr lang="en-US" sz="1600" b="1" dirty="0"/>
          </a:p>
        </p:txBody>
      </p:sp>
      <p:grpSp>
        <p:nvGrpSpPr>
          <p:cNvPr id="10" name="Group 9"/>
          <p:cNvGrpSpPr/>
          <p:nvPr/>
        </p:nvGrpSpPr>
        <p:grpSpPr>
          <a:xfrm>
            <a:off x="-48531" y="2628714"/>
            <a:ext cx="2665742" cy="2454502"/>
            <a:chOff x="1974767" y="2396466"/>
            <a:chExt cx="4753659" cy="2537223"/>
          </a:xfrm>
        </p:grpSpPr>
        <p:grpSp>
          <p:nvGrpSpPr>
            <p:cNvPr id="12" name="Group 11"/>
            <p:cNvGrpSpPr/>
            <p:nvPr/>
          </p:nvGrpSpPr>
          <p:grpSpPr>
            <a:xfrm>
              <a:off x="2613371" y="2396466"/>
              <a:ext cx="3902932" cy="2171699"/>
              <a:chOff x="835363" y="2448720"/>
              <a:chExt cx="3902932" cy="2171699"/>
            </a:xfrm>
          </p:grpSpPr>
          <p:sp>
            <p:nvSpPr>
              <p:cNvPr id="30" name="Freeform 29"/>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31" name="Line 6"/>
              <p:cNvSpPr>
                <a:spLocks noChangeShapeType="1"/>
              </p:cNvSpPr>
              <p:nvPr/>
            </p:nvSpPr>
            <p:spPr bwMode="auto">
              <a:xfrm>
                <a:off x="836615" y="2563466"/>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32"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33" name="Line 8"/>
              <p:cNvSpPr>
                <a:spLocks noChangeShapeType="1"/>
              </p:cNvSpPr>
              <p:nvPr/>
            </p:nvSpPr>
            <p:spPr bwMode="auto">
              <a:xfrm>
                <a:off x="836615" y="308665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34" name="Line 9"/>
              <p:cNvSpPr>
                <a:spLocks noChangeShapeType="1"/>
              </p:cNvSpPr>
              <p:nvPr/>
            </p:nvSpPr>
            <p:spPr bwMode="auto">
              <a:xfrm>
                <a:off x="836615" y="334322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35" name="Line 10"/>
              <p:cNvSpPr>
                <a:spLocks noChangeShapeType="1"/>
              </p:cNvSpPr>
              <p:nvPr/>
            </p:nvSpPr>
            <p:spPr bwMode="auto">
              <a:xfrm>
                <a:off x="836615" y="414304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36"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37" name="Line 12"/>
              <p:cNvSpPr>
                <a:spLocks noChangeShapeType="1"/>
              </p:cNvSpPr>
              <p:nvPr/>
            </p:nvSpPr>
            <p:spPr bwMode="auto">
              <a:xfrm>
                <a:off x="320139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38" name="Line 13"/>
              <p:cNvSpPr>
                <a:spLocks noChangeShapeType="1"/>
              </p:cNvSpPr>
              <p:nvPr/>
            </p:nvSpPr>
            <p:spPr bwMode="auto">
              <a:xfrm>
                <a:off x="247389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39" name="Line 14"/>
              <p:cNvSpPr>
                <a:spLocks noChangeShapeType="1"/>
              </p:cNvSpPr>
              <p:nvPr/>
            </p:nvSpPr>
            <p:spPr bwMode="auto">
              <a:xfrm>
                <a:off x="393637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40" name="Line 17"/>
              <p:cNvSpPr>
                <a:spLocks noChangeShapeType="1"/>
              </p:cNvSpPr>
              <p:nvPr/>
            </p:nvSpPr>
            <p:spPr bwMode="auto">
              <a:xfrm>
                <a:off x="4679819"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41" name="Line 19"/>
              <p:cNvSpPr>
                <a:spLocks noChangeShapeType="1"/>
              </p:cNvSpPr>
              <p:nvPr/>
            </p:nvSpPr>
            <p:spPr bwMode="auto">
              <a:xfrm>
                <a:off x="172553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42" name="Line 21"/>
              <p:cNvSpPr>
                <a:spLocks noChangeShapeType="1"/>
              </p:cNvSpPr>
              <p:nvPr/>
            </p:nvSpPr>
            <p:spPr bwMode="auto">
              <a:xfrm>
                <a:off x="93882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cs typeface="Arial" panose="020B0604020202020204" pitchFamily="34" charset="0"/>
                </a:endParaRPr>
              </a:p>
            </p:txBody>
          </p:sp>
          <p:sp>
            <p:nvSpPr>
              <p:cNvPr id="43" name="Line 9"/>
              <p:cNvSpPr>
                <a:spLocks noChangeShapeType="1"/>
              </p:cNvSpPr>
              <p:nvPr/>
            </p:nvSpPr>
            <p:spPr bwMode="auto">
              <a:xfrm>
                <a:off x="854842" y="360201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44" name="Line 9"/>
              <p:cNvSpPr>
                <a:spLocks noChangeShapeType="1"/>
              </p:cNvSpPr>
              <p:nvPr/>
            </p:nvSpPr>
            <p:spPr bwMode="auto">
              <a:xfrm>
                <a:off x="835363" y="3860802"/>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grpSp>
        <p:sp>
          <p:nvSpPr>
            <p:cNvPr id="13" name="TextBox 12"/>
            <p:cNvSpPr txBox="1"/>
            <p:nvPr/>
          </p:nvSpPr>
          <p:spPr>
            <a:xfrm rot="16200000">
              <a:off x="1540440" y="3215335"/>
              <a:ext cx="1307726" cy="439071"/>
            </a:xfrm>
            <a:prstGeom prst="rect">
              <a:avLst/>
            </a:prstGeom>
            <a:noFill/>
          </p:spPr>
          <p:txBody>
            <a:bodyPr wrap="none" rtlCol="0">
              <a:spAutoFit/>
            </a:bodyPr>
            <a:lstStyle/>
            <a:p>
              <a:pPr algn="ctr" fontAlgn="base">
                <a:spcBef>
                  <a:spcPct val="0"/>
                </a:spcBef>
                <a:spcAft>
                  <a:spcPct val="0"/>
                </a:spcAft>
              </a:pPr>
              <a:r>
                <a:rPr lang="en-US" sz="1000" dirty="0" smtClean="0">
                  <a:solidFill>
                    <a:srgbClr val="000000"/>
                  </a:solidFill>
                  <a:cs typeface="Arial" panose="020B0604020202020204" pitchFamily="34" charset="0"/>
                </a:rPr>
                <a:t>Recurrence risk, %</a:t>
              </a:r>
              <a:endParaRPr lang="en-US" sz="1000" dirty="0">
                <a:solidFill>
                  <a:srgbClr val="000000"/>
                </a:solidFill>
                <a:cs typeface="Arial" panose="020B0604020202020204" pitchFamily="34" charset="0"/>
              </a:endParaRPr>
            </a:p>
          </p:txBody>
        </p:sp>
        <p:sp>
          <p:nvSpPr>
            <p:cNvPr id="14" name="TextBox 13"/>
            <p:cNvSpPr txBox="1"/>
            <p:nvPr/>
          </p:nvSpPr>
          <p:spPr>
            <a:xfrm>
              <a:off x="3364518" y="4679170"/>
              <a:ext cx="2861973" cy="254519"/>
            </a:xfrm>
            <a:prstGeom prst="rect">
              <a:avLst/>
            </a:prstGeom>
            <a:noFill/>
          </p:spPr>
          <p:txBody>
            <a:bodyPr wrap="none" rtlCol="0">
              <a:spAutoFit/>
            </a:bodyPr>
            <a:lstStyle/>
            <a:p>
              <a:pPr algn="ctr" fontAlgn="base">
                <a:spcBef>
                  <a:spcPct val="0"/>
                </a:spcBef>
                <a:spcAft>
                  <a:spcPct val="0"/>
                </a:spcAft>
              </a:pPr>
              <a:r>
                <a:rPr lang="en-US" sz="1000" dirty="0" smtClean="0">
                  <a:solidFill>
                    <a:srgbClr val="000000"/>
                  </a:solidFill>
                  <a:cs typeface="Arial" panose="020B0604020202020204" pitchFamily="34" charset="0"/>
                </a:rPr>
                <a:t>Time after surgery, years</a:t>
              </a:r>
              <a:endParaRPr lang="en-US" sz="1000" dirty="0">
                <a:solidFill>
                  <a:srgbClr val="000000"/>
                </a:solidFill>
                <a:cs typeface="Arial" panose="020B0604020202020204" pitchFamily="34" charset="0"/>
              </a:endParaRPr>
            </a:p>
          </p:txBody>
        </p:sp>
        <p:sp>
          <p:nvSpPr>
            <p:cNvPr id="15" name="TextBox 14"/>
            <p:cNvSpPr txBox="1"/>
            <p:nvPr/>
          </p:nvSpPr>
          <p:spPr>
            <a:xfrm>
              <a:off x="2207197" y="2397629"/>
              <a:ext cx="535118" cy="222705"/>
            </a:xfrm>
            <a:prstGeom prst="rect">
              <a:avLst/>
            </a:prstGeom>
            <a:noFill/>
          </p:spPr>
          <p:txBody>
            <a:bodyPr wrap="none" rtlCol="0" anchor="ctr" anchorCtr="0">
              <a:spAutoFit/>
            </a:bodyPr>
            <a:lstStyle/>
            <a:p>
              <a:pPr algn="r"/>
              <a:r>
                <a:rPr lang="en-US" sz="800" dirty="0" smtClean="0">
                  <a:solidFill>
                    <a:srgbClr val="000000"/>
                  </a:solidFill>
                  <a:cs typeface="Arial" panose="020B0604020202020204" pitchFamily="34" charset="0"/>
                </a:rPr>
                <a:t>35</a:t>
              </a:r>
              <a:endParaRPr lang="en-US" sz="800" dirty="0">
                <a:solidFill>
                  <a:srgbClr val="000000"/>
                </a:solidFill>
                <a:cs typeface="Arial" panose="020B0604020202020204" pitchFamily="34" charset="0"/>
              </a:endParaRPr>
            </a:p>
          </p:txBody>
        </p:sp>
        <p:sp>
          <p:nvSpPr>
            <p:cNvPr id="16" name="TextBox 15"/>
            <p:cNvSpPr txBox="1"/>
            <p:nvPr/>
          </p:nvSpPr>
          <p:spPr>
            <a:xfrm>
              <a:off x="2207198" y="2678763"/>
              <a:ext cx="535118" cy="222705"/>
            </a:xfrm>
            <a:prstGeom prst="rect">
              <a:avLst/>
            </a:prstGeom>
            <a:noFill/>
          </p:spPr>
          <p:txBody>
            <a:bodyPr wrap="none" rtlCol="0" anchor="ctr" anchorCtr="0">
              <a:spAutoFit/>
            </a:bodyPr>
            <a:lstStyle/>
            <a:p>
              <a:pPr algn="r"/>
              <a:r>
                <a:rPr lang="en-US" sz="800" dirty="0" smtClean="0">
                  <a:solidFill>
                    <a:srgbClr val="000000"/>
                  </a:solidFill>
                  <a:cs typeface="Arial" panose="020B0604020202020204" pitchFamily="34" charset="0"/>
                </a:rPr>
                <a:t>30</a:t>
              </a:r>
              <a:endParaRPr lang="en-US" sz="800" dirty="0">
                <a:solidFill>
                  <a:srgbClr val="000000"/>
                </a:solidFill>
                <a:cs typeface="Arial" panose="020B0604020202020204" pitchFamily="34" charset="0"/>
              </a:endParaRPr>
            </a:p>
          </p:txBody>
        </p:sp>
        <p:sp>
          <p:nvSpPr>
            <p:cNvPr id="17" name="TextBox 16"/>
            <p:cNvSpPr txBox="1"/>
            <p:nvPr/>
          </p:nvSpPr>
          <p:spPr>
            <a:xfrm>
              <a:off x="2207198" y="2922190"/>
              <a:ext cx="535118" cy="222705"/>
            </a:xfrm>
            <a:prstGeom prst="rect">
              <a:avLst/>
            </a:prstGeom>
            <a:noFill/>
          </p:spPr>
          <p:txBody>
            <a:bodyPr wrap="none" rtlCol="0" anchor="ctr" anchorCtr="0">
              <a:spAutoFit/>
            </a:bodyPr>
            <a:lstStyle/>
            <a:p>
              <a:pPr algn="r"/>
              <a:r>
                <a:rPr lang="en-US" sz="800" dirty="0" smtClean="0">
                  <a:solidFill>
                    <a:srgbClr val="000000"/>
                  </a:solidFill>
                  <a:cs typeface="Arial" panose="020B0604020202020204" pitchFamily="34" charset="0"/>
                </a:rPr>
                <a:t>25</a:t>
              </a:r>
              <a:endParaRPr lang="en-US" sz="800" dirty="0">
                <a:solidFill>
                  <a:srgbClr val="000000"/>
                </a:solidFill>
                <a:cs typeface="Arial" panose="020B0604020202020204" pitchFamily="34" charset="0"/>
              </a:endParaRPr>
            </a:p>
          </p:txBody>
        </p:sp>
        <p:sp>
          <p:nvSpPr>
            <p:cNvPr id="18" name="TextBox 17"/>
            <p:cNvSpPr txBox="1"/>
            <p:nvPr/>
          </p:nvSpPr>
          <p:spPr>
            <a:xfrm>
              <a:off x="2207198" y="3178581"/>
              <a:ext cx="535118" cy="222705"/>
            </a:xfrm>
            <a:prstGeom prst="rect">
              <a:avLst/>
            </a:prstGeom>
            <a:noFill/>
          </p:spPr>
          <p:txBody>
            <a:bodyPr wrap="none" rtlCol="0" anchor="ctr" anchorCtr="0">
              <a:spAutoFit/>
            </a:bodyPr>
            <a:lstStyle/>
            <a:p>
              <a:pPr algn="r"/>
              <a:r>
                <a:rPr lang="en-US" sz="800" dirty="0" smtClean="0">
                  <a:solidFill>
                    <a:srgbClr val="000000"/>
                  </a:solidFill>
                  <a:cs typeface="Arial" panose="020B0604020202020204" pitchFamily="34" charset="0"/>
                </a:rPr>
                <a:t>20</a:t>
              </a:r>
              <a:endParaRPr lang="en-US" sz="800" dirty="0">
                <a:solidFill>
                  <a:srgbClr val="000000"/>
                </a:solidFill>
                <a:cs typeface="Arial" panose="020B0604020202020204" pitchFamily="34" charset="0"/>
              </a:endParaRPr>
            </a:p>
          </p:txBody>
        </p:sp>
        <p:sp>
          <p:nvSpPr>
            <p:cNvPr id="19" name="TextBox 18"/>
            <p:cNvSpPr txBox="1"/>
            <p:nvPr/>
          </p:nvSpPr>
          <p:spPr>
            <a:xfrm>
              <a:off x="2310106" y="3978209"/>
              <a:ext cx="432211" cy="222705"/>
            </a:xfrm>
            <a:prstGeom prst="rect">
              <a:avLst/>
            </a:prstGeom>
            <a:noFill/>
          </p:spPr>
          <p:txBody>
            <a:bodyPr wrap="none" rtlCol="0" anchor="ctr" anchorCtr="0">
              <a:spAutoFit/>
            </a:bodyPr>
            <a:lstStyle/>
            <a:p>
              <a:pPr algn="r"/>
              <a:r>
                <a:rPr lang="en-US" sz="800" dirty="0" smtClean="0">
                  <a:solidFill>
                    <a:srgbClr val="000000"/>
                  </a:solidFill>
                  <a:cs typeface="Arial" panose="020B0604020202020204" pitchFamily="34" charset="0"/>
                </a:rPr>
                <a:t>5</a:t>
              </a:r>
              <a:endParaRPr lang="en-US" sz="800" dirty="0">
                <a:solidFill>
                  <a:srgbClr val="000000"/>
                </a:solidFill>
                <a:cs typeface="Arial" panose="020B0604020202020204" pitchFamily="34" charset="0"/>
              </a:endParaRPr>
            </a:p>
          </p:txBody>
        </p:sp>
        <p:sp>
          <p:nvSpPr>
            <p:cNvPr id="20" name="TextBox 19"/>
            <p:cNvSpPr txBox="1"/>
            <p:nvPr/>
          </p:nvSpPr>
          <p:spPr>
            <a:xfrm>
              <a:off x="2310109" y="4246672"/>
              <a:ext cx="432211" cy="222705"/>
            </a:xfrm>
            <a:prstGeom prst="rect">
              <a:avLst/>
            </a:prstGeom>
            <a:noFill/>
          </p:spPr>
          <p:txBody>
            <a:bodyPr wrap="none" rtlCol="0" anchor="ctr" anchorCtr="0">
              <a:spAutoFit/>
            </a:bodyPr>
            <a:lstStyle/>
            <a:p>
              <a:pPr algn="r"/>
              <a:r>
                <a:rPr lang="en-US" sz="800" dirty="0" smtClean="0">
                  <a:solidFill>
                    <a:srgbClr val="000000"/>
                  </a:solidFill>
                  <a:cs typeface="Arial" panose="020B0604020202020204" pitchFamily="34" charset="0"/>
                </a:rPr>
                <a:t>0</a:t>
              </a:r>
              <a:endParaRPr lang="en-US" sz="800" dirty="0">
                <a:solidFill>
                  <a:srgbClr val="000000"/>
                </a:solidFill>
                <a:cs typeface="Arial" panose="020B0604020202020204" pitchFamily="34" charset="0"/>
              </a:endParaRPr>
            </a:p>
          </p:txBody>
        </p:sp>
        <p:sp>
          <p:nvSpPr>
            <p:cNvPr id="21" name="TextBox 20"/>
            <p:cNvSpPr txBox="1"/>
            <p:nvPr/>
          </p:nvSpPr>
          <p:spPr>
            <a:xfrm>
              <a:off x="2505585" y="4522748"/>
              <a:ext cx="432211" cy="222705"/>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0</a:t>
              </a:r>
              <a:endParaRPr lang="en-US" sz="800" dirty="0">
                <a:solidFill>
                  <a:srgbClr val="000000"/>
                </a:solidFill>
                <a:cs typeface="Arial" panose="020B0604020202020204" pitchFamily="34" charset="0"/>
              </a:endParaRPr>
            </a:p>
          </p:txBody>
        </p:sp>
        <p:sp>
          <p:nvSpPr>
            <p:cNvPr id="22" name="TextBox 21"/>
            <p:cNvSpPr txBox="1"/>
            <p:nvPr/>
          </p:nvSpPr>
          <p:spPr>
            <a:xfrm>
              <a:off x="3289270" y="4522748"/>
              <a:ext cx="432211" cy="222705"/>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2</a:t>
              </a:r>
              <a:endParaRPr lang="en-US" sz="800" dirty="0">
                <a:solidFill>
                  <a:srgbClr val="000000"/>
                </a:solidFill>
                <a:cs typeface="Arial" panose="020B0604020202020204" pitchFamily="34" charset="0"/>
              </a:endParaRPr>
            </a:p>
          </p:txBody>
        </p:sp>
        <p:sp>
          <p:nvSpPr>
            <p:cNvPr id="23" name="TextBox 22"/>
            <p:cNvSpPr txBox="1"/>
            <p:nvPr/>
          </p:nvSpPr>
          <p:spPr>
            <a:xfrm>
              <a:off x="3981075" y="4522748"/>
              <a:ext cx="329420" cy="222705"/>
            </a:xfrm>
            <a:prstGeom prst="rect">
              <a:avLst/>
            </a:prstGeom>
            <a:noFill/>
          </p:spPr>
          <p:txBody>
            <a:bodyPr wrap="none" rtlCol="0" anchor="t" anchorCtr="0">
              <a:spAutoFit/>
            </a:bodyPr>
            <a:lstStyle/>
            <a:p>
              <a:pPr algn="ctr"/>
              <a:endParaRPr lang="en-US" sz="800" dirty="0">
                <a:solidFill>
                  <a:srgbClr val="000000"/>
                </a:solidFill>
                <a:cs typeface="Arial" panose="020B0604020202020204" pitchFamily="34" charset="0"/>
              </a:endParaRPr>
            </a:p>
          </p:txBody>
        </p:sp>
        <p:sp>
          <p:nvSpPr>
            <p:cNvPr id="24" name="TextBox 23"/>
            <p:cNvSpPr txBox="1"/>
            <p:nvPr/>
          </p:nvSpPr>
          <p:spPr>
            <a:xfrm>
              <a:off x="4032063" y="4522748"/>
              <a:ext cx="432211" cy="222705"/>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4</a:t>
              </a:r>
              <a:endParaRPr lang="en-US" sz="800" dirty="0">
                <a:solidFill>
                  <a:srgbClr val="000000"/>
                </a:solidFill>
                <a:cs typeface="Arial" panose="020B0604020202020204" pitchFamily="34" charset="0"/>
              </a:endParaRPr>
            </a:p>
          </p:txBody>
        </p:sp>
        <p:sp>
          <p:nvSpPr>
            <p:cNvPr id="25" name="TextBox 24"/>
            <p:cNvSpPr txBox="1"/>
            <p:nvPr/>
          </p:nvSpPr>
          <p:spPr>
            <a:xfrm>
              <a:off x="4769035" y="4522748"/>
              <a:ext cx="432211" cy="222705"/>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6</a:t>
              </a:r>
              <a:endParaRPr lang="en-US" sz="800" dirty="0">
                <a:solidFill>
                  <a:srgbClr val="000000"/>
                </a:solidFill>
                <a:cs typeface="Arial" panose="020B0604020202020204" pitchFamily="34" charset="0"/>
              </a:endParaRPr>
            </a:p>
          </p:txBody>
        </p:sp>
        <p:sp>
          <p:nvSpPr>
            <p:cNvPr id="26" name="TextBox 25"/>
            <p:cNvSpPr txBox="1"/>
            <p:nvPr/>
          </p:nvSpPr>
          <p:spPr>
            <a:xfrm>
              <a:off x="5496852" y="4522748"/>
              <a:ext cx="432211" cy="222705"/>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8</a:t>
              </a:r>
              <a:endParaRPr lang="en-US" sz="800" dirty="0">
                <a:solidFill>
                  <a:srgbClr val="000000"/>
                </a:solidFill>
                <a:cs typeface="Arial" panose="020B0604020202020204" pitchFamily="34" charset="0"/>
              </a:endParaRPr>
            </a:p>
          </p:txBody>
        </p:sp>
        <p:sp>
          <p:nvSpPr>
            <p:cNvPr id="27" name="TextBox 26"/>
            <p:cNvSpPr txBox="1"/>
            <p:nvPr/>
          </p:nvSpPr>
          <p:spPr>
            <a:xfrm>
              <a:off x="6193306" y="4522748"/>
              <a:ext cx="535120" cy="222705"/>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10</a:t>
              </a:r>
              <a:endParaRPr lang="en-US" sz="800" dirty="0">
                <a:solidFill>
                  <a:srgbClr val="000000"/>
                </a:solidFill>
                <a:cs typeface="Arial" panose="020B0604020202020204" pitchFamily="34" charset="0"/>
              </a:endParaRPr>
            </a:p>
          </p:txBody>
        </p:sp>
        <p:sp>
          <p:nvSpPr>
            <p:cNvPr id="28" name="TextBox 27"/>
            <p:cNvSpPr txBox="1"/>
            <p:nvPr/>
          </p:nvSpPr>
          <p:spPr>
            <a:xfrm>
              <a:off x="2225425" y="3437367"/>
              <a:ext cx="535118" cy="222705"/>
            </a:xfrm>
            <a:prstGeom prst="rect">
              <a:avLst/>
            </a:prstGeom>
            <a:noFill/>
          </p:spPr>
          <p:txBody>
            <a:bodyPr wrap="none" rtlCol="0" anchor="ctr" anchorCtr="0">
              <a:spAutoFit/>
            </a:bodyPr>
            <a:lstStyle/>
            <a:p>
              <a:pPr algn="r"/>
              <a:r>
                <a:rPr lang="en-US" sz="800" dirty="0" smtClean="0">
                  <a:solidFill>
                    <a:srgbClr val="000000"/>
                  </a:solidFill>
                  <a:cs typeface="Arial" panose="020B0604020202020204" pitchFamily="34" charset="0"/>
                </a:rPr>
                <a:t>15</a:t>
              </a:r>
              <a:endParaRPr lang="en-US" sz="800" dirty="0">
                <a:solidFill>
                  <a:srgbClr val="000000"/>
                </a:solidFill>
                <a:cs typeface="Arial" panose="020B0604020202020204" pitchFamily="34" charset="0"/>
              </a:endParaRPr>
            </a:p>
          </p:txBody>
        </p:sp>
        <p:sp>
          <p:nvSpPr>
            <p:cNvPr id="29" name="TextBox 28"/>
            <p:cNvSpPr txBox="1"/>
            <p:nvPr/>
          </p:nvSpPr>
          <p:spPr>
            <a:xfrm>
              <a:off x="2205945" y="3696153"/>
              <a:ext cx="535118" cy="222705"/>
            </a:xfrm>
            <a:prstGeom prst="rect">
              <a:avLst/>
            </a:prstGeom>
            <a:noFill/>
          </p:spPr>
          <p:txBody>
            <a:bodyPr wrap="none" rtlCol="0" anchor="ctr" anchorCtr="0">
              <a:spAutoFit/>
            </a:bodyPr>
            <a:lstStyle/>
            <a:p>
              <a:pPr algn="r"/>
              <a:r>
                <a:rPr lang="en-US" sz="800" dirty="0" smtClean="0">
                  <a:solidFill>
                    <a:srgbClr val="000000"/>
                  </a:solidFill>
                  <a:cs typeface="Arial" panose="020B0604020202020204" pitchFamily="34" charset="0"/>
                </a:rPr>
                <a:t>10</a:t>
              </a:r>
              <a:endParaRPr lang="en-US" sz="800" dirty="0">
                <a:solidFill>
                  <a:srgbClr val="000000"/>
                </a:solidFill>
                <a:cs typeface="Arial" panose="020B0604020202020204" pitchFamily="34" charset="0"/>
              </a:endParaRPr>
            </a:p>
          </p:txBody>
        </p:sp>
      </p:grpSp>
      <p:sp>
        <p:nvSpPr>
          <p:cNvPr id="45" name="Freeform 2"/>
          <p:cNvSpPr>
            <a:spLocks/>
          </p:cNvSpPr>
          <p:nvPr/>
        </p:nvSpPr>
        <p:spPr bwMode="auto">
          <a:xfrm>
            <a:off x="404805" y="3214282"/>
            <a:ext cx="2060661" cy="1296000"/>
          </a:xfrm>
          <a:custGeom>
            <a:avLst/>
            <a:gdLst>
              <a:gd name="T0" fmla="*/ 129 w 162"/>
              <a:gd name="T1" fmla="*/ 0 h 103"/>
              <a:gd name="T2" fmla="*/ 125 w 162"/>
              <a:gd name="T3" fmla="*/ 2 h 103"/>
              <a:gd name="T4" fmla="*/ 105 w 162"/>
              <a:gd name="T5" fmla="*/ 4 h 103"/>
              <a:gd name="T6" fmla="*/ 102 w 162"/>
              <a:gd name="T7" fmla="*/ 5 h 103"/>
              <a:gd name="T8" fmla="*/ 99 w 162"/>
              <a:gd name="T9" fmla="*/ 7 h 103"/>
              <a:gd name="T10" fmla="*/ 96 w 162"/>
              <a:gd name="T11" fmla="*/ 8 h 103"/>
              <a:gd name="T12" fmla="*/ 93 w 162"/>
              <a:gd name="T13" fmla="*/ 11 h 103"/>
              <a:gd name="T14" fmla="*/ 87 w 162"/>
              <a:gd name="T15" fmla="*/ 12 h 103"/>
              <a:gd name="T16" fmla="*/ 83 w 162"/>
              <a:gd name="T17" fmla="*/ 13 h 103"/>
              <a:gd name="T18" fmla="*/ 81 w 162"/>
              <a:gd name="T19" fmla="*/ 14 h 103"/>
              <a:gd name="T20" fmla="*/ 79 w 162"/>
              <a:gd name="T21" fmla="*/ 15 h 103"/>
              <a:gd name="T22" fmla="*/ 68 w 162"/>
              <a:gd name="T23" fmla="*/ 17 h 103"/>
              <a:gd name="T24" fmla="*/ 66 w 162"/>
              <a:gd name="T25" fmla="*/ 18 h 103"/>
              <a:gd name="T26" fmla="*/ 61 w 162"/>
              <a:gd name="T27" fmla="*/ 20 h 103"/>
              <a:gd name="T28" fmla="*/ 60 w 162"/>
              <a:gd name="T29" fmla="*/ 22 h 103"/>
              <a:gd name="T30" fmla="*/ 56 w 162"/>
              <a:gd name="T31" fmla="*/ 22 h 103"/>
              <a:gd name="T32" fmla="*/ 54 w 162"/>
              <a:gd name="T33" fmla="*/ 24 h 103"/>
              <a:gd name="T34" fmla="*/ 51 w 162"/>
              <a:gd name="T35" fmla="*/ 26 h 103"/>
              <a:gd name="T36" fmla="*/ 47 w 162"/>
              <a:gd name="T37" fmla="*/ 27 h 103"/>
              <a:gd name="T38" fmla="*/ 44 w 162"/>
              <a:gd name="T39" fmla="*/ 28 h 103"/>
              <a:gd name="T40" fmla="*/ 42 w 162"/>
              <a:gd name="T41" fmla="*/ 30 h 103"/>
              <a:gd name="T42" fmla="*/ 39 w 162"/>
              <a:gd name="T43" fmla="*/ 30 h 103"/>
              <a:gd name="T44" fmla="*/ 38 w 162"/>
              <a:gd name="T45" fmla="*/ 32 h 103"/>
              <a:gd name="T46" fmla="*/ 37 w 162"/>
              <a:gd name="T47" fmla="*/ 33 h 103"/>
              <a:gd name="T48" fmla="*/ 36 w 162"/>
              <a:gd name="T49" fmla="*/ 34 h 103"/>
              <a:gd name="T50" fmla="*/ 33 w 162"/>
              <a:gd name="T51" fmla="*/ 36 h 103"/>
              <a:gd name="T52" fmla="*/ 30 w 162"/>
              <a:gd name="T53" fmla="*/ 37 h 103"/>
              <a:gd name="T54" fmla="*/ 29 w 162"/>
              <a:gd name="T55" fmla="*/ 40 h 103"/>
              <a:gd name="T56" fmla="*/ 27 w 162"/>
              <a:gd name="T57" fmla="*/ 44 h 103"/>
              <a:gd name="T58" fmla="*/ 26 w 162"/>
              <a:gd name="T59" fmla="*/ 45 h 103"/>
              <a:gd name="T60" fmla="*/ 24 w 162"/>
              <a:gd name="T61" fmla="*/ 47 h 103"/>
              <a:gd name="T62" fmla="*/ 23 w 162"/>
              <a:gd name="T63" fmla="*/ 49 h 103"/>
              <a:gd name="T64" fmla="*/ 22 w 162"/>
              <a:gd name="T65" fmla="*/ 53 h 103"/>
              <a:gd name="T66" fmla="*/ 20 w 162"/>
              <a:gd name="T67" fmla="*/ 54 h 103"/>
              <a:gd name="T68" fmla="*/ 19 w 162"/>
              <a:gd name="T69" fmla="*/ 56 h 103"/>
              <a:gd name="T70" fmla="*/ 17 w 162"/>
              <a:gd name="T71" fmla="*/ 58 h 103"/>
              <a:gd name="T72" fmla="*/ 16 w 162"/>
              <a:gd name="T73" fmla="*/ 65 h 103"/>
              <a:gd name="T74" fmla="*/ 14 w 162"/>
              <a:gd name="T75" fmla="*/ 68 h 103"/>
              <a:gd name="T76" fmla="*/ 13 w 162"/>
              <a:gd name="T77" fmla="*/ 72 h 103"/>
              <a:gd name="T78" fmla="*/ 12 w 162"/>
              <a:gd name="T79" fmla="*/ 76 h 103"/>
              <a:gd name="T80" fmla="*/ 10 w 162"/>
              <a:gd name="T81" fmla="*/ 79 h 103"/>
              <a:gd name="T82" fmla="*/ 9 w 162"/>
              <a:gd name="T83" fmla="*/ 82 h 103"/>
              <a:gd name="T84" fmla="*/ 8 w 162"/>
              <a:gd name="T85" fmla="*/ 85 h 103"/>
              <a:gd name="T86" fmla="*/ 6 w 162"/>
              <a:gd name="T87" fmla="*/ 88 h 103"/>
              <a:gd name="T88" fmla="*/ 5 w 162"/>
              <a:gd name="T89" fmla="*/ 91 h 103"/>
              <a:gd name="T90" fmla="*/ 3 w 162"/>
              <a:gd name="T91" fmla="*/ 96 h 103"/>
              <a:gd name="T92" fmla="*/ 3 w 162"/>
              <a:gd name="T93" fmla="*/ 100 h 103"/>
              <a:gd name="T94" fmla="*/ 3 w 162"/>
              <a:gd name="T95"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2" h="103">
                <a:moveTo>
                  <a:pt x="162" y="0"/>
                </a:moveTo>
                <a:lnTo>
                  <a:pt x="129" y="0"/>
                </a:lnTo>
                <a:lnTo>
                  <a:pt x="129" y="2"/>
                </a:lnTo>
                <a:lnTo>
                  <a:pt x="125" y="2"/>
                </a:lnTo>
                <a:lnTo>
                  <a:pt x="125" y="4"/>
                </a:lnTo>
                <a:lnTo>
                  <a:pt x="105" y="4"/>
                </a:lnTo>
                <a:lnTo>
                  <a:pt x="105" y="5"/>
                </a:lnTo>
                <a:lnTo>
                  <a:pt x="102" y="5"/>
                </a:lnTo>
                <a:lnTo>
                  <a:pt x="102" y="7"/>
                </a:lnTo>
                <a:lnTo>
                  <a:pt x="99" y="7"/>
                </a:lnTo>
                <a:lnTo>
                  <a:pt x="99" y="8"/>
                </a:lnTo>
                <a:lnTo>
                  <a:pt x="96" y="8"/>
                </a:lnTo>
                <a:lnTo>
                  <a:pt x="96" y="11"/>
                </a:lnTo>
                <a:lnTo>
                  <a:pt x="93" y="11"/>
                </a:lnTo>
                <a:lnTo>
                  <a:pt x="93" y="12"/>
                </a:lnTo>
                <a:lnTo>
                  <a:pt x="87" y="12"/>
                </a:lnTo>
                <a:lnTo>
                  <a:pt x="87" y="13"/>
                </a:lnTo>
                <a:lnTo>
                  <a:pt x="83" y="13"/>
                </a:lnTo>
                <a:lnTo>
                  <a:pt x="83" y="14"/>
                </a:lnTo>
                <a:lnTo>
                  <a:pt x="81" y="14"/>
                </a:lnTo>
                <a:lnTo>
                  <a:pt x="81" y="15"/>
                </a:lnTo>
                <a:lnTo>
                  <a:pt x="79" y="15"/>
                </a:lnTo>
                <a:lnTo>
                  <a:pt x="79" y="17"/>
                </a:lnTo>
                <a:lnTo>
                  <a:pt x="68" y="17"/>
                </a:lnTo>
                <a:lnTo>
                  <a:pt x="68" y="18"/>
                </a:lnTo>
                <a:lnTo>
                  <a:pt x="66" y="18"/>
                </a:lnTo>
                <a:lnTo>
                  <a:pt x="66" y="20"/>
                </a:lnTo>
                <a:lnTo>
                  <a:pt x="61" y="20"/>
                </a:lnTo>
                <a:lnTo>
                  <a:pt x="61" y="22"/>
                </a:lnTo>
                <a:lnTo>
                  <a:pt x="60" y="22"/>
                </a:lnTo>
                <a:lnTo>
                  <a:pt x="60" y="22"/>
                </a:lnTo>
                <a:lnTo>
                  <a:pt x="56" y="22"/>
                </a:lnTo>
                <a:lnTo>
                  <a:pt x="56" y="24"/>
                </a:lnTo>
                <a:lnTo>
                  <a:pt x="54" y="24"/>
                </a:lnTo>
                <a:lnTo>
                  <a:pt x="54" y="26"/>
                </a:lnTo>
                <a:lnTo>
                  <a:pt x="51" y="26"/>
                </a:lnTo>
                <a:lnTo>
                  <a:pt x="51" y="27"/>
                </a:lnTo>
                <a:lnTo>
                  <a:pt x="47" y="27"/>
                </a:lnTo>
                <a:lnTo>
                  <a:pt x="47" y="28"/>
                </a:lnTo>
                <a:lnTo>
                  <a:pt x="44" y="28"/>
                </a:lnTo>
                <a:lnTo>
                  <a:pt x="44" y="30"/>
                </a:lnTo>
                <a:lnTo>
                  <a:pt x="42" y="30"/>
                </a:lnTo>
                <a:lnTo>
                  <a:pt x="42" y="30"/>
                </a:lnTo>
                <a:lnTo>
                  <a:pt x="39" y="30"/>
                </a:lnTo>
                <a:lnTo>
                  <a:pt x="39" y="32"/>
                </a:lnTo>
                <a:lnTo>
                  <a:pt x="38" y="32"/>
                </a:lnTo>
                <a:lnTo>
                  <a:pt x="38" y="33"/>
                </a:lnTo>
                <a:lnTo>
                  <a:pt x="37" y="33"/>
                </a:lnTo>
                <a:lnTo>
                  <a:pt x="37" y="34"/>
                </a:lnTo>
                <a:lnTo>
                  <a:pt x="36" y="34"/>
                </a:lnTo>
                <a:lnTo>
                  <a:pt x="36" y="36"/>
                </a:lnTo>
                <a:lnTo>
                  <a:pt x="33" y="36"/>
                </a:lnTo>
                <a:lnTo>
                  <a:pt x="33" y="37"/>
                </a:lnTo>
                <a:lnTo>
                  <a:pt x="30" y="37"/>
                </a:lnTo>
                <a:lnTo>
                  <a:pt x="30" y="40"/>
                </a:lnTo>
                <a:lnTo>
                  <a:pt x="29" y="40"/>
                </a:lnTo>
                <a:lnTo>
                  <a:pt x="29" y="44"/>
                </a:lnTo>
                <a:lnTo>
                  <a:pt x="27" y="44"/>
                </a:lnTo>
                <a:lnTo>
                  <a:pt x="27" y="45"/>
                </a:lnTo>
                <a:lnTo>
                  <a:pt x="26" y="45"/>
                </a:lnTo>
                <a:lnTo>
                  <a:pt x="26" y="47"/>
                </a:lnTo>
                <a:lnTo>
                  <a:pt x="24" y="47"/>
                </a:lnTo>
                <a:lnTo>
                  <a:pt x="24" y="49"/>
                </a:lnTo>
                <a:lnTo>
                  <a:pt x="23" y="49"/>
                </a:lnTo>
                <a:lnTo>
                  <a:pt x="23" y="53"/>
                </a:lnTo>
                <a:lnTo>
                  <a:pt x="22" y="53"/>
                </a:lnTo>
                <a:lnTo>
                  <a:pt x="22" y="54"/>
                </a:lnTo>
                <a:lnTo>
                  <a:pt x="20" y="54"/>
                </a:lnTo>
                <a:lnTo>
                  <a:pt x="20" y="56"/>
                </a:lnTo>
                <a:lnTo>
                  <a:pt x="19" y="56"/>
                </a:lnTo>
                <a:lnTo>
                  <a:pt x="19" y="58"/>
                </a:lnTo>
                <a:lnTo>
                  <a:pt x="17" y="58"/>
                </a:lnTo>
                <a:lnTo>
                  <a:pt x="17" y="65"/>
                </a:lnTo>
                <a:lnTo>
                  <a:pt x="16" y="65"/>
                </a:lnTo>
                <a:lnTo>
                  <a:pt x="16" y="68"/>
                </a:lnTo>
                <a:lnTo>
                  <a:pt x="14" y="68"/>
                </a:lnTo>
                <a:lnTo>
                  <a:pt x="14" y="72"/>
                </a:lnTo>
                <a:lnTo>
                  <a:pt x="13" y="72"/>
                </a:lnTo>
                <a:lnTo>
                  <a:pt x="13" y="76"/>
                </a:lnTo>
                <a:lnTo>
                  <a:pt x="12" y="76"/>
                </a:lnTo>
                <a:lnTo>
                  <a:pt x="12" y="79"/>
                </a:lnTo>
                <a:lnTo>
                  <a:pt x="10" y="79"/>
                </a:lnTo>
                <a:lnTo>
                  <a:pt x="10" y="82"/>
                </a:lnTo>
                <a:lnTo>
                  <a:pt x="9" y="82"/>
                </a:lnTo>
                <a:lnTo>
                  <a:pt x="9" y="85"/>
                </a:lnTo>
                <a:lnTo>
                  <a:pt x="8" y="85"/>
                </a:lnTo>
                <a:lnTo>
                  <a:pt x="8" y="88"/>
                </a:lnTo>
                <a:lnTo>
                  <a:pt x="6" y="88"/>
                </a:lnTo>
                <a:lnTo>
                  <a:pt x="6" y="91"/>
                </a:lnTo>
                <a:lnTo>
                  <a:pt x="5" y="91"/>
                </a:lnTo>
                <a:lnTo>
                  <a:pt x="5" y="96"/>
                </a:lnTo>
                <a:lnTo>
                  <a:pt x="3" y="96"/>
                </a:lnTo>
                <a:lnTo>
                  <a:pt x="3" y="100"/>
                </a:lnTo>
                <a:lnTo>
                  <a:pt x="3" y="100"/>
                </a:lnTo>
                <a:lnTo>
                  <a:pt x="3" y="101"/>
                </a:lnTo>
                <a:lnTo>
                  <a:pt x="3" y="103"/>
                </a:lnTo>
                <a:lnTo>
                  <a:pt x="0" y="103"/>
                </a:lnTo>
              </a:path>
            </a:pathLst>
          </a:custGeom>
          <a:noFill/>
          <a:ln w="19050">
            <a:solidFill>
              <a:srgbClr val="006DB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3"/>
          <p:cNvSpPr>
            <a:spLocks/>
          </p:cNvSpPr>
          <p:nvPr/>
        </p:nvSpPr>
        <p:spPr bwMode="auto">
          <a:xfrm>
            <a:off x="404804" y="3435064"/>
            <a:ext cx="2060661" cy="1075218"/>
          </a:xfrm>
          <a:custGeom>
            <a:avLst/>
            <a:gdLst>
              <a:gd name="T0" fmla="*/ 160 w 162"/>
              <a:gd name="T1" fmla="*/ 0 h 88"/>
              <a:gd name="T2" fmla="*/ 159 w 162"/>
              <a:gd name="T3" fmla="*/ 7 h 88"/>
              <a:gd name="T4" fmla="*/ 155 w 162"/>
              <a:gd name="T5" fmla="*/ 11 h 88"/>
              <a:gd name="T6" fmla="*/ 122 w 162"/>
              <a:gd name="T7" fmla="*/ 14 h 88"/>
              <a:gd name="T8" fmla="*/ 113 w 162"/>
              <a:gd name="T9" fmla="*/ 16 h 88"/>
              <a:gd name="T10" fmla="*/ 109 w 162"/>
              <a:gd name="T11" fmla="*/ 18 h 88"/>
              <a:gd name="T12" fmla="*/ 107 w 162"/>
              <a:gd name="T13" fmla="*/ 20 h 88"/>
              <a:gd name="T14" fmla="*/ 106 w 162"/>
              <a:gd name="T15" fmla="*/ 21 h 88"/>
              <a:gd name="T16" fmla="*/ 103 w 162"/>
              <a:gd name="T17" fmla="*/ 23 h 88"/>
              <a:gd name="T18" fmla="*/ 95 w 162"/>
              <a:gd name="T19" fmla="*/ 25 h 88"/>
              <a:gd name="T20" fmla="*/ 94 w 162"/>
              <a:gd name="T21" fmla="*/ 26 h 88"/>
              <a:gd name="T22" fmla="*/ 92 w 162"/>
              <a:gd name="T23" fmla="*/ 29 h 88"/>
              <a:gd name="T24" fmla="*/ 89 w 162"/>
              <a:gd name="T25" fmla="*/ 30 h 88"/>
              <a:gd name="T26" fmla="*/ 86 w 162"/>
              <a:gd name="T27" fmla="*/ 31 h 88"/>
              <a:gd name="T28" fmla="*/ 80 w 162"/>
              <a:gd name="T29" fmla="*/ 33 h 88"/>
              <a:gd name="T30" fmla="*/ 76 w 162"/>
              <a:gd name="T31" fmla="*/ 34 h 88"/>
              <a:gd name="T32" fmla="*/ 73 w 162"/>
              <a:gd name="T33" fmla="*/ 35 h 88"/>
              <a:gd name="T34" fmla="*/ 71 w 162"/>
              <a:gd name="T35" fmla="*/ 36 h 88"/>
              <a:gd name="T36" fmla="*/ 68 w 162"/>
              <a:gd name="T37" fmla="*/ 37 h 88"/>
              <a:gd name="T38" fmla="*/ 64 w 162"/>
              <a:gd name="T39" fmla="*/ 38 h 88"/>
              <a:gd name="T40" fmla="*/ 58 w 162"/>
              <a:gd name="T41" fmla="*/ 40 h 88"/>
              <a:gd name="T42" fmla="*/ 56 w 162"/>
              <a:gd name="T43" fmla="*/ 41 h 88"/>
              <a:gd name="T44" fmla="*/ 53 w 162"/>
              <a:gd name="T45" fmla="*/ 42 h 88"/>
              <a:gd name="T46" fmla="*/ 50 w 162"/>
              <a:gd name="T47" fmla="*/ 43 h 88"/>
              <a:gd name="T48" fmla="*/ 46 w 162"/>
              <a:gd name="T49" fmla="*/ 44 h 88"/>
              <a:gd name="T50" fmla="*/ 43 w 162"/>
              <a:gd name="T51" fmla="*/ 45 h 88"/>
              <a:gd name="T52" fmla="*/ 42 w 162"/>
              <a:gd name="T53" fmla="*/ 47 h 88"/>
              <a:gd name="T54" fmla="*/ 40 w 162"/>
              <a:gd name="T55" fmla="*/ 48 h 88"/>
              <a:gd name="T56" fmla="*/ 38 w 162"/>
              <a:gd name="T57" fmla="*/ 48 h 88"/>
              <a:gd name="T58" fmla="*/ 36 w 162"/>
              <a:gd name="T59" fmla="*/ 49 h 88"/>
              <a:gd name="T60" fmla="*/ 34 w 162"/>
              <a:gd name="T61" fmla="*/ 50 h 88"/>
              <a:gd name="T62" fmla="*/ 31 w 162"/>
              <a:gd name="T63" fmla="*/ 52 h 88"/>
              <a:gd name="T64" fmla="*/ 30 w 162"/>
              <a:gd name="T65" fmla="*/ 53 h 88"/>
              <a:gd name="T66" fmla="*/ 28 w 162"/>
              <a:gd name="T67" fmla="*/ 54 h 88"/>
              <a:gd name="T68" fmla="*/ 26 w 162"/>
              <a:gd name="T69" fmla="*/ 56 h 88"/>
              <a:gd name="T70" fmla="*/ 25 w 162"/>
              <a:gd name="T71" fmla="*/ 58 h 88"/>
              <a:gd name="T72" fmla="*/ 23 w 162"/>
              <a:gd name="T73" fmla="*/ 60 h 88"/>
              <a:gd name="T74" fmla="*/ 20 w 162"/>
              <a:gd name="T75" fmla="*/ 61 h 88"/>
              <a:gd name="T76" fmla="*/ 19 w 162"/>
              <a:gd name="T77" fmla="*/ 62 h 88"/>
              <a:gd name="T78" fmla="*/ 16 w 162"/>
              <a:gd name="T79" fmla="*/ 64 h 88"/>
              <a:gd name="T80" fmla="*/ 14 w 162"/>
              <a:gd name="T81" fmla="*/ 66 h 88"/>
              <a:gd name="T82" fmla="*/ 12 w 162"/>
              <a:gd name="T83" fmla="*/ 67 h 88"/>
              <a:gd name="T84" fmla="*/ 11 w 162"/>
              <a:gd name="T85" fmla="*/ 69 h 88"/>
              <a:gd name="T86" fmla="*/ 10 w 162"/>
              <a:gd name="T87" fmla="*/ 73 h 88"/>
              <a:gd name="T88" fmla="*/ 9 w 162"/>
              <a:gd name="T89" fmla="*/ 76 h 88"/>
              <a:gd name="T90" fmla="*/ 6 w 162"/>
              <a:gd name="T91" fmla="*/ 77 h 88"/>
              <a:gd name="T92" fmla="*/ 5 w 162"/>
              <a:gd name="T93" fmla="*/ 82 h 88"/>
              <a:gd name="T94" fmla="*/ 4 w 162"/>
              <a:gd name="T95" fmla="*/ 84 h 88"/>
              <a:gd name="T96" fmla="*/ 3 w 162"/>
              <a:gd name="T97" fmla="*/ 86 h 88"/>
              <a:gd name="T98" fmla="*/ 2 w 162"/>
              <a:gd name="T99" fmla="*/ 87 h 88"/>
              <a:gd name="T100" fmla="*/ 0 w 162"/>
              <a:gd name="T101"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2" h="88">
                <a:moveTo>
                  <a:pt x="162" y="0"/>
                </a:moveTo>
                <a:lnTo>
                  <a:pt x="160" y="0"/>
                </a:lnTo>
                <a:lnTo>
                  <a:pt x="160" y="7"/>
                </a:lnTo>
                <a:lnTo>
                  <a:pt x="159" y="7"/>
                </a:lnTo>
                <a:lnTo>
                  <a:pt x="159" y="11"/>
                </a:lnTo>
                <a:lnTo>
                  <a:pt x="155" y="11"/>
                </a:lnTo>
                <a:lnTo>
                  <a:pt x="155" y="14"/>
                </a:lnTo>
                <a:lnTo>
                  <a:pt x="122" y="14"/>
                </a:lnTo>
                <a:lnTo>
                  <a:pt x="122" y="16"/>
                </a:lnTo>
                <a:lnTo>
                  <a:pt x="113" y="16"/>
                </a:lnTo>
                <a:lnTo>
                  <a:pt x="113" y="18"/>
                </a:lnTo>
                <a:lnTo>
                  <a:pt x="109" y="18"/>
                </a:lnTo>
                <a:lnTo>
                  <a:pt x="109" y="20"/>
                </a:lnTo>
                <a:lnTo>
                  <a:pt x="107" y="20"/>
                </a:lnTo>
                <a:lnTo>
                  <a:pt x="107" y="21"/>
                </a:lnTo>
                <a:lnTo>
                  <a:pt x="106" y="21"/>
                </a:lnTo>
                <a:lnTo>
                  <a:pt x="106" y="23"/>
                </a:lnTo>
                <a:lnTo>
                  <a:pt x="103" y="23"/>
                </a:lnTo>
                <a:lnTo>
                  <a:pt x="103" y="25"/>
                </a:lnTo>
                <a:lnTo>
                  <a:pt x="95" y="25"/>
                </a:lnTo>
                <a:lnTo>
                  <a:pt x="95" y="26"/>
                </a:lnTo>
                <a:lnTo>
                  <a:pt x="94" y="26"/>
                </a:lnTo>
                <a:lnTo>
                  <a:pt x="94" y="29"/>
                </a:lnTo>
                <a:lnTo>
                  <a:pt x="92" y="29"/>
                </a:lnTo>
                <a:lnTo>
                  <a:pt x="92" y="30"/>
                </a:lnTo>
                <a:lnTo>
                  <a:pt x="89" y="30"/>
                </a:lnTo>
                <a:lnTo>
                  <a:pt x="89" y="31"/>
                </a:lnTo>
                <a:lnTo>
                  <a:pt x="86" y="31"/>
                </a:lnTo>
                <a:lnTo>
                  <a:pt x="86" y="33"/>
                </a:lnTo>
                <a:lnTo>
                  <a:pt x="80" y="33"/>
                </a:lnTo>
                <a:lnTo>
                  <a:pt x="80" y="34"/>
                </a:lnTo>
                <a:lnTo>
                  <a:pt x="76" y="34"/>
                </a:lnTo>
                <a:lnTo>
                  <a:pt x="76" y="35"/>
                </a:lnTo>
                <a:lnTo>
                  <a:pt x="73" y="35"/>
                </a:lnTo>
                <a:lnTo>
                  <a:pt x="73" y="36"/>
                </a:lnTo>
                <a:lnTo>
                  <a:pt x="71" y="36"/>
                </a:lnTo>
                <a:lnTo>
                  <a:pt x="71" y="37"/>
                </a:lnTo>
                <a:lnTo>
                  <a:pt x="68" y="37"/>
                </a:lnTo>
                <a:lnTo>
                  <a:pt x="68" y="38"/>
                </a:lnTo>
                <a:lnTo>
                  <a:pt x="64" y="38"/>
                </a:lnTo>
                <a:lnTo>
                  <a:pt x="64" y="40"/>
                </a:lnTo>
                <a:lnTo>
                  <a:pt x="58" y="40"/>
                </a:lnTo>
                <a:lnTo>
                  <a:pt x="58" y="41"/>
                </a:lnTo>
                <a:lnTo>
                  <a:pt x="56" y="41"/>
                </a:lnTo>
                <a:lnTo>
                  <a:pt x="56" y="42"/>
                </a:lnTo>
                <a:lnTo>
                  <a:pt x="53" y="42"/>
                </a:lnTo>
                <a:lnTo>
                  <a:pt x="53" y="43"/>
                </a:lnTo>
                <a:lnTo>
                  <a:pt x="50" y="43"/>
                </a:lnTo>
                <a:lnTo>
                  <a:pt x="50" y="44"/>
                </a:lnTo>
                <a:lnTo>
                  <a:pt x="46" y="44"/>
                </a:lnTo>
                <a:lnTo>
                  <a:pt x="46" y="45"/>
                </a:lnTo>
                <a:lnTo>
                  <a:pt x="43" y="45"/>
                </a:lnTo>
                <a:lnTo>
                  <a:pt x="43" y="47"/>
                </a:lnTo>
                <a:lnTo>
                  <a:pt x="42" y="47"/>
                </a:lnTo>
                <a:lnTo>
                  <a:pt x="42" y="48"/>
                </a:lnTo>
                <a:lnTo>
                  <a:pt x="40" y="48"/>
                </a:lnTo>
                <a:lnTo>
                  <a:pt x="40" y="48"/>
                </a:lnTo>
                <a:lnTo>
                  <a:pt x="38" y="48"/>
                </a:lnTo>
                <a:lnTo>
                  <a:pt x="38" y="49"/>
                </a:lnTo>
                <a:lnTo>
                  <a:pt x="36" y="49"/>
                </a:lnTo>
                <a:lnTo>
                  <a:pt x="36" y="50"/>
                </a:lnTo>
                <a:lnTo>
                  <a:pt x="34" y="50"/>
                </a:lnTo>
                <a:lnTo>
                  <a:pt x="34" y="52"/>
                </a:lnTo>
                <a:lnTo>
                  <a:pt x="31" y="52"/>
                </a:lnTo>
                <a:lnTo>
                  <a:pt x="31" y="53"/>
                </a:lnTo>
                <a:lnTo>
                  <a:pt x="30" y="53"/>
                </a:lnTo>
                <a:lnTo>
                  <a:pt x="30" y="54"/>
                </a:lnTo>
                <a:lnTo>
                  <a:pt x="28" y="54"/>
                </a:lnTo>
                <a:lnTo>
                  <a:pt x="28" y="56"/>
                </a:lnTo>
                <a:lnTo>
                  <a:pt x="26" y="56"/>
                </a:lnTo>
                <a:lnTo>
                  <a:pt x="26" y="58"/>
                </a:lnTo>
                <a:lnTo>
                  <a:pt x="25" y="58"/>
                </a:lnTo>
                <a:lnTo>
                  <a:pt x="25" y="60"/>
                </a:lnTo>
                <a:lnTo>
                  <a:pt x="23" y="60"/>
                </a:lnTo>
                <a:lnTo>
                  <a:pt x="23" y="61"/>
                </a:lnTo>
                <a:lnTo>
                  <a:pt x="20" y="61"/>
                </a:lnTo>
                <a:lnTo>
                  <a:pt x="20" y="62"/>
                </a:lnTo>
                <a:lnTo>
                  <a:pt x="19" y="62"/>
                </a:lnTo>
                <a:lnTo>
                  <a:pt x="19" y="64"/>
                </a:lnTo>
                <a:lnTo>
                  <a:pt x="16" y="64"/>
                </a:lnTo>
                <a:lnTo>
                  <a:pt x="16" y="66"/>
                </a:lnTo>
                <a:lnTo>
                  <a:pt x="14" y="66"/>
                </a:lnTo>
                <a:lnTo>
                  <a:pt x="14" y="67"/>
                </a:lnTo>
                <a:lnTo>
                  <a:pt x="12" y="67"/>
                </a:lnTo>
                <a:lnTo>
                  <a:pt x="12" y="69"/>
                </a:lnTo>
                <a:lnTo>
                  <a:pt x="11" y="69"/>
                </a:lnTo>
                <a:lnTo>
                  <a:pt x="11" y="73"/>
                </a:lnTo>
                <a:lnTo>
                  <a:pt x="10" y="73"/>
                </a:lnTo>
                <a:lnTo>
                  <a:pt x="10" y="76"/>
                </a:lnTo>
                <a:lnTo>
                  <a:pt x="9" y="76"/>
                </a:lnTo>
                <a:lnTo>
                  <a:pt x="9" y="77"/>
                </a:lnTo>
                <a:lnTo>
                  <a:pt x="6" y="77"/>
                </a:lnTo>
                <a:lnTo>
                  <a:pt x="6" y="82"/>
                </a:lnTo>
                <a:lnTo>
                  <a:pt x="5" y="82"/>
                </a:lnTo>
                <a:lnTo>
                  <a:pt x="5" y="84"/>
                </a:lnTo>
                <a:lnTo>
                  <a:pt x="4" y="84"/>
                </a:lnTo>
                <a:lnTo>
                  <a:pt x="4" y="86"/>
                </a:lnTo>
                <a:lnTo>
                  <a:pt x="3" y="86"/>
                </a:lnTo>
                <a:lnTo>
                  <a:pt x="3" y="87"/>
                </a:lnTo>
                <a:lnTo>
                  <a:pt x="2" y="87"/>
                </a:lnTo>
                <a:lnTo>
                  <a:pt x="2" y="88"/>
                </a:lnTo>
                <a:lnTo>
                  <a:pt x="0" y="88"/>
                </a:lnTo>
              </a:path>
            </a:pathLst>
          </a:cu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47" name="Group 46"/>
          <p:cNvGrpSpPr/>
          <p:nvPr/>
        </p:nvGrpSpPr>
        <p:grpSpPr>
          <a:xfrm>
            <a:off x="977614" y="4146110"/>
            <a:ext cx="1473431" cy="338554"/>
            <a:chOff x="977614" y="3822546"/>
            <a:chExt cx="1473431" cy="338554"/>
          </a:xfrm>
        </p:grpSpPr>
        <p:cxnSp>
          <p:nvCxnSpPr>
            <p:cNvPr id="48" name="Straight Connector 47"/>
            <p:cNvCxnSpPr/>
            <p:nvPr/>
          </p:nvCxnSpPr>
          <p:spPr>
            <a:xfrm>
              <a:off x="977614" y="3929964"/>
              <a:ext cx="122646" cy="0"/>
            </a:xfrm>
            <a:prstGeom prst="line">
              <a:avLst/>
            </a:prstGeom>
            <a:noFill/>
            <a:ln w="19050">
              <a:solidFill>
                <a:srgbClr val="006DB0"/>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49" name="Straight Connector 48"/>
            <p:cNvCxnSpPr/>
            <p:nvPr/>
          </p:nvCxnSpPr>
          <p:spPr>
            <a:xfrm>
              <a:off x="977614" y="4043578"/>
              <a:ext cx="122646" cy="0"/>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cxnSp>
        <p:sp>
          <p:nvSpPr>
            <p:cNvPr id="50" name="TextBox 49"/>
            <p:cNvSpPr txBox="1"/>
            <p:nvPr/>
          </p:nvSpPr>
          <p:spPr>
            <a:xfrm>
              <a:off x="1062523" y="3822546"/>
              <a:ext cx="1388522" cy="338554"/>
            </a:xfrm>
            <a:prstGeom prst="rect">
              <a:avLst/>
            </a:prstGeom>
            <a:noFill/>
          </p:spPr>
          <p:txBody>
            <a:bodyPr wrap="none" rtlCol="0">
              <a:spAutoFit/>
            </a:bodyPr>
            <a:lstStyle/>
            <a:p>
              <a:r>
                <a:rPr lang="en-US" sz="800" dirty="0" smtClean="0"/>
                <a:t>Risk of local recurrence</a:t>
              </a:r>
            </a:p>
            <a:p>
              <a:r>
                <a:rPr lang="en-US" sz="800" dirty="0" smtClean="0"/>
                <a:t>Risk of distant metastases</a:t>
              </a:r>
              <a:endParaRPr lang="en-US" sz="800" dirty="0"/>
            </a:p>
          </p:txBody>
        </p:sp>
      </p:grpSp>
      <p:grpSp>
        <p:nvGrpSpPr>
          <p:cNvPr id="51" name="Group 50"/>
          <p:cNvGrpSpPr/>
          <p:nvPr/>
        </p:nvGrpSpPr>
        <p:grpSpPr>
          <a:xfrm>
            <a:off x="2491028" y="2527649"/>
            <a:ext cx="2685580" cy="2555566"/>
            <a:chOff x="2389430" y="2204085"/>
            <a:chExt cx="2685580" cy="2555566"/>
          </a:xfrm>
        </p:grpSpPr>
        <p:grpSp>
          <p:nvGrpSpPr>
            <p:cNvPr id="58" name="Group 57"/>
            <p:cNvGrpSpPr/>
            <p:nvPr/>
          </p:nvGrpSpPr>
          <p:grpSpPr>
            <a:xfrm>
              <a:off x="2389430" y="2204085"/>
              <a:ext cx="2685580" cy="2555566"/>
              <a:chOff x="1939393" y="2292004"/>
              <a:chExt cx="4789033" cy="2641684"/>
            </a:xfrm>
          </p:grpSpPr>
          <p:grpSp>
            <p:nvGrpSpPr>
              <p:cNvPr id="60" name="Group 59"/>
              <p:cNvGrpSpPr/>
              <p:nvPr/>
            </p:nvGrpSpPr>
            <p:grpSpPr>
              <a:xfrm>
                <a:off x="2613371" y="2396466"/>
                <a:ext cx="3902932" cy="2171699"/>
                <a:chOff x="835363" y="2448720"/>
                <a:chExt cx="3902932" cy="2171699"/>
              </a:xfrm>
            </p:grpSpPr>
            <p:sp>
              <p:nvSpPr>
                <p:cNvPr id="74" name="Freeform 73"/>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75" name="Line 6"/>
                <p:cNvSpPr>
                  <a:spLocks noChangeShapeType="1"/>
                </p:cNvSpPr>
                <p:nvPr/>
              </p:nvSpPr>
              <p:spPr bwMode="auto">
                <a:xfrm>
                  <a:off x="836615" y="2472400"/>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76" name="Line 8"/>
                <p:cNvSpPr>
                  <a:spLocks noChangeShapeType="1"/>
                </p:cNvSpPr>
                <p:nvPr/>
              </p:nvSpPr>
              <p:spPr bwMode="auto">
                <a:xfrm>
                  <a:off x="836615" y="311372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77"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78" name="Line 12"/>
                <p:cNvSpPr>
                  <a:spLocks noChangeShapeType="1"/>
                </p:cNvSpPr>
                <p:nvPr/>
              </p:nvSpPr>
              <p:spPr bwMode="auto">
                <a:xfrm>
                  <a:off x="320139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79" name="Line 13"/>
                <p:cNvSpPr>
                  <a:spLocks noChangeShapeType="1"/>
                </p:cNvSpPr>
                <p:nvPr/>
              </p:nvSpPr>
              <p:spPr bwMode="auto">
                <a:xfrm>
                  <a:off x="247389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80" name="Line 14"/>
                <p:cNvSpPr>
                  <a:spLocks noChangeShapeType="1"/>
                </p:cNvSpPr>
                <p:nvPr/>
              </p:nvSpPr>
              <p:spPr bwMode="auto">
                <a:xfrm>
                  <a:off x="393637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81" name="Line 17"/>
                <p:cNvSpPr>
                  <a:spLocks noChangeShapeType="1"/>
                </p:cNvSpPr>
                <p:nvPr/>
              </p:nvSpPr>
              <p:spPr bwMode="auto">
                <a:xfrm>
                  <a:off x="4679819"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82" name="Line 19"/>
                <p:cNvSpPr>
                  <a:spLocks noChangeShapeType="1"/>
                </p:cNvSpPr>
                <p:nvPr/>
              </p:nvSpPr>
              <p:spPr bwMode="auto">
                <a:xfrm>
                  <a:off x="172553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83" name="Line 21"/>
                <p:cNvSpPr>
                  <a:spLocks noChangeShapeType="1"/>
                </p:cNvSpPr>
                <p:nvPr/>
              </p:nvSpPr>
              <p:spPr bwMode="auto">
                <a:xfrm>
                  <a:off x="93882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cs typeface="Arial" panose="020B0604020202020204" pitchFamily="34" charset="0"/>
                  </a:endParaRPr>
                </a:p>
              </p:txBody>
            </p:sp>
            <p:sp>
              <p:nvSpPr>
                <p:cNvPr id="84" name="Line 9"/>
                <p:cNvSpPr>
                  <a:spLocks noChangeShapeType="1"/>
                </p:cNvSpPr>
                <p:nvPr/>
              </p:nvSpPr>
              <p:spPr bwMode="auto">
                <a:xfrm>
                  <a:off x="835363" y="374020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grpSp>
          <p:sp>
            <p:nvSpPr>
              <p:cNvPr id="61" name="TextBox 60"/>
              <p:cNvSpPr txBox="1"/>
              <p:nvPr/>
            </p:nvSpPr>
            <p:spPr>
              <a:xfrm rot="16200000">
                <a:off x="1082528" y="3148869"/>
                <a:ext cx="2152802" cy="439071"/>
              </a:xfrm>
              <a:prstGeom prst="rect">
                <a:avLst/>
              </a:prstGeom>
              <a:noFill/>
            </p:spPr>
            <p:txBody>
              <a:bodyPr wrap="none" rtlCol="0">
                <a:spAutoFit/>
              </a:bodyPr>
              <a:lstStyle/>
              <a:p>
                <a:pPr algn="ctr" fontAlgn="base">
                  <a:spcBef>
                    <a:spcPct val="0"/>
                  </a:spcBef>
                  <a:spcAft>
                    <a:spcPct val="0"/>
                  </a:spcAft>
                </a:pPr>
                <a:r>
                  <a:rPr lang="en-US" sz="1000" dirty="0" smtClean="0">
                    <a:solidFill>
                      <a:srgbClr val="000000"/>
                    </a:solidFill>
                    <a:cs typeface="Arial" panose="020B0604020202020204" pitchFamily="34" charset="0"/>
                  </a:rPr>
                  <a:t>Event rate per 1000 person-years</a:t>
                </a:r>
                <a:endParaRPr lang="en-US" sz="1000" dirty="0">
                  <a:solidFill>
                    <a:srgbClr val="000000"/>
                  </a:solidFill>
                  <a:cs typeface="Arial" panose="020B0604020202020204" pitchFamily="34" charset="0"/>
                </a:endParaRPr>
              </a:p>
            </p:txBody>
          </p:sp>
          <p:sp>
            <p:nvSpPr>
              <p:cNvPr id="62" name="TextBox 61"/>
              <p:cNvSpPr txBox="1"/>
              <p:nvPr/>
            </p:nvSpPr>
            <p:spPr>
              <a:xfrm>
                <a:off x="3364517" y="4679170"/>
                <a:ext cx="2861972" cy="254518"/>
              </a:xfrm>
              <a:prstGeom prst="rect">
                <a:avLst/>
              </a:prstGeom>
              <a:noFill/>
            </p:spPr>
            <p:txBody>
              <a:bodyPr wrap="none" rtlCol="0">
                <a:spAutoFit/>
              </a:bodyPr>
              <a:lstStyle/>
              <a:p>
                <a:pPr algn="ctr" fontAlgn="base">
                  <a:spcBef>
                    <a:spcPct val="0"/>
                  </a:spcBef>
                  <a:spcAft>
                    <a:spcPct val="0"/>
                  </a:spcAft>
                </a:pPr>
                <a:r>
                  <a:rPr lang="en-US" sz="1000" dirty="0" smtClean="0">
                    <a:solidFill>
                      <a:srgbClr val="000000"/>
                    </a:solidFill>
                    <a:cs typeface="Arial" panose="020B0604020202020204" pitchFamily="34" charset="0"/>
                  </a:rPr>
                  <a:t>Time after surgery, years</a:t>
                </a:r>
                <a:endParaRPr lang="en-US" sz="1000" dirty="0">
                  <a:solidFill>
                    <a:srgbClr val="000000"/>
                  </a:solidFill>
                  <a:cs typeface="Arial" panose="020B0604020202020204" pitchFamily="34" charset="0"/>
                </a:endParaRPr>
              </a:p>
            </p:txBody>
          </p:sp>
          <p:sp>
            <p:nvSpPr>
              <p:cNvPr id="63" name="TextBox 62"/>
              <p:cNvSpPr txBox="1"/>
              <p:nvPr/>
            </p:nvSpPr>
            <p:spPr>
              <a:xfrm>
                <a:off x="2112784" y="2306572"/>
                <a:ext cx="638026" cy="222704"/>
              </a:xfrm>
              <a:prstGeom prst="rect">
                <a:avLst/>
              </a:prstGeom>
              <a:noFill/>
            </p:spPr>
            <p:txBody>
              <a:bodyPr wrap="none" rtlCol="0" anchor="ctr" anchorCtr="0">
                <a:spAutoFit/>
              </a:bodyPr>
              <a:lstStyle/>
              <a:p>
                <a:pPr algn="r"/>
                <a:r>
                  <a:rPr lang="en-US" sz="800" dirty="0" smtClean="0">
                    <a:solidFill>
                      <a:srgbClr val="000000"/>
                    </a:solidFill>
                    <a:cs typeface="Arial" panose="020B0604020202020204" pitchFamily="34" charset="0"/>
                  </a:rPr>
                  <a:t>150</a:t>
                </a:r>
                <a:endParaRPr lang="en-US" sz="800" dirty="0">
                  <a:solidFill>
                    <a:srgbClr val="000000"/>
                  </a:solidFill>
                  <a:cs typeface="Arial" panose="020B0604020202020204" pitchFamily="34" charset="0"/>
                </a:endParaRPr>
              </a:p>
            </p:txBody>
          </p:sp>
          <p:sp>
            <p:nvSpPr>
              <p:cNvPr id="64" name="TextBox 63"/>
              <p:cNvSpPr txBox="1"/>
              <p:nvPr/>
            </p:nvSpPr>
            <p:spPr>
              <a:xfrm>
                <a:off x="2112784" y="2949263"/>
                <a:ext cx="638026" cy="222704"/>
              </a:xfrm>
              <a:prstGeom prst="rect">
                <a:avLst/>
              </a:prstGeom>
              <a:noFill/>
            </p:spPr>
            <p:txBody>
              <a:bodyPr wrap="none" rtlCol="0" anchor="ctr" anchorCtr="0">
                <a:spAutoFit/>
              </a:bodyPr>
              <a:lstStyle/>
              <a:p>
                <a:pPr algn="r"/>
                <a:r>
                  <a:rPr lang="en-US" sz="800" dirty="0" smtClean="0">
                    <a:solidFill>
                      <a:srgbClr val="000000"/>
                    </a:solidFill>
                    <a:cs typeface="Arial" panose="020B0604020202020204" pitchFamily="34" charset="0"/>
                  </a:rPr>
                  <a:t>100</a:t>
                </a:r>
                <a:endParaRPr lang="en-US" sz="800" dirty="0">
                  <a:solidFill>
                    <a:srgbClr val="000000"/>
                  </a:solidFill>
                  <a:cs typeface="Arial" panose="020B0604020202020204" pitchFamily="34" charset="0"/>
                </a:endParaRPr>
              </a:p>
            </p:txBody>
          </p:sp>
          <p:sp>
            <p:nvSpPr>
              <p:cNvPr id="65" name="TextBox 64"/>
              <p:cNvSpPr txBox="1"/>
              <p:nvPr/>
            </p:nvSpPr>
            <p:spPr>
              <a:xfrm>
                <a:off x="2318602" y="4246672"/>
                <a:ext cx="432211" cy="222705"/>
              </a:xfrm>
              <a:prstGeom prst="rect">
                <a:avLst/>
              </a:prstGeom>
              <a:noFill/>
            </p:spPr>
            <p:txBody>
              <a:bodyPr wrap="none" rtlCol="0" anchor="ctr" anchorCtr="0">
                <a:spAutoFit/>
              </a:bodyPr>
              <a:lstStyle/>
              <a:p>
                <a:pPr algn="r"/>
                <a:r>
                  <a:rPr lang="en-US" sz="800" dirty="0" smtClean="0">
                    <a:solidFill>
                      <a:srgbClr val="000000"/>
                    </a:solidFill>
                    <a:cs typeface="Arial" panose="020B0604020202020204" pitchFamily="34" charset="0"/>
                  </a:rPr>
                  <a:t>0</a:t>
                </a:r>
                <a:endParaRPr lang="en-US" sz="800" dirty="0">
                  <a:solidFill>
                    <a:srgbClr val="000000"/>
                  </a:solidFill>
                  <a:cs typeface="Arial" panose="020B0604020202020204" pitchFamily="34" charset="0"/>
                </a:endParaRPr>
              </a:p>
            </p:txBody>
          </p:sp>
          <p:sp>
            <p:nvSpPr>
              <p:cNvPr id="66" name="TextBox 65"/>
              <p:cNvSpPr txBox="1"/>
              <p:nvPr/>
            </p:nvSpPr>
            <p:spPr>
              <a:xfrm>
                <a:off x="2505585" y="4522748"/>
                <a:ext cx="432211" cy="222705"/>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0</a:t>
                </a:r>
                <a:endParaRPr lang="en-US" sz="800" dirty="0">
                  <a:solidFill>
                    <a:srgbClr val="000000"/>
                  </a:solidFill>
                  <a:cs typeface="Arial" panose="020B0604020202020204" pitchFamily="34" charset="0"/>
                </a:endParaRPr>
              </a:p>
            </p:txBody>
          </p:sp>
          <p:sp>
            <p:nvSpPr>
              <p:cNvPr id="67" name="TextBox 66"/>
              <p:cNvSpPr txBox="1"/>
              <p:nvPr/>
            </p:nvSpPr>
            <p:spPr>
              <a:xfrm>
                <a:off x="3289270" y="4522748"/>
                <a:ext cx="432211" cy="222705"/>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2</a:t>
                </a:r>
                <a:endParaRPr lang="en-US" sz="800" dirty="0">
                  <a:solidFill>
                    <a:srgbClr val="000000"/>
                  </a:solidFill>
                  <a:cs typeface="Arial" panose="020B0604020202020204" pitchFamily="34" charset="0"/>
                </a:endParaRPr>
              </a:p>
            </p:txBody>
          </p:sp>
          <p:sp>
            <p:nvSpPr>
              <p:cNvPr id="68" name="TextBox 67"/>
              <p:cNvSpPr txBox="1"/>
              <p:nvPr/>
            </p:nvSpPr>
            <p:spPr>
              <a:xfrm>
                <a:off x="3981075" y="4522748"/>
                <a:ext cx="329420" cy="222705"/>
              </a:xfrm>
              <a:prstGeom prst="rect">
                <a:avLst/>
              </a:prstGeom>
              <a:noFill/>
            </p:spPr>
            <p:txBody>
              <a:bodyPr wrap="none" rtlCol="0" anchor="t" anchorCtr="0">
                <a:spAutoFit/>
              </a:bodyPr>
              <a:lstStyle/>
              <a:p>
                <a:pPr algn="ctr"/>
                <a:endParaRPr lang="en-US" sz="800" dirty="0">
                  <a:solidFill>
                    <a:srgbClr val="000000"/>
                  </a:solidFill>
                  <a:cs typeface="Arial" panose="020B0604020202020204" pitchFamily="34" charset="0"/>
                </a:endParaRPr>
              </a:p>
            </p:txBody>
          </p:sp>
          <p:sp>
            <p:nvSpPr>
              <p:cNvPr id="69" name="TextBox 68"/>
              <p:cNvSpPr txBox="1"/>
              <p:nvPr/>
            </p:nvSpPr>
            <p:spPr>
              <a:xfrm>
                <a:off x="4032063" y="4522748"/>
                <a:ext cx="432211" cy="222705"/>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4</a:t>
                </a:r>
                <a:endParaRPr lang="en-US" sz="800" dirty="0">
                  <a:solidFill>
                    <a:srgbClr val="000000"/>
                  </a:solidFill>
                  <a:cs typeface="Arial" panose="020B0604020202020204" pitchFamily="34" charset="0"/>
                </a:endParaRPr>
              </a:p>
            </p:txBody>
          </p:sp>
          <p:sp>
            <p:nvSpPr>
              <p:cNvPr id="70" name="TextBox 69"/>
              <p:cNvSpPr txBox="1"/>
              <p:nvPr/>
            </p:nvSpPr>
            <p:spPr>
              <a:xfrm>
                <a:off x="4769035" y="4522748"/>
                <a:ext cx="432211" cy="222705"/>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6</a:t>
                </a:r>
                <a:endParaRPr lang="en-US" sz="800" dirty="0">
                  <a:solidFill>
                    <a:srgbClr val="000000"/>
                  </a:solidFill>
                  <a:cs typeface="Arial" panose="020B0604020202020204" pitchFamily="34" charset="0"/>
                </a:endParaRPr>
              </a:p>
            </p:txBody>
          </p:sp>
          <p:sp>
            <p:nvSpPr>
              <p:cNvPr id="71" name="TextBox 70"/>
              <p:cNvSpPr txBox="1"/>
              <p:nvPr/>
            </p:nvSpPr>
            <p:spPr>
              <a:xfrm>
                <a:off x="5496852" y="4522748"/>
                <a:ext cx="432211" cy="222705"/>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8</a:t>
                </a:r>
                <a:endParaRPr lang="en-US" sz="800" dirty="0">
                  <a:solidFill>
                    <a:srgbClr val="000000"/>
                  </a:solidFill>
                  <a:cs typeface="Arial" panose="020B0604020202020204" pitchFamily="34" charset="0"/>
                </a:endParaRPr>
              </a:p>
            </p:txBody>
          </p:sp>
          <p:sp>
            <p:nvSpPr>
              <p:cNvPr id="72" name="TextBox 71"/>
              <p:cNvSpPr txBox="1"/>
              <p:nvPr/>
            </p:nvSpPr>
            <p:spPr>
              <a:xfrm>
                <a:off x="6193306" y="4522748"/>
                <a:ext cx="535120" cy="222705"/>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10</a:t>
                </a:r>
                <a:endParaRPr lang="en-US" sz="800" dirty="0">
                  <a:solidFill>
                    <a:srgbClr val="000000"/>
                  </a:solidFill>
                  <a:cs typeface="Arial" panose="020B0604020202020204" pitchFamily="34" charset="0"/>
                </a:endParaRPr>
              </a:p>
            </p:txBody>
          </p:sp>
          <p:sp>
            <p:nvSpPr>
              <p:cNvPr id="73" name="TextBox 72"/>
              <p:cNvSpPr txBox="1"/>
              <p:nvPr/>
            </p:nvSpPr>
            <p:spPr>
              <a:xfrm>
                <a:off x="2214438" y="3575553"/>
                <a:ext cx="535118" cy="222705"/>
              </a:xfrm>
              <a:prstGeom prst="rect">
                <a:avLst/>
              </a:prstGeom>
              <a:noFill/>
            </p:spPr>
            <p:txBody>
              <a:bodyPr wrap="none" rtlCol="0" anchor="ctr" anchorCtr="0">
                <a:spAutoFit/>
              </a:bodyPr>
              <a:lstStyle/>
              <a:p>
                <a:pPr algn="r"/>
                <a:r>
                  <a:rPr lang="en-US" sz="800" dirty="0" smtClean="0">
                    <a:solidFill>
                      <a:srgbClr val="000000"/>
                    </a:solidFill>
                    <a:cs typeface="Arial" panose="020B0604020202020204" pitchFamily="34" charset="0"/>
                  </a:rPr>
                  <a:t>50</a:t>
                </a:r>
                <a:endParaRPr lang="en-US" sz="800" dirty="0">
                  <a:solidFill>
                    <a:srgbClr val="000000"/>
                  </a:solidFill>
                  <a:cs typeface="Arial" panose="020B0604020202020204" pitchFamily="34" charset="0"/>
                </a:endParaRPr>
              </a:p>
            </p:txBody>
          </p:sp>
        </p:grpSp>
        <p:cxnSp>
          <p:nvCxnSpPr>
            <p:cNvPr id="53" name="Straight Connector 52"/>
            <p:cNvCxnSpPr/>
            <p:nvPr/>
          </p:nvCxnSpPr>
          <p:spPr>
            <a:xfrm>
              <a:off x="3388785" y="3000316"/>
              <a:ext cx="122646" cy="0"/>
            </a:xfrm>
            <a:prstGeom prst="line">
              <a:avLst/>
            </a:pr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54" name="Straight Connector 53"/>
            <p:cNvCxnSpPr/>
            <p:nvPr/>
          </p:nvCxnSpPr>
          <p:spPr>
            <a:xfrm>
              <a:off x="3388785" y="3129788"/>
              <a:ext cx="122646" cy="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cxnSp>
        <p:sp>
          <p:nvSpPr>
            <p:cNvPr id="55" name="TextBox 54"/>
            <p:cNvSpPr txBox="1"/>
            <p:nvPr/>
          </p:nvSpPr>
          <p:spPr>
            <a:xfrm>
              <a:off x="3473694" y="2892898"/>
              <a:ext cx="1407758" cy="338554"/>
            </a:xfrm>
            <a:prstGeom prst="rect">
              <a:avLst/>
            </a:prstGeom>
            <a:noFill/>
          </p:spPr>
          <p:txBody>
            <a:bodyPr wrap="none" rtlCol="0">
              <a:spAutoFit/>
            </a:bodyPr>
            <a:lstStyle/>
            <a:p>
              <a:r>
                <a:rPr lang="en-US" sz="800" dirty="0" smtClean="0"/>
                <a:t>Rate of local recurrence</a:t>
              </a:r>
            </a:p>
            <a:p>
              <a:r>
                <a:rPr lang="en-US" sz="800" dirty="0" smtClean="0"/>
                <a:t>Rate of distant metastases</a:t>
              </a:r>
              <a:endParaRPr lang="en-US" sz="800" dirty="0"/>
            </a:p>
          </p:txBody>
        </p:sp>
        <p:sp>
          <p:nvSpPr>
            <p:cNvPr id="56" name="Freeform 4"/>
            <p:cNvSpPr>
              <a:spLocks/>
            </p:cNvSpPr>
            <p:nvPr/>
          </p:nvSpPr>
          <p:spPr bwMode="auto">
            <a:xfrm>
              <a:off x="2842395" y="2592529"/>
              <a:ext cx="2052637" cy="1509713"/>
            </a:xfrm>
            <a:custGeom>
              <a:avLst/>
              <a:gdLst>
                <a:gd name="T0" fmla="*/ 18 w 1293"/>
                <a:gd name="T1" fmla="*/ 840 h 951"/>
                <a:gd name="T2" fmla="*/ 57 w 1293"/>
                <a:gd name="T3" fmla="*/ 45 h 951"/>
                <a:gd name="T4" fmla="*/ 411 w 1293"/>
                <a:gd name="T5" fmla="*/ 792 h 951"/>
                <a:gd name="T6" fmla="*/ 1113 w 1293"/>
                <a:gd name="T7" fmla="*/ 939 h 951"/>
                <a:gd name="T8" fmla="*/ 1293 w 1293"/>
                <a:gd name="T9" fmla="*/ 945 h 951"/>
              </a:gdLst>
              <a:ahLst/>
              <a:cxnLst>
                <a:cxn ang="0">
                  <a:pos x="T0" y="T1"/>
                </a:cxn>
                <a:cxn ang="0">
                  <a:pos x="T2" y="T3"/>
                </a:cxn>
                <a:cxn ang="0">
                  <a:pos x="T4" y="T5"/>
                </a:cxn>
                <a:cxn ang="0">
                  <a:pos x="T6" y="T7"/>
                </a:cxn>
                <a:cxn ang="0">
                  <a:pos x="T8" y="T9"/>
                </a:cxn>
              </a:cxnLst>
              <a:rect l="0" t="0" r="r" b="b"/>
              <a:pathLst>
                <a:path w="1293" h="951">
                  <a:moveTo>
                    <a:pt x="18" y="840"/>
                  </a:moveTo>
                  <a:cubicBezTo>
                    <a:pt x="24" y="708"/>
                    <a:pt x="0" y="0"/>
                    <a:pt x="57" y="45"/>
                  </a:cubicBezTo>
                  <a:cubicBezTo>
                    <a:pt x="114" y="90"/>
                    <a:pt x="150" y="606"/>
                    <a:pt x="411" y="792"/>
                  </a:cubicBezTo>
                  <a:cubicBezTo>
                    <a:pt x="588" y="939"/>
                    <a:pt x="969" y="927"/>
                    <a:pt x="1113" y="939"/>
                  </a:cubicBezTo>
                  <a:cubicBezTo>
                    <a:pt x="1257" y="951"/>
                    <a:pt x="1256" y="944"/>
                    <a:pt x="1293" y="945"/>
                  </a:cubicBezTo>
                </a:path>
              </a:pathLst>
            </a:custGeom>
            <a:noFill/>
            <a:ln w="19050">
              <a:solidFill>
                <a:srgbClr val="62C4E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5"/>
            <p:cNvSpPr>
              <a:spLocks/>
            </p:cNvSpPr>
            <p:nvPr/>
          </p:nvSpPr>
          <p:spPr bwMode="auto">
            <a:xfrm>
              <a:off x="2875732" y="3135454"/>
              <a:ext cx="2024063" cy="1042988"/>
            </a:xfrm>
            <a:custGeom>
              <a:avLst/>
              <a:gdLst>
                <a:gd name="T0" fmla="*/ 0 w 1275"/>
                <a:gd name="T1" fmla="*/ 657 h 657"/>
                <a:gd name="T2" fmla="*/ 45 w 1275"/>
                <a:gd name="T3" fmla="*/ 30 h 657"/>
                <a:gd name="T4" fmla="*/ 231 w 1275"/>
                <a:gd name="T5" fmla="*/ 474 h 657"/>
                <a:gd name="T6" fmla="*/ 1275 w 1275"/>
                <a:gd name="T7" fmla="*/ 543 h 657"/>
              </a:gdLst>
              <a:ahLst/>
              <a:cxnLst>
                <a:cxn ang="0">
                  <a:pos x="T0" y="T1"/>
                </a:cxn>
                <a:cxn ang="0">
                  <a:pos x="T2" y="T3"/>
                </a:cxn>
                <a:cxn ang="0">
                  <a:pos x="T4" y="T5"/>
                </a:cxn>
                <a:cxn ang="0">
                  <a:pos x="T6" y="T7"/>
                </a:cxn>
              </a:cxnLst>
              <a:rect l="0" t="0" r="r" b="b"/>
              <a:pathLst>
                <a:path w="1275" h="657">
                  <a:moveTo>
                    <a:pt x="0" y="657"/>
                  </a:moveTo>
                  <a:cubicBezTo>
                    <a:pt x="0" y="657"/>
                    <a:pt x="7" y="60"/>
                    <a:pt x="45" y="30"/>
                  </a:cubicBezTo>
                  <a:cubicBezTo>
                    <a:pt x="83" y="0"/>
                    <a:pt x="87" y="420"/>
                    <a:pt x="231" y="474"/>
                  </a:cubicBezTo>
                  <a:cubicBezTo>
                    <a:pt x="375" y="528"/>
                    <a:pt x="1058" y="529"/>
                    <a:pt x="1275" y="543"/>
                  </a:cubicBezTo>
                </a:path>
              </a:pathLst>
            </a:cu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5" name="Group 84"/>
          <p:cNvGrpSpPr/>
          <p:nvPr/>
        </p:nvGrpSpPr>
        <p:grpSpPr>
          <a:xfrm>
            <a:off x="5070304" y="2601750"/>
            <a:ext cx="4068033" cy="2486846"/>
            <a:chOff x="4997734" y="2210202"/>
            <a:chExt cx="4068033" cy="2486846"/>
          </a:xfrm>
        </p:grpSpPr>
        <p:grpSp>
          <p:nvGrpSpPr>
            <p:cNvPr id="86" name="Group 85"/>
            <p:cNvGrpSpPr/>
            <p:nvPr/>
          </p:nvGrpSpPr>
          <p:grpSpPr>
            <a:xfrm>
              <a:off x="4997734" y="2210202"/>
              <a:ext cx="4068033" cy="2486846"/>
              <a:chOff x="2548975" y="2215419"/>
              <a:chExt cx="2466984" cy="2550539"/>
            </a:xfrm>
          </p:grpSpPr>
          <p:grpSp>
            <p:nvGrpSpPr>
              <p:cNvPr id="93" name="Group 92"/>
              <p:cNvGrpSpPr/>
              <p:nvPr/>
            </p:nvGrpSpPr>
            <p:grpSpPr>
              <a:xfrm>
                <a:off x="2548975" y="2215419"/>
                <a:ext cx="2466984" cy="2550539"/>
                <a:chOff x="2223903" y="2303720"/>
                <a:chExt cx="4399218" cy="2636487"/>
              </a:xfrm>
            </p:grpSpPr>
            <p:grpSp>
              <p:nvGrpSpPr>
                <p:cNvPr id="99" name="Group 98"/>
                <p:cNvGrpSpPr/>
                <p:nvPr/>
              </p:nvGrpSpPr>
              <p:grpSpPr>
                <a:xfrm>
                  <a:off x="2613371" y="2396466"/>
                  <a:ext cx="3902932" cy="2171699"/>
                  <a:chOff x="835363" y="2448720"/>
                  <a:chExt cx="3902932" cy="2171699"/>
                </a:xfrm>
              </p:grpSpPr>
              <p:sp>
                <p:nvSpPr>
                  <p:cNvPr id="113" name="Freeform 112"/>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14" name="Line 6"/>
                  <p:cNvSpPr>
                    <a:spLocks noChangeShapeType="1"/>
                  </p:cNvSpPr>
                  <p:nvPr/>
                </p:nvSpPr>
                <p:spPr bwMode="auto">
                  <a:xfrm>
                    <a:off x="836615" y="2472400"/>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15" name="Line 8"/>
                  <p:cNvSpPr>
                    <a:spLocks noChangeShapeType="1"/>
                  </p:cNvSpPr>
                  <p:nvPr/>
                </p:nvSpPr>
                <p:spPr bwMode="auto">
                  <a:xfrm>
                    <a:off x="836615" y="311372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16"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17" name="Line 12"/>
                  <p:cNvSpPr>
                    <a:spLocks noChangeShapeType="1"/>
                  </p:cNvSpPr>
                  <p:nvPr/>
                </p:nvSpPr>
                <p:spPr bwMode="auto">
                  <a:xfrm>
                    <a:off x="320139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18" name="Line 13"/>
                  <p:cNvSpPr>
                    <a:spLocks noChangeShapeType="1"/>
                  </p:cNvSpPr>
                  <p:nvPr/>
                </p:nvSpPr>
                <p:spPr bwMode="auto">
                  <a:xfrm>
                    <a:off x="247389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19" name="Line 14"/>
                  <p:cNvSpPr>
                    <a:spLocks noChangeShapeType="1"/>
                  </p:cNvSpPr>
                  <p:nvPr/>
                </p:nvSpPr>
                <p:spPr bwMode="auto">
                  <a:xfrm>
                    <a:off x="393637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20" name="Line 17"/>
                  <p:cNvSpPr>
                    <a:spLocks noChangeShapeType="1"/>
                  </p:cNvSpPr>
                  <p:nvPr/>
                </p:nvSpPr>
                <p:spPr bwMode="auto">
                  <a:xfrm>
                    <a:off x="4679819"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21" name="Line 19"/>
                  <p:cNvSpPr>
                    <a:spLocks noChangeShapeType="1"/>
                  </p:cNvSpPr>
                  <p:nvPr/>
                </p:nvSpPr>
                <p:spPr bwMode="auto">
                  <a:xfrm>
                    <a:off x="172553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22" name="Line 21"/>
                  <p:cNvSpPr>
                    <a:spLocks noChangeShapeType="1"/>
                  </p:cNvSpPr>
                  <p:nvPr/>
                </p:nvSpPr>
                <p:spPr bwMode="auto">
                  <a:xfrm>
                    <a:off x="93882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cs typeface="Arial" panose="020B0604020202020204" pitchFamily="34" charset="0"/>
                    </a:endParaRPr>
                  </a:p>
                </p:txBody>
              </p:sp>
              <p:sp>
                <p:nvSpPr>
                  <p:cNvPr id="123" name="Line 9"/>
                  <p:cNvSpPr>
                    <a:spLocks noChangeShapeType="1"/>
                  </p:cNvSpPr>
                  <p:nvPr/>
                </p:nvSpPr>
                <p:spPr bwMode="auto">
                  <a:xfrm>
                    <a:off x="835363" y="374020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grpSp>
            <p:sp>
              <p:nvSpPr>
                <p:cNvPr id="100" name="TextBox 99"/>
                <p:cNvSpPr txBox="1"/>
                <p:nvPr/>
              </p:nvSpPr>
              <p:spPr>
                <a:xfrm rot="16200000">
                  <a:off x="1285356" y="3309121"/>
                  <a:ext cx="2143360" cy="266266"/>
                </a:xfrm>
                <a:prstGeom prst="rect">
                  <a:avLst/>
                </a:prstGeom>
                <a:noFill/>
              </p:spPr>
              <p:txBody>
                <a:bodyPr wrap="none" rtlCol="0">
                  <a:spAutoFit/>
                </a:bodyPr>
                <a:lstStyle/>
                <a:p>
                  <a:pPr algn="ctr" fontAlgn="base">
                    <a:spcBef>
                      <a:spcPct val="0"/>
                    </a:spcBef>
                    <a:spcAft>
                      <a:spcPct val="0"/>
                    </a:spcAft>
                  </a:pPr>
                  <a:r>
                    <a:rPr lang="en-US" sz="1000" dirty="0" smtClean="0">
                      <a:solidFill>
                        <a:srgbClr val="000000"/>
                      </a:solidFill>
                      <a:cs typeface="Arial" panose="020B0604020202020204" pitchFamily="34" charset="0"/>
                    </a:rPr>
                    <a:t>Subsequent 4-month DM risk, %</a:t>
                  </a:r>
                  <a:endParaRPr lang="en-US" sz="1000" dirty="0">
                    <a:solidFill>
                      <a:srgbClr val="000000"/>
                    </a:solidFill>
                    <a:cs typeface="Arial" panose="020B0604020202020204" pitchFamily="34" charset="0"/>
                  </a:endParaRPr>
                </a:p>
              </p:txBody>
            </p:sp>
            <p:sp>
              <p:nvSpPr>
                <p:cNvPr id="101" name="TextBox 100"/>
                <p:cNvSpPr txBox="1"/>
                <p:nvPr/>
              </p:nvSpPr>
              <p:spPr>
                <a:xfrm>
                  <a:off x="3781209" y="4679170"/>
                  <a:ext cx="1735588" cy="261037"/>
                </a:xfrm>
                <a:prstGeom prst="rect">
                  <a:avLst/>
                </a:prstGeom>
                <a:noFill/>
              </p:spPr>
              <p:txBody>
                <a:bodyPr wrap="none" rtlCol="0">
                  <a:spAutoFit/>
                </a:bodyPr>
                <a:lstStyle/>
                <a:p>
                  <a:pPr algn="ctr" fontAlgn="base">
                    <a:spcBef>
                      <a:spcPct val="0"/>
                    </a:spcBef>
                    <a:spcAft>
                      <a:spcPct val="0"/>
                    </a:spcAft>
                  </a:pPr>
                  <a:r>
                    <a:rPr lang="en-US" sz="1000" dirty="0" smtClean="0">
                      <a:solidFill>
                        <a:srgbClr val="000000"/>
                      </a:solidFill>
                      <a:cs typeface="Arial" panose="020B0604020202020204" pitchFamily="34" charset="0"/>
                    </a:rPr>
                    <a:t>Time after surgery, years</a:t>
                  </a:r>
                  <a:endParaRPr lang="en-US" sz="1000" dirty="0">
                    <a:solidFill>
                      <a:srgbClr val="000000"/>
                    </a:solidFill>
                    <a:cs typeface="Arial" panose="020B0604020202020204" pitchFamily="34" charset="0"/>
                  </a:endParaRPr>
                </a:p>
              </p:txBody>
            </p:sp>
            <p:sp>
              <p:nvSpPr>
                <p:cNvPr id="102" name="TextBox 101"/>
                <p:cNvSpPr txBox="1"/>
                <p:nvPr/>
              </p:nvSpPr>
              <p:spPr>
                <a:xfrm>
                  <a:off x="2347429" y="2303720"/>
                  <a:ext cx="324512" cy="228408"/>
                </a:xfrm>
                <a:prstGeom prst="rect">
                  <a:avLst/>
                </a:prstGeom>
                <a:noFill/>
              </p:spPr>
              <p:txBody>
                <a:bodyPr wrap="none" rtlCol="0" anchor="ctr" anchorCtr="0">
                  <a:spAutoFit/>
                </a:bodyPr>
                <a:lstStyle/>
                <a:p>
                  <a:pPr algn="r"/>
                  <a:r>
                    <a:rPr lang="en-US" sz="800" dirty="0" smtClean="0">
                      <a:solidFill>
                        <a:srgbClr val="000000"/>
                      </a:solidFill>
                      <a:cs typeface="Arial" panose="020B0604020202020204" pitchFamily="34" charset="0"/>
                    </a:rPr>
                    <a:t>15</a:t>
                  </a:r>
                  <a:endParaRPr lang="en-US" sz="800" dirty="0">
                    <a:solidFill>
                      <a:srgbClr val="000000"/>
                    </a:solidFill>
                    <a:cs typeface="Arial" panose="020B0604020202020204" pitchFamily="34" charset="0"/>
                  </a:endParaRPr>
                </a:p>
              </p:txBody>
            </p:sp>
            <p:sp>
              <p:nvSpPr>
                <p:cNvPr id="103" name="TextBox 102"/>
                <p:cNvSpPr txBox="1"/>
                <p:nvPr/>
              </p:nvSpPr>
              <p:spPr>
                <a:xfrm>
                  <a:off x="2347429" y="2946411"/>
                  <a:ext cx="324512" cy="228408"/>
                </a:xfrm>
                <a:prstGeom prst="rect">
                  <a:avLst/>
                </a:prstGeom>
                <a:noFill/>
              </p:spPr>
              <p:txBody>
                <a:bodyPr wrap="none" rtlCol="0" anchor="ctr" anchorCtr="0">
                  <a:spAutoFit/>
                </a:bodyPr>
                <a:lstStyle/>
                <a:p>
                  <a:pPr algn="r"/>
                  <a:r>
                    <a:rPr lang="en-US" sz="800" dirty="0" smtClean="0">
                      <a:solidFill>
                        <a:srgbClr val="000000"/>
                      </a:solidFill>
                      <a:cs typeface="Arial" panose="020B0604020202020204" pitchFamily="34" charset="0"/>
                    </a:rPr>
                    <a:t>10</a:t>
                  </a:r>
                  <a:endParaRPr lang="en-US" sz="800" dirty="0">
                    <a:solidFill>
                      <a:srgbClr val="000000"/>
                    </a:solidFill>
                    <a:cs typeface="Arial" panose="020B0604020202020204" pitchFamily="34" charset="0"/>
                  </a:endParaRPr>
                </a:p>
              </p:txBody>
            </p:sp>
            <p:sp>
              <p:nvSpPr>
                <p:cNvPr id="104" name="TextBox 103"/>
                <p:cNvSpPr txBox="1"/>
                <p:nvPr/>
              </p:nvSpPr>
              <p:spPr>
                <a:xfrm>
                  <a:off x="2409840" y="4243822"/>
                  <a:ext cx="262106" cy="228408"/>
                </a:xfrm>
                <a:prstGeom prst="rect">
                  <a:avLst/>
                </a:prstGeom>
                <a:noFill/>
              </p:spPr>
              <p:txBody>
                <a:bodyPr wrap="none" rtlCol="0" anchor="ctr" anchorCtr="0">
                  <a:spAutoFit/>
                </a:bodyPr>
                <a:lstStyle/>
                <a:p>
                  <a:pPr algn="r"/>
                  <a:r>
                    <a:rPr lang="en-US" sz="800" dirty="0" smtClean="0">
                      <a:solidFill>
                        <a:srgbClr val="000000"/>
                      </a:solidFill>
                      <a:cs typeface="Arial" panose="020B0604020202020204" pitchFamily="34" charset="0"/>
                    </a:rPr>
                    <a:t>0</a:t>
                  </a:r>
                  <a:endParaRPr lang="en-US" sz="800" dirty="0">
                    <a:solidFill>
                      <a:srgbClr val="000000"/>
                    </a:solidFill>
                    <a:cs typeface="Arial" panose="020B0604020202020204" pitchFamily="34" charset="0"/>
                  </a:endParaRPr>
                </a:p>
              </p:txBody>
            </p:sp>
            <p:sp>
              <p:nvSpPr>
                <p:cNvPr id="105" name="TextBox 104"/>
                <p:cNvSpPr txBox="1"/>
                <p:nvPr/>
              </p:nvSpPr>
              <p:spPr>
                <a:xfrm>
                  <a:off x="2590637" y="4522748"/>
                  <a:ext cx="262106" cy="228408"/>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0</a:t>
                  </a:r>
                  <a:endParaRPr lang="en-US" sz="800" dirty="0">
                    <a:solidFill>
                      <a:srgbClr val="000000"/>
                    </a:solidFill>
                    <a:cs typeface="Arial" panose="020B0604020202020204" pitchFamily="34" charset="0"/>
                  </a:endParaRPr>
                </a:p>
              </p:txBody>
            </p:sp>
            <p:sp>
              <p:nvSpPr>
                <p:cNvPr id="106" name="TextBox 105"/>
                <p:cNvSpPr txBox="1"/>
                <p:nvPr/>
              </p:nvSpPr>
              <p:spPr>
                <a:xfrm>
                  <a:off x="3374322" y="4522748"/>
                  <a:ext cx="262106" cy="228408"/>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2</a:t>
                  </a:r>
                  <a:endParaRPr lang="en-US" sz="800" dirty="0">
                    <a:solidFill>
                      <a:srgbClr val="000000"/>
                    </a:solidFill>
                    <a:cs typeface="Arial" panose="020B0604020202020204" pitchFamily="34" charset="0"/>
                  </a:endParaRPr>
                </a:p>
              </p:txBody>
            </p:sp>
            <p:sp>
              <p:nvSpPr>
                <p:cNvPr id="107" name="TextBox 106"/>
                <p:cNvSpPr txBox="1"/>
                <p:nvPr/>
              </p:nvSpPr>
              <p:spPr>
                <a:xfrm>
                  <a:off x="4045899" y="4522748"/>
                  <a:ext cx="199770" cy="228408"/>
                </a:xfrm>
                <a:prstGeom prst="rect">
                  <a:avLst/>
                </a:prstGeom>
                <a:noFill/>
              </p:spPr>
              <p:txBody>
                <a:bodyPr wrap="none" rtlCol="0" anchor="t" anchorCtr="0">
                  <a:spAutoFit/>
                </a:bodyPr>
                <a:lstStyle/>
                <a:p>
                  <a:pPr algn="ctr"/>
                  <a:endParaRPr lang="en-US" sz="800" dirty="0">
                    <a:solidFill>
                      <a:srgbClr val="000000"/>
                    </a:solidFill>
                    <a:cs typeface="Arial" panose="020B0604020202020204" pitchFamily="34" charset="0"/>
                  </a:endParaRPr>
                </a:p>
              </p:txBody>
            </p:sp>
            <p:sp>
              <p:nvSpPr>
                <p:cNvPr id="108" name="TextBox 107"/>
                <p:cNvSpPr txBox="1"/>
                <p:nvPr/>
              </p:nvSpPr>
              <p:spPr>
                <a:xfrm>
                  <a:off x="4117115" y="4522748"/>
                  <a:ext cx="262106" cy="228408"/>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4</a:t>
                  </a:r>
                  <a:endParaRPr lang="en-US" sz="800" dirty="0">
                    <a:solidFill>
                      <a:srgbClr val="000000"/>
                    </a:solidFill>
                    <a:cs typeface="Arial" panose="020B0604020202020204" pitchFamily="34" charset="0"/>
                  </a:endParaRPr>
                </a:p>
              </p:txBody>
            </p:sp>
            <p:sp>
              <p:nvSpPr>
                <p:cNvPr id="109" name="TextBox 108"/>
                <p:cNvSpPr txBox="1"/>
                <p:nvPr/>
              </p:nvSpPr>
              <p:spPr>
                <a:xfrm>
                  <a:off x="4854087" y="4522748"/>
                  <a:ext cx="262106" cy="228408"/>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6</a:t>
                  </a:r>
                  <a:endParaRPr lang="en-US" sz="800" dirty="0">
                    <a:solidFill>
                      <a:srgbClr val="000000"/>
                    </a:solidFill>
                    <a:cs typeface="Arial" panose="020B0604020202020204" pitchFamily="34" charset="0"/>
                  </a:endParaRPr>
                </a:p>
              </p:txBody>
            </p:sp>
            <p:sp>
              <p:nvSpPr>
                <p:cNvPr id="110" name="TextBox 109"/>
                <p:cNvSpPr txBox="1"/>
                <p:nvPr/>
              </p:nvSpPr>
              <p:spPr>
                <a:xfrm>
                  <a:off x="5581904" y="4522748"/>
                  <a:ext cx="262106" cy="228408"/>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8</a:t>
                  </a:r>
                  <a:endParaRPr lang="en-US" sz="800" dirty="0">
                    <a:solidFill>
                      <a:srgbClr val="000000"/>
                    </a:solidFill>
                    <a:cs typeface="Arial" panose="020B0604020202020204" pitchFamily="34" charset="0"/>
                  </a:endParaRPr>
                </a:p>
              </p:txBody>
            </p:sp>
            <p:sp>
              <p:nvSpPr>
                <p:cNvPr id="111" name="TextBox 110"/>
                <p:cNvSpPr txBox="1"/>
                <p:nvPr/>
              </p:nvSpPr>
              <p:spPr>
                <a:xfrm>
                  <a:off x="6298609" y="4522748"/>
                  <a:ext cx="324512" cy="228408"/>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10</a:t>
                  </a:r>
                  <a:endParaRPr lang="en-US" sz="800" dirty="0">
                    <a:solidFill>
                      <a:srgbClr val="000000"/>
                    </a:solidFill>
                    <a:cs typeface="Arial" panose="020B0604020202020204" pitchFamily="34" charset="0"/>
                  </a:endParaRPr>
                </a:p>
              </p:txBody>
            </p:sp>
            <p:sp>
              <p:nvSpPr>
                <p:cNvPr id="112" name="TextBox 111"/>
                <p:cNvSpPr txBox="1"/>
                <p:nvPr/>
              </p:nvSpPr>
              <p:spPr>
                <a:xfrm>
                  <a:off x="2408583" y="3572701"/>
                  <a:ext cx="262106" cy="228408"/>
                </a:xfrm>
                <a:prstGeom prst="rect">
                  <a:avLst/>
                </a:prstGeom>
                <a:noFill/>
              </p:spPr>
              <p:txBody>
                <a:bodyPr wrap="none" rtlCol="0" anchor="ctr" anchorCtr="0">
                  <a:spAutoFit/>
                </a:bodyPr>
                <a:lstStyle/>
                <a:p>
                  <a:pPr algn="r"/>
                  <a:r>
                    <a:rPr lang="en-US" sz="800" dirty="0" smtClean="0">
                      <a:solidFill>
                        <a:srgbClr val="000000"/>
                      </a:solidFill>
                      <a:cs typeface="Arial" panose="020B0604020202020204" pitchFamily="34" charset="0"/>
                    </a:rPr>
                    <a:t>5</a:t>
                  </a:r>
                  <a:endParaRPr lang="en-US" sz="800" dirty="0">
                    <a:solidFill>
                      <a:srgbClr val="000000"/>
                    </a:solidFill>
                    <a:cs typeface="Arial" panose="020B0604020202020204" pitchFamily="34" charset="0"/>
                  </a:endParaRPr>
                </a:p>
              </p:txBody>
            </p:sp>
          </p:grpSp>
          <p:cxnSp>
            <p:nvCxnSpPr>
              <p:cNvPr id="94" name="Straight Connector 93"/>
              <p:cNvCxnSpPr/>
              <p:nvPr/>
            </p:nvCxnSpPr>
            <p:spPr>
              <a:xfrm>
                <a:off x="3388786" y="3005468"/>
                <a:ext cx="122646" cy="0"/>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95" name="Straight Connector 94"/>
              <p:cNvCxnSpPr/>
              <p:nvPr/>
            </p:nvCxnSpPr>
            <p:spPr>
              <a:xfrm>
                <a:off x="3388786" y="3253452"/>
                <a:ext cx="122646" cy="0"/>
              </a:xfrm>
              <a:prstGeom prst="line">
                <a:avLst/>
              </a:prstGeom>
              <a:noFill/>
              <a:ln w="19050">
                <a:solidFill>
                  <a:srgbClr val="62C4EE"/>
                </a:solidFill>
                <a:prstDash val="solid"/>
                <a:round/>
                <a:headEnd/>
                <a:tailEnd/>
              </a:ln>
              <a:extLst>
                <a:ext uri="{909E8E84-426E-40DD-AFC4-6F175D3DCCD1}">
                  <a14:hiddenFill xmlns:a14="http://schemas.microsoft.com/office/drawing/2010/main">
                    <a:solidFill>
                      <a:srgbClr val="FFFFFF"/>
                    </a:solidFill>
                  </a14:hiddenFill>
                </a:ext>
              </a:extLst>
            </p:spPr>
          </p:cxnSp>
          <p:sp>
            <p:nvSpPr>
              <p:cNvPr id="96" name="TextBox 95"/>
              <p:cNvSpPr txBox="1"/>
              <p:nvPr/>
            </p:nvSpPr>
            <p:spPr>
              <a:xfrm>
                <a:off x="3473694" y="2892898"/>
                <a:ext cx="195589" cy="599752"/>
              </a:xfrm>
              <a:prstGeom prst="rect">
                <a:avLst/>
              </a:prstGeom>
              <a:noFill/>
            </p:spPr>
            <p:txBody>
              <a:bodyPr wrap="none" rtlCol="0">
                <a:spAutoFit/>
              </a:bodyPr>
              <a:lstStyle/>
              <a:p>
                <a:r>
                  <a:rPr lang="en-US" sz="800" dirty="0" smtClean="0"/>
                  <a:t>Q4</a:t>
                </a:r>
              </a:p>
              <a:p>
                <a:r>
                  <a:rPr lang="en-US" sz="800" dirty="0" smtClean="0"/>
                  <a:t>Q3</a:t>
                </a:r>
              </a:p>
              <a:p>
                <a:r>
                  <a:rPr lang="en-US" sz="800" dirty="0" smtClean="0"/>
                  <a:t>Q2</a:t>
                </a:r>
              </a:p>
              <a:p>
                <a:r>
                  <a:rPr lang="en-US" sz="800" dirty="0" smtClean="0"/>
                  <a:t>Q1</a:t>
                </a:r>
                <a:endParaRPr lang="en-US" sz="800" dirty="0"/>
              </a:p>
            </p:txBody>
          </p:sp>
          <p:cxnSp>
            <p:nvCxnSpPr>
              <p:cNvPr id="97" name="Straight Connector 96"/>
              <p:cNvCxnSpPr/>
              <p:nvPr/>
            </p:nvCxnSpPr>
            <p:spPr>
              <a:xfrm>
                <a:off x="3388786" y="3128591"/>
                <a:ext cx="122646" cy="0"/>
              </a:xfrm>
              <a:prstGeom prst="line">
                <a:avLst/>
              </a:prstGeom>
              <a:noFill/>
              <a:ln w="19050">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98" name="Straight Connector 97"/>
              <p:cNvCxnSpPr/>
              <p:nvPr/>
            </p:nvCxnSpPr>
            <p:spPr>
              <a:xfrm>
                <a:off x="3388786" y="3381728"/>
                <a:ext cx="122646" cy="0"/>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cxnSp>
        </p:grpSp>
        <p:cxnSp>
          <p:nvCxnSpPr>
            <p:cNvPr id="87" name="Straight Connector 86"/>
            <p:cNvCxnSpPr/>
            <p:nvPr/>
          </p:nvCxnSpPr>
          <p:spPr>
            <a:xfrm>
              <a:off x="5434138" y="3777907"/>
              <a:ext cx="3489200" cy="0"/>
            </a:xfrm>
            <a:prstGeom prst="line">
              <a:avLst/>
            </a:prstGeom>
            <a:ln w="25400">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5434138" y="3962023"/>
              <a:ext cx="3489200" cy="0"/>
            </a:xfrm>
            <a:prstGeom prst="line">
              <a:avLst/>
            </a:prstGeom>
            <a:ln w="25400">
              <a:solidFill>
                <a:srgbClr val="000000"/>
              </a:solidFill>
              <a:prstDash val="sysDash"/>
            </a:ln>
          </p:spPr>
          <p:style>
            <a:lnRef idx="1">
              <a:schemeClr val="accent1"/>
            </a:lnRef>
            <a:fillRef idx="0">
              <a:schemeClr val="accent1"/>
            </a:fillRef>
            <a:effectRef idx="0">
              <a:schemeClr val="accent1"/>
            </a:effectRef>
            <a:fontRef idx="minor">
              <a:schemeClr val="tx1"/>
            </a:fontRef>
          </p:style>
        </p:cxnSp>
        <p:sp>
          <p:nvSpPr>
            <p:cNvPr id="89" name="Freeform 6"/>
            <p:cNvSpPr>
              <a:spLocks/>
            </p:cNvSpPr>
            <p:nvPr/>
          </p:nvSpPr>
          <p:spPr bwMode="auto">
            <a:xfrm>
              <a:off x="5501388" y="2570243"/>
              <a:ext cx="3406775" cy="1568672"/>
            </a:xfrm>
            <a:custGeom>
              <a:avLst/>
              <a:gdLst>
                <a:gd name="T0" fmla="*/ 0 w 2146"/>
                <a:gd name="T1" fmla="*/ 531 h 1075"/>
                <a:gd name="T2" fmla="*/ 40 w 2146"/>
                <a:gd name="T3" fmla="*/ 83 h 1075"/>
                <a:gd name="T4" fmla="*/ 236 w 2146"/>
                <a:gd name="T5" fmla="*/ 1027 h 1075"/>
                <a:gd name="T6" fmla="*/ 480 w 2146"/>
                <a:gd name="T7" fmla="*/ 1031 h 1075"/>
                <a:gd name="T8" fmla="*/ 2146 w 2146"/>
                <a:gd name="T9" fmla="*/ 1061 h 1075"/>
                <a:gd name="connsiteX0" fmla="*/ 0 w 10000"/>
                <a:gd name="connsiteY0" fmla="*/ 4262 h 9192"/>
                <a:gd name="connsiteX1" fmla="*/ 186 w 10000"/>
                <a:gd name="connsiteY1" fmla="*/ 94 h 9192"/>
                <a:gd name="connsiteX2" fmla="*/ 1100 w 10000"/>
                <a:gd name="connsiteY2" fmla="*/ 8875 h 9192"/>
                <a:gd name="connsiteX3" fmla="*/ 2237 w 10000"/>
                <a:gd name="connsiteY3" fmla="*/ 8913 h 9192"/>
                <a:gd name="connsiteX4" fmla="*/ 10000 w 10000"/>
                <a:gd name="connsiteY4" fmla="*/ 9192 h 9192"/>
                <a:gd name="connsiteX0" fmla="*/ 0 w 10000"/>
                <a:gd name="connsiteY0" fmla="*/ 4637 h 10000"/>
                <a:gd name="connsiteX1" fmla="*/ 186 w 10000"/>
                <a:gd name="connsiteY1" fmla="*/ 102 h 10000"/>
                <a:gd name="connsiteX2" fmla="*/ 1100 w 10000"/>
                <a:gd name="connsiteY2" fmla="*/ 9655 h 10000"/>
                <a:gd name="connsiteX3" fmla="*/ 2237 w 10000"/>
                <a:gd name="connsiteY3" fmla="*/ 9696 h 10000"/>
                <a:gd name="connsiteX4" fmla="*/ 10000 w 10000"/>
                <a:gd name="connsiteY4" fmla="*/ 10000 h 10000"/>
                <a:gd name="connsiteX0" fmla="*/ 0 w 10000"/>
                <a:gd name="connsiteY0" fmla="*/ 4637 h 10000"/>
                <a:gd name="connsiteX1" fmla="*/ 186 w 10000"/>
                <a:gd name="connsiteY1" fmla="*/ 102 h 10000"/>
                <a:gd name="connsiteX2" fmla="*/ 1100 w 10000"/>
                <a:gd name="connsiteY2" fmla="*/ 9655 h 10000"/>
                <a:gd name="connsiteX3" fmla="*/ 2237 w 10000"/>
                <a:gd name="connsiteY3" fmla="*/ 9696 h 10000"/>
                <a:gd name="connsiteX4" fmla="*/ 10000 w 10000"/>
                <a:gd name="connsiteY4" fmla="*/ 10000 h 10000"/>
                <a:gd name="connsiteX0" fmla="*/ 0 w 10000"/>
                <a:gd name="connsiteY0" fmla="*/ 4637 h 10000"/>
                <a:gd name="connsiteX1" fmla="*/ 186 w 10000"/>
                <a:gd name="connsiteY1" fmla="*/ 102 h 10000"/>
                <a:gd name="connsiteX2" fmla="*/ 1100 w 10000"/>
                <a:gd name="connsiteY2" fmla="*/ 9655 h 10000"/>
                <a:gd name="connsiteX3" fmla="*/ 2237 w 10000"/>
                <a:gd name="connsiteY3" fmla="*/ 9696 h 10000"/>
                <a:gd name="connsiteX4" fmla="*/ 10000 w 10000"/>
                <a:gd name="connsiteY4" fmla="*/ 10000 h 10000"/>
                <a:gd name="connsiteX0" fmla="*/ 0 w 10000"/>
                <a:gd name="connsiteY0" fmla="*/ 4637 h 10000"/>
                <a:gd name="connsiteX1" fmla="*/ 186 w 10000"/>
                <a:gd name="connsiteY1" fmla="*/ 102 h 10000"/>
                <a:gd name="connsiteX2" fmla="*/ 1100 w 10000"/>
                <a:gd name="connsiteY2" fmla="*/ 9655 h 10000"/>
                <a:gd name="connsiteX3" fmla="*/ 2237 w 10000"/>
                <a:gd name="connsiteY3" fmla="*/ 9696 h 10000"/>
                <a:gd name="connsiteX4" fmla="*/ 1000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637"/>
                  </a:moveTo>
                  <a:cubicBezTo>
                    <a:pt x="33" y="3877"/>
                    <a:pt x="5" y="-738"/>
                    <a:pt x="186" y="102"/>
                  </a:cubicBezTo>
                  <a:cubicBezTo>
                    <a:pt x="322" y="1615"/>
                    <a:pt x="753" y="9085"/>
                    <a:pt x="1100" y="9655"/>
                  </a:cubicBezTo>
                  <a:cubicBezTo>
                    <a:pt x="1447" y="10225"/>
                    <a:pt x="1741" y="9722"/>
                    <a:pt x="2237" y="9696"/>
                  </a:cubicBezTo>
                  <a:cubicBezTo>
                    <a:pt x="2516" y="9615"/>
                    <a:pt x="8383" y="9939"/>
                    <a:pt x="10000" y="10000"/>
                  </a:cubicBezTo>
                </a:path>
              </a:pathLst>
            </a:cu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7"/>
            <p:cNvSpPr>
              <a:spLocks/>
            </p:cNvSpPr>
            <p:nvPr/>
          </p:nvSpPr>
          <p:spPr bwMode="auto">
            <a:xfrm>
              <a:off x="5488688" y="2872050"/>
              <a:ext cx="3422650" cy="1276350"/>
            </a:xfrm>
            <a:custGeom>
              <a:avLst/>
              <a:gdLst>
                <a:gd name="T0" fmla="*/ 0 w 2156"/>
                <a:gd name="T1" fmla="*/ 804 h 804"/>
                <a:gd name="T2" fmla="*/ 44 w 2156"/>
                <a:gd name="T3" fmla="*/ 672 h 804"/>
                <a:gd name="T4" fmla="*/ 144 w 2156"/>
                <a:gd name="T5" fmla="*/ 64 h 804"/>
                <a:gd name="T6" fmla="*/ 244 w 2156"/>
                <a:gd name="T7" fmla="*/ 282 h 804"/>
                <a:gd name="T8" fmla="*/ 454 w 2156"/>
                <a:gd name="T9" fmla="*/ 582 h 804"/>
                <a:gd name="T10" fmla="*/ 1040 w 2156"/>
                <a:gd name="T11" fmla="*/ 752 h 804"/>
                <a:gd name="T12" fmla="*/ 2156 w 2156"/>
                <a:gd name="T13" fmla="*/ 780 h 804"/>
              </a:gdLst>
              <a:ahLst/>
              <a:cxnLst>
                <a:cxn ang="0">
                  <a:pos x="T0" y="T1"/>
                </a:cxn>
                <a:cxn ang="0">
                  <a:pos x="T2" y="T3"/>
                </a:cxn>
                <a:cxn ang="0">
                  <a:pos x="T4" y="T5"/>
                </a:cxn>
                <a:cxn ang="0">
                  <a:pos x="T6" y="T7"/>
                </a:cxn>
                <a:cxn ang="0">
                  <a:pos x="T8" y="T9"/>
                </a:cxn>
                <a:cxn ang="0">
                  <a:pos x="T10" y="T11"/>
                </a:cxn>
                <a:cxn ang="0">
                  <a:pos x="T12" y="T13"/>
                </a:cxn>
              </a:cxnLst>
              <a:rect l="0" t="0" r="r" b="b"/>
              <a:pathLst>
                <a:path w="2156" h="804">
                  <a:moveTo>
                    <a:pt x="0" y="804"/>
                  </a:moveTo>
                  <a:cubicBezTo>
                    <a:pt x="14" y="778"/>
                    <a:pt x="19" y="796"/>
                    <a:pt x="44" y="672"/>
                  </a:cubicBezTo>
                  <a:cubicBezTo>
                    <a:pt x="68" y="549"/>
                    <a:pt x="111" y="129"/>
                    <a:pt x="144" y="64"/>
                  </a:cubicBezTo>
                  <a:cubicBezTo>
                    <a:pt x="175" y="0"/>
                    <a:pt x="210" y="192"/>
                    <a:pt x="244" y="282"/>
                  </a:cubicBezTo>
                  <a:cubicBezTo>
                    <a:pt x="278" y="372"/>
                    <a:pt x="321" y="504"/>
                    <a:pt x="454" y="582"/>
                  </a:cubicBezTo>
                  <a:cubicBezTo>
                    <a:pt x="596" y="652"/>
                    <a:pt x="702" y="732"/>
                    <a:pt x="1040" y="752"/>
                  </a:cubicBezTo>
                  <a:cubicBezTo>
                    <a:pt x="1378" y="772"/>
                    <a:pt x="1924" y="774"/>
                    <a:pt x="2156" y="780"/>
                  </a:cubicBezTo>
                </a:path>
              </a:pathLst>
            </a:custGeom>
            <a:noFill/>
            <a:ln w="19050">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8"/>
            <p:cNvSpPr>
              <a:spLocks/>
            </p:cNvSpPr>
            <p:nvPr/>
          </p:nvSpPr>
          <p:spPr bwMode="auto">
            <a:xfrm>
              <a:off x="5501388" y="3529275"/>
              <a:ext cx="3403600" cy="638175"/>
            </a:xfrm>
            <a:custGeom>
              <a:avLst/>
              <a:gdLst>
                <a:gd name="T0" fmla="*/ 2144 w 2144"/>
                <a:gd name="T1" fmla="*/ 372 h 402"/>
                <a:gd name="T2" fmla="*/ 590 w 2144"/>
                <a:gd name="T3" fmla="*/ 246 h 402"/>
                <a:gd name="T4" fmla="*/ 222 w 2144"/>
                <a:gd name="T5" fmla="*/ 2 h 402"/>
                <a:gd name="T6" fmla="*/ 60 w 2144"/>
                <a:gd name="T7" fmla="*/ 364 h 402"/>
                <a:gd name="T8" fmla="*/ 0 w 2144"/>
                <a:gd name="T9" fmla="*/ 386 h 402"/>
              </a:gdLst>
              <a:ahLst/>
              <a:cxnLst>
                <a:cxn ang="0">
                  <a:pos x="T0" y="T1"/>
                </a:cxn>
                <a:cxn ang="0">
                  <a:pos x="T2" y="T3"/>
                </a:cxn>
                <a:cxn ang="0">
                  <a:pos x="T4" y="T5"/>
                </a:cxn>
                <a:cxn ang="0">
                  <a:pos x="T6" y="T7"/>
                </a:cxn>
                <a:cxn ang="0">
                  <a:pos x="T8" y="T9"/>
                </a:cxn>
              </a:cxnLst>
              <a:rect l="0" t="0" r="r" b="b"/>
              <a:pathLst>
                <a:path w="2144" h="402">
                  <a:moveTo>
                    <a:pt x="2144" y="372"/>
                  </a:moveTo>
                  <a:cubicBezTo>
                    <a:pt x="1885" y="351"/>
                    <a:pt x="900" y="402"/>
                    <a:pt x="590" y="246"/>
                  </a:cubicBezTo>
                  <a:cubicBezTo>
                    <a:pt x="280" y="90"/>
                    <a:pt x="286" y="0"/>
                    <a:pt x="222" y="2"/>
                  </a:cubicBezTo>
                  <a:cubicBezTo>
                    <a:pt x="158" y="4"/>
                    <a:pt x="92" y="328"/>
                    <a:pt x="60" y="364"/>
                  </a:cubicBezTo>
                  <a:cubicBezTo>
                    <a:pt x="28" y="400"/>
                    <a:pt x="12" y="382"/>
                    <a:pt x="0" y="386"/>
                  </a:cubicBezTo>
                </a:path>
              </a:pathLst>
            </a:cu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9"/>
            <p:cNvSpPr>
              <a:spLocks/>
            </p:cNvSpPr>
            <p:nvPr/>
          </p:nvSpPr>
          <p:spPr bwMode="auto">
            <a:xfrm>
              <a:off x="5495038" y="3892813"/>
              <a:ext cx="3406775" cy="263525"/>
            </a:xfrm>
            <a:custGeom>
              <a:avLst/>
              <a:gdLst>
                <a:gd name="T0" fmla="*/ 2146 w 2146"/>
                <a:gd name="T1" fmla="*/ 151 h 166"/>
                <a:gd name="T2" fmla="*/ 1098 w 2146"/>
                <a:gd name="T3" fmla="*/ 123 h 166"/>
                <a:gd name="T4" fmla="*/ 694 w 2146"/>
                <a:gd name="T5" fmla="*/ 99 h 166"/>
                <a:gd name="T6" fmla="*/ 290 w 2146"/>
                <a:gd name="T7" fmla="*/ 7 h 166"/>
                <a:gd name="T8" fmla="*/ 110 w 2146"/>
                <a:gd name="T9" fmla="*/ 141 h 166"/>
                <a:gd name="T10" fmla="*/ 0 w 2146"/>
                <a:gd name="T11" fmla="*/ 157 h 166"/>
              </a:gdLst>
              <a:ahLst/>
              <a:cxnLst>
                <a:cxn ang="0">
                  <a:pos x="T0" y="T1"/>
                </a:cxn>
                <a:cxn ang="0">
                  <a:pos x="T2" y="T3"/>
                </a:cxn>
                <a:cxn ang="0">
                  <a:pos x="T4" y="T5"/>
                </a:cxn>
                <a:cxn ang="0">
                  <a:pos x="T6" y="T7"/>
                </a:cxn>
                <a:cxn ang="0">
                  <a:pos x="T8" y="T9"/>
                </a:cxn>
                <a:cxn ang="0">
                  <a:pos x="T10" y="T11"/>
                </a:cxn>
              </a:cxnLst>
              <a:rect l="0" t="0" r="r" b="b"/>
              <a:pathLst>
                <a:path w="2146" h="166">
                  <a:moveTo>
                    <a:pt x="2146" y="151"/>
                  </a:moveTo>
                  <a:cubicBezTo>
                    <a:pt x="1971" y="143"/>
                    <a:pt x="1340" y="132"/>
                    <a:pt x="1098" y="123"/>
                  </a:cubicBezTo>
                  <a:cubicBezTo>
                    <a:pt x="856" y="114"/>
                    <a:pt x="829" y="118"/>
                    <a:pt x="694" y="99"/>
                  </a:cubicBezTo>
                  <a:cubicBezTo>
                    <a:pt x="670" y="115"/>
                    <a:pt x="387" y="0"/>
                    <a:pt x="290" y="7"/>
                  </a:cubicBezTo>
                  <a:cubicBezTo>
                    <a:pt x="193" y="14"/>
                    <a:pt x="158" y="116"/>
                    <a:pt x="110" y="141"/>
                  </a:cubicBezTo>
                  <a:cubicBezTo>
                    <a:pt x="62" y="166"/>
                    <a:pt x="23" y="154"/>
                    <a:pt x="0" y="157"/>
                  </a:cubicBezTo>
                </a:path>
              </a:pathLst>
            </a:cu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Tree>
    <p:custDataLst>
      <p:tags r:id="rId1"/>
    </p:custDataLst>
    <p:extLst>
      <p:ext uri="{BB962C8B-B14F-4D97-AF65-F5344CB8AC3E}">
        <p14:creationId xmlns:p14="http://schemas.microsoft.com/office/powerpoint/2010/main" val="8093466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228600"/>
            <a:ext cx="7888857" cy="939801"/>
          </a:xfrm>
        </p:spPr>
        <p:txBody>
          <a:bodyPr/>
          <a:lstStyle/>
          <a:p>
            <a:r>
              <a:rPr lang="en-US" sz="1800" dirty="0" smtClean="0">
                <a:solidFill>
                  <a:schemeClr val="bg1"/>
                </a:solidFill>
              </a:rPr>
              <a:t>030: How long and how often should we follow-up </a:t>
            </a:r>
            <a:br>
              <a:rPr lang="en-US" sz="1800" dirty="0" smtClean="0">
                <a:solidFill>
                  <a:schemeClr val="bg1"/>
                </a:solidFill>
              </a:rPr>
            </a:br>
            <a:r>
              <a:rPr lang="en-US" sz="1800" dirty="0" smtClean="0">
                <a:solidFill>
                  <a:schemeClr val="bg1"/>
                </a:solidFill>
              </a:rPr>
              <a:t>patients with localized soft tissue sarcoma after curative resection? Evidence for a time- and risk-adapted approach to aftercare from a multicenter analysis of 835 cases – </a:t>
            </a:r>
            <a:r>
              <a:rPr lang="en-US" sz="1800" dirty="0" err="1" smtClean="0">
                <a:solidFill>
                  <a:schemeClr val="bg1"/>
                </a:solidFill>
              </a:rPr>
              <a:t>Posch</a:t>
            </a:r>
            <a:r>
              <a:rPr lang="en-US" sz="1800" dirty="0" smtClean="0">
                <a:solidFill>
                  <a:schemeClr val="bg1"/>
                </a:solidFill>
              </a:rPr>
              <a:t> F, et al</a:t>
            </a:r>
            <a:endParaRPr lang="en-US" sz="1800" dirty="0">
              <a:solidFill>
                <a:schemeClr val="bg1"/>
              </a:solidFill>
            </a:endParaRPr>
          </a:p>
        </p:txBody>
      </p:sp>
      <p:sp>
        <p:nvSpPr>
          <p:cNvPr id="5123" name="Rectangle 3"/>
          <p:cNvSpPr>
            <a:spLocks noGrp="1" noChangeArrowheads="1"/>
          </p:cNvSpPr>
          <p:nvPr>
            <p:ph type="body" idx="1"/>
          </p:nvPr>
        </p:nvSpPr>
        <p:spPr/>
        <p:txBody>
          <a:bodyPr/>
          <a:lstStyle/>
          <a:p>
            <a:pPr marL="0" indent="0">
              <a:spcAft>
                <a:spcPts val="200"/>
              </a:spcAft>
              <a:buNone/>
            </a:pPr>
            <a:r>
              <a:rPr lang="en-US" b="1" dirty="0" smtClean="0">
                <a:solidFill>
                  <a:schemeClr val="bg1"/>
                </a:solidFill>
              </a:rPr>
              <a:t>KEY RESULTS (CONT.)</a:t>
            </a:r>
          </a:p>
          <a:p>
            <a:pPr>
              <a:spcAft>
                <a:spcPts val="200"/>
              </a:spcAft>
            </a:pPr>
            <a:r>
              <a:rPr lang="en-US" dirty="0" smtClean="0"/>
              <a:t>Both local recurrence and distant metastasis rates were influenced by tumor characteristics including tumor grade and histologic subtype</a:t>
            </a:r>
          </a:p>
          <a:p>
            <a:pPr lvl="1">
              <a:spcAft>
                <a:spcPts val="200"/>
              </a:spcAft>
            </a:pPr>
            <a:r>
              <a:rPr lang="en-US" dirty="0" smtClean="0"/>
              <a:t>Higher rates of local recurrence and distant metastasis were found for grade 3 tumors and for those with malignant peripheral nerve sheath tumors (MPNST) and myxofibrosarcoma compared with liposarcoma</a:t>
            </a:r>
          </a:p>
          <a:p>
            <a:pPr>
              <a:spcAft>
                <a:spcPts val="200"/>
              </a:spcAft>
            </a:pPr>
            <a:endParaRPr lang="en-US" dirty="0" smtClean="0"/>
          </a:p>
          <a:p>
            <a:pPr marL="0" indent="0">
              <a:spcAft>
                <a:spcPts val="200"/>
              </a:spcAft>
              <a:buNone/>
            </a:pPr>
            <a:r>
              <a:rPr lang="en-US" b="1" dirty="0" smtClean="0">
                <a:solidFill>
                  <a:schemeClr val="bg1"/>
                </a:solidFill>
              </a:rPr>
              <a:t>CONCLUSIONS</a:t>
            </a:r>
          </a:p>
          <a:p>
            <a:pPr>
              <a:spcAft>
                <a:spcPts val="200"/>
              </a:spcAft>
            </a:pPr>
            <a:r>
              <a:rPr lang="en-US" dirty="0" smtClean="0"/>
              <a:t>Local recurrence and distant metastasis rates are highly inconsistent over time and suggest that ‘one size does not fit all’ for the aftercare of patients with localized STS after resection</a:t>
            </a:r>
          </a:p>
          <a:p>
            <a:pPr>
              <a:spcAft>
                <a:spcPts val="200"/>
              </a:spcAft>
            </a:pPr>
            <a:r>
              <a:rPr lang="en-US" dirty="0" smtClean="0"/>
              <a:t>Recommendations for follow-up of local recurrence </a:t>
            </a:r>
            <a:r>
              <a:rPr lang="en-US" dirty="0"/>
              <a:t>should be intense </a:t>
            </a:r>
            <a:r>
              <a:rPr lang="en-US" dirty="0" smtClean="0"/>
              <a:t>in patients with grade 2 and 3 tumors for the first 2 years after surgery and </a:t>
            </a:r>
            <a:r>
              <a:rPr lang="en-US" dirty="0"/>
              <a:t>extended to over </a:t>
            </a:r>
            <a:r>
              <a:rPr lang="en-US" dirty="0" smtClean="0"/>
              <a:t/>
            </a:r>
            <a:br>
              <a:rPr lang="en-US" dirty="0" smtClean="0"/>
            </a:br>
            <a:r>
              <a:rPr lang="en-US" dirty="0" smtClean="0"/>
              <a:t>5 years for patients with selected high-risk histologic subtypes, while for distant metastasis </a:t>
            </a:r>
            <a:r>
              <a:rPr lang="en-US" dirty="0"/>
              <a:t>follow-up should be intense </a:t>
            </a:r>
            <a:r>
              <a:rPr lang="en-US" dirty="0" smtClean="0"/>
              <a:t>in patients with grade 2 and 3 tumors for the first 3 years after surgery, although can be stopped after 1 year for grade 1 tumors and stopped after </a:t>
            </a:r>
            <a:r>
              <a:rPr lang="en-US" dirty="0"/>
              <a:t>5 </a:t>
            </a:r>
            <a:r>
              <a:rPr lang="en-US" dirty="0" smtClean="0"/>
              <a:t>years for </a:t>
            </a:r>
            <a:r>
              <a:rPr lang="en-US" dirty="0"/>
              <a:t>all </a:t>
            </a:r>
            <a:r>
              <a:rPr lang="en-US" dirty="0" smtClean="0"/>
              <a:t>tumors</a:t>
            </a:r>
          </a:p>
        </p:txBody>
      </p:sp>
      <p:sp>
        <p:nvSpPr>
          <p:cNvPr id="6" name="Text Box 4"/>
          <p:cNvSpPr txBox="1">
            <a:spLocks noChangeArrowheads="1"/>
          </p:cNvSpPr>
          <p:nvPr/>
        </p:nvSpPr>
        <p:spPr bwMode="auto">
          <a:xfrm>
            <a:off x="3109439" y="6474897"/>
            <a:ext cx="581389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US" sz="1200" dirty="0" err="1" smtClean="0">
                <a:solidFill>
                  <a:srgbClr val="000000"/>
                </a:solidFill>
              </a:rPr>
              <a:t>Posch</a:t>
            </a:r>
            <a:r>
              <a:rPr lang="en-US" sz="1200" dirty="0" smtClean="0">
                <a:solidFill>
                  <a:srgbClr val="000000"/>
                </a:solidFill>
              </a:rPr>
              <a:t> F et al. CTOS 2017 Annual Meeting, November 8–11, Maui, Hawaii; Paper 030</a:t>
            </a:r>
            <a:endParaRPr lang="en-US" sz="1200" dirty="0">
              <a:solidFill>
                <a:srgbClr val="000000"/>
              </a:solidFill>
            </a:endParaRPr>
          </a:p>
        </p:txBody>
      </p:sp>
    </p:spTree>
    <p:custDataLst>
      <p:tags r:id="rId1"/>
    </p:custDataLst>
    <p:extLst>
      <p:ext uri="{BB962C8B-B14F-4D97-AF65-F5344CB8AC3E}">
        <p14:creationId xmlns:p14="http://schemas.microsoft.com/office/powerpoint/2010/main" val="8093466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p:txBody>
          <a:bodyPr/>
          <a:lstStyle/>
          <a:p>
            <a:r>
              <a:rPr lang="en-US" sz="4000" dirty="0" smtClean="0"/>
              <a:t>Rarer sarcomas and </a:t>
            </a:r>
            <a:br>
              <a:rPr lang="en-US" sz="4000" dirty="0" smtClean="0"/>
            </a:br>
            <a:r>
              <a:rPr lang="en-US" sz="4000" dirty="0" smtClean="0"/>
              <a:t>desmoid tumors</a:t>
            </a:r>
            <a:endParaRPr lang="en-US" sz="4000" dirty="0"/>
          </a:p>
        </p:txBody>
      </p:sp>
    </p:spTree>
    <p:custDataLst>
      <p:tags r:id="rId1"/>
    </p:custDataLst>
    <p:extLst>
      <p:ext uri="{BB962C8B-B14F-4D97-AF65-F5344CB8AC3E}">
        <p14:creationId xmlns:p14="http://schemas.microsoft.com/office/powerpoint/2010/main" val="1829337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p:txBody>
          <a:bodyPr/>
          <a:lstStyle/>
          <a:p>
            <a:r>
              <a:rPr lang="en-GB" sz="4000" dirty="0" smtClean="0"/>
              <a:t>Retroperitoneal sarcoma</a:t>
            </a:r>
            <a:endParaRPr lang="en-GB" sz="4000" dirty="0"/>
          </a:p>
        </p:txBody>
      </p:sp>
    </p:spTree>
    <p:custDataLst>
      <p:tags r:id="rId1"/>
    </p:custDataLst>
    <p:extLst>
      <p:ext uri="{BB962C8B-B14F-4D97-AF65-F5344CB8AC3E}">
        <p14:creationId xmlns:p14="http://schemas.microsoft.com/office/powerpoint/2010/main" val="10353866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1800" dirty="0" smtClean="0">
                <a:solidFill>
                  <a:schemeClr val="bg1"/>
                </a:solidFill>
              </a:rPr>
              <a:t>009: Antitumor activity of axitinib plus pembrolizumab in a phase II trial for patients with advanced alveolar soft part sarcoma (ASPS) and other soft tissue sarcomas – </a:t>
            </a:r>
            <a:r>
              <a:rPr lang="en-US" sz="1800" dirty="0" err="1" smtClean="0">
                <a:solidFill>
                  <a:schemeClr val="bg1"/>
                </a:solidFill>
              </a:rPr>
              <a:t>Wilky</a:t>
            </a:r>
            <a:r>
              <a:rPr lang="en-US" sz="1800" dirty="0" smtClean="0">
                <a:solidFill>
                  <a:schemeClr val="bg1"/>
                </a:solidFill>
              </a:rPr>
              <a:t> BA, et al</a:t>
            </a:r>
            <a:endParaRPr lang="en-US" sz="1800" dirty="0">
              <a:solidFill>
                <a:schemeClr val="bg1"/>
              </a:solidFill>
            </a:endParaRPr>
          </a:p>
        </p:txBody>
      </p:sp>
      <p:sp>
        <p:nvSpPr>
          <p:cNvPr id="5123" name="Rectangle 3"/>
          <p:cNvSpPr>
            <a:spLocks noGrp="1" noChangeArrowheads="1"/>
          </p:cNvSpPr>
          <p:nvPr>
            <p:ph type="body" idx="1"/>
          </p:nvPr>
        </p:nvSpPr>
        <p:spPr/>
        <p:txBody>
          <a:bodyPr/>
          <a:lstStyle/>
          <a:p>
            <a:pPr marL="0" indent="0">
              <a:buNone/>
            </a:pPr>
            <a:r>
              <a:rPr lang="en-US" b="1" dirty="0" smtClean="0">
                <a:solidFill>
                  <a:schemeClr val="bg1"/>
                </a:solidFill>
              </a:rPr>
              <a:t>STUDY OBJECTIVE </a:t>
            </a:r>
          </a:p>
          <a:p>
            <a:r>
              <a:rPr lang="en-US" dirty="0" smtClean="0"/>
              <a:t>To investigate whether concurrent VEGF blockade with axitinib and an anti-PD-1 inhibitor (pembrolizumab) will optimize the sarcoma microenvironment and improve responses in patients with soft tissue sarcomas (STS) including alveolar soft part sarcoma (ASPS)</a:t>
            </a:r>
            <a:endParaRPr lang="en-US" dirty="0"/>
          </a:p>
        </p:txBody>
      </p:sp>
      <p:sp>
        <p:nvSpPr>
          <p:cNvPr id="6" name="Text Box 4"/>
          <p:cNvSpPr txBox="1">
            <a:spLocks noChangeArrowheads="1"/>
          </p:cNvSpPr>
          <p:nvPr/>
        </p:nvSpPr>
        <p:spPr bwMode="auto">
          <a:xfrm>
            <a:off x="3066606" y="6474897"/>
            <a:ext cx="585673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US" sz="1200" dirty="0" err="1" smtClean="0">
                <a:solidFill>
                  <a:srgbClr val="000000"/>
                </a:solidFill>
              </a:rPr>
              <a:t>Wilky</a:t>
            </a:r>
            <a:r>
              <a:rPr lang="en-US" sz="1200" dirty="0" smtClean="0">
                <a:solidFill>
                  <a:srgbClr val="000000"/>
                </a:solidFill>
              </a:rPr>
              <a:t> BA et al. CTOS 2017 Annual Meeting, November 8–11, Maui, Hawaii; Paper 009</a:t>
            </a:r>
            <a:endParaRPr lang="en-US" sz="1200" dirty="0">
              <a:solidFill>
                <a:srgbClr val="000000"/>
              </a:solidFill>
            </a:endParaRPr>
          </a:p>
        </p:txBody>
      </p:sp>
      <p:sp>
        <p:nvSpPr>
          <p:cNvPr id="8" name="Rectangle 9"/>
          <p:cNvSpPr txBox="1">
            <a:spLocks noChangeArrowheads="1"/>
          </p:cNvSpPr>
          <p:nvPr/>
        </p:nvSpPr>
        <p:spPr bwMode="auto">
          <a:xfrm>
            <a:off x="228599" y="5443760"/>
            <a:ext cx="4332123" cy="700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23246D"/>
              </a:buClr>
              <a:buFontTx/>
              <a:buNone/>
            </a:pPr>
            <a:r>
              <a:rPr lang="en-US" sz="1600" b="1" dirty="0" smtClean="0">
                <a:solidFill>
                  <a:srgbClr val="23246D"/>
                </a:solidFill>
              </a:rPr>
              <a:t>Primary endpoint</a:t>
            </a:r>
          </a:p>
          <a:p>
            <a:pPr>
              <a:buClr>
                <a:srgbClr val="23246D"/>
              </a:buClr>
            </a:pPr>
            <a:r>
              <a:rPr lang="en-US" sz="1600" dirty="0" smtClean="0">
                <a:solidFill>
                  <a:srgbClr val="363636"/>
                </a:solidFill>
              </a:rPr>
              <a:t>PFS (RECIST v1.1) at 12 weeks </a:t>
            </a:r>
          </a:p>
          <a:p>
            <a:pPr>
              <a:buClr>
                <a:srgbClr val="23246D"/>
              </a:buClr>
            </a:pPr>
            <a:endParaRPr lang="en-US" sz="1600" dirty="0">
              <a:solidFill>
                <a:srgbClr val="363636"/>
              </a:solidFill>
            </a:endParaRPr>
          </a:p>
        </p:txBody>
      </p:sp>
      <p:sp>
        <p:nvSpPr>
          <p:cNvPr id="9" name="Content Placeholder 26"/>
          <p:cNvSpPr txBox="1">
            <a:spLocks/>
          </p:cNvSpPr>
          <p:nvPr/>
        </p:nvSpPr>
        <p:spPr>
          <a:xfrm>
            <a:off x="4648200" y="5443759"/>
            <a:ext cx="4267200" cy="838592"/>
          </a:xfrm>
          <a:prstGeom prst="rect">
            <a:avLst/>
          </a:prstGeom>
        </p:spPr>
        <p:txBody>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23246D"/>
              </a:buClr>
              <a:buFontTx/>
              <a:buNone/>
            </a:pPr>
            <a:r>
              <a:rPr lang="en-US" sz="1600" b="1" dirty="0" smtClean="0">
                <a:solidFill>
                  <a:srgbClr val="23246D"/>
                </a:solidFill>
              </a:rPr>
              <a:t>Secondary endpoints</a:t>
            </a:r>
          </a:p>
          <a:p>
            <a:pPr>
              <a:buClr>
                <a:srgbClr val="23246D"/>
              </a:buClr>
            </a:pPr>
            <a:r>
              <a:rPr lang="en-US" sz="1600" dirty="0" smtClean="0">
                <a:solidFill>
                  <a:srgbClr val="363636"/>
                </a:solidFill>
              </a:rPr>
              <a:t>ORR, clinical benefit rate, OS, safety </a:t>
            </a:r>
            <a:endParaRPr lang="en-US" sz="1600" dirty="0">
              <a:solidFill>
                <a:srgbClr val="363636"/>
              </a:solidFill>
            </a:endParaRPr>
          </a:p>
        </p:txBody>
      </p:sp>
      <p:sp>
        <p:nvSpPr>
          <p:cNvPr id="10" name="AutoShape 12"/>
          <p:cNvSpPr>
            <a:spLocks noChangeArrowheads="1"/>
          </p:cNvSpPr>
          <p:nvPr/>
        </p:nvSpPr>
        <p:spPr bwMode="auto">
          <a:xfrm>
            <a:off x="5358915" y="3651661"/>
            <a:ext cx="2661386" cy="982369"/>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US" altLang="zh-CN" sz="1600" dirty="0" smtClean="0">
                <a:solidFill>
                  <a:srgbClr val="FFFFFF"/>
                </a:solidFill>
                <a:ea typeface="SimSun" pitchFamily="2" charset="-122"/>
              </a:rPr>
              <a:t>Axitinib* 5 mg PO bid + pembrolizumab 200 mg IV q3w</a:t>
            </a:r>
            <a:endParaRPr lang="en-US" altLang="zh-CN" sz="1600" dirty="0">
              <a:solidFill>
                <a:srgbClr val="FFFFFF"/>
              </a:solidFill>
              <a:ea typeface="SimSun" pitchFamily="2" charset="-122"/>
            </a:endParaRPr>
          </a:p>
        </p:txBody>
      </p:sp>
      <p:cxnSp>
        <p:nvCxnSpPr>
          <p:cNvPr id="11" name="AutoShape 19"/>
          <p:cNvCxnSpPr>
            <a:cxnSpLocks noChangeShapeType="1"/>
            <a:stCxn id="14" idx="3"/>
            <a:endCxn id="10" idx="1"/>
          </p:cNvCxnSpPr>
          <p:nvPr/>
        </p:nvCxnSpPr>
        <p:spPr bwMode="auto">
          <a:xfrm>
            <a:off x="5099539" y="4142845"/>
            <a:ext cx="259376" cy="1"/>
          </a:xfrm>
          <a:prstGeom prst="straightConnector1">
            <a:avLst/>
          </a:prstGeom>
          <a:noFill/>
          <a:ln w="38100">
            <a:solidFill>
              <a:schemeClr val="bg2"/>
            </a:solidFill>
            <a:round/>
            <a:headEnd/>
            <a:tailEnd type="triangle" w="med" len="med"/>
          </a:ln>
        </p:spPr>
      </p:cxnSp>
      <p:cxnSp>
        <p:nvCxnSpPr>
          <p:cNvPr id="12" name="AutoShape 21"/>
          <p:cNvCxnSpPr>
            <a:cxnSpLocks noChangeShapeType="1"/>
            <a:stCxn id="10" idx="3"/>
            <a:endCxn id="13" idx="1"/>
          </p:cNvCxnSpPr>
          <p:nvPr/>
        </p:nvCxnSpPr>
        <p:spPr bwMode="auto">
          <a:xfrm>
            <a:off x="8020301" y="4142846"/>
            <a:ext cx="213387" cy="0"/>
          </a:xfrm>
          <a:prstGeom prst="straightConnector1">
            <a:avLst/>
          </a:prstGeom>
          <a:noFill/>
          <a:ln w="38100">
            <a:solidFill>
              <a:schemeClr val="bg2"/>
            </a:solidFill>
            <a:round/>
            <a:headEnd/>
            <a:tailEnd type="triangle" w="med" len="med"/>
          </a:ln>
        </p:spPr>
      </p:cxnSp>
      <p:sp>
        <p:nvSpPr>
          <p:cNvPr id="13" name="AutoShape 12"/>
          <p:cNvSpPr>
            <a:spLocks noChangeArrowheads="1"/>
          </p:cNvSpPr>
          <p:nvPr/>
        </p:nvSpPr>
        <p:spPr bwMode="auto">
          <a:xfrm>
            <a:off x="8233688" y="3878527"/>
            <a:ext cx="834660" cy="528637"/>
          </a:xfrm>
          <a:prstGeom prst="roundRect">
            <a:avLst>
              <a:gd name="adj" fmla="val 16667"/>
            </a:avLst>
          </a:prstGeom>
          <a:solidFill>
            <a:schemeClr val="bg2"/>
          </a:solidFill>
          <a:ln w="9525" algn="ctr">
            <a:noFill/>
            <a:round/>
            <a:headEnd/>
            <a:tailEnd/>
          </a:ln>
        </p:spPr>
        <p:txBody>
          <a:bodyPr lIns="90488" tIns="0" rIns="90488" bIns="0" anchor="ctr"/>
          <a:lstStyle/>
          <a:p>
            <a:pPr algn="ctr" defTabSz="892175" eaLnBrk="0" hangingPunct="0"/>
            <a:r>
              <a:rPr lang="en-US" altLang="zh-CN" dirty="0" smtClean="0">
                <a:solidFill>
                  <a:srgbClr val="FFFFFF"/>
                </a:solidFill>
                <a:ea typeface="SimSun" pitchFamily="2" charset="-122"/>
              </a:rPr>
              <a:t>PD</a:t>
            </a:r>
            <a:endParaRPr lang="en-US" altLang="zh-CN" dirty="0">
              <a:solidFill>
                <a:srgbClr val="FFFFFF"/>
              </a:solidFill>
              <a:ea typeface="SimSun" pitchFamily="2" charset="-122"/>
            </a:endParaRPr>
          </a:p>
        </p:txBody>
      </p:sp>
      <p:sp>
        <p:nvSpPr>
          <p:cNvPr id="14" name="AutoShape 9"/>
          <p:cNvSpPr>
            <a:spLocks noChangeArrowheads="1"/>
          </p:cNvSpPr>
          <p:nvPr/>
        </p:nvSpPr>
        <p:spPr bwMode="auto">
          <a:xfrm>
            <a:off x="228599" y="2842259"/>
            <a:ext cx="4870940" cy="2601172"/>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400" dirty="0" smtClean="0">
                <a:solidFill>
                  <a:srgbClr val="FFFFFF"/>
                </a:solidFill>
                <a:ea typeface="SimSun" pitchFamily="2" charset="-122"/>
              </a:rPr>
              <a:t>Key patient inclusion criteria</a:t>
            </a:r>
          </a:p>
          <a:p>
            <a:pPr marL="228600" indent="-228600" defTabSz="892175" eaLnBrk="0" hangingPunct="0">
              <a:spcAft>
                <a:spcPct val="30000"/>
              </a:spcAft>
              <a:buFont typeface="Arial" pitchFamily="34" charset="0"/>
              <a:buChar char="•"/>
            </a:pPr>
            <a:r>
              <a:rPr lang="en-US" altLang="zh-CN" sz="1400" dirty="0" smtClean="0">
                <a:solidFill>
                  <a:srgbClr val="FFFFFF"/>
                </a:solidFill>
                <a:ea typeface="SimSun" pitchFamily="2" charset="-122"/>
              </a:rPr>
              <a:t>Advanced, incurable STS with disease progression (RECIST v1.1)</a:t>
            </a:r>
          </a:p>
          <a:p>
            <a:pPr marL="228600" indent="-228600" defTabSz="892175" eaLnBrk="0" hangingPunct="0">
              <a:spcAft>
                <a:spcPct val="30000"/>
              </a:spcAft>
              <a:buFont typeface="Arial" pitchFamily="34" charset="0"/>
              <a:buChar char="•"/>
            </a:pPr>
            <a:r>
              <a:rPr lang="en-US" altLang="zh-CN" sz="1400" dirty="0" smtClean="0">
                <a:solidFill>
                  <a:srgbClr val="FFFFFF"/>
                </a:solidFill>
                <a:ea typeface="SimSun" pitchFamily="2" charset="-122"/>
              </a:rPr>
              <a:t>Received at least 1 standard line of CT</a:t>
            </a:r>
          </a:p>
          <a:p>
            <a:pPr marL="228600" indent="-228600" defTabSz="892175" eaLnBrk="0" hangingPunct="0">
              <a:spcAft>
                <a:spcPct val="30000"/>
              </a:spcAft>
              <a:buFont typeface="Arial" pitchFamily="34" charset="0"/>
              <a:buChar char="•"/>
            </a:pPr>
            <a:r>
              <a:rPr lang="en-US" altLang="zh-CN" sz="1400" dirty="0" smtClean="0">
                <a:solidFill>
                  <a:srgbClr val="FFFFFF"/>
                </a:solidFill>
                <a:ea typeface="SimSun" pitchFamily="2" charset="-122"/>
              </a:rPr>
              <a:t>Prior TKI (except axitinib) and PD-1 inhibitors permitted</a:t>
            </a:r>
          </a:p>
          <a:p>
            <a:pPr marL="228600" indent="-228600" defTabSz="892175" eaLnBrk="0" hangingPunct="0">
              <a:spcAft>
                <a:spcPct val="30000"/>
              </a:spcAft>
              <a:buFont typeface="Arial" pitchFamily="34" charset="0"/>
              <a:buChar char="•"/>
            </a:pPr>
            <a:r>
              <a:rPr lang="en-US" altLang="zh-CN" sz="1400" dirty="0" smtClean="0">
                <a:solidFill>
                  <a:srgbClr val="FFFFFF"/>
                </a:solidFill>
                <a:ea typeface="SimSun" pitchFamily="2" charset="-122"/>
              </a:rPr>
              <a:t>≥1 lesion amenable to repeat biopsies</a:t>
            </a:r>
          </a:p>
          <a:p>
            <a:pPr marL="228600" indent="-228600" defTabSz="892175" eaLnBrk="0" hangingPunct="0">
              <a:spcAft>
                <a:spcPct val="30000"/>
              </a:spcAft>
              <a:buFont typeface="Arial" pitchFamily="34" charset="0"/>
              <a:buChar char="•"/>
            </a:pPr>
            <a:r>
              <a:rPr lang="en-US" altLang="zh-CN" sz="1400" dirty="0" smtClean="0">
                <a:solidFill>
                  <a:srgbClr val="FFFFFF"/>
                </a:solidFill>
                <a:ea typeface="SimSun" pitchFamily="2" charset="-122"/>
              </a:rPr>
              <a:t>Age ≥16 years</a:t>
            </a:r>
          </a:p>
          <a:p>
            <a:pPr marL="228600" indent="-228600" defTabSz="892175" eaLnBrk="0" hangingPunct="0">
              <a:spcAft>
                <a:spcPct val="30000"/>
              </a:spcAft>
              <a:buFont typeface="Arial" pitchFamily="34" charset="0"/>
              <a:buChar char="•"/>
            </a:pPr>
            <a:r>
              <a:rPr lang="en-US" altLang="zh-CN" sz="1400" dirty="0" smtClean="0">
                <a:solidFill>
                  <a:srgbClr val="FFFFFF"/>
                </a:solidFill>
                <a:ea typeface="SimSun" pitchFamily="2" charset="-122"/>
              </a:rPr>
              <a:t>ECOG PS 0–1</a:t>
            </a:r>
          </a:p>
          <a:p>
            <a:pPr marL="292100" indent="-292100" defTabSz="892175" eaLnBrk="0" hangingPunct="0">
              <a:spcAft>
                <a:spcPct val="30000"/>
              </a:spcAft>
              <a:buFont typeface="Wingdings" pitchFamily="2" charset="2"/>
              <a:buNone/>
            </a:pPr>
            <a:r>
              <a:rPr lang="en-US" altLang="zh-CN" sz="1400" dirty="0" smtClean="0">
                <a:solidFill>
                  <a:srgbClr val="FFFFFF"/>
                </a:solidFill>
                <a:ea typeface="SimSun" pitchFamily="2" charset="-122"/>
              </a:rPr>
              <a:t>(n=30)</a:t>
            </a:r>
            <a:endParaRPr lang="en-US" altLang="zh-CN" sz="1400" dirty="0">
              <a:solidFill>
                <a:srgbClr val="FFFFFF"/>
              </a:solidFill>
              <a:ea typeface="SimSun" pitchFamily="2" charset="-122"/>
            </a:endParaRPr>
          </a:p>
        </p:txBody>
      </p:sp>
      <p:sp>
        <p:nvSpPr>
          <p:cNvPr id="2" name="TextBox 1"/>
          <p:cNvSpPr txBox="1"/>
          <p:nvPr/>
        </p:nvSpPr>
        <p:spPr>
          <a:xfrm>
            <a:off x="1578612" y="6193704"/>
            <a:ext cx="3725700" cy="261610"/>
          </a:xfrm>
          <a:prstGeom prst="rect">
            <a:avLst/>
          </a:prstGeom>
          <a:noFill/>
        </p:spPr>
        <p:txBody>
          <a:bodyPr wrap="none" rtlCol="0">
            <a:spAutoFit/>
          </a:bodyPr>
          <a:lstStyle/>
          <a:p>
            <a:r>
              <a:rPr lang="en-US" sz="1100" dirty="0" smtClean="0">
                <a:solidFill>
                  <a:srgbClr val="363636"/>
                </a:solidFill>
              </a:rPr>
              <a:t>*Dose escalation/reduction permitted based on tolerance</a:t>
            </a:r>
            <a:endParaRPr lang="en-US" sz="1100" dirty="0">
              <a:solidFill>
                <a:srgbClr val="363636"/>
              </a:solidFill>
            </a:endParaRPr>
          </a:p>
        </p:txBody>
      </p:sp>
    </p:spTree>
    <p:custDataLst>
      <p:tags r:id="rId1"/>
    </p:custDataLst>
    <p:extLst>
      <p:ext uri="{BB962C8B-B14F-4D97-AF65-F5344CB8AC3E}">
        <p14:creationId xmlns:p14="http://schemas.microsoft.com/office/powerpoint/2010/main" val="8237693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1800" dirty="0" smtClean="0">
                <a:solidFill>
                  <a:schemeClr val="bg1"/>
                </a:solidFill>
              </a:rPr>
              <a:t>009: Antitumor activity of axitinib plus pembrolizumab in a phase II trial for patients with advanced alveolar soft part sarcoma (ASPS) and other soft tissue sarcomas – </a:t>
            </a:r>
            <a:r>
              <a:rPr lang="en-US" sz="1800" dirty="0" err="1" smtClean="0">
                <a:solidFill>
                  <a:schemeClr val="bg1"/>
                </a:solidFill>
              </a:rPr>
              <a:t>Wilky</a:t>
            </a:r>
            <a:r>
              <a:rPr lang="en-US" sz="1800" dirty="0" smtClean="0">
                <a:solidFill>
                  <a:schemeClr val="bg1"/>
                </a:solidFill>
              </a:rPr>
              <a:t> BA, et al</a:t>
            </a:r>
            <a:endParaRPr lang="en-US" sz="1800" dirty="0">
              <a:solidFill>
                <a:schemeClr val="bg1"/>
              </a:solidFill>
            </a:endParaRPr>
          </a:p>
        </p:txBody>
      </p:sp>
      <p:sp>
        <p:nvSpPr>
          <p:cNvPr id="5123" name="Rectangle 3"/>
          <p:cNvSpPr>
            <a:spLocks noGrp="1" noChangeArrowheads="1"/>
          </p:cNvSpPr>
          <p:nvPr>
            <p:ph type="body" idx="1"/>
          </p:nvPr>
        </p:nvSpPr>
        <p:spPr/>
        <p:txBody>
          <a:bodyPr/>
          <a:lstStyle/>
          <a:p>
            <a:pPr marL="0" indent="0">
              <a:buNone/>
            </a:pPr>
            <a:r>
              <a:rPr lang="en-US" b="1" dirty="0" smtClean="0">
                <a:solidFill>
                  <a:schemeClr val="bg1"/>
                </a:solidFill>
              </a:rPr>
              <a:t>KEY RESULTS</a:t>
            </a:r>
            <a:endParaRPr lang="en-US" b="1" dirty="0">
              <a:solidFill>
                <a:schemeClr val="bg1"/>
              </a:solidFill>
            </a:endParaRPr>
          </a:p>
        </p:txBody>
      </p:sp>
      <p:sp>
        <p:nvSpPr>
          <p:cNvPr id="6" name="Text Box 4"/>
          <p:cNvSpPr txBox="1">
            <a:spLocks noChangeArrowheads="1"/>
          </p:cNvSpPr>
          <p:nvPr/>
        </p:nvSpPr>
        <p:spPr bwMode="auto">
          <a:xfrm>
            <a:off x="3066606" y="6474897"/>
            <a:ext cx="585673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US" sz="1200" dirty="0" err="1" smtClean="0">
                <a:solidFill>
                  <a:srgbClr val="000000"/>
                </a:solidFill>
              </a:rPr>
              <a:t>Wilky</a:t>
            </a:r>
            <a:r>
              <a:rPr lang="en-US" sz="1200" dirty="0" smtClean="0">
                <a:solidFill>
                  <a:srgbClr val="000000"/>
                </a:solidFill>
              </a:rPr>
              <a:t> BA et al. CTOS 2017 Annual Meeting, November 8–11, Maui, Hawaii; Paper 009</a:t>
            </a:r>
            <a:endParaRPr lang="en-US" sz="1200" dirty="0">
              <a:solidFill>
                <a:srgbClr val="000000"/>
              </a:solidFill>
            </a:endParaRPr>
          </a:p>
        </p:txBody>
      </p:sp>
      <p:grpSp>
        <p:nvGrpSpPr>
          <p:cNvPr id="126" name="Group 125"/>
          <p:cNvGrpSpPr/>
          <p:nvPr/>
        </p:nvGrpSpPr>
        <p:grpSpPr>
          <a:xfrm>
            <a:off x="56058" y="1716328"/>
            <a:ext cx="8568206" cy="4492497"/>
            <a:chOff x="56058" y="1716328"/>
            <a:chExt cx="8568206" cy="4492497"/>
          </a:xfrm>
        </p:grpSpPr>
        <p:sp>
          <p:nvSpPr>
            <p:cNvPr id="127" name="TextBox 126"/>
            <p:cNvSpPr txBox="1"/>
            <p:nvPr/>
          </p:nvSpPr>
          <p:spPr>
            <a:xfrm>
              <a:off x="1354339" y="1716328"/>
              <a:ext cx="2343911" cy="307777"/>
            </a:xfrm>
            <a:prstGeom prst="rect">
              <a:avLst/>
            </a:prstGeom>
            <a:noFill/>
          </p:spPr>
          <p:txBody>
            <a:bodyPr wrap="none" rtlCol="0">
              <a:spAutoFit/>
            </a:bodyPr>
            <a:lstStyle/>
            <a:p>
              <a:pPr algn="ctr"/>
              <a:r>
                <a:rPr lang="en-US" sz="1400" b="1" dirty="0" smtClean="0">
                  <a:solidFill>
                    <a:srgbClr val="363636"/>
                  </a:solidFill>
                </a:rPr>
                <a:t>Progression-free survival</a:t>
              </a:r>
              <a:endParaRPr lang="en-US" sz="1400" b="1" dirty="0">
                <a:solidFill>
                  <a:srgbClr val="363636"/>
                </a:solidFill>
              </a:endParaRPr>
            </a:p>
          </p:txBody>
        </p:sp>
        <p:grpSp>
          <p:nvGrpSpPr>
            <p:cNvPr id="128" name="Group 127"/>
            <p:cNvGrpSpPr/>
            <p:nvPr/>
          </p:nvGrpSpPr>
          <p:grpSpPr>
            <a:xfrm>
              <a:off x="56058" y="2094005"/>
              <a:ext cx="4635518" cy="4114820"/>
              <a:chOff x="56058" y="1969310"/>
              <a:chExt cx="4635518" cy="4114820"/>
            </a:xfrm>
          </p:grpSpPr>
          <p:sp>
            <p:nvSpPr>
              <p:cNvPr id="181" name="TextBox 180"/>
              <p:cNvSpPr txBox="1"/>
              <p:nvPr/>
            </p:nvSpPr>
            <p:spPr>
              <a:xfrm>
                <a:off x="3763024" y="3063653"/>
                <a:ext cx="928552" cy="861774"/>
              </a:xfrm>
              <a:prstGeom prst="rect">
                <a:avLst/>
              </a:prstGeom>
              <a:noFill/>
            </p:spPr>
            <p:txBody>
              <a:bodyPr wrap="square" rtlCol="0">
                <a:spAutoFit/>
              </a:bodyPr>
              <a:lstStyle/>
              <a:p>
                <a:r>
                  <a:rPr lang="en-US" sz="1000" dirty="0" smtClean="0">
                    <a:solidFill>
                      <a:srgbClr val="363636"/>
                    </a:solidFill>
                  </a:rPr>
                  <a:t>HR 0.23 </a:t>
                </a:r>
                <a:br>
                  <a:rPr lang="en-US" sz="1000" dirty="0" smtClean="0">
                    <a:solidFill>
                      <a:srgbClr val="363636"/>
                    </a:solidFill>
                  </a:rPr>
                </a:br>
                <a:r>
                  <a:rPr lang="en-US" sz="1000" dirty="0" smtClean="0">
                    <a:solidFill>
                      <a:srgbClr val="363636"/>
                    </a:solidFill>
                  </a:rPr>
                  <a:t>(Mantel-Cox)</a:t>
                </a:r>
              </a:p>
              <a:p>
                <a:r>
                  <a:rPr lang="en-US" sz="1000" dirty="0" smtClean="0">
                    <a:solidFill>
                      <a:srgbClr val="363636"/>
                    </a:solidFill>
                  </a:rPr>
                  <a:t>95%CI </a:t>
                </a:r>
                <a:br>
                  <a:rPr lang="en-US" sz="1000" dirty="0" smtClean="0">
                    <a:solidFill>
                      <a:srgbClr val="363636"/>
                    </a:solidFill>
                  </a:rPr>
                </a:br>
                <a:r>
                  <a:rPr lang="en-US" sz="1000" dirty="0" smtClean="0">
                    <a:solidFill>
                      <a:srgbClr val="363636"/>
                    </a:solidFill>
                  </a:rPr>
                  <a:t>0.084, 0.63</a:t>
                </a:r>
              </a:p>
              <a:p>
                <a:r>
                  <a:rPr lang="en-US" sz="1000" dirty="0" smtClean="0">
                    <a:solidFill>
                      <a:srgbClr val="363636"/>
                    </a:solidFill>
                  </a:rPr>
                  <a:t>p=0.0278</a:t>
                </a:r>
                <a:endParaRPr lang="en-US" sz="1000" dirty="0">
                  <a:solidFill>
                    <a:srgbClr val="363636"/>
                  </a:solidFill>
                </a:endParaRPr>
              </a:p>
            </p:txBody>
          </p:sp>
          <p:grpSp>
            <p:nvGrpSpPr>
              <p:cNvPr id="182" name="Group 181"/>
              <p:cNvGrpSpPr/>
              <p:nvPr/>
            </p:nvGrpSpPr>
            <p:grpSpPr>
              <a:xfrm>
                <a:off x="56058" y="1969310"/>
                <a:ext cx="3741107" cy="4114820"/>
                <a:chOff x="457853" y="1969310"/>
                <a:chExt cx="3741107" cy="4114820"/>
              </a:xfrm>
            </p:grpSpPr>
            <p:grpSp>
              <p:nvGrpSpPr>
                <p:cNvPr id="183" name="Group 182"/>
                <p:cNvGrpSpPr/>
                <p:nvPr/>
              </p:nvGrpSpPr>
              <p:grpSpPr>
                <a:xfrm>
                  <a:off x="457853" y="2148564"/>
                  <a:ext cx="3741107" cy="2784837"/>
                  <a:chOff x="1838522" y="1936639"/>
                  <a:chExt cx="5607396" cy="2948437"/>
                </a:xfrm>
              </p:grpSpPr>
              <p:sp>
                <p:nvSpPr>
                  <p:cNvPr id="224" name="Line 3"/>
                  <p:cNvSpPr>
                    <a:spLocks noChangeShapeType="1"/>
                  </p:cNvSpPr>
                  <p:nvPr/>
                </p:nvSpPr>
                <p:spPr bwMode="auto">
                  <a:xfrm>
                    <a:off x="2676946" y="2069518"/>
                    <a:ext cx="6327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225" name="Line 4"/>
                  <p:cNvSpPr>
                    <a:spLocks noChangeShapeType="1"/>
                  </p:cNvSpPr>
                  <p:nvPr/>
                </p:nvSpPr>
                <p:spPr bwMode="auto">
                  <a:xfrm>
                    <a:off x="2676946" y="2628548"/>
                    <a:ext cx="6327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226" name="Line 5"/>
                  <p:cNvSpPr>
                    <a:spLocks noChangeShapeType="1"/>
                  </p:cNvSpPr>
                  <p:nvPr/>
                </p:nvSpPr>
                <p:spPr bwMode="auto">
                  <a:xfrm>
                    <a:off x="2676946" y="3186087"/>
                    <a:ext cx="6327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227" name="Line 6"/>
                  <p:cNvSpPr>
                    <a:spLocks noChangeShapeType="1"/>
                  </p:cNvSpPr>
                  <p:nvPr/>
                </p:nvSpPr>
                <p:spPr bwMode="auto">
                  <a:xfrm>
                    <a:off x="2676946" y="3768970"/>
                    <a:ext cx="6327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228" name="Line 7"/>
                  <p:cNvSpPr>
                    <a:spLocks noChangeShapeType="1"/>
                  </p:cNvSpPr>
                  <p:nvPr/>
                </p:nvSpPr>
                <p:spPr bwMode="auto">
                  <a:xfrm>
                    <a:off x="2676946" y="4327693"/>
                    <a:ext cx="6327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229" name="Line 8"/>
                  <p:cNvSpPr>
                    <a:spLocks noChangeShapeType="1"/>
                  </p:cNvSpPr>
                  <p:nvPr/>
                </p:nvSpPr>
                <p:spPr bwMode="auto">
                  <a:xfrm>
                    <a:off x="2676946" y="4327693"/>
                    <a:ext cx="6327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230" name="Line 9"/>
                  <p:cNvSpPr>
                    <a:spLocks noChangeShapeType="1"/>
                  </p:cNvSpPr>
                  <p:nvPr/>
                </p:nvSpPr>
                <p:spPr bwMode="auto">
                  <a:xfrm flipV="1">
                    <a:off x="2740218" y="4327693"/>
                    <a:ext cx="0" cy="7602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231" name="Line 12"/>
                  <p:cNvSpPr>
                    <a:spLocks noChangeShapeType="1"/>
                  </p:cNvSpPr>
                  <p:nvPr/>
                </p:nvSpPr>
                <p:spPr bwMode="auto">
                  <a:xfrm flipV="1">
                    <a:off x="5026771" y="4327693"/>
                    <a:ext cx="0" cy="6335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232" name="Line 13"/>
                  <p:cNvSpPr>
                    <a:spLocks noChangeShapeType="1"/>
                  </p:cNvSpPr>
                  <p:nvPr/>
                </p:nvSpPr>
                <p:spPr bwMode="auto">
                  <a:xfrm flipV="1">
                    <a:off x="3904194" y="4327693"/>
                    <a:ext cx="0" cy="6335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233" name="Line 15"/>
                  <p:cNvSpPr>
                    <a:spLocks noChangeShapeType="1"/>
                  </p:cNvSpPr>
                  <p:nvPr/>
                </p:nvSpPr>
                <p:spPr bwMode="auto">
                  <a:xfrm flipV="1">
                    <a:off x="6140938" y="4327693"/>
                    <a:ext cx="0" cy="7602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234" name="Line 16"/>
                  <p:cNvSpPr>
                    <a:spLocks noChangeShapeType="1"/>
                  </p:cNvSpPr>
                  <p:nvPr/>
                </p:nvSpPr>
                <p:spPr bwMode="auto">
                  <a:xfrm flipV="1">
                    <a:off x="7178852" y="4327693"/>
                    <a:ext cx="0" cy="6335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235" name="Freeform 17"/>
                  <p:cNvSpPr>
                    <a:spLocks/>
                  </p:cNvSpPr>
                  <p:nvPr/>
                </p:nvSpPr>
                <p:spPr bwMode="auto">
                  <a:xfrm>
                    <a:off x="2743820" y="2071008"/>
                    <a:ext cx="4429039" cy="2255501"/>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236" name="TextBox 235"/>
                  <p:cNvSpPr txBox="1"/>
                  <p:nvPr/>
                </p:nvSpPr>
                <p:spPr>
                  <a:xfrm rot="16200000">
                    <a:off x="1370469" y="2996966"/>
                    <a:ext cx="1351290" cy="415183"/>
                  </a:xfrm>
                  <a:prstGeom prst="rect">
                    <a:avLst/>
                  </a:prstGeom>
                  <a:noFill/>
                </p:spPr>
                <p:txBody>
                  <a:bodyPr wrap="none" rtlCol="0">
                    <a:spAutoFit/>
                  </a:bodyPr>
                  <a:lstStyle/>
                  <a:p>
                    <a:pPr algn="ctr"/>
                    <a:r>
                      <a:rPr lang="en-US" sz="1200" dirty="0" smtClean="0">
                        <a:solidFill>
                          <a:srgbClr val="363636"/>
                        </a:solidFill>
                      </a:rPr>
                      <a:t>Percent survival</a:t>
                    </a:r>
                    <a:endParaRPr lang="en-US" sz="1200" dirty="0">
                      <a:solidFill>
                        <a:srgbClr val="363636"/>
                      </a:solidFill>
                    </a:endParaRPr>
                  </a:p>
                </p:txBody>
              </p:sp>
              <p:sp>
                <p:nvSpPr>
                  <p:cNvPr id="237" name="TextBox 236"/>
                  <p:cNvSpPr txBox="1"/>
                  <p:nvPr/>
                </p:nvSpPr>
                <p:spPr>
                  <a:xfrm>
                    <a:off x="2027789" y="1936639"/>
                    <a:ext cx="658815" cy="293272"/>
                  </a:xfrm>
                  <a:prstGeom prst="rect">
                    <a:avLst/>
                  </a:prstGeom>
                  <a:noFill/>
                </p:spPr>
                <p:txBody>
                  <a:bodyPr wrap="none" rtlCol="0">
                    <a:spAutoFit/>
                  </a:bodyPr>
                  <a:lstStyle/>
                  <a:p>
                    <a:pPr algn="r"/>
                    <a:r>
                      <a:rPr lang="en-US" sz="1200" dirty="0" smtClean="0">
                        <a:solidFill>
                          <a:srgbClr val="363636"/>
                        </a:solidFill>
                      </a:rPr>
                      <a:t>100</a:t>
                    </a:r>
                    <a:endParaRPr lang="en-US" sz="1200" dirty="0">
                      <a:solidFill>
                        <a:srgbClr val="363636"/>
                      </a:solidFill>
                    </a:endParaRPr>
                  </a:p>
                </p:txBody>
              </p:sp>
              <p:sp>
                <p:nvSpPr>
                  <p:cNvPr id="238" name="TextBox 237"/>
                  <p:cNvSpPr txBox="1"/>
                  <p:nvPr/>
                </p:nvSpPr>
                <p:spPr>
                  <a:xfrm>
                    <a:off x="2178985" y="3060558"/>
                    <a:ext cx="531472" cy="293272"/>
                  </a:xfrm>
                  <a:prstGeom prst="rect">
                    <a:avLst/>
                  </a:prstGeom>
                  <a:noFill/>
                </p:spPr>
                <p:txBody>
                  <a:bodyPr wrap="none" rtlCol="0">
                    <a:spAutoFit/>
                  </a:bodyPr>
                  <a:lstStyle/>
                  <a:p>
                    <a:pPr algn="r"/>
                    <a:r>
                      <a:rPr lang="en-US" sz="1200" dirty="0" smtClean="0">
                        <a:solidFill>
                          <a:srgbClr val="363636"/>
                        </a:solidFill>
                      </a:rPr>
                      <a:t>50</a:t>
                    </a:r>
                    <a:endParaRPr lang="en-US" sz="1200" dirty="0">
                      <a:solidFill>
                        <a:srgbClr val="363636"/>
                      </a:solidFill>
                    </a:endParaRPr>
                  </a:p>
                </p:txBody>
              </p:sp>
              <p:sp>
                <p:nvSpPr>
                  <p:cNvPr id="239" name="TextBox 238"/>
                  <p:cNvSpPr txBox="1"/>
                  <p:nvPr/>
                </p:nvSpPr>
                <p:spPr>
                  <a:xfrm>
                    <a:off x="2306324" y="4193700"/>
                    <a:ext cx="404132" cy="293272"/>
                  </a:xfrm>
                  <a:prstGeom prst="rect">
                    <a:avLst/>
                  </a:prstGeom>
                  <a:noFill/>
                </p:spPr>
                <p:txBody>
                  <a:bodyPr wrap="none" rtlCol="0">
                    <a:spAutoFit/>
                  </a:bodyPr>
                  <a:lstStyle/>
                  <a:p>
                    <a:pPr algn="r"/>
                    <a:r>
                      <a:rPr lang="en-US" sz="1200" dirty="0" smtClean="0">
                        <a:solidFill>
                          <a:srgbClr val="363636"/>
                        </a:solidFill>
                      </a:rPr>
                      <a:t>0</a:t>
                    </a:r>
                    <a:endParaRPr lang="en-US" sz="1200" dirty="0">
                      <a:solidFill>
                        <a:srgbClr val="363636"/>
                      </a:solidFill>
                    </a:endParaRPr>
                  </a:p>
                </p:txBody>
              </p:sp>
              <p:sp>
                <p:nvSpPr>
                  <p:cNvPr id="240" name="TextBox 239"/>
                  <p:cNvSpPr txBox="1"/>
                  <p:nvPr/>
                </p:nvSpPr>
                <p:spPr>
                  <a:xfrm>
                    <a:off x="2546868" y="4387536"/>
                    <a:ext cx="404132" cy="293272"/>
                  </a:xfrm>
                  <a:prstGeom prst="rect">
                    <a:avLst/>
                  </a:prstGeom>
                  <a:noFill/>
                </p:spPr>
                <p:txBody>
                  <a:bodyPr wrap="none" rtlCol="0">
                    <a:spAutoFit/>
                  </a:bodyPr>
                  <a:lstStyle/>
                  <a:p>
                    <a:pPr algn="ctr"/>
                    <a:r>
                      <a:rPr lang="en-US" sz="1200" dirty="0" smtClean="0">
                        <a:solidFill>
                          <a:srgbClr val="363636"/>
                        </a:solidFill>
                      </a:rPr>
                      <a:t>0</a:t>
                    </a:r>
                    <a:endParaRPr lang="en-US" sz="1200" dirty="0">
                      <a:solidFill>
                        <a:srgbClr val="363636"/>
                      </a:solidFill>
                    </a:endParaRPr>
                  </a:p>
                </p:txBody>
              </p:sp>
              <p:sp>
                <p:nvSpPr>
                  <p:cNvPr id="241" name="TextBox 240"/>
                  <p:cNvSpPr txBox="1"/>
                  <p:nvPr/>
                </p:nvSpPr>
                <p:spPr>
                  <a:xfrm>
                    <a:off x="3642604" y="4387536"/>
                    <a:ext cx="531472" cy="293272"/>
                  </a:xfrm>
                  <a:prstGeom prst="rect">
                    <a:avLst/>
                  </a:prstGeom>
                  <a:noFill/>
                </p:spPr>
                <p:txBody>
                  <a:bodyPr wrap="none" rtlCol="0">
                    <a:spAutoFit/>
                  </a:bodyPr>
                  <a:lstStyle/>
                  <a:p>
                    <a:pPr algn="ctr"/>
                    <a:r>
                      <a:rPr lang="en-US" sz="1200" dirty="0" smtClean="0">
                        <a:solidFill>
                          <a:srgbClr val="363636"/>
                        </a:solidFill>
                      </a:rPr>
                      <a:t>20</a:t>
                    </a:r>
                    <a:endParaRPr lang="en-US" sz="1200" dirty="0">
                      <a:solidFill>
                        <a:srgbClr val="363636"/>
                      </a:solidFill>
                    </a:endParaRPr>
                  </a:p>
                </p:txBody>
              </p:sp>
              <p:sp>
                <p:nvSpPr>
                  <p:cNvPr id="242" name="TextBox 241"/>
                  <p:cNvSpPr txBox="1"/>
                  <p:nvPr/>
                </p:nvSpPr>
                <p:spPr>
                  <a:xfrm>
                    <a:off x="4759442" y="4387536"/>
                    <a:ext cx="531472" cy="293272"/>
                  </a:xfrm>
                  <a:prstGeom prst="rect">
                    <a:avLst/>
                  </a:prstGeom>
                  <a:noFill/>
                </p:spPr>
                <p:txBody>
                  <a:bodyPr wrap="none" rtlCol="0">
                    <a:spAutoFit/>
                  </a:bodyPr>
                  <a:lstStyle/>
                  <a:p>
                    <a:pPr algn="ctr"/>
                    <a:r>
                      <a:rPr lang="en-US" sz="1200" dirty="0" smtClean="0">
                        <a:solidFill>
                          <a:srgbClr val="363636"/>
                        </a:solidFill>
                      </a:rPr>
                      <a:t>40</a:t>
                    </a:r>
                    <a:endParaRPr lang="en-US" sz="1200" dirty="0">
                      <a:solidFill>
                        <a:srgbClr val="363636"/>
                      </a:solidFill>
                    </a:endParaRPr>
                  </a:p>
                </p:txBody>
              </p:sp>
              <p:sp>
                <p:nvSpPr>
                  <p:cNvPr id="243" name="TextBox 242"/>
                  <p:cNvSpPr txBox="1"/>
                  <p:nvPr/>
                </p:nvSpPr>
                <p:spPr>
                  <a:xfrm>
                    <a:off x="5875186" y="4387536"/>
                    <a:ext cx="531472" cy="293272"/>
                  </a:xfrm>
                  <a:prstGeom prst="rect">
                    <a:avLst/>
                  </a:prstGeom>
                  <a:noFill/>
                </p:spPr>
                <p:txBody>
                  <a:bodyPr wrap="none" rtlCol="0">
                    <a:spAutoFit/>
                  </a:bodyPr>
                  <a:lstStyle/>
                  <a:p>
                    <a:pPr algn="ctr"/>
                    <a:r>
                      <a:rPr lang="en-US" sz="1200" dirty="0" smtClean="0">
                        <a:solidFill>
                          <a:srgbClr val="363636"/>
                        </a:solidFill>
                      </a:rPr>
                      <a:t>60</a:t>
                    </a:r>
                    <a:endParaRPr lang="en-US" sz="1200" dirty="0">
                      <a:solidFill>
                        <a:srgbClr val="363636"/>
                      </a:solidFill>
                    </a:endParaRPr>
                  </a:p>
                </p:txBody>
              </p:sp>
              <p:sp>
                <p:nvSpPr>
                  <p:cNvPr id="244" name="TextBox 243"/>
                  <p:cNvSpPr txBox="1"/>
                  <p:nvPr/>
                </p:nvSpPr>
                <p:spPr>
                  <a:xfrm>
                    <a:off x="6914446" y="4387536"/>
                    <a:ext cx="531472" cy="293272"/>
                  </a:xfrm>
                  <a:prstGeom prst="rect">
                    <a:avLst/>
                  </a:prstGeom>
                  <a:noFill/>
                </p:spPr>
                <p:txBody>
                  <a:bodyPr wrap="none" rtlCol="0">
                    <a:spAutoFit/>
                  </a:bodyPr>
                  <a:lstStyle/>
                  <a:p>
                    <a:pPr algn="ctr"/>
                    <a:r>
                      <a:rPr lang="en-US" sz="1200" dirty="0" smtClean="0">
                        <a:solidFill>
                          <a:srgbClr val="363636"/>
                        </a:solidFill>
                      </a:rPr>
                      <a:t>80</a:t>
                    </a:r>
                    <a:endParaRPr lang="en-US" sz="1200" dirty="0">
                      <a:solidFill>
                        <a:srgbClr val="363636"/>
                      </a:solidFill>
                    </a:endParaRPr>
                  </a:p>
                </p:txBody>
              </p:sp>
              <p:sp>
                <p:nvSpPr>
                  <p:cNvPr id="245" name="TextBox 244"/>
                  <p:cNvSpPr txBox="1"/>
                  <p:nvPr/>
                </p:nvSpPr>
                <p:spPr>
                  <a:xfrm>
                    <a:off x="4158389" y="4591804"/>
                    <a:ext cx="1560875" cy="293272"/>
                  </a:xfrm>
                  <a:prstGeom prst="rect">
                    <a:avLst/>
                  </a:prstGeom>
                  <a:noFill/>
                </p:spPr>
                <p:txBody>
                  <a:bodyPr wrap="none" rtlCol="0">
                    <a:spAutoFit/>
                  </a:bodyPr>
                  <a:lstStyle/>
                  <a:p>
                    <a:pPr algn="ctr"/>
                    <a:r>
                      <a:rPr lang="en-US" sz="1200" dirty="0" smtClean="0">
                        <a:solidFill>
                          <a:srgbClr val="363636"/>
                        </a:solidFill>
                      </a:rPr>
                      <a:t>Time, weeks</a:t>
                    </a:r>
                    <a:endParaRPr lang="en-US" sz="1200" dirty="0">
                      <a:solidFill>
                        <a:srgbClr val="363636"/>
                      </a:solidFill>
                    </a:endParaRPr>
                  </a:p>
                </p:txBody>
              </p:sp>
            </p:grpSp>
            <p:grpSp>
              <p:nvGrpSpPr>
                <p:cNvPr id="184" name="Group 183"/>
                <p:cNvGrpSpPr/>
                <p:nvPr/>
              </p:nvGrpSpPr>
              <p:grpSpPr>
                <a:xfrm>
                  <a:off x="4021668" y="2802081"/>
                  <a:ext cx="95937" cy="1077143"/>
                  <a:chOff x="4021668" y="2802081"/>
                  <a:chExt cx="95937" cy="1077143"/>
                </a:xfrm>
              </p:grpSpPr>
              <p:cxnSp>
                <p:nvCxnSpPr>
                  <p:cNvPr id="221" name="Straight Connector 220"/>
                  <p:cNvCxnSpPr/>
                  <p:nvPr/>
                </p:nvCxnSpPr>
                <p:spPr>
                  <a:xfrm>
                    <a:off x="4117605" y="2802081"/>
                    <a:ext cx="0" cy="1077143"/>
                  </a:xfrm>
                  <a:prstGeom prst="line">
                    <a:avLst/>
                  </a:prstGeom>
                  <a:ln w="19050">
                    <a:solidFill>
                      <a:srgbClr val="000304"/>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flipH="1">
                    <a:off x="4021668" y="2802081"/>
                    <a:ext cx="95937" cy="0"/>
                  </a:xfrm>
                  <a:prstGeom prst="line">
                    <a:avLst/>
                  </a:prstGeom>
                  <a:ln w="19050">
                    <a:solidFill>
                      <a:srgbClr val="000304"/>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flipH="1">
                    <a:off x="4021668" y="3877332"/>
                    <a:ext cx="95937" cy="0"/>
                  </a:xfrm>
                  <a:prstGeom prst="line">
                    <a:avLst/>
                  </a:prstGeom>
                  <a:ln w="19050">
                    <a:solidFill>
                      <a:srgbClr val="000304"/>
                    </a:solidFill>
                  </a:ln>
                </p:spPr>
                <p:style>
                  <a:lnRef idx="1">
                    <a:schemeClr val="accent1"/>
                  </a:lnRef>
                  <a:fillRef idx="0">
                    <a:schemeClr val="accent1"/>
                  </a:fillRef>
                  <a:effectRef idx="0">
                    <a:schemeClr val="accent1"/>
                  </a:effectRef>
                  <a:fontRef idx="minor">
                    <a:schemeClr val="tx1"/>
                  </a:fontRef>
                </p:style>
              </p:cxnSp>
            </p:grpSp>
            <p:sp>
              <p:nvSpPr>
                <p:cNvPr id="185" name="TextBox 184"/>
                <p:cNvSpPr txBox="1"/>
                <p:nvPr/>
              </p:nvSpPr>
              <p:spPr>
                <a:xfrm>
                  <a:off x="1125777" y="4914579"/>
                  <a:ext cx="2350643" cy="1169551"/>
                </a:xfrm>
                <a:prstGeom prst="rect">
                  <a:avLst/>
                </a:prstGeom>
                <a:noFill/>
              </p:spPr>
              <p:txBody>
                <a:bodyPr wrap="none" rtlCol="0">
                  <a:spAutoFit/>
                </a:bodyPr>
                <a:lstStyle/>
                <a:p>
                  <a:r>
                    <a:rPr lang="en-US" sz="1400" dirty="0" smtClean="0">
                      <a:solidFill>
                        <a:srgbClr val="363636"/>
                      </a:solidFill>
                    </a:rPr>
                    <a:t>3-month PFS rate – 48%</a:t>
                  </a:r>
                </a:p>
                <a:p>
                  <a:r>
                    <a:rPr lang="en-US" sz="1400" dirty="0" smtClean="0">
                      <a:solidFill>
                        <a:srgbClr val="363636"/>
                      </a:solidFill>
                    </a:rPr>
                    <a:t>Median PFS</a:t>
                  </a:r>
                </a:p>
                <a:p>
                  <a:pPr marL="182563" indent="-182563">
                    <a:buFont typeface="Arial" panose="020B0604020202020204" pitchFamily="34" charset="0"/>
                    <a:buChar char="•"/>
                  </a:pPr>
                  <a:r>
                    <a:rPr lang="en-US" sz="1400" dirty="0" smtClean="0">
                      <a:solidFill>
                        <a:srgbClr val="363636"/>
                      </a:solidFill>
                    </a:rPr>
                    <a:t>ASPS – not reached</a:t>
                  </a:r>
                </a:p>
                <a:p>
                  <a:pPr marL="182563" indent="-182563">
                    <a:buFont typeface="Arial" panose="020B0604020202020204" pitchFamily="34" charset="0"/>
                    <a:buChar char="•"/>
                  </a:pPr>
                  <a:r>
                    <a:rPr lang="en-US" sz="1400" dirty="0" smtClean="0">
                      <a:solidFill>
                        <a:srgbClr val="363636"/>
                      </a:solidFill>
                    </a:rPr>
                    <a:t>Non-ASPS – 13.2 weeks</a:t>
                  </a:r>
                </a:p>
                <a:p>
                  <a:pPr marL="182563" indent="-182563">
                    <a:buFont typeface="Arial" panose="020B0604020202020204" pitchFamily="34" charset="0"/>
                    <a:buChar char="•"/>
                  </a:pPr>
                  <a:r>
                    <a:rPr lang="en-US" sz="1400" dirty="0" smtClean="0">
                      <a:solidFill>
                        <a:srgbClr val="363636"/>
                      </a:solidFill>
                    </a:rPr>
                    <a:t>All patients – 15.9 weeks</a:t>
                  </a:r>
                </a:p>
              </p:txBody>
            </p:sp>
            <p:grpSp>
              <p:nvGrpSpPr>
                <p:cNvPr id="186" name="Group 185"/>
                <p:cNvGrpSpPr/>
                <p:nvPr/>
              </p:nvGrpSpPr>
              <p:grpSpPr>
                <a:xfrm>
                  <a:off x="1061007" y="2279349"/>
                  <a:ext cx="2844000" cy="540000"/>
                  <a:chOff x="3527425" y="3225800"/>
                  <a:chExt cx="2085975" cy="390525"/>
                </a:xfrm>
              </p:grpSpPr>
              <p:sp>
                <p:nvSpPr>
                  <p:cNvPr id="212" name="Line 2"/>
                  <p:cNvSpPr>
                    <a:spLocks noChangeShapeType="1"/>
                  </p:cNvSpPr>
                  <p:nvPr/>
                </p:nvSpPr>
                <p:spPr bwMode="auto">
                  <a:xfrm>
                    <a:off x="4356100" y="3559175"/>
                    <a:ext cx="0" cy="47625"/>
                  </a:xfrm>
                  <a:prstGeom prst="line">
                    <a:avLst/>
                  </a:prstGeom>
                  <a:noFill/>
                  <a:ln w="25400">
                    <a:solidFill>
                      <a:srgbClr val="23246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213" name="Line 3"/>
                  <p:cNvSpPr>
                    <a:spLocks noChangeShapeType="1"/>
                  </p:cNvSpPr>
                  <p:nvPr/>
                </p:nvSpPr>
                <p:spPr bwMode="auto">
                  <a:xfrm>
                    <a:off x="4308475" y="3559175"/>
                    <a:ext cx="0" cy="47625"/>
                  </a:xfrm>
                  <a:prstGeom prst="line">
                    <a:avLst/>
                  </a:prstGeom>
                  <a:noFill/>
                  <a:ln w="25400">
                    <a:solidFill>
                      <a:srgbClr val="23246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214" name="Line 4"/>
                  <p:cNvSpPr>
                    <a:spLocks noChangeShapeType="1"/>
                  </p:cNvSpPr>
                  <p:nvPr/>
                </p:nvSpPr>
                <p:spPr bwMode="auto">
                  <a:xfrm>
                    <a:off x="3879850" y="3368675"/>
                    <a:ext cx="0" cy="47625"/>
                  </a:xfrm>
                  <a:prstGeom prst="line">
                    <a:avLst/>
                  </a:prstGeom>
                  <a:noFill/>
                  <a:ln w="25400">
                    <a:solidFill>
                      <a:srgbClr val="23246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215" name="Line 5"/>
                  <p:cNvSpPr>
                    <a:spLocks noChangeShapeType="1"/>
                  </p:cNvSpPr>
                  <p:nvPr/>
                </p:nvSpPr>
                <p:spPr bwMode="auto">
                  <a:xfrm>
                    <a:off x="3736975" y="3359150"/>
                    <a:ext cx="0" cy="47625"/>
                  </a:xfrm>
                  <a:prstGeom prst="line">
                    <a:avLst/>
                  </a:prstGeom>
                  <a:noFill/>
                  <a:ln w="25400">
                    <a:solidFill>
                      <a:srgbClr val="23246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216" name="Line 6"/>
                  <p:cNvSpPr>
                    <a:spLocks noChangeShapeType="1"/>
                  </p:cNvSpPr>
                  <p:nvPr/>
                </p:nvSpPr>
                <p:spPr bwMode="auto">
                  <a:xfrm>
                    <a:off x="4689475" y="3559175"/>
                    <a:ext cx="0" cy="57150"/>
                  </a:xfrm>
                  <a:prstGeom prst="line">
                    <a:avLst/>
                  </a:prstGeom>
                  <a:noFill/>
                  <a:ln w="25400">
                    <a:solidFill>
                      <a:srgbClr val="23246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217" name="Line 7"/>
                  <p:cNvSpPr>
                    <a:spLocks noChangeShapeType="1"/>
                  </p:cNvSpPr>
                  <p:nvPr/>
                </p:nvSpPr>
                <p:spPr bwMode="auto">
                  <a:xfrm>
                    <a:off x="4003675" y="3559175"/>
                    <a:ext cx="0" cy="47625"/>
                  </a:xfrm>
                  <a:prstGeom prst="line">
                    <a:avLst/>
                  </a:prstGeom>
                  <a:noFill/>
                  <a:ln w="25400">
                    <a:solidFill>
                      <a:srgbClr val="23246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218" name="Line 8"/>
                  <p:cNvSpPr>
                    <a:spLocks noChangeShapeType="1"/>
                  </p:cNvSpPr>
                  <p:nvPr/>
                </p:nvSpPr>
                <p:spPr bwMode="auto">
                  <a:xfrm>
                    <a:off x="5613400" y="3559175"/>
                    <a:ext cx="0" cy="57150"/>
                  </a:xfrm>
                  <a:prstGeom prst="line">
                    <a:avLst/>
                  </a:prstGeom>
                  <a:noFill/>
                  <a:ln w="25400">
                    <a:solidFill>
                      <a:srgbClr val="23246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219" name="Line 9"/>
                  <p:cNvSpPr>
                    <a:spLocks noChangeShapeType="1"/>
                  </p:cNvSpPr>
                  <p:nvPr/>
                </p:nvSpPr>
                <p:spPr bwMode="auto">
                  <a:xfrm>
                    <a:off x="5537200" y="3559175"/>
                    <a:ext cx="0" cy="57150"/>
                  </a:xfrm>
                  <a:prstGeom prst="line">
                    <a:avLst/>
                  </a:prstGeom>
                  <a:noFill/>
                  <a:ln w="25400">
                    <a:solidFill>
                      <a:srgbClr val="23246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220" name="Freeform 10"/>
                  <p:cNvSpPr>
                    <a:spLocks/>
                  </p:cNvSpPr>
                  <p:nvPr/>
                </p:nvSpPr>
                <p:spPr bwMode="auto">
                  <a:xfrm>
                    <a:off x="3527425" y="3225800"/>
                    <a:ext cx="2085975" cy="371475"/>
                  </a:xfrm>
                  <a:custGeom>
                    <a:avLst/>
                    <a:gdLst>
                      <a:gd name="T0" fmla="*/ 219 w 219"/>
                      <a:gd name="T1" fmla="*/ 39 h 39"/>
                      <a:gd name="T2" fmla="*/ 48 w 219"/>
                      <a:gd name="T3" fmla="*/ 39 h 39"/>
                      <a:gd name="T4" fmla="*/ 48 w 219"/>
                      <a:gd name="T5" fmla="*/ 17 h 39"/>
                      <a:gd name="T6" fmla="*/ 12 w 219"/>
                      <a:gd name="T7" fmla="*/ 17 h 39"/>
                      <a:gd name="T8" fmla="*/ 12 w 219"/>
                      <a:gd name="T9" fmla="*/ 0 h 39"/>
                      <a:gd name="T10" fmla="*/ 0 w 219"/>
                      <a:gd name="T11" fmla="*/ 0 h 39"/>
                    </a:gdLst>
                    <a:ahLst/>
                    <a:cxnLst>
                      <a:cxn ang="0">
                        <a:pos x="T0" y="T1"/>
                      </a:cxn>
                      <a:cxn ang="0">
                        <a:pos x="T2" y="T3"/>
                      </a:cxn>
                      <a:cxn ang="0">
                        <a:pos x="T4" y="T5"/>
                      </a:cxn>
                      <a:cxn ang="0">
                        <a:pos x="T6" y="T7"/>
                      </a:cxn>
                      <a:cxn ang="0">
                        <a:pos x="T8" y="T9"/>
                      </a:cxn>
                      <a:cxn ang="0">
                        <a:pos x="T10" y="T11"/>
                      </a:cxn>
                    </a:cxnLst>
                    <a:rect l="0" t="0" r="r" b="b"/>
                    <a:pathLst>
                      <a:path w="219" h="39">
                        <a:moveTo>
                          <a:pt x="219" y="39"/>
                        </a:moveTo>
                        <a:lnTo>
                          <a:pt x="48" y="39"/>
                        </a:lnTo>
                        <a:lnTo>
                          <a:pt x="48" y="17"/>
                        </a:lnTo>
                        <a:lnTo>
                          <a:pt x="12" y="17"/>
                        </a:lnTo>
                        <a:lnTo>
                          <a:pt x="12" y="0"/>
                        </a:lnTo>
                        <a:lnTo>
                          <a:pt x="0" y="0"/>
                        </a:lnTo>
                      </a:path>
                    </a:pathLst>
                  </a:custGeom>
                  <a:noFill/>
                  <a:ln w="2540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grpSp>
            <p:cxnSp>
              <p:nvCxnSpPr>
                <p:cNvPr id="187" name="Straight Connector 186"/>
                <p:cNvCxnSpPr/>
                <p:nvPr/>
              </p:nvCxnSpPr>
              <p:spPr>
                <a:xfrm>
                  <a:off x="2450403" y="2121670"/>
                  <a:ext cx="524435" cy="0"/>
                </a:xfrm>
                <a:prstGeom prst="line">
                  <a:avLst/>
                </a:prstGeom>
                <a:noFill/>
                <a:ln w="2540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cxnSp>
            <p:sp>
              <p:nvSpPr>
                <p:cNvPr id="188" name="TextBox 187"/>
                <p:cNvSpPr txBox="1"/>
                <p:nvPr/>
              </p:nvSpPr>
              <p:spPr>
                <a:xfrm>
                  <a:off x="2974838" y="1969310"/>
                  <a:ext cx="1061509" cy="738664"/>
                </a:xfrm>
                <a:prstGeom prst="rect">
                  <a:avLst/>
                </a:prstGeom>
                <a:noFill/>
              </p:spPr>
              <p:txBody>
                <a:bodyPr wrap="none" rtlCol="0">
                  <a:spAutoFit/>
                </a:bodyPr>
                <a:lstStyle/>
                <a:p>
                  <a:r>
                    <a:rPr lang="en-US" sz="1400" dirty="0" smtClean="0">
                      <a:solidFill>
                        <a:srgbClr val="363636"/>
                      </a:solidFill>
                    </a:rPr>
                    <a:t>ASPS</a:t>
                  </a:r>
                </a:p>
                <a:p>
                  <a:r>
                    <a:rPr lang="en-US" sz="1400" dirty="0" smtClean="0">
                      <a:solidFill>
                        <a:srgbClr val="363636"/>
                      </a:solidFill>
                    </a:rPr>
                    <a:t>Non-ASPS</a:t>
                  </a:r>
                </a:p>
                <a:p>
                  <a:r>
                    <a:rPr lang="en-US" sz="1400" dirty="0" smtClean="0">
                      <a:solidFill>
                        <a:srgbClr val="363636"/>
                      </a:solidFill>
                    </a:rPr>
                    <a:t>All patients</a:t>
                  </a:r>
                  <a:endParaRPr lang="en-US" sz="1400" dirty="0">
                    <a:solidFill>
                      <a:srgbClr val="363636"/>
                    </a:solidFill>
                  </a:endParaRPr>
                </a:p>
              </p:txBody>
            </p:sp>
            <p:cxnSp>
              <p:nvCxnSpPr>
                <p:cNvPr id="189" name="Straight Connector 188"/>
                <p:cNvCxnSpPr/>
                <p:nvPr/>
              </p:nvCxnSpPr>
              <p:spPr>
                <a:xfrm>
                  <a:off x="2450403" y="2344881"/>
                  <a:ext cx="524435" cy="0"/>
                </a:xfrm>
                <a:prstGeom prst="line">
                  <a:avLst/>
                </a:prstGeom>
                <a:noFill/>
                <a:ln w="25400">
                  <a:solidFill>
                    <a:srgbClr val="006DB0"/>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90" name="Straight Connector 189"/>
                <p:cNvCxnSpPr/>
                <p:nvPr/>
              </p:nvCxnSpPr>
              <p:spPr>
                <a:xfrm>
                  <a:off x="2450403" y="2568092"/>
                  <a:ext cx="524435" cy="0"/>
                </a:xfrm>
                <a:prstGeom prst="line">
                  <a:avLst/>
                </a:prstGeom>
                <a:noFill/>
                <a:ln w="25400">
                  <a:solidFill>
                    <a:srgbClr val="62C4EE"/>
                  </a:solidFill>
                  <a:prstDash val="solid"/>
                  <a:round/>
                  <a:headEnd/>
                  <a:tailEnd/>
                </a:ln>
                <a:extLst>
                  <a:ext uri="{909E8E84-426E-40DD-AFC4-6F175D3DCCD1}">
                    <a14:hiddenFill xmlns:a14="http://schemas.microsoft.com/office/drawing/2010/main">
                      <a:solidFill>
                        <a:srgbClr val="FFFFFF"/>
                      </a:solidFill>
                    </a14:hiddenFill>
                  </a:ext>
                </a:extLst>
              </p:spPr>
            </p:cxnSp>
            <p:grpSp>
              <p:nvGrpSpPr>
                <p:cNvPr id="191" name="Group 190"/>
                <p:cNvGrpSpPr/>
                <p:nvPr/>
              </p:nvGrpSpPr>
              <p:grpSpPr>
                <a:xfrm>
                  <a:off x="1061007" y="2279349"/>
                  <a:ext cx="2844000" cy="1296000"/>
                  <a:chOff x="3527425" y="2946400"/>
                  <a:chExt cx="2085975" cy="962025"/>
                </a:xfrm>
              </p:grpSpPr>
              <p:sp>
                <p:nvSpPr>
                  <p:cNvPr id="199" name="Line 11"/>
                  <p:cNvSpPr>
                    <a:spLocks noChangeShapeType="1"/>
                  </p:cNvSpPr>
                  <p:nvPr/>
                </p:nvSpPr>
                <p:spPr bwMode="auto">
                  <a:xfrm>
                    <a:off x="5613400" y="3851275"/>
                    <a:ext cx="0" cy="57150"/>
                  </a:xfrm>
                  <a:prstGeom prst="line">
                    <a:avLst/>
                  </a:prstGeom>
                  <a:noFill/>
                  <a:ln w="254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200" name="Line 12"/>
                  <p:cNvSpPr>
                    <a:spLocks noChangeShapeType="1"/>
                  </p:cNvSpPr>
                  <p:nvPr/>
                </p:nvSpPr>
                <p:spPr bwMode="auto">
                  <a:xfrm>
                    <a:off x="4089400" y="3841750"/>
                    <a:ext cx="0" cy="57150"/>
                  </a:xfrm>
                  <a:prstGeom prst="line">
                    <a:avLst/>
                  </a:prstGeom>
                  <a:noFill/>
                  <a:ln w="254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201" name="Line 13"/>
                  <p:cNvSpPr>
                    <a:spLocks noChangeShapeType="1"/>
                  </p:cNvSpPr>
                  <p:nvPr/>
                </p:nvSpPr>
                <p:spPr bwMode="auto">
                  <a:xfrm>
                    <a:off x="3870325" y="3289300"/>
                    <a:ext cx="0" cy="47625"/>
                  </a:xfrm>
                  <a:prstGeom prst="line">
                    <a:avLst/>
                  </a:prstGeom>
                  <a:noFill/>
                  <a:ln w="254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202" name="Line 14"/>
                  <p:cNvSpPr>
                    <a:spLocks noChangeShapeType="1"/>
                  </p:cNvSpPr>
                  <p:nvPr/>
                </p:nvSpPr>
                <p:spPr bwMode="auto">
                  <a:xfrm>
                    <a:off x="4765675" y="3841750"/>
                    <a:ext cx="0" cy="57150"/>
                  </a:xfrm>
                  <a:prstGeom prst="line">
                    <a:avLst/>
                  </a:prstGeom>
                  <a:noFill/>
                  <a:ln w="254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203" name="Line 15"/>
                  <p:cNvSpPr>
                    <a:spLocks noChangeShapeType="1"/>
                  </p:cNvSpPr>
                  <p:nvPr/>
                </p:nvSpPr>
                <p:spPr bwMode="auto">
                  <a:xfrm>
                    <a:off x="5537200" y="3851275"/>
                    <a:ext cx="0" cy="57150"/>
                  </a:xfrm>
                  <a:prstGeom prst="line">
                    <a:avLst/>
                  </a:prstGeom>
                  <a:noFill/>
                  <a:ln w="254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204" name="Line 16"/>
                  <p:cNvSpPr>
                    <a:spLocks noChangeShapeType="1"/>
                  </p:cNvSpPr>
                  <p:nvPr/>
                </p:nvSpPr>
                <p:spPr bwMode="auto">
                  <a:xfrm>
                    <a:off x="5346700" y="3841750"/>
                    <a:ext cx="0" cy="57150"/>
                  </a:xfrm>
                  <a:prstGeom prst="line">
                    <a:avLst/>
                  </a:prstGeom>
                  <a:noFill/>
                  <a:ln w="254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205" name="Line 17"/>
                  <p:cNvSpPr>
                    <a:spLocks noChangeShapeType="1"/>
                  </p:cNvSpPr>
                  <p:nvPr/>
                </p:nvSpPr>
                <p:spPr bwMode="auto">
                  <a:xfrm>
                    <a:off x="3917950" y="3584575"/>
                    <a:ext cx="0" cy="57150"/>
                  </a:xfrm>
                  <a:prstGeom prst="line">
                    <a:avLst/>
                  </a:prstGeom>
                  <a:noFill/>
                  <a:ln w="254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206" name="Line 18"/>
                  <p:cNvSpPr>
                    <a:spLocks noChangeShapeType="1"/>
                  </p:cNvSpPr>
                  <p:nvPr/>
                </p:nvSpPr>
                <p:spPr bwMode="auto">
                  <a:xfrm>
                    <a:off x="3994150" y="3765550"/>
                    <a:ext cx="0" cy="57150"/>
                  </a:xfrm>
                  <a:prstGeom prst="line">
                    <a:avLst/>
                  </a:prstGeom>
                  <a:noFill/>
                  <a:ln w="254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207" name="Line 19"/>
                  <p:cNvSpPr>
                    <a:spLocks noChangeShapeType="1"/>
                  </p:cNvSpPr>
                  <p:nvPr/>
                </p:nvSpPr>
                <p:spPr bwMode="auto">
                  <a:xfrm>
                    <a:off x="4308475" y="3841750"/>
                    <a:ext cx="0" cy="57150"/>
                  </a:xfrm>
                  <a:prstGeom prst="line">
                    <a:avLst/>
                  </a:prstGeom>
                  <a:noFill/>
                  <a:ln w="254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208" name="Line 20"/>
                  <p:cNvSpPr>
                    <a:spLocks noChangeShapeType="1"/>
                  </p:cNvSpPr>
                  <p:nvPr/>
                </p:nvSpPr>
                <p:spPr bwMode="auto">
                  <a:xfrm>
                    <a:off x="4327525" y="3841750"/>
                    <a:ext cx="0" cy="57150"/>
                  </a:xfrm>
                  <a:prstGeom prst="line">
                    <a:avLst/>
                  </a:prstGeom>
                  <a:noFill/>
                  <a:ln w="254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209" name="Line 21"/>
                  <p:cNvSpPr>
                    <a:spLocks noChangeShapeType="1"/>
                  </p:cNvSpPr>
                  <p:nvPr/>
                </p:nvSpPr>
                <p:spPr bwMode="auto">
                  <a:xfrm>
                    <a:off x="4337050" y="3841750"/>
                    <a:ext cx="0" cy="57150"/>
                  </a:xfrm>
                  <a:prstGeom prst="line">
                    <a:avLst/>
                  </a:prstGeom>
                  <a:noFill/>
                  <a:ln w="254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210" name="Line 22"/>
                  <p:cNvSpPr>
                    <a:spLocks noChangeShapeType="1"/>
                  </p:cNvSpPr>
                  <p:nvPr/>
                </p:nvSpPr>
                <p:spPr bwMode="auto">
                  <a:xfrm>
                    <a:off x="4346575" y="3841750"/>
                    <a:ext cx="0" cy="57150"/>
                  </a:xfrm>
                  <a:prstGeom prst="line">
                    <a:avLst/>
                  </a:prstGeom>
                  <a:noFill/>
                  <a:ln w="254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211" name="Freeform 23"/>
                  <p:cNvSpPr>
                    <a:spLocks/>
                  </p:cNvSpPr>
                  <p:nvPr/>
                </p:nvSpPr>
                <p:spPr bwMode="auto">
                  <a:xfrm>
                    <a:off x="3527425" y="2946400"/>
                    <a:ext cx="2085975" cy="933450"/>
                  </a:xfrm>
                  <a:custGeom>
                    <a:avLst/>
                    <a:gdLst>
                      <a:gd name="T0" fmla="*/ 219 w 219"/>
                      <a:gd name="T1" fmla="*/ 98 h 98"/>
                      <a:gd name="T2" fmla="*/ 53 w 219"/>
                      <a:gd name="T3" fmla="*/ 98 h 98"/>
                      <a:gd name="T4" fmla="*/ 53 w 219"/>
                      <a:gd name="T5" fmla="*/ 90 h 98"/>
                      <a:gd name="T6" fmla="*/ 47 w 219"/>
                      <a:gd name="T7" fmla="*/ 90 h 98"/>
                      <a:gd name="T8" fmla="*/ 47 w 219"/>
                      <a:gd name="T9" fmla="*/ 84 h 98"/>
                      <a:gd name="T10" fmla="*/ 45 w 219"/>
                      <a:gd name="T11" fmla="*/ 84 h 98"/>
                      <a:gd name="T12" fmla="*/ 45 w 219"/>
                      <a:gd name="T13" fmla="*/ 77 h 98"/>
                      <a:gd name="T14" fmla="*/ 43 w 219"/>
                      <a:gd name="T15" fmla="*/ 77 h 98"/>
                      <a:gd name="T16" fmla="*/ 43 w 219"/>
                      <a:gd name="T17" fmla="*/ 70 h 98"/>
                      <a:gd name="T18" fmla="*/ 37 w 219"/>
                      <a:gd name="T19" fmla="*/ 70 h 98"/>
                      <a:gd name="T20" fmla="*/ 37 w 219"/>
                      <a:gd name="T21" fmla="*/ 40 h 98"/>
                      <a:gd name="T22" fmla="*/ 35 w 219"/>
                      <a:gd name="T23" fmla="*/ 40 h 98"/>
                      <a:gd name="T24" fmla="*/ 35 w 219"/>
                      <a:gd name="T25" fmla="*/ 22 h 98"/>
                      <a:gd name="T26" fmla="*/ 30 w 219"/>
                      <a:gd name="T27" fmla="*/ 22 h 98"/>
                      <a:gd name="T28" fmla="*/ 30 w 219"/>
                      <a:gd name="T29" fmla="*/ 9 h 98"/>
                      <a:gd name="T30" fmla="*/ 26 w 219"/>
                      <a:gd name="T31" fmla="*/ 9 h 98"/>
                      <a:gd name="T32" fmla="*/ 26 w 219"/>
                      <a:gd name="T33" fmla="*/ 0 h 98"/>
                      <a:gd name="T34" fmla="*/ 0 w 219"/>
                      <a:gd name="T35"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9" h="98">
                        <a:moveTo>
                          <a:pt x="219" y="98"/>
                        </a:moveTo>
                        <a:lnTo>
                          <a:pt x="53" y="98"/>
                        </a:lnTo>
                        <a:lnTo>
                          <a:pt x="53" y="90"/>
                        </a:lnTo>
                        <a:lnTo>
                          <a:pt x="47" y="90"/>
                        </a:lnTo>
                        <a:lnTo>
                          <a:pt x="47" y="84"/>
                        </a:lnTo>
                        <a:lnTo>
                          <a:pt x="45" y="84"/>
                        </a:lnTo>
                        <a:lnTo>
                          <a:pt x="45" y="77"/>
                        </a:lnTo>
                        <a:lnTo>
                          <a:pt x="43" y="77"/>
                        </a:lnTo>
                        <a:lnTo>
                          <a:pt x="43" y="70"/>
                        </a:lnTo>
                        <a:lnTo>
                          <a:pt x="37" y="70"/>
                        </a:lnTo>
                        <a:lnTo>
                          <a:pt x="37" y="40"/>
                        </a:lnTo>
                        <a:lnTo>
                          <a:pt x="35" y="40"/>
                        </a:lnTo>
                        <a:lnTo>
                          <a:pt x="35" y="22"/>
                        </a:lnTo>
                        <a:lnTo>
                          <a:pt x="30" y="22"/>
                        </a:lnTo>
                        <a:lnTo>
                          <a:pt x="30" y="9"/>
                        </a:lnTo>
                        <a:lnTo>
                          <a:pt x="26" y="9"/>
                        </a:lnTo>
                        <a:lnTo>
                          <a:pt x="26" y="0"/>
                        </a:lnTo>
                        <a:lnTo>
                          <a:pt x="0" y="0"/>
                        </a:lnTo>
                      </a:path>
                    </a:pathLst>
                  </a:custGeom>
                  <a:noFill/>
                  <a:ln w="254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grpSp>
            <p:grpSp>
              <p:nvGrpSpPr>
                <p:cNvPr id="192" name="Group 191"/>
                <p:cNvGrpSpPr/>
                <p:nvPr/>
              </p:nvGrpSpPr>
              <p:grpSpPr>
                <a:xfrm>
                  <a:off x="1061007" y="2279348"/>
                  <a:ext cx="2480384" cy="1599875"/>
                  <a:chOff x="3659188" y="2825750"/>
                  <a:chExt cx="1819275" cy="1200150"/>
                </a:xfrm>
              </p:grpSpPr>
              <p:sp>
                <p:nvSpPr>
                  <p:cNvPr id="193" name="Line 24"/>
                  <p:cNvSpPr>
                    <a:spLocks noChangeShapeType="1"/>
                  </p:cNvSpPr>
                  <p:nvPr/>
                </p:nvSpPr>
                <p:spPr bwMode="auto">
                  <a:xfrm>
                    <a:off x="4211638" y="3968750"/>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194" name="Line 25"/>
                  <p:cNvSpPr>
                    <a:spLocks noChangeShapeType="1"/>
                  </p:cNvSpPr>
                  <p:nvPr/>
                </p:nvSpPr>
                <p:spPr bwMode="auto">
                  <a:xfrm>
                    <a:off x="4030663" y="3663950"/>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195" name="Line 26"/>
                  <p:cNvSpPr>
                    <a:spLocks noChangeShapeType="1"/>
                  </p:cNvSpPr>
                  <p:nvPr/>
                </p:nvSpPr>
                <p:spPr bwMode="auto">
                  <a:xfrm>
                    <a:off x="4878388" y="3959225"/>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196" name="Line 27"/>
                  <p:cNvSpPr>
                    <a:spLocks noChangeShapeType="1"/>
                  </p:cNvSpPr>
                  <p:nvPr/>
                </p:nvSpPr>
                <p:spPr bwMode="auto">
                  <a:xfrm>
                    <a:off x="5468938" y="3968750"/>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197" name="Line 28"/>
                  <p:cNvSpPr>
                    <a:spLocks noChangeShapeType="1"/>
                  </p:cNvSpPr>
                  <p:nvPr/>
                </p:nvSpPr>
                <p:spPr bwMode="auto">
                  <a:xfrm>
                    <a:off x="4430713" y="3959225"/>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198" name="Freeform 29"/>
                  <p:cNvSpPr>
                    <a:spLocks/>
                  </p:cNvSpPr>
                  <p:nvPr/>
                </p:nvSpPr>
                <p:spPr bwMode="auto">
                  <a:xfrm>
                    <a:off x="3659188" y="2825750"/>
                    <a:ext cx="1819275" cy="1171575"/>
                  </a:xfrm>
                  <a:custGeom>
                    <a:avLst/>
                    <a:gdLst>
                      <a:gd name="T0" fmla="*/ 191 w 191"/>
                      <a:gd name="T1" fmla="*/ 123 h 123"/>
                      <a:gd name="T2" fmla="*/ 51 w 191"/>
                      <a:gd name="T3" fmla="*/ 123 h 123"/>
                      <a:gd name="T4" fmla="*/ 51 w 191"/>
                      <a:gd name="T5" fmla="*/ 113 h 123"/>
                      <a:gd name="T6" fmla="*/ 45 w 191"/>
                      <a:gd name="T7" fmla="*/ 113 h 123"/>
                      <a:gd name="T8" fmla="*/ 45 w 191"/>
                      <a:gd name="T9" fmla="*/ 102 h 123"/>
                      <a:gd name="T10" fmla="*/ 42 w 191"/>
                      <a:gd name="T11" fmla="*/ 102 h 123"/>
                      <a:gd name="T12" fmla="*/ 42 w 191"/>
                      <a:gd name="T13" fmla="*/ 91 h 123"/>
                      <a:gd name="T14" fmla="*/ 36 w 191"/>
                      <a:gd name="T15" fmla="*/ 91 h 123"/>
                      <a:gd name="T16" fmla="*/ 36 w 191"/>
                      <a:gd name="T17" fmla="*/ 50 h 123"/>
                      <a:gd name="T18" fmla="*/ 34 w 191"/>
                      <a:gd name="T19" fmla="*/ 50 h 123"/>
                      <a:gd name="T20" fmla="*/ 34 w 191"/>
                      <a:gd name="T21" fmla="*/ 24 h 123"/>
                      <a:gd name="T22" fmla="*/ 28 w 191"/>
                      <a:gd name="T23" fmla="*/ 24 h 123"/>
                      <a:gd name="T24" fmla="*/ 28 w 191"/>
                      <a:gd name="T25" fmla="*/ 11 h 123"/>
                      <a:gd name="T26" fmla="*/ 25 w 191"/>
                      <a:gd name="T27" fmla="*/ 11 h 123"/>
                      <a:gd name="T28" fmla="*/ 25 w 191"/>
                      <a:gd name="T29" fmla="*/ 7 h 123"/>
                      <a:gd name="T30" fmla="*/ 12 w 191"/>
                      <a:gd name="T31" fmla="*/ 7 h 123"/>
                      <a:gd name="T32" fmla="*/ 12 w 191"/>
                      <a:gd name="T33" fmla="*/ 0 h 123"/>
                      <a:gd name="T34" fmla="*/ 0 w 191"/>
                      <a:gd name="T35"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1" h="123">
                        <a:moveTo>
                          <a:pt x="191" y="123"/>
                        </a:moveTo>
                        <a:lnTo>
                          <a:pt x="51" y="123"/>
                        </a:lnTo>
                        <a:lnTo>
                          <a:pt x="51" y="113"/>
                        </a:lnTo>
                        <a:lnTo>
                          <a:pt x="45" y="113"/>
                        </a:lnTo>
                        <a:lnTo>
                          <a:pt x="45" y="102"/>
                        </a:lnTo>
                        <a:lnTo>
                          <a:pt x="42" y="102"/>
                        </a:lnTo>
                        <a:lnTo>
                          <a:pt x="42" y="91"/>
                        </a:lnTo>
                        <a:lnTo>
                          <a:pt x="36" y="91"/>
                        </a:lnTo>
                        <a:lnTo>
                          <a:pt x="36" y="50"/>
                        </a:lnTo>
                        <a:lnTo>
                          <a:pt x="34" y="50"/>
                        </a:lnTo>
                        <a:lnTo>
                          <a:pt x="34" y="24"/>
                        </a:lnTo>
                        <a:lnTo>
                          <a:pt x="28" y="24"/>
                        </a:lnTo>
                        <a:lnTo>
                          <a:pt x="28" y="11"/>
                        </a:lnTo>
                        <a:lnTo>
                          <a:pt x="25" y="11"/>
                        </a:lnTo>
                        <a:lnTo>
                          <a:pt x="25" y="7"/>
                        </a:lnTo>
                        <a:lnTo>
                          <a:pt x="12" y="7"/>
                        </a:lnTo>
                        <a:lnTo>
                          <a:pt x="12"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grpSp>
          </p:grpSp>
        </p:grpSp>
        <p:sp>
          <p:nvSpPr>
            <p:cNvPr id="129" name="TextBox 128"/>
            <p:cNvSpPr txBox="1"/>
            <p:nvPr/>
          </p:nvSpPr>
          <p:spPr>
            <a:xfrm>
              <a:off x="6246965" y="1716328"/>
              <a:ext cx="1518365" cy="307777"/>
            </a:xfrm>
            <a:prstGeom prst="rect">
              <a:avLst/>
            </a:prstGeom>
            <a:noFill/>
          </p:spPr>
          <p:txBody>
            <a:bodyPr wrap="none" rtlCol="0">
              <a:spAutoFit/>
            </a:bodyPr>
            <a:lstStyle/>
            <a:p>
              <a:pPr algn="ctr"/>
              <a:r>
                <a:rPr lang="en-US" sz="1400" b="1" dirty="0" smtClean="0">
                  <a:solidFill>
                    <a:srgbClr val="363636"/>
                  </a:solidFill>
                </a:rPr>
                <a:t>Overall survival</a:t>
              </a:r>
              <a:endParaRPr lang="en-US" sz="1400" b="1" dirty="0">
                <a:solidFill>
                  <a:srgbClr val="363636"/>
                </a:solidFill>
              </a:endParaRPr>
            </a:p>
          </p:txBody>
        </p:sp>
        <p:grpSp>
          <p:nvGrpSpPr>
            <p:cNvPr id="130" name="Group 129"/>
            <p:cNvGrpSpPr/>
            <p:nvPr/>
          </p:nvGrpSpPr>
          <p:grpSpPr>
            <a:xfrm>
              <a:off x="4840677" y="2273259"/>
              <a:ext cx="3783587" cy="2784837"/>
              <a:chOff x="1838522" y="1936639"/>
              <a:chExt cx="5671068" cy="2948437"/>
            </a:xfrm>
          </p:grpSpPr>
          <p:sp>
            <p:nvSpPr>
              <p:cNvPr id="157" name="Line 3"/>
              <p:cNvSpPr>
                <a:spLocks noChangeShapeType="1"/>
              </p:cNvSpPr>
              <p:nvPr/>
            </p:nvSpPr>
            <p:spPr bwMode="auto">
              <a:xfrm>
                <a:off x="2676946" y="2069518"/>
                <a:ext cx="6327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158" name="Line 4"/>
              <p:cNvSpPr>
                <a:spLocks noChangeShapeType="1"/>
              </p:cNvSpPr>
              <p:nvPr/>
            </p:nvSpPr>
            <p:spPr bwMode="auto">
              <a:xfrm>
                <a:off x="2676946" y="2628548"/>
                <a:ext cx="6327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159" name="Line 5"/>
              <p:cNvSpPr>
                <a:spLocks noChangeShapeType="1"/>
              </p:cNvSpPr>
              <p:nvPr/>
            </p:nvSpPr>
            <p:spPr bwMode="auto">
              <a:xfrm>
                <a:off x="2676946" y="3186087"/>
                <a:ext cx="6327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160" name="Line 6"/>
              <p:cNvSpPr>
                <a:spLocks noChangeShapeType="1"/>
              </p:cNvSpPr>
              <p:nvPr/>
            </p:nvSpPr>
            <p:spPr bwMode="auto">
              <a:xfrm>
                <a:off x="2676946" y="3768970"/>
                <a:ext cx="6327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161" name="Line 7"/>
              <p:cNvSpPr>
                <a:spLocks noChangeShapeType="1"/>
              </p:cNvSpPr>
              <p:nvPr/>
            </p:nvSpPr>
            <p:spPr bwMode="auto">
              <a:xfrm>
                <a:off x="2676946" y="4327693"/>
                <a:ext cx="6327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162" name="Line 8"/>
              <p:cNvSpPr>
                <a:spLocks noChangeShapeType="1"/>
              </p:cNvSpPr>
              <p:nvPr/>
            </p:nvSpPr>
            <p:spPr bwMode="auto">
              <a:xfrm>
                <a:off x="2676946" y="4327693"/>
                <a:ext cx="6327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163" name="Line 9"/>
              <p:cNvSpPr>
                <a:spLocks noChangeShapeType="1"/>
              </p:cNvSpPr>
              <p:nvPr/>
            </p:nvSpPr>
            <p:spPr bwMode="auto">
              <a:xfrm flipV="1">
                <a:off x="2740218" y="4327693"/>
                <a:ext cx="0" cy="7602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164" name="Line 12"/>
              <p:cNvSpPr>
                <a:spLocks noChangeShapeType="1"/>
              </p:cNvSpPr>
              <p:nvPr/>
            </p:nvSpPr>
            <p:spPr bwMode="auto">
              <a:xfrm flipV="1">
                <a:off x="4505780" y="4327693"/>
                <a:ext cx="0" cy="6335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165" name="Line 13"/>
              <p:cNvSpPr>
                <a:spLocks noChangeShapeType="1"/>
              </p:cNvSpPr>
              <p:nvPr/>
            </p:nvSpPr>
            <p:spPr bwMode="auto">
              <a:xfrm flipV="1">
                <a:off x="3600282" y="4327693"/>
                <a:ext cx="0" cy="6335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166" name="Line 15"/>
              <p:cNvSpPr>
                <a:spLocks noChangeShapeType="1"/>
              </p:cNvSpPr>
              <p:nvPr/>
            </p:nvSpPr>
            <p:spPr bwMode="auto">
              <a:xfrm flipV="1">
                <a:off x="5390462" y="4327693"/>
                <a:ext cx="0" cy="7602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167" name="Line 16"/>
              <p:cNvSpPr>
                <a:spLocks noChangeShapeType="1"/>
              </p:cNvSpPr>
              <p:nvPr/>
            </p:nvSpPr>
            <p:spPr bwMode="auto">
              <a:xfrm flipV="1">
                <a:off x="7178852" y="4327693"/>
                <a:ext cx="0" cy="6335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168" name="Freeform 17"/>
              <p:cNvSpPr>
                <a:spLocks/>
              </p:cNvSpPr>
              <p:nvPr/>
            </p:nvSpPr>
            <p:spPr bwMode="auto">
              <a:xfrm>
                <a:off x="2743820" y="2071008"/>
                <a:ext cx="4429039" cy="2255501"/>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169" name="TextBox 168"/>
              <p:cNvSpPr txBox="1"/>
              <p:nvPr/>
            </p:nvSpPr>
            <p:spPr>
              <a:xfrm rot="16200000">
                <a:off x="1370469" y="2996966"/>
                <a:ext cx="1351290" cy="415183"/>
              </a:xfrm>
              <a:prstGeom prst="rect">
                <a:avLst/>
              </a:prstGeom>
              <a:noFill/>
            </p:spPr>
            <p:txBody>
              <a:bodyPr wrap="none" rtlCol="0">
                <a:spAutoFit/>
              </a:bodyPr>
              <a:lstStyle/>
              <a:p>
                <a:pPr algn="ctr"/>
                <a:r>
                  <a:rPr lang="en-US" sz="1200" dirty="0" smtClean="0">
                    <a:solidFill>
                      <a:srgbClr val="363636"/>
                    </a:solidFill>
                  </a:rPr>
                  <a:t>Percent survival</a:t>
                </a:r>
                <a:endParaRPr lang="en-US" sz="1200" dirty="0">
                  <a:solidFill>
                    <a:srgbClr val="363636"/>
                  </a:solidFill>
                </a:endParaRPr>
              </a:p>
            </p:txBody>
          </p:sp>
          <p:sp>
            <p:nvSpPr>
              <p:cNvPr id="170" name="TextBox 169"/>
              <p:cNvSpPr txBox="1"/>
              <p:nvPr/>
            </p:nvSpPr>
            <p:spPr>
              <a:xfrm>
                <a:off x="2027789" y="1936639"/>
                <a:ext cx="658815" cy="293272"/>
              </a:xfrm>
              <a:prstGeom prst="rect">
                <a:avLst/>
              </a:prstGeom>
              <a:noFill/>
            </p:spPr>
            <p:txBody>
              <a:bodyPr wrap="none" rtlCol="0">
                <a:spAutoFit/>
              </a:bodyPr>
              <a:lstStyle/>
              <a:p>
                <a:pPr algn="r"/>
                <a:r>
                  <a:rPr lang="en-US" sz="1200" dirty="0" smtClean="0">
                    <a:solidFill>
                      <a:srgbClr val="363636"/>
                    </a:solidFill>
                  </a:rPr>
                  <a:t>100</a:t>
                </a:r>
                <a:endParaRPr lang="en-US" sz="1200" dirty="0">
                  <a:solidFill>
                    <a:srgbClr val="363636"/>
                  </a:solidFill>
                </a:endParaRPr>
              </a:p>
            </p:txBody>
          </p:sp>
          <p:sp>
            <p:nvSpPr>
              <p:cNvPr id="171" name="TextBox 170"/>
              <p:cNvSpPr txBox="1"/>
              <p:nvPr/>
            </p:nvSpPr>
            <p:spPr>
              <a:xfrm>
                <a:off x="2178985" y="3060558"/>
                <a:ext cx="531472" cy="293272"/>
              </a:xfrm>
              <a:prstGeom prst="rect">
                <a:avLst/>
              </a:prstGeom>
              <a:noFill/>
            </p:spPr>
            <p:txBody>
              <a:bodyPr wrap="none" rtlCol="0">
                <a:spAutoFit/>
              </a:bodyPr>
              <a:lstStyle/>
              <a:p>
                <a:pPr algn="r"/>
                <a:r>
                  <a:rPr lang="en-US" sz="1200" dirty="0" smtClean="0">
                    <a:solidFill>
                      <a:srgbClr val="363636"/>
                    </a:solidFill>
                  </a:rPr>
                  <a:t>50</a:t>
                </a:r>
                <a:endParaRPr lang="en-US" sz="1200" dirty="0">
                  <a:solidFill>
                    <a:srgbClr val="363636"/>
                  </a:solidFill>
                </a:endParaRPr>
              </a:p>
            </p:txBody>
          </p:sp>
          <p:sp>
            <p:nvSpPr>
              <p:cNvPr id="172" name="TextBox 171"/>
              <p:cNvSpPr txBox="1"/>
              <p:nvPr/>
            </p:nvSpPr>
            <p:spPr>
              <a:xfrm>
                <a:off x="2306324" y="4193700"/>
                <a:ext cx="404132" cy="293272"/>
              </a:xfrm>
              <a:prstGeom prst="rect">
                <a:avLst/>
              </a:prstGeom>
              <a:noFill/>
            </p:spPr>
            <p:txBody>
              <a:bodyPr wrap="none" rtlCol="0">
                <a:spAutoFit/>
              </a:bodyPr>
              <a:lstStyle/>
              <a:p>
                <a:pPr algn="r"/>
                <a:r>
                  <a:rPr lang="en-US" sz="1200" dirty="0" smtClean="0">
                    <a:solidFill>
                      <a:srgbClr val="363636"/>
                    </a:solidFill>
                  </a:rPr>
                  <a:t>0</a:t>
                </a:r>
                <a:endParaRPr lang="en-US" sz="1200" dirty="0">
                  <a:solidFill>
                    <a:srgbClr val="363636"/>
                  </a:solidFill>
                </a:endParaRPr>
              </a:p>
            </p:txBody>
          </p:sp>
          <p:sp>
            <p:nvSpPr>
              <p:cNvPr id="173" name="TextBox 172"/>
              <p:cNvSpPr txBox="1"/>
              <p:nvPr/>
            </p:nvSpPr>
            <p:spPr>
              <a:xfrm>
                <a:off x="2546868" y="4387536"/>
                <a:ext cx="404132" cy="293272"/>
              </a:xfrm>
              <a:prstGeom prst="rect">
                <a:avLst/>
              </a:prstGeom>
              <a:noFill/>
            </p:spPr>
            <p:txBody>
              <a:bodyPr wrap="none" rtlCol="0">
                <a:spAutoFit/>
              </a:bodyPr>
              <a:lstStyle/>
              <a:p>
                <a:pPr algn="ctr"/>
                <a:r>
                  <a:rPr lang="en-US" sz="1200" dirty="0" smtClean="0">
                    <a:solidFill>
                      <a:srgbClr val="363636"/>
                    </a:solidFill>
                  </a:rPr>
                  <a:t>0</a:t>
                </a:r>
                <a:endParaRPr lang="en-US" sz="1200" dirty="0">
                  <a:solidFill>
                    <a:srgbClr val="363636"/>
                  </a:solidFill>
                </a:endParaRPr>
              </a:p>
            </p:txBody>
          </p:sp>
          <p:sp>
            <p:nvSpPr>
              <p:cNvPr id="174" name="TextBox 173"/>
              <p:cNvSpPr txBox="1"/>
              <p:nvPr/>
            </p:nvSpPr>
            <p:spPr>
              <a:xfrm>
                <a:off x="3338692" y="4387536"/>
                <a:ext cx="531472" cy="293272"/>
              </a:xfrm>
              <a:prstGeom prst="rect">
                <a:avLst/>
              </a:prstGeom>
              <a:noFill/>
            </p:spPr>
            <p:txBody>
              <a:bodyPr wrap="none" rtlCol="0">
                <a:spAutoFit/>
              </a:bodyPr>
              <a:lstStyle/>
              <a:p>
                <a:pPr algn="ctr"/>
                <a:r>
                  <a:rPr lang="en-US" sz="1200" dirty="0" smtClean="0">
                    <a:solidFill>
                      <a:srgbClr val="363636"/>
                    </a:solidFill>
                  </a:rPr>
                  <a:t>20</a:t>
                </a:r>
                <a:endParaRPr lang="en-US" sz="1200" dirty="0">
                  <a:solidFill>
                    <a:srgbClr val="363636"/>
                  </a:solidFill>
                </a:endParaRPr>
              </a:p>
            </p:txBody>
          </p:sp>
          <p:sp>
            <p:nvSpPr>
              <p:cNvPr id="175" name="TextBox 174"/>
              <p:cNvSpPr txBox="1"/>
              <p:nvPr/>
            </p:nvSpPr>
            <p:spPr>
              <a:xfrm>
                <a:off x="4238450" y="4387536"/>
                <a:ext cx="531472" cy="293272"/>
              </a:xfrm>
              <a:prstGeom prst="rect">
                <a:avLst/>
              </a:prstGeom>
              <a:noFill/>
            </p:spPr>
            <p:txBody>
              <a:bodyPr wrap="none" rtlCol="0">
                <a:spAutoFit/>
              </a:bodyPr>
              <a:lstStyle/>
              <a:p>
                <a:pPr algn="ctr"/>
                <a:r>
                  <a:rPr lang="en-US" sz="1200" dirty="0" smtClean="0">
                    <a:solidFill>
                      <a:srgbClr val="363636"/>
                    </a:solidFill>
                  </a:rPr>
                  <a:t>40</a:t>
                </a:r>
                <a:endParaRPr lang="en-US" sz="1200" dirty="0">
                  <a:solidFill>
                    <a:srgbClr val="363636"/>
                  </a:solidFill>
                </a:endParaRPr>
              </a:p>
            </p:txBody>
          </p:sp>
          <p:sp>
            <p:nvSpPr>
              <p:cNvPr id="176" name="TextBox 175"/>
              <p:cNvSpPr txBox="1"/>
              <p:nvPr/>
            </p:nvSpPr>
            <p:spPr>
              <a:xfrm>
                <a:off x="5124710" y="4387536"/>
                <a:ext cx="531472" cy="293272"/>
              </a:xfrm>
              <a:prstGeom prst="rect">
                <a:avLst/>
              </a:prstGeom>
              <a:noFill/>
            </p:spPr>
            <p:txBody>
              <a:bodyPr wrap="none" rtlCol="0">
                <a:spAutoFit/>
              </a:bodyPr>
              <a:lstStyle/>
              <a:p>
                <a:pPr algn="ctr"/>
                <a:r>
                  <a:rPr lang="en-US" sz="1200" dirty="0" smtClean="0">
                    <a:solidFill>
                      <a:srgbClr val="363636"/>
                    </a:solidFill>
                  </a:rPr>
                  <a:t>60</a:t>
                </a:r>
                <a:endParaRPr lang="en-US" sz="1200" dirty="0">
                  <a:solidFill>
                    <a:srgbClr val="363636"/>
                  </a:solidFill>
                </a:endParaRPr>
              </a:p>
            </p:txBody>
          </p:sp>
          <p:sp>
            <p:nvSpPr>
              <p:cNvPr id="177" name="TextBox 176"/>
              <p:cNvSpPr txBox="1"/>
              <p:nvPr/>
            </p:nvSpPr>
            <p:spPr>
              <a:xfrm>
                <a:off x="6850775" y="4387536"/>
                <a:ext cx="658815" cy="293272"/>
              </a:xfrm>
              <a:prstGeom prst="rect">
                <a:avLst/>
              </a:prstGeom>
              <a:noFill/>
            </p:spPr>
            <p:txBody>
              <a:bodyPr wrap="none" rtlCol="0">
                <a:spAutoFit/>
              </a:bodyPr>
              <a:lstStyle/>
              <a:p>
                <a:pPr algn="ctr"/>
                <a:r>
                  <a:rPr lang="en-US" sz="1200" dirty="0" smtClean="0">
                    <a:solidFill>
                      <a:srgbClr val="363636"/>
                    </a:solidFill>
                  </a:rPr>
                  <a:t>100</a:t>
                </a:r>
                <a:endParaRPr lang="en-US" sz="1200" dirty="0">
                  <a:solidFill>
                    <a:srgbClr val="363636"/>
                  </a:solidFill>
                </a:endParaRPr>
              </a:p>
            </p:txBody>
          </p:sp>
          <p:sp>
            <p:nvSpPr>
              <p:cNvPr id="178" name="TextBox 177"/>
              <p:cNvSpPr txBox="1"/>
              <p:nvPr/>
            </p:nvSpPr>
            <p:spPr>
              <a:xfrm>
                <a:off x="3411360" y="4591804"/>
                <a:ext cx="3054957" cy="293272"/>
              </a:xfrm>
              <a:prstGeom prst="rect">
                <a:avLst/>
              </a:prstGeom>
              <a:noFill/>
            </p:spPr>
            <p:txBody>
              <a:bodyPr wrap="none" rtlCol="0">
                <a:spAutoFit/>
              </a:bodyPr>
              <a:lstStyle/>
              <a:p>
                <a:pPr algn="ctr"/>
                <a:r>
                  <a:rPr lang="en-US" sz="1200" dirty="0" smtClean="0">
                    <a:solidFill>
                      <a:srgbClr val="363636"/>
                    </a:solidFill>
                  </a:rPr>
                  <a:t>Weeks from treatment start</a:t>
                </a:r>
                <a:endParaRPr lang="en-US" sz="1200" dirty="0">
                  <a:solidFill>
                    <a:srgbClr val="363636"/>
                  </a:solidFill>
                </a:endParaRPr>
              </a:p>
            </p:txBody>
          </p:sp>
          <p:sp>
            <p:nvSpPr>
              <p:cNvPr id="179" name="Line 16"/>
              <p:cNvSpPr>
                <a:spLocks noChangeShapeType="1"/>
              </p:cNvSpPr>
              <p:nvPr/>
            </p:nvSpPr>
            <p:spPr bwMode="auto">
              <a:xfrm flipV="1">
                <a:off x="6284785" y="4314246"/>
                <a:ext cx="0" cy="6335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180" name="TextBox 179"/>
              <p:cNvSpPr txBox="1"/>
              <p:nvPr/>
            </p:nvSpPr>
            <p:spPr>
              <a:xfrm>
                <a:off x="6020379" y="4374089"/>
                <a:ext cx="531472" cy="293272"/>
              </a:xfrm>
              <a:prstGeom prst="rect">
                <a:avLst/>
              </a:prstGeom>
              <a:noFill/>
            </p:spPr>
            <p:txBody>
              <a:bodyPr wrap="none" rtlCol="0">
                <a:spAutoFit/>
              </a:bodyPr>
              <a:lstStyle/>
              <a:p>
                <a:pPr algn="ctr"/>
                <a:r>
                  <a:rPr lang="en-US" sz="1200" dirty="0" smtClean="0">
                    <a:solidFill>
                      <a:srgbClr val="363636"/>
                    </a:solidFill>
                  </a:rPr>
                  <a:t>80</a:t>
                </a:r>
                <a:endParaRPr lang="en-US" sz="1200" dirty="0">
                  <a:solidFill>
                    <a:srgbClr val="363636"/>
                  </a:solidFill>
                </a:endParaRPr>
              </a:p>
            </p:txBody>
          </p:sp>
        </p:grpSp>
        <p:sp>
          <p:nvSpPr>
            <p:cNvPr id="131" name="TextBox 130"/>
            <p:cNvSpPr txBox="1"/>
            <p:nvPr/>
          </p:nvSpPr>
          <p:spPr>
            <a:xfrm>
              <a:off x="5508601" y="5039274"/>
              <a:ext cx="2198359" cy="738664"/>
            </a:xfrm>
            <a:prstGeom prst="rect">
              <a:avLst/>
            </a:prstGeom>
            <a:noFill/>
          </p:spPr>
          <p:txBody>
            <a:bodyPr wrap="none" rtlCol="0">
              <a:spAutoFit/>
            </a:bodyPr>
            <a:lstStyle/>
            <a:p>
              <a:r>
                <a:rPr lang="en-US" sz="1400" dirty="0" smtClean="0">
                  <a:solidFill>
                    <a:srgbClr val="363636"/>
                  </a:solidFill>
                </a:rPr>
                <a:t>12-month OS rate – 60%</a:t>
              </a:r>
            </a:p>
            <a:p>
              <a:r>
                <a:rPr lang="en-US" sz="1400" dirty="0" smtClean="0">
                  <a:solidFill>
                    <a:srgbClr val="363636"/>
                  </a:solidFill>
                </a:rPr>
                <a:t>Median OS </a:t>
              </a:r>
            </a:p>
            <a:p>
              <a:pPr marL="182563" indent="-182563">
                <a:buFont typeface="Arial" panose="020B0604020202020204" pitchFamily="34" charset="0"/>
                <a:buChar char="•"/>
              </a:pPr>
              <a:r>
                <a:rPr lang="en-US" sz="1400" dirty="0" smtClean="0">
                  <a:solidFill>
                    <a:srgbClr val="363636"/>
                  </a:solidFill>
                </a:rPr>
                <a:t>Not reached (9 deaths)</a:t>
              </a:r>
            </a:p>
          </p:txBody>
        </p:sp>
        <p:cxnSp>
          <p:nvCxnSpPr>
            <p:cNvPr id="132" name="Straight Connector 131"/>
            <p:cNvCxnSpPr/>
            <p:nvPr/>
          </p:nvCxnSpPr>
          <p:spPr>
            <a:xfrm>
              <a:off x="6833227" y="2246365"/>
              <a:ext cx="524435" cy="0"/>
            </a:xfrm>
            <a:prstGeom prst="line">
              <a:avLst/>
            </a:prstGeom>
            <a:noFill/>
            <a:ln w="2540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cxnSp>
        <p:sp>
          <p:nvSpPr>
            <p:cNvPr id="133" name="TextBox 132"/>
            <p:cNvSpPr txBox="1"/>
            <p:nvPr/>
          </p:nvSpPr>
          <p:spPr>
            <a:xfrm>
              <a:off x="7357662" y="2094005"/>
              <a:ext cx="960519" cy="523220"/>
            </a:xfrm>
            <a:prstGeom prst="rect">
              <a:avLst/>
            </a:prstGeom>
            <a:noFill/>
          </p:spPr>
          <p:txBody>
            <a:bodyPr wrap="none" rtlCol="0">
              <a:spAutoFit/>
            </a:bodyPr>
            <a:lstStyle/>
            <a:p>
              <a:r>
                <a:rPr lang="en-US" sz="1400" dirty="0" smtClean="0">
                  <a:solidFill>
                    <a:srgbClr val="363636"/>
                  </a:solidFill>
                </a:rPr>
                <a:t>Censored</a:t>
              </a:r>
            </a:p>
            <a:p>
              <a:r>
                <a:rPr lang="en-US" sz="1400" dirty="0" smtClean="0">
                  <a:solidFill>
                    <a:srgbClr val="363636"/>
                  </a:solidFill>
                </a:rPr>
                <a:t>95%CI</a:t>
              </a:r>
              <a:endParaRPr lang="en-US" sz="1400" dirty="0">
                <a:solidFill>
                  <a:srgbClr val="363636"/>
                </a:solidFill>
              </a:endParaRPr>
            </a:p>
          </p:txBody>
        </p:sp>
        <p:cxnSp>
          <p:nvCxnSpPr>
            <p:cNvPr id="134" name="Straight Connector 133"/>
            <p:cNvCxnSpPr/>
            <p:nvPr/>
          </p:nvCxnSpPr>
          <p:spPr>
            <a:xfrm>
              <a:off x="6833227" y="2469576"/>
              <a:ext cx="524435" cy="0"/>
            </a:xfrm>
            <a:prstGeom prst="line">
              <a:avLst/>
            </a:prstGeom>
            <a:noFill/>
            <a:ln w="2540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cxnSp>
        <p:grpSp>
          <p:nvGrpSpPr>
            <p:cNvPr id="135" name="Group 51"/>
            <p:cNvGrpSpPr>
              <a:grpSpLocks/>
            </p:cNvGrpSpPr>
            <p:nvPr/>
          </p:nvGrpSpPr>
          <p:grpSpPr bwMode="auto">
            <a:xfrm>
              <a:off x="5451710" y="2436095"/>
              <a:ext cx="2232000" cy="1017284"/>
              <a:chOff x="2338" y="1786"/>
              <a:chExt cx="1080" cy="492"/>
            </a:xfrm>
          </p:grpSpPr>
          <p:sp>
            <p:nvSpPr>
              <p:cNvPr id="138" name="Line 52"/>
              <p:cNvSpPr>
                <a:spLocks noChangeShapeType="1"/>
              </p:cNvSpPr>
              <p:nvPr/>
            </p:nvSpPr>
            <p:spPr bwMode="auto">
              <a:xfrm>
                <a:off x="3106" y="2158"/>
                <a:ext cx="0" cy="30"/>
              </a:xfrm>
              <a:prstGeom prst="line">
                <a:avLst/>
              </a:prstGeom>
              <a:noFill/>
              <a:ln w="2540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139" name="Line 53"/>
              <p:cNvSpPr>
                <a:spLocks noChangeShapeType="1"/>
              </p:cNvSpPr>
              <p:nvPr/>
            </p:nvSpPr>
            <p:spPr bwMode="auto">
              <a:xfrm>
                <a:off x="2890" y="2020"/>
                <a:ext cx="0" cy="30"/>
              </a:xfrm>
              <a:prstGeom prst="line">
                <a:avLst/>
              </a:prstGeom>
              <a:noFill/>
              <a:ln w="2540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140" name="Line 54"/>
              <p:cNvSpPr>
                <a:spLocks noChangeShapeType="1"/>
              </p:cNvSpPr>
              <p:nvPr/>
            </p:nvSpPr>
            <p:spPr bwMode="auto">
              <a:xfrm>
                <a:off x="2962" y="2080"/>
                <a:ext cx="0" cy="36"/>
              </a:xfrm>
              <a:prstGeom prst="line">
                <a:avLst/>
              </a:prstGeom>
              <a:noFill/>
              <a:ln w="2540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141" name="Line 55"/>
              <p:cNvSpPr>
                <a:spLocks noChangeShapeType="1"/>
              </p:cNvSpPr>
              <p:nvPr/>
            </p:nvSpPr>
            <p:spPr bwMode="auto">
              <a:xfrm>
                <a:off x="3262" y="2248"/>
                <a:ext cx="0" cy="30"/>
              </a:xfrm>
              <a:prstGeom prst="line">
                <a:avLst/>
              </a:prstGeom>
              <a:noFill/>
              <a:ln w="2540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142" name="Line 56"/>
              <p:cNvSpPr>
                <a:spLocks noChangeShapeType="1"/>
              </p:cNvSpPr>
              <p:nvPr/>
            </p:nvSpPr>
            <p:spPr bwMode="auto">
              <a:xfrm>
                <a:off x="2908" y="2020"/>
                <a:ext cx="0" cy="30"/>
              </a:xfrm>
              <a:prstGeom prst="line">
                <a:avLst/>
              </a:prstGeom>
              <a:noFill/>
              <a:ln w="2540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143" name="Line 57"/>
              <p:cNvSpPr>
                <a:spLocks noChangeShapeType="1"/>
              </p:cNvSpPr>
              <p:nvPr/>
            </p:nvSpPr>
            <p:spPr bwMode="auto">
              <a:xfrm>
                <a:off x="2818" y="1960"/>
                <a:ext cx="0" cy="36"/>
              </a:xfrm>
              <a:prstGeom prst="line">
                <a:avLst/>
              </a:prstGeom>
              <a:noFill/>
              <a:ln w="2540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144" name="Line 58"/>
              <p:cNvSpPr>
                <a:spLocks noChangeShapeType="1"/>
              </p:cNvSpPr>
              <p:nvPr/>
            </p:nvSpPr>
            <p:spPr bwMode="auto">
              <a:xfrm>
                <a:off x="3400" y="2248"/>
                <a:ext cx="0" cy="30"/>
              </a:xfrm>
              <a:prstGeom prst="line">
                <a:avLst/>
              </a:prstGeom>
              <a:noFill/>
              <a:ln w="2540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145" name="Line 59"/>
              <p:cNvSpPr>
                <a:spLocks noChangeShapeType="1"/>
              </p:cNvSpPr>
              <p:nvPr/>
            </p:nvSpPr>
            <p:spPr bwMode="auto">
              <a:xfrm>
                <a:off x="3412" y="2248"/>
                <a:ext cx="0" cy="30"/>
              </a:xfrm>
              <a:prstGeom prst="line">
                <a:avLst/>
              </a:prstGeom>
              <a:noFill/>
              <a:ln w="2540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146" name="Line 60"/>
              <p:cNvSpPr>
                <a:spLocks noChangeShapeType="1"/>
              </p:cNvSpPr>
              <p:nvPr/>
            </p:nvSpPr>
            <p:spPr bwMode="auto">
              <a:xfrm>
                <a:off x="3340" y="2248"/>
                <a:ext cx="0" cy="30"/>
              </a:xfrm>
              <a:prstGeom prst="line">
                <a:avLst/>
              </a:prstGeom>
              <a:noFill/>
              <a:ln w="2540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147" name="Line 61"/>
              <p:cNvSpPr>
                <a:spLocks noChangeShapeType="1"/>
              </p:cNvSpPr>
              <p:nvPr/>
            </p:nvSpPr>
            <p:spPr bwMode="auto">
              <a:xfrm>
                <a:off x="3352" y="2248"/>
                <a:ext cx="0" cy="30"/>
              </a:xfrm>
              <a:prstGeom prst="line">
                <a:avLst/>
              </a:prstGeom>
              <a:noFill/>
              <a:ln w="2540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148" name="Line 62"/>
              <p:cNvSpPr>
                <a:spLocks noChangeShapeType="1"/>
              </p:cNvSpPr>
              <p:nvPr/>
            </p:nvSpPr>
            <p:spPr bwMode="auto">
              <a:xfrm>
                <a:off x="2752" y="1960"/>
                <a:ext cx="0" cy="30"/>
              </a:xfrm>
              <a:prstGeom prst="line">
                <a:avLst/>
              </a:prstGeom>
              <a:noFill/>
              <a:ln w="2540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149" name="Line 63"/>
              <p:cNvSpPr>
                <a:spLocks noChangeShapeType="1"/>
              </p:cNvSpPr>
              <p:nvPr/>
            </p:nvSpPr>
            <p:spPr bwMode="auto">
              <a:xfrm>
                <a:off x="2764" y="1960"/>
                <a:ext cx="0" cy="30"/>
              </a:xfrm>
              <a:prstGeom prst="line">
                <a:avLst/>
              </a:prstGeom>
              <a:noFill/>
              <a:ln w="2540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150" name="Line 64"/>
              <p:cNvSpPr>
                <a:spLocks noChangeShapeType="1"/>
              </p:cNvSpPr>
              <p:nvPr/>
            </p:nvSpPr>
            <p:spPr bwMode="auto">
              <a:xfrm>
                <a:off x="2578" y="1828"/>
                <a:ext cx="0" cy="36"/>
              </a:xfrm>
              <a:prstGeom prst="line">
                <a:avLst/>
              </a:prstGeom>
              <a:noFill/>
              <a:ln w="2540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151" name="Line 65"/>
              <p:cNvSpPr>
                <a:spLocks noChangeShapeType="1"/>
              </p:cNvSpPr>
              <p:nvPr/>
            </p:nvSpPr>
            <p:spPr bwMode="auto">
              <a:xfrm>
                <a:off x="2614" y="1870"/>
                <a:ext cx="0" cy="36"/>
              </a:xfrm>
              <a:prstGeom prst="line">
                <a:avLst/>
              </a:prstGeom>
              <a:noFill/>
              <a:ln w="2540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152" name="Line 66"/>
              <p:cNvSpPr>
                <a:spLocks noChangeShapeType="1"/>
              </p:cNvSpPr>
              <p:nvPr/>
            </p:nvSpPr>
            <p:spPr bwMode="auto">
              <a:xfrm>
                <a:off x="2512" y="1828"/>
                <a:ext cx="0" cy="36"/>
              </a:xfrm>
              <a:prstGeom prst="line">
                <a:avLst/>
              </a:prstGeom>
              <a:noFill/>
              <a:ln w="2540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153" name="Line 67"/>
              <p:cNvSpPr>
                <a:spLocks noChangeShapeType="1"/>
              </p:cNvSpPr>
              <p:nvPr/>
            </p:nvSpPr>
            <p:spPr bwMode="auto">
              <a:xfrm>
                <a:off x="2536" y="1828"/>
                <a:ext cx="0" cy="36"/>
              </a:xfrm>
              <a:prstGeom prst="line">
                <a:avLst/>
              </a:prstGeom>
              <a:noFill/>
              <a:ln w="2540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154" name="Line 68"/>
              <p:cNvSpPr>
                <a:spLocks noChangeShapeType="1"/>
              </p:cNvSpPr>
              <p:nvPr/>
            </p:nvSpPr>
            <p:spPr bwMode="auto">
              <a:xfrm>
                <a:off x="2722" y="1912"/>
                <a:ext cx="0" cy="36"/>
              </a:xfrm>
              <a:prstGeom prst="line">
                <a:avLst/>
              </a:prstGeom>
              <a:noFill/>
              <a:ln w="2540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155" name="Line 69"/>
              <p:cNvSpPr>
                <a:spLocks noChangeShapeType="1"/>
              </p:cNvSpPr>
              <p:nvPr/>
            </p:nvSpPr>
            <p:spPr bwMode="auto">
              <a:xfrm>
                <a:off x="2704" y="1912"/>
                <a:ext cx="0" cy="36"/>
              </a:xfrm>
              <a:prstGeom prst="line">
                <a:avLst/>
              </a:prstGeom>
              <a:noFill/>
              <a:ln w="2540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156" name="Freeform 70"/>
              <p:cNvSpPr>
                <a:spLocks/>
              </p:cNvSpPr>
              <p:nvPr/>
            </p:nvSpPr>
            <p:spPr bwMode="auto">
              <a:xfrm>
                <a:off x="2338" y="1786"/>
                <a:ext cx="1080" cy="474"/>
              </a:xfrm>
              <a:custGeom>
                <a:avLst/>
                <a:gdLst>
                  <a:gd name="T0" fmla="*/ 180 w 180"/>
                  <a:gd name="T1" fmla="*/ 79 h 79"/>
                  <a:gd name="T2" fmla="*/ 133 w 180"/>
                  <a:gd name="T3" fmla="*/ 79 h 79"/>
                  <a:gd name="T4" fmla="*/ 133 w 180"/>
                  <a:gd name="T5" fmla="*/ 65 h 79"/>
                  <a:gd name="T6" fmla="*/ 121 w 180"/>
                  <a:gd name="T7" fmla="*/ 65 h 79"/>
                  <a:gd name="T8" fmla="*/ 121 w 180"/>
                  <a:gd name="T9" fmla="*/ 52 h 79"/>
                  <a:gd name="T10" fmla="*/ 102 w 180"/>
                  <a:gd name="T11" fmla="*/ 52 h 79"/>
                  <a:gd name="T12" fmla="*/ 102 w 180"/>
                  <a:gd name="T13" fmla="*/ 42 h 79"/>
                  <a:gd name="T14" fmla="*/ 84 w 180"/>
                  <a:gd name="T15" fmla="*/ 42 h 79"/>
                  <a:gd name="T16" fmla="*/ 84 w 180"/>
                  <a:gd name="T17" fmla="*/ 32 h 79"/>
                  <a:gd name="T18" fmla="*/ 65 w 180"/>
                  <a:gd name="T19" fmla="*/ 32 h 79"/>
                  <a:gd name="T20" fmla="*/ 65 w 180"/>
                  <a:gd name="T21" fmla="*/ 24 h 79"/>
                  <a:gd name="T22" fmla="*/ 51 w 180"/>
                  <a:gd name="T23" fmla="*/ 24 h 79"/>
                  <a:gd name="T24" fmla="*/ 51 w 180"/>
                  <a:gd name="T25" fmla="*/ 18 h 79"/>
                  <a:gd name="T26" fmla="*/ 45 w 180"/>
                  <a:gd name="T27" fmla="*/ 18 h 79"/>
                  <a:gd name="T28" fmla="*/ 45 w 180"/>
                  <a:gd name="T29" fmla="*/ 10 h 79"/>
                  <a:gd name="T30" fmla="*/ 23 w 180"/>
                  <a:gd name="T31" fmla="*/ 10 h 79"/>
                  <a:gd name="T32" fmla="*/ 23 w 180"/>
                  <a:gd name="T33" fmla="*/ 6 h 79"/>
                  <a:gd name="T34" fmla="*/ 15 w 180"/>
                  <a:gd name="T35" fmla="*/ 6 h 79"/>
                  <a:gd name="T36" fmla="*/ 15 w 180"/>
                  <a:gd name="T37" fmla="*/ 0 h 79"/>
                  <a:gd name="T38" fmla="*/ 0 w 180"/>
                  <a:gd name="T3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79">
                    <a:moveTo>
                      <a:pt x="180" y="79"/>
                    </a:moveTo>
                    <a:lnTo>
                      <a:pt x="133" y="79"/>
                    </a:lnTo>
                    <a:lnTo>
                      <a:pt x="133" y="65"/>
                    </a:lnTo>
                    <a:lnTo>
                      <a:pt x="121" y="65"/>
                    </a:lnTo>
                    <a:lnTo>
                      <a:pt x="121" y="52"/>
                    </a:lnTo>
                    <a:lnTo>
                      <a:pt x="102" y="52"/>
                    </a:lnTo>
                    <a:lnTo>
                      <a:pt x="102" y="42"/>
                    </a:lnTo>
                    <a:lnTo>
                      <a:pt x="84" y="42"/>
                    </a:lnTo>
                    <a:lnTo>
                      <a:pt x="84" y="32"/>
                    </a:lnTo>
                    <a:lnTo>
                      <a:pt x="65" y="32"/>
                    </a:lnTo>
                    <a:lnTo>
                      <a:pt x="65" y="24"/>
                    </a:lnTo>
                    <a:lnTo>
                      <a:pt x="51" y="24"/>
                    </a:lnTo>
                    <a:lnTo>
                      <a:pt x="51" y="18"/>
                    </a:lnTo>
                    <a:lnTo>
                      <a:pt x="45" y="18"/>
                    </a:lnTo>
                    <a:lnTo>
                      <a:pt x="45" y="10"/>
                    </a:lnTo>
                    <a:lnTo>
                      <a:pt x="23" y="10"/>
                    </a:lnTo>
                    <a:lnTo>
                      <a:pt x="23" y="6"/>
                    </a:lnTo>
                    <a:lnTo>
                      <a:pt x="15" y="6"/>
                    </a:lnTo>
                    <a:lnTo>
                      <a:pt x="15" y="0"/>
                    </a:lnTo>
                    <a:lnTo>
                      <a:pt x="0" y="0"/>
                    </a:lnTo>
                  </a:path>
                </a:pathLst>
              </a:custGeom>
              <a:noFill/>
              <a:ln w="2540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grpSp>
        <p:sp>
          <p:nvSpPr>
            <p:cNvPr id="136" name="Freeform 71"/>
            <p:cNvSpPr>
              <a:spLocks/>
            </p:cNvSpPr>
            <p:nvPr/>
          </p:nvSpPr>
          <p:spPr bwMode="auto">
            <a:xfrm>
              <a:off x="5451710" y="2436095"/>
              <a:ext cx="2178992" cy="545860"/>
            </a:xfrm>
            <a:custGeom>
              <a:avLst/>
              <a:gdLst>
                <a:gd name="T0" fmla="*/ 178 w 178"/>
                <a:gd name="T1" fmla="*/ 45 h 45"/>
                <a:gd name="T2" fmla="*/ 132 w 178"/>
                <a:gd name="T3" fmla="*/ 45 h 45"/>
                <a:gd name="T4" fmla="*/ 132 w 178"/>
                <a:gd name="T5" fmla="*/ 35 h 45"/>
                <a:gd name="T6" fmla="*/ 121 w 178"/>
                <a:gd name="T7" fmla="*/ 35 h 45"/>
                <a:gd name="T8" fmla="*/ 121 w 178"/>
                <a:gd name="T9" fmla="*/ 27 h 45"/>
                <a:gd name="T10" fmla="*/ 102 w 178"/>
                <a:gd name="T11" fmla="*/ 27 h 45"/>
                <a:gd name="T12" fmla="*/ 102 w 178"/>
                <a:gd name="T13" fmla="*/ 20 h 45"/>
                <a:gd name="T14" fmla="*/ 85 w 178"/>
                <a:gd name="T15" fmla="*/ 20 h 45"/>
                <a:gd name="T16" fmla="*/ 85 w 178"/>
                <a:gd name="T17" fmla="*/ 14 h 45"/>
                <a:gd name="T18" fmla="*/ 65 w 178"/>
                <a:gd name="T19" fmla="*/ 14 h 45"/>
                <a:gd name="T20" fmla="*/ 65 w 178"/>
                <a:gd name="T21" fmla="*/ 10 h 45"/>
                <a:gd name="T22" fmla="*/ 51 w 178"/>
                <a:gd name="T23" fmla="*/ 10 h 45"/>
                <a:gd name="T24" fmla="*/ 51 w 178"/>
                <a:gd name="T25" fmla="*/ 7 h 45"/>
                <a:gd name="T26" fmla="*/ 44 w 178"/>
                <a:gd name="T27" fmla="*/ 7 h 45"/>
                <a:gd name="T28" fmla="*/ 44 w 178"/>
                <a:gd name="T29" fmla="*/ 3 h 45"/>
                <a:gd name="T30" fmla="*/ 21 w 178"/>
                <a:gd name="T31" fmla="*/ 3 h 45"/>
                <a:gd name="T32" fmla="*/ 21 w 178"/>
                <a:gd name="T33" fmla="*/ 0 h 45"/>
                <a:gd name="T34" fmla="*/ 0 w 178"/>
                <a:gd name="T3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8" h="45">
                  <a:moveTo>
                    <a:pt x="178" y="45"/>
                  </a:moveTo>
                  <a:lnTo>
                    <a:pt x="132" y="45"/>
                  </a:lnTo>
                  <a:lnTo>
                    <a:pt x="132" y="35"/>
                  </a:lnTo>
                  <a:lnTo>
                    <a:pt x="121" y="35"/>
                  </a:lnTo>
                  <a:lnTo>
                    <a:pt x="121" y="27"/>
                  </a:lnTo>
                  <a:lnTo>
                    <a:pt x="102" y="27"/>
                  </a:lnTo>
                  <a:lnTo>
                    <a:pt x="102" y="20"/>
                  </a:lnTo>
                  <a:lnTo>
                    <a:pt x="85" y="20"/>
                  </a:lnTo>
                  <a:lnTo>
                    <a:pt x="85" y="14"/>
                  </a:lnTo>
                  <a:lnTo>
                    <a:pt x="65" y="14"/>
                  </a:lnTo>
                  <a:lnTo>
                    <a:pt x="65" y="10"/>
                  </a:lnTo>
                  <a:lnTo>
                    <a:pt x="51" y="10"/>
                  </a:lnTo>
                  <a:lnTo>
                    <a:pt x="51" y="7"/>
                  </a:lnTo>
                  <a:lnTo>
                    <a:pt x="44" y="7"/>
                  </a:lnTo>
                  <a:lnTo>
                    <a:pt x="44" y="3"/>
                  </a:lnTo>
                  <a:lnTo>
                    <a:pt x="21" y="3"/>
                  </a:lnTo>
                  <a:lnTo>
                    <a:pt x="21" y="0"/>
                  </a:lnTo>
                  <a:lnTo>
                    <a:pt x="0" y="0"/>
                  </a:lnTo>
                </a:path>
              </a:pathLst>
            </a:custGeom>
            <a:noFill/>
            <a:ln w="2540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137" name="Freeform 72"/>
            <p:cNvSpPr>
              <a:spLocks/>
            </p:cNvSpPr>
            <p:nvPr/>
          </p:nvSpPr>
          <p:spPr bwMode="auto">
            <a:xfrm>
              <a:off x="5577726" y="2857896"/>
              <a:ext cx="2093584" cy="1133324"/>
            </a:xfrm>
            <a:custGeom>
              <a:avLst/>
              <a:gdLst>
                <a:gd name="T0" fmla="*/ 164 w 164"/>
                <a:gd name="T1" fmla="*/ 89 h 89"/>
                <a:gd name="T2" fmla="*/ 119 w 164"/>
                <a:gd name="T3" fmla="*/ 89 h 89"/>
                <a:gd name="T4" fmla="*/ 119 w 164"/>
                <a:gd name="T5" fmla="*/ 74 h 89"/>
                <a:gd name="T6" fmla="*/ 108 w 164"/>
                <a:gd name="T7" fmla="*/ 74 h 89"/>
                <a:gd name="T8" fmla="*/ 108 w 164"/>
                <a:gd name="T9" fmla="*/ 59 h 89"/>
                <a:gd name="T10" fmla="*/ 87 w 164"/>
                <a:gd name="T11" fmla="*/ 59 h 89"/>
                <a:gd name="T12" fmla="*/ 87 w 164"/>
                <a:gd name="T13" fmla="*/ 46 h 89"/>
                <a:gd name="T14" fmla="*/ 69 w 164"/>
                <a:gd name="T15" fmla="*/ 46 h 89"/>
                <a:gd name="T16" fmla="*/ 69 w 164"/>
                <a:gd name="T17" fmla="*/ 33 h 89"/>
                <a:gd name="T18" fmla="*/ 51 w 164"/>
                <a:gd name="T19" fmla="*/ 33 h 89"/>
                <a:gd name="T20" fmla="*/ 51 w 164"/>
                <a:gd name="T21" fmla="*/ 23 h 89"/>
                <a:gd name="T22" fmla="*/ 36 w 164"/>
                <a:gd name="T23" fmla="*/ 23 h 89"/>
                <a:gd name="T24" fmla="*/ 36 w 164"/>
                <a:gd name="T25" fmla="*/ 13 h 89"/>
                <a:gd name="T26" fmla="*/ 29 w 164"/>
                <a:gd name="T27" fmla="*/ 13 h 89"/>
                <a:gd name="T28" fmla="*/ 29 w 164"/>
                <a:gd name="T29" fmla="*/ 5 h 89"/>
                <a:gd name="T30" fmla="*/ 8 w 164"/>
                <a:gd name="T31" fmla="*/ 5 h 89"/>
                <a:gd name="T32" fmla="*/ 8 w 164"/>
                <a:gd name="T33" fmla="*/ 0 h 89"/>
                <a:gd name="T34" fmla="*/ 0 w 164"/>
                <a:gd name="T3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4" h="89">
                  <a:moveTo>
                    <a:pt x="164" y="89"/>
                  </a:moveTo>
                  <a:lnTo>
                    <a:pt x="119" y="89"/>
                  </a:lnTo>
                  <a:lnTo>
                    <a:pt x="119" y="74"/>
                  </a:lnTo>
                  <a:lnTo>
                    <a:pt x="108" y="74"/>
                  </a:lnTo>
                  <a:lnTo>
                    <a:pt x="108" y="59"/>
                  </a:lnTo>
                  <a:lnTo>
                    <a:pt x="87" y="59"/>
                  </a:lnTo>
                  <a:lnTo>
                    <a:pt x="87" y="46"/>
                  </a:lnTo>
                  <a:lnTo>
                    <a:pt x="69" y="46"/>
                  </a:lnTo>
                  <a:lnTo>
                    <a:pt x="69" y="33"/>
                  </a:lnTo>
                  <a:lnTo>
                    <a:pt x="51" y="33"/>
                  </a:lnTo>
                  <a:lnTo>
                    <a:pt x="51" y="23"/>
                  </a:lnTo>
                  <a:lnTo>
                    <a:pt x="36" y="23"/>
                  </a:lnTo>
                  <a:lnTo>
                    <a:pt x="36" y="13"/>
                  </a:lnTo>
                  <a:lnTo>
                    <a:pt x="29" y="13"/>
                  </a:lnTo>
                  <a:lnTo>
                    <a:pt x="29" y="5"/>
                  </a:lnTo>
                  <a:lnTo>
                    <a:pt x="8" y="5"/>
                  </a:lnTo>
                  <a:lnTo>
                    <a:pt x="8" y="0"/>
                  </a:lnTo>
                  <a:lnTo>
                    <a:pt x="0" y="0"/>
                  </a:lnTo>
                </a:path>
              </a:pathLst>
            </a:custGeom>
            <a:noFill/>
            <a:ln w="2540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grpSp>
    </p:spTree>
    <p:custDataLst>
      <p:tags r:id="rId1"/>
    </p:custDataLst>
    <p:extLst>
      <p:ext uri="{BB962C8B-B14F-4D97-AF65-F5344CB8AC3E}">
        <p14:creationId xmlns:p14="http://schemas.microsoft.com/office/powerpoint/2010/main" val="38153801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1800" dirty="0" smtClean="0">
                <a:solidFill>
                  <a:schemeClr val="bg1"/>
                </a:solidFill>
              </a:rPr>
              <a:t>009: Antitumor activity of axitinib plus pembrolizumab in a phase II trial for patients with advanced alveolar soft part sarcoma (ASPS) and other soft tissue sarcomas – </a:t>
            </a:r>
            <a:r>
              <a:rPr lang="en-US" sz="1800" dirty="0" err="1" smtClean="0">
                <a:solidFill>
                  <a:schemeClr val="bg1"/>
                </a:solidFill>
              </a:rPr>
              <a:t>Wilky</a:t>
            </a:r>
            <a:r>
              <a:rPr lang="en-US" sz="1800" dirty="0" smtClean="0">
                <a:solidFill>
                  <a:schemeClr val="bg1"/>
                </a:solidFill>
              </a:rPr>
              <a:t> BA, et al</a:t>
            </a:r>
            <a:endParaRPr lang="en-US" sz="1800" dirty="0">
              <a:solidFill>
                <a:schemeClr val="bg1"/>
              </a:solidFill>
            </a:endParaRPr>
          </a:p>
        </p:txBody>
      </p:sp>
      <p:sp>
        <p:nvSpPr>
          <p:cNvPr id="5123" name="Rectangle 3"/>
          <p:cNvSpPr>
            <a:spLocks noGrp="1" noChangeArrowheads="1"/>
          </p:cNvSpPr>
          <p:nvPr>
            <p:ph type="body" idx="1"/>
          </p:nvPr>
        </p:nvSpPr>
        <p:spPr/>
        <p:txBody>
          <a:bodyPr/>
          <a:lstStyle/>
          <a:p>
            <a:pPr marL="0" indent="0">
              <a:buNone/>
            </a:pPr>
            <a:r>
              <a:rPr lang="en-US" b="1" dirty="0" smtClean="0">
                <a:solidFill>
                  <a:schemeClr val="bg1"/>
                </a:solidFill>
              </a:rPr>
              <a:t>KEY RESULTS (CONT.)</a:t>
            </a:r>
            <a:endParaRPr lang="en-US" b="1" dirty="0">
              <a:solidFill>
                <a:schemeClr val="bg1"/>
              </a:solidFill>
            </a:endParaRPr>
          </a:p>
        </p:txBody>
      </p:sp>
      <p:sp>
        <p:nvSpPr>
          <p:cNvPr id="6" name="Text Box 4"/>
          <p:cNvSpPr txBox="1">
            <a:spLocks noChangeArrowheads="1"/>
          </p:cNvSpPr>
          <p:nvPr/>
        </p:nvSpPr>
        <p:spPr bwMode="auto">
          <a:xfrm>
            <a:off x="3066606" y="6474897"/>
            <a:ext cx="585673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US" sz="1200" dirty="0" err="1" smtClean="0">
                <a:solidFill>
                  <a:srgbClr val="000000"/>
                </a:solidFill>
              </a:rPr>
              <a:t>Wilky</a:t>
            </a:r>
            <a:r>
              <a:rPr lang="en-US" sz="1200" dirty="0" smtClean="0">
                <a:solidFill>
                  <a:srgbClr val="000000"/>
                </a:solidFill>
              </a:rPr>
              <a:t> BA et al. CTOS 2017 Annual Meeting, November 8–11, Maui, Hawaii; Paper 009</a:t>
            </a:r>
            <a:endParaRPr lang="en-US" sz="1200" dirty="0">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376372872"/>
              </p:ext>
            </p:extLst>
          </p:nvPr>
        </p:nvGraphicFramePr>
        <p:xfrm>
          <a:off x="770205" y="1720564"/>
          <a:ext cx="7603590" cy="4377311"/>
        </p:xfrm>
        <a:graphic>
          <a:graphicData uri="http://schemas.openxmlformats.org/drawingml/2006/table">
            <a:tbl>
              <a:tblPr firstRow="1" bandRow="1">
                <a:tableStyleId>{69012ECD-51FC-41F1-AA8D-1B2483CD663E}</a:tableStyleId>
              </a:tblPr>
              <a:tblGrid>
                <a:gridCol w="2574390"/>
                <a:gridCol w="1676400"/>
                <a:gridCol w="1676400"/>
                <a:gridCol w="1676400"/>
              </a:tblGrid>
              <a:tr h="270022">
                <a:tc>
                  <a:txBody>
                    <a:bodyPr/>
                    <a:lstStyle/>
                    <a:p>
                      <a:r>
                        <a:rPr lang="en-US" sz="1200" noProof="0" dirty="0" smtClean="0">
                          <a:solidFill>
                            <a:schemeClr val="tx2"/>
                          </a:solidFill>
                        </a:rPr>
                        <a:t>AEs occurring in &gt;10% (n=30)</a:t>
                      </a:r>
                      <a:endParaRPr lang="en-US" sz="1200" noProof="0" dirty="0">
                        <a:solidFill>
                          <a:schemeClr val="tx2"/>
                        </a:solidFill>
                      </a:endParaRPr>
                    </a:p>
                  </a:txBody>
                  <a:tcPr marT="36000" marB="36000"/>
                </a:tc>
                <a:tc>
                  <a:txBody>
                    <a:bodyPr/>
                    <a:lstStyle/>
                    <a:p>
                      <a:pPr algn="ctr"/>
                      <a:r>
                        <a:rPr lang="en-US" sz="1200" noProof="0" dirty="0" smtClean="0">
                          <a:solidFill>
                            <a:schemeClr val="tx2"/>
                          </a:solidFill>
                        </a:rPr>
                        <a:t>Any grade, n (%)</a:t>
                      </a:r>
                      <a:endParaRPr lang="en-US" sz="1200" noProof="0" dirty="0">
                        <a:solidFill>
                          <a:schemeClr val="tx2"/>
                        </a:solidFill>
                      </a:endParaRPr>
                    </a:p>
                  </a:txBody>
                  <a:tcPr marT="36000" marB="36000"/>
                </a:tc>
                <a:tc>
                  <a:txBody>
                    <a:bodyPr/>
                    <a:lstStyle/>
                    <a:p>
                      <a:pPr algn="ctr"/>
                      <a:r>
                        <a:rPr lang="en-US" sz="1200" noProof="0" dirty="0" smtClean="0">
                          <a:solidFill>
                            <a:schemeClr val="tx2"/>
                          </a:solidFill>
                        </a:rPr>
                        <a:t>Grade 3 or</a:t>
                      </a:r>
                      <a:r>
                        <a:rPr lang="en-US" sz="1200" baseline="0" noProof="0" dirty="0" smtClean="0">
                          <a:solidFill>
                            <a:schemeClr val="tx2"/>
                          </a:solidFill>
                        </a:rPr>
                        <a:t> 4, n (%)</a:t>
                      </a:r>
                      <a:endParaRPr lang="en-US" sz="1200" noProof="0" dirty="0">
                        <a:solidFill>
                          <a:schemeClr val="tx2"/>
                        </a:solidFill>
                      </a:endParaRPr>
                    </a:p>
                  </a:txBody>
                  <a:tcPr marT="36000" marB="36000"/>
                </a:tc>
                <a:tc>
                  <a:txBody>
                    <a:bodyPr/>
                    <a:lstStyle/>
                    <a:p>
                      <a:pPr algn="ctr"/>
                      <a:r>
                        <a:rPr lang="en-US" sz="1200" noProof="0" dirty="0" smtClean="0">
                          <a:solidFill>
                            <a:schemeClr val="tx2"/>
                          </a:solidFill>
                        </a:rPr>
                        <a:t>Attribution</a:t>
                      </a:r>
                      <a:endParaRPr lang="en-US" sz="1200" noProof="0" dirty="0">
                        <a:solidFill>
                          <a:schemeClr val="tx2"/>
                        </a:solidFill>
                      </a:endParaRPr>
                    </a:p>
                  </a:txBody>
                  <a:tcPr marT="36000" marB="36000"/>
                </a:tc>
              </a:tr>
              <a:tr h="129345">
                <a:tc>
                  <a:txBody>
                    <a:bodyPr/>
                    <a:lstStyle/>
                    <a:p>
                      <a:r>
                        <a:rPr lang="en-US" sz="1200" noProof="0" dirty="0" smtClean="0"/>
                        <a:t>Fatigue</a:t>
                      </a:r>
                      <a:endParaRPr lang="en-US" sz="1200" noProof="0" dirty="0"/>
                    </a:p>
                  </a:txBody>
                  <a:tcPr marT="36000" marB="36000"/>
                </a:tc>
                <a:tc>
                  <a:txBody>
                    <a:bodyPr/>
                    <a:lstStyle/>
                    <a:p>
                      <a:pPr algn="ctr"/>
                      <a:r>
                        <a:rPr lang="en-US" sz="1200" noProof="0" dirty="0" smtClean="0"/>
                        <a:t>21 (70)</a:t>
                      </a:r>
                      <a:endParaRPr lang="en-US" sz="1200" noProof="0" dirty="0"/>
                    </a:p>
                  </a:txBody>
                  <a:tcPr marT="36000" marB="36000"/>
                </a:tc>
                <a:tc>
                  <a:txBody>
                    <a:bodyPr/>
                    <a:lstStyle/>
                    <a:p>
                      <a:pPr algn="ctr"/>
                      <a:endParaRPr lang="en-US" sz="1200" noProof="0" dirty="0"/>
                    </a:p>
                  </a:txBody>
                  <a:tcPr marT="36000" marB="36000"/>
                </a:tc>
                <a:tc>
                  <a:txBody>
                    <a:bodyPr/>
                    <a:lstStyle/>
                    <a:p>
                      <a:pPr algn="ctr"/>
                      <a:r>
                        <a:rPr lang="en-US" sz="1200" noProof="0" dirty="0" smtClean="0"/>
                        <a:t>Combination</a:t>
                      </a:r>
                      <a:endParaRPr lang="en-US" sz="1200" noProof="0" dirty="0"/>
                    </a:p>
                  </a:txBody>
                  <a:tcPr marT="36000" marB="36000"/>
                </a:tc>
              </a:tr>
              <a:tr h="136378">
                <a:tc>
                  <a:txBody>
                    <a:bodyPr/>
                    <a:lstStyle/>
                    <a:p>
                      <a:r>
                        <a:rPr lang="en-US" sz="1200" noProof="0" dirty="0" smtClean="0"/>
                        <a:t>Generalized</a:t>
                      </a:r>
                      <a:r>
                        <a:rPr lang="en-US" sz="1200" baseline="0" noProof="0" dirty="0" smtClean="0"/>
                        <a:t>/tumor pain</a:t>
                      </a:r>
                      <a:endParaRPr lang="en-US" sz="1200" noProof="0" dirty="0"/>
                    </a:p>
                  </a:txBody>
                  <a:tcPr marT="36000" marB="36000"/>
                </a:tc>
                <a:tc>
                  <a:txBody>
                    <a:bodyPr/>
                    <a:lstStyle/>
                    <a:p>
                      <a:pPr algn="ctr"/>
                      <a:r>
                        <a:rPr lang="en-US" sz="1200" noProof="0" dirty="0" smtClean="0"/>
                        <a:t>19 (63)</a:t>
                      </a:r>
                      <a:endParaRPr lang="en-US" sz="1200" noProof="0" dirty="0"/>
                    </a:p>
                  </a:txBody>
                  <a:tcPr marT="36000" marB="36000"/>
                </a:tc>
                <a:tc>
                  <a:txBody>
                    <a:bodyPr/>
                    <a:lstStyle/>
                    <a:p>
                      <a:pPr algn="ctr"/>
                      <a:endParaRPr lang="en-US" sz="1200" noProof="0" dirty="0"/>
                    </a:p>
                  </a:txBody>
                  <a:tcPr marT="36000" marB="36000"/>
                </a:tc>
                <a:tc>
                  <a:txBody>
                    <a:bodyPr/>
                    <a:lstStyle/>
                    <a:p>
                      <a:pPr algn="ctr"/>
                      <a:r>
                        <a:rPr lang="en-US" sz="1200" noProof="0" dirty="0" smtClean="0"/>
                        <a:t>Combination</a:t>
                      </a:r>
                      <a:endParaRPr lang="en-US" sz="1200" noProof="0" dirty="0"/>
                    </a:p>
                  </a:txBody>
                  <a:tcPr marT="36000" marB="36000"/>
                </a:tc>
              </a:tr>
              <a:tr h="178582">
                <a:tc>
                  <a:txBody>
                    <a:bodyPr/>
                    <a:lstStyle/>
                    <a:p>
                      <a:r>
                        <a:rPr lang="en-US" sz="1200" noProof="0" dirty="0" smtClean="0"/>
                        <a:t>Oral</a:t>
                      </a:r>
                      <a:r>
                        <a:rPr lang="en-US" sz="1200" baseline="0" noProof="0" dirty="0" smtClean="0"/>
                        <a:t> mucositis</a:t>
                      </a:r>
                      <a:endParaRPr lang="en-US" sz="1200" noProof="0" dirty="0"/>
                    </a:p>
                  </a:txBody>
                  <a:tcPr marT="36000" marB="36000"/>
                </a:tc>
                <a:tc>
                  <a:txBody>
                    <a:bodyPr/>
                    <a:lstStyle/>
                    <a:p>
                      <a:pPr algn="ctr"/>
                      <a:r>
                        <a:rPr lang="en-US" sz="1200" noProof="0" dirty="0" smtClean="0"/>
                        <a:t>19 (63)</a:t>
                      </a:r>
                      <a:endParaRPr lang="en-US" sz="1200" noProof="0" dirty="0"/>
                    </a:p>
                  </a:txBody>
                  <a:tcPr marT="36000" marB="36000"/>
                </a:tc>
                <a:tc>
                  <a:txBody>
                    <a:bodyPr/>
                    <a:lstStyle/>
                    <a:p>
                      <a:pPr algn="ctr"/>
                      <a:r>
                        <a:rPr lang="en-US" sz="1200" noProof="0" dirty="0" smtClean="0"/>
                        <a:t>1 (3)</a:t>
                      </a:r>
                      <a:endParaRPr lang="en-US" sz="1200" noProof="0" dirty="0"/>
                    </a:p>
                  </a:txBody>
                  <a:tcPr marT="36000" marB="36000"/>
                </a:tc>
                <a:tc>
                  <a:txBody>
                    <a:bodyPr/>
                    <a:lstStyle/>
                    <a:p>
                      <a:pPr algn="ctr"/>
                      <a:r>
                        <a:rPr lang="en-US" sz="1200" noProof="0" dirty="0" smtClean="0"/>
                        <a:t>Axitinib </a:t>
                      </a:r>
                      <a:endParaRPr lang="en-US" sz="1200" noProof="0" dirty="0"/>
                    </a:p>
                  </a:txBody>
                  <a:tcPr marT="36000" marB="36000"/>
                </a:tc>
              </a:tr>
              <a:tr h="284089">
                <a:tc>
                  <a:txBody>
                    <a:bodyPr/>
                    <a:lstStyle/>
                    <a:p>
                      <a:r>
                        <a:rPr lang="en-US" sz="1200" noProof="0" dirty="0" smtClean="0"/>
                        <a:t>Nausea/vomiting</a:t>
                      </a:r>
                      <a:endParaRPr lang="en-US" sz="1200" noProof="0" dirty="0"/>
                    </a:p>
                  </a:txBody>
                  <a:tcPr marT="36000" marB="36000"/>
                </a:tc>
                <a:tc>
                  <a:txBody>
                    <a:bodyPr/>
                    <a:lstStyle/>
                    <a:p>
                      <a:pPr algn="ctr"/>
                      <a:r>
                        <a:rPr lang="en-US" sz="1200" noProof="0" dirty="0" smtClean="0"/>
                        <a:t>17 (57)</a:t>
                      </a:r>
                      <a:endParaRPr lang="en-US" sz="1200" noProof="0" dirty="0"/>
                    </a:p>
                  </a:txBody>
                  <a:tcPr marT="36000" marB="36000"/>
                </a:tc>
                <a:tc>
                  <a:txBody>
                    <a:bodyPr/>
                    <a:lstStyle/>
                    <a:p>
                      <a:pPr algn="ctr"/>
                      <a:r>
                        <a:rPr lang="en-US" sz="1200" noProof="0" dirty="0" smtClean="0"/>
                        <a:t>2 (7)</a:t>
                      </a:r>
                      <a:endParaRPr lang="en-US" sz="1200" noProof="0" dirty="0"/>
                    </a:p>
                  </a:txBody>
                  <a:tcPr marT="36000" marB="36000"/>
                </a:tc>
                <a:tc>
                  <a:txBody>
                    <a:bodyPr/>
                    <a:lstStyle/>
                    <a:p>
                      <a:pPr algn="ctr"/>
                      <a:r>
                        <a:rPr lang="en-US" sz="1200" noProof="0" dirty="0" smtClean="0"/>
                        <a:t>Axitinib </a:t>
                      </a:r>
                      <a:endParaRPr lang="en-US" sz="1200" noProof="0" dirty="0"/>
                    </a:p>
                  </a:txBody>
                  <a:tcPr marT="36000" marB="36000"/>
                </a:tc>
              </a:tr>
              <a:tr h="246185">
                <a:tc>
                  <a:txBody>
                    <a:bodyPr/>
                    <a:lstStyle/>
                    <a:p>
                      <a:r>
                        <a:rPr lang="en-US" sz="1200" noProof="0" dirty="0" smtClean="0"/>
                        <a:t>Diarrhea</a:t>
                      </a:r>
                      <a:endParaRPr lang="en-US" sz="1200" noProof="0" dirty="0"/>
                    </a:p>
                  </a:txBody>
                  <a:tcPr marT="36000" marB="36000"/>
                </a:tc>
                <a:tc>
                  <a:txBody>
                    <a:bodyPr/>
                    <a:lstStyle/>
                    <a:p>
                      <a:pPr algn="ctr"/>
                      <a:r>
                        <a:rPr lang="en-US" sz="1200" noProof="0" dirty="0" smtClean="0"/>
                        <a:t>15 (50)</a:t>
                      </a:r>
                      <a:endParaRPr lang="en-US" sz="1200" noProof="0" dirty="0"/>
                    </a:p>
                  </a:txBody>
                  <a:tcPr marT="36000" marB="36000"/>
                </a:tc>
                <a:tc>
                  <a:txBody>
                    <a:bodyPr/>
                    <a:lstStyle/>
                    <a:p>
                      <a:pPr algn="ctr"/>
                      <a:r>
                        <a:rPr lang="en-US" sz="1200" noProof="0" dirty="0" smtClean="0"/>
                        <a:t>1 (3)</a:t>
                      </a:r>
                      <a:endParaRPr lang="en-US" sz="1200" noProof="0" dirty="0"/>
                    </a:p>
                  </a:txBody>
                  <a:tcPr marT="36000" marB="36000"/>
                </a:tc>
                <a:tc>
                  <a:txBody>
                    <a:bodyPr/>
                    <a:lstStyle/>
                    <a:p>
                      <a:pPr algn="ctr"/>
                      <a:r>
                        <a:rPr lang="en-US" sz="1200" noProof="0" dirty="0" smtClean="0"/>
                        <a:t>Axitinib </a:t>
                      </a:r>
                      <a:endParaRPr lang="en-US" sz="1200" noProof="0" dirty="0"/>
                    </a:p>
                  </a:txBody>
                  <a:tcPr marT="36000" marB="36000"/>
                </a:tc>
              </a:tr>
              <a:tr h="0">
                <a:tc>
                  <a:txBody>
                    <a:bodyPr/>
                    <a:lstStyle/>
                    <a:p>
                      <a:r>
                        <a:rPr lang="en-US" sz="1200" noProof="0" dirty="0" smtClean="0"/>
                        <a:t>Palmar-plantar erythrodysesthesia</a:t>
                      </a:r>
                      <a:endParaRPr lang="en-US" sz="1200" noProof="0" dirty="0"/>
                    </a:p>
                  </a:txBody>
                  <a:tcPr marT="36000" marB="36000"/>
                </a:tc>
                <a:tc>
                  <a:txBody>
                    <a:bodyPr/>
                    <a:lstStyle/>
                    <a:p>
                      <a:pPr algn="ctr"/>
                      <a:r>
                        <a:rPr lang="en-US" sz="1200" noProof="0" dirty="0" smtClean="0"/>
                        <a:t>14 (47)</a:t>
                      </a:r>
                      <a:endParaRPr lang="en-US" sz="1200" noProof="0" dirty="0"/>
                    </a:p>
                  </a:txBody>
                  <a:tcPr marT="36000" marB="36000"/>
                </a:tc>
                <a:tc>
                  <a:txBody>
                    <a:bodyPr/>
                    <a:lstStyle/>
                    <a:p>
                      <a:pPr algn="ctr"/>
                      <a:endParaRPr lang="en-US" sz="1200" noProof="0" dirty="0"/>
                    </a:p>
                  </a:txBody>
                  <a:tcPr marT="36000" marB="36000"/>
                </a:tc>
                <a:tc>
                  <a:txBody>
                    <a:bodyPr/>
                    <a:lstStyle/>
                    <a:p>
                      <a:pPr algn="ctr"/>
                      <a:r>
                        <a:rPr lang="en-US" sz="1200" noProof="0" dirty="0" smtClean="0"/>
                        <a:t>Axitinib </a:t>
                      </a:r>
                      <a:endParaRPr lang="en-US" sz="1200" noProof="0" dirty="0"/>
                    </a:p>
                  </a:txBody>
                  <a:tcPr marT="36000" marB="36000"/>
                </a:tc>
              </a:tr>
              <a:tr h="0">
                <a:tc>
                  <a:txBody>
                    <a:bodyPr/>
                    <a:lstStyle/>
                    <a:p>
                      <a:r>
                        <a:rPr lang="en-US" sz="1200" noProof="0" dirty="0" smtClean="0"/>
                        <a:t>Thyroid</a:t>
                      </a:r>
                      <a:r>
                        <a:rPr lang="en-US" sz="1200" baseline="0" noProof="0" dirty="0" smtClean="0"/>
                        <a:t> abnormalities</a:t>
                      </a:r>
                      <a:endParaRPr lang="en-US" sz="1200" noProof="0" dirty="0"/>
                    </a:p>
                  </a:txBody>
                  <a:tcPr marT="36000" marB="36000"/>
                </a:tc>
                <a:tc>
                  <a:txBody>
                    <a:bodyPr/>
                    <a:lstStyle/>
                    <a:p>
                      <a:pPr algn="ctr"/>
                      <a:r>
                        <a:rPr lang="en-US" sz="1200" noProof="0" dirty="0" smtClean="0"/>
                        <a:t>14 (47)</a:t>
                      </a:r>
                      <a:endParaRPr lang="en-US" sz="1200" noProof="0" dirty="0"/>
                    </a:p>
                  </a:txBody>
                  <a:tcPr marT="36000" marB="36000"/>
                </a:tc>
                <a:tc>
                  <a:txBody>
                    <a:bodyPr/>
                    <a:lstStyle/>
                    <a:p>
                      <a:pPr algn="ctr"/>
                      <a:endParaRPr lang="en-US" sz="1200" noProof="0" dirty="0"/>
                    </a:p>
                  </a:txBody>
                  <a:tcPr marT="36000" marB="36000"/>
                </a:tc>
                <a:tc>
                  <a:txBody>
                    <a:bodyPr/>
                    <a:lstStyle/>
                    <a:p>
                      <a:pPr algn="ctr"/>
                      <a:r>
                        <a:rPr lang="en-US" sz="1200" noProof="0" dirty="0" smtClean="0"/>
                        <a:t>Combination</a:t>
                      </a:r>
                      <a:endParaRPr lang="en-US" sz="1200" noProof="0" dirty="0"/>
                    </a:p>
                  </a:txBody>
                  <a:tcPr marT="36000" marB="36000"/>
                </a:tc>
              </a:tr>
              <a:tr h="0">
                <a:tc>
                  <a:txBody>
                    <a:bodyPr/>
                    <a:lstStyle/>
                    <a:p>
                      <a:r>
                        <a:rPr lang="en-US" sz="1200" noProof="0" dirty="0" smtClean="0"/>
                        <a:t>Elevated</a:t>
                      </a:r>
                      <a:r>
                        <a:rPr lang="en-US" sz="1200" baseline="0" noProof="0" dirty="0" smtClean="0"/>
                        <a:t> LFTs (ALT, AST, AP)</a:t>
                      </a:r>
                      <a:endParaRPr lang="en-US" sz="1200" noProof="0" dirty="0"/>
                    </a:p>
                  </a:txBody>
                  <a:tcPr marT="36000" marB="36000"/>
                </a:tc>
                <a:tc>
                  <a:txBody>
                    <a:bodyPr/>
                    <a:lstStyle/>
                    <a:p>
                      <a:pPr algn="ctr"/>
                      <a:r>
                        <a:rPr lang="en-US" sz="1200" noProof="0" dirty="0" smtClean="0"/>
                        <a:t>13 (43)</a:t>
                      </a:r>
                      <a:endParaRPr lang="en-US" sz="1200" noProof="0" dirty="0"/>
                    </a:p>
                  </a:txBody>
                  <a:tcPr marT="36000" marB="36000"/>
                </a:tc>
                <a:tc>
                  <a:txBody>
                    <a:bodyPr/>
                    <a:lstStyle/>
                    <a:p>
                      <a:pPr algn="ctr"/>
                      <a:r>
                        <a:rPr lang="en-US" sz="1200" noProof="0" dirty="0" smtClean="0"/>
                        <a:t>1 (3)</a:t>
                      </a:r>
                      <a:endParaRPr lang="en-US" sz="1200" noProof="0" dirty="0"/>
                    </a:p>
                  </a:txBody>
                  <a:tcPr marT="36000" marB="36000"/>
                </a:tc>
                <a:tc>
                  <a:txBody>
                    <a:bodyPr/>
                    <a:lstStyle/>
                    <a:p>
                      <a:pPr algn="ctr"/>
                      <a:r>
                        <a:rPr lang="en-US" sz="1200" noProof="0" dirty="0" smtClean="0"/>
                        <a:t>Axitinib </a:t>
                      </a:r>
                      <a:endParaRPr lang="en-US" sz="1200" noProof="0" dirty="0"/>
                    </a:p>
                  </a:txBody>
                  <a:tcPr marT="36000" marB="36000"/>
                </a:tc>
              </a:tr>
              <a:tr h="0">
                <a:tc>
                  <a:txBody>
                    <a:bodyPr/>
                    <a:lstStyle/>
                    <a:p>
                      <a:r>
                        <a:rPr lang="en-US" sz="1200" noProof="0" dirty="0" smtClean="0"/>
                        <a:t>Hypertension</a:t>
                      </a:r>
                      <a:endParaRPr lang="en-US" sz="1200" noProof="0" dirty="0"/>
                    </a:p>
                  </a:txBody>
                  <a:tcPr marT="36000" marB="36000"/>
                </a:tc>
                <a:tc>
                  <a:txBody>
                    <a:bodyPr/>
                    <a:lstStyle/>
                    <a:p>
                      <a:pPr algn="ctr"/>
                      <a:r>
                        <a:rPr lang="en-US" sz="1200" noProof="0" dirty="0" smtClean="0"/>
                        <a:t>12 (40)</a:t>
                      </a:r>
                      <a:endParaRPr lang="en-US" sz="1200" noProof="0" dirty="0"/>
                    </a:p>
                  </a:txBody>
                  <a:tcPr marT="36000" marB="36000"/>
                </a:tc>
                <a:tc>
                  <a:txBody>
                    <a:bodyPr/>
                    <a:lstStyle/>
                    <a:p>
                      <a:pPr algn="ctr"/>
                      <a:r>
                        <a:rPr lang="en-US" sz="1200" noProof="0" dirty="0" smtClean="0"/>
                        <a:t>5 (17)</a:t>
                      </a:r>
                      <a:endParaRPr lang="en-US" sz="1200" noProof="0" dirty="0"/>
                    </a:p>
                  </a:txBody>
                  <a:tcPr marT="36000" marB="36000"/>
                </a:tc>
                <a:tc>
                  <a:txBody>
                    <a:bodyPr/>
                    <a:lstStyle/>
                    <a:p>
                      <a:pPr algn="ctr"/>
                      <a:r>
                        <a:rPr lang="en-US" sz="1200" noProof="0" dirty="0" smtClean="0"/>
                        <a:t>Axitinib </a:t>
                      </a:r>
                      <a:endParaRPr lang="en-US" sz="1200" noProof="0" dirty="0"/>
                    </a:p>
                  </a:txBody>
                  <a:tcPr marT="36000" marB="36000"/>
                </a:tc>
              </a:tr>
              <a:tr h="133643">
                <a:tc>
                  <a:txBody>
                    <a:bodyPr/>
                    <a:lstStyle/>
                    <a:p>
                      <a:r>
                        <a:rPr lang="en-US" sz="1200" noProof="0" dirty="0" smtClean="0"/>
                        <a:t>Sinus congestion/hoarseness</a:t>
                      </a:r>
                      <a:endParaRPr lang="en-US" sz="1200" noProof="0" dirty="0"/>
                    </a:p>
                  </a:txBody>
                  <a:tcPr marT="36000" marB="36000"/>
                </a:tc>
                <a:tc>
                  <a:txBody>
                    <a:bodyPr/>
                    <a:lstStyle/>
                    <a:p>
                      <a:pPr algn="ctr"/>
                      <a:r>
                        <a:rPr lang="en-US" sz="1200" noProof="0" dirty="0" smtClean="0"/>
                        <a:t>12 (40)</a:t>
                      </a:r>
                      <a:endParaRPr lang="en-US" sz="1200" noProof="0" dirty="0"/>
                    </a:p>
                  </a:txBody>
                  <a:tcPr marT="36000" marB="36000"/>
                </a:tc>
                <a:tc>
                  <a:txBody>
                    <a:bodyPr/>
                    <a:lstStyle/>
                    <a:p>
                      <a:pPr algn="ctr"/>
                      <a:endParaRPr lang="en-US" sz="1200" noProof="0" dirty="0"/>
                    </a:p>
                  </a:txBody>
                  <a:tcPr marT="36000" marB="36000"/>
                </a:tc>
                <a:tc>
                  <a:txBody>
                    <a:bodyPr/>
                    <a:lstStyle/>
                    <a:p>
                      <a:pPr algn="ctr"/>
                      <a:r>
                        <a:rPr lang="en-US" sz="1200" noProof="0" dirty="0" smtClean="0"/>
                        <a:t>Axitinib </a:t>
                      </a:r>
                      <a:endParaRPr lang="en-US" sz="1200" noProof="0" dirty="0"/>
                    </a:p>
                  </a:txBody>
                  <a:tcPr marT="36000" marB="36000"/>
                </a:tc>
              </a:tr>
              <a:tr h="0">
                <a:tc>
                  <a:txBody>
                    <a:bodyPr/>
                    <a:lstStyle/>
                    <a:p>
                      <a:r>
                        <a:rPr lang="en-US" sz="1200" noProof="0" dirty="0" smtClean="0"/>
                        <a:t>Anorexia/weight loss</a:t>
                      </a:r>
                      <a:endParaRPr lang="en-US" sz="1200" noProof="0" dirty="0"/>
                    </a:p>
                  </a:txBody>
                  <a:tcPr marT="36000" marB="360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noProof="0" dirty="0" smtClean="0"/>
                        <a:t>10 (33)</a:t>
                      </a:r>
                    </a:p>
                  </a:txBody>
                  <a:tcPr marT="36000" marB="36000"/>
                </a:tc>
                <a:tc>
                  <a:txBody>
                    <a:bodyPr/>
                    <a:lstStyle/>
                    <a:p>
                      <a:pPr algn="ctr"/>
                      <a:endParaRPr lang="en-US" sz="1200" noProof="0" dirty="0"/>
                    </a:p>
                  </a:txBody>
                  <a:tcPr marT="36000" marB="36000"/>
                </a:tc>
                <a:tc>
                  <a:txBody>
                    <a:bodyPr/>
                    <a:lstStyle/>
                    <a:p>
                      <a:pPr algn="ctr"/>
                      <a:r>
                        <a:rPr lang="en-US" sz="1200" noProof="0" dirty="0" smtClean="0"/>
                        <a:t>Axitinib </a:t>
                      </a:r>
                      <a:endParaRPr lang="en-US" sz="1200" noProof="0" dirty="0"/>
                    </a:p>
                  </a:txBody>
                  <a:tcPr marT="36000" marB="36000"/>
                </a:tc>
              </a:tr>
              <a:tr h="0">
                <a:tc>
                  <a:txBody>
                    <a:bodyPr/>
                    <a:lstStyle/>
                    <a:p>
                      <a:r>
                        <a:rPr lang="en-US" sz="1200" noProof="0" dirty="0" smtClean="0"/>
                        <a:t>Abdominal pain/dyspepsia</a:t>
                      </a:r>
                      <a:endParaRPr lang="en-US" sz="1200" noProof="0" dirty="0"/>
                    </a:p>
                  </a:txBody>
                  <a:tcPr marT="36000" marB="360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noProof="0" dirty="0" smtClean="0"/>
                        <a:t>9 (30)</a:t>
                      </a:r>
                    </a:p>
                  </a:txBody>
                  <a:tcPr marT="36000" marB="36000"/>
                </a:tc>
                <a:tc>
                  <a:txBody>
                    <a:bodyPr/>
                    <a:lstStyle/>
                    <a:p>
                      <a:pPr algn="ctr"/>
                      <a:r>
                        <a:rPr lang="en-US" sz="1200" noProof="0" dirty="0" smtClean="0"/>
                        <a:t>1 (3)</a:t>
                      </a:r>
                      <a:endParaRPr lang="en-US" sz="1200" noProof="0" dirty="0"/>
                    </a:p>
                  </a:txBody>
                  <a:tcPr marT="36000" marB="36000"/>
                </a:tc>
                <a:tc>
                  <a:txBody>
                    <a:bodyPr/>
                    <a:lstStyle/>
                    <a:p>
                      <a:pPr algn="ctr"/>
                      <a:r>
                        <a:rPr lang="en-US" sz="1200" noProof="0" dirty="0" smtClean="0"/>
                        <a:t>Axitinib </a:t>
                      </a:r>
                      <a:endParaRPr lang="en-US" sz="1200" noProof="0" dirty="0"/>
                    </a:p>
                  </a:txBody>
                  <a:tcPr marT="36000" marB="36000"/>
                </a:tc>
              </a:tr>
              <a:tr h="119576">
                <a:tc>
                  <a:txBody>
                    <a:bodyPr/>
                    <a:lstStyle/>
                    <a:p>
                      <a:r>
                        <a:rPr lang="en-US" sz="1200" noProof="0" dirty="0" smtClean="0"/>
                        <a:t>Rash/itching/dry skin</a:t>
                      </a:r>
                      <a:endParaRPr lang="en-US" sz="1200" noProof="0" dirty="0"/>
                    </a:p>
                  </a:txBody>
                  <a:tcPr marT="36000" marB="360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noProof="0" dirty="0" smtClean="0"/>
                        <a:t>8 (27)</a:t>
                      </a:r>
                    </a:p>
                  </a:txBody>
                  <a:tcPr marT="36000" marB="36000"/>
                </a:tc>
                <a:tc>
                  <a:txBody>
                    <a:bodyPr/>
                    <a:lstStyle/>
                    <a:p>
                      <a:pPr algn="ctr"/>
                      <a:endParaRPr lang="en-US" sz="1200" noProof="0" dirty="0"/>
                    </a:p>
                  </a:txBody>
                  <a:tcPr marT="36000" marB="36000"/>
                </a:tc>
                <a:tc>
                  <a:txBody>
                    <a:bodyPr/>
                    <a:lstStyle/>
                    <a:p>
                      <a:pPr algn="ctr"/>
                      <a:r>
                        <a:rPr lang="en-US" sz="1200" noProof="0" dirty="0" smtClean="0"/>
                        <a:t>Pembrolizumab</a:t>
                      </a:r>
                      <a:endParaRPr lang="en-US" sz="1200" noProof="0" dirty="0"/>
                    </a:p>
                  </a:txBody>
                  <a:tcPr marT="36000" marB="36000"/>
                </a:tc>
              </a:tr>
              <a:tr h="126609">
                <a:tc>
                  <a:txBody>
                    <a:bodyPr/>
                    <a:lstStyle/>
                    <a:p>
                      <a:r>
                        <a:rPr lang="en-US" sz="1200" noProof="0" dirty="0" smtClean="0"/>
                        <a:t>Constipation</a:t>
                      </a:r>
                      <a:endParaRPr lang="en-US" sz="1200" noProof="0" dirty="0"/>
                    </a:p>
                  </a:txBody>
                  <a:tcPr marT="36000" marB="360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noProof="0" dirty="0" smtClean="0"/>
                        <a:t>6 (20)</a:t>
                      </a:r>
                    </a:p>
                  </a:txBody>
                  <a:tcPr marT="36000" marB="36000"/>
                </a:tc>
                <a:tc>
                  <a:txBody>
                    <a:bodyPr/>
                    <a:lstStyle/>
                    <a:p>
                      <a:pPr algn="ctr"/>
                      <a:endParaRPr lang="en-US" sz="1200" noProof="0" dirty="0"/>
                    </a:p>
                  </a:txBody>
                  <a:tcPr marT="36000" marB="36000"/>
                </a:tc>
                <a:tc>
                  <a:txBody>
                    <a:bodyPr/>
                    <a:lstStyle/>
                    <a:p>
                      <a:pPr algn="ctr"/>
                      <a:r>
                        <a:rPr lang="en-US" sz="1200" noProof="0" dirty="0" smtClean="0"/>
                        <a:t>Axitinib </a:t>
                      </a:r>
                      <a:endParaRPr lang="en-US" sz="1200" noProof="0" dirty="0"/>
                    </a:p>
                  </a:txBody>
                  <a:tcPr marT="36000" marB="36000"/>
                </a:tc>
              </a:tr>
              <a:tr h="0">
                <a:tc>
                  <a:txBody>
                    <a:bodyPr/>
                    <a:lstStyle/>
                    <a:p>
                      <a:r>
                        <a:rPr lang="en-US" sz="1200" noProof="0" dirty="0" smtClean="0"/>
                        <a:t>Increased hemoglobin</a:t>
                      </a:r>
                      <a:endParaRPr lang="en-US" sz="1200" noProof="0" dirty="0"/>
                    </a:p>
                  </a:txBody>
                  <a:tcPr marT="36000" marB="36000"/>
                </a:tc>
                <a:tc>
                  <a:txBody>
                    <a:bodyPr/>
                    <a:lstStyle/>
                    <a:p>
                      <a:pPr algn="ctr"/>
                      <a:r>
                        <a:rPr lang="en-US" sz="1200" noProof="0" dirty="0" smtClean="0"/>
                        <a:t>5 (17)</a:t>
                      </a:r>
                      <a:endParaRPr lang="en-US" sz="1200" noProof="0" dirty="0"/>
                    </a:p>
                  </a:txBody>
                  <a:tcPr marT="36000" marB="36000"/>
                </a:tc>
                <a:tc>
                  <a:txBody>
                    <a:bodyPr/>
                    <a:lstStyle/>
                    <a:p>
                      <a:pPr algn="ctr"/>
                      <a:endParaRPr lang="en-US" sz="1200" noProof="0" dirty="0"/>
                    </a:p>
                  </a:txBody>
                  <a:tcPr marT="36000" marB="36000"/>
                </a:tc>
                <a:tc>
                  <a:txBody>
                    <a:bodyPr/>
                    <a:lstStyle/>
                    <a:p>
                      <a:pPr algn="ctr"/>
                      <a:r>
                        <a:rPr lang="en-US" sz="1200" noProof="0" dirty="0" smtClean="0"/>
                        <a:t>Axitinib </a:t>
                      </a:r>
                      <a:endParaRPr lang="en-US" sz="1200" noProof="0" dirty="0"/>
                    </a:p>
                  </a:txBody>
                  <a:tcPr marT="36000" marB="36000"/>
                </a:tc>
              </a:tr>
              <a:tr h="0">
                <a:tc>
                  <a:txBody>
                    <a:bodyPr/>
                    <a:lstStyle/>
                    <a:p>
                      <a:r>
                        <a:rPr lang="en-US" sz="1200" noProof="0" dirty="0" smtClean="0"/>
                        <a:t>Hyperglycemia</a:t>
                      </a:r>
                      <a:endParaRPr lang="en-US" sz="1200" noProof="0" dirty="0"/>
                    </a:p>
                  </a:txBody>
                  <a:tcPr marT="36000" marB="36000"/>
                </a:tc>
                <a:tc>
                  <a:txBody>
                    <a:bodyPr/>
                    <a:lstStyle/>
                    <a:p>
                      <a:pPr algn="ctr"/>
                      <a:r>
                        <a:rPr lang="en-US" sz="1200" noProof="0" dirty="0" smtClean="0"/>
                        <a:t>3 (10)</a:t>
                      </a:r>
                      <a:endParaRPr lang="en-US" sz="1200" noProof="0" dirty="0"/>
                    </a:p>
                  </a:txBody>
                  <a:tcPr marT="36000" marB="36000"/>
                </a:tc>
                <a:tc>
                  <a:txBody>
                    <a:bodyPr/>
                    <a:lstStyle/>
                    <a:p>
                      <a:pPr algn="ctr"/>
                      <a:endParaRPr lang="en-US" sz="1200" noProof="0" dirty="0"/>
                    </a:p>
                  </a:txBody>
                  <a:tcPr marT="36000" marB="36000"/>
                </a:tc>
                <a:tc>
                  <a:txBody>
                    <a:bodyPr/>
                    <a:lstStyle/>
                    <a:p>
                      <a:pPr algn="ctr"/>
                      <a:r>
                        <a:rPr lang="en-US" sz="1200" noProof="0" dirty="0" smtClean="0"/>
                        <a:t>Pembrolizumab</a:t>
                      </a:r>
                      <a:endParaRPr lang="en-US" sz="1200" noProof="0" dirty="0"/>
                    </a:p>
                  </a:txBody>
                  <a:tcPr marT="36000" marB="36000"/>
                </a:tc>
              </a:tr>
            </a:tbl>
          </a:graphicData>
        </a:graphic>
      </p:graphicFrame>
    </p:spTree>
    <p:custDataLst>
      <p:tags r:id="rId1"/>
    </p:custDataLst>
    <p:extLst>
      <p:ext uri="{BB962C8B-B14F-4D97-AF65-F5344CB8AC3E}">
        <p14:creationId xmlns:p14="http://schemas.microsoft.com/office/powerpoint/2010/main" val="3092121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1800" dirty="0" smtClean="0">
                <a:solidFill>
                  <a:schemeClr val="bg1"/>
                </a:solidFill>
              </a:rPr>
              <a:t>009: Antitumor activity of axitinib plus pembrolizumab in a phase II trial for patients with advanced alveolar soft part sarcoma (ASPS) and other soft tissue sarcomas – </a:t>
            </a:r>
            <a:r>
              <a:rPr lang="en-US" sz="1800" dirty="0" err="1" smtClean="0">
                <a:solidFill>
                  <a:schemeClr val="bg1"/>
                </a:solidFill>
              </a:rPr>
              <a:t>Wilky</a:t>
            </a:r>
            <a:r>
              <a:rPr lang="en-US" sz="1800" dirty="0" smtClean="0">
                <a:solidFill>
                  <a:schemeClr val="bg1"/>
                </a:solidFill>
              </a:rPr>
              <a:t> BA, et al</a:t>
            </a:r>
            <a:endParaRPr lang="en-US" sz="1800" dirty="0">
              <a:solidFill>
                <a:schemeClr val="bg1"/>
              </a:solidFill>
            </a:endParaRPr>
          </a:p>
        </p:txBody>
      </p:sp>
      <p:sp>
        <p:nvSpPr>
          <p:cNvPr id="5123" name="Rectangle 3"/>
          <p:cNvSpPr>
            <a:spLocks noGrp="1" noChangeArrowheads="1"/>
          </p:cNvSpPr>
          <p:nvPr>
            <p:ph type="body" idx="1"/>
          </p:nvPr>
        </p:nvSpPr>
        <p:spPr/>
        <p:txBody>
          <a:bodyPr/>
          <a:lstStyle/>
          <a:p>
            <a:pPr marL="0" indent="0">
              <a:buNone/>
            </a:pPr>
            <a:r>
              <a:rPr lang="en-US" b="1" dirty="0" smtClean="0">
                <a:solidFill>
                  <a:schemeClr val="bg1"/>
                </a:solidFill>
              </a:rPr>
              <a:t>KEY RESULTS (CONT.)</a:t>
            </a:r>
          </a:p>
          <a:p>
            <a:pPr marL="0" indent="0">
              <a:spcBef>
                <a:spcPts val="23400"/>
              </a:spcBef>
              <a:buNone/>
            </a:pPr>
            <a:r>
              <a:rPr lang="en-US" b="1" dirty="0" smtClean="0">
                <a:solidFill>
                  <a:schemeClr val="bg1"/>
                </a:solidFill>
              </a:rPr>
              <a:t>CONCLUSION</a:t>
            </a:r>
          </a:p>
          <a:p>
            <a:r>
              <a:rPr lang="en-US" dirty="0" smtClean="0"/>
              <a:t>In patients with advanced STS including alveolar soft part sarcoma, axitinib in combination with pembrolizumab is well tolerated and provides durable responses</a:t>
            </a:r>
          </a:p>
          <a:p>
            <a:endParaRPr lang="en-US" dirty="0" smtClean="0"/>
          </a:p>
          <a:p>
            <a:pPr lvl="2"/>
            <a:endParaRPr lang="en-US" dirty="0"/>
          </a:p>
        </p:txBody>
      </p:sp>
      <p:sp>
        <p:nvSpPr>
          <p:cNvPr id="6" name="Text Box 4"/>
          <p:cNvSpPr txBox="1">
            <a:spLocks noChangeArrowheads="1"/>
          </p:cNvSpPr>
          <p:nvPr/>
        </p:nvSpPr>
        <p:spPr bwMode="auto">
          <a:xfrm>
            <a:off x="3066606" y="6474897"/>
            <a:ext cx="585673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US" sz="1200" dirty="0" err="1" smtClean="0">
                <a:solidFill>
                  <a:srgbClr val="000000"/>
                </a:solidFill>
              </a:rPr>
              <a:t>Wilky</a:t>
            </a:r>
            <a:r>
              <a:rPr lang="en-US" sz="1200" dirty="0" smtClean="0">
                <a:solidFill>
                  <a:srgbClr val="000000"/>
                </a:solidFill>
              </a:rPr>
              <a:t> BA et al. CTOS 2017 Annual Meeting, November 8–11, Maui, Hawaii; Paper 009</a:t>
            </a:r>
            <a:endParaRPr lang="en-US" sz="1200" dirty="0">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107454552"/>
              </p:ext>
            </p:extLst>
          </p:nvPr>
        </p:nvGraphicFramePr>
        <p:xfrm>
          <a:off x="563880" y="1847166"/>
          <a:ext cx="7933006" cy="2565400"/>
        </p:xfrm>
        <a:graphic>
          <a:graphicData uri="http://schemas.openxmlformats.org/drawingml/2006/table">
            <a:tbl>
              <a:tblPr firstRow="1" bandRow="1">
                <a:tableStyleId>{69012ECD-51FC-41F1-AA8D-1B2483CD663E}</a:tableStyleId>
              </a:tblPr>
              <a:tblGrid>
                <a:gridCol w="1697502"/>
                <a:gridCol w="2581421"/>
                <a:gridCol w="3654083"/>
              </a:tblGrid>
              <a:tr h="370840">
                <a:tc>
                  <a:txBody>
                    <a:bodyPr/>
                    <a:lstStyle/>
                    <a:p>
                      <a:endParaRPr lang="en-GB" sz="1400" dirty="0">
                        <a:solidFill>
                          <a:schemeClr val="tx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2"/>
                          </a:solidFill>
                        </a:rPr>
                        <a:t>Best overall response, n (%)</a:t>
                      </a:r>
                    </a:p>
                  </a:txBody>
                  <a:tcPr/>
                </a:tc>
                <a:tc>
                  <a:txBody>
                    <a:bodyPr/>
                    <a:lstStyle/>
                    <a:p>
                      <a:pPr algn="l"/>
                      <a:r>
                        <a:rPr lang="en-GB" sz="1400" dirty="0" smtClean="0">
                          <a:solidFill>
                            <a:schemeClr val="tx2"/>
                          </a:solidFill>
                        </a:rPr>
                        <a:t>Clinical benefit</a:t>
                      </a:r>
                      <a:r>
                        <a:rPr lang="en-GB" sz="1400" baseline="0" dirty="0" smtClean="0">
                          <a:solidFill>
                            <a:schemeClr val="tx2"/>
                          </a:solidFill>
                        </a:rPr>
                        <a:t> rate (12-week PFS), n (%)</a:t>
                      </a:r>
                      <a:endParaRPr lang="en-GB" sz="1400" dirty="0">
                        <a:solidFill>
                          <a:schemeClr val="tx2"/>
                        </a:solidFill>
                      </a:endParaRPr>
                    </a:p>
                  </a:txBody>
                  <a:tcPr/>
                </a:tc>
              </a:tr>
              <a:tr h="370840">
                <a:tc>
                  <a:txBody>
                    <a:bodyPr/>
                    <a:lstStyle/>
                    <a:p>
                      <a:r>
                        <a:rPr lang="en-GB" sz="1400" dirty="0" smtClean="0"/>
                        <a:t>All patients (n=29)</a:t>
                      </a:r>
                      <a:endParaRPr lang="en-GB" sz="1400" dirty="0"/>
                    </a:p>
                  </a:txBody>
                  <a:tcPr/>
                </a:tc>
                <a:tc>
                  <a:txBody>
                    <a:bodyPr/>
                    <a:lstStyle/>
                    <a:p>
                      <a:pPr algn="l">
                        <a:tabLst>
                          <a:tab pos="541338" algn="l"/>
                        </a:tabLst>
                      </a:pPr>
                      <a:r>
                        <a:rPr lang="en-GB" sz="1400" dirty="0" smtClean="0"/>
                        <a:t>PR	5 (17)</a:t>
                      </a:r>
                    </a:p>
                    <a:p>
                      <a:pPr algn="l">
                        <a:tabLst>
                          <a:tab pos="541338" algn="l"/>
                        </a:tabLst>
                      </a:pPr>
                      <a:r>
                        <a:rPr lang="en-GB" sz="1400" dirty="0" smtClean="0"/>
                        <a:t>SD 	9 (31)</a:t>
                      </a:r>
                    </a:p>
                    <a:p>
                      <a:pPr algn="l">
                        <a:tabLst>
                          <a:tab pos="541338" algn="l"/>
                        </a:tabLst>
                      </a:pPr>
                      <a:r>
                        <a:rPr lang="en-GB" sz="1400" dirty="0" smtClean="0"/>
                        <a:t>PD	15 (52)</a:t>
                      </a:r>
                      <a:endParaRPr lang="en-GB" sz="1400" dirty="0"/>
                    </a:p>
                  </a:txBody>
                  <a:tcPr/>
                </a:tc>
                <a:tc>
                  <a:txBody>
                    <a:bodyPr/>
                    <a:lstStyle/>
                    <a:p>
                      <a:pPr algn="l"/>
                      <a:r>
                        <a:rPr lang="en-GB" sz="1400" dirty="0" smtClean="0"/>
                        <a:t>14 (48)</a:t>
                      </a:r>
                      <a:endParaRPr lang="en-GB" sz="1400" dirty="0"/>
                    </a:p>
                  </a:txBody>
                  <a:tcPr anchor="ctr"/>
                </a:tc>
              </a:tr>
              <a:tr h="370840">
                <a:tc>
                  <a:txBody>
                    <a:bodyPr/>
                    <a:lstStyle/>
                    <a:p>
                      <a:r>
                        <a:rPr lang="en-GB" sz="1400" dirty="0" smtClean="0"/>
                        <a:t>ASPS (n=9)</a:t>
                      </a:r>
                      <a:endParaRPr lang="en-GB" sz="1400" dirty="0"/>
                    </a:p>
                  </a:txBody>
                  <a:tcPr/>
                </a:tc>
                <a:tc>
                  <a:txBody>
                    <a:bodyPr/>
                    <a:lstStyle/>
                    <a:p>
                      <a:pPr algn="l">
                        <a:tabLst>
                          <a:tab pos="541338" algn="l"/>
                        </a:tabLst>
                      </a:pPr>
                      <a:r>
                        <a:rPr lang="en-GB" sz="1400" dirty="0" smtClean="0"/>
                        <a:t>PR 	4 (44)</a:t>
                      </a:r>
                    </a:p>
                    <a:p>
                      <a:pPr algn="l">
                        <a:tabLst>
                          <a:tab pos="541338" algn="l"/>
                        </a:tabLst>
                      </a:pPr>
                      <a:r>
                        <a:rPr lang="en-GB" sz="1400" dirty="0" smtClean="0"/>
                        <a:t>SD 	3 (33)</a:t>
                      </a:r>
                    </a:p>
                    <a:p>
                      <a:pPr algn="l">
                        <a:tabLst>
                          <a:tab pos="541338" algn="l"/>
                        </a:tabLst>
                      </a:pPr>
                      <a:r>
                        <a:rPr lang="en-GB" sz="1400" dirty="0" smtClean="0"/>
                        <a:t>PD 	15 (52)</a:t>
                      </a:r>
                    </a:p>
                  </a:txBody>
                  <a:tcPr/>
                </a:tc>
                <a:tc>
                  <a:txBody>
                    <a:bodyPr/>
                    <a:lstStyle/>
                    <a:p>
                      <a:pPr algn="l"/>
                      <a:r>
                        <a:rPr lang="en-GB" sz="1400" dirty="0" smtClean="0"/>
                        <a:t>7 (78)</a:t>
                      </a:r>
                      <a:endParaRPr lang="en-GB" sz="1400" dirty="0"/>
                    </a:p>
                  </a:txBody>
                  <a:tcPr anchor="ctr"/>
                </a:tc>
              </a:tr>
              <a:tr h="370840">
                <a:tc>
                  <a:txBody>
                    <a:bodyPr/>
                    <a:lstStyle/>
                    <a:p>
                      <a:r>
                        <a:rPr lang="en-GB" sz="1400" dirty="0" smtClean="0"/>
                        <a:t>Non-ASPS (n=20)</a:t>
                      </a:r>
                      <a:endParaRPr lang="en-GB" sz="1400" dirty="0"/>
                    </a:p>
                  </a:txBody>
                  <a:tcPr/>
                </a:tc>
                <a:tc>
                  <a:txBody>
                    <a:bodyPr/>
                    <a:lstStyle/>
                    <a:p>
                      <a:pPr algn="l">
                        <a:tabLst>
                          <a:tab pos="541338" algn="l"/>
                        </a:tabLst>
                      </a:pPr>
                      <a:r>
                        <a:rPr lang="en-GB" sz="1400" dirty="0" smtClean="0"/>
                        <a:t>PR 	1 (5)</a:t>
                      </a:r>
                    </a:p>
                    <a:p>
                      <a:pPr algn="l">
                        <a:tabLst>
                          <a:tab pos="541338" algn="l"/>
                        </a:tabLst>
                      </a:pPr>
                      <a:r>
                        <a:rPr lang="en-GB" sz="1400" dirty="0" smtClean="0"/>
                        <a:t>SD 	6 (30)</a:t>
                      </a:r>
                    </a:p>
                    <a:p>
                      <a:pPr algn="l">
                        <a:tabLst>
                          <a:tab pos="541338" algn="l"/>
                        </a:tabLst>
                      </a:pPr>
                      <a:r>
                        <a:rPr lang="en-GB" sz="1400" dirty="0" smtClean="0"/>
                        <a:t>PD 	13 (65)</a:t>
                      </a:r>
                    </a:p>
                  </a:txBody>
                  <a:tcPr/>
                </a:tc>
                <a:tc>
                  <a:txBody>
                    <a:bodyPr/>
                    <a:lstStyle/>
                    <a:p>
                      <a:pPr algn="l"/>
                      <a:r>
                        <a:rPr lang="en-GB" sz="1400" dirty="0" smtClean="0"/>
                        <a:t>7 (35)</a:t>
                      </a:r>
                      <a:endParaRPr lang="en-GB" sz="1400" dirty="0"/>
                    </a:p>
                  </a:txBody>
                  <a:tcPr anchor="ctr"/>
                </a:tc>
              </a:tr>
            </a:tbl>
          </a:graphicData>
        </a:graphic>
      </p:graphicFrame>
    </p:spTree>
    <p:custDataLst>
      <p:tags r:id="rId1"/>
    </p:custDataLst>
    <p:extLst>
      <p:ext uri="{BB962C8B-B14F-4D97-AF65-F5344CB8AC3E}">
        <p14:creationId xmlns:p14="http://schemas.microsoft.com/office/powerpoint/2010/main" val="35272982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1800" dirty="0" smtClean="0">
                <a:solidFill>
                  <a:schemeClr val="bg1"/>
                </a:solidFill>
              </a:rPr>
              <a:t>034: Preliminary data on systemic therapy in a multicenter cases series of perivascular epithelioid cell </a:t>
            </a:r>
            <a:r>
              <a:rPr lang="en-US" sz="1800" dirty="0" err="1" smtClean="0">
                <a:solidFill>
                  <a:schemeClr val="bg1"/>
                </a:solidFill>
              </a:rPr>
              <a:t>tumours</a:t>
            </a:r>
            <a:r>
              <a:rPr lang="en-US" sz="1800" dirty="0" smtClean="0">
                <a:solidFill>
                  <a:schemeClr val="bg1"/>
                </a:solidFill>
              </a:rPr>
              <a:t> (PECOMA) </a:t>
            </a:r>
            <a:br>
              <a:rPr lang="en-US" sz="1800" dirty="0" smtClean="0">
                <a:solidFill>
                  <a:schemeClr val="bg1"/>
                </a:solidFill>
              </a:rPr>
            </a:br>
            <a:r>
              <a:rPr lang="en-US" sz="1800" dirty="0" smtClean="0">
                <a:solidFill>
                  <a:schemeClr val="bg1"/>
                </a:solidFill>
              </a:rPr>
              <a:t>– </a:t>
            </a:r>
            <a:r>
              <a:rPr lang="en-US" sz="1800" dirty="0" err="1" smtClean="0">
                <a:solidFill>
                  <a:schemeClr val="bg1"/>
                </a:solidFill>
              </a:rPr>
              <a:t>Sanfilippo</a:t>
            </a:r>
            <a:r>
              <a:rPr lang="en-US" sz="1800" dirty="0" smtClean="0">
                <a:solidFill>
                  <a:schemeClr val="bg1"/>
                </a:solidFill>
              </a:rPr>
              <a:t> R, et al</a:t>
            </a:r>
            <a:endParaRPr lang="en-US" sz="1800" dirty="0">
              <a:solidFill>
                <a:schemeClr val="bg1"/>
              </a:solidFill>
            </a:endParaRPr>
          </a:p>
        </p:txBody>
      </p:sp>
      <p:sp>
        <p:nvSpPr>
          <p:cNvPr id="5123" name="Rectangle 3"/>
          <p:cNvSpPr>
            <a:spLocks noGrp="1" noChangeArrowheads="1"/>
          </p:cNvSpPr>
          <p:nvPr>
            <p:ph type="body" idx="1"/>
          </p:nvPr>
        </p:nvSpPr>
        <p:spPr/>
        <p:txBody>
          <a:bodyPr/>
          <a:lstStyle/>
          <a:p>
            <a:pPr marL="0" indent="0">
              <a:buNone/>
            </a:pPr>
            <a:r>
              <a:rPr lang="en-US" b="1" dirty="0" smtClean="0">
                <a:solidFill>
                  <a:schemeClr val="bg1"/>
                </a:solidFill>
              </a:rPr>
              <a:t>STUDY OBJECTIVE </a:t>
            </a:r>
          </a:p>
          <a:p>
            <a:r>
              <a:rPr lang="en-US" dirty="0" smtClean="0"/>
              <a:t>To investigate systemic therapy including anthracycline- and gemcitabine-based regimens, </a:t>
            </a:r>
            <a:r>
              <a:rPr lang="en-US" dirty="0" err="1" smtClean="0"/>
              <a:t>mTOR</a:t>
            </a:r>
            <a:r>
              <a:rPr lang="en-US" dirty="0" smtClean="0"/>
              <a:t> inhibitors and anti-</a:t>
            </a:r>
            <a:r>
              <a:rPr lang="en-US" dirty="0" err="1" smtClean="0"/>
              <a:t>angiogenics</a:t>
            </a:r>
            <a:r>
              <a:rPr lang="en-US" dirty="0" smtClean="0"/>
              <a:t> for patients with perivascular epithelioid cell tumors (</a:t>
            </a:r>
            <a:r>
              <a:rPr lang="en-US" dirty="0" err="1" smtClean="0"/>
              <a:t>PEComa</a:t>
            </a:r>
            <a:r>
              <a:rPr lang="en-US" dirty="0" smtClean="0"/>
              <a:t>)</a:t>
            </a:r>
          </a:p>
          <a:p>
            <a:endParaRPr lang="en-US" dirty="0"/>
          </a:p>
          <a:p>
            <a:pPr marL="0" indent="0">
              <a:buNone/>
            </a:pPr>
            <a:r>
              <a:rPr lang="en-US" b="1" dirty="0" smtClean="0">
                <a:solidFill>
                  <a:schemeClr val="bg1"/>
                </a:solidFill>
              </a:rPr>
              <a:t>METHODS</a:t>
            </a:r>
          </a:p>
          <a:p>
            <a:r>
              <a:rPr lang="en-US" dirty="0" smtClean="0"/>
              <a:t>Data were collected for patients with advanced or metastatic </a:t>
            </a:r>
            <a:r>
              <a:rPr lang="en-US" dirty="0" err="1" smtClean="0"/>
              <a:t>PEComa</a:t>
            </a:r>
            <a:r>
              <a:rPr lang="en-US" dirty="0" smtClean="0"/>
              <a:t> between 2000 and 2017 from four institutes </a:t>
            </a:r>
          </a:p>
          <a:p>
            <a:r>
              <a:rPr lang="en-US" dirty="0" smtClean="0"/>
              <a:t>Patients received anthracycline-based regimens (n=21), gemcitabine-based regimens (n=14), </a:t>
            </a:r>
            <a:r>
              <a:rPr lang="en-US" dirty="0" err="1" smtClean="0"/>
              <a:t>mTOR</a:t>
            </a:r>
            <a:r>
              <a:rPr lang="en-US" dirty="0" smtClean="0"/>
              <a:t> inhibitors (sirolimus, everolimus or temsirolimus; n=39) or anti-</a:t>
            </a:r>
            <a:r>
              <a:rPr lang="en-US" dirty="0" err="1" smtClean="0"/>
              <a:t>angiogenics</a:t>
            </a:r>
            <a:r>
              <a:rPr lang="en-US" dirty="0" smtClean="0"/>
              <a:t> (pazopanib, sunitinib or sorafenib; n=10)</a:t>
            </a:r>
          </a:p>
        </p:txBody>
      </p:sp>
      <p:sp>
        <p:nvSpPr>
          <p:cNvPr id="6" name="Text Box 4"/>
          <p:cNvSpPr txBox="1">
            <a:spLocks noChangeArrowheads="1"/>
          </p:cNvSpPr>
          <p:nvPr/>
        </p:nvSpPr>
        <p:spPr bwMode="auto">
          <a:xfrm>
            <a:off x="2848149" y="6474897"/>
            <a:ext cx="607518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US" sz="1200" dirty="0" err="1" smtClean="0">
                <a:solidFill>
                  <a:srgbClr val="000000"/>
                </a:solidFill>
              </a:rPr>
              <a:t>Sanfilippo</a:t>
            </a:r>
            <a:r>
              <a:rPr lang="en-US" sz="1200" dirty="0" smtClean="0">
                <a:solidFill>
                  <a:srgbClr val="000000"/>
                </a:solidFill>
              </a:rPr>
              <a:t> R et al. CTOS 2017 Annual Meeting, November 8–11, Maui, Hawaii; Paper 034</a:t>
            </a:r>
            <a:endParaRPr lang="en-US" sz="1200" dirty="0">
              <a:solidFill>
                <a:srgbClr val="000000"/>
              </a:solidFill>
            </a:endParaRPr>
          </a:p>
        </p:txBody>
      </p:sp>
    </p:spTree>
    <p:custDataLst>
      <p:tags r:id="rId1"/>
    </p:custDataLst>
    <p:extLst>
      <p:ext uri="{BB962C8B-B14F-4D97-AF65-F5344CB8AC3E}">
        <p14:creationId xmlns:p14="http://schemas.microsoft.com/office/powerpoint/2010/main" val="4900071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1800" dirty="0" smtClean="0">
                <a:solidFill>
                  <a:schemeClr val="bg1"/>
                </a:solidFill>
              </a:rPr>
              <a:t>034: Preliminary data on systemic therapy in a multicenter cases series of perivascular epithelioid cell </a:t>
            </a:r>
            <a:r>
              <a:rPr lang="en-US" sz="1800" dirty="0" err="1" smtClean="0">
                <a:solidFill>
                  <a:schemeClr val="bg1"/>
                </a:solidFill>
              </a:rPr>
              <a:t>tumours</a:t>
            </a:r>
            <a:r>
              <a:rPr lang="en-US" sz="1800" dirty="0" smtClean="0">
                <a:solidFill>
                  <a:schemeClr val="bg1"/>
                </a:solidFill>
              </a:rPr>
              <a:t> (PECOMA) </a:t>
            </a:r>
            <a:br>
              <a:rPr lang="en-US" sz="1800" dirty="0" smtClean="0">
                <a:solidFill>
                  <a:schemeClr val="bg1"/>
                </a:solidFill>
              </a:rPr>
            </a:br>
            <a:r>
              <a:rPr lang="en-US" sz="1800" dirty="0" smtClean="0">
                <a:solidFill>
                  <a:schemeClr val="bg1"/>
                </a:solidFill>
              </a:rPr>
              <a:t>– </a:t>
            </a:r>
            <a:r>
              <a:rPr lang="en-US" sz="1800" dirty="0" err="1" smtClean="0">
                <a:solidFill>
                  <a:schemeClr val="bg1"/>
                </a:solidFill>
              </a:rPr>
              <a:t>Sanfilippo</a:t>
            </a:r>
            <a:r>
              <a:rPr lang="en-US" sz="1800" dirty="0" smtClean="0">
                <a:solidFill>
                  <a:schemeClr val="bg1"/>
                </a:solidFill>
              </a:rPr>
              <a:t> R, et al</a:t>
            </a:r>
            <a:endParaRPr lang="en-US" sz="1800" dirty="0">
              <a:solidFill>
                <a:schemeClr val="bg1"/>
              </a:solidFill>
            </a:endParaRPr>
          </a:p>
        </p:txBody>
      </p:sp>
      <p:sp>
        <p:nvSpPr>
          <p:cNvPr id="5123" name="Rectangle 3"/>
          <p:cNvSpPr>
            <a:spLocks noGrp="1" noChangeArrowheads="1"/>
          </p:cNvSpPr>
          <p:nvPr>
            <p:ph type="body" idx="1"/>
          </p:nvPr>
        </p:nvSpPr>
        <p:spPr/>
        <p:txBody>
          <a:bodyPr/>
          <a:lstStyle/>
          <a:p>
            <a:pPr marL="0" indent="0">
              <a:buNone/>
            </a:pPr>
            <a:r>
              <a:rPr lang="en-US" b="1" dirty="0" smtClean="0">
                <a:solidFill>
                  <a:schemeClr val="bg1"/>
                </a:solidFill>
              </a:rPr>
              <a:t>KEY RESULTS</a:t>
            </a:r>
            <a:endParaRPr lang="en-US" b="1" dirty="0">
              <a:solidFill>
                <a:schemeClr val="bg1"/>
              </a:solidFill>
            </a:endParaRPr>
          </a:p>
        </p:txBody>
      </p:sp>
      <p:sp>
        <p:nvSpPr>
          <p:cNvPr id="6" name="Text Box 4"/>
          <p:cNvSpPr txBox="1">
            <a:spLocks noChangeArrowheads="1"/>
          </p:cNvSpPr>
          <p:nvPr/>
        </p:nvSpPr>
        <p:spPr bwMode="auto">
          <a:xfrm>
            <a:off x="2848149" y="6474897"/>
            <a:ext cx="607518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US" sz="1200" dirty="0" err="1" smtClean="0">
                <a:solidFill>
                  <a:srgbClr val="000000"/>
                </a:solidFill>
              </a:rPr>
              <a:t>Sanfilippo</a:t>
            </a:r>
            <a:r>
              <a:rPr lang="en-US" sz="1200" dirty="0" smtClean="0">
                <a:solidFill>
                  <a:srgbClr val="000000"/>
                </a:solidFill>
              </a:rPr>
              <a:t> R et al. CTOS 2017 Annual Meeting, November 8–11, Maui, Hawaii; Paper 034</a:t>
            </a:r>
            <a:endParaRPr lang="en-US" sz="1200" dirty="0">
              <a:solidFill>
                <a:srgbClr val="000000"/>
              </a:solidFill>
            </a:endParaRPr>
          </a:p>
        </p:txBody>
      </p:sp>
      <p:grpSp>
        <p:nvGrpSpPr>
          <p:cNvPr id="10" name="Group 9"/>
          <p:cNvGrpSpPr/>
          <p:nvPr/>
        </p:nvGrpSpPr>
        <p:grpSpPr>
          <a:xfrm>
            <a:off x="1380595" y="1636048"/>
            <a:ext cx="2991420" cy="2401910"/>
            <a:chOff x="1380595" y="1636048"/>
            <a:chExt cx="2991420" cy="2401910"/>
          </a:xfrm>
        </p:grpSpPr>
        <p:sp>
          <p:nvSpPr>
            <p:cNvPr id="11" name="TextBox 10"/>
            <p:cNvSpPr txBox="1"/>
            <p:nvPr/>
          </p:nvSpPr>
          <p:spPr>
            <a:xfrm>
              <a:off x="1798315" y="1636048"/>
              <a:ext cx="2510624" cy="276999"/>
            </a:xfrm>
            <a:prstGeom prst="rect">
              <a:avLst/>
            </a:prstGeom>
            <a:noFill/>
          </p:spPr>
          <p:txBody>
            <a:bodyPr wrap="none" rtlCol="0">
              <a:spAutoFit/>
            </a:bodyPr>
            <a:lstStyle/>
            <a:p>
              <a:pPr algn="ctr"/>
              <a:r>
                <a:rPr lang="en-US" sz="1200" b="1" dirty="0" smtClean="0"/>
                <a:t>PFS for anthracycline-based CT</a:t>
              </a:r>
              <a:endParaRPr lang="en-US" sz="1200" b="1" dirty="0"/>
            </a:p>
          </p:txBody>
        </p:sp>
        <p:sp>
          <p:nvSpPr>
            <p:cNvPr id="12" name="Freeform 11"/>
            <p:cNvSpPr>
              <a:spLocks/>
            </p:cNvSpPr>
            <p:nvPr/>
          </p:nvSpPr>
          <p:spPr bwMode="auto">
            <a:xfrm>
              <a:off x="1899027" y="2023531"/>
              <a:ext cx="2342415" cy="162685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3" name="Line 6"/>
            <p:cNvSpPr>
              <a:spLocks noChangeShapeType="1"/>
            </p:cNvSpPr>
            <p:nvPr/>
          </p:nvSpPr>
          <p:spPr bwMode="auto">
            <a:xfrm>
              <a:off x="1844410" y="2023530"/>
              <a:ext cx="5461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4" name="Line 7"/>
            <p:cNvSpPr>
              <a:spLocks noChangeShapeType="1"/>
            </p:cNvSpPr>
            <p:nvPr/>
          </p:nvSpPr>
          <p:spPr bwMode="auto">
            <a:xfrm>
              <a:off x="1844410" y="2408253"/>
              <a:ext cx="5461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5" name="Line 8"/>
            <p:cNvSpPr>
              <a:spLocks noChangeShapeType="1"/>
            </p:cNvSpPr>
            <p:nvPr/>
          </p:nvSpPr>
          <p:spPr bwMode="auto">
            <a:xfrm>
              <a:off x="1844410" y="2793836"/>
              <a:ext cx="5461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6" name="Line 9"/>
            <p:cNvSpPr>
              <a:spLocks noChangeShapeType="1"/>
            </p:cNvSpPr>
            <p:nvPr/>
          </p:nvSpPr>
          <p:spPr bwMode="auto">
            <a:xfrm>
              <a:off x="1844410" y="3189559"/>
              <a:ext cx="5461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7" name="Line 11"/>
            <p:cNvSpPr>
              <a:spLocks noChangeShapeType="1"/>
            </p:cNvSpPr>
            <p:nvPr/>
          </p:nvSpPr>
          <p:spPr bwMode="auto">
            <a:xfrm>
              <a:off x="1844410" y="3559387"/>
              <a:ext cx="5461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8" name="TextBox 17"/>
            <p:cNvSpPr txBox="1"/>
            <p:nvPr/>
          </p:nvSpPr>
          <p:spPr>
            <a:xfrm rot="16200000">
              <a:off x="782996" y="2668659"/>
              <a:ext cx="1441420" cy="246221"/>
            </a:xfrm>
            <a:prstGeom prst="rect">
              <a:avLst/>
            </a:prstGeom>
            <a:noFill/>
          </p:spPr>
          <p:txBody>
            <a:bodyPr wrap="none" rtlCol="0">
              <a:spAutoFit/>
            </a:bodyPr>
            <a:lstStyle/>
            <a:p>
              <a:pPr algn="ctr" fontAlgn="base">
                <a:spcBef>
                  <a:spcPct val="0"/>
                </a:spcBef>
                <a:spcAft>
                  <a:spcPct val="0"/>
                </a:spcAft>
              </a:pPr>
              <a:r>
                <a:rPr lang="en-US" sz="1000" dirty="0" smtClean="0">
                  <a:solidFill>
                    <a:srgbClr val="000000"/>
                  </a:solidFill>
                  <a:cs typeface="Arial" panose="020B0604020202020204" pitchFamily="34" charset="0"/>
                </a:rPr>
                <a:t>Survival probability, %</a:t>
              </a:r>
              <a:endParaRPr lang="en-US" sz="1000" dirty="0">
                <a:solidFill>
                  <a:srgbClr val="000000"/>
                </a:solidFill>
                <a:cs typeface="Arial" panose="020B0604020202020204" pitchFamily="34" charset="0"/>
              </a:endParaRPr>
            </a:p>
          </p:txBody>
        </p:sp>
        <p:sp>
          <p:nvSpPr>
            <p:cNvPr id="19" name="TextBox 18"/>
            <p:cNvSpPr txBox="1"/>
            <p:nvPr/>
          </p:nvSpPr>
          <p:spPr>
            <a:xfrm>
              <a:off x="2130119" y="3791737"/>
              <a:ext cx="2108269" cy="246221"/>
            </a:xfrm>
            <a:prstGeom prst="rect">
              <a:avLst/>
            </a:prstGeom>
            <a:noFill/>
          </p:spPr>
          <p:txBody>
            <a:bodyPr wrap="none" rtlCol="0">
              <a:spAutoFit/>
            </a:bodyPr>
            <a:lstStyle/>
            <a:p>
              <a:pPr algn="ctr" fontAlgn="base">
                <a:spcBef>
                  <a:spcPct val="0"/>
                </a:spcBef>
                <a:spcAft>
                  <a:spcPct val="0"/>
                </a:spcAft>
              </a:pPr>
              <a:r>
                <a:rPr lang="en-US" sz="1000" dirty="0" smtClean="0">
                  <a:solidFill>
                    <a:srgbClr val="000000"/>
                  </a:solidFill>
                  <a:cs typeface="Arial" panose="020B0604020202020204" pitchFamily="34" charset="0"/>
                </a:rPr>
                <a:t>Time from treatment start, months</a:t>
              </a:r>
              <a:endParaRPr lang="en-US" sz="1000" dirty="0">
                <a:solidFill>
                  <a:srgbClr val="000000"/>
                </a:solidFill>
                <a:cs typeface="Arial" panose="020B0604020202020204" pitchFamily="34" charset="0"/>
              </a:endParaRPr>
            </a:p>
          </p:txBody>
        </p:sp>
        <p:sp>
          <p:nvSpPr>
            <p:cNvPr id="20" name="TextBox 19"/>
            <p:cNvSpPr txBox="1"/>
            <p:nvPr/>
          </p:nvSpPr>
          <p:spPr>
            <a:xfrm>
              <a:off x="1526730" y="1914066"/>
              <a:ext cx="386644" cy="215444"/>
            </a:xfrm>
            <a:prstGeom prst="rect">
              <a:avLst/>
            </a:prstGeom>
            <a:noFill/>
          </p:spPr>
          <p:txBody>
            <a:bodyPr wrap="none" rtlCol="0" anchor="ctr" anchorCtr="0">
              <a:spAutoFit/>
            </a:bodyPr>
            <a:lstStyle/>
            <a:p>
              <a:pPr algn="r"/>
              <a:r>
                <a:rPr lang="en-US" sz="800" dirty="0" smtClean="0">
                  <a:solidFill>
                    <a:srgbClr val="000000"/>
                  </a:solidFill>
                  <a:cs typeface="Arial" panose="020B0604020202020204" pitchFamily="34" charset="0"/>
                </a:rPr>
                <a:t>1.00</a:t>
              </a:r>
              <a:endParaRPr lang="en-US" sz="800" dirty="0">
                <a:solidFill>
                  <a:srgbClr val="000000"/>
                </a:solidFill>
                <a:cs typeface="Arial" panose="020B0604020202020204" pitchFamily="34" charset="0"/>
              </a:endParaRPr>
            </a:p>
          </p:txBody>
        </p:sp>
        <p:sp>
          <p:nvSpPr>
            <p:cNvPr id="21" name="TextBox 20"/>
            <p:cNvSpPr txBox="1"/>
            <p:nvPr/>
          </p:nvSpPr>
          <p:spPr>
            <a:xfrm>
              <a:off x="1526732" y="2300005"/>
              <a:ext cx="386644" cy="215444"/>
            </a:xfrm>
            <a:prstGeom prst="rect">
              <a:avLst/>
            </a:prstGeom>
            <a:noFill/>
          </p:spPr>
          <p:txBody>
            <a:bodyPr wrap="none" rtlCol="0" anchor="ctr" anchorCtr="0">
              <a:spAutoFit/>
            </a:bodyPr>
            <a:lstStyle/>
            <a:p>
              <a:pPr algn="r"/>
              <a:r>
                <a:rPr lang="en-US" sz="800" dirty="0" smtClean="0">
                  <a:solidFill>
                    <a:srgbClr val="000000"/>
                  </a:solidFill>
                  <a:cs typeface="Arial" panose="020B0604020202020204" pitchFamily="34" charset="0"/>
                </a:rPr>
                <a:t>0.75</a:t>
              </a:r>
              <a:endParaRPr lang="en-US" sz="800" dirty="0">
                <a:solidFill>
                  <a:srgbClr val="000000"/>
                </a:solidFill>
                <a:cs typeface="Arial" panose="020B0604020202020204" pitchFamily="34" charset="0"/>
              </a:endParaRPr>
            </a:p>
          </p:txBody>
        </p:sp>
        <p:sp>
          <p:nvSpPr>
            <p:cNvPr id="22" name="TextBox 21"/>
            <p:cNvSpPr txBox="1"/>
            <p:nvPr/>
          </p:nvSpPr>
          <p:spPr>
            <a:xfrm>
              <a:off x="1526732" y="2685443"/>
              <a:ext cx="386644" cy="215444"/>
            </a:xfrm>
            <a:prstGeom prst="rect">
              <a:avLst/>
            </a:prstGeom>
            <a:noFill/>
          </p:spPr>
          <p:txBody>
            <a:bodyPr wrap="none" rtlCol="0" anchor="ctr" anchorCtr="0">
              <a:spAutoFit/>
            </a:bodyPr>
            <a:lstStyle/>
            <a:p>
              <a:pPr algn="r"/>
              <a:r>
                <a:rPr lang="en-US" sz="800" dirty="0" smtClean="0">
                  <a:solidFill>
                    <a:srgbClr val="000000"/>
                  </a:solidFill>
                  <a:cs typeface="Arial" panose="020B0604020202020204" pitchFamily="34" charset="0"/>
                </a:rPr>
                <a:t>0.50</a:t>
              </a:r>
              <a:endParaRPr lang="en-US" sz="800" dirty="0">
                <a:solidFill>
                  <a:srgbClr val="000000"/>
                </a:solidFill>
                <a:cs typeface="Arial" panose="020B0604020202020204" pitchFamily="34" charset="0"/>
              </a:endParaRPr>
            </a:p>
          </p:txBody>
        </p:sp>
        <p:sp>
          <p:nvSpPr>
            <p:cNvPr id="23" name="TextBox 22"/>
            <p:cNvSpPr txBox="1"/>
            <p:nvPr/>
          </p:nvSpPr>
          <p:spPr>
            <a:xfrm>
              <a:off x="1526732" y="3081023"/>
              <a:ext cx="386644" cy="215444"/>
            </a:xfrm>
            <a:prstGeom prst="rect">
              <a:avLst/>
            </a:prstGeom>
            <a:noFill/>
          </p:spPr>
          <p:txBody>
            <a:bodyPr wrap="none" rtlCol="0" anchor="ctr" anchorCtr="0">
              <a:spAutoFit/>
            </a:bodyPr>
            <a:lstStyle/>
            <a:p>
              <a:pPr algn="r"/>
              <a:r>
                <a:rPr lang="en-US" sz="800" dirty="0" smtClean="0">
                  <a:solidFill>
                    <a:srgbClr val="000000"/>
                  </a:solidFill>
                  <a:cs typeface="Arial" panose="020B0604020202020204" pitchFamily="34" charset="0"/>
                </a:rPr>
                <a:t>0.25</a:t>
              </a:r>
              <a:endParaRPr lang="en-US" sz="800" dirty="0">
                <a:solidFill>
                  <a:srgbClr val="000000"/>
                </a:solidFill>
                <a:cs typeface="Arial" panose="020B0604020202020204" pitchFamily="34" charset="0"/>
              </a:endParaRPr>
            </a:p>
          </p:txBody>
        </p:sp>
        <p:sp>
          <p:nvSpPr>
            <p:cNvPr id="24" name="TextBox 23"/>
            <p:cNvSpPr txBox="1"/>
            <p:nvPr/>
          </p:nvSpPr>
          <p:spPr>
            <a:xfrm>
              <a:off x="1671004" y="3450559"/>
              <a:ext cx="242374" cy="215444"/>
            </a:xfrm>
            <a:prstGeom prst="rect">
              <a:avLst/>
            </a:prstGeom>
            <a:noFill/>
          </p:spPr>
          <p:txBody>
            <a:bodyPr wrap="none" rtlCol="0" anchor="ctr" anchorCtr="0">
              <a:spAutoFit/>
            </a:bodyPr>
            <a:lstStyle/>
            <a:p>
              <a:pPr algn="r"/>
              <a:r>
                <a:rPr lang="en-US" sz="800" dirty="0" smtClean="0">
                  <a:solidFill>
                    <a:srgbClr val="000000"/>
                  </a:solidFill>
                  <a:cs typeface="Arial" panose="020B0604020202020204" pitchFamily="34" charset="0"/>
                </a:rPr>
                <a:t>0</a:t>
              </a:r>
              <a:endParaRPr lang="en-US" sz="800" dirty="0">
                <a:solidFill>
                  <a:srgbClr val="000000"/>
                </a:solidFill>
                <a:cs typeface="Arial" panose="020B0604020202020204" pitchFamily="34" charset="0"/>
              </a:endParaRPr>
            </a:p>
          </p:txBody>
        </p:sp>
        <p:grpSp>
          <p:nvGrpSpPr>
            <p:cNvPr id="25" name="Group 24"/>
            <p:cNvGrpSpPr/>
            <p:nvPr/>
          </p:nvGrpSpPr>
          <p:grpSpPr>
            <a:xfrm>
              <a:off x="1925611" y="3650658"/>
              <a:ext cx="1154270" cy="251950"/>
              <a:chOff x="1925611" y="3838445"/>
              <a:chExt cx="1154270" cy="251950"/>
            </a:xfrm>
          </p:grpSpPr>
          <p:sp>
            <p:nvSpPr>
              <p:cNvPr id="51" name="Line 12"/>
              <p:cNvSpPr>
                <a:spLocks noChangeShapeType="1"/>
              </p:cNvSpPr>
              <p:nvPr/>
            </p:nvSpPr>
            <p:spPr bwMode="auto">
              <a:xfrm>
                <a:off x="2592990" y="3838445"/>
                <a:ext cx="0" cy="720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52" name="Line 13"/>
              <p:cNvSpPr>
                <a:spLocks noChangeShapeType="1"/>
              </p:cNvSpPr>
              <p:nvPr/>
            </p:nvSpPr>
            <p:spPr bwMode="auto">
              <a:xfrm>
                <a:off x="2405570" y="3838445"/>
                <a:ext cx="0" cy="720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53" name="Line 14"/>
              <p:cNvSpPr>
                <a:spLocks noChangeShapeType="1"/>
              </p:cNvSpPr>
              <p:nvPr/>
            </p:nvSpPr>
            <p:spPr bwMode="auto">
              <a:xfrm>
                <a:off x="2771987" y="3838445"/>
                <a:ext cx="0" cy="720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54" name="Line 17"/>
              <p:cNvSpPr>
                <a:spLocks noChangeShapeType="1"/>
              </p:cNvSpPr>
              <p:nvPr/>
            </p:nvSpPr>
            <p:spPr bwMode="auto">
              <a:xfrm>
                <a:off x="2956828" y="3838445"/>
                <a:ext cx="0" cy="720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55" name="Line 19"/>
              <p:cNvSpPr>
                <a:spLocks noChangeShapeType="1"/>
              </p:cNvSpPr>
              <p:nvPr/>
            </p:nvSpPr>
            <p:spPr bwMode="auto">
              <a:xfrm>
                <a:off x="2221832" y="3838445"/>
                <a:ext cx="0" cy="720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56" name="Line 21"/>
              <p:cNvSpPr>
                <a:spLocks noChangeShapeType="1"/>
              </p:cNvSpPr>
              <p:nvPr/>
            </p:nvSpPr>
            <p:spPr bwMode="auto">
              <a:xfrm>
                <a:off x="2043818" y="3838445"/>
                <a:ext cx="0" cy="720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cs typeface="Arial" panose="020B0604020202020204" pitchFamily="34" charset="0"/>
                </a:endParaRPr>
              </a:p>
            </p:txBody>
          </p:sp>
          <p:sp>
            <p:nvSpPr>
              <p:cNvPr id="57" name="TextBox 56"/>
              <p:cNvSpPr txBox="1"/>
              <p:nvPr/>
            </p:nvSpPr>
            <p:spPr>
              <a:xfrm>
                <a:off x="1925611" y="3874951"/>
                <a:ext cx="242375" cy="215444"/>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0</a:t>
                </a:r>
                <a:endParaRPr lang="en-US" sz="800" dirty="0">
                  <a:solidFill>
                    <a:srgbClr val="000000"/>
                  </a:solidFill>
                  <a:cs typeface="Arial" panose="020B0604020202020204" pitchFamily="34" charset="0"/>
                </a:endParaRPr>
              </a:p>
            </p:txBody>
          </p:sp>
          <p:sp>
            <p:nvSpPr>
              <p:cNvPr id="58" name="TextBox 57"/>
              <p:cNvSpPr txBox="1"/>
              <p:nvPr/>
            </p:nvSpPr>
            <p:spPr>
              <a:xfrm>
                <a:off x="2101774" y="3874951"/>
                <a:ext cx="242374" cy="215444"/>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1</a:t>
                </a:r>
                <a:endParaRPr lang="en-US" sz="800" dirty="0">
                  <a:solidFill>
                    <a:srgbClr val="000000"/>
                  </a:solidFill>
                  <a:cs typeface="Arial" panose="020B0604020202020204" pitchFamily="34" charset="0"/>
                </a:endParaRPr>
              </a:p>
            </p:txBody>
          </p:sp>
          <p:sp>
            <p:nvSpPr>
              <p:cNvPr id="59" name="TextBox 58"/>
              <p:cNvSpPr txBox="1"/>
              <p:nvPr/>
            </p:nvSpPr>
            <p:spPr>
              <a:xfrm>
                <a:off x="2692728" y="3874951"/>
                <a:ext cx="184731" cy="215444"/>
              </a:xfrm>
              <a:prstGeom prst="rect">
                <a:avLst/>
              </a:prstGeom>
              <a:noFill/>
            </p:spPr>
            <p:txBody>
              <a:bodyPr wrap="none" rtlCol="0" anchor="t" anchorCtr="0">
                <a:spAutoFit/>
              </a:bodyPr>
              <a:lstStyle/>
              <a:p>
                <a:pPr algn="ctr"/>
                <a:endParaRPr lang="en-US" sz="800" dirty="0">
                  <a:solidFill>
                    <a:srgbClr val="000000"/>
                  </a:solidFill>
                  <a:cs typeface="Arial" panose="020B0604020202020204" pitchFamily="34" charset="0"/>
                </a:endParaRPr>
              </a:p>
            </p:txBody>
          </p:sp>
          <p:sp>
            <p:nvSpPr>
              <p:cNvPr id="60" name="TextBox 59"/>
              <p:cNvSpPr txBox="1"/>
              <p:nvPr/>
            </p:nvSpPr>
            <p:spPr>
              <a:xfrm>
                <a:off x="2282088" y="3874951"/>
                <a:ext cx="242374" cy="215444"/>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2</a:t>
                </a:r>
                <a:endParaRPr lang="en-US" sz="800" dirty="0">
                  <a:solidFill>
                    <a:srgbClr val="000000"/>
                  </a:solidFill>
                  <a:cs typeface="Arial" panose="020B0604020202020204" pitchFamily="34" charset="0"/>
                </a:endParaRPr>
              </a:p>
            </p:txBody>
          </p:sp>
          <p:sp>
            <p:nvSpPr>
              <p:cNvPr id="61" name="TextBox 60"/>
              <p:cNvSpPr txBox="1"/>
              <p:nvPr/>
            </p:nvSpPr>
            <p:spPr>
              <a:xfrm>
                <a:off x="2475325" y="3874951"/>
                <a:ext cx="242374" cy="215444"/>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3</a:t>
                </a:r>
                <a:endParaRPr lang="en-US" sz="800" dirty="0">
                  <a:solidFill>
                    <a:srgbClr val="000000"/>
                  </a:solidFill>
                  <a:cs typeface="Arial" panose="020B0604020202020204" pitchFamily="34" charset="0"/>
                </a:endParaRPr>
              </a:p>
            </p:txBody>
          </p:sp>
          <p:sp>
            <p:nvSpPr>
              <p:cNvPr id="62" name="TextBox 61"/>
              <p:cNvSpPr txBox="1"/>
              <p:nvPr/>
            </p:nvSpPr>
            <p:spPr>
              <a:xfrm>
                <a:off x="2649924" y="3874951"/>
                <a:ext cx="242374" cy="215444"/>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4</a:t>
                </a:r>
                <a:endParaRPr lang="en-US" sz="800" dirty="0">
                  <a:solidFill>
                    <a:srgbClr val="000000"/>
                  </a:solidFill>
                  <a:cs typeface="Arial" panose="020B0604020202020204" pitchFamily="34" charset="0"/>
                </a:endParaRPr>
              </a:p>
            </p:txBody>
          </p:sp>
          <p:sp>
            <p:nvSpPr>
              <p:cNvPr id="63" name="TextBox 62"/>
              <p:cNvSpPr txBox="1"/>
              <p:nvPr/>
            </p:nvSpPr>
            <p:spPr>
              <a:xfrm>
                <a:off x="2837507" y="3874951"/>
                <a:ext cx="242374" cy="215444"/>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5</a:t>
                </a:r>
                <a:endParaRPr lang="en-US" sz="800" dirty="0">
                  <a:solidFill>
                    <a:srgbClr val="000000"/>
                  </a:solidFill>
                  <a:cs typeface="Arial" panose="020B0604020202020204" pitchFamily="34" charset="0"/>
                </a:endParaRPr>
              </a:p>
            </p:txBody>
          </p:sp>
        </p:grpSp>
        <p:sp>
          <p:nvSpPr>
            <p:cNvPr id="26" name="Line 12"/>
            <p:cNvSpPr>
              <a:spLocks noChangeShapeType="1"/>
            </p:cNvSpPr>
            <p:nvPr/>
          </p:nvSpPr>
          <p:spPr bwMode="auto">
            <a:xfrm>
              <a:off x="3684819" y="3650658"/>
              <a:ext cx="0" cy="720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27" name="Line 13"/>
            <p:cNvSpPr>
              <a:spLocks noChangeShapeType="1"/>
            </p:cNvSpPr>
            <p:nvPr/>
          </p:nvSpPr>
          <p:spPr bwMode="auto">
            <a:xfrm>
              <a:off x="3497399" y="3650658"/>
              <a:ext cx="0" cy="720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28" name="Line 14"/>
            <p:cNvSpPr>
              <a:spLocks noChangeShapeType="1"/>
            </p:cNvSpPr>
            <p:nvPr/>
          </p:nvSpPr>
          <p:spPr bwMode="auto">
            <a:xfrm>
              <a:off x="3863816" y="3650658"/>
              <a:ext cx="0" cy="720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29" name="Line 19"/>
            <p:cNvSpPr>
              <a:spLocks noChangeShapeType="1"/>
            </p:cNvSpPr>
            <p:nvPr/>
          </p:nvSpPr>
          <p:spPr bwMode="auto">
            <a:xfrm>
              <a:off x="3313661" y="3650658"/>
              <a:ext cx="0" cy="720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30" name="Line 21"/>
            <p:cNvSpPr>
              <a:spLocks noChangeShapeType="1"/>
            </p:cNvSpPr>
            <p:nvPr/>
          </p:nvSpPr>
          <p:spPr bwMode="auto">
            <a:xfrm>
              <a:off x="3135647" y="3650658"/>
              <a:ext cx="0" cy="720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cs typeface="Arial" panose="020B0604020202020204" pitchFamily="34" charset="0"/>
              </a:endParaRPr>
            </a:p>
          </p:txBody>
        </p:sp>
        <p:sp>
          <p:nvSpPr>
            <p:cNvPr id="31" name="TextBox 30"/>
            <p:cNvSpPr txBox="1"/>
            <p:nvPr/>
          </p:nvSpPr>
          <p:spPr>
            <a:xfrm>
              <a:off x="3017440" y="3687164"/>
              <a:ext cx="242375" cy="215444"/>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6</a:t>
              </a:r>
              <a:endParaRPr lang="en-US" sz="800" dirty="0">
                <a:solidFill>
                  <a:srgbClr val="000000"/>
                </a:solidFill>
                <a:cs typeface="Arial" panose="020B0604020202020204" pitchFamily="34" charset="0"/>
              </a:endParaRPr>
            </a:p>
          </p:txBody>
        </p:sp>
        <p:sp>
          <p:nvSpPr>
            <p:cNvPr id="32" name="TextBox 31"/>
            <p:cNvSpPr txBox="1"/>
            <p:nvPr/>
          </p:nvSpPr>
          <p:spPr>
            <a:xfrm>
              <a:off x="3193603" y="3687164"/>
              <a:ext cx="242374" cy="215444"/>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7</a:t>
              </a:r>
              <a:endParaRPr lang="en-US" sz="800" dirty="0">
                <a:solidFill>
                  <a:srgbClr val="000000"/>
                </a:solidFill>
                <a:cs typeface="Arial" panose="020B0604020202020204" pitchFamily="34" charset="0"/>
              </a:endParaRPr>
            </a:p>
          </p:txBody>
        </p:sp>
        <p:sp>
          <p:nvSpPr>
            <p:cNvPr id="33" name="TextBox 32"/>
            <p:cNvSpPr txBox="1"/>
            <p:nvPr/>
          </p:nvSpPr>
          <p:spPr>
            <a:xfrm>
              <a:off x="3784557" y="3687164"/>
              <a:ext cx="184731" cy="215444"/>
            </a:xfrm>
            <a:prstGeom prst="rect">
              <a:avLst/>
            </a:prstGeom>
            <a:noFill/>
          </p:spPr>
          <p:txBody>
            <a:bodyPr wrap="none" rtlCol="0" anchor="t" anchorCtr="0">
              <a:spAutoFit/>
            </a:bodyPr>
            <a:lstStyle/>
            <a:p>
              <a:pPr algn="ctr"/>
              <a:endParaRPr lang="en-US" sz="800" dirty="0">
                <a:solidFill>
                  <a:srgbClr val="000000"/>
                </a:solidFill>
                <a:cs typeface="Arial" panose="020B0604020202020204" pitchFamily="34" charset="0"/>
              </a:endParaRPr>
            </a:p>
          </p:txBody>
        </p:sp>
        <p:sp>
          <p:nvSpPr>
            <p:cNvPr id="34" name="TextBox 33"/>
            <p:cNvSpPr txBox="1"/>
            <p:nvPr/>
          </p:nvSpPr>
          <p:spPr>
            <a:xfrm>
              <a:off x="3373917" y="3687164"/>
              <a:ext cx="242374" cy="215444"/>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8</a:t>
              </a:r>
              <a:endParaRPr lang="en-US" sz="800" dirty="0">
                <a:solidFill>
                  <a:srgbClr val="000000"/>
                </a:solidFill>
                <a:cs typeface="Arial" panose="020B0604020202020204" pitchFamily="34" charset="0"/>
              </a:endParaRPr>
            </a:p>
          </p:txBody>
        </p:sp>
        <p:sp>
          <p:nvSpPr>
            <p:cNvPr id="35" name="TextBox 34"/>
            <p:cNvSpPr txBox="1"/>
            <p:nvPr/>
          </p:nvSpPr>
          <p:spPr>
            <a:xfrm>
              <a:off x="3567154" y="3687164"/>
              <a:ext cx="242374" cy="215444"/>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9</a:t>
              </a:r>
              <a:endParaRPr lang="en-US" sz="800" dirty="0">
                <a:solidFill>
                  <a:srgbClr val="000000"/>
                </a:solidFill>
                <a:cs typeface="Arial" panose="020B0604020202020204" pitchFamily="34" charset="0"/>
              </a:endParaRPr>
            </a:p>
          </p:txBody>
        </p:sp>
        <p:sp>
          <p:nvSpPr>
            <p:cNvPr id="36" name="TextBox 35"/>
            <p:cNvSpPr txBox="1"/>
            <p:nvPr/>
          </p:nvSpPr>
          <p:spPr>
            <a:xfrm>
              <a:off x="3712899" y="3687164"/>
              <a:ext cx="300083" cy="215444"/>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10</a:t>
              </a:r>
              <a:endParaRPr lang="en-US" sz="800" dirty="0">
                <a:solidFill>
                  <a:srgbClr val="000000"/>
                </a:solidFill>
                <a:cs typeface="Arial" panose="020B0604020202020204" pitchFamily="34" charset="0"/>
              </a:endParaRPr>
            </a:p>
          </p:txBody>
        </p:sp>
        <p:grpSp>
          <p:nvGrpSpPr>
            <p:cNvPr id="37" name="Group 36"/>
            <p:cNvGrpSpPr/>
            <p:nvPr/>
          </p:nvGrpSpPr>
          <p:grpSpPr>
            <a:xfrm>
              <a:off x="3900482" y="3650658"/>
              <a:ext cx="300083" cy="251950"/>
              <a:chOff x="3900482" y="3838445"/>
              <a:chExt cx="300083" cy="251950"/>
            </a:xfrm>
          </p:grpSpPr>
          <p:sp>
            <p:nvSpPr>
              <p:cNvPr id="49" name="Line 17"/>
              <p:cNvSpPr>
                <a:spLocks noChangeShapeType="1"/>
              </p:cNvSpPr>
              <p:nvPr/>
            </p:nvSpPr>
            <p:spPr bwMode="auto">
              <a:xfrm>
                <a:off x="4048657" y="3838445"/>
                <a:ext cx="0" cy="720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50" name="TextBox 49"/>
              <p:cNvSpPr txBox="1"/>
              <p:nvPr/>
            </p:nvSpPr>
            <p:spPr>
              <a:xfrm>
                <a:off x="3900482" y="3874951"/>
                <a:ext cx="300083" cy="215444"/>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11</a:t>
                </a:r>
                <a:endParaRPr lang="en-US" sz="800" dirty="0">
                  <a:solidFill>
                    <a:srgbClr val="000000"/>
                  </a:solidFill>
                  <a:cs typeface="Arial" panose="020B0604020202020204" pitchFamily="34" charset="0"/>
                </a:endParaRPr>
              </a:p>
            </p:txBody>
          </p:sp>
        </p:grpSp>
        <p:grpSp>
          <p:nvGrpSpPr>
            <p:cNvPr id="38" name="Group 37"/>
            <p:cNvGrpSpPr/>
            <p:nvPr/>
          </p:nvGrpSpPr>
          <p:grpSpPr>
            <a:xfrm>
              <a:off x="4071932" y="3650367"/>
              <a:ext cx="300083" cy="251950"/>
              <a:chOff x="3900482" y="3838445"/>
              <a:chExt cx="300083" cy="251950"/>
            </a:xfrm>
          </p:grpSpPr>
          <p:sp>
            <p:nvSpPr>
              <p:cNvPr id="47" name="Line 17"/>
              <p:cNvSpPr>
                <a:spLocks noChangeShapeType="1"/>
              </p:cNvSpPr>
              <p:nvPr/>
            </p:nvSpPr>
            <p:spPr bwMode="auto">
              <a:xfrm>
                <a:off x="4048657" y="3838445"/>
                <a:ext cx="0" cy="720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48" name="TextBox 47"/>
              <p:cNvSpPr txBox="1"/>
              <p:nvPr/>
            </p:nvSpPr>
            <p:spPr>
              <a:xfrm>
                <a:off x="3900482" y="3874951"/>
                <a:ext cx="300083" cy="215444"/>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12</a:t>
                </a:r>
                <a:endParaRPr lang="en-US" sz="800" dirty="0">
                  <a:solidFill>
                    <a:srgbClr val="000000"/>
                  </a:solidFill>
                  <a:cs typeface="Arial" panose="020B0604020202020204" pitchFamily="34" charset="0"/>
                </a:endParaRPr>
              </a:p>
            </p:txBody>
          </p:sp>
        </p:grpSp>
        <p:cxnSp>
          <p:nvCxnSpPr>
            <p:cNvPr id="39" name="Straight Connector 38"/>
            <p:cNvCxnSpPr>
              <a:stCxn id="22" idx="3"/>
            </p:cNvCxnSpPr>
            <p:nvPr/>
          </p:nvCxnSpPr>
          <p:spPr>
            <a:xfrm>
              <a:off x="1913376" y="2793165"/>
              <a:ext cx="2287189" cy="671"/>
            </a:xfrm>
            <a:prstGeom prst="line">
              <a:avLst/>
            </a:prstGeom>
            <a:ln w="19050">
              <a:solidFill>
                <a:srgbClr val="000304"/>
              </a:solidFill>
              <a:prstDash val="sysDash"/>
            </a:ln>
          </p:spPr>
          <p:style>
            <a:lnRef idx="1">
              <a:schemeClr val="accent1"/>
            </a:lnRef>
            <a:fillRef idx="0">
              <a:schemeClr val="accent1"/>
            </a:fillRef>
            <a:effectRef idx="0">
              <a:schemeClr val="accent1"/>
            </a:effectRef>
            <a:fontRef idx="minor">
              <a:schemeClr val="tx1"/>
            </a:fontRef>
          </p:style>
        </p:cxnSp>
        <p:sp>
          <p:nvSpPr>
            <p:cNvPr id="40" name="Line 2"/>
            <p:cNvSpPr>
              <a:spLocks noChangeShapeType="1"/>
            </p:cNvSpPr>
            <p:nvPr/>
          </p:nvSpPr>
          <p:spPr bwMode="auto">
            <a:xfrm>
              <a:off x="3525094" y="3248626"/>
              <a:ext cx="0" cy="76411"/>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 name="Line 3"/>
            <p:cNvSpPr>
              <a:spLocks noChangeShapeType="1"/>
            </p:cNvSpPr>
            <p:nvPr/>
          </p:nvSpPr>
          <p:spPr bwMode="auto">
            <a:xfrm>
              <a:off x="2968915" y="3134006"/>
              <a:ext cx="0" cy="63676"/>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4"/>
            <p:cNvSpPr>
              <a:spLocks/>
            </p:cNvSpPr>
            <p:nvPr/>
          </p:nvSpPr>
          <p:spPr bwMode="auto">
            <a:xfrm>
              <a:off x="1970319" y="2027295"/>
              <a:ext cx="2250000" cy="1260788"/>
            </a:xfrm>
            <a:custGeom>
              <a:avLst/>
              <a:gdLst>
                <a:gd name="T0" fmla="*/ 178 w 178"/>
                <a:gd name="T1" fmla="*/ 99 h 99"/>
                <a:gd name="T2" fmla="*/ 97 w 178"/>
                <a:gd name="T3" fmla="*/ 99 h 99"/>
                <a:gd name="T4" fmla="*/ 97 w 178"/>
                <a:gd name="T5" fmla="*/ 89 h 99"/>
                <a:gd name="T6" fmla="*/ 52 w 178"/>
                <a:gd name="T7" fmla="*/ 89 h 99"/>
                <a:gd name="T8" fmla="*/ 52 w 178"/>
                <a:gd name="T9" fmla="*/ 82 h 99"/>
                <a:gd name="T10" fmla="*/ 50 w 178"/>
                <a:gd name="T11" fmla="*/ 82 h 99"/>
                <a:gd name="T12" fmla="*/ 50 w 178"/>
                <a:gd name="T13" fmla="*/ 75 h 99"/>
                <a:gd name="T14" fmla="*/ 48 w 178"/>
                <a:gd name="T15" fmla="*/ 75 h 99"/>
                <a:gd name="T16" fmla="*/ 48 w 178"/>
                <a:gd name="T17" fmla="*/ 69 h 99"/>
                <a:gd name="T18" fmla="*/ 45 w 178"/>
                <a:gd name="T19" fmla="*/ 69 h 99"/>
                <a:gd name="T20" fmla="*/ 45 w 178"/>
                <a:gd name="T21" fmla="*/ 64 h 99"/>
                <a:gd name="T22" fmla="*/ 42 w 178"/>
                <a:gd name="T23" fmla="*/ 64 h 99"/>
                <a:gd name="T24" fmla="*/ 42 w 178"/>
                <a:gd name="T25" fmla="*/ 58 h 99"/>
                <a:gd name="T26" fmla="*/ 32 w 178"/>
                <a:gd name="T27" fmla="*/ 58 h 99"/>
                <a:gd name="T28" fmla="*/ 32 w 178"/>
                <a:gd name="T29" fmla="*/ 52 h 99"/>
                <a:gd name="T30" fmla="*/ 28 w 178"/>
                <a:gd name="T31" fmla="*/ 52 h 99"/>
                <a:gd name="T32" fmla="*/ 28 w 178"/>
                <a:gd name="T33" fmla="*/ 41 h 99"/>
                <a:gd name="T34" fmla="*/ 25 w 178"/>
                <a:gd name="T35" fmla="*/ 41 h 99"/>
                <a:gd name="T36" fmla="*/ 25 w 178"/>
                <a:gd name="T37" fmla="*/ 35 h 99"/>
                <a:gd name="T38" fmla="*/ 23 w 178"/>
                <a:gd name="T39" fmla="*/ 35 h 99"/>
                <a:gd name="T40" fmla="*/ 23 w 178"/>
                <a:gd name="T41" fmla="*/ 23 h 99"/>
                <a:gd name="T42" fmla="*/ 21 w 178"/>
                <a:gd name="T43" fmla="*/ 23 h 99"/>
                <a:gd name="T44" fmla="*/ 21 w 178"/>
                <a:gd name="T45" fmla="*/ 18 h 99"/>
                <a:gd name="T46" fmla="*/ 18 w 178"/>
                <a:gd name="T47" fmla="*/ 18 h 99"/>
                <a:gd name="T48" fmla="*/ 18 w 178"/>
                <a:gd name="T49" fmla="*/ 12 h 99"/>
                <a:gd name="T50" fmla="*/ 14 w 178"/>
                <a:gd name="T51" fmla="*/ 12 h 99"/>
                <a:gd name="T52" fmla="*/ 14 w 178"/>
                <a:gd name="T53" fmla="*/ 6 h 99"/>
                <a:gd name="T54" fmla="*/ 13 w 178"/>
                <a:gd name="T55" fmla="*/ 6 h 99"/>
                <a:gd name="T56" fmla="*/ 13 w 178"/>
                <a:gd name="T57" fmla="*/ 0 h 99"/>
                <a:gd name="T58" fmla="*/ 0 w 178"/>
                <a:gd name="T5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8" h="99">
                  <a:moveTo>
                    <a:pt x="178" y="99"/>
                  </a:moveTo>
                  <a:lnTo>
                    <a:pt x="97" y="99"/>
                  </a:lnTo>
                  <a:lnTo>
                    <a:pt x="97" y="89"/>
                  </a:lnTo>
                  <a:lnTo>
                    <a:pt x="52" y="89"/>
                  </a:lnTo>
                  <a:lnTo>
                    <a:pt x="52" y="82"/>
                  </a:lnTo>
                  <a:lnTo>
                    <a:pt x="50" y="82"/>
                  </a:lnTo>
                  <a:lnTo>
                    <a:pt x="50" y="75"/>
                  </a:lnTo>
                  <a:lnTo>
                    <a:pt x="48" y="75"/>
                  </a:lnTo>
                  <a:lnTo>
                    <a:pt x="48" y="69"/>
                  </a:lnTo>
                  <a:lnTo>
                    <a:pt x="45" y="69"/>
                  </a:lnTo>
                  <a:lnTo>
                    <a:pt x="45" y="64"/>
                  </a:lnTo>
                  <a:lnTo>
                    <a:pt x="42" y="64"/>
                  </a:lnTo>
                  <a:lnTo>
                    <a:pt x="42" y="58"/>
                  </a:lnTo>
                  <a:lnTo>
                    <a:pt x="32" y="58"/>
                  </a:lnTo>
                  <a:lnTo>
                    <a:pt x="32" y="52"/>
                  </a:lnTo>
                  <a:lnTo>
                    <a:pt x="28" y="52"/>
                  </a:lnTo>
                  <a:lnTo>
                    <a:pt x="28" y="41"/>
                  </a:lnTo>
                  <a:lnTo>
                    <a:pt x="25" y="41"/>
                  </a:lnTo>
                  <a:lnTo>
                    <a:pt x="25" y="35"/>
                  </a:lnTo>
                  <a:lnTo>
                    <a:pt x="23" y="35"/>
                  </a:lnTo>
                  <a:lnTo>
                    <a:pt x="23" y="23"/>
                  </a:lnTo>
                  <a:lnTo>
                    <a:pt x="21" y="23"/>
                  </a:lnTo>
                  <a:lnTo>
                    <a:pt x="21" y="18"/>
                  </a:lnTo>
                  <a:lnTo>
                    <a:pt x="18" y="18"/>
                  </a:lnTo>
                  <a:lnTo>
                    <a:pt x="18" y="12"/>
                  </a:lnTo>
                  <a:lnTo>
                    <a:pt x="14" y="12"/>
                  </a:lnTo>
                  <a:lnTo>
                    <a:pt x="14" y="6"/>
                  </a:lnTo>
                  <a:lnTo>
                    <a:pt x="13" y="6"/>
                  </a:lnTo>
                  <a:lnTo>
                    <a:pt x="13" y="0"/>
                  </a:lnTo>
                  <a:lnTo>
                    <a:pt x="0" y="0"/>
                  </a:lnTo>
                </a:path>
              </a:pathLst>
            </a:cu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43" name="Group 42"/>
            <p:cNvGrpSpPr/>
            <p:nvPr/>
          </p:nvGrpSpPr>
          <p:grpSpPr>
            <a:xfrm>
              <a:off x="3589333" y="2060416"/>
              <a:ext cx="63676" cy="63676"/>
              <a:chOff x="3589333" y="2245326"/>
              <a:chExt cx="63676" cy="63676"/>
            </a:xfrm>
          </p:grpSpPr>
          <p:sp>
            <p:nvSpPr>
              <p:cNvPr id="45" name="Line 3"/>
              <p:cNvSpPr>
                <a:spLocks noChangeShapeType="1"/>
              </p:cNvSpPr>
              <p:nvPr/>
            </p:nvSpPr>
            <p:spPr bwMode="auto">
              <a:xfrm>
                <a:off x="3621171" y="2245326"/>
                <a:ext cx="0" cy="63676"/>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Line 3"/>
              <p:cNvSpPr>
                <a:spLocks noChangeShapeType="1"/>
              </p:cNvSpPr>
              <p:nvPr/>
            </p:nvSpPr>
            <p:spPr bwMode="auto">
              <a:xfrm rot="5400000">
                <a:off x="3621171" y="2245326"/>
                <a:ext cx="0" cy="63676"/>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44" name="TextBox 43"/>
            <p:cNvSpPr txBox="1"/>
            <p:nvPr/>
          </p:nvSpPr>
          <p:spPr>
            <a:xfrm>
              <a:off x="3596650" y="1984532"/>
              <a:ext cx="631904" cy="215444"/>
            </a:xfrm>
            <a:prstGeom prst="rect">
              <a:avLst/>
            </a:prstGeom>
            <a:noFill/>
          </p:spPr>
          <p:txBody>
            <a:bodyPr wrap="none" rtlCol="0">
              <a:spAutoFit/>
            </a:bodyPr>
            <a:lstStyle/>
            <a:p>
              <a:r>
                <a:rPr lang="en-US" sz="800" dirty="0" smtClean="0"/>
                <a:t>Censored</a:t>
              </a:r>
              <a:endParaRPr lang="en-US" sz="800" dirty="0"/>
            </a:p>
          </p:txBody>
        </p:sp>
      </p:grpSp>
      <p:grpSp>
        <p:nvGrpSpPr>
          <p:cNvPr id="64" name="Group 63"/>
          <p:cNvGrpSpPr/>
          <p:nvPr/>
        </p:nvGrpSpPr>
        <p:grpSpPr>
          <a:xfrm>
            <a:off x="5172451" y="1636048"/>
            <a:ext cx="2991420" cy="2401910"/>
            <a:chOff x="5172451" y="1636048"/>
            <a:chExt cx="2991420" cy="2401910"/>
          </a:xfrm>
        </p:grpSpPr>
        <p:sp>
          <p:nvSpPr>
            <p:cNvPr id="65" name="TextBox 64"/>
            <p:cNvSpPr txBox="1"/>
            <p:nvPr/>
          </p:nvSpPr>
          <p:spPr>
            <a:xfrm>
              <a:off x="5600938" y="1636048"/>
              <a:ext cx="2417649" cy="276999"/>
            </a:xfrm>
            <a:prstGeom prst="rect">
              <a:avLst/>
            </a:prstGeom>
            <a:noFill/>
          </p:spPr>
          <p:txBody>
            <a:bodyPr wrap="none" rtlCol="0">
              <a:spAutoFit/>
            </a:bodyPr>
            <a:lstStyle/>
            <a:p>
              <a:pPr algn="ctr"/>
              <a:r>
                <a:rPr lang="en-US" sz="1200" b="1" dirty="0" smtClean="0"/>
                <a:t>PFS for gemcitabine-based CT</a:t>
              </a:r>
              <a:endParaRPr lang="en-US" sz="1200" b="1" dirty="0"/>
            </a:p>
          </p:txBody>
        </p:sp>
        <p:sp>
          <p:nvSpPr>
            <p:cNvPr id="66" name="Freeform 65"/>
            <p:cNvSpPr>
              <a:spLocks/>
            </p:cNvSpPr>
            <p:nvPr/>
          </p:nvSpPr>
          <p:spPr bwMode="auto">
            <a:xfrm>
              <a:off x="5690883" y="2023531"/>
              <a:ext cx="2342415" cy="162685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67" name="Line 6"/>
            <p:cNvSpPr>
              <a:spLocks noChangeShapeType="1"/>
            </p:cNvSpPr>
            <p:nvPr/>
          </p:nvSpPr>
          <p:spPr bwMode="auto">
            <a:xfrm>
              <a:off x="5636266" y="2023530"/>
              <a:ext cx="5461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68" name="Line 7"/>
            <p:cNvSpPr>
              <a:spLocks noChangeShapeType="1"/>
            </p:cNvSpPr>
            <p:nvPr/>
          </p:nvSpPr>
          <p:spPr bwMode="auto">
            <a:xfrm>
              <a:off x="5636266" y="2408253"/>
              <a:ext cx="5461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69" name="Line 8"/>
            <p:cNvSpPr>
              <a:spLocks noChangeShapeType="1"/>
            </p:cNvSpPr>
            <p:nvPr/>
          </p:nvSpPr>
          <p:spPr bwMode="auto">
            <a:xfrm>
              <a:off x="5636266" y="2793836"/>
              <a:ext cx="5461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70" name="Line 9"/>
            <p:cNvSpPr>
              <a:spLocks noChangeShapeType="1"/>
            </p:cNvSpPr>
            <p:nvPr/>
          </p:nvSpPr>
          <p:spPr bwMode="auto">
            <a:xfrm>
              <a:off x="5636266" y="3189559"/>
              <a:ext cx="5461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71" name="Line 11"/>
            <p:cNvSpPr>
              <a:spLocks noChangeShapeType="1"/>
            </p:cNvSpPr>
            <p:nvPr/>
          </p:nvSpPr>
          <p:spPr bwMode="auto">
            <a:xfrm>
              <a:off x="5636266" y="3559387"/>
              <a:ext cx="5461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72" name="TextBox 71"/>
            <p:cNvSpPr txBox="1"/>
            <p:nvPr/>
          </p:nvSpPr>
          <p:spPr>
            <a:xfrm rot="16200000">
              <a:off x="4574852" y="2668659"/>
              <a:ext cx="1441420" cy="246221"/>
            </a:xfrm>
            <a:prstGeom prst="rect">
              <a:avLst/>
            </a:prstGeom>
            <a:noFill/>
          </p:spPr>
          <p:txBody>
            <a:bodyPr wrap="none" rtlCol="0">
              <a:spAutoFit/>
            </a:bodyPr>
            <a:lstStyle/>
            <a:p>
              <a:pPr algn="ctr" fontAlgn="base">
                <a:spcBef>
                  <a:spcPct val="0"/>
                </a:spcBef>
                <a:spcAft>
                  <a:spcPct val="0"/>
                </a:spcAft>
              </a:pPr>
              <a:r>
                <a:rPr lang="en-US" sz="1000" dirty="0" smtClean="0">
                  <a:solidFill>
                    <a:srgbClr val="000000"/>
                  </a:solidFill>
                  <a:cs typeface="Arial" panose="020B0604020202020204" pitchFamily="34" charset="0"/>
                </a:rPr>
                <a:t>Survival probability, %</a:t>
              </a:r>
              <a:endParaRPr lang="en-US" sz="1000" dirty="0">
                <a:solidFill>
                  <a:srgbClr val="000000"/>
                </a:solidFill>
                <a:cs typeface="Arial" panose="020B0604020202020204" pitchFamily="34" charset="0"/>
              </a:endParaRPr>
            </a:p>
          </p:txBody>
        </p:sp>
        <p:sp>
          <p:nvSpPr>
            <p:cNvPr id="73" name="TextBox 72"/>
            <p:cNvSpPr txBox="1"/>
            <p:nvPr/>
          </p:nvSpPr>
          <p:spPr>
            <a:xfrm>
              <a:off x="5921975" y="3791737"/>
              <a:ext cx="2108269" cy="246221"/>
            </a:xfrm>
            <a:prstGeom prst="rect">
              <a:avLst/>
            </a:prstGeom>
            <a:noFill/>
          </p:spPr>
          <p:txBody>
            <a:bodyPr wrap="none" rtlCol="0">
              <a:spAutoFit/>
            </a:bodyPr>
            <a:lstStyle/>
            <a:p>
              <a:pPr algn="ctr" fontAlgn="base">
                <a:spcBef>
                  <a:spcPct val="0"/>
                </a:spcBef>
                <a:spcAft>
                  <a:spcPct val="0"/>
                </a:spcAft>
              </a:pPr>
              <a:r>
                <a:rPr lang="en-US" sz="1000" dirty="0" smtClean="0">
                  <a:solidFill>
                    <a:srgbClr val="000000"/>
                  </a:solidFill>
                  <a:cs typeface="Arial" panose="020B0604020202020204" pitchFamily="34" charset="0"/>
                </a:rPr>
                <a:t>Time from treatment start, months</a:t>
              </a:r>
              <a:endParaRPr lang="en-US" sz="1000" dirty="0">
                <a:solidFill>
                  <a:srgbClr val="000000"/>
                </a:solidFill>
                <a:cs typeface="Arial" panose="020B0604020202020204" pitchFamily="34" charset="0"/>
              </a:endParaRPr>
            </a:p>
          </p:txBody>
        </p:sp>
        <p:sp>
          <p:nvSpPr>
            <p:cNvPr id="74" name="TextBox 73"/>
            <p:cNvSpPr txBox="1"/>
            <p:nvPr/>
          </p:nvSpPr>
          <p:spPr>
            <a:xfrm>
              <a:off x="5318586" y="1914066"/>
              <a:ext cx="386644" cy="215444"/>
            </a:xfrm>
            <a:prstGeom prst="rect">
              <a:avLst/>
            </a:prstGeom>
            <a:noFill/>
          </p:spPr>
          <p:txBody>
            <a:bodyPr wrap="none" rtlCol="0" anchor="ctr" anchorCtr="0">
              <a:spAutoFit/>
            </a:bodyPr>
            <a:lstStyle/>
            <a:p>
              <a:pPr algn="r"/>
              <a:r>
                <a:rPr lang="en-US" sz="800" dirty="0" smtClean="0">
                  <a:solidFill>
                    <a:srgbClr val="000000"/>
                  </a:solidFill>
                  <a:cs typeface="Arial" panose="020B0604020202020204" pitchFamily="34" charset="0"/>
                </a:rPr>
                <a:t>1.00</a:t>
              </a:r>
              <a:endParaRPr lang="en-US" sz="800" dirty="0">
                <a:solidFill>
                  <a:srgbClr val="000000"/>
                </a:solidFill>
                <a:cs typeface="Arial" panose="020B0604020202020204" pitchFamily="34" charset="0"/>
              </a:endParaRPr>
            </a:p>
          </p:txBody>
        </p:sp>
        <p:sp>
          <p:nvSpPr>
            <p:cNvPr id="75" name="TextBox 74"/>
            <p:cNvSpPr txBox="1"/>
            <p:nvPr/>
          </p:nvSpPr>
          <p:spPr>
            <a:xfrm>
              <a:off x="5318588" y="2300005"/>
              <a:ext cx="386644" cy="215444"/>
            </a:xfrm>
            <a:prstGeom prst="rect">
              <a:avLst/>
            </a:prstGeom>
            <a:noFill/>
          </p:spPr>
          <p:txBody>
            <a:bodyPr wrap="none" rtlCol="0" anchor="ctr" anchorCtr="0">
              <a:spAutoFit/>
            </a:bodyPr>
            <a:lstStyle/>
            <a:p>
              <a:pPr algn="r"/>
              <a:r>
                <a:rPr lang="en-US" sz="800" dirty="0" smtClean="0">
                  <a:solidFill>
                    <a:srgbClr val="000000"/>
                  </a:solidFill>
                  <a:cs typeface="Arial" panose="020B0604020202020204" pitchFamily="34" charset="0"/>
                </a:rPr>
                <a:t>0.75</a:t>
              </a:r>
              <a:endParaRPr lang="en-US" sz="800" dirty="0">
                <a:solidFill>
                  <a:srgbClr val="000000"/>
                </a:solidFill>
                <a:cs typeface="Arial" panose="020B0604020202020204" pitchFamily="34" charset="0"/>
              </a:endParaRPr>
            </a:p>
          </p:txBody>
        </p:sp>
        <p:sp>
          <p:nvSpPr>
            <p:cNvPr id="76" name="TextBox 75"/>
            <p:cNvSpPr txBox="1"/>
            <p:nvPr/>
          </p:nvSpPr>
          <p:spPr>
            <a:xfrm>
              <a:off x="5318588" y="2685443"/>
              <a:ext cx="386644" cy="215444"/>
            </a:xfrm>
            <a:prstGeom prst="rect">
              <a:avLst/>
            </a:prstGeom>
            <a:noFill/>
          </p:spPr>
          <p:txBody>
            <a:bodyPr wrap="none" rtlCol="0" anchor="ctr" anchorCtr="0">
              <a:spAutoFit/>
            </a:bodyPr>
            <a:lstStyle/>
            <a:p>
              <a:pPr algn="r"/>
              <a:r>
                <a:rPr lang="en-US" sz="800" dirty="0" smtClean="0">
                  <a:solidFill>
                    <a:srgbClr val="000000"/>
                  </a:solidFill>
                  <a:cs typeface="Arial" panose="020B0604020202020204" pitchFamily="34" charset="0"/>
                </a:rPr>
                <a:t>0.50</a:t>
              </a:r>
              <a:endParaRPr lang="en-US" sz="800" dirty="0">
                <a:solidFill>
                  <a:srgbClr val="000000"/>
                </a:solidFill>
                <a:cs typeface="Arial" panose="020B0604020202020204" pitchFamily="34" charset="0"/>
              </a:endParaRPr>
            </a:p>
          </p:txBody>
        </p:sp>
        <p:sp>
          <p:nvSpPr>
            <p:cNvPr id="77" name="TextBox 76"/>
            <p:cNvSpPr txBox="1"/>
            <p:nvPr/>
          </p:nvSpPr>
          <p:spPr>
            <a:xfrm>
              <a:off x="5318588" y="3081023"/>
              <a:ext cx="386644" cy="215444"/>
            </a:xfrm>
            <a:prstGeom prst="rect">
              <a:avLst/>
            </a:prstGeom>
            <a:noFill/>
          </p:spPr>
          <p:txBody>
            <a:bodyPr wrap="none" rtlCol="0" anchor="ctr" anchorCtr="0">
              <a:spAutoFit/>
            </a:bodyPr>
            <a:lstStyle/>
            <a:p>
              <a:pPr algn="r"/>
              <a:r>
                <a:rPr lang="en-US" sz="800" dirty="0" smtClean="0">
                  <a:solidFill>
                    <a:srgbClr val="000000"/>
                  </a:solidFill>
                  <a:cs typeface="Arial" panose="020B0604020202020204" pitchFamily="34" charset="0"/>
                </a:rPr>
                <a:t>0.25</a:t>
              </a:r>
              <a:endParaRPr lang="en-US" sz="800" dirty="0">
                <a:solidFill>
                  <a:srgbClr val="000000"/>
                </a:solidFill>
                <a:cs typeface="Arial" panose="020B0604020202020204" pitchFamily="34" charset="0"/>
              </a:endParaRPr>
            </a:p>
          </p:txBody>
        </p:sp>
        <p:sp>
          <p:nvSpPr>
            <p:cNvPr id="78" name="TextBox 77"/>
            <p:cNvSpPr txBox="1"/>
            <p:nvPr/>
          </p:nvSpPr>
          <p:spPr>
            <a:xfrm>
              <a:off x="5462860" y="3450559"/>
              <a:ext cx="242374" cy="215444"/>
            </a:xfrm>
            <a:prstGeom prst="rect">
              <a:avLst/>
            </a:prstGeom>
            <a:noFill/>
          </p:spPr>
          <p:txBody>
            <a:bodyPr wrap="none" rtlCol="0" anchor="ctr" anchorCtr="0">
              <a:spAutoFit/>
            </a:bodyPr>
            <a:lstStyle/>
            <a:p>
              <a:pPr algn="r"/>
              <a:r>
                <a:rPr lang="en-US" sz="800" dirty="0" smtClean="0">
                  <a:solidFill>
                    <a:srgbClr val="000000"/>
                  </a:solidFill>
                  <a:cs typeface="Arial" panose="020B0604020202020204" pitchFamily="34" charset="0"/>
                </a:rPr>
                <a:t>0</a:t>
              </a:r>
              <a:endParaRPr lang="en-US" sz="800" dirty="0">
                <a:solidFill>
                  <a:srgbClr val="000000"/>
                </a:solidFill>
                <a:cs typeface="Arial" panose="020B0604020202020204" pitchFamily="34" charset="0"/>
              </a:endParaRPr>
            </a:p>
          </p:txBody>
        </p:sp>
        <p:grpSp>
          <p:nvGrpSpPr>
            <p:cNvPr id="79" name="Group 78"/>
            <p:cNvGrpSpPr/>
            <p:nvPr/>
          </p:nvGrpSpPr>
          <p:grpSpPr>
            <a:xfrm>
              <a:off x="5717467" y="3650658"/>
              <a:ext cx="1154270" cy="251950"/>
              <a:chOff x="1925611" y="3838445"/>
              <a:chExt cx="1154270" cy="251950"/>
            </a:xfrm>
          </p:grpSpPr>
          <p:sp>
            <p:nvSpPr>
              <p:cNvPr id="103" name="Line 12"/>
              <p:cNvSpPr>
                <a:spLocks noChangeShapeType="1"/>
              </p:cNvSpPr>
              <p:nvPr/>
            </p:nvSpPr>
            <p:spPr bwMode="auto">
              <a:xfrm>
                <a:off x="2592990" y="3838445"/>
                <a:ext cx="0" cy="720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04" name="Line 13"/>
              <p:cNvSpPr>
                <a:spLocks noChangeShapeType="1"/>
              </p:cNvSpPr>
              <p:nvPr/>
            </p:nvSpPr>
            <p:spPr bwMode="auto">
              <a:xfrm>
                <a:off x="2405570" y="3838445"/>
                <a:ext cx="0" cy="720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05" name="Line 14"/>
              <p:cNvSpPr>
                <a:spLocks noChangeShapeType="1"/>
              </p:cNvSpPr>
              <p:nvPr/>
            </p:nvSpPr>
            <p:spPr bwMode="auto">
              <a:xfrm>
                <a:off x="2771987" y="3838445"/>
                <a:ext cx="0" cy="720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06" name="Line 17"/>
              <p:cNvSpPr>
                <a:spLocks noChangeShapeType="1"/>
              </p:cNvSpPr>
              <p:nvPr/>
            </p:nvSpPr>
            <p:spPr bwMode="auto">
              <a:xfrm>
                <a:off x="2956828" y="3838445"/>
                <a:ext cx="0" cy="720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07" name="Line 19"/>
              <p:cNvSpPr>
                <a:spLocks noChangeShapeType="1"/>
              </p:cNvSpPr>
              <p:nvPr/>
            </p:nvSpPr>
            <p:spPr bwMode="auto">
              <a:xfrm>
                <a:off x="2221832" y="3838445"/>
                <a:ext cx="0" cy="720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08" name="Line 21"/>
              <p:cNvSpPr>
                <a:spLocks noChangeShapeType="1"/>
              </p:cNvSpPr>
              <p:nvPr/>
            </p:nvSpPr>
            <p:spPr bwMode="auto">
              <a:xfrm>
                <a:off x="2043818" y="3838445"/>
                <a:ext cx="0" cy="720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cs typeface="Arial" panose="020B0604020202020204" pitchFamily="34" charset="0"/>
                </a:endParaRPr>
              </a:p>
            </p:txBody>
          </p:sp>
          <p:sp>
            <p:nvSpPr>
              <p:cNvPr id="109" name="TextBox 108"/>
              <p:cNvSpPr txBox="1"/>
              <p:nvPr/>
            </p:nvSpPr>
            <p:spPr>
              <a:xfrm>
                <a:off x="1925611" y="3874951"/>
                <a:ext cx="242375" cy="215444"/>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0</a:t>
                </a:r>
                <a:endParaRPr lang="en-US" sz="800" dirty="0">
                  <a:solidFill>
                    <a:srgbClr val="000000"/>
                  </a:solidFill>
                  <a:cs typeface="Arial" panose="020B0604020202020204" pitchFamily="34" charset="0"/>
                </a:endParaRPr>
              </a:p>
            </p:txBody>
          </p:sp>
          <p:sp>
            <p:nvSpPr>
              <p:cNvPr id="110" name="TextBox 109"/>
              <p:cNvSpPr txBox="1"/>
              <p:nvPr/>
            </p:nvSpPr>
            <p:spPr>
              <a:xfrm>
                <a:off x="2101774" y="3874951"/>
                <a:ext cx="242374" cy="215444"/>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1</a:t>
                </a:r>
                <a:endParaRPr lang="en-US" sz="800" dirty="0">
                  <a:solidFill>
                    <a:srgbClr val="000000"/>
                  </a:solidFill>
                  <a:cs typeface="Arial" panose="020B0604020202020204" pitchFamily="34" charset="0"/>
                </a:endParaRPr>
              </a:p>
            </p:txBody>
          </p:sp>
          <p:sp>
            <p:nvSpPr>
              <p:cNvPr id="111" name="TextBox 110"/>
              <p:cNvSpPr txBox="1"/>
              <p:nvPr/>
            </p:nvSpPr>
            <p:spPr>
              <a:xfrm>
                <a:off x="2692728" y="3874951"/>
                <a:ext cx="184731" cy="215444"/>
              </a:xfrm>
              <a:prstGeom prst="rect">
                <a:avLst/>
              </a:prstGeom>
              <a:noFill/>
            </p:spPr>
            <p:txBody>
              <a:bodyPr wrap="none" rtlCol="0" anchor="t" anchorCtr="0">
                <a:spAutoFit/>
              </a:bodyPr>
              <a:lstStyle/>
              <a:p>
                <a:pPr algn="ctr"/>
                <a:endParaRPr lang="en-US" sz="800" dirty="0">
                  <a:solidFill>
                    <a:srgbClr val="000000"/>
                  </a:solidFill>
                  <a:cs typeface="Arial" panose="020B0604020202020204" pitchFamily="34" charset="0"/>
                </a:endParaRPr>
              </a:p>
            </p:txBody>
          </p:sp>
          <p:sp>
            <p:nvSpPr>
              <p:cNvPr id="112" name="TextBox 111"/>
              <p:cNvSpPr txBox="1"/>
              <p:nvPr/>
            </p:nvSpPr>
            <p:spPr>
              <a:xfrm>
                <a:off x="2282088" y="3874951"/>
                <a:ext cx="242374" cy="215444"/>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2</a:t>
                </a:r>
                <a:endParaRPr lang="en-US" sz="800" dirty="0">
                  <a:solidFill>
                    <a:srgbClr val="000000"/>
                  </a:solidFill>
                  <a:cs typeface="Arial" panose="020B0604020202020204" pitchFamily="34" charset="0"/>
                </a:endParaRPr>
              </a:p>
            </p:txBody>
          </p:sp>
          <p:sp>
            <p:nvSpPr>
              <p:cNvPr id="113" name="TextBox 112"/>
              <p:cNvSpPr txBox="1"/>
              <p:nvPr/>
            </p:nvSpPr>
            <p:spPr>
              <a:xfrm>
                <a:off x="2475325" y="3874951"/>
                <a:ext cx="242374" cy="215444"/>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3</a:t>
                </a:r>
                <a:endParaRPr lang="en-US" sz="800" dirty="0">
                  <a:solidFill>
                    <a:srgbClr val="000000"/>
                  </a:solidFill>
                  <a:cs typeface="Arial" panose="020B0604020202020204" pitchFamily="34" charset="0"/>
                </a:endParaRPr>
              </a:p>
            </p:txBody>
          </p:sp>
          <p:sp>
            <p:nvSpPr>
              <p:cNvPr id="114" name="TextBox 113"/>
              <p:cNvSpPr txBox="1"/>
              <p:nvPr/>
            </p:nvSpPr>
            <p:spPr>
              <a:xfrm>
                <a:off x="2649924" y="3874951"/>
                <a:ext cx="242374" cy="215444"/>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4</a:t>
                </a:r>
                <a:endParaRPr lang="en-US" sz="800" dirty="0">
                  <a:solidFill>
                    <a:srgbClr val="000000"/>
                  </a:solidFill>
                  <a:cs typeface="Arial" panose="020B0604020202020204" pitchFamily="34" charset="0"/>
                </a:endParaRPr>
              </a:p>
            </p:txBody>
          </p:sp>
          <p:sp>
            <p:nvSpPr>
              <p:cNvPr id="115" name="TextBox 114"/>
              <p:cNvSpPr txBox="1"/>
              <p:nvPr/>
            </p:nvSpPr>
            <p:spPr>
              <a:xfrm>
                <a:off x="2837507" y="3874951"/>
                <a:ext cx="242374" cy="215444"/>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5</a:t>
                </a:r>
                <a:endParaRPr lang="en-US" sz="800" dirty="0">
                  <a:solidFill>
                    <a:srgbClr val="000000"/>
                  </a:solidFill>
                  <a:cs typeface="Arial" panose="020B0604020202020204" pitchFamily="34" charset="0"/>
                </a:endParaRPr>
              </a:p>
            </p:txBody>
          </p:sp>
        </p:grpSp>
        <p:sp>
          <p:nvSpPr>
            <p:cNvPr id="80" name="Line 12"/>
            <p:cNvSpPr>
              <a:spLocks noChangeShapeType="1"/>
            </p:cNvSpPr>
            <p:nvPr/>
          </p:nvSpPr>
          <p:spPr bwMode="auto">
            <a:xfrm>
              <a:off x="7476675" y="3650658"/>
              <a:ext cx="0" cy="720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81" name="Line 13"/>
            <p:cNvSpPr>
              <a:spLocks noChangeShapeType="1"/>
            </p:cNvSpPr>
            <p:nvPr/>
          </p:nvSpPr>
          <p:spPr bwMode="auto">
            <a:xfrm>
              <a:off x="7289255" y="3650658"/>
              <a:ext cx="0" cy="720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82" name="Line 14"/>
            <p:cNvSpPr>
              <a:spLocks noChangeShapeType="1"/>
            </p:cNvSpPr>
            <p:nvPr/>
          </p:nvSpPr>
          <p:spPr bwMode="auto">
            <a:xfrm>
              <a:off x="7655672" y="3650658"/>
              <a:ext cx="0" cy="720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83" name="Line 19"/>
            <p:cNvSpPr>
              <a:spLocks noChangeShapeType="1"/>
            </p:cNvSpPr>
            <p:nvPr/>
          </p:nvSpPr>
          <p:spPr bwMode="auto">
            <a:xfrm>
              <a:off x="7105517" y="3650658"/>
              <a:ext cx="0" cy="720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84" name="Line 21"/>
            <p:cNvSpPr>
              <a:spLocks noChangeShapeType="1"/>
            </p:cNvSpPr>
            <p:nvPr/>
          </p:nvSpPr>
          <p:spPr bwMode="auto">
            <a:xfrm>
              <a:off x="6927503" y="3650658"/>
              <a:ext cx="0" cy="720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cs typeface="Arial" panose="020B0604020202020204" pitchFamily="34" charset="0"/>
              </a:endParaRPr>
            </a:p>
          </p:txBody>
        </p:sp>
        <p:sp>
          <p:nvSpPr>
            <p:cNvPr id="85" name="TextBox 84"/>
            <p:cNvSpPr txBox="1"/>
            <p:nvPr/>
          </p:nvSpPr>
          <p:spPr>
            <a:xfrm>
              <a:off x="6809296" y="3687164"/>
              <a:ext cx="242375" cy="215444"/>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6</a:t>
              </a:r>
              <a:endParaRPr lang="en-US" sz="800" dirty="0">
                <a:solidFill>
                  <a:srgbClr val="000000"/>
                </a:solidFill>
                <a:cs typeface="Arial" panose="020B0604020202020204" pitchFamily="34" charset="0"/>
              </a:endParaRPr>
            </a:p>
          </p:txBody>
        </p:sp>
        <p:sp>
          <p:nvSpPr>
            <p:cNvPr id="86" name="TextBox 85"/>
            <p:cNvSpPr txBox="1"/>
            <p:nvPr/>
          </p:nvSpPr>
          <p:spPr>
            <a:xfrm>
              <a:off x="6985459" y="3687164"/>
              <a:ext cx="242374" cy="215444"/>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7</a:t>
              </a:r>
              <a:endParaRPr lang="en-US" sz="800" dirty="0">
                <a:solidFill>
                  <a:srgbClr val="000000"/>
                </a:solidFill>
                <a:cs typeface="Arial" panose="020B0604020202020204" pitchFamily="34" charset="0"/>
              </a:endParaRPr>
            </a:p>
          </p:txBody>
        </p:sp>
        <p:sp>
          <p:nvSpPr>
            <p:cNvPr id="87" name="TextBox 86"/>
            <p:cNvSpPr txBox="1"/>
            <p:nvPr/>
          </p:nvSpPr>
          <p:spPr>
            <a:xfrm>
              <a:off x="7576413" y="3687164"/>
              <a:ext cx="184731" cy="215444"/>
            </a:xfrm>
            <a:prstGeom prst="rect">
              <a:avLst/>
            </a:prstGeom>
            <a:noFill/>
          </p:spPr>
          <p:txBody>
            <a:bodyPr wrap="none" rtlCol="0" anchor="t" anchorCtr="0">
              <a:spAutoFit/>
            </a:bodyPr>
            <a:lstStyle/>
            <a:p>
              <a:pPr algn="ctr"/>
              <a:endParaRPr lang="en-US" sz="800" dirty="0">
                <a:solidFill>
                  <a:srgbClr val="000000"/>
                </a:solidFill>
                <a:cs typeface="Arial" panose="020B0604020202020204" pitchFamily="34" charset="0"/>
              </a:endParaRPr>
            </a:p>
          </p:txBody>
        </p:sp>
        <p:sp>
          <p:nvSpPr>
            <p:cNvPr id="88" name="TextBox 87"/>
            <p:cNvSpPr txBox="1"/>
            <p:nvPr/>
          </p:nvSpPr>
          <p:spPr>
            <a:xfrm>
              <a:off x="7165773" y="3687164"/>
              <a:ext cx="242374" cy="215444"/>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8</a:t>
              </a:r>
              <a:endParaRPr lang="en-US" sz="800" dirty="0">
                <a:solidFill>
                  <a:srgbClr val="000000"/>
                </a:solidFill>
                <a:cs typeface="Arial" panose="020B0604020202020204" pitchFamily="34" charset="0"/>
              </a:endParaRPr>
            </a:p>
          </p:txBody>
        </p:sp>
        <p:sp>
          <p:nvSpPr>
            <p:cNvPr id="89" name="TextBox 88"/>
            <p:cNvSpPr txBox="1"/>
            <p:nvPr/>
          </p:nvSpPr>
          <p:spPr>
            <a:xfrm>
              <a:off x="7359010" y="3687164"/>
              <a:ext cx="242374" cy="215444"/>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9</a:t>
              </a:r>
              <a:endParaRPr lang="en-US" sz="800" dirty="0">
                <a:solidFill>
                  <a:srgbClr val="000000"/>
                </a:solidFill>
                <a:cs typeface="Arial" panose="020B0604020202020204" pitchFamily="34" charset="0"/>
              </a:endParaRPr>
            </a:p>
          </p:txBody>
        </p:sp>
        <p:sp>
          <p:nvSpPr>
            <p:cNvPr id="90" name="TextBox 89"/>
            <p:cNvSpPr txBox="1"/>
            <p:nvPr/>
          </p:nvSpPr>
          <p:spPr>
            <a:xfrm>
              <a:off x="7504755" y="3687164"/>
              <a:ext cx="300083" cy="215444"/>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10</a:t>
              </a:r>
              <a:endParaRPr lang="en-US" sz="800" dirty="0">
                <a:solidFill>
                  <a:srgbClr val="000000"/>
                </a:solidFill>
                <a:cs typeface="Arial" panose="020B0604020202020204" pitchFamily="34" charset="0"/>
              </a:endParaRPr>
            </a:p>
          </p:txBody>
        </p:sp>
        <p:grpSp>
          <p:nvGrpSpPr>
            <p:cNvPr id="91" name="Group 90"/>
            <p:cNvGrpSpPr/>
            <p:nvPr/>
          </p:nvGrpSpPr>
          <p:grpSpPr>
            <a:xfrm>
              <a:off x="7692338" y="3650658"/>
              <a:ext cx="300083" cy="251950"/>
              <a:chOff x="3900482" y="3838445"/>
              <a:chExt cx="300083" cy="251950"/>
            </a:xfrm>
          </p:grpSpPr>
          <p:sp>
            <p:nvSpPr>
              <p:cNvPr id="101" name="Line 17"/>
              <p:cNvSpPr>
                <a:spLocks noChangeShapeType="1"/>
              </p:cNvSpPr>
              <p:nvPr/>
            </p:nvSpPr>
            <p:spPr bwMode="auto">
              <a:xfrm>
                <a:off x="4048657" y="3838445"/>
                <a:ext cx="0" cy="720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02" name="TextBox 101"/>
              <p:cNvSpPr txBox="1"/>
              <p:nvPr/>
            </p:nvSpPr>
            <p:spPr>
              <a:xfrm>
                <a:off x="3900482" y="3874951"/>
                <a:ext cx="300083" cy="215444"/>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11</a:t>
                </a:r>
                <a:endParaRPr lang="en-US" sz="800" dirty="0">
                  <a:solidFill>
                    <a:srgbClr val="000000"/>
                  </a:solidFill>
                  <a:cs typeface="Arial" panose="020B0604020202020204" pitchFamily="34" charset="0"/>
                </a:endParaRPr>
              </a:p>
            </p:txBody>
          </p:sp>
        </p:grpSp>
        <p:grpSp>
          <p:nvGrpSpPr>
            <p:cNvPr id="92" name="Group 91"/>
            <p:cNvGrpSpPr/>
            <p:nvPr/>
          </p:nvGrpSpPr>
          <p:grpSpPr>
            <a:xfrm>
              <a:off x="7863788" y="3650367"/>
              <a:ext cx="300083" cy="251950"/>
              <a:chOff x="3900482" y="3838445"/>
              <a:chExt cx="300083" cy="251950"/>
            </a:xfrm>
          </p:grpSpPr>
          <p:sp>
            <p:nvSpPr>
              <p:cNvPr id="99" name="Line 17"/>
              <p:cNvSpPr>
                <a:spLocks noChangeShapeType="1"/>
              </p:cNvSpPr>
              <p:nvPr/>
            </p:nvSpPr>
            <p:spPr bwMode="auto">
              <a:xfrm>
                <a:off x="4048657" y="3838445"/>
                <a:ext cx="0" cy="720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00" name="TextBox 99"/>
              <p:cNvSpPr txBox="1"/>
              <p:nvPr/>
            </p:nvSpPr>
            <p:spPr>
              <a:xfrm>
                <a:off x="3900482" y="3874951"/>
                <a:ext cx="300083" cy="215444"/>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12</a:t>
                </a:r>
                <a:endParaRPr lang="en-US" sz="800" dirty="0">
                  <a:solidFill>
                    <a:srgbClr val="000000"/>
                  </a:solidFill>
                  <a:cs typeface="Arial" panose="020B0604020202020204" pitchFamily="34" charset="0"/>
                </a:endParaRPr>
              </a:p>
            </p:txBody>
          </p:sp>
        </p:grpSp>
        <p:cxnSp>
          <p:nvCxnSpPr>
            <p:cNvPr id="93" name="Straight Connector 92"/>
            <p:cNvCxnSpPr>
              <a:stCxn id="76" idx="3"/>
            </p:cNvCxnSpPr>
            <p:nvPr/>
          </p:nvCxnSpPr>
          <p:spPr>
            <a:xfrm>
              <a:off x="5705232" y="2793165"/>
              <a:ext cx="2287189" cy="671"/>
            </a:xfrm>
            <a:prstGeom prst="line">
              <a:avLst/>
            </a:prstGeom>
            <a:ln w="19050">
              <a:solidFill>
                <a:srgbClr val="000304"/>
              </a:solidFill>
              <a:prstDash val="sysDash"/>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7381189" y="2060416"/>
              <a:ext cx="63676" cy="63676"/>
              <a:chOff x="3589333" y="2245326"/>
              <a:chExt cx="63676" cy="63676"/>
            </a:xfrm>
          </p:grpSpPr>
          <p:sp>
            <p:nvSpPr>
              <p:cNvPr id="97" name="Line 3"/>
              <p:cNvSpPr>
                <a:spLocks noChangeShapeType="1"/>
              </p:cNvSpPr>
              <p:nvPr/>
            </p:nvSpPr>
            <p:spPr bwMode="auto">
              <a:xfrm>
                <a:off x="3621171" y="2245326"/>
                <a:ext cx="0" cy="6367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8" name="Line 3"/>
              <p:cNvSpPr>
                <a:spLocks noChangeShapeType="1"/>
              </p:cNvSpPr>
              <p:nvPr/>
            </p:nvSpPr>
            <p:spPr bwMode="auto">
              <a:xfrm rot="5400000">
                <a:off x="3621171" y="2245326"/>
                <a:ext cx="0" cy="6367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95" name="TextBox 94"/>
            <p:cNvSpPr txBox="1"/>
            <p:nvPr/>
          </p:nvSpPr>
          <p:spPr>
            <a:xfrm>
              <a:off x="7388506" y="1984532"/>
              <a:ext cx="631904" cy="215444"/>
            </a:xfrm>
            <a:prstGeom prst="rect">
              <a:avLst/>
            </a:prstGeom>
            <a:noFill/>
          </p:spPr>
          <p:txBody>
            <a:bodyPr wrap="none" rtlCol="0">
              <a:spAutoFit/>
            </a:bodyPr>
            <a:lstStyle/>
            <a:p>
              <a:r>
                <a:rPr lang="en-US" sz="800" dirty="0" smtClean="0"/>
                <a:t>Censored</a:t>
              </a:r>
              <a:endParaRPr lang="en-US" sz="800" dirty="0"/>
            </a:p>
          </p:txBody>
        </p:sp>
        <p:sp>
          <p:nvSpPr>
            <p:cNvPr id="96" name="Freeform 5"/>
            <p:cNvSpPr>
              <a:spLocks/>
            </p:cNvSpPr>
            <p:nvPr/>
          </p:nvSpPr>
          <p:spPr bwMode="auto">
            <a:xfrm>
              <a:off x="5833280" y="2019095"/>
              <a:ext cx="1097204" cy="1544472"/>
            </a:xfrm>
            <a:custGeom>
              <a:avLst/>
              <a:gdLst>
                <a:gd name="T0" fmla="*/ 92 w 92"/>
                <a:gd name="T1" fmla="*/ 125 h 125"/>
                <a:gd name="T2" fmla="*/ 92 w 92"/>
                <a:gd name="T3" fmla="*/ 104 h 125"/>
                <a:gd name="T4" fmla="*/ 86 w 92"/>
                <a:gd name="T5" fmla="*/ 104 h 125"/>
                <a:gd name="T6" fmla="*/ 86 w 92"/>
                <a:gd name="T7" fmla="*/ 94 h 125"/>
                <a:gd name="T8" fmla="*/ 75 w 92"/>
                <a:gd name="T9" fmla="*/ 94 h 125"/>
                <a:gd name="T10" fmla="*/ 75 w 92"/>
                <a:gd name="T11" fmla="*/ 84 h 125"/>
                <a:gd name="T12" fmla="*/ 56 w 92"/>
                <a:gd name="T13" fmla="*/ 84 h 125"/>
                <a:gd name="T14" fmla="*/ 56 w 92"/>
                <a:gd name="T15" fmla="*/ 74 h 125"/>
                <a:gd name="T16" fmla="*/ 53 w 92"/>
                <a:gd name="T17" fmla="*/ 74 h 125"/>
                <a:gd name="T18" fmla="*/ 53 w 92"/>
                <a:gd name="T19" fmla="*/ 65 h 125"/>
                <a:gd name="T20" fmla="*/ 51 w 92"/>
                <a:gd name="T21" fmla="*/ 65 h 125"/>
                <a:gd name="T22" fmla="*/ 51 w 92"/>
                <a:gd name="T23" fmla="*/ 55 h 125"/>
                <a:gd name="T24" fmla="*/ 45 w 92"/>
                <a:gd name="T25" fmla="*/ 55 h 125"/>
                <a:gd name="T26" fmla="*/ 45 w 92"/>
                <a:gd name="T27" fmla="*/ 45 h 125"/>
                <a:gd name="T28" fmla="*/ 43 w 92"/>
                <a:gd name="T29" fmla="*/ 45 h 125"/>
                <a:gd name="T30" fmla="*/ 43 w 92"/>
                <a:gd name="T31" fmla="*/ 36 h 125"/>
                <a:gd name="T32" fmla="*/ 33 w 92"/>
                <a:gd name="T33" fmla="*/ 36 h 125"/>
                <a:gd name="T34" fmla="*/ 33 w 92"/>
                <a:gd name="T35" fmla="*/ 27 h 125"/>
                <a:gd name="T36" fmla="*/ 26 w 92"/>
                <a:gd name="T37" fmla="*/ 27 h 125"/>
                <a:gd name="T38" fmla="*/ 26 w 92"/>
                <a:gd name="T39" fmla="*/ 18 h 125"/>
                <a:gd name="T40" fmla="*/ 16 w 92"/>
                <a:gd name="T41" fmla="*/ 18 h 125"/>
                <a:gd name="T42" fmla="*/ 16 w 92"/>
                <a:gd name="T43" fmla="*/ 9 h 125"/>
                <a:gd name="T44" fmla="*/ 13 w 92"/>
                <a:gd name="T45" fmla="*/ 9 h 125"/>
                <a:gd name="T46" fmla="*/ 13 w 92"/>
                <a:gd name="T47" fmla="*/ 0 h 125"/>
                <a:gd name="T48" fmla="*/ 0 w 92"/>
                <a:gd name="T49"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 h="125">
                  <a:moveTo>
                    <a:pt x="92" y="125"/>
                  </a:moveTo>
                  <a:lnTo>
                    <a:pt x="92" y="104"/>
                  </a:lnTo>
                  <a:lnTo>
                    <a:pt x="86" y="104"/>
                  </a:lnTo>
                  <a:lnTo>
                    <a:pt x="86" y="94"/>
                  </a:lnTo>
                  <a:lnTo>
                    <a:pt x="75" y="94"/>
                  </a:lnTo>
                  <a:lnTo>
                    <a:pt x="75" y="84"/>
                  </a:lnTo>
                  <a:lnTo>
                    <a:pt x="56" y="84"/>
                  </a:lnTo>
                  <a:lnTo>
                    <a:pt x="56" y="74"/>
                  </a:lnTo>
                  <a:lnTo>
                    <a:pt x="53" y="74"/>
                  </a:lnTo>
                  <a:lnTo>
                    <a:pt x="53" y="65"/>
                  </a:lnTo>
                  <a:lnTo>
                    <a:pt x="51" y="65"/>
                  </a:lnTo>
                  <a:lnTo>
                    <a:pt x="51" y="55"/>
                  </a:lnTo>
                  <a:lnTo>
                    <a:pt x="45" y="55"/>
                  </a:lnTo>
                  <a:lnTo>
                    <a:pt x="45" y="45"/>
                  </a:lnTo>
                  <a:lnTo>
                    <a:pt x="43" y="45"/>
                  </a:lnTo>
                  <a:lnTo>
                    <a:pt x="43" y="36"/>
                  </a:lnTo>
                  <a:lnTo>
                    <a:pt x="33" y="36"/>
                  </a:lnTo>
                  <a:lnTo>
                    <a:pt x="33" y="27"/>
                  </a:lnTo>
                  <a:lnTo>
                    <a:pt x="26" y="27"/>
                  </a:lnTo>
                  <a:lnTo>
                    <a:pt x="26" y="18"/>
                  </a:lnTo>
                  <a:lnTo>
                    <a:pt x="16" y="18"/>
                  </a:lnTo>
                  <a:lnTo>
                    <a:pt x="16" y="9"/>
                  </a:lnTo>
                  <a:lnTo>
                    <a:pt x="13" y="9"/>
                  </a:lnTo>
                  <a:lnTo>
                    <a:pt x="13" y="0"/>
                  </a:lnTo>
                  <a:lnTo>
                    <a:pt x="0" y="0"/>
                  </a:lnTo>
                </a:path>
              </a:pathLst>
            </a:custGeom>
            <a:noFill/>
            <a:ln w="19050">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6" name="Group 115"/>
          <p:cNvGrpSpPr/>
          <p:nvPr/>
        </p:nvGrpSpPr>
        <p:grpSpPr>
          <a:xfrm>
            <a:off x="1380595" y="4045999"/>
            <a:ext cx="6783276" cy="2401910"/>
            <a:chOff x="1380595" y="1636048"/>
            <a:chExt cx="6783276" cy="2401910"/>
          </a:xfrm>
        </p:grpSpPr>
        <p:grpSp>
          <p:nvGrpSpPr>
            <p:cNvPr id="117" name="Group 116"/>
            <p:cNvGrpSpPr/>
            <p:nvPr/>
          </p:nvGrpSpPr>
          <p:grpSpPr>
            <a:xfrm>
              <a:off x="1380595" y="1636048"/>
              <a:ext cx="2991420" cy="2401910"/>
              <a:chOff x="1380595" y="1636048"/>
              <a:chExt cx="2991420" cy="2401910"/>
            </a:xfrm>
          </p:grpSpPr>
          <p:sp>
            <p:nvSpPr>
              <p:cNvPr id="169" name="TextBox 168"/>
              <p:cNvSpPr txBox="1"/>
              <p:nvPr/>
            </p:nvSpPr>
            <p:spPr>
              <a:xfrm>
                <a:off x="2076665" y="1636048"/>
                <a:ext cx="2025362" cy="276999"/>
              </a:xfrm>
              <a:prstGeom prst="rect">
                <a:avLst/>
              </a:prstGeom>
              <a:noFill/>
            </p:spPr>
            <p:txBody>
              <a:bodyPr wrap="none" rtlCol="0">
                <a:spAutoFit/>
              </a:bodyPr>
              <a:lstStyle/>
              <a:p>
                <a:pPr algn="ctr"/>
                <a:r>
                  <a:rPr lang="en-US" sz="1200" b="1" dirty="0" smtClean="0"/>
                  <a:t>PFS for </a:t>
                </a:r>
                <a:r>
                  <a:rPr lang="en-US" sz="1200" b="1" dirty="0" err="1" smtClean="0"/>
                  <a:t>mTOR</a:t>
                </a:r>
                <a:r>
                  <a:rPr lang="en-US" sz="1200" b="1" dirty="0" smtClean="0"/>
                  <a:t> inhibitors</a:t>
                </a:r>
                <a:endParaRPr lang="en-US" sz="1200" b="1" dirty="0"/>
              </a:p>
            </p:txBody>
          </p:sp>
          <p:sp>
            <p:nvSpPr>
              <p:cNvPr id="170" name="Freeform 169"/>
              <p:cNvSpPr>
                <a:spLocks/>
              </p:cNvSpPr>
              <p:nvPr/>
            </p:nvSpPr>
            <p:spPr bwMode="auto">
              <a:xfrm>
                <a:off x="1899027" y="2023531"/>
                <a:ext cx="2342415" cy="162685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71" name="Line 6"/>
              <p:cNvSpPr>
                <a:spLocks noChangeShapeType="1"/>
              </p:cNvSpPr>
              <p:nvPr/>
            </p:nvSpPr>
            <p:spPr bwMode="auto">
              <a:xfrm>
                <a:off x="1844410" y="2023530"/>
                <a:ext cx="5461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72" name="Line 7"/>
              <p:cNvSpPr>
                <a:spLocks noChangeShapeType="1"/>
              </p:cNvSpPr>
              <p:nvPr/>
            </p:nvSpPr>
            <p:spPr bwMode="auto">
              <a:xfrm>
                <a:off x="1844410" y="2408253"/>
                <a:ext cx="5461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73" name="Line 8"/>
              <p:cNvSpPr>
                <a:spLocks noChangeShapeType="1"/>
              </p:cNvSpPr>
              <p:nvPr/>
            </p:nvSpPr>
            <p:spPr bwMode="auto">
              <a:xfrm>
                <a:off x="1844410" y="2793836"/>
                <a:ext cx="5461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74" name="Line 9"/>
              <p:cNvSpPr>
                <a:spLocks noChangeShapeType="1"/>
              </p:cNvSpPr>
              <p:nvPr/>
            </p:nvSpPr>
            <p:spPr bwMode="auto">
              <a:xfrm>
                <a:off x="1844410" y="3189559"/>
                <a:ext cx="5461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75" name="Line 11"/>
              <p:cNvSpPr>
                <a:spLocks noChangeShapeType="1"/>
              </p:cNvSpPr>
              <p:nvPr/>
            </p:nvSpPr>
            <p:spPr bwMode="auto">
              <a:xfrm>
                <a:off x="1844410" y="3559387"/>
                <a:ext cx="5461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76" name="TextBox 175"/>
              <p:cNvSpPr txBox="1"/>
              <p:nvPr/>
            </p:nvSpPr>
            <p:spPr>
              <a:xfrm rot="16200000">
                <a:off x="782996" y="2675803"/>
                <a:ext cx="1441420" cy="246221"/>
              </a:xfrm>
              <a:prstGeom prst="rect">
                <a:avLst/>
              </a:prstGeom>
              <a:noFill/>
            </p:spPr>
            <p:txBody>
              <a:bodyPr wrap="none" rtlCol="0">
                <a:spAutoFit/>
              </a:bodyPr>
              <a:lstStyle/>
              <a:p>
                <a:pPr algn="ctr" fontAlgn="base">
                  <a:spcBef>
                    <a:spcPct val="0"/>
                  </a:spcBef>
                  <a:spcAft>
                    <a:spcPct val="0"/>
                  </a:spcAft>
                </a:pPr>
                <a:r>
                  <a:rPr lang="en-US" sz="1000" dirty="0" smtClean="0">
                    <a:solidFill>
                      <a:srgbClr val="000000"/>
                    </a:solidFill>
                    <a:cs typeface="Arial" panose="020B0604020202020204" pitchFamily="34" charset="0"/>
                  </a:rPr>
                  <a:t>Survival probability, %</a:t>
                </a:r>
                <a:endParaRPr lang="en-US" sz="1000" dirty="0">
                  <a:solidFill>
                    <a:srgbClr val="000000"/>
                  </a:solidFill>
                  <a:cs typeface="Arial" panose="020B0604020202020204" pitchFamily="34" charset="0"/>
                </a:endParaRPr>
              </a:p>
            </p:txBody>
          </p:sp>
          <p:sp>
            <p:nvSpPr>
              <p:cNvPr id="177" name="TextBox 176"/>
              <p:cNvSpPr txBox="1"/>
              <p:nvPr/>
            </p:nvSpPr>
            <p:spPr>
              <a:xfrm>
                <a:off x="2130119" y="3791737"/>
                <a:ext cx="2108269" cy="246221"/>
              </a:xfrm>
              <a:prstGeom prst="rect">
                <a:avLst/>
              </a:prstGeom>
              <a:noFill/>
            </p:spPr>
            <p:txBody>
              <a:bodyPr wrap="none" rtlCol="0">
                <a:spAutoFit/>
              </a:bodyPr>
              <a:lstStyle/>
              <a:p>
                <a:pPr algn="ctr" fontAlgn="base">
                  <a:spcBef>
                    <a:spcPct val="0"/>
                  </a:spcBef>
                  <a:spcAft>
                    <a:spcPct val="0"/>
                  </a:spcAft>
                </a:pPr>
                <a:r>
                  <a:rPr lang="en-US" sz="1000" dirty="0" smtClean="0">
                    <a:solidFill>
                      <a:srgbClr val="000000"/>
                    </a:solidFill>
                    <a:cs typeface="Arial" panose="020B0604020202020204" pitchFamily="34" charset="0"/>
                  </a:rPr>
                  <a:t>Time from treatment start, months</a:t>
                </a:r>
                <a:endParaRPr lang="en-US" sz="1000" dirty="0">
                  <a:solidFill>
                    <a:srgbClr val="000000"/>
                  </a:solidFill>
                  <a:cs typeface="Arial" panose="020B0604020202020204" pitchFamily="34" charset="0"/>
                </a:endParaRPr>
              </a:p>
            </p:txBody>
          </p:sp>
          <p:sp>
            <p:nvSpPr>
              <p:cNvPr id="178" name="TextBox 177"/>
              <p:cNvSpPr txBox="1"/>
              <p:nvPr/>
            </p:nvSpPr>
            <p:spPr>
              <a:xfrm>
                <a:off x="1526730" y="1914066"/>
                <a:ext cx="386644" cy="215444"/>
              </a:xfrm>
              <a:prstGeom prst="rect">
                <a:avLst/>
              </a:prstGeom>
              <a:noFill/>
            </p:spPr>
            <p:txBody>
              <a:bodyPr wrap="none" rtlCol="0" anchor="ctr" anchorCtr="0">
                <a:spAutoFit/>
              </a:bodyPr>
              <a:lstStyle/>
              <a:p>
                <a:pPr algn="r"/>
                <a:r>
                  <a:rPr lang="en-US" sz="800" dirty="0" smtClean="0">
                    <a:solidFill>
                      <a:srgbClr val="000000"/>
                    </a:solidFill>
                    <a:cs typeface="Arial" panose="020B0604020202020204" pitchFamily="34" charset="0"/>
                  </a:rPr>
                  <a:t>1.00</a:t>
                </a:r>
                <a:endParaRPr lang="en-US" sz="800" dirty="0">
                  <a:solidFill>
                    <a:srgbClr val="000000"/>
                  </a:solidFill>
                  <a:cs typeface="Arial" panose="020B0604020202020204" pitchFamily="34" charset="0"/>
                </a:endParaRPr>
              </a:p>
            </p:txBody>
          </p:sp>
          <p:sp>
            <p:nvSpPr>
              <p:cNvPr id="179" name="TextBox 178"/>
              <p:cNvSpPr txBox="1"/>
              <p:nvPr/>
            </p:nvSpPr>
            <p:spPr>
              <a:xfrm>
                <a:off x="1526732" y="2300005"/>
                <a:ext cx="386644" cy="215444"/>
              </a:xfrm>
              <a:prstGeom prst="rect">
                <a:avLst/>
              </a:prstGeom>
              <a:noFill/>
            </p:spPr>
            <p:txBody>
              <a:bodyPr wrap="none" rtlCol="0" anchor="ctr" anchorCtr="0">
                <a:spAutoFit/>
              </a:bodyPr>
              <a:lstStyle/>
              <a:p>
                <a:pPr algn="r"/>
                <a:r>
                  <a:rPr lang="en-US" sz="800" dirty="0" smtClean="0">
                    <a:solidFill>
                      <a:srgbClr val="000000"/>
                    </a:solidFill>
                    <a:cs typeface="Arial" panose="020B0604020202020204" pitchFamily="34" charset="0"/>
                  </a:rPr>
                  <a:t>0.75</a:t>
                </a:r>
                <a:endParaRPr lang="en-US" sz="800" dirty="0">
                  <a:solidFill>
                    <a:srgbClr val="000000"/>
                  </a:solidFill>
                  <a:cs typeface="Arial" panose="020B0604020202020204" pitchFamily="34" charset="0"/>
                </a:endParaRPr>
              </a:p>
            </p:txBody>
          </p:sp>
          <p:sp>
            <p:nvSpPr>
              <p:cNvPr id="180" name="TextBox 179"/>
              <p:cNvSpPr txBox="1"/>
              <p:nvPr/>
            </p:nvSpPr>
            <p:spPr>
              <a:xfrm>
                <a:off x="1526732" y="2685443"/>
                <a:ext cx="386644" cy="215444"/>
              </a:xfrm>
              <a:prstGeom prst="rect">
                <a:avLst/>
              </a:prstGeom>
              <a:noFill/>
            </p:spPr>
            <p:txBody>
              <a:bodyPr wrap="none" rtlCol="0" anchor="ctr" anchorCtr="0">
                <a:spAutoFit/>
              </a:bodyPr>
              <a:lstStyle/>
              <a:p>
                <a:pPr algn="r"/>
                <a:r>
                  <a:rPr lang="en-US" sz="800" dirty="0" smtClean="0">
                    <a:solidFill>
                      <a:srgbClr val="000000"/>
                    </a:solidFill>
                    <a:cs typeface="Arial" panose="020B0604020202020204" pitchFamily="34" charset="0"/>
                  </a:rPr>
                  <a:t>0.50</a:t>
                </a:r>
                <a:endParaRPr lang="en-US" sz="800" dirty="0">
                  <a:solidFill>
                    <a:srgbClr val="000000"/>
                  </a:solidFill>
                  <a:cs typeface="Arial" panose="020B0604020202020204" pitchFamily="34" charset="0"/>
                </a:endParaRPr>
              </a:p>
            </p:txBody>
          </p:sp>
          <p:sp>
            <p:nvSpPr>
              <p:cNvPr id="181" name="TextBox 180"/>
              <p:cNvSpPr txBox="1"/>
              <p:nvPr/>
            </p:nvSpPr>
            <p:spPr>
              <a:xfrm>
                <a:off x="1526732" y="3081023"/>
                <a:ext cx="386644" cy="215444"/>
              </a:xfrm>
              <a:prstGeom prst="rect">
                <a:avLst/>
              </a:prstGeom>
              <a:noFill/>
            </p:spPr>
            <p:txBody>
              <a:bodyPr wrap="none" rtlCol="0" anchor="ctr" anchorCtr="0">
                <a:spAutoFit/>
              </a:bodyPr>
              <a:lstStyle/>
              <a:p>
                <a:pPr algn="r"/>
                <a:r>
                  <a:rPr lang="en-US" sz="800" dirty="0" smtClean="0">
                    <a:solidFill>
                      <a:srgbClr val="000000"/>
                    </a:solidFill>
                    <a:cs typeface="Arial" panose="020B0604020202020204" pitchFamily="34" charset="0"/>
                  </a:rPr>
                  <a:t>0.25</a:t>
                </a:r>
                <a:endParaRPr lang="en-US" sz="800" dirty="0">
                  <a:solidFill>
                    <a:srgbClr val="000000"/>
                  </a:solidFill>
                  <a:cs typeface="Arial" panose="020B0604020202020204" pitchFamily="34" charset="0"/>
                </a:endParaRPr>
              </a:p>
            </p:txBody>
          </p:sp>
          <p:sp>
            <p:nvSpPr>
              <p:cNvPr id="182" name="TextBox 181"/>
              <p:cNvSpPr txBox="1"/>
              <p:nvPr/>
            </p:nvSpPr>
            <p:spPr>
              <a:xfrm>
                <a:off x="1671004" y="3450559"/>
                <a:ext cx="242374" cy="215444"/>
              </a:xfrm>
              <a:prstGeom prst="rect">
                <a:avLst/>
              </a:prstGeom>
              <a:noFill/>
            </p:spPr>
            <p:txBody>
              <a:bodyPr wrap="none" rtlCol="0" anchor="ctr" anchorCtr="0">
                <a:spAutoFit/>
              </a:bodyPr>
              <a:lstStyle/>
              <a:p>
                <a:pPr algn="r"/>
                <a:r>
                  <a:rPr lang="en-US" sz="800" dirty="0" smtClean="0">
                    <a:solidFill>
                      <a:srgbClr val="000000"/>
                    </a:solidFill>
                    <a:cs typeface="Arial" panose="020B0604020202020204" pitchFamily="34" charset="0"/>
                  </a:rPr>
                  <a:t>0</a:t>
                </a:r>
                <a:endParaRPr lang="en-US" sz="800" dirty="0">
                  <a:solidFill>
                    <a:srgbClr val="000000"/>
                  </a:solidFill>
                  <a:cs typeface="Arial" panose="020B0604020202020204" pitchFamily="34" charset="0"/>
                </a:endParaRPr>
              </a:p>
            </p:txBody>
          </p:sp>
          <p:grpSp>
            <p:nvGrpSpPr>
              <p:cNvPr id="183" name="Group 182"/>
              <p:cNvGrpSpPr/>
              <p:nvPr/>
            </p:nvGrpSpPr>
            <p:grpSpPr>
              <a:xfrm>
                <a:off x="1925611" y="3650658"/>
                <a:ext cx="1154270" cy="251950"/>
                <a:chOff x="1925611" y="3838445"/>
                <a:chExt cx="1154270" cy="251950"/>
              </a:xfrm>
            </p:grpSpPr>
            <p:sp>
              <p:nvSpPr>
                <p:cNvPr id="206" name="Line 12"/>
                <p:cNvSpPr>
                  <a:spLocks noChangeShapeType="1"/>
                </p:cNvSpPr>
                <p:nvPr/>
              </p:nvSpPr>
              <p:spPr bwMode="auto">
                <a:xfrm>
                  <a:off x="2592990" y="3838445"/>
                  <a:ext cx="0" cy="720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207" name="Line 13"/>
                <p:cNvSpPr>
                  <a:spLocks noChangeShapeType="1"/>
                </p:cNvSpPr>
                <p:nvPr/>
              </p:nvSpPr>
              <p:spPr bwMode="auto">
                <a:xfrm>
                  <a:off x="2405570" y="3838445"/>
                  <a:ext cx="0" cy="720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208" name="Line 14"/>
                <p:cNvSpPr>
                  <a:spLocks noChangeShapeType="1"/>
                </p:cNvSpPr>
                <p:nvPr/>
              </p:nvSpPr>
              <p:spPr bwMode="auto">
                <a:xfrm>
                  <a:off x="2771987" y="3838445"/>
                  <a:ext cx="0" cy="720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209" name="Line 17"/>
                <p:cNvSpPr>
                  <a:spLocks noChangeShapeType="1"/>
                </p:cNvSpPr>
                <p:nvPr/>
              </p:nvSpPr>
              <p:spPr bwMode="auto">
                <a:xfrm>
                  <a:off x="2956828" y="3838445"/>
                  <a:ext cx="0" cy="720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210" name="Line 19"/>
                <p:cNvSpPr>
                  <a:spLocks noChangeShapeType="1"/>
                </p:cNvSpPr>
                <p:nvPr/>
              </p:nvSpPr>
              <p:spPr bwMode="auto">
                <a:xfrm>
                  <a:off x="2221832" y="3838445"/>
                  <a:ext cx="0" cy="720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211" name="Line 21"/>
                <p:cNvSpPr>
                  <a:spLocks noChangeShapeType="1"/>
                </p:cNvSpPr>
                <p:nvPr/>
              </p:nvSpPr>
              <p:spPr bwMode="auto">
                <a:xfrm>
                  <a:off x="2043818" y="3838445"/>
                  <a:ext cx="0" cy="720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cs typeface="Arial" panose="020B0604020202020204" pitchFamily="34" charset="0"/>
                  </a:endParaRPr>
                </a:p>
              </p:txBody>
            </p:sp>
            <p:sp>
              <p:nvSpPr>
                <p:cNvPr id="212" name="TextBox 211"/>
                <p:cNvSpPr txBox="1"/>
                <p:nvPr/>
              </p:nvSpPr>
              <p:spPr>
                <a:xfrm>
                  <a:off x="1925611" y="3874951"/>
                  <a:ext cx="242375" cy="215444"/>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0</a:t>
                  </a:r>
                  <a:endParaRPr lang="en-US" sz="800" dirty="0">
                    <a:solidFill>
                      <a:srgbClr val="000000"/>
                    </a:solidFill>
                    <a:cs typeface="Arial" panose="020B0604020202020204" pitchFamily="34" charset="0"/>
                  </a:endParaRPr>
                </a:p>
              </p:txBody>
            </p:sp>
            <p:sp>
              <p:nvSpPr>
                <p:cNvPr id="213" name="TextBox 212"/>
                <p:cNvSpPr txBox="1"/>
                <p:nvPr/>
              </p:nvSpPr>
              <p:spPr>
                <a:xfrm>
                  <a:off x="2101774" y="3874951"/>
                  <a:ext cx="242374" cy="215444"/>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1</a:t>
                  </a:r>
                  <a:endParaRPr lang="en-US" sz="800" dirty="0">
                    <a:solidFill>
                      <a:srgbClr val="000000"/>
                    </a:solidFill>
                    <a:cs typeface="Arial" panose="020B0604020202020204" pitchFamily="34" charset="0"/>
                  </a:endParaRPr>
                </a:p>
              </p:txBody>
            </p:sp>
            <p:sp>
              <p:nvSpPr>
                <p:cNvPr id="214" name="TextBox 213"/>
                <p:cNvSpPr txBox="1"/>
                <p:nvPr/>
              </p:nvSpPr>
              <p:spPr>
                <a:xfrm>
                  <a:off x="2692728" y="3874951"/>
                  <a:ext cx="184731" cy="215444"/>
                </a:xfrm>
                <a:prstGeom prst="rect">
                  <a:avLst/>
                </a:prstGeom>
                <a:noFill/>
              </p:spPr>
              <p:txBody>
                <a:bodyPr wrap="none" rtlCol="0" anchor="t" anchorCtr="0">
                  <a:spAutoFit/>
                </a:bodyPr>
                <a:lstStyle/>
                <a:p>
                  <a:pPr algn="ctr"/>
                  <a:endParaRPr lang="en-US" sz="800" dirty="0">
                    <a:solidFill>
                      <a:srgbClr val="000000"/>
                    </a:solidFill>
                    <a:cs typeface="Arial" panose="020B0604020202020204" pitchFamily="34" charset="0"/>
                  </a:endParaRPr>
                </a:p>
              </p:txBody>
            </p:sp>
            <p:sp>
              <p:nvSpPr>
                <p:cNvPr id="215" name="TextBox 214"/>
                <p:cNvSpPr txBox="1"/>
                <p:nvPr/>
              </p:nvSpPr>
              <p:spPr>
                <a:xfrm>
                  <a:off x="2282088" y="3874951"/>
                  <a:ext cx="242374" cy="215444"/>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2</a:t>
                  </a:r>
                  <a:endParaRPr lang="en-US" sz="800" dirty="0">
                    <a:solidFill>
                      <a:srgbClr val="000000"/>
                    </a:solidFill>
                    <a:cs typeface="Arial" panose="020B0604020202020204" pitchFamily="34" charset="0"/>
                  </a:endParaRPr>
                </a:p>
              </p:txBody>
            </p:sp>
            <p:sp>
              <p:nvSpPr>
                <p:cNvPr id="216" name="TextBox 215"/>
                <p:cNvSpPr txBox="1"/>
                <p:nvPr/>
              </p:nvSpPr>
              <p:spPr>
                <a:xfrm>
                  <a:off x="2475325" y="3874951"/>
                  <a:ext cx="242374" cy="215444"/>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3</a:t>
                  </a:r>
                  <a:endParaRPr lang="en-US" sz="800" dirty="0">
                    <a:solidFill>
                      <a:srgbClr val="000000"/>
                    </a:solidFill>
                    <a:cs typeface="Arial" panose="020B0604020202020204" pitchFamily="34" charset="0"/>
                  </a:endParaRPr>
                </a:p>
              </p:txBody>
            </p:sp>
            <p:sp>
              <p:nvSpPr>
                <p:cNvPr id="217" name="TextBox 216"/>
                <p:cNvSpPr txBox="1"/>
                <p:nvPr/>
              </p:nvSpPr>
              <p:spPr>
                <a:xfrm>
                  <a:off x="2649924" y="3874951"/>
                  <a:ext cx="242374" cy="215444"/>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4</a:t>
                  </a:r>
                  <a:endParaRPr lang="en-US" sz="800" dirty="0">
                    <a:solidFill>
                      <a:srgbClr val="000000"/>
                    </a:solidFill>
                    <a:cs typeface="Arial" panose="020B0604020202020204" pitchFamily="34" charset="0"/>
                  </a:endParaRPr>
                </a:p>
              </p:txBody>
            </p:sp>
            <p:sp>
              <p:nvSpPr>
                <p:cNvPr id="218" name="TextBox 217"/>
                <p:cNvSpPr txBox="1"/>
                <p:nvPr/>
              </p:nvSpPr>
              <p:spPr>
                <a:xfrm>
                  <a:off x="2837507" y="3874951"/>
                  <a:ext cx="242374" cy="215444"/>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5</a:t>
                  </a:r>
                  <a:endParaRPr lang="en-US" sz="800" dirty="0">
                    <a:solidFill>
                      <a:srgbClr val="000000"/>
                    </a:solidFill>
                    <a:cs typeface="Arial" panose="020B0604020202020204" pitchFamily="34" charset="0"/>
                  </a:endParaRPr>
                </a:p>
              </p:txBody>
            </p:sp>
          </p:grpSp>
          <p:sp>
            <p:nvSpPr>
              <p:cNvPr id="184" name="Line 12"/>
              <p:cNvSpPr>
                <a:spLocks noChangeShapeType="1"/>
              </p:cNvSpPr>
              <p:nvPr/>
            </p:nvSpPr>
            <p:spPr bwMode="auto">
              <a:xfrm>
                <a:off x="3684819" y="3650658"/>
                <a:ext cx="0" cy="720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85" name="Line 13"/>
              <p:cNvSpPr>
                <a:spLocks noChangeShapeType="1"/>
              </p:cNvSpPr>
              <p:nvPr/>
            </p:nvSpPr>
            <p:spPr bwMode="auto">
              <a:xfrm>
                <a:off x="3497399" y="3650658"/>
                <a:ext cx="0" cy="720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86" name="Line 14"/>
              <p:cNvSpPr>
                <a:spLocks noChangeShapeType="1"/>
              </p:cNvSpPr>
              <p:nvPr/>
            </p:nvSpPr>
            <p:spPr bwMode="auto">
              <a:xfrm>
                <a:off x="3863816" y="3650658"/>
                <a:ext cx="0" cy="720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87" name="Line 19"/>
              <p:cNvSpPr>
                <a:spLocks noChangeShapeType="1"/>
              </p:cNvSpPr>
              <p:nvPr/>
            </p:nvSpPr>
            <p:spPr bwMode="auto">
              <a:xfrm>
                <a:off x="3313661" y="3650658"/>
                <a:ext cx="0" cy="720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88" name="Line 21"/>
              <p:cNvSpPr>
                <a:spLocks noChangeShapeType="1"/>
              </p:cNvSpPr>
              <p:nvPr/>
            </p:nvSpPr>
            <p:spPr bwMode="auto">
              <a:xfrm>
                <a:off x="3135647" y="3650658"/>
                <a:ext cx="0" cy="720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cs typeface="Arial" panose="020B0604020202020204" pitchFamily="34" charset="0"/>
                </a:endParaRPr>
              </a:p>
            </p:txBody>
          </p:sp>
          <p:sp>
            <p:nvSpPr>
              <p:cNvPr id="189" name="TextBox 188"/>
              <p:cNvSpPr txBox="1"/>
              <p:nvPr/>
            </p:nvSpPr>
            <p:spPr>
              <a:xfrm>
                <a:off x="3017440" y="3687164"/>
                <a:ext cx="242375" cy="215444"/>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6</a:t>
                </a:r>
                <a:endParaRPr lang="en-US" sz="800" dirty="0">
                  <a:solidFill>
                    <a:srgbClr val="000000"/>
                  </a:solidFill>
                  <a:cs typeface="Arial" panose="020B0604020202020204" pitchFamily="34" charset="0"/>
                </a:endParaRPr>
              </a:p>
            </p:txBody>
          </p:sp>
          <p:sp>
            <p:nvSpPr>
              <p:cNvPr id="190" name="TextBox 189"/>
              <p:cNvSpPr txBox="1"/>
              <p:nvPr/>
            </p:nvSpPr>
            <p:spPr>
              <a:xfrm>
                <a:off x="3193603" y="3687164"/>
                <a:ext cx="242374" cy="215444"/>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7</a:t>
                </a:r>
                <a:endParaRPr lang="en-US" sz="800" dirty="0">
                  <a:solidFill>
                    <a:srgbClr val="000000"/>
                  </a:solidFill>
                  <a:cs typeface="Arial" panose="020B0604020202020204" pitchFamily="34" charset="0"/>
                </a:endParaRPr>
              </a:p>
            </p:txBody>
          </p:sp>
          <p:sp>
            <p:nvSpPr>
              <p:cNvPr id="191" name="TextBox 190"/>
              <p:cNvSpPr txBox="1"/>
              <p:nvPr/>
            </p:nvSpPr>
            <p:spPr>
              <a:xfrm>
                <a:off x="3784557" y="3687164"/>
                <a:ext cx="184731" cy="215444"/>
              </a:xfrm>
              <a:prstGeom prst="rect">
                <a:avLst/>
              </a:prstGeom>
              <a:noFill/>
            </p:spPr>
            <p:txBody>
              <a:bodyPr wrap="none" rtlCol="0" anchor="t" anchorCtr="0">
                <a:spAutoFit/>
              </a:bodyPr>
              <a:lstStyle/>
              <a:p>
                <a:pPr algn="ctr"/>
                <a:endParaRPr lang="en-US" sz="800" dirty="0">
                  <a:solidFill>
                    <a:srgbClr val="000000"/>
                  </a:solidFill>
                  <a:cs typeface="Arial" panose="020B0604020202020204" pitchFamily="34" charset="0"/>
                </a:endParaRPr>
              </a:p>
            </p:txBody>
          </p:sp>
          <p:sp>
            <p:nvSpPr>
              <p:cNvPr id="192" name="TextBox 191"/>
              <p:cNvSpPr txBox="1"/>
              <p:nvPr/>
            </p:nvSpPr>
            <p:spPr>
              <a:xfrm>
                <a:off x="3373917" y="3687164"/>
                <a:ext cx="242374" cy="215444"/>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8</a:t>
                </a:r>
                <a:endParaRPr lang="en-US" sz="800" dirty="0">
                  <a:solidFill>
                    <a:srgbClr val="000000"/>
                  </a:solidFill>
                  <a:cs typeface="Arial" panose="020B0604020202020204" pitchFamily="34" charset="0"/>
                </a:endParaRPr>
              </a:p>
            </p:txBody>
          </p:sp>
          <p:sp>
            <p:nvSpPr>
              <p:cNvPr id="193" name="TextBox 192"/>
              <p:cNvSpPr txBox="1"/>
              <p:nvPr/>
            </p:nvSpPr>
            <p:spPr>
              <a:xfrm>
                <a:off x="3567154" y="3687164"/>
                <a:ext cx="242374" cy="215444"/>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9</a:t>
                </a:r>
                <a:endParaRPr lang="en-US" sz="800" dirty="0">
                  <a:solidFill>
                    <a:srgbClr val="000000"/>
                  </a:solidFill>
                  <a:cs typeface="Arial" panose="020B0604020202020204" pitchFamily="34" charset="0"/>
                </a:endParaRPr>
              </a:p>
            </p:txBody>
          </p:sp>
          <p:sp>
            <p:nvSpPr>
              <p:cNvPr id="194" name="TextBox 193"/>
              <p:cNvSpPr txBox="1"/>
              <p:nvPr/>
            </p:nvSpPr>
            <p:spPr>
              <a:xfrm>
                <a:off x="3712899" y="3687164"/>
                <a:ext cx="300083" cy="215444"/>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10</a:t>
                </a:r>
                <a:endParaRPr lang="en-US" sz="800" dirty="0">
                  <a:solidFill>
                    <a:srgbClr val="000000"/>
                  </a:solidFill>
                  <a:cs typeface="Arial" panose="020B0604020202020204" pitchFamily="34" charset="0"/>
                </a:endParaRPr>
              </a:p>
            </p:txBody>
          </p:sp>
          <p:grpSp>
            <p:nvGrpSpPr>
              <p:cNvPr id="195" name="Group 194"/>
              <p:cNvGrpSpPr/>
              <p:nvPr/>
            </p:nvGrpSpPr>
            <p:grpSpPr>
              <a:xfrm>
                <a:off x="3900482" y="3650658"/>
                <a:ext cx="300083" cy="251950"/>
                <a:chOff x="3900482" y="3838445"/>
                <a:chExt cx="300083" cy="251950"/>
              </a:xfrm>
            </p:grpSpPr>
            <p:sp>
              <p:nvSpPr>
                <p:cNvPr id="204" name="Line 17"/>
                <p:cNvSpPr>
                  <a:spLocks noChangeShapeType="1"/>
                </p:cNvSpPr>
                <p:nvPr/>
              </p:nvSpPr>
              <p:spPr bwMode="auto">
                <a:xfrm>
                  <a:off x="4048657" y="3838445"/>
                  <a:ext cx="0" cy="720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205" name="TextBox 204"/>
                <p:cNvSpPr txBox="1"/>
                <p:nvPr/>
              </p:nvSpPr>
              <p:spPr>
                <a:xfrm>
                  <a:off x="3900482" y="3874951"/>
                  <a:ext cx="300083" cy="215444"/>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11</a:t>
                  </a:r>
                  <a:endParaRPr lang="en-US" sz="800" dirty="0">
                    <a:solidFill>
                      <a:srgbClr val="000000"/>
                    </a:solidFill>
                    <a:cs typeface="Arial" panose="020B0604020202020204" pitchFamily="34" charset="0"/>
                  </a:endParaRPr>
                </a:p>
              </p:txBody>
            </p:sp>
          </p:grpSp>
          <p:grpSp>
            <p:nvGrpSpPr>
              <p:cNvPr id="196" name="Group 195"/>
              <p:cNvGrpSpPr/>
              <p:nvPr/>
            </p:nvGrpSpPr>
            <p:grpSpPr>
              <a:xfrm>
                <a:off x="4071932" y="3650367"/>
                <a:ext cx="300083" cy="251950"/>
                <a:chOff x="3900482" y="3838445"/>
                <a:chExt cx="300083" cy="251950"/>
              </a:xfrm>
            </p:grpSpPr>
            <p:sp>
              <p:nvSpPr>
                <p:cNvPr id="202" name="Line 17"/>
                <p:cNvSpPr>
                  <a:spLocks noChangeShapeType="1"/>
                </p:cNvSpPr>
                <p:nvPr/>
              </p:nvSpPr>
              <p:spPr bwMode="auto">
                <a:xfrm>
                  <a:off x="4048657" y="3838445"/>
                  <a:ext cx="0" cy="720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203" name="TextBox 202"/>
                <p:cNvSpPr txBox="1"/>
                <p:nvPr/>
              </p:nvSpPr>
              <p:spPr>
                <a:xfrm>
                  <a:off x="3900482" y="3874951"/>
                  <a:ext cx="300083" cy="215444"/>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12</a:t>
                  </a:r>
                  <a:endParaRPr lang="en-US" sz="800" dirty="0">
                    <a:solidFill>
                      <a:srgbClr val="000000"/>
                    </a:solidFill>
                    <a:cs typeface="Arial" panose="020B0604020202020204" pitchFamily="34" charset="0"/>
                  </a:endParaRPr>
                </a:p>
              </p:txBody>
            </p:sp>
          </p:grpSp>
          <p:cxnSp>
            <p:nvCxnSpPr>
              <p:cNvPr id="197" name="Straight Connector 196"/>
              <p:cNvCxnSpPr>
                <a:stCxn id="180" idx="3"/>
              </p:cNvCxnSpPr>
              <p:nvPr/>
            </p:nvCxnSpPr>
            <p:spPr>
              <a:xfrm>
                <a:off x="1913376" y="2793165"/>
                <a:ext cx="2287189" cy="671"/>
              </a:xfrm>
              <a:prstGeom prst="line">
                <a:avLst/>
              </a:prstGeom>
              <a:ln w="19050">
                <a:solidFill>
                  <a:srgbClr val="000304"/>
                </a:solidFill>
                <a:prstDash val="sysDash"/>
              </a:ln>
            </p:spPr>
            <p:style>
              <a:lnRef idx="1">
                <a:schemeClr val="accent1"/>
              </a:lnRef>
              <a:fillRef idx="0">
                <a:schemeClr val="accent1"/>
              </a:fillRef>
              <a:effectRef idx="0">
                <a:schemeClr val="accent1"/>
              </a:effectRef>
              <a:fontRef idx="minor">
                <a:schemeClr val="tx1"/>
              </a:fontRef>
            </p:style>
          </p:cxnSp>
          <p:grpSp>
            <p:nvGrpSpPr>
              <p:cNvPr id="198" name="Group 197"/>
              <p:cNvGrpSpPr/>
              <p:nvPr/>
            </p:nvGrpSpPr>
            <p:grpSpPr>
              <a:xfrm>
                <a:off x="3589333" y="2060416"/>
                <a:ext cx="63676" cy="63676"/>
                <a:chOff x="3589333" y="2245326"/>
                <a:chExt cx="63676" cy="63676"/>
              </a:xfrm>
            </p:grpSpPr>
            <p:sp>
              <p:nvSpPr>
                <p:cNvPr id="200" name="Line 3"/>
                <p:cNvSpPr>
                  <a:spLocks noChangeShapeType="1"/>
                </p:cNvSpPr>
                <p:nvPr/>
              </p:nvSpPr>
              <p:spPr bwMode="auto">
                <a:xfrm>
                  <a:off x="3621171" y="2245326"/>
                  <a:ext cx="0" cy="63676"/>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1" name="Line 3"/>
                <p:cNvSpPr>
                  <a:spLocks noChangeShapeType="1"/>
                </p:cNvSpPr>
                <p:nvPr/>
              </p:nvSpPr>
              <p:spPr bwMode="auto">
                <a:xfrm rot="5400000">
                  <a:off x="3621171" y="2245326"/>
                  <a:ext cx="0" cy="63676"/>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199" name="TextBox 198"/>
              <p:cNvSpPr txBox="1"/>
              <p:nvPr/>
            </p:nvSpPr>
            <p:spPr>
              <a:xfrm>
                <a:off x="3596650" y="1984532"/>
                <a:ext cx="631904" cy="215444"/>
              </a:xfrm>
              <a:prstGeom prst="rect">
                <a:avLst/>
              </a:prstGeom>
              <a:noFill/>
            </p:spPr>
            <p:txBody>
              <a:bodyPr wrap="none" rtlCol="0">
                <a:spAutoFit/>
              </a:bodyPr>
              <a:lstStyle/>
              <a:p>
                <a:r>
                  <a:rPr lang="en-US" sz="800" dirty="0" smtClean="0"/>
                  <a:t>Censored</a:t>
                </a:r>
                <a:endParaRPr lang="en-US" sz="800" dirty="0"/>
              </a:p>
            </p:txBody>
          </p:sp>
        </p:grpSp>
        <p:grpSp>
          <p:nvGrpSpPr>
            <p:cNvPr id="118" name="Group 117"/>
            <p:cNvGrpSpPr/>
            <p:nvPr/>
          </p:nvGrpSpPr>
          <p:grpSpPr>
            <a:xfrm>
              <a:off x="5172451" y="1636048"/>
              <a:ext cx="2991420" cy="2401910"/>
              <a:chOff x="5172451" y="1636048"/>
              <a:chExt cx="2991420" cy="2401910"/>
            </a:xfrm>
          </p:grpSpPr>
          <p:sp>
            <p:nvSpPr>
              <p:cNvPr id="119" name="TextBox 118"/>
              <p:cNvSpPr txBox="1"/>
              <p:nvPr/>
            </p:nvSpPr>
            <p:spPr>
              <a:xfrm>
                <a:off x="5880775" y="1636048"/>
                <a:ext cx="2000869" cy="276999"/>
              </a:xfrm>
              <a:prstGeom prst="rect">
                <a:avLst/>
              </a:prstGeom>
              <a:noFill/>
            </p:spPr>
            <p:txBody>
              <a:bodyPr wrap="none" rtlCol="0">
                <a:spAutoFit/>
              </a:bodyPr>
              <a:lstStyle/>
              <a:p>
                <a:pPr algn="ctr"/>
                <a:r>
                  <a:rPr lang="en-US" sz="1200" b="1" dirty="0" smtClean="0"/>
                  <a:t>PFS for anti-</a:t>
                </a:r>
                <a:r>
                  <a:rPr lang="en-US" sz="1200" b="1" dirty="0" err="1" smtClean="0"/>
                  <a:t>angiogenics</a:t>
                </a:r>
                <a:endParaRPr lang="en-US" sz="1200" b="1" dirty="0"/>
              </a:p>
            </p:txBody>
          </p:sp>
          <p:sp>
            <p:nvSpPr>
              <p:cNvPr id="120" name="Freeform 119"/>
              <p:cNvSpPr>
                <a:spLocks/>
              </p:cNvSpPr>
              <p:nvPr/>
            </p:nvSpPr>
            <p:spPr bwMode="auto">
              <a:xfrm>
                <a:off x="5690883" y="2023531"/>
                <a:ext cx="2342415" cy="162685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21" name="Line 6"/>
              <p:cNvSpPr>
                <a:spLocks noChangeShapeType="1"/>
              </p:cNvSpPr>
              <p:nvPr/>
            </p:nvSpPr>
            <p:spPr bwMode="auto">
              <a:xfrm>
                <a:off x="5636266" y="2023530"/>
                <a:ext cx="5461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22" name="Line 7"/>
              <p:cNvSpPr>
                <a:spLocks noChangeShapeType="1"/>
              </p:cNvSpPr>
              <p:nvPr/>
            </p:nvSpPr>
            <p:spPr bwMode="auto">
              <a:xfrm>
                <a:off x="5636266" y="2408253"/>
                <a:ext cx="5461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23" name="Line 8"/>
              <p:cNvSpPr>
                <a:spLocks noChangeShapeType="1"/>
              </p:cNvSpPr>
              <p:nvPr/>
            </p:nvSpPr>
            <p:spPr bwMode="auto">
              <a:xfrm>
                <a:off x="5636266" y="2793836"/>
                <a:ext cx="5461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24" name="Line 9"/>
              <p:cNvSpPr>
                <a:spLocks noChangeShapeType="1"/>
              </p:cNvSpPr>
              <p:nvPr/>
            </p:nvSpPr>
            <p:spPr bwMode="auto">
              <a:xfrm>
                <a:off x="5636266" y="3189559"/>
                <a:ext cx="5461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25" name="Line 11"/>
              <p:cNvSpPr>
                <a:spLocks noChangeShapeType="1"/>
              </p:cNvSpPr>
              <p:nvPr/>
            </p:nvSpPr>
            <p:spPr bwMode="auto">
              <a:xfrm>
                <a:off x="5636266" y="3559387"/>
                <a:ext cx="5461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26" name="TextBox 125"/>
              <p:cNvSpPr txBox="1"/>
              <p:nvPr/>
            </p:nvSpPr>
            <p:spPr>
              <a:xfrm rot="16200000">
                <a:off x="4574852" y="2675803"/>
                <a:ext cx="1441420" cy="246221"/>
              </a:xfrm>
              <a:prstGeom prst="rect">
                <a:avLst/>
              </a:prstGeom>
              <a:noFill/>
            </p:spPr>
            <p:txBody>
              <a:bodyPr wrap="none" rtlCol="0">
                <a:spAutoFit/>
              </a:bodyPr>
              <a:lstStyle/>
              <a:p>
                <a:pPr algn="ctr" fontAlgn="base">
                  <a:spcBef>
                    <a:spcPct val="0"/>
                  </a:spcBef>
                  <a:spcAft>
                    <a:spcPct val="0"/>
                  </a:spcAft>
                </a:pPr>
                <a:r>
                  <a:rPr lang="en-US" sz="1000" dirty="0" smtClean="0">
                    <a:solidFill>
                      <a:srgbClr val="000000"/>
                    </a:solidFill>
                    <a:cs typeface="Arial" panose="020B0604020202020204" pitchFamily="34" charset="0"/>
                  </a:rPr>
                  <a:t>Survival probability, %</a:t>
                </a:r>
                <a:endParaRPr lang="en-US" sz="1000" dirty="0">
                  <a:solidFill>
                    <a:srgbClr val="000000"/>
                  </a:solidFill>
                  <a:cs typeface="Arial" panose="020B0604020202020204" pitchFamily="34" charset="0"/>
                </a:endParaRPr>
              </a:p>
            </p:txBody>
          </p:sp>
          <p:sp>
            <p:nvSpPr>
              <p:cNvPr id="127" name="TextBox 126"/>
              <p:cNvSpPr txBox="1"/>
              <p:nvPr/>
            </p:nvSpPr>
            <p:spPr>
              <a:xfrm>
                <a:off x="5921975" y="3791737"/>
                <a:ext cx="2108269" cy="246221"/>
              </a:xfrm>
              <a:prstGeom prst="rect">
                <a:avLst/>
              </a:prstGeom>
              <a:noFill/>
            </p:spPr>
            <p:txBody>
              <a:bodyPr wrap="none" rtlCol="0">
                <a:spAutoFit/>
              </a:bodyPr>
              <a:lstStyle/>
              <a:p>
                <a:pPr algn="ctr" fontAlgn="base">
                  <a:spcBef>
                    <a:spcPct val="0"/>
                  </a:spcBef>
                  <a:spcAft>
                    <a:spcPct val="0"/>
                  </a:spcAft>
                </a:pPr>
                <a:r>
                  <a:rPr lang="en-US" sz="1000" dirty="0" smtClean="0">
                    <a:solidFill>
                      <a:srgbClr val="000000"/>
                    </a:solidFill>
                    <a:cs typeface="Arial" panose="020B0604020202020204" pitchFamily="34" charset="0"/>
                  </a:rPr>
                  <a:t>Time from treatment start, months</a:t>
                </a:r>
                <a:endParaRPr lang="en-US" sz="1000" dirty="0">
                  <a:solidFill>
                    <a:srgbClr val="000000"/>
                  </a:solidFill>
                  <a:cs typeface="Arial" panose="020B0604020202020204" pitchFamily="34" charset="0"/>
                </a:endParaRPr>
              </a:p>
            </p:txBody>
          </p:sp>
          <p:sp>
            <p:nvSpPr>
              <p:cNvPr id="128" name="TextBox 127"/>
              <p:cNvSpPr txBox="1"/>
              <p:nvPr/>
            </p:nvSpPr>
            <p:spPr>
              <a:xfrm>
                <a:off x="5318586" y="1914066"/>
                <a:ext cx="386644" cy="215444"/>
              </a:xfrm>
              <a:prstGeom prst="rect">
                <a:avLst/>
              </a:prstGeom>
              <a:noFill/>
            </p:spPr>
            <p:txBody>
              <a:bodyPr wrap="none" rtlCol="0" anchor="ctr" anchorCtr="0">
                <a:spAutoFit/>
              </a:bodyPr>
              <a:lstStyle/>
              <a:p>
                <a:pPr algn="r"/>
                <a:r>
                  <a:rPr lang="en-US" sz="800" dirty="0" smtClean="0">
                    <a:solidFill>
                      <a:srgbClr val="000000"/>
                    </a:solidFill>
                    <a:cs typeface="Arial" panose="020B0604020202020204" pitchFamily="34" charset="0"/>
                  </a:rPr>
                  <a:t>1.00</a:t>
                </a:r>
                <a:endParaRPr lang="en-US" sz="800" dirty="0">
                  <a:solidFill>
                    <a:srgbClr val="000000"/>
                  </a:solidFill>
                  <a:cs typeface="Arial" panose="020B0604020202020204" pitchFamily="34" charset="0"/>
                </a:endParaRPr>
              </a:p>
            </p:txBody>
          </p:sp>
          <p:sp>
            <p:nvSpPr>
              <p:cNvPr id="129" name="TextBox 128"/>
              <p:cNvSpPr txBox="1"/>
              <p:nvPr/>
            </p:nvSpPr>
            <p:spPr>
              <a:xfrm>
                <a:off x="5318588" y="2300005"/>
                <a:ext cx="386644" cy="215444"/>
              </a:xfrm>
              <a:prstGeom prst="rect">
                <a:avLst/>
              </a:prstGeom>
              <a:noFill/>
            </p:spPr>
            <p:txBody>
              <a:bodyPr wrap="none" rtlCol="0" anchor="ctr" anchorCtr="0">
                <a:spAutoFit/>
              </a:bodyPr>
              <a:lstStyle/>
              <a:p>
                <a:pPr algn="r"/>
                <a:r>
                  <a:rPr lang="en-US" sz="800" dirty="0" smtClean="0">
                    <a:solidFill>
                      <a:srgbClr val="000000"/>
                    </a:solidFill>
                    <a:cs typeface="Arial" panose="020B0604020202020204" pitchFamily="34" charset="0"/>
                  </a:rPr>
                  <a:t>0.75</a:t>
                </a:r>
                <a:endParaRPr lang="en-US" sz="800" dirty="0">
                  <a:solidFill>
                    <a:srgbClr val="000000"/>
                  </a:solidFill>
                  <a:cs typeface="Arial" panose="020B0604020202020204" pitchFamily="34" charset="0"/>
                </a:endParaRPr>
              </a:p>
            </p:txBody>
          </p:sp>
          <p:sp>
            <p:nvSpPr>
              <p:cNvPr id="130" name="TextBox 129"/>
              <p:cNvSpPr txBox="1"/>
              <p:nvPr/>
            </p:nvSpPr>
            <p:spPr>
              <a:xfrm>
                <a:off x="5318588" y="2685443"/>
                <a:ext cx="386644" cy="215444"/>
              </a:xfrm>
              <a:prstGeom prst="rect">
                <a:avLst/>
              </a:prstGeom>
              <a:noFill/>
            </p:spPr>
            <p:txBody>
              <a:bodyPr wrap="none" rtlCol="0" anchor="ctr" anchorCtr="0">
                <a:spAutoFit/>
              </a:bodyPr>
              <a:lstStyle/>
              <a:p>
                <a:pPr algn="r"/>
                <a:r>
                  <a:rPr lang="en-US" sz="800" dirty="0" smtClean="0">
                    <a:solidFill>
                      <a:srgbClr val="000000"/>
                    </a:solidFill>
                    <a:cs typeface="Arial" panose="020B0604020202020204" pitchFamily="34" charset="0"/>
                  </a:rPr>
                  <a:t>0.50</a:t>
                </a:r>
                <a:endParaRPr lang="en-US" sz="800" dirty="0">
                  <a:solidFill>
                    <a:srgbClr val="000000"/>
                  </a:solidFill>
                  <a:cs typeface="Arial" panose="020B0604020202020204" pitchFamily="34" charset="0"/>
                </a:endParaRPr>
              </a:p>
            </p:txBody>
          </p:sp>
          <p:sp>
            <p:nvSpPr>
              <p:cNvPr id="131" name="TextBox 130"/>
              <p:cNvSpPr txBox="1"/>
              <p:nvPr/>
            </p:nvSpPr>
            <p:spPr>
              <a:xfrm>
                <a:off x="5318588" y="3081023"/>
                <a:ext cx="386644" cy="215444"/>
              </a:xfrm>
              <a:prstGeom prst="rect">
                <a:avLst/>
              </a:prstGeom>
              <a:noFill/>
            </p:spPr>
            <p:txBody>
              <a:bodyPr wrap="none" rtlCol="0" anchor="ctr" anchorCtr="0">
                <a:spAutoFit/>
              </a:bodyPr>
              <a:lstStyle/>
              <a:p>
                <a:pPr algn="r"/>
                <a:r>
                  <a:rPr lang="en-US" sz="800" dirty="0" smtClean="0">
                    <a:solidFill>
                      <a:srgbClr val="000000"/>
                    </a:solidFill>
                    <a:cs typeface="Arial" panose="020B0604020202020204" pitchFamily="34" charset="0"/>
                  </a:rPr>
                  <a:t>0.25</a:t>
                </a:r>
                <a:endParaRPr lang="en-US" sz="800" dirty="0">
                  <a:solidFill>
                    <a:srgbClr val="000000"/>
                  </a:solidFill>
                  <a:cs typeface="Arial" panose="020B0604020202020204" pitchFamily="34" charset="0"/>
                </a:endParaRPr>
              </a:p>
            </p:txBody>
          </p:sp>
          <p:sp>
            <p:nvSpPr>
              <p:cNvPr id="132" name="TextBox 131"/>
              <p:cNvSpPr txBox="1"/>
              <p:nvPr/>
            </p:nvSpPr>
            <p:spPr>
              <a:xfrm>
                <a:off x="5462860" y="3450559"/>
                <a:ext cx="242374" cy="215444"/>
              </a:xfrm>
              <a:prstGeom prst="rect">
                <a:avLst/>
              </a:prstGeom>
              <a:noFill/>
            </p:spPr>
            <p:txBody>
              <a:bodyPr wrap="none" rtlCol="0" anchor="ctr" anchorCtr="0">
                <a:spAutoFit/>
              </a:bodyPr>
              <a:lstStyle/>
              <a:p>
                <a:pPr algn="r"/>
                <a:r>
                  <a:rPr lang="en-US" sz="800" dirty="0" smtClean="0">
                    <a:solidFill>
                      <a:srgbClr val="000000"/>
                    </a:solidFill>
                    <a:cs typeface="Arial" panose="020B0604020202020204" pitchFamily="34" charset="0"/>
                  </a:rPr>
                  <a:t>0</a:t>
                </a:r>
                <a:endParaRPr lang="en-US" sz="800" dirty="0">
                  <a:solidFill>
                    <a:srgbClr val="000000"/>
                  </a:solidFill>
                  <a:cs typeface="Arial" panose="020B0604020202020204" pitchFamily="34" charset="0"/>
                </a:endParaRPr>
              </a:p>
            </p:txBody>
          </p:sp>
          <p:grpSp>
            <p:nvGrpSpPr>
              <p:cNvPr id="133" name="Group 132"/>
              <p:cNvGrpSpPr/>
              <p:nvPr/>
            </p:nvGrpSpPr>
            <p:grpSpPr>
              <a:xfrm>
                <a:off x="5717467" y="3650658"/>
                <a:ext cx="1154270" cy="251950"/>
                <a:chOff x="1925611" y="3838445"/>
                <a:chExt cx="1154270" cy="251950"/>
              </a:xfrm>
            </p:grpSpPr>
            <p:sp>
              <p:nvSpPr>
                <p:cNvPr id="156" name="Line 12"/>
                <p:cNvSpPr>
                  <a:spLocks noChangeShapeType="1"/>
                </p:cNvSpPr>
                <p:nvPr/>
              </p:nvSpPr>
              <p:spPr bwMode="auto">
                <a:xfrm>
                  <a:off x="2592990" y="3838445"/>
                  <a:ext cx="0" cy="720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57" name="Line 13"/>
                <p:cNvSpPr>
                  <a:spLocks noChangeShapeType="1"/>
                </p:cNvSpPr>
                <p:nvPr/>
              </p:nvSpPr>
              <p:spPr bwMode="auto">
                <a:xfrm>
                  <a:off x="2405570" y="3838445"/>
                  <a:ext cx="0" cy="720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58" name="Line 14"/>
                <p:cNvSpPr>
                  <a:spLocks noChangeShapeType="1"/>
                </p:cNvSpPr>
                <p:nvPr/>
              </p:nvSpPr>
              <p:spPr bwMode="auto">
                <a:xfrm>
                  <a:off x="2771987" y="3838445"/>
                  <a:ext cx="0" cy="720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59" name="Line 17"/>
                <p:cNvSpPr>
                  <a:spLocks noChangeShapeType="1"/>
                </p:cNvSpPr>
                <p:nvPr/>
              </p:nvSpPr>
              <p:spPr bwMode="auto">
                <a:xfrm>
                  <a:off x="2956828" y="3838445"/>
                  <a:ext cx="0" cy="720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60" name="Line 19"/>
                <p:cNvSpPr>
                  <a:spLocks noChangeShapeType="1"/>
                </p:cNvSpPr>
                <p:nvPr/>
              </p:nvSpPr>
              <p:spPr bwMode="auto">
                <a:xfrm>
                  <a:off x="2221832" y="3838445"/>
                  <a:ext cx="0" cy="720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61" name="Line 21"/>
                <p:cNvSpPr>
                  <a:spLocks noChangeShapeType="1"/>
                </p:cNvSpPr>
                <p:nvPr/>
              </p:nvSpPr>
              <p:spPr bwMode="auto">
                <a:xfrm>
                  <a:off x="2043818" y="3838445"/>
                  <a:ext cx="0" cy="720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cs typeface="Arial" panose="020B0604020202020204" pitchFamily="34" charset="0"/>
                  </a:endParaRPr>
                </a:p>
              </p:txBody>
            </p:sp>
            <p:sp>
              <p:nvSpPr>
                <p:cNvPr id="162" name="TextBox 161"/>
                <p:cNvSpPr txBox="1"/>
                <p:nvPr/>
              </p:nvSpPr>
              <p:spPr>
                <a:xfrm>
                  <a:off x="1925611" y="3874951"/>
                  <a:ext cx="242375" cy="215444"/>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0</a:t>
                  </a:r>
                  <a:endParaRPr lang="en-US" sz="800" dirty="0">
                    <a:solidFill>
                      <a:srgbClr val="000000"/>
                    </a:solidFill>
                    <a:cs typeface="Arial" panose="020B0604020202020204" pitchFamily="34" charset="0"/>
                  </a:endParaRPr>
                </a:p>
              </p:txBody>
            </p:sp>
            <p:sp>
              <p:nvSpPr>
                <p:cNvPr id="163" name="TextBox 162"/>
                <p:cNvSpPr txBox="1"/>
                <p:nvPr/>
              </p:nvSpPr>
              <p:spPr>
                <a:xfrm>
                  <a:off x="2101774" y="3874951"/>
                  <a:ext cx="242374" cy="215444"/>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1</a:t>
                  </a:r>
                  <a:endParaRPr lang="en-US" sz="800" dirty="0">
                    <a:solidFill>
                      <a:srgbClr val="000000"/>
                    </a:solidFill>
                    <a:cs typeface="Arial" panose="020B0604020202020204" pitchFamily="34" charset="0"/>
                  </a:endParaRPr>
                </a:p>
              </p:txBody>
            </p:sp>
            <p:sp>
              <p:nvSpPr>
                <p:cNvPr id="164" name="TextBox 163"/>
                <p:cNvSpPr txBox="1"/>
                <p:nvPr/>
              </p:nvSpPr>
              <p:spPr>
                <a:xfrm>
                  <a:off x="2692728" y="3874951"/>
                  <a:ext cx="184731" cy="215444"/>
                </a:xfrm>
                <a:prstGeom prst="rect">
                  <a:avLst/>
                </a:prstGeom>
                <a:noFill/>
              </p:spPr>
              <p:txBody>
                <a:bodyPr wrap="none" rtlCol="0" anchor="t" anchorCtr="0">
                  <a:spAutoFit/>
                </a:bodyPr>
                <a:lstStyle/>
                <a:p>
                  <a:pPr algn="ctr"/>
                  <a:endParaRPr lang="en-US" sz="800" dirty="0">
                    <a:solidFill>
                      <a:srgbClr val="000000"/>
                    </a:solidFill>
                    <a:cs typeface="Arial" panose="020B0604020202020204" pitchFamily="34" charset="0"/>
                  </a:endParaRPr>
                </a:p>
              </p:txBody>
            </p:sp>
            <p:sp>
              <p:nvSpPr>
                <p:cNvPr id="165" name="TextBox 164"/>
                <p:cNvSpPr txBox="1"/>
                <p:nvPr/>
              </p:nvSpPr>
              <p:spPr>
                <a:xfrm>
                  <a:off x="2282088" y="3874951"/>
                  <a:ext cx="242374" cy="215444"/>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2</a:t>
                  </a:r>
                  <a:endParaRPr lang="en-US" sz="800" dirty="0">
                    <a:solidFill>
                      <a:srgbClr val="000000"/>
                    </a:solidFill>
                    <a:cs typeface="Arial" panose="020B0604020202020204" pitchFamily="34" charset="0"/>
                  </a:endParaRPr>
                </a:p>
              </p:txBody>
            </p:sp>
            <p:sp>
              <p:nvSpPr>
                <p:cNvPr id="166" name="TextBox 165"/>
                <p:cNvSpPr txBox="1"/>
                <p:nvPr/>
              </p:nvSpPr>
              <p:spPr>
                <a:xfrm>
                  <a:off x="2475325" y="3874951"/>
                  <a:ext cx="242374" cy="215444"/>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3</a:t>
                  </a:r>
                  <a:endParaRPr lang="en-US" sz="800" dirty="0">
                    <a:solidFill>
                      <a:srgbClr val="000000"/>
                    </a:solidFill>
                    <a:cs typeface="Arial" panose="020B0604020202020204" pitchFamily="34" charset="0"/>
                  </a:endParaRPr>
                </a:p>
              </p:txBody>
            </p:sp>
            <p:sp>
              <p:nvSpPr>
                <p:cNvPr id="167" name="TextBox 166"/>
                <p:cNvSpPr txBox="1"/>
                <p:nvPr/>
              </p:nvSpPr>
              <p:spPr>
                <a:xfrm>
                  <a:off x="2649924" y="3874951"/>
                  <a:ext cx="242374" cy="215444"/>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4</a:t>
                  </a:r>
                  <a:endParaRPr lang="en-US" sz="800" dirty="0">
                    <a:solidFill>
                      <a:srgbClr val="000000"/>
                    </a:solidFill>
                    <a:cs typeface="Arial" panose="020B0604020202020204" pitchFamily="34" charset="0"/>
                  </a:endParaRPr>
                </a:p>
              </p:txBody>
            </p:sp>
            <p:sp>
              <p:nvSpPr>
                <p:cNvPr id="168" name="TextBox 167"/>
                <p:cNvSpPr txBox="1"/>
                <p:nvPr/>
              </p:nvSpPr>
              <p:spPr>
                <a:xfrm>
                  <a:off x="2837507" y="3874951"/>
                  <a:ext cx="242374" cy="215444"/>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5</a:t>
                  </a:r>
                  <a:endParaRPr lang="en-US" sz="800" dirty="0">
                    <a:solidFill>
                      <a:srgbClr val="000000"/>
                    </a:solidFill>
                    <a:cs typeface="Arial" panose="020B0604020202020204" pitchFamily="34" charset="0"/>
                  </a:endParaRPr>
                </a:p>
              </p:txBody>
            </p:sp>
          </p:grpSp>
          <p:sp>
            <p:nvSpPr>
              <p:cNvPr id="134" name="Line 12"/>
              <p:cNvSpPr>
                <a:spLocks noChangeShapeType="1"/>
              </p:cNvSpPr>
              <p:nvPr/>
            </p:nvSpPr>
            <p:spPr bwMode="auto">
              <a:xfrm>
                <a:off x="7476675" y="3650658"/>
                <a:ext cx="0" cy="720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35" name="Line 13"/>
              <p:cNvSpPr>
                <a:spLocks noChangeShapeType="1"/>
              </p:cNvSpPr>
              <p:nvPr/>
            </p:nvSpPr>
            <p:spPr bwMode="auto">
              <a:xfrm>
                <a:off x="7289255" y="3650658"/>
                <a:ext cx="0" cy="720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36" name="Line 14"/>
              <p:cNvSpPr>
                <a:spLocks noChangeShapeType="1"/>
              </p:cNvSpPr>
              <p:nvPr/>
            </p:nvSpPr>
            <p:spPr bwMode="auto">
              <a:xfrm>
                <a:off x="7655672" y="3650658"/>
                <a:ext cx="0" cy="720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37" name="Line 19"/>
              <p:cNvSpPr>
                <a:spLocks noChangeShapeType="1"/>
              </p:cNvSpPr>
              <p:nvPr/>
            </p:nvSpPr>
            <p:spPr bwMode="auto">
              <a:xfrm>
                <a:off x="7105517" y="3650658"/>
                <a:ext cx="0" cy="720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38" name="Line 21"/>
              <p:cNvSpPr>
                <a:spLocks noChangeShapeType="1"/>
              </p:cNvSpPr>
              <p:nvPr/>
            </p:nvSpPr>
            <p:spPr bwMode="auto">
              <a:xfrm>
                <a:off x="6927503" y="3650658"/>
                <a:ext cx="0" cy="720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cs typeface="Arial" panose="020B0604020202020204" pitchFamily="34" charset="0"/>
                </a:endParaRPr>
              </a:p>
            </p:txBody>
          </p:sp>
          <p:sp>
            <p:nvSpPr>
              <p:cNvPr id="139" name="TextBox 138"/>
              <p:cNvSpPr txBox="1"/>
              <p:nvPr/>
            </p:nvSpPr>
            <p:spPr>
              <a:xfrm>
                <a:off x="6809296" y="3687164"/>
                <a:ext cx="242375" cy="215444"/>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6</a:t>
                </a:r>
                <a:endParaRPr lang="en-US" sz="800" dirty="0">
                  <a:solidFill>
                    <a:srgbClr val="000000"/>
                  </a:solidFill>
                  <a:cs typeface="Arial" panose="020B0604020202020204" pitchFamily="34" charset="0"/>
                </a:endParaRPr>
              </a:p>
            </p:txBody>
          </p:sp>
          <p:sp>
            <p:nvSpPr>
              <p:cNvPr id="140" name="TextBox 139"/>
              <p:cNvSpPr txBox="1"/>
              <p:nvPr/>
            </p:nvSpPr>
            <p:spPr>
              <a:xfrm>
                <a:off x="6985459" y="3687164"/>
                <a:ext cx="242374" cy="215444"/>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7</a:t>
                </a:r>
                <a:endParaRPr lang="en-US" sz="800" dirty="0">
                  <a:solidFill>
                    <a:srgbClr val="000000"/>
                  </a:solidFill>
                  <a:cs typeface="Arial" panose="020B0604020202020204" pitchFamily="34" charset="0"/>
                </a:endParaRPr>
              </a:p>
            </p:txBody>
          </p:sp>
          <p:sp>
            <p:nvSpPr>
              <p:cNvPr id="141" name="TextBox 140"/>
              <p:cNvSpPr txBox="1"/>
              <p:nvPr/>
            </p:nvSpPr>
            <p:spPr>
              <a:xfrm>
                <a:off x="7576413" y="3687164"/>
                <a:ext cx="184731" cy="215444"/>
              </a:xfrm>
              <a:prstGeom prst="rect">
                <a:avLst/>
              </a:prstGeom>
              <a:noFill/>
            </p:spPr>
            <p:txBody>
              <a:bodyPr wrap="none" rtlCol="0" anchor="t" anchorCtr="0">
                <a:spAutoFit/>
              </a:bodyPr>
              <a:lstStyle/>
              <a:p>
                <a:pPr algn="ctr"/>
                <a:endParaRPr lang="en-US" sz="800" dirty="0">
                  <a:solidFill>
                    <a:srgbClr val="000000"/>
                  </a:solidFill>
                  <a:cs typeface="Arial" panose="020B0604020202020204" pitchFamily="34" charset="0"/>
                </a:endParaRPr>
              </a:p>
            </p:txBody>
          </p:sp>
          <p:sp>
            <p:nvSpPr>
              <p:cNvPr id="142" name="TextBox 141"/>
              <p:cNvSpPr txBox="1"/>
              <p:nvPr/>
            </p:nvSpPr>
            <p:spPr>
              <a:xfrm>
                <a:off x="7165773" y="3687164"/>
                <a:ext cx="242374" cy="215444"/>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8</a:t>
                </a:r>
                <a:endParaRPr lang="en-US" sz="800" dirty="0">
                  <a:solidFill>
                    <a:srgbClr val="000000"/>
                  </a:solidFill>
                  <a:cs typeface="Arial" panose="020B0604020202020204" pitchFamily="34" charset="0"/>
                </a:endParaRPr>
              </a:p>
            </p:txBody>
          </p:sp>
          <p:sp>
            <p:nvSpPr>
              <p:cNvPr id="143" name="TextBox 142"/>
              <p:cNvSpPr txBox="1"/>
              <p:nvPr/>
            </p:nvSpPr>
            <p:spPr>
              <a:xfrm>
                <a:off x="7359010" y="3687164"/>
                <a:ext cx="242374" cy="215444"/>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9</a:t>
                </a:r>
                <a:endParaRPr lang="en-US" sz="800" dirty="0">
                  <a:solidFill>
                    <a:srgbClr val="000000"/>
                  </a:solidFill>
                  <a:cs typeface="Arial" panose="020B0604020202020204" pitchFamily="34" charset="0"/>
                </a:endParaRPr>
              </a:p>
            </p:txBody>
          </p:sp>
          <p:sp>
            <p:nvSpPr>
              <p:cNvPr id="144" name="TextBox 143"/>
              <p:cNvSpPr txBox="1"/>
              <p:nvPr/>
            </p:nvSpPr>
            <p:spPr>
              <a:xfrm>
                <a:off x="7504755" y="3687164"/>
                <a:ext cx="300083" cy="215444"/>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10</a:t>
                </a:r>
                <a:endParaRPr lang="en-US" sz="800" dirty="0">
                  <a:solidFill>
                    <a:srgbClr val="000000"/>
                  </a:solidFill>
                  <a:cs typeface="Arial" panose="020B0604020202020204" pitchFamily="34" charset="0"/>
                </a:endParaRPr>
              </a:p>
            </p:txBody>
          </p:sp>
          <p:grpSp>
            <p:nvGrpSpPr>
              <p:cNvPr id="145" name="Group 144"/>
              <p:cNvGrpSpPr/>
              <p:nvPr/>
            </p:nvGrpSpPr>
            <p:grpSpPr>
              <a:xfrm>
                <a:off x="7692338" y="3650658"/>
                <a:ext cx="300083" cy="251950"/>
                <a:chOff x="3900482" y="3838445"/>
                <a:chExt cx="300083" cy="251950"/>
              </a:xfrm>
            </p:grpSpPr>
            <p:sp>
              <p:nvSpPr>
                <p:cNvPr id="154" name="Line 17"/>
                <p:cNvSpPr>
                  <a:spLocks noChangeShapeType="1"/>
                </p:cNvSpPr>
                <p:nvPr/>
              </p:nvSpPr>
              <p:spPr bwMode="auto">
                <a:xfrm>
                  <a:off x="4048657" y="3838445"/>
                  <a:ext cx="0" cy="720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55" name="TextBox 154"/>
                <p:cNvSpPr txBox="1"/>
                <p:nvPr/>
              </p:nvSpPr>
              <p:spPr>
                <a:xfrm>
                  <a:off x="3900482" y="3874951"/>
                  <a:ext cx="300083" cy="215444"/>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11</a:t>
                  </a:r>
                  <a:endParaRPr lang="en-US" sz="800" dirty="0">
                    <a:solidFill>
                      <a:srgbClr val="000000"/>
                    </a:solidFill>
                    <a:cs typeface="Arial" panose="020B0604020202020204" pitchFamily="34" charset="0"/>
                  </a:endParaRPr>
                </a:p>
              </p:txBody>
            </p:sp>
          </p:grpSp>
          <p:grpSp>
            <p:nvGrpSpPr>
              <p:cNvPr id="146" name="Group 145"/>
              <p:cNvGrpSpPr/>
              <p:nvPr/>
            </p:nvGrpSpPr>
            <p:grpSpPr>
              <a:xfrm>
                <a:off x="7863788" y="3650367"/>
                <a:ext cx="300083" cy="251950"/>
                <a:chOff x="3900482" y="3838445"/>
                <a:chExt cx="300083" cy="251950"/>
              </a:xfrm>
            </p:grpSpPr>
            <p:sp>
              <p:nvSpPr>
                <p:cNvPr id="152" name="Line 17"/>
                <p:cNvSpPr>
                  <a:spLocks noChangeShapeType="1"/>
                </p:cNvSpPr>
                <p:nvPr/>
              </p:nvSpPr>
              <p:spPr bwMode="auto">
                <a:xfrm>
                  <a:off x="4048657" y="3838445"/>
                  <a:ext cx="0" cy="720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53" name="TextBox 152"/>
                <p:cNvSpPr txBox="1"/>
                <p:nvPr/>
              </p:nvSpPr>
              <p:spPr>
                <a:xfrm>
                  <a:off x="3900482" y="3874951"/>
                  <a:ext cx="300083" cy="215444"/>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12</a:t>
                  </a:r>
                  <a:endParaRPr lang="en-US" sz="800" dirty="0">
                    <a:solidFill>
                      <a:srgbClr val="000000"/>
                    </a:solidFill>
                    <a:cs typeface="Arial" panose="020B0604020202020204" pitchFamily="34" charset="0"/>
                  </a:endParaRPr>
                </a:p>
              </p:txBody>
            </p:sp>
          </p:grpSp>
          <p:cxnSp>
            <p:nvCxnSpPr>
              <p:cNvPr id="147" name="Straight Connector 146"/>
              <p:cNvCxnSpPr>
                <a:stCxn id="130" idx="3"/>
              </p:cNvCxnSpPr>
              <p:nvPr/>
            </p:nvCxnSpPr>
            <p:spPr>
              <a:xfrm>
                <a:off x="5705232" y="2793165"/>
                <a:ext cx="2287189" cy="671"/>
              </a:xfrm>
              <a:prstGeom prst="line">
                <a:avLst/>
              </a:prstGeom>
              <a:ln w="19050">
                <a:solidFill>
                  <a:srgbClr val="000304"/>
                </a:solidFill>
                <a:prstDash val="sysDash"/>
              </a:ln>
            </p:spPr>
            <p:style>
              <a:lnRef idx="1">
                <a:schemeClr val="accent1"/>
              </a:lnRef>
              <a:fillRef idx="0">
                <a:schemeClr val="accent1"/>
              </a:fillRef>
              <a:effectRef idx="0">
                <a:schemeClr val="accent1"/>
              </a:effectRef>
              <a:fontRef idx="minor">
                <a:schemeClr val="tx1"/>
              </a:fontRef>
            </p:style>
          </p:cxnSp>
          <p:grpSp>
            <p:nvGrpSpPr>
              <p:cNvPr id="148" name="Group 147"/>
              <p:cNvGrpSpPr/>
              <p:nvPr/>
            </p:nvGrpSpPr>
            <p:grpSpPr>
              <a:xfrm>
                <a:off x="7381189" y="2060416"/>
                <a:ext cx="63676" cy="63676"/>
                <a:chOff x="3589333" y="2245326"/>
                <a:chExt cx="63676" cy="63676"/>
              </a:xfrm>
            </p:grpSpPr>
            <p:sp>
              <p:nvSpPr>
                <p:cNvPr id="150" name="Line 3"/>
                <p:cNvSpPr>
                  <a:spLocks noChangeShapeType="1"/>
                </p:cNvSpPr>
                <p:nvPr/>
              </p:nvSpPr>
              <p:spPr bwMode="auto">
                <a:xfrm>
                  <a:off x="3621171" y="2245326"/>
                  <a:ext cx="0" cy="6367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1" name="Line 3"/>
                <p:cNvSpPr>
                  <a:spLocks noChangeShapeType="1"/>
                </p:cNvSpPr>
                <p:nvPr/>
              </p:nvSpPr>
              <p:spPr bwMode="auto">
                <a:xfrm rot="5400000">
                  <a:off x="3621171" y="2245326"/>
                  <a:ext cx="0" cy="6367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149" name="TextBox 148"/>
              <p:cNvSpPr txBox="1"/>
              <p:nvPr/>
            </p:nvSpPr>
            <p:spPr>
              <a:xfrm>
                <a:off x="7388506" y="1984532"/>
                <a:ext cx="631904" cy="215444"/>
              </a:xfrm>
              <a:prstGeom prst="rect">
                <a:avLst/>
              </a:prstGeom>
              <a:noFill/>
            </p:spPr>
            <p:txBody>
              <a:bodyPr wrap="none" rtlCol="0">
                <a:spAutoFit/>
              </a:bodyPr>
              <a:lstStyle/>
              <a:p>
                <a:r>
                  <a:rPr lang="en-US" sz="800" dirty="0" smtClean="0"/>
                  <a:t>Censored</a:t>
                </a:r>
                <a:endParaRPr lang="en-US" sz="800" dirty="0"/>
              </a:p>
            </p:txBody>
          </p:sp>
        </p:grpSp>
      </p:grpSp>
      <p:grpSp>
        <p:nvGrpSpPr>
          <p:cNvPr id="219" name="Group 218"/>
          <p:cNvGrpSpPr/>
          <p:nvPr/>
        </p:nvGrpSpPr>
        <p:grpSpPr>
          <a:xfrm>
            <a:off x="2046798" y="4429045"/>
            <a:ext cx="2153767" cy="780691"/>
            <a:chOff x="3754438" y="3114675"/>
            <a:chExt cx="1628775" cy="628650"/>
          </a:xfrm>
        </p:grpSpPr>
        <p:sp>
          <p:nvSpPr>
            <p:cNvPr id="220" name="Line 6"/>
            <p:cNvSpPr>
              <a:spLocks noChangeShapeType="1"/>
            </p:cNvSpPr>
            <p:nvPr/>
          </p:nvSpPr>
          <p:spPr bwMode="auto">
            <a:xfrm>
              <a:off x="4964113" y="3667125"/>
              <a:ext cx="0" cy="47625"/>
            </a:xfrm>
            <a:prstGeom prst="line">
              <a:avLst/>
            </a:prstGeom>
            <a:noFill/>
            <a:ln w="19050">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1" name="Line 7"/>
            <p:cNvSpPr>
              <a:spLocks noChangeShapeType="1"/>
            </p:cNvSpPr>
            <p:nvPr/>
          </p:nvSpPr>
          <p:spPr bwMode="auto">
            <a:xfrm>
              <a:off x="5097463" y="3667125"/>
              <a:ext cx="0" cy="47625"/>
            </a:xfrm>
            <a:prstGeom prst="line">
              <a:avLst/>
            </a:prstGeom>
            <a:noFill/>
            <a:ln w="19050">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2" name="Line 8"/>
            <p:cNvSpPr>
              <a:spLocks noChangeShapeType="1"/>
            </p:cNvSpPr>
            <p:nvPr/>
          </p:nvSpPr>
          <p:spPr bwMode="auto">
            <a:xfrm>
              <a:off x="4392613" y="3467100"/>
              <a:ext cx="0" cy="57150"/>
            </a:xfrm>
            <a:prstGeom prst="line">
              <a:avLst/>
            </a:prstGeom>
            <a:noFill/>
            <a:ln w="19050">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3" name="Line 9"/>
            <p:cNvSpPr>
              <a:spLocks noChangeShapeType="1"/>
            </p:cNvSpPr>
            <p:nvPr/>
          </p:nvSpPr>
          <p:spPr bwMode="auto">
            <a:xfrm>
              <a:off x="4459288" y="3467100"/>
              <a:ext cx="0" cy="57150"/>
            </a:xfrm>
            <a:prstGeom prst="line">
              <a:avLst/>
            </a:prstGeom>
            <a:noFill/>
            <a:ln w="19050">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4" name="Line 10"/>
            <p:cNvSpPr>
              <a:spLocks noChangeShapeType="1"/>
            </p:cNvSpPr>
            <p:nvPr/>
          </p:nvSpPr>
          <p:spPr bwMode="auto">
            <a:xfrm>
              <a:off x="3859213" y="3114675"/>
              <a:ext cx="0" cy="57150"/>
            </a:xfrm>
            <a:prstGeom prst="line">
              <a:avLst/>
            </a:prstGeom>
            <a:noFill/>
            <a:ln w="19050">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5" name="Line 11"/>
            <p:cNvSpPr>
              <a:spLocks noChangeShapeType="1"/>
            </p:cNvSpPr>
            <p:nvPr/>
          </p:nvSpPr>
          <p:spPr bwMode="auto">
            <a:xfrm>
              <a:off x="4697413" y="3590925"/>
              <a:ext cx="0" cy="47625"/>
            </a:xfrm>
            <a:prstGeom prst="line">
              <a:avLst/>
            </a:prstGeom>
            <a:noFill/>
            <a:ln w="19050">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6" name="Freeform 12"/>
            <p:cNvSpPr>
              <a:spLocks/>
            </p:cNvSpPr>
            <p:nvPr/>
          </p:nvSpPr>
          <p:spPr bwMode="auto">
            <a:xfrm>
              <a:off x="3754438" y="3133725"/>
              <a:ext cx="1628775" cy="609600"/>
            </a:xfrm>
            <a:custGeom>
              <a:avLst/>
              <a:gdLst>
                <a:gd name="T0" fmla="*/ 171 w 171"/>
                <a:gd name="T1" fmla="*/ 64 h 64"/>
                <a:gd name="T2" fmla="*/ 146 w 171"/>
                <a:gd name="T3" fmla="*/ 64 h 64"/>
                <a:gd name="T4" fmla="*/ 146 w 171"/>
                <a:gd name="T5" fmla="*/ 59 h 64"/>
                <a:gd name="T6" fmla="*/ 120 w 171"/>
                <a:gd name="T7" fmla="*/ 59 h 64"/>
                <a:gd name="T8" fmla="*/ 120 w 171"/>
                <a:gd name="T9" fmla="*/ 55 h 64"/>
                <a:gd name="T10" fmla="*/ 106 w 171"/>
                <a:gd name="T11" fmla="*/ 55 h 64"/>
                <a:gd name="T12" fmla="*/ 106 w 171"/>
                <a:gd name="T13" fmla="*/ 51 h 64"/>
                <a:gd name="T14" fmla="*/ 97 w 171"/>
                <a:gd name="T15" fmla="*/ 51 h 64"/>
                <a:gd name="T16" fmla="*/ 97 w 171"/>
                <a:gd name="T17" fmla="*/ 46 h 64"/>
                <a:gd name="T18" fmla="*/ 89 w 171"/>
                <a:gd name="T19" fmla="*/ 46 h 64"/>
                <a:gd name="T20" fmla="*/ 89 w 171"/>
                <a:gd name="T21" fmla="*/ 43 h 64"/>
                <a:gd name="T22" fmla="*/ 82 w 171"/>
                <a:gd name="T23" fmla="*/ 43 h 64"/>
                <a:gd name="T24" fmla="*/ 82 w 171"/>
                <a:gd name="T25" fmla="*/ 39 h 64"/>
                <a:gd name="T26" fmla="*/ 65 w 171"/>
                <a:gd name="T27" fmla="*/ 39 h 64"/>
                <a:gd name="T28" fmla="*/ 65 w 171"/>
                <a:gd name="T29" fmla="*/ 35 h 64"/>
                <a:gd name="T30" fmla="*/ 63 w 171"/>
                <a:gd name="T31" fmla="*/ 35 h 64"/>
                <a:gd name="T32" fmla="*/ 63 w 171"/>
                <a:gd name="T33" fmla="*/ 28 h 64"/>
                <a:gd name="T34" fmla="*/ 40 w 171"/>
                <a:gd name="T35" fmla="*/ 28 h 64"/>
                <a:gd name="T36" fmla="*/ 40 w 171"/>
                <a:gd name="T37" fmla="*/ 24 h 64"/>
                <a:gd name="T38" fmla="*/ 31 w 171"/>
                <a:gd name="T39" fmla="*/ 24 h 64"/>
                <a:gd name="T40" fmla="*/ 31 w 171"/>
                <a:gd name="T41" fmla="*/ 21 h 64"/>
                <a:gd name="T42" fmla="*/ 29 w 171"/>
                <a:gd name="T43" fmla="*/ 21 h 64"/>
                <a:gd name="T44" fmla="*/ 29 w 171"/>
                <a:gd name="T45" fmla="*/ 18 h 64"/>
                <a:gd name="T46" fmla="*/ 27 w 171"/>
                <a:gd name="T47" fmla="*/ 18 h 64"/>
                <a:gd name="T48" fmla="*/ 27 w 171"/>
                <a:gd name="T49" fmla="*/ 14 h 64"/>
                <a:gd name="T50" fmla="*/ 24 w 171"/>
                <a:gd name="T51" fmla="*/ 14 h 64"/>
                <a:gd name="T52" fmla="*/ 24 w 171"/>
                <a:gd name="T53" fmla="*/ 8 h 64"/>
                <a:gd name="T54" fmla="*/ 21 w 171"/>
                <a:gd name="T55" fmla="*/ 8 h 64"/>
                <a:gd name="T56" fmla="*/ 21 w 171"/>
                <a:gd name="T57" fmla="*/ 4 h 64"/>
                <a:gd name="T58" fmla="*/ 17 w 171"/>
                <a:gd name="T59" fmla="*/ 4 h 64"/>
                <a:gd name="T60" fmla="*/ 17 w 171"/>
                <a:gd name="T61" fmla="*/ 0 h 64"/>
                <a:gd name="T62" fmla="*/ 0 w 171"/>
                <a:gd name="T6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 h="64">
                  <a:moveTo>
                    <a:pt x="171" y="64"/>
                  </a:moveTo>
                  <a:lnTo>
                    <a:pt x="146" y="64"/>
                  </a:lnTo>
                  <a:lnTo>
                    <a:pt x="146" y="59"/>
                  </a:lnTo>
                  <a:lnTo>
                    <a:pt x="120" y="59"/>
                  </a:lnTo>
                  <a:lnTo>
                    <a:pt x="120" y="55"/>
                  </a:lnTo>
                  <a:lnTo>
                    <a:pt x="106" y="55"/>
                  </a:lnTo>
                  <a:lnTo>
                    <a:pt x="106" y="51"/>
                  </a:lnTo>
                  <a:lnTo>
                    <a:pt x="97" y="51"/>
                  </a:lnTo>
                  <a:lnTo>
                    <a:pt x="97" y="46"/>
                  </a:lnTo>
                  <a:lnTo>
                    <a:pt x="89" y="46"/>
                  </a:lnTo>
                  <a:lnTo>
                    <a:pt x="89" y="43"/>
                  </a:lnTo>
                  <a:lnTo>
                    <a:pt x="82" y="43"/>
                  </a:lnTo>
                  <a:lnTo>
                    <a:pt x="82" y="39"/>
                  </a:lnTo>
                  <a:lnTo>
                    <a:pt x="65" y="39"/>
                  </a:lnTo>
                  <a:lnTo>
                    <a:pt x="65" y="35"/>
                  </a:lnTo>
                  <a:lnTo>
                    <a:pt x="63" y="35"/>
                  </a:lnTo>
                  <a:lnTo>
                    <a:pt x="63" y="28"/>
                  </a:lnTo>
                  <a:lnTo>
                    <a:pt x="40" y="28"/>
                  </a:lnTo>
                  <a:lnTo>
                    <a:pt x="40" y="24"/>
                  </a:lnTo>
                  <a:lnTo>
                    <a:pt x="31" y="24"/>
                  </a:lnTo>
                  <a:lnTo>
                    <a:pt x="31" y="21"/>
                  </a:lnTo>
                  <a:lnTo>
                    <a:pt x="29" y="21"/>
                  </a:lnTo>
                  <a:lnTo>
                    <a:pt x="29" y="18"/>
                  </a:lnTo>
                  <a:lnTo>
                    <a:pt x="27" y="18"/>
                  </a:lnTo>
                  <a:lnTo>
                    <a:pt x="27" y="14"/>
                  </a:lnTo>
                  <a:lnTo>
                    <a:pt x="24" y="14"/>
                  </a:lnTo>
                  <a:lnTo>
                    <a:pt x="24" y="8"/>
                  </a:lnTo>
                  <a:lnTo>
                    <a:pt x="21" y="8"/>
                  </a:lnTo>
                  <a:lnTo>
                    <a:pt x="21" y="4"/>
                  </a:lnTo>
                  <a:lnTo>
                    <a:pt x="17" y="4"/>
                  </a:lnTo>
                  <a:lnTo>
                    <a:pt x="17" y="0"/>
                  </a:lnTo>
                  <a:lnTo>
                    <a:pt x="0" y="0"/>
                  </a:lnTo>
                </a:path>
              </a:pathLst>
            </a:custGeom>
            <a:noFill/>
            <a:ln w="19050">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27" name="Group 226"/>
          <p:cNvGrpSpPr/>
          <p:nvPr/>
        </p:nvGrpSpPr>
        <p:grpSpPr>
          <a:xfrm>
            <a:off x="5833280" y="4440979"/>
            <a:ext cx="2159141" cy="1527253"/>
            <a:chOff x="3762375" y="2841625"/>
            <a:chExt cx="1609725" cy="1171575"/>
          </a:xfrm>
        </p:grpSpPr>
        <p:sp>
          <p:nvSpPr>
            <p:cNvPr id="228" name="Line 13"/>
            <p:cNvSpPr>
              <a:spLocks noChangeShapeType="1"/>
            </p:cNvSpPr>
            <p:nvPr/>
          </p:nvSpPr>
          <p:spPr bwMode="auto">
            <a:xfrm>
              <a:off x="4733925" y="3517900"/>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9" name="Freeform 14"/>
            <p:cNvSpPr>
              <a:spLocks/>
            </p:cNvSpPr>
            <p:nvPr/>
          </p:nvSpPr>
          <p:spPr bwMode="auto">
            <a:xfrm>
              <a:off x="3762375" y="2841625"/>
              <a:ext cx="1609725" cy="1171575"/>
            </a:xfrm>
            <a:custGeom>
              <a:avLst/>
              <a:gdLst>
                <a:gd name="T0" fmla="*/ 169 w 169"/>
                <a:gd name="T1" fmla="*/ 123 h 123"/>
                <a:gd name="T2" fmla="*/ 169 w 169"/>
                <a:gd name="T3" fmla="*/ 107 h 123"/>
                <a:gd name="T4" fmla="*/ 161 w 169"/>
                <a:gd name="T5" fmla="*/ 107 h 123"/>
                <a:gd name="T6" fmla="*/ 161 w 169"/>
                <a:gd name="T7" fmla="*/ 91 h 123"/>
                <a:gd name="T8" fmla="*/ 135 w 169"/>
                <a:gd name="T9" fmla="*/ 91 h 123"/>
                <a:gd name="T10" fmla="*/ 135 w 169"/>
                <a:gd name="T11" fmla="*/ 74 h 123"/>
                <a:gd name="T12" fmla="*/ 85 w 169"/>
                <a:gd name="T13" fmla="*/ 74 h 123"/>
                <a:gd name="T14" fmla="*/ 85 w 169"/>
                <a:gd name="T15" fmla="*/ 62 h 123"/>
                <a:gd name="T16" fmla="*/ 70 w 169"/>
                <a:gd name="T17" fmla="*/ 62 h 123"/>
                <a:gd name="T18" fmla="*/ 70 w 169"/>
                <a:gd name="T19" fmla="*/ 49 h 123"/>
                <a:gd name="T20" fmla="*/ 64 w 169"/>
                <a:gd name="T21" fmla="*/ 49 h 123"/>
                <a:gd name="T22" fmla="*/ 64 w 169"/>
                <a:gd name="T23" fmla="*/ 37 h 123"/>
                <a:gd name="T24" fmla="*/ 46 w 169"/>
                <a:gd name="T25" fmla="*/ 37 h 123"/>
                <a:gd name="T26" fmla="*/ 46 w 169"/>
                <a:gd name="T27" fmla="*/ 25 h 123"/>
                <a:gd name="T28" fmla="*/ 26 w 169"/>
                <a:gd name="T29" fmla="*/ 25 h 123"/>
                <a:gd name="T30" fmla="*/ 26 w 169"/>
                <a:gd name="T31" fmla="*/ 12 h 123"/>
                <a:gd name="T32" fmla="*/ 14 w 169"/>
                <a:gd name="T33" fmla="*/ 12 h 123"/>
                <a:gd name="T34" fmla="*/ 14 w 169"/>
                <a:gd name="T35" fmla="*/ 0 h 123"/>
                <a:gd name="T36" fmla="*/ 0 w 169"/>
                <a:gd name="T3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9" h="123">
                  <a:moveTo>
                    <a:pt x="169" y="123"/>
                  </a:moveTo>
                  <a:lnTo>
                    <a:pt x="169" y="107"/>
                  </a:lnTo>
                  <a:lnTo>
                    <a:pt x="161" y="107"/>
                  </a:lnTo>
                  <a:lnTo>
                    <a:pt x="161" y="91"/>
                  </a:lnTo>
                  <a:lnTo>
                    <a:pt x="135" y="91"/>
                  </a:lnTo>
                  <a:lnTo>
                    <a:pt x="135" y="74"/>
                  </a:lnTo>
                  <a:lnTo>
                    <a:pt x="85" y="74"/>
                  </a:lnTo>
                  <a:lnTo>
                    <a:pt x="85" y="62"/>
                  </a:lnTo>
                  <a:lnTo>
                    <a:pt x="70" y="62"/>
                  </a:lnTo>
                  <a:lnTo>
                    <a:pt x="70" y="49"/>
                  </a:lnTo>
                  <a:lnTo>
                    <a:pt x="64" y="49"/>
                  </a:lnTo>
                  <a:lnTo>
                    <a:pt x="64" y="37"/>
                  </a:lnTo>
                  <a:lnTo>
                    <a:pt x="46" y="37"/>
                  </a:lnTo>
                  <a:lnTo>
                    <a:pt x="46" y="25"/>
                  </a:lnTo>
                  <a:lnTo>
                    <a:pt x="26" y="25"/>
                  </a:lnTo>
                  <a:lnTo>
                    <a:pt x="26" y="12"/>
                  </a:lnTo>
                  <a:lnTo>
                    <a:pt x="14" y="12"/>
                  </a:lnTo>
                  <a:lnTo>
                    <a:pt x="14"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230" name="TextBox 229"/>
          <p:cNvSpPr txBox="1"/>
          <p:nvPr/>
        </p:nvSpPr>
        <p:spPr>
          <a:xfrm>
            <a:off x="3369856" y="2315787"/>
            <a:ext cx="1143262" cy="246221"/>
          </a:xfrm>
          <a:prstGeom prst="rect">
            <a:avLst/>
          </a:prstGeom>
          <a:noFill/>
        </p:spPr>
        <p:txBody>
          <a:bodyPr wrap="none" rtlCol="0">
            <a:spAutoFit/>
          </a:bodyPr>
          <a:lstStyle/>
          <a:p>
            <a:r>
              <a:rPr lang="en-US" sz="1000" b="1" dirty="0" smtClean="0"/>
              <a:t>PFS 2.7 months</a:t>
            </a:r>
            <a:endParaRPr lang="en-US" sz="1000" b="1" dirty="0"/>
          </a:p>
        </p:txBody>
      </p:sp>
      <p:sp>
        <p:nvSpPr>
          <p:cNvPr id="231" name="TextBox 230"/>
          <p:cNvSpPr txBox="1"/>
          <p:nvPr/>
        </p:nvSpPr>
        <p:spPr>
          <a:xfrm>
            <a:off x="3385848" y="4722233"/>
            <a:ext cx="1107996" cy="246221"/>
          </a:xfrm>
          <a:prstGeom prst="rect">
            <a:avLst/>
          </a:prstGeom>
          <a:noFill/>
        </p:spPr>
        <p:txBody>
          <a:bodyPr wrap="none" rtlCol="0">
            <a:spAutoFit/>
          </a:bodyPr>
          <a:lstStyle/>
          <a:p>
            <a:r>
              <a:rPr lang="en-US" sz="1000" b="1" dirty="0" smtClean="0"/>
              <a:t>PFS 10 months</a:t>
            </a:r>
            <a:endParaRPr lang="en-US" sz="1000" b="1" dirty="0"/>
          </a:p>
        </p:txBody>
      </p:sp>
      <p:sp>
        <p:nvSpPr>
          <p:cNvPr id="232" name="TextBox 231"/>
          <p:cNvSpPr txBox="1"/>
          <p:nvPr/>
        </p:nvSpPr>
        <p:spPr>
          <a:xfrm>
            <a:off x="7206558" y="2300005"/>
            <a:ext cx="1143262" cy="246221"/>
          </a:xfrm>
          <a:prstGeom prst="rect">
            <a:avLst/>
          </a:prstGeom>
          <a:noFill/>
        </p:spPr>
        <p:txBody>
          <a:bodyPr wrap="none" rtlCol="0">
            <a:spAutoFit/>
          </a:bodyPr>
          <a:lstStyle/>
          <a:p>
            <a:r>
              <a:rPr lang="en-US" sz="1000" b="1" dirty="0" smtClean="0"/>
              <a:t>PFS 3.4 months</a:t>
            </a:r>
            <a:endParaRPr lang="en-US" sz="1000" b="1" dirty="0"/>
          </a:p>
        </p:txBody>
      </p:sp>
      <p:sp>
        <p:nvSpPr>
          <p:cNvPr id="233" name="TextBox 232"/>
          <p:cNvSpPr txBox="1"/>
          <p:nvPr/>
        </p:nvSpPr>
        <p:spPr>
          <a:xfrm>
            <a:off x="7188955" y="4709956"/>
            <a:ext cx="1143262" cy="246221"/>
          </a:xfrm>
          <a:prstGeom prst="rect">
            <a:avLst/>
          </a:prstGeom>
          <a:noFill/>
        </p:spPr>
        <p:txBody>
          <a:bodyPr wrap="none" rtlCol="0">
            <a:spAutoFit/>
          </a:bodyPr>
          <a:lstStyle/>
          <a:p>
            <a:r>
              <a:rPr lang="en-US" sz="1000" b="1" dirty="0" smtClean="0"/>
              <a:t>PFS 5.4 months</a:t>
            </a:r>
            <a:endParaRPr lang="en-US" sz="1000" b="1" dirty="0"/>
          </a:p>
        </p:txBody>
      </p:sp>
    </p:spTree>
    <p:custDataLst>
      <p:tags r:id="rId1"/>
    </p:custDataLst>
    <p:extLst>
      <p:ext uri="{BB962C8B-B14F-4D97-AF65-F5344CB8AC3E}">
        <p14:creationId xmlns:p14="http://schemas.microsoft.com/office/powerpoint/2010/main" val="707001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1800" dirty="0" smtClean="0">
                <a:solidFill>
                  <a:schemeClr val="bg1"/>
                </a:solidFill>
              </a:rPr>
              <a:t>034: Preliminary data on systemic therapy in a multicenter cases series of perivascular epithelioid cell </a:t>
            </a:r>
            <a:r>
              <a:rPr lang="en-US" sz="1800" dirty="0" err="1" smtClean="0">
                <a:solidFill>
                  <a:schemeClr val="bg1"/>
                </a:solidFill>
              </a:rPr>
              <a:t>tumours</a:t>
            </a:r>
            <a:r>
              <a:rPr lang="en-US" sz="1800" dirty="0" smtClean="0">
                <a:solidFill>
                  <a:schemeClr val="bg1"/>
                </a:solidFill>
              </a:rPr>
              <a:t> (PECOMA) </a:t>
            </a:r>
            <a:br>
              <a:rPr lang="en-US" sz="1800" dirty="0" smtClean="0">
                <a:solidFill>
                  <a:schemeClr val="bg1"/>
                </a:solidFill>
              </a:rPr>
            </a:br>
            <a:r>
              <a:rPr lang="en-US" sz="1800" dirty="0" smtClean="0">
                <a:solidFill>
                  <a:schemeClr val="bg1"/>
                </a:solidFill>
              </a:rPr>
              <a:t>– </a:t>
            </a:r>
            <a:r>
              <a:rPr lang="en-US" sz="1800" dirty="0" err="1" smtClean="0">
                <a:solidFill>
                  <a:schemeClr val="bg1"/>
                </a:solidFill>
              </a:rPr>
              <a:t>Sanfilippo</a:t>
            </a:r>
            <a:r>
              <a:rPr lang="en-US" sz="1800" dirty="0" smtClean="0">
                <a:solidFill>
                  <a:schemeClr val="bg1"/>
                </a:solidFill>
              </a:rPr>
              <a:t> R, et al</a:t>
            </a:r>
            <a:endParaRPr lang="en-US" sz="1800" dirty="0">
              <a:solidFill>
                <a:schemeClr val="bg1"/>
              </a:solidFill>
            </a:endParaRPr>
          </a:p>
        </p:txBody>
      </p:sp>
      <p:sp>
        <p:nvSpPr>
          <p:cNvPr id="5123" name="Rectangle 3"/>
          <p:cNvSpPr>
            <a:spLocks noGrp="1" noChangeArrowheads="1"/>
          </p:cNvSpPr>
          <p:nvPr>
            <p:ph type="body" idx="1"/>
          </p:nvPr>
        </p:nvSpPr>
        <p:spPr/>
        <p:txBody>
          <a:bodyPr/>
          <a:lstStyle/>
          <a:p>
            <a:pPr marL="0" indent="0">
              <a:buNone/>
            </a:pPr>
            <a:r>
              <a:rPr lang="en-US" b="1" dirty="0" smtClean="0">
                <a:solidFill>
                  <a:schemeClr val="bg1"/>
                </a:solidFill>
              </a:rPr>
              <a:t>KEY RESULTS</a:t>
            </a:r>
          </a:p>
          <a:p>
            <a:pPr marL="0" indent="0">
              <a:spcBef>
                <a:spcPts val="25000"/>
              </a:spcBef>
              <a:buNone/>
            </a:pPr>
            <a:r>
              <a:rPr lang="en-US" b="1" dirty="0" smtClean="0">
                <a:solidFill>
                  <a:schemeClr val="bg1"/>
                </a:solidFill>
              </a:rPr>
              <a:t>CONCLUSION</a:t>
            </a:r>
          </a:p>
          <a:p>
            <a:r>
              <a:rPr lang="en-US" dirty="0" smtClean="0"/>
              <a:t>In patients with </a:t>
            </a:r>
            <a:r>
              <a:rPr lang="en-US" dirty="0"/>
              <a:t>perivascular epithelioid cell tumors, </a:t>
            </a:r>
            <a:r>
              <a:rPr lang="en-US" dirty="0" smtClean="0"/>
              <a:t>cytotoxic agents appear to have minimal activity, while </a:t>
            </a:r>
            <a:r>
              <a:rPr lang="en-US" dirty="0" err="1" smtClean="0"/>
              <a:t>mTOR</a:t>
            </a:r>
            <a:r>
              <a:rPr lang="en-US" dirty="0" smtClean="0"/>
              <a:t> inhibitors may provide better response and survival</a:t>
            </a:r>
          </a:p>
          <a:p>
            <a:endParaRPr lang="en-US" dirty="0"/>
          </a:p>
        </p:txBody>
      </p:sp>
      <p:sp>
        <p:nvSpPr>
          <p:cNvPr id="6" name="Text Box 4"/>
          <p:cNvSpPr txBox="1">
            <a:spLocks noChangeArrowheads="1"/>
          </p:cNvSpPr>
          <p:nvPr/>
        </p:nvSpPr>
        <p:spPr bwMode="auto">
          <a:xfrm>
            <a:off x="2848149" y="6474897"/>
            <a:ext cx="607518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US" sz="1200" dirty="0" err="1" smtClean="0">
                <a:solidFill>
                  <a:srgbClr val="000000"/>
                </a:solidFill>
              </a:rPr>
              <a:t>Sanfilippo</a:t>
            </a:r>
            <a:r>
              <a:rPr lang="en-US" sz="1200" dirty="0" smtClean="0">
                <a:solidFill>
                  <a:srgbClr val="000000"/>
                </a:solidFill>
              </a:rPr>
              <a:t> R et al. CTOS 2017 Annual Meeting, November 8–11, Maui, Hawaii; Paper 034</a:t>
            </a:r>
            <a:endParaRPr lang="en-US" sz="1200" dirty="0">
              <a:solidFill>
                <a:srgbClr val="000000"/>
              </a:solidFill>
            </a:endParaRPr>
          </a:p>
        </p:txBody>
      </p:sp>
      <p:sp>
        <p:nvSpPr>
          <p:cNvPr id="7" name="TextBox 6"/>
          <p:cNvSpPr txBox="1"/>
          <p:nvPr/>
        </p:nvSpPr>
        <p:spPr>
          <a:xfrm>
            <a:off x="6217472" y="1788335"/>
            <a:ext cx="1329210" cy="276999"/>
          </a:xfrm>
          <a:prstGeom prst="rect">
            <a:avLst/>
          </a:prstGeom>
          <a:noFill/>
        </p:spPr>
        <p:txBody>
          <a:bodyPr wrap="none" rtlCol="0">
            <a:spAutoFit/>
          </a:bodyPr>
          <a:lstStyle/>
          <a:p>
            <a:pPr algn="ctr"/>
            <a:r>
              <a:rPr lang="en-US" sz="1200" b="1" dirty="0" smtClean="0"/>
              <a:t>Overall survival</a:t>
            </a:r>
            <a:endParaRPr lang="en-US" sz="1200" b="1" dirty="0"/>
          </a:p>
        </p:txBody>
      </p:sp>
      <p:grpSp>
        <p:nvGrpSpPr>
          <p:cNvPr id="8" name="Group 7"/>
          <p:cNvGrpSpPr/>
          <p:nvPr/>
        </p:nvGrpSpPr>
        <p:grpSpPr>
          <a:xfrm>
            <a:off x="5044074" y="2044018"/>
            <a:ext cx="3702554" cy="2746908"/>
            <a:chOff x="1435362" y="1927605"/>
            <a:chExt cx="2914827" cy="2101460"/>
          </a:xfrm>
        </p:grpSpPr>
        <p:sp>
          <p:nvSpPr>
            <p:cNvPr id="9" name="Freeform 8"/>
            <p:cNvSpPr>
              <a:spLocks/>
            </p:cNvSpPr>
            <p:nvPr/>
          </p:nvSpPr>
          <p:spPr bwMode="auto">
            <a:xfrm>
              <a:off x="1899027" y="2023531"/>
              <a:ext cx="2342415" cy="162685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10" name="Line 6"/>
            <p:cNvSpPr>
              <a:spLocks noChangeShapeType="1"/>
            </p:cNvSpPr>
            <p:nvPr/>
          </p:nvSpPr>
          <p:spPr bwMode="auto">
            <a:xfrm>
              <a:off x="1844410" y="2023530"/>
              <a:ext cx="5461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11" name="Line 7"/>
            <p:cNvSpPr>
              <a:spLocks noChangeShapeType="1"/>
            </p:cNvSpPr>
            <p:nvPr/>
          </p:nvSpPr>
          <p:spPr bwMode="auto">
            <a:xfrm>
              <a:off x="1844410" y="2408253"/>
              <a:ext cx="5461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12" name="Line 8"/>
            <p:cNvSpPr>
              <a:spLocks noChangeShapeType="1"/>
            </p:cNvSpPr>
            <p:nvPr/>
          </p:nvSpPr>
          <p:spPr bwMode="auto">
            <a:xfrm>
              <a:off x="1844410" y="2793836"/>
              <a:ext cx="5461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13" name="Line 9"/>
            <p:cNvSpPr>
              <a:spLocks noChangeShapeType="1"/>
            </p:cNvSpPr>
            <p:nvPr/>
          </p:nvSpPr>
          <p:spPr bwMode="auto">
            <a:xfrm>
              <a:off x="1844410" y="3189559"/>
              <a:ext cx="5461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14" name="Line 11"/>
            <p:cNvSpPr>
              <a:spLocks noChangeShapeType="1"/>
            </p:cNvSpPr>
            <p:nvPr/>
          </p:nvSpPr>
          <p:spPr bwMode="auto">
            <a:xfrm>
              <a:off x="1844410" y="3559387"/>
              <a:ext cx="5461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15" name="TextBox 14"/>
            <p:cNvSpPr txBox="1"/>
            <p:nvPr/>
          </p:nvSpPr>
          <p:spPr>
            <a:xfrm rot="16200000">
              <a:off x="980918" y="2744858"/>
              <a:ext cx="1102726" cy="193837"/>
            </a:xfrm>
            <a:prstGeom prst="rect">
              <a:avLst/>
            </a:prstGeom>
            <a:noFill/>
          </p:spPr>
          <p:txBody>
            <a:bodyPr wrap="none" rtlCol="0">
              <a:spAutoFit/>
            </a:bodyPr>
            <a:lstStyle/>
            <a:p>
              <a:pPr algn="ctr" fontAlgn="base">
                <a:spcBef>
                  <a:spcPct val="0"/>
                </a:spcBef>
                <a:spcAft>
                  <a:spcPct val="0"/>
                </a:spcAft>
              </a:pPr>
              <a:r>
                <a:rPr lang="en-US" sz="1000" dirty="0" smtClean="0">
                  <a:solidFill>
                    <a:srgbClr val="000000"/>
                  </a:solidFill>
                  <a:cs typeface="Arial" panose="020B0604020202020204" pitchFamily="34" charset="0"/>
                </a:rPr>
                <a:t>Survival probability, %</a:t>
              </a:r>
              <a:endParaRPr lang="en-US" sz="1000" dirty="0">
                <a:solidFill>
                  <a:srgbClr val="000000"/>
                </a:solidFill>
                <a:cs typeface="Arial" panose="020B0604020202020204" pitchFamily="34" charset="0"/>
              </a:endParaRPr>
            </a:p>
          </p:txBody>
        </p:sp>
        <p:sp>
          <p:nvSpPr>
            <p:cNvPr id="16" name="TextBox 15"/>
            <p:cNvSpPr txBox="1"/>
            <p:nvPr/>
          </p:nvSpPr>
          <p:spPr>
            <a:xfrm>
              <a:off x="2237028" y="3840699"/>
              <a:ext cx="1894455" cy="188366"/>
            </a:xfrm>
            <a:prstGeom prst="rect">
              <a:avLst/>
            </a:prstGeom>
            <a:noFill/>
          </p:spPr>
          <p:txBody>
            <a:bodyPr wrap="none" rtlCol="0">
              <a:spAutoFit/>
            </a:bodyPr>
            <a:lstStyle/>
            <a:p>
              <a:pPr algn="ctr" fontAlgn="base">
                <a:spcBef>
                  <a:spcPct val="0"/>
                </a:spcBef>
                <a:spcAft>
                  <a:spcPct val="0"/>
                </a:spcAft>
              </a:pPr>
              <a:r>
                <a:rPr lang="en-US" sz="1000" dirty="0" smtClean="0">
                  <a:solidFill>
                    <a:srgbClr val="000000"/>
                  </a:solidFill>
                  <a:cs typeface="Arial" panose="020B0604020202020204" pitchFamily="34" charset="0"/>
                </a:rPr>
                <a:t>Time from the treatment start, months</a:t>
              </a:r>
              <a:endParaRPr lang="en-US" sz="1000" dirty="0">
                <a:solidFill>
                  <a:srgbClr val="000000"/>
                </a:solidFill>
                <a:cs typeface="Arial" panose="020B0604020202020204" pitchFamily="34" charset="0"/>
              </a:endParaRPr>
            </a:p>
          </p:txBody>
        </p:sp>
        <p:sp>
          <p:nvSpPr>
            <p:cNvPr id="17" name="TextBox 16"/>
            <p:cNvSpPr txBox="1"/>
            <p:nvPr/>
          </p:nvSpPr>
          <p:spPr>
            <a:xfrm>
              <a:off x="1573655" y="1927605"/>
              <a:ext cx="339719" cy="188366"/>
            </a:xfrm>
            <a:prstGeom prst="rect">
              <a:avLst/>
            </a:prstGeom>
            <a:noFill/>
          </p:spPr>
          <p:txBody>
            <a:bodyPr wrap="none" rtlCol="0" anchor="ctr" anchorCtr="0">
              <a:spAutoFit/>
            </a:bodyPr>
            <a:lstStyle/>
            <a:p>
              <a:pPr algn="r"/>
              <a:r>
                <a:rPr lang="en-US" sz="1000" dirty="0" smtClean="0">
                  <a:solidFill>
                    <a:srgbClr val="000000"/>
                  </a:solidFill>
                  <a:cs typeface="Arial" panose="020B0604020202020204" pitchFamily="34" charset="0"/>
                </a:rPr>
                <a:t>1.00</a:t>
              </a:r>
              <a:endParaRPr lang="en-US" sz="1000" dirty="0">
                <a:solidFill>
                  <a:srgbClr val="000000"/>
                </a:solidFill>
                <a:cs typeface="Arial" panose="020B0604020202020204" pitchFamily="34" charset="0"/>
              </a:endParaRPr>
            </a:p>
          </p:txBody>
        </p:sp>
        <p:sp>
          <p:nvSpPr>
            <p:cNvPr id="18" name="TextBox 17"/>
            <p:cNvSpPr txBox="1"/>
            <p:nvPr/>
          </p:nvSpPr>
          <p:spPr>
            <a:xfrm>
              <a:off x="1573656" y="2313544"/>
              <a:ext cx="339719" cy="188366"/>
            </a:xfrm>
            <a:prstGeom prst="rect">
              <a:avLst/>
            </a:prstGeom>
            <a:noFill/>
          </p:spPr>
          <p:txBody>
            <a:bodyPr wrap="none" rtlCol="0" anchor="ctr" anchorCtr="0">
              <a:spAutoFit/>
            </a:bodyPr>
            <a:lstStyle/>
            <a:p>
              <a:pPr algn="r"/>
              <a:r>
                <a:rPr lang="en-US" sz="1000" dirty="0" smtClean="0">
                  <a:solidFill>
                    <a:srgbClr val="000000"/>
                  </a:solidFill>
                  <a:cs typeface="Arial" panose="020B0604020202020204" pitchFamily="34" charset="0"/>
                </a:rPr>
                <a:t>0.75</a:t>
              </a:r>
              <a:endParaRPr lang="en-US" sz="1000" dirty="0">
                <a:solidFill>
                  <a:srgbClr val="000000"/>
                </a:solidFill>
                <a:cs typeface="Arial" panose="020B0604020202020204" pitchFamily="34" charset="0"/>
              </a:endParaRPr>
            </a:p>
          </p:txBody>
        </p:sp>
        <p:sp>
          <p:nvSpPr>
            <p:cNvPr id="19" name="TextBox 18"/>
            <p:cNvSpPr txBox="1"/>
            <p:nvPr/>
          </p:nvSpPr>
          <p:spPr>
            <a:xfrm>
              <a:off x="1573656" y="2698982"/>
              <a:ext cx="339719" cy="188366"/>
            </a:xfrm>
            <a:prstGeom prst="rect">
              <a:avLst/>
            </a:prstGeom>
            <a:noFill/>
          </p:spPr>
          <p:txBody>
            <a:bodyPr wrap="none" rtlCol="0" anchor="ctr" anchorCtr="0">
              <a:spAutoFit/>
            </a:bodyPr>
            <a:lstStyle/>
            <a:p>
              <a:pPr algn="r"/>
              <a:r>
                <a:rPr lang="en-US" sz="1000" dirty="0" smtClean="0">
                  <a:solidFill>
                    <a:srgbClr val="000000"/>
                  </a:solidFill>
                  <a:cs typeface="Arial" panose="020B0604020202020204" pitchFamily="34" charset="0"/>
                </a:rPr>
                <a:t>0.50</a:t>
              </a:r>
              <a:endParaRPr lang="en-US" sz="1000" dirty="0">
                <a:solidFill>
                  <a:srgbClr val="000000"/>
                </a:solidFill>
                <a:cs typeface="Arial" panose="020B0604020202020204" pitchFamily="34" charset="0"/>
              </a:endParaRPr>
            </a:p>
          </p:txBody>
        </p:sp>
        <p:sp>
          <p:nvSpPr>
            <p:cNvPr id="20" name="TextBox 19"/>
            <p:cNvSpPr txBox="1"/>
            <p:nvPr/>
          </p:nvSpPr>
          <p:spPr>
            <a:xfrm>
              <a:off x="1573656" y="3094561"/>
              <a:ext cx="339719" cy="188366"/>
            </a:xfrm>
            <a:prstGeom prst="rect">
              <a:avLst/>
            </a:prstGeom>
            <a:noFill/>
          </p:spPr>
          <p:txBody>
            <a:bodyPr wrap="none" rtlCol="0" anchor="ctr" anchorCtr="0">
              <a:spAutoFit/>
            </a:bodyPr>
            <a:lstStyle/>
            <a:p>
              <a:pPr algn="r"/>
              <a:r>
                <a:rPr lang="en-US" sz="1000" dirty="0" smtClean="0">
                  <a:solidFill>
                    <a:srgbClr val="000000"/>
                  </a:solidFill>
                  <a:cs typeface="Arial" panose="020B0604020202020204" pitchFamily="34" charset="0"/>
                </a:rPr>
                <a:t>0.25</a:t>
              </a:r>
              <a:endParaRPr lang="en-US" sz="1000" dirty="0">
                <a:solidFill>
                  <a:srgbClr val="000000"/>
                </a:solidFill>
                <a:cs typeface="Arial" panose="020B0604020202020204" pitchFamily="34" charset="0"/>
              </a:endParaRPr>
            </a:p>
          </p:txBody>
        </p:sp>
        <p:sp>
          <p:nvSpPr>
            <p:cNvPr id="21" name="TextBox 20"/>
            <p:cNvSpPr txBox="1"/>
            <p:nvPr/>
          </p:nvSpPr>
          <p:spPr>
            <a:xfrm>
              <a:off x="1712474" y="3464098"/>
              <a:ext cx="200904" cy="188366"/>
            </a:xfrm>
            <a:prstGeom prst="rect">
              <a:avLst/>
            </a:prstGeom>
            <a:noFill/>
          </p:spPr>
          <p:txBody>
            <a:bodyPr wrap="none" rtlCol="0" anchor="ctr" anchorCtr="0">
              <a:spAutoFit/>
            </a:bodyPr>
            <a:lstStyle/>
            <a:p>
              <a:pPr algn="r"/>
              <a:r>
                <a:rPr lang="en-US" sz="1000" dirty="0" smtClean="0">
                  <a:solidFill>
                    <a:srgbClr val="000000"/>
                  </a:solidFill>
                  <a:cs typeface="Arial" panose="020B0604020202020204" pitchFamily="34" charset="0"/>
                </a:rPr>
                <a:t>0</a:t>
              </a:r>
              <a:endParaRPr lang="en-US" sz="1000" dirty="0">
                <a:solidFill>
                  <a:srgbClr val="000000"/>
                </a:solidFill>
                <a:cs typeface="Arial" panose="020B0604020202020204" pitchFamily="34" charset="0"/>
              </a:endParaRPr>
            </a:p>
          </p:txBody>
        </p:sp>
        <p:grpSp>
          <p:nvGrpSpPr>
            <p:cNvPr id="22" name="Group 21"/>
            <p:cNvGrpSpPr/>
            <p:nvPr/>
          </p:nvGrpSpPr>
          <p:grpSpPr>
            <a:xfrm>
              <a:off x="1946346" y="3650658"/>
              <a:ext cx="957143" cy="242039"/>
              <a:chOff x="1946346" y="3838445"/>
              <a:chExt cx="957143" cy="242039"/>
            </a:xfrm>
          </p:grpSpPr>
          <p:sp>
            <p:nvSpPr>
              <p:cNvPr id="43" name="Line 12"/>
              <p:cNvSpPr>
                <a:spLocks noChangeShapeType="1"/>
              </p:cNvSpPr>
              <p:nvPr/>
            </p:nvSpPr>
            <p:spPr bwMode="auto">
              <a:xfrm>
                <a:off x="2526414" y="3838445"/>
                <a:ext cx="0" cy="720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44" name="Line 14"/>
              <p:cNvSpPr>
                <a:spLocks noChangeShapeType="1"/>
              </p:cNvSpPr>
              <p:nvPr/>
            </p:nvSpPr>
            <p:spPr bwMode="auto">
              <a:xfrm>
                <a:off x="2776147" y="3838445"/>
                <a:ext cx="0" cy="720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45" name="Line 19"/>
              <p:cNvSpPr>
                <a:spLocks noChangeShapeType="1"/>
              </p:cNvSpPr>
              <p:nvPr/>
            </p:nvSpPr>
            <p:spPr bwMode="auto">
              <a:xfrm>
                <a:off x="2278006" y="3838445"/>
                <a:ext cx="0" cy="720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46" name="Line 21"/>
              <p:cNvSpPr>
                <a:spLocks noChangeShapeType="1"/>
              </p:cNvSpPr>
              <p:nvPr/>
            </p:nvSpPr>
            <p:spPr bwMode="auto">
              <a:xfrm>
                <a:off x="2043818" y="3838445"/>
                <a:ext cx="0" cy="720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cs typeface="Arial" panose="020B0604020202020204" pitchFamily="34" charset="0"/>
                </a:endParaRPr>
              </a:p>
            </p:txBody>
          </p:sp>
          <p:sp>
            <p:nvSpPr>
              <p:cNvPr id="47" name="TextBox 46"/>
              <p:cNvSpPr txBox="1"/>
              <p:nvPr/>
            </p:nvSpPr>
            <p:spPr>
              <a:xfrm>
                <a:off x="1946346" y="3892118"/>
                <a:ext cx="200904" cy="188366"/>
              </a:xfrm>
              <a:prstGeom prst="rect">
                <a:avLst/>
              </a:prstGeom>
              <a:noFill/>
            </p:spPr>
            <p:txBody>
              <a:bodyPr wrap="none" rtlCol="0" anchor="t" anchorCtr="0">
                <a:spAutoFit/>
              </a:bodyPr>
              <a:lstStyle/>
              <a:p>
                <a:pPr algn="ctr"/>
                <a:r>
                  <a:rPr lang="en-US" sz="1000" dirty="0" smtClean="0">
                    <a:solidFill>
                      <a:srgbClr val="000000"/>
                    </a:solidFill>
                    <a:cs typeface="Arial" panose="020B0604020202020204" pitchFamily="34" charset="0"/>
                  </a:rPr>
                  <a:t>0</a:t>
                </a:r>
                <a:endParaRPr lang="en-US" sz="1000" dirty="0">
                  <a:solidFill>
                    <a:srgbClr val="000000"/>
                  </a:solidFill>
                  <a:cs typeface="Arial" panose="020B0604020202020204" pitchFamily="34" charset="0"/>
                </a:endParaRPr>
              </a:p>
            </p:txBody>
          </p:sp>
          <p:sp>
            <p:nvSpPr>
              <p:cNvPr id="48" name="TextBox 47"/>
              <p:cNvSpPr txBox="1"/>
              <p:nvPr/>
            </p:nvSpPr>
            <p:spPr>
              <a:xfrm>
                <a:off x="2178683" y="3892118"/>
                <a:ext cx="200905" cy="188366"/>
              </a:xfrm>
              <a:prstGeom prst="rect">
                <a:avLst/>
              </a:prstGeom>
              <a:noFill/>
            </p:spPr>
            <p:txBody>
              <a:bodyPr wrap="none" rtlCol="0" anchor="t" anchorCtr="0">
                <a:spAutoFit/>
              </a:bodyPr>
              <a:lstStyle/>
              <a:p>
                <a:pPr algn="ctr"/>
                <a:r>
                  <a:rPr lang="en-US" sz="1000" dirty="0" smtClean="0">
                    <a:solidFill>
                      <a:srgbClr val="000000"/>
                    </a:solidFill>
                    <a:cs typeface="Arial" panose="020B0604020202020204" pitchFamily="34" charset="0"/>
                  </a:rPr>
                  <a:t>4</a:t>
                </a:r>
                <a:endParaRPr lang="en-US" sz="1000" dirty="0">
                  <a:solidFill>
                    <a:srgbClr val="000000"/>
                  </a:solidFill>
                  <a:cs typeface="Arial" panose="020B0604020202020204" pitchFamily="34" charset="0"/>
                </a:endParaRPr>
              </a:p>
            </p:txBody>
          </p:sp>
          <p:sp>
            <p:nvSpPr>
              <p:cNvPr id="49" name="TextBox 48"/>
              <p:cNvSpPr txBox="1"/>
              <p:nvPr/>
            </p:nvSpPr>
            <p:spPr>
              <a:xfrm>
                <a:off x="2712378" y="3874951"/>
                <a:ext cx="145429" cy="188366"/>
              </a:xfrm>
              <a:prstGeom prst="rect">
                <a:avLst/>
              </a:prstGeom>
              <a:noFill/>
            </p:spPr>
            <p:txBody>
              <a:bodyPr wrap="none" rtlCol="0" anchor="t" anchorCtr="0">
                <a:spAutoFit/>
              </a:bodyPr>
              <a:lstStyle/>
              <a:p>
                <a:pPr algn="ctr"/>
                <a:endParaRPr lang="en-US" sz="1000" dirty="0">
                  <a:solidFill>
                    <a:srgbClr val="000000"/>
                  </a:solidFill>
                  <a:cs typeface="Arial" panose="020B0604020202020204" pitchFamily="34" charset="0"/>
                </a:endParaRPr>
              </a:p>
            </p:txBody>
          </p:sp>
          <p:sp>
            <p:nvSpPr>
              <p:cNvPr id="50" name="TextBox 49"/>
              <p:cNvSpPr txBox="1"/>
              <p:nvPr/>
            </p:nvSpPr>
            <p:spPr>
              <a:xfrm>
                <a:off x="2429482" y="3892118"/>
                <a:ext cx="200905" cy="188366"/>
              </a:xfrm>
              <a:prstGeom prst="rect">
                <a:avLst/>
              </a:prstGeom>
              <a:noFill/>
            </p:spPr>
            <p:txBody>
              <a:bodyPr wrap="none" rtlCol="0" anchor="t" anchorCtr="0">
                <a:spAutoFit/>
              </a:bodyPr>
              <a:lstStyle/>
              <a:p>
                <a:pPr algn="ctr"/>
                <a:r>
                  <a:rPr lang="en-US" sz="1000" dirty="0" smtClean="0">
                    <a:solidFill>
                      <a:srgbClr val="000000"/>
                    </a:solidFill>
                    <a:cs typeface="Arial" panose="020B0604020202020204" pitchFamily="34" charset="0"/>
                  </a:rPr>
                  <a:t>8</a:t>
                </a:r>
                <a:endParaRPr lang="en-US" sz="1000" dirty="0">
                  <a:solidFill>
                    <a:srgbClr val="000000"/>
                  </a:solidFill>
                  <a:cs typeface="Arial" panose="020B0604020202020204" pitchFamily="34" charset="0"/>
                </a:endParaRPr>
              </a:p>
            </p:txBody>
          </p:sp>
          <p:sp>
            <p:nvSpPr>
              <p:cNvPr id="51" name="TextBox 50"/>
              <p:cNvSpPr txBox="1"/>
              <p:nvPr/>
            </p:nvSpPr>
            <p:spPr>
              <a:xfrm>
                <a:off x="2647058" y="3892118"/>
                <a:ext cx="256431" cy="188366"/>
              </a:xfrm>
              <a:prstGeom prst="rect">
                <a:avLst/>
              </a:prstGeom>
              <a:noFill/>
            </p:spPr>
            <p:txBody>
              <a:bodyPr wrap="none" rtlCol="0" anchor="t" anchorCtr="0">
                <a:spAutoFit/>
              </a:bodyPr>
              <a:lstStyle/>
              <a:p>
                <a:pPr algn="ctr"/>
                <a:r>
                  <a:rPr lang="en-US" sz="1000" dirty="0" smtClean="0">
                    <a:solidFill>
                      <a:srgbClr val="000000"/>
                    </a:solidFill>
                    <a:cs typeface="Arial" panose="020B0604020202020204" pitchFamily="34" charset="0"/>
                  </a:rPr>
                  <a:t>12</a:t>
                </a:r>
                <a:endParaRPr lang="en-US" sz="1000" dirty="0">
                  <a:solidFill>
                    <a:srgbClr val="000000"/>
                  </a:solidFill>
                  <a:cs typeface="Arial" panose="020B0604020202020204" pitchFamily="34" charset="0"/>
                </a:endParaRPr>
              </a:p>
            </p:txBody>
          </p:sp>
        </p:grpSp>
        <p:sp>
          <p:nvSpPr>
            <p:cNvPr id="23" name="Line 12"/>
            <p:cNvSpPr>
              <a:spLocks noChangeShapeType="1"/>
            </p:cNvSpPr>
            <p:nvPr/>
          </p:nvSpPr>
          <p:spPr bwMode="auto">
            <a:xfrm>
              <a:off x="3757636" y="3650658"/>
              <a:ext cx="0" cy="720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24" name="Line 13"/>
            <p:cNvSpPr>
              <a:spLocks noChangeShapeType="1"/>
            </p:cNvSpPr>
            <p:nvPr/>
          </p:nvSpPr>
          <p:spPr bwMode="auto">
            <a:xfrm>
              <a:off x="3511963" y="3650658"/>
              <a:ext cx="0" cy="720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25" name="Line 19"/>
            <p:cNvSpPr>
              <a:spLocks noChangeShapeType="1"/>
            </p:cNvSpPr>
            <p:nvPr/>
          </p:nvSpPr>
          <p:spPr bwMode="auto">
            <a:xfrm>
              <a:off x="3265809" y="3650658"/>
              <a:ext cx="0" cy="720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26" name="Line 21"/>
            <p:cNvSpPr>
              <a:spLocks noChangeShapeType="1"/>
            </p:cNvSpPr>
            <p:nvPr/>
          </p:nvSpPr>
          <p:spPr bwMode="auto">
            <a:xfrm>
              <a:off x="3029541" y="3650658"/>
              <a:ext cx="0" cy="720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cs typeface="Arial" panose="020B0604020202020204" pitchFamily="34" charset="0"/>
              </a:endParaRPr>
            </a:p>
          </p:txBody>
        </p:sp>
        <p:sp>
          <p:nvSpPr>
            <p:cNvPr id="27" name="TextBox 26"/>
            <p:cNvSpPr txBox="1"/>
            <p:nvPr/>
          </p:nvSpPr>
          <p:spPr>
            <a:xfrm>
              <a:off x="2904305" y="3704331"/>
              <a:ext cx="256431" cy="188366"/>
            </a:xfrm>
            <a:prstGeom prst="rect">
              <a:avLst/>
            </a:prstGeom>
            <a:noFill/>
          </p:spPr>
          <p:txBody>
            <a:bodyPr wrap="none" rtlCol="0" anchor="t" anchorCtr="0">
              <a:spAutoFit/>
            </a:bodyPr>
            <a:lstStyle/>
            <a:p>
              <a:pPr algn="ctr"/>
              <a:r>
                <a:rPr lang="en-US" sz="1000" dirty="0" smtClean="0">
                  <a:solidFill>
                    <a:srgbClr val="000000"/>
                  </a:solidFill>
                  <a:cs typeface="Arial" panose="020B0604020202020204" pitchFamily="34" charset="0"/>
                </a:rPr>
                <a:t>16</a:t>
              </a:r>
              <a:endParaRPr lang="en-US" sz="1000" dirty="0">
                <a:solidFill>
                  <a:srgbClr val="000000"/>
                </a:solidFill>
                <a:cs typeface="Arial" panose="020B0604020202020204" pitchFamily="34" charset="0"/>
              </a:endParaRPr>
            </a:p>
          </p:txBody>
        </p:sp>
        <p:sp>
          <p:nvSpPr>
            <p:cNvPr id="28" name="TextBox 27"/>
            <p:cNvSpPr txBox="1"/>
            <p:nvPr/>
          </p:nvSpPr>
          <p:spPr>
            <a:xfrm>
              <a:off x="3138724" y="3704331"/>
              <a:ext cx="256431" cy="188366"/>
            </a:xfrm>
            <a:prstGeom prst="rect">
              <a:avLst/>
            </a:prstGeom>
            <a:noFill/>
          </p:spPr>
          <p:txBody>
            <a:bodyPr wrap="none" rtlCol="0" anchor="t" anchorCtr="0">
              <a:spAutoFit/>
            </a:bodyPr>
            <a:lstStyle/>
            <a:p>
              <a:pPr algn="ctr"/>
              <a:r>
                <a:rPr lang="en-US" sz="1000" dirty="0" smtClean="0">
                  <a:solidFill>
                    <a:srgbClr val="000000"/>
                  </a:solidFill>
                  <a:cs typeface="Arial" panose="020B0604020202020204" pitchFamily="34" charset="0"/>
                </a:rPr>
                <a:t>20</a:t>
              </a:r>
              <a:endParaRPr lang="en-US" sz="1000" dirty="0">
                <a:solidFill>
                  <a:srgbClr val="000000"/>
                </a:solidFill>
                <a:cs typeface="Arial" panose="020B0604020202020204" pitchFamily="34" charset="0"/>
              </a:endParaRPr>
            </a:p>
          </p:txBody>
        </p:sp>
        <p:sp>
          <p:nvSpPr>
            <p:cNvPr id="29" name="TextBox 28"/>
            <p:cNvSpPr txBox="1"/>
            <p:nvPr/>
          </p:nvSpPr>
          <p:spPr>
            <a:xfrm>
              <a:off x="3804207" y="3687164"/>
              <a:ext cx="145429" cy="188366"/>
            </a:xfrm>
            <a:prstGeom prst="rect">
              <a:avLst/>
            </a:prstGeom>
            <a:noFill/>
          </p:spPr>
          <p:txBody>
            <a:bodyPr wrap="none" rtlCol="0" anchor="t" anchorCtr="0">
              <a:spAutoFit/>
            </a:bodyPr>
            <a:lstStyle/>
            <a:p>
              <a:pPr algn="ctr"/>
              <a:endParaRPr lang="en-US" sz="1000" dirty="0">
                <a:solidFill>
                  <a:srgbClr val="000000"/>
                </a:solidFill>
                <a:cs typeface="Arial" panose="020B0604020202020204" pitchFamily="34" charset="0"/>
              </a:endParaRPr>
            </a:p>
          </p:txBody>
        </p:sp>
        <p:sp>
          <p:nvSpPr>
            <p:cNvPr id="30" name="TextBox 29"/>
            <p:cNvSpPr txBox="1"/>
            <p:nvPr/>
          </p:nvSpPr>
          <p:spPr>
            <a:xfrm>
              <a:off x="3381454" y="3704331"/>
              <a:ext cx="256431" cy="188366"/>
            </a:xfrm>
            <a:prstGeom prst="rect">
              <a:avLst/>
            </a:prstGeom>
            <a:noFill/>
          </p:spPr>
          <p:txBody>
            <a:bodyPr wrap="none" rtlCol="0" anchor="t" anchorCtr="0">
              <a:spAutoFit/>
            </a:bodyPr>
            <a:lstStyle/>
            <a:p>
              <a:pPr algn="ctr"/>
              <a:r>
                <a:rPr lang="en-US" sz="1000" dirty="0" smtClean="0">
                  <a:solidFill>
                    <a:srgbClr val="000000"/>
                  </a:solidFill>
                  <a:cs typeface="Arial" panose="020B0604020202020204" pitchFamily="34" charset="0"/>
                </a:rPr>
                <a:t>24</a:t>
              </a:r>
              <a:endParaRPr lang="en-US" sz="1000" dirty="0">
                <a:solidFill>
                  <a:srgbClr val="000000"/>
                </a:solidFill>
                <a:cs typeface="Arial" panose="020B0604020202020204" pitchFamily="34" charset="0"/>
              </a:endParaRPr>
            </a:p>
          </p:txBody>
        </p:sp>
        <p:sp>
          <p:nvSpPr>
            <p:cNvPr id="31" name="TextBox 30"/>
            <p:cNvSpPr txBox="1"/>
            <p:nvPr/>
          </p:nvSpPr>
          <p:spPr>
            <a:xfrm>
              <a:off x="3632944" y="3704331"/>
              <a:ext cx="256431" cy="188366"/>
            </a:xfrm>
            <a:prstGeom prst="rect">
              <a:avLst/>
            </a:prstGeom>
            <a:noFill/>
          </p:spPr>
          <p:txBody>
            <a:bodyPr wrap="none" rtlCol="0" anchor="t" anchorCtr="0">
              <a:spAutoFit/>
            </a:bodyPr>
            <a:lstStyle/>
            <a:p>
              <a:pPr algn="ctr"/>
              <a:r>
                <a:rPr lang="en-US" sz="1000" dirty="0" smtClean="0">
                  <a:solidFill>
                    <a:srgbClr val="000000"/>
                  </a:solidFill>
                  <a:cs typeface="Arial" panose="020B0604020202020204" pitchFamily="34" charset="0"/>
                </a:rPr>
                <a:t>28</a:t>
              </a:r>
              <a:endParaRPr lang="en-US" sz="1000" dirty="0">
                <a:solidFill>
                  <a:srgbClr val="000000"/>
                </a:solidFill>
                <a:cs typeface="Arial" panose="020B0604020202020204" pitchFamily="34" charset="0"/>
              </a:endParaRPr>
            </a:p>
          </p:txBody>
        </p:sp>
        <p:grpSp>
          <p:nvGrpSpPr>
            <p:cNvPr id="32" name="Group 31"/>
            <p:cNvGrpSpPr/>
            <p:nvPr/>
          </p:nvGrpSpPr>
          <p:grpSpPr>
            <a:xfrm>
              <a:off x="3868202" y="3650658"/>
              <a:ext cx="256431" cy="242039"/>
              <a:chOff x="3868202" y="3838445"/>
              <a:chExt cx="256431" cy="242039"/>
            </a:xfrm>
          </p:grpSpPr>
          <p:sp>
            <p:nvSpPr>
              <p:cNvPr id="41" name="Line 17"/>
              <p:cNvSpPr>
                <a:spLocks noChangeShapeType="1"/>
              </p:cNvSpPr>
              <p:nvPr/>
            </p:nvSpPr>
            <p:spPr bwMode="auto">
              <a:xfrm>
                <a:off x="3994551" y="3838445"/>
                <a:ext cx="0" cy="720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42" name="TextBox 41"/>
              <p:cNvSpPr txBox="1"/>
              <p:nvPr/>
            </p:nvSpPr>
            <p:spPr>
              <a:xfrm>
                <a:off x="3868202" y="3892118"/>
                <a:ext cx="256431" cy="188366"/>
              </a:xfrm>
              <a:prstGeom prst="rect">
                <a:avLst/>
              </a:prstGeom>
              <a:noFill/>
            </p:spPr>
            <p:txBody>
              <a:bodyPr wrap="none" rtlCol="0" anchor="t" anchorCtr="0">
                <a:spAutoFit/>
              </a:bodyPr>
              <a:lstStyle/>
              <a:p>
                <a:pPr algn="ctr"/>
                <a:r>
                  <a:rPr lang="en-US" sz="1000" dirty="0" smtClean="0">
                    <a:solidFill>
                      <a:srgbClr val="000000"/>
                    </a:solidFill>
                    <a:cs typeface="Arial" panose="020B0604020202020204" pitchFamily="34" charset="0"/>
                  </a:rPr>
                  <a:t>32</a:t>
                </a:r>
                <a:endParaRPr lang="en-US" sz="1000" dirty="0">
                  <a:solidFill>
                    <a:srgbClr val="000000"/>
                  </a:solidFill>
                  <a:cs typeface="Arial" panose="020B0604020202020204" pitchFamily="34" charset="0"/>
                </a:endParaRPr>
              </a:p>
            </p:txBody>
          </p:sp>
        </p:grpSp>
        <p:grpSp>
          <p:nvGrpSpPr>
            <p:cNvPr id="33" name="Group 32"/>
            <p:cNvGrpSpPr/>
            <p:nvPr/>
          </p:nvGrpSpPr>
          <p:grpSpPr>
            <a:xfrm>
              <a:off x="4093758" y="3650367"/>
              <a:ext cx="256431" cy="242039"/>
              <a:chOff x="3922308" y="3838445"/>
              <a:chExt cx="256431" cy="242039"/>
            </a:xfrm>
          </p:grpSpPr>
          <p:sp>
            <p:nvSpPr>
              <p:cNvPr id="39" name="Line 17"/>
              <p:cNvSpPr>
                <a:spLocks noChangeShapeType="1"/>
              </p:cNvSpPr>
              <p:nvPr/>
            </p:nvSpPr>
            <p:spPr bwMode="auto">
              <a:xfrm>
                <a:off x="4048657" y="3838445"/>
                <a:ext cx="0" cy="720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40" name="TextBox 39"/>
              <p:cNvSpPr txBox="1"/>
              <p:nvPr/>
            </p:nvSpPr>
            <p:spPr>
              <a:xfrm>
                <a:off x="3922308" y="3892118"/>
                <a:ext cx="256431" cy="188366"/>
              </a:xfrm>
              <a:prstGeom prst="rect">
                <a:avLst/>
              </a:prstGeom>
              <a:noFill/>
            </p:spPr>
            <p:txBody>
              <a:bodyPr wrap="none" rtlCol="0" anchor="t" anchorCtr="0">
                <a:spAutoFit/>
              </a:bodyPr>
              <a:lstStyle/>
              <a:p>
                <a:pPr algn="ctr"/>
                <a:r>
                  <a:rPr lang="en-US" sz="1000" dirty="0" smtClean="0">
                    <a:solidFill>
                      <a:srgbClr val="000000"/>
                    </a:solidFill>
                    <a:cs typeface="Arial" panose="020B0604020202020204" pitchFamily="34" charset="0"/>
                  </a:rPr>
                  <a:t>36</a:t>
                </a:r>
                <a:endParaRPr lang="en-US" sz="1000" dirty="0">
                  <a:solidFill>
                    <a:srgbClr val="000000"/>
                  </a:solidFill>
                  <a:cs typeface="Arial" panose="020B0604020202020204" pitchFamily="34" charset="0"/>
                </a:endParaRPr>
              </a:p>
            </p:txBody>
          </p:sp>
        </p:grpSp>
        <p:cxnSp>
          <p:nvCxnSpPr>
            <p:cNvPr id="34" name="Straight Connector 33"/>
            <p:cNvCxnSpPr>
              <a:stCxn id="19" idx="3"/>
            </p:cNvCxnSpPr>
            <p:nvPr/>
          </p:nvCxnSpPr>
          <p:spPr>
            <a:xfrm>
              <a:off x="1913375" y="2793165"/>
              <a:ext cx="2287189" cy="671"/>
            </a:xfrm>
            <a:prstGeom prst="line">
              <a:avLst/>
            </a:prstGeom>
            <a:ln w="19050">
              <a:solidFill>
                <a:srgbClr val="000304"/>
              </a:solidFill>
              <a:prstDash val="sys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3589333" y="2060416"/>
              <a:ext cx="63676" cy="63676"/>
              <a:chOff x="3589333" y="2245326"/>
              <a:chExt cx="63676" cy="63676"/>
            </a:xfrm>
          </p:grpSpPr>
          <p:sp>
            <p:nvSpPr>
              <p:cNvPr id="37" name="Line 3"/>
              <p:cNvSpPr>
                <a:spLocks noChangeShapeType="1"/>
              </p:cNvSpPr>
              <p:nvPr/>
            </p:nvSpPr>
            <p:spPr bwMode="auto">
              <a:xfrm>
                <a:off x="3621171" y="2245326"/>
                <a:ext cx="0" cy="63676"/>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dirty="0"/>
              </a:p>
            </p:txBody>
          </p:sp>
          <p:sp>
            <p:nvSpPr>
              <p:cNvPr id="38" name="Line 3"/>
              <p:cNvSpPr>
                <a:spLocks noChangeShapeType="1"/>
              </p:cNvSpPr>
              <p:nvPr/>
            </p:nvSpPr>
            <p:spPr bwMode="auto">
              <a:xfrm rot="5400000">
                <a:off x="3621171" y="2245326"/>
                <a:ext cx="0" cy="63676"/>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dirty="0"/>
              </a:p>
            </p:txBody>
          </p:sp>
        </p:grpSp>
        <p:sp>
          <p:nvSpPr>
            <p:cNvPr id="36" name="TextBox 35"/>
            <p:cNvSpPr txBox="1"/>
            <p:nvPr/>
          </p:nvSpPr>
          <p:spPr>
            <a:xfrm>
              <a:off x="3607770" y="1993116"/>
              <a:ext cx="580754" cy="188366"/>
            </a:xfrm>
            <a:prstGeom prst="rect">
              <a:avLst/>
            </a:prstGeom>
            <a:noFill/>
          </p:spPr>
          <p:txBody>
            <a:bodyPr wrap="none" rtlCol="0">
              <a:spAutoFit/>
            </a:bodyPr>
            <a:lstStyle/>
            <a:p>
              <a:r>
                <a:rPr lang="en-US" sz="1000" dirty="0" smtClean="0"/>
                <a:t>Censored</a:t>
              </a:r>
              <a:endParaRPr lang="en-US" sz="1000" dirty="0"/>
            </a:p>
          </p:txBody>
        </p:sp>
      </p:grpSp>
      <p:grpSp>
        <p:nvGrpSpPr>
          <p:cNvPr id="52" name="Group 51"/>
          <p:cNvGrpSpPr/>
          <p:nvPr/>
        </p:nvGrpSpPr>
        <p:grpSpPr>
          <a:xfrm>
            <a:off x="5778461" y="2146434"/>
            <a:ext cx="2802930" cy="1267265"/>
            <a:chOff x="6096561" y="2781300"/>
            <a:chExt cx="2114550" cy="962025"/>
          </a:xfrm>
        </p:grpSpPr>
        <p:sp>
          <p:nvSpPr>
            <p:cNvPr id="53" name="Line 2"/>
            <p:cNvSpPr>
              <a:spLocks noChangeShapeType="1"/>
            </p:cNvSpPr>
            <p:nvPr/>
          </p:nvSpPr>
          <p:spPr bwMode="auto">
            <a:xfrm>
              <a:off x="7639611" y="3457575"/>
              <a:ext cx="0" cy="47625"/>
            </a:xfrm>
            <a:prstGeom prst="line">
              <a:avLst/>
            </a:prstGeom>
            <a:noFill/>
            <a:ln w="22225">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 name="Line 3"/>
            <p:cNvSpPr>
              <a:spLocks noChangeShapeType="1"/>
            </p:cNvSpPr>
            <p:nvPr/>
          </p:nvSpPr>
          <p:spPr bwMode="auto">
            <a:xfrm>
              <a:off x="7239561" y="3257550"/>
              <a:ext cx="0" cy="57150"/>
            </a:xfrm>
            <a:prstGeom prst="line">
              <a:avLst/>
            </a:prstGeom>
            <a:noFill/>
            <a:ln w="22225">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 name="Line 4"/>
            <p:cNvSpPr>
              <a:spLocks noChangeShapeType="1"/>
            </p:cNvSpPr>
            <p:nvPr/>
          </p:nvSpPr>
          <p:spPr bwMode="auto">
            <a:xfrm>
              <a:off x="6991911" y="3086100"/>
              <a:ext cx="0" cy="47625"/>
            </a:xfrm>
            <a:prstGeom prst="line">
              <a:avLst/>
            </a:prstGeom>
            <a:noFill/>
            <a:ln w="22225">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 name="Line 5"/>
            <p:cNvSpPr>
              <a:spLocks noChangeShapeType="1"/>
            </p:cNvSpPr>
            <p:nvPr/>
          </p:nvSpPr>
          <p:spPr bwMode="auto">
            <a:xfrm>
              <a:off x="7477686" y="3390900"/>
              <a:ext cx="0" cy="47625"/>
            </a:xfrm>
            <a:prstGeom prst="line">
              <a:avLst/>
            </a:prstGeom>
            <a:noFill/>
            <a:ln w="22225">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 name="Line 6"/>
            <p:cNvSpPr>
              <a:spLocks noChangeShapeType="1"/>
            </p:cNvSpPr>
            <p:nvPr/>
          </p:nvSpPr>
          <p:spPr bwMode="auto">
            <a:xfrm>
              <a:off x="7992036" y="3609975"/>
              <a:ext cx="0" cy="57150"/>
            </a:xfrm>
            <a:prstGeom prst="line">
              <a:avLst/>
            </a:prstGeom>
            <a:noFill/>
            <a:ln w="22225">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7"/>
            <p:cNvSpPr>
              <a:spLocks/>
            </p:cNvSpPr>
            <p:nvPr/>
          </p:nvSpPr>
          <p:spPr bwMode="auto">
            <a:xfrm>
              <a:off x="6096561" y="2809875"/>
              <a:ext cx="2114550" cy="933450"/>
            </a:xfrm>
            <a:custGeom>
              <a:avLst/>
              <a:gdLst>
                <a:gd name="T0" fmla="*/ 222 w 222"/>
                <a:gd name="T1" fmla="*/ 98 h 98"/>
                <a:gd name="T2" fmla="*/ 211 w 222"/>
                <a:gd name="T3" fmla="*/ 98 h 98"/>
                <a:gd name="T4" fmla="*/ 211 w 222"/>
                <a:gd name="T5" fmla="*/ 87 h 98"/>
                <a:gd name="T6" fmla="*/ 184 w 222"/>
                <a:gd name="T7" fmla="*/ 87 h 98"/>
                <a:gd name="T8" fmla="*/ 184 w 222"/>
                <a:gd name="T9" fmla="*/ 79 h 98"/>
                <a:gd name="T10" fmla="*/ 178 w 222"/>
                <a:gd name="T11" fmla="*/ 79 h 98"/>
                <a:gd name="T12" fmla="*/ 178 w 222"/>
                <a:gd name="T13" fmla="*/ 71 h 98"/>
                <a:gd name="T14" fmla="*/ 157 w 222"/>
                <a:gd name="T15" fmla="*/ 71 h 98"/>
                <a:gd name="T16" fmla="*/ 157 w 222"/>
                <a:gd name="T17" fmla="*/ 64 h 98"/>
                <a:gd name="T18" fmla="*/ 140 w 222"/>
                <a:gd name="T19" fmla="*/ 64 h 98"/>
                <a:gd name="T20" fmla="*/ 140 w 222"/>
                <a:gd name="T21" fmla="*/ 57 h 98"/>
                <a:gd name="T22" fmla="*/ 129 w 222"/>
                <a:gd name="T23" fmla="*/ 57 h 98"/>
                <a:gd name="T24" fmla="*/ 129 w 222"/>
                <a:gd name="T25" fmla="*/ 50 h 98"/>
                <a:gd name="T26" fmla="*/ 111 w 222"/>
                <a:gd name="T27" fmla="*/ 50 h 98"/>
                <a:gd name="T28" fmla="*/ 111 w 222"/>
                <a:gd name="T29" fmla="*/ 44 h 98"/>
                <a:gd name="T30" fmla="*/ 102 w 222"/>
                <a:gd name="T31" fmla="*/ 44 h 98"/>
                <a:gd name="T32" fmla="*/ 102 w 222"/>
                <a:gd name="T33" fmla="*/ 37 h 98"/>
                <a:gd name="T34" fmla="*/ 95 w 222"/>
                <a:gd name="T35" fmla="*/ 37 h 98"/>
                <a:gd name="T36" fmla="*/ 95 w 222"/>
                <a:gd name="T37" fmla="*/ 31 h 98"/>
                <a:gd name="T38" fmla="*/ 85 w 222"/>
                <a:gd name="T39" fmla="*/ 31 h 98"/>
                <a:gd name="T40" fmla="*/ 85 w 222"/>
                <a:gd name="T41" fmla="*/ 26 h 98"/>
                <a:gd name="T42" fmla="*/ 79 w 222"/>
                <a:gd name="T43" fmla="*/ 26 h 98"/>
                <a:gd name="T44" fmla="*/ 79 w 222"/>
                <a:gd name="T45" fmla="*/ 20 h 98"/>
                <a:gd name="T46" fmla="*/ 65 w 222"/>
                <a:gd name="T47" fmla="*/ 20 h 98"/>
                <a:gd name="T48" fmla="*/ 65 w 222"/>
                <a:gd name="T49" fmla="*/ 14 h 98"/>
                <a:gd name="T50" fmla="*/ 49 w 222"/>
                <a:gd name="T51" fmla="*/ 14 h 98"/>
                <a:gd name="T52" fmla="*/ 49 w 222"/>
                <a:gd name="T53" fmla="*/ 9 h 98"/>
                <a:gd name="T54" fmla="*/ 32 w 222"/>
                <a:gd name="T55" fmla="*/ 9 h 98"/>
                <a:gd name="T56" fmla="*/ 32 w 222"/>
                <a:gd name="T57" fmla="*/ 4 h 98"/>
                <a:gd name="T58" fmla="*/ 10 w 222"/>
                <a:gd name="T59" fmla="*/ 4 h 98"/>
                <a:gd name="T60" fmla="*/ 10 w 222"/>
                <a:gd name="T61" fmla="*/ 0 h 98"/>
                <a:gd name="T62" fmla="*/ 0 w 222"/>
                <a:gd name="T63"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2" h="98">
                  <a:moveTo>
                    <a:pt x="222" y="98"/>
                  </a:moveTo>
                  <a:lnTo>
                    <a:pt x="211" y="98"/>
                  </a:lnTo>
                  <a:lnTo>
                    <a:pt x="211" y="87"/>
                  </a:lnTo>
                  <a:lnTo>
                    <a:pt x="184" y="87"/>
                  </a:lnTo>
                  <a:lnTo>
                    <a:pt x="184" y="79"/>
                  </a:lnTo>
                  <a:lnTo>
                    <a:pt x="178" y="79"/>
                  </a:lnTo>
                  <a:lnTo>
                    <a:pt x="178" y="71"/>
                  </a:lnTo>
                  <a:lnTo>
                    <a:pt x="157" y="71"/>
                  </a:lnTo>
                  <a:lnTo>
                    <a:pt x="157" y="64"/>
                  </a:lnTo>
                  <a:lnTo>
                    <a:pt x="140" y="64"/>
                  </a:lnTo>
                  <a:lnTo>
                    <a:pt x="140" y="57"/>
                  </a:lnTo>
                  <a:lnTo>
                    <a:pt x="129" y="57"/>
                  </a:lnTo>
                  <a:lnTo>
                    <a:pt x="129" y="50"/>
                  </a:lnTo>
                  <a:lnTo>
                    <a:pt x="111" y="50"/>
                  </a:lnTo>
                  <a:lnTo>
                    <a:pt x="111" y="44"/>
                  </a:lnTo>
                  <a:lnTo>
                    <a:pt x="102" y="44"/>
                  </a:lnTo>
                  <a:lnTo>
                    <a:pt x="102" y="37"/>
                  </a:lnTo>
                  <a:lnTo>
                    <a:pt x="95" y="37"/>
                  </a:lnTo>
                  <a:lnTo>
                    <a:pt x="95" y="31"/>
                  </a:lnTo>
                  <a:lnTo>
                    <a:pt x="85" y="31"/>
                  </a:lnTo>
                  <a:lnTo>
                    <a:pt x="85" y="26"/>
                  </a:lnTo>
                  <a:lnTo>
                    <a:pt x="79" y="26"/>
                  </a:lnTo>
                  <a:lnTo>
                    <a:pt x="79" y="20"/>
                  </a:lnTo>
                  <a:lnTo>
                    <a:pt x="65" y="20"/>
                  </a:lnTo>
                  <a:lnTo>
                    <a:pt x="65" y="14"/>
                  </a:lnTo>
                  <a:lnTo>
                    <a:pt x="49" y="14"/>
                  </a:lnTo>
                  <a:lnTo>
                    <a:pt x="49" y="9"/>
                  </a:lnTo>
                  <a:lnTo>
                    <a:pt x="32" y="9"/>
                  </a:lnTo>
                  <a:lnTo>
                    <a:pt x="32" y="4"/>
                  </a:lnTo>
                  <a:lnTo>
                    <a:pt x="10" y="4"/>
                  </a:lnTo>
                  <a:lnTo>
                    <a:pt x="10" y="0"/>
                  </a:lnTo>
                  <a:lnTo>
                    <a:pt x="0" y="0"/>
                  </a:lnTo>
                </a:path>
              </a:pathLst>
            </a:custGeom>
            <a:noFill/>
            <a:ln w="22225">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 name="Line 8"/>
            <p:cNvSpPr>
              <a:spLocks noChangeShapeType="1"/>
            </p:cNvSpPr>
            <p:nvPr/>
          </p:nvSpPr>
          <p:spPr bwMode="auto">
            <a:xfrm>
              <a:off x="6696636" y="2914650"/>
              <a:ext cx="0" cy="57150"/>
            </a:xfrm>
            <a:prstGeom prst="line">
              <a:avLst/>
            </a:prstGeom>
            <a:noFill/>
            <a:ln w="22225">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 name="Line 9"/>
            <p:cNvSpPr>
              <a:spLocks noChangeShapeType="1"/>
            </p:cNvSpPr>
            <p:nvPr/>
          </p:nvSpPr>
          <p:spPr bwMode="auto">
            <a:xfrm>
              <a:off x="6182286" y="2781300"/>
              <a:ext cx="0" cy="57150"/>
            </a:xfrm>
            <a:prstGeom prst="line">
              <a:avLst/>
            </a:prstGeom>
            <a:noFill/>
            <a:ln w="22225">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 name="Line 10"/>
            <p:cNvSpPr>
              <a:spLocks noChangeShapeType="1"/>
            </p:cNvSpPr>
            <p:nvPr/>
          </p:nvSpPr>
          <p:spPr bwMode="auto">
            <a:xfrm>
              <a:off x="6134661" y="2781300"/>
              <a:ext cx="0" cy="57150"/>
            </a:xfrm>
            <a:prstGeom prst="line">
              <a:avLst/>
            </a:prstGeom>
            <a:noFill/>
            <a:ln w="22225">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 name="Line 11"/>
            <p:cNvSpPr>
              <a:spLocks noChangeShapeType="1"/>
            </p:cNvSpPr>
            <p:nvPr/>
          </p:nvSpPr>
          <p:spPr bwMode="auto">
            <a:xfrm>
              <a:off x="6363261" y="2819400"/>
              <a:ext cx="0" cy="57150"/>
            </a:xfrm>
            <a:prstGeom prst="line">
              <a:avLst/>
            </a:prstGeom>
            <a:noFill/>
            <a:ln w="22225">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 name="Line 12"/>
            <p:cNvSpPr>
              <a:spLocks noChangeShapeType="1"/>
            </p:cNvSpPr>
            <p:nvPr/>
          </p:nvSpPr>
          <p:spPr bwMode="auto">
            <a:xfrm>
              <a:off x="6744261" y="2971800"/>
              <a:ext cx="0" cy="57150"/>
            </a:xfrm>
            <a:prstGeom prst="line">
              <a:avLst/>
            </a:prstGeom>
            <a:noFill/>
            <a:ln w="22225">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 name="Line 13"/>
            <p:cNvSpPr>
              <a:spLocks noChangeShapeType="1"/>
            </p:cNvSpPr>
            <p:nvPr/>
          </p:nvSpPr>
          <p:spPr bwMode="auto">
            <a:xfrm>
              <a:off x="6468036" y="2867025"/>
              <a:ext cx="0" cy="57150"/>
            </a:xfrm>
            <a:prstGeom prst="line">
              <a:avLst/>
            </a:prstGeom>
            <a:noFill/>
            <a:ln w="22225">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 name="Line 14"/>
            <p:cNvSpPr>
              <a:spLocks noChangeShapeType="1"/>
            </p:cNvSpPr>
            <p:nvPr/>
          </p:nvSpPr>
          <p:spPr bwMode="auto">
            <a:xfrm>
              <a:off x="6315636" y="2819400"/>
              <a:ext cx="0" cy="57150"/>
            </a:xfrm>
            <a:prstGeom prst="line">
              <a:avLst/>
            </a:prstGeom>
            <a:noFill/>
            <a:ln w="22225">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6" name="Line 15"/>
            <p:cNvSpPr>
              <a:spLocks noChangeShapeType="1"/>
            </p:cNvSpPr>
            <p:nvPr/>
          </p:nvSpPr>
          <p:spPr bwMode="auto">
            <a:xfrm>
              <a:off x="6820461" y="2971800"/>
              <a:ext cx="0" cy="57150"/>
            </a:xfrm>
            <a:prstGeom prst="line">
              <a:avLst/>
            </a:prstGeom>
            <a:noFill/>
            <a:ln w="22225">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7" name="Line 16"/>
            <p:cNvSpPr>
              <a:spLocks noChangeShapeType="1"/>
            </p:cNvSpPr>
            <p:nvPr/>
          </p:nvSpPr>
          <p:spPr bwMode="auto">
            <a:xfrm>
              <a:off x="6487086" y="2867025"/>
              <a:ext cx="0" cy="57150"/>
            </a:xfrm>
            <a:prstGeom prst="line">
              <a:avLst/>
            </a:prstGeom>
            <a:noFill/>
            <a:ln w="22225">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8" name="Line 17"/>
            <p:cNvSpPr>
              <a:spLocks noChangeShapeType="1"/>
            </p:cNvSpPr>
            <p:nvPr/>
          </p:nvSpPr>
          <p:spPr bwMode="auto">
            <a:xfrm>
              <a:off x="6506136" y="2876550"/>
              <a:ext cx="0" cy="47625"/>
            </a:xfrm>
            <a:prstGeom prst="line">
              <a:avLst/>
            </a:prstGeom>
            <a:noFill/>
            <a:ln w="22225">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9" name="Line 18"/>
            <p:cNvSpPr>
              <a:spLocks noChangeShapeType="1"/>
            </p:cNvSpPr>
            <p:nvPr/>
          </p:nvSpPr>
          <p:spPr bwMode="auto">
            <a:xfrm>
              <a:off x="6629961" y="2914650"/>
              <a:ext cx="0" cy="57150"/>
            </a:xfrm>
            <a:prstGeom prst="line">
              <a:avLst/>
            </a:prstGeom>
            <a:noFill/>
            <a:ln w="22225">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0" name="Line 19"/>
            <p:cNvSpPr>
              <a:spLocks noChangeShapeType="1"/>
            </p:cNvSpPr>
            <p:nvPr/>
          </p:nvSpPr>
          <p:spPr bwMode="auto">
            <a:xfrm>
              <a:off x="6620436" y="2914650"/>
              <a:ext cx="0" cy="57150"/>
            </a:xfrm>
            <a:prstGeom prst="line">
              <a:avLst/>
            </a:prstGeom>
            <a:noFill/>
            <a:ln w="22225">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aphicFrame>
        <p:nvGraphicFramePr>
          <p:cNvPr id="2" name="Table 1"/>
          <p:cNvGraphicFramePr>
            <a:graphicFrameLocks noGrp="1"/>
          </p:cNvGraphicFramePr>
          <p:nvPr>
            <p:extLst>
              <p:ext uri="{D42A27DB-BD31-4B8C-83A1-F6EECF244321}">
                <p14:modId xmlns:p14="http://schemas.microsoft.com/office/powerpoint/2010/main" val="4169569775"/>
              </p:ext>
            </p:extLst>
          </p:nvPr>
        </p:nvGraphicFramePr>
        <p:xfrm>
          <a:off x="415433" y="1777827"/>
          <a:ext cx="4205808" cy="2948528"/>
        </p:xfrm>
        <a:graphic>
          <a:graphicData uri="http://schemas.openxmlformats.org/drawingml/2006/table">
            <a:tbl>
              <a:tblPr firstRow="1" bandRow="1">
                <a:tableStyleId>{69012ECD-51FC-41F1-AA8D-1B2483CD663E}</a:tableStyleId>
              </a:tblPr>
              <a:tblGrid>
                <a:gridCol w="1743961"/>
                <a:gridCol w="1441939"/>
                <a:gridCol w="1019908"/>
              </a:tblGrid>
              <a:tr h="283088">
                <a:tc>
                  <a:txBody>
                    <a:bodyPr/>
                    <a:lstStyle/>
                    <a:p>
                      <a:endParaRPr lang="en-GB" sz="1200" dirty="0">
                        <a:solidFill>
                          <a:schemeClr val="tx2"/>
                        </a:solidFill>
                      </a:endParaRPr>
                    </a:p>
                  </a:txBody>
                  <a:tcPr marT="36000" marB="36000"/>
                </a:tc>
                <a:tc>
                  <a:txBody>
                    <a:bodyPr/>
                    <a:lstStyle/>
                    <a:p>
                      <a:pPr algn="l"/>
                      <a:r>
                        <a:rPr lang="en-GB" sz="1200" dirty="0" smtClean="0">
                          <a:solidFill>
                            <a:schemeClr val="tx2"/>
                          </a:solidFill>
                        </a:rPr>
                        <a:t>Response, n</a:t>
                      </a:r>
                      <a:endParaRPr lang="en-GB" sz="1200" dirty="0">
                        <a:solidFill>
                          <a:schemeClr val="tx2"/>
                        </a:solidFill>
                      </a:endParaRPr>
                    </a:p>
                  </a:txBody>
                  <a:tcPr marT="36000" marB="36000"/>
                </a:tc>
                <a:tc>
                  <a:txBody>
                    <a:bodyPr/>
                    <a:lstStyle/>
                    <a:p>
                      <a:pPr algn="l"/>
                      <a:r>
                        <a:rPr lang="en-GB" sz="1200" dirty="0" smtClean="0">
                          <a:solidFill>
                            <a:schemeClr val="tx2"/>
                          </a:solidFill>
                        </a:rPr>
                        <a:t>RR, %</a:t>
                      </a:r>
                      <a:endParaRPr lang="en-GB" sz="1200" dirty="0">
                        <a:solidFill>
                          <a:schemeClr val="tx2"/>
                        </a:solidFill>
                      </a:endParaRPr>
                    </a:p>
                  </a:txBody>
                  <a:tcPr marT="36000" marB="36000"/>
                </a:tc>
              </a:tr>
              <a:tr h="504165">
                <a:tc>
                  <a:txBody>
                    <a:bodyPr/>
                    <a:lstStyle/>
                    <a:p>
                      <a:r>
                        <a:rPr lang="en-GB" sz="1200" dirty="0" smtClean="0"/>
                        <a:t>Anthracycline-based regimen (n=21)</a:t>
                      </a:r>
                      <a:endParaRPr lang="en-GB" sz="1200" dirty="0"/>
                    </a:p>
                  </a:txBody>
                  <a:tcPr marT="36000" marB="36000"/>
                </a:tc>
                <a:tc>
                  <a:txBody>
                    <a:bodyPr/>
                    <a:lstStyle/>
                    <a:p>
                      <a:pPr algn="l"/>
                      <a:r>
                        <a:rPr lang="en-GB" sz="1200" dirty="0" smtClean="0"/>
                        <a:t>PR 2</a:t>
                      </a:r>
                    </a:p>
                    <a:p>
                      <a:pPr algn="l"/>
                      <a:r>
                        <a:rPr lang="en-GB" sz="1200" dirty="0" smtClean="0"/>
                        <a:t>SD 5</a:t>
                      </a:r>
                    </a:p>
                    <a:p>
                      <a:pPr algn="l"/>
                      <a:r>
                        <a:rPr lang="en-GB" sz="1200" dirty="0" smtClean="0"/>
                        <a:t>PD 14</a:t>
                      </a:r>
                      <a:endParaRPr lang="en-GB" sz="1200" dirty="0"/>
                    </a:p>
                  </a:txBody>
                  <a:tcPr marT="36000" marB="36000"/>
                </a:tc>
                <a:tc>
                  <a:txBody>
                    <a:bodyPr/>
                    <a:lstStyle/>
                    <a:p>
                      <a:pPr algn="l"/>
                      <a:r>
                        <a:rPr lang="en-GB" sz="1200" dirty="0" smtClean="0"/>
                        <a:t>10</a:t>
                      </a:r>
                      <a:endParaRPr lang="en-GB" sz="1200" dirty="0"/>
                    </a:p>
                  </a:txBody>
                  <a:tcPr marT="36000" marB="36000"/>
                </a:tc>
              </a:tr>
              <a:tr h="509537">
                <a:tc>
                  <a:txBody>
                    <a:bodyPr/>
                    <a:lstStyle/>
                    <a:p>
                      <a:r>
                        <a:rPr lang="en-GB" sz="1200" dirty="0" smtClean="0"/>
                        <a:t>Gemcitabine-based</a:t>
                      </a:r>
                      <a:r>
                        <a:rPr lang="en-GB" sz="1200" baseline="0" dirty="0" smtClean="0"/>
                        <a:t> regimen (n=14)</a:t>
                      </a:r>
                      <a:endParaRPr lang="en-GB" sz="1200" dirty="0"/>
                    </a:p>
                  </a:txBody>
                  <a:tcPr marT="36000" marB="36000"/>
                </a:tc>
                <a:tc>
                  <a:txBody>
                    <a:bodyPr/>
                    <a:lstStyle/>
                    <a:p>
                      <a:pPr algn="l"/>
                      <a:r>
                        <a:rPr lang="en-GB" sz="1200" dirty="0" smtClean="0"/>
                        <a:t>PR 3</a:t>
                      </a:r>
                    </a:p>
                    <a:p>
                      <a:pPr algn="l"/>
                      <a:r>
                        <a:rPr lang="en-GB" sz="1200" dirty="0" smtClean="0"/>
                        <a:t>SD 2</a:t>
                      </a:r>
                    </a:p>
                    <a:p>
                      <a:pPr algn="l"/>
                      <a:r>
                        <a:rPr lang="en-GB" sz="1200" dirty="0" smtClean="0"/>
                        <a:t>PD 9</a:t>
                      </a:r>
                    </a:p>
                  </a:txBody>
                  <a:tcPr marT="36000" marB="36000"/>
                </a:tc>
                <a:tc>
                  <a:txBody>
                    <a:bodyPr/>
                    <a:lstStyle/>
                    <a:p>
                      <a:pPr algn="l"/>
                      <a:r>
                        <a:rPr lang="en-GB" sz="1200" dirty="0" smtClean="0"/>
                        <a:t>21</a:t>
                      </a:r>
                      <a:endParaRPr lang="en-GB" sz="1200" dirty="0"/>
                    </a:p>
                  </a:txBody>
                  <a:tcPr marT="36000" marB="36000"/>
                </a:tc>
              </a:tr>
              <a:tr h="747026">
                <a:tc>
                  <a:txBody>
                    <a:bodyPr/>
                    <a:lstStyle/>
                    <a:p>
                      <a:r>
                        <a:rPr lang="en-GB" sz="1200" dirty="0" err="1" smtClean="0"/>
                        <a:t>mTOR</a:t>
                      </a:r>
                      <a:r>
                        <a:rPr lang="en-GB" sz="1200" dirty="0" smtClean="0"/>
                        <a:t> inhibitors (n=39)</a:t>
                      </a:r>
                      <a:endParaRPr lang="en-GB" sz="1200" dirty="0"/>
                    </a:p>
                  </a:txBody>
                  <a:tcPr marT="36000" marB="36000"/>
                </a:tc>
                <a:tc>
                  <a:txBody>
                    <a:bodyPr/>
                    <a:lstStyle/>
                    <a:p>
                      <a:pPr algn="l"/>
                      <a:r>
                        <a:rPr lang="en-GB" sz="1200" dirty="0" smtClean="0"/>
                        <a:t>PR + CR 16</a:t>
                      </a:r>
                    </a:p>
                    <a:p>
                      <a:pPr algn="l"/>
                      <a:r>
                        <a:rPr lang="en-GB" sz="1200" dirty="0" smtClean="0"/>
                        <a:t>SD 12</a:t>
                      </a:r>
                    </a:p>
                    <a:p>
                      <a:pPr algn="l"/>
                      <a:r>
                        <a:rPr lang="en-GB" sz="1200" dirty="0" smtClean="0"/>
                        <a:t>PD 8</a:t>
                      </a:r>
                    </a:p>
                    <a:p>
                      <a:pPr algn="l"/>
                      <a:r>
                        <a:rPr lang="en-GB" sz="1200" dirty="0" smtClean="0"/>
                        <a:t>NE 3</a:t>
                      </a:r>
                    </a:p>
                  </a:txBody>
                  <a:tcPr marT="36000" marB="36000"/>
                </a:tc>
                <a:tc>
                  <a:txBody>
                    <a:bodyPr/>
                    <a:lstStyle/>
                    <a:p>
                      <a:pPr algn="l"/>
                      <a:r>
                        <a:rPr lang="en-GB" sz="1200" dirty="0" smtClean="0"/>
                        <a:t>41</a:t>
                      </a:r>
                      <a:endParaRPr lang="en-GB" sz="1200" dirty="0"/>
                    </a:p>
                  </a:txBody>
                  <a:tcPr marT="36000" marB="36000"/>
                </a:tc>
              </a:tr>
              <a:tr h="370840">
                <a:tc>
                  <a:txBody>
                    <a:bodyPr/>
                    <a:lstStyle/>
                    <a:p>
                      <a:r>
                        <a:rPr lang="en-GB" sz="1200" dirty="0" smtClean="0"/>
                        <a:t>Anti-</a:t>
                      </a:r>
                      <a:r>
                        <a:rPr lang="en-GB" sz="1200" dirty="0" err="1" smtClean="0"/>
                        <a:t>angiogenics</a:t>
                      </a:r>
                      <a:r>
                        <a:rPr lang="en-GB" sz="1200" dirty="0" smtClean="0"/>
                        <a:t> (n=10)</a:t>
                      </a:r>
                      <a:endParaRPr lang="en-GB" sz="1200" dirty="0"/>
                    </a:p>
                  </a:txBody>
                  <a:tcPr marT="36000" marB="36000"/>
                </a:tc>
                <a:tc>
                  <a:txBody>
                    <a:bodyPr/>
                    <a:lstStyle/>
                    <a:p>
                      <a:pPr algn="l"/>
                      <a:r>
                        <a:rPr lang="en-GB" sz="1200" dirty="0" smtClean="0"/>
                        <a:t>PR 1</a:t>
                      </a:r>
                    </a:p>
                    <a:p>
                      <a:pPr algn="l"/>
                      <a:r>
                        <a:rPr lang="en-GB" sz="1200" dirty="0" smtClean="0"/>
                        <a:t>SD 7</a:t>
                      </a:r>
                    </a:p>
                    <a:p>
                      <a:pPr algn="l"/>
                      <a:r>
                        <a:rPr lang="en-GB" sz="1200" dirty="0" smtClean="0"/>
                        <a:t>PD 2</a:t>
                      </a:r>
                    </a:p>
                  </a:txBody>
                  <a:tcPr marT="36000" marB="36000"/>
                </a:tc>
                <a:tc>
                  <a:txBody>
                    <a:bodyPr/>
                    <a:lstStyle/>
                    <a:p>
                      <a:pPr algn="l"/>
                      <a:r>
                        <a:rPr lang="en-GB" sz="1200" dirty="0" smtClean="0"/>
                        <a:t>10</a:t>
                      </a:r>
                      <a:endParaRPr lang="en-GB" sz="1200" dirty="0"/>
                    </a:p>
                  </a:txBody>
                  <a:tcPr marT="36000" marB="36000"/>
                </a:tc>
              </a:tr>
            </a:tbl>
          </a:graphicData>
        </a:graphic>
      </p:graphicFrame>
    </p:spTree>
    <p:custDataLst>
      <p:tags r:id="rId1"/>
    </p:custDataLst>
    <p:extLst>
      <p:ext uri="{BB962C8B-B14F-4D97-AF65-F5344CB8AC3E}">
        <p14:creationId xmlns:p14="http://schemas.microsoft.com/office/powerpoint/2010/main" val="707001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1800" dirty="0" smtClean="0">
                <a:solidFill>
                  <a:schemeClr val="bg1"/>
                </a:solidFill>
              </a:rPr>
              <a:t>035: Prognosis of desmoid </a:t>
            </a:r>
            <a:r>
              <a:rPr lang="en-US" sz="1800" dirty="0" err="1" smtClean="0">
                <a:solidFill>
                  <a:schemeClr val="bg1"/>
                </a:solidFill>
              </a:rPr>
              <a:t>tumours</a:t>
            </a:r>
            <a:r>
              <a:rPr lang="en-US" sz="1800" dirty="0" smtClean="0">
                <a:solidFill>
                  <a:schemeClr val="bg1"/>
                </a:solidFill>
              </a:rPr>
              <a:t> initially managed with surveillance only at all anatomical locations – van </a:t>
            </a:r>
            <a:r>
              <a:rPr lang="en-US" sz="1800" dirty="0" err="1" smtClean="0">
                <a:solidFill>
                  <a:schemeClr val="bg1"/>
                </a:solidFill>
              </a:rPr>
              <a:t>Houdt</a:t>
            </a:r>
            <a:r>
              <a:rPr lang="en-US" sz="1800" dirty="0" smtClean="0">
                <a:solidFill>
                  <a:schemeClr val="bg1"/>
                </a:solidFill>
              </a:rPr>
              <a:t> WJ, et al</a:t>
            </a:r>
            <a:endParaRPr lang="en-US" sz="1800" dirty="0">
              <a:solidFill>
                <a:schemeClr val="bg1"/>
              </a:solidFill>
            </a:endParaRPr>
          </a:p>
        </p:txBody>
      </p:sp>
      <p:sp>
        <p:nvSpPr>
          <p:cNvPr id="5123" name="Rectangle 3"/>
          <p:cNvSpPr>
            <a:spLocks noGrp="1" noChangeArrowheads="1"/>
          </p:cNvSpPr>
          <p:nvPr>
            <p:ph type="body" idx="1"/>
          </p:nvPr>
        </p:nvSpPr>
        <p:spPr/>
        <p:txBody>
          <a:bodyPr/>
          <a:lstStyle/>
          <a:p>
            <a:pPr marL="0" indent="0">
              <a:buNone/>
            </a:pPr>
            <a:r>
              <a:rPr lang="en-US" b="1" dirty="0" smtClean="0">
                <a:solidFill>
                  <a:schemeClr val="bg1"/>
                </a:solidFill>
              </a:rPr>
              <a:t>STUDY OBJECTIVE </a:t>
            </a:r>
          </a:p>
          <a:p>
            <a:r>
              <a:rPr lang="en-US" dirty="0" smtClean="0"/>
              <a:t>To investigate the prognosis of patients with desmoid tumors at any site who were initially managed with surveillance only</a:t>
            </a:r>
          </a:p>
          <a:p>
            <a:endParaRPr lang="en-US" dirty="0"/>
          </a:p>
          <a:p>
            <a:pPr marL="0" indent="0">
              <a:buNone/>
            </a:pPr>
            <a:r>
              <a:rPr lang="en-US" b="1" dirty="0" smtClean="0">
                <a:solidFill>
                  <a:schemeClr val="bg1"/>
                </a:solidFill>
              </a:rPr>
              <a:t>METHODS</a:t>
            </a:r>
          </a:p>
          <a:p>
            <a:r>
              <a:rPr lang="en-US" dirty="0" smtClean="0"/>
              <a:t>Data on initial treatment were collected for 168 patients with desmoid tumors at any site </a:t>
            </a:r>
            <a:r>
              <a:rPr lang="en-US" dirty="0"/>
              <a:t>who were treated at the Royal Marsden </a:t>
            </a:r>
            <a:r>
              <a:rPr lang="en-US" dirty="0" smtClean="0"/>
              <a:t>Hospital between 1998 and 2016</a:t>
            </a:r>
          </a:p>
          <a:p>
            <a:r>
              <a:rPr lang="en-US" dirty="0" smtClean="0"/>
              <a:t>Patients had regular MRI and/or ultrasound imaging, initially every 3–4 months</a:t>
            </a:r>
          </a:p>
          <a:p>
            <a:endParaRPr lang="en-US" dirty="0"/>
          </a:p>
        </p:txBody>
      </p:sp>
      <p:sp>
        <p:nvSpPr>
          <p:cNvPr id="6" name="Text Box 4"/>
          <p:cNvSpPr txBox="1">
            <a:spLocks noChangeArrowheads="1"/>
          </p:cNvSpPr>
          <p:nvPr/>
        </p:nvSpPr>
        <p:spPr bwMode="auto">
          <a:xfrm>
            <a:off x="2708688" y="6474897"/>
            <a:ext cx="621465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US" sz="1200" dirty="0" smtClean="0">
                <a:solidFill>
                  <a:srgbClr val="000000"/>
                </a:solidFill>
              </a:rPr>
              <a:t>van </a:t>
            </a:r>
            <a:r>
              <a:rPr lang="en-US" sz="1200" dirty="0" err="1" smtClean="0">
                <a:solidFill>
                  <a:srgbClr val="000000"/>
                </a:solidFill>
              </a:rPr>
              <a:t>Houdt</a:t>
            </a:r>
            <a:r>
              <a:rPr lang="en-US" sz="1200" dirty="0" smtClean="0">
                <a:solidFill>
                  <a:srgbClr val="000000"/>
                </a:solidFill>
              </a:rPr>
              <a:t> WJ et al. CTOS 2017 Annual Meeting, November 8–11, Maui, Hawaii; Paper 035</a:t>
            </a:r>
            <a:endParaRPr lang="en-US" sz="1200" dirty="0">
              <a:solidFill>
                <a:srgbClr val="000000"/>
              </a:solidFill>
            </a:endParaRPr>
          </a:p>
        </p:txBody>
      </p:sp>
    </p:spTree>
    <p:custDataLst>
      <p:tags r:id="rId1"/>
    </p:custDataLst>
    <p:extLst>
      <p:ext uri="{BB962C8B-B14F-4D97-AF65-F5344CB8AC3E}">
        <p14:creationId xmlns:p14="http://schemas.microsoft.com/office/powerpoint/2010/main" val="6857551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1800" dirty="0" smtClean="0">
                <a:solidFill>
                  <a:schemeClr val="bg1"/>
                </a:solidFill>
              </a:rPr>
              <a:t>035: Prognosis of desmoid </a:t>
            </a:r>
            <a:r>
              <a:rPr lang="en-US" sz="1800" dirty="0" err="1" smtClean="0">
                <a:solidFill>
                  <a:schemeClr val="bg1"/>
                </a:solidFill>
              </a:rPr>
              <a:t>tumours</a:t>
            </a:r>
            <a:r>
              <a:rPr lang="en-US" sz="1800" dirty="0" smtClean="0">
                <a:solidFill>
                  <a:schemeClr val="bg1"/>
                </a:solidFill>
              </a:rPr>
              <a:t> initially managed with surveillance only at all anatomical locations – van </a:t>
            </a:r>
            <a:r>
              <a:rPr lang="en-US" sz="1800" dirty="0" err="1" smtClean="0">
                <a:solidFill>
                  <a:schemeClr val="bg1"/>
                </a:solidFill>
              </a:rPr>
              <a:t>Houdt</a:t>
            </a:r>
            <a:r>
              <a:rPr lang="en-US" sz="1800" dirty="0" smtClean="0">
                <a:solidFill>
                  <a:schemeClr val="bg1"/>
                </a:solidFill>
              </a:rPr>
              <a:t> WJ, et al</a:t>
            </a:r>
            <a:endParaRPr lang="en-US" sz="1800" dirty="0">
              <a:solidFill>
                <a:schemeClr val="bg1"/>
              </a:solidFill>
            </a:endParaRPr>
          </a:p>
        </p:txBody>
      </p:sp>
      <p:sp>
        <p:nvSpPr>
          <p:cNvPr id="5123" name="Rectangle 3"/>
          <p:cNvSpPr>
            <a:spLocks noGrp="1" noChangeArrowheads="1"/>
          </p:cNvSpPr>
          <p:nvPr>
            <p:ph type="body" idx="1"/>
          </p:nvPr>
        </p:nvSpPr>
        <p:spPr/>
        <p:txBody>
          <a:bodyPr/>
          <a:lstStyle/>
          <a:p>
            <a:pPr marL="0" indent="0">
              <a:buNone/>
            </a:pPr>
            <a:r>
              <a:rPr lang="en-US" b="1" dirty="0" smtClean="0">
                <a:solidFill>
                  <a:schemeClr val="bg1"/>
                </a:solidFill>
              </a:rPr>
              <a:t>KEY RESULTS</a:t>
            </a:r>
          </a:p>
          <a:p>
            <a:r>
              <a:rPr lang="en-US" dirty="0" smtClean="0"/>
              <a:t>Of the 168 patients, 78 (46%) received treatment after initial observation</a:t>
            </a:r>
          </a:p>
          <a:p>
            <a:r>
              <a:rPr lang="en-US" dirty="0" smtClean="0"/>
              <a:t>Patients considered for watch and wait were significantly older (42.5 vs. 39.4 years; p=0.03) </a:t>
            </a:r>
          </a:p>
          <a:p>
            <a:r>
              <a:rPr lang="en-US" dirty="0" smtClean="0"/>
              <a:t>Patients with intra-abdominal tumors were significantly more likely to receive initial treatment (p&lt;0.003) </a:t>
            </a:r>
            <a:endParaRPr lang="en-US" dirty="0"/>
          </a:p>
        </p:txBody>
      </p:sp>
      <p:sp>
        <p:nvSpPr>
          <p:cNvPr id="6" name="Text Box 4"/>
          <p:cNvSpPr txBox="1">
            <a:spLocks noChangeArrowheads="1"/>
          </p:cNvSpPr>
          <p:nvPr/>
        </p:nvSpPr>
        <p:spPr bwMode="auto">
          <a:xfrm>
            <a:off x="2708688" y="6474897"/>
            <a:ext cx="621465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US" sz="1200" dirty="0" smtClean="0">
                <a:solidFill>
                  <a:srgbClr val="000000"/>
                </a:solidFill>
              </a:rPr>
              <a:t>van </a:t>
            </a:r>
            <a:r>
              <a:rPr lang="en-US" sz="1200" dirty="0" err="1" smtClean="0">
                <a:solidFill>
                  <a:srgbClr val="000000"/>
                </a:solidFill>
              </a:rPr>
              <a:t>Houdt</a:t>
            </a:r>
            <a:r>
              <a:rPr lang="en-US" sz="1200" dirty="0" smtClean="0">
                <a:solidFill>
                  <a:srgbClr val="000000"/>
                </a:solidFill>
              </a:rPr>
              <a:t> WJ et al. CTOS 2017 Annual Meeting, November 8–11, Maui, Hawaii; Paper 035</a:t>
            </a:r>
            <a:endParaRPr lang="en-US" sz="1200" dirty="0">
              <a:solidFill>
                <a:srgbClr val="000000"/>
              </a:solidFill>
            </a:endParaRPr>
          </a:p>
        </p:txBody>
      </p:sp>
      <p:graphicFrame>
        <p:nvGraphicFramePr>
          <p:cNvPr id="7" name="Chart 6"/>
          <p:cNvGraphicFramePr/>
          <p:nvPr>
            <p:extLst>
              <p:ext uri="{D42A27DB-BD31-4B8C-83A1-F6EECF244321}">
                <p14:modId xmlns:p14="http://schemas.microsoft.com/office/powerpoint/2010/main" val="3952208166"/>
              </p:ext>
            </p:extLst>
          </p:nvPr>
        </p:nvGraphicFramePr>
        <p:xfrm>
          <a:off x="456512" y="3338065"/>
          <a:ext cx="4236171" cy="307310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rot="16200000">
            <a:off x="-555314" y="4533262"/>
            <a:ext cx="1720343" cy="276999"/>
          </a:xfrm>
          <a:prstGeom prst="rect">
            <a:avLst/>
          </a:prstGeom>
          <a:noFill/>
        </p:spPr>
        <p:txBody>
          <a:bodyPr wrap="none" rtlCol="0">
            <a:spAutoFit/>
          </a:bodyPr>
          <a:lstStyle/>
          <a:p>
            <a:r>
              <a:rPr lang="en-US" sz="1200" dirty="0" smtClean="0"/>
              <a:t>Percentage of patients</a:t>
            </a:r>
            <a:endParaRPr lang="en-US" sz="1200" dirty="0"/>
          </a:p>
        </p:txBody>
      </p:sp>
      <p:sp>
        <p:nvSpPr>
          <p:cNvPr id="9" name="TextBox 8"/>
          <p:cNvSpPr txBox="1"/>
          <p:nvPr/>
        </p:nvSpPr>
        <p:spPr>
          <a:xfrm>
            <a:off x="855040" y="3123344"/>
            <a:ext cx="3294492" cy="307777"/>
          </a:xfrm>
          <a:prstGeom prst="rect">
            <a:avLst/>
          </a:prstGeom>
          <a:noFill/>
        </p:spPr>
        <p:txBody>
          <a:bodyPr wrap="none" rtlCol="0">
            <a:spAutoFit/>
          </a:bodyPr>
          <a:lstStyle/>
          <a:p>
            <a:pPr algn="ctr"/>
            <a:r>
              <a:rPr lang="en-US" sz="1400" b="1" dirty="0" smtClean="0"/>
              <a:t>Management after initial observation</a:t>
            </a:r>
            <a:endParaRPr lang="en-US" sz="1400" b="1" dirty="0"/>
          </a:p>
        </p:txBody>
      </p:sp>
      <p:sp>
        <p:nvSpPr>
          <p:cNvPr id="10" name="TextBox 9"/>
          <p:cNvSpPr txBox="1"/>
          <p:nvPr/>
        </p:nvSpPr>
        <p:spPr>
          <a:xfrm>
            <a:off x="4713133" y="3123344"/>
            <a:ext cx="4473789" cy="307777"/>
          </a:xfrm>
          <a:prstGeom prst="rect">
            <a:avLst/>
          </a:prstGeom>
          <a:noFill/>
        </p:spPr>
        <p:txBody>
          <a:bodyPr wrap="none" rtlCol="0">
            <a:spAutoFit/>
          </a:bodyPr>
          <a:lstStyle/>
          <a:p>
            <a:pPr algn="ctr"/>
            <a:r>
              <a:rPr lang="en-US" sz="1400" b="1" dirty="0" smtClean="0"/>
              <a:t>Tumor behavior in patients with initial surveillance</a:t>
            </a:r>
            <a:endParaRPr lang="en-US" sz="1400" b="1" dirty="0"/>
          </a:p>
        </p:txBody>
      </p:sp>
      <p:graphicFrame>
        <p:nvGraphicFramePr>
          <p:cNvPr id="11" name="Chart 10"/>
          <p:cNvGraphicFramePr/>
          <p:nvPr>
            <p:extLst>
              <p:ext uri="{D42A27DB-BD31-4B8C-83A1-F6EECF244321}">
                <p14:modId xmlns:p14="http://schemas.microsoft.com/office/powerpoint/2010/main" val="1562235190"/>
              </p:ext>
            </p:extLst>
          </p:nvPr>
        </p:nvGraphicFramePr>
        <p:xfrm>
          <a:off x="4916345" y="3338064"/>
          <a:ext cx="4236171" cy="2872822"/>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rot="16200000">
            <a:off x="3922336" y="4533262"/>
            <a:ext cx="1720343" cy="276999"/>
          </a:xfrm>
          <a:prstGeom prst="rect">
            <a:avLst/>
          </a:prstGeom>
          <a:noFill/>
        </p:spPr>
        <p:txBody>
          <a:bodyPr wrap="none" rtlCol="0">
            <a:spAutoFit/>
          </a:bodyPr>
          <a:lstStyle/>
          <a:p>
            <a:r>
              <a:rPr lang="en-US" sz="1200" dirty="0" smtClean="0"/>
              <a:t>Percentage of patients</a:t>
            </a:r>
            <a:endParaRPr lang="en-US" sz="1200" dirty="0"/>
          </a:p>
        </p:txBody>
      </p:sp>
    </p:spTree>
    <p:custDataLst>
      <p:tags r:id="rId1"/>
    </p:custDataLst>
    <p:extLst>
      <p:ext uri="{BB962C8B-B14F-4D97-AF65-F5344CB8AC3E}">
        <p14:creationId xmlns:p14="http://schemas.microsoft.com/office/powerpoint/2010/main" val="19275401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1800" dirty="0" smtClean="0">
                <a:solidFill>
                  <a:schemeClr val="bg1"/>
                </a:solidFill>
              </a:rPr>
              <a:t>035: Prognosis of desmoid </a:t>
            </a:r>
            <a:r>
              <a:rPr lang="en-US" sz="1800" dirty="0" err="1" smtClean="0">
                <a:solidFill>
                  <a:schemeClr val="bg1"/>
                </a:solidFill>
              </a:rPr>
              <a:t>tumours</a:t>
            </a:r>
            <a:r>
              <a:rPr lang="en-US" sz="1800" dirty="0" smtClean="0">
                <a:solidFill>
                  <a:schemeClr val="bg1"/>
                </a:solidFill>
              </a:rPr>
              <a:t> initially managed with surveillance only at all anatomical locations – van </a:t>
            </a:r>
            <a:r>
              <a:rPr lang="en-US" sz="1800" dirty="0" err="1" smtClean="0">
                <a:solidFill>
                  <a:schemeClr val="bg1"/>
                </a:solidFill>
              </a:rPr>
              <a:t>Houdt</a:t>
            </a:r>
            <a:r>
              <a:rPr lang="en-US" sz="1800" dirty="0" smtClean="0">
                <a:solidFill>
                  <a:schemeClr val="bg1"/>
                </a:solidFill>
              </a:rPr>
              <a:t> WJ, et al</a:t>
            </a:r>
            <a:endParaRPr lang="en-US" sz="1800" dirty="0">
              <a:solidFill>
                <a:schemeClr val="bg1"/>
              </a:solidFill>
            </a:endParaRPr>
          </a:p>
        </p:txBody>
      </p:sp>
      <p:sp>
        <p:nvSpPr>
          <p:cNvPr id="5123" name="Rectangle 3"/>
          <p:cNvSpPr>
            <a:spLocks noGrp="1" noChangeArrowheads="1"/>
          </p:cNvSpPr>
          <p:nvPr>
            <p:ph type="body" idx="1"/>
          </p:nvPr>
        </p:nvSpPr>
        <p:spPr/>
        <p:txBody>
          <a:bodyPr/>
          <a:lstStyle/>
          <a:p>
            <a:pPr marL="0" indent="0">
              <a:buNone/>
            </a:pPr>
            <a:r>
              <a:rPr lang="en-US" b="1" dirty="0" smtClean="0">
                <a:solidFill>
                  <a:schemeClr val="bg1"/>
                </a:solidFill>
              </a:rPr>
              <a:t>KEY RESULTS (CONT.)</a:t>
            </a:r>
          </a:p>
          <a:p>
            <a:pPr marL="0" indent="0">
              <a:spcBef>
                <a:spcPts val="25000"/>
              </a:spcBef>
              <a:buNone/>
            </a:pPr>
            <a:r>
              <a:rPr lang="en-US" b="1" dirty="0" smtClean="0">
                <a:solidFill>
                  <a:schemeClr val="bg1"/>
                </a:solidFill>
              </a:rPr>
              <a:t>CONCLUSION</a:t>
            </a:r>
          </a:p>
          <a:p>
            <a:r>
              <a:rPr lang="en-US" dirty="0" smtClean="0"/>
              <a:t>In patients with desmoid tumors, more than half did not receive any treatment after initial surveillance and for those who did receive treatment this was either surgery or systemic therapy usually because of pain or tumor growth</a:t>
            </a:r>
            <a:endParaRPr lang="en-US" dirty="0"/>
          </a:p>
        </p:txBody>
      </p:sp>
      <p:sp>
        <p:nvSpPr>
          <p:cNvPr id="6" name="Text Box 4"/>
          <p:cNvSpPr txBox="1">
            <a:spLocks noChangeArrowheads="1"/>
          </p:cNvSpPr>
          <p:nvPr/>
        </p:nvSpPr>
        <p:spPr bwMode="auto">
          <a:xfrm>
            <a:off x="2708688" y="6474897"/>
            <a:ext cx="621465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US" sz="1200" dirty="0" smtClean="0">
                <a:solidFill>
                  <a:srgbClr val="000000"/>
                </a:solidFill>
              </a:rPr>
              <a:t>van </a:t>
            </a:r>
            <a:r>
              <a:rPr lang="en-US" sz="1200" dirty="0" err="1" smtClean="0">
                <a:solidFill>
                  <a:srgbClr val="000000"/>
                </a:solidFill>
              </a:rPr>
              <a:t>Houdt</a:t>
            </a:r>
            <a:r>
              <a:rPr lang="en-US" sz="1200" dirty="0" smtClean="0">
                <a:solidFill>
                  <a:srgbClr val="000000"/>
                </a:solidFill>
              </a:rPr>
              <a:t> WJ et al. CTOS 2017 Annual Meeting, November 8–11, Maui, Hawaii; Paper 035</a:t>
            </a:r>
            <a:endParaRPr lang="en-US" sz="1200" dirty="0">
              <a:solidFill>
                <a:srgbClr val="000000"/>
              </a:solidFill>
            </a:endParaRPr>
          </a:p>
        </p:txBody>
      </p:sp>
      <p:grpSp>
        <p:nvGrpSpPr>
          <p:cNvPr id="7" name="Group 6"/>
          <p:cNvGrpSpPr/>
          <p:nvPr/>
        </p:nvGrpSpPr>
        <p:grpSpPr>
          <a:xfrm>
            <a:off x="587680" y="1757842"/>
            <a:ext cx="3631744" cy="3004871"/>
            <a:chOff x="587680" y="1757842"/>
            <a:chExt cx="3631744" cy="3004871"/>
          </a:xfrm>
        </p:grpSpPr>
        <p:grpSp>
          <p:nvGrpSpPr>
            <p:cNvPr id="8" name="Group 7"/>
            <p:cNvGrpSpPr/>
            <p:nvPr/>
          </p:nvGrpSpPr>
          <p:grpSpPr>
            <a:xfrm>
              <a:off x="587680" y="1757842"/>
              <a:ext cx="3319696" cy="3004871"/>
              <a:chOff x="1776927" y="2272022"/>
              <a:chExt cx="5084050" cy="2651579"/>
            </a:xfrm>
          </p:grpSpPr>
          <p:grpSp>
            <p:nvGrpSpPr>
              <p:cNvPr id="51" name="Group 50"/>
              <p:cNvGrpSpPr/>
              <p:nvPr/>
            </p:nvGrpSpPr>
            <p:grpSpPr>
              <a:xfrm>
                <a:off x="2614623" y="2396465"/>
                <a:ext cx="3906738" cy="2171700"/>
                <a:chOff x="836615" y="2448719"/>
                <a:chExt cx="3906738" cy="2171700"/>
              </a:xfrm>
            </p:grpSpPr>
            <p:sp>
              <p:nvSpPr>
                <p:cNvPr id="69" name="Freeform 68"/>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70"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71"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72" name="Line 8"/>
                <p:cNvSpPr>
                  <a:spLocks noChangeShapeType="1"/>
                </p:cNvSpPr>
                <p:nvPr/>
              </p:nvSpPr>
              <p:spPr bwMode="auto">
                <a:xfrm>
                  <a:off x="836615" y="322872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73" name="Line 9"/>
                <p:cNvSpPr>
                  <a:spLocks noChangeShapeType="1"/>
                </p:cNvSpPr>
                <p:nvPr/>
              </p:nvSpPr>
              <p:spPr bwMode="auto">
                <a:xfrm>
                  <a:off x="836615" y="362736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74" name="Line 10"/>
                <p:cNvSpPr>
                  <a:spLocks noChangeShapeType="1"/>
                </p:cNvSpPr>
                <p:nvPr/>
              </p:nvSpPr>
              <p:spPr bwMode="auto">
                <a:xfrm>
                  <a:off x="836615" y="401736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75"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76" name="Line 12"/>
                <p:cNvSpPr>
                  <a:spLocks noChangeShapeType="1"/>
                </p:cNvSpPr>
                <p:nvPr/>
              </p:nvSpPr>
              <p:spPr bwMode="auto">
                <a:xfrm>
                  <a:off x="2954121"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77" name="Line 13"/>
                <p:cNvSpPr>
                  <a:spLocks noChangeShapeType="1"/>
                </p:cNvSpPr>
                <p:nvPr/>
              </p:nvSpPr>
              <p:spPr bwMode="auto">
                <a:xfrm>
                  <a:off x="236302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78" name="Line 14"/>
                <p:cNvSpPr>
                  <a:spLocks noChangeShapeType="1"/>
                </p:cNvSpPr>
                <p:nvPr/>
              </p:nvSpPr>
              <p:spPr bwMode="auto">
                <a:xfrm>
                  <a:off x="3540600"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79"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80" name="Line 19"/>
                <p:cNvSpPr>
                  <a:spLocks noChangeShapeType="1"/>
                </p:cNvSpPr>
                <p:nvPr/>
              </p:nvSpPr>
              <p:spPr bwMode="auto">
                <a:xfrm>
                  <a:off x="173886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81" name="Line 21"/>
                <p:cNvSpPr>
                  <a:spLocks noChangeShapeType="1"/>
                </p:cNvSpPr>
                <p:nvPr/>
              </p:nvSpPr>
              <p:spPr bwMode="auto">
                <a:xfrm>
                  <a:off x="116119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latin typeface="Arial" panose="020B0604020202020204" pitchFamily="34" charset="0"/>
                    <a:cs typeface="Arial" panose="020B0604020202020204" pitchFamily="34" charset="0"/>
                  </a:endParaRPr>
                </a:p>
              </p:txBody>
            </p:sp>
            <p:sp>
              <p:nvSpPr>
                <p:cNvPr id="82" name="Line 14"/>
                <p:cNvSpPr>
                  <a:spLocks noChangeShapeType="1"/>
                </p:cNvSpPr>
                <p:nvPr/>
              </p:nvSpPr>
              <p:spPr bwMode="auto">
                <a:xfrm>
                  <a:off x="4138259" y="4524456"/>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grpSp>
          <p:sp>
            <p:nvSpPr>
              <p:cNvPr id="52" name="TextBox 51"/>
              <p:cNvSpPr txBox="1"/>
              <p:nvPr/>
            </p:nvSpPr>
            <p:spPr>
              <a:xfrm rot="16200000">
                <a:off x="1465207" y="3230152"/>
                <a:ext cx="1047659" cy="424219"/>
              </a:xfrm>
              <a:prstGeom prst="rect">
                <a:avLst/>
              </a:prstGeom>
              <a:noFill/>
            </p:spPr>
            <p:txBody>
              <a:bodyPr wrap="none" rtlCol="0">
                <a:spAutoFit/>
              </a:bodyPr>
              <a:lstStyle/>
              <a:p>
                <a:pPr algn="ctr" fontAlgn="base">
                  <a:spcBef>
                    <a:spcPct val="0"/>
                  </a:spcBef>
                  <a:spcAft>
                    <a:spcPct val="0"/>
                  </a:spcAft>
                </a:pPr>
                <a:r>
                  <a:rPr lang="en-US" sz="1200" dirty="0" smtClean="0">
                    <a:solidFill>
                      <a:srgbClr val="000000"/>
                    </a:solidFill>
                    <a:latin typeface="Arial" panose="020B0604020202020204" pitchFamily="34" charset="0"/>
                    <a:cs typeface="Arial" panose="020B0604020202020204" pitchFamily="34" charset="0"/>
                  </a:rPr>
                  <a:t>Treatment rate</a:t>
                </a:r>
                <a:endParaRPr lang="en-US" sz="1200" dirty="0">
                  <a:solidFill>
                    <a:srgbClr val="000000"/>
                  </a:solidFill>
                  <a:latin typeface="Arial" panose="020B0604020202020204" pitchFamily="34" charset="0"/>
                  <a:cs typeface="Arial" panose="020B0604020202020204" pitchFamily="34" charset="0"/>
                </a:endParaRPr>
              </a:p>
            </p:txBody>
          </p:sp>
          <p:sp>
            <p:nvSpPr>
              <p:cNvPr id="53" name="TextBox 52"/>
              <p:cNvSpPr txBox="1"/>
              <p:nvPr/>
            </p:nvSpPr>
            <p:spPr>
              <a:xfrm>
                <a:off x="3945294" y="4679170"/>
                <a:ext cx="1700409" cy="244431"/>
              </a:xfrm>
              <a:prstGeom prst="rect">
                <a:avLst/>
              </a:prstGeom>
              <a:noFill/>
            </p:spPr>
            <p:txBody>
              <a:bodyPr wrap="none" rtlCol="0">
                <a:spAutoFit/>
              </a:bodyPr>
              <a:lstStyle/>
              <a:p>
                <a:pPr algn="ctr" fontAlgn="base">
                  <a:spcBef>
                    <a:spcPct val="0"/>
                  </a:spcBef>
                  <a:spcAft>
                    <a:spcPct val="0"/>
                  </a:spcAft>
                </a:pPr>
                <a:r>
                  <a:rPr lang="en-US" sz="1200" dirty="0" smtClean="0">
                    <a:solidFill>
                      <a:srgbClr val="000000"/>
                    </a:solidFill>
                    <a:latin typeface="Arial" panose="020B0604020202020204" pitchFamily="34" charset="0"/>
                    <a:cs typeface="Arial" panose="020B0604020202020204" pitchFamily="34" charset="0"/>
                  </a:rPr>
                  <a:t>Time, months</a:t>
                </a:r>
                <a:endParaRPr lang="en-US" sz="1200" dirty="0">
                  <a:solidFill>
                    <a:srgbClr val="000000"/>
                  </a:solidFill>
                  <a:latin typeface="Arial" panose="020B0604020202020204" pitchFamily="34" charset="0"/>
                  <a:cs typeface="Arial" panose="020B0604020202020204" pitchFamily="34" charset="0"/>
                </a:endParaRPr>
              </a:p>
            </p:txBody>
          </p:sp>
          <p:sp>
            <p:nvSpPr>
              <p:cNvPr id="54" name="TextBox 53"/>
              <p:cNvSpPr txBox="1"/>
              <p:nvPr/>
            </p:nvSpPr>
            <p:spPr>
              <a:xfrm>
                <a:off x="2098398" y="2272022"/>
                <a:ext cx="609323" cy="244431"/>
              </a:xfrm>
              <a:prstGeom prst="rect">
                <a:avLst/>
              </a:prstGeom>
              <a:noFill/>
            </p:spPr>
            <p:txBody>
              <a:bodyPr wrap="none" rtlCol="0" anchor="ctr" anchorCtr="0">
                <a:spAutoFit/>
              </a:bodyPr>
              <a:lstStyle/>
              <a:p>
                <a:pPr algn="r"/>
                <a:r>
                  <a:rPr lang="en-US" sz="1200" dirty="0" smtClean="0">
                    <a:solidFill>
                      <a:srgbClr val="000000"/>
                    </a:solidFill>
                    <a:latin typeface="Arial" panose="020B0604020202020204" pitchFamily="34" charset="0"/>
                    <a:cs typeface="Arial" panose="020B0604020202020204" pitchFamily="34" charset="0"/>
                  </a:rPr>
                  <a:t>1.0</a:t>
                </a:r>
                <a:endParaRPr lang="en-US" sz="1200" dirty="0">
                  <a:solidFill>
                    <a:srgbClr val="000000"/>
                  </a:solidFill>
                  <a:latin typeface="Arial" panose="020B0604020202020204" pitchFamily="34" charset="0"/>
                  <a:cs typeface="Arial" panose="020B0604020202020204" pitchFamily="34" charset="0"/>
                </a:endParaRPr>
              </a:p>
            </p:txBody>
          </p:sp>
          <p:sp>
            <p:nvSpPr>
              <p:cNvPr id="55" name="TextBox 54"/>
              <p:cNvSpPr txBox="1"/>
              <p:nvPr/>
            </p:nvSpPr>
            <p:spPr>
              <a:xfrm>
                <a:off x="2098401" y="2667898"/>
                <a:ext cx="609324" cy="244431"/>
              </a:xfrm>
              <a:prstGeom prst="rect">
                <a:avLst/>
              </a:prstGeom>
              <a:noFill/>
            </p:spPr>
            <p:txBody>
              <a:bodyPr wrap="none" rtlCol="0" anchor="ctr" anchorCtr="0">
                <a:spAutoFit/>
              </a:bodyPr>
              <a:lstStyle/>
              <a:p>
                <a:pPr algn="r"/>
                <a:r>
                  <a:rPr lang="en-US" sz="1200" dirty="0" smtClean="0">
                    <a:solidFill>
                      <a:srgbClr val="000000"/>
                    </a:solidFill>
                    <a:latin typeface="Arial" panose="020B0604020202020204" pitchFamily="34" charset="0"/>
                    <a:cs typeface="Arial" panose="020B0604020202020204" pitchFamily="34" charset="0"/>
                  </a:rPr>
                  <a:t>0.8</a:t>
                </a:r>
                <a:endParaRPr lang="en-US" sz="1200" dirty="0">
                  <a:solidFill>
                    <a:srgbClr val="000000"/>
                  </a:solidFill>
                  <a:latin typeface="Arial" panose="020B0604020202020204" pitchFamily="34" charset="0"/>
                  <a:cs typeface="Arial" panose="020B0604020202020204" pitchFamily="34" charset="0"/>
                </a:endParaRPr>
              </a:p>
            </p:txBody>
          </p:sp>
          <p:sp>
            <p:nvSpPr>
              <p:cNvPr id="56" name="TextBox 55"/>
              <p:cNvSpPr txBox="1"/>
              <p:nvPr/>
            </p:nvSpPr>
            <p:spPr>
              <a:xfrm>
                <a:off x="2098401" y="3053395"/>
                <a:ext cx="609324" cy="244431"/>
              </a:xfrm>
              <a:prstGeom prst="rect">
                <a:avLst/>
              </a:prstGeom>
              <a:noFill/>
            </p:spPr>
            <p:txBody>
              <a:bodyPr wrap="none" rtlCol="0" anchor="ctr" anchorCtr="0">
                <a:spAutoFit/>
              </a:bodyPr>
              <a:lstStyle/>
              <a:p>
                <a:pPr algn="r"/>
                <a:r>
                  <a:rPr lang="en-US" sz="1200" dirty="0" smtClean="0">
                    <a:solidFill>
                      <a:srgbClr val="000000"/>
                    </a:solidFill>
                    <a:latin typeface="Arial" panose="020B0604020202020204" pitchFamily="34" charset="0"/>
                    <a:cs typeface="Arial" panose="020B0604020202020204" pitchFamily="34" charset="0"/>
                  </a:rPr>
                  <a:t>0.6</a:t>
                </a:r>
                <a:endParaRPr lang="en-US" sz="1200" dirty="0">
                  <a:solidFill>
                    <a:srgbClr val="000000"/>
                  </a:solidFill>
                  <a:latin typeface="Arial" panose="020B0604020202020204" pitchFamily="34" charset="0"/>
                  <a:cs typeface="Arial" panose="020B0604020202020204" pitchFamily="34" charset="0"/>
                </a:endParaRPr>
              </a:p>
            </p:txBody>
          </p:sp>
          <p:sp>
            <p:nvSpPr>
              <p:cNvPr id="57" name="TextBox 56"/>
              <p:cNvSpPr txBox="1"/>
              <p:nvPr/>
            </p:nvSpPr>
            <p:spPr>
              <a:xfrm>
                <a:off x="2098401" y="3451853"/>
                <a:ext cx="609324" cy="244431"/>
              </a:xfrm>
              <a:prstGeom prst="rect">
                <a:avLst/>
              </a:prstGeom>
              <a:noFill/>
            </p:spPr>
            <p:txBody>
              <a:bodyPr wrap="none" rtlCol="0" anchor="ctr" anchorCtr="0">
                <a:spAutoFit/>
              </a:bodyPr>
              <a:lstStyle/>
              <a:p>
                <a:pPr algn="r"/>
                <a:r>
                  <a:rPr lang="en-US" sz="1200" dirty="0" smtClean="0">
                    <a:solidFill>
                      <a:srgbClr val="000000"/>
                    </a:solidFill>
                    <a:latin typeface="Arial" panose="020B0604020202020204" pitchFamily="34" charset="0"/>
                    <a:cs typeface="Arial" panose="020B0604020202020204" pitchFamily="34" charset="0"/>
                  </a:rPr>
                  <a:t>0.4</a:t>
                </a:r>
                <a:endParaRPr lang="en-US" sz="1200" dirty="0">
                  <a:solidFill>
                    <a:srgbClr val="000000"/>
                  </a:solidFill>
                  <a:latin typeface="Arial" panose="020B0604020202020204" pitchFamily="34" charset="0"/>
                  <a:cs typeface="Arial" panose="020B0604020202020204" pitchFamily="34" charset="0"/>
                </a:endParaRPr>
              </a:p>
            </p:txBody>
          </p:sp>
          <p:sp>
            <p:nvSpPr>
              <p:cNvPr id="58" name="TextBox 57"/>
              <p:cNvSpPr txBox="1"/>
              <p:nvPr/>
            </p:nvSpPr>
            <p:spPr>
              <a:xfrm>
                <a:off x="2098401" y="3841670"/>
                <a:ext cx="609324" cy="244431"/>
              </a:xfrm>
              <a:prstGeom prst="rect">
                <a:avLst/>
              </a:prstGeom>
              <a:noFill/>
            </p:spPr>
            <p:txBody>
              <a:bodyPr wrap="none" rtlCol="0" anchor="ctr" anchorCtr="0">
                <a:spAutoFit/>
              </a:bodyPr>
              <a:lstStyle/>
              <a:p>
                <a:pPr algn="r"/>
                <a:r>
                  <a:rPr lang="en-US" sz="1200" dirty="0" smtClean="0">
                    <a:solidFill>
                      <a:srgbClr val="000000"/>
                    </a:solidFill>
                    <a:latin typeface="Arial" panose="020B0604020202020204" pitchFamily="34" charset="0"/>
                    <a:cs typeface="Arial" panose="020B0604020202020204" pitchFamily="34" charset="0"/>
                  </a:rPr>
                  <a:t>0.2</a:t>
                </a:r>
                <a:endParaRPr lang="en-US" sz="1200" dirty="0">
                  <a:solidFill>
                    <a:srgbClr val="000000"/>
                  </a:solidFill>
                  <a:latin typeface="Arial" panose="020B0604020202020204" pitchFamily="34" charset="0"/>
                  <a:cs typeface="Arial" panose="020B0604020202020204" pitchFamily="34" charset="0"/>
                </a:endParaRPr>
              </a:p>
            </p:txBody>
          </p:sp>
          <p:sp>
            <p:nvSpPr>
              <p:cNvPr id="59" name="TextBox 58"/>
              <p:cNvSpPr txBox="1"/>
              <p:nvPr/>
            </p:nvSpPr>
            <p:spPr>
              <a:xfrm>
                <a:off x="2098404" y="4235807"/>
                <a:ext cx="609324" cy="244431"/>
              </a:xfrm>
              <a:prstGeom prst="rect">
                <a:avLst/>
              </a:prstGeom>
              <a:noFill/>
            </p:spPr>
            <p:txBody>
              <a:bodyPr wrap="none" rtlCol="0" anchor="ctr" anchorCtr="0">
                <a:spAutoFit/>
              </a:bodyPr>
              <a:lstStyle/>
              <a:p>
                <a:pPr algn="r"/>
                <a:r>
                  <a:rPr lang="en-US" sz="1200" dirty="0" smtClean="0">
                    <a:solidFill>
                      <a:srgbClr val="000000"/>
                    </a:solidFill>
                    <a:latin typeface="Arial" panose="020B0604020202020204" pitchFamily="34" charset="0"/>
                    <a:cs typeface="Arial" panose="020B0604020202020204" pitchFamily="34" charset="0"/>
                  </a:rPr>
                  <a:t>0.0</a:t>
                </a:r>
                <a:endParaRPr lang="en-US" sz="1200" dirty="0">
                  <a:solidFill>
                    <a:srgbClr val="000000"/>
                  </a:solidFill>
                  <a:latin typeface="Arial" panose="020B0604020202020204" pitchFamily="34" charset="0"/>
                  <a:cs typeface="Arial" panose="020B0604020202020204" pitchFamily="34" charset="0"/>
                </a:endParaRPr>
              </a:p>
            </p:txBody>
          </p:sp>
          <p:sp>
            <p:nvSpPr>
              <p:cNvPr id="60" name="TextBox 59"/>
              <p:cNvSpPr txBox="1"/>
              <p:nvPr/>
            </p:nvSpPr>
            <p:spPr>
              <a:xfrm>
                <a:off x="2737591" y="4522748"/>
                <a:ext cx="412927" cy="244431"/>
              </a:xfrm>
              <a:prstGeom prst="rect">
                <a:avLst/>
              </a:prstGeom>
              <a:noFill/>
            </p:spPr>
            <p:txBody>
              <a:bodyPr wrap="none" rtlCol="0" anchor="t" anchorCtr="0">
                <a:spAutoFit/>
              </a:bodyPr>
              <a:lstStyle/>
              <a:p>
                <a:pPr algn="ctr"/>
                <a:r>
                  <a:rPr lang="en-US" sz="1200" dirty="0" smtClean="0">
                    <a:solidFill>
                      <a:srgbClr val="000000"/>
                    </a:solidFill>
                    <a:latin typeface="Arial" panose="020B0604020202020204" pitchFamily="34" charset="0"/>
                    <a:cs typeface="Arial" panose="020B0604020202020204" pitchFamily="34" charset="0"/>
                  </a:rPr>
                  <a:t>0</a:t>
                </a:r>
                <a:endParaRPr lang="en-US" sz="1200" dirty="0">
                  <a:solidFill>
                    <a:srgbClr val="000000"/>
                  </a:solidFill>
                  <a:latin typeface="Arial" panose="020B0604020202020204" pitchFamily="34" charset="0"/>
                  <a:cs typeface="Arial" panose="020B0604020202020204" pitchFamily="34" charset="0"/>
                </a:endParaRPr>
              </a:p>
            </p:txBody>
          </p:sp>
          <p:sp>
            <p:nvSpPr>
              <p:cNvPr id="61" name="TextBox 60"/>
              <p:cNvSpPr txBox="1"/>
              <p:nvPr/>
            </p:nvSpPr>
            <p:spPr>
              <a:xfrm>
                <a:off x="3247188" y="4522748"/>
                <a:ext cx="543038" cy="244431"/>
              </a:xfrm>
              <a:prstGeom prst="rect">
                <a:avLst/>
              </a:prstGeom>
              <a:noFill/>
            </p:spPr>
            <p:txBody>
              <a:bodyPr wrap="none" rtlCol="0" anchor="t" anchorCtr="0">
                <a:spAutoFit/>
              </a:bodyPr>
              <a:lstStyle/>
              <a:p>
                <a:pPr algn="ctr"/>
                <a:r>
                  <a:rPr lang="en-US" sz="1200" dirty="0" smtClean="0">
                    <a:solidFill>
                      <a:srgbClr val="000000"/>
                    </a:solidFill>
                    <a:latin typeface="Arial" panose="020B0604020202020204" pitchFamily="34" charset="0"/>
                    <a:cs typeface="Arial" panose="020B0604020202020204" pitchFamily="34" charset="0"/>
                  </a:rPr>
                  <a:t>20</a:t>
                </a:r>
                <a:endParaRPr lang="en-US" sz="1200" dirty="0">
                  <a:solidFill>
                    <a:srgbClr val="000000"/>
                  </a:solidFill>
                  <a:latin typeface="Arial" panose="020B0604020202020204" pitchFamily="34" charset="0"/>
                  <a:cs typeface="Arial" panose="020B0604020202020204" pitchFamily="34" charset="0"/>
                </a:endParaRPr>
              </a:p>
            </p:txBody>
          </p:sp>
          <p:sp>
            <p:nvSpPr>
              <p:cNvPr id="62" name="TextBox 61"/>
              <p:cNvSpPr txBox="1"/>
              <p:nvPr/>
            </p:nvSpPr>
            <p:spPr>
              <a:xfrm>
                <a:off x="4004329" y="4522748"/>
                <a:ext cx="282912" cy="244431"/>
              </a:xfrm>
              <a:prstGeom prst="rect">
                <a:avLst/>
              </a:prstGeom>
              <a:noFill/>
            </p:spPr>
            <p:txBody>
              <a:bodyPr wrap="none" rtlCol="0" anchor="t" anchorCtr="0">
                <a:spAutoFit/>
              </a:bodyPr>
              <a:lstStyle/>
              <a:p>
                <a:pPr algn="ctr"/>
                <a:endParaRPr lang="en-US" sz="1200" dirty="0">
                  <a:solidFill>
                    <a:srgbClr val="000000"/>
                  </a:solidFill>
                  <a:latin typeface="Arial" panose="020B0604020202020204" pitchFamily="34" charset="0"/>
                  <a:cs typeface="Arial" panose="020B0604020202020204" pitchFamily="34" charset="0"/>
                </a:endParaRPr>
              </a:p>
            </p:txBody>
          </p:sp>
          <p:sp>
            <p:nvSpPr>
              <p:cNvPr id="63" name="TextBox 62"/>
              <p:cNvSpPr txBox="1"/>
              <p:nvPr/>
            </p:nvSpPr>
            <p:spPr>
              <a:xfrm>
                <a:off x="3865781" y="4522748"/>
                <a:ext cx="543038" cy="244431"/>
              </a:xfrm>
              <a:prstGeom prst="rect">
                <a:avLst/>
              </a:prstGeom>
              <a:noFill/>
            </p:spPr>
            <p:txBody>
              <a:bodyPr wrap="none" rtlCol="0" anchor="t" anchorCtr="0">
                <a:spAutoFit/>
              </a:bodyPr>
              <a:lstStyle/>
              <a:p>
                <a:pPr algn="ctr"/>
                <a:r>
                  <a:rPr lang="en-US" sz="1200" dirty="0" smtClean="0">
                    <a:solidFill>
                      <a:srgbClr val="000000"/>
                    </a:solidFill>
                    <a:latin typeface="Arial" panose="020B0604020202020204" pitchFamily="34" charset="0"/>
                    <a:cs typeface="Arial" panose="020B0604020202020204" pitchFamily="34" charset="0"/>
                  </a:rPr>
                  <a:t>40</a:t>
                </a:r>
                <a:endParaRPr lang="en-US" sz="1200" dirty="0">
                  <a:solidFill>
                    <a:srgbClr val="000000"/>
                  </a:solidFill>
                  <a:latin typeface="Arial" panose="020B0604020202020204" pitchFamily="34" charset="0"/>
                  <a:cs typeface="Arial" panose="020B0604020202020204" pitchFamily="34" charset="0"/>
                </a:endParaRPr>
              </a:p>
            </p:txBody>
          </p:sp>
          <p:sp>
            <p:nvSpPr>
              <p:cNvPr id="64" name="TextBox 63"/>
              <p:cNvSpPr txBox="1"/>
              <p:nvPr/>
            </p:nvSpPr>
            <p:spPr>
              <a:xfrm>
                <a:off x="4466345" y="4522748"/>
                <a:ext cx="543038" cy="244431"/>
              </a:xfrm>
              <a:prstGeom prst="rect">
                <a:avLst/>
              </a:prstGeom>
              <a:noFill/>
            </p:spPr>
            <p:txBody>
              <a:bodyPr wrap="none" rtlCol="0" anchor="t" anchorCtr="0">
                <a:spAutoFit/>
              </a:bodyPr>
              <a:lstStyle/>
              <a:p>
                <a:pPr algn="ctr"/>
                <a:r>
                  <a:rPr lang="en-US" sz="1200" dirty="0" smtClean="0">
                    <a:solidFill>
                      <a:srgbClr val="000000"/>
                    </a:solidFill>
                    <a:latin typeface="Arial" panose="020B0604020202020204" pitchFamily="34" charset="0"/>
                    <a:cs typeface="Arial" panose="020B0604020202020204" pitchFamily="34" charset="0"/>
                  </a:rPr>
                  <a:t>60</a:t>
                </a:r>
                <a:endParaRPr lang="en-US" sz="1200" dirty="0">
                  <a:solidFill>
                    <a:srgbClr val="000000"/>
                  </a:solidFill>
                  <a:latin typeface="Arial" panose="020B0604020202020204" pitchFamily="34" charset="0"/>
                  <a:cs typeface="Arial" panose="020B0604020202020204" pitchFamily="34" charset="0"/>
                </a:endParaRPr>
              </a:p>
            </p:txBody>
          </p:sp>
          <p:sp>
            <p:nvSpPr>
              <p:cNvPr id="65" name="TextBox 64"/>
              <p:cNvSpPr txBox="1"/>
              <p:nvPr/>
            </p:nvSpPr>
            <p:spPr>
              <a:xfrm>
                <a:off x="5045668" y="4522748"/>
                <a:ext cx="543038" cy="244431"/>
              </a:xfrm>
              <a:prstGeom prst="rect">
                <a:avLst/>
              </a:prstGeom>
              <a:noFill/>
            </p:spPr>
            <p:txBody>
              <a:bodyPr wrap="none" rtlCol="0" anchor="t" anchorCtr="0">
                <a:spAutoFit/>
              </a:bodyPr>
              <a:lstStyle/>
              <a:p>
                <a:pPr algn="ctr"/>
                <a:r>
                  <a:rPr lang="en-US" sz="1200" dirty="0" smtClean="0">
                    <a:solidFill>
                      <a:srgbClr val="000000"/>
                    </a:solidFill>
                    <a:latin typeface="Arial" panose="020B0604020202020204" pitchFamily="34" charset="0"/>
                    <a:cs typeface="Arial" panose="020B0604020202020204" pitchFamily="34" charset="0"/>
                  </a:rPr>
                  <a:t>80</a:t>
                </a:r>
                <a:endParaRPr lang="en-US" sz="1200" dirty="0">
                  <a:solidFill>
                    <a:srgbClr val="000000"/>
                  </a:solidFill>
                  <a:latin typeface="Arial" panose="020B0604020202020204" pitchFamily="34" charset="0"/>
                  <a:cs typeface="Arial" panose="020B0604020202020204" pitchFamily="34" charset="0"/>
                </a:endParaRPr>
              </a:p>
            </p:txBody>
          </p:sp>
          <p:sp>
            <p:nvSpPr>
              <p:cNvPr id="66" name="TextBox 65"/>
              <p:cNvSpPr txBox="1"/>
              <p:nvPr/>
            </p:nvSpPr>
            <p:spPr>
              <a:xfrm>
                <a:off x="6187824" y="4518859"/>
                <a:ext cx="673153" cy="244431"/>
              </a:xfrm>
              <a:prstGeom prst="rect">
                <a:avLst/>
              </a:prstGeom>
              <a:noFill/>
            </p:spPr>
            <p:txBody>
              <a:bodyPr wrap="none" rtlCol="0" anchor="t" anchorCtr="0">
                <a:spAutoFit/>
              </a:bodyPr>
              <a:lstStyle/>
              <a:p>
                <a:pPr algn="ctr"/>
                <a:r>
                  <a:rPr lang="en-US" sz="1200" dirty="0" smtClean="0">
                    <a:solidFill>
                      <a:srgbClr val="000000"/>
                    </a:solidFill>
                    <a:latin typeface="Arial" panose="020B0604020202020204" pitchFamily="34" charset="0"/>
                    <a:cs typeface="Arial" panose="020B0604020202020204" pitchFamily="34" charset="0"/>
                  </a:rPr>
                  <a:t>120</a:t>
                </a:r>
                <a:endParaRPr lang="en-US" sz="1200" dirty="0">
                  <a:solidFill>
                    <a:srgbClr val="000000"/>
                  </a:solidFill>
                  <a:latin typeface="Arial" panose="020B0604020202020204" pitchFamily="34" charset="0"/>
                  <a:cs typeface="Arial" panose="020B0604020202020204" pitchFamily="34" charset="0"/>
                </a:endParaRPr>
              </a:p>
            </p:txBody>
          </p:sp>
          <p:sp>
            <p:nvSpPr>
              <p:cNvPr id="67" name="TextBox 66"/>
              <p:cNvSpPr txBox="1"/>
              <p:nvPr/>
            </p:nvSpPr>
            <p:spPr>
              <a:xfrm>
                <a:off x="5240603" y="4119883"/>
                <a:ext cx="1267256" cy="244431"/>
              </a:xfrm>
              <a:prstGeom prst="rect">
                <a:avLst/>
              </a:prstGeom>
              <a:noFill/>
            </p:spPr>
            <p:txBody>
              <a:bodyPr wrap="none" rtlCol="0">
                <a:spAutoFit/>
              </a:bodyPr>
              <a:lstStyle/>
              <a:p>
                <a:pPr algn="ctr" fontAlgn="base">
                  <a:spcBef>
                    <a:spcPct val="0"/>
                  </a:spcBef>
                  <a:spcAft>
                    <a:spcPct val="0"/>
                  </a:spcAft>
                </a:pPr>
                <a:r>
                  <a:rPr lang="en-US" sz="1200" dirty="0" smtClean="0">
                    <a:solidFill>
                      <a:srgbClr val="000000"/>
                    </a:solidFill>
                    <a:latin typeface="Arial" panose="020B0604020202020204" pitchFamily="34" charset="0"/>
                    <a:cs typeface="Arial" panose="020B0604020202020204" pitchFamily="34" charset="0"/>
                  </a:rPr>
                  <a:t>p&lt;0.0001</a:t>
                </a:r>
                <a:endParaRPr lang="en-US" sz="1200" dirty="0">
                  <a:solidFill>
                    <a:srgbClr val="000000"/>
                  </a:solidFill>
                  <a:latin typeface="Arial" panose="020B0604020202020204" pitchFamily="34" charset="0"/>
                  <a:cs typeface="Arial" panose="020B0604020202020204" pitchFamily="34" charset="0"/>
                </a:endParaRPr>
              </a:p>
            </p:txBody>
          </p:sp>
          <p:sp>
            <p:nvSpPr>
              <p:cNvPr id="68" name="TextBox 67"/>
              <p:cNvSpPr txBox="1"/>
              <p:nvPr/>
            </p:nvSpPr>
            <p:spPr>
              <a:xfrm>
                <a:off x="5578270" y="4518859"/>
                <a:ext cx="673153" cy="244431"/>
              </a:xfrm>
              <a:prstGeom prst="rect">
                <a:avLst/>
              </a:prstGeom>
              <a:noFill/>
            </p:spPr>
            <p:txBody>
              <a:bodyPr wrap="none" rtlCol="0" anchor="t" anchorCtr="0">
                <a:spAutoFit/>
              </a:bodyPr>
              <a:lstStyle/>
              <a:p>
                <a:pPr algn="ctr"/>
                <a:r>
                  <a:rPr lang="en-US" sz="1200" dirty="0" smtClean="0">
                    <a:solidFill>
                      <a:srgbClr val="000000"/>
                    </a:solidFill>
                    <a:latin typeface="Arial" panose="020B0604020202020204" pitchFamily="34" charset="0"/>
                    <a:cs typeface="Arial" panose="020B0604020202020204" pitchFamily="34" charset="0"/>
                  </a:rPr>
                  <a:t>100</a:t>
                </a:r>
                <a:endParaRPr lang="en-US" sz="1200" dirty="0">
                  <a:solidFill>
                    <a:srgbClr val="000000"/>
                  </a:solidFill>
                  <a:latin typeface="Arial" panose="020B0604020202020204" pitchFamily="34" charset="0"/>
                  <a:cs typeface="Arial" panose="020B0604020202020204" pitchFamily="34" charset="0"/>
                </a:endParaRPr>
              </a:p>
            </p:txBody>
          </p:sp>
        </p:grpSp>
        <p:grpSp>
          <p:nvGrpSpPr>
            <p:cNvPr id="9" name="Group 8"/>
            <p:cNvGrpSpPr/>
            <p:nvPr/>
          </p:nvGrpSpPr>
          <p:grpSpPr>
            <a:xfrm>
              <a:off x="3249362" y="2001425"/>
              <a:ext cx="970062" cy="707886"/>
              <a:chOff x="3249362" y="2001425"/>
              <a:chExt cx="970062" cy="707886"/>
            </a:xfrm>
          </p:grpSpPr>
          <p:sp>
            <p:nvSpPr>
              <p:cNvPr id="44" name="TextBox 43"/>
              <p:cNvSpPr txBox="1"/>
              <p:nvPr/>
            </p:nvSpPr>
            <p:spPr>
              <a:xfrm>
                <a:off x="3388747" y="2001425"/>
                <a:ext cx="830677" cy="707886"/>
              </a:xfrm>
              <a:prstGeom prst="rect">
                <a:avLst/>
              </a:prstGeom>
              <a:noFill/>
            </p:spPr>
            <p:txBody>
              <a:bodyPr wrap="none" rtlCol="0">
                <a:spAutoFit/>
              </a:bodyPr>
              <a:lstStyle/>
              <a:p>
                <a:r>
                  <a:rPr lang="en-US" sz="1000" dirty="0"/>
                  <a:t>Growth</a:t>
                </a:r>
              </a:p>
              <a:p>
                <a:r>
                  <a:rPr lang="en-US" sz="1000" dirty="0"/>
                  <a:t>Stable</a:t>
                </a:r>
              </a:p>
              <a:p>
                <a:r>
                  <a:rPr lang="en-US" sz="1000" dirty="0" smtClean="0"/>
                  <a:t>Regression</a:t>
                </a:r>
              </a:p>
              <a:p>
                <a:r>
                  <a:rPr lang="en-US" sz="1000" dirty="0" smtClean="0"/>
                  <a:t>Censored</a:t>
                </a:r>
                <a:endParaRPr lang="en-US" sz="1000" dirty="0"/>
              </a:p>
            </p:txBody>
          </p:sp>
          <p:cxnSp>
            <p:nvCxnSpPr>
              <p:cNvPr id="45" name="Straight Connector 44"/>
              <p:cNvCxnSpPr/>
              <p:nvPr/>
            </p:nvCxnSpPr>
            <p:spPr>
              <a:xfrm>
                <a:off x="3249362" y="2106522"/>
                <a:ext cx="1524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249362" y="2258922"/>
                <a:ext cx="152400" cy="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249362" y="2411322"/>
                <a:ext cx="1524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3222789" y="2561594"/>
                <a:ext cx="72000" cy="0"/>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3284699" y="2561594"/>
                <a:ext cx="72000" cy="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3351372" y="2561594"/>
                <a:ext cx="7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1352602" y="3732963"/>
              <a:ext cx="2376000" cy="386509"/>
              <a:chOff x="3676650" y="3282950"/>
              <a:chExt cx="1790700" cy="285750"/>
            </a:xfrm>
          </p:grpSpPr>
          <p:sp>
            <p:nvSpPr>
              <p:cNvPr id="27" name="Line 2"/>
              <p:cNvSpPr>
                <a:spLocks noChangeShapeType="1"/>
              </p:cNvSpPr>
              <p:nvPr/>
            </p:nvSpPr>
            <p:spPr bwMode="auto">
              <a:xfrm>
                <a:off x="5467350" y="3282950"/>
                <a:ext cx="0" cy="57150"/>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28" name="Line 3"/>
              <p:cNvSpPr>
                <a:spLocks noChangeShapeType="1"/>
              </p:cNvSpPr>
              <p:nvPr/>
            </p:nvSpPr>
            <p:spPr bwMode="auto">
              <a:xfrm>
                <a:off x="4876800" y="3282950"/>
                <a:ext cx="0" cy="57150"/>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29" name="Line 4"/>
              <p:cNvSpPr>
                <a:spLocks noChangeShapeType="1"/>
              </p:cNvSpPr>
              <p:nvPr/>
            </p:nvSpPr>
            <p:spPr bwMode="auto">
              <a:xfrm>
                <a:off x="4838700" y="3282950"/>
                <a:ext cx="0" cy="57150"/>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30" name="Line 5"/>
              <p:cNvSpPr>
                <a:spLocks noChangeShapeType="1"/>
              </p:cNvSpPr>
              <p:nvPr/>
            </p:nvSpPr>
            <p:spPr bwMode="auto">
              <a:xfrm>
                <a:off x="4981575" y="3282950"/>
                <a:ext cx="0" cy="57150"/>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31" name="Line 6"/>
              <p:cNvSpPr>
                <a:spLocks noChangeShapeType="1"/>
              </p:cNvSpPr>
              <p:nvPr/>
            </p:nvSpPr>
            <p:spPr bwMode="auto">
              <a:xfrm>
                <a:off x="4438650" y="3368675"/>
                <a:ext cx="0" cy="47625"/>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32" name="Line 7"/>
              <p:cNvSpPr>
                <a:spLocks noChangeShapeType="1"/>
              </p:cNvSpPr>
              <p:nvPr/>
            </p:nvSpPr>
            <p:spPr bwMode="auto">
              <a:xfrm>
                <a:off x="3771900" y="3463925"/>
                <a:ext cx="0" cy="57150"/>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33" name="Line 8"/>
              <p:cNvSpPr>
                <a:spLocks noChangeShapeType="1"/>
              </p:cNvSpPr>
              <p:nvPr/>
            </p:nvSpPr>
            <p:spPr bwMode="auto">
              <a:xfrm>
                <a:off x="3752850" y="3463925"/>
                <a:ext cx="0" cy="57150"/>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34" name="Line 9"/>
              <p:cNvSpPr>
                <a:spLocks noChangeShapeType="1"/>
              </p:cNvSpPr>
              <p:nvPr/>
            </p:nvSpPr>
            <p:spPr bwMode="auto">
              <a:xfrm>
                <a:off x="3838575" y="3463925"/>
                <a:ext cx="0" cy="57150"/>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35" name="Line 10"/>
              <p:cNvSpPr>
                <a:spLocks noChangeShapeType="1"/>
              </p:cNvSpPr>
              <p:nvPr/>
            </p:nvSpPr>
            <p:spPr bwMode="auto">
              <a:xfrm>
                <a:off x="4572000" y="3282950"/>
                <a:ext cx="0" cy="57150"/>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36" name="Line 11"/>
              <p:cNvSpPr>
                <a:spLocks noChangeShapeType="1"/>
              </p:cNvSpPr>
              <p:nvPr/>
            </p:nvSpPr>
            <p:spPr bwMode="auto">
              <a:xfrm>
                <a:off x="3905250" y="3463925"/>
                <a:ext cx="0" cy="57150"/>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37" name="Line 12"/>
              <p:cNvSpPr>
                <a:spLocks noChangeShapeType="1"/>
              </p:cNvSpPr>
              <p:nvPr/>
            </p:nvSpPr>
            <p:spPr bwMode="auto">
              <a:xfrm>
                <a:off x="3857625" y="3463925"/>
                <a:ext cx="0" cy="57150"/>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38" name="Line 13"/>
              <p:cNvSpPr>
                <a:spLocks noChangeShapeType="1"/>
              </p:cNvSpPr>
              <p:nvPr/>
            </p:nvSpPr>
            <p:spPr bwMode="auto">
              <a:xfrm>
                <a:off x="4752975" y="3282950"/>
                <a:ext cx="0" cy="57150"/>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39" name="Line 14"/>
              <p:cNvSpPr>
                <a:spLocks noChangeShapeType="1"/>
              </p:cNvSpPr>
              <p:nvPr/>
            </p:nvSpPr>
            <p:spPr bwMode="auto">
              <a:xfrm>
                <a:off x="3914775" y="3463925"/>
                <a:ext cx="0" cy="57150"/>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40" name="Line 15"/>
              <p:cNvSpPr>
                <a:spLocks noChangeShapeType="1"/>
              </p:cNvSpPr>
              <p:nvPr/>
            </p:nvSpPr>
            <p:spPr bwMode="auto">
              <a:xfrm>
                <a:off x="4038600" y="3425825"/>
                <a:ext cx="0" cy="57150"/>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41" name="Line 16"/>
              <p:cNvSpPr>
                <a:spLocks noChangeShapeType="1"/>
              </p:cNvSpPr>
              <p:nvPr/>
            </p:nvSpPr>
            <p:spPr bwMode="auto">
              <a:xfrm>
                <a:off x="4391025" y="3368675"/>
                <a:ext cx="0" cy="47625"/>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42" name="Line 17"/>
              <p:cNvSpPr>
                <a:spLocks noChangeShapeType="1"/>
              </p:cNvSpPr>
              <p:nvPr/>
            </p:nvSpPr>
            <p:spPr bwMode="auto">
              <a:xfrm>
                <a:off x="4210050" y="3425825"/>
                <a:ext cx="0" cy="57150"/>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43" name="Freeform 18"/>
              <p:cNvSpPr>
                <a:spLocks/>
              </p:cNvSpPr>
              <p:nvPr/>
            </p:nvSpPr>
            <p:spPr bwMode="auto">
              <a:xfrm>
                <a:off x="3676650" y="3311525"/>
                <a:ext cx="1790700" cy="257175"/>
              </a:xfrm>
              <a:custGeom>
                <a:avLst/>
                <a:gdLst>
                  <a:gd name="T0" fmla="*/ 188 w 188"/>
                  <a:gd name="T1" fmla="*/ 0 h 27"/>
                  <a:gd name="T2" fmla="*/ 84 w 188"/>
                  <a:gd name="T3" fmla="*/ 0 h 27"/>
                  <a:gd name="T4" fmla="*/ 84 w 188"/>
                  <a:gd name="T5" fmla="*/ 8 h 27"/>
                  <a:gd name="T6" fmla="*/ 71 w 188"/>
                  <a:gd name="T7" fmla="*/ 8 h 27"/>
                  <a:gd name="T8" fmla="*/ 71 w 188"/>
                  <a:gd name="T9" fmla="*/ 15 h 27"/>
                  <a:gd name="T10" fmla="*/ 37 w 188"/>
                  <a:gd name="T11" fmla="*/ 15 h 27"/>
                  <a:gd name="T12" fmla="*/ 37 w 188"/>
                  <a:gd name="T13" fmla="*/ 19 h 27"/>
                  <a:gd name="T14" fmla="*/ 7 w 188"/>
                  <a:gd name="T15" fmla="*/ 19 h 27"/>
                  <a:gd name="T16" fmla="*/ 7 w 188"/>
                  <a:gd name="T17" fmla="*/ 24 h 27"/>
                  <a:gd name="T18" fmla="*/ 0 w 188"/>
                  <a:gd name="T19" fmla="*/ 24 h 27"/>
                  <a:gd name="T20" fmla="*/ 0 w 188"/>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8" h="27">
                    <a:moveTo>
                      <a:pt x="188" y="0"/>
                    </a:moveTo>
                    <a:lnTo>
                      <a:pt x="84" y="0"/>
                    </a:lnTo>
                    <a:lnTo>
                      <a:pt x="84" y="8"/>
                    </a:lnTo>
                    <a:lnTo>
                      <a:pt x="71" y="8"/>
                    </a:lnTo>
                    <a:lnTo>
                      <a:pt x="71" y="15"/>
                    </a:lnTo>
                    <a:lnTo>
                      <a:pt x="37" y="15"/>
                    </a:lnTo>
                    <a:lnTo>
                      <a:pt x="37" y="19"/>
                    </a:lnTo>
                    <a:lnTo>
                      <a:pt x="7" y="19"/>
                    </a:lnTo>
                    <a:lnTo>
                      <a:pt x="7" y="24"/>
                    </a:lnTo>
                    <a:lnTo>
                      <a:pt x="0" y="24"/>
                    </a:lnTo>
                    <a:lnTo>
                      <a:pt x="0" y="27"/>
                    </a:lnTo>
                  </a:path>
                </a:pathLst>
              </a:custGeom>
              <a:ln w="19050">
                <a:solidFill>
                  <a:srgbClr val="96969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grpSp>
        <p:grpSp>
          <p:nvGrpSpPr>
            <p:cNvPr id="11" name="Group 10"/>
            <p:cNvGrpSpPr/>
            <p:nvPr/>
          </p:nvGrpSpPr>
          <p:grpSpPr>
            <a:xfrm>
              <a:off x="1352601" y="3170255"/>
              <a:ext cx="1731447" cy="949217"/>
              <a:chOff x="3679825" y="3073400"/>
              <a:chExt cx="1314450" cy="704850"/>
            </a:xfrm>
          </p:grpSpPr>
          <p:sp>
            <p:nvSpPr>
              <p:cNvPr id="13" name="Line 19"/>
              <p:cNvSpPr>
                <a:spLocks noChangeShapeType="1"/>
              </p:cNvSpPr>
              <p:nvPr/>
            </p:nvSpPr>
            <p:spPr bwMode="auto">
              <a:xfrm>
                <a:off x="4594225" y="3073400"/>
                <a:ext cx="0" cy="5715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14" name="Line 20"/>
              <p:cNvSpPr>
                <a:spLocks noChangeShapeType="1"/>
              </p:cNvSpPr>
              <p:nvPr/>
            </p:nvSpPr>
            <p:spPr bwMode="auto">
              <a:xfrm>
                <a:off x="4556125" y="3073400"/>
                <a:ext cx="0" cy="5715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15" name="Line 21"/>
              <p:cNvSpPr>
                <a:spLocks noChangeShapeType="1"/>
              </p:cNvSpPr>
              <p:nvPr/>
            </p:nvSpPr>
            <p:spPr bwMode="auto">
              <a:xfrm>
                <a:off x="4984750" y="3073400"/>
                <a:ext cx="0" cy="5715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16" name="Line 22"/>
              <p:cNvSpPr>
                <a:spLocks noChangeShapeType="1"/>
              </p:cNvSpPr>
              <p:nvPr/>
            </p:nvSpPr>
            <p:spPr bwMode="auto">
              <a:xfrm>
                <a:off x="4232275" y="3140075"/>
                <a:ext cx="0" cy="47625"/>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17" name="Line 23"/>
              <p:cNvSpPr>
                <a:spLocks noChangeShapeType="1"/>
              </p:cNvSpPr>
              <p:nvPr/>
            </p:nvSpPr>
            <p:spPr bwMode="auto">
              <a:xfrm>
                <a:off x="3736975" y="3387725"/>
                <a:ext cx="0" cy="47625"/>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18" name="Line 24"/>
              <p:cNvSpPr>
                <a:spLocks noChangeShapeType="1"/>
              </p:cNvSpPr>
              <p:nvPr/>
            </p:nvSpPr>
            <p:spPr bwMode="auto">
              <a:xfrm>
                <a:off x="4365625" y="3073400"/>
                <a:ext cx="0" cy="5715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19" name="Line 25"/>
              <p:cNvSpPr>
                <a:spLocks noChangeShapeType="1"/>
              </p:cNvSpPr>
              <p:nvPr/>
            </p:nvSpPr>
            <p:spPr bwMode="auto">
              <a:xfrm>
                <a:off x="3841750" y="3244850"/>
                <a:ext cx="0" cy="47625"/>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20" name="Line 26"/>
              <p:cNvSpPr>
                <a:spLocks noChangeShapeType="1"/>
              </p:cNvSpPr>
              <p:nvPr/>
            </p:nvSpPr>
            <p:spPr bwMode="auto">
              <a:xfrm>
                <a:off x="3765550" y="3282950"/>
                <a:ext cx="0" cy="5715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21" name="Line 27"/>
              <p:cNvSpPr>
                <a:spLocks noChangeShapeType="1"/>
              </p:cNvSpPr>
              <p:nvPr/>
            </p:nvSpPr>
            <p:spPr bwMode="auto">
              <a:xfrm>
                <a:off x="4832350" y="3079194"/>
                <a:ext cx="0" cy="47625"/>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22" name="Line 28"/>
              <p:cNvSpPr>
                <a:spLocks noChangeShapeType="1"/>
              </p:cNvSpPr>
              <p:nvPr/>
            </p:nvSpPr>
            <p:spPr bwMode="auto">
              <a:xfrm>
                <a:off x="3860800" y="3244850"/>
                <a:ext cx="0" cy="47625"/>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23" name="Line 29"/>
              <p:cNvSpPr>
                <a:spLocks noChangeShapeType="1"/>
              </p:cNvSpPr>
              <p:nvPr/>
            </p:nvSpPr>
            <p:spPr bwMode="auto">
              <a:xfrm>
                <a:off x="3965575" y="3216275"/>
                <a:ext cx="0" cy="47625"/>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24" name="Line 30"/>
              <p:cNvSpPr>
                <a:spLocks noChangeShapeType="1"/>
              </p:cNvSpPr>
              <p:nvPr/>
            </p:nvSpPr>
            <p:spPr bwMode="auto">
              <a:xfrm>
                <a:off x="4184650" y="3140075"/>
                <a:ext cx="0" cy="47625"/>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25" name="Line 31"/>
              <p:cNvSpPr>
                <a:spLocks noChangeShapeType="1"/>
              </p:cNvSpPr>
              <p:nvPr/>
            </p:nvSpPr>
            <p:spPr bwMode="auto">
              <a:xfrm>
                <a:off x="4032250" y="3140075"/>
                <a:ext cx="0" cy="47625"/>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26" name="Freeform 32"/>
              <p:cNvSpPr>
                <a:spLocks/>
              </p:cNvSpPr>
              <p:nvPr/>
            </p:nvSpPr>
            <p:spPr bwMode="auto">
              <a:xfrm>
                <a:off x="3679825" y="3101975"/>
                <a:ext cx="1314450" cy="676275"/>
              </a:xfrm>
              <a:custGeom>
                <a:avLst/>
                <a:gdLst>
                  <a:gd name="T0" fmla="*/ 138 w 138"/>
                  <a:gd name="T1" fmla="*/ 0 h 71"/>
                  <a:gd name="T2" fmla="*/ 63 w 138"/>
                  <a:gd name="T3" fmla="*/ 0 h 71"/>
                  <a:gd name="T4" fmla="*/ 63 w 138"/>
                  <a:gd name="T5" fmla="*/ 6 h 71"/>
                  <a:gd name="T6" fmla="*/ 35 w 138"/>
                  <a:gd name="T7" fmla="*/ 6 h 71"/>
                  <a:gd name="T8" fmla="*/ 35 w 138"/>
                  <a:gd name="T9" fmla="*/ 14 h 71"/>
                  <a:gd name="T10" fmla="*/ 25 w 138"/>
                  <a:gd name="T11" fmla="*/ 14 h 71"/>
                  <a:gd name="T12" fmla="*/ 25 w 138"/>
                  <a:gd name="T13" fmla="*/ 17 h 71"/>
                  <a:gd name="T14" fmla="*/ 15 w 138"/>
                  <a:gd name="T15" fmla="*/ 17 h 71"/>
                  <a:gd name="T16" fmla="*/ 15 w 138"/>
                  <a:gd name="T17" fmla="*/ 21 h 71"/>
                  <a:gd name="T18" fmla="*/ 11 w 138"/>
                  <a:gd name="T19" fmla="*/ 21 h 71"/>
                  <a:gd name="T20" fmla="*/ 11 w 138"/>
                  <a:gd name="T21" fmla="*/ 23 h 71"/>
                  <a:gd name="T22" fmla="*/ 8 w 138"/>
                  <a:gd name="T23" fmla="*/ 23 h 71"/>
                  <a:gd name="T24" fmla="*/ 8 w 138"/>
                  <a:gd name="T25" fmla="*/ 27 h 71"/>
                  <a:gd name="T26" fmla="*/ 7 w 138"/>
                  <a:gd name="T27" fmla="*/ 27 h 71"/>
                  <a:gd name="T28" fmla="*/ 7 w 138"/>
                  <a:gd name="T29" fmla="*/ 33 h 71"/>
                  <a:gd name="T30" fmla="*/ 5 w 138"/>
                  <a:gd name="T31" fmla="*/ 33 h 71"/>
                  <a:gd name="T32" fmla="*/ 5 w 138"/>
                  <a:gd name="T33" fmla="*/ 50 h 71"/>
                  <a:gd name="T34" fmla="*/ 4 w 138"/>
                  <a:gd name="T35" fmla="*/ 50 h 71"/>
                  <a:gd name="T36" fmla="*/ 4 w 138"/>
                  <a:gd name="T37" fmla="*/ 62 h 71"/>
                  <a:gd name="T38" fmla="*/ 3 w 138"/>
                  <a:gd name="T39" fmla="*/ 62 h 71"/>
                  <a:gd name="T40" fmla="*/ 3 w 138"/>
                  <a:gd name="T41" fmla="*/ 71 h 71"/>
                  <a:gd name="T42" fmla="*/ 0 w 138"/>
                  <a:gd name="T43"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71">
                    <a:moveTo>
                      <a:pt x="138" y="0"/>
                    </a:moveTo>
                    <a:lnTo>
                      <a:pt x="63" y="0"/>
                    </a:lnTo>
                    <a:lnTo>
                      <a:pt x="63" y="6"/>
                    </a:lnTo>
                    <a:lnTo>
                      <a:pt x="35" y="6"/>
                    </a:lnTo>
                    <a:lnTo>
                      <a:pt x="35" y="14"/>
                    </a:lnTo>
                    <a:lnTo>
                      <a:pt x="25" y="14"/>
                    </a:lnTo>
                    <a:lnTo>
                      <a:pt x="25" y="17"/>
                    </a:lnTo>
                    <a:lnTo>
                      <a:pt x="15" y="17"/>
                    </a:lnTo>
                    <a:lnTo>
                      <a:pt x="15" y="21"/>
                    </a:lnTo>
                    <a:lnTo>
                      <a:pt x="11" y="21"/>
                    </a:lnTo>
                    <a:lnTo>
                      <a:pt x="11" y="23"/>
                    </a:lnTo>
                    <a:lnTo>
                      <a:pt x="8" y="23"/>
                    </a:lnTo>
                    <a:lnTo>
                      <a:pt x="8" y="27"/>
                    </a:lnTo>
                    <a:lnTo>
                      <a:pt x="7" y="27"/>
                    </a:lnTo>
                    <a:lnTo>
                      <a:pt x="7" y="33"/>
                    </a:lnTo>
                    <a:lnTo>
                      <a:pt x="5" y="33"/>
                    </a:lnTo>
                    <a:lnTo>
                      <a:pt x="5" y="50"/>
                    </a:lnTo>
                    <a:lnTo>
                      <a:pt x="4" y="50"/>
                    </a:lnTo>
                    <a:lnTo>
                      <a:pt x="4" y="62"/>
                    </a:lnTo>
                    <a:lnTo>
                      <a:pt x="3" y="62"/>
                    </a:lnTo>
                    <a:lnTo>
                      <a:pt x="3" y="71"/>
                    </a:lnTo>
                    <a:lnTo>
                      <a:pt x="0" y="71"/>
                    </a:lnTo>
                  </a:path>
                </a:pathLst>
              </a:cu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grpSp>
        <p:sp>
          <p:nvSpPr>
            <p:cNvPr id="12" name="Freeform 33"/>
            <p:cNvSpPr>
              <a:spLocks/>
            </p:cNvSpPr>
            <p:nvPr/>
          </p:nvSpPr>
          <p:spPr bwMode="auto">
            <a:xfrm>
              <a:off x="1352601" y="2106523"/>
              <a:ext cx="1780653" cy="2012950"/>
            </a:xfrm>
            <a:custGeom>
              <a:avLst/>
              <a:gdLst>
                <a:gd name="T0" fmla="*/ 143 w 143"/>
                <a:gd name="T1" fmla="*/ 0 h 159"/>
                <a:gd name="T2" fmla="*/ 103 w 143"/>
                <a:gd name="T3" fmla="*/ 0 h 159"/>
                <a:gd name="T4" fmla="*/ 103 w 143"/>
                <a:gd name="T5" fmla="*/ 11 h 159"/>
                <a:gd name="T6" fmla="*/ 74 w 143"/>
                <a:gd name="T7" fmla="*/ 11 h 159"/>
                <a:gd name="T8" fmla="*/ 74 w 143"/>
                <a:gd name="T9" fmla="*/ 17 h 159"/>
                <a:gd name="T10" fmla="*/ 70 w 143"/>
                <a:gd name="T11" fmla="*/ 17 h 159"/>
                <a:gd name="T12" fmla="*/ 70 w 143"/>
                <a:gd name="T13" fmla="*/ 22 h 159"/>
                <a:gd name="T14" fmla="*/ 62 w 143"/>
                <a:gd name="T15" fmla="*/ 22 h 159"/>
                <a:gd name="T16" fmla="*/ 62 w 143"/>
                <a:gd name="T17" fmla="*/ 27 h 159"/>
                <a:gd name="T18" fmla="*/ 55 w 143"/>
                <a:gd name="T19" fmla="*/ 27 h 159"/>
                <a:gd name="T20" fmla="*/ 55 w 143"/>
                <a:gd name="T21" fmla="*/ 31 h 159"/>
                <a:gd name="T22" fmla="*/ 36 w 143"/>
                <a:gd name="T23" fmla="*/ 31 h 159"/>
                <a:gd name="T24" fmla="*/ 36 w 143"/>
                <a:gd name="T25" fmla="*/ 36 h 159"/>
                <a:gd name="T26" fmla="*/ 34 w 143"/>
                <a:gd name="T27" fmla="*/ 36 h 159"/>
                <a:gd name="T28" fmla="*/ 34 w 143"/>
                <a:gd name="T29" fmla="*/ 44 h 159"/>
                <a:gd name="T30" fmla="*/ 24 w 143"/>
                <a:gd name="T31" fmla="*/ 44 h 159"/>
                <a:gd name="T32" fmla="*/ 24 w 143"/>
                <a:gd name="T33" fmla="*/ 51 h 159"/>
                <a:gd name="T34" fmla="*/ 21 w 143"/>
                <a:gd name="T35" fmla="*/ 51 h 159"/>
                <a:gd name="T36" fmla="*/ 21 w 143"/>
                <a:gd name="T37" fmla="*/ 56 h 159"/>
                <a:gd name="T38" fmla="*/ 16 w 143"/>
                <a:gd name="T39" fmla="*/ 56 h 159"/>
                <a:gd name="T40" fmla="*/ 16 w 143"/>
                <a:gd name="T41" fmla="*/ 61 h 159"/>
                <a:gd name="T42" fmla="*/ 14 w 143"/>
                <a:gd name="T43" fmla="*/ 61 h 159"/>
                <a:gd name="T44" fmla="*/ 14 w 143"/>
                <a:gd name="T45" fmla="*/ 68 h 159"/>
                <a:gd name="T46" fmla="*/ 13 w 143"/>
                <a:gd name="T47" fmla="*/ 68 h 159"/>
                <a:gd name="T48" fmla="*/ 13 w 143"/>
                <a:gd name="T49" fmla="*/ 80 h 159"/>
                <a:gd name="T50" fmla="*/ 13 w 143"/>
                <a:gd name="T51" fmla="*/ 85 h 159"/>
                <a:gd name="T52" fmla="*/ 11 w 143"/>
                <a:gd name="T53" fmla="*/ 85 h 159"/>
                <a:gd name="T54" fmla="*/ 11 w 143"/>
                <a:gd name="T55" fmla="*/ 87 h 159"/>
                <a:gd name="T56" fmla="*/ 10 w 143"/>
                <a:gd name="T57" fmla="*/ 87 h 159"/>
                <a:gd name="T58" fmla="*/ 10 w 143"/>
                <a:gd name="T59" fmla="*/ 95 h 159"/>
                <a:gd name="T60" fmla="*/ 9 w 143"/>
                <a:gd name="T61" fmla="*/ 95 h 159"/>
                <a:gd name="T62" fmla="*/ 9 w 143"/>
                <a:gd name="T63" fmla="*/ 102 h 159"/>
                <a:gd name="T64" fmla="*/ 7 w 143"/>
                <a:gd name="T65" fmla="*/ 102 h 159"/>
                <a:gd name="T66" fmla="*/ 7 w 143"/>
                <a:gd name="T67" fmla="*/ 110 h 159"/>
                <a:gd name="T68" fmla="*/ 6 w 143"/>
                <a:gd name="T69" fmla="*/ 110 h 159"/>
                <a:gd name="T70" fmla="*/ 6 w 143"/>
                <a:gd name="T71" fmla="*/ 119 h 159"/>
                <a:gd name="T72" fmla="*/ 6 w 143"/>
                <a:gd name="T73" fmla="*/ 127 h 159"/>
                <a:gd name="T74" fmla="*/ 5 w 143"/>
                <a:gd name="T75" fmla="*/ 127 h 159"/>
                <a:gd name="T76" fmla="*/ 5 w 143"/>
                <a:gd name="T77" fmla="*/ 149 h 159"/>
                <a:gd name="T78" fmla="*/ 2 w 143"/>
                <a:gd name="T79" fmla="*/ 149 h 159"/>
                <a:gd name="T80" fmla="*/ 2 w 143"/>
                <a:gd name="T81" fmla="*/ 159 h 159"/>
                <a:gd name="T82" fmla="*/ 0 w 143"/>
                <a:gd name="T83"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3" h="159">
                  <a:moveTo>
                    <a:pt x="143" y="0"/>
                  </a:moveTo>
                  <a:lnTo>
                    <a:pt x="103" y="0"/>
                  </a:lnTo>
                  <a:lnTo>
                    <a:pt x="103" y="11"/>
                  </a:lnTo>
                  <a:lnTo>
                    <a:pt x="74" y="11"/>
                  </a:lnTo>
                  <a:lnTo>
                    <a:pt x="74" y="17"/>
                  </a:lnTo>
                  <a:lnTo>
                    <a:pt x="70" y="17"/>
                  </a:lnTo>
                  <a:lnTo>
                    <a:pt x="70" y="22"/>
                  </a:lnTo>
                  <a:lnTo>
                    <a:pt x="62" y="22"/>
                  </a:lnTo>
                  <a:lnTo>
                    <a:pt x="62" y="27"/>
                  </a:lnTo>
                  <a:lnTo>
                    <a:pt x="55" y="27"/>
                  </a:lnTo>
                  <a:lnTo>
                    <a:pt x="55" y="31"/>
                  </a:lnTo>
                  <a:lnTo>
                    <a:pt x="36" y="31"/>
                  </a:lnTo>
                  <a:lnTo>
                    <a:pt x="36" y="36"/>
                  </a:lnTo>
                  <a:lnTo>
                    <a:pt x="34" y="36"/>
                  </a:lnTo>
                  <a:lnTo>
                    <a:pt x="34" y="44"/>
                  </a:lnTo>
                  <a:lnTo>
                    <a:pt x="24" y="44"/>
                  </a:lnTo>
                  <a:lnTo>
                    <a:pt x="24" y="51"/>
                  </a:lnTo>
                  <a:lnTo>
                    <a:pt x="21" y="51"/>
                  </a:lnTo>
                  <a:lnTo>
                    <a:pt x="21" y="56"/>
                  </a:lnTo>
                  <a:lnTo>
                    <a:pt x="16" y="56"/>
                  </a:lnTo>
                  <a:lnTo>
                    <a:pt x="16" y="61"/>
                  </a:lnTo>
                  <a:lnTo>
                    <a:pt x="14" y="61"/>
                  </a:lnTo>
                  <a:lnTo>
                    <a:pt x="14" y="68"/>
                  </a:lnTo>
                  <a:lnTo>
                    <a:pt x="13" y="68"/>
                  </a:lnTo>
                  <a:lnTo>
                    <a:pt x="13" y="80"/>
                  </a:lnTo>
                  <a:lnTo>
                    <a:pt x="13" y="85"/>
                  </a:lnTo>
                  <a:lnTo>
                    <a:pt x="11" y="85"/>
                  </a:lnTo>
                  <a:lnTo>
                    <a:pt x="11" y="87"/>
                  </a:lnTo>
                  <a:lnTo>
                    <a:pt x="10" y="87"/>
                  </a:lnTo>
                  <a:lnTo>
                    <a:pt x="10" y="95"/>
                  </a:lnTo>
                  <a:lnTo>
                    <a:pt x="9" y="95"/>
                  </a:lnTo>
                  <a:lnTo>
                    <a:pt x="9" y="102"/>
                  </a:lnTo>
                  <a:lnTo>
                    <a:pt x="7" y="102"/>
                  </a:lnTo>
                  <a:lnTo>
                    <a:pt x="7" y="110"/>
                  </a:lnTo>
                  <a:lnTo>
                    <a:pt x="6" y="110"/>
                  </a:lnTo>
                  <a:lnTo>
                    <a:pt x="6" y="119"/>
                  </a:lnTo>
                  <a:lnTo>
                    <a:pt x="6" y="127"/>
                  </a:lnTo>
                  <a:lnTo>
                    <a:pt x="5" y="127"/>
                  </a:lnTo>
                  <a:lnTo>
                    <a:pt x="5" y="149"/>
                  </a:lnTo>
                  <a:lnTo>
                    <a:pt x="2" y="149"/>
                  </a:lnTo>
                  <a:lnTo>
                    <a:pt x="2" y="159"/>
                  </a:lnTo>
                  <a:lnTo>
                    <a:pt x="0" y="159"/>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grpSp>
      <p:grpSp>
        <p:nvGrpSpPr>
          <p:cNvPr id="83" name="Group 82"/>
          <p:cNvGrpSpPr/>
          <p:nvPr/>
        </p:nvGrpSpPr>
        <p:grpSpPr>
          <a:xfrm>
            <a:off x="4814539" y="1757842"/>
            <a:ext cx="3484981" cy="3004871"/>
            <a:chOff x="4814539" y="1757842"/>
            <a:chExt cx="3484981" cy="3004871"/>
          </a:xfrm>
        </p:grpSpPr>
        <p:grpSp>
          <p:nvGrpSpPr>
            <p:cNvPr id="84" name="Group 83"/>
            <p:cNvGrpSpPr/>
            <p:nvPr/>
          </p:nvGrpSpPr>
          <p:grpSpPr>
            <a:xfrm>
              <a:off x="4814539" y="1757842"/>
              <a:ext cx="3319696" cy="3004871"/>
              <a:chOff x="1776927" y="2272022"/>
              <a:chExt cx="5084050" cy="2651579"/>
            </a:xfrm>
          </p:grpSpPr>
          <p:grpSp>
            <p:nvGrpSpPr>
              <p:cNvPr id="119" name="Group 118"/>
              <p:cNvGrpSpPr/>
              <p:nvPr/>
            </p:nvGrpSpPr>
            <p:grpSpPr>
              <a:xfrm>
                <a:off x="2614623" y="2396465"/>
                <a:ext cx="3906738" cy="2171700"/>
                <a:chOff x="836615" y="2448719"/>
                <a:chExt cx="3906738" cy="2171700"/>
              </a:xfrm>
            </p:grpSpPr>
            <p:sp>
              <p:nvSpPr>
                <p:cNvPr id="137" name="Freeform 136"/>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138"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139"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140" name="Line 8"/>
                <p:cNvSpPr>
                  <a:spLocks noChangeShapeType="1"/>
                </p:cNvSpPr>
                <p:nvPr/>
              </p:nvSpPr>
              <p:spPr bwMode="auto">
                <a:xfrm>
                  <a:off x="836615" y="322872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141" name="Line 9"/>
                <p:cNvSpPr>
                  <a:spLocks noChangeShapeType="1"/>
                </p:cNvSpPr>
                <p:nvPr/>
              </p:nvSpPr>
              <p:spPr bwMode="auto">
                <a:xfrm>
                  <a:off x="836615" y="362736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142" name="Line 10"/>
                <p:cNvSpPr>
                  <a:spLocks noChangeShapeType="1"/>
                </p:cNvSpPr>
                <p:nvPr/>
              </p:nvSpPr>
              <p:spPr bwMode="auto">
                <a:xfrm>
                  <a:off x="836615" y="401736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143"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144" name="Line 12"/>
                <p:cNvSpPr>
                  <a:spLocks noChangeShapeType="1"/>
                </p:cNvSpPr>
                <p:nvPr/>
              </p:nvSpPr>
              <p:spPr bwMode="auto">
                <a:xfrm>
                  <a:off x="2954121"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145" name="Line 13"/>
                <p:cNvSpPr>
                  <a:spLocks noChangeShapeType="1"/>
                </p:cNvSpPr>
                <p:nvPr/>
              </p:nvSpPr>
              <p:spPr bwMode="auto">
                <a:xfrm>
                  <a:off x="236302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146" name="Line 14"/>
                <p:cNvSpPr>
                  <a:spLocks noChangeShapeType="1"/>
                </p:cNvSpPr>
                <p:nvPr/>
              </p:nvSpPr>
              <p:spPr bwMode="auto">
                <a:xfrm>
                  <a:off x="3540600"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147"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148" name="Line 19"/>
                <p:cNvSpPr>
                  <a:spLocks noChangeShapeType="1"/>
                </p:cNvSpPr>
                <p:nvPr/>
              </p:nvSpPr>
              <p:spPr bwMode="auto">
                <a:xfrm>
                  <a:off x="173886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sp>
              <p:nvSpPr>
                <p:cNvPr id="149" name="Line 21"/>
                <p:cNvSpPr>
                  <a:spLocks noChangeShapeType="1"/>
                </p:cNvSpPr>
                <p:nvPr/>
              </p:nvSpPr>
              <p:spPr bwMode="auto">
                <a:xfrm>
                  <a:off x="116119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latin typeface="Arial" panose="020B0604020202020204" pitchFamily="34" charset="0"/>
                    <a:cs typeface="Arial" panose="020B0604020202020204" pitchFamily="34" charset="0"/>
                  </a:endParaRPr>
                </a:p>
              </p:txBody>
            </p:sp>
            <p:sp>
              <p:nvSpPr>
                <p:cNvPr id="150" name="Line 14"/>
                <p:cNvSpPr>
                  <a:spLocks noChangeShapeType="1"/>
                </p:cNvSpPr>
                <p:nvPr/>
              </p:nvSpPr>
              <p:spPr bwMode="auto">
                <a:xfrm>
                  <a:off x="4138259" y="4524456"/>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ndParaRPr>
                </a:p>
              </p:txBody>
            </p:sp>
          </p:grpSp>
          <p:sp>
            <p:nvSpPr>
              <p:cNvPr id="120" name="TextBox 119"/>
              <p:cNvSpPr txBox="1"/>
              <p:nvPr/>
            </p:nvSpPr>
            <p:spPr>
              <a:xfrm rot="16200000">
                <a:off x="1465207" y="3230152"/>
                <a:ext cx="1047659" cy="424219"/>
              </a:xfrm>
              <a:prstGeom prst="rect">
                <a:avLst/>
              </a:prstGeom>
              <a:noFill/>
            </p:spPr>
            <p:txBody>
              <a:bodyPr wrap="none" rtlCol="0">
                <a:spAutoFit/>
              </a:bodyPr>
              <a:lstStyle/>
              <a:p>
                <a:pPr algn="ctr" fontAlgn="base">
                  <a:spcBef>
                    <a:spcPct val="0"/>
                  </a:spcBef>
                  <a:spcAft>
                    <a:spcPct val="0"/>
                  </a:spcAft>
                </a:pPr>
                <a:r>
                  <a:rPr lang="en-US" sz="1200" dirty="0" smtClean="0">
                    <a:solidFill>
                      <a:srgbClr val="000000"/>
                    </a:solidFill>
                    <a:latin typeface="Arial" panose="020B0604020202020204" pitchFamily="34" charset="0"/>
                    <a:cs typeface="Arial" panose="020B0604020202020204" pitchFamily="34" charset="0"/>
                  </a:rPr>
                  <a:t>Treatment rate</a:t>
                </a:r>
                <a:endParaRPr lang="en-US" sz="1200" dirty="0">
                  <a:solidFill>
                    <a:srgbClr val="000000"/>
                  </a:solidFill>
                  <a:latin typeface="Arial" panose="020B0604020202020204" pitchFamily="34" charset="0"/>
                  <a:cs typeface="Arial" panose="020B0604020202020204" pitchFamily="34" charset="0"/>
                </a:endParaRPr>
              </a:p>
            </p:txBody>
          </p:sp>
          <p:sp>
            <p:nvSpPr>
              <p:cNvPr id="121" name="TextBox 120"/>
              <p:cNvSpPr txBox="1"/>
              <p:nvPr/>
            </p:nvSpPr>
            <p:spPr>
              <a:xfrm>
                <a:off x="3945294" y="4679170"/>
                <a:ext cx="1700409" cy="244431"/>
              </a:xfrm>
              <a:prstGeom prst="rect">
                <a:avLst/>
              </a:prstGeom>
              <a:noFill/>
            </p:spPr>
            <p:txBody>
              <a:bodyPr wrap="none" rtlCol="0">
                <a:spAutoFit/>
              </a:bodyPr>
              <a:lstStyle/>
              <a:p>
                <a:pPr algn="ctr" fontAlgn="base">
                  <a:spcBef>
                    <a:spcPct val="0"/>
                  </a:spcBef>
                  <a:spcAft>
                    <a:spcPct val="0"/>
                  </a:spcAft>
                </a:pPr>
                <a:r>
                  <a:rPr lang="en-US" sz="1200" dirty="0" smtClean="0">
                    <a:solidFill>
                      <a:srgbClr val="000000"/>
                    </a:solidFill>
                    <a:latin typeface="Arial" panose="020B0604020202020204" pitchFamily="34" charset="0"/>
                    <a:cs typeface="Arial" panose="020B0604020202020204" pitchFamily="34" charset="0"/>
                  </a:rPr>
                  <a:t>Time, months</a:t>
                </a:r>
                <a:endParaRPr lang="en-US" sz="1200" dirty="0">
                  <a:solidFill>
                    <a:srgbClr val="000000"/>
                  </a:solidFill>
                  <a:latin typeface="Arial" panose="020B0604020202020204" pitchFamily="34" charset="0"/>
                  <a:cs typeface="Arial" panose="020B0604020202020204" pitchFamily="34" charset="0"/>
                </a:endParaRPr>
              </a:p>
            </p:txBody>
          </p:sp>
          <p:sp>
            <p:nvSpPr>
              <p:cNvPr id="122" name="TextBox 121"/>
              <p:cNvSpPr txBox="1"/>
              <p:nvPr/>
            </p:nvSpPr>
            <p:spPr>
              <a:xfrm>
                <a:off x="2098398" y="2272022"/>
                <a:ext cx="609323" cy="244431"/>
              </a:xfrm>
              <a:prstGeom prst="rect">
                <a:avLst/>
              </a:prstGeom>
              <a:noFill/>
            </p:spPr>
            <p:txBody>
              <a:bodyPr wrap="none" rtlCol="0" anchor="ctr" anchorCtr="0">
                <a:spAutoFit/>
              </a:bodyPr>
              <a:lstStyle/>
              <a:p>
                <a:pPr algn="r"/>
                <a:r>
                  <a:rPr lang="en-US" sz="1200" dirty="0" smtClean="0">
                    <a:solidFill>
                      <a:srgbClr val="000000"/>
                    </a:solidFill>
                    <a:latin typeface="Arial" panose="020B0604020202020204" pitchFamily="34" charset="0"/>
                    <a:cs typeface="Arial" panose="020B0604020202020204" pitchFamily="34" charset="0"/>
                  </a:rPr>
                  <a:t>1.0</a:t>
                </a:r>
                <a:endParaRPr lang="en-US" sz="1200" dirty="0">
                  <a:solidFill>
                    <a:srgbClr val="000000"/>
                  </a:solidFill>
                  <a:latin typeface="Arial" panose="020B0604020202020204" pitchFamily="34" charset="0"/>
                  <a:cs typeface="Arial" panose="020B0604020202020204" pitchFamily="34" charset="0"/>
                </a:endParaRPr>
              </a:p>
            </p:txBody>
          </p:sp>
          <p:sp>
            <p:nvSpPr>
              <p:cNvPr id="123" name="TextBox 122"/>
              <p:cNvSpPr txBox="1"/>
              <p:nvPr/>
            </p:nvSpPr>
            <p:spPr>
              <a:xfrm>
                <a:off x="2098401" y="2667898"/>
                <a:ext cx="609324" cy="244431"/>
              </a:xfrm>
              <a:prstGeom prst="rect">
                <a:avLst/>
              </a:prstGeom>
              <a:noFill/>
            </p:spPr>
            <p:txBody>
              <a:bodyPr wrap="none" rtlCol="0" anchor="ctr" anchorCtr="0">
                <a:spAutoFit/>
              </a:bodyPr>
              <a:lstStyle/>
              <a:p>
                <a:pPr algn="r"/>
                <a:r>
                  <a:rPr lang="en-US" sz="1200" dirty="0" smtClean="0">
                    <a:solidFill>
                      <a:srgbClr val="000000"/>
                    </a:solidFill>
                    <a:latin typeface="Arial" panose="020B0604020202020204" pitchFamily="34" charset="0"/>
                    <a:cs typeface="Arial" panose="020B0604020202020204" pitchFamily="34" charset="0"/>
                  </a:rPr>
                  <a:t>0.8</a:t>
                </a:r>
                <a:endParaRPr lang="en-US" sz="1200" dirty="0">
                  <a:solidFill>
                    <a:srgbClr val="000000"/>
                  </a:solidFill>
                  <a:latin typeface="Arial" panose="020B0604020202020204" pitchFamily="34" charset="0"/>
                  <a:cs typeface="Arial" panose="020B0604020202020204" pitchFamily="34" charset="0"/>
                </a:endParaRPr>
              </a:p>
            </p:txBody>
          </p:sp>
          <p:sp>
            <p:nvSpPr>
              <p:cNvPr id="124" name="TextBox 123"/>
              <p:cNvSpPr txBox="1"/>
              <p:nvPr/>
            </p:nvSpPr>
            <p:spPr>
              <a:xfrm>
                <a:off x="2098401" y="3053395"/>
                <a:ext cx="609324" cy="244431"/>
              </a:xfrm>
              <a:prstGeom prst="rect">
                <a:avLst/>
              </a:prstGeom>
              <a:noFill/>
            </p:spPr>
            <p:txBody>
              <a:bodyPr wrap="none" rtlCol="0" anchor="ctr" anchorCtr="0">
                <a:spAutoFit/>
              </a:bodyPr>
              <a:lstStyle/>
              <a:p>
                <a:pPr algn="r"/>
                <a:r>
                  <a:rPr lang="en-US" sz="1200" dirty="0" smtClean="0">
                    <a:solidFill>
                      <a:srgbClr val="000000"/>
                    </a:solidFill>
                    <a:latin typeface="Arial" panose="020B0604020202020204" pitchFamily="34" charset="0"/>
                    <a:cs typeface="Arial" panose="020B0604020202020204" pitchFamily="34" charset="0"/>
                  </a:rPr>
                  <a:t>0.6</a:t>
                </a:r>
                <a:endParaRPr lang="en-US" sz="1200" dirty="0">
                  <a:solidFill>
                    <a:srgbClr val="000000"/>
                  </a:solidFill>
                  <a:latin typeface="Arial" panose="020B0604020202020204" pitchFamily="34" charset="0"/>
                  <a:cs typeface="Arial" panose="020B0604020202020204" pitchFamily="34" charset="0"/>
                </a:endParaRPr>
              </a:p>
            </p:txBody>
          </p:sp>
          <p:sp>
            <p:nvSpPr>
              <p:cNvPr id="125" name="TextBox 124"/>
              <p:cNvSpPr txBox="1"/>
              <p:nvPr/>
            </p:nvSpPr>
            <p:spPr>
              <a:xfrm>
                <a:off x="2098401" y="3451853"/>
                <a:ext cx="609324" cy="244431"/>
              </a:xfrm>
              <a:prstGeom prst="rect">
                <a:avLst/>
              </a:prstGeom>
              <a:noFill/>
            </p:spPr>
            <p:txBody>
              <a:bodyPr wrap="none" rtlCol="0" anchor="ctr" anchorCtr="0">
                <a:spAutoFit/>
              </a:bodyPr>
              <a:lstStyle/>
              <a:p>
                <a:pPr algn="r"/>
                <a:r>
                  <a:rPr lang="en-US" sz="1200" dirty="0" smtClean="0">
                    <a:solidFill>
                      <a:srgbClr val="000000"/>
                    </a:solidFill>
                    <a:latin typeface="Arial" panose="020B0604020202020204" pitchFamily="34" charset="0"/>
                    <a:cs typeface="Arial" panose="020B0604020202020204" pitchFamily="34" charset="0"/>
                  </a:rPr>
                  <a:t>0.4</a:t>
                </a:r>
                <a:endParaRPr lang="en-US" sz="1200" dirty="0">
                  <a:solidFill>
                    <a:srgbClr val="000000"/>
                  </a:solidFill>
                  <a:latin typeface="Arial" panose="020B0604020202020204" pitchFamily="34" charset="0"/>
                  <a:cs typeface="Arial" panose="020B0604020202020204" pitchFamily="34" charset="0"/>
                </a:endParaRPr>
              </a:p>
            </p:txBody>
          </p:sp>
          <p:sp>
            <p:nvSpPr>
              <p:cNvPr id="126" name="TextBox 125"/>
              <p:cNvSpPr txBox="1"/>
              <p:nvPr/>
            </p:nvSpPr>
            <p:spPr>
              <a:xfrm>
                <a:off x="2098401" y="3841670"/>
                <a:ext cx="609324" cy="244431"/>
              </a:xfrm>
              <a:prstGeom prst="rect">
                <a:avLst/>
              </a:prstGeom>
              <a:noFill/>
            </p:spPr>
            <p:txBody>
              <a:bodyPr wrap="none" rtlCol="0" anchor="ctr" anchorCtr="0">
                <a:spAutoFit/>
              </a:bodyPr>
              <a:lstStyle/>
              <a:p>
                <a:pPr algn="r"/>
                <a:r>
                  <a:rPr lang="en-US" sz="1200" dirty="0" smtClean="0">
                    <a:solidFill>
                      <a:srgbClr val="000000"/>
                    </a:solidFill>
                    <a:latin typeface="Arial" panose="020B0604020202020204" pitchFamily="34" charset="0"/>
                    <a:cs typeface="Arial" panose="020B0604020202020204" pitchFamily="34" charset="0"/>
                  </a:rPr>
                  <a:t>0.2</a:t>
                </a:r>
                <a:endParaRPr lang="en-US" sz="1200" dirty="0">
                  <a:solidFill>
                    <a:srgbClr val="000000"/>
                  </a:solidFill>
                  <a:latin typeface="Arial" panose="020B0604020202020204" pitchFamily="34" charset="0"/>
                  <a:cs typeface="Arial" panose="020B0604020202020204" pitchFamily="34" charset="0"/>
                </a:endParaRPr>
              </a:p>
            </p:txBody>
          </p:sp>
          <p:sp>
            <p:nvSpPr>
              <p:cNvPr id="127" name="TextBox 126"/>
              <p:cNvSpPr txBox="1"/>
              <p:nvPr/>
            </p:nvSpPr>
            <p:spPr>
              <a:xfrm>
                <a:off x="2098404" y="4235807"/>
                <a:ext cx="609324" cy="244431"/>
              </a:xfrm>
              <a:prstGeom prst="rect">
                <a:avLst/>
              </a:prstGeom>
              <a:noFill/>
            </p:spPr>
            <p:txBody>
              <a:bodyPr wrap="none" rtlCol="0" anchor="ctr" anchorCtr="0">
                <a:spAutoFit/>
              </a:bodyPr>
              <a:lstStyle/>
              <a:p>
                <a:pPr algn="r"/>
                <a:r>
                  <a:rPr lang="en-US" sz="1200" dirty="0" smtClean="0">
                    <a:solidFill>
                      <a:srgbClr val="000000"/>
                    </a:solidFill>
                    <a:latin typeface="Arial" panose="020B0604020202020204" pitchFamily="34" charset="0"/>
                    <a:cs typeface="Arial" panose="020B0604020202020204" pitchFamily="34" charset="0"/>
                  </a:rPr>
                  <a:t>0.0</a:t>
                </a:r>
                <a:endParaRPr lang="en-US" sz="1200" dirty="0">
                  <a:solidFill>
                    <a:srgbClr val="000000"/>
                  </a:solidFill>
                  <a:latin typeface="Arial" panose="020B0604020202020204" pitchFamily="34" charset="0"/>
                  <a:cs typeface="Arial" panose="020B0604020202020204" pitchFamily="34" charset="0"/>
                </a:endParaRPr>
              </a:p>
            </p:txBody>
          </p:sp>
          <p:sp>
            <p:nvSpPr>
              <p:cNvPr id="128" name="TextBox 127"/>
              <p:cNvSpPr txBox="1"/>
              <p:nvPr/>
            </p:nvSpPr>
            <p:spPr>
              <a:xfrm>
                <a:off x="2737591" y="4522748"/>
                <a:ext cx="412927" cy="244431"/>
              </a:xfrm>
              <a:prstGeom prst="rect">
                <a:avLst/>
              </a:prstGeom>
              <a:noFill/>
            </p:spPr>
            <p:txBody>
              <a:bodyPr wrap="none" rtlCol="0" anchor="t" anchorCtr="0">
                <a:spAutoFit/>
              </a:bodyPr>
              <a:lstStyle/>
              <a:p>
                <a:pPr algn="ctr"/>
                <a:r>
                  <a:rPr lang="en-US" sz="1200" dirty="0" smtClean="0">
                    <a:solidFill>
                      <a:srgbClr val="000000"/>
                    </a:solidFill>
                    <a:latin typeface="Arial" panose="020B0604020202020204" pitchFamily="34" charset="0"/>
                    <a:cs typeface="Arial" panose="020B0604020202020204" pitchFamily="34" charset="0"/>
                  </a:rPr>
                  <a:t>0</a:t>
                </a:r>
                <a:endParaRPr lang="en-US" sz="1200" dirty="0">
                  <a:solidFill>
                    <a:srgbClr val="000000"/>
                  </a:solidFill>
                  <a:latin typeface="Arial" panose="020B0604020202020204" pitchFamily="34" charset="0"/>
                  <a:cs typeface="Arial" panose="020B0604020202020204" pitchFamily="34" charset="0"/>
                </a:endParaRPr>
              </a:p>
            </p:txBody>
          </p:sp>
          <p:sp>
            <p:nvSpPr>
              <p:cNvPr id="129" name="TextBox 128"/>
              <p:cNvSpPr txBox="1"/>
              <p:nvPr/>
            </p:nvSpPr>
            <p:spPr>
              <a:xfrm>
                <a:off x="3247188" y="4522748"/>
                <a:ext cx="543038" cy="244431"/>
              </a:xfrm>
              <a:prstGeom prst="rect">
                <a:avLst/>
              </a:prstGeom>
              <a:noFill/>
            </p:spPr>
            <p:txBody>
              <a:bodyPr wrap="none" rtlCol="0" anchor="t" anchorCtr="0">
                <a:spAutoFit/>
              </a:bodyPr>
              <a:lstStyle/>
              <a:p>
                <a:pPr algn="ctr"/>
                <a:r>
                  <a:rPr lang="en-US" sz="1200" dirty="0" smtClean="0">
                    <a:solidFill>
                      <a:srgbClr val="000000"/>
                    </a:solidFill>
                    <a:latin typeface="Arial" panose="020B0604020202020204" pitchFamily="34" charset="0"/>
                    <a:cs typeface="Arial" panose="020B0604020202020204" pitchFamily="34" charset="0"/>
                  </a:rPr>
                  <a:t>20</a:t>
                </a:r>
                <a:endParaRPr lang="en-US" sz="1200" dirty="0">
                  <a:solidFill>
                    <a:srgbClr val="000000"/>
                  </a:solidFill>
                  <a:latin typeface="Arial" panose="020B0604020202020204" pitchFamily="34" charset="0"/>
                  <a:cs typeface="Arial" panose="020B0604020202020204" pitchFamily="34" charset="0"/>
                </a:endParaRPr>
              </a:p>
            </p:txBody>
          </p:sp>
          <p:sp>
            <p:nvSpPr>
              <p:cNvPr id="130" name="TextBox 129"/>
              <p:cNvSpPr txBox="1"/>
              <p:nvPr/>
            </p:nvSpPr>
            <p:spPr>
              <a:xfrm>
                <a:off x="4004329" y="4522748"/>
                <a:ext cx="282912" cy="244431"/>
              </a:xfrm>
              <a:prstGeom prst="rect">
                <a:avLst/>
              </a:prstGeom>
              <a:noFill/>
            </p:spPr>
            <p:txBody>
              <a:bodyPr wrap="none" rtlCol="0" anchor="t" anchorCtr="0">
                <a:spAutoFit/>
              </a:bodyPr>
              <a:lstStyle/>
              <a:p>
                <a:pPr algn="ctr"/>
                <a:endParaRPr lang="en-US" sz="1200" dirty="0">
                  <a:solidFill>
                    <a:srgbClr val="000000"/>
                  </a:solidFill>
                  <a:latin typeface="Arial" panose="020B0604020202020204" pitchFamily="34" charset="0"/>
                  <a:cs typeface="Arial" panose="020B0604020202020204" pitchFamily="34" charset="0"/>
                </a:endParaRPr>
              </a:p>
            </p:txBody>
          </p:sp>
          <p:sp>
            <p:nvSpPr>
              <p:cNvPr id="131" name="TextBox 130"/>
              <p:cNvSpPr txBox="1"/>
              <p:nvPr/>
            </p:nvSpPr>
            <p:spPr>
              <a:xfrm>
                <a:off x="3865781" y="4522748"/>
                <a:ext cx="543038" cy="244431"/>
              </a:xfrm>
              <a:prstGeom prst="rect">
                <a:avLst/>
              </a:prstGeom>
              <a:noFill/>
            </p:spPr>
            <p:txBody>
              <a:bodyPr wrap="none" rtlCol="0" anchor="t" anchorCtr="0">
                <a:spAutoFit/>
              </a:bodyPr>
              <a:lstStyle/>
              <a:p>
                <a:pPr algn="ctr"/>
                <a:r>
                  <a:rPr lang="en-US" sz="1200" dirty="0" smtClean="0">
                    <a:solidFill>
                      <a:srgbClr val="000000"/>
                    </a:solidFill>
                    <a:latin typeface="Arial" panose="020B0604020202020204" pitchFamily="34" charset="0"/>
                    <a:cs typeface="Arial" panose="020B0604020202020204" pitchFamily="34" charset="0"/>
                  </a:rPr>
                  <a:t>40</a:t>
                </a:r>
                <a:endParaRPr lang="en-US" sz="1200" dirty="0">
                  <a:solidFill>
                    <a:srgbClr val="000000"/>
                  </a:solidFill>
                  <a:latin typeface="Arial" panose="020B0604020202020204" pitchFamily="34" charset="0"/>
                  <a:cs typeface="Arial" panose="020B0604020202020204" pitchFamily="34" charset="0"/>
                </a:endParaRPr>
              </a:p>
            </p:txBody>
          </p:sp>
          <p:sp>
            <p:nvSpPr>
              <p:cNvPr id="132" name="TextBox 131"/>
              <p:cNvSpPr txBox="1"/>
              <p:nvPr/>
            </p:nvSpPr>
            <p:spPr>
              <a:xfrm>
                <a:off x="4466345" y="4522748"/>
                <a:ext cx="543038" cy="244431"/>
              </a:xfrm>
              <a:prstGeom prst="rect">
                <a:avLst/>
              </a:prstGeom>
              <a:noFill/>
            </p:spPr>
            <p:txBody>
              <a:bodyPr wrap="none" rtlCol="0" anchor="t" anchorCtr="0">
                <a:spAutoFit/>
              </a:bodyPr>
              <a:lstStyle/>
              <a:p>
                <a:pPr algn="ctr"/>
                <a:r>
                  <a:rPr lang="en-US" sz="1200" dirty="0" smtClean="0">
                    <a:solidFill>
                      <a:srgbClr val="000000"/>
                    </a:solidFill>
                    <a:latin typeface="Arial" panose="020B0604020202020204" pitchFamily="34" charset="0"/>
                    <a:cs typeface="Arial" panose="020B0604020202020204" pitchFamily="34" charset="0"/>
                  </a:rPr>
                  <a:t>60</a:t>
                </a:r>
                <a:endParaRPr lang="en-US" sz="1200" dirty="0">
                  <a:solidFill>
                    <a:srgbClr val="000000"/>
                  </a:solidFill>
                  <a:latin typeface="Arial" panose="020B0604020202020204" pitchFamily="34" charset="0"/>
                  <a:cs typeface="Arial" panose="020B0604020202020204" pitchFamily="34" charset="0"/>
                </a:endParaRPr>
              </a:p>
            </p:txBody>
          </p:sp>
          <p:sp>
            <p:nvSpPr>
              <p:cNvPr id="133" name="TextBox 132"/>
              <p:cNvSpPr txBox="1"/>
              <p:nvPr/>
            </p:nvSpPr>
            <p:spPr>
              <a:xfrm>
                <a:off x="5045668" y="4522748"/>
                <a:ext cx="543038" cy="244431"/>
              </a:xfrm>
              <a:prstGeom prst="rect">
                <a:avLst/>
              </a:prstGeom>
              <a:noFill/>
            </p:spPr>
            <p:txBody>
              <a:bodyPr wrap="none" rtlCol="0" anchor="t" anchorCtr="0">
                <a:spAutoFit/>
              </a:bodyPr>
              <a:lstStyle/>
              <a:p>
                <a:pPr algn="ctr"/>
                <a:r>
                  <a:rPr lang="en-US" sz="1200" dirty="0" smtClean="0">
                    <a:solidFill>
                      <a:srgbClr val="000000"/>
                    </a:solidFill>
                    <a:latin typeface="Arial" panose="020B0604020202020204" pitchFamily="34" charset="0"/>
                    <a:cs typeface="Arial" panose="020B0604020202020204" pitchFamily="34" charset="0"/>
                  </a:rPr>
                  <a:t>80</a:t>
                </a:r>
                <a:endParaRPr lang="en-US" sz="1200" dirty="0">
                  <a:solidFill>
                    <a:srgbClr val="000000"/>
                  </a:solidFill>
                  <a:latin typeface="Arial" panose="020B0604020202020204" pitchFamily="34" charset="0"/>
                  <a:cs typeface="Arial" panose="020B0604020202020204" pitchFamily="34" charset="0"/>
                </a:endParaRPr>
              </a:p>
            </p:txBody>
          </p:sp>
          <p:sp>
            <p:nvSpPr>
              <p:cNvPr id="134" name="TextBox 133"/>
              <p:cNvSpPr txBox="1"/>
              <p:nvPr/>
            </p:nvSpPr>
            <p:spPr>
              <a:xfrm>
                <a:off x="6187824" y="4518859"/>
                <a:ext cx="673153" cy="244431"/>
              </a:xfrm>
              <a:prstGeom prst="rect">
                <a:avLst/>
              </a:prstGeom>
              <a:noFill/>
            </p:spPr>
            <p:txBody>
              <a:bodyPr wrap="none" rtlCol="0" anchor="t" anchorCtr="0">
                <a:spAutoFit/>
              </a:bodyPr>
              <a:lstStyle/>
              <a:p>
                <a:pPr algn="ctr"/>
                <a:r>
                  <a:rPr lang="en-US" sz="1200" dirty="0" smtClean="0">
                    <a:solidFill>
                      <a:srgbClr val="000000"/>
                    </a:solidFill>
                    <a:latin typeface="Arial" panose="020B0604020202020204" pitchFamily="34" charset="0"/>
                    <a:cs typeface="Arial" panose="020B0604020202020204" pitchFamily="34" charset="0"/>
                  </a:rPr>
                  <a:t>120</a:t>
                </a:r>
                <a:endParaRPr lang="en-US" sz="1200" dirty="0">
                  <a:solidFill>
                    <a:srgbClr val="000000"/>
                  </a:solidFill>
                  <a:latin typeface="Arial" panose="020B0604020202020204" pitchFamily="34" charset="0"/>
                  <a:cs typeface="Arial" panose="020B0604020202020204" pitchFamily="34" charset="0"/>
                </a:endParaRPr>
              </a:p>
            </p:txBody>
          </p:sp>
          <p:sp>
            <p:nvSpPr>
              <p:cNvPr id="135" name="TextBox 134"/>
              <p:cNvSpPr txBox="1"/>
              <p:nvPr/>
            </p:nvSpPr>
            <p:spPr>
              <a:xfrm>
                <a:off x="5240603" y="4119883"/>
                <a:ext cx="1267256" cy="244431"/>
              </a:xfrm>
              <a:prstGeom prst="rect">
                <a:avLst/>
              </a:prstGeom>
              <a:noFill/>
            </p:spPr>
            <p:txBody>
              <a:bodyPr wrap="none" rtlCol="0">
                <a:spAutoFit/>
              </a:bodyPr>
              <a:lstStyle/>
              <a:p>
                <a:pPr algn="ctr" fontAlgn="base">
                  <a:spcBef>
                    <a:spcPct val="0"/>
                  </a:spcBef>
                  <a:spcAft>
                    <a:spcPct val="0"/>
                  </a:spcAft>
                </a:pPr>
                <a:r>
                  <a:rPr lang="en-US" sz="1200" dirty="0" smtClean="0">
                    <a:solidFill>
                      <a:srgbClr val="000000"/>
                    </a:solidFill>
                    <a:latin typeface="Arial" panose="020B0604020202020204" pitchFamily="34" charset="0"/>
                    <a:cs typeface="Arial" panose="020B0604020202020204" pitchFamily="34" charset="0"/>
                  </a:rPr>
                  <a:t>p&lt;0.0001</a:t>
                </a:r>
                <a:endParaRPr lang="en-US" sz="1200" dirty="0">
                  <a:solidFill>
                    <a:srgbClr val="000000"/>
                  </a:solidFill>
                  <a:latin typeface="Arial" panose="020B0604020202020204" pitchFamily="34" charset="0"/>
                  <a:cs typeface="Arial" panose="020B0604020202020204" pitchFamily="34" charset="0"/>
                </a:endParaRPr>
              </a:p>
            </p:txBody>
          </p:sp>
          <p:sp>
            <p:nvSpPr>
              <p:cNvPr id="136" name="TextBox 135"/>
              <p:cNvSpPr txBox="1"/>
              <p:nvPr/>
            </p:nvSpPr>
            <p:spPr>
              <a:xfrm>
                <a:off x="5578270" y="4518859"/>
                <a:ext cx="673153" cy="244431"/>
              </a:xfrm>
              <a:prstGeom prst="rect">
                <a:avLst/>
              </a:prstGeom>
              <a:noFill/>
            </p:spPr>
            <p:txBody>
              <a:bodyPr wrap="none" rtlCol="0" anchor="t" anchorCtr="0">
                <a:spAutoFit/>
              </a:bodyPr>
              <a:lstStyle/>
              <a:p>
                <a:pPr algn="ctr"/>
                <a:r>
                  <a:rPr lang="en-US" sz="1200" dirty="0" smtClean="0">
                    <a:solidFill>
                      <a:srgbClr val="000000"/>
                    </a:solidFill>
                    <a:latin typeface="Arial" panose="020B0604020202020204" pitchFamily="34" charset="0"/>
                    <a:cs typeface="Arial" panose="020B0604020202020204" pitchFamily="34" charset="0"/>
                  </a:rPr>
                  <a:t>100</a:t>
                </a:r>
                <a:endParaRPr lang="en-US" sz="1200" dirty="0">
                  <a:solidFill>
                    <a:srgbClr val="000000"/>
                  </a:solidFill>
                  <a:latin typeface="Arial" panose="020B0604020202020204" pitchFamily="34" charset="0"/>
                  <a:cs typeface="Arial" panose="020B0604020202020204" pitchFamily="34" charset="0"/>
                </a:endParaRPr>
              </a:p>
            </p:txBody>
          </p:sp>
        </p:grpSp>
        <p:sp>
          <p:nvSpPr>
            <p:cNvPr id="85" name="TextBox 84"/>
            <p:cNvSpPr txBox="1"/>
            <p:nvPr/>
          </p:nvSpPr>
          <p:spPr>
            <a:xfrm>
              <a:off x="7561818" y="1984281"/>
              <a:ext cx="737702" cy="553998"/>
            </a:xfrm>
            <a:prstGeom prst="rect">
              <a:avLst/>
            </a:prstGeom>
            <a:noFill/>
          </p:spPr>
          <p:txBody>
            <a:bodyPr wrap="none" rtlCol="0">
              <a:spAutoFit/>
            </a:bodyPr>
            <a:lstStyle/>
            <a:p>
              <a:r>
                <a:rPr lang="en-US" sz="1000" dirty="0" smtClean="0"/>
                <a:t>Pain</a:t>
              </a:r>
            </a:p>
            <a:p>
              <a:r>
                <a:rPr lang="en-US" sz="1000" dirty="0" smtClean="0"/>
                <a:t>No pain</a:t>
              </a:r>
            </a:p>
            <a:p>
              <a:r>
                <a:rPr lang="en-US" sz="1000" dirty="0" smtClean="0"/>
                <a:t>Censored</a:t>
              </a:r>
              <a:endParaRPr lang="en-US" sz="1000" dirty="0"/>
            </a:p>
          </p:txBody>
        </p:sp>
        <p:cxnSp>
          <p:nvCxnSpPr>
            <p:cNvPr id="86" name="Straight Connector 85"/>
            <p:cNvCxnSpPr/>
            <p:nvPr/>
          </p:nvCxnSpPr>
          <p:spPr>
            <a:xfrm>
              <a:off x="7422433" y="2106522"/>
              <a:ext cx="1524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422433" y="2258922"/>
              <a:ext cx="1524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7436052" y="2420922"/>
              <a:ext cx="72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7497962" y="2420922"/>
              <a:ext cx="72000" cy="0"/>
            </a:xfrm>
            <a:prstGeom prst="line">
              <a:avLst/>
            </a:prstGeom>
            <a:ln w="19050">
              <a:solidFill>
                <a:srgbClr val="006DB0"/>
              </a:solidFill>
            </a:ln>
          </p:spPr>
          <p:style>
            <a:lnRef idx="1">
              <a:schemeClr val="accent1"/>
            </a:lnRef>
            <a:fillRef idx="0">
              <a:schemeClr val="accent1"/>
            </a:fillRef>
            <a:effectRef idx="0">
              <a:schemeClr val="accent1"/>
            </a:effectRef>
            <a:fontRef idx="minor">
              <a:schemeClr val="tx1"/>
            </a:fontRef>
          </p:style>
        </p:cxnSp>
        <p:grpSp>
          <p:nvGrpSpPr>
            <p:cNvPr id="90" name="Group 89"/>
            <p:cNvGrpSpPr/>
            <p:nvPr/>
          </p:nvGrpSpPr>
          <p:grpSpPr>
            <a:xfrm>
              <a:off x="5561113" y="3292115"/>
              <a:ext cx="2348062" cy="828616"/>
              <a:chOff x="3679825" y="3117850"/>
              <a:chExt cx="1781175" cy="619125"/>
            </a:xfrm>
          </p:grpSpPr>
          <p:sp>
            <p:nvSpPr>
              <p:cNvPr id="100" name="Line 34"/>
              <p:cNvSpPr>
                <a:spLocks noChangeShapeType="1"/>
              </p:cNvSpPr>
              <p:nvPr/>
            </p:nvSpPr>
            <p:spPr bwMode="auto">
              <a:xfrm>
                <a:off x="5451475" y="3117850"/>
                <a:ext cx="0" cy="5715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101" name="Line 35"/>
              <p:cNvSpPr>
                <a:spLocks noChangeShapeType="1"/>
              </p:cNvSpPr>
              <p:nvPr/>
            </p:nvSpPr>
            <p:spPr bwMode="auto">
              <a:xfrm>
                <a:off x="4594225" y="3117850"/>
                <a:ext cx="0" cy="5715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102" name="Line 36"/>
              <p:cNvSpPr>
                <a:spLocks noChangeShapeType="1"/>
              </p:cNvSpPr>
              <p:nvPr/>
            </p:nvSpPr>
            <p:spPr bwMode="auto">
              <a:xfrm>
                <a:off x="5003800" y="3117850"/>
                <a:ext cx="0" cy="5715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103" name="Line 37"/>
              <p:cNvSpPr>
                <a:spLocks noChangeShapeType="1"/>
              </p:cNvSpPr>
              <p:nvPr/>
            </p:nvSpPr>
            <p:spPr bwMode="auto">
              <a:xfrm>
                <a:off x="4546600" y="3117850"/>
                <a:ext cx="0" cy="5715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104" name="Line 38"/>
              <p:cNvSpPr>
                <a:spLocks noChangeShapeType="1"/>
              </p:cNvSpPr>
              <p:nvPr/>
            </p:nvSpPr>
            <p:spPr bwMode="auto">
              <a:xfrm>
                <a:off x="4956175" y="3117850"/>
                <a:ext cx="0" cy="5715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105" name="Line 39"/>
              <p:cNvSpPr>
                <a:spLocks noChangeShapeType="1"/>
              </p:cNvSpPr>
              <p:nvPr/>
            </p:nvSpPr>
            <p:spPr bwMode="auto">
              <a:xfrm>
                <a:off x="5070475" y="3117850"/>
                <a:ext cx="0" cy="5715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106" name="Line 40"/>
              <p:cNvSpPr>
                <a:spLocks noChangeShapeType="1"/>
              </p:cNvSpPr>
              <p:nvPr/>
            </p:nvSpPr>
            <p:spPr bwMode="auto">
              <a:xfrm>
                <a:off x="4422775" y="3117850"/>
                <a:ext cx="0" cy="5715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107" name="Line 41"/>
              <p:cNvSpPr>
                <a:spLocks noChangeShapeType="1"/>
              </p:cNvSpPr>
              <p:nvPr/>
            </p:nvSpPr>
            <p:spPr bwMode="auto">
              <a:xfrm>
                <a:off x="3870325" y="3279775"/>
                <a:ext cx="0" cy="5715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108" name="Line 42"/>
              <p:cNvSpPr>
                <a:spLocks noChangeShapeType="1"/>
              </p:cNvSpPr>
              <p:nvPr/>
            </p:nvSpPr>
            <p:spPr bwMode="auto">
              <a:xfrm>
                <a:off x="3851275" y="3298825"/>
                <a:ext cx="0" cy="5715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109" name="Line 43"/>
              <p:cNvSpPr>
                <a:spLocks noChangeShapeType="1"/>
              </p:cNvSpPr>
              <p:nvPr/>
            </p:nvSpPr>
            <p:spPr bwMode="auto">
              <a:xfrm>
                <a:off x="3784600" y="3365500"/>
                <a:ext cx="0" cy="5715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110" name="Line 44"/>
              <p:cNvSpPr>
                <a:spLocks noChangeShapeType="1"/>
              </p:cNvSpPr>
              <p:nvPr/>
            </p:nvSpPr>
            <p:spPr bwMode="auto">
              <a:xfrm>
                <a:off x="4737100" y="3117850"/>
                <a:ext cx="0" cy="5715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111" name="Line 45"/>
              <p:cNvSpPr>
                <a:spLocks noChangeShapeType="1"/>
              </p:cNvSpPr>
              <p:nvPr/>
            </p:nvSpPr>
            <p:spPr bwMode="auto">
              <a:xfrm>
                <a:off x="4041775" y="3184525"/>
                <a:ext cx="0" cy="5715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112" name="Line 46"/>
              <p:cNvSpPr>
                <a:spLocks noChangeShapeType="1"/>
              </p:cNvSpPr>
              <p:nvPr/>
            </p:nvSpPr>
            <p:spPr bwMode="auto">
              <a:xfrm>
                <a:off x="4203700" y="3165475"/>
                <a:ext cx="0" cy="4762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113" name="Line 47"/>
              <p:cNvSpPr>
                <a:spLocks noChangeShapeType="1"/>
              </p:cNvSpPr>
              <p:nvPr/>
            </p:nvSpPr>
            <p:spPr bwMode="auto">
              <a:xfrm>
                <a:off x="4822825" y="3117850"/>
                <a:ext cx="0" cy="5715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114" name="Line 48"/>
              <p:cNvSpPr>
                <a:spLocks noChangeShapeType="1"/>
              </p:cNvSpPr>
              <p:nvPr/>
            </p:nvSpPr>
            <p:spPr bwMode="auto">
              <a:xfrm>
                <a:off x="4232275" y="3165475"/>
                <a:ext cx="0" cy="5715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115" name="Line 49"/>
              <p:cNvSpPr>
                <a:spLocks noChangeShapeType="1"/>
              </p:cNvSpPr>
              <p:nvPr/>
            </p:nvSpPr>
            <p:spPr bwMode="auto">
              <a:xfrm>
                <a:off x="4298950" y="3146425"/>
                <a:ext cx="0" cy="5715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116" name="Line 50"/>
              <p:cNvSpPr>
                <a:spLocks noChangeShapeType="1"/>
              </p:cNvSpPr>
              <p:nvPr/>
            </p:nvSpPr>
            <p:spPr bwMode="auto">
              <a:xfrm>
                <a:off x="4375150" y="3146425"/>
                <a:ext cx="0" cy="5715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117" name="Line 51"/>
              <p:cNvSpPr>
                <a:spLocks noChangeShapeType="1"/>
              </p:cNvSpPr>
              <p:nvPr/>
            </p:nvSpPr>
            <p:spPr bwMode="auto">
              <a:xfrm>
                <a:off x="4346575" y="3146425"/>
                <a:ext cx="0" cy="5715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118" name="Freeform 52"/>
              <p:cNvSpPr>
                <a:spLocks/>
              </p:cNvSpPr>
              <p:nvPr/>
            </p:nvSpPr>
            <p:spPr bwMode="auto">
              <a:xfrm>
                <a:off x="3679825" y="3146425"/>
                <a:ext cx="1781175" cy="590550"/>
              </a:xfrm>
              <a:custGeom>
                <a:avLst/>
                <a:gdLst>
                  <a:gd name="T0" fmla="*/ 187 w 187"/>
                  <a:gd name="T1" fmla="*/ 0 h 62"/>
                  <a:gd name="T2" fmla="*/ 75 w 187"/>
                  <a:gd name="T3" fmla="*/ 0 h 62"/>
                  <a:gd name="T4" fmla="*/ 75 w 187"/>
                  <a:gd name="T5" fmla="*/ 3 h 62"/>
                  <a:gd name="T6" fmla="*/ 63 w 187"/>
                  <a:gd name="T7" fmla="*/ 3 h 62"/>
                  <a:gd name="T8" fmla="*/ 63 w 187"/>
                  <a:gd name="T9" fmla="*/ 5 h 62"/>
                  <a:gd name="T10" fmla="*/ 47 w 187"/>
                  <a:gd name="T11" fmla="*/ 5 h 62"/>
                  <a:gd name="T12" fmla="*/ 47 w 187"/>
                  <a:gd name="T13" fmla="*/ 7 h 62"/>
                  <a:gd name="T14" fmla="*/ 37 w 187"/>
                  <a:gd name="T15" fmla="*/ 7 h 62"/>
                  <a:gd name="T16" fmla="*/ 37 w 187"/>
                  <a:gd name="T17" fmla="*/ 8 h 62"/>
                  <a:gd name="T18" fmla="*/ 35 w 187"/>
                  <a:gd name="T19" fmla="*/ 8 h 62"/>
                  <a:gd name="T20" fmla="*/ 35 w 187"/>
                  <a:gd name="T21" fmla="*/ 12 h 62"/>
                  <a:gd name="T22" fmla="*/ 25 w 187"/>
                  <a:gd name="T23" fmla="*/ 12 h 62"/>
                  <a:gd name="T24" fmla="*/ 25 w 187"/>
                  <a:gd name="T25" fmla="*/ 15 h 62"/>
                  <a:gd name="T26" fmla="*/ 23 w 187"/>
                  <a:gd name="T27" fmla="*/ 15 h 62"/>
                  <a:gd name="T28" fmla="*/ 23 w 187"/>
                  <a:gd name="T29" fmla="*/ 17 h 62"/>
                  <a:gd name="T30" fmla="*/ 19 w 187"/>
                  <a:gd name="T31" fmla="*/ 17 h 62"/>
                  <a:gd name="T32" fmla="*/ 19 w 187"/>
                  <a:gd name="T33" fmla="*/ 18 h 62"/>
                  <a:gd name="T34" fmla="*/ 17 w 187"/>
                  <a:gd name="T35" fmla="*/ 18 h 62"/>
                  <a:gd name="T36" fmla="*/ 17 w 187"/>
                  <a:gd name="T37" fmla="*/ 21 h 62"/>
                  <a:gd name="T38" fmla="*/ 16 w 187"/>
                  <a:gd name="T39" fmla="*/ 21 h 62"/>
                  <a:gd name="T40" fmla="*/ 16 w 187"/>
                  <a:gd name="T41" fmla="*/ 22 h 62"/>
                  <a:gd name="T42" fmla="*/ 14 w 187"/>
                  <a:gd name="T43" fmla="*/ 22 h 62"/>
                  <a:gd name="T44" fmla="*/ 14 w 187"/>
                  <a:gd name="T45" fmla="*/ 26 h 62"/>
                  <a:gd name="T46" fmla="*/ 10 w 187"/>
                  <a:gd name="T47" fmla="*/ 26 h 62"/>
                  <a:gd name="T48" fmla="*/ 10 w 187"/>
                  <a:gd name="T49" fmla="*/ 31 h 62"/>
                  <a:gd name="T50" fmla="*/ 8 w 187"/>
                  <a:gd name="T51" fmla="*/ 31 h 62"/>
                  <a:gd name="T52" fmla="*/ 8 w 187"/>
                  <a:gd name="T53" fmla="*/ 34 h 62"/>
                  <a:gd name="T54" fmla="*/ 7 w 187"/>
                  <a:gd name="T55" fmla="*/ 34 h 62"/>
                  <a:gd name="T56" fmla="*/ 7 w 187"/>
                  <a:gd name="T57" fmla="*/ 39 h 62"/>
                  <a:gd name="T58" fmla="*/ 6 w 187"/>
                  <a:gd name="T59" fmla="*/ 39 h 62"/>
                  <a:gd name="T60" fmla="*/ 6 w 187"/>
                  <a:gd name="T61" fmla="*/ 52 h 62"/>
                  <a:gd name="T62" fmla="*/ 4 w 187"/>
                  <a:gd name="T63" fmla="*/ 52 h 62"/>
                  <a:gd name="T64" fmla="*/ 4 w 187"/>
                  <a:gd name="T65" fmla="*/ 53 h 62"/>
                  <a:gd name="T66" fmla="*/ 4 w 187"/>
                  <a:gd name="T67" fmla="*/ 60 h 62"/>
                  <a:gd name="T68" fmla="*/ 2 w 187"/>
                  <a:gd name="T69" fmla="*/ 60 h 62"/>
                  <a:gd name="T70" fmla="*/ 2 w 187"/>
                  <a:gd name="T71" fmla="*/ 62 h 62"/>
                  <a:gd name="T72" fmla="*/ 0 w 187"/>
                  <a:gd name="T7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7" h="62">
                    <a:moveTo>
                      <a:pt x="187" y="0"/>
                    </a:moveTo>
                    <a:lnTo>
                      <a:pt x="75" y="0"/>
                    </a:lnTo>
                    <a:lnTo>
                      <a:pt x="75" y="3"/>
                    </a:lnTo>
                    <a:lnTo>
                      <a:pt x="63" y="3"/>
                    </a:lnTo>
                    <a:lnTo>
                      <a:pt x="63" y="5"/>
                    </a:lnTo>
                    <a:lnTo>
                      <a:pt x="47" y="5"/>
                    </a:lnTo>
                    <a:lnTo>
                      <a:pt x="47" y="7"/>
                    </a:lnTo>
                    <a:lnTo>
                      <a:pt x="37" y="7"/>
                    </a:lnTo>
                    <a:lnTo>
                      <a:pt x="37" y="8"/>
                    </a:lnTo>
                    <a:lnTo>
                      <a:pt x="35" y="8"/>
                    </a:lnTo>
                    <a:lnTo>
                      <a:pt x="35" y="12"/>
                    </a:lnTo>
                    <a:lnTo>
                      <a:pt x="25" y="12"/>
                    </a:lnTo>
                    <a:lnTo>
                      <a:pt x="25" y="15"/>
                    </a:lnTo>
                    <a:lnTo>
                      <a:pt x="23" y="15"/>
                    </a:lnTo>
                    <a:lnTo>
                      <a:pt x="23" y="17"/>
                    </a:lnTo>
                    <a:lnTo>
                      <a:pt x="19" y="17"/>
                    </a:lnTo>
                    <a:lnTo>
                      <a:pt x="19" y="18"/>
                    </a:lnTo>
                    <a:lnTo>
                      <a:pt x="17" y="18"/>
                    </a:lnTo>
                    <a:lnTo>
                      <a:pt x="17" y="21"/>
                    </a:lnTo>
                    <a:lnTo>
                      <a:pt x="16" y="21"/>
                    </a:lnTo>
                    <a:lnTo>
                      <a:pt x="16" y="22"/>
                    </a:lnTo>
                    <a:lnTo>
                      <a:pt x="14" y="22"/>
                    </a:lnTo>
                    <a:lnTo>
                      <a:pt x="14" y="26"/>
                    </a:lnTo>
                    <a:lnTo>
                      <a:pt x="10" y="26"/>
                    </a:lnTo>
                    <a:lnTo>
                      <a:pt x="10" y="31"/>
                    </a:lnTo>
                    <a:lnTo>
                      <a:pt x="8" y="31"/>
                    </a:lnTo>
                    <a:lnTo>
                      <a:pt x="8" y="34"/>
                    </a:lnTo>
                    <a:lnTo>
                      <a:pt x="7" y="34"/>
                    </a:lnTo>
                    <a:lnTo>
                      <a:pt x="7" y="39"/>
                    </a:lnTo>
                    <a:lnTo>
                      <a:pt x="6" y="39"/>
                    </a:lnTo>
                    <a:lnTo>
                      <a:pt x="6" y="52"/>
                    </a:lnTo>
                    <a:lnTo>
                      <a:pt x="4" y="52"/>
                    </a:lnTo>
                    <a:lnTo>
                      <a:pt x="4" y="53"/>
                    </a:lnTo>
                    <a:lnTo>
                      <a:pt x="4" y="60"/>
                    </a:lnTo>
                    <a:lnTo>
                      <a:pt x="2" y="60"/>
                    </a:lnTo>
                    <a:lnTo>
                      <a:pt x="2" y="62"/>
                    </a:lnTo>
                    <a:lnTo>
                      <a:pt x="0" y="62"/>
                    </a:lnTo>
                  </a:path>
                </a:pathLst>
              </a:custGeom>
              <a:ln w="1905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grpSp>
        <p:grpSp>
          <p:nvGrpSpPr>
            <p:cNvPr id="91" name="Group 90"/>
            <p:cNvGrpSpPr/>
            <p:nvPr/>
          </p:nvGrpSpPr>
          <p:grpSpPr>
            <a:xfrm>
              <a:off x="5561113" y="2206464"/>
              <a:ext cx="1452636" cy="1914267"/>
              <a:chOff x="3981450" y="2711450"/>
              <a:chExt cx="1181100" cy="1428750"/>
            </a:xfrm>
          </p:grpSpPr>
          <p:sp>
            <p:nvSpPr>
              <p:cNvPr id="92" name="Line 72"/>
              <p:cNvSpPr>
                <a:spLocks noChangeShapeType="1"/>
              </p:cNvSpPr>
              <p:nvPr/>
            </p:nvSpPr>
            <p:spPr bwMode="auto">
              <a:xfrm>
                <a:off x="4095750" y="3578225"/>
                <a:ext cx="0" cy="47625"/>
              </a:xfrm>
              <a:prstGeom prst="line">
                <a:avLst/>
              </a:prstGeom>
              <a:ln w="19050">
                <a:solidFill>
                  <a:srgbClr val="006DB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93" name="Line 73"/>
              <p:cNvSpPr>
                <a:spLocks noChangeShapeType="1"/>
              </p:cNvSpPr>
              <p:nvPr/>
            </p:nvSpPr>
            <p:spPr bwMode="auto">
              <a:xfrm>
                <a:off x="4152900" y="3406775"/>
                <a:ext cx="0" cy="57150"/>
              </a:xfrm>
              <a:prstGeom prst="line">
                <a:avLst/>
              </a:prstGeom>
              <a:ln w="19050">
                <a:solidFill>
                  <a:srgbClr val="006DB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94" name="Line 74"/>
              <p:cNvSpPr>
                <a:spLocks noChangeShapeType="1"/>
              </p:cNvSpPr>
              <p:nvPr/>
            </p:nvSpPr>
            <p:spPr bwMode="auto">
              <a:xfrm>
                <a:off x="4838700" y="2844800"/>
                <a:ext cx="0" cy="47625"/>
              </a:xfrm>
              <a:prstGeom prst="line">
                <a:avLst/>
              </a:prstGeom>
              <a:ln w="19050">
                <a:solidFill>
                  <a:srgbClr val="006DB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95" name="Line 75"/>
              <p:cNvSpPr>
                <a:spLocks noChangeShapeType="1"/>
              </p:cNvSpPr>
              <p:nvPr/>
            </p:nvSpPr>
            <p:spPr bwMode="auto">
              <a:xfrm>
                <a:off x="5153025" y="2711450"/>
                <a:ext cx="0" cy="57150"/>
              </a:xfrm>
              <a:prstGeom prst="line">
                <a:avLst/>
              </a:prstGeom>
              <a:ln w="19050">
                <a:solidFill>
                  <a:srgbClr val="006DB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96" name="Line 76"/>
              <p:cNvSpPr>
                <a:spLocks noChangeShapeType="1"/>
              </p:cNvSpPr>
              <p:nvPr/>
            </p:nvSpPr>
            <p:spPr bwMode="auto">
              <a:xfrm>
                <a:off x="4724400" y="2911475"/>
                <a:ext cx="0" cy="57150"/>
              </a:xfrm>
              <a:prstGeom prst="line">
                <a:avLst/>
              </a:prstGeom>
              <a:ln w="19050">
                <a:solidFill>
                  <a:srgbClr val="006DB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97" name="Line 77"/>
              <p:cNvSpPr>
                <a:spLocks noChangeShapeType="1"/>
              </p:cNvSpPr>
              <p:nvPr/>
            </p:nvSpPr>
            <p:spPr bwMode="auto">
              <a:xfrm>
                <a:off x="4505325" y="3149600"/>
                <a:ext cx="0" cy="47625"/>
              </a:xfrm>
              <a:prstGeom prst="line">
                <a:avLst/>
              </a:prstGeom>
              <a:ln w="19050">
                <a:solidFill>
                  <a:srgbClr val="006DB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98" name="Line 78"/>
              <p:cNvSpPr>
                <a:spLocks noChangeShapeType="1"/>
              </p:cNvSpPr>
              <p:nvPr/>
            </p:nvSpPr>
            <p:spPr bwMode="auto">
              <a:xfrm>
                <a:off x="4352925" y="3149600"/>
                <a:ext cx="0" cy="57150"/>
              </a:xfrm>
              <a:prstGeom prst="line">
                <a:avLst/>
              </a:prstGeom>
              <a:ln w="19050">
                <a:solidFill>
                  <a:srgbClr val="006DB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99" name="Freeform 79"/>
              <p:cNvSpPr>
                <a:spLocks/>
              </p:cNvSpPr>
              <p:nvPr/>
            </p:nvSpPr>
            <p:spPr bwMode="auto">
              <a:xfrm>
                <a:off x="3981450" y="2740025"/>
                <a:ext cx="1181100" cy="1400175"/>
              </a:xfrm>
              <a:custGeom>
                <a:avLst/>
                <a:gdLst>
                  <a:gd name="T0" fmla="*/ 124 w 124"/>
                  <a:gd name="T1" fmla="*/ 0 h 147"/>
                  <a:gd name="T2" fmla="*/ 104 w 124"/>
                  <a:gd name="T3" fmla="*/ 0 h 147"/>
                  <a:gd name="T4" fmla="*/ 104 w 124"/>
                  <a:gd name="T5" fmla="*/ 13 h 147"/>
                  <a:gd name="T6" fmla="*/ 82 w 124"/>
                  <a:gd name="T7" fmla="*/ 13 h 147"/>
                  <a:gd name="T8" fmla="*/ 82 w 124"/>
                  <a:gd name="T9" fmla="*/ 22 h 147"/>
                  <a:gd name="T10" fmla="*/ 71 w 124"/>
                  <a:gd name="T11" fmla="*/ 22 h 147"/>
                  <a:gd name="T12" fmla="*/ 71 w 124"/>
                  <a:gd name="T13" fmla="*/ 27 h 147"/>
                  <a:gd name="T14" fmla="*/ 68 w 124"/>
                  <a:gd name="T15" fmla="*/ 27 h 147"/>
                  <a:gd name="T16" fmla="*/ 68 w 124"/>
                  <a:gd name="T17" fmla="*/ 34 h 147"/>
                  <a:gd name="T18" fmla="*/ 64 w 124"/>
                  <a:gd name="T19" fmla="*/ 34 h 147"/>
                  <a:gd name="T20" fmla="*/ 64 w 124"/>
                  <a:gd name="T21" fmla="*/ 39 h 147"/>
                  <a:gd name="T22" fmla="*/ 58 w 124"/>
                  <a:gd name="T23" fmla="*/ 39 h 147"/>
                  <a:gd name="T24" fmla="*/ 58 w 124"/>
                  <a:gd name="T25" fmla="*/ 46 h 147"/>
                  <a:gd name="T26" fmla="*/ 37 w 124"/>
                  <a:gd name="T27" fmla="*/ 46 h 147"/>
                  <a:gd name="T28" fmla="*/ 37 w 124"/>
                  <a:gd name="T29" fmla="*/ 49 h 147"/>
                  <a:gd name="T30" fmla="*/ 35 w 124"/>
                  <a:gd name="T31" fmla="*/ 49 h 147"/>
                  <a:gd name="T32" fmla="*/ 35 w 124"/>
                  <a:gd name="T33" fmla="*/ 59 h 147"/>
                  <a:gd name="T34" fmla="*/ 34 w 124"/>
                  <a:gd name="T35" fmla="*/ 59 h 147"/>
                  <a:gd name="T36" fmla="*/ 34 w 124"/>
                  <a:gd name="T37" fmla="*/ 62 h 147"/>
                  <a:gd name="T38" fmla="*/ 26 w 124"/>
                  <a:gd name="T39" fmla="*/ 62 h 147"/>
                  <a:gd name="T40" fmla="*/ 26 w 124"/>
                  <a:gd name="T41" fmla="*/ 66 h 147"/>
                  <a:gd name="T42" fmla="*/ 22 w 124"/>
                  <a:gd name="T43" fmla="*/ 66 h 147"/>
                  <a:gd name="T44" fmla="*/ 22 w 124"/>
                  <a:gd name="T45" fmla="*/ 69 h 147"/>
                  <a:gd name="T46" fmla="*/ 20 w 124"/>
                  <a:gd name="T47" fmla="*/ 69 h 147"/>
                  <a:gd name="T48" fmla="*/ 20 w 124"/>
                  <a:gd name="T49" fmla="*/ 73 h 147"/>
                  <a:gd name="T50" fmla="*/ 15 w 124"/>
                  <a:gd name="T51" fmla="*/ 73 h 147"/>
                  <a:gd name="T52" fmla="*/ 15 w 124"/>
                  <a:gd name="T53" fmla="*/ 78 h 147"/>
                  <a:gd name="T54" fmla="*/ 14 w 124"/>
                  <a:gd name="T55" fmla="*/ 78 h 147"/>
                  <a:gd name="T56" fmla="*/ 14 w 124"/>
                  <a:gd name="T57" fmla="*/ 87 h 147"/>
                  <a:gd name="T58" fmla="*/ 12 w 124"/>
                  <a:gd name="T59" fmla="*/ 87 h 147"/>
                  <a:gd name="T60" fmla="*/ 12 w 124"/>
                  <a:gd name="T61" fmla="*/ 90 h 147"/>
                  <a:gd name="T62" fmla="*/ 11 w 124"/>
                  <a:gd name="T63" fmla="*/ 90 h 147"/>
                  <a:gd name="T64" fmla="*/ 11 w 124"/>
                  <a:gd name="T65" fmla="*/ 93 h 147"/>
                  <a:gd name="T66" fmla="*/ 9 w 124"/>
                  <a:gd name="T67" fmla="*/ 93 h 147"/>
                  <a:gd name="T68" fmla="*/ 9 w 124"/>
                  <a:gd name="T69" fmla="*/ 100 h 147"/>
                  <a:gd name="T70" fmla="*/ 8 w 124"/>
                  <a:gd name="T71" fmla="*/ 100 h 147"/>
                  <a:gd name="T72" fmla="*/ 8 w 124"/>
                  <a:gd name="T73" fmla="*/ 108 h 147"/>
                  <a:gd name="T74" fmla="*/ 6 w 124"/>
                  <a:gd name="T75" fmla="*/ 108 h 147"/>
                  <a:gd name="T76" fmla="*/ 6 w 124"/>
                  <a:gd name="T77" fmla="*/ 117 h 147"/>
                  <a:gd name="T78" fmla="*/ 5 w 124"/>
                  <a:gd name="T79" fmla="*/ 117 h 147"/>
                  <a:gd name="T80" fmla="*/ 5 w 124"/>
                  <a:gd name="T81" fmla="*/ 138 h 147"/>
                  <a:gd name="T82" fmla="*/ 3 w 124"/>
                  <a:gd name="T83" fmla="*/ 138 h 147"/>
                  <a:gd name="T84" fmla="*/ 3 w 124"/>
                  <a:gd name="T85" fmla="*/ 144 h 147"/>
                  <a:gd name="T86" fmla="*/ 0 w 124"/>
                  <a:gd name="T87" fmla="*/ 144 h 147"/>
                  <a:gd name="T88" fmla="*/ 0 w 124"/>
                  <a:gd name="T89"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4" h="147">
                    <a:moveTo>
                      <a:pt x="124" y="0"/>
                    </a:moveTo>
                    <a:lnTo>
                      <a:pt x="104" y="0"/>
                    </a:lnTo>
                    <a:lnTo>
                      <a:pt x="104" y="13"/>
                    </a:lnTo>
                    <a:lnTo>
                      <a:pt x="82" y="13"/>
                    </a:lnTo>
                    <a:lnTo>
                      <a:pt x="82" y="22"/>
                    </a:lnTo>
                    <a:lnTo>
                      <a:pt x="71" y="22"/>
                    </a:lnTo>
                    <a:lnTo>
                      <a:pt x="71" y="27"/>
                    </a:lnTo>
                    <a:lnTo>
                      <a:pt x="68" y="27"/>
                    </a:lnTo>
                    <a:lnTo>
                      <a:pt x="68" y="34"/>
                    </a:lnTo>
                    <a:lnTo>
                      <a:pt x="64" y="34"/>
                    </a:lnTo>
                    <a:lnTo>
                      <a:pt x="64" y="39"/>
                    </a:lnTo>
                    <a:lnTo>
                      <a:pt x="58" y="39"/>
                    </a:lnTo>
                    <a:lnTo>
                      <a:pt x="58" y="46"/>
                    </a:lnTo>
                    <a:lnTo>
                      <a:pt x="37" y="46"/>
                    </a:lnTo>
                    <a:lnTo>
                      <a:pt x="37" y="49"/>
                    </a:lnTo>
                    <a:lnTo>
                      <a:pt x="35" y="49"/>
                    </a:lnTo>
                    <a:lnTo>
                      <a:pt x="35" y="59"/>
                    </a:lnTo>
                    <a:lnTo>
                      <a:pt x="34" y="59"/>
                    </a:lnTo>
                    <a:lnTo>
                      <a:pt x="34" y="62"/>
                    </a:lnTo>
                    <a:lnTo>
                      <a:pt x="26" y="62"/>
                    </a:lnTo>
                    <a:lnTo>
                      <a:pt x="26" y="66"/>
                    </a:lnTo>
                    <a:lnTo>
                      <a:pt x="22" y="66"/>
                    </a:lnTo>
                    <a:lnTo>
                      <a:pt x="22" y="69"/>
                    </a:lnTo>
                    <a:lnTo>
                      <a:pt x="20" y="69"/>
                    </a:lnTo>
                    <a:lnTo>
                      <a:pt x="20" y="73"/>
                    </a:lnTo>
                    <a:lnTo>
                      <a:pt x="15" y="73"/>
                    </a:lnTo>
                    <a:lnTo>
                      <a:pt x="15" y="78"/>
                    </a:lnTo>
                    <a:lnTo>
                      <a:pt x="14" y="78"/>
                    </a:lnTo>
                    <a:lnTo>
                      <a:pt x="14" y="87"/>
                    </a:lnTo>
                    <a:lnTo>
                      <a:pt x="12" y="87"/>
                    </a:lnTo>
                    <a:lnTo>
                      <a:pt x="12" y="90"/>
                    </a:lnTo>
                    <a:lnTo>
                      <a:pt x="11" y="90"/>
                    </a:lnTo>
                    <a:lnTo>
                      <a:pt x="11" y="93"/>
                    </a:lnTo>
                    <a:lnTo>
                      <a:pt x="9" y="93"/>
                    </a:lnTo>
                    <a:lnTo>
                      <a:pt x="9" y="100"/>
                    </a:lnTo>
                    <a:lnTo>
                      <a:pt x="8" y="100"/>
                    </a:lnTo>
                    <a:lnTo>
                      <a:pt x="8" y="108"/>
                    </a:lnTo>
                    <a:lnTo>
                      <a:pt x="6" y="108"/>
                    </a:lnTo>
                    <a:lnTo>
                      <a:pt x="6" y="117"/>
                    </a:lnTo>
                    <a:lnTo>
                      <a:pt x="5" y="117"/>
                    </a:lnTo>
                    <a:lnTo>
                      <a:pt x="5" y="138"/>
                    </a:lnTo>
                    <a:lnTo>
                      <a:pt x="3" y="138"/>
                    </a:lnTo>
                    <a:lnTo>
                      <a:pt x="3" y="144"/>
                    </a:lnTo>
                    <a:lnTo>
                      <a:pt x="0" y="144"/>
                    </a:lnTo>
                    <a:lnTo>
                      <a:pt x="0" y="147"/>
                    </a:lnTo>
                  </a:path>
                </a:pathLst>
              </a:custGeom>
              <a:ln w="19050">
                <a:solidFill>
                  <a:srgbClr val="006DB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grpSp>
      </p:grpSp>
      <p:sp>
        <p:nvSpPr>
          <p:cNvPr id="151" name="Rectangle 150"/>
          <p:cNvSpPr/>
          <p:nvPr/>
        </p:nvSpPr>
        <p:spPr>
          <a:xfrm>
            <a:off x="1887537" y="1632093"/>
            <a:ext cx="1524263" cy="307777"/>
          </a:xfrm>
          <a:prstGeom prst="rect">
            <a:avLst/>
          </a:prstGeom>
        </p:spPr>
        <p:txBody>
          <a:bodyPr wrap="none">
            <a:spAutoFit/>
          </a:bodyPr>
          <a:lstStyle/>
          <a:p>
            <a:pPr algn="ctr"/>
            <a:r>
              <a:rPr lang="en-US" sz="1400" b="1" dirty="0" smtClean="0"/>
              <a:t>Tumor behavior</a:t>
            </a:r>
            <a:endParaRPr lang="en-US" sz="1400" b="1" dirty="0"/>
          </a:p>
        </p:txBody>
      </p:sp>
      <p:sp>
        <p:nvSpPr>
          <p:cNvPr id="152" name="Rectangle 151"/>
          <p:cNvSpPr/>
          <p:nvPr/>
        </p:nvSpPr>
        <p:spPr>
          <a:xfrm>
            <a:off x="6612916" y="1632093"/>
            <a:ext cx="562975" cy="307777"/>
          </a:xfrm>
          <a:prstGeom prst="rect">
            <a:avLst/>
          </a:prstGeom>
        </p:spPr>
        <p:txBody>
          <a:bodyPr wrap="none">
            <a:spAutoFit/>
          </a:bodyPr>
          <a:lstStyle/>
          <a:p>
            <a:r>
              <a:rPr lang="en-US" sz="1400" b="1" dirty="0" smtClean="0"/>
              <a:t>Pain</a:t>
            </a:r>
            <a:endParaRPr lang="en-US" sz="1400" b="1" dirty="0"/>
          </a:p>
        </p:txBody>
      </p:sp>
    </p:spTree>
    <p:custDataLst>
      <p:tags r:id="rId1"/>
    </p:custDataLst>
    <p:extLst>
      <p:ext uri="{BB962C8B-B14F-4D97-AF65-F5344CB8AC3E}">
        <p14:creationId xmlns:p14="http://schemas.microsoft.com/office/powerpoint/2010/main" val="1927540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ln>
            <a:noFill/>
          </a:ln>
        </p:spPr>
        <p:txBody>
          <a:bodyPr/>
          <a:lstStyle/>
          <a:p>
            <a:r>
              <a:rPr lang="en-US" sz="1600" dirty="0" smtClean="0">
                <a:solidFill>
                  <a:schemeClr val="bg1"/>
                </a:solidFill>
              </a:rPr>
              <a:t>002: Predicting survival in patients (</a:t>
            </a:r>
            <a:r>
              <a:rPr lang="en-US" sz="1600" dirty="0" err="1" smtClean="0">
                <a:solidFill>
                  <a:schemeClr val="bg1"/>
                </a:solidFill>
              </a:rPr>
              <a:t>pts</a:t>
            </a:r>
            <a:r>
              <a:rPr lang="en-US" sz="1600" dirty="0" smtClean="0">
                <a:solidFill>
                  <a:schemeClr val="bg1"/>
                </a:solidFill>
              </a:rPr>
              <a:t>) undergoing resection </a:t>
            </a:r>
            <a:br>
              <a:rPr lang="en-US" sz="1600" dirty="0" smtClean="0">
                <a:solidFill>
                  <a:schemeClr val="bg1"/>
                </a:solidFill>
              </a:rPr>
            </a:br>
            <a:r>
              <a:rPr lang="en-US" sz="1600" dirty="0" smtClean="0">
                <a:solidFill>
                  <a:schemeClr val="bg1"/>
                </a:solidFill>
              </a:rPr>
              <a:t>for </a:t>
            </a:r>
            <a:r>
              <a:rPr lang="en-US" sz="1600" dirty="0" err="1" smtClean="0">
                <a:solidFill>
                  <a:schemeClr val="bg1"/>
                </a:solidFill>
              </a:rPr>
              <a:t>locoregionally</a:t>
            </a:r>
            <a:r>
              <a:rPr lang="en-US" sz="1600" dirty="0" smtClean="0">
                <a:solidFill>
                  <a:schemeClr val="bg1"/>
                </a:solidFill>
              </a:rPr>
              <a:t> recurrent retroperitoneal sarcoma (LRRPS): A study and </a:t>
            </a:r>
            <a:r>
              <a:rPr lang="en-US" sz="1600" dirty="0" err="1" smtClean="0">
                <a:solidFill>
                  <a:schemeClr val="bg1"/>
                </a:solidFill>
              </a:rPr>
              <a:t>nomogram</a:t>
            </a:r>
            <a:r>
              <a:rPr lang="en-US" sz="1600" dirty="0" smtClean="0">
                <a:solidFill>
                  <a:schemeClr val="bg1"/>
                </a:solidFill>
              </a:rPr>
              <a:t> from the Transatlantic Retroperitoneal Sarcoma Working Group (TARPSWG) – </a:t>
            </a:r>
            <a:r>
              <a:rPr lang="en-US" sz="1600" dirty="0" err="1" smtClean="0">
                <a:solidFill>
                  <a:schemeClr val="bg1"/>
                </a:solidFill>
              </a:rPr>
              <a:t>Raut</a:t>
            </a:r>
            <a:r>
              <a:rPr lang="en-US" sz="1600" dirty="0" smtClean="0">
                <a:solidFill>
                  <a:schemeClr val="bg1"/>
                </a:solidFill>
              </a:rPr>
              <a:t> CP, et al</a:t>
            </a:r>
            <a:endParaRPr lang="en-US" sz="1600" dirty="0">
              <a:solidFill>
                <a:schemeClr val="bg1"/>
              </a:solidFill>
            </a:endParaRPr>
          </a:p>
        </p:txBody>
      </p:sp>
      <p:sp>
        <p:nvSpPr>
          <p:cNvPr id="5123" name="Rectangle 3"/>
          <p:cNvSpPr>
            <a:spLocks noGrp="1" noChangeArrowheads="1"/>
          </p:cNvSpPr>
          <p:nvPr>
            <p:ph type="body" idx="1"/>
          </p:nvPr>
        </p:nvSpPr>
        <p:spPr>
          <a:xfrm>
            <a:off x="236538" y="1316428"/>
            <a:ext cx="8686800" cy="5308600"/>
          </a:xfrm>
        </p:spPr>
        <p:txBody>
          <a:bodyPr/>
          <a:lstStyle/>
          <a:p>
            <a:pPr marL="0" indent="0">
              <a:buNone/>
            </a:pPr>
            <a:r>
              <a:rPr lang="en-US" b="1" dirty="0" smtClean="0">
                <a:solidFill>
                  <a:schemeClr val="bg1"/>
                </a:solidFill>
              </a:rPr>
              <a:t>STUDY OBJECTIVE </a:t>
            </a:r>
          </a:p>
          <a:p>
            <a:r>
              <a:rPr lang="en-US" dirty="0" smtClean="0"/>
              <a:t>To assess outcomes for patients with locally recurrent retroperitoneal sarcoma (RPS) across multiple institutions and develop a </a:t>
            </a:r>
            <a:r>
              <a:rPr lang="en-US" dirty="0" err="1" smtClean="0"/>
              <a:t>nomogram</a:t>
            </a:r>
            <a:r>
              <a:rPr lang="en-US" dirty="0" smtClean="0"/>
              <a:t> for predicting survival (DFS and OS) after surgery (2</a:t>
            </a:r>
            <a:r>
              <a:rPr lang="en-US" baseline="30000" dirty="0" smtClean="0"/>
              <a:t>nd</a:t>
            </a:r>
            <a:r>
              <a:rPr lang="en-US" dirty="0" smtClean="0"/>
              <a:t> surgery)</a:t>
            </a:r>
          </a:p>
          <a:p>
            <a:endParaRPr lang="en-US" dirty="0" smtClean="0"/>
          </a:p>
          <a:p>
            <a:pPr marL="0" indent="0">
              <a:buNone/>
            </a:pPr>
            <a:r>
              <a:rPr lang="en-US" b="1" dirty="0" smtClean="0">
                <a:solidFill>
                  <a:schemeClr val="bg1"/>
                </a:solidFill>
              </a:rPr>
              <a:t>METHODS</a:t>
            </a:r>
          </a:p>
          <a:p>
            <a:r>
              <a:rPr lang="en-US" dirty="0" smtClean="0"/>
              <a:t>Data were collected between 2002 and 2011 for 602 patients with RPS undergoing surgery for first local recurrence: 188 (31%) patients from 22 participating institutions and 414 (69%) patients from referring institutions</a:t>
            </a:r>
          </a:p>
          <a:p>
            <a:r>
              <a:rPr lang="en-US" dirty="0" smtClean="0"/>
              <a:t>Most patients had dedifferentiated liposarcoma (DDLPS; 44%) and well-differentiated liposarcoma (WDLPS; 28%)</a:t>
            </a:r>
            <a:endParaRPr lang="en-US" dirty="0"/>
          </a:p>
        </p:txBody>
      </p:sp>
      <p:sp>
        <p:nvSpPr>
          <p:cNvPr id="5124" name="Text Box 4"/>
          <p:cNvSpPr txBox="1">
            <a:spLocks noChangeArrowheads="1"/>
          </p:cNvSpPr>
          <p:nvPr/>
        </p:nvSpPr>
        <p:spPr bwMode="auto">
          <a:xfrm>
            <a:off x="3096165" y="6474897"/>
            <a:ext cx="582717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US" sz="1200" dirty="0" err="1" smtClean="0">
                <a:solidFill>
                  <a:srgbClr val="000000"/>
                </a:solidFill>
              </a:rPr>
              <a:t>Raut</a:t>
            </a:r>
            <a:r>
              <a:rPr lang="en-US" sz="1200" dirty="0" smtClean="0">
                <a:solidFill>
                  <a:srgbClr val="000000"/>
                </a:solidFill>
              </a:rPr>
              <a:t> CP et al. CTOS 2017 Annual Meeting, November 8–11, Maui, Hawaii; Paper 002</a:t>
            </a:r>
            <a:endParaRPr lang="en-US" sz="1200" dirty="0">
              <a:solidFill>
                <a:srgbClr val="000000"/>
              </a:solidFill>
            </a:endParaRPr>
          </a:p>
        </p:txBody>
      </p:sp>
    </p:spTree>
    <p:custDataLst>
      <p:tags r:id="rId1"/>
    </p:custDataLst>
    <p:extLst>
      <p:ext uri="{BB962C8B-B14F-4D97-AF65-F5344CB8AC3E}">
        <p14:creationId xmlns:p14="http://schemas.microsoft.com/office/powerpoint/2010/main" val="21208131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p:txBody>
          <a:bodyPr/>
          <a:lstStyle/>
          <a:p>
            <a:r>
              <a:rPr lang="en-GB" sz="4000" dirty="0" smtClean="0"/>
              <a:t>GIST</a:t>
            </a:r>
            <a:endParaRPr lang="en-GB" sz="4000" dirty="0"/>
          </a:p>
        </p:txBody>
      </p:sp>
    </p:spTree>
    <p:custDataLst>
      <p:tags r:id="rId1"/>
    </p:custDataLst>
    <p:extLst>
      <p:ext uri="{BB962C8B-B14F-4D97-AF65-F5344CB8AC3E}">
        <p14:creationId xmlns:p14="http://schemas.microsoft.com/office/powerpoint/2010/main" val="18293375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228600"/>
            <a:ext cx="7733581" cy="939801"/>
          </a:xfrm>
        </p:spPr>
        <p:txBody>
          <a:bodyPr/>
          <a:lstStyle/>
          <a:p>
            <a:r>
              <a:rPr lang="en-US" sz="1800" dirty="0" smtClean="0">
                <a:solidFill>
                  <a:schemeClr val="bg1"/>
                </a:solidFill>
              </a:rPr>
              <a:t>040: KIT mutation </a:t>
            </a:r>
            <a:r>
              <a:rPr lang="en-US" sz="1800" dirty="0" err="1" smtClean="0">
                <a:solidFill>
                  <a:schemeClr val="bg1"/>
                </a:solidFill>
              </a:rPr>
              <a:t>zygosity</a:t>
            </a:r>
            <a:r>
              <a:rPr lang="en-US" sz="1800" dirty="0" smtClean="0">
                <a:solidFill>
                  <a:schemeClr val="bg1"/>
                </a:solidFill>
              </a:rPr>
              <a:t> impacts TKI sensitivity in GIST</a:t>
            </a:r>
            <a:br>
              <a:rPr lang="en-US" sz="1800" dirty="0" smtClean="0">
                <a:solidFill>
                  <a:schemeClr val="bg1"/>
                </a:solidFill>
              </a:rPr>
            </a:br>
            <a:r>
              <a:rPr lang="en-US" sz="1800" dirty="0" smtClean="0">
                <a:solidFill>
                  <a:schemeClr val="bg1"/>
                </a:solidFill>
              </a:rPr>
              <a:t>– </a:t>
            </a:r>
            <a:r>
              <a:rPr lang="en-US" sz="1800" dirty="0" err="1" smtClean="0">
                <a:solidFill>
                  <a:schemeClr val="bg1"/>
                </a:solidFill>
              </a:rPr>
              <a:t>Dufresne</a:t>
            </a:r>
            <a:r>
              <a:rPr lang="en-US" sz="1800" dirty="0" smtClean="0">
                <a:solidFill>
                  <a:schemeClr val="bg1"/>
                </a:solidFill>
              </a:rPr>
              <a:t> A, et al</a:t>
            </a:r>
            <a:endParaRPr lang="en-US" sz="1800" dirty="0">
              <a:solidFill>
                <a:schemeClr val="bg1"/>
              </a:solidFill>
            </a:endParaRPr>
          </a:p>
        </p:txBody>
      </p:sp>
      <p:sp>
        <p:nvSpPr>
          <p:cNvPr id="5123" name="Rectangle 3"/>
          <p:cNvSpPr>
            <a:spLocks noGrp="1" noChangeArrowheads="1"/>
          </p:cNvSpPr>
          <p:nvPr>
            <p:ph type="body" idx="1"/>
          </p:nvPr>
        </p:nvSpPr>
        <p:spPr/>
        <p:txBody>
          <a:bodyPr/>
          <a:lstStyle/>
          <a:p>
            <a:pPr marL="0" indent="0">
              <a:buNone/>
            </a:pPr>
            <a:r>
              <a:rPr lang="en-US" b="1" dirty="0" smtClean="0">
                <a:solidFill>
                  <a:schemeClr val="bg1"/>
                </a:solidFill>
              </a:rPr>
              <a:t>STUDY OBJECTIVE </a:t>
            </a:r>
          </a:p>
          <a:p>
            <a:r>
              <a:rPr lang="en-US" dirty="0" smtClean="0"/>
              <a:t>To evaluate the impact of secondary KIT mutation </a:t>
            </a:r>
            <a:r>
              <a:rPr lang="en-US" dirty="0" err="1" smtClean="0"/>
              <a:t>zygosity</a:t>
            </a:r>
            <a:r>
              <a:rPr lang="en-US" dirty="0" smtClean="0"/>
              <a:t> on clinical response to tyrosine kinase inhibitors (TKIs)</a:t>
            </a:r>
          </a:p>
          <a:p>
            <a:endParaRPr lang="en-US" dirty="0" smtClean="0"/>
          </a:p>
          <a:p>
            <a:pPr marL="0" indent="0">
              <a:buNone/>
            </a:pPr>
            <a:r>
              <a:rPr lang="en-US" b="1" dirty="0" smtClean="0">
                <a:solidFill>
                  <a:schemeClr val="bg1"/>
                </a:solidFill>
              </a:rPr>
              <a:t>METHODS</a:t>
            </a:r>
          </a:p>
          <a:p>
            <a:r>
              <a:rPr lang="en-US" dirty="0" smtClean="0"/>
              <a:t>In vitro models were developed for isogenic GIST48 with a homozygous primary KIT mutation (KIT exon 11 V560D) coupled in </a:t>
            </a:r>
            <a:r>
              <a:rPr lang="en-US" dirty="0" err="1" smtClean="0"/>
              <a:t>cis</a:t>
            </a:r>
            <a:r>
              <a:rPr lang="en-US" dirty="0" smtClean="0"/>
              <a:t> and either heterozygous (GIST48 HOM/HET) or homozygous (GIST48 HOM/HOM) secondary KIT exon 17 D820A mutations</a:t>
            </a:r>
          </a:p>
          <a:p>
            <a:r>
              <a:rPr lang="en-US" dirty="0" smtClean="0"/>
              <a:t>TKI resistance was examined for treatment with and without imatinib by Western blotting, cell viability and migration assays</a:t>
            </a:r>
            <a:endParaRPr lang="en-US" dirty="0"/>
          </a:p>
        </p:txBody>
      </p:sp>
      <p:sp>
        <p:nvSpPr>
          <p:cNvPr id="6" name="Text Box 4"/>
          <p:cNvSpPr txBox="1">
            <a:spLocks noChangeArrowheads="1"/>
          </p:cNvSpPr>
          <p:nvPr/>
        </p:nvSpPr>
        <p:spPr bwMode="auto">
          <a:xfrm>
            <a:off x="2922785" y="6474897"/>
            <a:ext cx="600055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US" sz="1200" dirty="0" err="1" smtClean="0">
                <a:solidFill>
                  <a:srgbClr val="000000"/>
                </a:solidFill>
              </a:rPr>
              <a:t>Dufresne</a:t>
            </a:r>
            <a:r>
              <a:rPr lang="en-US" sz="1200" dirty="0" smtClean="0">
                <a:solidFill>
                  <a:srgbClr val="000000"/>
                </a:solidFill>
              </a:rPr>
              <a:t> A et al. CTOS 2017 Annual Meeting, November 8–11, Maui, Hawaii; Paper 040</a:t>
            </a:r>
            <a:endParaRPr lang="en-US" sz="1200" dirty="0">
              <a:solidFill>
                <a:srgbClr val="000000"/>
              </a:solidFill>
            </a:endParaRPr>
          </a:p>
        </p:txBody>
      </p:sp>
    </p:spTree>
    <p:custDataLst>
      <p:tags r:id="rId1"/>
    </p:custDataLst>
    <p:extLst>
      <p:ext uri="{BB962C8B-B14F-4D97-AF65-F5344CB8AC3E}">
        <p14:creationId xmlns:p14="http://schemas.microsoft.com/office/powerpoint/2010/main" val="14276730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228600"/>
            <a:ext cx="7733581" cy="939801"/>
          </a:xfrm>
        </p:spPr>
        <p:txBody>
          <a:bodyPr/>
          <a:lstStyle/>
          <a:p>
            <a:r>
              <a:rPr lang="en-US" sz="1800" dirty="0" smtClean="0">
                <a:solidFill>
                  <a:schemeClr val="bg1"/>
                </a:solidFill>
              </a:rPr>
              <a:t>040: KIT mutation </a:t>
            </a:r>
            <a:r>
              <a:rPr lang="en-US" sz="1800" dirty="0" err="1" smtClean="0">
                <a:solidFill>
                  <a:schemeClr val="bg1"/>
                </a:solidFill>
              </a:rPr>
              <a:t>zygosity</a:t>
            </a:r>
            <a:r>
              <a:rPr lang="en-US" sz="1800" dirty="0" smtClean="0">
                <a:solidFill>
                  <a:schemeClr val="bg1"/>
                </a:solidFill>
              </a:rPr>
              <a:t> impacts TKI sensitivity in GIST</a:t>
            </a:r>
            <a:br>
              <a:rPr lang="en-US" sz="1800" dirty="0" smtClean="0">
                <a:solidFill>
                  <a:schemeClr val="bg1"/>
                </a:solidFill>
              </a:rPr>
            </a:br>
            <a:r>
              <a:rPr lang="en-US" sz="1800" dirty="0" smtClean="0">
                <a:solidFill>
                  <a:schemeClr val="bg1"/>
                </a:solidFill>
              </a:rPr>
              <a:t>– </a:t>
            </a:r>
            <a:r>
              <a:rPr lang="en-US" sz="1800" dirty="0" err="1" smtClean="0">
                <a:solidFill>
                  <a:schemeClr val="bg1"/>
                </a:solidFill>
              </a:rPr>
              <a:t>Dufresne</a:t>
            </a:r>
            <a:r>
              <a:rPr lang="en-US" sz="1800" dirty="0" smtClean="0">
                <a:solidFill>
                  <a:schemeClr val="bg1"/>
                </a:solidFill>
              </a:rPr>
              <a:t> A, et al</a:t>
            </a:r>
            <a:endParaRPr lang="en-US" sz="1800" dirty="0">
              <a:solidFill>
                <a:schemeClr val="bg1"/>
              </a:solidFill>
            </a:endParaRPr>
          </a:p>
        </p:txBody>
      </p:sp>
      <p:sp>
        <p:nvSpPr>
          <p:cNvPr id="5123" name="Rectangle 3"/>
          <p:cNvSpPr>
            <a:spLocks noGrp="1" noChangeArrowheads="1"/>
          </p:cNvSpPr>
          <p:nvPr>
            <p:ph type="body" idx="1"/>
          </p:nvPr>
        </p:nvSpPr>
        <p:spPr/>
        <p:txBody>
          <a:bodyPr/>
          <a:lstStyle/>
          <a:p>
            <a:pPr marL="0" indent="0">
              <a:buNone/>
            </a:pPr>
            <a:r>
              <a:rPr lang="en-US" b="1" dirty="0" smtClean="0">
                <a:solidFill>
                  <a:schemeClr val="bg1"/>
                </a:solidFill>
              </a:rPr>
              <a:t>KEY RESULTS</a:t>
            </a:r>
          </a:p>
          <a:p>
            <a:r>
              <a:rPr lang="en-US" dirty="0" smtClean="0"/>
              <a:t>KIT inhibition, inhibition of viability and inhibition of migration were all greater for heterozygous secondary mutation cells than homozygous ones</a:t>
            </a:r>
          </a:p>
          <a:p>
            <a:endParaRPr lang="en-US" dirty="0" smtClean="0"/>
          </a:p>
          <a:p>
            <a:endParaRPr lang="en-US" dirty="0"/>
          </a:p>
        </p:txBody>
      </p:sp>
      <p:sp>
        <p:nvSpPr>
          <p:cNvPr id="6" name="Text Box 4"/>
          <p:cNvSpPr txBox="1">
            <a:spLocks noChangeArrowheads="1"/>
          </p:cNvSpPr>
          <p:nvPr/>
        </p:nvSpPr>
        <p:spPr bwMode="auto">
          <a:xfrm>
            <a:off x="2922785" y="6474897"/>
            <a:ext cx="600055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US" sz="1200" dirty="0" err="1" smtClean="0">
                <a:solidFill>
                  <a:srgbClr val="000000"/>
                </a:solidFill>
              </a:rPr>
              <a:t>Dufresne</a:t>
            </a:r>
            <a:r>
              <a:rPr lang="en-US" sz="1200" dirty="0" smtClean="0">
                <a:solidFill>
                  <a:srgbClr val="000000"/>
                </a:solidFill>
              </a:rPr>
              <a:t> A et al. CTOS 2017 Annual Meeting, November 8–11, Maui, Hawaii; Paper 040</a:t>
            </a:r>
            <a:endParaRPr lang="en-US" sz="1200" dirty="0">
              <a:solidFill>
                <a:srgbClr val="000000"/>
              </a:solidFill>
            </a:endParaRPr>
          </a:p>
        </p:txBody>
      </p:sp>
      <p:grpSp>
        <p:nvGrpSpPr>
          <p:cNvPr id="7" name="Group 6"/>
          <p:cNvGrpSpPr/>
          <p:nvPr/>
        </p:nvGrpSpPr>
        <p:grpSpPr>
          <a:xfrm>
            <a:off x="1615782" y="2638062"/>
            <a:ext cx="2457029" cy="1872954"/>
            <a:chOff x="1639753" y="1725371"/>
            <a:chExt cx="2457029" cy="1872954"/>
          </a:xfrm>
        </p:grpSpPr>
        <p:sp>
          <p:nvSpPr>
            <p:cNvPr id="8" name="Freeform 7"/>
            <p:cNvSpPr>
              <a:spLocks/>
            </p:cNvSpPr>
            <p:nvPr/>
          </p:nvSpPr>
          <p:spPr bwMode="auto">
            <a:xfrm>
              <a:off x="2060827" y="2027468"/>
              <a:ext cx="1862721" cy="122227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9" name="Line 6"/>
            <p:cNvSpPr>
              <a:spLocks noChangeShapeType="1"/>
            </p:cNvSpPr>
            <p:nvPr/>
          </p:nvSpPr>
          <p:spPr bwMode="auto">
            <a:xfrm>
              <a:off x="2017395" y="2027467"/>
              <a:ext cx="43432"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0" name="Line 8"/>
            <p:cNvSpPr>
              <a:spLocks noChangeShapeType="1"/>
            </p:cNvSpPr>
            <p:nvPr/>
          </p:nvSpPr>
          <p:spPr bwMode="auto">
            <a:xfrm>
              <a:off x="2017395" y="2430758"/>
              <a:ext cx="43432"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1" name="Line 9"/>
            <p:cNvSpPr>
              <a:spLocks noChangeShapeType="1"/>
            </p:cNvSpPr>
            <p:nvPr/>
          </p:nvSpPr>
          <p:spPr bwMode="auto">
            <a:xfrm>
              <a:off x="2017395" y="2836901"/>
              <a:ext cx="43432"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2" name="Line 11"/>
            <p:cNvSpPr>
              <a:spLocks noChangeShapeType="1"/>
            </p:cNvSpPr>
            <p:nvPr/>
          </p:nvSpPr>
          <p:spPr bwMode="auto">
            <a:xfrm>
              <a:off x="2017395" y="3245800"/>
              <a:ext cx="43432"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3" name="Line 13"/>
            <p:cNvSpPr>
              <a:spLocks noChangeShapeType="1"/>
            </p:cNvSpPr>
            <p:nvPr/>
          </p:nvSpPr>
          <p:spPr bwMode="auto">
            <a:xfrm>
              <a:off x="3012246" y="3249945"/>
              <a:ext cx="0" cy="5412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4" name="Line 14"/>
            <p:cNvSpPr>
              <a:spLocks noChangeShapeType="1"/>
            </p:cNvSpPr>
            <p:nvPr/>
          </p:nvSpPr>
          <p:spPr bwMode="auto">
            <a:xfrm>
              <a:off x="3474018" y="3249945"/>
              <a:ext cx="0" cy="5412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5" name="Line 17"/>
            <p:cNvSpPr>
              <a:spLocks noChangeShapeType="1"/>
            </p:cNvSpPr>
            <p:nvPr/>
          </p:nvSpPr>
          <p:spPr bwMode="auto">
            <a:xfrm>
              <a:off x="3926019" y="3249945"/>
              <a:ext cx="0" cy="5412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6" name="Line 19"/>
            <p:cNvSpPr>
              <a:spLocks noChangeShapeType="1"/>
            </p:cNvSpPr>
            <p:nvPr/>
          </p:nvSpPr>
          <p:spPr bwMode="auto">
            <a:xfrm>
              <a:off x="2529270" y="3249945"/>
              <a:ext cx="0" cy="5412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7" name="Line 21"/>
            <p:cNvSpPr>
              <a:spLocks noChangeShapeType="1"/>
            </p:cNvSpPr>
            <p:nvPr/>
          </p:nvSpPr>
          <p:spPr bwMode="auto">
            <a:xfrm>
              <a:off x="2059383" y="3249945"/>
              <a:ext cx="0" cy="5412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cs typeface="Arial" panose="020B0604020202020204" pitchFamily="34" charset="0"/>
              </a:endParaRPr>
            </a:p>
          </p:txBody>
        </p:sp>
        <p:grpSp>
          <p:nvGrpSpPr>
            <p:cNvPr id="18" name="Group 17"/>
            <p:cNvGrpSpPr/>
            <p:nvPr/>
          </p:nvGrpSpPr>
          <p:grpSpPr>
            <a:xfrm>
              <a:off x="2210979" y="3249848"/>
              <a:ext cx="292906" cy="36000"/>
              <a:chOff x="2210979" y="3249848"/>
              <a:chExt cx="292906" cy="36000"/>
            </a:xfrm>
          </p:grpSpPr>
          <p:sp>
            <p:nvSpPr>
              <p:cNvPr id="58" name="Line 19"/>
              <p:cNvSpPr>
                <a:spLocks noChangeShapeType="1"/>
              </p:cNvSpPr>
              <p:nvPr/>
            </p:nvSpPr>
            <p:spPr bwMode="auto">
              <a:xfrm>
                <a:off x="2210979" y="3249848"/>
                <a:ext cx="0" cy="36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59" name="Line 19"/>
              <p:cNvSpPr>
                <a:spLocks noChangeShapeType="1"/>
              </p:cNvSpPr>
              <p:nvPr/>
            </p:nvSpPr>
            <p:spPr bwMode="auto">
              <a:xfrm>
                <a:off x="2287179" y="3249848"/>
                <a:ext cx="0" cy="36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60" name="Line 19"/>
              <p:cNvSpPr>
                <a:spLocks noChangeShapeType="1"/>
              </p:cNvSpPr>
              <p:nvPr/>
            </p:nvSpPr>
            <p:spPr bwMode="auto">
              <a:xfrm>
                <a:off x="2351473" y="3249848"/>
                <a:ext cx="0" cy="36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61" name="Line 19"/>
              <p:cNvSpPr>
                <a:spLocks noChangeShapeType="1"/>
              </p:cNvSpPr>
              <p:nvPr/>
            </p:nvSpPr>
            <p:spPr bwMode="auto">
              <a:xfrm>
                <a:off x="2399100" y="3249848"/>
                <a:ext cx="0" cy="36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62" name="Line 19"/>
              <p:cNvSpPr>
                <a:spLocks noChangeShapeType="1"/>
              </p:cNvSpPr>
              <p:nvPr/>
            </p:nvSpPr>
            <p:spPr bwMode="auto">
              <a:xfrm>
                <a:off x="2437203" y="3249848"/>
                <a:ext cx="0" cy="36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63" name="Line 19"/>
              <p:cNvSpPr>
                <a:spLocks noChangeShapeType="1"/>
              </p:cNvSpPr>
              <p:nvPr/>
            </p:nvSpPr>
            <p:spPr bwMode="auto">
              <a:xfrm>
                <a:off x="2475306" y="3249848"/>
                <a:ext cx="0" cy="36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64" name="Line 19"/>
              <p:cNvSpPr>
                <a:spLocks noChangeShapeType="1"/>
              </p:cNvSpPr>
              <p:nvPr/>
            </p:nvSpPr>
            <p:spPr bwMode="auto">
              <a:xfrm>
                <a:off x="2503885" y="3249848"/>
                <a:ext cx="0" cy="36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grpSp>
        <p:sp>
          <p:nvSpPr>
            <p:cNvPr id="19" name="TextBox 18"/>
            <p:cNvSpPr txBox="1"/>
            <p:nvPr/>
          </p:nvSpPr>
          <p:spPr>
            <a:xfrm rot="16200000">
              <a:off x="1071648" y="2534501"/>
              <a:ext cx="1351653" cy="215444"/>
            </a:xfrm>
            <a:prstGeom prst="rect">
              <a:avLst/>
            </a:prstGeom>
            <a:noFill/>
          </p:spPr>
          <p:txBody>
            <a:bodyPr wrap="none" rtlCol="0">
              <a:spAutoFit/>
            </a:bodyPr>
            <a:lstStyle/>
            <a:p>
              <a:pPr algn="ctr" fontAlgn="base">
                <a:spcBef>
                  <a:spcPct val="0"/>
                </a:spcBef>
                <a:spcAft>
                  <a:spcPct val="0"/>
                </a:spcAft>
              </a:pPr>
              <a:r>
                <a:rPr lang="en-US" sz="800" dirty="0" smtClean="0">
                  <a:solidFill>
                    <a:srgbClr val="000000"/>
                  </a:solidFill>
                  <a:cs typeface="Arial" panose="020B0604020202020204" pitchFamily="34" charset="0"/>
                </a:rPr>
                <a:t>Viability relative to DMSO</a:t>
              </a:r>
              <a:endParaRPr lang="en-US" sz="800" dirty="0">
                <a:solidFill>
                  <a:srgbClr val="000000"/>
                </a:solidFill>
                <a:cs typeface="Arial" panose="020B0604020202020204" pitchFamily="34" charset="0"/>
              </a:endParaRPr>
            </a:p>
          </p:txBody>
        </p:sp>
        <p:sp>
          <p:nvSpPr>
            <p:cNvPr id="20" name="TextBox 19"/>
            <p:cNvSpPr txBox="1"/>
            <p:nvPr/>
          </p:nvSpPr>
          <p:spPr>
            <a:xfrm>
              <a:off x="2449296" y="3382881"/>
              <a:ext cx="1148071" cy="215444"/>
            </a:xfrm>
            <a:prstGeom prst="rect">
              <a:avLst/>
            </a:prstGeom>
            <a:noFill/>
          </p:spPr>
          <p:txBody>
            <a:bodyPr wrap="none" rtlCol="0">
              <a:spAutoFit/>
            </a:bodyPr>
            <a:lstStyle/>
            <a:p>
              <a:pPr algn="ctr" fontAlgn="base">
                <a:spcBef>
                  <a:spcPct val="0"/>
                </a:spcBef>
                <a:spcAft>
                  <a:spcPct val="0"/>
                </a:spcAft>
              </a:pPr>
              <a:r>
                <a:rPr lang="en-US" sz="800" dirty="0" smtClean="0">
                  <a:solidFill>
                    <a:srgbClr val="000000"/>
                  </a:solidFill>
                  <a:cs typeface="Arial" panose="020B0604020202020204" pitchFamily="34" charset="0"/>
                </a:rPr>
                <a:t>IM concentration, </a:t>
              </a:r>
              <a:r>
                <a:rPr lang="en-US" sz="800" dirty="0" err="1" smtClean="0">
                  <a:solidFill>
                    <a:srgbClr val="000000"/>
                  </a:solidFill>
                  <a:cs typeface="Arial" panose="020B0604020202020204" pitchFamily="34" charset="0"/>
                </a:rPr>
                <a:t>nM</a:t>
              </a:r>
              <a:endParaRPr lang="en-US" sz="800" dirty="0">
                <a:solidFill>
                  <a:srgbClr val="000000"/>
                </a:solidFill>
                <a:cs typeface="Arial" panose="020B0604020202020204" pitchFamily="34" charset="0"/>
              </a:endParaRPr>
            </a:p>
          </p:txBody>
        </p:sp>
        <p:sp>
          <p:nvSpPr>
            <p:cNvPr id="21" name="TextBox 20"/>
            <p:cNvSpPr txBox="1"/>
            <p:nvPr/>
          </p:nvSpPr>
          <p:spPr>
            <a:xfrm>
              <a:off x="1753666" y="1918436"/>
              <a:ext cx="328936" cy="215444"/>
            </a:xfrm>
            <a:prstGeom prst="rect">
              <a:avLst/>
            </a:prstGeom>
            <a:noFill/>
          </p:spPr>
          <p:txBody>
            <a:bodyPr wrap="none" rtlCol="0" anchor="ctr" anchorCtr="0">
              <a:spAutoFit/>
            </a:bodyPr>
            <a:lstStyle/>
            <a:p>
              <a:pPr algn="r"/>
              <a:r>
                <a:rPr lang="en-US" sz="800" dirty="0" smtClean="0">
                  <a:solidFill>
                    <a:srgbClr val="000000"/>
                  </a:solidFill>
                  <a:cs typeface="Arial" panose="020B0604020202020204" pitchFamily="34" charset="0"/>
                </a:rPr>
                <a:t>1.5</a:t>
              </a:r>
              <a:endParaRPr lang="en-US" sz="800" dirty="0">
                <a:solidFill>
                  <a:srgbClr val="000000"/>
                </a:solidFill>
                <a:cs typeface="Arial" panose="020B0604020202020204" pitchFamily="34" charset="0"/>
              </a:endParaRPr>
            </a:p>
          </p:txBody>
        </p:sp>
        <p:sp>
          <p:nvSpPr>
            <p:cNvPr id="22" name="TextBox 21"/>
            <p:cNvSpPr txBox="1"/>
            <p:nvPr/>
          </p:nvSpPr>
          <p:spPr>
            <a:xfrm>
              <a:off x="1753668" y="2322531"/>
              <a:ext cx="328936" cy="215444"/>
            </a:xfrm>
            <a:prstGeom prst="rect">
              <a:avLst/>
            </a:prstGeom>
            <a:noFill/>
          </p:spPr>
          <p:txBody>
            <a:bodyPr wrap="none" rtlCol="0" anchor="ctr" anchorCtr="0">
              <a:spAutoFit/>
            </a:bodyPr>
            <a:lstStyle/>
            <a:p>
              <a:pPr algn="r"/>
              <a:r>
                <a:rPr lang="en-US" sz="800" dirty="0" smtClean="0">
                  <a:solidFill>
                    <a:srgbClr val="000000"/>
                  </a:solidFill>
                  <a:cs typeface="Arial" panose="020B0604020202020204" pitchFamily="34" charset="0"/>
                </a:rPr>
                <a:t>1.0</a:t>
              </a:r>
              <a:endParaRPr lang="en-US" sz="800" dirty="0">
                <a:solidFill>
                  <a:srgbClr val="000000"/>
                </a:solidFill>
                <a:cs typeface="Arial" panose="020B0604020202020204" pitchFamily="34" charset="0"/>
              </a:endParaRPr>
            </a:p>
          </p:txBody>
        </p:sp>
        <p:sp>
          <p:nvSpPr>
            <p:cNvPr id="23" name="TextBox 22"/>
            <p:cNvSpPr txBox="1"/>
            <p:nvPr/>
          </p:nvSpPr>
          <p:spPr>
            <a:xfrm>
              <a:off x="1753668" y="2728566"/>
              <a:ext cx="328936" cy="215444"/>
            </a:xfrm>
            <a:prstGeom prst="rect">
              <a:avLst/>
            </a:prstGeom>
            <a:noFill/>
          </p:spPr>
          <p:txBody>
            <a:bodyPr wrap="none" rtlCol="0" anchor="ctr" anchorCtr="0">
              <a:spAutoFit/>
            </a:bodyPr>
            <a:lstStyle/>
            <a:p>
              <a:pPr algn="r"/>
              <a:r>
                <a:rPr lang="en-US" sz="800" dirty="0" smtClean="0">
                  <a:solidFill>
                    <a:srgbClr val="000000"/>
                  </a:solidFill>
                  <a:cs typeface="Arial" panose="020B0604020202020204" pitchFamily="34" charset="0"/>
                </a:rPr>
                <a:t>0.5</a:t>
              </a:r>
              <a:endParaRPr lang="en-US" sz="800" dirty="0">
                <a:solidFill>
                  <a:srgbClr val="000000"/>
                </a:solidFill>
                <a:cs typeface="Arial" panose="020B0604020202020204" pitchFamily="34" charset="0"/>
              </a:endParaRPr>
            </a:p>
          </p:txBody>
        </p:sp>
        <p:sp>
          <p:nvSpPr>
            <p:cNvPr id="24" name="TextBox 23"/>
            <p:cNvSpPr txBox="1"/>
            <p:nvPr/>
          </p:nvSpPr>
          <p:spPr>
            <a:xfrm>
              <a:off x="1753670" y="3137246"/>
              <a:ext cx="328936" cy="215444"/>
            </a:xfrm>
            <a:prstGeom prst="rect">
              <a:avLst/>
            </a:prstGeom>
            <a:noFill/>
          </p:spPr>
          <p:txBody>
            <a:bodyPr wrap="none" rtlCol="0" anchor="ctr" anchorCtr="0">
              <a:spAutoFit/>
            </a:bodyPr>
            <a:lstStyle/>
            <a:p>
              <a:pPr algn="r"/>
              <a:r>
                <a:rPr lang="en-US" sz="800" dirty="0" smtClean="0">
                  <a:solidFill>
                    <a:srgbClr val="000000"/>
                  </a:solidFill>
                  <a:cs typeface="Arial" panose="020B0604020202020204" pitchFamily="34" charset="0"/>
                </a:rPr>
                <a:t>0.0</a:t>
              </a:r>
              <a:endParaRPr lang="en-US" sz="800" dirty="0">
                <a:solidFill>
                  <a:srgbClr val="000000"/>
                </a:solidFill>
                <a:cs typeface="Arial" panose="020B0604020202020204" pitchFamily="34" charset="0"/>
              </a:endParaRPr>
            </a:p>
          </p:txBody>
        </p:sp>
        <p:sp>
          <p:nvSpPr>
            <p:cNvPr id="25" name="TextBox 24"/>
            <p:cNvSpPr txBox="1"/>
            <p:nvPr/>
          </p:nvSpPr>
          <p:spPr>
            <a:xfrm>
              <a:off x="1892476" y="3277372"/>
              <a:ext cx="338554" cy="215444"/>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10</a:t>
              </a:r>
              <a:r>
                <a:rPr lang="en-US" sz="800" baseline="30000" dirty="0" smtClean="0">
                  <a:solidFill>
                    <a:srgbClr val="000000"/>
                  </a:solidFill>
                  <a:cs typeface="Arial" panose="020B0604020202020204" pitchFamily="34" charset="0"/>
                </a:rPr>
                <a:t>0</a:t>
              </a:r>
              <a:endParaRPr lang="en-US" sz="800" baseline="30000" dirty="0">
                <a:solidFill>
                  <a:srgbClr val="000000"/>
                </a:solidFill>
                <a:cs typeface="Arial" panose="020B0604020202020204" pitchFamily="34" charset="0"/>
              </a:endParaRPr>
            </a:p>
          </p:txBody>
        </p:sp>
        <p:sp>
          <p:nvSpPr>
            <p:cNvPr id="26" name="TextBox 25"/>
            <p:cNvSpPr txBox="1"/>
            <p:nvPr/>
          </p:nvSpPr>
          <p:spPr>
            <a:xfrm>
              <a:off x="2359993" y="3277372"/>
              <a:ext cx="338554" cy="215444"/>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10</a:t>
              </a:r>
              <a:r>
                <a:rPr lang="en-US" sz="800" baseline="30000" dirty="0" smtClean="0">
                  <a:solidFill>
                    <a:srgbClr val="000000"/>
                  </a:solidFill>
                  <a:cs typeface="Arial" panose="020B0604020202020204" pitchFamily="34" charset="0"/>
                </a:rPr>
                <a:t>1</a:t>
              </a:r>
              <a:endParaRPr lang="en-US" sz="800" baseline="30000" dirty="0">
                <a:solidFill>
                  <a:srgbClr val="000000"/>
                </a:solidFill>
                <a:cs typeface="Arial" panose="020B0604020202020204" pitchFamily="34" charset="0"/>
              </a:endParaRPr>
            </a:p>
          </p:txBody>
        </p:sp>
        <p:sp>
          <p:nvSpPr>
            <p:cNvPr id="27" name="TextBox 26"/>
            <p:cNvSpPr txBox="1"/>
            <p:nvPr/>
          </p:nvSpPr>
          <p:spPr>
            <a:xfrm>
              <a:off x="2673073" y="3277372"/>
              <a:ext cx="184731" cy="215444"/>
            </a:xfrm>
            <a:prstGeom prst="rect">
              <a:avLst/>
            </a:prstGeom>
            <a:noFill/>
          </p:spPr>
          <p:txBody>
            <a:bodyPr wrap="none" rtlCol="0" anchor="t" anchorCtr="0">
              <a:spAutoFit/>
            </a:bodyPr>
            <a:lstStyle/>
            <a:p>
              <a:pPr algn="ctr"/>
              <a:endParaRPr lang="en-US" sz="800" dirty="0">
                <a:solidFill>
                  <a:srgbClr val="000000"/>
                </a:solidFill>
                <a:cs typeface="Arial" panose="020B0604020202020204" pitchFamily="34" charset="0"/>
              </a:endParaRPr>
            </a:p>
          </p:txBody>
        </p:sp>
        <p:sp>
          <p:nvSpPr>
            <p:cNvPr id="28" name="TextBox 27"/>
            <p:cNvSpPr txBox="1"/>
            <p:nvPr/>
          </p:nvSpPr>
          <p:spPr>
            <a:xfrm>
              <a:off x="2841148" y="3277372"/>
              <a:ext cx="338554" cy="215444"/>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10</a:t>
              </a:r>
              <a:r>
                <a:rPr lang="en-US" sz="800" baseline="30000" dirty="0" smtClean="0">
                  <a:solidFill>
                    <a:srgbClr val="000000"/>
                  </a:solidFill>
                  <a:cs typeface="Arial" panose="020B0604020202020204" pitchFamily="34" charset="0"/>
                </a:rPr>
                <a:t>2</a:t>
              </a:r>
              <a:endParaRPr lang="en-US" sz="800" baseline="30000" dirty="0">
                <a:solidFill>
                  <a:srgbClr val="000000"/>
                </a:solidFill>
                <a:cs typeface="Arial" panose="020B0604020202020204" pitchFamily="34" charset="0"/>
              </a:endParaRPr>
            </a:p>
          </p:txBody>
        </p:sp>
        <p:sp>
          <p:nvSpPr>
            <p:cNvPr id="29" name="TextBox 28"/>
            <p:cNvSpPr txBox="1"/>
            <p:nvPr/>
          </p:nvSpPr>
          <p:spPr>
            <a:xfrm>
              <a:off x="3304047" y="3277372"/>
              <a:ext cx="338554" cy="215444"/>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10</a:t>
              </a:r>
              <a:r>
                <a:rPr lang="en-US" sz="800" baseline="30000" dirty="0" smtClean="0">
                  <a:solidFill>
                    <a:srgbClr val="000000"/>
                  </a:solidFill>
                  <a:cs typeface="Arial" panose="020B0604020202020204" pitchFamily="34" charset="0"/>
                </a:rPr>
                <a:t>3</a:t>
              </a:r>
              <a:endParaRPr lang="en-US" sz="800" baseline="30000" dirty="0">
                <a:solidFill>
                  <a:srgbClr val="000000"/>
                </a:solidFill>
                <a:cs typeface="Arial" panose="020B0604020202020204" pitchFamily="34" charset="0"/>
              </a:endParaRPr>
            </a:p>
          </p:txBody>
        </p:sp>
        <p:sp>
          <p:nvSpPr>
            <p:cNvPr id="30" name="TextBox 29"/>
            <p:cNvSpPr txBox="1"/>
            <p:nvPr/>
          </p:nvSpPr>
          <p:spPr>
            <a:xfrm>
              <a:off x="3758228" y="3277372"/>
              <a:ext cx="338554" cy="215444"/>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10</a:t>
              </a:r>
              <a:r>
                <a:rPr lang="en-US" sz="800" baseline="30000" dirty="0" smtClean="0">
                  <a:solidFill>
                    <a:srgbClr val="000000"/>
                  </a:solidFill>
                  <a:cs typeface="Arial" panose="020B0604020202020204" pitchFamily="34" charset="0"/>
                </a:rPr>
                <a:t>4</a:t>
              </a:r>
              <a:endParaRPr lang="en-US" sz="800" baseline="30000" dirty="0">
                <a:solidFill>
                  <a:srgbClr val="000000"/>
                </a:solidFill>
                <a:cs typeface="Arial" panose="020B0604020202020204" pitchFamily="34" charset="0"/>
              </a:endParaRPr>
            </a:p>
          </p:txBody>
        </p:sp>
        <p:grpSp>
          <p:nvGrpSpPr>
            <p:cNvPr id="31" name="Group 30"/>
            <p:cNvGrpSpPr/>
            <p:nvPr/>
          </p:nvGrpSpPr>
          <p:grpSpPr>
            <a:xfrm>
              <a:off x="2684023" y="3249848"/>
              <a:ext cx="292906" cy="36000"/>
              <a:chOff x="2210979" y="3249848"/>
              <a:chExt cx="292906" cy="36000"/>
            </a:xfrm>
          </p:grpSpPr>
          <p:sp>
            <p:nvSpPr>
              <p:cNvPr id="51" name="Line 19"/>
              <p:cNvSpPr>
                <a:spLocks noChangeShapeType="1"/>
              </p:cNvSpPr>
              <p:nvPr/>
            </p:nvSpPr>
            <p:spPr bwMode="auto">
              <a:xfrm>
                <a:off x="2210979" y="3249848"/>
                <a:ext cx="0" cy="36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52" name="Line 19"/>
              <p:cNvSpPr>
                <a:spLocks noChangeShapeType="1"/>
              </p:cNvSpPr>
              <p:nvPr/>
            </p:nvSpPr>
            <p:spPr bwMode="auto">
              <a:xfrm>
                <a:off x="2287179" y="3249848"/>
                <a:ext cx="0" cy="36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53" name="Line 19"/>
              <p:cNvSpPr>
                <a:spLocks noChangeShapeType="1"/>
              </p:cNvSpPr>
              <p:nvPr/>
            </p:nvSpPr>
            <p:spPr bwMode="auto">
              <a:xfrm>
                <a:off x="2351473" y="3249848"/>
                <a:ext cx="0" cy="36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54" name="Line 19"/>
              <p:cNvSpPr>
                <a:spLocks noChangeShapeType="1"/>
              </p:cNvSpPr>
              <p:nvPr/>
            </p:nvSpPr>
            <p:spPr bwMode="auto">
              <a:xfrm>
                <a:off x="2399100" y="3249848"/>
                <a:ext cx="0" cy="36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55" name="Line 19"/>
              <p:cNvSpPr>
                <a:spLocks noChangeShapeType="1"/>
              </p:cNvSpPr>
              <p:nvPr/>
            </p:nvSpPr>
            <p:spPr bwMode="auto">
              <a:xfrm>
                <a:off x="2437203" y="3249848"/>
                <a:ext cx="0" cy="36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56" name="Line 19"/>
              <p:cNvSpPr>
                <a:spLocks noChangeShapeType="1"/>
              </p:cNvSpPr>
              <p:nvPr/>
            </p:nvSpPr>
            <p:spPr bwMode="auto">
              <a:xfrm>
                <a:off x="2475306" y="3249848"/>
                <a:ext cx="0" cy="36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57" name="Line 19"/>
              <p:cNvSpPr>
                <a:spLocks noChangeShapeType="1"/>
              </p:cNvSpPr>
              <p:nvPr/>
            </p:nvSpPr>
            <p:spPr bwMode="auto">
              <a:xfrm>
                <a:off x="2503885" y="3249848"/>
                <a:ext cx="0" cy="36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grpSp>
        <p:grpSp>
          <p:nvGrpSpPr>
            <p:cNvPr id="32" name="Group 31"/>
            <p:cNvGrpSpPr/>
            <p:nvPr/>
          </p:nvGrpSpPr>
          <p:grpSpPr>
            <a:xfrm>
              <a:off x="3157067" y="3249848"/>
              <a:ext cx="292906" cy="36000"/>
              <a:chOff x="2210979" y="3249848"/>
              <a:chExt cx="292906" cy="36000"/>
            </a:xfrm>
          </p:grpSpPr>
          <p:sp>
            <p:nvSpPr>
              <p:cNvPr id="44" name="Line 19"/>
              <p:cNvSpPr>
                <a:spLocks noChangeShapeType="1"/>
              </p:cNvSpPr>
              <p:nvPr/>
            </p:nvSpPr>
            <p:spPr bwMode="auto">
              <a:xfrm>
                <a:off x="2210979" y="3249848"/>
                <a:ext cx="0" cy="36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45" name="Line 19"/>
              <p:cNvSpPr>
                <a:spLocks noChangeShapeType="1"/>
              </p:cNvSpPr>
              <p:nvPr/>
            </p:nvSpPr>
            <p:spPr bwMode="auto">
              <a:xfrm>
                <a:off x="2287179" y="3249848"/>
                <a:ext cx="0" cy="36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46" name="Line 19"/>
              <p:cNvSpPr>
                <a:spLocks noChangeShapeType="1"/>
              </p:cNvSpPr>
              <p:nvPr/>
            </p:nvSpPr>
            <p:spPr bwMode="auto">
              <a:xfrm>
                <a:off x="2351473" y="3249848"/>
                <a:ext cx="0" cy="36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47" name="Line 19"/>
              <p:cNvSpPr>
                <a:spLocks noChangeShapeType="1"/>
              </p:cNvSpPr>
              <p:nvPr/>
            </p:nvSpPr>
            <p:spPr bwMode="auto">
              <a:xfrm>
                <a:off x="2399100" y="3249848"/>
                <a:ext cx="0" cy="36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48" name="Line 19"/>
              <p:cNvSpPr>
                <a:spLocks noChangeShapeType="1"/>
              </p:cNvSpPr>
              <p:nvPr/>
            </p:nvSpPr>
            <p:spPr bwMode="auto">
              <a:xfrm>
                <a:off x="2437203" y="3249848"/>
                <a:ext cx="0" cy="36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49" name="Line 19"/>
              <p:cNvSpPr>
                <a:spLocks noChangeShapeType="1"/>
              </p:cNvSpPr>
              <p:nvPr/>
            </p:nvSpPr>
            <p:spPr bwMode="auto">
              <a:xfrm>
                <a:off x="2475306" y="3249848"/>
                <a:ext cx="0" cy="36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50" name="Line 19"/>
              <p:cNvSpPr>
                <a:spLocks noChangeShapeType="1"/>
              </p:cNvSpPr>
              <p:nvPr/>
            </p:nvSpPr>
            <p:spPr bwMode="auto">
              <a:xfrm>
                <a:off x="2503885" y="3249848"/>
                <a:ext cx="0" cy="36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grpSp>
        <p:grpSp>
          <p:nvGrpSpPr>
            <p:cNvPr id="33" name="Group 32"/>
            <p:cNvGrpSpPr/>
            <p:nvPr/>
          </p:nvGrpSpPr>
          <p:grpSpPr>
            <a:xfrm>
              <a:off x="3615825" y="3249848"/>
              <a:ext cx="292906" cy="36000"/>
              <a:chOff x="2210979" y="3249848"/>
              <a:chExt cx="292906" cy="36000"/>
            </a:xfrm>
          </p:grpSpPr>
          <p:sp>
            <p:nvSpPr>
              <p:cNvPr id="37" name="Line 19"/>
              <p:cNvSpPr>
                <a:spLocks noChangeShapeType="1"/>
              </p:cNvSpPr>
              <p:nvPr/>
            </p:nvSpPr>
            <p:spPr bwMode="auto">
              <a:xfrm>
                <a:off x="2210979" y="3249848"/>
                <a:ext cx="0" cy="36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38" name="Line 19"/>
              <p:cNvSpPr>
                <a:spLocks noChangeShapeType="1"/>
              </p:cNvSpPr>
              <p:nvPr/>
            </p:nvSpPr>
            <p:spPr bwMode="auto">
              <a:xfrm>
                <a:off x="2287179" y="3249848"/>
                <a:ext cx="0" cy="36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39" name="Line 19"/>
              <p:cNvSpPr>
                <a:spLocks noChangeShapeType="1"/>
              </p:cNvSpPr>
              <p:nvPr/>
            </p:nvSpPr>
            <p:spPr bwMode="auto">
              <a:xfrm>
                <a:off x="2351473" y="3249848"/>
                <a:ext cx="0" cy="36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40" name="Line 19"/>
              <p:cNvSpPr>
                <a:spLocks noChangeShapeType="1"/>
              </p:cNvSpPr>
              <p:nvPr/>
            </p:nvSpPr>
            <p:spPr bwMode="auto">
              <a:xfrm>
                <a:off x="2399100" y="3249848"/>
                <a:ext cx="0" cy="36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41" name="Line 19"/>
              <p:cNvSpPr>
                <a:spLocks noChangeShapeType="1"/>
              </p:cNvSpPr>
              <p:nvPr/>
            </p:nvSpPr>
            <p:spPr bwMode="auto">
              <a:xfrm>
                <a:off x="2437203" y="3249848"/>
                <a:ext cx="0" cy="36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42" name="Line 19"/>
              <p:cNvSpPr>
                <a:spLocks noChangeShapeType="1"/>
              </p:cNvSpPr>
              <p:nvPr/>
            </p:nvSpPr>
            <p:spPr bwMode="auto">
              <a:xfrm>
                <a:off x="2475306" y="3249848"/>
                <a:ext cx="0" cy="36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43" name="Line 19"/>
              <p:cNvSpPr>
                <a:spLocks noChangeShapeType="1"/>
              </p:cNvSpPr>
              <p:nvPr/>
            </p:nvSpPr>
            <p:spPr bwMode="auto">
              <a:xfrm>
                <a:off x="2503885" y="3249848"/>
                <a:ext cx="0" cy="36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grpSp>
        <p:sp>
          <p:nvSpPr>
            <p:cNvPr id="34" name="TextBox 33"/>
            <p:cNvSpPr txBox="1"/>
            <p:nvPr/>
          </p:nvSpPr>
          <p:spPr>
            <a:xfrm>
              <a:off x="2444500" y="1725371"/>
              <a:ext cx="870751" cy="307777"/>
            </a:xfrm>
            <a:prstGeom prst="rect">
              <a:avLst/>
            </a:prstGeom>
            <a:noFill/>
          </p:spPr>
          <p:txBody>
            <a:bodyPr wrap="none" rtlCol="0">
              <a:spAutoFit/>
            </a:bodyPr>
            <a:lstStyle/>
            <a:p>
              <a:r>
                <a:rPr lang="en-US" sz="1400" b="1" dirty="0" smtClean="0">
                  <a:solidFill>
                    <a:srgbClr val="000000"/>
                  </a:solidFill>
                </a:rPr>
                <a:t>Imatinib</a:t>
              </a:r>
              <a:endParaRPr lang="en-US" sz="1400" b="1" dirty="0">
                <a:solidFill>
                  <a:srgbClr val="000000"/>
                </a:solidFill>
              </a:endParaRPr>
            </a:p>
          </p:txBody>
        </p:sp>
        <p:sp>
          <p:nvSpPr>
            <p:cNvPr id="35" name="TextBox 34"/>
            <p:cNvSpPr txBox="1"/>
            <p:nvPr/>
          </p:nvSpPr>
          <p:spPr>
            <a:xfrm>
              <a:off x="3098304" y="2322531"/>
              <a:ext cx="720070" cy="215444"/>
            </a:xfrm>
            <a:prstGeom prst="rect">
              <a:avLst/>
            </a:prstGeom>
            <a:noFill/>
          </p:spPr>
          <p:txBody>
            <a:bodyPr wrap="none" rtlCol="0">
              <a:spAutoFit/>
            </a:bodyPr>
            <a:lstStyle/>
            <a:p>
              <a:pPr algn="ctr"/>
              <a:r>
                <a:rPr lang="en-US" sz="800" dirty="0" smtClean="0"/>
                <a:t>HOM//HOM</a:t>
              </a:r>
              <a:endParaRPr lang="en-US" sz="800" dirty="0"/>
            </a:p>
          </p:txBody>
        </p:sp>
        <p:sp>
          <p:nvSpPr>
            <p:cNvPr id="36" name="TextBox 35"/>
            <p:cNvSpPr txBox="1"/>
            <p:nvPr/>
          </p:nvSpPr>
          <p:spPr>
            <a:xfrm>
              <a:off x="2152538" y="2831645"/>
              <a:ext cx="686406" cy="215444"/>
            </a:xfrm>
            <a:prstGeom prst="rect">
              <a:avLst/>
            </a:prstGeom>
            <a:noFill/>
          </p:spPr>
          <p:txBody>
            <a:bodyPr wrap="none" rtlCol="0">
              <a:spAutoFit/>
            </a:bodyPr>
            <a:lstStyle/>
            <a:p>
              <a:pPr algn="ctr"/>
              <a:r>
                <a:rPr lang="en-US" sz="800" dirty="0" smtClean="0"/>
                <a:t>HOM//HET</a:t>
              </a:r>
              <a:endParaRPr lang="en-US" sz="800" dirty="0"/>
            </a:p>
          </p:txBody>
        </p:sp>
      </p:grpSp>
      <p:grpSp>
        <p:nvGrpSpPr>
          <p:cNvPr id="65" name="Group 64"/>
          <p:cNvGrpSpPr/>
          <p:nvPr/>
        </p:nvGrpSpPr>
        <p:grpSpPr>
          <a:xfrm>
            <a:off x="4883193" y="2638062"/>
            <a:ext cx="2457030" cy="1872954"/>
            <a:chOff x="1639752" y="1725371"/>
            <a:chExt cx="2457030" cy="1872954"/>
          </a:xfrm>
        </p:grpSpPr>
        <p:sp>
          <p:nvSpPr>
            <p:cNvPr id="66" name="Freeform 65"/>
            <p:cNvSpPr>
              <a:spLocks/>
            </p:cNvSpPr>
            <p:nvPr/>
          </p:nvSpPr>
          <p:spPr bwMode="auto">
            <a:xfrm>
              <a:off x="2060827" y="2027468"/>
              <a:ext cx="1862721" cy="122227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67" name="Line 6"/>
            <p:cNvSpPr>
              <a:spLocks noChangeShapeType="1"/>
            </p:cNvSpPr>
            <p:nvPr/>
          </p:nvSpPr>
          <p:spPr bwMode="auto">
            <a:xfrm>
              <a:off x="2017395" y="2027467"/>
              <a:ext cx="43432"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68" name="Line 8"/>
            <p:cNvSpPr>
              <a:spLocks noChangeShapeType="1"/>
            </p:cNvSpPr>
            <p:nvPr/>
          </p:nvSpPr>
          <p:spPr bwMode="auto">
            <a:xfrm>
              <a:off x="2017395" y="2430758"/>
              <a:ext cx="43432"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69" name="Line 9"/>
            <p:cNvSpPr>
              <a:spLocks noChangeShapeType="1"/>
            </p:cNvSpPr>
            <p:nvPr/>
          </p:nvSpPr>
          <p:spPr bwMode="auto">
            <a:xfrm>
              <a:off x="2017395" y="2836901"/>
              <a:ext cx="43432"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70" name="Line 11"/>
            <p:cNvSpPr>
              <a:spLocks noChangeShapeType="1"/>
            </p:cNvSpPr>
            <p:nvPr/>
          </p:nvSpPr>
          <p:spPr bwMode="auto">
            <a:xfrm>
              <a:off x="2017395" y="3245800"/>
              <a:ext cx="43432"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71" name="Line 13"/>
            <p:cNvSpPr>
              <a:spLocks noChangeShapeType="1"/>
            </p:cNvSpPr>
            <p:nvPr/>
          </p:nvSpPr>
          <p:spPr bwMode="auto">
            <a:xfrm>
              <a:off x="3012246" y="3249945"/>
              <a:ext cx="0" cy="5412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72" name="Line 14"/>
            <p:cNvSpPr>
              <a:spLocks noChangeShapeType="1"/>
            </p:cNvSpPr>
            <p:nvPr/>
          </p:nvSpPr>
          <p:spPr bwMode="auto">
            <a:xfrm>
              <a:off x="3474018" y="3249945"/>
              <a:ext cx="0" cy="5412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73" name="Line 17"/>
            <p:cNvSpPr>
              <a:spLocks noChangeShapeType="1"/>
            </p:cNvSpPr>
            <p:nvPr/>
          </p:nvSpPr>
          <p:spPr bwMode="auto">
            <a:xfrm>
              <a:off x="3926019" y="3249945"/>
              <a:ext cx="0" cy="5412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74" name="Line 19"/>
            <p:cNvSpPr>
              <a:spLocks noChangeShapeType="1"/>
            </p:cNvSpPr>
            <p:nvPr/>
          </p:nvSpPr>
          <p:spPr bwMode="auto">
            <a:xfrm>
              <a:off x="2529270" y="3249945"/>
              <a:ext cx="0" cy="5412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75" name="Line 21"/>
            <p:cNvSpPr>
              <a:spLocks noChangeShapeType="1"/>
            </p:cNvSpPr>
            <p:nvPr/>
          </p:nvSpPr>
          <p:spPr bwMode="auto">
            <a:xfrm>
              <a:off x="2059383" y="3249945"/>
              <a:ext cx="0" cy="5412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cs typeface="Arial" panose="020B0604020202020204" pitchFamily="34" charset="0"/>
              </a:endParaRPr>
            </a:p>
          </p:txBody>
        </p:sp>
        <p:grpSp>
          <p:nvGrpSpPr>
            <p:cNvPr id="76" name="Group 75"/>
            <p:cNvGrpSpPr/>
            <p:nvPr/>
          </p:nvGrpSpPr>
          <p:grpSpPr>
            <a:xfrm>
              <a:off x="2210979" y="3249848"/>
              <a:ext cx="292906" cy="36000"/>
              <a:chOff x="2210979" y="3249848"/>
              <a:chExt cx="292906" cy="36000"/>
            </a:xfrm>
          </p:grpSpPr>
          <p:sp>
            <p:nvSpPr>
              <p:cNvPr id="116" name="Line 19"/>
              <p:cNvSpPr>
                <a:spLocks noChangeShapeType="1"/>
              </p:cNvSpPr>
              <p:nvPr/>
            </p:nvSpPr>
            <p:spPr bwMode="auto">
              <a:xfrm>
                <a:off x="2210979" y="3249848"/>
                <a:ext cx="0" cy="36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17" name="Line 19"/>
              <p:cNvSpPr>
                <a:spLocks noChangeShapeType="1"/>
              </p:cNvSpPr>
              <p:nvPr/>
            </p:nvSpPr>
            <p:spPr bwMode="auto">
              <a:xfrm>
                <a:off x="2287179" y="3249848"/>
                <a:ext cx="0" cy="36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18" name="Line 19"/>
              <p:cNvSpPr>
                <a:spLocks noChangeShapeType="1"/>
              </p:cNvSpPr>
              <p:nvPr/>
            </p:nvSpPr>
            <p:spPr bwMode="auto">
              <a:xfrm>
                <a:off x="2351473" y="3249848"/>
                <a:ext cx="0" cy="36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19" name="Line 19"/>
              <p:cNvSpPr>
                <a:spLocks noChangeShapeType="1"/>
              </p:cNvSpPr>
              <p:nvPr/>
            </p:nvSpPr>
            <p:spPr bwMode="auto">
              <a:xfrm>
                <a:off x="2399100" y="3249848"/>
                <a:ext cx="0" cy="36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20" name="Line 19"/>
              <p:cNvSpPr>
                <a:spLocks noChangeShapeType="1"/>
              </p:cNvSpPr>
              <p:nvPr/>
            </p:nvSpPr>
            <p:spPr bwMode="auto">
              <a:xfrm>
                <a:off x="2437203" y="3249848"/>
                <a:ext cx="0" cy="36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21" name="Line 19"/>
              <p:cNvSpPr>
                <a:spLocks noChangeShapeType="1"/>
              </p:cNvSpPr>
              <p:nvPr/>
            </p:nvSpPr>
            <p:spPr bwMode="auto">
              <a:xfrm>
                <a:off x="2475306" y="3249848"/>
                <a:ext cx="0" cy="36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22" name="Line 19"/>
              <p:cNvSpPr>
                <a:spLocks noChangeShapeType="1"/>
              </p:cNvSpPr>
              <p:nvPr/>
            </p:nvSpPr>
            <p:spPr bwMode="auto">
              <a:xfrm>
                <a:off x="2503885" y="3249848"/>
                <a:ext cx="0" cy="36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grpSp>
        <p:sp>
          <p:nvSpPr>
            <p:cNvPr id="77" name="TextBox 76"/>
            <p:cNvSpPr txBox="1"/>
            <p:nvPr/>
          </p:nvSpPr>
          <p:spPr>
            <a:xfrm rot="16200000">
              <a:off x="1071648" y="2534501"/>
              <a:ext cx="1351652" cy="215444"/>
            </a:xfrm>
            <a:prstGeom prst="rect">
              <a:avLst/>
            </a:prstGeom>
            <a:noFill/>
          </p:spPr>
          <p:txBody>
            <a:bodyPr wrap="none" rtlCol="0">
              <a:spAutoFit/>
            </a:bodyPr>
            <a:lstStyle/>
            <a:p>
              <a:pPr algn="ctr" fontAlgn="base">
                <a:spcBef>
                  <a:spcPct val="0"/>
                </a:spcBef>
                <a:spcAft>
                  <a:spcPct val="0"/>
                </a:spcAft>
              </a:pPr>
              <a:r>
                <a:rPr lang="en-US" sz="800" dirty="0" smtClean="0">
                  <a:solidFill>
                    <a:srgbClr val="000000"/>
                  </a:solidFill>
                  <a:cs typeface="Arial" panose="020B0604020202020204" pitchFamily="34" charset="0"/>
                </a:rPr>
                <a:t>Viability relative to DMSO</a:t>
              </a:r>
              <a:endParaRPr lang="en-US" sz="800" dirty="0">
                <a:solidFill>
                  <a:srgbClr val="000000"/>
                </a:solidFill>
                <a:cs typeface="Arial" panose="020B0604020202020204" pitchFamily="34" charset="0"/>
              </a:endParaRPr>
            </a:p>
          </p:txBody>
        </p:sp>
        <p:sp>
          <p:nvSpPr>
            <p:cNvPr id="78" name="TextBox 77"/>
            <p:cNvSpPr txBox="1"/>
            <p:nvPr/>
          </p:nvSpPr>
          <p:spPr>
            <a:xfrm>
              <a:off x="2449296" y="3382881"/>
              <a:ext cx="1148071" cy="215444"/>
            </a:xfrm>
            <a:prstGeom prst="rect">
              <a:avLst/>
            </a:prstGeom>
            <a:noFill/>
          </p:spPr>
          <p:txBody>
            <a:bodyPr wrap="none" rtlCol="0">
              <a:spAutoFit/>
            </a:bodyPr>
            <a:lstStyle/>
            <a:p>
              <a:pPr algn="ctr" fontAlgn="base">
                <a:spcBef>
                  <a:spcPct val="0"/>
                </a:spcBef>
                <a:spcAft>
                  <a:spcPct val="0"/>
                </a:spcAft>
              </a:pPr>
              <a:r>
                <a:rPr lang="en-US" sz="800" dirty="0" smtClean="0">
                  <a:solidFill>
                    <a:srgbClr val="000000"/>
                  </a:solidFill>
                  <a:cs typeface="Arial" panose="020B0604020202020204" pitchFamily="34" charset="0"/>
                </a:rPr>
                <a:t>IM concentration, </a:t>
              </a:r>
              <a:r>
                <a:rPr lang="en-US" sz="800" dirty="0" err="1" smtClean="0">
                  <a:solidFill>
                    <a:srgbClr val="000000"/>
                  </a:solidFill>
                  <a:cs typeface="Arial" panose="020B0604020202020204" pitchFamily="34" charset="0"/>
                </a:rPr>
                <a:t>nM</a:t>
              </a:r>
              <a:endParaRPr lang="en-US" sz="800" dirty="0">
                <a:solidFill>
                  <a:srgbClr val="000000"/>
                </a:solidFill>
                <a:cs typeface="Arial" panose="020B0604020202020204" pitchFamily="34" charset="0"/>
              </a:endParaRPr>
            </a:p>
          </p:txBody>
        </p:sp>
        <p:sp>
          <p:nvSpPr>
            <p:cNvPr id="79" name="TextBox 78"/>
            <p:cNvSpPr txBox="1"/>
            <p:nvPr/>
          </p:nvSpPr>
          <p:spPr>
            <a:xfrm>
              <a:off x="1753666" y="1918436"/>
              <a:ext cx="328936" cy="215444"/>
            </a:xfrm>
            <a:prstGeom prst="rect">
              <a:avLst/>
            </a:prstGeom>
            <a:noFill/>
          </p:spPr>
          <p:txBody>
            <a:bodyPr wrap="none" rtlCol="0" anchor="ctr" anchorCtr="0">
              <a:spAutoFit/>
            </a:bodyPr>
            <a:lstStyle/>
            <a:p>
              <a:pPr algn="r"/>
              <a:r>
                <a:rPr lang="en-US" sz="800" dirty="0" smtClean="0">
                  <a:solidFill>
                    <a:srgbClr val="000000"/>
                  </a:solidFill>
                  <a:cs typeface="Arial" panose="020B0604020202020204" pitchFamily="34" charset="0"/>
                </a:rPr>
                <a:t>1.5</a:t>
              </a:r>
              <a:endParaRPr lang="en-US" sz="800" dirty="0">
                <a:solidFill>
                  <a:srgbClr val="000000"/>
                </a:solidFill>
                <a:cs typeface="Arial" panose="020B0604020202020204" pitchFamily="34" charset="0"/>
              </a:endParaRPr>
            </a:p>
          </p:txBody>
        </p:sp>
        <p:sp>
          <p:nvSpPr>
            <p:cNvPr id="80" name="TextBox 79"/>
            <p:cNvSpPr txBox="1"/>
            <p:nvPr/>
          </p:nvSpPr>
          <p:spPr>
            <a:xfrm>
              <a:off x="1753668" y="2322531"/>
              <a:ext cx="328936" cy="215444"/>
            </a:xfrm>
            <a:prstGeom prst="rect">
              <a:avLst/>
            </a:prstGeom>
            <a:noFill/>
          </p:spPr>
          <p:txBody>
            <a:bodyPr wrap="none" rtlCol="0" anchor="ctr" anchorCtr="0">
              <a:spAutoFit/>
            </a:bodyPr>
            <a:lstStyle/>
            <a:p>
              <a:pPr algn="r"/>
              <a:r>
                <a:rPr lang="en-US" sz="800" dirty="0" smtClean="0">
                  <a:solidFill>
                    <a:srgbClr val="000000"/>
                  </a:solidFill>
                  <a:cs typeface="Arial" panose="020B0604020202020204" pitchFamily="34" charset="0"/>
                </a:rPr>
                <a:t>1.0</a:t>
              </a:r>
              <a:endParaRPr lang="en-US" sz="800" dirty="0">
                <a:solidFill>
                  <a:srgbClr val="000000"/>
                </a:solidFill>
                <a:cs typeface="Arial" panose="020B0604020202020204" pitchFamily="34" charset="0"/>
              </a:endParaRPr>
            </a:p>
          </p:txBody>
        </p:sp>
        <p:sp>
          <p:nvSpPr>
            <p:cNvPr id="81" name="TextBox 80"/>
            <p:cNvSpPr txBox="1"/>
            <p:nvPr/>
          </p:nvSpPr>
          <p:spPr>
            <a:xfrm>
              <a:off x="1753668" y="2728566"/>
              <a:ext cx="328936" cy="215444"/>
            </a:xfrm>
            <a:prstGeom prst="rect">
              <a:avLst/>
            </a:prstGeom>
            <a:noFill/>
          </p:spPr>
          <p:txBody>
            <a:bodyPr wrap="none" rtlCol="0" anchor="ctr" anchorCtr="0">
              <a:spAutoFit/>
            </a:bodyPr>
            <a:lstStyle/>
            <a:p>
              <a:pPr algn="r"/>
              <a:r>
                <a:rPr lang="en-US" sz="800" dirty="0" smtClean="0">
                  <a:solidFill>
                    <a:srgbClr val="000000"/>
                  </a:solidFill>
                  <a:cs typeface="Arial" panose="020B0604020202020204" pitchFamily="34" charset="0"/>
                </a:rPr>
                <a:t>0.5</a:t>
              </a:r>
              <a:endParaRPr lang="en-US" sz="800" dirty="0">
                <a:solidFill>
                  <a:srgbClr val="000000"/>
                </a:solidFill>
                <a:cs typeface="Arial" panose="020B0604020202020204" pitchFamily="34" charset="0"/>
              </a:endParaRPr>
            </a:p>
          </p:txBody>
        </p:sp>
        <p:sp>
          <p:nvSpPr>
            <p:cNvPr id="82" name="TextBox 81"/>
            <p:cNvSpPr txBox="1"/>
            <p:nvPr/>
          </p:nvSpPr>
          <p:spPr>
            <a:xfrm>
              <a:off x="1753670" y="3137246"/>
              <a:ext cx="328936" cy="215444"/>
            </a:xfrm>
            <a:prstGeom prst="rect">
              <a:avLst/>
            </a:prstGeom>
            <a:noFill/>
          </p:spPr>
          <p:txBody>
            <a:bodyPr wrap="none" rtlCol="0" anchor="ctr" anchorCtr="0">
              <a:spAutoFit/>
            </a:bodyPr>
            <a:lstStyle/>
            <a:p>
              <a:pPr algn="r"/>
              <a:r>
                <a:rPr lang="en-US" sz="800" dirty="0" smtClean="0">
                  <a:solidFill>
                    <a:srgbClr val="000000"/>
                  </a:solidFill>
                  <a:cs typeface="Arial" panose="020B0604020202020204" pitchFamily="34" charset="0"/>
                </a:rPr>
                <a:t>0.0</a:t>
              </a:r>
              <a:endParaRPr lang="en-US" sz="800" dirty="0">
                <a:solidFill>
                  <a:srgbClr val="000000"/>
                </a:solidFill>
                <a:cs typeface="Arial" panose="020B0604020202020204" pitchFamily="34" charset="0"/>
              </a:endParaRPr>
            </a:p>
          </p:txBody>
        </p:sp>
        <p:sp>
          <p:nvSpPr>
            <p:cNvPr id="83" name="TextBox 82"/>
            <p:cNvSpPr txBox="1"/>
            <p:nvPr/>
          </p:nvSpPr>
          <p:spPr>
            <a:xfrm>
              <a:off x="1892476" y="3277372"/>
              <a:ext cx="338554" cy="215444"/>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10</a:t>
              </a:r>
              <a:r>
                <a:rPr lang="en-US" sz="800" baseline="30000" dirty="0" smtClean="0">
                  <a:solidFill>
                    <a:srgbClr val="000000"/>
                  </a:solidFill>
                  <a:cs typeface="Arial" panose="020B0604020202020204" pitchFamily="34" charset="0"/>
                </a:rPr>
                <a:t>0</a:t>
              </a:r>
              <a:endParaRPr lang="en-US" sz="800" baseline="30000" dirty="0">
                <a:solidFill>
                  <a:srgbClr val="000000"/>
                </a:solidFill>
                <a:cs typeface="Arial" panose="020B0604020202020204" pitchFamily="34" charset="0"/>
              </a:endParaRPr>
            </a:p>
          </p:txBody>
        </p:sp>
        <p:sp>
          <p:nvSpPr>
            <p:cNvPr id="84" name="TextBox 83"/>
            <p:cNvSpPr txBox="1"/>
            <p:nvPr/>
          </p:nvSpPr>
          <p:spPr>
            <a:xfrm>
              <a:off x="2359993" y="3277372"/>
              <a:ext cx="338554" cy="215444"/>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10</a:t>
              </a:r>
              <a:r>
                <a:rPr lang="en-US" sz="800" baseline="30000" dirty="0" smtClean="0">
                  <a:solidFill>
                    <a:srgbClr val="000000"/>
                  </a:solidFill>
                  <a:cs typeface="Arial" panose="020B0604020202020204" pitchFamily="34" charset="0"/>
                </a:rPr>
                <a:t>1</a:t>
              </a:r>
              <a:endParaRPr lang="en-US" sz="800" baseline="30000" dirty="0">
                <a:solidFill>
                  <a:srgbClr val="000000"/>
                </a:solidFill>
                <a:cs typeface="Arial" panose="020B0604020202020204" pitchFamily="34" charset="0"/>
              </a:endParaRPr>
            </a:p>
          </p:txBody>
        </p:sp>
        <p:sp>
          <p:nvSpPr>
            <p:cNvPr id="85" name="TextBox 84"/>
            <p:cNvSpPr txBox="1"/>
            <p:nvPr/>
          </p:nvSpPr>
          <p:spPr>
            <a:xfrm>
              <a:off x="2673073" y="3277372"/>
              <a:ext cx="184731" cy="215444"/>
            </a:xfrm>
            <a:prstGeom prst="rect">
              <a:avLst/>
            </a:prstGeom>
            <a:noFill/>
          </p:spPr>
          <p:txBody>
            <a:bodyPr wrap="none" rtlCol="0" anchor="t" anchorCtr="0">
              <a:spAutoFit/>
            </a:bodyPr>
            <a:lstStyle/>
            <a:p>
              <a:pPr algn="ctr"/>
              <a:endParaRPr lang="en-US" sz="800" dirty="0">
                <a:solidFill>
                  <a:srgbClr val="000000"/>
                </a:solidFill>
                <a:cs typeface="Arial" panose="020B0604020202020204" pitchFamily="34" charset="0"/>
              </a:endParaRPr>
            </a:p>
          </p:txBody>
        </p:sp>
        <p:sp>
          <p:nvSpPr>
            <p:cNvPr id="86" name="TextBox 85"/>
            <p:cNvSpPr txBox="1"/>
            <p:nvPr/>
          </p:nvSpPr>
          <p:spPr>
            <a:xfrm>
              <a:off x="2841148" y="3277372"/>
              <a:ext cx="338554" cy="215444"/>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10</a:t>
              </a:r>
              <a:r>
                <a:rPr lang="en-US" sz="800" baseline="30000" dirty="0" smtClean="0">
                  <a:solidFill>
                    <a:srgbClr val="000000"/>
                  </a:solidFill>
                  <a:cs typeface="Arial" panose="020B0604020202020204" pitchFamily="34" charset="0"/>
                </a:rPr>
                <a:t>2</a:t>
              </a:r>
              <a:endParaRPr lang="en-US" sz="800" baseline="30000" dirty="0">
                <a:solidFill>
                  <a:srgbClr val="000000"/>
                </a:solidFill>
                <a:cs typeface="Arial" panose="020B0604020202020204" pitchFamily="34" charset="0"/>
              </a:endParaRPr>
            </a:p>
          </p:txBody>
        </p:sp>
        <p:sp>
          <p:nvSpPr>
            <p:cNvPr id="87" name="TextBox 86"/>
            <p:cNvSpPr txBox="1"/>
            <p:nvPr/>
          </p:nvSpPr>
          <p:spPr>
            <a:xfrm>
              <a:off x="3304047" y="3277372"/>
              <a:ext cx="338554" cy="215444"/>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10</a:t>
              </a:r>
              <a:r>
                <a:rPr lang="en-US" sz="800" baseline="30000" dirty="0" smtClean="0">
                  <a:solidFill>
                    <a:srgbClr val="000000"/>
                  </a:solidFill>
                  <a:cs typeface="Arial" panose="020B0604020202020204" pitchFamily="34" charset="0"/>
                </a:rPr>
                <a:t>3</a:t>
              </a:r>
              <a:endParaRPr lang="en-US" sz="800" baseline="30000" dirty="0">
                <a:solidFill>
                  <a:srgbClr val="000000"/>
                </a:solidFill>
                <a:cs typeface="Arial" panose="020B0604020202020204" pitchFamily="34" charset="0"/>
              </a:endParaRPr>
            </a:p>
          </p:txBody>
        </p:sp>
        <p:sp>
          <p:nvSpPr>
            <p:cNvPr id="88" name="TextBox 87"/>
            <p:cNvSpPr txBox="1"/>
            <p:nvPr/>
          </p:nvSpPr>
          <p:spPr>
            <a:xfrm>
              <a:off x="3758228" y="3277372"/>
              <a:ext cx="338554" cy="215444"/>
            </a:xfrm>
            <a:prstGeom prst="rect">
              <a:avLst/>
            </a:prstGeom>
            <a:noFill/>
          </p:spPr>
          <p:txBody>
            <a:bodyPr wrap="none" rtlCol="0" anchor="t" anchorCtr="0">
              <a:spAutoFit/>
            </a:bodyPr>
            <a:lstStyle/>
            <a:p>
              <a:pPr algn="ctr"/>
              <a:r>
                <a:rPr lang="en-US" sz="800" dirty="0" smtClean="0">
                  <a:solidFill>
                    <a:srgbClr val="000000"/>
                  </a:solidFill>
                  <a:cs typeface="Arial" panose="020B0604020202020204" pitchFamily="34" charset="0"/>
                </a:rPr>
                <a:t>10</a:t>
              </a:r>
              <a:r>
                <a:rPr lang="en-US" sz="800" baseline="30000" dirty="0" smtClean="0">
                  <a:solidFill>
                    <a:srgbClr val="000000"/>
                  </a:solidFill>
                  <a:cs typeface="Arial" panose="020B0604020202020204" pitchFamily="34" charset="0"/>
                </a:rPr>
                <a:t>4</a:t>
              </a:r>
              <a:endParaRPr lang="en-US" sz="800" baseline="30000" dirty="0">
                <a:solidFill>
                  <a:srgbClr val="000000"/>
                </a:solidFill>
                <a:cs typeface="Arial" panose="020B0604020202020204" pitchFamily="34" charset="0"/>
              </a:endParaRPr>
            </a:p>
          </p:txBody>
        </p:sp>
        <p:grpSp>
          <p:nvGrpSpPr>
            <p:cNvPr id="89" name="Group 88"/>
            <p:cNvGrpSpPr/>
            <p:nvPr/>
          </p:nvGrpSpPr>
          <p:grpSpPr>
            <a:xfrm>
              <a:off x="2684023" y="3249848"/>
              <a:ext cx="292906" cy="36000"/>
              <a:chOff x="2210979" y="3249848"/>
              <a:chExt cx="292906" cy="36000"/>
            </a:xfrm>
          </p:grpSpPr>
          <p:sp>
            <p:nvSpPr>
              <p:cNvPr id="109" name="Line 19"/>
              <p:cNvSpPr>
                <a:spLocks noChangeShapeType="1"/>
              </p:cNvSpPr>
              <p:nvPr/>
            </p:nvSpPr>
            <p:spPr bwMode="auto">
              <a:xfrm>
                <a:off x="2210979" y="3249848"/>
                <a:ext cx="0" cy="36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10" name="Line 19"/>
              <p:cNvSpPr>
                <a:spLocks noChangeShapeType="1"/>
              </p:cNvSpPr>
              <p:nvPr/>
            </p:nvSpPr>
            <p:spPr bwMode="auto">
              <a:xfrm>
                <a:off x="2287179" y="3249848"/>
                <a:ext cx="0" cy="36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11" name="Line 19"/>
              <p:cNvSpPr>
                <a:spLocks noChangeShapeType="1"/>
              </p:cNvSpPr>
              <p:nvPr/>
            </p:nvSpPr>
            <p:spPr bwMode="auto">
              <a:xfrm>
                <a:off x="2351473" y="3249848"/>
                <a:ext cx="0" cy="36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12" name="Line 19"/>
              <p:cNvSpPr>
                <a:spLocks noChangeShapeType="1"/>
              </p:cNvSpPr>
              <p:nvPr/>
            </p:nvSpPr>
            <p:spPr bwMode="auto">
              <a:xfrm>
                <a:off x="2399100" y="3249848"/>
                <a:ext cx="0" cy="36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13" name="Line 19"/>
              <p:cNvSpPr>
                <a:spLocks noChangeShapeType="1"/>
              </p:cNvSpPr>
              <p:nvPr/>
            </p:nvSpPr>
            <p:spPr bwMode="auto">
              <a:xfrm>
                <a:off x="2437203" y="3249848"/>
                <a:ext cx="0" cy="36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14" name="Line 19"/>
              <p:cNvSpPr>
                <a:spLocks noChangeShapeType="1"/>
              </p:cNvSpPr>
              <p:nvPr/>
            </p:nvSpPr>
            <p:spPr bwMode="auto">
              <a:xfrm>
                <a:off x="2475306" y="3249848"/>
                <a:ext cx="0" cy="36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15" name="Line 19"/>
              <p:cNvSpPr>
                <a:spLocks noChangeShapeType="1"/>
              </p:cNvSpPr>
              <p:nvPr/>
            </p:nvSpPr>
            <p:spPr bwMode="auto">
              <a:xfrm>
                <a:off x="2503885" y="3249848"/>
                <a:ext cx="0" cy="36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grpSp>
        <p:grpSp>
          <p:nvGrpSpPr>
            <p:cNvPr id="90" name="Group 89"/>
            <p:cNvGrpSpPr/>
            <p:nvPr/>
          </p:nvGrpSpPr>
          <p:grpSpPr>
            <a:xfrm>
              <a:off x="3157067" y="3249848"/>
              <a:ext cx="292906" cy="36000"/>
              <a:chOff x="2210979" y="3249848"/>
              <a:chExt cx="292906" cy="36000"/>
            </a:xfrm>
          </p:grpSpPr>
          <p:sp>
            <p:nvSpPr>
              <p:cNvPr id="102" name="Line 19"/>
              <p:cNvSpPr>
                <a:spLocks noChangeShapeType="1"/>
              </p:cNvSpPr>
              <p:nvPr/>
            </p:nvSpPr>
            <p:spPr bwMode="auto">
              <a:xfrm>
                <a:off x="2210979" y="3249848"/>
                <a:ext cx="0" cy="36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03" name="Line 19"/>
              <p:cNvSpPr>
                <a:spLocks noChangeShapeType="1"/>
              </p:cNvSpPr>
              <p:nvPr/>
            </p:nvSpPr>
            <p:spPr bwMode="auto">
              <a:xfrm>
                <a:off x="2287179" y="3249848"/>
                <a:ext cx="0" cy="36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04" name="Line 19"/>
              <p:cNvSpPr>
                <a:spLocks noChangeShapeType="1"/>
              </p:cNvSpPr>
              <p:nvPr/>
            </p:nvSpPr>
            <p:spPr bwMode="auto">
              <a:xfrm>
                <a:off x="2351473" y="3249848"/>
                <a:ext cx="0" cy="36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05" name="Line 19"/>
              <p:cNvSpPr>
                <a:spLocks noChangeShapeType="1"/>
              </p:cNvSpPr>
              <p:nvPr/>
            </p:nvSpPr>
            <p:spPr bwMode="auto">
              <a:xfrm>
                <a:off x="2399100" y="3249848"/>
                <a:ext cx="0" cy="36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06" name="Line 19"/>
              <p:cNvSpPr>
                <a:spLocks noChangeShapeType="1"/>
              </p:cNvSpPr>
              <p:nvPr/>
            </p:nvSpPr>
            <p:spPr bwMode="auto">
              <a:xfrm>
                <a:off x="2437203" y="3249848"/>
                <a:ext cx="0" cy="36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07" name="Line 19"/>
              <p:cNvSpPr>
                <a:spLocks noChangeShapeType="1"/>
              </p:cNvSpPr>
              <p:nvPr/>
            </p:nvSpPr>
            <p:spPr bwMode="auto">
              <a:xfrm>
                <a:off x="2475306" y="3249848"/>
                <a:ext cx="0" cy="36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08" name="Line 19"/>
              <p:cNvSpPr>
                <a:spLocks noChangeShapeType="1"/>
              </p:cNvSpPr>
              <p:nvPr/>
            </p:nvSpPr>
            <p:spPr bwMode="auto">
              <a:xfrm>
                <a:off x="2503885" y="3249848"/>
                <a:ext cx="0" cy="36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grpSp>
        <p:grpSp>
          <p:nvGrpSpPr>
            <p:cNvPr id="91" name="Group 90"/>
            <p:cNvGrpSpPr/>
            <p:nvPr/>
          </p:nvGrpSpPr>
          <p:grpSpPr>
            <a:xfrm>
              <a:off x="3615825" y="3249848"/>
              <a:ext cx="292906" cy="36000"/>
              <a:chOff x="2210979" y="3249848"/>
              <a:chExt cx="292906" cy="36000"/>
            </a:xfrm>
          </p:grpSpPr>
          <p:sp>
            <p:nvSpPr>
              <p:cNvPr id="95" name="Line 19"/>
              <p:cNvSpPr>
                <a:spLocks noChangeShapeType="1"/>
              </p:cNvSpPr>
              <p:nvPr/>
            </p:nvSpPr>
            <p:spPr bwMode="auto">
              <a:xfrm>
                <a:off x="2210979" y="3249848"/>
                <a:ext cx="0" cy="36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96" name="Line 19"/>
              <p:cNvSpPr>
                <a:spLocks noChangeShapeType="1"/>
              </p:cNvSpPr>
              <p:nvPr/>
            </p:nvSpPr>
            <p:spPr bwMode="auto">
              <a:xfrm>
                <a:off x="2287179" y="3249848"/>
                <a:ext cx="0" cy="36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97" name="Line 19"/>
              <p:cNvSpPr>
                <a:spLocks noChangeShapeType="1"/>
              </p:cNvSpPr>
              <p:nvPr/>
            </p:nvSpPr>
            <p:spPr bwMode="auto">
              <a:xfrm>
                <a:off x="2351473" y="3249848"/>
                <a:ext cx="0" cy="36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98" name="Line 19"/>
              <p:cNvSpPr>
                <a:spLocks noChangeShapeType="1"/>
              </p:cNvSpPr>
              <p:nvPr/>
            </p:nvSpPr>
            <p:spPr bwMode="auto">
              <a:xfrm>
                <a:off x="2399100" y="3249848"/>
                <a:ext cx="0" cy="36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99" name="Line 19"/>
              <p:cNvSpPr>
                <a:spLocks noChangeShapeType="1"/>
              </p:cNvSpPr>
              <p:nvPr/>
            </p:nvSpPr>
            <p:spPr bwMode="auto">
              <a:xfrm>
                <a:off x="2437203" y="3249848"/>
                <a:ext cx="0" cy="36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00" name="Line 19"/>
              <p:cNvSpPr>
                <a:spLocks noChangeShapeType="1"/>
              </p:cNvSpPr>
              <p:nvPr/>
            </p:nvSpPr>
            <p:spPr bwMode="auto">
              <a:xfrm>
                <a:off x="2475306" y="3249848"/>
                <a:ext cx="0" cy="36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sp>
            <p:nvSpPr>
              <p:cNvPr id="101" name="Line 19"/>
              <p:cNvSpPr>
                <a:spLocks noChangeShapeType="1"/>
              </p:cNvSpPr>
              <p:nvPr/>
            </p:nvSpPr>
            <p:spPr bwMode="auto">
              <a:xfrm>
                <a:off x="2503885" y="3249848"/>
                <a:ext cx="0" cy="36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800" dirty="0">
                  <a:solidFill>
                    <a:srgbClr val="000000"/>
                  </a:solidFill>
                </a:endParaRPr>
              </a:p>
            </p:txBody>
          </p:sp>
        </p:grpSp>
        <p:sp>
          <p:nvSpPr>
            <p:cNvPr id="92" name="TextBox 91"/>
            <p:cNvSpPr txBox="1"/>
            <p:nvPr/>
          </p:nvSpPr>
          <p:spPr>
            <a:xfrm>
              <a:off x="2444500" y="1725371"/>
              <a:ext cx="949299" cy="307777"/>
            </a:xfrm>
            <a:prstGeom prst="rect">
              <a:avLst/>
            </a:prstGeom>
            <a:noFill/>
          </p:spPr>
          <p:txBody>
            <a:bodyPr wrap="none" rtlCol="0">
              <a:spAutoFit/>
            </a:bodyPr>
            <a:lstStyle/>
            <a:p>
              <a:r>
                <a:rPr lang="en-US" sz="1400" b="1" dirty="0" smtClean="0">
                  <a:solidFill>
                    <a:srgbClr val="000000"/>
                  </a:solidFill>
                </a:rPr>
                <a:t>Sunitinib</a:t>
              </a:r>
              <a:endParaRPr lang="en-US" sz="1400" b="1" dirty="0">
                <a:solidFill>
                  <a:srgbClr val="000000"/>
                </a:solidFill>
              </a:endParaRPr>
            </a:p>
          </p:txBody>
        </p:sp>
        <p:sp>
          <p:nvSpPr>
            <p:cNvPr id="93" name="TextBox 92"/>
            <p:cNvSpPr txBox="1"/>
            <p:nvPr/>
          </p:nvSpPr>
          <p:spPr>
            <a:xfrm>
              <a:off x="3112731" y="2322531"/>
              <a:ext cx="691215" cy="215444"/>
            </a:xfrm>
            <a:prstGeom prst="rect">
              <a:avLst/>
            </a:prstGeom>
            <a:noFill/>
          </p:spPr>
          <p:txBody>
            <a:bodyPr wrap="none" rtlCol="0">
              <a:spAutoFit/>
            </a:bodyPr>
            <a:lstStyle/>
            <a:p>
              <a:pPr algn="ctr"/>
              <a:r>
                <a:rPr lang="en-US" sz="800" dirty="0" smtClean="0"/>
                <a:t>HOM/HOM</a:t>
              </a:r>
              <a:endParaRPr lang="en-US" sz="800" dirty="0"/>
            </a:p>
          </p:txBody>
        </p:sp>
        <p:sp>
          <p:nvSpPr>
            <p:cNvPr id="94" name="TextBox 93"/>
            <p:cNvSpPr txBox="1"/>
            <p:nvPr/>
          </p:nvSpPr>
          <p:spPr>
            <a:xfrm>
              <a:off x="2166965" y="2831645"/>
              <a:ext cx="657552" cy="215444"/>
            </a:xfrm>
            <a:prstGeom prst="rect">
              <a:avLst/>
            </a:prstGeom>
            <a:noFill/>
          </p:spPr>
          <p:txBody>
            <a:bodyPr wrap="none" rtlCol="0">
              <a:spAutoFit/>
            </a:bodyPr>
            <a:lstStyle/>
            <a:p>
              <a:pPr algn="ctr"/>
              <a:r>
                <a:rPr lang="en-US" sz="800" dirty="0" smtClean="0"/>
                <a:t>HOM/HET</a:t>
              </a:r>
              <a:endParaRPr lang="en-US" sz="800" dirty="0"/>
            </a:p>
          </p:txBody>
        </p:sp>
      </p:grpSp>
      <p:graphicFrame>
        <p:nvGraphicFramePr>
          <p:cNvPr id="123" name="Table 122"/>
          <p:cNvGraphicFramePr>
            <a:graphicFrameLocks noGrp="1"/>
          </p:cNvGraphicFramePr>
          <p:nvPr>
            <p:extLst>
              <p:ext uri="{D42A27DB-BD31-4B8C-83A1-F6EECF244321}">
                <p14:modId xmlns:p14="http://schemas.microsoft.com/office/powerpoint/2010/main" val="1650149530"/>
              </p:ext>
            </p:extLst>
          </p:nvPr>
        </p:nvGraphicFramePr>
        <p:xfrm>
          <a:off x="2005066" y="4465611"/>
          <a:ext cx="1779497" cy="640080"/>
        </p:xfrm>
        <a:graphic>
          <a:graphicData uri="http://schemas.openxmlformats.org/drawingml/2006/table">
            <a:tbl>
              <a:tblPr firstRow="1" bandRow="1">
                <a:tableStyleId>{5C22544A-7EE6-4342-B048-85BDC9FD1C3A}</a:tableStyleId>
              </a:tblPr>
              <a:tblGrid>
                <a:gridCol w="1102604"/>
                <a:gridCol w="676893"/>
              </a:tblGrid>
              <a:tr h="198844">
                <a:tc>
                  <a:txBody>
                    <a:bodyPr/>
                    <a:lstStyle/>
                    <a:p>
                      <a:endParaRPr lang="en-GB" sz="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dirty="0" smtClean="0"/>
                        <a:t>IC50, </a:t>
                      </a:r>
                      <a:r>
                        <a:rPr lang="en-GB" sz="800" dirty="0" err="1" smtClean="0"/>
                        <a:t>nM</a:t>
                      </a:r>
                      <a:endParaRPr lang="en-GB" sz="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0">
                <a:tc>
                  <a:txBody>
                    <a:bodyPr/>
                    <a:lstStyle/>
                    <a:p>
                      <a:r>
                        <a:rPr lang="en-GB" sz="800" dirty="0" smtClean="0">
                          <a:solidFill>
                            <a:srgbClr val="000000"/>
                          </a:solidFill>
                        </a:rPr>
                        <a:t>GIST48 HOM//HET</a:t>
                      </a:r>
                      <a:endParaRPr lang="en-GB" sz="800" dirty="0">
                        <a:solidFill>
                          <a:srgbClr val="000000"/>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GB" sz="800" b="1" dirty="0" smtClean="0">
                          <a:solidFill>
                            <a:srgbClr val="000000"/>
                          </a:solidFill>
                        </a:rPr>
                        <a:t>80</a:t>
                      </a:r>
                      <a:endParaRPr lang="en-GB" sz="800" b="1" dirty="0">
                        <a:solidFill>
                          <a:srgbClr val="000000"/>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0">
                <a:tc>
                  <a:txBody>
                    <a:bodyPr/>
                    <a:lstStyle/>
                    <a:p>
                      <a:r>
                        <a:rPr lang="en-GB" sz="800" dirty="0" smtClean="0">
                          <a:solidFill>
                            <a:srgbClr val="000000"/>
                          </a:solidFill>
                        </a:rPr>
                        <a:t>GIST48</a:t>
                      </a:r>
                      <a:r>
                        <a:rPr lang="en-GB" sz="800" baseline="0" dirty="0" smtClean="0">
                          <a:solidFill>
                            <a:srgbClr val="000000"/>
                          </a:solidFill>
                        </a:rPr>
                        <a:t> HOM//HOM</a:t>
                      </a:r>
                      <a:endParaRPr lang="en-GB" sz="800" dirty="0">
                        <a:solidFill>
                          <a:srgbClr val="0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800" b="1" dirty="0" smtClean="0">
                          <a:solidFill>
                            <a:srgbClr val="000000"/>
                          </a:solidFill>
                        </a:rPr>
                        <a:t>1520</a:t>
                      </a:r>
                      <a:endParaRPr lang="en-GB" sz="800" b="1" dirty="0">
                        <a:solidFill>
                          <a:srgbClr val="0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124" name="Table 123"/>
          <p:cNvGraphicFramePr>
            <a:graphicFrameLocks noGrp="1"/>
          </p:cNvGraphicFramePr>
          <p:nvPr>
            <p:extLst>
              <p:ext uri="{D42A27DB-BD31-4B8C-83A1-F6EECF244321}">
                <p14:modId xmlns:p14="http://schemas.microsoft.com/office/powerpoint/2010/main" val="3371695141"/>
              </p:ext>
            </p:extLst>
          </p:nvPr>
        </p:nvGraphicFramePr>
        <p:xfrm>
          <a:off x="5431627" y="4465611"/>
          <a:ext cx="1779497" cy="640080"/>
        </p:xfrm>
        <a:graphic>
          <a:graphicData uri="http://schemas.openxmlformats.org/drawingml/2006/table">
            <a:tbl>
              <a:tblPr firstRow="1" bandRow="1">
                <a:tableStyleId>{5C22544A-7EE6-4342-B048-85BDC9FD1C3A}</a:tableStyleId>
              </a:tblPr>
              <a:tblGrid>
                <a:gridCol w="1102604"/>
                <a:gridCol w="676893"/>
              </a:tblGrid>
              <a:tr h="198844">
                <a:tc>
                  <a:txBody>
                    <a:bodyPr/>
                    <a:lstStyle/>
                    <a:p>
                      <a:endParaRPr lang="en-GB" sz="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dirty="0" smtClean="0"/>
                        <a:t>IC50, </a:t>
                      </a:r>
                      <a:r>
                        <a:rPr lang="en-GB" sz="800" dirty="0" err="1" smtClean="0"/>
                        <a:t>nM</a:t>
                      </a:r>
                      <a:endParaRPr lang="en-GB" sz="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0">
                <a:tc>
                  <a:txBody>
                    <a:bodyPr/>
                    <a:lstStyle/>
                    <a:p>
                      <a:r>
                        <a:rPr lang="en-GB" sz="800" dirty="0" smtClean="0">
                          <a:solidFill>
                            <a:srgbClr val="000000"/>
                          </a:solidFill>
                        </a:rPr>
                        <a:t>GIST48 HOM//HET</a:t>
                      </a:r>
                      <a:endParaRPr lang="en-GB" sz="800" dirty="0">
                        <a:solidFill>
                          <a:srgbClr val="000000"/>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GB" sz="800" b="1" dirty="0" smtClean="0">
                          <a:solidFill>
                            <a:srgbClr val="000000"/>
                          </a:solidFill>
                        </a:rPr>
                        <a:t>40</a:t>
                      </a:r>
                      <a:endParaRPr lang="en-GB" sz="800" b="1" dirty="0">
                        <a:solidFill>
                          <a:srgbClr val="000000"/>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0">
                <a:tc>
                  <a:txBody>
                    <a:bodyPr/>
                    <a:lstStyle/>
                    <a:p>
                      <a:r>
                        <a:rPr lang="en-GB" sz="800" dirty="0" smtClean="0">
                          <a:solidFill>
                            <a:srgbClr val="000000"/>
                          </a:solidFill>
                        </a:rPr>
                        <a:t>GIST48</a:t>
                      </a:r>
                      <a:r>
                        <a:rPr lang="en-GB" sz="800" baseline="0" dirty="0" smtClean="0">
                          <a:solidFill>
                            <a:srgbClr val="000000"/>
                          </a:solidFill>
                        </a:rPr>
                        <a:t> HOM//HOM</a:t>
                      </a:r>
                      <a:endParaRPr lang="en-GB" sz="800" dirty="0">
                        <a:solidFill>
                          <a:srgbClr val="0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800" b="1" dirty="0" smtClean="0">
                          <a:solidFill>
                            <a:srgbClr val="000000"/>
                          </a:solidFill>
                        </a:rPr>
                        <a:t>540</a:t>
                      </a:r>
                      <a:endParaRPr lang="en-GB" sz="800" b="1" dirty="0">
                        <a:solidFill>
                          <a:srgbClr val="0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25" name="Freeform 2"/>
          <p:cNvSpPr>
            <a:spLocks/>
          </p:cNvSpPr>
          <p:nvPr/>
        </p:nvSpPr>
        <p:spPr bwMode="auto">
          <a:xfrm>
            <a:off x="2039779" y="3339238"/>
            <a:ext cx="1549400" cy="463550"/>
          </a:xfrm>
          <a:custGeom>
            <a:avLst/>
            <a:gdLst>
              <a:gd name="T0" fmla="*/ 0 w 976"/>
              <a:gd name="T1" fmla="*/ 0 h 292"/>
              <a:gd name="T2" fmla="*/ 530 w 976"/>
              <a:gd name="T3" fmla="*/ 42 h 292"/>
              <a:gd name="T4" fmla="*/ 826 w 976"/>
              <a:gd name="T5" fmla="*/ 206 h 292"/>
              <a:gd name="T6" fmla="*/ 976 w 976"/>
              <a:gd name="T7" fmla="*/ 292 h 292"/>
            </a:gdLst>
            <a:ahLst/>
            <a:cxnLst>
              <a:cxn ang="0">
                <a:pos x="T0" y="T1"/>
              </a:cxn>
              <a:cxn ang="0">
                <a:pos x="T2" y="T3"/>
              </a:cxn>
              <a:cxn ang="0">
                <a:pos x="T4" y="T5"/>
              </a:cxn>
              <a:cxn ang="0">
                <a:pos x="T6" y="T7"/>
              </a:cxn>
            </a:cxnLst>
            <a:rect l="0" t="0" r="r" b="b"/>
            <a:pathLst>
              <a:path w="976" h="292">
                <a:moveTo>
                  <a:pt x="0" y="0"/>
                </a:moveTo>
                <a:cubicBezTo>
                  <a:pt x="88" y="7"/>
                  <a:pt x="392" y="8"/>
                  <a:pt x="530" y="42"/>
                </a:cubicBezTo>
                <a:cubicBezTo>
                  <a:pt x="669" y="75"/>
                  <a:pt x="752" y="164"/>
                  <a:pt x="826" y="206"/>
                </a:cubicBezTo>
                <a:cubicBezTo>
                  <a:pt x="900" y="248"/>
                  <a:pt x="945" y="274"/>
                  <a:pt x="976" y="292"/>
                </a:cubicBezTo>
              </a:path>
            </a:pathLst>
          </a:custGeom>
          <a:noFill/>
          <a:ln w="19050">
            <a:solidFill>
              <a:srgbClr val="23246D"/>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26" name="Freeform 3"/>
          <p:cNvSpPr>
            <a:spLocks/>
          </p:cNvSpPr>
          <p:nvPr/>
        </p:nvSpPr>
        <p:spPr bwMode="auto">
          <a:xfrm>
            <a:off x="2055654" y="3342413"/>
            <a:ext cx="1530350" cy="517525"/>
          </a:xfrm>
          <a:custGeom>
            <a:avLst/>
            <a:gdLst>
              <a:gd name="T0" fmla="*/ 964 w 964"/>
              <a:gd name="T1" fmla="*/ 326 h 326"/>
              <a:gd name="T2" fmla="*/ 518 w 964"/>
              <a:gd name="T3" fmla="*/ 258 h 326"/>
              <a:gd name="T4" fmla="*/ 200 w 964"/>
              <a:gd name="T5" fmla="*/ 78 h 326"/>
              <a:gd name="T6" fmla="*/ 0 w 964"/>
              <a:gd name="T7" fmla="*/ 0 h 326"/>
            </a:gdLst>
            <a:ahLst/>
            <a:cxnLst>
              <a:cxn ang="0">
                <a:pos x="T0" y="T1"/>
              </a:cxn>
              <a:cxn ang="0">
                <a:pos x="T2" y="T3"/>
              </a:cxn>
              <a:cxn ang="0">
                <a:pos x="T4" y="T5"/>
              </a:cxn>
              <a:cxn ang="0">
                <a:pos x="T6" y="T7"/>
              </a:cxn>
            </a:cxnLst>
            <a:rect l="0" t="0" r="r" b="b"/>
            <a:pathLst>
              <a:path w="964" h="326">
                <a:moveTo>
                  <a:pt x="964" y="326"/>
                </a:moveTo>
                <a:cubicBezTo>
                  <a:pt x="964" y="326"/>
                  <a:pt x="645" y="299"/>
                  <a:pt x="518" y="258"/>
                </a:cubicBezTo>
                <a:cubicBezTo>
                  <a:pt x="391" y="217"/>
                  <a:pt x="286" y="121"/>
                  <a:pt x="200" y="78"/>
                </a:cubicBezTo>
                <a:cubicBezTo>
                  <a:pt x="114" y="35"/>
                  <a:pt x="42" y="16"/>
                  <a:pt x="0" y="0"/>
                </a:cubicBezTo>
              </a:path>
            </a:pathLst>
          </a:custGeom>
          <a:noFill/>
          <a:ln w="19050">
            <a:solidFill>
              <a:srgbClr val="FF66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4"/>
          <p:cNvSpPr>
            <a:spLocks/>
          </p:cNvSpPr>
          <p:nvPr/>
        </p:nvSpPr>
        <p:spPr bwMode="auto">
          <a:xfrm>
            <a:off x="5317443" y="3326538"/>
            <a:ext cx="1517650" cy="619125"/>
          </a:xfrm>
          <a:custGeom>
            <a:avLst/>
            <a:gdLst>
              <a:gd name="T0" fmla="*/ 0 w 956"/>
              <a:gd name="T1" fmla="*/ 0 h 390"/>
              <a:gd name="T2" fmla="*/ 488 w 956"/>
              <a:gd name="T3" fmla="*/ 58 h 390"/>
              <a:gd name="T4" fmla="*/ 844 w 956"/>
              <a:gd name="T5" fmla="*/ 328 h 390"/>
              <a:gd name="T6" fmla="*/ 956 w 956"/>
              <a:gd name="T7" fmla="*/ 390 h 390"/>
            </a:gdLst>
            <a:ahLst/>
            <a:cxnLst>
              <a:cxn ang="0">
                <a:pos x="T0" y="T1"/>
              </a:cxn>
              <a:cxn ang="0">
                <a:pos x="T2" y="T3"/>
              </a:cxn>
              <a:cxn ang="0">
                <a:pos x="T4" y="T5"/>
              </a:cxn>
              <a:cxn ang="0">
                <a:pos x="T6" y="T7"/>
              </a:cxn>
            </a:cxnLst>
            <a:rect l="0" t="0" r="r" b="b"/>
            <a:pathLst>
              <a:path w="956" h="390">
                <a:moveTo>
                  <a:pt x="0" y="0"/>
                </a:moveTo>
                <a:cubicBezTo>
                  <a:pt x="0" y="0"/>
                  <a:pt x="347" y="3"/>
                  <a:pt x="488" y="58"/>
                </a:cubicBezTo>
                <a:cubicBezTo>
                  <a:pt x="629" y="113"/>
                  <a:pt x="766" y="273"/>
                  <a:pt x="844" y="328"/>
                </a:cubicBezTo>
                <a:cubicBezTo>
                  <a:pt x="922" y="383"/>
                  <a:pt x="933" y="377"/>
                  <a:pt x="956" y="390"/>
                </a:cubicBezTo>
              </a:path>
            </a:pathLst>
          </a:custGeom>
          <a:noFill/>
          <a:ln w="19050">
            <a:solidFill>
              <a:srgbClr val="23246D"/>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28" name="Oval 127"/>
          <p:cNvSpPr>
            <a:spLocks noChangeAspect="1"/>
          </p:cNvSpPr>
          <p:nvPr/>
        </p:nvSpPr>
        <p:spPr>
          <a:xfrm>
            <a:off x="2484692" y="3336543"/>
            <a:ext cx="51664" cy="51664"/>
          </a:xfrm>
          <a:prstGeom prst="ellipse">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Oval 128"/>
          <p:cNvSpPr>
            <a:spLocks noChangeAspect="1"/>
          </p:cNvSpPr>
          <p:nvPr/>
        </p:nvSpPr>
        <p:spPr>
          <a:xfrm>
            <a:off x="2820326" y="3388207"/>
            <a:ext cx="51664" cy="51664"/>
          </a:xfrm>
          <a:prstGeom prst="ellipse">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Oval 129"/>
          <p:cNvSpPr>
            <a:spLocks noChangeAspect="1"/>
          </p:cNvSpPr>
          <p:nvPr/>
        </p:nvSpPr>
        <p:spPr>
          <a:xfrm>
            <a:off x="2953558" y="3408838"/>
            <a:ext cx="51664" cy="51664"/>
          </a:xfrm>
          <a:prstGeom prst="ellipse">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3096801" y="3486020"/>
            <a:ext cx="51664" cy="51664"/>
          </a:xfrm>
          <a:prstGeom prst="ellipse">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p:cNvSpPr>
            <a:spLocks noChangeAspect="1"/>
          </p:cNvSpPr>
          <p:nvPr/>
        </p:nvSpPr>
        <p:spPr>
          <a:xfrm>
            <a:off x="3423521" y="3694752"/>
            <a:ext cx="51664" cy="51664"/>
          </a:xfrm>
          <a:prstGeom prst="ellipse">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132"/>
          <p:cNvSpPr/>
          <p:nvPr/>
        </p:nvSpPr>
        <p:spPr>
          <a:xfrm>
            <a:off x="3560804" y="3777588"/>
            <a:ext cx="50400" cy="50400"/>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p:cNvSpPr/>
          <p:nvPr/>
        </p:nvSpPr>
        <p:spPr>
          <a:xfrm>
            <a:off x="3280691" y="3635359"/>
            <a:ext cx="50400" cy="50400"/>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Rectangle 134"/>
          <p:cNvSpPr/>
          <p:nvPr/>
        </p:nvSpPr>
        <p:spPr>
          <a:xfrm>
            <a:off x="3280691" y="3575975"/>
            <a:ext cx="50400" cy="50400"/>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p:cNvSpPr/>
          <p:nvPr/>
        </p:nvSpPr>
        <p:spPr>
          <a:xfrm>
            <a:off x="2039779" y="3314038"/>
            <a:ext cx="50400" cy="50400"/>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ectangle 136"/>
          <p:cNvSpPr/>
          <p:nvPr/>
        </p:nvSpPr>
        <p:spPr>
          <a:xfrm rot="2700000">
            <a:off x="2346633" y="3329833"/>
            <a:ext cx="50400" cy="50400"/>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p:cNvSpPr/>
          <p:nvPr/>
        </p:nvSpPr>
        <p:spPr>
          <a:xfrm>
            <a:off x="2349139" y="3441238"/>
            <a:ext cx="50400" cy="504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ectangle 138"/>
          <p:cNvSpPr/>
          <p:nvPr/>
        </p:nvSpPr>
        <p:spPr>
          <a:xfrm>
            <a:off x="2498344" y="3534759"/>
            <a:ext cx="50400" cy="504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p:cNvSpPr/>
          <p:nvPr/>
        </p:nvSpPr>
        <p:spPr>
          <a:xfrm>
            <a:off x="2638025" y="3621137"/>
            <a:ext cx="50400" cy="504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p:cNvSpPr/>
          <p:nvPr/>
        </p:nvSpPr>
        <p:spPr>
          <a:xfrm>
            <a:off x="2813421" y="3707515"/>
            <a:ext cx="50400" cy="504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ectangle 141"/>
          <p:cNvSpPr/>
          <p:nvPr/>
        </p:nvSpPr>
        <p:spPr>
          <a:xfrm>
            <a:off x="2960245" y="3781988"/>
            <a:ext cx="50400" cy="504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Rectangle 142"/>
          <p:cNvSpPr/>
          <p:nvPr/>
        </p:nvSpPr>
        <p:spPr>
          <a:xfrm>
            <a:off x="2961828" y="3723125"/>
            <a:ext cx="50400" cy="504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Rectangle 143"/>
          <p:cNvSpPr/>
          <p:nvPr/>
        </p:nvSpPr>
        <p:spPr>
          <a:xfrm>
            <a:off x="3093603" y="3780368"/>
            <a:ext cx="50400" cy="504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Rectangle 144"/>
          <p:cNvSpPr/>
          <p:nvPr/>
        </p:nvSpPr>
        <p:spPr>
          <a:xfrm>
            <a:off x="3287550" y="3812411"/>
            <a:ext cx="50400" cy="504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Rectangle 145"/>
          <p:cNvSpPr/>
          <p:nvPr/>
        </p:nvSpPr>
        <p:spPr>
          <a:xfrm>
            <a:off x="3426002" y="3822482"/>
            <a:ext cx="50400" cy="504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Rectangle 146"/>
          <p:cNvSpPr/>
          <p:nvPr/>
        </p:nvSpPr>
        <p:spPr>
          <a:xfrm>
            <a:off x="3564454" y="3832553"/>
            <a:ext cx="50400" cy="504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p:cNvSpPr/>
          <p:nvPr/>
        </p:nvSpPr>
        <p:spPr>
          <a:xfrm>
            <a:off x="6663073" y="3837611"/>
            <a:ext cx="50400" cy="50400"/>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p:cNvSpPr/>
          <p:nvPr/>
        </p:nvSpPr>
        <p:spPr>
          <a:xfrm>
            <a:off x="6807471" y="3882072"/>
            <a:ext cx="50400" cy="504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Oval 149"/>
          <p:cNvSpPr>
            <a:spLocks noChangeAspect="1"/>
          </p:cNvSpPr>
          <p:nvPr/>
        </p:nvSpPr>
        <p:spPr>
          <a:xfrm>
            <a:off x="5603434" y="3317617"/>
            <a:ext cx="51664" cy="51664"/>
          </a:xfrm>
          <a:prstGeom prst="ellipse">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1" name="Group 150"/>
          <p:cNvGrpSpPr/>
          <p:nvPr/>
        </p:nvGrpSpPr>
        <p:grpSpPr>
          <a:xfrm>
            <a:off x="2637210" y="3331468"/>
            <a:ext cx="54000" cy="77370"/>
            <a:chOff x="2661181" y="2418777"/>
            <a:chExt cx="54000" cy="77370"/>
          </a:xfrm>
        </p:grpSpPr>
        <p:sp>
          <p:nvSpPr>
            <p:cNvPr id="152" name="Oval 151"/>
            <p:cNvSpPr>
              <a:spLocks noChangeAspect="1"/>
            </p:cNvSpPr>
            <p:nvPr/>
          </p:nvSpPr>
          <p:spPr>
            <a:xfrm>
              <a:off x="2662349" y="2434167"/>
              <a:ext cx="51664" cy="51664"/>
            </a:xfrm>
            <a:prstGeom prst="ellipse">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3" name="Straight Connector 152"/>
            <p:cNvCxnSpPr/>
            <p:nvPr/>
          </p:nvCxnSpPr>
          <p:spPr>
            <a:xfrm>
              <a:off x="2688181" y="2423852"/>
              <a:ext cx="0" cy="72295"/>
            </a:xfrm>
            <a:prstGeom prst="line">
              <a:avLst/>
            </a:prstGeom>
            <a:ln>
              <a:solidFill>
                <a:srgbClr val="23246D"/>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rot="5400000">
              <a:off x="2688181" y="2391777"/>
              <a:ext cx="0" cy="54000"/>
            </a:xfrm>
            <a:prstGeom prst="line">
              <a:avLst/>
            </a:prstGeom>
            <a:ln>
              <a:solidFill>
                <a:srgbClr val="23246D"/>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5400000">
              <a:off x="2688181" y="2469147"/>
              <a:ext cx="0" cy="54000"/>
            </a:xfrm>
            <a:prstGeom prst="line">
              <a:avLst/>
            </a:prstGeom>
            <a:ln>
              <a:solidFill>
                <a:srgbClr val="23246D"/>
              </a:solidFill>
            </a:ln>
          </p:spPr>
          <p:style>
            <a:lnRef idx="1">
              <a:schemeClr val="accent1"/>
            </a:lnRef>
            <a:fillRef idx="0">
              <a:schemeClr val="accent1"/>
            </a:fillRef>
            <a:effectRef idx="0">
              <a:schemeClr val="accent1"/>
            </a:effectRef>
            <a:fontRef idx="minor">
              <a:schemeClr val="tx1"/>
            </a:fontRef>
          </p:style>
        </p:cxnSp>
      </p:grpSp>
      <p:grpSp>
        <p:nvGrpSpPr>
          <p:cNvPr id="156" name="Group 155"/>
          <p:cNvGrpSpPr/>
          <p:nvPr/>
        </p:nvGrpSpPr>
        <p:grpSpPr>
          <a:xfrm>
            <a:off x="5745711" y="3319706"/>
            <a:ext cx="54000" cy="77370"/>
            <a:chOff x="2661181" y="2418777"/>
            <a:chExt cx="54000" cy="77370"/>
          </a:xfrm>
        </p:grpSpPr>
        <p:sp>
          <p:nvSpPr>
            <p:cNvPr id="157" name="Oval 156"/>
            <p:cNvSpPr>
              <a:spLocks noChangeAspect="1"/>
            </p:cNvSpPr>
            <p:nvPr/>
          </p:nvSpPr>
          <p:spPr>
            <a:xfrm>
              <a:off x="2662349" y="2434167"/>
              <a:ext cx="51664" cy="51664"/>
            </a:xfrm>
            <a:prstGeom prst="ellipse">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8" name="Straight Connector 157"/>
            <p:cNvCxnSpPr/>
            <p:nvPr/>
          </p:nvCxnSpPr>
          <p:spPr>
            <a:xfrm>
              <a:off x="2688181" y="2423852"/>
              <a:ext cx="0" cy="72295"/>
            </a:xfrm>
            <a:prstGeom prst="line">
              <a:avLst/>
            </a:prstGeom>
            <a:ln>
              <a:solidFill>
                <a:srgbClr val="23246D"/>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rot="5400000">
              <a:off x="2688181" y="2391777"/>
              <a:ext cx="0" cy="54000"/>
            </a:xfrm>
            <a:prstGeom prst="line">
              <a:avLst/>
            </a:prstGeom>
            <a:ln>
              <a:solidFill>
                <a:srgbClr val="23246D"/>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rot="5400000">
              <a:off x="2688181" y="2469147"/>
              <a:ext cx="0" cy="54000"/>
            </a:xfrm>
            <a:prstGeom prst="line">
              <a:avLst/>
            </a:prstGeom>
            <a:ln>
              <a:solidFill>
                <a:srgbClr val="23246D"/>
              </a:solidFill>
            </a:ln>
          </p:spPr>
          <p:style>
            <a:lnRef idx="1">
              <a:schemeClr val="accent1"/>
            </a:lnRef>
            <a:fillRef idx="0">
              <a:schemeClr val="accent1"/>
            </a:fillRef>
            <a:effectRef idx="0">
              <a:schemeClr val="accent1"/>
            </a:effectRef>
            <a:fontRef idx="minor">
              <a:schemeClr val="tx1"/>
            </a:fontRef>
          </p:style>
        </p:cxnSp>
      </p:grpSp>
      <p:sp>
        <p:nvSpPr>
          <p:cNvPr id="161" name="Oval 160"/>
          <p:cNvSpPr>
            <a:spLocks noChangeAspect="1"/>
          </p:cNvSpPr>
          <p:nvPr/>
        </p:nvSpPr>
        <p:spPr>
          <a:xfrm>
            <a:off x="5875800" y="3324781"/>
            <a:ext cx="51664" cy="51664"/>
          </a:xfrm>
          <a:prstGeom prst="ellipse">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Oval 161"/>
          <p:cNvSpPr>
            <a:spLocks noChangeAspect="1"/>
          </p:cNvSpPr>
          <p:nvPr/>
        </p:nvSpPr>
        <p:spPr>
          <a:xfrm>
            <a:off x="6344155" y="3583217"/>
            <a:ext cx="51664" cy="51664"/>
          </a:xfrm>
          <a:prstGeom prst="ellipse">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Oval 162"/>
          <p:cNvSpPr>
            <a:spLocks noChangeAspect="1"/>
          </p:cNvSpPr>
          <p:nvPr/>
        </p:nvSpPr>
        <p:spPr>
          <a:xfrm>
            <a:off x="6521656" y="3727968"/>
            <a:ext cx="51664" cy="51664"/>
          </a:xfrm>
          <a:prstGeom prst="ellipse">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p:cNvSpPr>
            <a:spLocks noChangeAspect="1"/>
          </p:cNvSpPr>
          <p:nvPr/>
        </p:nvSpPr>
        <p:spPr>
          <a:xfrm>
            <a:off x="6807602" y="3924091"/>
            <a:ext cx="51664" cy="51664"/>
          </a:xfrm>
          <a:prstGeom prst="ellipse">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5"/>
          <p:cNvSpPr>
            <a:spLocks/>
          </p:cNvSpPr>
          <p:nvPr/>
        </p:nvSpPr>
        <p:spPr bwMode="auto">
          <a:xfrm>
            <a:off x="5314268" y="3342413"/>
            <a:ext cx="1495425" cy="533400"/>
          </a:xfrm>
          <a:custGeom>
            <a:avLst/>
            <a:gdLst>
              <a:gd name="T0" fmla="*/ 942 w 942"/>
              <a:gd name="T1" fmla="*/ 336 h 336"/>
              <a:gd name="T2" fmla="*/ 416 w 942"/>
              <a:gd name="T3" fmla="*/ 252 h 336"/>
              <a:gd name="T4" fmla="*/ 74 w 942"/>
              <a:gd name="T5" fmla="*/ 70 h 336"/>
              <a:gd name="T6" fmla="*/ 0 w 942"/>
              <a:gd name="T7" fmla="*/ 0 h 336"/>
            </a:gdLst>
            <a:ahLst/>
            <a:cxnLst>
              <a:cxn ang="0">
                <a:pos x="T0" y="T1"/>
              </a:cxn>
              <a:cxn ang="0">
                <a:pos x="T2" y="T3"/>
              </a:cxn>
              <a:cxn ang="0">
                <a:pos x="T4" y="T5"/>
              </a:cxn>
              <a:cxn ang="0">
                <a:pos x="T6" y="T7"/>
              </a:cxn>
            </a:cxnLst>
            <a:rect l="0" t="0" r="r" b="b"/>
            <a:pathLst>
              <a:path w="942" h="336">
                <a:moveTo>
                  <a:pt x="942" y="336"/>
                </a:moveTo>
                <a:cubicBezTo>
                  <a:pt x="854" y="322"/>
                  <a:pt x="561" y="296"/>
                  <a:pt x="416" y="252"/>
                </a:cubicBezTo>
                <a:cubicBezTo>
                  <a:pt x="271" y="204"/>
                  <a:pt x="144" y="124"/>
                  <a:pt x="74" y="70"/>
                </a:cubicBezTo>
                <a:cubicBezTo>
                  <a:pt x="4" y="16"/>
                  <a:pt x="15" y="15"/>
                  <a:pt x="0" y="0"/>
                </a:cubicBezTo>
              </a:path>
            </a:pathLst>
          </a:custGeom>
          <a:noFill/>
          <a:ln w="19050">
            <a:solidFill>
              <a:srgbClr val="FF66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grpSp>
        <p:nvGrpSpPr>
          <p:cNvPr id="166" name="Group 165"/>
          <p:cNvGrpSpPr/>
          <p:nvPr/>
        </p:nvGrpSpPr>
        <p:grpSpPr>
          <a:xfrm>
            <a:off x="6055196" y="3383529"/>
            <a:ext cx="54000" cy="77370"/>
            <a:chOff x="2661181" y="2418777"/>
            <a:chExt cx="54000" cy="77370"/>
          </a:xfrm>
        </p:grpSpPr>
        <p:sp>
          <p:nvSpPr>
            <p:cNvPr id="167" name="Oval 166"/>
            <p:cNvSpPr>
              <a:spLocks noChangeAspect="1"/>
            </p:cNvSpPr>
            <p:nvPr/>
          </p:nvSpPr>
          <p:spPr>
            <a:xfrm>
              <a:off x="2662349" y="2434167"/>
              <a:ext cx="51664" cy="51664"/>
            </a:xfrm>
            <a:prstGeom prst="ellipse">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8" name="Straight Connector 167"/>
            <p:cNvCxnSpPr/>
            <p:nvPr/>
          </p:nvCxnSpPr>
          <p:spPr>
            <a:xfrm>
              <a:off x="2688181" y="2423852"/>
              <a:ext cx="0" cy="72295"/>
            </a:xfrm>
            <a:prstGeom prst="line">
              <a:avLst/>
            </a:prstGeom>
            <a:ln>
              <a:solidFill>
                <a:srgbClr val="23246D"/>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2688181" y="2391777"/>
              <a:ext cx="0" cy="54000"/>
            </a:xfrm>
            <a:prstGeom prst="line">
              <a:avLst/>
            </a:prstGeom>
            <a:ln>
              <a:solidFill>
                <a:srgbClr val="23246D"/>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rot="5400000">
              <a:off x="2688181" y="2469147"/>
              <a:ext cx="0" cy="54000"/>
            </a:xfrm>
            <a:prstGeom prst="line">
              <a:avLst/>
            </a:prstGeom>
            <a:ln>
              <a:solidFill>
                <a:srgbClr val="23246D"/>
              </a:solidFill>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p:nvGrpSpPr>
        <p:grpSpPr>
          <a:xfrm>
            <a:off x="6197351" y="3450046"/>
            <a:ext cx="54000" cy="77370"/>
            <a:chOff x="2661181" y="2418777"/>
            <a:chExt cx="54000" cy="77370"/>
          </a:xfrm>
        </p:grpSpPr>
        <p:sp>
          <p:nvSpPr>
            <p:cNvPr id="172" name="Oval 171"/>
            <p:cNvSpPr>
              <a:spLocks noChangeAspect="1"/>
            </p:cNvSpPr>
            <p:nvPr/>
          </p:nvSpPr>
          <p:spPr>
            <a:xfrm>
              <a:off x="2662349" y="2434167"/>
              <a:ext cx="51664" cy="51664"/>
            </a:xfrm>
            <a:prstGeom prst="ellipse">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3" name="Straight Connector 172"/>
            <p:cNvCxnSpPr/>
            <p:nvPr/>
          </p:nvCxnSpPr>
          <p:spPr>
            <a:xfrm>
              <a:off x="2688181" y="2423852"/>
              <a:ext cx="0" cy="72295"/>
            </a:xfrm>
            <a:prstGeom prst="line">
              <a:avLst/>
            </a:prstGeom>
            <a:ln>
              <a:solidFill>
                <a:srgbClr val="23246D"/>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rot="5400000">
              <a:off x="2688181" y="2391777"/>
              <a:ext cx="0" cy="54000"/>
            </a:xfrm>
            <a:prstGeom prst="line">
              <a:avLst/>
            </a:prstGeom>
            <a:ln>
              <a:solidFill>
                <a:srgbClr val="23246D"/>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5400000">
              <a:off x="2688181" y="2469147"/>
              <a:ext cx="0" cy="54000"/>
            </a:xfrm>
            <a:prstGeom prst="line">
              <a:avLst/>
            </a:prstGeom>
            <a:ln>
              <a:solidFill>
                <a:srgbClr val="23246D"/>
              </a:solidFill>
            </a:ln>
          </p:spPr>
          <p:style>
            <a:lnRef idx="1">
              <a:schemeClr val="accent1"/>
            </a:lnRef>
            <a:fillRef idx="0">
              <a:schemeClr val="accent1"/>
            </a:fillRef>
            <a:effectRef idx="0">
              <a:schemeClr val="accent1"/>
            </a:effectRef>
            <a:fontRef idx="minor">
              <a:schemeClr val="tx1"/>
            </a:fontRef>
          </p:style>
        </p:cxnSp>
      </p:grpSp>
      <p:sp>
        <p:nvSpPr>
          <p:cNvPr id="176" name="Rectangle 175"/>
          <p:cNvSpPr/>
          <p:nvPr/>
        </p:nvSpPr>
        <p:spPr>
          <a:xfrm>
            <a:off x="6522920" y="3796250"/>
            <a:ext cx="50400" cy="504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Rectangle 176"/>
          <p:cNvSpPr/>
          <p:nvPr/>
        </p:nvSpPr>
        <p:spPr>
          <a:xfrm>
            <a:off x="6353271" y="3774680"/>
            <a:ext cx="50400" cy="504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Rectangle 177"/>
          <p:cNvSpPr/>
          <p:nvPr/>
        </p:nvSpPr>
        <p:spPr>
          <a:xfrm>
            <a:off x="6214575" y="3776920"/>
            <a:ext cx="50400" cy="504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Rectangle 178"/>
          <p:cNvSpPr/>
          <p:nvPr/>
        </p:nvSpPr>
        <p:spPr>
          <a:xfrm>
            <a:off x="6083022" y="3752969"/>
            <a:ext cx="50400" cy="504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Rectangle 179"/>
          <p:cNvSpPr/>
          <p:nvPr/>
        </p:nvSpPr>
        <p:spPr>
          <a:xfrm>
            <a:off x="5899087" y="3693303"/>
            <a:ext cx="50400" cy="504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Rectangle 180"/>
          <p:cNvSpPr/>
          <p:nvPr/>
        </p:nvSpPr>
        <p:spPr>
          <a:xfrm>
            <a:off x="5762772" y="3640780"/>
            <a:ext cx="50400" cy="504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Rectangle 181"/>
          <p:cNvSpPr/>
          <p:nvPr/>
        </p:nvSpPr>
        <p:spPr>
          <a:xfrm>
            <a:off x="5626457" y="3581114"/>
            <a:ext cx="50400" cy="504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3252190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228600"/>
            <a:ext cx="7733581" cy="939801"/>
          </a:xfrm>
        </p:spPr>
        <p:txBody>
          <a:bodyPr/>
          <a:lstStyle/>
          <a:p>
            <a:r>
              <a:rPr lang="en-US" sz="1800" dirty="0" smtClean="0">
                <a:solidFill>
                  <a:schemeClr val="bg1"/>
                </a:solidFill>
              </a:rPr>
              <a:t>040: KIT mutation </a:t>
            </a:r>
            <a:r>
              <a:rPr lang="en-US" sz="1800" dirty="0" err="1" smtClean="0">
                <a:solidFill>
                  <a:schemeClr val="bg1"/>
                </a:solidFill>
              </a:rPr>
              <a:t>zygosity</a:t>
            </a:r>
            <a:r>
              <a:rPr lang="en-US" sz="1800" dirty="0" smtClean="0">
                <a:solidFill>
                  <a:schemeClr val="bg1"/>
                </a:solidFill>
              </a:rPr>
              <a:t> impacts TKI sensitivity in GIST</a:t>
            </a:r>
            <a:br>
              <a:rPr lang="en-US" sz="1800" dirty="0" smtClean="0">
                <a:solidFill>
                  <a:schemeClr val="bg1"/>
                </a:solidFill>
              </a:rPr>
            </a:br>
            <a:r>
              <a:rPr lang="en-US" sz="1800" dirty="0" smtClean="0">
                <a:solidFill>
                  <a:schemeClr val="bg1"/>
                </a:solidFill>
              </a:rPr>
              <a:t>– </a:t>
            </a:r>
            <a:r>
              <a:rPr lang="en-US" sz="1800" dirty="0" err="1" smtClean="0">
                <a:solidFill>
                  <a:schemeClr val="bg1"/>
                </a:solidFill>
              </a:rPr>
              <a:t>Dufresne</a:t>
            </a:r>
            <a:r>
              <a:rPr lang="en-US" sz="1800" dirty="0" smtClean="0">
                <a:solidFill>
                  <a:schemeClr val="bg1"/>
                </a:solidFill>
              </a:rPr>
              <a:t> A, et al</a:t>
            </a:r>
            <a:endParaRPr lang="en-US" sz="1800" dirty="0">
              <a:solidFill>
                <a:schemeClr val="bg1"/>
              </a:solidFill>
            </a:endParaRPr>
          </a:p>
        </p:txBody>
      </p:sp>
      <p:sp>
        <p:nvSpPr>
          <p:cNvPr id="5123" name="Rectangle 3"/>
          <p:cNvSpPr>
            <a:spLocks noGrp="1" noChangeArrowheads="1"/>
          </p:cNvSpPr>
          <p:nvPr>
            <p:ph type="body" idx="1"/>
          </p:nvPr>
        </p:nvSpPr>
        <p:spPr/>
        <p:txBody>
          <a:bodyPr/>
          <a:lstStyle/>
          <a:p>
            <a:pPr marL="0" indent="0">
              <a:buNone/>
            </a:pPr>
            <a:r>
              <a:rPr lang="en-US" b="1" dirty="0" smtClean="0">
                <a:solidFill>
                  <a:schemeClr val="bg1"/>
                </a:solidFill>
              </a:rPr>
              <a:t>KEY RESULTS (CONT.)</a:t>
            </a:r>
          </a:p>
          <a:p>
            <a:r>
              <a:rPr lang="en-US" dirty="0" smtClean="0"/>
              <a:t>GIST with homozygous primary and secondary mutations were more TKI-resistant than GIST with homozygous primary and heterozygous secondary mutations</a:t>
            </a:r>
          </a:p>
          <a:p>
            <a:pPr marL="0" indent="0">
              <a:spcBef>
                <a:spcPts val="18600"/>
              </a:spcBef>
              <a:buNone/>
            </a:pPr>
            <a:r>
              <a:rPr lang="en-US" b="1" dirty="0" smtClean="0">
                <a:solidFill>
                  <a:schemeClr val="bg1"/>
                </a:solidFill>
              </a:rPr>
              <a:t>CONCLUSION</a:t>
            </a:r>
          </a:p>
          <a:p>
            <a:r>
              <a:rPr lang="en-US" dirty="0" smtClean="0"/>
              <a:t>The level of TKI resistance is modulated by KIT secondary mutation </a:t>
            </a:r>
            <a:r>
              <a:rPr lang="en-US" dirty="0" err="1" smtClean="0"/>
              <a:t>zygosity</a:t>
            </a:r>
            <a:endParaRPr lang="en-US" dirty="0"/>
          </a:p>
        </p:txBody>
      </p:sp>
      <p:sp>
        <p:nvSpPr>
          <p:cNvPr id="6" name="Text Box 4"/>
          <p:cNvSpPr txBox="1">
            <a:spLocks noChangeArrowheads="1"/>
          </p:cNvSpPr>
          <p:nvPr/>
        </p:nvSpPr>
        <p:spPr bwMode="auto">
          <a:xfrm>
            <a:off x="2922785" y="6474897"/>
            <a:ext cx="600055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US" sz="1200" dirty="0" err="1" smtClean="0">
                <a:solidFill>
                  <a:srgbClr val="000000"/>
                </a:solidFill>
              </a:rPr>
              <a:t>Dufresne</a:t>
            </a:r>
            <a:r>
              <a:rPr lang="en-US" sz="1200" dirty="0" smtClean="0">
                <a:solidFill>
                  <a:srgbClr val="000000"/>
                </a:solidFill>
              </a:rPr>
              <a:t> A et al. CTOS 2017 Annual Meeting, November 8–11, Maui, Hawaii; Paper 040</a:t>
            </a:r>
            <a:endParaRPr lang="en-US" sz="1200" dirty="0">
              <a:solidFill>
                <a:srgbClr val="000000"/>
              </a:solidFill>
            </a:endParaRPr>
          </a:p>
        </p:txBody>
      </p:sp>
      <p:grpSp>
        <p:nvGrpSpPr>
          <p:cNvPr id="7" name="Group 6"/>
          <p:cNvGrpSpPr/>
          <p:nvPr/>
        </p:nvGrpSpPr>
        <p:grpSpPr>
          <a:xfrm>
            <a:off x="2441986" y="2348959"/>
            <a:ext cx="1909482" cy="1898968"/>
            <a:chOff x="4545106" y="1637608"/>
            <a:chExt cx="1909482" cy="1898968"/>
          </a:xfrm>
        </p:grpSpPr>
        <p:sp>
          <p:nvSpPr>
            <p:cNvPr id="8" name="Rounded Rectangle 7"/>
            <p:cNvSpPr/>
            <p:nvPr/>
          </p:nvSpPr>
          <p:spPr>
            <a:xfrm>
              <a:off x="4545106" y="1637608"/>
              <a:ext cx="1909482" cy="1898968"/>
            </a:xfrm>
            <a:prstGeom prst="roundRect">
              <a:avLst/>
            </a:prstGeom>
            <a:noFill/>
            <a:ln>
              <a:solidFill>
                <a:srgbClr val="2324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4545106" y="2054888"/>
              <a:ext cx="1909482" cy="0"/>
            </a:xfrm>
            <a:prstGeom prst="line">
              <a:avLst/>
            </a:prstGeom>
            <a:noFill/>
            <a:ln>
              <a:solidFill>
                <a:srgbClr val="23246D"/>
              </a:solidFill>
            </a:ln>
          </p:spPr>
          <p:style>
            <a:lnRef idx="2">
              <a:schemeClr val="accent1">
                <a:shade val="50000"/>
              </a:schemeClr>
            </a:lnRef>
            <a:fillRef idx="1">
              <a:schemeClr val="accent1"/>
            </a:fillRef>
            <a:effectRef idx="0">
              <a:schemeClr val="accent1"/>
            </a:effectRef>
            <a:fontRef idx="minor">
              <a:schemeClr val="lt1"/>
            </a:fontRef>
          </p:style>
        </p:cxnSp>
        <p:sp>
          <p:nvSpPr>
            <p:cNvPr id="10" name="TextBox 9"/>
            <p:cNvSpPr txBox="1"/>
            <p:nvPr/>
          </p:nvSpPr>
          <p:spPr>
            <a:xfrm>
              <a:off x="4624447" y="1716334"/>
              <a:ext cx="1750800" cy="338554"/>
            </a:xfrm>
            <a:prstGeom prst="rect">
              <a:avLst/>
            </a:prstGeom>
            <a:noFill/>
          </p:spPr>
          <p:txBody>
            <a:bodyPr wrap="none" rtlCol="0">
              <a:spAutoFit/>
            </a:bodyPr>
            <a:lstStyle/>
            <a:p>
              <a:pPr algn="ctr"/>
              <a:r>
                <a:rPr lang="en-US" sz="800" dirty="0" smtClean="0"/>
                <a:t>Homozygous primary mutation</a:t>
              </a:r>
            </a:p>
            <a:p>
              <a:pPr algn="ctr"/>
              <a:r>
                <a:rPr lang="en-US" sz="800" dirty="0" smtClean="0"/>
                <a:t>Heterozygous secondary mutation</a:t>
              </a:r>
              <a:endParaRPr lang="en-US" sz="800" dirty="0"/>
            </a:p>
          </p:txBody>
        </p:sp>
      </p:grpSp>
      <p:sp>
        <p:nvSpPr>
          <p:cNvPr id="11" name="TextBox 10"/>
          <p:cNvSpPr txBox="1"/>
          <p:nvPr/>
        </p:nvSpPr>
        <p:spPr>
          <a:xfrm>
            <a:off x="2500935" y="2866723"/>
            <a:ext cx="723275" cy="230832"/>
          </a:xfrm>
          <a:prstGeom prst="rect">
            <a:avLst/>
          </a:prstGeom>
          <a:noFill/>
        </p:spPr>
        <p:txBody>
          <a:bodyPr wrap="none" rtlCol="0">
            <a:spAutoFit/>
          </a:bodyPr>
          <a:lstStyle/>
          <a:p>
            <a:r>
              <a:rPr lang="en-US" sz="900" i="1" dirty="0" smtClean="0"/>
              <a:t>KIT</a:t>
            </a:r>
            <a:r>
              <a:rPr lang="en-US" sz="900" dirty="0" smtClean="0"/>
              <a:t> alleles</a:t>
            </a:r>
            <a:endParaRPr lang="en-US" sz="900" dirty="0"/>
          </a:p>
        </p:txBody>
      </p:sp>
      <p:sp>
        <p:nvSpPr>
          <p:cNvPr id="12" name="TextBox 11"/>
          <p:cNvSpPr txBox="1"/>
          <p:nvPr/>
        </p:nvSpPr>
        <p:spPr>
          <a:xfrm>
            <a:off x="3304892" y="2866723"/>
            <a:ext cx="915635" cy="230832"/>
          </a:xfrm>
          <a:prstGeom prst="rect">
            <a:avLst/>
          </a:prstGeom>
          <a:noFill/>
        </p:spPr>
        <p:txBody>
          <a:bodyPr wrap="none" rtlCol="0">
            <a:spAutoFit/>
          </a:bodyPr>
          <a:lstStyle/>
          <a:p>
            <a:r>
              <a:rPr lang="en-US" sz="900" dirty="0" err="1" smtClean="0"/>
              <a:t>Dimerized</a:t>
            </a:r>
            <a:r>
              <a:rPr lang="en-US" sz="900" i="1" dirty="0" smtClean="0"/>
              <a:t> KIT</a:t>
            </a:r>
            <a:endParaRPr lang="en-US" sz="900" dirty="0"/>
          </a:p>
        </p:txBody>
      </p:sp>
      <p:grpSp>
        <p:nvGrpSpPr>
          <p:cNvPr id="13" name="Group 12"/>
          <p:cNvGrpSpPr/>
          <p:nvPr/>
        </p:nvGrpSpPr>
        <p:grpSpPr>
          <a:xfrm>
            <a:off x="2714346" y="3161283"/>
            <a:ext cx="106821" cy="892994"/>
            <a:chOff x="4925042" y="2449932"/>
            <a:chExt cx="106821" cy="892994"/>
          </a:xfrm>
        </p:grpSpPr>
        <p:sp>
          <p:nvSpPr>
            <p:cNvPr id="14" name="Rounded Rectangle 13"/>
            <p:cNvSpPr/>
            <p:nvPr/>
          </p:nvSpPr>
          <p:spPr>
            <a:xfrm>
              <a:off x="4925042" y="2449932"/>
              <a:ext cx="106821" cy="255270"/>
            </a:xfrm>
            <a:prstGeom prst="roundRect">
              <a:avLst/>
            </a:prstGeom>
            <a:gradFill>
              <a:gsLst>
                <a:gs pos="0">
                  <a:schemeClr val="tx2">
                    <a:lumMod val="65000"/>
                  </a:schemeClr>
                </a:gs>
                <a:gs pos="50000">
                  <a:schemeClr val="tx2">
                    <a:lumMod val="95000"/>
                  </a:schemeClr>
                </a:gs>
                <a:gs pos="100000">
                  <a:schemeClr val="accent5">
                    <a:lumMod val="20000"/>
                    <a:lumOff val="80000"/>
                  </a:schemeClr>
                </a:gs>
              </a:gsLst>
              <a:lin ang="0" scaled="0"/>
            </a:gradFill>
            <a:ln>
              <a:noFill/>
            </a:ln>
            <a:scene3d>
              <a:camera prst="orthographicFront"/>
              <a:lightRig rig="threePt" dir="t"/>
            </a:scene3d>
            <a:sp3d extrusionH="101600">
              <a:bevelT w="31750" h="31750"/>
              <a:bevelB/>
              <a:extrusionClr>
                <a:schemeClr val="tx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a:off x="4925042" y="2705303"/>
              <a:ext cx="106821" cy="637623"/>
            </a:xfrm>
            <a:prstGeom prst="roundRect">
              <a:avLst/>
            </a:prstGeom>
            <a:gradFill>
              <a:gsLst>
                <a:gs pos="0">
                  <a:schemeClr val="tx2">
                    <a:lumMod val="65000"/>
                  </a:schemeClr>
                </a:gs>
                <a:gs pos="50000">
                  <a:schemeClr val="tx2">
                    <a:lumMod val="95000"/>
                  </a:schemeClr>
                </a:gs>
                <a:gs pos="100000">
                  <a:schemeClr val="accent5">
                    <a:lumMod val="20000"/>
                    <a:lumOff val="80000"/>
                  </a:schemeClr>
                </a:gs>
              </a:gsLst>
              <a:lin ang="0" scaled="0"/>
            </a:gradFill>
            <a:ln>
              <a:noFill/>
            </a:ln>
            <a:scene3d>
              <a:camera prst="orthographicFront"/>
              <a:lightRig rig="threePt" dir="t"/>
            </a:scene3d>
            <a:sp3d extrusionH="101600">
              <a:bevelT w="31750" h="31750"/>
              <a:bevelB/>
              <a:extrusionClr>
                <a:schemeClr val="tx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nvSpPr>
          <p:spPr>
            <a:xfrm>
              <a:off x="4925042" y="2769394"/>
              <a:ext cx="106821" cy="100012"/>
            </a:xfrm>
            <a:prstGeom prst="roundRect">
              <a:avLst/>
            </a:prstGeom>
            <a:solidFill>
              <a:srgbClr val="00B050"/>
            </a:solidFill>
            <a:ln>
              <a:noFill/>
            </a:ln>
            <a:effectLst/>
            <a:scene3d>
              <a:camera prst="orthographicFront"/>
              <a:lightRig rig="threePt" dir="t"/>
            </a:scene3d>
            <a:sp3d>
              <a:bevelT w="38100" h="38100"/>
              <a:bevelB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p:cNvGrpSpPr/>
          <p:nvPr/>
        </p:nvGrpSpPr>
        <p:grpSpPr>
          <a:xfrm>
            <a:off x="2888177" y="3161283"/>
            <a:ext cx="106821" cy="892994"/>
            <a:chOff x="4925042" y="2449932"/>
            <a:chExt cx="106821" cy="892994"/>
          </a:xfrm>
        </p:grpSpPr>
        <p:sp>
          <p:nvSpPr>
            <p:cNvPr id="18" name="Rounded Rectangle 17"/>
            <p:cNvSpPr/>
            <p:nvPr/>
          </p:nvSpPr>
          <p:spPr>
            <a:xfrm>
              <a:off x="4925042" y="2449932"/>
              <a:ext cx="106821" cy="255270"/>
            </a:xfrm>
            <a:prstGeom prst="roundRect">
              <a:avLst/>
            </a:prstGeom>
            <a:gradFill>
              <a:gsLst>
                <a:gs pos="0">
                  <a:schemeClr val="tx2">
                    <a:lumMod val="65000"/>
                  </a:schemeClr>
                </a:gs>
                <a:gs pos="50000">
                  <a:schemeClr val="tx2">
                    <a:lumMod val="95000"/>
                  </a:schemeClr>
                </a:gs>
                <a:gs pos="100000">
                  <a:schemeClr val="accent5">
                    <a:lumMod val="20000"/>
                    <a:lumOff val="80000"/>
                  </a:schemeClr>
                </a:gs>
              </a:gsLst>
              <a:lin ang="0" scaled="0"/>
            </a:gradFill>
            <a:ln>
              <a:noFill/>
            </a:ln>
            <a:scene3d>
              <a:camera prst="orthographicFront"/>
              <a:lightRig rig="threePt" dir="t"/>
            </a:scene3d>
            <a:sp3d extrusionH="101600">
              <a:bevelT w="31750" h="31750"/>
              <a:bevelB/>
              <a:extrusionClr>
                <a:schemeClr val="tx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a:off x="4925042" y="2705303"/>
              <a:ext cx="106821" cy="637623"/>
            </a:xfrm>
            <a:prstGeom prst="roundRect">
              <a:avLst/>
            </a:prstGeom>
            <a:gradFill>
              <a:gsLst>
                <a:gs pos="0">
                  <a:schemeClr val="tx2">
                    <a:lumMod val="65000"/>
                  </a:schemeClr>
                </a:gs>
                <a:gs pos="50000">
                  <a:schemeClr val="tx2">
                    <a:lumMod val="95000"/>
                  </a:schemeClr>
                </a:gs>
                <a:gs pos="100000">
                  <a:schemeClr val="accent5">
                    <a:lumMod val="20000"/>
                    <a:lumOff val="80000"/>
                  </a:schemeClr>
                </a:gs>
              </a:gsLst>
              <a:lin ang="0" scaled="0"/>
            </a:gradFill>
            <a:ln>
              <a:noFill/>
            </a:ln>
            <a:scene3d>
              <a:camera prst="orthographicFront"/>
              <a:lightRig rig="threePt" dir="t"/>
            </a:scene3d>
            <a:sp3d extrusionH="101600">
              <a:bevelT w="31750" h="31750"/>
              <a:bevelB/>
              <a:extrusionClr>
                <a:schemeClr val="tx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a:off x="4925042" y="2769394"/>
              <a:ext cx="106821" cy="100012"/>
            </a:xfrm>
            <a:prstGeom prst="roundRect">
              <a:avLst/>
            </a:prstGeom>
            <a:solidFill>
              <a:srgbClr val="00B050"/>
            </a:solidFill>
            <a:ln>
              <a:noFill/>
            </a:ln>
            <a:effectLst/>
            <a:scene3d>
              <a:camera prst="orthographicFront"/>
              <a:lightRig rig="threePt" dir="t"/>
            </a:scene3d>
            <a:sp3d>
              <a:bevelT w="38100" h="38100"/>
              <a:bevelB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4925042" y="2908949"/>
              <a:ext cx="106821" cy="100012"/>
            </a:xfrm>
            <a:prstGeom prst="roundRect">
              <a:avLst/>
            </a:prstGeom>
            <a:solidFill>
              <a:srgbClr val="FF6600"/>
            </a:solidFill>
            <a:ln>
              <a:noFill/>
            </a:ln>
            <a:effectLst/>
            <a:scene3d>
              <a:camera prst="orthographicFront"/>
              <a:lightRig rig="threePt" dir="t"/>
            </a:scene3d>
            <a:sp3d>
              <a:bevelT w="38100" h="38100"/>
              <a:bevelB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p:cNvSpPr txBox="1"/>
          <p:nvPr/>
        </p:nvSpPr>
        <p:spPr>
          <a:xfrm>
            <a:off x="2743345" y="4298482"/>
            <a:ext cx="1306768" cy="230832"/>
          </a:xfrm>
          <a:prstGeom prst="rect">
            <a:avLst/>
          </a:prstGeom>
          <a:noFill/>
        </p:spPr>
        <p:txBody>
          <a:bodyPr wrap="none" rtlCol="0">
            <a:spAutoFit/>
          </a:bodyPr>
          <a:lstStyle/>
          <a:p>
            <a:pPr algn="ctr"/>
            <a:r>
              <a:rPr lang="en-US" sz="900" b="1" dirty="0" smtClean="0"/>
              <a:t>Low resistance level</a:t>
            </a:r>
            <a:endParaRPr lang="en-US" sz="900" b="1" dirty="0"/>
          </a:p>
        </p:txBody>
      </p:sp>
      <p:sp>
        <p:nvSpPr>
          <p:cNvPr id="23" name="TextBox 22"/>
          <p:cNvSpPr txBox="1"/>
          <p:nvPr/>
        </p:nvSpPr>
        <p:spPr>
          <a:xfrm>
            <a:off x="4795377" y="2866723"/>
            <a:ext cx="723275" cy="230832"/>
          </a:xfrm>
          <a:prstGeom prst="rect">
            <a:avLst/>
          </a:prstGeom>
          <a:noFill/>
        </p:spPr>
        <p:txBody>
          <a:bodyPr wrap="none" rtlCol="0">
            <a:spAutoFit/>
          </a:bodyPr>
          <a:lstStyle/>
          <a:p>
            <a:r>
              <a:rPr lang="en-US" sz="900" i="1" dirty="0" smtClean="0"/>
              <a:t>KIT</a:t>
            </a:r>
            <a:r>
              <a:rPr lang="en-US" sz="900" dirty="0" smtClean="0"/>
              <a:t> alleles</a:t>
            </a:r>
            <a:endParaRPr lang="en-US" sz="900" dirty="0"/>
          </a:p>
        </p:txBody>
      </p:sp>
      <p:sp>
        <p:nvSpPr>
          <p:cNvPr id="24" name="TextBox 23"/>
          <p:cNvSpPr txBox="1"/>
          <p:nvPr/>
        </p:nvSpPr>
        <p:spPr>
          <a:xfrm>
            <a:off x="5518652" y="2866723"/>
            <a:ext cx="915635" cy="230832"/>
          </a:xfrm>
          <a:prstGeom prst="rect">
            <a:avLst/>
          </a:prstGeom>
          <a:noFill/>
        </p:spPr>
        <p:txBody>
          <a:bodyPr wrap="none" rtlCol="0">
            <a:spAutoFit/>
          </a:bodyPr>
          <a:lstStyle/>
          <a:p>
            <a:r>
              <a:rPr lang="en-US" sz="900" dirty="0" err="1" smtClean="0"/>
              <a:t>Dimerized</a:t>
            </a:r>
            <a:r>
              <a:rPr lang="en-US" sz="900" i="1" dirty="0" smtClean="0"/>
              <a:t> KIT</a:t>
            </a:r>
            <a:endParaRPr lang="en-US" sz="900" dirty="0"/>
          </a:p>
        </p:txBody>
      </p:sp>
      <p:grpSp>
        <p:nvGrpSpPr>
          <p:cNvPr id="25" name="Group 24"/>
          <p:cNvGrpSpPr/>
          <p:nvPr/>
        </p:nvGrpSpPr>
        <p:grpSpPr>
          <a:xfrm>
            <a:off x="5826418" y="3126386"/>
            <a:ext cx="152492" cy="927891"/>
            <a:chOff x="8261313" y="2415035"/>
            <a:chExt cx="152492" cy="927891"/>
          </a:xfrm>
        </p:grpSpPr>
        <p:grpSp>
          <p:nvGrpSpPr>
            <p:cNvPr id="26" name="Group 25"/>
            <p:cNvGrpSpPr/>
            <p:nvPr/>
          </p:nvGrpSpPr>
          <p:grpSpPr>
            <a:xfrm>
              <a:off x="8261313" y="2415035"/>
              <a:ext cx="151126" cy="927891"/>
              <a:chOff x="5424591" y="2427822"/>
              <a:chExt cx="126923" cy="927891"/>
            </a:xfrm>
          </p:grpSpPr>
          <p:sp>
            <p:nvSpPr>
              <p:cNvPr id="29" name="Rectangle 6"/>
              <p:cNvSpPr>
                <a:spLocks noChangeArrowheads="1"/>
              </p:cNvSpPr>
              <p:nvPr/>
            </p:nvSpPr>
            <p:spPr bwMode="auto">
              <a:xfrm>
                <a:off x="5509199" y="2626358"/>
                <a:ext cx="42293" cy="714727"/>
              </a:xfrm>
              <a:prstGeom prst="rect">
                <a:avLst/>
              </a:prstGeom>
              <a:gradFill>
                <a:gsLst>
                  <a:gs pos="0">
                    <a:schemeClr val="tx2">
                      <a:lumMod val="50000"/>
                    </a:schemeClr>
                  </a:gs>
                  <a:gs pos="50000">
                    <a:schemeClr val="tx2">
                      <a:lumMod val="95000"/>
                    </a:schemeClr>
                  </a:gs>
                  <a:gs pos="100000">
                    <a:schemeClr val="tx2">
                      <a:lumMod val="95000"/>
                    </a:schemeClr>
                  </a:gs>
                </a:gsLst>
                <a:lin ang="0" scaled="0"/>
              </a:gradFill>
              <a:ln w="0">
                <a:noFill/>
                <a:miter lim="800000"/>
                <a:headEnd/>
                <a:tailEnd/>
              </a:ln>
              <a:scene3d>
                <a:camera prst="orthographicFront"/>
                <a:lightRig rig="threePt" dir="t"/>
              </a:scene3d>
              <a:sp3d>
                <a:bevelT w="19050" h="19050"/>
                <a:bevelB w="12700" h="12700"/>
                <a:extrusionClr>
                  <a:schemeClr val="bg1"/>
                </a:extrusionClr>
                <a:contourClr>
                  <a:schemeClr val="bg2"/>
                </a:contourClr>
              </a:sp3d>
            </p:spPr>
            <p:txBody>
              <a:bodyPr vert="horz" wrap="square" lIns="91440" tIns="45720" rIns="91440" bIns="45720" numCol="1" anchor="t" anchorCtr="0" compatLnSpc="1">
                <a:prstTxWarp prst="textNoShape">
                  <a:avLst/>
                </a:prstTxWarp>
              </a:bodyPr>
              <a:lstStyle/>
              <a:p>
                <a:endParaRPr lang="en-US" dirty="0"/>
              </a:p>
            </p:txBody>
          </p:sp>
          <p:sp>
            <p:nvSpPr>
              <p:cNvPr id="30" name="Freeform 5"/>
              <p:cNvSpPr>
                <a:spLocks/>
              </p:cNvSpPr>
              <p:nvPr/>
            </p:nvSpPr>
            <p:spPr bwMode="auto">
              <a:xfrm>
                <a:off x="5424591" y="2427822"/>
                <a:ext cx="126879" cy="213164"/>
              </a:xfrm>
              <a:custGeom>
                <a:avLst/>
                <a:gdLst>
                  <a:gd name="T0" fmla="*/ 9 w 9"/>
                  <a:gd name="T1" fmla="*/ 16 h 17"/>
                  <a:gd name="T2" fmla="*/ 8 w 9"/>
                  <a:gd name="T3" fmla="*/ 16 h 17"/>
                  <a:gd name="T4" fmla="*/ 2 w 9"/>
                  <a:gd name="T5" fmla="*/ 9 h 17"/>
                  <a:gd name="T6" fmla="*/ 8 w 9"/>
                  <a:gd name="T7" fmla="*/ 2 h 17"/>
                  <a:gd name="T8" fmla="*/ 8 w 9"/>
                  <a:gd name="T9" fmla="*/ 0 h 17"/>
                  <a:gd name="T10" fmla="*/ 0 w 9"/>
                  <a:gd name="T11" fmla="*/ 9 h 17"/>
                  <a:gd name="T12" fmla="*/ 8 w 9"/>
                  <a:gd name="T13" fmla="*/ 17 h 17"/>
                  <a:gd name="T14" fmla="*/ 9 w 9"/>
                  <a:gd name="T15" fmla="*/ 17 h 17"/>
                  <a:gd name="T16" fmla="*/ 9 w 9"/>
                  <a:gd name="T1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7">
                    <a:moveTo>
                      <a:pt x="9" y="16"/>
                    </a:moveTo>
                    <a:cubicBezTo>
                      <a:pt x="8" y="16"/>
                      <a:pt x="8" y="16"/>
                      <a:pt x="8" y="16"/>
                    </a:cubicBezTo>
                    <a:cubicBezTo>
                      <a:pt x="5" y="16"/>
                      <a:pt x="2" y="12"/>
                      <a:pt x="2" y="9"/>
                    </a:cubicBezTo>
                    <a:cubicBezTo>
                      <a:pt x="2" y="5"/>
                      <a:pt x="5" y="2"/>
                      <a:pt x="8" y="2"/>
                    </a:cubicBezTo>
                    <a:lnTo>
                      <a:pt x="8" y="0"/>
                    </a:lnTo>
                    <a:cubicBezTo>
                      <a:pt x="4" y="0"/>
                      <a:pt x="0" y="4"/>
                      <a:pt x="0" y="9"/>
                    </a:cubicBezTo>
                    <a:cubicBezTo>
                      <a:pt x="0" y="13"/>
                      <a:pt x="4" y="17"/>
                      <a:pt x="8" y="17"/>
                    </a:cubicBezTo>
                    <a:cubicBezTo>
                      <a:pt x="8" y="17"/>
                      <a:pt x="8" y="17"/>
                      <a:pt x="9" y="17"/>
                    </a:cubicBezTo>
                    <a:lnTo>
                      <a:pt x="9" y="16"/>
                    </a:lnTo>
                    <a:close/>
                  </a:path>
                </a:pathLst>
              </a:custGeom>
              <a:gradFill>
                <a:gsLst>
                  <a:gs pos="0">
                    <a:schemeClr val="tx2">
                      <a:lumMod val="50000"/>
                    </a:schemeClr>
                  </a:gs>
                  <a:gs pos="50000">
                    <a:schemeClr val="tx2">
                      <a:lumMod val="95000"/>
                    </a:schemeClr>
                  </a:gs>
                  <a:gs pos="100000">
                    <a:schemeClr val="tx2">
                      <a:lumMod val="95000"/>
                    </a:schemeClr>
                  </a:gs>
                </a:gsLst>
                <a:lin ang="0" scaled="0"/>
              </a:gradFill>
              <a:ln w="0">
                <a:noFill/>
                <a:prstDash val="solid"/>
                <a:round/>
                <a:headEnd/>
                <a:tailEnd/>
              </a:ln>
              <a:scene3d>
                <a:camera prst="orthographicFront"/>
                <a:lightRig rig="threePt" dir="t"/>
              </a:scene3d>
              <a:sp3d>
                <a:bevelT w="19050" h="19050"/>
                <a:bevelB w="12700" h="12700"/>
                <a:extrusionClr>
                  <a:schemeClr val="bg1"/>
                </a:extrusionClr>
                <a:contourClr>
                  <a:schemeClr val="bg2"/>
                </a:contourClr>
              </a:sp3d>
            </p:spPr>
            <p:txBody>
              <a:bodyPr vert="horz" wrap="square" lIns="91440" tIns="45720" rIns="91440" bIns="45720" numCol="1" anchor="t" anchorCtr="0" compatLnSpc="1">
                <a:prstTxWarp prst="textNoShape">
                  <a:avLst/>
                </a:prstTxWarp>
              </a:bodyPr>
              <a:lstStyle/>
              <a:p>
                <a:endParaRPr lang="en-US" dirty="0"/>
              </a:p>
            </p:txBody>
          </p:sp>
          <p:sp>
            <p:nvSpPr>
              <p:cNvPr id="31" name="Oval 7"/>
              <p:cNvSpPr>
                <a:spLocks noChangeArrowheads="1"/>
              </p:cNvSpPr>
              <p:nvPr/>
            </p:nvSpPr>
            <p:spPr bwMode="auto">
              <a:xfrm>
                <a:off x="5509221" y="3318096"/>
                <a:ext cx="42293" cy="37617"/>
              </a:xfrm>
              <a:prstGeom prst="ellipse">
                <a:avLst/>
              </a:prstGeom>
              <a:gradFill>
                <a:gsLst>
                  <a:gs pos="0">
                    <a:schemeClr val="tx2">
                      <a:lumMod val="50000"/>
                    </a:schemeClr>
                  </a:gs>
                  <a:gs pos="50000">
                    <a:schemeClr val="tx2">
                      <a:lumMod val="95000"/>
                    </a:schemeClr>
                  </a:gs>
                  <a:gs pos="100000">
                    <a:schemeClr val="tx2">
                      <a:lumMod val="95000"/>
                    </a:schemeClr>
                  </a:gs>
                </a:gsLst>
                <a:lin ang="5400000" scaled="0"/>
              </a:gradFill>
              <a:ln w="0">
                <a:noFill/>
                <a:round/>
                <a:headEnd/>
                <a:tailEnd/>
              </a:ln>
              <a:scene3d>
                <a:camera prst="orthographicFront"/>
                <a:lightRig rig="threePt" dir="t"/>
              </a:scene3d>
              <a:sp3d>
                <a:bevelT w="19050" h="19050"/>
                <a:bevelB w="12700" h="12700"/>
                <a:extrusionClr>
                  <a:schemeClr val="bg1"/>
                </a:extrusionClr>
                <a:contourClr>
                  <a:schemeClr val="bg2"/>
                </a:contourClr>
              </a:sp3d>
            </p:spPr>
            <p:txBody>
              <a:bodyPr vert="horz" wrap="square" lIns="91440" tIns="45720" rIns="91440" bIns="45720" numCol="1" anchor="t" anchorCtr="0" compatLnSpc="1">
                <a:prstTxWarp prst="textNoShape">
                  <a:avLst/>
                </a:prstTxWarp>
              </a:bodyPr>
              <a:lstStyle/>
              <a:p>
                <a:endParaRPr lang="en-US" dirty="0"/>
              </a:p>
            </p:txBody>
          </p:sp>
        </p:grpSp>
        <p:sp>
          <p:nvSpPr>
            <p:cNvPr id="27" name="Rounded Rectangle 26"/>
            <p:cNvSpPr/>
            <p:nvPr/>
          </p:nvSpPr>
          <p:spPr>
            <a:xfrm>
              <a:off x="8363405" y="2769393"/>
              <a:ext cx="50400" cy="100012"/>
            </a:xfrm>
            <a:prstGeom prst="roundRect">
              <a:avLst/>
            </a:prstGeom>
            <a:solidFill>
              <a:srgbClr val="00B050"/>
            </a:solidFill>
            <a:ln>
              <a:noFill/>
            </a:ln>
            <a:effectLst/>
            <a:scene3d>
              <a:camera prst="orthographicFront"/>
              <a:lightRig rig="threePt" dir="t"/>
            </a:scene3d>
            <a:sp3d>
              <a:bevelT w="38100" h="38100"/>
              <a:bevelB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ounded Rectangle 27"/>
            <p:cNvSpPr/>
            <p:nvPr/>
          </p:nvSpPr>
          <p:spPr>
            <a:xfrm>
              <a:off x="8363405" y="2908804"/>
              <a:ext cx="50400" cy="100012"/>
            </a:xfrm>
            <a:prstGeom prst="roundRect">
              <a:avLst/>
            </a:prstGeom>
            <a:solidFill>
              <a:srgbClr val="FF6600"/>
            </a:solidFill>
            <a:ln>
              <a:noFill/>
            </a:ln>
            <a:effectLst/>
            <a:scene3d>
              <a:camera prst="orthographicFront"/>
              <a:lightRig rig="threePt" dir="t"/>
            </a:scene3d>
            <a:sp3d>
              <a:bevelT w="38100" h="38100"/>
              <a:bevelB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Rounded Rectangle 31"/>
          <p:cNvSpPr/>
          <p:nvPr/>
        </p:nvSpPr>
        <p:spPr>
          <a:xfrm>
            <a:off x="5022235" y="3161283"/>
            <a:ext cx="106821" cy="255270"/>
          </a:xfrm>
          <a:prstGeom prst="roundRect">
            <a:avLst/>
          </a:prstGeom>
          <a:gradFill>
            <a:gsLst>
              <a:gs pos="0">
                <a:schemeClr val="tx2">
                  <a:lumMod val="65000"/>
                </a:schemeClr>
              </a:gs>
              <a:gs pos="50000">
                <a:schemeClr val="tx2">
                  <a:lumMod val="95000"/>
                </a:schemeClr>
              </a:gs>
              <a:gs pos="100000">
                <a:schemeClr val="accent5">
                  <a:lumMod val="20000"/>
                  <a:lumOff val="80000"/>
                </a:schemeClr>
              </a:gs>
            </a:gsLst>
            <a:lin ang="0" scaled="0"/>
          </a:gradFill>
          <a:ln>
            <a:noFill/>
          </a:ln>
          <a:scene3d>
            <a:camera prst="orthographicFront"/>
            <a:lightRig rig="threePt" dir="t"/>
          </a:scene3d>
          <a:sp3d extrusionH="101600">
            <a:bevelT w="31750" h="31750"/>
            <a:bevelB/>
            <a:extrusionClr>
              <a:schemeClr val="tx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ounded Rectangle 32"/>
          <p:cNvSpPr/>
          <p:nvPr/>
        </p:nvSpPr>
        <p:spPr>
          <a:xfrm>
            <a:off x="5022235" y="3416654"/>
            <a:ext cx="106821" cy="637623"/>
          </a:xfrm>
          <a:prstGeom prst="roundRect">
            <a:avLst/>
          </a:prstGeom>
          <a:gradFill>
            <a:gsLst>
              <a:gs pos="0">
                <a:schemeClr val="tx2">
                  <a:lumMod val="65000"/>
                </a:schemeClr>
              </a:gs>
              <a:gs pos="50000">
                <a:schemeClr val="tx2">
                  <a:lumMod val="95000"/>
                </a:schemeClr>
              </a:gs>
              <a:gs pos="100000">
                <a:schemeClr val="accent5">
                  <a:lumMod val="20000"/>
                  <a:lumOff val="80000"/>
                </a:schemeClr>
              </a:gs>
            </a:gsLst>
            <a:lin ang="0" scaled="0"/>
          </a:gradFill>
          <a:ln>
            <a:noFill/>
          </a:ln>
          <a:scene3d>
            <a:camera prst="orthographicFront"/>
            <a:lightRig rig="threePt" dir="t"/>
          </a:scene3d>
          <a:sp3d extrusionH="101600">
            <a:bevelT w="31750" h="31750"/>
            <a:bevelB/>
            <a:extrusionClr>
              <a:schemeClr val="tx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ounded Rectangle 33"/>
          <p:cNvSpPr/>
          <p:nvPr/>
        </p:nvSpPr>
        <p:spPr>
          <a:xfrm>
            <a:off x="5022235" y="3480745"/>
            <a:ext cx="106821" cy="100012"/>
          </a:xfrm>
          <a:prstGeom prst="roundRect">
            <a:avLst/>
          </a:prstGeom>
          <a:solidFill>
            <a:srgbClr val="00B050"/>
          </a:solidFill>
          <a:ln>
            <a:noFill/>
          </a:ln>
          <a:effectLst/>
          <a:scene3d>
            <a:camera prst="orthographicFront"/>
            <a:lightRig rig="threePt" dir="t"/>
          </a:scene3d>
          <a:sp3d>
            <a:bevelT w="38100" h="38100"/>
            <a:bevelB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ounded Rectangle 34"/>
          <p:cNvSpPr/>
          <p:nvPr/>
        </p:nvSpPr>
        <p:spPr>
          <a:xfrm>
            <a:off x="5024657" y="3620300"/>
            <a:ext cx="106821" cy="100012"/>
          </a:xfrm>
          <a:prstGeom prst="roundRect">
            <a:avLst/>
          </a:prstGeom>
          <a:solidFill>
            <a:srgbClr val="FF6600"/>
          </a:solidFill>
          <a:ln>
            <a:noFill/>
          </a:ln>
          <a:effectLst/>
          <a:scene3d>
            <a:camera prst="orthographicFront"/>
            <a:lightRig rig="threePt" dir="t"/>
          </a:scene3d>
          <a:sp3d>
            <a:bevelT w="38100" h="38100"/>
            <a:bevelB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ounded Rectangle 35"/>
          <p:cNvSpPr/>
          <p:nvPr/>
        </p:nvSpPr>
        <p:spPr>
          <a:xfrm>
            <a:off x="5196066" y="3161283"/>
            <a:ext cx="106821" cy="255270"/>
          </a:xfrm>
          <a:prstGeom prst="roundRect">
            <a:avLst/>
          </a:prstGeom>
          <a:gradFill>
            <a:gsLst>
              <a:gs pos="0">
                <a:schemeClr val="tx2">
                  <a:lumMod val="65000"/>
                </a:schemeClr>
              </a:gs>
              <a:gs pos="50000">
                <a:schemeClr val="tx2">
                  <a:lumMod val="95000"/>
                </a:schemeClr>
              </a:gs>
              <a:gs pos="100000">
                <a:schemeClr val="accent5">
                  <a:lumMod val="20000"/>
                  <a:lumOff val="80000"/>
                </a:schemeClr>
              </a:gs>
            </a:gsLst>
            <a:lin ang="0" scaled="0"/>
          </a:gradFill>
          <a:ln>
            <a:noFill/>
          </a:ln>
          <a:scene3d>
            <a:camera prst="orthographicFront"/>
            <a:lightRig rig="threePt" dir="t"/>
          </a:scene3d>
          <a:sp3d extrusionH="101600">
            <a:bevelT w="31750" h="31750"/>
            <a:bevelB/>
            <a:extrusionClr>
              <a:schemeClr val="tx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ed Rectangle 36"/>
          <p:cNvSpPr/>
          <p:nvPr/>
        </p:nvSpPr>
        <p:spPr>
          <a:xfrm>
            <a:off x="5196066" y="3416654"/>
            <a:ext cx="106821" cy="637623"/>
          </a:xfrm>
          <a:prstGeom prst="roundRect">
            <a:avLst/>
          </a:prstGeom>
          <a:gradFill>
            <a:gsLst>
              <a:gs pos="0">
                <a:schemeClr val="tx2">
                  <a:lumMod val="65000"/>
                </a:schemeClr>
              </a:gs>
              <a:gs pos="50000">
                <a:schemeClr val="tx2">
                  <a:lumMod val="95000"/>
                </a:schemeClr>
              </a:gs>
              <a:gs pos="100000">
                <a:schemeClr val="accent5">
                  <a:lumMod val="20000"/>
                  <a:lumOff val="80000"/>
                </a:schemeClr>
              </a:gs>
            </a:gsLst>
            <a:lin ang="0" scaled="0"/>
          </a:gradFill>
          <a:ln>
            <a:noFill/>
          </a:ln>
          <a:scene3d>
            <a:camera prst="orthographicFront"/>
            <a:lightRig rig="threePt" dir="t"/>
          </a:scene3d>
          <a:sp3d extrusionH="101600">
            <a:bevelT w="31750" h="31750"/>
            <a:bevelB/>
            <a:extrusionClr>
              <a:schemeClr val="tx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ed Rectangle 37"/>
          <p:cNvSpPr/>
          <p:nvPr/>
        </p:nvSpPr>
        <p:spPr>
          <a:xfrm>
            <a:off x="5196066" y="3480745"/>
            <a:ext cx="106821" cy="100012"/>
          </a:xfrm>
          <a:prstGeom prst="roundRect">
            <a:avLst/>
          </a:prstGeom>
          <a:solidFill>
            <a:srgbClr val="00B050"/>
          </a:solidFill>
          <a:ln>
            <a:noFill/>
          </a:ln>
          <a:effectLst/>
          <a:scene3d>
            <a:camera prst="orthographicFront"/>
            <a:lightRig rig="threePt" dir="t"/>
          </a:scene3d>
          <a:sp3d>
            <a:bevelT w="38100" h="38100"/>
            <a:bevelB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ounded Rectangle 38"/>
          <p:cNvSpPr/>
          <p:nvPr/>
        </p:nvSpPr>
        <p:spPr>
          <a:xfrm>
            <a:off x="5196066" y="3620300"/>
            <a:ext cx="106821" cy="100012"/>
          </a:xfrm>
          <a:prstGeom prst="roundRect">
            <a:avLst/>
          </a:prstGeom>
          <a:solidFill>
            <a:srgbClr val="FF6600"/>
          </a:solidFill>
          <a:ln>
            <a:noFill/>
          </a:ln>
          <a:effectLst/>
          <a:scene3d>
            <a:camera prst="orthographicFront"/>
            <a:lightRig rig="threePt" dir="t"/>
          </a:scene3d>
          <a:sp3d>
            <a:bevelT w="38100" h="38100"/>
            <a:bevelB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950783" y="4298482"/>
            <a:ext cx="1332416" cy="230832"/>
          </a:xfrm>
          <a:prstGeom prst="rect">
            <a:avLst/>
          </a:prstGeom>
          <a:noFill/>
        </p:spPr>
        <p:txBody>
          <a:bodyPr wrap="none" rtlCol="0">
            <a:spAutoFit/>
          </a:bodyPr>
          <a:lstStyle/>
          <a:p>
            <a:pPr algn="ctr"/>
            <a:r>
              <a:rPr lang="en-US" sz="900" b="1" dirty="0" smtClean="0"/>
              <a:t>High resistance level</a:t>
            </a:r>
            <a:endParaRPr lang="en-US" sz="900" b="1" dirty="0"/>
          </a:p>
        </p:txBody>
      </p:sp>
      <p:grpSp>
        <p:nvGrpSpPr>
          <p:cNvPr id="41" name="Group 40"/>
          <p:cNvGrpSpPr/>
          <p:nvPr/>
        </p:nvGrpSpPr>
        <p:grpSpPr>
          <a:xfrm flipH="1">
            <a:off x="6019725" y="3126386"/>
            <a:ext cx="152492" cy="927891"/>
            <a:chOff x="8261313" y="2415035"/>
            <a:chExt cx="152492" cy="927891"/>
          </a:xfrm>
        </p:grpSpPr>
        <p:grpSp>
          <p:nvGrpSpPr>
            <p:cNvPr id="42" name="Group 41"/>
            <p:cNvGrpSpPr/>
            <p:nvPr/>
          </p:nvGrpSpPr>
          <p:grpSpPr>
            <a:xfrm>
              <a:off x="8261313" y="2415035"/>
              <a:ext cx="151126" cy="927891"/>
              <a:chOff x="5424591" y="2427822"/>
              <a:chExt cx="126923" cy="927891"/>
            </a:xfrm>
          </p:grpSpPr>
          <p:sp>
            <p:nvSpPr>
              <p:cNvPr id="45" name="Rectangle 6"/>
              <p:cNvSpPr>
                <a:spLocks noChangeArrowheads="1"/>
              </p:cNvSpPr>
              <p:nvPr/>
            </p:nvSpPr>
            <p:spPr bwMode="auto">
              <a:xfrm>
                <a:off x="5509199" y="2626358"/>
                <a:ext cx="42293" cy="714727"/>
              </a:xfrm>
              <a:prstGeom prst="rect">
                <a:avLst/>
              </a:prstGeom>
              <a:gradFill>
                <a:gsLst>
                  <a:gs pos="0">
                    <a:schemeClr val="tx2">
                      <a:lumMod val="50000"/>
                    </a:schemeClr>
                  </a:gs>
                  <a:gs pos="50000">
                    <a:schemeClr val="tx2">
                      <a:lumMod val="95000"/>
                    </a:schemeClr>
                  </a:gs>
                  <a:gs pos="100000">
                    <a:schemeClr val="tx2">
                      <a:lumMod val="95000"/>
                    </a:schemeClr>
                  </a:gs>
                </a:gsLst>
                <a:lin ang="0" scaled="0"/>
              </a:gradFill>
              <a:ln w="0">
                <a:noFill/>
                <a:miter lim="800000"/>
                <a:headEnd/>
                <a:tailEnd/>
              </a:ln>
              <a:scene3d>
                <a:camera prst="orthographicFront"/>
                <a:lightRig rig="threePt" dir="t"/>
              </a:scene3d>
              <a:sp3d>
                <a:bevelT w="19050" h="19050"/>
                <a:bevelB w="12700" h="12700"/>
                <a:extrusionClr>
                  <a:schemeClr val="bg1"/>
                </a:extrusionClr>
                <a:contourClr>
                  <a:schemeClr val="bg2"/>
                </a:contourClr>
              </a:sp3d>
            </p:spPr>
            <p:txBody>
              <a:bodyPr vert="horz" wrap="square" lIns="91440" tIns="45720" rIns="91440" bIns="45720" numCol="1" anchor="t" anchorCtr="0" compatLnSpc="1">
                <a:prstTxWarp prst="textNoShape">
                  <a:avLst/>
                </a:prstTxWarp>
              </a:bodyPr>
              <a:lstStyle/>
              <a:p>
                <a:endParaRPr lang="en-US" dirty="0"/>
              </a:p>
            </p:txBody>
          </p:sp>
          <p:sp>
            <p:nvSpPr>
              <p:cNvPr id="46" name="Freeform 5"/>
              <p:cNvSpPr>
                <a:spLocks/>
              </p:cNvSpPr>
              <p:nvPr/>
            </p:nvSpPr>
            <p:spPr bwMode="auto">
              <a:xfrm>
                <a:off x="5424591" y="2427822"/>
                <a:ext cx="126879" cy="213164"/>
              </a:xfrm>
              <a:custGeom>
                <a:avLst/>
                <a:gdLst>
                  <a:gd name="T0" fmla="*/ 9 w 9"/>
                  <a:gd name="T1" fmla="*/ 16 h 17"/>
                  <a:gd name="T2" fmla="*/ 8 w 9"/>
                  <a:gd name="T3" fmla="*/ 16 h 17"/>
                  <a:gd name="T4" fmla="*/ 2 w 9"/>
                  <a:gd name="T5" fmla="*/ 9 h 17"/>
                  <a:gd name="T6" fmla="*/ 8 w 9"/>
                  <a:gd name="T7" fmla="*/ 2 h 17"/>
                  <a:gd name="T8" fmla="*/ 8 w 9"/>
                  <a:gd name="T9" fmla="*/ 0 h 17"/>
                  <a:gd name="T10" fmla="*/ 0 w 9"/>
                  <a:gd name="T11" fmla="*/ 9 h 17"/>
                  <a:gd name="T12" fmla="*/ 8 w 9"/>
                  <a:gd name="T13" fmla="*/ 17 h 17"/>
                  <a:gd name="T14" fmla="*/ 9 w 9"/>
                  <a:gd name="T15" fmla="*/ 17 h 17"/>
                  <a:gd name="T16" fmla="*/ 9 w 9"/>
                  <a:gd name="T1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7">
                    <a:moveTo>
                      <a:pt x="9" y="16"/>
                    </a:moveTo>
                    <a:cubicBezTo>
                      <a:pt x="8" y="16"/>
                      <a:pt x="8" y="16"/>
                      <a:pt x="8" y="16"/>
                    </a:cubicBezTo>
                    <a:cubicBezTo>
                      <a:pt x="5" y="16"/>
                      <a:pt x="2" y="12"/>
                      <a:pt x="2" y="9"/>
                    </a:cubicBezTo>
                    <a:cubicBezTo>
                      <a:pt x="2" y="5"/>
                      <a:pt x="5" y="2"/>
                      <a:pt x="8" y="2"/>
                    </a:cubicBezTo>
                    <a:lnTo>
                      <a:pt x="8" y="0"/>
                    </a:lnTo>
                    <a:cubicBezTo>
                      <a:pt x="4" y="0"/>
                      <a:pt x="0" y="4"/>
                      <a:pt x="0" y="9"/>
                    </a:cubicBezTo>
                    <a:cubicBezTo>
                      <a:pt x="0" y="13"/>
                      <a:pt x="4" y="17"/>
                      <a:pt x="8" y="17"/>
                    </a:cubicBezTo>
                    <a:cubicBezTo>
                      <a:pt x="8" y="17"/>
                      <a:pt x="8" y="17"/>
                      <a:pt x="9" y="17"/>
                    </a:cubicBezTo>
                    <a:lnTo>
                      <a:pt x="9" y="16"/>
                    </a:lnTo>
                    <a:close/>
                  </a:path>
                </a:pathLst>
              </a:custGeom>
              <a:gradFill>
                <a:gsLst>
                  <a:gs pos="0">
                    <a:schemeClr val="tx2">
                      <a:lumMod val="50000"/>
                    </a:schemeClr>
                  </a:gs>
                  <a:gs pos="50000">
                    <a:schemeClr val="tx2">
                      <a:lumMod val="95000"/>
                    </a:schemeClr>
                  </a:gs>
                  <a:gs pos="100000">
                    <a:schemeClr val="tx2">
                      <a:lumMod val="95000"/>
                    </a:schemeClr>
                  </a:gs>
                </a:gsLst>
                <a:lin ang="0" scaled="0"/>
              </a:gradFill>
              <a:ln w="0">
                <a:noFill/>
                <a:prstDash val="solid"/>
                <a:round/>
                <a:headEnd/>
                <a:tailEnd/>
              </a:ln>
              <a:scene3d>
                <a:camera prst="orthographicFront"/>
                <a:lightRig rig="threePt" dir="t"/>
              </a:scene3d>
              <a:sp3d>
                <a:bevelT w="19050" h="19050"/>
                <a:bevelB w="12700" h="12700"/>
                <a:extrusionClr>
                  <a:schemeClr val="bg1"/>
                </a:extrusionClr>
                <a:contourClr>
                  <a:schemeClr val="bg2"/>
                </a:contourClr>
              </a:sp3d>
            </p:spPr>
            <p:txBody>
              <a:bodyPr vert="horz" wrap="square" lIns="91440" tIns="45720" rIns="91440" bIns="45720" numCol="1" anchor="t" anchorCtr="0" compatLnSpc="1">
                <a:prstTxWarp prst="textNoShape">
                  <a:avLst/>
                </a:prstTxWarp>
              </a:bodyPr>
              <a:lstStyle/>
              <a:p>
                <a:endParaRPr lang="en-US" dirty="0"/>
              </a:p>
            </p:txBody>
          </p:sp>
          <p:sp>
            <p:nvSpPr>
              <p:cNvPr id="47" name="Oval 7"/>
              <p:cNvSpPr>
                <a:spLocks noChangeArrowheads="1"/>
              </p:cNvSpPr>
              <p:nvPr/>
            </p:nvSpPr>
            <p:spPr bwMode="auto">
              <a:xfrm>
                <a:off x="5509221" y="3318096"/>
                <a:ext cx="42293" cy="37617"/>
              </a:xfrm>
              <a:prstGeom prst="ellipse">
                <a:avLst/>
              </a:prstGeom>
              <a:gradFill>
                <a:gsLst>
                  <a:gs pos="0">
                    <a:schemeClr val="tx2">
                      <a:lumMod val="50000"/>
                    </a:schemeClr>
                  </a:gs>
                  <a:gs pos="50000">
                    <a:schemeClr val="tx2">
                      <a:lumMod val="95000"/>
                    </a:schemeClr>
                  </a:gs>
                  <a:gs pos="100000">
                    <a:schemeClr val="tx2">
                      <a:lumMod val="95000"/>
                    </a:schemeClr>
                  </a:gs>
                </a:gsLst>
                <a:lin ang="5400000" scaled="0"/>
              </a:gradFill>
              <a:ln w="0">
                <a:noFill/>
                <a:round/>
                <a:headEnd/>
                <a:tailEnd/>
              </a:ln>
              <a:scene3d>
                <a:camera prst="orthographicFront"/>
                <a:lightRig rig="threePt" dir="t"/>
              </a:scene3d>
              <a:sp3d>
                <a:bevelT w="19050" h="19050"/>
                <a:bevelB w="12700" h="12700"/>
                <a:extrusionClr>
                  <a:schemeClr val="bg1"/>
                </a:extrusionClr>
                <a:contourClr>
                  <a:schemeClr val="bg2"/>
                </a:contourClr>
              </a:sp3d>
            </p:spPr>
            <p:txBody>
              <a:bodyPr vert="horz" wrap="square" lIns="91440" tIns="45720" rIns="91440" bIns="45720" numCol="1" anchor="t" anchorCtr="0" compatLnSpc="1">
                <a:prstTxWarp prst="textNoShape">
                  <a:avLst/>
                </a:prstTxWarp>
              </a:bodyPr>
              <a:lstStyle/>
              <a:p>
                <a:endParaRPr lang="en-US" dirty="0"/>
              </a:p>
            </p:txBody>
          </p:sp>
        </p:grpSp>
        <p:sp>
          <p:nvSpPr>
            <p:cNvPr id="43" name="Rounded Rectangle 42"/>
            <p:cNvSpPr/>
            <p:nvPr/>
          </p:nvSpPr>
          <p:spPr>
            <a:xfrm>
              <a:off x="8363405" y="2769393"/>
              <a:ext cx="50400" cy="100012"/>
            </a:xfrm>
            <a:prstGeom prst="roundRect">
              <a:avLst/>
            </a:prstGeom>
            <a:solidFill>
              <a:srgbClr val="00B050"/>
            </a:solidFill>
            <a:ln>
              <a:noFill/>
            </a:ln>
            <a:effectLst/>
            <a:scene3d>
              <a:camera prst="orthographicFront"/>
              <a:lightRig rig="threePt" dir="t"/>
            </a:scene3d>
            <a:sp3d>
              <a:bevelT w="38100" h="38100"/>
              <a:bevelB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ounded Rectangle 43"/>
            <p:cNvSpPr/>
            <p:nvPr/>
          </p:nvSpPr>
          <p:spPr>
            <a:xfrm>
              <a:off x="8363405" y="2908804"/>
              <a:ext cx="50400" cy="100012"/>
            </a:xfrm>
            <a:prstGeom prst="roundRect">
              <a:avLst/>
            </a:prstGeom>
            <a:solidFill>
              <a:srgbClr val="FF6600"/>
            </a:solidFill>
            <a:ln>
              <a:noFill/>
            </a:ln>
            <a:effectLst/>
            <a:scene3d>
              <a:camera prst="orthographicFront"/>
              <a:lightRig rig="threePt" dir="t"/>
            </a:scene3d>
            <a:sp3d>
              <a:bevelT w="38100" h="38100"/>
              <a:bevelB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p:cNvGrpSpPr/>
          <p:nvPr/>
        </p:nvGrpSpPr>
        <p:grpSpPr>
          <a:xfrm>
            <a:off x="3969337" y="3126386"/>
            <a:ext cx="345799" cy="927891"/>
            <a:chOff x="6575837" y="2457847"/>
            <a:chExt cx="345799" cy="927891"/>
          </a:xfrm>
        </p:grpSpPr>
        <p:grpSp>
          <p:nvGrpSpPr>
            <p:cNvPr id="49" name="Group 48"/>
            <p:cNvGrpSpPr/>
            <p:nvPr/>
          </p:nvGrpSpPr>
          <p:grpSpPr>
            <a:xfrm>
              <a:off x="6575837" y="2457847"/>
              <a:ext cx="152492" cy="927891"/>
              <a:chOff x="8261313" y="2415035"/>
              <a:chExt cx="152492" cy="927891"/>
            </a:xfrm>
          </p:grpSpPr>
          <p:grpSp>
            <p:nvGrpSpPr>
              <p:cNvPr id="57" name="Group 56"/>
              <p:cNvGrpSpPr/>
              <p:nvPr/>
            </p:nvGrpSpPr>
            <p:grpSpPr>
              <a:xfrm>
                <a:off x="8261313" y="2415035"/>
                <a:ext cx="151126" cy="927891"/>
                <a:chOff x="5424591" y="2427822"/>
                <a:chExt cx="126923" cy="927891"/>
              </a:xfrm>
            </p:grpSpPr>
            <p:sp>
              <p:nvSpPr>
                <p:cNvPr id="60" name="Rectangle 6"/>
                <p:cNvSpPr>
                  <a:spLocks noChangeArrowheads="1"/>
                </p:cNvSpPr>
                <p:nvPr/>
              </p:nvSpPr>
              <p:spPr bwMode="auto">
                <a:xfrm>
                  <a:off x="5509199" y="2626358"/>
                  <a:ext cx="42293" cy="714727"/>
                </a:xfrm>
                <a:prstGeom prst="rect">
                  <a:avLst/>
                </a:prstGeom>
                <a:gradFill>
                  <a:gsLst>
                    <a:gs pos="0">
                      <a:schemeClr val="tx2">
                        <a:lumMod val="50000"/>
                      </a:schemeClr>
                    </a:gs>
                    <a:gs pos="50000">
                      <a:schemeClr val="tx2">
                        <a:lumMod val="95000"/>
                      </a:schemeClr>
                    </a:gs>
                    <a:gs pos="100000">
                      <a:schemeClr val="tx2">
                        <a:lumMod val="95000"/>
                      </a:schemeClr>
                    </a:gs>
                  </a:gsLst>
                  <a:lin ang="0" scaled="0"/>
                </a:gradFill>
                <a:ln w="0">
                  <a:noFill/>
                  <a:miter lim="800000"/>
                  <a:headEnd/>
                  <a:tailEnd/>
                </a:ln>
                <a:scene3d>
                  <a:camera prst="orthographicFront"/>
                  <a:lightRig rig="threePt" dir="t"/>
                </a:scene3d>
                <a:sp3d>
                  <a:bevelT w="19050" h="19050"/>
                  <a:bevelB w="12700" h="12700"/>
                  <a:extrusionClr>
                    <a:schemeClr val="bg1"/>
                  </a:extrusionClr>
                  <a:contourClr>
                    <a:schemeClr val="bg2"/>
                  </a:contourClr>
                </a:sp3d>
              </p:spPr>
              <p:txBody>
                <a:bodyPr vert="horz" wrap="square" lIns="91440" tIns="45720" rIns="91440" bIns="45720" numCol="1" anchor="t" anchorCtr="0" compatLnSpc="1">
                  <a:prstTxWarp prst="textNoShape">
                    <a:avLst/>
                  </a:prstTxWarp>
                </a:bodyPr>
                <a:lstStyle/>
                <a:p>
                  <a:endParaRPr lang="en-US" dirty="0"/>
                </a:p>
              </p:txBody>
            </p:sp>
            <p:sp>
              <p:nvSpPr>
                <p:cNvPr id="61" name="Freeform 5"/>
                <p:cNvSpPr>
                  <a:spLocks/>
                </p:cNvSpPr>
                <p:nvPr/>
              </p:nvSpPr>
              <p:spPr bwMode="auto">
                <a:xfrm>
                  <a:off x="5424591" y="2427822"/>
                  <a:ext cx="126879" cy="213164"/>
                </a:xfrm>
                <a:custGeom>
                  <a:avLst/>
                  <a:gdLst>
                    <a:gd name="T0" fmla="*/ 9 w 9"/>
                    <a:gd name="T1" fmla="*/ 16 h 17"/>
                    <a:gd name="T2" fmla="*/ 8 w 9"/>
                    <a:gd name="T3" fmla="*/ 16 h 17"/>
                    <a:gd name="T4" fmla="*/ 2 w 9"/>
                    <a:gd name="T5" fmla="*/ 9 h 17"/>
                    <a:gd name="T6" fmla="*/ 8 w 9"/>
                    <a:gd name="T7" fmla="*/ 2 h 17"/>
                    <a:gd name="T8" fmla="*/ 8 w 9"/>
                    <a:gd name="T9" fmla="*/ 0 h 17"/>
                    <a:gd name="T10" fmla="*/ 0 w 9"/>
                    <a:gd name="T11" fmla="*/ 9 h 17"/>
                    <a:gd name="T12" fmla="*/ 8 w 9"/>
                    <a:gd name="T13" fmla="*/ 17 h 17"/>
                    <a:gd name="T14" fmla="*/ 9 w 9"/>
                    <a:gd name="T15" fmla="*/ 17 h 17"/>
                    <a:gd name="T16" fmla="*/ 9 w 9"/>
                    <a:gd name="T1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7">
                      <a:moveTo>
                        <a:pt x="9" y="16"/>
                      </a:moveTo>
                      <a:cubicBezTo>
                        <a:pt x="8" y="16"/>
                        <a:pt x="8" y="16"/>
                        <a:pt x="8" y="16"/>
                      </a:cubicBezTo>
                      <a:cubicBezTo>
                        <a:pt x="5" y="16"/>
                        <a:pt x="2" y="12"/>
                        <a:pt x="2" y="9"/>
                      </a:cubicBezTo>
                      <a:cubicBezTo>
                        <a:pt x="2" y="5"/>
                        <a:pt x="5" y="2"/>
                        <a:pt x="8" y="2"/>
                      </a:cubicBezTo>
                      <a:lnTo>
                        <a:pt x="8" y="0"/>
                      </a:lnTo>
                      <a:cubicBezTo>
                        <a:pt x="4" y="0"/>
                        <a:pt x="0" y="4"/>
                        <a:pt x="0" y="9"/>
                      </a:cubicBezTo>
                      <a:cubicBezTo>
                        <a:pt x="0" y="13"/>
                        <a:pt x="4" y="17"/>
                        <a:pt x="8" y="17"/>
                      </a:cubicBezTo>
                      <a:cubicBezTo>
                        <a:pt x="8" y="17"/>
                        <a:pt x="8" y="17"/>
                        <a:pt x="9" y="17"/>
                      </a:cubicBezTo>
                      <a:lnTo>
                        <a:pt x="9" y="16"/>
                      </a:lnTo>
                      <a:close/>
                    </a:path>
                  </a:pathLst>
                </a:custGeom>
                <a:gradFill>
                  <a:gsLst>
                    <a:gs pos="0">
                      <a:schemeClr val="tx2">
                        <a:lumMod val="50000"/>
                      </a:schemeClr>
                    </a:gs>
                    <a:gs pos="50000">
                      <a:schemeClr val="tx2">
                        <a:lumMod val="95000"/>
                      </a:schemeClr>
                    </a:gs>
                    <a:gs pos="100000">
                      <a:schemeClr val="tx2">
                        <a:lumMod val="95000"/>
                      </a:schemeClr>
                    </a:gs>
                  </a:gsLst>
                  <a:lin ang="0" scaled="0"/>
                </a:gradFill>
                <a:ln w="0">
                  <a:noFill/>
                  <a:prstDash val="solid"/>
                  <a:round/>
                  <a:headEnd/>
                  <a:tailEnd/>
                </a:ln>
                <a:scene3d>
                  <a:camera prst="orthographicFront"/>
                  <a:lightRig rig="threePt" dir="t"/>
                </a:scene3d>
                <a:sp3d>
                  <a:bevelT w="19050" h="19050"/>
                  <a:bevelB w="12700" h="12700"/>
                  <a:extrusionClr>
                    <a:schemeClr val="bg1"/>
                  </a:extrusionClr>
                  <a:contourClr>
                    <a:schemeClr val="bg2"/>
                  </a:contourClr>
                </a:sp3d>
              </p:spPr>
              <p:txBody>
                <a:bodyPr vert="horz" wrap="square" lIns="91440" tIns="45720" rIns="91440" bIns="45720" numCol="1" anchor="t" anchorCtr="0" compatLnSpc="1">
                  <a:prstTxWarp prst="textNoShape">
                    <a:avLst/>
                  </a:prstTxWarp>
                </a:bodyPr>
                <a:lstStyle/>
                <a:p>
                  <a:endParaRPr lang="en-US" dirty="0"/>
                </a:p>
              </p:txBody>
            </p:sp>
            <p:sp>
              <p:nvSpPr>
                <p:cNvPr id="62" name="Oval 7"/>
                <p:cNvSpPr>
                  <a:spLocks noChangeArrowheads="1"/>
                </p:cNvSpPr>
                <p:nvPr/>
              </p:nvSpPr>
              <p:spPr bwMode="auto">
                <a:xfrm>
                  <a:off x="5509221" y="3318096"/>
                  <a:ext cx="42293" cy="37617"/>
                </a:xfrm>
                <a:prstGeom prst="ellipse">
                  <a:avLst/>
                </a:prstGeom>
                <a:gradFill>
                  <a:gsLst>
                    <a:gs pos="0">
                      <a:schemeClr val="tx2">
                        <a:lumMod val="50000"/>
                      </a:schemeClr>
                    </a:gs>
                    <a:gs pos="50000">
                      <a:schemeClr val="tx2">
                        <a:lumMod val="95000"/>
                      </a:schemeClr>
                    </a:gs>
                    <a:gs pos="100000">
                      <a:schemeClr val="tx2">
                        <a:lumMod val="95000"/>
                      </a:schemeClr>
                    </a:gs>
                  </a:gsLst>
                  <a:lin ang="5400000" scaled="0"/>
                </a:gradFill>
                <a:ln w="0">
                  <a:noFill/>
                  <a:round/>
                  <a:headEnd/>
                  <a:tailEnd/>
                </a:ln>
                <a:scene3d>
                  <a:camera prst="orthographicFront"/>
                  <a:lightRig rig="threePt" dir="t"/>
                </a:scene3d>
                <a:sp3d>
                  <a:bevelT w="19050" h="19050"/>
                  <a:bevelB w="12700" h="12700"/>
                  <a:extrusionClr>
                    <a:schemeClr val="bg1"/>
                  </a:extrusionClr>
                  <a:contourClr>
                    <a:schemeClr val="bg2"/>
                  </a:contourClr>
                </a:sp3d>
              </p:spPr>
              <p:txBody>
                <a:bodyPr vert="horz" wrap="square" lIns="91440" tIns="45720" rIns="91440" bIns="45720" numCol="1" anchor="t" anchorCtr="0" compatLnSpc="1">
                  <a:prstTxWarp prst="textNoShape">
                    <a:avLst/>
                  </a:prstTxWarp>
                </a:bodyPr>
                <a:lstStyle/>
                <a:p>
                  <a:endParaRPr lang="en-US" dirty="0"/>
                </a:p>
              </p:txBody>
            </p:sp>
          </p:grpSp>
          <p:sp>
            <p:nvSpPr>
              <p:cNvPr id="58" name="Rounded Rectangle 57"/>
              <p:cNvSpPr/>
              <p:nvPr/>
            </p:nvSpPr>
            <p:spPr>
              <a:xfrm>
                <a:off x="8363405" y="2769393"/>
                <a:ext cx="50400" cy="100012"/>
              </a:xfrm>
              <a:prstGeom prst="roundRect">
                <a:avLst/>
              </a:prstGeom>
              <a:solidFill>
                <a:srgbClr val="00B050"/>
              </a:solidFill>
              <a:ln>
                <a:noFill/>
              </a:ln>
              <a:effectLst/>
              <a:scene3d>
                <a:camera prst="orthographicFront"/>
                <a:lightRig rig="threePt" dir="t"/>
              </a:scene3d>
              <a:sp3d>
                <a:bevelT w="38100" h="38100"/>
                <a:bevelB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ounded Rectangle 58"/>
              <p:cNvSpPr/>
              <p:nvPr/>
            </p:nvSpPr>
            <p:spPr>
              <a:xfrm>
                <a:off x="8363405" y="2908804"/>
                <a:ext cx="50400" cy="100012"/>
              </a:xfrm>
              <a:prstGeom prst="roundRect">
                <a:avLst/>
              </a:prstGeom>
              <a:solidFill>
                <a:srgbClr val="FF6600"/>
              </a:solidFill>
              <a:ln>
                <a:noFill/>
              </a:ln>
              <a:effectLst/>
              <a:scene3d>
                <a:camera prst="orthographicFront"/>
                <a:lightRig rig="threePt" dir="t"/>
              </a:scene3d>
              <a:sp3d>
                <a:bevelT w="38100" h="38100"/>
                <a:bevelB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flipH="1">
              <a:off x="6769144" y="2457847"/>
              <a:ext cx="152492" cy="927891"/>
              <a:chOff x="8261313" y="2415035"/>
              <a:chExt cx="152492" cy="927891"/>
            </a:xfrm>
          </p:grpSpPr>
          <p:grpSp>
            <p:nvGrpSpPr>
              <p:cNvPr id="51" name="Group 50"/>
              <p:cNvGrpSpPr/>
              <p:nvPr/>
            </p:nvGrpSpPr>
            <p:grpSpPr>
              <a:xfrm>
                <a:off x="8261313" y="2415035"/>
                <a:ext cx="151126" cy="927891"/>
                <a:chOff x="5424591" y="2427822"/>
                <a:chExt cx="126923" cy="927891"/>
              </a:xfrm>
            </p:grpSpPr>
            <p:sp>
              <p:nvSpPr>
                <p:cNvPr id="54" name="Rectangle 6"/>
                <p:cNvSpPr>
                  <a:spLocks noChangeArrowheads="1"/>
                </p:cNvSpPr>
                <p:nvPr/>
              </p:nvSpPr>
              <p:spPr bwMode="auto">
                <a:xfrm>
                  <a:off x="5509199" y="2626358"/>
                  <a:ext cx="42293" cy="714727"/>
                </a:xfrm>
                <a:prstGeom prst="rect">
                  <a:avLst/>
                </a:prstGeom>
                <a:gradFill>
                  <a:gsLst>
                    <a:gs pos="0">
                      <a:schemeClr val="tx2">
                        <a:lumMod val="50000"/>
                      </a:schemeClr>
                    </a:gs>
                    <a:gs pos="50000">
                      <a:schemeClr val="tx2">
                        <a:lumMod val="95000"/>
                      </a:schemeClr>
                    </a:gs>
                    <a:gs pos="100000">
                      <a:schemeClr val="tx2">
                        <a:lumMod val="95000"/>
                      </a:schemeClr>
                    </a:gs>
                  </a:gsLst>
                  <a:lin ang="0" scaled="0"/>
                </a:gradFill>
                <a:ln w="0">
                  <a:noFill/>
                  <a:miter lim="800000"/>
                  <a:headEnd/>
                  <a:tailEnd/>
                </a:ln>
                <a:scene3d>
                  <a:camera prst="orthographicFront"/>
                  <a:lightRig rig="threePt" dir="t"/>
                </a:scene3d>
                <a:sp3d>
                  <a:bevelT w="19050" h="19050"/>
                  <a:bevelB w="12700" h="12700"/>
                  <a:extrusionClr>
                    <a:schemeClr val="bg1"/>
                  </a:extrusionClr>
                  <a:contourClr>
                    <a:schemeClr val="bg2"/>
                  </a:contourClr>
                </a:sp3d>
              </p:spPr>
              <p:txBody>
                <a:bodyPr vert="horz" wrap="square" lIns="91440" tIns="45720" rIns="91440" bIns="45720" numCol="1" anchor="t" anchorCtr="0" compatLnSpc="1">
                  <a:prstTxWarp prst="textNoShape">
                    <a:avLst/>
                  </a:prstTxWarp>
                </a:bodyPr>
                <a:lstStyle/>
                <a:p>
                  <a:endParaRPr lang="en-US" dirty="0"/>
                </a:p>
              </p:txBody>
            </p:sp>
            <p:sp>
              <p:nvSpPr>
                <p:cNvPr id="55" name="Freeform 5"/>
                <p:cNvSpPr>
                  <a:spLocks/>
                </p:cNvSpPr>
                <p:nvPr/>
              </p:nvSpPr>
              <p:spPr bwMode="auto">
                <a:xfrm>
                  <a:off x="5424591" y="2427822"/>
                  <a:ext cx="126879" cy="213164"/>
                </a:xfrm>
                <a:custGeom>
                  <a:avLst/>
                  <a:gdLst>
                    <a:gd name="T0" fmla="*/ 9 w 9"/>
                    <a:gd name="T1" fmla="*/ 16 h 17"/>
                    <a:gd name="T2" fmla="*/ 8 w 9"/>
                    <a:gd name="T3" fmla="*/ 16 h 17"/>
                    <a:gd name="T4" fmla="*/ 2 w 9"/>
                    <a:gd name="T5" fmla="*/ 9 h 17"/>
                    <a:gd name="T6" fmla="*/ 8 w 9"/>
                    <a:gd name="T7" fmla="*/ 2 h 17"/>
                    <a:gd name="T8" fmla="*/ 8 w 9"/>
                    <a:gd name="T9" fmla="*/ 0 h 17"/>
                    <a:gd name="T10" fmla="*/ 0 w 9"/>
                    <a:gd name="T11" fmla="*/ 9 h 17"/>
                    <a:gd name="T12" fmla="*/ 8 w 9"/>
                    <a:gd name="T13" fmla="*/ 17 h 17"/>
                    <a:gd name="T14" fmla="*/ 9 w 9"/>
                    <a:gd name="T15" fmla="*/ 17 h 17"/>
                    <a:gd name="T16" fmla="*/ 9 w 9"/>
                    <a:gd name="T1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7">
                      <a:moveTo>
                        <a:pt x="9" y="16"/>
                      </a:moveTo>
                      <a:cubicBezTo>
                        <a:pt x="8" y="16"/>
                        <a:pt x="8" y="16"/>
                        <a:pt x="8" y="16"/>
                      </a:cubicBezTo>
                      <a:cubicBezTo>
                        <a:pt x="5" y="16"/>
                        <a:pt x="2" y="12"/>
                        <a:pt x="2" y="9"/>
                      </a:cubicBezTo>
                      <a:cubicBezTo>
                        <a:pt x="2" y="5"/>
                        <a:pt x="5" y="2"/>
                        <a:pt x="8" y="2"/>
                      </a:cubicBezTo>
                      <a:lnTo>
                        <a:pt x="8" y="0"/>
                      </a:lnTo>
                      <a:cubicBezTo>
                        <a:pt x="4" y="0"/>
                        <a:pt x="0" y="4"/>
                        <a:pt x="0" y="9"/>
                      </a:cubicBezTo>
                      <a:cubicBezTo>
                        <a:pt x="0" y="13"/>
                        <a:pt x="4" y="17"/>
                        <a:pt x="8" y="17"/>
                      </a:cubicBezTo>
                      <a:cubicBezTo>
                        <a:pt x="8" y="17"/>
                        <a:pt x="8" y="17"/>
                        <a:pt x="9" y="17"/>
                      </a:cubicBezTo>
                      <a:lnTo>
                        <a:pt x="9" y="16"/>
                      </a:lnTo>
                      <a:close/>
                    </a:path>
                  </a:pathLst>
                </a:custGeom>
                <a:gradFill>
                  <a:gsLst>
                    <a:gs pos="0">
                      <a:schemeClr val="tx2">
                        <a:lumMod val="50000"/>
                      </a:schemeClr>
                    </a:gs>
                    <a:gs pos="50000">
                      <a:schemeClr val="tx2">
                        <a:lumMod val="95000"/>
                      </a:schemeClr>
                    </a:gs>
                    <a:gs pos="100000">
                      <a:schemeClr val="tx2">
                        <a:lumMod val="95000"/>
                      </a:schemeClr>
                    </a:gs>
                  </a:gsLst>
                  <a:lin ang="0" scaled="0"/>
                </a:gradFill>
                <a:ln w="0">
                  <a:noFill/>
                  <a:prstDash val="solid"/>
                  <a:round/>
                  <a:headEnd/>
                  <a:tailEnd/>
                </a:ln>
                <a:scene3d>
                  <a:camera prst="orthographicFront"/>
                  <a:lightRig rig="threePt" dir="t"/>
                </a:scene3d>
                <a:sp3d>
                  <a:bevelT w="19050" h="19050"/>
                  <a:bevelB w="12700" h="12700"/>
                  <a:extrusionClr>
                    <a:schemeClr val="bg1"/>
                  </a:extrusionClr>
                  <a:contourClr>
                    <a:schemeClr val="bg2"/>
                  </a:contourClr>
                </a:sp3d>
              </p:spPr>
              <p:txBody>
                <a:bodyPr vert="horz" wrap="square" lIns="91440" tIns="45720" rIns="91440" bIns="45720" numCol="1" anchor="t" anchorCtr="0" compatLnSpc="1">
                  <a:prstTxWarp prst="textNoShape">
                    <a:avLst/>
                  </a:prstTxWarp>
                </a:bodyPr>
                <a:lstStyle/>
                <a:p>
                  <a:endParaRPr lang="en-US" dirty="0"/>
                </a:p>
              </p:txBody>
            </p:sp>
            <p:sp>
              <p:nvSpPr>
                <p:cNvPr id="56" name="Oval 7"/>
                <p:cNvSpPr>
                  <a:spLocks noChangeArrowheads="1"/>
                </p:cNvSpPr>
                <p:nvPr/>
              </p:nvSpPr>
              <p:spPr bwMode="auto">
                <a:xfrm>
                  <a:off x="5509221" y="3318096"/>
                  <a:ext cx="42293" cy="37617"/>
                </a:xfrm>
                <a:prstGeom prst="ellipse">
                  <a:avLst/>
                </a:prstGeom>
                <a:gradFill>
                  <a:gsLst>
                    <a:gs pos="0">
                      <a:schemeClr val="tx2">
                        <a:lumMod val="50000"/>
                      </a:schemeClr>
                    </a:gs>
                    <a:gs pos="50000">
                      <a:schemeClr val="tx2">
                        <a:lumMod val="95000"/>
                      </a:schemeClr>
                    </a:gs>
                    <a:gs pos="100000">
                      <a:schemeClr val="tx2">
                        <a:lumMod val="95000"/>
                      </a:schemeClr>
                    </a:gs>
                  </a:gsLst>
                  <a:lin ang="5400000" scaled="0"/>
                </a:gradFill>
                <a:ln w="0">
                  <a:noFill/>
                  <a:round/>
                  <a:headEnd/>
                  <a:tailEnd/>
                </a:ln>
                <a:scene3d>
                  <a:camera prst="orthographicFront"/>
                  <a:lightRig rig="threePt" dir="t"/>
                </a:scene3d>
                <a:sp3d>
                  <a:bevelT w="19050" h="19050"/>
                  <a:bevelB w="12700" h="12700"/>
                  <a:extrusionClr>
                    <a:schemeClr val="bg1"/>
                  </a:extrusionClr>
                  <a:contourClr>
                    <a:schemeClr val="bg2"/>
                  </a:contourClr>
                </a:sp3d>
              </p:spPr>
              <p:txBody>
                <a:bodyPr vert="horz" wrap="square" lIns="91440" tIns="45720" rIns="91440" bIns="45720" numCol="1" anchor="t" anchorCtr="0" compatLnSpc="1">
                  <a:prstTxWarp prst="textNoShape">
                    <a:avLst/>
                  </a:prstTxWarp>
                </a:bodyPr>
                <a:lstStyle/>
                <a:p>
                  <a:endParaRPr lang="en-US" dirty="0"/>
                </a:p>
              </p:txBody>
            </p:sp>
          </p:grpSp>
          <p:sp>
            <p:nvSpPr>
              <p:cNvPr id="52" name="Rounded Rectangle 51"/>
              <p:cNvSpPr/>
              <p:nvPr/>
            </p:nvSpPr>
            <p:spPr>
              <a:xfrm>
                <a:off x="8363405" y="2769393"/>
                <a:ext cx="50400" cy="100012"/>
              </a:xfrm>
              <a:prstGeom prst="roundRect">
                <a:avLst/>
              </a:prstGeom>
              <a:solidFill>
                <a:srgbClr val="00B050"/>
              </a:solidFill>
              <a:ln>
                <a:noFill/>
              </a:ln>
              <a:effectLst/>
              <a:scene3d>
                <a:camera prst="orthographicFront"/>
                <a:lightRig rig="threePt" dir="t"/>
              </a:scene3d>
              <a:sp3d>
                <a:bevelT w="38100" h="38100"/>
                <a:bevelB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ounded Rectangle 52"/>
              <p:cNvSpPr/>
              <p:nvPr/>
            </p:nvSpPr>
            <p:spPr>
              <a:xfrm>
                <a:off x="8363405" y="2908804"/>
                <a:ext cx="50400" cy="100012"/>
              </a:xfrm>
              <a:prstGeom prst="roundRect">
                <a:avLst/>
              </a:prstGeom>
              <a:solidFill>
                <a:srgbClr val="FF6600"/>
              </a:solidFill>
              <a:ln>
                <a:noFill/>
              </a:ln>
              <a:effectLst/>
              <a:scene3d>
                <a:camera prst="orthographicFront"/>
                <a:lightRig rig="threePt" dir="t"/>
              </a:scene3d>
              <a:sp3d>
                <a:bevelT w="38100" h="38100"/>
                <a:bevelB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3" name="Group 62"/>
          <p:cNvGrpSpPr/>
          <p:nvPr/>
        </p:nvGrpSpPr>
        <p:grpSpPr>
          <a:xfrm>
            <a:off x="3583697" y="3126386"/>
            <a:ext cx="345799" cy="927891"/>
            <a:chOff x="6575837" y="2457847"/>
            <a:chExt cx="345799" cy="927891"/>
          </a:xfrm>
        </p:grpSpPr>
        <p:grpSp>
          <p:nvGrpSpPr>
            <p:cNvPr id="64" name="Group 63"/>
            <p:cNvGrpSpPr/>
            <p:nvPr/>
          </p:nvGrpSpPr>
          <p:grpSpPr>
            <a:xfrm>
              <a:off x="6575837" y="2457847"/>
              <a:ext cx="152492" cy="927891"/>
              <a:chOff x="8261313" y="2415035"/>
              <a:chExt cx="152492" cy="927891"/>
            </a:xfrm>
          </p:grpSpPr>
          <p:grpSp>
            <p:nvGrpSpPr>
              <p:cNvPr id="72" name="Group 71"/>
              <p:cNvGrpSpPr/>
              <p:nvPr/>
            </p:nvGrpSpPr>
            <p:grpSpPr>
              <a:xfrm>
                <a:off x="8261313" y="2415035"/>
                <a:ext cx="151126" cy="927891"/>
                <a:chOff x="5424591" y="2427822"/>
                <a:chExt cx="126923" cy="927891"/>
              </a:xfrm>
            </p:grpSpPr>
            <p:sp>
              <p:nvSpPr>
                <p:cNvPr id="74" name="Rectangle 6"/>
                <p:cNvSpPr>
                  <a:spLocks noChangeArrowheads="1"/>
                </p:cNvSpPr>
                <p:nvPr/>
              </p:nvSpPr>
              <p:spPr bwMode="auto">
                <a:xfrm>
                  <a:off x="5509199" y="2626358"/>
                  <a:ext cx="42293" cy="714727"/>
                </a:xfrm>
                <a:prstGeom prst="rect">
                  <a:avLst/>
                </a:prstGeom>
                <a:gradFill>
                  <a:gsLst>
                    <a:gs pos="0">
                      <a:schemeClr val="tx2">
                        <a:lumMod val="50000"/>
                      </a:schemeClr>
                    </a:gs>
                    <a:gs pos="50000">
                      <a:schemeClr val="tx2">
                        <a:lumMod val="95000"/>
                      </a:schemeClr>
                    </a:gs>
                    <a:gs pos="100000">
                      <a:schemeClr val="tx2">
                        <a:lumMod val="95000"/>
                      </a:schemeClr>
                    </a:gs>
                  </a:gsLst>
                  <a:lin ang="0" scaled="0"/>
                </a:gradFill>
                <a:ln w="0">
                  <a:noFill/>
                  <a:miter lim="800000"/>
                  <a:headEnd/>
                  <a:tailEnd/>
                </a:ln>
                <a:scene3d>
                  <a:camera prst="orthographicFront"/>
                  <a:lightRig rig="threePt" dir="t"/>
                </a:scene3d>
                <a:sp3d>
                  <a:bevelT w="19050" h="19050"/>
                  <a:bevelB w="12700" h="12700"/>
                  <a:extrusionClr>
                    <a:schemeClr val="bg1"/>
                  </a:extrusionClr>
                  <a:contourClr>
                    <a:schemeClr val="bg2"/>
                  </a:contourClr>
                </a:sp3d>
              </p:spPr>
              <p:txBody>
                <a:bodyPr vert="horz" wrap="square" lIns="91440" tIns="45720" rIns="91440" bIns="45720" numCol="1" anchor="t" anchorCtr="0" compatLnSpc="1">
                  <a:prstTxWarp prst="textNoShape">
                    <a:avLst/>
                  </a:prstTxWarp>
                </a:bodyPr>
                <a:lstStyle/>
                <a:p>
                  <a:endParaRPr lang="en-US" dirty="0"/>
                </a:p>
              </p:txBody>
            </p:sp>
            <p:sp>
              <p:nvSpPr>
                <p:cNvPr id="75" name="Freeform 5"/>
                <p:cNvSpPr>
                  <a:spLocks/>
                </p:cNvSpPr>
                <p:nvPr/>
              </p:nvSpPr>
              <p:spPr bwMode="auto">
                <a:xfrm>
                  <a:off x="5424591" y="2427822"/>
                  <a:ext cx="126879" cy="213164"/>
                </a:xfrm>
                <a:custGeom>
                  <a:avLst/>
                  <a:gdLst>
                    <a:gd name="T0" fmla="*/ 9 w 9"/>
                    <a:gd name="T1" fmla="*/ 16 h 17"/>
                    <a:gd name="T2" fmla="*/ 8 w 9"/>
                    <a:gd name="T3" fmla="*/ 16 h 17"/>
                    <a:gd name="T4" fmla="*/ 2 w 9"/>
                    <a:gd name="T5" fmla="*/ 9 h 17"/>
                    <a:gd name="T6" fmla="*/ 8 w 9"/>
                    <a:gd name="T7" fmla="*/ 2 h 17"/>
                    <a:gd name="T8" fmla="*/ 8 w 9"/>
                    <a:gd name="T9" fmla="*/ 0 h 17"/>
                    <a:gd name="T10" fmla="*/ 0 w 9"/>
                    <a:gd name="T11" fmla="*/ 9 h 17"/>
                    <a:gd name="T12" fmla="*/ 8 w 9"/>
                    <a:gd name="T13" fmla="*/ 17 h 17"/>
                    <a:gd name="T14" fmla="*/ 9 w 9"/>
                    <a:gd name="T15" fmla="*/ 17 h 17"/>
                    <a:gd name="T16" fmla="*/ 9 w 9"/>
                    <a:gd name="T1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7">
                      <a:moveTo>
                        <a:pt x="9" y="16"/>
                      </a:moveTo>
                      <a:cubicBezTo>
                        <a:pt x="8" y="16"/>
                        <a:pt x="8" y="16"/>
                        <a:pt x="8" y="16"/>
                      </a:cubicBezTo>
                      <a:cubicBezTo>
                        <a:pt x="5" y="16"/>
                        <a:pt x="2" y="12"/>
                        <a:pt x="2" y="9"/>
                      </a:cubicBezTo>
                      <a:cubicBezTo>
                        <a:pt x="2" y="5"/>
                        <a:pt x="5" y="2"/>
                        <a:pt x="8" y="2"/>
                      </a:cubicBezTo>
                      <a:lnTo>
                        <a:pt x="8" y="0"/>
                      </a:lnTo>
                      <a:cubicBezTo>
                        <a:pt x="4" y="0"/>
                        <a:pt x="0" y="4"/>
                        <a:pt x="0" y="9"/>
                      </a:cubicBezTo>
                      <a:cubicBezTo>
                        <a:pt x="0" y="13"/>
                        <a:pt x="4" y="17"/>
                        <a:pt x="8" y="17"/>
                      </a:cubicBezTo>
                      <a:cubicBezTo>
                        <a:pt x="8" y="17"/>
                        <a:pt x="8" y="17"/>
                        <a:pt x="9" y="17"/>
                      </a:cubicBezTo>
                      <a:lnTo>
                        <a:pt x="9" y="16"/>
                      </a:lnTo>
                      <a:close/>
                    </a:path>
                  </a:pathLst>
                </a:custGeom>
                <a:gradFill>
                  <a:gsLst>
                    <a:gs pos="0">
                      <a:schemeClr val="tx2">
                        <a:lumMod val="50000"/>
                      </a:schemeClr>
                    </a:gs>
                    <a:gs pos="50000">
                      <a:schemeClr val="tx2">
                        <a:lumMod val="95000"/>
                      </a:schemeClr>
                    </a:gs>
                    <a:gs pos="100000">
                      <a:schemeClr val="tx2">
                        <a:lumMod val="95000"/>
                      </a:schemeClr>
                    </a:gs>
                  </a:gsLst>
                  <a:lin ang="0" scaled="0"/>
                </a:gradFill>
                <a:ln w="0">
                  <a:noFill/>
                  <a:prstDash val="solid"/>
                  <a:round/>
                  <a:headEnd/>
                  <a:tailEnd/>
                </a:ln>
                <a:scene3d>
                  <a:camera prst="orthographicFront"/>
                  <a:lightRig rig="threePt" dir="t"/>
                </a:scene3d>
                <a:sp3d>
                  <a:bevelT w="19050" h="19050"/>
                  <a:bevelB w="12700" h="12700"/>
                  <a:extrusionClr>
                    <a:schemeClr val="bg1"/>
                  </a:extrusionClr>
                  <a:contourClr>
                    <a:schemeClr val="bg2"/>
                  </a:contourClr>
                </a:sp3d>
              </p:spPr>
              <p:txBody>
                <a:bodyPr vert="horz" wrap="square" lIns="91440" tIns="45720" rIns="91440" bIns="45720" numCol="1" anchor="t" anchorCtr="0" compatLnSpc="1">
                  <a:prstTxWarp prst="textNoShape">
                    <a:avLst/>
                  </a:prstTxWarp>
                </a:bodyPr>
                <a:lstStyle/>
                <a:p>
                  <a:endParaRPr lang="en-US" dirty="0"/>
                </a:p>
              </p:txBody>
            </p:sp>
            <p:sp>
              <p:nvSpPr>
                <p:cNvPr id="76" name="Oval 7"/>
                <p:cNvSpPr>
                  <a:spLocks noChangeArrowheads="1"/>
                </p:cNvSpPr>
                <p:nvPr/>
              </p:nvSpPr>
              <p:spPr bwMode="auto">
                <a:xfrm>
                  <a:off x="5509221" y="3318096"/>
                  <a:ext cx="42293" cy="37617"/>
                </a:xfrm>
                <a:prstGeom prst="ellipse">
                  <a:avLst/>
                </a:prstGeom>
                <a:gradFill>
                  <a:gsLst>
                    <a:gs pos="0">
                      <a:schemeClr val="tx2">
                        <a:lumMod val="50000"/>
                      </a:schemeClr>
                    </a:gs>
                    <a:gs pos="50000">
                      <a:schemeClr val="tx2">
                        <a:lumMod val="95000"/>
                      </a:schemeClr>
                    </a:gs>
                    <a:gs pos="100000">
                      <a:schemeClr val="tx2">
                        <a:lumMod val="95000"/>
                      </a:schemeClr>
                    </a:gs>
                  </a:gsLst>
                  <a:lin ang="5400000" scaled="0"/>
                </a:gradFill>
                <a:ln w="0">
                  <a:noFill/>
                  <a:round/>
                  <a:headEnd/>
                  <a:tailEnd/>
                </a:ln>
                <a:scene3d>
                  <a:camera prst="orthographicFront"/>
                  <a:lightRig rig="threePt" dir="t"/>
                </a:scene3d>
                <a:sp3d>
                  <a:bevelT w="19050" h="19050"/>
                  <a:bevelB w="12700" h="12700"/>
                  <a:extrusionClr>
                    <a:schemeClr val="bg1"/>
                  </a:extrusionClr>
                  <a:contourClr>
                    <a:schemeClr val="bg2"/>
                  </a:contourClr>
                </a:sp3d>
              </p:spPr>
              <p:txBody>
                <a:bodyPr vert="horz" wrap="square" lIns="91440" tIns="45720" rIns="91440" bIns="45720" numCol="1" anchor="t" anchorCtr="0" compatLnSpc="1">
                  <a:prstTxWarp prst="textNoShape">
                    <a:avLst/>
                  </a:prstTxWarp>
                </a:bodyPr>
                <a:lstStyle/>
                <a:p>
                  <a:endParaRPr lang="en-US" dirty="0"/>
                </a:p>
              </p:txBody>
            </p:sp>
          </p:grpSp>
          <p:sp>
            <p:nvSpPr>
              <p:cNvPr id="73" name="Rounded Rectangle 72"/>
              <p:cNvSpPr/>
              <p:nvPr/>
            </p:nvSpPr>
            <p:spPr>
              <a:xfrm>
                <a:off x="8363405" y="2769393"/>
                <a:ext cx="50400" cy="100012"/>
              </a:xfrm>
              <a:prstGeom prst="roundRect">
                <a:avLst/>
              </a:prstGeom>
              <a:solidFill>
                <a:srgbClr val="00B050"/>
              </a:solidFill>
              <a:ln>
                <a:noFill/>
              </a:ln>
              <a:effectLst/>
              <a:scene3d>
                <a:camera prst="orthographicFront"/>
                <a:lightRig rig="threePt" dir="t"/>
              </a:scene3d>
              <a:sp3d>
                <a:bevelT w="38100" h="38100"/>
                <a:bevelB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p:cNvGrpSpPr/>
            <p:nvPr/>
          </p:nvGrpSpPr>
          <p:grpSpPr>
            <a:xfrm flipH="1">
              <a:off x="6769144" y="2457847"/>
              <a:ext cx="152492" cy="927891"/>
              <a:chOff x="8261313" y="2415035"/>
              <a:chExt cx="152492" cy="927891"/>
            </a:xfrm>
          </p:grpSpPr>
          <p:grpSp>
            <p:nvGrpSpPr>
              <p:cNvPr id="66" name="Group 65"/>
              <p:cNvGrpSpPr/>
              <p:nvPr/>
            </p:nvGrpSpPr>
            <p:grpSpPr>
              <a:xfrm>
                <a:off x="8261313" y="2415035"/>
                <a:ext cx="151126" cy="927891"/>
                <a:chOff x="5424591" y="2427822"/>
                <a:chExt cx="126923" cy="927891"/>
              </a:xfrm>
            </p:grpSpPr>
            <p:sp>
              <p:nvSpPr>
                <p:cNvPr id="69" name="Rectangle 6"/>
                <p:cNvSpPr>
                  <a:spLocks noChangeArrowheads="1"/>
                </p:cNvSpPr>
                <p:nvPr/>
              </p:nvSpPr>
              <p:spPr bwMode="auto">
                <a:xfrm>
                  <a:off x="5509199" y="2626358"/>
                  <a:ext cx="42293" cy="714727"/>
                </a:xfrm>
                <a:prstGeom prst="rect">
                  <a:avLst/>
                </a:prstGeom>
                <a:gradFill>
                  <a:gsLst>
                    <a:gs pos="0">
                      <a:schemeClr val="tx2">
                        <a:lumMod val="50000"/>
                      </a:schemeClr>
                    </a:gs>
                    <a:gs pos="50000">
                      <a:schemeClr val="tx2">
                        <a:lumMod val="95000"/>
                      </a:schemeClr>
                    </a:gs>
                    <a:gs pos="100000">
                      <a:schemeClr val="tx2">
                        <a:lumMod val="95000"/>
                      </a:schemeClr>
                    </a:gs>
                  </a:gsLst>
                  <a:lin ang="0" scaled="0"/>
                </a:gradFill>
                <a:ln w="0">
                  <a:noFill/>
                  <a:miter lim="800000"/>
                  <a:headEnd/>
                  <a:tailEnd/>
                </a:ln>
                <a:scene3d>
                  <a:camera prst="orthographicFront"/>
                  <a:lightRig rig="threePt" dir="t"/>
                </a:scene3d>
                <a:sp3d>
                  <a:bevelT w="19050" h="19050"/>
                  <a:bevelB w="12700" h="12700"/>
                  <a:extrusionClr>
                    <a:schemeClr val="bg1"/>
                  </a:extrusionClr>
                  <a:contourClr>
                    <a:schemeClr val="bg2"/>
                  </a:contourClr>
                </a:sp3d>
              </p:spPr>
              <p:txBody>
                <a:bodyPr vert="horz" wrap="square" lIns="91440" tIns="45720" rIns="91440" bIns="45720" numCol="1" anchor="t" anchorCtr="0" compatLnSpc="1">
                  <a:prstTxWarp prst="textNoShape">
                    <a:avLst/>
                  </a:prstTxWarp>
                </a:bodyPr>
                <a:lstStyle/>
                <a:p>
                  <a:endParaRPr lang="en-US" dirty="0"/>
                </a:p>
              </p:txBody>
            </p:sp>
            <p:sp>
              <p:nvSpPr>
                <p:cNvPr id="70" name="Freeform 5"/>
                <p:cNvSpPr>
                  <a:spLocks/>
                </p:cNvSpPr>
                <p:nvPr/>
              </p:nvSpPr>
              <p:spPr bwMode="auto">
                <a:xfrm>
                  <a:off x="5424591" y="2427822"/>
                  <a:ext cx="126879" cy="213164"/>
                </a:xfrm>
                <a:custGeom>
                  <a:avLst/>
                  <a:gdLst>
                    <a:gd name="T0" fmla="*/ 9 w 9"/>
                    <a:gd name="T1" fmla="*/ 16 h 17"/>
                    <a:gd name="T2" fmla="*/ 8 w 9"/>
                    <a:gd name="T3" fmla="*/ 16 h 17"/>
                    <a:gd name="T4" fmla="*/ 2 w 9"/>
                    <a:gd name="T5" fmla="*/ 9 h 17"/>
                    <a:gd name="T6" fmla="*/ 8 w 9"/>
                    <a:gd name="T7" fmla="*/ 2 h 17"/>
                    <a:gd name="T8" fmla="*/ 8 w 9"/>
                    <a:gd name="T9" fmla="*/ 0 h 17"/>
                    <a:gd name="T10" fmla="*/ 0 w 9"/>
                    <a:gd name="T11" fmla="*/ 9 h 17"/>
                    <a:gd name="T12" fmla="*/ 8 w 9"/>
                    <a:gd name="T13" fmla="*/ 17 h 17"/>
                    <a:gd name="T14" fmla="*/ 9 w 9"/>
                    <a:gd name="T15" fmla="*/ 17 h 17"/>
                    <a:gd name="T16" fmla="*/ 9 w 9"/>
                    <a:gd name="T1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7">
                      <a:moveTo>
                        <a:pt x="9" y="16"/>
                      </a:moveTo>
                      <a:cubicBezTo>
                        <a:pt x="8" y="16"/>
                        <a:pt x="8" y="16"/>
                        <a:pt x="8" y="16"/>
                      </a:cubicBezTo>
                      <a:cubicBezTo>
                        <a:pt x="5" y="16"/>
                        <a:pt x="2" y="12"/>
                        <a:pt x="2" y="9"/>
                      </a:cubicBezTo>
                      <a:cubicBezTo>
                        <a:pt x="2" y="5"/>
                        <a:pt x="5" y="2"/>
                        <a:pt x="8" y="2"/>
                      </a:cubicBezTo>
                      <a:lnTo>
                        <a:pt x="8" y="0"/>
                      </a:lnTo>
                      <a:cubicBezTo>
                        <a:pt x="4" y="0"/>
                        <a:pt x="0" y="4"/>
                        <a:pt x="0" y="9"/>
                      </a:cubicBezTo>
                      <a:cubicBezTo>
                        <a:pt x="0" y="13"/>
                        <a:pt x="4" y="17"/>
                        <a:pt x="8" y="17"/>
                      </a:cubicBezTo>
                      <a:cubicBezTo>
                        <a:pt x="8" y="17"/>
                        <a:pt x="8" y="17"/>
                        <a:pt x="9" y="17"/>
                      </a:cubicBezTo>
                      <a:lnTo>
                        <a:pt x="9" y="16"/>
                      </a:lnTo>
                      <a:close/>
                    </a:path>
                  </a:pathLst>
                </a:custGeom>
                <a:gradFill>
                  <a:gsLst>
                    <a:gs pos="0">
                      <a:schemeClr val="tx2">
                        <a:lumMod val="50000"/>
                      </a:schemeClr>
                    </a:gs>
                    <a:gs pos="50000">
                      <a:schemeClr val="tx2">
                        <a:lumMod val="95000"/>
                      </a:schemeClr>
                    </a:gs>
                    <a:gs pos="100000">
                      <a:schemeClr val="tx2">
                        <a:lumMod val="95000"/>
                      </a:schemeClr>
                    </a:gs>
                  </a:gsLst>
                  <a:lin ang="0" scaled="0"/>
                </a:gradFill>
                <a:ln w="0">
                  <a:noFill/>
                  <a:prstDash val="solid"/>
                  <a:round/>
                  <a:headEnd/>
                  <a:tailEnd/>
                </a:ln>
                <a:scene3d>
                  <a:camera prst="orthographicFront"/>
                  <a:lightRig rig="threePt" dir="t"/>
                </a:scene3d>
                <a:sp3d>
                  <a:bevelT w="19050" h="19050"/>
                  <a:bevelB w="12700" h="12700"/>
                  <a:extrusionClr>
                    <a:schemeClr val="bg1"/>
                  </a:extrusionClr>
                  <a:contourClr>
                    <a:schemeClr val="bg2"/>
                  </a:contourClr>
                </a:sp3d>
              </p:spPr>
              <p:txBody>
                <a:bodyPr vert="horz" wrap="square" lIns="91440" tIns="45720" rIns="91440" bIns="45720" numCol="1" anchor="t" anchorCtr="0" compatLnSpc="1">
                  <a:prstTxWarp prst="textNoShape">
                    <a:avLst/>
                  </a:prstTxWarp>
                </a:bodyPr>
                <a:lstStyle/>
                <a:p>
                  <a:endParaRPr lang="en-US" dirty="0"/>
                </a:p>
              </p:txBody>
            </p:sp>
            <p:sp>
              <p:nvSpPr>
                <p:cNvPr id="71" name="Oval 7"/>
                <p:cNvSpPr>
                  <a:spLocks noChangeArrowheads="1"/>
                </p:cNvSpPr>
                <p:nvPr/>
              </p:nvSpPr>
              <p:spPr bwMode="auto">
                <a:xfrm>
                  <a:off x="5509221" y="3318096"/>
                  <a:ext cx="42293" cy="37617"/>
                </a:xfrm>
                <a:prstGeom prst="ellipse">
                  <a:avLst/>
                </a:prstGeom>
                <a:gradFill>
                  <a:gsLst>
                    <a:gs pos="0">
                      <a:schemeClr val="tx2">
                        <a:lumMod val="50000"/>
                      </a:schemeClr>
                    </a:gs>
                    <a:gs pos="50000">
                      <a:schemeClr val="tx2">
                        <a:lumMod val="95000"/>
                      </a:schemeClr>
                    </a:gs>
                    <a:gs pos="100000">
                      <a:schemeClr val="tx2">
                        <a:lumMod val="95000"/>
                      </a:schemeClr>
                    </a:gs>
                  </a:gsLst>
                  <a:lin ang="5400000" scaled="0"/>
                </a:gradFill>
                <a:ln w="0">
                  <a:noFill/>
                  <a:round/>
                  <a:headEnd/>
                  <a:tailEnd/>
                </a:ln>
                <a:scene3d>
                  <a:camera prst="orthographicFront"/>
                  <a:lightRig rig="threePt" dir="t"/>
                </a:scene3d>
                <a:sp3d>
                  <a:bevelT w="19050" h="19050"/>
                  <a:bevelB w="12700" h="12700"/>
                  <a:extrusionClr>
                    <a:schemeClr val="bg1"/>
                  </a:extrusionClr>
                  <a:contourClr>
                    <a:schemeClr val="bg2"/>
                  </a:contourClr>
                </a:sp3d>
              </p:spPr>
              <p:txBody>
                <a:bodyPr vert="horz" wrap="square" lIns="91440" tIns="45720" rIns="91440" bIns="45720" numCol="1" anchor="t" anchorCtr="0" compatLnSpc="1">
                  <a:prstTxWarp prst="textNoShape">
                    <a:avLst/>
                  </a:prstTxWarp>
                </a:bodyPr>
                <a:lstStyle/>
                <a:p>
                  <a:endParaRPr lang="en-US" dirty="0"/>
                </a:p>
              </p:txBody>
            </p:sp>
          </p:grpSp>
          <p:sp>
            <p:nvSpPr>
              <p:cNvPr id="67" name="Rounded Rectangle 66"/>
              <p:cNvSpPr/>
              <p:nvPr/>
            </p:nvSpPr>
            <p:spPr>
              <a:xfrm>
                <a:off x="8363405" y="2769393"/>
                <a:ext cx="50400" cy="100012"/>
              </a:xfrm>
              <a:prstGeom prst="roundRect">
                <a:avLst/>
              </a:prstGeom>
              <a:solidFill>
                <a:srgbClr val="00B050"/>
              </a:solidFill>
              <a:ln>
                <a:noFill/>
              </a:ln>
              <a:effectLst/>
              <a:scene3d>
                <a:camera prst="orthographicFront"/>
                <a:lightRig rig="threePt" dir="t"/>
              </a:scene3d>
              <a:sp3d>
                <a:bevelT w="38100" h="38100"/>
                <a:bevelB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ounded Rectangle 67"/>
              <p:cNvSpPr/>
              <p:nvPr/>
            </p:nvSpPr>
            <p:spPr>
              <a:xfrm>
                <a:off x="8363405" y="2908804"/>
                <a:ext cx="50400" cy="100012"/>
              </a:xfrm>
              <a:prstGeom prst="roundRect">
                <a:avLst/>
              </a:prstGeom>
              <a:solidFill>
                <a:srgbClr val="FF6600"/>
              </a:solidFill>
              <a:ln>
                <a:noFill/>
              </a:ln>
              <a:effectLst/>
              <a:scene3d>
                <a:camera prst="orthographicFront"/>
                <a:lightRig rig="threePt" dir="t"/>
              </a:scene3d>
              <a:sp3d>
                <a:bevelT w="38100" h="38100"/>
                <a:bevelB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77" name="Group 76"/>
          <p:cNvGrpSpPr/>
          <p:nvPr/>
        </p:nvGrpSpPr>
        <p:grpSpPr>
          <a:xfrm>
            <a:off x="3203622" y="3126386"/>
            <a:ext cx="345799" cy="927891"/>
            <a:chOff x="6575837" y="2457847"/>
            <a:chExt cx="345799" cy="927891"/>
          </a:xfrm>
        </p:grpSpPr>
        <p:grpSp>
          <p:nvGrpSpPr>
            <p:cNvPr id="78" name="Group 77"/>
            <p:cNvGrpSpPr/>
            <p:nvPr/>
          </p:nvGrpSpPr>
          <p:grpSpPr>
            <a:xfrm>
              <a:off x="6575837" y="2457847"/>
              <a:ext cx="152492" cy="927891"/>
              <a:chOff x="8261313" y="2415035"/>
              <a:chExt cx="152492" cy="927891"/>
            </a:xfrm>
          </p:grpSpPr>
          <p:grpSp>
            <p:nvGrpSpPr>
              <p:cNvPr id="85" name="Group 84"/>
              <p:cNvGrpSpPr/>
              <p:nvPr/>
            </p:nvGrpSpPr>
            <p:grpSpPr>
              <a:xfrm>
                <a:off x="8261313" y="2415035"/>
                <a:ext cx="151126" cy="927891"/>
                <a:chOff x="5424591" y="2427822"/>
                <a:chExt cx="126923" cy="927891"/>
              </a:xfrm>
            </p:grpSpPr>
            <p:sp>
              <p:nvSpPr>
                <p:cNvPr id="87" name="Rectangle 6"/>
                <p:cNvSpPr>
                  <a:spLocks noChangeArrowheads="1"/>
                </p:cNvSpPr>
                <p:nvPr/>
              </p:nvSpPr>
              <p:spPr bwMode="auto">
                <a:xfrm>
                  <a:off x="5509199" y="2626358"/>
                  <a:ext cx="42293" cy="714727"/>
                </a:xfrm>
                <a:prstGeom prst="rect">
                  <a:avLst/>
                </a:prstGeom>
                <a:gradFill>
                  <a:gsLst>
                    <a:gs pos="0">
                      <a:schemeClr val="tx2">
                        <a:lumMod val="50000"/>
                      </a:schemeClr>
                    </a:gs>
                    <a:gs pos="50000">
                      <a:schemeClr val="tx2">
                        <a:lumMod val="95000"/>
                      </a:schemeClr>
                    </a:gs>
                    <a:gs pos="100000">
                      <a:schemeClr val="tx2">
                        <a:lumMod val="95000"/>
                      </a:schemeClr>
                    </a:gs>
                  </a:gsLst>
                  <a:lin ang="0" scaled="0"/>
                </a:gradFill>
                <a:ln w="0">
                  <a:noFill/>
                  <a:miter lim="800000"/>
                  <a:headEnd/>
                  <a:tailEnd/>
                </a:ln>
                <a:scene3d>
                  <a:camera prst="orthographicFront"/>
                  <a:lightRig rig="threePt" dir="t"/>
                </a:scene3d>
                <a:sp3d>
                  <a:bevelT w="19050" h="19050"/>
                  <a:bevelB w="12700" h="12700"/>
                  <a:extrusionClr>
                    <a:schemeClr val="bg1"/>
                  </a:extrusionClr>
                  <a:contourClr>
                    <a:schemeClr val="bg2"/>
                  </a:contourClr>
                </a:sp3d>
              </p:spPr>
              <p:txBody>
                <a:bodyPr vert="horz" wrap="square" lIns="91440" tIns="45720" rIns="91440" bIns="45720" numCol="1" anchor="t" anchorCtr="0" compatLnSpc="1">
                  <a:prstTxWarp prst="textNoShape">
                    <a:avLst/>
                  </a:prstTxWarp>
                </a:bodyPr>
                <a:lstStyle/>
                <a:p>
                  <a:endParaRPr lang="en-US" dirty="0"/>
                </a:p>
              </p:txBody>
            </p:sp>
            <p:sp>
              <p:nvSpPr>
                <p:cNvPr id="88" name="Freeform 5"/>
                <p:cNvSpPr>
                  <a:spLocks/>
                </p:cNvSpPr>
                <p:nvPr/>
              </p:nvSpPr>
              <p:spPr bwMode="auto">
                <a:xfrm>
                  <a:off x="5424591" y="2427822"/>
                  <a:ext cx="126879" cy="213164"/>
                </a:xfrm>
                <a:custGeom>
                  <a:avLst/>
                  <a:gdLst>
                    <a:gd name="T0" fmla="*/ 9 w 9"/>
                    <a:gd name="T1" fmla="*/ 16 h 17"/>
                    <a:gd name="T2" fmla="*/ 8 w 9"/>
                    <a:gd name="T3" fmla="*/ 16 h 17"/>
                    <a:gd name="T4" fmla="*/ 2 w 9"/>
                    <a:gd name="T5" fmla="*/ 9 h 17"/>
                    <a:gd name="T6" fmla="*/ 8 w 9"/>
                    <a:gd name="T7" fmla="*/ 2 h 17"/>
                    <a:gd name="T8" fmla="*/ 8 w 9"/>
                    <a:gd name="T9" fmla="*/ 0 h 17"/>
                    <a:gd name="T10" fmla="*/ 0 w 9"/>
                    <a:gd name="T11" fmla="*/ 9 h 17"/>
                    <a:gd name="T12" fmla="*/ 8 w 9"/>
                    <a:gd name="T13" fmla="*/ 17 h 17"/>
                    <a:gd name="T14" fmla="*/ 9 w 9"/>
                    <a:gd name="T15" fmla="*/ 17 h 17"/>
                    <a:gd name="T16" fmla="*/ 9 w 9"/>
                    <a:gd name="T1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7">
                      <a:moveTo>
                        <a:pt x="9" y="16"/>
                      </a:moveTo>
                      <a:cubicBezTo>
                        <a:pt x="8" y="16"/>
                        <a:pt x="8" y="16"/>
                        <a:pt x="8" y="16"/>
                      </a:cubicBezTo>
                      <a:cubicBezTo>
                        <a:pt x="5" y="16"/>
                        <a:pt x="2" y="12"/>
                        <a:pt x="2" y="9"/>
                      </a:cubicBezTo>
                      <a:cubicBezTo>
                        <a:pt x="2" y="5"/>
                        <a:pt x="5" y="2"/>
                        <a:pt x="8" y="2"/>
                      </a:cubicBezTo>
                      <a:lnTo>
                        <a:pt x="8" y="0"/>
                      </a:lnTo>
                      <a:cubicBezTo>
                        <a:pt x="4" y="0"/>
                        <a:pt x="0" y="4"/>
                        <a:pt x="0" y="9"/>
                      </a:cubicBezTo>
                      <a:cubicBezTo>
                        <a:pt x="0" y="13"/>
                        <a:pt x="4" y="17"/>
                        <a:pt x="8" y="17"/>
                      </a:cubicBezTo>
                      <a:cubicBezTo>
                        <a:pt x="8" y="17"/>
                        <a:pt x="8" y="17"/>
                        <a:pt x="9" y="17"/>
                      </a:cubicBezTo>
                      <a:lnTo>
                        <a:pt x="9" y="16"/>
                      </a:lnTo>
                      <a:close/>
                    </a:path>
                  </a:pathLst>
                </a:custGeom>
                <a:gradFill>
                  <a:gsLst>
                    <a:gs pos="0">
                      <a:schemeClr val="tx2">
                        <a:lumMod val="50000"/>
                      </a:schemeClr>
                    </a:gs>
                    <a:gs pos="50000">
                      <a:schemeClr val="tx2">
                        <a:lumMod val="95000"/>
                      </a:schemeClr>
                    </a:gs>
                    <a:gs pos="100000">
                      <a:schemeClr val="tx2">
                        <a:lumMod val="95000"/>
                      </a:schemeClr>
                    </a:gs>
                  </a:gsLst>
                  <a:lin ang="0" scaled="0"/>
                </a:gradFill>
                <a:ln w="0">
                  <a:noFill/>
                  <a:prstDash val="solid"/>
                  <a:round/>
                  <a:headEnd/>
                  <a:tailEnd/>
                </a:ln>
                <a:scene3d>
                  <a:camera prst="orthographicFront"/>
                  <a:lightRig rig="threePt" dir="t"/>
                </a:scene3d>
                <a:sp3d>
                  <a:bevelT w="19050" h="19050"/>
                  <a:bevelB w="12700" h="12700"/>
                  <a:extrusionClr>
                    <a:schemeClr val="bg1"/>
                  </a:extrusionClr>
                  <a:contourClr>
                    <a:schemeClr val="bg2"/>
                  </a:contourClr>
                </a:sp3d>
              </p:spPr>
              <p:txBody>
                <a:bodyPr vert="horz" wrap="square" lIns="91440" tIns="45720" rIns="91440" bIns="45720" numCol="1" anchor="t" anchorCtr="0" compatLnSpc="1">
                  <a:prstTxWarp prst="textNoShape">
                    <a:avLst/>
                  </a:prstTxWarp>
                </a:bodyPr>
                <a:lstStyle/>
                <a:p>
                  <a:endParaRPr lang="en-US" dirty="0"/>
                </a:p>
              </p:txBody>
            </p:sp>
            <p:sp>
              <p:nvSpPr>
                <p:cNvPr id="89" name="Oval 7"/>
                <p:cNvSpPr>
                  <a:spLocks noChangeArrowheads="1"/>
                </p:cNvSpPr>
                <p:nvPr/>
              </p:nvSpPr>
              <p:spPr bwMode="auto">
                <a:xfrm>
                  <a:off x="5509221" y="3318096"/>
                  <a:ext cx="42293" cy="37617"/>
                </a:xfrm>
                <a:prstGeom prst="ellipse">
                  <a:avLst/>
                </a:prstGeom>
                <a:gradFill>
                  <a:gsLst>
                    <a:gs pos="0">
                      <a:schemeClr val="tx2">
                        <a:lumMod val="50000"/>
                      </a:schemeClr>
                    </a:gs>
                    <a:gs pos="50000">
                      <a:schemeClr val="tx2">
                        <a:lumMod val="95000"/>
                      </a:schemeClr>
                    </a:gs>
                    <a:gs pos="100000">
                      <a:schemeClr val="tx2">
                        <a:lumMod val="95000"/>
                      </a:schemeClr>
                    </a:gs>
                  </a:gsLst>
                  <a:lin ang="5400000" scaled="0"/>
                </a:gradFill>
                <a:ln w="0">
                  <a:noFill/>
                  <a:round/>
                  <a:headEnd/>
                  <a:tailEnd/>
                </a:ln>
                <a:scene3d>
                  <a:camera prst="orthographicFront"/>
                  <a:lightRig rig="threePt" dir="t"/>
                </a:scene3d>
                <a:sp3d>
                  <a:bevelT w="19050" h="19050"/>
                  <a:bevelB w="12700" h="12700"/>
                  <a:extrusionClr>
                    <a:schemeClr val="bg1"/>
                  </a:extrusionClr>
                  <a:contourClr>
                    <a:schemeClr val="bg2"/>
                  </a:contourClr>
                </a:sp3d>
              </p:spPr>
              <p:txBody>
                <a:bodyPr vert="horz" wrap="square" lIns="91440" tIns="45720" rIns="91440" bIns="45720" numCol="1" anchor="t" anchorCtr="0" compatLnSpc="1">
                  <a:prstTxWarp prst="textNoShape">
                    <a:avLst/>
                  </a:prstTxWarp>
                </a:bodyPr>
                <a:lstStyle/>
                <a:p>
                  <a:endParaRPr lang="en-US" dirty="0"/>
                </a:p>
              </p:txBody>
            </p:sp>
          </p:grpSp>
          <p:sp>
            <p:nvSpPr>
              <p:cNvPr id="86" name="Rounded Rectangle 85"/>
              <p:cNvSpPr/>
              <p:nvPr/>
            </p:nvSpPr>
            <p:spPr>
              <a:xfrm>
                <a:off x="8363405" y="2769393"/>
                <a:ext cx="50400" cy="100012"/>
              </a:xfrm>
              <a:prstGeom prst="roundRect">
                <a:avLst/>
              </a:prstGeom>
              <a:solidFill>
                <a:srgbClr val="00B050"/>
              </a:solidFill>
              <a:ln>
                <a:noFill/>
              </a:ln>
              <a:effectLst/>
              <a:scene3d>
                <a:camera prst="orthographicFront"/>
                <a:lightRig rig="threePt" dir="t"/>
              </a:scene3d>
              <a:sp3d>
                <a:bevelT w="38100" h="38100"/>
                <a:bevelB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p:cNvGrpSpPr/>
            <p:nvPr/>
          </p:nvGrpSpPr>
          <p:grpSpPr>
            <a:xfrm flipH="1">
              <a:off x="6769144" y="2457847"/>
              <a:ext cx="152492" cy="927891"/>
              <a:chOff x="8261313" y="2415035"/>
              <a:chExt cx="152492" cy="927891"/>
            </a:xfrm>
          </p:grpSpPr>
          <p:grpSp>
            <p:nvGrpSpPr>
              <p:cNvPr id="80" name="Group 79"/>
              <p:cNvGrpSpPr/>
              <p:nvPr/>
            </p:nvGrpSpPr>
            <p:grpSpPr>
              <a:xfrm>
                <a:off x="8261313" y="2415035"/>
                <a:ext cx="151126" cy="927891"/>
                <a:chOff x="5424591" y="2427822"/>
                <a:chExt cx="126923" cy="927891"/>
              </a:xfrm>
            </p:grpSpPr>
            <p:sp>
              <p:nvSpPr>
                <p:cNvPr id="82" name="Rectangle 6"/>
                <p:cNvSpPr>
                  <a:spLocks noChangeArrowheads="1"/>
                </p:cNvSpPr>
                <p:nvPr/>
              </p:nvSpPr>
              <p:spPr bwMode="auto">
                <a:xfrm>
                  <a:off x="5509199" y="2626358"/>
                  <a:ext cx="42293" cy="714727"/>
                </a:xfrm>
                <a:prstGeom prst="rect">
                  <a:avLst/>
                </a:prstGeom>
                <a:gradFill>
                  <a:gsLst>
                    <a:gs pos="0">
                      <a:schemeClr val="tx2">
                        <a:lumMod val="50000"/>
                      </a:schemeClr>
                    </a:gs>
                    <a:gs pos="50000">
                      <a:schemeClr val="tx2">
                        <a:lumMod val="95000"/>
                      </a:schemeClr>
                    </a:gs>
                    <a:gs pos="100000">
                      <a:schemeClr val="tx2">
                        <a:lumMod val="95000"/>
                      </a:schemeClr>
                    </a:gs>
                  </a:gsLst>
                  <a:lin ang="0" scaled="0"/>
                </a:gradFill>
                <a:ln w="0">
                  <a:noFill/>
                  <a:miter lim="800000"/>
                  <a:headEnd/>
                  <a:tailEnd/>
                </a:ln>
                <a:scene3d>
                  <a:camera prst="orthographicFront"/>
                  <a:lightRig rig="threePt" dir="t"/>
                </a:scene3d>
                <a:sp3d>
                  <a:bevelT w="19050" h="19050"/>
                  <a:bevelB w="12700" h="12700"/>
                  <a:extrusionClr>
                    <a:schemeClr val="bg1"/>
                  </a:extrusionClr>
                  <a:contourClr>
                    <a:schemeClr val="bg2"/>
                  </a:contourClr>
                </a:sp3d>
              </p:spPr>
              <p:txBody>
                <a:bodyPr vert="horz" wrap="square" lIns="91440" tIns="45720" rIns="91440" bIns="45720" numCol="1" anchor="t" anchorCtr="0" compatLnSpc="1">
                  <a:prstTxWarp prst="textNoShape">
                    <a:avLst/>
                  </a:prstTxWarp>
                </a:bodyPr>
                <a:lstStyle/>
                <a:p>
                  <a:endParaRPr lang="en-US" dirty="0"/>
                </a:p>
              </p:txBody>
            </p:sp>
            <p:sp>
              <p:nvSpPr>
                <p:cNvPr id="83" name="Freeform 5"/>
                <p:cNvSpPr>
                  <a:spLocks/>
                </p:cNvSpPr>
                <p:nvPr/>
              </p:nvSpPr>
              <p:spPr bwMode="auto">
                <a:xfrm>
                  <a:off x="5424591" y="2427822"/>
                  <a:ext cx="126879" cy="213164"/>
                </a:xfrm>
                <a:custGeom>
                  <a:avLst/>
                  <a:gdLst>
                    <a:gd name="T0" fmla="*/ 9 w 9"/>
                    <a:gd name="T1" fmla="*/ 16 h 17"/>
                    <a:gd name="T2" fmla="*/ 8 w 9"/>
                    <a:gd name="T3" fmla="*/ 16 h 17"/>
                    <a:gd name="T4" fmla="*/ 2 w 9"/>
                    <a:gd name="T5" fmla="*/ 9 h 17"/>
                    <a:gd name="T6" fmla="*/ 8 w 9"/>
                    <a:gd name="T7" fmla="*/ 2 h 17"/>
                    <a:gd name="T8" fmla="*/ 8 w 9"/>
                    <a:gd name="T9" fmla="*/ 0 h 17"/>
                    <a:gd name="T10" fmla="*/ 0 w 9"/>
                    <a:gd name="T11" fmla="*/ 9 h 17"/>
                    <a:gd name="T12" fmla="*/ 8 w 9"/>
                    <a:gd name="T13" fmla="*/ 17 h 17"/>
                    <a:gd name="T14" fmla="*/ 9 w 9"/>
                    <a:gd name="T15" fmla="*/ 17 h 17"/>
                    <a:gd name="T16" fmla="*/ 9 w 9"/>
                    <a:gd name="T1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7">
                      <a:moveTo>
                        <a:pt x="9" y="16"/>
                      </a:moveTo>
                      <a:cubicBezTo>
                        <a:pt x="8" y="16"/>
                        <a:pt x="8" y="16"/>
                        <a:pt x="8" y="16"/>
                      </a:cubicBezTo>
                      <a:cubicBezTo>
                        <a:pt x="5" y="16"/>
                        <a:pt x="2" y="12"/>
                        <a:pt x="2" y="9"/>
                      </a:cubicBezTo>
                      <a:cubicBezTo>
                        <a:pt x="2" y="5"/>
                        <a:pt x="5" y="2"/>
                        <a:pt x="8" y="2"/>
                      </a:cubicBezTo>
                      <a:lnTo>
                        <a:pt x="8" y="0"/>
                      </a:lnTo>
                      <a:cubicBezTo>
                        <a:pt x="4" y="0"/>
                        <a:pt x="0" y="4"/>
                        <a:pt x="0" y="9"/>
                      </a:cubicBezTo>
                      <a:cubicBezTo>
                        <a:pt x="0" y="13"/>
                        <a:pt x="4" y="17"/>
                        <a:pt x="8" y="17"/>
                      </a:cubicBezTo>
                      <a:cubicBezTo>
                        <a:pt x="8" y="17"/>
                        <a:pt x="8" y="17"/>
                        <a:pt x="9" y="17"/>
                      </a:cubicBezTo>
                      <a:lnTo>
                        <a:pt x="9" y="16"/>
                      </a:lnTo>
                      <a:close/>
                    </a:path>
                  </a:pathLst>
                </a:custGeom>
                <a:gradFill>
                  <a:gsLst>
                    <a:gs pos="0">
                      <a:schemeClr val="tx2">
                        <a:lumMod val="50000"/>
                      </a:schemeClr>
                    </a:gs>
                    <a:gs pos="50000">
                      <a:schemeClr val="tx2">
                        <a:lumMod val="95000"/>
                      </a:schemeClr>
                    </a:gs>
                    <a:gs pos="100000">
                      <a:schemeClr val="tx2">
                        <a:lumMod val="95000"/>
                      </a:schemeClr>
                    </a:gs>
                  </a:gsLst>
                  <a:lin ang="0" scaled="0"/>
                </a:gradFill>
                <a:ln w="0">
                  <a:noFill/>
                  <a:prstDash val="solid"/>
                  <a:round/>
                  <a:headEnd/>
                  <a:tailEnd/>
                </a:ln>
                <a:scene3d>
                  <a:camera prst="orthographicFront"/>
                  <a:lightRig rig="threePt" dir="t"/>
                </a:scene3d>
                <a:sp3d>
                  <a:bevelT w="19050" h="19050"/>
                  <a:bevelB w="12700" h="12700"/>
                  <a:extrusionClr>
                    <a:schemeClr val="bg1"/>
                  </a:extrusionClr>
                  <a:contourClr>
                    <a:schemeClr val="bg2"/>
                  </a:contourClr>
                </a:sp3d>
              </p:spPr>
              <p:txBody>
                <a:bodyPr vert="horz" wrap="square" lIns="91440" tIns="45720" rIns="91440" bIns="45720" numCol="1" anchor="t" anchorCtr="0" compatLnSpc="1">
                  <a:prstTxWarp prst="textNoShape">
                    <a:avLst/>
                  </a:prstTxWarp>
                </a:bodyPr>
                <a:lstStyle/>
                <a:p>
                  <a:endParaRPr lang="en-US" dirty="0"/>
                </a:p>
              </p:txBody>
            </p:sp>
            <p:sp>
              <p:nvSpPr>
                <p:cNvPr id="84" name="Oval 7"/>
                <p:cNvSpPr>
                  <a:spLocks noChangeArrowheads="1"/>
                </p:cNvSpPr>
                <p:nvPr/>
              </p:nvSpPr>
              <p:spPr bwMode="auto">
                <a:xfrm>
                  <a:off x="5509221" y="3318096"/>
                  <a:ext cx="42293" cy="37617"/>
                </a:xfrm>
                <a:prstGeom prst="ellipse">
                  <a:avLst/>
                </a:prstGeom>
                <a:gradFill>
                  <a:gsLst>
                    <a:gs pos="0">
                      <a:schemeClr val="tx2">
                        <a:lumMod val="50000"/>
                      </a:schemeClr>
                    </a:gs>
                    <a:gs pos="50000">
                      <a:schemeClr val="tx2">
                        <a:lumMod val="95000"/>
                      </a:schemeClr>
                    </a:gs>
                    <a:gs pos="100000">
                      <a:schemeClr val="tx2">
                        <a:lumMod val="95000"/>
                      </a:schemeClr>
                    </a:gs>
                  </a:gsLst>
                  <a:lin ang="5400000" scaled="0"/>
                </a:gradFill>
                <a:ln w="0">
                  <a:noFill/>
                  <a:round/>
                  <a:headEnd/>
                  <a:tailEnd/>
                </a:ln>
                <a:scene3d>
                  <a:camera prst="orthographicFront"/>
                  <a:lightRig rig="threePt" dir="t"/>
                </a:scene3d>
                <a:sp3d>
                  <a:bevelT w="19050" h="19050"/>
                  <a:bevelB w="12700" h="12700"/>
                  <a:extrusionClr>
                    <a:schemeClr val="bg1"/>
                  </a:extrusionClr>
                  <a:contourClr>
                    <a:schemeClr val="bg2"/>
                  </a:contourClr>
                </a:sp3d>
              </p:spPr>
              <p:txBody>
                <a:bodyPr vert="horz" wrap="square" lIns="91440" tIns="45720" rIns="91440" bIns="45720" numCol="1" anchor="t" anchorCtr="0" compatLnSpc="1">
                  <a:prstTxWarp prst="textNoShape">
                    <a:avLst/>
                  </a:prstTxWarp>
                </a:bodyPr>
                <a:lstStyle/>
                <a:p>
                  <a:endParaRPr lang="en-US" dirty="0"/>
                </a:p>
              </p:txBody>
            </p:sp>
          </p:grpSp>
          <p:sp>
            <p:nvSpPr>
              <p:cNvPr id="81" name="Rounded Rectangle 80"/>
              <p:cNvSpPr/>
              <p:nvPr/>
            </p:nvSpPr>
            <p:spPr>
              <a:xfrm>
                <a:off x="8363405" y="2769393"/>
                <a:ext cx="50400" cy="100012"/>
              </a:xfrm>
              <a:prstGeom prst="roundRect">
                <a:avLst/>
              </a:prstGeom>
              <a:solidFill>
                <a:srgbClr val="00B050"/>
              </a:solidFill>
              <a:ln>
                <a:noFill/>
              </a:ln>
              <a:effectLst/>
              <a:scene3d>
                <a:camera prst="orthographicFront"/>
                <a:lightRig rig="threePt" dir="t"/>
              </a:scene3d>
              <a:sp3d>
                <a:bevelT w="38100" h="38100"/>
                <a:bevelB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90" name="Group 89"/>
          <p:cNvGrpSpPr/>
          <p:nvPr/>
        </p:nvGrpSpPr>
        <p:grpSpPr>
          <a:xfrm>
            <a:off x="4662248" y="2348959"/>
            <a:ext cx="1909482" cy="1898968"/>
            <a:chOff x="4545106" y="1637608"/>
            <a:chExt cx="1909482" cy="1898968"/>
          </a:xfrm>
        </p:grpSpPr>
        <p:sp>
          <p:nvSpPr>
            <p:cNvPr id="91" name="Rounded Rectangle 90"/>
            <p:cNvSpPr/>
            <p:nvPr/>
          </p:nvSpPr>
          <p:spPr>
            <a:xfrm>
              <a:off x="4545106" y="1637608"/>
              <a:ext cx="1909482" cy="1898968"/>
            </a:xfrm>
            <a:prstGeom prst="roundRect">
              <a:avLst/>
            </a:prstGeom>
            <a:noFill/>
            <a:ln>
              <a:solidFill>
                <a:srgbClr val="2324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2" name="Straight Connector 91"/>
            <p:cNvCxnSpPr/>
            <p:nvPr/>
          </p:nvCxnSpPr>
          <p:spPr>
            <a:xfrm>
              <a:off x="4545106" y="2054888"/>
              <a:ext cx="1909482" cy="0"/>
            </a:xfrm>
            <a:prstGeom prst="line">
              <a:avLst/>
            </a:prstGeom>
            <a:noFill/>
            <a:ln>
              <a:solidFill>
                <a:srgbClr val="23246D"/>
              </a:solidFill>
            </a:ln>
          </p:spPr>
          <p:style>
            <a:lnRef idx="2">
              <a:schemeClr val="accent1">
                <a:shade val="50000"/>
              </a:schemeClr>
            </a:lnRef>
            <a:fillRef idx="1">
              <a:schemeClr val="accent1"/>
            </a:fillRef>
            <a:effectRef idx="0">
              <a:schemeClr val="accent1"/>
            </a:effectRef>
            <a:fontRef idx="minor">
              <a:schemeClr val="lt1"/>
            </a:fontRef>
          </p:style>
        </p:cxnSp>
        <p:sp>
          <p:nvSpPr>
            <p:cNvPr id="93" name="TextBox 92"/>
            <p:cNvSpPr txBox="1"/>
            <p:nvPr/>
          </p:nvSpPr>
          <p:spPr>
            <a:xfrm>
              <a:off x="4642080" y="1716334"/>
              <a:ext cx="1715534" cy="338554"/>
            </a:xfrm>
            <a:prstGeom prst="rect">
              <a:avLst/>
            </a:prstGeom>
            <a:noFill/>
          </p:spPr>
          <p:txBody>
            <a:bodyPr wrap="none" rtlCol="0">
              <a:spAutoFit/>
            </a:bodyPr>
            <a:lstStyle/>
            <a:p>
              <a:pPr algn="ctr"/>
              <a:r>
                <a:rPr lang="en-US" sz="800" dirty="0" smtClean="0"/>
                <a:t>Homozygous primary mutation</a:t>
              </a:r>
            </a:p>
            <a:p>
              <a:pPr algn="ctr"/>
              <a:r>
                <a:rPr lang="en-US" sz="800" dirty="0" smtClean="0"/>
                <a:t>Homozygous secondary mutation</a:t>
              </a:r>
              <a:endParaRPr lang="en-US" sz="800" dirty="0"/>
            </a:p>
          </p:txBody>
        </p:sp>
      </p:grpSp>
    </p:spTree>
    <p:custDataLst>
      <p:tags r:id="rId1"/>
    </p:custDataLst>
    <p:extLst>
      <p:ext uri="{BB962C8B-B14F-4D97-AF65-F5344CB8AC3E}">
        <p14:creationId xmlns:p14="http://schemas.microsoft.com/office/powerpoint/2010/main" val="23252190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p:txBody>
          <a:bodyPr/>
          <a:lstStyle/>
          <a:p>
            <a:r>
              <a:rPr lang="en-GB" sz="4000" dirty="0" smtClean="0"/>
              <a:t>Osteosarcoma and chondrosarcoma</a:t>
            </a:r>
            <a:endParaRPr lang="en-GB" sz="4000" dirty="0"/>
          </a:p>
        </p:txBody>
      </p:sp>
    </p:spTree>
    <p:custDataLst>
      <p:tags r:id="rId1"/>
    </p:custDataLst>
    <p:extLst>
      <p:ext uri="{BB962C8B-B14F-4D97-AF65-F5344CB8AC3E}">
        <p14:creationId xmlns:p14="http://schemas.microsoft.com/office/powerpoint/2010/main" val="18293375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228600"/>
            <a:ext cx="7474789" cy="939801"/>
          </a:xfrm>
        </p:spPr>
        <p:txBody>
          <a:bodyPr/>
          <a:lstStyle/>
          <a:p>
            <a:r>
              <a:rPr lang="en-US" sz="1800" dirty="0" smtClean="0">
                <a:solidFill>
                  <a:schemeClr val="bg1"/>
                </a:solidFill>
              </a:rPr>
              <a:t>043: TAS-115, a novel oral MET/VEGFR/CSF1R inhibitor, revealed the preliminary anti-tumor activity against osteosarcoma and rare subtypes of soft tissue sarcoma in the phase I study – Naito Y, et al</a:t>
            </a:r>
            <a:endParaRPr lang="en-US" sz="1800" dirty="0">
              <a:solidFill>
                <a:schemeClr val="bg1"/>
              </a:solidFill>
            </a:endParaRPr>
          </a:p>
        </p:txBody>
      </p:sp>
      <p:sp>
        <p:nvSpPr>
          <p:cNvPr id="5123" name="Rectangle 3"/>
          <p:cNvSpPr>
            <a:spLocks noGrp="1" noChangeArrowheads="1"/>
          </p:cNvSpPr>
          <p:nvPr>
            <p:ph type="body" idx="1"/>
          </p:nvPr>
        </p:nvSpPr>
        <p:spPr/>
        <p:txBody>
          <a:bodyPr/>
          <a:lstStyle/>
          <a:p>
            <a:pPr marL="0" indent="0">
              <a:buNone/>
            </a:pPr>
            <a:r>
              <a:rPr lang="en-US" b="1" dirty="0" smtClean="0">
                <a:solidFill>
                  <a:schemeClr val="bg1"/>
                </a:solidFill>
              </a:rPr>
              <a:t>STUDY OBJECTIVE </a:t>
            </a:r>
          </a:p>
          <a:p>
            <a:r>
              <a:rPr lang="en-US" dirty="0" smtClean="0"/>
              <a:t>To evaluate the efficacy and safety of TAS-115 in patients with osteosarcoma or rare subtypes including alveolar soft part sarcoma (ASPS), clear cell sarcoma (CCS) and epithelioid sarcoma (ES) </a:t>
            </a:r>
            <a:endParaRPr lang="en-US" dirty="0"/>
          </a:p>
        </p:txBody>
      </p:sp>
      <p:sp>
        <p:nvSpPr>
          <p:cNvPr id="6" name="Text Box 4"/>
          <p:cNvSpPr txBox="1">
            <a:spLocks noChangeArrowheads="1"/>
          </p:cNvSpPr>
          <p:nvPr/>
        </p:nvSpPr>
        <p:spPr bwMode="auto">
          <a:xfrm>
            <a:off x="3175867" y="6474897"/>
            <a:ext cx="574747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US" sz="1200" dirty="0" smtClean="0">
                <a:solidFill>
                  <a:srgbClr val="000000"/>
                </a:solidFill>
              </a:rPr>
              <a:t>Naito Y et al. CTOS 2017 Annual Meeting, November 8–11, Maui, Hawaii; Paper 043</a:t>
            </a:r>
            <a:endParaRPr lang="en-US" sz="1200" dirty="0">
              <a:solidFill>
                <a:srgbClr val="000000"/>
              </a:solidFill>
            </a:endParaRPr>
          </a:p>
        </p:txBody>
      </p:sp>
      <p:sp>
        <p:nvSpPr>
          <p:cNvPr id="8" name="Rectangle 9"/>
          <p:cNvSpPr txBox="1">
            <a:spLocks noChangeArrowheads="1"/>
          </p:cNvSpPr>
          <p:nvPr/>
        </p:nvSpPr>
        <p:spPr bwMode="auto">
          <a:xfrm>
            <a:off x="228599" y="5183332"/>
            <a:ext cx="4332123" cy="700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23246D"/>
              </a:buClr>
              <a:buFontTx/>
              <a:buNone/>
            </a:pPr>
            <a:r>
              <a:rPr lang="en-US" sz="1600" b="1" dirty="0" smtClean="0">
                <a:solidFill>
                  <a:srgbClr val="23246D"/>
                </a:solidFill>
              </a:rPr>
              <a:t>Primary endpoint</a:t>
            </a:r>
          </a:p>
          <a:p>
            <a:pPr>
              <a:buClr>
                <a:srgbClr val="23246D"/>
              </a:buClr>
            </a:pPr>
            <a:r>
              <a:rPr lang="en-US" sz="1600" dirty="0" smtClean="0">
                <a:solidFill>
                  <a:srgbClr val="363636"/>
                </a:solidFill>
              </a:rPr>
              <a:t>Maximum tolerated dose and </a:t>
            </a:r>
            <a:br>
              <a:rPr lang="en-US" sz="1600" dirty="0" smtClean="0">
                <a:solidFill>
                  <a:srgbClr val="363636"/>
                </a:solidFill>
              </a:rPr>
            </a:br>
            <a:r>
              <a:rPr lang="en-US" sz="1600" dirty="0" smtClean="0">
                <a:solidFill>
                  <a:srgbClr val="363636"/>
                </a:solidFill>
              </a:rPr>
              <a:t>recommended dose</a:t>
            </a:r>
          </a:p>
          <a:p>
            <a:pPr>
              <a:buClr>
                <a:srgbClr val="23246D"/>
              </a:buClr>
            </a:pPr>
            <a:endParaRPr lang="en-US" sz="1600" dirty="0">
              <a:solidFill>
                <a:srgbClr val="363636"/>
              </a:solidFill>
            </a:endParaRPr>
          </a:p>
        </p:txBody>
      </p:sp>
      <p:sp>
        <p:nvSpPr>
          <p:cNvPr id="9" name="Content Placeholder 26"/>
          <p:cNvSpPr txBox="1">
            <a:spLocks/>
          </p:cNvSpPr>
          <p:nvPr/>
        </p:nvSpPr>
        <p:spPr>
          <a:xfrm>
            <a:off x="4598112" y="5183331"/>
            <a:ext cx="4267200" cy="838592"/>
          </a:xfrm>
          <a:prstGeom prst="rect">
            <a:avLst/>
          </a:prstGeom>
        </p:spPr>
        <p:txBody>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23246D"/>
              </a:buClr>
              <a:buFontTx/>
              <a:buNone/>
            </a:pPr>
            <a:r>
              <a:rPr lang="en-US" sz="1600" b="1" dirty="0" smtClean="0">
                <a:solidFill>
                  <a:srgbClr val="23246D"/>
                </a:solidFill>
              </a:rPr>
              <a:t>Secondary endpoints</a:t>
            </a:r>
          </a:p>
          <a:p>
            <a:pPr>
              <a:buClr>
                <a:srgbClr val="23246D"/>
              </a:buClr>
            </a:pPr>
            <a:r>
              <a:rPr lang="en-US" sz="1600" dirty="0" smtClean="0">
                <a:solidFill>
                  <a:srgbClr val="363636"/>
                </a:solidFill>
              </a:rPr>
              <a:t>Tumor response (RECIST v1.1), safety </a:t>
            </a:r>
            <a:endParaRPr lang="en-US" sz="1600" dirty="0">
              <a:solidFill>
                <a:srgbClr val="363636"/>
              </a:solidFill>
            </a:endParaRPr>
          </a:p>
        </p:txBody>
      </p:sp>
      <p:sp>
        <p:nvSpPr>
          <p:cNvPr id="10" name="AutoShape 12"/>
          <p:cNvSpPr>
            <a:spLocks noChangeArrowheads="1"/>
          </p:cNvSpPr>
          <p:nvPr/>
        </p:nvSpPr>
        <p:spPr bwMode="auto">
          <a:xfrm>
            <a:off x="4079688" y="3391928"/>
            <a:ext cx="2493339" cy="1184942"/>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US" altLang="zh-CN" sz="1600" dirty="0" smtClean="0">
                <a:solidFill>
                  <a:srgbClr val="FFFFFF"/>
                </a:solidFill>
                <a:ea typeface="SimSun" pitchFamily="2" charset="-122"/>
              </a:rPr>
              <a:t>TAS-115 </a:t>
            </a:r>
            <a:br>
              <a:rPr lang="en-US" altLang="zh-CN" sz="1600" dirty="0" smtClean="0">
                <a:solidFill>
                  <a:srgbClr val="FFFFFF"/>
                </a:solidFill>
                <a:ea typeface="SimSun" pitchFamily="2" charset="-122"/>
              </a:rPr>
            </a:br>
            <a:r>
              <a:rPr lang="en-US" altLang="zh-CN" sz="1600" dirty="0" smtClean="0">
                <a:solidFill>
                  <a:srgbClr val="FFFFFF"/>
                </a:solidFill>
                <a:ea typeface="SimSun" pitchFamily="2" charset="-122"/>
              </a:rPr>
              <a:t>200, 300, 450, 650 then 800 mg/day</a:t>
            </a:r>
            <a:br>
              <a:rPr lang="en-US" altLang="zh-CN" sz="1600" dirty="0" smtClean="0">
                <a:solidFill>
                  <a:srgbClr val="FFFFFF"/>
                </a:solidFill>
                <a:ea typeface="SimSun" pitchFamily="2" charset="-122"/>
              </a:rPr>
            </a:br>
            <a:r>
              <a:rPr lang="en-US" altLang="zh-CN" sz="1600" dirty="0" smtClean="0">
                <a:solidFill>
                  <a:srgbClr val="FFFFFF"/>
                </a:solidFill>
                <a:ea typeface="SimSun" pitchFamily="2" charset="-122"/>
              </a:rPr>
              <a:t>(n=27)</a:t>
            </a:r>
            <a:endParaRPr lang="en-US" altLang="zh-CN" sz="1600" dirty="0">
              <a:solidFill>
                <a:srgbClr val="FFFFFF"/>
              </a:solidFill>
              <a:ea typeface="SimSun" pitchFamily="2" charset="-122"/>
            </a:endParaRPr>
          </a:p>
        </p:txBody>
      </p:sp>
      <p:cxnSp>
        <p:nvCxnSpPr>
          <p:cNvPr id="11" name="AutoShape 19"/>
          <p:cNvCxnSpPr>
            <a:cxnSpLocks noChangeShapeType="1"/>
            <a:stCxn id="12" idx="3"/>
            <a:endCxn id="10" idx="1"/>
          </p:cNvCxnSpPr>
          <p:nvPr/>
        </p:nvCxnSpPr>
        <p:spPr bwMode="auto">
          <a:xfrm>
            <a:off x="3836112" y="3984399"/>
            <a:ext cx="243576" cy="0"/>
          </a:xfrm>
          <a:prstGeom prst="straightConnector1">
            <a:avLst/>
          </a:prstGeom>
          <a:noFill/>
          <a:ln w="38100">
            <a:solidFill>
              <a:schemeClr val="bg2"/>
            </a:solidFill>
            <a:round/>
            <a:headEnd/>
            <a:tailEnd type="triangle" w="med" len="med"/>
          </a:ln>
        </p:spPr>
      </p:cxnSp>
      <p:sp>
        <p:nvSpPr>
          <p:cNvPr id="12" name="AutoShape 9"/>
          <p:cNvSpPr>
            <a:spLocks noChangeArrowheads="1"/>
          </p:cNvSpPr>
          <p:nvPr/>
        </p:nvSpPr>
        <p:spPr bwMode="auto">
          <a:xfrm>
            <a:off x="171476" y="2879022"/>
            <a:ext cx="3664636" cy="2210754"/>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dirty="0" smtClean="0">
                <a:solidFill>
                  <a:srgbClr val="FFFFFF"/>
                </a:solidFill>
                <a:ea typeface="SimSun" pitchFamily="2" charset="-122"/>
              </a:rPr>
              <a:t>Key patient inclusion criteria</a:t>
            </a:r>
          </a:p>
          <a:p>
            <a:pPr marL="228600" indent="-228600" defTabSz="892175" eaLnBrk="0" hangingPunct="0">
              <a:spcAft>
                <a:spcPct val="30000"/>
              </a:spcAft>
              <a:buFont typeface="Arial" pitchFamily="34" charset="0"/>
              <a:buChar char="•"/>
            </a:pPr>
            <a:r>
              <a:rPr lang="en-US" altLang="zh-CN" sz="1600" dirty="0" smtClean="0">
                <a:solidFill>
                  <a:srgbClr val="FFFFFF"/>
                </a:solidFill>
                <a:ea typeface="SimSun" pitchFamily="2" charset="-122"/>
              </a:rPr>
              <a:t>Osteosarcoma or rare STS subtypes (ASPS, CCS, ES)</a:t>
            </a:r>
          </a:p>
          <a:p>
            <a:pPr marL="228600" indent="-228600" defTabSz="892175" eaLnBrk="0" hangingPunct="0">
              <a:spcAft>
                <a:spcPct val="30000"/>
              </a:spcAft>
              <a:buFont typeface="Arial" pitchFamily="34" charset="0"/>
              <a:buChar char="•"/>
            </a:pPr>
            <a:r>
              <a:rPr lang="en-US" altLang="zh-CN" sz="1600" dirty="0" smtClean="0">
                <a:solidFill>
                  <a:srgbClr val="FFFFFF"/>
                </a:solidFill>
                <a:ea typeface="SimSun" pitchFamily="2" charset="-122"/>
              </a:rPr>
              <a:t>Age </a:t>
            </a:r>
            <a:r>
              <a:rPr lang="en-US" altLang="zh-CN" sz="1600" dirty="0" smtClean="0">
                <a:solidFill>
                  <a:srgbClr val="FFFFFF"/>
                </a:solidFill>
                <a:latin typeface="Arial"/>
                <a:ea typeface="SimSun" pitchFamily="2" charset="-122"/>
                <a:cs typeface="Arial"/>
              </a:rPr>
              <a:t>≥</a:t>
            </a:r>
            <a:r>
              <a:rPr lang="en-US" altLang="zh-CN" sz="1600" dirty="0" smtClean="0">
                <a:solidFill>
                  <a:srgbClr val="FFFFFF"/>
                </a:solidFill>
                <a:ea typeface="SimSun" pitchFamily="2" charset="-122"/>
              </a:rPr>
              <a:t>15 years for osteosarcoma and </a:t>
            </a:r>
            <a:r>
              <a:rPr lang="en-US" altLang="zh-CN" sz="1600" dirty="0" smtClean="0">
                <a:solidFill>
                  <a:srgbClr val="FFFFFF"/>
                </a:solidFill>
                <a:latin typeface="Arial"/>
                <a:ea typeface="SimSun" pitchFamily="2" charset="-122"/>
                <a:cs typeface="Arial"/>
              </a:rPr>
              <a:t>≥</a:t>
            </a:r>
            <a:r>
              <a:rPr lang="en-US" altLang="zh-CN" sz="1600" dirty="0" smtClean="0">
                <a:solidFill>
                  <a:srgbClr val="FFFFFF"/>
                </a:solidFill>
                <a:ea typeface="SimSun" pitchFamily="2" charset="-122"/>
              </a:rPr>
              <a:t>20 years for STS</a:t>
            </a:r>
          </a:p>
          <a:p>
            <a:pPr marL="228600" indent="-228600" defTabSz="892175" eaLnBrk="0" hangingPunct="0">
              <a:spcAft>
                <a:spcPct val="30000"/>
              </a:spcAft>
              <a:buFont typeface="Arial" pitchFamily="34" charset="0"/>
              <a:buChar char="•"/>
            </a:pPr>
            <a:r>
              <a:rPr lang="en-US" altLang="zh-CN" sz="1600" dirty="0" smtClean="0">
                <a:solidFill>
                  <a:srgbClr val="FFFFFF"/>
                </a:solidFill>
                <a:ea typeface="SimSun" pitchFamily="2" charset="-122"/>
              </a:rPr>
              <a:t>Refractory to standard therapy</a:t>
            </a:r>
          </a:p>
          <a:p>
            <a:pPr marL="228600" indent="-228600" defTabSz="892175" eaLnBrk="0" hangingPunct="0">
              <a:spcAft>
                <a:spcPct val="30000"/>
              </a:spcAft>
              <a:buFont typeface="Arial" pitchFamily="34" charset="0"/>
              <a:buChar char="•"/>
            </a:pPr>
            <a:r>
              <a:rPr lang="en-US" altLang="zh-CN" sz="1600" dirty="0" smtClean="0">
                <a:solidFill>
                  <a:srgbClr val="FFFFFF"/>
                </a:solidFill>
                <a:ea typeface="SimSun" pitchFamily="2" charset="-122"/>
              </a:rPr>
              <a:t>ECOG PS 0–1</a:t>
            </a:r>
          </a:p>
        </p:txBody>
      </p:sp>
      <p:sp>
        <p:nvSpPr>
          <p:cNvPr id="13" name="AutoShape 12"/>
          <p:cNvSpPr>
            <a:spLocks noChangeArrowheads="1"/>
          </p:cNvSpPr>
          <p:nvPr/>
        </p:nvSpPr>
        <p:spPr bwMode="auto">
          <a:xfrm>
            <a:off x="6865149" y="3391928"/>
            <a:ext cx="2168784" cy="1184942"/>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US" altLang="zh-CN" sz="1600" dirty="0" smtClean="0">
                <a:solidFill>
                  <a:srgbClr val="FFFFFF"/>
                </a:solidFill>
                <a:ea typeface="SimSun" pitchFamily="2" charset="-122"/>
              </a:rPr>
              <a:t>TAS-115 </a:t>
            </a:r>
            <a:br>
              <a:rPr lang="en-US" altLang="zh-CN" sz="1600" dirty="0" smtClean="0">
                <a:solidFill>
                  <a:srgbClr val="FFFFFF"/>
                </a:solidFill>
                <a:ea typeface="SimSun" pitchFamily="2" charset="-122"/>
              </a:rPr>
            </a:br>
            <a:r>
              <a:rPr lang="en-US" altLang="zh-CN" sz="1600" dirty="0" smtClean="0">
                <a:solidFill>
                  <a:srgbClr val="FFFFFF"/>
                </a:solidFill>
                <a:ea typeface="SimSun" pitchFamily="2" charset="-122"/>
              </a:rPr>
              <a:t>650 mg/day (5 days on/2 days off)</a:t>
            </a:r>
            <a:br>
              <a:rPr lang="en-US" altLang="zh-CN" sz="1600" dirty="0" smtClean="0">
                <a:solidFill>
                  <a:srgbClr val="FFFFFF"/>
                </a:solidFill>
                <a:ea typeface="SimSun" pitchFamily="2" charset="-122"/>
              </a:rPr>
            </a:br>
            <a:r>
              <a:rPr lang="en-US" altLang="zh-CN" sz="1600" dirty="0" smtClean="0">
                <a:solidFill>
                  <a:srgbClr val="FFFFFF"/>
                </a:solidFill>
                <a:ea typeface="SimSun" pitchFamily="2" charset="-122"/>
              </a:rPr>
              <a:t>(n=34; 15 with STS)</a:t>
            </a:r>
            <a:endParaRPr lang="en-US" altLang="zh-CN" sz="1600" dirty="0">
              <a:solidFill>
                <a:srgbClr val="FFFFFF"/>
              </a:solidFill>
              <a:ea typeface="SimSun" pitchFamily="2" charset="-122"/>
            </a:endParaRPr>
          </a:p>
        </p:txBody>
      </p:sp>
      <p:cxnSp>
        <p:nvCxnSpPr>
          <p:cNvPr id="14" name="AutoShape 21"/>
          <p:cNvCxnSpPr>
            <a:cxnSpLocks noChangeShapeType="1"/>
            <a:stCxn id="10" idx="3"/>
            <a:endCxn id="13" idx="1"/>
          </p:cNvCxnSpPr>
          <p:nvPr/>
        </p:nvCxnSpPr>
        <p:spPr bwMode="auto">
          <a:xfrm>
            <a:off x="6573027" y="3984399"/>
            <a:ext cx="292122" cy="0"/>
          </a:xfrm>
          <a:prstGeom prst="straightConnector1">
            <a:avLst/>
          </a:prstGeom>
          <a:noFill/>
          <a:ln w="38100">
            <a:solidFill>
              <a:schemeClr val="bg2"/>
            </a:solidFill>
            <a:round/>
            <a:headEnd/>
            <a:tailEnd type="triangle" w="med" len="med"/>
          </a:ln>
        </p:spPr>
      </p:cxnSp>
      <p:sp>
        <p:nvSpPr>
          <p:cNvPr id="15" name="TextBox 14"/>
          <p:cNvSpPr txBox="1"/>
          <p:nvPr/>
        </p:nvSpPr>
        <p:spPr>
          <a:xfrm>
            <a:off x="4413287" y="2823957"/>
            <a:ext cx="1745991" cy="338554"/>
          </a:xfrm>
          <a:prstGeom prst="rect">
            <a:avLst/>
          </a:prstGeom>
          <a:noFill/>
        </p:spPr>
        <p:txBody>
          <a:bodyPr wrap="none" rtlCol="0">
            <a:spAutoFit/>
          </a:bodyPr>
          <a:lstStyle/>
          <a:p>
            <a:r>
              <a:rPr lang="en-US" sz="1600" b="1" dirty="0" smtClean="0"/>
              <a:t>Dose escalation</a:t>
            </a:r>
            <a:endParaRPr lang="en-US" sz="1600" b="1" dirty="0"/>
          </a:p>
        </p:txBody>
      </p:sp>
      <p:sp>
        <p:nvSpPr>
          <p:cNvPr id="18" name="TextBox 17"/>
          <p:cNvSpPr txBox="1"/>
          <p:nvPr/>
        </p:nvSpPr>
        <p:spPr>
          <a:xfrm>
            <a:off x="6991300" y="2823957"/>
            <a:ext cx="1755609" cy="338554"/>
          </a:xfrm>
          <a:prstGeom prst="rect">
            <a:avLst/>
          </a:prstGeom>
          <a:noFill/>
        </p:spPr>
        <p:txBody>
          <a:bodyPr wrap="none" rtlCol="0">
            <a:spAutoFit/>
          </a:bodyPr>
          <a:lstStyle/>
          <a:p>
            <a:r>
              <a:rPr lang="en-US" sz="1600" b="1" dirty="0" smtClean="0"/>
              <a:t>Dose expansion</a:t>
            </a:r>
            <a:endParaRPr lang="en-US" sz="1600" b="1" dirty="0"/>
          </a:p>
        </p:txBody>
      </p:sp>
    </p:spTree>
    <p:custDataLst>
      <p:tags r:id="rId1"/>
    </p:custDataLst>
    <p:extLst>
      <p:ext uri="{BB962C8B-B14F-4D97-AF65-F5344CB8AC3E}">
        <p14:creationId xmlns:p14="http://schemas.microsoft.com/office/powerpoint/2010/main" val="17640242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228600"/>
            <a:ext cx="7474789" cy="939801"/>
          </a:xfrm>
        </p:spPr>
        <p:txBody>
          <a:bodyPr/>
          <a:lstStyle/>
          <a:p>
            <a:r>
              <a:rPr lang="en-US" sz="1800" dirty="0" smtClean="0">
                <a:solidFill>
                  <a:schemeClr val="bg1"/>
                </a:solidFill>
              </a:rPr>
              <a:t>043: TAS-115, a novel oral MET/VEGFR/CSF1R inhibitor, revealed the preliminary anti-tumor activity against osteosarcoma and rare subtypes of soft tissue sarcoma in the phase I study – Naito Y, et al</a:t>
            </a:r>
            <a:endParaRPr lang="en-US" sz="1800" dirty="0">
              <a:solidFill>
                <a:schemeClr val="bg1"/>
              </a:solidFill>
            </a:endParaRPr>
          </a:p>
        </p:txBody>
      </p:sp>
      <p:sp>
        <p:nvSpPr>
          <p:cNvPr id="5123" name="Rectangle 3"/>
          <p:cNvSpPr>
            <a:spLocks noGrp="1" noChangeArrowheads="1"/>
          </p:cNvSpPr>
          <p:nvPr>
            <p:ph type="body" idx="1"/>
          </p:nvPr>
        </p:nvSpPr>
        <p:spPr/>
        <p:txBody>
          <a:bodyPr/>
          <a:lstStyle/>
          <a:p>
            <a:pPr marL="0" indent="0">
              <a:buNone/>
            </a:pPr>
            <a:r>
              <a:rPr lang="en-US" b="1" dirty="0" smtClean="0">
                <a:solidFill>
                  <a:schemeClr val="bg1"/>
                </a:solidFill>
              </a:rPr>
              <a:t>KEY RESULTS</a:t>
            </a:r>
          </a:p>
          <a:p>
            <a:pPr marL="0" indent="0">
              <a:buNone/>
            </a:pPr>
            <a:endParaRPr lang="en-US" b="1" dirty="0">
              <a:solidFill>
                <a:schemeClr val="bg1"/>
              </a:solidFill>
            </a:endParaRPr>
          </a:p>
        </p:txBody>
      </p:sp>
      <p:sp>
        <p:nvSpPr>
          <p:cNvPr id="6" name="Text Box 4"/>
          <p:cNvSpPr txBox="1">
            <a:spLocks noChangeArrowheads="1"/>
          </p:cNvSpPr>
          <p:nvPr/>
        </p:nvSpPr>
        <p:spPr bwMode="auto">
          <a:xfrm>
            <a:off x="3175867" y="6474897"/>
            <a:ext cx="574747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US" sz="1200" dirty="0" smtClean="0">
                <a:solidFill>
                  <a:srgbClr val="000000"/>
                </a:solidFill>
              </a:rPr>
              <a:t>Naito Y et al. CTOS 2017 Annual Meeting, November 8–11, Maui, Hawaii; Paper 043</a:t>
            </a:r>
            <a:endParaRPr lang="en-US" sz="1200" dirty="0">
              <a:solidFill>
                <a:srgbClr val="000000"/>
              </a:solidFill>
            </a:endParaRPr>
          </a:p>
        </p:txBody>
      </p:sp>
      <p:grpSp>
        <p:nvGrpSpPr>
          <p:cNvPr id="7" name="Group 6"/>
          <p:cNvGrpSpPr/>
          <p:nvPr/>
        </p:nvGrpSpPr>
        <p:grpSpPr>
          <a:xfrm>
            <a:off x="1342443" y="2055756"/>
            <a:ext cx="7069921" cy="3842525"/>
            <a:chOff x="2082028" y="1756488"/>
            <a:chExt cx="7069921" cy="3842525"/>
          </a:xfrm>
        </p:grpSpPr>
        <p:grpSp>
          <p:nvGrpSpPr>
            <p:cNvPr id="8" name="Group 7"/>
            <p:cNvGrpSpPr/>
            <p:nvPr/>
          </p:nvGrpSpPr>
          <p:grpSpPr>
            <a:xfrm>
              <a:off x="2777584" y="1969636"/>
              <a:ext cx="4916049" cy="3384000"/>
              <a:chOff x="2132128" y="1969636"/>
              <a:chExt cx="4916049" cy="3168352"/>
            </a:xfrm>
          </p:grpSpPr>
          <p:cxnSp>
            <p:nvCxnSpPr>
              <p:cNvPr id="120" name="Straight Connector 119"/>
              <p:cNvCxnSpPr/>
              <p:nvPr/>
            </p:nvCxnSpPr>
            <p:spPr>
              <a:xfrm>
                <a:off x="2504661" y="1969636"/>
                <a:ext cx="0" cy="316800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2911502" y="1969636"/>
                <a:ext cx="0" cy="316800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3310392" y="1969636"/>
                <a:ext cx="0" cy="316800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3685429" y="1969636"/>
                <a:ext cx="0" cy="316800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4810540" y="1969636"/>
                <a:ext cx="0" cy="316800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5185577" y="1969636"/>
                <a:ext cx="0" cy="316800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5560614" y="1969636"/>
                <a:ext cx="0" cy="316800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5935651" y="1969636"/>
                <a:ext cx="0" cy="316800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8" name="Rectangle 127"/>
              <p:cNvSpPr/>
              <p:nvPr/>
            </p:nvSpPr>
            <p:spPr>
              <a:xfrm>
                <a:off x="2132128" y="1969636"/>
                <a:ext cx="4176464" cy="3168352"/>
              </a:xfrm>
              <a:prstGeom prst="rect">
                <a:avLst/>
              </a:prstGeom>
              <a:no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9" name="Straight Connector 128"/>
              <p:cNvCxnSpPr/>
              <p:nvPr/>
            </p:nvCxnSpPr>
            <p:spPr>
              <a:xfrm>
                <a:off x="4060466" y="1969636"/>
                <a:ext cx="0" cy="3168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4435503" y="1969636"/>
                <a:ext cx="0" cy="316800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31" name="Rectangle 130"/>
              <p:cNvSpPr/>
              <p:nvPr/>
            </p:nvSpPr>
            <p:spPr>
              <a:xfrm>
                <a:off x="6528021" y="1969636"/>
                <a:ext cx="520156" cy="3168352"/>
              </a:xfrm>
              <a:prstGeom prst="rect">
                <a:avLst/>
              </a:prstGeom>
              <a:no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2" name="Straight Connector 131"/>
              <p:cNvCxnSpPr/>
              <p:nvPr/>
            </p:nvCxnSpPr>
            <p:spPr>
              <a:xfrm>
                <a:off x="6785451" y="1969636"/>
                <a:ext cx="0" cy="316800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6908340" y="1890126"/>
              <a:ext cx="304892" cy="403489"/>
              <a:chOff x="1021833" y="2701156"/>
              <a:chExt cx="304892" cy="403489"/>
            </a:xfrm>
          </p:grpSpPr>
          <p:sp>
            <p:nvSpPr>
              <p:cNvPr id="118" name="TextBox 117"/>
              <p:cNvSpPr txBox="1"/>
              <p:nvPr/>
            </p:nvSpPr>
            <p:spPr>
              <a:xfrm>
                <a:off x="1021833" y="2701156"/>
                <a:ext cx="304892" cy="338554"/>
              </a:xfrm>
              <a:prstGeom prst="rect">
                <a:avLst/>
              </a:prstGeom>
              <a:noFill/>
            </p:spPr>
            <p:txBody>
              <a:bodyPr wrap="none" rtlCol="0">
                <a:spAutoFit/>
              </a:bodyPr>
              <a:lstStyle/>
              <a:p>
                <a:r>
                  <a:rPr lang="en-US" sz="1600" dirty="0" smtClean="0"/>
                  <a:t>~</a:t>
                </a:r>
              </a:p>
            </p:txBody>
          </p:sp>
          <p:sp>
            <p:nvSpPr>
              <p:cNvPr id="119" name="TextBox 118"/>
              <p:cNvSpPr txBox="1"/>
              <p:nvPr/>
            </p:nvSpPr>
            <p:spPr>
              <a:xfrm>
                <a:off x="1021833" y="2766091"/>
                <a:ext cx="304892" cy="338554"/>
              </a:xfrm>
              <a:prstGeom prst="rect">
                <a:avLst/>
              </a:prstGeom>
              <a:noFill/>
            </p:spPr>
            <p:txBody>
              <a:bodyPr wrap="none" rtlCol="0">
                <a:spAutoFit/>
              </a:bodyPr>
              <a:lstStyle/>
              <a:p>
                <a:r>
                  <a:rPr lang="en-US" sz="1600" dirty="0" smtClean="0"/>
                  <a:t>~</a:t>
                </a:r>
              </a:p>
            </p:txBody>
          </p:sp>
        </p:grpSp>
        <p:sp>
          <p:nvSpPr>
            <p:cNvPr id="10" name="TextBox 9"/>
            <p:cNvSpPr txBox="1"/>
            <p:nvPr/>
          </p:nvSpPr>
          <p:spPr>
            <a:xfrm>
              <a:off x="5482890" y="4420955"/>
              <a:ext cx="2204450" cy="923330"/>
            </a:xfrm>
            <a:prstGeom prst="rect">
              <a:avLst/>
            </a:prstGeom>
            <a:solidFill>
              <a:schemeClr val="tx2"/>
            </a:solidFill>
            <a:ln>
              <a:solidFill>
                <a:srgbClr val="000000"/>
              </a:solidFill>
            </a:ln>
          </p:spPr>
          <p:txBody>
            <a:bodyPr wrap="none" rtlCol="0">
              <a:spAutoFit/>
            </a:bodyPr>
            <a:lstStyle/>
            <a:p>
              <a:r>
                <a:rPr lang="en-US" sz="900" dirty="0" smtClean="0"/>
                <a:t>A total of 20 patients were enrolled in</a:t>
              </a:r>
              <a:br>
                <a:rPr lang="en-US" sz="900" dirty="0" smtClean="0"/>
              </a:br>
              <a:r>
                <a:rPr lang="en-US" sz="900" dirty="0" smtClean="0"/>
                <a:t>the Sarcoma Group as of October 2017</a:t>
              </a:r>
            </a:p>
            <a:p>
              <a:pPr marL="271463" lvl="1" indent="-185738">
                <a:buFont typeface="Arial" panose="020B0604020202020204" pitchFamily="34" charset="0"/>
                <a:buChar char="•"/>
              </a:pPr>
              <a:r>
                <a:rPr lang="en-US" sz="900" dirty="0" smtClean="0"/>
                <a:t>OS 13 patients</a:t>
              </a:r>
            </a:p>
            <a:p>
              <a:pPr marL="271463" lvl="1" indent="-185738">
                <a:buFont typeface="Arial" panose="020B0604020202020204" pitchFamily="34" charset="0"/>
                <a:buChar char="•"/>
              </a:pPr>
              <a:r>
                <a:rPr lang="en-US" sz="900" dirty="0" smtClean="0"/>
                <a:t>ES 3 patients</a:t>
              </a:r>
            </a:p>
            <a:p>
              <a:pPr marL="271463" lvl="1" indent="-185738">
                <a:buFont typeface="Arial" panose="020B0604020202020204" pitchFamily="34" charset="0"/>
                <a:buChar char="•"/>
              </a:pPr>
              <a:r>
                <a:rPr lang="en-US" sz="900" dirty="0" smtClean="0"/>
                <a:t>CCS 2 patients</a:t>
              </a:r>
            </a:p>
            <a:p>
              <a:pPr marL="271463" lvl="1" indent="-185738">
                <a:buFont typeface="Arial" panose="020B0604020202020204" pitchFamily="34" charset="0"/>
                <a:buChar char="•"/>
              </a:pPr>
              <a:r>
                <a:rPr lang="en-US" sz="900" dirty="0" smtClean="0"/>
                <a:t>ASPS 2 patients</a:t>
              </a:r>
              <a:endParaRPr lang="en-US" sz="900" dirty="0"/>
            </a:p>
          </p:txBody>
        </p:sp>
        <p:sp>
          <p:nvSpPr>
            <p:cNvPr id="12" name="TextBox 11"/>
            <p:cNvSpPr txBox="1"/>
            <p:nvPr/>
          </p:nvSpPr>
          <p:spPr>
            <a:xfrm>
              <a:off x="2723918" y="5352792"/>
              <a:ext cx="3175869" cy="246221"/>
            </a:xfrm>
            <a:prstGeom prst="rect">
              <a:avLst/>
            </a:prstGeom>
            <a:noFill/>
          </p:spPr>
          <p:txBody>
            <a:bodyPr wrap="none" rtlCol="0">
              <a:spAutoFit/>
            </a:bodyPr>
            <a:lstStyle/>
            <a:p>
              <a:r>
                <a:rPr lang="en-US" sz="1000" dirty="0" smtClean="0"/>
                <a:t>*Discontinuation reason was not progressive disease</a:t>
              </a:r>
              <a:endParaRPr lang="en-US" sz="1000" dirty="0"/>
            </a:p>
          </p:txBody>
        </p:sp>
        <p:sp>
          <p:nvSpPr>
            <p:cNvPr id="13" name="TextBox 12"/>
            <p:cNvSpPr txBox="1"/>
            <p:nvPr/>
          </p:nvSpPr>
          <p:spPr>
            <a:xfrm>
              <a:off x="2082028" y="1969636"/>
              <a:ext cx="700833" cy="3464731"/>
            </a:xfrm>
            <a:prstGeom prst="rect">
              <a:avLst/>
            </a:prstGeom>
            <a:noFill/>
          </p:spPr>
          <p:txBody>
            <a:bodyPr wrap="none" rtlCol="0">
              <a:spAutoFit/>
            </a:bodyPr>
            <a:lstStyle/>
            <a:p>
              <a:pPr>
                <a:lnSpc>
                  <a:spcPct val="110000"/>
                </a:lnSpc>
              </a:pPr>
              <a:r>
                <a:rPr lang="en-US" sz="1000" dirty="0" smtClean="0"/>
                <a:t>OS #1</a:t>
              </a:r>
            </a:p>
            <a:p>
              <a:pPr>
                <a:lnSpc>
                  <a:spcPct val="110000"/>
                </a:lnSpc>
              </a:pPr>
              <a:r>
                <a:rPr lang="en-US" sz="1000" dirty="0" smtClean="0"/>
                <a:t>OS #2</a:t>
              </a:r>
            </a:p>
            <a:p>
              <a:pPr>
                <a:lnSpc>
                  <a:spcPct val="110000"/>
                </a:lnSpc>
              </a:pPr>
              <a:r>
                <a:rPr lang="en-US" sz="1000" dirty="0" smtClean="0"/>
                <a:t>OS #3</a:t>
              </a:r>
            </a:p>
            <a:p>
              <a:pPr>
                <a:lnSpc>
                  <a:spcPct val="110000"/>
                </a:lnSpc>
              </a:pPr>
              <a:r>
                <a:rPr lang="en-US" sz="1000" dirty="0" smtClean="0"/>
                <a:t>OS #4</a:t>
              </a:r>
            </a:p>
            <a:p>
              <a:pPr>
                <a:lnSpc>
                  <a:spcPct val="110000"/>
                </a:lnSpc>
              </a:pPr>
              <a:r>
                <a:rPr lang="en-US" sz="1000" dirty="0" smtClean="0"/>
                <a:t>OS #5</a:t>
              </a:r>
            </a:p>
            <a:p>
              <a:pPr>
                <a:lnSpc>
                  <a:spcPct val="110000"/>
                </a:lnSpc>
              </a:pPr>
              <a:r>
                <a:rPr lang="en-US" sz="1000" dirty="0" smtClean="0"/>
                <a:t>OS #6</a:t>
              </a:r>
            </a:p>
            <a:p>
              <a:pPr>
                <a:lnSpc>
                  <a:spcPct val="110000"/>
                </a:lnSpc>
              </a:pPr>
              <a:r>
                <a:rPr lang="en-US" sz="1000" dirty="0" smtClean="0"/>
                <a:t>OS #7</a:t>
              </a:r>
            </a:p>
            <a:p>
              <a:pPr>
                <a:lnSpc>
                  <a:spcPct val="110000"/>
                </a:lnSpc>
              </a:pPr>
              <a:r>
                <a:rPr lang="en-US" sz="1000" dirty="0" smtClean="0"/>
                <a:t>OS #8</a:t>
              </a:r>
            </a:p>
            <a:p>
              <a:pPr>
                <a:lnSpc>
                  <a:spcPct val="110000"/>
                </a:lnSpc>
              </a:pPr>
              <a:r>
                <a:rPr lang="en-US" sz="1000" dirty="0" smtClean="0"/>
                <a:t>OS #9</a:t>
              </a:r>
            </a:p>
            <a:p>
              <a:pPr>
                <a:lnSpc>
                  <a:spcPct val="110000"/>
                </a:lnSpc>
              </a:pPr>
              <a:r>
                <a:rPr lang="en-US" sz="1000" dirty="0" smtClean="0"/>
                <a:t>OS #10</a:t>
              </a:r>
            </a:p>
            <a:p>
              <a:pPr>
                <a:lnSpc>
                  <a:spcPct val="110000"/>
                </a:lnSpc>
              </a:pPr>
              <a:r>
                <a:rPr lang="en-US" sz="1000" dirty="0" smtClean="0"/>
                <a:t>OS #11</a:t>
              </a:r>
            </a:p>
            <a:p>
              <a:pPr>
                <a:lnSpc>
                  <a:spcPct val="110000"/>
                </a:lnSpc>
              </a:pPr>
              <a:r>
                <a:rPr lang="en-US" sz="1000" dirty="0" smtClean="0"/>
                <a:t>OS #12</a:t>
              </a:r>
            </a:p>
            <a:p>
              <a:pPr>
                <a:lnSpc>
                  <a:spcPct val="110000"/>
                </a:lnSpc>
              </a:pPr>
              <a:r>
                <a:rPr lang="en-US" sz="1000" dirty="0" smtClean="0"/>
                <a:t>OS #13</a:t>
              </a:r>
            </a:p>
            <a:p>
              <a:pPr>
                <a:lnSpc>
                  <a:spcPct val="110000"/>
                </a:lnSpc>
              </a:pPr>
              <a:r>
                <a:rPr lang="en-US" sz="1000" dirty="0" smtClean="0"/>
                <a:t>CCS #1</a:t>
              </a:r>
            </a:p>
            <a:p>
              <a:pPr>
                <a:lnSpc>
                  <a:spcPct val="110000"/>
                </a:lnSpc>
              </a:pPr>
              <a:r>
                <a:rPr lang="en-US" sz="1000" dirty="0" smtClean="0"/>
                <a:t>ES #1</a:t>
              </a:r>
            </a:p>
            <a:p>
              <a:pPr>
                <a:lnSpc>
                  <a:spcPct val="110000"/>
                </a:lnSpc>
              </a:pPr>
              <a:r>
                <a:rPr lang="en-US" sz="1000" dirty="0" smtClean="0"/>
                <a:t>ASPS #1</a:t>
              </a:r>
            </a:p>
            <a:p>
              <a:pPr>
                <a:lnSpc>
                  <a:spcPct val="110000"/>
                </a:lnSpc>
              </a:pPr>
              <a:r>
                <a:rPr lang="en-US" sz="1000" dirty="0" smtClean="0"/>
                <a:t>CCS #2</a:t>
              </a:r>
            </a:p>
            <a:p>
              <a:pPr>
                <a:lnSpc>
                  <a:spcPct val="110000"/>
                </a:lnSpc>
              </a:pPr>
              <a:r>
                <a:rPr lang="en-US" sz="1000" dirty="0" smtClean="0"/>
                <a:t>ASPS #2</a:t>
              </a:r>
            </a:p>
            <a:p>
              <a:pPr>
                <a:lnSpc>
                  <a:spcPct val="110000"/>
                </a:lnSpc>
              </a:pPr>
              <a:r>
                <a:rPr lang="en-US" sz="1000" dirty="0" smtClean="0"/>
                <a:t>ES #2</a:t>
              </a:r>
            </a:p>
            <a:p>
              <a:pPr>
                <a:lnSpc>
                  <a:spcPct val="110000"/>
                </a:lnSpc>
              </a:pPr>
              <a:r>
                <a:rPr lang="en-US" sz="1000" dirty="0" smtClean="0"/>
                <a:t>ES #3</a:t>
              </a:r>
              <a:endParaRPr lang="en-US" sz="1000" dirty="0"/>
            </a:p>
          </p:txBody>
        </p:sp>
        <p:sp>
          <p:nvSpPr>
            <p:cNvPr id="14" name="TextBox 13"/>
            <p:cNvSpPr txBox="1"/>
            <p:nvPr/>
          </p:nvSpPr>
          <p:spPr>
            <a:xfrm>
              <a:off x="2544187" y="1756488"/>
              <a:ext cx="466794" cy="246221"/>
            </a:xfrm>
            <a:prstGeom prst="rect">
              <a:avLst/>
            </a:prstGeom>
            <a:noFill/>
          </p:spPr>
          <p:txBody>
            <a:bodyPr wrap="none" rtlCol="0">
              <a:spAutoFit/>
            </a:bodyPr>
            <a:lstStyle/>
            <a:p>
              <a:pPr algn="ctr"/>
              <a:r>
                <a:rPr lang="en-US" sz="1000" dirty="0" smtClean="0"/>
                <a:t>–250</a:t>
              </a:r>
              <a:endParaRPr lang="en-US" sz="1000" dirty="0"/>
            </a:p>
          </p:txBody>
        </p:sp>
        <p:sp>
          <p:nvSpPr>
            <p:cNvPr id="15" name="TextBox 14"/>
            <p:cNvSpPr txBox="1"/>
            <p:nvPr/>
          </p:nvSpPr>
          <p:spPr>
            <a:xfrm>
              <a:off x="2915666" y="1756488"/>
              <a:ext cx="466794" cy="246221"/>
            </a:xfrm>
            <a:prstGeom prst="rect">
              <a:avLst/>
            </a:prstGeom>
            <a:noFill/>
          </p:spPr>
          <p:txBody>
            <a:bodyPr wrap="none" rtlCol="0">
              <a:spAutoFit/>
            </a:bodyPr>
            <a:lstStyle/>
            <a:p>
              <a:pPr algn="ctr"/>
              <a:r>
                <a:rPr lang="en-US" sz="1000" dirty="0" smtClean="0"/>
                <a:t>–200</a:t>
              </a:r>
              <a:endParaRPr lang="en-US" sz="1000" dirty="0"/>
            </a:p>
          </p:txBody>
        </p:sp>
        <p:sp>
          <p:nvSpPr>
            <p:cNvPr id="16" name="TextBox 15"/>
            <p:cNvSpPr txBox="1"/>
            <p:nvPr/>
          </p:nvSpPr>
          <p:spPr>
            <a:xfrm>
              <a:off x="3325304" y="1756488"/>
              <a:ext cx="466794" cy="246221"/>
            </a:xfrm>
            <a:prstGeom prst="rect">
              <a:avLst/>
            </a:prstGeom>
            <a:noFill/>
          </p:spPr>
          <p:txBody>
            <a:bodyPr wrap="none" rtlCol="0">
              <a:spAutoFit/>
            </a:bodyPr>
            <a:lstStyle/>
            <a:p>
              <a:pPr algn="ctr"/>
              <a:r>
                <a:rPr lang="en-US" sz="1000" dirty="0" smtClean="0"/>
                <a:t>–150</a:t>
              </a:r>
              <a:endParaRPr lang="en-US" sz="1000" dirty="0"/>
            </a:p>
          </p:txBody>
        </p:sp>
        <p:sp>
          <p:nvSpPr>
            <p:cNvPr id="17" name="TextBox 16"/>
            <p:cNvSpPr txBox="1"/>
            <p:nvPr/>
          </p:nvSpPr>
          <p:spPr>
            <a:xfrm>
              <a:off x="3715835" y="1756488"/>
              <a:ext cx="466794" cy="246221"/>
            </a:xfrm>
            <a:prstGeom prst="rect">
              <a:avLst/>
            </a:prstGeom>
            <a:noFill/>
          </p:spPr>
          <p:txBody>
            <a:bodyPr wrap="none" rtlCol="0">
              <a:spAutoFit/>
            </a:bodyPr>
            <a:lstStyle/>
            <a:p>
              <a:pPr algn="ctr"/>
              <a:r>
                <a:rPr lang="en-US" sz="1000" dirty="0" smtClean="0"/>
                <a:t>–100</a:t>
              </a:r>
              <a:endParaRPr lang="en-US" sz="1000" dirty="0"/>
            </a:p>
          </p:txBody>
        </p:sp>
        <p:sp>
          <p:nvSpPr>
            <p:cNvPr id="18" name="TextBox 17"/>
            <p:cNvSpPr txBox="1"/>
            <p:nvPr/>
          </p:nvSpPr>
          <p:spPr>
            <a:xfrm>
              <a:off x="4130810" y="1756488"/>
              <a:ext cx="396262" cy="246221"/>
            </a:xfrm>
            <a:prstGeom prst="rect">
              <a:avLst/>
            </a:prstGeom>
            <a:noFill/>
          </p:spPr>
          <p:txBody>
            <a:bodyPr wrap="none" rtlCol="0">
              <a:spAutoFit/>
            </a:bodyPr>
            <a:lstStyle/>
            <a:p>
              <a:pPr algn="ctr"/>
              <a:r>
                <a:rPr lang="en-US" sz="1000" dirty="0" smtClean="0"/>
                <a:t>–50</a:t>
              </a:r>
              <a:endParaRPr lang="en-US" sz="1000" dirty="0"/>
            </a:p>
          </p:txBody>
        </p:sp>
        <p:sp>
          <p:nvSpPr>
            <p:cNvPr id="19" name="TextBox 18"/>
            <p:cNvSpPr txBox="1"/>
            <p:nvPr/>
          </p:nvSpPr>
          <p:spPr>
            <a:xfrm>
              <a:off x="4578213" y="1756488"/>
              <a:ext cx="255198" cy="246221"/>
            </a:xfrm>
            <a:prstGeom prst="rect">
              <a:avLst/>
            </a:prstGeom>
            <a:noFill/>
          </p:spPr>
          <p:txBody>
            <a:bodyPr wrap="none" rtlCol="0">
              <a:spAutoFit/>
            </a:bodyPr>
            <a:lstStyle/>
            <a:p>
              <a:pPr algn="ctr"/>
              <a:r>
                <a:rPr lang="en-US" sz="1000" dirty="0" smtClean="0"/>
                <a:t>0</a:t>
              </a:r>
              <a:endParaRPr lang="en-US" sz="1000" dirty="0"/>
            </a:p>
          </p:txBody>
        </p:sp>
        <p:sp>
          <p:nvSpPr>
            <p:cNvPr id="20" name="TextBox 19"/>
            <p:cNvSpPr txBox="1"/>
            <p:nvPr/>
          </p:nvSpPr>
          <p:spPr>
            <a:xfrm>
              <a:off x="4918905" y="1756488"/>
              <a:ext cx="325731" cy="246221"/>
            </a:xfrm>
            <a:prstGeom prst="rect">
              <a:avLst/>
            </a:prstGeom>
            <a:noFill/>
          </p:spPr>
          <p:txBody>
            <a:bodyPr wrap="none" rtlCol="0">
              <a:spAutoFit/>
            </a:bodyPr>
            <a:lstStyle/>
            <a:p>
              <a:pPr algn="ctr"/>
              <a:r>
                <a:rPr lang="en-US" sz="1000" dirty="0" smtClean="0"/>
                <a:t>50</a:t>
              </a:r>
              <a:endParaRPr lang="en-US" sz="1000" dirty="0"/>
            </a:p>
          </p:txBody>
        </p:sp>
        <p:sp>
          <p:nvSpPr>
            <p:cNvPr id="21" name="TextBox 20"/>
            <p:cNvSpPr txBox="1"/>
            <p:nvPr/>
          </p:nvSpPr>
          <p:spPr>
            <a:xfrm>
              <a:off x="5259597" y="1756488"/>
              <a:ext cx="396263" cy="246221"/>
            </a:xfrm>
            <a:prstGeom prst="rect">
              <a:avLst/>
            </a:prstGeom>
            <a:noFill/>
          </p:spPr>
          <p:txBody>
            <a:bodyPr wrap="none" rtlCol="0">
              <a:spAutoFit/>
            </a:bodyPr>
            <a:lstStyle/>
            <a:p>
              <a:pPr algn="ctr"/>
              <a:r>
                <a:rPr lang="en-US" sz="1000" dirty="0" smtClean="0"/>
                <a:t>100</a:t>
              </a:r>
              <a:endParaRPr lang="en-US" sz="1000" dirty="0"/>
            </a:p>
          </p:txBody>
        </p:sp>
        <p:sp>
          <p:nvSpPr>
            <p:cNvPr id="22" name="TextBox 21"/>
            <p:cNvSpPr txBox="1"/>
            <p:nvPr/>
          </p:nvSpPr>
          <p:spPr>
            <a:xfrm>
              <a:off x="5635555" y="1756488"/>
              <a:ext cx="396263" cy="246221"/>
            </a:xfrm>
            <a:prstGeom prst="rect">
              <a:avLst/>
            </a:prstGeom>
            <a:noFill/>
          </p:spPr>
          <p:txBody>
            <a:bodyPr wrap="none" rtlCol="0">
              <a:spAutoFit/>
            </a:bodyPr>
            <a:lstStyle/>
            <a:p>
              <a:pPr algn="ctr"/>
              <a:r>
                <a:rPr lang="en-US" sz="1000" dirty="0" smtClean="0"/>
                <a:t>150</a:t>
              </a:r>
              <a:endParaRPr lang="en-US" sz="1000" dirty="0"/>
            </a:p>
          </p:txBody>
        </p:sp>
        <p:sp>
          <p:nvSpPr>
            <p:cNvPr id="23" name="TextBox 22"/>
            <p:cNvSpPr txBox="1"/>
            <p:nvPr/>
          </p:nvSpPr>
          <p:spPr>
            <a:xfrm>
              <a:off x="6011513" y="1756488"/>
              <a:ext cx="396263" cy="246221"/>
            </a:xfrm>
            <a:prstGeom prst="rect">
              <a:avLst/>
            </a:prstGeom>
            <a:noFill/>
          </p:spPr>
          <p:txBody>
            <a:bodyPr wrap="none" rtlCol="0">
              <a:spAutoFit/>
            </a:bodyPr>
            <a:lstStyle/>
            <a:p>
              <a:pPr algn="ctr"/>
              <a:r>
                <a:rPr lang="en-US" sz="1000" dirty="0" smtClean="0"/>
                <a:t>200</a:t>
              </a:r>
              <a:endParaRPr lang="en-US" sz="1000" dirty="0"/>
            </a:p>
          </p:txBody>
        </p:sp>
        <p:sp>
          <p:nvSpPr>
            <p:cNvPr id="24" name="TextBox 23"/>
            <p:cNvSpPr txBox="1"/>
            <p:nvPr/>
          </p:nvSpPr>
          <p:spPr>
            <a:xfrm>
              <a:off x="6387471" y="1756488"/>
              <a:ext cx="396263" cy="246221"/>
            </a:xfrm>
            <a:prstGeom prst="rect">
              <a:avLst/>
            </a:prstGeom>
            <a:noFill/>
          </p:spPr>
          <p:txBody>
            <a:bodyPr wrap="none" rtlCol="0">
              <a:spAutoFit/>
            </a:bodyPr>
            <a:lstStyle/>
            <a:p>
              <a:pPr algn="ctr"/>
              <a:r>
                <a:rPr lang="en-US" sz="1000" dirty="0" smtClean="0"/>
                <a:t>250</a:t>
              </a:r>
              <a:endParaRPr lang="en-US" sz="1000" dirty="0"/>
            </a:p>
          </p:txBody>
        </p:sp>
        <p:sp>
          <p:nvSpPr>
            <p:cNvPr id="25" name="TextBox 24"/>
            <p:cNvSpPr txBox="1"/>
            <p:nvPr/>
          </p:nvSpPr>
          <p:spPr>
            <a:xfrm>
              <a:off x="6749361" y="1756488"/>
              <a:ext cx="396263" cy="246221"/>
            </a:xfrm>
            <a:prstGeom prst="rect">
              <a:avLst/>
            </a:prstGeom>
            <a:noFill/>
          </p:spPr>
          <p:txBody>
            <a:bodyPr wrap="none" rtlCol="0">
              <a:spAutoFit/>
            </a:bodyPr>
            <a:lstStyle/>
            <a:p>
              <a:pPr algn="ctr"/>
              <a:r>
                <a:rPr lang="en-US" sz="1000" dirty="0" smtClean="0"/>
                <a:t>300</a:t>
              </a:r>
              <a:endParaRPr lang="en-US" sz="1000" dirty="0"/>
            </a:p>
          </p:txBody>
        </p:sp>
        <p:sp>
          <p:nvSpPr>
            <p:cNvPr id="26" name="TextBox 25"/>
            <p:cNvSpPr txBox="1"/>
            <p:nvPr/>
          </p:nvSpPr>
          <p:spPr>
            <a:xfrm>
              <a:off x="6984782" y="1756488"/>
              <a:ext cx="396263" cy="246221"/>
            </a:xfrm>
            <a:prstGeom prst="rect">
              <a:avLst/>
            </a:prstGeom>
            <a:noFill/>
          </p:spPr>
          <p:txBody>
            <a:bodyPr wrap="none" rtlCol="0">
              <a:spAutoFit/>
            </a:bodyPr>
            <a:lstStyle/>
            <a:p>
              <a:pPr algn="ctr"/>
              <a:r>
                <a:rPr lang="en-US" sz="1000" dirty="0" smtClean="0"/>
                <a:t>400</a:t>
              </a:r>
              <a:endParaRPr lang="en-US" sz="1000" dirty="0"/>
            </a:p>
          </p:txBody>
        </p:sp>
        <p:sp>
          <p:nvSpPr>
            <p:cNvPr id="27" name="TextBox 26"/>
            <p:cNvSpPr txBox="1"/>
            <p:nvPr/>
          </p:nvSpPr>
          <p:spPr>
            <a:xfrm>
              <a:off x="7234934" y="1756488"/>
              <a:ext cx="396263" cy="246221"/>
            </a:xfrm>
            <a:prstGeom prst="rect">
              <a:avLst/>
            </a:prstGeom>
            <a:noFill/>
          </p:spPr>
          <p:txBody>
            <a:bodyPr wrap="none" rtlCol="0">
              <a:spAutoFit/>
            </a:bodyPr>
            <a:lstStyle/>
            <a:p>
              <a:pPr algn="ctr"/>
              <a:r>
                <a:rPr lang="en-US" sz="1000" dirty="0" smtClean="0"/>
                <a:t>450</a:t>
              </a:r>
              <a:endParaRPr lang="en-US" sz="1000" dirty="0"/>
            </a:p>
          </p:txBody>
        </p:sp>
        <p:sp>
          <p:nvSpPr>
            <p:cNvPr id="28" name="TextBox 27"/>
            <p:cNvSpPr txBox="1"/>
            <p:nvPr/>
          </p:nvSpPr>
          <p:spPr>
            <a:xfrm>
              <a:off x="7492120" y="1756488"/>
              <a:ext cx="396263" cy="246221"/>
            </a:xfrm>
            <a:prstGeom prst="rect">
              <a:avLst/>
            </a:prstGeom>
            <a:noFill/>
          </p:spPr>
          <p:txBody>
            <a:bodyPr wrap="none" rtlCol="0">
              <a:spAutoFit/>
            </a:bodyPr>
            <a:lstStyle/>
            <a:p>
              <a:pPr algn="ctr"/>
              <a:r>
                <a:rPr lang="en-US" sz="1000" dirty="0" smtClean="0"/>
                <a:t>500</a:t>
              </a:r>
              <a:endParaRPr lang="en-US" sz="1000" dirty="0"/>
            </a:p>
          </p:txBody>
        </p:sp>
        <p:sp>
          <p:nvSpPr>
            <p:cNvPr id="29" name="TextBox 28"/>
            <p:cNvSpPr txBox="1"/>
            <p:nvPr/>
          </p:nvSpPr>
          <p:spPr>
            <a:xfrm>
              <a:off x="7747391" y="1756488"/>
              <a:ext cx="476413" cy="246221"/>
            </a:xfrm>
            <a:prstGeom prst="rect">
              <a:avLst/>
            </a:prstGeom>
            <a:noFill/>
          </p:spPr>
          <p:txBody>
            <a:bodyPr wrap="none" rtlCol="0">
              <a:spAutoFit/>
            </a:bodyPr>
            <a:lstStyle/>
            <a:p>
              <a:pPr algn="ctr"/>
              <a:r>
                <a:rPr lang="en-US" sz="1000" dirty="0" smtClean="0"/>
                <a:t>Days</a:t>
              </a:r>
              <a:endParaRPr lang="en-US" sz="1000" dirty="0"/>
            </a:p>
          </p:txBody>
        </p:sp>
        <p:sp>
          <p:nvSpPr>
            <p:cNvPr id="30" name="Rectangle 29"/>
            <p:cNvSpPr/>
            <p:nvPr/>
          </p:nvSpPr>
          <p:spPr>
            <a:xfrm rot="10800000">
              <a:off x="4058504" y="2049877"/>
              <a:ext cx="648000" cy="81983"/>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rot="10800000">
              <a:off x="4292503" y="2216565"/>
              <a:ext cx="411022" cy="81984"/>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rot="10800000">
              <a:off x="4058504" y="2383255"/>
              <a:ext cx="648000" cy="81983"/>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rot="10800000">
              <a:off x="3878504" y="2549944"/>
              <a:ext cx="828000" cy="81983"/>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rot="10800000">
              <a:off x="4022504" y="2716633"/>
              <a:ext cx="684000" cy="81983"/>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rot="10800000">
              <a:off x="3554504" y="2883322"/>
              <a:ext cx="1152000" cy="81983"/>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rot="10800000">
              <a:off x="3014504" y="3050011"/>
              <a:ext cx="1692000" cy="81983"/>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rot="10800000">
              <a:off x="4559525" y="3216700"/>
              <a:ext cx="144000" cy="81983"/>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rot="10800000">
              <a:off x="4559525" y="3383389"/>
              <a:ext cx="144000" cy="81983"/>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rot="10800000">
              <a:off x="4330885" y="3550077"/>
              <a:ext cx="372640" cy="81579"/>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rot="10800000">
              <a:off x="4379524" y="3716766"/>
              <a:ext cx="324001" cy="110382"/>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rot="10800000">
              <a:off x="4382503" y="3883455"/>
              <a:ext cx="321022" cy="106141"/>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rot="10800000">
              <a:off x="4292502" y="4050145"/>
              <a:ext cx="411023" cy="81568"/>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rot="10800000">
              <a:off x="4166504" y="4216834"/>
              <a:ext cx="540000" cy="81983"/>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rot="10800000">
              <a:off x="3770504" y="4383523"/>
              <a:ext cx="936000" cy="81983"/>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rot="10800000">
              <a:off x="2870504" y="4550212"/>
              <a:ext cx="1836000" cy="81983"/>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rot="10800000">
              <a:off x="4022504" y="4716901"/>
              <a:ext cx="684000" cy="81983"/>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709433" y="2049498"/>
              <a:ext cx="2232000" cy="81983"/>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rot="10800000">
              <a:off x="3836546" y="5050279"/>
              <a:ext cx="864000" cy="81983"/>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801045" y="2959622"/>
              <a:ext cx="255198" cy="307777"/>
            </a:xfrm>
            <a:prstGeom prst="rect">
              <a:avLst/>
            </a:prstGeom>
            <a:noFill/>
          </p:spPr>
          <p:txBody>
            <a:bodyPr wrap="none" rtlCol="0">
              <a:spAutoFit/>
            </a:bodyPr>
            <a:lstStyle/>
            <a:p>
              <a:r>
                <a:rPr lang="en-US" sz="1400" dirty="0" smtClean="0"/>
                <a:t>*</a:t>
              </a:r>
              <a:endParaRPr lang="en-US" sz="1400" dirty="0"/>
            </a:p>
          </p:txBody>
        </p:sp>
        <p:sp>
          <p:nvSpPr>
            <p:cNvPr id="50" name="Rectangle 49"/>
            <p:cNvSpPr/>
            <p:nvPr/>
          </p:nvSpPr>
          <p:spPr>
            <a:xfrm>
              <a:off x="4704687" y="2216184"/>
              <a:ext cx="1872000" cy="81983"/>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4702593" y="2382870"/>
              <a:ext cx="1116000" cy="81983"/>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p:nvSpPr>
          <p:spPr>
            <a:xfrm>
              <a:off x="4702593" y="2549556"/>
              <a:ext cx="720000" cy="81983"/>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p:nvSpPr>
          <p:spPr>
            <a:xfrm>
              <a:off x="4702593" y="2716242"/>
              <a:ext cx="684000" cy="81983"/>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p:cNvSpPr/>
            <p:nvPr/>
          </p:nvSpPr>
          <p:spPr>
            <a:xfrm>
              <a:off x="4702593" y="2882928"/>
              <a:ext cx="468000" cy="81983"/>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4702593" y="3049614"/>
              <a:ext cx="396000" cy="81983"/>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4702593" y="3216300"/>
              <a:ext cx="360000" cy="81983"/>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702593" y="3382986"/>
              <a:ext cx="324000" cy="81983"/>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p:cNvSpPr/>
            <p:nvPr/>
          </p:nvSpPr>
          <p:spPr>
            <a:xfrm rot="10800000">
              <a:off x="4702593" y="3549672"/>
              <a:ext cx="180000" cy="81983"/>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4710393" y="3716358"/>
              <a:ext cx="72000" cy="81983"/>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p:cNvSpPr/>
            <p:nvPr/>
          </p:nvSpPr>
          <p:spPr>
            <a:xfrm>
              <a:off x="4710394" y="3883044"/>
              <a:ext cx="36000" cy="81983"/>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p:cNvSpPr/>
            <p:nvPr/>
          </p:nvSpPr>
          <p:spPr>
            <a:xfrm>
              <a:off x="4710394" y="4049730"/>
              <a:ext cx="18000" cy="81983"/>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p:cNvSpPr/>
            <p:nvPr/>
          </p:nvSpPr>
          <p:spPr>
            <a:xfrm>
              <a:off x="4702594" y="4216416"/>
              <a:ext cx="972000" cy="81983"/>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p:cNvSpPr/>
            <p:nvPr/>
          </p:nvSpPr>
          <p:spPr>
            <a:xfrm>
              <a:off x="4702594" y="4383102"/>
              <a:ext cx="504000" cy="81983"/>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4702594" y="4549788"/>
              <a:ext cx="432000" cy="81983"/>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p:cNvSpPr/>
            <p:nvPr/>
          </p:nvSpPr>
          <p:spPr>
            <a:xfrm>
              <a:off x="4702594" y="4716474"/>
              <a:ext cx="396000" cy="81983"/>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p:cNvSpPr/>
            <p:nvPr/>
          </p:nvSpPr>
          <p:spPr>
            <a:xfrm rot="10800000">
              <a:off x="4702594" y="4883160"/>
              <a:ext cx="180000" cy="81983"/>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p:cNvSpPr/>
            <p:nvPr/>
          </p:nvSpPr>
          <p:spPr>
            <a:xfrm rot="10800000">
              <a:off x="4702594" y="5049846"/>
              <a:ext cx="180000" cy="81983"/>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p:cNvSpPr/>
            <p:nvPr/>
          </p:nvSpPr>
          <p:spPr>
            <a:xfrm rot="10800000">
              <a:off x="4702594" y="5216532"/>
              <a:ext cx="180000" cy="81983"/>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p:cNvSpPr/>
            <p:nvPr/>
          </p:nvSpPr>
          <p:spPr>
            <a:xfrm>
              <a:off x="7175880" y="2053195"/>
              <a:ext cx="198132" cy="81983"/>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7245729" y="1998156"/>
              <a:ext cx="614979" cy="184666"/>
              <a:chOff x="7216808" y="2001853"/>
              <a:chExt cx="614979" cy="184666"/>
            </a:xfrm>
          </p:grpSpPr>
          <p:sp>
            <p:nvSpPr>
              <p:cNvPr id="116" name="Oval 115"/>
              <p:cNvSpPr/>
              <p:nvPr/>
            </p:nvSpPr>
            <p:spPr>
              <a:xfrm>
                <a:off x="7216808" y="2037308"/>
                <a:ext cx="201665" cy="113756"/>
              </a:xfrm>
              <a:prstGeom prst="ellipse">
                <a:avLst/>
              </a:prstGeom>
              <a:solidFill>
                <a:schemeClr val="tx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sp>
            <p:nvSpPr>
              <p:cNvPr id="117" name="TextBox 116"/>
              <p:cNvSpPr txBox="1"/>
              <p:nvPr/>
            </p:nvSpPr>
            <p:spPr>
              <a:xfrm>
                <a:off x="7353771" y="2001853"/>
                <a:ext cx="478016" cy="184666"/>
              </a:xfrm>
              <a:prstGeom prst="rect">
                <a:avLst/>
              </a:prstGeom>
              <a:noFill/>
            </p:spPr>
            <p:txBody>
              <a:bodyPr wrap="none" rtlCol="0">
                <a:spAutoFit/>
              </a:bodyPr>
              <a:lstStyle/>
              <a:p>
                <a:r>
                  <a:rPr lang="en-US" sz="600" dirty="0" smtClean="0"/>
                  <a:t>Ongoing</a:t>
                </a:r>
                <a:endParaRPr lang="en-US" sz="600" dirty="0"/>
              </a:p>
            </p:txBody>
          </p:sp>
        </p:grpSp>
        <p:sp>
          <p:nvSpPr>
            <p:cNvPr id="71" name="TextBox 70"/>
            <p:cNvSpPr txBox="1"/>
            <p:nvPr/>
          </p:nvSpPr>
          <p:spPr>
            <a:xfrm>
              <a:off x="7208076" y="2001445"/>
              <a:ext cx="292068" cy="184666"/>
            </a:xfrm>
            <a:prstGeom prst="rect">
              <a:avLst/>
            </a:prstGeom>
            <a:noFill/>
          </p:spPr>
          <p:txBody>
            <a:bodyPr wrap="none" rtlCol="0">
              <a:spAutoFit/>
            </a:bodyPr>
            <a:lstStyle/>
            <a:p>
              <a:r>
                <a:rPr lang="en-US" sz="600" dirty="0" smtClean="0"/>
                <a:t>SD</a:t>
              </a:r>
              <a:endParaRPr lang="en-US" sz="600" dirty="0"/>
            </a:p>
          </p:txBody>
        </p:sp>
        <p:grpSp>
          <p:nvGrpSpPr>
            <p:cNvPr id="72" name="Group 71"/>
            <p:cNvGrpSpPr/>
            <p:nvPr/>
          </p:nvGrpSpPr>
          <p:grpSpPr>
            <a:xfrm>
              <a:off x="6476244" y="2166377"/>
              <a:ext cx="614979" cy="184666"/>
              <a:chOff x="7216808" y="2001853"/>
              <a:chExt cx="614979" cy="184666"/>
            </a:xfrm>
          </p:grpSpPr>
          <p:sp>
            <p:nvSpPr>
              <p:cNvPr id="114" name="Oval 113"/>
              <p:cNvSpPr/>
              <p:nvPr/>
            </p:nvSpPr>
            <p:spPr>
              <a:xfrm>
                <a:off x="7216808" y="2037308"/>
                <a:ext cx="201665" cy="113756"/>
              </a:xfrm>
              <a:prstGeom prst="ellipse">
                <a:avLst/>
              </a:prstGeom>
              <a:solidFill>
                <a:schemeClr val="tx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sp>
            <p:nvSpPr>
              <p:cNvPr id="115" name="TextBox 114"/>
              <p:cNvSpPr txBox="1"/>
              <p:nvPr/>
            </p:nvSpPr>
            <p:spPr>
              <a:xfrm>
                <a:off x="7353771" y="2001853"/>
                <a:ext cx="478016" cy="184666"/>
              </a:xfrm>
              <a:prstGeom prst="rect">
                <a:avLst/>
              </a:prstGeom>
              <a:noFill/>
            </p:spPr>
            <p:txBody>
              <a:bodyPr wrap="none" rtlCol="0">
                <a:spAutoFit/>
              </a:bodyPr>
              <a:lstStyle/>
              <a:p>
                <a:r>
                  <a:rPr lang="en-US" sz="600" dirty="0" smtClean="0"/>
                  <a:t>Ongoing</a:t>
                </a:r>
                <a:endParaRPr lang="en-US" sz="600" dirty="0"/>
              </a:p>
            </p:txBody>
          </p:sp>
        </p:grpSp>
        <p:sp>
          <p:nvSpPr>
            <p:cNvPr id="73" name="TextBox 72"/>
            <p:cNvSpPr txBox="1"/>
            <p:nvPr/>
          </p:nvSpPr>
          <p:spPr>
            <a:xfrm>
              <a:off x="6438591" y="2169666"/>
              <a:ext cx="292068" cy="184666"/>
            </a:xfrm>
            <a:prstGeom prst="rect">
              <a:avLst/>
            </a:prstGeom>
            <a:noFill/>
          </p:spPr>
          <p:txBody>
            <a:bodyPr wrap="none" rtlCol="0">
              <a:spAutoFit/>
            </a:bodyPr>
            <a:lstStyle/>
            <a:p>
              <a:r>
                <a:rPr lang="en-US" sz="600" dirty="0" smtClean="0"/>
                <a:t>SD</a:t>
              </a:r>
              <a:endParaRPr lang="en-US" sz="600" dirty="0"/>
            </a:p>
          </p:txBody>
        </p:sp>
        <p:grpSp>
          <p:nvGrpSpPr>
            <p:cNvPr id="74" name="Group 73"/>
            <p:cNvGrpSpPr/>
            <p:nvPr/>
          </p:nvGrpSpPr>
          <p:grpSpPr>
            <a:xfrm>
              <a:off x="5713337" y="2328020"/>
              <a:ext cx="614979" cy="184666"/>
              <a:chOff x="7216808" y="2001853"/>
              <a:chExt cx="614979" cy="184666"/>
            </a:xfrm>
          </p:grpSpPr>
          <p:sp>
            <p:nvSpPr>
              <p:cNvPr id="112" name="Oval 111"/>
              <p:cNvSpPr/>
              <p:nvPr/>
            </p:nvSpPr>
            <p:spPr>
              <a:xfrm>
                <a:off x="7216808" y="2037308"/>
                <a:ext cx="201665" cy="113756"/>
              </a:xfrm>
              <a:prstGeom prst="ellipse">
                <a:avLst/>
              </a:prstGeom>
              <a:solidFill>
                <a:schemeClr val="tx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sp>
            <p:nvSpPr>
              <p:cNvPr id="113" name="TextBox 112"/>
              <p:cNvSpPr txBox="1"/>
              <p:nvPr/>
            </p:nvSpPr>
            <p:spPr>
              <a:xfrm>
                <a:off x="7353771" y="2001853"/>
                <a:ext cx="478016" cy="184666"/>
              </a:xfrm>
              <a:prstGeom prst="rect">
                <a:avLst/>
              </a:prstGeom>
              <a:noFill/>
            </p:spPr>
            <p:txBody>
              <a:bodyPr wrap="none" rtlCol="0">
                <a:spAutoFit/>
              </a:bodyPr>
              <a:lstStyle/>
              <a:p>
                <a:r>
                  <a:rPr lang="en-US" sz="600" dirty="0" smtClean="0"/>
                  <a:t>Ongoing</a:t>
                </a:r>
                <a:endParaRPr lang="en-US" sz="600" dirty="0"/>
              </a:p>
            </p:txBody>
          </p:sp>
        </p:grpSp>
        <p:sp>
          <p:nvSpPr>
            <p:cNvPr id="75" name="TextBox 74"/>
            <p:cNvSpPr txBox="1"/>
            <p:nvPr/>
          </p:nvSpPr>
          <p:spPr>
            <a:xfrm>
              <a:off x="5675684" y="2331309"/>
              <a:ext cx="292068" cy="184666"/>
            </a:xfrm>
            <a:prstGeom prst="rect">
              <a:avLst/>
            </a:prstGeom>
            <a:noFill/>
          </p:spPr>
          <p:txBody>
            <a:bodyPr wrap="none" rtlCol="0">
              <a:spAutoFit/>
            </a:bodyPr>
            <a:lstStyle/>
            <a:p>
              <a:r>
                <a:rPr lang="en-US" sz="600" dirty="0" smtClean="0"/>
                <a:t>SD</a:t>
              </a:r>
              <a:endParaRPr lang="en-US" sz="600" dirty="0"/>
            </a:p>
          </p:txBody>
        </p:sp>
        <p:sp>
          <p:nvSpPr>
            <p:cNvPr id="76" name="Oval 75"/>
            <p:cNvSpPr/>
            <p:nvPr/>
          </p:nvSpPr>
          <p:spPr>
            <a:xfrm>
              <a:off x="5341821" y="2696146"/>
              <a:ext cx="201665" cy="113756"/>
            </a:xfrm>
            <a:prstGeom prst="ellipse">
              <a:avLst/>
            </a:prstGeom>
            <a:solidFill>
              <a:schemeClr val="tx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sp>
          <p:nvSpPr>
            <p:cNvPr id="77" name="TextBox 76"/>
            <p:cNvSpPr txBox="1"/>
            <p:nvPr/>
          </p:nvSpPr>
          <p:spPr>
            <a:xfrm>
              <a:off x="5304168" y="2663980"/>
              <a:ext cx="292068" cy="184666"/>
            </a:xfrm>
            <a:prstGeom prst="rect">
              <a:avLst/>
            </a:prstGeom>
            <a:noFill/>
          </p:spPr>
          <p:txBody>
            <a:bodyPr wrap="none" rtlCol="0">
              <a:spAutoFit/>
            </a:bodyPr>
            <a:lstStyle/>
            <a:p>
              <a:r>
                <a:rPr lang="en-US" sz="600" dirty="0" smtClean="0"/>
                <a:t>SD</a:t>
              </a:r>
              <a:endParaRPr lang="en-US" sz="600" dirty="0"/>
            </a:p>
          </p:txBody>
        </p:sp>
        <p:grpSp>
          <p:nvGrpSpPr>
            <p:cNvPr id="78" name="Group 77"/>
            <p:cNvGrpSpPr/>
            <p:nvPr/>
          </p:nvGrpSpPr>
          <p:grpSpPr>
            <a:xfrm>
              <a:off x="5100903" y="2831196"/>
              <a:ext cx="614979" cy="184666"/>
              <a:chOff x="7216808" y="2001853"/>
              <a:chExt cx="614979" cy="184666"/>
            </a:xfrm>
          </p:grpSpPr>
          <p:sp>
            <p:nvSpPr>
              <p:cNvPr id="110" name="Oval 109"/>
              <p:cNvSpPr/>
              <p:nvPr/>
            </p:nvSpPr>
            <p:spPr>
              <a:xfrm>
                <a:off x="7216808" y="2037308"/>
                <a:ext cx="201665" cy="113756"/>
              </a:xfrm>
              <a:prstGeom prst="ellipse">
                <a:avLst/>
              </a:prstGeom>
              <a:solidFill>
                <a:schemeClr val="tx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sp>
            <p:nvSpPr>
              <p:cNvPr id="111" name="TextBox 110"/>
              <p:cNvSpPr txBox="1"/>
              <p:nvPr/>
            </p:nvSpPr>
            <p:spPr>
              <a:xfrm>
                <a:off x="7353771" y="2001853"/>
                <a:ext cx="478016" cy="184666"/>
              </a:xfrm>
              <a:prstGeom prst="rect">
                <a:avLst/>
              </a:prstGeom>
              <a:noFill/>
            </p:spPr>
            <p:txBody>
              <a:bodyPr wrap="none" rtlCol="0">
                <a:spAutoFit/>
              </a:bodyPr>
              <a:lstStyle/>
              <a:p>
                <a:r>
                  <a:rPr lang="en-US" sz="600" dirty="0" smtClean="0"/>
                  <a:t>Ongoing</a:t>
                </a:r>
                <a:endParaRPr lang="en-US" sz="600" dirty="0"/>
              </a:p>
            </p:txBody>
          </p:sp>
        </p:grpSp>
        <p:sp>
          <p:nvSpPr>
            <p:cNvPr id="79" name="TextBox 78"/>
            <p:cNvSpPr txBox="1"/>
            <p:nvPr/>
          </p:nvSpPr>
          <p:spPr>
            <a:xfrm>
              <a:off x="5063250" y="2834485"/>
              <a:ext cx="292068" cy="184666"/>
            </a:xfrm>
            <a:prstGeom prst="rect">
              <a:avLst/>
            </a:prstGeom>
            <a:noFill/>
          </p:spPr>
          <p:txBody>
            <a:bodyPr wrap="none" rtlCol="0">
              <a:spAutoFit/>
            </a:bodyPr>
            <a:lstStyle/>
            <a:p>
              <a:r>
                <a:rPr lang="en-US" sz="600" dirty="0" smtClean="0"/>
                <a:t>SD</a:t>
              </a:r>
              <a:endParaRPr lang="en-US" sz="600" dirty="0"/>
            </a:p>
          </p:txBody>
        </p:sp>
        <p:sp>
          <p:nvSpPr>
            <p:cNvPr id="80" name="Oval 79"/>
            <p:cNvSpPr/>
            <p:nvPr/>
          </p:nvSpPr>
          <p:spPr>
            <a:xfrm>
              <a:off x="5543486" y="4200948"/>
              <a:ext cx="201665" cy="113756"/>
            </a:xfrm>
            <a:prstGeom prst="ellipse">
              <a:avLst/>
            </a:prstGeom>
            <a:solidFill>
              <a:schemeClr val="tx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sp>
          <p:nvSpPr>
            <p:cNvPr id="81" name="TextBox 80"/>
            <p:cNvSpPr txBox="1"/>
            <p:nvPr/>
          </p:nvSpPr>
          <p:spPr>
            <a:xfrm>
              <a:off x="5505833" y="4168782"/>
              <a:ext cx="292068" cy="184666"/>
            </a:xfrm>
            <a:prstGeom prst="rect">
              <a:avLst/>
            </a:prstGeom>
            <a:noFill/>
          </p:spPr>
          <p:txBody>
            <a:bodyPr wrap="none" rtlCol="0">
              <a:spAutoFit/>
            </a:bodyPr>
            <a:lstStyle/>
            <a:p>
              <a:r>
                <a:rPr lang="en-US" sz="600" dirty="0" smtClean="0"/>
                <a:t>SD</a:t>
              </a:r>
              <a:endParaRPr lang="en-US" sz="600" dirty="0"/>
            </a:p>
          </p:txBody>
        </p:sp>
        <p:sp>
          <p:nvSpPr>
            <p:cNvPr id="82" name="Oval 81"/>
            <p:cNvSpPr/>
            <p:nvPr/>
          </p:nvSpPr>
          <p:spPr>
            <a:xfrm>
              <a:off x="5127687" y="4364348"/>
              <a:ext cx="201665" cy="113756"/>
            </a:xfrm>
            <a:prstGeom prst="ellipse">
              <a:avLst/>
            </a:prstGeom>
            <a:solidFill>
              <a:schemeClr val="tx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sp>
          <p:nvSpPr>
            <p:cNvPr id="83" name="TextBox 82"/>
            <p:cNvSpPr txBox="1"/>
            <p:nvPr/>
          </p:nvSpPr>
          <p:spPr>
            <a:xfrm>
              <a:off x="5090034" y="4332182"/>
              <a:ext cx="292068" cy="184666"/>
            </a:xfrm>
            <a:prstGeom prst="rect">
              <a:avLst/>
            </a:prstGeom>
            <a:noFill/>
          </p:spPr>
          <p:txBody>
            <a:bodyPr wrap="none" rtlCol="0">
              <a:spAutoFit/>
            </a:bodyPr>
            <a:lstStyle/>
            <a:p>
              <a:r>
                <a:rPr lang="en-US" sz="600" dirty="0" smtClean="0"/>
                <a:t>SD</a:t>
              </a:r>
              <a:endParaRPr lang="en-US" sz="600" dirty="0"/>
            </a:p>
          </p:txBody>
        </p:sp>
        <p:grpSp>
          <p:nvGrpSpPr>
            <p:cNvPr id="84" name="Group 83"/>
            <p:cNvGrpSpPr/>
            <p:nvPr/>
          </p:nvGrpSpPr>
          <p:grpSpPr>
            <a:xfrm>
              <a:off x="7809282" y="2526877"/>
              <a:ext cx="1342667" cy="566049"/>
              <a:chOff x="7065729" y="2652096"/>
              <a:chExt cx="1342667" cy="566049"/>
            </a:xfrm>
          </p:grpSpPr>
          <p:sp>
            <p:nvSpPr>
              <p:cNvPr id="104" name="Rectangle 103"/>
              <p:cNvSpPr/>
              <p:nvPr/>
            </p:nvSpPr>
            <p:spPr>
              <a:xfrm rot="10800000">
                <a:off x="7065729" y="3061738"/>
                <a:ext cx="180000" cy="81983"/>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TextBox 104"/>
              <p:cNvSpPr txBox="1"/>
              <p:nvPr/>
            </p:nvSpPr>
            <p:spPr>
              <a:xfrm>
                <a:off x="7197808" y="2987313"/>
                <a:ext cx="947695" cy="230832"/>
              </a:xfrm>
              <a:prstGeom prst="rect">
                <a:avLst/>
              </a:prstGeom>
              <a:noFill/>
            </p:spPr>
            <p:txBody>
              <a:bodyPr wrap="none" rtlCol="0">
                <a:spAutoFit/>
              </a:bodyPr>
              <a:lstStyle/>
              <a:p>
                <a:r>
                  <a:rPr lang="en-US" sz="900" dirty="0" smtClean="0"/>
                  <a:t>Prior treatment</a:t>
                </a:r>
                <a:endParaRPr lang="en-US" sz="900" dirty="0"/>
              </a:p>
            </p:txBody>
          </p:sp>
          <p:sp>
            <p:nvSpPr>
              <p:cNvPr id="106" name="Rectangle 105"/>
              <p:cNvSpPr/>
              <p:nvPr/>
            </p:nvSpPr>
            <p:spPr>
              <a:xfrm>
                <a:off x="7065729" y="2726521"/>
                <a:ext cx="198132" cy="81983"/>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p:cNvSpPr txBox="1"/>
              <p:nvPr/>
            </p:nvSpPr>
            <p:spPr>
              <a:xfrm>
                <a:off x="7197808" y="2652096"/>
                <a:ext cx="1210588" cy="230832"/>
              </a:xfrm>
              <a:prstGeom prst="rect">
                <a:avLst/>
              </a:prstGeom>
              <a:noFill/>
            </p:spPr>
            <p:txBody>
              <a:bodyPr wrap="none" rtlCol="0">
                <a:spAutoFit/>
              </a:bodyPr>
              <a:lstStyle/>
              <a:p>
                <a:r>
                  <a:rPr lang="en-US" sz="900" dirty="0" smtClean="0"/>
                  <a:t>Osteosarcoma (OS)</a:t>
                </a:r>
                <a:endParaRPr lang="en-US" sz="900" dirty="0"/>
              </a:p>
            </p:txBody>
          </p:sp>
          <p:sp>
            <p:nvSpPr>
              <p:cNvPr id="108" name="Rectangle 107"/>
              <p:cNvSpPr/>
              <p:nvPr/>
            </p:nvSpPr>
            <p:spPr>
              <a:xfrm rot="10800000">
                <a:off x="7065729" y="2894129"/>
                <a:ext cx="180000" cy="81983"/>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TextBox 108"/>
              <p:cNvSpPr txBox="1"/>
              <p:nvPr/>
            </p:nvSpPr>
            <p:spPr>
              <a:xfrm>
                <a:off x="7197808" y="2819704"/>
                <a:ext cx="409086" cy="230832"/>
              </a:xfrm>
              <a:prstGeom prst="rect">
                <a:avLst/>
              </a:prstGeom>
              <a:noFill/>
            </p:spPr>
            <p:txBody>
              <a:bodyPr wrap="none" rtlCol="0">
                <a:spAutoFit/>
              </a:bodyPr>
              <a:lstStyle/>
              <a:p>
                <a:r>
                  <a:rPr lang="en-US" sz="900" dirty="0" smtClean="0"/>
                  <a:t>STS</a:t>
                </a:r>
                <a:endParaRPr lang="en-US" sz="900" dirty="0"/>
              </a:p>
            </p:txBody>
          </p:sp>
        </p:grpSp>
        <p:sp>
          <p:nvSpPr>
            <p:cNvPr id="85" name="TextBox 84"/>
            <p:cNvSpPr txBox="1"/>
            <p:nvPr/>
          </p:nvSpPr>
          <p:spPr>
            <a:xfrm>
              <a:off x="4145946" y="1994205"/>
              <a:ext cx="620683" cy="200055"/>
            </a:xfrm>
            <a:prstGeom prst="rect">
              <a:avLst/>
            </a:prstGeom>
            <a:noFill/>
          </p:spPr>
          <p:txBody>
            <a:bodyPr wrap="none" rtlCol="0">
              <a:spAutoFit/>
            </a:bodyPr>
            <a:lstStyle/>
            <a:p>
              <a:pPr algn="r"/>
              <a:r>
                <a:rPr lang="en-US" sz="700" dirty="0" smtClean="0"/>
                <a:t>DTX+GEM</a:t>
              </a:r>
              <a:endParaRPr lang="en-US" sz="700" dirty="0"/>
            </a:p>
          </p:txBody>
        </p:sp>
        <p:sp>
          <p:nvSpPr>
            <p:cNvPr id="86" name="TextBox 85"/>
            <p:cNvSpPr txBox="1"/>
            <p:nvPr/>
          </p:nvSpPr>
          <p:spPr>
            <a:xfrm>
              <a:off x="4145946" y="2154608"/>
              <a:ext cx="620683" cy="200055"/>
            </a:xfrm>
            <a:prstGeom prst="rect">
              <a:avLst/>
            </a:prstGeom>
            <a:noFill/>
          </p:spPr>
          <p:txBody>
            <a:bodyPr wrap="none" rtlCol="0">
              <a:spAutoFit/>
            </a:bodyPr>
            <a:lstStyle/>
            <a:p>
              <a:pPr algn="r"/>
              <a:r>
                <a:rPr lang="en-US" sz="700" dirty="0" smtClean="0"/>
                <a:t>DTX+GEM</a:t>
              </a:r>
              <a:endParaRPr lang="en-US" sz="700" dirty="0"/>
            </a:p>
          </p:txBody>
        </p:sp>
        <p:sp>
          <p:nvSpPr>
            <p:cNvPr id="87" name="TextBox 86"/>
            <p:cNvSpPr txBox="1"/>
            <p:nvPr/>
          </p:nvSpPr>
          <p:spPr>
            <a:xfrm>
              <a:off x="4145946" y="2323948"/>
              <a:ext cx="620683" cy="200055"/>
            </a:xfrm>
            <a:prstGeom prst="rect">
              <a:avLst/>
            </a:prstGeom>
            <a:noFill/>
          </p:spPr>
          <p:txBody>
            <a:bodyPr wrap="none" rtlCol="0">
              <a:spAutoFit/>
            </a:bodyPr>
            <a:lstStyle/>
            <a:p>
              <a:pPr algn="r"/>
              <a:r>
                <a:rPr lang="en-US" sz="700" dirty="0" smtClean="0"/>
                <a:t>DTX+GEM</a:t>
              </a:r>
              <a:endParaRPr lang="en-US" sz="700" dirty="0"/>
            </a:p>
          </p:txBody>
        </p:sp>
        <p:sp>
          <p:nvSpPr>
            <p:cNvPr id="88" name="TextBox 87"/>
            <p:cNvSpPr txBox="1"/>
            <p:nvPr/>
          </p:nvSpPr>
          <p:spPr>
            <a:xfrm>
              <a:off x="4145946" y="2496267"/>
              <a:ext cx="620683" cy="200055"/>
            </a:xfrm>
            <a:prstGeom prst="rect">
              <a:avLst/>
            </a:prstGeom>
            <a:noFill/>
          </p:spPr>
          <p:txBody>
            <a:bodyPr wrap="none" rtlCol="0">
              <a:spAutoFit/>
            </a:bodyPr>
            <a:lstStyle/>
            <a:p>
              <a:pPr algn="r"/>
              <a:r>
                <a:rPr lang="en-US" sz="700" dirty="0" smtClean="0"/>
                <a:t>DTX+GEM</a:t>
              </a:r>
              <a:endParaRPr lang="en-US" sz="700" dirty="0"/>
            </a:p>
          </p:txBody>
        </p:sp>
        <p:sp>
          <p:nvSpPr>
            <p:cNvPr id="89" name="TextBox 88"/>
            <p:cNvSpPr txBox="1"/>
            <p:nvPr/>
          </p:nvSpPr>
          <p:spPr>
            <a:xfrm>
              <a:off x="4145946" y="2659649"/>
              <a:ext cx="620683" cy="200055"/>
            </a:xfrm>
            <a:prstGeom prst="rect">
              <a:avLst/>
            </a:prstGeom>
            <a:noFill/>
          </p:spPr>
          <p:txBody>
            <a:bodyPr wrap="none" rtlCol="0">
              <a:spAutoFit/>
            </a:bodyPr>
            <a:lstStyle/>
            <a:p>
              <a:pPr algn="r"/>
              <a:r>
                <a:rPr lang="en-US" sz="700" dirty="0" smtClean="0"/>
                <a:t>DTX+GEM</a:t>
              </a:r>
              <a:endParaRPr lang="en-US" sz="700" dirty="0"/>
            </a:p>
          </p:txBody>
        </p:sp>
        <p:sp>
          <p:nvSpPr>
            <p:cNvPr id="90" name="TextBox 89"/>
            <p:cNvSpPr txBox="1"/>
            <p:nvPr/>
          </p:nvSpPr>
          <p:spPr>
            <a:xfrm>
              <a:off x="3969616" y="2828704"/>
              <a:ext cx="797013" cy="200055"/>
            </a:xfrm>
            <a:prstGeom prst="rect">
              <a:avLst/>
            </a:prstGeom>
            <a:noFill/>
          </p:spPr>
          <p:txBody>
            <a:bodyPr wrap="none" rtlCol="0">
              <a:spAutoFit/>
            </a:bodyPr>
            <a:lstStyle/>
            <a:p>
              <a:pPr algn="r"/>
              <a:r>
                <a:rPr lang="en-US" sz="700" dirty="0" smtClean="0"/>
                <a:t>CBDCA+VP-16</a:t>
              </a:r>
              <a:endParaRPr lang="en-US" sz="700" dirty="0"/>
            </a:p>
          </p:txBody>
        </p:sp>
        <p:sp>
          <p:nvSpPr>
            <p:cNvPr id="91" name="TextBox 90"/>
            <p:cNvSpPr txBox="1"/>
            <p:nvPr/>
          </p:nvSpPr>
          <p:spPr>
            <a:xfrm>
              <a:off x="4145946" y="3496295"/>
              <a:ext cx="620683" cy="200055"/>
            </a:xfrm>
            <a:prstGeom prst="rect">
              <a:avLst/>
            </a:prstGeom>
            <a:noFill/>
          </p:spPr>
          <p:txBody>
            <a:bodyPr wrap="none" rtlCol="0">
              <a:spAutoFit/>
            </a:bodyPr>
            <a:lstStyle/>
            <a:p>
              <a:pPr algn="r"/>
              <a:r>
                <a:rPr lang="en-US" sz="700" dirty="0" smtClean="0"/>
                <a:t>DTX+GEM</a:t>
              </a:r>
              <a:endParaRPr lang="en-US" sz="700" dirty="0"/>
            </a:p>
          </p:txBody>
        </p:sp>
        <p:sp>
          <p:nvSpPr>
            <p:cNvPr id="92" name="TextBox 91"/>
            <p:cNvSpPr txBox="1"/>
            <p:nvPr/>
          </p:nvSpPr>
          <p:spPr>
            <a:xfrm>
              <a:off x="4198845" y="2989249"/>
              <a:ext cx="567784" cy="200055"/>
            </a:xfrm>
            <a:prstGeom prst="rect">
              <a:avLst/>
            </a:prstGeom>
            <a:noFill/>
          </p:spPr>
          <p:txBody>
            <a:bodyPr wrap="none" rtlCol="0">
              <a:spAutoFit/>
            </a:bodyPr>
            <a:lstStyle/>
            <a:p>
              <a:pPr algn="r"/>
              <a:r>
                <a:rPr lang="en-US" sz="700" dirty="0" smtClean="0"/>
                <a:t>Sorafenib</a:t>
              </a:r>
              <a:endParaRPr lang="en-US" sz="700" dirty="0"/>
            </a:p>
          </p:txBody>
        </p:sp>
        <p:sp>
          <p:nvSpPr>
            <p:cNvPr id="93" name="TextBox 92"/>
            <p:cNvSpPr txBox="1"/>
            <p:nvPr/>
          </p:nvSpPr>
          <p:spPr>
            <a:xfrm>
              <a:off x="4431281" y="3152773"/>
              <a:ext cx="335348" cy="200055"/>
            </a:xfrm>
            <a:prstGeom prst="rect">
              <a:avLst/>
            </a:prstGeom>
            <a:noFill/>
          </p:spPr>
          <p:txBody>
            <a:bodyPr wrap="none" rtlCol="0">
              <a:spAutoFit/>
            </a:bodyPr>
            <a:lstStyle/>
            <a:p>
              <a:pPr algn="r"/>
              <a:r>
                <a:rPr lang="en-US" sz="700" dirty="0" smtClean="0"/>
                <a:t>IFO</a:t>
              </a:r>
              <a:endParaRPr lang="en-US" sz="700" dirty="0"/>
            </a:p>
          </p:txBody>
        </p:sp>
        <p:sp>
          <p:nvSpPr>
            <p:cNvPr id="94" name="TextBox 93"/>
            <p:cNvSpPr txBox="1"/>
            <p:nvPr/>
          </p:nvSpPr>
          <p:spPr>
            <a:xfrm>
              <a:off x="4129916" y="3325234"/>
              <a:ext cx="636713" cy="200055"/>
            </a:xfrm>
            <a:prstGeom prst="rect">
              <a:avLst/>
            </a:prstGeom>
            <a:noFill/>
          </p:spPr>
          <p:txBody>
            <a:bodyPr wrap="none" rtlCol="0">
              <a:spAutoFit/>
            </a:bodyPr>
            <a:lstStyle/>
            <a:p>
              <a:pPr algn="r"/>
              <a:r>
                <a:rPr lang="en-US" sz="700" dirty="0" smtClean="0"/>
                <a:t>VP-16+IFO</a:t>
              </a:r>
              <a:endParaRPr lang="en-US" sz="700" dirty="0"/>
            </a:p>
          </p:txBody>
        </p:sp>
        <p:sp>
          <p:nvSpPr>
            <p:cNvPr id="95" name="TextBox 94"/>
            <p:cNvSpPr txBox="1"/>
            <p:nvPr/>
          </p:nvSpPr>
          <p:spPr>
            <a:xfrm>
              <a:off x="4145946" y="3658743"/>
              <a:ext cx="620683" cy="200055"/>
            </a:xfrm>
            <a:prstGeom prst="rect">
              <a:avLst/>
            </a:prstGeom>
            <a:noFill/>
          </p:spPr>
          <p:txBody>
            <a:bodyPr wrap="none" rtlCol="0">
              <a:spAutoFit/>
            </a:bodyPr>
            <a:lstStyle/>
            <a:p>
              <a:pPr algn="r"/>
              <a:r>
                <a:rPr lang="en-US" sz="700" dirty="0" smtClean="0"/>
                <a:t>DTX+GEM</a:t>
              </a:r>
              <a:endParaRPr lang="en-US" sz="700" dirty="0"/>
            </a:p>
          </p:txBody>
        </p:sp>
        <p:sp>
          <p:nvSpPr>
            <p:cNvPr id="96" name="TextBox 95"/>
            <p:cNvSpPr txBox="1"/>
            <p:nvPr/>
          </p:nvSpPr>
          <p:spPr>
            <a:xfrm>
              <a:off x="4145946" y="3827149"/>
              <a:ext cx="620683" cy="200055"/>
            </a:xfrm>
            <a:prstGeom prst="rect">
              <a:avLst/>
            </a:prstGeom>
            <a:noFill/>
          </p:spPr>
          <p:txBody>
            <a:bodyPr wrap="none" rtlCol="0">
              <a:spAutoFit/>
            </a:bodyPr>
            <a:lstStyle/>
            <a:p>
              <a:pPr algn="r"/>
              <a:r>
                <a:rPr lang="en-US" sz="700" dirty="0" smtClean="0"/>
                <a:t>DTX+GEM</a:t>
              </a:r>
              <a:endParaRPr lang="en-US" sz="700" dirty="0"/>
            </a:p>
          </p:txBody>
        </p:sp>
        <p:sp>
          <p:nvSpPr>
            <p:cNvPr id="97" name="TextBox 96"/>
            <p:cNvSpPr txBox="1"/>
            <p:nvPr/>
          </p:nvSpPr>
          <p:spPr>
            <a:xfrm>
              <a:off x="4145946" y="3989597"/>
              <a:ext cx="620683" cy="200055"/>
            </a:xfrm>
            <a:prstGeom prst="rect">
              <a:avLst/>
            </a:prstGeom>
            <a:noFill/>
          </p:spPr>
          <p:txBody>
            <a:bodyPr wrap="none" rtlCol="0">
              <a:spAutoFit/>
            </a:bodyPr>
            <a:lstStyle/>
            <a:p>
              <a:pPr algn="r"/>
              <a:r>
                <a:rPr lang="en-US" sz="700" dirty="0" smtClean="0"/>
                <a:t>DTX+GEM</a:t>
              </a:r>
              <a:endParaRPr lang="en-US" sz="700" dirty="0"/>
            </a:p>
          </p:txBody>
        </p:sp>
        <p:sp>
          <p:nvSpPr>
            <p:cNvPr id="98" name="TextBox 97"/>
            <p:cNvSpPr txBox="1"/>
            <p:nvPr/>
          </p:nvSpPr>
          <p:spPr>
            <a:xfrm>
              <a:off x="4394411" y="4158180"/>
              <a:ext cx="372218" cy="200055"/>
            </a:xfrm>
            <a:prstGeom prst="rect">
              <a:avLst/>
            </a:prstGeom>
            <a:noFill/>
          </p:spPr>
          <p:txBody>
            <a:bodyPr wrap="none" rtlCol="0">
              <a:spAutoFit/>
            </a:bodyPr>
            <a:lstStyle/>
            <a:p>
              <a:pPr algn="r"/>
              <a:r>
                <a:rPr lang="en-US" sz="700" dirty="0" smtClean="0"/>
                <a:t>DXR</a:t>
              </a:r>
              <a:endParaRPr lang="en-US" sz="700" dirty="0"/>
            </a:p>
          </p:txBody>
        </p:sp>
        <p:sp>
          <p:nvSpPr>
            <p:cNvPr id="99" name="TextBox 98"/>
            <p:cNvSpPr txBox="1"/>
            <p:nvPr/>
          </p:nvSpPr>
          <p:spPr>
            <a:xfrm>
              <a:off x="4160373" y="4318440"/>
              <a:ext cx="606256" cy="200055"/>
            </a:xfrm>
            <a:prstGeom prst="rect">
              <a:avLst/>
            </a:prstGeom>
            <a:noFill/>
          </p:spPr>
          <p:txBody>
            <a:bodyPr wrap="none" rtlCol="0">
              <a:spAutoFit/>
            </a:bodyPr>
            <a:lstStyle/>
            <a:p>
              <a:pPr algn="r"/>
              <a:r>
                <a:rPr lang="en-US" sz="700" dirty="0" smtClean="0"/>
                <a:t>Pazopanib</a:t>
              </a:r>
              <a:endParaRPr lang="en-US" sz="700" dirty="0"/>
            </a:p>
          </p:txBody>
        </p:sp>
        <p:sp>
          <p:nvSpPr>
            <p:cNvPr id="100" name="TextBox 99"/>
            <p:cNvSpPr txBox="1"/>
            <p:nvPr/>
          </p:nvSpPr>
          <p:spPr>
            <a:xfrm>
              <a:off x="4240523" y="4497685"/>
              <a:ext cx="526106" cy="200055"/>
            </a:xfrm>
            <a:prstGeom prst="rect">
              <a:avLst/>
            </a:prstGeom>
            <a:noFill/>
          </p:spPr>
          <p:txBody>
            <a:bodyPr wrap="none" rtlCol="0">
              <a:spAutoFit/>
            </a:bodyPr>
            <a:lstStyle/>
            <a:p>
              <a:pPr algn="r"/>
              <a:r>
                <a:rPr lang="en-US" sz="700" dirty="0" smtClean="0"/>
                <a:t>Sunitinib</a:t>
              </a:r>
              <a:endParaRPr lang="en-US" sz="700" dirty="0"/>
            </a:p>
          </p:txBody>
        </p:sp>
        <p:sp>
          <p:nvSpPr>
            <p:cNvPr id="101" name="TextBox 100"/>
            <p:cNvSpPr txBox="1"/>
            <p:nvPr/>
          </p:nvSpPr>
          <p:spPr>
            <a:xfrm>
              <a:off x="4145946" y="4659571"/>
              <a:ext cx="620683" cy="200055"/>
            </a:xfrm>
            <a:prstGeom prst="rect">
              <a:avLst/>
            </a:prstGeom>
            <a:noFill/>
          </p:spPr>
          <p:txBody>
            <a:bodyPr wrap="none" rtlCol="0">
              <a:spAutoFit/>
            </a:bodyPr>
            <a:lstStyle/>
            <a:p>
              <a:pPr algn="r"/>
              <a:r>
                <a:rPr lang="en-US" sz="700" dirty="0" smtClean="0"/>
                <a:t>DTX+GEM</a:t>
              </a:r>
              <a:endParaRPr lang="en-US" sz="700" dirty="0"/>
            </a:p>
          </p:txBody>
        </p:sp>
        <p:sp>
          <p:nvSpPr>
            <p:cNvPr id="102" name="TextBox 101"/>
            <p:cNvSpPr txBox="1"/>
            <p:nvPr/>
          </p:nvSpPr>
          <p:spPr>
            <a:xfrm>
              <a:off x="4160373" y="4991955"/>
              <a:ext cx="606256" cy="200055"/>
            </a:xfrm>
            <a:prstGeom prst="rect">
              <a:avLst/>
            </a:prstGeom>
            <a:noFill/>
          </p:spPr>
          <p:txBody>
            <a:bodyPr wrap="none" rtlCol="0">
              <a:spAutoFit/>
            </a:bodyPr>
            <a:lstStyle/>
            <a:p>
              <a:pPr algn="r"/>
              <a:r>
                <a:rPr lang="en-US" sz="700" dirty="0" smtClean="0"/>
                <a:t>Pazopanib</a:t>
              </a:r>
              <a:endParaRPr lang="en-US" sz="700" dirty="0"/>
            </a:p>
          </p:txBody>
        </p:sp>
        <p:sp>
          <p:nvSpPr>
            <p:cNvPr id="103" name="TextBox 102"/>
            <p:cNvSpPr txBox="1"/>
            <p:nvPr/>
          </p:nvSpPr>
          <p:spPr>
            <a:xfrm>
              <a:off x="3571977" y="4281133"/>
              <a:ext cx="255198" cy="307777"/>
            </a:xfrm>
            <a:prstGeom prst="rect">
              <a:avLst/>
            </a:prstGeom>
            <a:noFill/>
          </p:spPr>
          <p:txBody>
            <a:bodyPr wrap="none" rtlCol="0">
              <a:spAutoFit/>
            </a:bodyPr>
            <a:lstStyle/>
            <a:p>
              <a:r>
                <a:rPr lang="en-US" sz="1400" dirty="0" smtClean="0"/>
                <a:t>*</a:t>
              </a:r>
              <a:endParaRPr lang="en-US" sz="1400" dirty="0"/>
            </a:p>
          </p:txBody>
        </p:sp>
      </p:grpSp>
      <p:sp>
        <p:nvSpPr>
          <p:cNvPr id="133" name="TextBox 132"/>
          <p:cNvSpPr txBox="1"/>
          <p:nvPr/>
        </p:nvSpPr>
        <p:spPr>
          <a:xfrm>
            <a:off x="3091632" y="2931282"/>
            <a:ext cx="255198" cy="307777"/>
          </a:xfrm>
          <a:prstGeom prst="rect">
            <a:avLst/>
          </a:prstGeom>
          <a:noFill/>
        </p:spPr>
        <p:txBody>
          <a:bodyPr wrap="none" rtlCol="0">
            <a:spAutoFit/>
          </a:bodyPr>
          <a:lstStyle/>
          <a:p>
            <a:r>
              <a:rPr lang="en-US" sz="1400" dirty="0" smtClean="0"/>
              <a:t>*</a:t>
            </a:r>
            <a:endParaRPr lang="en-US" sz="1400" dirty="0"/>
          </a:p>
        </p:txBody>
      </p:sp>
      <p:sp>
        <p:nvSpPr>
          <p:cNvPr id="134" name="TextBox 133"/>
          <p:cNvSpPr txBox="1"/>
          <p:nvPr/>
        </p:nvSpPr>
        <p:spPr>
          <a:xfrm>
            <a:off x="3247198" y="4109932"/>
            <a:ext cx="255198" cy="307777"/>
          </a:xfrm>
          <a:prstGeom prst="rect">
            <a:avLst/>
          </a:prstGeom>
          <a:noFill/>
        </p:spPr>
        <p:txBody>
          <a:bodyPr wrap="none" rtlCol="0">
            <a:spAutoFit/>
          </a:bodyPr>
          <a:lstStyle/>
          <a:p>
            <a:r>
              <a:rPr lang="en-US" sz="1400" dirty="0" smtClean="0"/>
              <a:t>*</a:t>
            </a:r>
            <a:endParaRPr lang="en-US" sz="1400" dirty="0"/>
          </a:p>
        </p:txBody>
      </p:sp>
      <p:sp>
        <p:nvSpPr>
          <p:cNvPr id="2" name="TextBox 1"/>
          <p:cNvSpPr txBox="1"/>
          <p:nvPr/>
        </p:nvSpPr>
        <p:spPr>
          <a:xfrm>
            <a:off x="3396037" y="1654871"/>
            <a:ext cx="2273379" cy="338554"/>
          </a:xfrm>
          <a:prstGeom prst="rect">
            <a:avLst/>
          </a:prstGeom>
          <a:noFill/>
        </p:spPr>
        <p:txBody>
          <a:bodyPr wrap="none" rtlCol="0">
            <a:spAutoFit/>
          </a:bodyPr>
          <a:lstStyle/>
          <a:p>
            <a:pPr algn="ctr"/>
            <a:r>
              <a:rPr lang="en-US" sz="1600" b="1" dirty="0" smtClean="0"/>
              <a:t>Duration of treatment</a:t>
            </a:r>
            <a:endParaRPr lang="en-US" sz="1600" b="1" dirty="0"/>
          </a:p>
        </p:txBody>
      </p:sp>
    </p:spTree>
    <p:custDataLst>
      <p:tags r:id="rId1"/>
    </p:custDataLst>
    <p:extLst>
      <p:ext uri="{BB962C8B-B14F-4D97-AF65-F5344CB8AC3E}">
        <p14:creationId xmlns:p14="http://schemas.microsoft.com/office/powerpoint/2010/main" val="21771883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228600"/>
            <a:ext cx="7474789" cy="939801"/>
          </a:xfrm>
        </p:spPr>
        <p:txBody>
          <a:bodyPr/>
          <a:lstStyle/>
          <a:p>
            <a:r>
              <a:rPr lang="en-US" sz="1800" dirty="0" smtClean="0">
                <a:solidFill>
                  <a:schemeClr val="bg1"/>
                </a:solidFill>
              </a:rPr>
              <a:t>043: TAS-115, a novel oral MET/VEGFR/CSF1R inhibitor, revealed the preliminary anti-tumor activity against osteosarcoma and rare subtypes of soft tissue sarcoma in the phase I study – Naito Y, et al</a:t>
            </a:r>
            <a:endParaRPr lang="en-US" sz="1800" dirty="0">
              <a:solidFill>
                <a:schemeClr val="bg1"/>
              </a:solidFill>
            </a:endParaRPr>
          </a:p>
        </p:txBody>
      </p:sp>
      <p:sp>
        <p:nvSpPr>
          <p:cNvPr id="5123" name="Rectangle 3"/>
          <p:cNvSpPr>
            <a:spLocks noGrp="1" noChangeArrowheads="1"/>
          </p:cNvSpPr>
          <p:nvPr>
            <p:ph type="body" idx="1"/>
          </p:nvPr>
        </p:nvSpPr>
        <p:spPr/>
        <p:txBody>
          <a:bodyPr/>
          <a:lstStyle/>
          <a:p>
            <a:pPr marL="0" indent="0">
              <a:buNone/>
            </a:pPr>
            <a:r>
              <a:rPr lang="en-US" b="1" dirty="0" smtClean="0">
                <a:solidFill>
                  <a:schemeClr val="bg1"/>
                </a:solidFill>
              </a:rPr>
              <a:t>KEY RESULTS (CONT.)</a:t>
            </a:r>
          </a:p>
          <a:p>
            <a:pPr marL="0" indent="0">
              <a:spcBef>
                <a:spcPts val="24000"/>
              </a:spcBef>
              <a:buNone/>
            </a:pPr>
            <a:r>
              <a:rPr lang="en-US" b="1" dirty="0" smtClean="0">
                <a:solidFill>
                  <a:schemeClr val="bg1"/>
                </a:solidFill>
              </a:rPr>
              <a:t>CONCLUSION</a:t>
            </a:r>
          </a:p>
          <a:p>
            <a:pPr lvl="1"/>
            <a:r>
              <a:rPr lang="en-US" dirty="0" smtClean="0"/>
              <a:t>In patients with osteosarcoma and rare STS subtypes, TAS-115 was generally well tolerated and showed preliminary antitumor activity</a:t>
            </a:r>
            <a:endParaRPr lang="en-US" dirty="0"/>
          </a:p>
        </p:txBody>
      </p:sp>
      <p:sp>
        <p:nvSpPr>
          <p:cNvPr id="6" name="Text Box 4"/>
          <p:cNvSpPr txBox="1">
            <a:spLocks noChangeArrowheads="1"/>
          </p:cNvSpPr>
          <p:nvPr/>
        </p:nvSpPr>
        <p:spPr bwMode="auto">
          <a:xfrm>
            <a:off x="3175867" y="6474897"/>
            <a:ext cx="574747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US" sz="1200" dirty="0" smtClean="0">
                <a:solidFill>
                  <a:srgbClr val="000000"/>
                </a:solidFill>
              </a:rPr>
              <a:t>Naito Y et al. CTOS 2017 Annual Meeting, November 8–11, Maui, Hawaii; Paper 043</a:t>
            </a:r>
            <a:endParaRPr lang="en-US" sz="1200" dirty="0">
              <a:solidFill>
                <a:srgbClr val="000000"/>
              </a:solidFill>
            </a:endParaRPr>
          </a:p>
        </p:txBody>
      </p:sp>
      <p:cxnSp>
        <p:nvCxnSpPr>
          <p:cNvPr id="7" name="Straight Connector 6"/>
          <p:cNvCxnSpPr/>
          <p:nvPr/>
        </p:nvCxnSpPr>
        <p:spPr>
          <a:xfrm>
            <a:off x="4614284" y="2072185"/>
            <a:ext cx="58141"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614284" y="2346029"/>
            <a:ext cx="58141"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614283" y="2612729"/>
            <a:ext cx="58141"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614283" y="2886573"/>
            <a:ext cx="58141"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614282" y="3153273"/>
            <a:ext cx="58141"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614282" y="3427117"/>
            <a:ext cx="58141"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14281" y="3700960"/>
            <a:ext cx="58141"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614281" y="3968866"/>
            <a:ext cx="58141"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398536" y="1964463"/>
            <a:ext cx="300082" cy="215444"/>
          </a:xfrm>
          <a:prstGeom prst="rect">
            <a:avLst/>
          </a:prstGeom>
          <a:noFill/>
        </p:spPr>
        <p:txBody>
          <a:bodyPr wrap="none" rtlCol="0">
            <a:spAutoFit/>
          </a:bodyPr>
          <a:lstStyle/>
          <a:p>
            <a:pPr algn="r"/>
            <a:r>
              <a:rPr lang="en-US" sz="800" dirty="0" smtClean="0"/>
              <a:t>70</a:t>
            </a:r>
            <a:endParaRPr lang="en-US" sz="800" dirty="0"/>
          </a:p>
        </p:txBody>
      </p:sp>
      <p:sp>
        <p:nvSpPr>
          <p:cNvPr id="16" name="TextBox 15"/>
          <p:cNvSpPr txBox="1"/>
          <p:nvPr/>
        </p:nvSpPr>
        <p:spPr>
          <a:xfrm>
            <a:off x="4398536" y="2235913"/>
            <a:ext cx="300082" cy="215444"/>
          </a:xfrm>
          <a:prstGeom prst="rect">
            <a:avLst/>
          </a:prstGeom>
          <a:noFill/>
        </p:spPr>
        <p:txBody>
          <a:bodyPr wrap="none" rtlCol="0">
            <a:spAutoFit/>
          </a:bodyPr>
          <a:lstStyle/>
          <a:p>
            <a:pPr algn="r"/>
            <a:r>
              <a:rPr lang="en-US" sz="800" dirty="0" smtClean="0"/>
              <a:t>60</a:t>
            </a:r>
            <a:endParaRPr lang="en-US" sz="800" dirty="0"/>
          </a:p>
        </p:txBody>
      </p:sp>
      <p:sp>
        <p:nvSpPr>
          <p:cNvPr id="17" name="TextBox 16"/>
          <p:cNvSpPr txBox="1"/>
          <p:nvPr/>
        </p:nvSpPr>
        <p:spPr>
          <a:xfrm>
            <a:off x="4398536" y="2507363"/>
            <a:ext cx="300082" cy="215444"/>
          </a:xfrm>
          <a:prstGeom prst="rect">
            <a:avLst/>
          </a:prstGeom>
          <a:noFill/>
        </p:spPr>
        <p:txBody>
          <a:bodyPr wrap="none" rtlCol="0">
            <a:spAutoFit/>
          </a:bodyPr>
          <a:lstStyle/>
          <a:p>
            <a:pPr algn="r"/>
            <a:r>
              <a:rPr lang="en-US" sz="800" dirty="0" smtClean="0"/>
              <a:t>50</a:t>
            </a:r>
            <a:endParaRPr lang="en-US" sz="800" dirty="0"/>
          </a:p>
        </p:txBody>
      </p:sp>
      <p:sp>
        <p:nvSpPr>
          <p:cNvPr id="18" name="TextBox 17"/>
          <p:cNvSpPr txBox="1"/>
          <p:nvPr/>
        </p:nvSpPr>
        <p:spPr>
          <a:xfrm>
            <a:off x="4398536" y="2778813"/>
            <a:ext cx="300082" cy="215444"/>
          </a:xfrm>
          <a:prstGeom prst="rect">
            <a:avLst/>
          </a:prstGeom>
          <a:noFill/>
        </p:spPr>
        <p:txBody>
          <a:bodyPr wrap="none" rtlCol="0">
            <a:spAutoFit/>
          </a:bodyPr>
          <a:lstStyle/>
          <a:p>
            <a:pPr algn="r"/>
            <a:r>
              <a:rPr lang="en-US" sz="800" dirty="0" smtClean="0"/>
              <a:t>40</a:t>
            </a:r>
            <a:endParaRPr lang="en-US" sz="800" dirty="0"/>
          </a:p>
        </p:txBody>
      </p:sp>
      <p:sp>
        <p:nvSpPr>
          <p:cNvPr id="19" name="TextBox 18"/>
          <p:cNvSpPr txBox="1"/>
          <p:nvPr/>
        </p:nvSpPr>
        <p:spPr>
          <a:xfrm>
            <a:off x="4398536" y="3050263"/>
            <a:ext cx="300082" cy="215444"/>
          </a:xfrm>
          <a:prstGeom prst="rect">
            <a:avLst/>
          </a:prstGeom>
          <a:noFill/>
        </p:spPr>
        <p:txBody>
          <a:bodyPr wrap="none" rtlCol="0">
            <a:spAutoFit/>
          </a:bodyPr>
          <a:lstStyle/>
          <a:p>
            <a:pPr algn="r"/>
            <a:r>
              <a:rPr lang="en-US" sz="800" dirty="0" smtClean="0"/>
              <a:t>30</a:t>
            </a:r>
            <a:endParaRPr lang="en-US" sz="800" dirty="0"/>
          </a:p>
        </p:txBody>
      </p:sp>
      <p:sp>
        <p:nvSpPr>
          <p:cNvPr id="20" name="TextBox 19"/>
          <p:cNvSpPr txBox="1"/>
          <p:nvPr/>
        </p:nvSpPr>
        <p:spPr>
          <a:xfrm>
            <a:off x="4398536" y="3321713"/>
            <a:ext cx="300082" cy="215444"/>
          </a:xfrm>
          <a:prstGeom prst="rect">
            <a:avLst/>
          </a:prstGeom>
          <a:noFill/>
        </p:spPr>
        <p:txBody>
          <a:bodyPr wrap="none" rtlCol="0">
            <a:spAutoFit/>
          </a:bodyPr>
          <a:lstStyle/>
          <a:p>
            <a:pPr algn="r"/>
            <a:r>
              <a:rPr lang="en-US" sz="800" dirty="0" smtClean="0"/>
              <a:t>20</a:t>
            </a:r>
            <a:endParaRPr lang="en-US" sz="800" dirty="0"/>
          </a:p>
        </p:txBody>
      </p:sp>
      <p:sp>
        <p:nvSpPr>
          <p:cNvPr id="21" name="TextBox 20"/>
          <p:cNvSpPr txBox="1"/>
          <p:nvPr/>
        </p:nvSpPr>
        <p:spPr>
          <a:xfrm>
            <a:off x="4398536" y="3593163"/>
            <a:ext cx="300082" cy="215444"/>
          </a:xfrm>
          <a:prstGeom prst="rect">
            <a:avLst/>
          </a:prstGeom>
          <a:noFill/>
        </p:spPr>
        <p:txBody>
          <a:bodyPr wrap="none" rtlCol="0">
            <a:spAutoFit/>
          </a:bodyPr>
          <a:lstStyle/>
          <a:p>
            <a:pPr algn="r"/>
            <a:r>
              <a:rPr lang="en-US" sz="800" dirty="0" smtClean="0"/>
              <a:t>10</a:t>
            </a:r>
            <a:endParaRPr lang="en-US" sz="800" dirty="0"/>
          </a:p>
        </p:txBody>
      </p:sp>
      <p:sp>
        <p:nvSpPr>
          <p:cNvPr id="22" name="TextBox 21"/>
          <p:cNvSpPr txBox="1"/>
          <p:nvPr/>
        </p:nvSpPr>
        <p:spPr>
          <a:xfrm>
            <a:off x="4456244" y="3864613"/>
            <a:ext cx="242374" cy="215444"/>
          </a:xfrm>
          <a:prstGeom prst="rect">
            <a:avLst/>
          </a:prstGeom>
          <a:noFill/>
        </p:spPr>
        <p:txBody>
          <a:bodyPr wrap="none" rtlCol="0">
            <a:spAutoFit/>
          </a:bodyPr>
          <a:lstStyle/>
          <a:p>
            <a:pPr algn="r"/>
            <a:r>
              <a:rPr lang="en-US" sz="800" dirty="0" smtClean="0"/>
              <a:t>0</a:t>
            </a:r>
            <a:endParaRPr lang="en-US" sz="800" dirty="0"/>
          </a:p>
        </p:txBody>
      </p:sp>
      <p:sp>
        <p:nvSpPr>
          <p:cNvPr id="23" name="TextBox 22"/>
          <p:cNvSpPr txBox="1"/>
          <p:nvPr/>
        </p:nvSpPr>
        <p:spPr>
          <a:xfrm>
            <a:off x="7129305" y="2021801"/>
            <a:ext cx="1446230" cy="246221"/>
          </a:xfrm>
          <a:prstGeom prst="rect">
            <a:avLst/>
          </a:prstGeom>
          <a:noFill/>
        </p:spPr>
        <p:txBody>
          <a:bodyPr wrap="none" rtlCol="0">
            <a:spAutoFit/>
          </a:bodyPr>
          <a:lstStyle/>
          <a:p>
            <a:r>
              <a:rPr lang="en-US" sz="1000" dirty="0" smtClean="0"/>
              <a:t>n=15, as of June 2017</a:t>
            </a:r>
            <a:endParaRPr lang="en-US" sz="1000" dirty="0"/>
          </a:p>
        </p:txBody>
      </p:sp>
      <p:sp>
        <p:nvSpPr>
          <p:cNvPr id="24" name="TextBox 23"/>
          <p:cNvSpPr txBox="1"/>
          <p:nvPr/>
        </p:nvSpPr>
        <p:spPr>
          <a:xfrm>
            <a:off x="8326363" y="2266902"/>
            <a:ext cx="715260" cy="553998"/>
          </a:xfrm>
          <a:prstGeom prst="rect">
            <a:avLst/>
          </a:prstGeom>
          <a:noFill/>
        </p:spPr>
        <p:txBody>
          <a:bodyPr wrap="none" rtlCol="0">
            <a:spAutoFit/>
          </a:bodyPr>
          <a:lstStyle/>
          <a:p>
            <a:r>
              <a:rPr lang="en-US" sz="1000" dirty="0" smtClean="0"/>
              <a:t>Grade ≥3</a:t>
            </a:r>
          </a:p>
          <a:p>
            <a:r>
              <a:rPr lang="en-US" sz="1000" dirty="0" smtClean="0"/>
              <a:t>Grade 2</a:t>
            </a:r>
          </a:p>
          <a:p>
            <a:r>
              <a:rPr lang="en-US" sz="1000" dirty="0" smtClean="0"/>
              <a:t>Grade 1</a:t>
            </a:r>
            <a:endParaRPr lang="en-US" sz="1000" dirty="0"/>
          </a:p>
        </p:txBody>
      </p:sp>
      <p:sp>
        <p:nvSpPr>
          <p:cNvPr id="25" name="TextBox 24"/>
          <p:cNvSpPr txBox="1"/>
          <p:nvPr/>
        </p:nvSpPr>
        <p:spPr>
          <a:xfrm rot="-2700000">
            <a:off x="4044124" y="4166910"/>
            <a:ext cx="941283" cy="230832"/>
          </a:xfrm>
          <a:prstGeom prst="rect">
            <a:avLst/>
          </a:prstGeom>
          <a:noFill/>
        </p:spPr>
        <p:txBody>
          <a:bodyPr wrap="none" rtlCol="0">
            <a:spAutoFit/>
          </a:bodyPr>
          <a:lstStyle/>
          <a:p>
            <a:pPr algn="r"/>
            <a:r>
              <a:rPr lang="en-US" sz="900" dirty="0" smtClean="0"/>
              <a:t>AST increased</a:t>
            </a:r>
            <a:endParaRPr lang="en-US" sz="900" dirty="0"/>
          </a:p>
        </p:txBody>
      </p:sp>
      <p:sp>
        <p:nvSpPr>
          <p:cNvPr id="26" name="TextBox 25"/>
          <p:cNvSpPr txBox="1"/>
          <p:nvPr/>
        </p:nvSpPr>
        <p:spPr>
          <a:xfrm rot="-2700000">
            <a:off x="4609914" y="4039959"/>
            <a:ext cx="582211" cy="230832"/>
          </a:xfrm>
          <a:prstGeom prst="rect">
            <a:avLst/>
          </a:prstGeom>
          <a:noFill/>
        </p:spPr>
        <p:txBody>
          <a:bodyPr wrap="none" rtlCol="0">
            <a:spAutoFit/>
          </a:bodyPr>
          <a:lstStyle/>
          <a:p>
            <a:pPr algn="r"/>
            <a:r>
              <a:rPr lang="en-US" sz="900" dirty="0" smtClean="0"/>
              <a:t>Nausea</a:t>
            </a:r>
            <a:endParaRPr lang="en-US" sz="900" dirty="0"/>
          </a:p>
        </p:txBody>
      </p:sp>
      <p:sp>
        <p:nvSpPr>
          <p:cNvPr id="27" name="TextBox 26"/>
          <p:cNvSpPr txBox="1"/>
          <p:nvPr/>
        </p:nvSpPr>
        <p:spPr>
          <a:xfrm rot="-2700000">
            <a:off x="4543322" y="4166910"/>
            <a:ext cx="941283" cy="230832"/>
          </a:xfrm>
          <a:prstGeom prst="rect">
            <a:avLst/>
          </a:prstGeom>
          <a:noFill/>
        </p:spPr>
        <p:txBody>
          <a:bodyPr wrap="none" rtlCol="0">
            <a:spAutoFit/>
          </a:bodyPr>
          <a:lstStyle/>
          <a:p>
            <a:pPr algn="r"/>
            <a:r>
              <a:rPr lang="en-US" sz="900" dirty="0" smtClean="0"/>
              <a:t>ALT increased</a:t>
            </a:r>
            <a:endParaRPr lang="en-US" sz="900" dirty="0"/>
          </a:p>
        </p:txBody>
      </p:sp>
      <p:sp>
        <p:nvSpPr>
          <p:cNvPr id="28" name="TextBox 27"/>
          <p:cNvSpPr txBox="1"/>
          <p:nvPr/>
        </p:nvSpPr>
        <p:spPr>
          <a:xfrm rot="-2700000">
            <a:off x="4900849" y="4121570"/>
            <a:ext cx="813043" cy="230832"/>
          </a:xfrm>
          <a:prstGeom prst="rect">
            <a:avLst/>
          </a:prstGeom>
          <a:noFill/>
        </p:spPr>
        <p:txBody>
          <a:bodyPr wrap="none" rtlCol="0">
            <a:spAutoFit/>
          </a:bodyPr>
          <a:lstStyle/>
          <a:p>
            <a:pPr algn="r"/>
            <a:r>
              <a:rPr lang="en-US" sz="900" dirty="0" smtClean="0"/>
              <a:t>Neutropenia</a:t>
            </a:r>
            <a:endParaRPr lang="en-US" sz="900" dirty="0"/>
          </a:p>
        </p:txBody>
      </p:sp>
      <p:sp>
        <p:nvSpPr>
          <p:cNvPr id="29" name="TextBox 28"/>
          <p:cNvSpPr txBox="1"/>
          <p:nvPr/>
        </p:nvSpPr>
        <p:spPr>
          <a:xfrm rot="-2700000">
            <a:off x="5168977" y="4110235"/>
            <a:ext cx="780983" cy="230832"/>
          </a:xfrm>
          <a:prstGeom prst="rect">
            <a:avLst/>
          </a:prstGeom>
          <a:noFill/>
        </p:spPr>
        <p:txBody>
          <a:bodyPr wrap="none" rtlCol="0">
            <a:spAutoFit/>
          </a:bodyPr>
          <a:lstStyle/>
          <a:p>
            <a:pPr algn="r"/>
            <a:r>
              <a:rPr lang="en-US" sz="900" dirty="0" smtClean="0"/>
              <a:t>Leukopenia</a:t>
            </a:r>
            <a:endParaRPr lang="en-US" sz="900" dirty="0"/>
          </a:p>
        </p:txBody>
      </p:sp>
      <p:sp>
        <p:nvSpPr>
          <p:cNvPr id="30" name="TextBox 29"/>
          <p:cNvSpPr txBox="1"/>
          <p:nvPr/>
        </p:nvSpPr>
        <p:spPr>
          <a:xfrm rot="-2700000">
            <a:off x="5520531" y="4078497"/>
            <a:ext cx="627095" cy="230832"/>
          </a:xfrm>
          <a:prstGeom prst="rect">
            <a:avLst/>
          </a:prstGeom>
          <a:noFill/>
        </p:spPr>
        <p:txBody>
          <a:bodyPr wrap="none" rtlCol="0">
            <a:spAutoFit/>
          </a:bodyPr>
          <a:lstStyle/>
          <a:p>
            <a:pPr algn="r"/>
            <a:r>
              <a:rPr lang="en-US" sz="900" dirty="0" smtClean="0"/>
              <a:t>Diarrhea</a:t>
            </a:r>
            <a:endParaRPr lang="en-US" sz="900" dirty="0"/>
          </a:p>
        </p:txBody>
      </p:sp>
      <p:sp>
        <p:nvSpPr>
          <p:cNvPr id="31" name="TextBox 30"/>
          <p:cNvSpPr txBox="1"/>
          <p:nvPr/>
        </p:nvSpPr>
        <p:spPr>
          <a:xfrm rot="-2700000">
            <a:off x="5838242" y="4035425"/>
            <a:ext cx="569387" cy="230832"/>
          </a:xfrm>
          <a:prstGeom prst="rect">
            <a:avLst/>
          </a:prstGeom>
          <a:noFill/>
        </p:spPr>
        <p:txBody>
          <a:bodyPr wrap="none" rtlCol="0">
            <a:spAutoFit/>
          </a:bodyPr>
          <a:lstStyle/>
          <a:p>
            <a:pPr algn="r"/>
            <a:r>
              <a:rPr lang="en-US" sz="900" dirty="0" smtClean="0"/>
              <a:t>Fatigue</a:t>
            </a:r>
            <a:endParaRPr lang="en-US" sz="900" dirty="0"/>
          </a:p>
        </p:txBody>
      </p:sp>
      <p:sp>
        <p:nvSpPr>
          <p:cNvPr id="32" name="TextBox 31"/>
          <p:cNvSpPr txBox="1"/>
          <p:nvPr/>
        </p:nvSpPr>
        <p:spPr>
          <a:xfrm rot="-2700000">
            <a:off x="5663912" y="4207716"/>
            <a:ext cx="1056700" cy="230832"/>
          </a:xfrm>
          <a:prstGeom prst="rect">
            <a:avLst/>
          </a:prstGeom>
          <a:noFill/>
        </p:spPr>
        <p:txBody>
          <a:bodyPr wrap="none" rtlCol="0">
            <a:spAutoFit/>
          </a:bodyPr>
          <a:lstStyle/>
          <a:p>
            <a:pPr algn="r"/>
            <a:r>
              <a:rPr lang="en-US" sz="900" dirty="0" smtClean="0"/>
              <a:t>Lipase increased</a:t>
            </a:r>
            <a:endParaRPr lang="en-US" sz="900" dirty="0"/>
          </a:p>
        </p:txBody>
      </p:sp>
      <p:sp>
        <p:nvSpPr>
          <p:cNvPr id="33" name="TextBox 32"/>
          <p:cNvSpPr txBox="1"/>
          <p:nvPr/>
        </p:nvSpPr>
        <p:spPr>
          <a:xfrm rot="-2700000">
            <a:off x="6295763" y="4035425"/>
            <a:ext cx="569387" cy="230832"/>
          </a:xfrm>
          <a:prstGeom prst="rect">
            <a:avLst/>
          </a:prstGeom>
          <a:noFill/>
        </p:spPr>
        <p:txBody>
          <a:bodyPr wrap="none" rtlCol="0">
            <a:spAutoFit/>
          </a:bodyPr>
          <a:lstStyle/>
          <a:p>
            <a:pPr algn="r"/>
            <a:r>
              <a:rPr lang="en-US" sz="900" dirty="0" smtClean="0"/>
              <a:t>Pyrexia</a:t>
            </a:r>
            <a:endParaRPr lang="en-US" sz="900" dirty="0"/>
          </a:p>
        </p:txBody>
      </p:sp>
      <p:sp>
        <p:nvSpPr>
          <p:cNvPr id="34" name="TextBox 33"/>
          <p:cNvSpPr txBox="1"/>
          <p:nvPr/>
        </p:nvSpPr>
        <p:spPr>
          <a:xfrm rot="-2700000">
            <a:off x="6060346" y="4243988"/>
            <a:ext cx="1159292" cy="230832"/>
          </a:xfrm>
          <a:prstGeom prst="rect">
            <a:avLst/>
          </a:prstGeom>
          <a:noFill/>
        </p:spPr>
        <p:txBody>
          <a:bodyPr wrap="none" rtlCol="0">
            <a:spAutoFit/>
          </a:bodyPr>
          <a:lstStyle/>
          <a:p>
            <a:pPr algn="r"/>
            <a:r>
              <a:rPr lang="en-US" sz="900" dirty="0" smtClean="0"/>
              <a:t>Amylase increased</a:t>
            </a:r>
            <a:endParaRPr lang="en-US" sz="900" dirty="0"/>
          </a:p>
        </p:txBody>
      </p:sp>
      <p:sp>
        <p:nvSpPr>
          <p:cNvPr id="35" name="TextBox 34"/>
          <p:cNvSpPr txBox="1"/>
          <p:nvPr/>
        </p:nvSpPr>
        <p:spPr>
          <a:xfrm rot="-2700000">
            <a:off x="6269101" y="4253055"/>
            <a:ext cx="1184940" cy="230832"/>
          </a:xfrm>
          <a:prstGeom prst="rect">
            <a:avLst/>
          </a:prstGeom>
          <a:noFill/>
        </p:spPr>
        <p:txBody>
          <a:bodyPr wrap="none" rtlCol="0">
            <a:spAutoFit/>
          </a:bodyPr>
          <a:lstStyle/>
          <a:p>
            <a:pPr algn="r"/>
            <a:r>
              <a:rPr lang="en-US" sz="900" dirty="0" smtClean="0"/>
              <a:t>Decreased appetite</a:t>
            </a:r>
            <a:endParaRPr lang="en-US" sz="900" dirty="0"/>
          </a:p>
        </p:txBody>
      </p:sp>
      <p:sp>
        <p:nvSpPr>
          <p:cNvPr id="36" name="TextBox 35"/>
          <p:cNvSpPr txBox="1"/>
          <p:nvPr/>
        </p:nvSpPr>
        <p:spPr>
          <a:xfrm rot="-2700000">
            <a:off x="7104871" y="3994619"/>
            <a:ext cx="453970" cy="230832"/>
          </a:xfrm>
          <a:prstGeom prst="rect">
            <a:avLst/>
          </a:prstGeom>
          <a:noFill/>
        </p:spPr>
        <p:txBody>
          <a:bodyPr wrap="none" rtlCol="0">
            <a:spAutoFit/>
          </a:bodyPr>
          <a:lstStyle/>
          <a:p>
            <a:pPr algn="r"/>
            <a:r>
              <a:rPr lang="en-US" sz="900" dirty="0" smtClean="0"/>
              <a:t>Rash</a:t>
            </a:r>
            <a:endParaRPr lang="en-US" sz="900" dirty="0"/>
          </a:p>
        </p:txBody>
      </p:sp>
      <p:sp>
        <p:nvSpPr>
          <p:cNvPr id="37" name="TextBox 36"/>
          <p:cNvSpPr txBox="1"/>
          <p:nvPr/>
        </p:nvSpPr>
        <p:spPr>
          <a:xfrm rot="-2700000">
            <a:off x="7233303" y="4060361"/>
            <a:ext cx="575799" cy="230832"/>
          </a:xfrm>
          <a:prstGeom prst="rect">
            <a:avLst/>
          </a:prstGeom>
          <a:noFill/>
        </p:spPr>
        <p:txBody>
          <a:bodyPr wrap="none" rtlCol="0">
            <a:spAutoFit/>
          </a:bodyPr>
          <a:lstStyle/>
          <a:p>
            <a:pPr algn="r"/>
            <a:r>
              <a:rPr lang="en-US" sz="900" dirty="0" smtClean="0"/>
              <a:t>Anemia</a:t>
            </a:r>
            <a:endParaRPr lang="en-US" sz="900" dirty="0"/>
          </a:p>
        </p:txBody>
      </p:sp>
      <p:sp>
        <p:nvSpPr>
          <p:cNvPr id="38" name="TextBox 37"/>
          <p:cNvSpPr txBox="1"/>
          <p:nvPr/>
        </p:nvSpPr>
        <p:spPr>
          <a:xfrm rot="-2700000">
            <a:off x="7426941" y="4058094"/>
            <a:ext cx="633507" cy="230832"/>
          </a:xfrm>
          <a:prstGeom prst="rect">
            <a:avLst/>
          </a:prstGeom>
          <a:noFill/>
        </p:spPr>
        <p:txBody>
          <a:bodyPr wrap="none" rtlCol="0">
            <a:spAutoFit/>
          </a:bodyPr>
          <a:lstStyle/>
          <a:p>
            <a:pPr algn="r"/>
            <a:r>
              <a:rPr lang="en-US" sz="900" dirty="0" smtClean="0"/>
              <a:t>Vomiting</a:t>
            </a:r>
            <a:endParaRPr lang="en-US" sz="900" dirty="0"/>
          </a:p>
        </p:txBody>
      </p:sp>
      <p:sp>
        <p:nvSpPr>
          <p:cNvPr id="39" name="TextBox 38"/>
          <p:cNvSpPr txBox="1"/>
          <p:nvPr/>
        </p:nvSpPr>
        <p:spPr>
          <a:xfrm rot="-2700000">
            <a:off x="7154430" y="4273458"/>
            <a:ext cx="1178528" cy="230832"/>
          </a:xfrm>
          <a:prstGeom prst="rect">
            <a:avLst/>
          </a:prstGeom>
          <a:noFill/>
        </p:spPr>
        <p:txBody>
          <a:bodyPr wrap="none" rtlCol="0">
            <a:spAutoFit/>
          </a:bodyPr>
          <a:lstStyle/>
          <a:p>
            <a:pPr algn="r"/>
            <a:r>
              <a:rPr lang="en-US" sz="900" dirty="0" smtClean="0"/>
              <a:t>Hypophosphatemia</a:t>
            </a:r>
            <a:endParaRPr lang="en-US" sz="900" dirty="0"/>
          </a:p>
        </p:txBody>
      </p:sp>
      <p:sp>
        <p:nvSpPr>
          <p:cNvPr id="40" name="TextBox 39"/>
          <p:cNvSpPr txBox="1"/>
          <p:nvPr/>
        </p:nvSpPr>
        <p:spPr>
          <a:xfrm rot="-2700000">
            <a:off x="7697233" y="4157842"/>
            <a:ext cx="825867" cy="230832"/>
          </a:xfrm>
          <a:prstGeom prst="rect">
            <a:avLst/>
          </a:prstGeom>
          <a:noFill/>
        </p:spPr>
        <p:txBody>
          <a:bodyPr wrap="none" rtlCol="0">
            <a:spAutoFit/>
          </a:bodyPr>
          <a:lstStyle/>
          <a:p>
            <a:pPr algn="r"/>
            <a:r>
              <a:rPr lang="en-US" sz="900" dirty="0" smtClean="0"/>
              <a:t>Face edema</a:t>
            </a:r>
            <a:endParaRPr lang="en-US" sz="900" dirty="0"/>
          </a:p>
        </p:txBody>
      </p:sp>
      <p:sp>
        <p:nvSpPr>
          <p:cNvPr id="41" name="TextBox 40"/>
          <p:cNvSpPr txBox="1"/>
          <p:nvPr/>
        </p:nvSpPr>
        <p:spPr>
          <a:xfrm rot="-2700000">
            <a:off x="7928735" y="4153308"/>
            <a:ext cx="902811" cy="230832"/>
          </a:xfrm>
          <a:prstGeom prst="rect">
            <a:avLst/>
          </a:prstGeom>
          <a:noFill/>
        </p:spPr>
        <p:txBody>
          <a:bodyPr wrap="none" rtlCol="0">
            <a:spAutoFit/>
          </a:bodyPr>
          <a:lstStyle/>
          <a:p>
            <a:pPr algn="r"/>
            <a:r>
              <a:rPr lang="en-US" sz="900" dirty="0" smtClean="0"/>
              <a:t>PLT decrease</a:t>
            </a:r>
            <a:endParaRPr lang="en-US" sz="900" dirty="0"/>
          </a:p>
        </p:txBody>
      </p:sp>
      <p:sp>
        <p:nvSpPr>
          <p:cNvPr id="42" name="Rectangle 41"/>
          <p:cNvSpPr/>
          <p:nvPr/>
        </p:nvSpPr>
        <p:spPr>
          <a:xfrm rot="10800000">
            <a:off x="4734079" y="2647237"/>
            <a:ext cx="108000" cy="13320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rot="10800000">
            <a:off x="4983324" y="2827237"/>
            <a:ext cx="108000" cy="11520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rot="10800000">
            <a:off x="5232034" y="3187237"/>
            <a:ext cx="108000" cy="7920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rot="10800000">
            <a:off x="5953000" y="3043238"/>
            <a:ext cx="108000" cy="9360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rot="10800000">
            <a:off x="6196686" y="3223238"/>
            <a:ext cx="108000" cy="7560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rot="10800000">
            <a:off x="6430324" y="3763238"/>
            <a:ext cx="108000" cy="2160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rot="10800000">
            <a:off x="6668986" y="3583238"/>
            <a:ext cx="108000" cy="3960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rot="10800000">
            <a:off x="6906718" y="3403238"/>
            <a:ext cx="108000" cy="5760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rot="10800000">
            <a:off x="7141286" y="3583238"/>
            <a:ext cx="108000" cy="3960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rot="10800000">
            <a:off x="7374378" y="3583238"/>
            <a:ext cx="108000" cy="3960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p:nvSpPr>
        <p:spPr>
          <a:xfrm rot="10800000">
            <a:off x="7833926" y="3619238"/>
            <a:ext cx="108000" cy="3600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p:nvSpPr>
        <p:spPr>
          <a:xfrm rot="10800000">
            <a:off x="8295732" y="3295238"/>
            <a:ext cx="108000" cy="6840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p:cNvSpPr/>
          <p:nvPr/>
        </p:nvSpPr>
        <p:spPr>
          <a:xfrm rot="10800000">
            <a:off x="8525838" y="3799238"/>
            <a:ext cx="108000" cy="1800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rot="10800000">
            <a:off x="8241732" y="2647237"/>
            <a:ext cx="108000" cy="1080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rot="10800000">
            <a:off x="8241732" y="2495428"/>
            <a:ext cx="108000" cy="108000"/>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rot="10800000">
            <a:off x="8241732" y="2346029"/>
            <a:ext cx="108000" cy="108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p:cNvSpPr/>
          <p:nvPr/>
        </p:nvSpPr>
        <p:spPr>
          <a:xfrm rot="10800000">
            <a:off x="8525838" y="3618507"/>
            <a:ext cx="108000" cy="180000"/>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rot="10800000">
            <a:off x="8081400" y="3618551"/>
            <a:ext cx="108000" cy="360000"/>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p:cNvSpPr/>
          <p:nvPr/>
        </p:nvSpPr>
        <p:spPr>
          <a:xfrm rot="10800000">
            <a:off x="7833926" y="3265653"/>
            <a:ext cx="108000" cy="360000"/>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p:cNvSpPr/>
          <p:nvPr/>
        </p:nvSpPr>
        <p:spPr>
          <a:xfrm rot="10800000">
            <a:off x="7609500" y="3258273"/>
            <a:ext cx="108000" cy="720000"/>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p:cNvSpPr/>
          <p:nvPr/>
        </p:nvSpPr>
        <p:spPr>
          <a:xfrm rot="10800000">
            <a:off x="7374378" y="3233163"/>
            <a:ext cx="108000" cy="360000"/>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p:cNvSpPr/>
          <p:nvPr/>
        </p:nvSpPr>
        <p:spPr>
          <a:xfrm rot="10800000">
            <a:off x="7141286" y="3043346"/>
            <a:ext cx="108000" cy="540000"/>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rot="10800000">
            <a:off x="6906718" y="3247117"/>
            <a:ext cx="108000" cy="180000"/>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p:cNvSpPr/>
          <p:nvPr/>
        </p:nvSpPr>
        <p:spPr>
          <a:xfrm rot="10800000">
            <a:off x="6668986" y="3233163"/>
            <a:ext cx="108000" cy="360000"/>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p:cNvSpPr/>
          <p:nvPr/>
        </p:nvSpPr>
        <p:spPr>
          <a:xfrm rot="10800000">
            <a:off x="6431254" y="3231085"/>
            <a:ext cx="108000" cy="540000"/>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p:cNvSpPr/>
          <p:nvPr/>
        </p:nvSpPr>
        <p:spPr>
          <a:xfrm rot="10800000">
            <a:off x="6196686" y="3043238"/>
            <a:ext cx="108000" cy="180000"/>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p:cNvSpPr/>
          <p:nvPr/>
        </p:nvSpPr>
        <p:spPr>
          <a:xfrm rot="10800000">
            <a:off x="5955180" y="2688257"/>
            <a:ext cx="108000" cy="360000"/>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p:cNvSpPr/>
          <p:nvPr/>
        </p:nvSpPr>
        <p:spPr>
          <a:xfrm rot="10800000">
            <a:off x="5718319" y="3403225"/>
            <a:ext cx="108000" cy="576000"/>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rot="10800000">
            <a:off x="5232034" y="2869720"/>
            <a:ext cx="108000" cy="324000"/>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rot="10800000">
            <a:off x="4983324" y="2477353"/>
            <a:ext cx="108000" cy="360000"/>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p:cNvSpPr/>
          <p:nvPr/>
        </p:nvSpPr>
        <p:spPr>
          <a:xfrm rot="10800000">
            <a:off x="4734079" y="2467237"/>
            <a:ext cx="108000" cy="180000"/>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p:cNvSpPr/>
          <p:nvPr/>
        </p:nvSpPr>
        <p:spPr>
          <a:xfrm rot="10800000">
            <a:off x="8525838" y="3438507"/>
            <a:ext cx="108000" cy="180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p:cNvSpPr/>
          <p:nvPr/>
        </p:nvSpPr>
        <p:spPr>
          <a:xfrm rot="10800000">
            <a:off x="8081400" y="3283467"/>
            <a:ext cx="108000" cy="360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p:cNvSpPr/>
          <p:nvPr/>
        </p:nvSpPr>
        <p:spPr>
          <a:xfrm rot="10800000">
            <a:off x="7374378" y="3083642"/>
            <a:ext cx="108000" cy="180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rot="10800000">
            <a:off x="6906718" y="3072335"/>
            <a:ext cx="108000" cy="180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rot="10800000">
            <a:off x="6667945" y="3061028"/>
            <a:ext cx="108000" cy="180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p:cNvSpPr/>
          <p:nvPr/>
        </p:nvSpPr>
        <p:spPr>
          <a:xfrm rot="10800000">
            <a:off x="6429172" y="2875222"/>
            <a:ext cx="108000" cy="360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rot="10800000">
            <a:off x="6190399" y="2870263"/>
            <a:ext cx="108000" cy="180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rot="10800000">
            <a:off x="5718319" y="2695285"/>
            <a:ext cx="108000" cy="720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rot="10800000">
            <a:off x="5469840" y="2682273"/>
            <a:ext cx="108000" cy="1296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rot="10800000">
            <a:off x="5232034" y="2670813"/>
            <a:ext cx="108000" cy="198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rot="10800000">
            <a:off x="4734079" y="2293175"/>
            <a:ext cx="108000" cy="180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p:cNvGrpSpPr/>
          <p:nvPr/>
        </p:nvGrpSpPr>
        <p:grpSpPr>
          <a:xfrm>
            <a:off x="4672425" y="2072185"/>
            <a:ext cx="4027589" cy="1902619"/>
            <a:chOff x="4672425" y="1781230"/>
            <a:chExt cx="4027589" cy="1929225"/>
          </a:xfrm>
        </p:grpSpPr>
        <p:cxnSp>
          <p:nvCxnSpPr>
            <p:cNvPr id="85" name="Straight Connector 84"/>
            <p:cNvCxnSpPr/>
            <p:nvPr/>
          </p:nvCxnSpPr>
          <p:spPr>
            <a:xfrm>
              <a:off x="4672425" y="1781230"/>
              <a:ext cx="0" cy="192922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4672425" y="3710455"/>
              <a:ext cx="4027589"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87" name="TextBox 86"/>
          <p:cNvSpPr txBox="1"/>
          <p:nvPr/>
        </p:nvSpPr>
        <p:spPr>
          <a:xfrm rot="16200000">
            <a:off x="3895835" y="2895069"/>
            <a:ext cx="774571" cy="230832"/>
          </a:xfrm>
          <a:prstGeom prst="rect">
            <a:avLst/>
          </a:prstGeom>
          <a:noFill/>
        </p:spPr>
        <p:txBody>
          <a:bodyPr wrap="none" rtlCol="0">
            <a:spAutoFit/>
          </a:bodyPr>
          <a:lstStyle/>
          <a:p>
            <a:pPr algn="r"/>
            <a:r>
              <a:rPr lang="en-US" sz="900" dirty="0" smtClean="0"/>
              <a:t>Percentage</a:t>
            </a:r>
            <a:endParaRPr lang="en-US" sz="900" dirty="0"/>
          </a:p>
        </p:txBody>
      </p:sp>
      <p:sp>
        <p:nvSpPr>
          <p:cNvPr id="88" name="TextBox 87"/>
          <p:cNvSpPr txBox="1"/>
          <p:nvPr/>
        </p:nvSpPr>
        <p:spPr>
          <a:xfrm>
            <a:off x="5901486" y="1683247"/>
            <a:ext cx="1699504" cy="338554"/>
          </a:xfrm>
          <a:prstGeom prst="rect">
            <a:avLst/>
          </a:prstGeom>
          <a:noFill/>
        </p:spPr>
        <p:txBody>
          <a:bodyPr wrap="none" rtlCol="0">
            <a:spAutoFit/>
          </a:bodyPr>
          <a:lstStyle/>
          <a:p>
            <a:pPr algn="ctr"/>
            <a:r>
              <a:rPr lang="en-US" sz="1600" b="1" dirty="0" smtClean="0"/>
              <a:t>Adverse events</a:t>
            </a:r>
            <a:endParaRPr lang="en-US" sz="1600" b="1" dirty="0"/>
          </a:p>
        </p:txBody>
      </p:sp>
      <p:graphicFrame>
        <p:nvGraphicFramePr>
          <p:cNvPr id="2" name="Table 1"/>
          <p:cNvGraphicFramePr>
            <a:graphicFrameLocks noGrp="1"/>
          </p:cNvGraphicFramePr>
          <p:nvPr>
            <p:extLst>
              <p:ext uri="{D42A27DB-BD31-4B8C-83A1-F6EECF244321}">
                <p14:modId xmlns:p14="http://schemas.microsoft.com/office/powerpoint/2010/main" val="847213934"/>
              </p:ext>
            </p:extLst>
          </p:nvPr>
        </p:nvGraphicFramePr>
        <p:xfrm>
          <a:off x="258564" y="1846913"/>
          <a:ext cx="3665045" cy="2434142"/>
        </p:xfrm>
        <a:graphic>
          <a:graphicData uri="http://schemas.openxmlformats.org/drawingml/2006/table">
            <a:tbl>
              <a:tblPr firstRow="1" bandRow="1">
                <a:tableStyleId>{69012ECD-51FC-41F1-AA8D-1B2483CD663E}</a:tableStyleId>
              </a:tblPr>
              <a:tblGrid>
                <a:gridCol w="1919372"/>
                <a:gridCol w="1745673"/>
              </a:tblGrid>
              <a:tr h="331022">
                <a:tc>
                  <a:txBody>
                    <a:bodyPr/>
                    <a:lstStyle/>
                    <a:p>
                      <a:r>
                        <a:rPr lang="en-GB" sz="1200" dirty="0" smtClean="0">
                          <a:solidFill>
                            <a:schemeClr val="tx2"/>
                          </a:solidFill>
                        </a:rPr>
                        <a:t>Treatment status</a:t>
                      </a:r>
                      <a:endParaRPr lang="en-GB" sz="1200" dirty="0">
                        <a:solidFill>
                          <a:schemeClr val="tx2"/>
                        </a:solidFill>
                      </a:endParaRPr>
                    </a:p>
                  </a:txBody>
                  <a:tcPr/>
                </a:tc>
                <a:tc>
                  <a:txBody>
                    <a:bodyPr/>
                    <a:lstStyle/>
                    <a:p>
                      <a:pPr algn="ctr"/>
                      <a:r>
                        <a:rPr lang="en-GB" sz="1200" dirty="0" smtClean="0">
                          <a:solidFill>
                            <a:schemeClr val="tx2"/>
                          </a:solidFill>
                        </a:rPr>
                        <a:t>n (%)</a:t>
                      </a:r>
                      <a:endParaRPr lang="en-GB" sz="1200" dirty="0">
                        <a:solidFill>
                          <a:schemeClr val="tx2"/>
                        </a:solidFill>
                      </a:endParaRPr>
                    </a:p>
                  </a:txBody>
                  <a:tcPr/>
                </a:tc>
              </a:tr>
              <a:tr h="370840">
                <a:tc>
                  <a:txBody>
                    <a:bodyPr/>
                    <a:lstStyle/>
                    <a:p>
                      <a:r>
                        <a:rPr lang="en-GB" sz="1200" dirty="0" smtClean="0"/>
                        <a:t>Dose reduction</a:t>
                      </a:r>
                    </a:p>
                    <a:p>
                      <a:pPr marL="92075" indent="0"/>
                      <a:r>
                        <a:rPr lang="en-GB" sz="1200" baseline="0" dirty="0" smtClean="0"/>
                        <a:t>AE</a:t>
                      </a:r>
                      <a:endParaRPr lang="en-GB" sz="1200" dirty="0"/>
                    </a:p>
                  </a:txBody>
                  <a:tcPr/>
                </a:tc>
                <a:tc>
                  <a:txBody>
                    <a:bodyPr/>
                    <a:lstStyle/>
                    <a:p>
                      <a:pPr algn="ctr"/>
                      <a:endParaRPr lang="en-GB" sz="1200" dirty="0" smtClean="0"/>
                    </a:p>
                    <a:p>
                      <a:pPr algn="ctr"/>
                      <a:r>
                        <a:rPr lang="en-GB" sz="1200" dirty="0" smtClean="0"/>
                        <a:t>5 (33.3)</a:t>
                      </a:r>
                      <a:endParaRPr lang="en-GB" sz="1200" dirty="0"/>
                    </a:p>
                  </a:txBody>
                  <a:tcPr/>
                </a:tc>
              </a:tr>
              <a:tr h="370840">
                <a:tc>
                  <a:txBody>
                    <a:bodyPr/>
                    <a:lstStyle/>
                    <a:p>
                      <a:r>
                        <a:rPr lang="en-GB" sz="1200" dirty="0" smtClean="0"/>
                        <a:t>Drug</a:t>
                      </a:r>
                      <a:r>
                        <a:rPr lang="en-GB" sz="1200" baseline="0" dirty="0" smtClean="0"/>
                        <a:t> interruption</a:t>
                      </a:r>
                    </a:p>
                    <a:p>
                      <a:pPr marL="92075" indent="0"/>
                      <a:r>
                        <a:rPr lang="en-GB" sz="1200" baseline="0" dirty="0" smtClean="0"/>
                        <a:t>AE</a:t>
                      </a:r>
                    </a:p>
                    <a:p>
                      <a:pPr marL="92075" indent="0"/>
                      <a:r>
                        <a:rPr lang="en-GB" sz="1200" baseline="0" dirty="0" smtClean="0"/>
                        <a:t>Other</a:t>
                      </a:r>
                      <a:endParaRPr lang="en-GB" sz="1200" dirty="0"/>
                    </a:p>
                  </a:txBody>
                  <a:tcPr/>
                </a:tc>
                <a:tc>
                  <a:txBody>
                    <a:bodyPr/>
                    <a:lstStyle/>
                    <a:p>
                      <a:pPr algn="ctr"/>
                      <a:endParaRPr lang="en-GB" sz="1200" dirty="0" smtClean="0"/>
                    </a:p>
                    <a:p>
                      <a:pPr algn="ctr"/>
                      <a:r>
                        <a:rPr lang="en-GB" sz="1200" dirty="0" smtClean="0"/>
                        <a:t>11 (73.3)</a:t>
                      </a:r>
                    </a:p>
                    <a:p>
                      <a:pPr algn="ctr"/>
                      <a:r>
                        <a:rPr lang="en-GB" sz="1200" dirty="0" smtClean="0"/>
                        <a:t>1 (6.7)</a:t>
                      </a:r>
                      <a:endParaRPr lang="en-GB" sz="1200" dirty="0"/>
                    </a:p>
                  </a:txBody>
                  <a:tcPr/>
                </a:tc>
              </a:tr>
              <a:tr h="370840">
                <a:tc>
                  <a:txBody>
                    <a:bodyPr/>
                    <a:lstStyle/>
                    <a:p>
                      <a:r>
                        <a:rPr lang="en-GB" sz="1200" dirty="0" smtClean="0"/>
                        <a:t>Ongoing</a:t>
                      </a:r>
                    </a:p>
                    <a:p>
                      <a:r>
                        <a:rPr lang="en-GB" sz="1200" dirty="0" smtClean="0"/>
                        <a:t>Discontinued</a:t>
                      </a:r>
                    </a:p>
                    <a:p>
                      <a:pPr marL="92075" indent="0"/>
                      <a:r>
                        <a:rPr lang="en-GB" sz="1200" dirty="0" smtClean="0"/>
                        <a:t>Disease</a:t>
                      </a:r>
                      <a:r>
                        <a:rPr lang="en-GB" sz="1200" baseline="0" dirty="0" smtClean="0"/>
                        <a:t> progression</a:t>
                      </a:r>
                    </a:p>
                    <a:p>
                      <a:pPr marL="92075" indent="0"/>
                      <a:r>
                        <a:rPr lang="en-GB" sz="1200" baseline="0" dirty="0" smtClean="0"/>
                        <a:t>AE</a:t>
                      </a:r>
                    </a:p>
                    <a:p>
                      <a:pPr marL="92075" indent="0"/>
                      <a:r>
                        <a:rPr lang="en-GB" sz="1200" baseline="0" dirty="0" smtClean="0"/>
                        <a:t>Withdrawal of consent</a:t>
                      </a:r>
                      <a:endParaRPr lang="en-GB" sz="1200" dirty="0"/>
                    </a:p>
                  </a:txBody>
                  <a:tcPr/>
                </a:tc>
                <a:tc>
                  <a:txBody>
                    <a:bodyPr/>
                    <a:lstStyle/>
                    <a:p>
                      <a:pPr algn="ctr"/>
                      <a:r>
                        <a:rPr lang="en-GB" sz="1200" dirty="0" smtClean="0"/>
                        <a:t>3 (20.0)</a:t>
                      </a:r>
                    </a:p>
                    <a:p>
                      <a:pPr algn="ctr"/>
                      <a:r>
                        <a:rPr lang="en-GB" sz="1200" dirty="0" smtClean="0"/>
                        <a:t>12 (80.0)</a:t>
                      </a:r>
                    </a:p>
                    <a:p>
                      <a:pPr algn="ctr"/>
                      <a:r>
                        <a:rPr lang="en-GB" sz="1200" dirty="0" smtClean="0"/>
                        <a:t>10</a:t>
                      </a:r>
                      <a:r>
                        <a:rPr lang="en-GB" sz="1200" baseline="0" dirty="0" smtClean="0"/>
                        <a:t> (67.7)</a:t>
                      </a:r>
                    </a:p>
                    <a:p>
                      <a:pPr algn="ctr"/>
                      <a:r>
                        <a:rPr lang="en-GB" sz="1200" baseline="0" dirty="0" smtClean="0"/>
                        <a:t>1 (6.7)</a:t>
                      </a:r>
                    </a:p>
                    <a:p>
                      <a:pPr algn="ctr"/>
                      <a:r>
                        <a:rPr lang="en-GB" sz="1200" baseline="0" dirty="0" smtClean="0"/>
                        <a:t>1 (6.7)</a:t>
                      </a:r>
                      <a:endParaRPr lang="en-GB" sz="1200" dirty="0"/>
                    </a:p>
                  </a:txBody>
                  <a:tcPr/>
                </a:tc>
              </a:tr>
            </a:tbl>
          </a:graphicData>
        </a:graphic>
      </p:graphicFrame>
    </p:spTree>
    <p:custDataLst>
      <p:tags r:id="rId1"/>
    </p:custDataLst>
    <p:extLst>
      <p:ext uri="{BB962C8B-B14F-4D97-AF65-F5344CB8AC3E}">
        <p14:creationId xmlns:p14="http://schemas.microsoft.com/office/powerpoint/2010/main" val="21771883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p:txBody>
          <a:bodyPr/>
          <a:lstStyle/>
          <a:p>
            <a:r>
              <a:rPr lang="en-GB" sz="4000" dirty="0" smtClean="0"/>
              <a:t>Ewing sarcoma</a:t>
            </a:r>
            <a:endParaRPr lang="en-GB" sz="4000" dirty="0"/>
          </a:p>
        </p:txBody>
      </p:sp>
    </p:spTree>
    <p:custDataLst>
      <p:tags r:id="rId1"/>
    </p:custDataLst>
    <p:extLst>
      <p:ext uri="{BB962C8B-B14F-4D97-AF65-F5344CB8AC3E}">
        <p14:creationId xmlns:p14="http://schemas.microsoft.com/office/powerpoint/2010/main" val="18293375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1" y="228600"/>
            <a:ext cx="7526546" cy="939801"/>
          </a:xfrm>
        </p:spPr>
        <p:txBody>
          <a:bodyPr/>
          <a:lstStyle/>
          <a:p>
            <a:r>
              <a:rPr lang="en-US" sz="1800" dirty="0" smtClean="0">
                <a:solidFill>
                  <a:schemeClr val="bg1"/>
                </a:solidFill>
              </a:rPr>
              <a:t>045: The influence of local treatment on outcome of localized pelvic Ewing sarcoma – a retrospective analysis of the EURO-EWING99 trial – </a:t>
            </a:r>
            <a:r>
              <a:rPr lang="en-US" sz="1800" dirty="0" err="1" smtClean="0">
                <a:solidFill>
                  <a:schemeClr val="bg1"/>
                </a:solidFill>
              </a:rPr>
              <a:t>Andreou</a:t>
            </a:r>
            <a:r>
              <a:rPr lang="en-US" sz="1800" dirty="0" smtClean="0">
                <a:solidFill>
                  <a:schemeClr val="bg1"/>
                </a:solidFill>
              </a:rPr>
              <a:t> D, et al</a:t>
            </a:r>
            <a:endParaRPr lang="en-US" sz="1800" dirty="0">
              <a:solidFill>
                <a:schemeClr val="bg1"/>
              </a:solidFill>
            </a:endParaRPr>
          </a:p>
        </p:txBody>
      </p:sp>
      <p:sp>
        <p:nvSpPr>
          <p:cNvPr id="5123" name="Rectangle 3"/>
          <p:cNvSpPr>
            <a:spLocks noGrp="1" noChangeArrowheads="1"/>
          </p:cNvSpPr>
          <p:nvPr>
            <p:ph type="body" idx="1"/>
          </p:nvPr>
        </p:nvSpPr>
        <p:spPr/>
        <p:txBody>
          <a:bodyPr/>
          <a:lstStyle/>
          <a:p>
            <a:pPr marL="0" indent="0">
              <a:buNone/>
            </a:pPr>
            <a:r>
              <a:rPr lang="en-US" b="1" dirty="0" smtClean="0">
                <a:solidFill>
                  <a:schemeClr val="bg1"/>
                </a:solidFill>
              </a:rPr>
              <a:t>STUDY OBJECTIVE </a:t>
            </a:r>
          </a:p>
          <a:p>
            <a:r>
              <a:rPr lang="en-US" dirty="0" smtClean="0"/>
              <a:t>To determine factors associated with local recurrence and survival in patients with localized Ewing sarcoma of the pelvis undergoing multimodal treatment</a:t>
            </a:r>
          </a:p>
          <a:p>
            <a:endParaRPr lang="en-US" dirty="0" smtClean="0"/>
          </a:p>
          <a:p>
            <a:pPr marL="0" indent="0">
              <a:buNone/>
            </a:pPr>
            <a:r>
              <a:rPr lang="en-US" b="1" dirty="0" smtClean="0">
                <a:solidFill>
                  <a:schemeClr val="bg1"/>
                </a:solidFill>
              </a:rPr>
              <a:t>METHODS</a:t>
            </a:r>
          </a:p>
          <a:p>
            <a:r>
              <a:rPr lang="en-US" dirty="0" smtClean="0"/>
              <a:t>Data were collected for 180 patients with previously untreated localized pelvic Ewing sarcoma between 1998 and 2009 from various European centers who were registered in the Euro-EWING99 trial</a:t>
            </a:r>
            <a:endParaRPr lang="en-US" dirty="0"/>
          </a:p>
        </p:txBody>
      </p:sp>
      <p:sp>
        <p:nvSpPr>
          <p:cNvPr id="6" name="Text Box 4"/>
          <p:cNvSpPr txBox="1">
            <a:spLocks noChangeArrowheads="1"/>
          </p:cNvSpPr>
          <p:nvPr/>
        </p:nvSpPr>
        <p:spPr bwMode="auto">
          <a:xfrm>
            <a:off x="2941123" y="6474897"/>
            <a:ext cx="598221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US" sz="1200" dirty="0" err="1" smtClean="0">
                <a:solidFill>
                  <a:srgbClr val="000000"/>
                </a:solidFill>
              </a:rPr>
              <a:t>Andreou</a:t>
            </a:r>
            <a:r>
              <a:rPr lang="en-US" sz="1200" dirty="0" smtClean="0">
                <a:solidFill>
                  <a:srgbClr val="000000"/>
                </a:solidFill>
              </a:rPr>
              <a:t> D et al. CTOS 2017 Annual Meeting, November 8–11, Maui, Hawaii; Paper 045</a:t>
            </a:r>
            <a:endParaRPr lang="en-US" sz="1200" dirty="0">
              <a:solidFill>
                <a:srgbClr val="000000"/>
              </a:solidFill>
            </a:endParaRPr>
          </a:p>
        </p:txBody>
      </p:sp>
    </p:spTree>
    <p:custDataLst>
      <p:tags r:id="rId1"/>
    </p:custDataLst>
    <p:extLst>
      <p:ext uri="{BB962C8B-B14F-4D97-AF65-F5344CB8AC3E}">
        <p14:creationId xmlns:p14="http://schemas.microsoft.com/office/powerpoint/2010/main" val="2659401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ln>
            <a:noFill/>
          </a:ln>
        </p:spPr>
        <p:txBody>
          <a:bodyPr/>
          <a:lstStyle/>
          <a:p>
            <a:r>
              <a:rPr lang="en-US" sz="1600" dirty="0" smtClean="0">
                <a:solidFill>
                  <a:schemeClr val="bg1"/>
                </a:solidFill>
              </a:rPr>
              <a:t>002: Predicting survival in patients (</a:t>
            </a:r>
            <a:r>
              <a:rPr lang="en-US" sz="1600" dirty="0" err="1" smtClean="0">
                <a:solidFill>
                  <a:schemeClr val="bg1"/>
                </a:solidFill>
              </a:rPr>
              <a:t>pts</a:t>
            </a:r>
            <a:r>
              <a:rPr lang="en-US" sz="1600" dirty="0" smtClean="0">
                <a:solidFill>
                  <a:schemeClr val="bg1"/>
                </a:solidFill>
              </a:rPr>
              <a:t>) undergoing resection </a:t>
            </a:r>
            <a:br>
              <a:rPr lang="en-US" sz="1600" dirty="0" smtClean="0">
                <a:solidFill>
                  <a:schemeClr val="bg1"/>
                </a:solidFill>
              </a:rPr>
            </a:br>
            <a:r>
              <a:rPr lang="en-US" sz="1600" dirty="0" smtClean="0">
                <a:solidFill>
                  <a:schemeClr val="bg1"/>
                </a:solidFill>
              </a:rPr>
              <a:t>for </a:t>
            </a:r>
            <a:r>
              <a:rPr lang="en-US" sz="1600" dirty="0" err="1" smtClean="0">
                <a:solidFill>
                  <a:schemeClr val="bg1"/>
                </a:solidFill>
              </a:rPr>
              <a:t>locoregionally</a:t>
            </a:r>
            <a:r>
              <a:rPr lang="en-US" sz="1600" dirty="0" smtClean="0">
                <a:solidFill>
                  <a:schemeClr val="bg1"/>
                </a:solidFill>
              </a:rPr>
              <a:t> recurrent retroperitoneal sarcoma (LRRPS): A study and </a:t>
            </a:r>
            <a:r>
              <a:rPr lang="en-US" sz="1600" dirty="0" err="1" smtClean="0">
                <a:solidFill>
                  <a:schemeClr val="bg1"/>
                </a:solidFill>
              </a:rPr>
              <a:t>nomogram</a:t>
            </a:r>
            <a:r>
              <a:rPr lang="en-US" sz="1600" dirty="0" smtClean="0">
                <a:solidFill>
                  <a:schemeClr val="bg1"/>
                </a:solidFill>
              </a:rPr>
              <a:t> from the Transatlantic Retroperitoneal Sarcoma Working Group (TARPSWG) – </a:t>
            </a:r>
            <a:r>
              <a:rPr lang="en-US" sz="1600" dirty="0" err="1" smtClean="0">
                <a:solidFill>
                  <a:schemeClr val="bg1"/>
                </a:solidFill>
              </a:rPr>
              <a:t>Raut</a:t>
            </a:r>
            <a:r>
              <a:rPr lang="en-US" sz="1600" dirty="0" smtClean="0">
                <a:solidFill>
                  <a:schemeClr val="bg1"/>
                </a:solidFill>
              </a:rPr>
              <a:t> CP, et al</a:t>
            </a:r>
            <a:endParaRPr lang="en-US" sz="1600" dirty="0">
              <a:solidFill>
                <a:schemeClr val="bg1"/>
              </a:solidFill>
            </a:endParaRPr>
          </a:p>
        </p:txBody>
      </p:sp>
      <p:sp>
        <p:nvSpPr>
          <p:cNvPr id="5123" name="Rectangle 3"/>
          <p:cNvSpPr>
            <a:spLocks noGrp="1" noChangeArrowheads="1"/>
          </p:cNvSpPr>
          <p:nvPr>
            <p:ph type="body" idx="1"/>
          </p:nvPr>
        </p:nvSpPr>
        <p:spPr>
          <a:xfrm>
            <a:off x="236538" y="1316428"/>
            <a:ext cx="8686800" cy="5308600"/>
          </a:xfrm>
        </p:spPr>
        <p:txBody>
          <a:bodyPr/>
          <a:lstStyle/>
          <a:p>
            <a:pPr marL="0" indent="0">
              <a:buNone/>
            </a:pPr>
            <a:r>
              <a:rPr lang="en-US" b="1" dirty="0" smtClean="0">
                <a:solidFill>
                  <a:schemeClr val="bg1"/>
                </a:solidFill>
              </a:rPr>
              <a:t>KEY RESULTS</a:t>
            </a:r>
          </a:p>
          <a:p>
            <a:pPr marL="0" indent="0">
              <a:buNone/>
            </a:pPr>
            <a:endParaRPr lang="en-US" dirty="0"/>
          </a:p>
        </p:txBody>
      </p:sp>
      <p:sp>
        <p:nvSpPr>
          <p:cNvPr id="5124" name="Text Box 4"/>
          <p:cNvSpPr txBox="1">
            <a:spLocks noChangeArrowheads="1"/>
          </p:cNvSpPr>
          <p:nvPr/>
        </p:nvSpPr>
        <p:spPr bwMode="auto">
          <a:xfrm>
            <a:off x="3096165" y="6474897"/>
            <a:ext cx="582717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US" sz="1200" dirty="0" err="1" smtClean="0">
                <a:solidFill>
                  <a:srgbClr val="000000"/>
                </a:solidFill>
              </a:rPr>
              <a:t>Raut</a:t>
            </a:r>
            <a:r>
              <a:rPr lang="en-US" sz="1200" dirty="0" smtClean="0">
                <a:solidFill>
                  <a:srgbClr val="000000"/>
                </a:solidFill>
              </a:rPr>
              <a:t> CP et al. CTOS 2017 Annual Meeting, November 8–11, Maui, Hawaii; Paper 002</a:t>
            </a:r>
            <a:endParaRPr lang="en-US" sz="1200" dirty="0">
              <a:solidFill>
                <a:srgbClr val="000000"/>
              </a:solidFill>
            </a:endParaRPr>
          </a:p>
        </p:txBody>
      </p:sp>
      <p:sp>
        <p:nvSpPr>
          <p:cNvPr id="7" name="TextBox 3"/>
          <p:cNvSpPr txBox="1"/>
          <p:nvPr/>
        </p:nvSpPr>
        <p:spPr>
          <a:xfrm>
            <a:off x="1452362" y="1816196"/>
            <a:ext cx="1545616"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t>OS by histology</a:t>
            </a:r>
          </a:p>
          <a:p>
            <a:pPr algn="ctr"/>
            <a:r>
              <a:rPr lang="en-US" sz="1400" i="1" dirty="0" smtClean="0"/>
              <a:t>After 2</a:t>
            </a:r>
            <a:r>
              <a:rPr lang="en-US" sz="1400" i="1" baseline="30000" dirty="0" smtClean="0"/>
              <a:t>nd</a:t>
            </a:r>
            <a:r>
              <a:rPr lang="en-US" sz="1400" i="1" dirty="0" smtClean="0"/>
              <a:t> surgery</a:t>
            </a:r>
            <a:endParaRPr lang="en-US" sz="1400" i="1" dirty="0"/>
          </a:p>
        </p:txBody>
      </p:sp>
      <p:grpSp>
        <p:nvGrpSpPr>
          <p:cNvPr id="8" name="Group 7"/>
          <p:cNvGrpSpPr/>
          <p:nvPr/>
        </p:nvGrpSpPr>
        <p:grpSpPr>
          <a:xfrm>
            <a:off x="4466" y="2384457"/>
            <a:ext cx="4058080" cy="3382399"/>
            <a:chOff x="2026666" y="2287574"/>
            <a:chExt cx="4703213" cy="2604924"/>
          </a:xfrm>
        </p:grpSpPr>
        <p:grpSp>
          <p:nvGrpSpPr>
            <p:cNvPr id="84" name="Group 83"/>
            <p:cNvGrpSpPr/>
            <p:nvPr/>
          </p:nvGrpSpPr>
          <p:grpSpPr>
            <a:xfrm>
              <a:off x="2614623" y="2396465"/>
              <a:ext cx="3906738" cy="2171700"/>
              <a:chOff x="836615" y="2448719"/>
              <a:chExt cx="3906738" cy="2171700"/>
            </a:xfrm>
          </p:grpSpPr>
          <p:sp>
            <p:nvSpPr>
              <p:cNvPr id="100" name="Freeform 99"/>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srgbClr val="000000"/>
                  </a:solidFill>
                </a:endParaRPr>
              </a:p>
            </p:txBody>
          </p:sp>
          <p:sp>
            <p:nvSpPr>
              <p:cNvPr id="101"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srgbClr val="000000"/>
                  </a:solidFill>
                </a:endParaRPr>
              </a:p>
            </p:txBody>
          </p:sp>
          <p:sp>
            <p:nvSpPr>
              <p:cNvPr id="102"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srgbClr val="000000"/>
                  </a:solidFill>
                </a:endParaRPr>
              </a:p>
            </p:txBody>
          </p:sp>
          <p:sp>
            <p:nvSpPr>
              <p:cNvPr id="103" name="Line 8"/>
              <p:cNvSpPr>
                <a:spLocks noChangeShapeType="1"/>
              </p:cNvSpPr>
              <p:nvPr/>
            </p:nvSpPr>
            <p:spPr bwMode="auto">
              <a:xfrm>
                <a:off x="836615" y="322872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srgbClr val="000000"/>
                  </a:solidFill>
                </a:endParaRPr>
              </a:p>
            </p:txBody>
          </p:sp>
          <p:sp>
            <p:nvSpPr>
              <p:cNvPr id="104" name="Line 9"/>
              <p:cNvSpPr>
                <a:spLocks noChangeShapeType="1"/>
              </p:cNvSpPr>
              <p:nvPr/>
            </p:nvSpPr>
            <p:spPr bwMode="auto">
              <a:xfrm>
                <a:off x="836615" y="362736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srgbClr val="000000"/>
                  </a:solidFill>
                </a:endParaRPr>
              </a:p>
            </p:txBody>
          </p:sp>
          <p:sp>
            <p:nvSpPr>
              <p:cNvPr id="105" name="Line 10"/>
              <p:cNvSpPr>
                <a:spLocks noChangeShapeType="1"/>
              </p:cNvSpPr>
              <p:nvPr/>
            </p:nvSpPr>
            <p:spPr bwMode="auto">
              <a:xfrm>
                <a:off x="836615" y="401736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srgbClr val="000000"/>
                  </a:solidFill>
                </a:endParaRPr>
              </a:p>
            </p:txBody>
          </p:sp>
          <p:sp>
            <p:nvSpPr>
              <p:cNvPr id="106"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srgbClr val="000000"/>
                  </a:solidFill>
                </a:endParaRPr>
              </a:p>
            </p:txBody>
          </p:sp>
          <p:sp>
            <p:nvSpPr>
              <p:cNvPr id="107" name="Line 12"/>
              <p:cNvSpPr>
                <a:spLocks noChangeShapeType="1"/>
              </p:cNvSpPr>
              <p:nvPr/>
            </p:nvSpPr>
            <p:spPr bwMode="auto">
              <a:xfrm>
                <a:off x="331787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srgbClr val="000000"/>
                  </a:solidFill>
                </a:endParaRPr>
              </a:p>
            </p:txBody>
          </p:sp>
          <p:sp>
            <p:nvSpPr>
              <p:cNvPr id="108" name="Line 13"/>
              <p:cNvSpPr>
                <a:spLocks noChangeShapeType="1"/>
              </p:cNvSpPr>
              <p:nvPr/>
            </p:nvSpPr>
            <p:spPr bwMode="auto">
              <a:xfrm>
                <a:off x="2590370"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srgbClr val="000000"/>
                  </a:solidFill>
                </a:endParaRPr>
              </a:p>
            </p:txBody>
          </p:sp>
          <p:sp>
            <p:nvSpPr>
              <p:cNvPr id="109" name="Line 14"/>
              <p:cNvSpPr>
                <a:spLocks noChangeShapeType="1"/>
              </p:cNvSpPr>
              <p:nvPr/>
            </p:nvSpPr>
            <p:spPr bwMode="auto">
              <a:xfrm>
                <a:off x="403167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srgbClr val="000000"/>
                  </a:solidFill>
                </a:endParaRPr>
              </a:p>
            </p:txBody>
          </p:sp>
          <p:sp>
            <p:nvSpPr>
              <p:cNvPr id="110"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srgbClr val="000000"/>
                  </a:solidFill>
                </a:endParaRPr>
              </a:p>
            </p:txBody>
          </p:sp>
          <p:sp>
            <p:nvSpPr>
              <p:cNvPr id="111" name="Line 19"/>
              <p:cNvSpPr>
                <a:spLocks noChangeShapeType="1"/>
              </p:cNvSpPr>
              <p:nvPr/>
            </p:nvSpPr>
            <p:spPr bwMode="auto">
              <a:xfrm>
                <a:off x="188436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srgbClr val="000000"/>
                  </a:solidFill>
                </a:endParaRPr>
              </a:p>
            </p:txBody>
          </p:sp>
          <p:sp>
            <p:nvSpPr>
              <p:cNvPr id="112" name="Line 21"/>
              <p:cNvSpPr>
                <a:spLocks noChangeShapeType="1"/>
              </p:cNvSpPr>
              <p:nvPr/>
            </p:nvSpPr>
            <p:spPr bwMode="auto">
              <a:xfrm>
                <a:off x="116119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srgbClr val="000000"/>
                  </a:solidFill>
                  <a:latin typeface="Arial" panose="020B0604020202020204" pitchFamily="34" charset="0"/>
                  <a:cs typeface="Arial" panose="020B0604020202020204" pitchFamily="34" charset="0"/>
                </a:endParaRPr>
              </a:p>
            </p:txBody>
          </p:sp>
        </p:grpSp>
        <p:sp>
          <p:nvSpPr>
            <p:cNvPr id="85" name="TextBox 9"/>
            <p:cNvSpPr txBox="1"/>
            <p:nvPr/>
          </p:nvSpPr>
          <p:spPr>
            <a:xfrm rot="16200000">
              <a:off x="1587692" y="3222150"/>
              <a:ext cx="1198983" cy="32103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200" dirty="0" smtClean="0">
                  <a:solidFill>
                    <a:srgbClr val="000000"/>
                  </a:solidFill>
                  <a:latin typeface="Arial" panose="020B0604020202020204" pitchFamily="34" charset="0"/>
                  <a:cs typeface="Arial" panose="020B0604020202020204" pitchFamily="34" charset="0"/>
                </a:rPr>
                <a:t>OS from 2</a:t>
              </a:r>
              <a:r>
                <a:rPr lang="en-US" sz="1200" baseline="30000" dirty="0" smtClean="0">
                  <a:solidFill>
                    <a:srgbClr val="000000"/>
                  </a:solidFill>
                  <a:latin typeface="Arial" panose="020B0604020202020204" pitchFamily="34" charset="0"/>
                  <a:cs typeface="Arial" panose="020B0604020202020204" pitchFamily="34" charset="0"/>
                </a:rPr>
                <a:t>nd</a:t>
              </a:r>
              <a:r>
                <a:rPr lang="en-US" sz="1200" dirty="0" smtClean="0">
                  <a:solidFill>
                    <a:srgbClr val="000000"/>
                  </a:solidFill>
                  <a:latin typeface="Arial" panose="020B0604020202020204" pitchFamily="34" charset="0"/>
                  <a:cs typeface="Arial" panose="020B0604020202020204" pitchFamily="34" charset="0"/>
                </a:rPr>
                <a:t> surgery</a:t>
              </a:r>
              <a:endParaRPr lang="en-US" sz="1200" dirty="0">
                <a:solidFill>
                  <a:srgbClr val="000000"/>
                </a:solidFill>
                <a:latin typeface="Arial" panose="020B0604020202020204" pitchFamily="34" charset="0"/>
                <a:cs typeface="Arial" panose="020B0604020202020204" pitchFamily="34" charset="0"/>
              </a:endParaRPr>
            </a:p>
          </p:txBody>
        </p:sp>
        <p:sp>
          <p:nvSpPr>
            <p:cNvPr id="86" name="TextBox 10"/>
            <p:cNvSpPr txBox="1"/>
            <p:nvPr/>
          </p:nvSpPr>
          <p:spPr>
            <a:xfrm>
              <a:off x="4103178" y="4679170"/>
              <a:ext cx="1286814" cy="21332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200" dirty="0" smtClean="0">
                  <a:solidFill>
                    <a:srgbClr val="000000"/>
                  </a:solidFill>
                  <a:latin typeface="Arial" panose="020B0604020202020204" pitchFamily="34" charset="0"/>
                  <a:cs typeface="Arial" panose="020B0604020202020204" pitchFamily="34" charset="0"/>
                </a:rPr>
                <a:t>Time, months</a:t>
              </a:r>
              <a:endParaRPr lang="en-US" sz="1200" dirty="0">
                <a:solidFill>
                  <a:srgbClr val="000000"/>
                </a:solidFill>
                <a:latin typeface="Arial" panose="020B0604020202020204" pitchFamily="34" charset="0"/>
                <a:cs typeface="Arial" panose="020B0604020202020204" pitchFamily="34" charset="0"/>
              </a:endParaRPr>
            </a:p>
          </p:txBody>
        </p:sp>
        <p:sp>
          <p:nvSpPr>
            <p:cNvPr id="87" name="TextBox 11"/>
            <p:cNvSpPr txBox="1"/>
            <p:nvPr/>
          </p:nvSpPr>
          <p:spPr>
            <a:xfrm>
              <a:off x="2226915" y="2287574"/>
              <a:ext cx="461117" cy="213328"/>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solidFill>
                    <a:srgbClr val="000000"/>
                  </a:solidFill>
                  <a:latin typeface="Arial" panose="020B0604020202020204" pitchFamily="34" charset="0"/>
                  <a:cs typeface="Arial" panose="020B0604020202020204" pitchFamily="34" charset="0"/>
                </a:rPr>
                <a:t>1.0</a:t>
              </a:r>
              <a:endParaRPr lang="en-US" sz="1200" dirty="0">
                <a:solidFill>
                  <a:srgbClr val="000000"/>
                </a:solidFill>
                <a:latin typeface="Arial" panose="020B0604020202020204" pitchFamily="34" charset="0"/>
                <a:cs typeface="Arial" panose="020B0604020202020204" pitchFamily="34" charset="0"/>
              </a:endParaRPr>
            </a:p>
          </p:txBody>
        </p:sp>
        <p:sp>
          <p:nvSpPr>
            <p:cNvPr id="88" name="TextBox 12"/>
            <p:cNvSpPr txBox="1"/>
            <p:nvPr/>
          </p:nvSpPr>
          <p:spPr>
            <a:xfrm>
              <a:off x="2226917" y="2683450"/>
              <a:ext cx="461117" cy="213328"/>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solidFill>
                    <a:srgbClr val="000000"/>
                  </a:solidFill>
                  <a:latin typeface="Arial" panose="020B0604020202020204" pitchFamily="34" charset="0"/>
                  <a:cs typeface="Arial" panose="020B0604020202020204" pitchFamily="34" charset="0"/>
                </a:rPr>
                <a:t>0.8</a:t>
              </a:r>
              <a:endParaRPr lang="en-US" sz="1200" dirty="0">
                <a:solidFill>
                  <a:srgbClr val="000000"/>
                </a:solidFill>
                <a:latin typeface="Arial" panose="020B0604020202020204" pitchFamily="34" charset="0"/>
                <a:cs typeface="Arial" panose="020B0604020202020204" pitchFamily="34" charset="0"/>
              </a:endParaRPr>
            </a:p>
          </p:txBody>
        </p:sp>
        <p:sp>
          <p:nvSpPr>
            <p:cNvPr id="89" name="TextBox 13"/>
            <p:cNvSpPr txBox="1"/>
            <p:nvPr/>
          </p:nvSpPr>
          <p:spPr>
            <a:xfrm>
              <a:off x="2226917" y="3068947"/>
              <a:ext cx="461117" cy="213328"/>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solidFill>
                    <a:srgbClr val="000000"/>
                  </a:solidFill>
                  <a:latin typeface="Arial" panose="020B0604020202020204" pitchFamily="34" charset="0"/>
                  <a:cs typeface="Arial" panose="020B0604020202020204" pitchFamily="34" charset="0"/>
                </a:rPr>
                <a:t>0.6</a:t>
              </a:r>
              <a:endParaRPr lang="en-US" sz="1200" dirty="0">
                <a:solidFill>
                  <a:srgbClr val="000000"/>
                </a:solidFill>
                <a:latin typeface="Arial" panose="020B0604020202020204" pitchFamily="34" charset="0"/>
                <a:cs typeface="Arial" panose="020B0604020202020204" pitchFamily="34" charset="0"/>
              </a:endParaRPr>
            </a:p>
          </p:txBody>
        </p:sp>
        <p:sp>
          <p:nvSpPr>
            <p:cNvPr id="90" name="TextBox 14"/>
            <p:cNvSpPr txBox="1"/>
            <p:nvPr/>
          </p:nvSpPr>
          <p:spPr>
            <a:xfrm>
              <a:off x="2226917" y="3467405"/>
              <a:ext cx="461117" cy="213328"/>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solidFill>
                    <a:srgbClr val="000000"/>
                  </a:solidFill>
                  <a:latin typeface="Arial" panose="020B0604020202020204" pitchFamily="34" charset="0"/>
                  <a:cs typeface="Arial" panose="020B0604020202020204" pitchFamily="34" charset="0"/>
                </a:rPr>
                <a:t>0.4</a:t>
              </a:r>
              <a:endParaRPr lang="en-US" sz="1200" dirty="0">
                <a:solidFill>
                  <a:srgbClr val="000000"/>
                </a:solidFill>
                <a:latin typeface="Arial" panose="020B0604020202020204" pitchFamily="34" charset="0"/>
                <a:cs typeface="Arial" panose="020B0604020202020204" pitchFamily="34" charset="0"/>
              </a:endParaRPr>
            </a:p>
          </p:txBody>
        </p:sp>
        <p:sp>
          <p:nvSpPr>
            <p:cNvPr id="91" name="TextBox 15"/>
            <p:cNvSpPr txBox="1"/>
            <p:nvPr/>
          </p:nvSpPr>
          <p:spPr>
            <a:xfrm>
              <a:off x="2226917" y="3857222"/>
              <a:ext cx="461117" cy="213328"/>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solidFill>
                    <a:srgbClr val="000000"/>
                  </a:solidFill>
                  <a:latin typeface="Arial" panose="020B0604020202020204" pitchFamily="34" charset="0"/>
                  <a:cs typeface="Arial" panose="020B0604020202020204" pitchFamily="34" charset="0"/>
                </a:rPr>
                <a:t>0.2</a:t>
              </a:r>
              <a:endParaRPr lang="en-US" sz="1200" dirty="0">
                <a:solidFill>
                  <a:srgbClr val="000000"/>
                </a:solidFill>
                <a:latin typeface="Arial" panose="020B0604020202020204" pitchFamily="34" charset="0"/>
                <a:cs typeface="Arial" panose="020B0604020202020204" pitchFamily="34" charset="0"/>
              </a:endParaRPr>
            </a:p>
          </p:txBody>
        </p:sp>
        <p:sp>
          <p:nvSpPr>
            <p:cNvPr id="92" name="TextBox 16"/>
            <p:cNvSpPr txBox="1"/>
            <p:nvPr/>
          </p:nvSpPr>
          <p:spPr>
            <a:xfrm>
              <a:off x="2226922" y="4251359"/>
              <a:ext cx="461117" cy="213328"/>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solidFill>
                    <a:srgbClr val="000000"/>
                  </a:solidFill>
                  <a:latin typeface="Arial" panose="020B0604020202020204" pitchFamily="34" charset="0"/>
                  <a:cs typeface="Arial" panose="020B0604020202020204" pitchFamily="34" charset="0"/>
                </a:rPr>
                <a:t>0.0</a:t>
              </a:r>
              <a:endParaRPr lang="en-US" sz="1200" dirty="0">
                <a:solidFill>
                  <a:srgbClr val="000000"/>
                </a:solidFill>
                <a:latin typeface="Arial" panose="020B0604020202020204" pitchFamily="34" charset="0"/>
                <a:cs typeface="Arial" panose="020B0604020202020204" pitchFamily="34" charset="0"/>
              </a:endParaRPr>
            </a:p>
          </p:txBody>
        </p:sp>
        <p:sp>
          <p:nvSpPr>
            <p:cNvPr id="93" name="TextBox 17"/>
            <p:cNvSpPr txBox="1"/>
            <p:nvPr/>
          </p:nvSpPr>
          <p:spPr>
            <a:xfrm>
              <a:off x="2787810" y="4522748"/>
              <a:ext cx="312490" cy="213328"/>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rgbClr val="000000"/>
                  </a:solidFill>
                  <a:latin typeface="Arial" panose="020B0604020202020204" pitchFamily="34" charset="0"/>
                  <a:cs typeface="Arial" panose="020B0604020202020204" pitchFamily="34" charset="0"/>
                </a:rPr>
                <a:t>0</a:t>
              </a:r>
              <a:endParaRPr lang="en-US" sz="1200" dirty="0">
                <a:solidFill>
                  <a:srgbClr val="000000"/>
                </a:solidFill>
                <a:latin typeface="Arial" panose="020B0604020202020204" pitchFamily="34" charset="0"/>
                <a:cs typeface="Arial" panose="020B0604020202020204" pitchFamily="34" charset="0"/>
              </a:endParaRPr>
            </a:p>
          </p:txBody>
        </p:sp>
        <p:sp>
          <p:nvSpPr>
            <p:cNvPr id="94" name="TextBox 18"/>
            <p:cNvSpPr txBox="1"/>
            <p:nvPr/>
          </p:nvSpPr>
          <p:spPr>
            <a:xfrm>
              <a:off x="3458732" y="4522748"/>
              <a:ext cx="410955" cy="213328"/>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rgbClr val="000000"/>
                  </a:solidFill>
                  <a:latin typeface="Arial" panose="020B0604020202020204" pitchFamily="34" charset="0"/>
                  <a:cs typeface="Arial" panose="020B0604020202020204" pitchFamily="34" charset="0"/>
                </a:rPr>
                <a:t>12</a:t>
              </a:r>
              <a:endParaRPr lang="en-US" sz="1200" dirty="0">
                <a:solidFill>
                  <a:srgbClr val="000000"/>
                </a:solidFill>
                <a:latin typeface="Arial" panose="020B0604020202020204" pitchFamily="34" charset="0"/>
                <a:cs typeface="Arial" panose="020B0604020202020204" pitchFamily="34" charset="0"/>
              </a:endParaRPr>
            </a:p>
          </p:txBody>
        </p:sp>
        <p:sp>
          <p:nvSpPr>
            <p:cNvPr id="95" name="TextBox 19"/>
            <p:cNvSpPr txBox="1"/>
            <p:nvPr/>
          </p:nvSpPr>
          <p:spPr>
            <a:xfrm>
              <a:off x="4038735" y="4522748"/>
              <a:ext cx="214099" cy="213328"/>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00" dirty="0">
                <a:solidFill>
                  <a:srgbClr val="000000"/>
                </a:solidFill>
                <a:latin typeface="Arial" panose="020B0604020202020204" pitchFamily="34" charset="0"/>
                <a:cs typeface="Arial" panose="020B0604020202020204" pitchFamily="34" charset="0"/>
              </a:endParaRPr>
            </a:p>
          </p:txBody>
        </p:sp>
        <p:sp>
          <p:nvSpPr>
            <p:cNvPr id="96" name="TextBox 20"/>
            <p:cNvSpPr txBox="1"/>
            <p:nvPr/>
          </p:nvSpPr>
          <p:spPr>
            <a:xfrm>
              <a:off x="4159170" y="4522748"/>
              <a:ext cx="410955" cy="213328"/>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rgbClr val="000000"/>
                  </a:solidFill>
                  <a:latin typeface="Arial" panose="020B0604020202020204" pitchFamily="34" charset="0"/>
                  <a:cs typeface="Arial" panose="020B0604020202020204" pitchFamily="34" charset="0"/>
                </a:rPr>
                <a:t>24</a:t>
              </a:r>
              <a:endParaRPr lang="en-US" sz="1200" dirty="0">
                <a:solidFill>
                  <a:srgbClr val="000000"/>
                </a:solidFill>
                <a:latin typeface="Arial" panose="020B0604020202020204" pitchFamily="34" charset="0"/>
                <a:cs typeface="Arial" panose="020B0604020202020204" pitchFamily="34" charset="0"/>
              </a:endParaRPr>
            </a:p>
          </p:txBody>
        </p:sp>
        <p:sp>
          <p:nvSpPr>
            <p:cNvPr id="97" name="TextBox 21"/>
            <p:cNvSpPr txBox="1"/>
            <p:nvPr/>
          </p:nvSpPr>
          <p:spPr>
            <a:xfrm>
              <a:off x="4896144" y="4522748"/>
              <a:ext cx="410955" cy="213328"/>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rgbClr val="000000"/>
                  </a:solidFill>
                  <a:latin typeface="Arial" panose="020B0604020202020204" pitchFamily="34" charset="0"/>
                  <a:cs typeface="Arial" panose="020B0604020202020204" pitchFamily="34" charset="0"/>
                </a:rPr>
                <a:t>36</a:t>
              </a:r>
              <a:endParaRPr lang="en-US" sz="1200" dirty="0">
                <a:solidFill>
                  <a:srgbClr val="000000"/>
                </a:solidFill>
                <a:latin typeface="Arial" panose="020B0604020202020204" pitchFamily="34" charset="0"/>
                <a:cs typeface="Arial" panose="020B0604020202020204" pitchFamily="34" charset="0"/>
              </a:endParaRPr>
            </a:p>
          </p:txBody>
        </p:sp>
        <p:sp>
          <p:nvSpPr>
            <p:cNvPr id="98" name="TextBox 22"/>
            <p:cNvSpPr txBox="1"/>
            <p:nvPr/>
          </p:nvSpPr>
          <p:spPr>
            <a:xfrm>
              <a:off x="5602781" y="4522748"/>
              <a:ext cx="410955" cy="213328"/>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rgbClr val="000000"/>
                  </a:solidFill>
                  <a:latin typeface="Arial" panose="020B0604020202020204" pitchFamily="34" charset="0"/>
                  <a:cs typeface="Arial" panose="020B0604020202020204" pitchFamily="34" charset="0"/>
                </a:rPr>
                <a:t>48</a:t>
              </a:r>
              <a:endParaRPr lang="en-US" sz="1200" dirty="0">
                <a:solidFill>
                  <a:srgbClr val="000000"/>
                </a:solidFill>
                <a:latin typeface="Arial" panose="020B0604020202020204" pitchFamily="34" charset="0"/>
                <a:cs typeface="Arial" panose="020B0604020202020204" pitchFamily="34" charset="0"/>
              </a:endParaRPr>
            </a:p>
          </p:txBody>
        </p:sp>
        <p:sp>
          <p:nvSpPr>
            <p:cNvPr id="99" name="TextBox 23"/>
            <p:cNvSpPr txBox="1"/>
            <p:nvPr/>
          </p:nvSpPr>
          <p:spPr>
            <a:xfrm>
              <a:off x="6318925" y="4522748"/>
              <a:ext cx="410954" cy="213328"/>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rgbClr val="000000"/>
                  </a:solidFill>
                  <a:latin typeface="Arial" panose="020B0604020202020204" pitchFamily="34" charset="0"/>
                  <a:cs typeface="Arial" panose="020B0604020202020204" pitchFamily="34" charset="0"/>
                </a:rPr>
                <a:t>60</a:t>
              </a:r>
              <a:endParaRPr lang="en-US" sz="1200" dirty="0">
                <a:solidFill>
                  <a:srgbClr val="000000"/>
                </a:solidFill>
                <a:latin typeface="Arial" panose="020B0604020202020204" pitchFamily="34" charset="0"/>
                <a:cs typeface="Arial" panose="020B0604020202020204" pitchFamily="34" charset="0"/>
              </a:endParaRPr>
            </a:p>
          </p:txBody>
        </p:sp>
      </p:grpSp>
      <p:sp>
        <p:nvSpPr>
          <p:cNvPr id="9" name="Freeform 8"/>
          <p:cNvSpPr>
            <a:spLocks/>
          </p:cNvSpPr>
          <p:nvPr/>
        </p:nvSpPr>
        <p:spPr bwMode="auto">
          <a:xfrm>
            <a:off x="731410" y="2536997"/>
            <a:ext cx="2984727" cy="499989"/>
          </a:xfrm>
          <a:custGeom>
            <a:avLst/>
            <a:gdLst>
              <a:gd name="T0" fmla="*/ 245 w 245"/>
              <a:gd name="T1" fmla="*/ 33 h 33"/>
              <a:gd name="T2" fmla="*/ 237 w 245"/>
              <a:gd name="T3" fmla="*/ 33 h 33"/>
              <a:gd name="T4" fmla="*/ 237 w 245"/>
              <a:gd name="T5" fmla="*/ 31 h 33"/>
              <a:gd name="T6" fmla="*/ 235 w 245"/>
              <a:gd name="T7" fmla="*/ 31 h 33"/>
              <a:gd name="T8" fmla="*/ 235 w 245"/>
              <a:gd name="T9" fmla="*/ 29 h 33"/>
              <a:gd name="T10" fmla="*/ 229 w 245"/>
              <a:gd name="T11" fmla="*/ 29 h 33"/>
              <a:gd name="T12" fmla="*/ 229 w 245"/>
              <a:gd name="T13" fmla="*/ 27 h 33"/>
              <a:gd name="T14" fmla="*/ 215 w 245"/>
              <a:gd name="T15" fmla="*/ 27 h 33"/>
              <a:gd name="T16" fmla="*/ 215 w 245"/>
              <a:gd name="T17" fmla="*/ 26 h 33"/>
              <a:gd name="T18" fmla="*/ 197 w 245"/>
              <a:gd name="T19" fmla="*/ 26 h 33"/>
              <a:gd name="T20" fmla="*/ 197 w 245"/>
              <a:gd name="T21" fmla="*/ 24 h 33"/>
              <a:gd name="T22" fmla="*/ 164 w 245"/>
              <a:gd name="T23" fmla="*/ 24 h 33"/>
              <a:gd name="T24" fmla="*/ 160 w 245"/>
              <a:gd name="T25" fmla="*/ 24 h 33"/>
              <a:gd name="T26" fmla="*/ 160 w 245"/>
              <a:gd name="T27" fmla="*/ 22 h 33"/>
              <a:gd name="T28" fmla="*/ 152 w 245"/>
              <a:gd name="T29" fmla="*/ 22 h 33"/>
              <a:gd name="T30" fmla="*/ 152 w 245"/>
              <a:gd name="T31" fmla="*/ 20 h 33"/>
              <a:gd name="T32" fmla="*/ 140 w 245"/>
              <a:gd name="T33" fmla="*/ 20 h 33"/>
              <a:gd name="T34" fmla="*/ 140 w 245"/>
              <a:gd name="T35" fmla="*/ 19 h 33"/>
              <a:gd name="T36" fmla="*/ 135 w 245"/>
              <a:gd name="T37" fmla="*/ 19 h 33"/>
              <a:gd name="T38" fmla="*/ 135 w 245"/>
              <a:gd name="T39" fmla="*/ 18 h 33"/>
              <a:gd name="T40" fmla="*/ 132 w 245"/>
              <a:gd name="T41" fmla="*/ 18 h 33"/>
              <a:gd name="T42" fmla="*/ 132 w 245"/>
              <a:gd name="T43" fmla="*/ 17 h 33"/>
              <a:gd name="T44" fmla="*/ 128 w 245"/>
              <a:gd name="T45" fmla="*/ 17 h 33"/>
              <a:gd name="T46" fmla="*/ 128 w 245"/>
              <a:gd name="T47" fmla="*/ 15 h 33"/>
              <a:gd name="T48" fmla="*/ 120 w 245"/>
              <a:gd name="T49" fmla="*/ 15 h 33"/>
              <a:gd name="T50" fmla="*/ 120 w 245"/>
              <a:gd name="T51" fmla="*/ 14 h 33"/>
              <a:gd name="T52" fmla="*/ 110 w 245"/>
              <a:gd name="T53" fmla="*/ 14 h 33"/>
              <a:gd name="T54" fmla="*/ 110 w 245"/>
              <a:gd name="T55" fmla="*/ 12 h 33"/>
              <a:gd name="T56" fmla="*/ 94 w 245"/>
              <a:gd name="T57" fmla="*/ 12 h 33"/>
              <a:gd name="T58" fmla="*/ 94 w 245"/>
              <a:gd name="T59" fmla="*/ 11 h 33"/>
              <a:gd name="T60" fmla="*/ 74 w 245"/>
              <a:gd name="T61" fmla="*/ 11 h 33"/>
              <a:gd name="T62" fmla="*/ 74 w 245"/>
              <a:gd name="T63" fmla="*/ 9 h 33"/>
              <a:gd name="T64" fmla="*/ 70 w 245"/>
              <a:gd name="T65" fmla="*/ 9 h 33"/>
              <a:gd name="T66" fmla="*/ 70 w 245"/>
              <a:gd name="T67" fmla="*/ 8 h 33"/>
              <a:gd name="T68" fmla="*/ 62 w 245"/>
              <a:gd name="T69" fmla="*/ 8 h 33"/>
              <a:gd name="T70" fmla="*/ 62 w 245"/>
              <a:gd name="T71" fmla="*/ 7 h 33"/>
              <a:gd name="T72" fmla="*/ 45 w 245"/>
              <a:gd name="T73" fmla="*/ 7 h 33"/>
              <a:gd name="T74" fmla="*/ 45 w 245"/>
              <a:gd name="T75" fmla="*/ 3 h 33"/>
              <a:gd name="T76" fmla="*/ 7 w 245"/>
              <a:gd name="T77" fmla="*/ 3 h 33"/>
              <a:gd name="T78" fmla="*/ 7 w 245"/>
              <a:gd name="T79" fmla="*/ 0 h 33"/>
              <a:gd name="T80" fmla="*/ 0 w 245"/>
              <a:gd name="T8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5" h="33">
                <a:moveTo>
                  <a:pt x="245" y="33"/>
                </a:moveTo>
                <a:lnTo>
                  <a:pt x="237" y="33"/>
                </a:lnTo>
                <a:lnTo>
                  <a:pt x="237" y="31"/>
                </a:lnTo>
                <a:lnTo>
                  <a:pt x="235" y="31"/>
                </a:lnTo>
                <a:lnTo>
                  <a:pt x="235" y="29"/>
                </a:lnTo>
                <a:lnTo>
                  <a:pt x="229" y="29"/>
                </a:lnTo>
                <a:lnTo>
                  <a:pt x="229" y="27"/>
                </a:lnTo>
                <a:lnTo>
                  <a:pt x="215" y="27"/>
                </a:lnTo>
                <a:lnTo>
                  <a:pt x="215" y="26"/>
                </a:lnTo>
                <a:lnTo>
                  <a:pt x="197" y="26"/>
                </a:lnTo>
                <a:lnTo>
                  <a:pt x="197" y="24"/>
                </a:lnTo>
                <a:lnTo>
                  <a:pt x="164" y="24"/>
                </a:lnTo>
                <a:lnTo>
                  <a:pt x="160" y="24"/>
                </a:lnTo>
                <a:lnTo>
                  <a:pt x="160" y="22"/>
                </a:lnTo>
                <a:lnTo>
                  <a:pt x="152" y="22"/>
                </a:lnTo>
                <a:lnTo>
                  <a:pt x="152" y="20"/>
                </a:lnTo>
                <a:lnTo>
                  <a:pt x="140" y="20"/>
                </a:lnTo>
                <a:lnTo>
                  <a:pt x="140" y="19"/>
                </a:lnTo>
                <a:lnTo>
                  <a:pt x="135" y="19"/>
                </a:lnTo>
                <a:lnTo>
                  <a:pt x="135" y="18"/>
                </a:lnTo>
                <a:lnTo>
                  <a:pt x="132" y="18"/>
                </a:lnTo>
                <a:lnTo>
                  <a:pt x="132" y="17"/>
                </a:lnTo>
                <a:lnTo>
                  <a:pt x="128" y="17"/>
                </a:lnTo>
                <a:lnTo>
                  <a:pt x="128" y="15"/>
                </a:lnTo>
                <a:lnTo>
                  <a:pt x="120" y="15"/>
                </a:lnTo>
                <a:lnTo>
                  <a:pt x="120" y="14"/>
                </a:lnTo>
                <a:lnTo>
                  <a:pt x="110" y="14"/>
                </a:lnTo>
                <a:lnTo>
                  <a:pt x="110" y="12"/>
                </a:lnTo>
                <a:lnTo>
                  <a:pt x="94" y="12"/>
                </a:lnTo>
                <a:lnTo>
                  <a:pt x="94" y="11"/>
                </a:lnTo>
                <a:lnTo>
                  <a:pt x="74" y="11"/>
                </a:lnTo>
                <a:lnTo>
                  <a:pt x="74" y="9"/>
                </a:lnTo>
                <a:lnTo>
                  <a:pt x="70" y="9"/>
                </a:lnTo>
                <a:lnTo>
                  <a:pt x="70" y="8"/>
                </a:lnTo>
                <a:lnTo>
                  <a:pt x="62" y="8"/>
                </a:lnTo>
                <a:lnTo>
                  <a:pt x="62" y="7"/>
                </a:lnTo>
                <a:lnTo>
                  <a:pt x="45" y="7"/>
                </a:lnTo>
                <a:lnTo>
                  <a:pt x="45" y="3"/>
                </a:lnTo>
                <a:lnTo>
                  <a:pt x="7" y="3"/>
                </a:lnTo>
                <a:lnTo>
                  <a:pt x="7" y="0"/>
                </a:lnTo>
                <a:lnTo>
                  <a:pt x="0" y="0"/>
                </a:lnTo>
              </a:path>
            </a:pathLst>
          </a:custGeom>
          <a:noFill/>
          <a:ln w="19050">
            <a:solidFill>
              <a:srgbClr val="2E2C2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cxnSp>
        <p:nvCxnSpPr>
          <p:cNvPr id="10" name="Straight Connector 9"/>
          <p:cNvCxnSpPr/>
          <p:nvPr/>
        </p:nvCxnSpPr>
        <p:spPr>
          <a:xfrm>
            <a:off x="802979" y="4356853"/>
            <a:ext cx="168812" cy="0"/>
          </a:xfrm>
          <a:prstGeom prst="line">
            <a:avLst/>
          </a:prstGeom>
          <a:noFill/>
          <a:ln w="19050">
            <a:solidFill>
              <a:srgbClr val="2E2C2C"/>
            </a:solidFill>
            <a:prstDash val="solid"/>
            <a:round/>
            <a:headEnd/>
            <a:tailEnd/>
          </a:ln>
          <a:extLst>
            <a:ext uri="{909E8E84-426E-40DD-AFC4-6F175D3DCCD1}">
              <a14:hiddenFill xmlns:a14="http://schemas.microsoft.com/office/drawing/2010/main">
                <a:solidFill>
                  <a:srgbClr val="FFFFFF"/>
                </a:solidFill>
              </a14:hiddenFill>
            </a:ext>
          </a:extLst>
        </p:spPr>
      </p:cxnSp>
      <p:sp>
        <p:nvSpPr>
          <p:cNvPr id="11" name="TextBox 37"/>
          <p:cNvSpPr txBox="1"/>
          <p:nvPr/>
        </p:nvSpPr>
        <p:spPr>
          <a:xfrm>
            <a:off x="3688072" y="2915289"/>
            <a:ext cx="639919"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WDLPS</a:t>
            </a:r>
            <a:endParaRPr lang="en-US" sz="1000" dirty="0"/>
          </a:p>
        </p:txBody>
      </p:sp>
      <p:sp>
        <p:nvSpPr>
          <p:cNvPr id="12" name="Freeform 11"/>
          <p:cNvSpPr>
            <a:spLocks/>
          </p:cNvSpPr>
          <p:nvPr/>
        </p:nvSpPr>
        <p:spPr bwMode="auto">
          <a:xfrm>
            <a:off x="731410" y="2536997"/>
            <a:ext cx="3006720" cy="928004"/>
          </a:xfrm>
          <a:custGeom>
            <a:avLst/>
            <a:gdLst>
              <a:gd name="T0" fmla="*/ 244 w 244"/>
              <a:gd name="T1" fmla="*/ 69 h 69"/>
              <a:gd name="T2" fmla="*/ 91 w 244"/>
              <a:gd name="T3" fmla="*/ 69 h 69"/>
              <a:gd name="T4" fmla="*/ 91 w 244"/>
              <a:gd name="T5" fmla="*/ 55 h 69"/>
              <a:gd name="T6" fmla="*/ 79 w 244"/>
              <a:gd name="T7" fmla="*/ 55 h 69"/>
              <a:gd name="T8" fmla="*/ 79 w 244"/>
              <a:gd name="T9" fmla="*/ 41 h 69"/>
              <a:gd name="T10" fmla="*/ 67 w 244"/>
              <a:gd name="T11" fmla="*/ 41 h 69"/>
              <a:gd name="T12" fmla="*/ 67 w 244"/>
              <a:gd name="T13" fmla="*/ 27 h 69"/>
              <a:gd name="T14" fmla="*/ 29 w 244"/>
              <a:gd name="T15" fmla="*/ 27 h 69"/>
              <a:gd name="T16" fmla="*/ 29 w 244"/>
              <a:gd name="T17" fmla="*/ 14 h 69"/>
              <a:gd name="T18" fmla="*/ 25 w 244"/>
              <a:gd name="T19" fmla="*/ 14 h 69"/>
              <a:gd name="T20" fmla="*/ 25 w 244"/>
              <a:gd name="T21" fmla="*/ 0 h 69"/>
              <a:gd name="T22" fmla="*/ 0 w 244"/>
              <a:gd name="T2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4" h="69">
                <a:moveTo>
                  <a:pt x="244" y="69"/>
                </a:moveTo>
                <a:lnTo>
                  <a:pt x="91" y="69"/>
                </a:lnTo>
                <a:lnTo>
                  <a:pt x="91" y="55"/>
                </a:lnTo>
                <a:lnTo>
                  <a:pt x="79" y="55"/>
                </a:lnTo>
                <a:lnTo>
                  <a:pt x="79" y="41"/>
                </a:lnTo>
                <a:lnTo>
                  <a:pt x="67" y="41"/>
                </a:lnTo>
                <a:lnTo>
                  <a:pt x="67" y="27"/>
                </a:lnTo>
                <a:lnTo>
                  <a:pt x="29" y="27"/>
                </a:lnTo>
                <a:lnTo>
                  <a:pt x="29" y="14"/>
                </a:lnTo>
                <a:lnTo>
                  <a:pt x="25" y="14"/>
                </a:lnTo>
                <a:lnTo>
                  <a:pt x="25" y="0"/>
                </a:lnTo>
                <a:lnTo>
                  <a:pt x="0" y="0"/>
                </a:lnTo>
              </a:path>
            </a:pathLst>
          </a:cu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cxnSp>
        <p:nvCxnSpPr>
          <p:cNvPr id="13" name="Straight Connector 12"/>
          <p:cNvCxnSpPr/>
          <p:nvPr/>
        </p:nvCxnSpPr>
        <p:spPr>
          <a:xfrm>
            <a:off x="802979" y="4955834"/>
            <a:ext cx="168812" cy="0"/>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cxnSp>
      <p:sp>
        <p:nvSpPr>
          <p:cNvPr id="14" name="TextBox 44"/>
          <p:cNvSpPr txBox="1"/>
          <p:nvPr/>
        </p:nvSpPr>
        <p:spPr>
          <a:xfrm>
            <a:off x="3688072" y="3341891"/>
            <a:ext cx="426720"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SFT</a:t>
            </a:r>
            <a:endParaRPr lang="en-US" sz="1000" dirty="0"/>
          </a:p>
        </p:txBody>
      </p:sp>
      <p:sp>
        <p:nvSpPr>
          <p:cNvPr id="15" name="TextBox 40"/>
          <p:cNvSpPr txBox="1"/>
          <p:nvPr/>
        </p:nvSpPr>
        <p:spPr>
          <a:xfrm>
            <a:off x="994299" y="3916424"/>
            <a:ext cx="965329" cy="116955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err="1" smtClean="0"/>
              <a:t>Lipo</a:t>
            </a:r>
            <a:r>
              <a:rPr lang="en-US" sz="1000" dirty="0" smtClean="0"/>
              <a:t> DD G1-2</a:t>
            </a:r>
          </a:p>
          <a:p>
            <a:r>
              <a:rPr lang="en-US" sz="1000" dirty="0" err="1" smtClean="0"/>
              <a:t>Lipo</a:t>
            </a:r>
            <a:r>
              <a:rPr lang="en-US" sz="1000" dirty="0" smtClean="0"/>
              <a:t> DD G3</a:t>
            </a:r>
          </a:p>
          <a:p>
            <a:r>
              <a:rPr lang="en-US" sz="1000" dirty="0" err="1" smtClean="0"/>
              <a:t>Lipo</a:t>
            </a:r>
            <a:r>
              <a:rPr lang="en-US" sz="1000" dirty="0" smtClean="0"/>
              <a:t> WD</a:t>
            </a:r>
          </a:p>
          <a:p>
            <a:r>
              <a:rPr lang="en-US" sz="1000" dirty="0" smtClean="0"/>
              <a:t>LMS</a:t>
            </a:r>
          </a:p>
          <a:p>
            <a:r>
              <a:rPr lang="en-US" sz="1000" dirty="0" smtClean="0"/>
              <a:t>MPNST</a:t>
            </a:r>
          </a:p>
          <a:p>
            <a:r>
              <a:rPr lang="en-US" sz="1000" dirty="0" smtClean="0"/>
              <a:t>Other</a:t>
            </a:r>
          </a:p>
          <a:p>
            <a:r>
              <a:rPr lang="en-US" sz="1000" dirty="0" smtClean="0"/>
              <a:t>SFT</a:t>
            </a:r>
            <a:endParaRPr lang="en-US" sz="1000" dirty="0"/>
          </a:p>
        </p:txBody>
      </p:sp>
      <p:sp>
        <p:nvSpPr>
          <p:cNvPr id="16" name="TextBox 46"/>
          <p:cNvSpPr txBox="1"/>
          <p:nvPr/>
        </p:nvSpPr>
        <p:spPr>
          <a:xfrm>
            <a:off x="3688072" y="3542753"/>
            <a:ext cx="816249"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G2 DDLPS</a:t>
            </a:r>
            <a:endParaRPr lang="en-US" sz="1000" dirty="0"/>
          </a:p>
        </p:txBody>
      </p:sp>
      <p:sp>
        <p:nvSpPr>
          <p:cNvPr id="17" name="Freeform 16"/>
          <p:cNvSpPr>
            <a:spLocks/>
          </p:cNvSpPr>
          <p:nvPr/>
        </p:nvSpPr>
        <p:spPr bwMode="auto">
          <a:xfrm>
            <a:off x="731410" y="2536997"/>
            <a:ext cx="2984727" cy="1128866"/>
          </a:xfrm>
          <a:custGeom>
            <a:avLst/>
            <a:gdLst>
              <a:gd name="T0" fmla="*/ 237 w 245"/>
              <a:gd name="T1" fmla="*/ 83 h 83"/>
              <a:gd name="T2" fmla="*/ 228 w 245"/>
              <a:gd name="T3" fmla="*/ 81 h 83"/>
              <a:gd name="T4" fmla="*/ 224 w 245"/>
              <a:gd name="T5" fmla="*/ 79 h 83"/>
              <a:gd name="T6" fmla="*/ 215 w 245"/>
              <a:gd name="T7" fmla="*/ 75 h 83"/>
              <a:gd name="T8" fmla="*/ 207 w 245"/>
              <a:gd name="T9" fmla="*/ 73 h 83"/>
              <a:gd name="T10" fmla="*/ 203 w 245"/>
              <a:gd name="T11" fmla="*/ 70 h 83"/>
              <a:gd name="T12" fmla="*/ 199 w 245"/>
              <a:gd name="T13" fmla="*/ 66 h 83"/>
              <a:gd name="T14" fmla="*/ 189 w 245"/>
              <a:gd name="T15" fmla="*/ 64 h 83"/>
              <a:gd name="T16" fmla="*/ 178 w 245"/>
              <a:gd name="T17" fmla="*/ 62 h 83"/>
              <a:gd name="T18" fmla="*/ 169 w 245"/>
              <a:gd name="T19" fmla="*/ 60 h 83"/>
              <a:gd name="T20" fmla="*/ 161 w 245"/>
              <a:gd name="T21" fmla="*/ 59 h 83"/>
              <a:gd name="T22" fmla="*/ 157 w 245"/>
              <a:gd name="T23" fmla="*/ 57 h 83"/>
              <a:gd name="T24" fmla="*/ 153 w 245"/>
              <a:gd name="T25" fmla="*/ 55 h 83"/>
              <a:gd name="T26" fmla="*/ 145 w 245"/>
              <a:gd name="T27" fmla="*/ 51 h 83"/>
              <a:gd name="T28" fmla="*/ 140 w 245"/>
              <a:gd name="T29" fmla="*/ 49 h 83"/>
              <a:gd name="T30" fmla="*/ 135 w 245"/>
              <a:gd name="T31" fmla="*/ 48 h 83"/>
              <a:gd name="T32" fmla="*/ 133 w 245"/>
              <a:gd name="T33" fmla="*/ 46 h 83"/>
              <a:gd name="T34" fmla="*/ 128 w 245"/>
              <a:gd name="T35" fmla="*/ 42 h 83"/>
              <a:gd name="T36" fmla="*/ 123 w 245"/>
              <a:gd name="T37" fmla="*/ 39 h 83"/>
              <a:gd name="T38" fmla="*/ 111 w 245"/>
              <a:gd name="T39" fmla="*/ 38 h 83"/>
              <a:gd name="T40" fmla="*/ 102 w 245"/>
              <a:gd name="T41" fmla="*/ 36 h 83"/>
              <a:gd name="T42" fmla="*/ 99 w 245"/>
              <a:gd name="T43" fmla="*/ 34 h 83"/>
              <a:gd name="T44" fmla="*/ 91 w 245"/>
              <a:gd name="T45" fmla="*/ 31 h 83"/>
              <a:gd name="T46" fmla="*/ 83 w 245"/>
              <a:gd name="T47" fmla="*/ 29 h 83"/>
              <a:gd name="T48" fmla="*/ 79 w 245"/>
              <a:gd name="T49" fmla="*/ 24 h 83"/>
              <a:gd name="T50" fmla="*/ 75 w 245"/>
              <a:gd name="T51" fmla="*/ 21 h 83"/>
              <a:gd name="T52" fmla="*/ 66 w 245"/>
              <a:gd name="T53" fmla="*/ 17 h 83"/>
              <a:gd name="T54" fmla="*/ 62 w 245"/>
              <a:gd name="T55" fmla="*/ 16 h 83"/>
              <a:gd name="T56" fmla="*/ 57 w 245"/>
              <a:gd name="T57" fmla="*/ 14 h 83"/>
              <a:gd name="T58" fmla="*/ 54 w 245"/>
              <a:gd name="T59" fmla="*/ 13 h 83"/>
              <a:gd name="T60" fmla="*/ 50 w 245"/>
              <a:gd name="T61" fmla="*/ 10 h 83"/>
              <a:gd name="T62" fmla="*/ 41 w 245"/>
              <a:gd name="T63" fmla="*/ 9 h 83"/>
              <a:gd name="T64" fmla="*/ 37 w 245"/>
              <a:gd name="T65" fmla="*/ 7 h 83"/>
              <a:gd name="T66" fmla="*/ 29 w 245"/>
              <a:gd name="T67" fmla="*/ 5 h 83"/>
              <a:gd name="T68" fmla="*/ 8 w 245"/>
              <a:gd name="T69" fmla="*/ 3 h 83"/>
              <a:gd name="T70" fmla="*/ 1 w 245"/>
              <a:gd name="T71" fmla="*/ 1 h 83"/>
              <a:gd name="T72" fmla="*/ 0 w 245"/>
              <a:gd name="T73"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5" h="83">
                <a:moveTo>
                  <a:pt x="245" y="83"/>
                </a:moveTo>
                <a:lnTo>
                  <a:pt x="237" y="83"/>
                </a:lnTo>
                <a:lnTo>
                  <a:pt x="237" y="81"/>
                </a:lnTo>
                <a:lnTo>
                  <a:pt x="228" y="81"/>
                </a:lnTo>
                <a:lnTo>
                  <a:pt x="228" y="79"/>
                </a:lnTo>
                <a:lnTo>
                  <a:pt x="224" y="79"/>
                </a:lnTo>
                <a:lnTo>
                  <a:pt x="224" y="75"/>
                </a:lnTo>
                <a:lnTo>
                  <a:pt x="215" y="75"/>
                </a:lnTo>
                <a:lnTo>
                  <a:pt x="215" y="73"/>
                </a:lnTo>
                <a:lnTo>
                  <a:pt x="207" y="73"/>
                </a:lnTo>
                <a:lnTo>
                  <a:pt x="207" y="70"/>
                </a:lnTo>
                <a:lnTo>
                  <a:pt x="203" y="70"/>
                </a:lnTo>
                <a:lnTo>
                  <a:pt x="203" y="66"/>
                </a:lnTo>
                <a:lnTo>
                  <a:pt x="199" y="66"/>
                </a:lnTo>
                <a:lnTo>
                  <a:pt x="199" y="64"/>
                </a:lnTo>
                <a:lnTo>
                  <a:pt x="189" y="64"/>
                </a:lnTo>
                <a:lnTo>
                  <a:pt x="189" y="62"/>
                </a:lnTo>
                <a:lnTo>
                  <a:pt x="178" y="62"/>
                </a:lnTo>
                <a:lnTo>
                  <a:pt x="178" y="60"/>
                </a:lnTo>
                <a:lnTo>
                  <a:pt x="169" y="60"/>
                </a:lnTo>
                <a:lnTo>
                  <a:pt x="169" y="59"/>
                </a:lnTo>
                <a:lnTo>
                  <a:pt x="161" y="59"/>
                </a:lnTo>
                <a:lnTo>
                  <a:pt x="161" y="57"/>
                </a:lnTo>
                <a:lnTo>
                  <a:pt x="157" y="57"/>
                </a:lnTo>
                <a:lnTo>
                  <a:pt x="157" y="55"/>
                </a:lnTo>
                <a:lnTo>
                  <a:pt x="153" y="55"/>
                </a:lnTo>
                <a:lnTo>
                  <a:pt x="153" y="51"/>
                </a:lnTo>
                <a:lnTo>
                  <a:pt x="145" y="51"/>
                </a:lnTo>
                <a:lnTo>
                  <a:pt x="145" y="49"/>
                </a:lnTo>
                <a:lnTo>
                  <a:pt x="140" y="49"/>
                </a:lnTo>
                <a:lnTo>
                  <a:pt x="140" y="48"/>
                </a:lnTo>
                <a:lnTo>
                  <a:pt x="135" y="48"/>
                </a:lnTo>
                <a:lnTo>
                  <a:pt x="135" y="46"/>
                </a:lnTo>
                <a:lnTo>
                  <a:pt x="133" y="46"/>
                </a:lnTo>
                <a:lnTo>
                  <a:pt x="133" y="42"/>
                </a:lnTo>
                <a:lnTo>
                  <a:pt x="128" y="42"/>
                </a:lnTo>
                <a:lnTo>
                  <a:pt x="128" y="39"/>
                </a:lnTo>
                <a:lnTo>
                  <a:pt x="123" y="39"/>
                </a:lnTo>
                <a:lnTo>
                  <a:pt x="123" y="38"/>
                </a:lnTo>
                <a:lnTo>
                  <a:pt x="111" y="38"/>
                </a:lnTo>
                <a:lnTo>
                  <a:pt x="111" y="36"/>
                </a:lnTo>
                <a:lnTo>
                  <a:pt x="102" y="36"/>
                </a:lnTo>
                <a:lnTo>
                  <a:pt x="102" y="34"/>
                </a:lnTo>
                <a:lnTo>
                  <a:pt x="99" y="34"/>
                </a:lnTo>
                <a:lnTo>
                  <a:pt x="99" y="31"/>
                </a:lnTo>
                <a:lnTo>
                  <a:pt x="91" y="31"/>
                </a:lnTo>
                <a:lnTo>
                  <a:pt x="91" y="29"/>
                </a:lnTo>
                <a:lnTo>
                  <a:pt x="83" y="29"/>
                </a:lnTo>
                <a:lnTo>
                  <a:pt x="83" y="24"/>
                </a:lnTo>
                <a:lnTo>
                  <a:pt x="79" y="24"/>
                </a:lnTo>
                <a:lnTo>
                  <a:pt x="79" y="21"/>
                </a:lnTo>
                <a:lnTo>
                  <a:pt x="75" y="21"/>
                </a:lnTo>
                <a:lnTo>
                  <a:pt x="75" y="17"/>
                </a:lnTo>
                <a:lnTo>
                  <a:pt x="66" y="17"/>
                </a:lnTo>
                <a:lnTo>
                  <a:pt x="66" y="16"/>
                </a:lnTo>
                <a:lnTo>
                  <a:pt x="62" y="16"/>
                </a:lnTo>
                <a:lnTo>
                  <a:pt x="62" y="14"/>
                </a:lnTo>
                <a:lnTo>
                  <a:pt x="57" y="14"/>
                </a:lnTo>
                <a:lnTo>
                  <a:pt x="57" y="13"/>
                </a:lnTo>
                <a:lnTo>
                  <a:pt x="54" y="13"/>
                </a:lnTo>
                <a:lnTo>
                  <a:pt x="54" y="10"/>
                </a:lnTo>
                <a:lnTo>
                  <a:pt x="50" y="10"/>
                </a:lnTo>
                <a:lnTo>
                  <a:pt x="50" y="9"/>
                </a:lnTo>
                <a:lnTo>
                  <a:pt x="41" y="9"/>
                </a:lnTo>
                <a:lnTo>
                  <a:pt x="41" y="7"/>
                </a:lnTo>
                <a:lnTo>
                  <a:pt x="37" y="7"/>
                </a:lnTo>
                <a:lnTo>
                  <a:pt x="37" y="5"/>
                </a:lnTo>
                <a:lnTo>
                  <a:pt x="29" y="5"/>
                </a:lnTo>
                <a:lnTo>
                  <a:pt x="29" y="3"/>
                </a:lnTo>
                <a:lnTo>
                  <a:pt x="8" y="3"/>
                </a:lnTo>
                <a:lnTo>
                  <a:pt x="8" y="1"/>
                </a:lnTo>
                <a:lnTo>
                  <a:pt x="1" y="1"/>
                </a:lnTo>
                <a:lnTo>
                  <a:pt x="1" y="0"/>
                </a:lnTo>
                <a:lnTo>
                  <a:pt x="0" y="0"/>
                </a:lnTo>
              </a:path>
            </a:pathLst>
          </a:cu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cxnSp>
        <p:nvCxnSpPr>
          <p:cNvPr id="18" name="Straight Connector 17"/>
          <p:cNvCxnSpPr/>
          <p:nvPr/>
        </p:nvCxnSpPr>
        <p:spPr>
          <a:xfrm>
            <a:off x="802979" y="4054847"/>
            <a:ext cx="168812" cy="0"/>
          </a:xfrm>
          <a:prstGeom prst="line">
            <a:avLst/>
          </a:pr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9" name="Straight Connector 18"/>
          <p:cNvCxnSpPr/>
          <p:nvPr/>
        </p:nvCxnSpPr>
        <p:spPr>
          <a:xfrm>
            <a:off x="802979" y="4500977"/>
            <a:ext cx="168812" cy="0"/>
          </a:xfrm>
          <a:prstGeom prst="line">
            <a:avLst/>
          </a:prstGeom>
          <a:noFill/>
          <a:ln w="19050">
            <a:solidFill>
              <a:srgbClr val="969696"/>
            </a:solidFill>
            <a:prstDash val="solid"/>
            <a:round/>
            <a:headEnd/>
            <a:tailEnd/>
          </a:ln>
          <a:extLst>
            <a:ext uri="{909E8E84-426E-40DD-AFC4-6F175D3DCCD1}">
              <a14:hiddenFill xmlns:a14="http://schemas.microsoft.com/office/drawing/2010/main">
                <a:solidFill>
                  <a:srgbClr val="FFFFFF"/>
                </a:solidFill>
              </a14:hiddenFill>
            </a:ext>
          </a:extLst>
        </p:spPr>
      </p:cxnSp>
      <p:sp>
        <p:nvSpPr>
          <p:cNvPr id="20" name="Freeform 19"/>
          <p:cNvSpPr>
            <a:spLocks/>
          </p:cNvSpPr>
          <p:nvPr/>
        </p:nvSpPr>
        <p:spPr bwMode="auto">
          <a:xfrm>
            <a:off x="731410" y="2536997"/>
            <a:ext cx="3006720" cy="1251977"/>
          </a:xfrm>
          <a:custGeom>
            <a:avLst/>
            <a:gdLst>
              <a:gd name="T0" fmla="*/ 245 w 245"/>
              <a:gd name="T1" fmla="*/ 91 h 91"/>
              <a:gd name="T2" fmla="*/ 239 w 245"/>
              <a:gd name="T3" fmla="*/ 91 h 91"/>
              <a:gd name="T4" fmla="*/ 239 w 245"/>
              <a:gd name="T5" fmla="*/ 87 h 91"/>
              <a:gd name="T6" fmla="*/ 235 w 245"/>
              <a:gd name="T7" fmla="*/ 87 h 91"/>
              <a:gd name="T8" fmla="*/ 235 w 245"/>
              <a:gd name="T9" fmla="*/ 84 h 91"/>
              <a:gd name="T10" fmla="*/ 227 w 245"/>
              <a:gd name="T11" fmla="*/ 84 h 91"/>
              <a:gd name="T12" fmla="*/ 227 w 245"/>
              <a:gd name="T13" fmla="*/ 81 h 91"/>
              <a:gd name="T14" fmla="*/ 219 w 245"/>
              <a:gd name="T15" fmla="*/ 81 h 91"/>
              <a:gd name="T16" fmla="*/ 219 w 245"/>
              <a:gd name="T17" fmla="*/ 77 h 91"/>
              <a:gd name="T18" fmla="*/ 215 w 245"/>
              <a:gd name="T19" fmla="*/ 77 h 91"/>
              <a:gd name="T20" fmla="*/ 215 w 245"/>
              <a:gd name="T21" fmla="*/ 72 h 91"/>
              <a:gd name="T22" fmla="*/ 197 w 245"/>
              <a:gd name="T23" fmla="*/ 72 h 91"/>
              <a:gd name="T24" fmla="*/ 197 w 245"/>
              <a:gd name="T25" fmla="*/ 69 h 91"/>
              <a:gd name="T26" fmla="*/ 194 w 245"/>
              <a:gd name="T27" fmla="*/ 69 h 91"/>
              <a:gd name="T28" fmla="*/ 194 w 245"/>
              <a:gd name="T29" fmla="*/ 66 h 91"/>
              <a:gd name="T30" fmla="*/ 172 w 245"/>
              <a:gd name="T31" fmla="*/ 66 h 91"/>
              <a:gd name="T32" fmla="*/ 172 w 245"/>
              <a:gd name="T33" fmla="*/ 63 h 91"/>
              <a:gd name="T34" fmla="*/ 148 w 245"/>
              <a:gd name="T35" fmla="*/ 63 h 91"/>
              <a:gd name="T36" fmla="*/ 148 w 245"/>
              <a:gd name="T37" fmla="*/ 59 h 91"/>
              <a:gd name="T38" fmla="*/ 140 w 245"/>
              <a:gd name="T39" fmla="*/ 59 h 91"/>
              <a:gd name="T40" fmla="*/ 140 w 245"/>
              <a:gd name="T41" fmla="*/ 56 h 91"/>
              <a:gd name="T42" fmla="*/ 131 w 245"/>
              <a:gd name="T43" fmla="*/ 56 h 91"/>
              <a:gd name="T44" fmla="*/ 131 w 245"/>
              <a:gd name="T45" fmla="*/ 53 h 91"/>
              <a:gd name="T46" fmla="*/ 128 w 245"/>
              <a:gd name="T47" fmla="*/ 53 h 91"/>
              <a:gd name="T48" fmla="*/ 128 w 245"/>
              <a:gd name="T49" fmla="*/ 49 h 91"/>
              <a:gd name="T50" fmla="*/ 123 w 245"/>
              <a:gd name="T51" fmla="*/ 49 h 91"/>
              <a:gd name="T52" fmla="*/ 123 w 245"/>
              <a:gd name="T53" fmla="*/ 46 h 91"/>
              <a:gd name="T54" fmla="*/ 107 w 245"/>
              <a:gd name="T55" fmla="*/ 46 h 91"/>
              <a:gd name="T56" fmla="*/ 107 w 245"/>
              <a:gd name="T57" fmla="*/ 43 h 91"/>
              <a:gd name="T58" fmla="*/ 90 w 245"/>
              <a:gd name="T59" fmla="*/ 43 h 91"/>
              <a:gd name="T60" fmla="*/ 90 w 245"/>
              <a:gd name="T61" fmla="*/ 40 h 91"/>
              <a:gd name="T62" fmla="*/ 78 w 245"/>
              <a:gd name="T63" fmla="*/ 40 h 91"/>
              <a:gd name="T64" fmla="*/ 78 w 245"/>
              <a:gd name="T65" fmla="*/ 37 h 91"/>
              <a:gd name="T66" fmla="*/ 70 w 245"/>
              <a:gd name="T67" fmla="*/ 37 h 91"/>
              <a:gd name="T68" fmla="*/ 70 w 245"/>
              <a:gd name="T69" fmla="*/ 31 h 91"/>
              <a:gd name="T70" fmla="*/ 67 w 245"/>
              <a:gd name="T71" fmla="*/ 31 h 91"/>
              <a:gd name="T72" fmla="*/ 67 w 245"/>
              <a:gd name="T73" fmla="*/ 28 h 91"/>
              <a:gd name="T74" fmla="*/ 61 w 245"/>
              <a:gd name="T75" fmla="*/ 28 h 91"/>
              <a:gd name="T76" fmla="*/ 61 w 245"/>
              <a:gd name="T77" fmla="*/ 25 h 91"/>
              <a:gd name="T78" fmla="*/ 37 w 245"/>
              <a:gd name="T79" fmla="*/ 25 h 91"/>
              <a:gd name="T80" fmla="*/ 37 w 245"/>
              <a:gd name="T81" fmla="*/ 20 h 91"/>
              <a:gd name="T82" fmla="*/ 33 w 245"/>
              <a:gd name="T83" fmla="*/ 20 h 91"/>
              <a:gd name="T84" fmla="*/ 33 w 245"/>
              <a:gd name="T85" fmla="*/ 17 h 91"/>
              <a:gd name="T86" fmla="*/ 29 w 245"/>
              <a:gd name="T87" fmla="*/ 17 h 91"/>
              <a:gd name="T88" fmla="*/ 29 w 245"/>
              <a:gd name="T89" fmla="*/ 11 h 91"/>
              <a:gd name="T90" fmla="*/ 20 w 245"/>
              <a:gd name="T91" fmla="*/ 11 h 91"/>
              <a:gd name="T92" fmla="*/ 20 w 245"/>
              <a:gd name="T93" fmla="*/ 5 h 91"/>
              <a:gd name="T94" fmla="*/ 8 w 245"/>
              <a:gd name="T95" fmla="*/ 5 h 91"/>
              <a:gd name="T96" fmla="*/ 8 w 245"/>
              <a:gd name="T97" fmla="*/ 2 h 91"/>
              <a:gd name="T98" fmla="*/ 5 w 245"/>
              <a:gd name="T99" fmla="*/ 2 h 91"/>
              <a:gd name="T100" fmla="*/ 5 w 245"/>
              <a:gd name="T101" fmla="*/ 0 h 91"/>
              <a:gd name="T102" fmla="*/ 0 w 245"/>
              <a:gd name="T103"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5" h="91">
                <a:moveTo>
                  <a:pt x="245" y="91"/>
                </a:moveTo>
                <a:lnTo>
                  <a:pt x="239" y="91"/>
                </a:lnTo>
                <a:lnTo>
                  <a:pt x="239" y="87"/>
                </a:lnTo>
                <a:lnTo>
                  <a:pt x="235" y="87"/>
                </a:lnTo>
                <a:lnTo>
                  <a:pt x="235" y="84"/>
                </a:lnTo>
                <a:lnTo>
                  <a:pt x="227" y="84"/>
                </a:lnTo>
                <a:lnTo>
                  <a:pt x="227" y="81"/>
                </a:lnTo>
                <a:lnTo>
                  <a:pt x="219" y="81"/>
                </a:lnTo>
                <a:lnTo>
                  <a:pt x="219" y="77"/>
                </a:lnTo>
                <a:lnTo>
                  <a:pt x="215" y="77"/>
                </a:lnTo>
                <a:lnTo>
                  <a:pt x="215" y="72"/>
                </a:lnTo>
                <a:lnTo>
                  <a:pt x="197" y="72"/>
                </a:lnTo>
                <a:lnTo>
                  <a:pt x="197" y="69"/>
                </a:lnTo>
                <a:lnTo>
                  <a:pt x="194" y="69"/>
                </a:lnTo>
                <a:lnTo>
                  <a:pt x="194" y="66"/>
                </a:lnTo>
                <a:lnTo>
                  <a:pt x="172" y="66"/>
                </a:lnTo>
                <a:lnTo>
                  <a:pt x="172" y="63"/>
                </a:lnTo>
                <a:lnTo>
                  <a:pt x="148" y="63"/>
                </a:lnTo>
                <a:lnTo>
                  <a:pt x="148" y="59"/>
                </a:lnTo>
                <a:lnTo>
                  <a:pt x="140" y="59"/>
                </a:lnTo>
                <a:lnTo>
                  <a:pt x="140" y="56"/>
                </a:lnTo>
                <a:lnTo>
                  <a:pt x="131" y="56"/>
                </a:lnTo>
                <a:lnTo>
                  <a:pt x="131" y="53"/>
                </a:lnTo>
                <a:lnTo>
                  <a:pt x="128" y="53"/>
                </a:lnTo>
                <a:lnTo>
                  <a:pt x="128" y="49"/>
                </a:lnTo>
                <a:lnTo>
                  <a:pt x="123" y="49"/>
                </a:lnTo>
                <a:lnTo>
                  <a:pt x="123" y="46"/>
                </a:lnTo>
                <a:lnTo>
                  <a:pt x="107" y="46"/>
                </a:lnTo>
                <a:lnTo>
                  <a:pt x="107" y="43"/>
                </a:lnTo>
                <a:lnTo>
                  <a:pt x="90" y="43"/>
                </a:lnTo>
                <a:lnTo>
                  <a:pt x="90" y="40"/>
                </a:lnTo>
                <a:lnTo>
                  <a:pt x="78" y="40"/>
                </a:lnTo>
                <a:lnTo>
                  <a:pt x="78" y="37"/>
                </a:lnTo>
                <a:lnTo>
                  <a:pt x="70" y="37"/>
                </a:lnTo>
                <a:lnTo>
                  <a:pt x="70" y="31"/>
                </a:lnTo>
                <a:lnTo>
                  <a:pt x="67" y="31"/>
                </a:lnTo>
                <a:lnTo>
                  <a:pt x="67" y="28"/>
                </a:lnTo>
                <a:lnTo>
                  <a:pt x="61" y="28"/>
                </a:lnTo>
                <a:lnTo>
                  <a:pt x="61" y="25"/>
                </a:lnTo>
                <a:lnTo>
                  <a:pt x="37" y="25"/>
                </a:lnTo>
                <a:lnTo>
                  <a:pt x="37" y="20"/>
                </a:lnTo>
                <a:lnTo>
                  <a:pt x="33" y="20"/>
                </a:lnTo>
                <a:lnTo>
                  <a:pt x="33" y="17"/>
                </a:lnTo>
                <a:lnTo>
                  <a:pt x="29" y="17"/>
                </a:lnTo>
                <a:lnTo>
                  <a:pt x="29" y="11"/>
                </a:lnTo>
                <a:lnTo>
                  <a:pt x="20" y="11"/>
                </a:lnTo>
                <a:lnTo>
                  <a:pt x="20" y="5"/>
                </a:lnTo>
                <a:lnTo>
                  <a:pt x="8" y="5"/>
                </a:lnTo>
                <a:lnTo>
                  <a:pt x="8" y="2"/>
                </a:lnTo>
                <a:lnTo>
                  <a:pt x="5" y="2"/>
                </a:lnTo>
                <a:lnTo>
                  <a:pt x="5" y="0"/>
                </a:lnTo>
                <a:lnTo>
                  <a:pt x="0" y="0"/>
                </a:lnTo>
              </a:path>
            </a:pathLst>
          </a:custGeom>
          <a:noFill/>
          <a:ln w="19050">
            <a:solidFill>
              <a:srgbClr val="96969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1" name="TextBox 51"/>
          <p:cNvSpPr txBox="1"/>
          <p:nvPr/>
        </p:nvSpPr>
        <p:spPr>
          <a:xfrm>
            <a:off x="3688072" y="3710282"/>
            <a:ext cx="447558"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LMS</a:t>
            </a:r>
            <a:endParaRPr lang="en-US" sz="1000" dirty="0"/>
          </a:p>
        </p:txBody>
      </p:sp>
      <p:sp>
        <p:nvSpPr>
          <p:cNvPr id="22" name="Freeform 21"/>
          <p:cNvSpPr>
            <a:spLocks/>
          </p:cNvSpPr>
          <p:nvPr/>
        </p:nvSpPr>
        <p:spPr bwMode="auto">
          <a:xfrm>
            <a:off x="731410" y="2536997"/>
            <a:ext cx="3006720" cy="1346777"/>
          </a:xfrm>
          <a:custGeom>
            <a:avLst/>
            <a:gdLst>
              <a:gd name="T0" fmla="*/ 246 w 246"/>
              <a:gd name="T1" fmla="*/ 99 h 99"/>
              <a:gd name="T2" fmla="*/ 246 w 246"/>
              <a:gd name="T3" fmla="*/ 92 h 99"/>
              <a:gd name="T4" fmla="*/ 240 w 246"/>
              <a:gd name="T5" fmla="*/ 92 h 99"/>
              <a:gd name="T6" fmla="*/ 240 w 246"/>
              <a:gd name="T7" fmla="*/ 87 h 99"/>
              <a:gd name="T8" fmla="*/ 211 w 246"/>
              <a:gd name="T9" fmla="*/ 87 h 99"/>
              <a:gd name="T10" fmla="*/ 211 w 246"/>
              <a:gd name="T11" fmla="*/ 80 h 99"/>
              <a:gd name="T12" fmla="*/ 194 w 246"/>
              <a:gd name="T13" fmla="*/ 80 h 99"/>
              <a:gd name="T14" fmla="*/ 194 w 246"/>
              <a:gd name="T15" fmla="*/ 76 h 99"/>
              <a:gd name="T16" fmla="*/ 157 w 246"/>
              <a:gd name="T17" fmla="*/ 76 h 99"/>
              <a:gd name="T18" fmla="*/ 157 w 246"/>
              <a:gd name="T19" fmla="*/ 73 h 99"/>
              <a:gd name="T20" fmla="*/ 132 w 246"/>
              <a:gd name="T21" fmla="*/ 73 h 99"/>
              <a:gd name="T22" fmla="*/ 132 w 246"/>
              <a:gd name="T23" fmla="*/ 71 h 99"/>
              <a:gd name="T24" fmla="*/ 127 w 246"/>
              <a:gd name="T25" fmla="*/ 71 h 99"/>
              <a:gd name="T26" fmla="*/ 127 w 246"/>
              <a:gd name="T27" fmla="*/ 67 h 99"/>
              <a:gd name="T28" fmla="*/ 123 w 246"/>
              <a:gd name="T29" fmla="*/ 67 h 99"/>
              <a:gd name="T30" fmla="*/ 123 w 246"/>
              <a:gd name="T31" fmla="*/ 65 h 99"/>
              <a:gd name="T32" fmla="*/ 103 w 246"/>
              <a:gd name="T33" fmla="*/ 65 h 99"/>
              <a:gd name="T34" fmla="*/ 103 w 246"/>
              <a:gd name="T35" fmla="*/ 62 h 99"/>
              <a:gd name="T36" fmla="*/ 98 w 246"/>
              <a:gd name="T37" fmla="*/ 62 h 99"/>
              <a:gd name="T38" fmla="*/ 98 w 246"/>
              <a:gd name="T39" fmla="*/ 58 h 99"/>
              <a:gd name="T40" fmla="*/ 91 w 246"/>
              <a:gd name="T41" fmla="*/ 58 h 99"/>
              <a:gd name="T42" fmla="*/ 91 w 246"/>
              <a:gd name="T43" fmla="*/ 52 h 99"/>
              <a:gd name="T44" fmla="*/ 87 w 246"/>
              <a:gd name="T45" fmla="*/ 52 h 99"/>
              <a:gd name="T46" fmla="*/ 87 w 246"/>
              <a:gd name="T47" fmla="*/ 49 h 99"/>
              <a:gd name="T48" fmla="*/ 82 w 246"/>
              <a:gd name="T49" fmla="*/ 49 h 99"/>
              <a:gd name="T50" fmla="*/ 82 w 246"/>
              <a:gd name="T51" fmla="*/ 46 h 99"/>
              <a:gd name="T52" fmla="*/ 70 w 246"/>
              <a:gd name="T53" fmla="*/ 46 h 99"/>
              <a:gd name="T54" fmla="*/ 70 w 246"/>
              <a:gd name="T55" fmla="*/ 44 h 99"/>
              <a:gd name="T56" fmla="*/ 62 w 246"/>
              <a:gd name="T57" fmla="*/ 44 h 99"/>
              <a:gd name="T58" fmla="*/ 62 w 246"/>
              <a:gd name="T59" fmla="*/ 41 h 99"/>
              <a:gd name="T60" fmla="*/ 54 w 246"/>
              <a:gd name="T61" fmla="*/ 41 h 99"/>
              <a:gd name="T62" fmla="*/ 54 w 246"/>
              <a:gd name="T63" fmla="*/ 38 h 99"/>
              <a:gd name="T64" fmla="*/ 49 w 246"/>
              <a:gd name="T65" fmla="*/ 38 h 99"/>
              <a:gd name="T66" fmla="*/ 49 w 246"/>
              <a:gd name="T67" fmla="*/ 35 h 99"/>
              <a:gd name="T68" fmla="*/ 32 w 246"/>
              <a:gd name="T69" fmla="*/ 35 h 99"/>
              <a:gd name="T70" fmla="*/ 32 w 246"/>
              <a:gd name="T71" fmla="*/ 17 h 99"/>
              <a:gd name="T72" fmla="*/ 24 w 246"/>
              <a:gd name="T73" fmla="*/ 17 h 99"/>
              <a:gd name="T74" fmla="*/ 24 w 246"/>
              <a:gd name="T75" fmla="*/ 10 h 99"/>
              <a:gd name="T76" fmla="*/ 20 w 246"/>
              <a:gd name="T77" fmla="*/ 10 h 99"/>
              <a:gd name="T78" fmla="*/ 20 w 246"/>
              <a:gd name="T79" fmla="*/ 7 h 99"/>
              <a:gd name="T80" fmla="*/ 13 w 246"/>
              <a:gd name="T81" fmla="*/ 7 h 99"/>
              <a:gd name="T82" fmla="*/ 13 w 246"/>
              <a:gd name="T83" fmla="*/ 5 h 99"/>
              <a:gd name="T84" fmla="*/ 8 w 246"/>
              <a:gd name="T85" fmla="*/ 5 h 99"/>
              <a:gd name="T86" fmla="*/ 8 w 246"/>
              <a:gd name="T87" fmla="*/ 2 h 99"/>
              <a:gd name="T88" fmla="*/ 4 w 246"/>
              <a:gd name="T89" fmla="*/ 2 h 99"/>
              <a:gd name="T90" fmla="*/ 4 w 246"/>
              <a:gd name="T91" fmla="*/ 0 h 99"/>
              <a:gd name="T92" fmla="*/ 0 w 246"/>
              <a:gd name="T93"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6" h="99">
                <a:moveTo>
                  <a:pt x="246" y="99"/>
                </a:moveTo>
                <a:lnTo>
                  <a:pt x="246" y="92"/>
                </a:lnTo>
                <a:lnTo>
                  <a:pt x="240" y="92"/>
                </a:lnTo>
                <a:lnTo>
                  <a:pt x="240" y="87"/>
                </a:lnTo>
                <a:lnTo>
                  <a:pt x="211" y="87"/>
                </a:lnTo>
                <a:lnTo>
                  <a:pt x="211" y="80"/>
                </a:lnTo>
                <a:lnTo>
                  <a:pt x="194" y="80"/>
                </a:lnTo>
                <a:lnTo>
                  <a:pt x="194" y="76"/>
                </a:lnTo>
                <a:lnTo>
                  <a:pt x="157" y="76"/>
                </a:lnTo>
                <a:lnTo>
                  <a:pt x="157" y="73"/>
                </a:lnTo>
                <a:lnTo>
                  <a:pt x="132" y="73"/>
                </a:lnTo>
                <a:lnTo>
                  <a:pt x="132" y="71"/>
                </a:lnTo>
                <a:lnTo>
                  <a:pt x="127" y="71"/>
                </a:lnTo>
                <a:lnTo>
                  <a:pt x="127" y="67"/>
                </a:lnTo>
                <a:lnTo>
                  <a:pt x="123" y="67"/>
                </a:lnTo>
                <a:lnTo>
                  <a:pt x="123" y="65"/>
                </a:lnTo>
                <a:lnTo>
                  <a:pt x="103" y="65"/>
                </a:lnTo>
                <a:lnTo>
                  <a:pt x="103" y="62"/>
                </a:lnTo>
                <a:lnTo>
                  <a:pt x="98" y="62"/>
                </a:lnTo>
                <a:lnTo>
                  <a:pt x="98" y="58"/>
                </a:lnTo>
                <a:lnTo>
                  <a:pt x="91" y="58"/>
                </a:lnTo>
                <a:lnTo>
                  <a:pt x="91" y="52"/>
                </a:lnTo>
                <a:lnTo>
                  <a:pt x="87" y="52"/>
                </a:lnTo>
                <a:lnTo>
                  <a:pt x="87" y="49"/>
                </a:lnTo>
                <a:lnTo>
                  <a:pt x="82" y="49"/>
                </a:lnTo>
                <a:lnTo>
                  <a:pt x="82" y="46"/>
                </a:lnTo>
                <a:lnTo>
                  <a:pt x="70" y="46"/>
                </a:lnTo>
                <a:lnTo>
                  <a:pt x="70" y="44"/>
                </a:lnTo>
                <a:lnTo>
                  <a:pt x="62" y="44"/>
                </a:lnTo>
                <a:lnTo>
                  <a:pt x="62" y="41"/>
                </a:lnTo>
                <a:lnTo>
                  <a:pt x="54" y="41"/>
                </a:lnTo>
                <a:lnTo>
                  <a:pt x="54" y="38"/>
                </a:lnTo>
                <a:lnTo>
                  <a:pt x="49" y="38"/>
                </a:lnTo>
                <a:lnTo>
                  <a:pt x="49" y="35"/>
                </a:lnTo>
                <a:lnTo>
                  <a:pt x="32" y="35"/>
                </a:lnTo>
                <a:lnTo>
                  <a:pt x="32" y="17"/>
                </a:lnTo>
                <a:lnTo>
                  <a:pt x="24" y="17"/>
                </a:lnTo>
                <a:lnTo>
                  <a:pt x="24" y="10"/>
                </a:lnTo>
                <a:lnTo>
                  <a:pt x="20" y="10"/>
                </a:lnTo>
                <a:lnTo>
                  <a:pt x="20" y="7"/>
                </a:lnTo>
                <a:lnTo>
                  <a:pt x="13" y="7"/>
                </a:lnTo>
                <a:lnTo>
                  <a:pt x="13" y="5"/>
                </a:lnTo>
                <a:lnTo>
                  <a:pt x="8" y="5"/>
                </a:lnTo>
                <a:lnTo>
                  <a:pt x="8" y="2"/>
                </a:lnTo>
                <a:lnTo>
                  <a:pt x="4" y="2"/>
                </a:lnTo>
                <a:lnTo>
                  <a:pt x="4" y="0"/>
                </a:lnTo>
                <a:lnTo>
                  <a:pt x="0" y="0"/>
                </a:lnTo>
              </a:path>
            </a:pathLst>
          </a:custGeom>
          <a:noFill/>
          <a:ln w="19050">
            <a:solidFill>
              <a:srgbClr val="62C4E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cxnSp>
        <p:nvCxnSpPr>
          <p:cNvPr id="23" name="Straight Connector 22"/>
          <p:cNvCxnSpPr/>
          <p:nvPr/>
        </p:nvCxnSpPr>
        <p:spPr>
          <a:xfrm>
            <a:off x="802979" y="4806464"/>
            <a:ext cx="168812" cy="0"/>
          </a:xfrm>
          <a:prstGeom prst="line">
            <a:avLst/>
          </a:prstGeom>
          <a:noFill/>
          <a:ln w="19050">
            <a:solidFill>
              <a:srgbClr val="62C4EE"/>
            </a:solidFill>
            <a:prstDash val="solid"/>
            <a:round/>
            <a:headEnd/>
            <a:tailEnd/>
          </a:ln>
          <a:extLst>
            <a:ext uri="{909E8E84-426E-40DD-AFC4-6F175D3DCCD1}">
              <a14:hiddenFill xmlns:a14="http://schemas.microsoft.com/office/drawing/2010/main">
                <a:solidFill>
                  <a:srgbClr val="FFFFFF"/>
                </a:solidFill>
              </a14:hiddenFill>
            </a:ext>
          </a:extLst>
        </p:spPr>
      </p:cxnSp>
      <p:sp>
        <p:nvSpPr>
          <p:cNvPr id="24" name="TextBox 54"/>
          <p:cNvSpPr txBox="1"/>
          <p:nvPr/>
        </p:nvSpPr>
        <p:spPr>
          <a:xfrm>
            <a:off x="3688072" y="3999947"/>
            <a:ext cx="633507"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MPNST</a:t>
            </a:r>
            <a:endParaRPr lang="en-US" sz="1000" dirty="0"/>
          </a:p>
        </p:txBody>
      </p:sp>
      <p:sp>
        <p:nvSpPr>
          <p:cNvPr id="25" name="TextBox 55"/>
          <p:cNvSpPr txBox="1"/>
          <p:nvPr/>
        </p:nvSpPr>
        <p:spPr>
          <a:xfrm>
            <a:off x="3688072" y="4146821"/>
            <a:ext cx="816249"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G3 DDLPS</a:t>
            </a:r>
            <a:endParaRPr lang="en-US" sz="1000" dirty="0"/>
          </a:p>
        </p:txBody>
      </p:sp>
      <p:cxnSp>
        <p:nvCxnSpPr>
          <p:cNvPr id="26" name="Straight Connector 25"/>
          <p:cNvCxnSpPr/>
          <p:nvPr/>
        </p:nvCxnSpPr>
        <p:spPr>
          <a:xfrm>
            <a:off x="802979" y="4645962"/>
            <a:ext cx="168812" cy="0"/>
          </a:xfrm>
          <a:prstGeom prst="line">
            <a:avLst/>
          </a:prstGeom>
          <a:noFill/>
          <a:ln w="19050">
            <a:solidFill>
              <a:srgbClr val="006DB0"/>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27" name="Straight Connector 26"/>
          <p:cNvCxnSpPr/>
          <p:nvPr/>
        </p:nvCxnSpPr>
        <p:spPr>
          <a:xfrm>
            <a:off x="802979" y="4201699"/>
            <a:ext cx="168812" cy="0"/>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cxnSp>
      <p:sp>
        <p:nvSpPr>
          <p:cNvPr id="28" name="Freeform 27"/>
          <p:cNvSpPr>
            <a:spLocks/>
          </p:cNvSpPr>
          <p:nvPr/>
        </p:nvSpPr>
        <p:spPr bwMode="auto">
          <a:xfrm>
            <a:off x="731410" y="2536997"/>
            <a:ext cx="3006720" cy="1656426"/>
          </a:xfrm>
          <a:custGeom>
            <a:avLst/>
            <a:gdLst>
              <a:gd name="T0" fmla="*/ 247 w 247"/>
              <a:gd name="T1" fmla="*/ 124 h 124"/>
              <a:gd name="T2" fmla="*/ 192 w 247"/>
              <a:gd name="T3" fmla="*/ 124 h 124"/>
              <a:gd name="T4" fmla="*/ 192 w 247"/>
              <a:gd name="T5" fmla="*/ 55 h 124"/>
              <a:gd name="T6" fmla="*/ 26 w 247"/>
              <a:gd name="T7" fmla="*/ 55 h 124"/>
              <a:gd name="T8" fmla="*/ 26 w 247"/>
              <a:gd name="T9" fmla="*/ 19 h 124"/>
              <a:gd name="T10" fmla="*/ 22 w 247"/>
              <a:gd name="T11" fmla="*/ 19 h 124"/>
              <a:gd name="T12" fmla="*/ 22 w 247"/>
              <a:gd name="T13" fmla="*/ 16 h 124"/>
              <a:gd name="T14" fmla="*/ 14 w 247"/>
              <a:gd name="T15" fmla="*/ 16 h 124"/>
              <a:gd name="T16" fmla="*/ 14 w 247"/>
              <a:gd name="T17" fmla="*/ 13 h 124"/>
              <a:gd name="T18" fmla="*/ 10 w 247"/>
              <a:gd name="T19" fmla="*/ 13 h 124"/>
              <a:gd name="T20" fmla="*/ 10 w 247"/>
              <a:gd name="T21" fmla="*/ 8 h 124"/>
              <a:gd name="T22" fmla="*/ 5 w 247"/>
              <a:gd name="T23" fmla="*/ 8 h 124"/>
              <a:gd name="T24" fmla="*/ 5 w 247"/>
              <a:gd name="T25" fmla="*/ 5 h 124"/>
              <a:gd name="T26" fmla="*/ 1 w 247"/>
              <a:gd name="T27" fmla="*/ 5 h 124"/>
              <a:gd name="T28" fmla="*/ 1 w 247"/>
              <a:gd name="T29" fmla="*/ 0 h 124"/>
              <a:gd name="T30" fmla="*/ 0 w 247"/>
              <a:gd name="T3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7" h="124">
                <a:moveTo>
                  <a:pt x="247" y="124"/>
                </a:moveTo>
                <a:lnTo>
                  <a:pt x="192" y="124"/>
                </a:lnTo>
                <a:lnTo>
                  <a:pt x="192" y="55"/>
                </a:lnTo>
                <a:lnTo>
                  <a:pt x="26" y="55"/>
                </a:lnTo>
                <a:lnTo>
                  <a:pt x="26" y="19"/>
                </a:lnTo>
                <a:lnTo>
                  <a:pt x="22" y="19"/>
                </a:lnTo>
                <a:lnTo>
                  <a:pt x="22" y="16"/>
                </a:lnTo>
                <a:lnTo>
                  <a:pt x="14" y="16"/>
                </a:lnTo>
                <a:lnTo>
                  <a:pt x="14" y="13"/>
                </a:lnTo>
                <a:lnTo>
                  <a:pt x="10" y="13"/>
                </a:lnTo>
                <a:lnTo>
                  <a:pt x="10" y="8"/>
                </a:lnTo>
                <a:lnTo>
                  <a:pt x="5" y="8"/>
                </a:lnTo>
                <a:lnTo>
                  <a:pt x="5" y="5"/>
                </a:lnTo>
                <a:lnTo>
                  <a:pt x="1" y="5"/>
                </a:lnTo>
                <a:lnTo>
                  <a:pt x="1" y="0"/>
                </a:lnTo>
                <a:lnTo>
                  <a:pt x="0" y="0"/>
                </a:lnTo>
              </a:path>
            </a:pathLst>
          </a:custGeom>
          <a:noFill/>
          <a:ln w="19050">
            <a:solidFill>
              <a:srgbClr val="006DB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9" name="Freeform 28"/>
          <p:cNvSpPr>
            <a:spLocks/>
          </p:cNvSpPr>
          <p:nvPr/>
        </p:nvSpPr>
        <p:spPr bwMode="auto">
          <a:xfrm>
            <a:off x="731410" y="2536997"/>
            <a:ext cx="3006720" cy="1656426"/>
          </a:xfrm>
          <a:custGeom>
            <a:avLst/>
            <a:gdLst>
              <a:gd name="T0" fmla="*/ 221 w 246"/>
              <a:gd name="T1" fmla="*/ 125 h 125"/>
              <a:gd name="T2" fmla="*/ 203 w 246"/>
              <a:gd name="T3" fmla="*/ 123 h 125"/>
              <a:gd name="T4" fmla="*/ 192 w 246"/>
              <a:gd name="T5" fmla="*/ 120 h 125"/>
              <a:gd name="T6" fmla="*/ 179 w 246"/>
              <a:gd name="T7" fmla="*/ 118 h 125"/>
              <a:gd name="T8" fmla="*/ 175 w 246"/>
              <a:gd name="T9" fmla="*/ 115 h 125"/>
              <a:gd name="T10" fmla="*/ 166 w 246"/>
              <a:gd name="T11" fmla="*/ 113 h 125"/>
              <a:gd name="T12" fmla="*/ 163 w 246"/>
              <a:gd name="T13" fmla="*/ 111 h 125"/>
              <a:gd name="T14" fmla="*/ 159 w 246"/>
              <a:gd name="T15" fmla="*/ 110 h 125"/>
              <a:gd name="T16" fmla="*/ 154 w 246"/>
              <a:gd name="T17" fmla="*/ 106 h 125"/>
              <a:gd name="T18" fmla="*/ 150 w 246"/>
              <a:gd name="T19" fmla="*/ 105 h 125"/>
              <a:gd name="T20" fmla="*/ 146 w 246"/>
              <a:gd name="T21" fmla="*/ 103 h 125"/>
              <a:gd name="T22" fmla="*/ 141 w 246"/>
              <a:gd name="T23" fmla="*/ 99 h 125"/>
              <a:gd name="T24" fmla="*/ 133 w 246"/>
              <a:gd name="T25" fmla="*/ 97 h 125"/>
              <a:gd name="T26" fmla="*/ 125 w 246"/>
              <a:gd name="T27" fmla="*/ 95 h 125"/>
              <a:gd name="T28" fmla="*/ 120 w 246"/>
              <a:gd name="T29" fmla="*/ 93 h 125"/>
              <a:gd name="T30" fmla="*/ 117 w 246"/>
              <a:gd name="T31" fmla="*/ 89 h 125"/>
              <a:gd name="T32" fmla="*/ 112 w 246"/>
              <a:gd name="T33" fmla="*/ 86 h 125"/>
              <a:gd name="T34" fmla="*/ 104 w 246"/>
              <a:gd name="T35" fmla="*/ 83 h 125"/>
              <a:gd name="T36" fmla="*/ 99 w 246"/>
              <a:gd name="T37" fmla="*/ 81 h 125"/>
              <a:gd name="T38" fmla="*/ 92 w 246"/>
              <a:gd name="T39" fmla="*/ 77 h 125"/>
              <a:gd name="T40" fmla="*/ 87 w 246"/>
              <a:gd name="T41" fmla="*/ 74 h 125"/>
              <a:gd name="T42" fmla="*/ 82 w 246"/>
              <a:gd name="T43" fmla="*/ 67 h 125"/>
              <a:gd name="T44" fmla="*/ 79 w 246"/>
              <a:gd name="T45" fmla="*/ 65 h 125"/>
              <a:gd name="T46" fmla="*/ 75 w 246"/>
              <a:gd name="T47" fmla="*/ 61 h 125"/>
              <a:gd name="T48" fmla="*/ 67 w 246"/>
              <a:gd name="T49" fmla="*/ 57 h 125"/>
              <a:gd name="T50" fmla="*/ 63 w 246"/>
              <a:gd name="T51" fmla="*/ 52 h 125"/>
              <a:gd name="T52" fmla="*/ 57 w 246"/>
              <a:gd name="T53" fmla="*/ 49 h 125"/>
              <a:gd name="T54" fmla="*/ 54 w 246"/>
              <a:gd name="T55" fmla="*/ 48 h 125"/>
              <a:gd name="T56" fmla="*/ 49 w 246"/>
              <a:gd name="T57" fmla="*/ 43 h 125"/>
              <a:gd name="T58" fmla="*/ 46 w 246"/>
              <a:gd name="T59" fmla="*/ 41 h 125"/>
              <a:gd name="T60" fmla="*/ 38 w 246"/>
              <a:gd name="T61" fmla="*/ 38 h 125"/>
              <a:gd name="T62" fmla="*/ 33 w 246"/>
              <a:gd name="T63" fmla="*/ 27 h 125"/>
              <a:gd name="T64" fmla="*/ 25 w 246"/>
              <a:gd name="T65" fmla="*/ 24 h 125"/>
              <a:gd name="T66" fmla="*/ 22 w 246"/>
              <a:gd name="T67" fmla="*/ 19 h 125"/>
              <a:gd name="T68" fmla="*/ 14 w 246"/>
              <a:gd name="T69" fmla="*/ 16 h 125"/>
              <a:gd name="T70" fmla="*/ 9 w 246"/>
              <a:gd name="T71" fmla="*/ 13 h 125"/>
              <a:gd name="T72" fmla="*/ 7 w 246"/>
              <a:gd name="T73" fmla="*/ 9 h 125"/>
              <a:gd name="T74" fmla="*/ 1 w 246"/>
              <a:gd name="T75" fmla="*/ 5 h 125"/>
              <a:gd name="T76" fmla="*/ 0 w 246"/>
              <a:gd name="T77"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6" h="125">
                <a:moveTo>
                  <a:pt x="246" y="125"/>
                </a:moveTo>
                <a:lnTo>
                  <a:pt x="221" y="125"/>
                </a:lnTo>
                <a:lnTo>
                  <a:pt x="221" y="123"/>
                </a:lnTo>
                <a:lnTo>
                  <a:pt x="203" y="123"/>
                </a:lnTo>
                <a:lnTo>
                  <a:pt x="203" y="120"/>
                </a:lnTo>
                <a:lnTo>
                  <a:pt x="192" y="120"/>
                </a:lnTo>
                <a:lnTo>
                  <a:pt x="192" y="118"/>
                </a:lnTo>
                <a:lnTo>
                  <a:pt x="179" y="118"/>
                </a:lnTo>
                <a:lnTo>
                  <a:pt x="179" y="115"/>
                </a:lnTo>
                <a:lnTo>
                  <a:pt x="175" y="115"/>
                </a:lnTo>
                <a:lnTo>
                  <a:pt x="175" y="113"/>
                </a:lnTo>
                <a:lnTo>
                  <a:pt x="166" y="113"/>
                </a:lnTo>
                <a:lnTo>
                  <a:pt x="166" y="111"/>
                </a:lnTo>
                <a:lnTo>
                  <a:pt x="163" y="111"/>
                </a:lnTo>
                <a:lnTo>
                  <a:pt x="163" y="110"/>
                </a:lnTo>
                <a:lnTo>
                  <a:pt x="159" y="110"/>
                </a:lnTo>
                <a:lnTo>
                  <a:pt x="159" y="106"/>
                </a:lnTo>
                <a:lnTo>
                  <a:pt x="154" y="106"/>
                </a:lnTo>
                <a:lnTo>
                  <a:pt x="154" y="105"/>
                </a:lnTo>
                <a:lnTo>
                  <a:pt x="150" y="105"/>
                </a:lnTo>
                <a:lnTo>
                  <a:pt x="150" y="103"/>
                </a:lnTo>
                <a:lnTo>
                  <a:pt x="146" y="103"/>
                </a:lnTo>
                <a:lnTo>
                  <a:pt x="146" y="99"/>
                </a:lnTo>
                <a:lnTo>
                  <a:pt x="141" y="99"/>
                </a:lnTo>
                <a:lnTo>
                  <a:pt x="141" y="97"/>
                </a:lnTo>
                <a:lnTo>
                  <a:pt x="133" y="97"/>
                </a:lnTo>
                <a:lnTo>
                  <a:pt x="133" y="95"/>
                </a:lnTo>
                <a:lnTo>
                  <a:pt x="125" y="95"/>
                </a:lnTo>
                <a:lnTo>
                  <a:pt x="125" y="93"/>
                </a:lnTo>
                <a:lnTo>
                  <a:pt x="120" y="93"/>
                </a:lnTo>
                <a:lnTo>
                  <a:pt x="120" y="89"/>
                </a:lnTo>
                <a:lnTo>
                  <a:pt x="117" y="89"/>
                </a:lnTo>
                <a:lnTo>
                  <a:pt x="117" y="86"/>
                </a:lnTo>
                <a:lnTo>
                  <a:pt x="112" y="86"/>
                </a:lnTo>
                <a:lnTo>
                  <a:pt x="112" y="83"/>
                </a:lnTo>
                <a:lnTo>
                  <a:pt x="104" y="83"/>
                </a:lnTo>
                <a:lnTo>
                  <a:pt x="104" y="81"/>
                </a:lnTo>
                <a:lnTo>
                  <a:pt x="99" y="81"/>
                </a:lnTo>
                <a:lnTo>
                  <a:pt x="99" y="77"/>
                </a:lnTo>
                <a:lnTo>
                  <a:pt x="92" y="77"/>
                </a:lnTo>
                <a:lnTo>
                  <a:pt x="92" y="74"/>
                </a:lnTo>
                <a:lnTo>
                  <a:pt x="87" y="74"/>
                </a:lnTo>
                <a:lnTo>
                  <a:pt x="87" y="67"/>
                </a:lnTo>
                <a:lnTo>
                  <a:pt x="82" y="67"/>
                </a:lnTo>
                <a:lnTo>
                  <a:pt x="82" y="65"/>
                </a:lnTo>
                <a:lnTo>
                  <a:pt x="79" y="65"/>
                </a:lnTo>
                <a:lnTo>
                  <a:pt x="79" y="61"/>
                </a:lnTo>
                <a:lnTo>
                  <a:pt x="75" y="61"/>
                </a:lnTo>
                <a:lnTo>
                  <a:pt x="75" y="57"/>
                </a:lnTo>
                <a:lnTo>
                  <a:pt x="67" y="57"/>
                </a:lnTo>
                <a:lnTo>
                  <a:pt x="67" y="52"/>
                </a:lnTo>
                <a:lnTo>
                  <a:pt x="63" y="52"/>
                </a:lnTo>
                <a:lnTo>
                  <a:pt x="63" y="49"/>
                </a:lnTo>
                <a:cubicBezTo>
                  <a:pt x="63" y="49"/>
                  <a:pt x="57" y="49"/>
                  <a:pt x="57" y="49"/>
                </a:cubicBezTo>
                <a:cubicBezTo>
                  <a:pt x="57" y="50"/>
                  <a:pt x="57" y="48"/>
                  <a:pt x="57" y="48"/>
                </a:cubicBezTo>
                <a:lnTo>
                  <a:pt x="54" y="48"/>
                </a:lnTo>
                <a:lnTo>
                  <a:pt x="54" y="43"/>
                </a:lnTo>
                <a:lnTo>
                  <a:pt x="49" y="43"/>
                </a:lnTo>
                <a:lnTo>
                  <a:pt x="49" y="41"/>
                </a:lnTo>
                <a:lnTo>
                  <a:pt x="46" y="41"/>
                </a:lnTo>
                <a:lnTo>
                  <a:pt x="46" y="38"/>
                </a:lnTo>
                <a:lnTo>
                  <a:pt x="38" y="38"/>
                </a:lnTo>
                <a:lnTo>
                  <a:pt x="38" y="27"/>
                </a:lnTo>
                <a:lnTo>
                  <a:pt x="33" y="27"/>
                </a:lnTo>
                <a:lnTo>
                  <a:pt x="33" y="24"/>
                </a:lnTo>
                <a:lnTo>
                  <a:pt x="25" y="24"/>
                </a:lnTo>
                <a:lnTo>
                  <a:pt x="25" y="19"/>
                </a:lnTo>
                <a:lnTo>
                  <a:pt x="22" y="19"/>
                </a:lnTo>
                <a:lnTo>
                  <a:pt x="22" y="16"/>
                </a:lnTo>
                <a:lnTo>
                  <a:pt x="14" y="16"/>
                </a:lnTo>
                <a:lnTo>
                  <a:pt x="14" y="13"/>
                </a:lnTo>
                <a:lnTo>
                  <a:pt x="9" y="13"/>
                </a:lnTo>
                <a:lnTo>
                  <a:pt x="9" y="9"/>
                </a:lnTo>
                <a:lnTo>
                  <a:pt x="7" y="9"/>
                </a:lnTo>
                <a:lnTo>
                  <a:pt x="7" y="5"/>
                </a:lnTo>
                <a:lnTo>
                  <a:pt x="1" y="5"/>
                </a:lnTo>
                <a:lnTo>
                  <a:pt x="1" y="0"/>
                </a:lnTo>
                <a:lnTo>
                  <a:pt x="0" y="0"/>
                </a:lnTo>
              </a:path>
            </a:pathLst>
          </a:cu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nvGrpSpPr>
          <p:cNvPr id="30" name="Group 29"/>
          <p:cNvGrpSpPr/>
          <p:nvPr/>
        </p:nvGrpSpPr>
        <p:grpSpPr>
          <a:xfrm>
            <a:off x="4448945" y="1816196"/>
            <a:ext cx="4716853" cy="3950660"/>
            <a:chOff x="4573833" y="1825079"/>
            <a:chExt cx="4913388" cy="3950660"/>
          </a:xfrm>
        </p:grpSpPr>
        <p:grpSp>
          <p:nvGrpSpPr>
            <p:cNvPr id="31" name="Group 30"/>
            <p:cNvGrpSpPr/>
            <p:nvPr/>
          </p:nvGrpSpPr>
          <p:grpSpPr>
            <a:xfrm>
              <a:off x="4573833" y="1825079"/>
              <a:ext cx="4913388" cy="3950660"/>
              <a:chOff x="56748" y="1825079"/>
              <a:chExt cx="4913388" cy="3950660"/>
            </a:xfrm>
          </p:grpSpPr>
          <p:sp>
            <p:nvSpPr>
              <p:cNvPr id="39" name="TextBox 62"/>
              <p:cNvSpPr txBox="1"/>
              <p:nvPr/>
            </p:nvSpPr>
            <p:spPr>
              <a:xfrm>
                <a:off x="1513210" y="1825079"/>
                <a:ext cx="1713543"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t>DFS by histology</a:t>
                </a:r>
              </a:p>
              <a:p>
                <a:pPr algn="ctr"/>
                <a:r>
                  <a:rPr lang="en-US" sz="1400" i="1" dirty="0" smtClean="0"/>
                  <a:t>After 2</a:t>
                </a:r>
                <a:r>
                  <a:rPr lang="en-US" sz="1400" i="1" baseline="30000" dirty="0" smtClean="0"/>
                  <a:t>nd</a:t>
                </a:r>
                <a:r>
                  <a:rPr lang="en-US" sz="1400" i="1" dirty="0" smtClean="0"/>
                  <a:t> surgery</a:t>
                </a:r>
                <a:endParaRPr lang="en-US" sz="1400" i="1" dirty="0"/>
              </a:p>
            </p:txBody>
          </p:sp>
          <p:grpSp>
            <p:nvGrpSpPr>
              <p:cNvPr id="40" name="Group 39"/>
              <p:cNvGrpSpPr/>
              <p:nvPr/>
            </p:nvGrpSpPr>
            <p:grpSpPr>
              <a:xfrm>
                <a:off x="56748" y="2393340"/>
                <a:ext cx="4227167" cy="3382399"/>
                <a:chOff x="2026666" y="2287574"/>
                <a:chExt cx="4703213" cy="2604924"/>
              </a:xfrm>
            </p:grpSpPr>
            <p:grpSp>
              <p:nvGrpSpPr>
                <p:cNvPr id="55" name="Group 54"/>
                <p:cNvGrpSpPr/>
                <p:nvPr/>
              </p:nvGrpSpPr>
              <p:grpSpPr>
                <a:xfrm>
                  <a:off x="2614623" y="2396465"/>
                  <a:ext cx="3906738" cy="2171700"/>
                  <a:chOff x="836615" y="2448719"/>
                  <a:chExt cx="3906738" cy="2171700"/>
                </a:xfrm>
              </p:grpSpPr>
              <p:sp>
                <p:nvSpPr>
                  <p:cNvPr id="71" name="Freeform 70"/>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srgbClr val="000000"/>
                      </a:solidFill>
                    </a:endParaRPr>
                  </a:p>
                </p:txBody>
              </p:sp>
              <p:sp>
                <p:nvSpPr>
                  <p:cNvPr id="72"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srgbClr val="000000"/>
                      </a:solidFill>
                    </a:endParaRPr>
                  </a:p>
                </p:txBody>
              </p:sp>
              <p:sp>
                <p:nvSpPr>
                  <p:cNvPr id="73"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srgbClr val="000000"/>
                      </a:solidFill>
                    </a:endParaRPr>
                  </a:p>
                </p:txBody>
              </p:sp>
              <p:sp>
                <p:nvSpPr>
                  <p:cNvPr id="74" name="Line 8"/>
                  <p:cNvSpPr>
                    <a:spLocks noChangeShapeType="1"/>
                  </p:cNvSpPr>
                  <p:nvPr/>
                </p:nvSpPr>
                <p:spPr bwMode="auto">
                  <a:xfrm>
                    <a:off x="836615" y="322872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srgbClr val="000000"/>
                      </a:solidFill>
                    </a:endParaRPr>
                  </a:p>
                </p:txBody>
              </p:sp>
              <p:sp>
                <p:nvSpPr>
                  <p:cNvPr id="75" name="Line 9"/>
                  <p:cNvSpPr>
                    <a:spLocks noChangeShapeType="1"/>
                  </p:cNvSpPr>
                  <p:nvPr/>
                </p:nvSpPr>
                <p:spPr bwMode="auto">
                  <a:xfrm>
                    <a:off x="836615" y="362736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srgbClr val="000000"/>
                      </a:solidFill>
                    </a:endParaRPr>
                  </a:p>
                </p:txBody>
              </p:sp>
              <p:sp>
                <p:nvSpPr>
                  <p:cNvPr id="76" name="Line 10"/>
                  <p:cNvSpPr>
                    <a:spLocks noChangeShapeType="1"/>
                  </p:cNvSpPr>
                  <p:nvPr/>
                </p:nvSpPr>
                <p:spPr bwMode="auto">
                  <a:xfrm>
                    <a:off x="836615" y="401736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srgbClr val="000000"/>
                      </a:solidFill>
                    </a:endParaRPr>
                  </a:p>
                </p:txBody>
              </p:sp>
              <p:sp>
                <p:nvSpPr>
                  <p:cNvPr id="77"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srgbClr val="000000"/>
                      </a:solidFill>
                    </a:endParaRPr>
                  </a:p>
                </p:txBody>
              </p:sp>
              <p:sp>
                <p:nvSpPr>
                  <p:cNvPr id="78" name="Line 12"/>
                  <p:cNvSpPr>
                    <a:spLocks noChangeShapeType="1"/>
                  </p:cNvSpPr>
                  <p:nvPr/>
                </p:nvSpPr>
                <p:spPr bwMode="auto">
                  <a:xfrm>
                    <a:off x="331787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srgbClr val="000000"/>
                      </a:solidFill>
                    </a:endParaRPr>
                  </a:p>
                </p:txBody>
              </p:sp>
              <p:sp>
                <p:nvSpPr>
                  <p:cNvPr id="79" name="Line 13"/>
                  <p:cNvSpPr>
                    <a:spLocks noChangeShapeType="1"/>
                  </p:cNvSpPr>
                  <p:nvPr/>
                </p:nvSpPr>
                <p:spPr bwMode="auto">
                  <a:xfrm>
                    <a:off x="2590370"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srgbClr val="000000"/>
                      </a:solidFill>
                    </a:endParaRPr>
                  </a:p>
                </p:txBody>
              </p:sp>
              <p:sp>
                <p:nvSpPr>
                  <p:cNvPr id="80" name="Line 14"/>
                  <p:cNvSpPr>
                    <a:spLocks noChangeShapeType="1"/>
                  </p:cNvSpPr>
                  <p:nvPr/>
                </p:nvSpPr>
                <p:spPr bwMode="auto">
                  <a:xfrm>
                    <a:off x="403167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srgbClr val="000000"/>
                      </a:solidFill>
                    </a:endParaRPr>
                  </a:p>
                </p:txBody>
              </p:sp>
              <p:sp>
                <p:nvSpPr>
                  <p:cNvPr id="81"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srgbClr val="000000"/>
                      </a:solidFill>
                    </a:endParaRPr>
                  </a:p>
                </p:txBody>
              </p:sp>
              <p:sp>
                <p:nvSpPr>
                  <p:cNvPr id="82" name="Line 19"/>
                  <p:cNvSpPr>
                    <a:spLocks noChangeShapeType="1"/>
                  </p:cNvSpPr>
                  <p:nvPr/>
                </p:nvSpPr>
                <p:spPr bwMode="auto">
                  <a:xfrm>
                    <a:off x="188436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srgbClr val="000000"/>
                      </a:solidFill>
                    </a:endParaRPr>
                  </a:p>
                </p:txBody>
              </p:sp>
              <p:sp>
                <p:nvSpPr>
                  <p:cNvPr id="83" name="Line 21"/>
                  <p:cNvSpPr>
                    <a:spLocks noChangeShapeType="1"/>
                  </p:cNvSpPr>
                  <p:nvPr/>
                </p:nvSpPr>
                <p:spPr bwMode="auto">
                  <a:xfrm>
                    <a:off x="116119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srgbClr val="000000"/>
                      </a:solidFill>
                      <a:latin typeface="Arial" panose="020B0604020202020204" pitchFamily="34" charset="0"/>
                      <a:cs typeface="Arial" panose="020B0604020202020204" pitchFamily="34" charset="0"/>
                    </a:endParaRPr>
                  </a:p>
                </p:txBody>
              </p:sp>
            </p:grpSp>
            <p:sp>
              <p:nvSpPr>
                <p:cNvPr id="56" name="TextBox 86"/>
                <p:cNvSpPr txBox="1"/>
                <p:nvPr/>
              </p:nvSpPr>
              <p:spPr>
                <a:xfrm rot="16200000">
                  <a:off x="1554977" y="3216736"/>
                  <a:ext cx="1264414" cy="32103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200" dirty="0" smtClean="0">
                      <a:solidFill>
                        <a:srgbClr val="000000"/>
                      </a:solidFill>
                      <a:latin typeface="Arial" panose="020B0604020202020204" pitchFamily="34" charset="0"/>
                      <a:cs typeface="Arial" panose="020B0604020202020204" pitchFamily="34" charset="0"/>
                    </a:rPr>
                    <a:t>DFS from 2</a:t>
                  </a:r>
                  <a:r>
                    <a:rPr lang="en-US" sz="1200" baseline="30000" dirty="0" smtClean="0">
                      <a:solidFill>
                        <a:srgbClr val="000000"/>
                      </a:solidFill>
                      <a:latin typeface="Arial" panose="020B0604020202020204" pitchFamily="34" charset="0"/>
                      <a:cs typeface="Arial" panose="020B0604020202020204" pitchFamily="34" charset="0"/>
                    </a:rPr>
                    <a:t>nd</a:t>
                  </a:r>
                  <a:r>
                    <a:rPr lang="en-US" sz="1200" dirty="0" smtClean="0">
                      <a:solidFill>
                        <a:srgbClr val="000000"/>
                      </a:solidFill>
                      <a:latin typeface="Arial" panose="020B0604020202020204" pitchFamily="34" charset="0"/>
                      <a:cs typeface="Arial" panose="020B0604020202020204" pitchFamily="34" charset="0"/>
                    </a:rPr>
                    <a:t> surgery</a:t>
                  </a:r>
                  <a:endParaRPr lang="en-US" sz="1200" dirty="0">
                    <a:solidFill>
                      <a:srgbClr val="000000"/>
                    </a:solidFill>
                    <a:latin typeface="Arial" panose="020B0604020202020204" pitchFamily="34" charset="0"/>
                    <a:cs typeface="Arial" panose="020B0604020202020204" pitchFamily="34" charset="0"/>
                  </a:endParaRPr>
                </a:p>
              </p:txBody>
            </p:sp>
            <p:sp>
              <p:nvSpPr>
                <p:cNvPr id="57" name="TextBox 87"/>
                <p:cNvSpPr txBox="1"/>
                <p:nvPr/>
              </p:nvSpPr>
              <p:spPr>
                <a:xfrm>
                  <a:off x="4119483" y="4679170"/>
                  <a:ext cx="1286814" cy="21332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200" dirty="0" smtClean="0">
                      <a:solidFill>
                        <a:srgbClr val="000000"/>
                      </a:solidFill>
                      <a:latin typeface="Arial" panose="020B0604020202020204" pitchFamily="34" charset="0"/>
                      <a:cs typeface="Arial" panose="020B0604020202020204" pitchFamily="34" charset="0"/>
                    </a:rPr>
                    <a:t>Time, months</a:t>
                  </a:r>
                  <a:endParaRPr lang="en-US" sz="1200" dirty="0">
                    <a:solidFill>
                      <a:srgbClr val="000000"/>
                    </a:solidFill>
                    <a:latin typeface="Arial" panose="020B0604020202020204" pitchFamily="34" charset="0"/>
                    <a:cs typeface="Arial" panose="020B0604020202020204" pitchFamily="34" charset="0"/>
                  </a:endParaRPr>
                </a:p>
              </p:txBody>
            </p:sp>
            <p:sp>
              <p:nvSpPr>
                <p:cNvPr id="58" name="TextBox 88"/>
                <p:cNvSpPr txBox="1"/>
                <p:nvPr/>
              </p:nvSpPr>
              <p:spPr>
                <a:xfrm>
                  <a:off x="2226915" y="2287574"/>
                  <a:ext cx="461117" cy="213328"/>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solidFill>
                        <a:srgbClr val="000000"/>
                      </a:solidFill>
                      <a:latin typeface="Arial" panose="020B0604020202020204" pitchFamily="34" charset="0"/>
                      <a:cs typeface="Arial" panose="020B0604020202020204" pitchFamily="34" charset="0"/>
                    </a:rPr>
                    <a:t>1.0</a:t>
                  </a:r>
                  <a:endParaRPr lang="en-US" sz="1200" dirty="0">
                    <a:solidFill>
                      <a:srgbClr val="000000"/>
                    </a:solidFill>
                    <a:latin typeface="Arial" panose="020B0604020202020204" pitchFamily="34" charset="0"/>
                    <a:cs typeface="Arial" panose="020B0604020202020204" pitchFamily="34" charset="0"/>
                  </a:endParaRPr>
                </a:p>
              </p:txBody>
            </p:sp>
            <p:sp>
              <p:nvSpPr>
                <p:cNvPr id="59" name="TextBox 89"/>
                <p:cNvSpPr txBox="1"/>
                <p:nvPr/>
              </p:nvSpPr>
              <p:spPr>
                <a:xfrm>
                  <a:off x="2226917" y="2683450"/>
                  <a:ext cx="461117" cy="213328"/>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solidFill>
                        <a:srgbClr val="000000"/>
                      </a:solidFill>
                      <a:latin typeface="Arial" panose="020B0604020202020204" pitchFamily="34" charset="0"/>
                      <a:cs typeface="Arial" panose="020B0604020202020204" pitchFamily="34" charset="0"/>
                    </a:rPr>
                    <a:t>0.8</a:t>
                  </a:r>
                  <a:endParaRPr lang="en-US" sz="1200" dirty="0">
                    <a:solidFill>
                      <a:srgbClr val="000000"/>
                    </a:solidFill>
                    <a:latin typeface="Arial" panose="020B0604020202020204" pitchFamily="34" charset="0"/>
                    <a:cs typeface="Arial" panose="020B0604020202020204" pitchFamily="34" charset="0"/>
                  </a:endParaRPr>
                </a:p>
              </p:txBody>
            </p:sp>
            <p:sp>
              <p:nvSpPr>
                <p:cNvPr id="60" name="TextBox 90"/>
                <p:cNvSpPr txBox="1"/>
                <p:nvPr/>
              </p:nvSpPr>
              <p:spPr>
                <a:xfrm>
                  <a:off x="2226917" y="3068947"/>
                  <a:ext cx="461117" cy="213328"/>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solidFill>
                        <a:srgbClr val="000000"/>
                      </a:solidFill>
                      <a:latin typeface="Arial" panose="020B0604020202020204" pitchFamily="34" charset="0"/>
                      <a:cs typeface="Arial" panose="020B0604020202020204" pitchFamily="34" charset="0"/>
                    </a:rPr>
                    <a:t>0.6</a:t>
                  </a:r>
                  <a:endParaRPr lang="en-US" sz="1200" dirty="0">
                    <a:solidFill>
                      <a:srgbClr val="000000"/>
                    </a:solidFill>
                    <a:latin typeface="Arial" panose="020B0604020202020204" pitchFamily="34" charset="0"/>
                    <a:cs typeface="Arial" panose="020B0604020202020204" pitchFamily="34" charset="0"/>
                  </a:endParaRPr>
                </a:p>
              </p:txBody>
            </p:sp>
            <p:sp>
              <p:nvSpPr>
                <p:cNvPr id="61" name="TextBox 91"/>
                <p:cNvSpPr txBox="1"/>
                <p:nvPr/>
              </p:nvSpPr>
              <p:spPr>
                <a:xfrm>
                  <a:off x="2226917" y="3467405"/>
                  <a:ext cx="461117" cy="213328"/>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solidFill>
                        <a:srgbClr val="000000"/>
                      </a:solidFill>
                      <a:latin typeface="Arial" panose="020B0604020202020204" pitchFamily="34" charset="0"/>
                      <a:cs typeface="Arial" panose="020B0604020202020204" pitchFamily="34" charset="0"/>
                    </a:rPr>
                    <a:t>0.4</a:t>
                  </a:r>
                  <a:endParaRPr lang="en-US" sz="1200" dirty="0">
                    <a:solidFill>
                      <a:srgbClr val="000000"/>
                    </a:solidFill>
                    <a:latin typeface="Arial" panose="020B0604020202020204" pitchFamily="34" charset="0"/>
                    <a:cs typeface="Arial" panose="020B0604020202020204" pitchFamily="34" charset="0"/>
                  </a:endParaRPr>
                </a:p>
              </p:txBody>
            </p:sp>
            <p:sp>
              <p:nvSpPr>
                <p:cNvPr id="62" name="TextBox 92"/>
                <p:cNvSpPr txBox="1"/>
                <p:nvPr/>
              </p:nvSpPr>
              <p:spPr>
                <a:xfrm>
                  <a:off x="2226917" y="3857222"/>
                  <a:ext cx="461117" cy="213328"/>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solidFill>
                        <a:srgbClr val="000000"/>
                      </a:solidFill>
                      <a:latin typeface="Arial" panose="020B0604020202020204" pitchFamily="34" charset="0"/>
                      <a:cs typeface="Arial" panose="020B0604020202020204" pitchFamily="34" charset="0"/>
                    </a:rPr>
                    <a:t>0.2</a:t>
                  </a:r>
                  <a:endParaRPr lang="en-US" sz="1200" dirty="0">
                    <a:solidFill>
                      <a:srgbClr val="000000"/>
                    </a:solidFill>
                    <a:latin typeface="Arial" panose="020B0604020202020204" pitchFamily="34" charset="0"/>
                    <a:cs typeface="Arial" panose="020B0604020202020204" pitchFamily="34" charset="0"/>
                  </a:endParaRPr>
                </a:p>
              </p:txBody>
            </p:sp>
            <p:sp>
              <p:nvSpPr>
                <p:cNvPr id="63" name="TextBox 93"/>
                <p:cNvSpPr txBox="1"/>
                <p:nvPr/>
              </p:nvSpPr>
              <p:spPr>
                <a:xfrm>
                  <a:off x="2226922" y="4251359"/>
                  <a:ext cx="461117" cy="213328"/>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solidFill>
                        <a:srgbClr val="000000"/>
                      </a:solidFill>
                      <a:latin typeface="Arial" panose="020B0604020202020204" pitchFamily="34" charset="0"/>
                      <a:cs typeface="Arial" panose="020B0604020202020204" pitchFamily="34" charset="0"/>
                    </a:rPr>
                    <a:t>0.0</a:t>
                  </a:r>
                  <a:endParaRPr lang="en-US" sz="1200" dirty="0">
                    <a:solidFill>
                      <a:srgbClr val="000000"/>
                    </a:solidFill>
                    <a:latin typeface="Arial" panose="020B0604020202020204" pitchFamily="34" charset="0"/>
                    <a:cs typeface="Arial" panose="020B0604020202020204" pitchFamily="34" charset="0"/>
                  </a:endParaRPr>
                </a:p>
              </p:txBody>
            </p:sp>
            <p:sp>
              <p:nvSpPr>
                <p:cNvPr id="64" name="TextBox 94"/>
                <p:cNvSpPr txBox="1"/>
                <p:nvPr/>
              </p:nvSpPr>
              <p:spPr>
                <a:xfrm>
                  <a:off x="2787810" y="4522748"/>
                  <a:ext cx="312490" cy="213328"/>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rgbClr val="000000"/>
                      </a:solidFill>
                      <a:latin typeface="Arial" panose="020B0604020202020204" pitchFamily="34" charset="0"/>
                      <a:cs typeface="Arial" panose="020B0604020202020204" pitchFamily="34" charset="0"/>
                    </a:rPr>
                    <a:t>0</a:t>
                  </a:r>
                  <a:endParaRPr lang="en-US" sz="1200" dirty="0">
                    <a:solidFill>
                      <a:srgbClr val="000000"/>
                    </a:solidFill>
                    <a:latin typeface="Arial" panose="020B0604020202020204" pitchFamily="34" charset="0"/>
                    <a:cs typeface="Arial" panose="020B0604020202020204" pitchFamily="34" charset="0"/>
                  </a:endParaRPr>
                </a:p>
              </p:txBody>
            </p:sp>
            <p:sp>
              <p:nvSpPr>
                <p:cNvPr id="65" name="TextBox 95"/>
                <p:cNvSpPr txBox="1"/>
                <p:nvPr/>
              </p:nvSpPr>
              <p:spPr>
                <a:xfrm>
                  <a:off x="3458732" y="4522748"/>
                  <a:ext cx="410955" cy="213328"/>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rgbClr val="000000"/>
                      </a:solidFill>
                      <a:latin typeface="Arial" panose="020B0604020202020204" pitchFamily="34" charset="0"/>
                      <a:cs typeface="Arial" panose="020B0604020202020204" pitchFamily="34" charset="0"/>
                    </a:rPr>
                    <a:t>12</a:t>
                  </a:r>
                  <a:endParaRPr lang="en-US" sz="1200" dirty="0">
                    <a:solidFill>
                      <a:srgbClr val="000000"/>
                    </a:solidFill>
                    <a:latin typeface="Arial" panose="020B0604020202020204" pitchFamily="34" charset="0"/>
                    <a:cs typeface="Arial" panose="020B0604020202020204" pitchFamily="34" charset="0"/>
                  </a:endParaRPr>
                </a:p>
              </p:txBody>
            </p:sp>
            <p:sp>
              <p:nvSpPr>
                <p:cNvPr id="66" name="TextBox 96"/>
                <p:cNvSpPr txBox="1"/>
                <p:nvPr/>
              </p:nvSpPr>
              <p:spPr>
                <a:xfrm>
                  <a:off x="4038735" y="4522748"/>
                  <a:ext cx="214099" cy="213328"/>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00" dirty="0">
                    <a:solidFill>
                      <a:srgbClr val="000000"/>
                    </a:solidFill>
                    <a:latin typeface="Arial" panose="020B0604020202020204" pitchFamily="34" charset="0"/>
                    <a:cs typeface="Arial" panose="020B0604020202020204" pitchFamily="34" charset="0"/>
                  </a:endParaRPr>
                </a:p>
              </p:txBody>
            </p:sp>
            <p:sp>
              <p:nvSpPr>
                <p:cNvPr id="67" name="TextBox 97"/>
                <p:cNvSpPr txBox="1"/>
                <p:nvPr/>
              </p:nvSpPr>
              <p:spPr>
                <a:xfrm>
                  <a:off x="4159170" y="4522748"/>
                  <a:ext cx="410955" cy="213328"/>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rgbClr val="000000"/>
                      </a:solidFill>
                      <a:latin typeface="Arial" panose="020B0604020202020204" pitchFamily="34" charset="0"/>
                      <a:cs typeface="Arial" panose="020B0604020202020204" pitchFamily="34" charset="0"/>
                    </a:rPr>
                    <a:t>24</a:t>
                  </a:r>
                  <a:endParaRPr lang="en-US" sz="1200" dirty="0">
                    <a:solidFill>
                      <a:srgbClr val="000000"/>
                    </a:solidFill>
                    <a:latin typeface="Arial" panose="020B0604020202020204" pitchFamily="34" charset="0"/>
                    <a:cs typeface="Arial" panose="020B0604020202020204" pitchFamily="34" charset="0"/>
                  </a:endParaRPr>
                </a:p>
              </p:txBody>
            </p:sp>
            <p:sp>
              <p:nvSpPr>
                <p:cNvPr id="68" name="TextBox 98"/>
                <p:cNvSpPr txBox="1"/>
                <p:nvPr/>
              </p:nvSpPr>
              <p:spPr>
                <a:xfrm>
                  <a:off x="4896144" y="4522748"/>
                  <a:ext cx="410955" cy="213328"/>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rgbClr val="000000"/>
                      </a:solidFill>
                      <a:latin typeface="Arial" panose="020B0604020202020204" pitchFamily="34" charset="0"/>
                      <a:cs typeface="Arial" panose="020B0604020202020204" pitchFamily="34" charset="0"/>
                    </a:rPr>
                    <a:t>36</a:t>
                  </a:r>
                  <a:endParaRPr lang="en-US" sz="1200" dirty="0">
                    <a:solidFill>
                      <a:srgbClr val="000000"/>
                    </a:solidFill>
                    <a:latin typeface="Arial" panose="020B0604020202020204" pitchFamily="34" charset="0"/>
                    <a:cs typeface="Arial" panose="020B0604020202020204" pitchFamily="34" charset="0"/>
                  </a:endParaRPr>
                </a:p>
              </p:txBody>
            </p:sp>
            <p:sp>
              <p:nvSpPr>
                <p:cNvPr id="69" name="TextBox 99"/>
                <p:cNvSpPr txBox="1"/>
                <p:nvPr/>
              </p:nvSpPr>
              <p:spPr>
                <a:xfrm>
                  <a:off x="5602781" y="4522748"/>
                  <a:ext cx="410955" cy="213328"/>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rgbClr val="000000"/>
                      </a:solidFill>
                      <a:latin typeface="Arial" panose="020B0604020202020204" pitchFamily="34" charset="0"/>
                      <a:cs typeface="Arial" panose="020B0604020202020204" pitchFamily="34" charset="0"/>
                    </a:rPr>
                    <a:t>48</a:t>
                  </a:r>
                  <a:endParaRPr lang="en-US" sz="1200" dirty="0">
                    <a:solidFill>
                      <a:srgbClr val="000000"/>
                    </a:solidFill>
                    <a:latin typeface="Arial" panose="020B0604020202020204" pitchFamily="34" charset="0"/>
                    <a:cs typeface="Arial" panose="020B0604020202020204" pitchFamily="34" charset="0"/>
                  </a:endParaRPr>
                </a:p>
              </p:txBody>
            </p:sp>
            <p:sp>
              <p:nvSpPr>
                <p:cNvPr id="70" name="TextBox 100"/>
                <p:cNvSpPr txBox="1"/>
                <p:nvPr/>
              </p:nvSpPr>
              <p:spPr>
                <a:xfrm>
                  <a:off x="6318925" y="4522748"/>
                  <a:ext cx="410954" cy="213328"/>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rgbClr val="000000"/>
                      </a:solidFill>
                      <a:latin typeface="Arial" panose="020B0604020202020204" pitchFamily="34" charset="0"/>
                      <a:cs typeface="Arial" panose="020B0604020202020204" pitchFamily="34" charset="0"/>
                    </a:rPr>
                    <a:t>60</a:t>
                  </a:r>
                  <a:endParaRPr lang="en-US" sz="1200" dirty="0">
                    <a:solidFill>
                      <a:srgbClr val="000000"/>
                    </a:solidFill>
                    <a:latin typeface="Arial" panose="020B0604020202020204" pitchFamily="34" charset="0"/>
                    <a:cs typeface="Arial" panose="020B0604020202020204" pitchFamily="34" charset="0"/>
                  </a:endParaRPr>
                </a:p>
              </p:txBody>
            </p:sp>
          </p:grpSp>
          <p:cxnSp>
            <p:nvCxnSpPr>
              <p:cNvPr id="41" name="Straight Connector 40"/>
              <p:cNvCxnSpPr/>
              <p:nvPr/>
            </p:nvCxnSpPr>
            <p:spPr>
              <a:xfrm>
                <a:off x="3402543" y="2951072"/>
                <a:ext cx="175846" cy="0"/>
              </a:xfrm>
              <a:prstGeom prst="line">
                <a:avLst/>
              </a:prstGeom>
              <a:noFill/>
              <a:ln w="19050">
                <a:solidFill>
                  <a:srgbClr val="2E2C2C"/>
                </a:solidFill>
                <a:prstDash val="solid"/>
                <a:round/>
                <a:headEnd/>
                <a:tailEnd/>
              </a:ln>
              <a:extLst>
                <a:ext uri="{909E8E84-426E-40DD-AFC4-6F175D3DCCD1}">
                  <a14:hiddenFill xmlns:a14="http://schemas.microsoft.com/office/drawing/2010/main">
                    <a:solidFill>
                      <a:srgbClr val="FFFFFF"/>
                    </a:solidFill>
                  </a14:hiddenFill>
                </a:ext>
              </a:extLst>
            </p:spPr>
          </p:cxnSp>
          <p:sp>
            <p:nvSpPr>
              <p:cNvPr id="42" name="TextBox 66"/>
              <p:cNvSpPr txBox="1"/>
              <p:nvPr/>
            </p:nvSpPr>
            <p:spPr>
              <a:xfrm>
                <a:off x="4119877" y="4018840"/>
                <a:ext cx="666582"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WDLPS</a:t>
                </a:r>
                <a:endParaRPr lang="en-US" sz="1000" dirty="0"/>
              </a:p>
            </p:txBody>
          </p:sp>
          <p:cxnSp>
            <p:nvCxnSpPr>
              <p:cNvPr id="43" name="Straight Connector 42"/>
              <p:cNvCxnSpPr/>
              <p:nvPr/>
            </p:nvCxnSpPr>
            <p:spPr>
              <a:xfrm>
                <a:off x="3402543" y="3550053"/>
                <a:ext cx="175846" cy="0"/>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cxnSp>
          <p:sp>
            <p:nvSpPr>
              <p:cNvPr id="44" name="TextBox 69"/>
              <p:cNvSpPr txBox="1"/>
              <p:nvPr/>
            </p:nvSpPr>
            <p:spPr>
              <a:xfrm>
                <a:off x="4119877" y="4843195"/>
                <a:ext cx="444500"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SFT</a:t>
                </a:r>
                <a:endParaRPr lang="en-US" sz="1000" dirty="0"/>
              </a:p>
            </p:txBody>
          </p:sp>
          <p:sp>
            <p:nvSpPr>
              <p:cNvPr id="45" name="TextBox 70"/>
              <p:cNvSpPr txBox="1"/>
              <p:nvPr/>
            </p:nvSpPr>
            <p:spPr>
              <a:xfrm>
                <a:off x="3601834" y="2510643"/>
                <a:ext cx="1005551" cy="116955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err="1" smtClean="0"/>
                  <a:t>Lipo</a:t>
                </a:r>
                <a:r>
                  <a:rPr lang="en-US" sz="1000" dirty="0" smtClean="0"/>
                  <a:t> DD G1-2</a:t>
                </a:r>
              </a:p>
              <a:p>
                <a:r>
                  <a:rPr lang="en-US" sz="1000" dirty="0" err="1" smtClean="0"/>
                  <a:t>Lipo</a:t>
                </a:r>
                <a:r>
                  <a:rPr lang="en-US" sz="1000" dirty="0" smtClean="0"/>
                  <a:t> DD G3</a:t>
                </a:r>
              </a:p>
              <a:p>
                <a:r>
                  <a:rPr lang="en-US" sz="1000" dirty="0" err="1" smtClean="0"/>
                  <a:t>Lipo</a:t>
                </a:r>
                <a:r>
                  <a:rPr lang="en-US" sz="1000" dirty="0" smtClean="0"/>
                  <a:t> WD</a:t>
                </a:r>
              </a:p>
              <a:p>
                <a:r>
                  <a:rPr lang="en-US" sz="1000" dirty="0" smtClean="0"/>
                  <a:t>LMS</a:t>
                </a:r>
              </a:p>
              <a:p>
                <a:r>
                  <a:rPr lang="en-US" sz="1000" dirty="0" smtClean="0"/>
                  <a:t>MPNST</a:t>
                </a:r>
              </a:p>
              <a:p>
                <a:r>
                  <a:rPr lang="en-US" sz="1000" dirty="0" smtClean="0"/>
                  <a:t>Other</a:t>
                </a:r>
              </a:p>
              <a:p>
                <a:r>
                  <a:rPr lang="en-US" sz="1000" dirty="0" smtClean="0"/>
                  <a:t>SFT</a:t>
                </a:r>
                <a:endParaRPr lang="en-US" sz="1000" dirty="0"/>
              </a:p>
            </p:txBody>
          </p:sp>
          <p:sp>
            <p:nvSpPr>
              <p:cNvPr id="46" name="TextBox 71"/>
              <p:cNvSpPr txBox="1"/>
              <p:nvPr/>
            </p:nvSpPr>
            <p:spPr>
              <a:xfrm>
                <a:off x="4119877" y="4258552"/>
                <a:ext cx="850259"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G2 DDLPS</a:t>
                </a:r>
                <a:endParaRPr lang="en-US" sz="1000" dirty="0"/>
              </a:p>
            </p:txBody>
          </p:sp>
          <p:cxnSp>
            <p:nvCxnSpPr>
              <p:cNvPr id="47" name="Straight Connector 46"/>
              <p:cNvCxnSpPr/>
              <p:nvPr/>
            </p:nvCxnSpPr>
            <p:spPr>
              <a:xfrm>
                <a:off x="3402543" y="2649066"/>
                <a:ext cx="175846" cy="0"/>
              </a:xfrm>
              <a:prstGeom prst="line">
                <a:avLst/>
              </a:pr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48" name="Straight Connector 47"/>
              <p:cNvCxnSpPr/>
              <p:nvPr/>
            </p:nvCxnSpPr>
            <p:spPr>
              <a:xfrm>
                <a:off x="3402543" y="3095196"/>
                <a:ext cx="175846" cy="0"/>
              </a:xfrm>
              <a:prstGeom prst="line">
                <a:avLst/>
              </a:prstGeom>
              <a:noFill/>
              <a:ln w="19050">
                <a:solidFill>
                  <a:srgbClr val="969696"/>
                </a:solidFill>
                <a:prstDash val="solid"/>
                <a:round/>
                <a:headEnd/>
                <a:tailEnd/>
              </a:ln>
              <a:extLst>
                <a:ext uri="{909E8E84-426E-40DD-AFC4-6F175D3DCCD1}">
                  <a14:hiddenFill xmlns:a14="http://schemas.microsoft.com/office/drawing/2010/main">
                    <a:solidFill>
                      <a:srgbClr val="FFFFFF"/>
                    </a:solidFill>
                  </a14:hiddenFill>
                </a:ext>
              </a:extLst>
            </p:spPr>
          </p:cxnSp>
          <p:sp>
            <p:nvSpPr>
              <p:cNvPr id="49" name="TextBox 76"/>
              <p:cNvSpPr txBox="1"/>
              <p:nvPr/>
            </p:nvSpPr>
            <p:spPr>
              <a:xfrm>
                <a:off x="4119877" y="4604122"/>
                <a:ext cx="466206"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LMS</a:t>
                </a:r>
                <a:endParaRPr lang="en-US" sz="1000" dirty="0"/>
              </a:p>
            </p:txBody>
          </p:sp>
          <p:cxnSp>
            <p:nvCxnSpPr>
              <p:cNvPr id="50" name="Straight Connector 49"/>
              <p:cNvCxnSpPr/>
              <p:nvPr/>
            </p:nvCxnSpPr>
            <p:spPr>
              <a:xfrm>
                <a:off x="3402543" y="3400683"/>
                <a:ext cx="175846" cy="0"/>
              </a:xfrm>
              <a:prstGeom prst="line">
                <a:avLst/>
              </a:prstGeom>
              <a:noFill/>
              <a:ln w="19050">
                <a:solidFill>
                  <a:srgbClr val="62C4EE"/>
                </a:solidFill>
                <a:prstDash val="solid"/>
                <a:round/>
                <a:headEnd/>
                <a:tailEnd/>
              </a:ln>
              <a:extLst>
                <a:ext uri="{909E8E84-426E-40DD-AFC4-6F175D3DCCD1}">
                  <a14:hiddenFill xmlns:a14="http://schemas.microsoft.com/office/drawing/2010/main">
                    <a:solidFill>
                      <a:srgbClr val="FFFFFF"/>
                    </a:solidFill>
                  </a14:hiddenFill>
                </a:ext>
              </a:extLst>
            </p:spPr>
          </p:cxnSp>
          <p:sp>
            <p:nvSpPr>
              <p:cNvPr id="51" name="TextBox 79"/>
              <p:cNvSpPr txBox="1"/>
              <p:nvPr/>
            </p:nvSpPr>
            <p:spPr>
              <a:xfrm>
                <a:off x="4119877" y="4390353"/>
                <a:ext cx="659903"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MPNST</a:t>
                </a:r>
                <a:endParaRPr lang="en-US" sz="1000" dirty="0"/>
              </a:p>
            </p:txBody>
          </p:sp>
          <p:sp>
            <p:nvSpPr>
              <p:cNvPr id="52" name="TextBox 80"/>
              <p:cNvSpPr txBox="1"/>
              <p:nvPr/>
            </p:nvSpPr>
            <p:spPr>
              <a:xfrm>
                <a:off x="4119877" y="4727309"/>
                <a:ext cx="850259"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G3 DDLPS</a:t>
                </a:r>
                <a:endParaRPr lang="en-US" sz="1000" dirty="0"/>
              </a:p>
            </p:txBody>
          </p:sp>
          <p:cxnSp>
            <p:nvCxnSpPr>
              <p:cNvPr id="53" name="Straight Connector 52"/>
              <p:cNvCxnSpPr/>
              <p:nvPr/>
            </p:nvCxnSpPr>
            <p:spPr>
              <a:xfrm>
                <a:off x="3402543" y="3240181"/>
                <a:ext cx="175846" cy="0"/>
              </a:xfrm>
              <a:prstGeom prst="line">
                <a:avLst/>
              </a:prstGeom>
              <a:noFill/>
              <a:ln w="19050">
                <a:solidFill>
                  <a:srgbClr val="006DB0"/>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54" name="Straight Connector 53"/>
              <p:cNvCxnSpPr/>
              <p:nvPr/>
            </p:nvCxnSpPr>
            <p:spPr>
              <a:xfrm>
                <a:off x="3402543" y="2795918"/>
                <a:ext cx="175846" cy="0"/>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cxnSp>
        </p:grpSp>
        <p:sp>
          <p:nvSpPr>
            <p:cNvPr id="32" name="Freeform 31"/>
            <p:cNvSpPr>
              <a:spLocks/>
            </p:cNvSpPr>
            <p:nvPr/>
          </p:nvSpPr>
          <p:spPr bwMode="auto">
            <a:xfrm>
              <a:off x="5420681" y="2531500"/>
              <a:ext cx="3130315" cy="1640151"/>
            </a:xfrm>
            <a:custGeom>
              <a:avLst/>
              <a:gdLst>
                <a:gd name="T0" fmla="*/ 245 w 249"/>
                <a:gd name="T1" fmla="*/ 117 h 117"/>
                <a:gd name="T2" fmla="*/ 240 w 249"/>
                <a:gd name="T3" fmla="*/ 114 h 117"/>
                <a:gd name="T4" fmla="*/ 236 w 249"/>
                <a:gd name="T5" fmla="*/ 109 h 117"/>
                <a:gd name="T6" fmla="*/ 227 w 249"/>
                <a:gd name="T7" fmla="*/ 105 h 117"/>
                <a:gd name="T8" fmla="*/ 207 w 249"/>
                <a:gd name="T9" fmla="*/ 104 h 117"/>
                <a:gd name="T10" fmla="*/ 196 w 249"/>
                <a:gd name="T11" fmla="*/ 101 h 117"/>
                <a:gd name="T12" fmla="*/ 178 w 249"/>
                <a:gd name="T13" fmla="*/ 100 h 117"/>
                <a:gd name="T14" fmla="*/ 171 w 249"/>
                <a:gd name="T15" fmla="*/ 97 h 117"/>
                <a:gd name="T16" fmla="*/ 167 w 249"/>
                <a:gd name="T17" fmla="*/ 95 h 117"/>
                <a:gd name="T18" fmla="*/ 164 w 249"/>
                <a:gd name="T19" fmla="*/ 93 h 117"/>
                <a:gd name="T20" fmla="*/ 159 w 249"/>
                <a:gd name="T21" fmla="*/ 91 h 117"/>
                <a:gd name="T22" fmla="*/ 151 w 249"/>
                <a:gd name="T23" fmla="*/ 89 h 117"/>
                <a:gd name="T24" fmla="*/ 146 w 249"/>
                <a:gd name="T25" fmla="*/ 86 h 117"/>
                <a:gd name="T26" fmla="*/ 142 w 249"/>
                <a:gd name="T27" fmla="*/ 85 h 117"/>
                <a:gd name="T28" fmla="*/ 139 w 249"/>
                <a:gd name="T29" fmla="*/ 83 h 117"/>
                <a:gd name="T30" fmla="*/ 134 w 249"/>
                <a:gd name="T31" fmla="*/ 82 h 117"/>
                <a:gd name="T32" fmla="*/ 130 w 249"/>
                <a:gd name="T33" fmla="*/ 80 h 117"/>
                <a:gd name="T34" fmla="*/ 126 w 249"/>
                <a:gd name="T35" fmla="*/ 77 h 117"/>
                <a:gd name="T36" fmla="*/ 122 w 249"/>
                <a:gd name="T37" fmla="*/ 76 h 117"/>
                <a:gd name="T38" fmla="*/ 113 w 249"/>
                <a:gd name="T39" fmla="*/ 71 h 117"/>
                <a:gd name="T40" fmla="*/ 109 w 249"/>
                <a:gd name="T41" fmla="*/ 69 h 117"/>
                <a:gd name="T42" fmla="*/ 105 w 249"/>
                <a:gd name="T43" fmla="*/ 67 h 117"/>
                <a:gd name="T44" fmla="*/ 101 w 249"/>
                <a:gd name="T45" fmla="*/ 63 h 117"/>
                <a:gd name="T46" fmla="*/ 96 w 249"/>
                <a:gd name="T47" fmla="*/ 61 h 117"/>
                <a:gd name="T48" fmla="*/ 93 w 249"/>
                <a:gd name="T49" fmla="*/ 60 h 117"/>
                <a:gd name="T50" fmla="*/ 88 w 249"/>
                <a:gd name="T51" fmla="*/ 58 h 117"/>
                <a:gd name="T52" fmla="*/ 84 w 249"/>
                <a:gd name="T53" fmla="*/ 52 h 117"/>
                <a:gd name="T54" fmla="*/ 79 w 249"/>
                <a:gd name="T55" fmla="*/ 50 h 117"/>
                <a:gd name="T56" fmla="*/ 75 w 249"/>
                <a:gd name="T57" fmla="*/ 48 h 117"/>
                <a:gd name="T58" fmla="*/ 67 w 249"/>
                <a:gd name="T59" fmla="*/ 46 h 117"/>
                <a:gd name="T60" fmla="*/ 63 w 249"/>
                <a:gd name="T61" fmla="*/ 42 h 117"/>
                <a:gd name="T62" fmla="*/ 60 w 249"/>
                <a:gd name="T63" fmla="*/ 39 h 117"/>
                <a:gd name="T64" fmla="*/ 55 w 249"/>
                <a:gd name="T65" fmla="*/ 35 h 117"/>
                <a:gd name="T66" fmla="*/ 51 w 249"/>
                <a:gd name="T67" fmla="*/ 34 h 117"/>
                <a:gd name="T68" fmla="*/ 45 w 249"/>
                <a:gd name="T69" fmla="*/ 29 h 117"/>
                <a:gd name="T70" fmla="*/ 41 w 249"/>
                <a:gd name="T71" fmla="*/ 24 h 117"/>
                <a:gd name="T72" fmla="*/ 38 w 249"/>
                <a:gd name="T73" fmla="*/ 23 h 117"/>
                <a:gd name="T74" fmla="*/ 33 w 249"/>
                <a:gd name="T75" fmla="*/ 20 h 117"/>
                <a:gd name="T76" fmla="*/ 26 w 249"/>
                <a:gd name="T77" fmla="*/ 18 h 117"/>
                <a:gd name="T78" fmla="*/ 20 w 249"/>
                <a:gd name="T79" fmla="*/ 14 h 117"/>
                <a:gd name="T80" fmla="*/ 17 w 249"/>
                <a:gd name="T81" fmla="*/ 12 h 117"/>
                <a:gd name="T82" fmla="*/ 12 w 249"/>
                <a:gd name="T83" fmla="*/ 9 h 117"/>
                <a:gd name="T84" fmla="*/ 8 w 249"/>
                <a:gd name="T85" fmla="*/ 6 h 117"/>
                <a:gd name="T86" fmla="*/ 4 w 249"/>
                <a:gd name="T87" fmla="*/ 5 h 117"/>
                <a:gd name="T88" fmla="*/ 0 w 249"/>
                <a:gd name="T89" fmla="*/ 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9" h="117">
                  <a:moveTo>
                    <a:pt x="249" y="117"/>
                  </a:moveTo>
                  <a:lnTo>
                    <a:pt x="245" y="117"/>
                  </a:lnTo>
                  <a:lnTo>
                    <a:pt x="245" y="114"/>
                  </a:lnTo>
                  <a:lnTo>
                    <a:pt x="240" y="114"/>
                  </a:lnTo>
                  <a:lnTo>
                    <a:pt x="240" y="109"/>
                  </a:lnTo>
                  <a:lnTo>
                    <a:pt x="236" y="109"/>
                  </a:lnTo>
                  <a:lnTo>
                    <a:pt x="236" y="105"/>
                  </a:lnTo>
                  <a:lnTo>
                    <a:pt x="227" y="105"/>
                  </a:lnTo>
                  <a:lnTo>
                    <a:pt x="227" y="104"/>
                  </a:lnTo>
                  <a:lnTo>
                    <a:pt x="207" y="104"/>
                  </a:lnTo>
                  <a:lnTo>
                    <a:pt x="207" y="101"/>
                  </a:lnTo>
                  <a:lnTo>
                    <a:pt x="196" y="101"/>
                  </a:lnTo>
                  <a:lnTo>
                    <a:pt x="196" y="100"/>
                  </a:lnTo>
                  <a:lnTo>
                    <a:pt x="178" y="100"/>
                  </a:lnTo>
                  <a:lnTo>
                    <a:pt x="178" y="97"/>
                  </a:lnTo>
                  <a:lnTo>
                    <a:pt x="171" y="97"/>
                  </a:lnTo>
                  <a:lnTo>
                    <a:pt x="171" y="95"/>
                  </a:lnTo>
                  <a:lnTo>
                    <a:pt x="167" y="95"/>
                  </a:lnTo>
                  <a:lnTo>
                    <a:pt x="167" y="93"/>
                  </a:lnTo>
                  <a:lnTo>
                    <a:pt x="164" y="93"/>
                  </a:lnTo>
                  <a:lnTo>
                    <a:pt x="164" y="91"/>
                  </a:lnTo>
                  <a:lnTo>
                    <a:pt x="159" y="91"/>
                  </a:lnTo>
                  <a:lnTo>
                    <a:pt x="159" y="89"/>
                  </a:lnTo>
                  <a:lnTo>
                    <a:pt x="151" y="89"/>
                  </a:lnTo>
                  <a:lnTo>
                    <a:pt x="151" y="86"/>
                  </a:lnTo>
                  <a:lnTo>
                    <a:pt x="146" y="86"/>
                  </a:lnTo>
                  <a:lnTo>
                    <a:pt x="146" y="85"/>
                  </a:lnTo>
                  <a:lnTo>
                    <a:pt x="142" y="85"/>
                  </a:lnTo>
                  <a:lnTo>
                    <a:pt x="142" y="83"/>
                  </a:lnTo>
                  <a:lnTo>
                    <a:pt x="139" y="83"/>
                  </a:lnTo>
                  <a:lnTo>
                    <a:pt x="139" y="82"/>
                  </a:lnTo>
                  <a:lnTo>
                    <a:pt x="134" y="82"/>
                  </a:lnTo>
                  <a:lnTo>
                    <a:pt x="134" y="80"/>
                  </a:lnTo>
                  <a:lnTo>
                    <a:pt x="130" y="80"/>
                  </a:lnTo>
                  <a:lnTo>
                    <a:pt x="130" y="77"/>
                  </a:lnTo>
                  <a:lnTo>
                    <a:pt x="126" y="77"/>
                  </a:lnTo>
                  <a:lnTo>
                    <a:pt x="126" y="76"/>
                  </a:lnTo>
                  <a:lnTo>
                    <a:pt x="122" y="76"/>
                  </a:lnTo>
                  <a:lnTo>
                    <a:pt x="122" y="71"/>
                  </a:lnTo>
                  <a:lnTo>
                    <a:pt x="113" y="71"/>
                  </a:lnTo>
                  <a:lnTo>
                    <a:pt x="113" y="69"/>
                  </a:lnTo>
                  <a:lnTo>
                    <a:pt x="109" y="69"/>
                  </a:lnTo>
                  <a:lnTo>
                    <a:pt x="109" y="67"/>
                  </a:lnTo>
                  <a:lnTo>
                    <a:pt x="105" y="67"/>
                  </a:lnTo>
                  <a:lnTo>
                    <a:pt x="105" y="63"/>
                  </a:lnTo>
                  <a:lnTo>
                    <a:pt x="101" y="63"/>
                  </a:lnTo>
                  <a:lnTo>
                    <a:pt x="101" y="61"/>
                  </a:lnTo>
                  <a:lnTo>
                    <a:pt x="96" y="61"/>
                  </a:lnTo>
                  <a:lnTo>
                    <a:pt x="96" y="60"/>
                  </a:lnTo>
                  <a:lnTo>
                    <a:pt x="93" y="60"/>
                  </a:lnTo>
                  <a:lnTo>
                    <a:pt x="93" y="58"/>
                  </a:lnTo>
                  <a:lnTo>
                    <a:pt x="88" y="58"/>
                  </a:lnTo>
                  <a:lnTo>
                    <a:pt x="88" y="52"/>
                  </a:lnTo>
                  <a:lnTo>
                    <a:pt x="84" y="52"/>
                  </a:lnTo>
                  <a:lnTo>
                    <a:pt x="84" y="50"/>
                  </a:lnTo>
                  <a:lnTo>
                    <a:pt x="79" y="50"/>
                  </a:lnTo>
                  <a:lnTo>
                    <a:pt x="79" y="48"/>
                  </a:lnTo>
                  <a:lnTo>
                    <a:pt x="75" y="48"/>
                  </a:lnTo>
                  <a:lnTo>
                    <a:pt x="75" y="46"/>
                  </a:lnTo>
                  <a:lnTo>
                    <a:pt x="67" y="46"/>
                  </a:lnTo>
                  <a:lnTo>
                    <a:pt x="67" y="42"/>
                  </a:lnTo>
                  <a:lnTo>
                    <a:pt x="63" y="42"/>
                  </a:lnTo>
                  <a:lnTo>
                    <a:pt x="63" y="39"/>
                  </a:lnTo>
                  <a:lnTo>
                    <a:pt x="60" y="39"/>
                  </a:lnTo>
                  <a:lnTo>
                    <a:pt x="60" y="35"/>
                  </a:lnTo>
                  <a:lnTo>
                    <a:pt x="55" y="35"/>
                  </a:lnTo>
                  <a:lnTo>
                    <a:pt x="55" y="34"/>
                  </a:lnTo>
                  <a:lnTo>
                    <a:pt x="51" y="34"/>
                  </a:lnTo>
                  <a:lnTo>
                    <a:pt x="51" y="29"/>
                  </a:lnTo>
                  <a:lnTo>
                    <a:pt x="45" y="29"/>
                  </a:lnTo>
                  <a:lnTo>
                    <a:pt x="45" y="24"/>
                  </a:lnTo>
                  <a:lnTo>
                    <a:pt x="41" y="24"/>
                  </a:lnTo>
                  <a:lnTo>
                    <a:pt x="41" y="23"/>
                  </a:lnTo>
                  <a:lnTo>
                    <a:pt x="38" y="23"/>
                  </a:lnTo>
                  <a:lnTo>
                    <a:pt x="38" y="20"/>
                  </a:lnTo>
                  <a:lnTo>
                    <a:pt x="33" y="20"/>
                  </a:lnTo>
                  <a:lnTo>
                    <a:pt x="33" y="18"/>
                  </a:lnTo>
                  <a:lnTo>
                    <a:pt x="26" y="18"/>
                  </a:lnTo>
                  <a:lnTo>
                    <a:pt x="26" y="14"/>
                  </a:lnTo>
                  <a:lnTo>
                    <a:pt x="20" y="14"/>
                  </a:lnTo>
                  <a:lnTo>
                    <a:pt x="20" y="12"/>
                  </a:lnTo>
                  <a:lnTo>
                    <a:pt x="17" y="12"/>
                  </a:lnTo>
                  <a:lnTo>
                    <a:pt x="17" y="9"/>
                  </a:lnTo>
                  <a:lnTo>
                    <a:pt x="12" y="9"/>
                  </a:lnTo>
                  <a:lnTo>
                    <a:pt x="12" y="6"/>
                  </a:lnTo>
                  <a:lnTo>
                    <a:pt x="8" y="6"/>
                  </a:lnTo>
                  <a:lnTo>
                    <a:pt x="8" y="5"/>
                  </a:lnTo>
                  <a:lnTo>
                    <a:pt x="4" y="5"/>
                  </a:lnTo>
                  <a:lnTo>
                    <a:pt x="4" y="3"/>
                  </a:lnTo>
                  <a:lnTo>
                    <a:pt x="0" y="3"/>
                  </a:lnTo>
                  <a:lnTo>
                    <a:pt x="0" y="0"/>
                  </a:lnTo>
                </a:path>
              </a:pathLst>
            </a:custGeom>
            <a:noFill/>
            <a:ln w="19050">
              <a:solidFill>
                <a:srgbClr val="2E2C2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3" name="Freeform 32"/>
            <p:cNvSpPr>
              <a:spLocks/>
            </p:cNvSpPr>
            <p:nvPr/>
          </p:nvSpPr>
          <p:spPr bwMode="auto">
            <a:xfrm>
              <a:off x="5420681" y="2531499"/>
              <a:ext cx="3168000" cy="1980073"/>
            </a:xfrm>
            <a:custGeom>
              <a:avLst/>
              <a:gdLst>
                <a:gd name="T0" fmla="*/ 250 w 250"/>
                <a:gd name="T1" fmla="*/ 138 h 141"/>
                <a:gd name="T2" fmla="*/ 245 w 250"/>
                <a:gd name="T3" fmla="*/ 134 h 141"/>
                <a:gd name="T4" fmla="*/ 241 w 250"/>
                <a:gd name="T5" fmla="*/ 133 h 141"/>
                <a:gd name="T6" fmla="*/ 233 w 250"/>
                <a:gd name="T7" fmla="*/ 130 h 141"/>
                <a:gd name="T8" fmla="*/ 228 w 250"/>
                <a:gd name="T9" fmla="*/ 128 h 141"/>
                <a:gd name="T10" fmla="*/ 219 w 250"/>
                <a:gd name="T11" fmla="*/ 126 h 141"/>
                <a:gd name="T12" fmla="*/ 202 w 250"/>
                <a:gd name="T13" fmla="*/ 124 h 141"/>
                <a:gd name="T14" fmla="*/ 190 w 250"/>
                <a:gd name="T15" fmla="*/ 120 h 141"/>
                <a:gd name="T16" fmla="*/ 181 w 250"/>
                <a:gd name="T17" fmla="*/ 119 h 141"/>
                <a:gd name="T18" fmla="*/ 177 w 250"/>
                <a:gd name="T19" fmla="*/ 118 h 141"/>
                <a:gd name="T20" fmla="*/ 174 w 250"/>
                <a:gd name="T21" fmla="*/ 114 h 141"/>
                <a:gd name="T22" fmla="*/ 169 w 250"/>
                <a:gd name="T23" fmla="*/ 113 h 141"/>
                <a:gd name="T24" fmla="*/ 143 w 250"/>
                <a:gd name="T25" fmla="*/ 111 h 141"/>
                <a:gd name="T26" fmla="*/ 139 w 250"/>
                <a:gd name="T27" fmla="*/ 110 h 141"/>
                <a:gd name="T28" fmla="*/ 134 w 250"/>
                <a:gd name="T29" fmla="*/ 109 h 141"/>
                <a:gd name="T30" fmla="*/ 131 w 250"/>
                <a:gd name="T31" fmla="*/ 107 h 141"/>
                <a:gd name="T32" fmla="*/ 126 w 250"/>
                <a:gd name="T33" fmla="*/ 105 h 141"/>
                <a:gd name="T34" fmla="*/ 122 w 250"/>
                <a:gd name="T35" fmla="*/ 102 h 141"/>
                <a:gd name="T36" fmla="*/ 119 w 250"/>
                <a:gd name="T37" fmla="*/ 99 h 141"/>
                <a:gd name="T38" fmla="*/ 114 w 250"/>
                <a:gd name="T39" fmla="*/ 96 h 141"/>
                <a:gd name="T40" fmla="*/ 109 w 250"/>
                <a:gd name="T41" fmla="*/ 95 h 141"/>
                <a:gd name="T42" fmla="*/ 101 w 250"/>
                <a:gd name="T43" fmla="*/ 93 h 141"/>
                <a:gd name="T44" fmla="*/ 97 w 250"/>
                <a:gd name="T45" fmla="*/ 92 h 141"/>
                <a:gd name="T46" fmla="*/ 93 w 250"/>
                <a:gd name="T47" fmla="*/ 89 h 141"/>
                <a:gd name="T48" fmla="*/ 88 w 250"/>
                <a:gd name="T49" fmla="*/ 85 h 141"/>
                <a:gd name="T50" fmla="*/ 85 w 250"/>
                <a:gd name="T51" fmla="*/ 82 h 141"/>
                <a:gd name="T52" fmla="*/ 81 w 250"/>
                <a:gd name="T53" fmla="*/ 80 h 141"/>
                <a:gd name="T54" fmla="*/ 77 w 250"/>
                <a:gd name="T55" fmla="*/ 73 h 141"/>
                <a:gd name="T56" fmla="*/ 72 w 250"/>
                <a:gd name="T57" fmla="*/ 70 h 141"/>
                <a:gd name="T58" fmla="*/ 67 w 250"/>
                <a:gd name="T59" fmla="*/ 66 h 141"/>
                <a:gd name="T60" fmla="*/ 64 w 250"/>
                <a:gd name="T61" fmla="*/ 64 h 141"/>
                <a:gd name="T62" fmla="*/ 59 w 250"/>
                <a:gd name="T63" fmla="*/ 60 h 141"/>
                <a:gd name="T64" fmla="*/ 56 w 250"/>
                <a:gd name="T65" fmla="*/ 51 h 141"/>
                <a:gd name="T66" fmla="*/ 51 w 250"/>
                <a:gd name="T67" fmla="*/ 49 h 141"/>
                <a:gd name="T68" fmla="*/ 47 w 250"/>
                <a:gd name="T69" fmla="*/ 46 h 141"/>
                <a:gd name="T70" fmla="*/ 42 w 250"/>
                <a:gd name="T71" fmla="*/ 43 h 141"/>
                <a:gd name="T72" fmla="*/ 38 w 250"/>
                <a:gd name="T73" fmla="*/ 42 h 141"/>
                <a:gd name="T74" fmla="*/ 34 w 250"/>
                <a:gd name="T75" fmla="*/ 35 h 141"/>
                <a:gd name="T76" fmla="*/ 31 w 250"/>
                <a:gd name="T77" fmla="*/ 30 h 141"/>
                <a:gd name="T78" fmla="*/ 26 w 250"/>
                <a:gd name="T79" fmla="*/ 27 h 141"/>
                <a:gd name="T80" fmla="*/ 21 w 250"/>
                <a:gd name="T81" fmla="*/ 24 h 141"/>
                <a:gd name="T82" fmla="*/ 17 w 250"/>
                <a:gd name="T83" fmla="*/ 17 h 141"/>
                <a:gd name="T84" fmla="*/ 13 w 250"/>
                <a:gd name="T85" fmla="*/ 14 h 141"/>
                <a:gd name="T86" fmla="*/ 9 w 250"/>
                <a:gd name="T87" fmla="*/ 11 h 141"/>
                <a:gd name="T88" fmla="*/ 4 w 250"/>
                <a:gd name="T89" fmla="*/ 9 h 141"/>
                <a:gd name="T90" fmla="*/ 0 w 250"/>
                <a:gd name="T91"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0" h="141">
                  <a:moveTo>
                    <a:pt x="250" y="141"/>
                  </a:moveTo>
                  <a:lnTo>
                    <a:pt x="250" y="138"/>
                  </a:lnTo>
                  <a:lnTo>
                    <a:pt x="245" y="138"/>
                  </a:lnTo>
                  <a:lnTo>
                    <a:pt x="245" y="134"/>
                  </a:lnTo>
                  <a:lnTo>
                    <a:pt x="241" y="134"/>
                  </a:lnTo>
                  <a:lnTo>
                    <a:pt x="241" y="133"/>
                  </a:lnTo>
                  <a:lnTo>
                    <a:pt x="233" y="133"/>
                  </a:lnTo>
                  <a:lnTo>
                    <a:pt x="233" y="130"/>
                  </a:lnTo>
                  <a:lnTo>
                    <a:pt x="228" y="130"/>
                  </a:lnTo>
                  <a:lnTo>
                    <a:pt x="228" y="128"/>
                  </a:lnTo>
                  <a:lnTo>
                    <a:pt x="219" y="128"/>
                  </a:lnTo>
                  <a:lnTo>
                    <a:pt x="219" y="126"/>
                  </a:lnTo>
                  <a:lnTo>
                    <a:pt x="202" y="126"/>
                  </a:lnTo>
                  <a:lnTo>
                    <a:pt x="202" y="124"/>
                  </a:lnTo>
                  <a:lnTo>
                    <a:pt x="190" y="124"/>
                  </a:lnTo>
                  <a:lnTo>
                    <a:pt x="190" y="120"/>
                  </a:lnTo>
                  <a:lnTo>
                    <a:pt x="181" y="120"/>
                  </a:lnTo>
                  <a:lnTo>
                    <a:pt x="181" y="119"/>
                  </a:lnTo>
                  <a:lnTo>
                    <a:pt x="177" y="119"/>
                  </a:lnTo>
                  <a:lnTo>
                    <a:pt x="177" y="118"/>
                  </a:lnTo>
                  <a:lnTo>
                    <a:pt x="174" y="118"/>
                  </a:lnTo>
                  <a:lnTo>
                    <a:pt x="174" y="114"/>
                  </a:lnTo>
                  <a:lnTo>
                    <a:pt x="169" y="114"/>
                  </a:lnTo>
                  <a:lnTo>
                    <a:pt x="169" y="113"/>
                  </a:lnTo>
                  <a:lnTo>
                    <a:pt x="143" y="113"/>
                  </a:lnTo>
                  <a:lnTo>
                    <a:pt x="143" y="111"/>
                  </a:lnTo>
                  <a:lnTo>
                    <a:pt x="139" y="111"/>
                  </a:lnTo>
                  <a:lnTo>
                    <a:pt x="139" y="110"/>
                  </a:lnTo>
                  <a:lnTo>
                    <a:pt x="134" y="110"/>
                  </a:lnTo>
                  <a:lnTo>
                    <a:pt x="134" y="109"/>
                  </a:lnTo>
                  <a:lnTo>
                    <a:pt x="131" y="109"/>
                  </a:lnTo>
                  <a:lnTo>
                    <a:pt x="131" y="107"/>
                  </a:lnTo>
                  <a:lnTo>
                    <a:pt x="126" y="107"/>
                  </a:lnTo>
                  <a:lnTo>
                    <a:pt x="126" y="105"/>
                  </a:lnTo>
                  <a:lnTo>
                    <a:pt x="122" y="105"/>
                  </a:lnTo>
                  <a:lnTo>
                    <a:pt x="122" y="102"/>
                  </a:lnTo>
                  <a:lnTo>
                    <a:pt x="119" y="102"/>
                  </a:lnTo>
                  <a:lnTo>
                    <a:pt x="119" y="99"/>
                  </a:lnTo>
                  <a:lnTo>
                    <a:pt x="114" y="99"/>
                  </a:lnTo>
                  <a:lnTo>
                    <a:pt x="114" y="96"/>
                  </a:lnTo>
                  <a:lnTo>
                    <a:pt x="109" y="96"/>
                  </a:lnTo>
                  <a:lnTo>
                    <a:pt x="109" y="95"/>
                  </a:lnTo>
                  <a:lnTo>
                    <a:pt x="101" y="95"/>
                  </a:lnTo>
                  <a:lnTo>
                    <a:pt x="101" y="93"/>
                  </a:lnTo>
                  <a:lnTo>
                    <a:pt x="97" y="93"/>
                  </a:lnTo>
                  <a:lnTo>
                    <a:pt x="97" y="92"/>
                  </a:lnTo>
                  <a:lnTo>
                    <a:pt x="93" y="92"/>
                  </a:lnTo>
                  <a:lnTo>
                    <a:pt x="93" y="89"/>
                  </a:lnTo>
                  <a:lnTo>
                    <a:pt x="88" y="89"/>
                  </a:lnTo>
                  <a:lnTo>
                    <a:pt x="88" y="85"/>
                  </a:lnTo>
                  <a:lnTo>
                    <a:pt x="85" y="85"/>
                  </a:lnTo>
                  <a:lnTo>
                    <a:pt x="85" y="82"/>
                  </a:lnTo>
                  <a:lnTo>
                    <a:pt x="81" y="82"/>
                  </a:lnTo>
                  <a:lnTo>
                    <a:pt x="81" y="80"/>
                  </a:lnTo>
                  <a:lnTo>
                    <a:pt x="77" y="80"/>
                  </a:lnTo>
                  <a:lnTo>
                    <a:pt x="77" y="73"/>
                  </a:lnTo>
                  <a:lnTo>
                    <a:pt x="72" y="73"/>
                  </a:lnTo>
                  <a:lnTo>
                    <a:pt x="72" y="70"/>
                  </a:lnTo>
                  <a:lnTo>
                    <a:pt x="67" y="70"/>
                  </a:lnTo>
                  <a:lnTo>
                    <a:pt x="67" y="66"/>
                  </a:lnTo>
                  <a:lnTo>
                    <a:pt x="64" y="66"/>
                  </a:lnTo>
                  <a:lnTo>
                    <a:pt x="64" y="64"/>
                  </a:lnTo>
                  <a:lnTo>
                    <a:pt x="59" y="64"/>
                  </a:lnTo>
                  <a:lnTo>
                    <a:pt x="59" y="60"/>
                  </a:lnTo>
                  <a:lnTo>
                    <a:pt x="56" y="60"/>
                  </a:lnTo>
                  <a:lnTo>
                    <a:pt x="56" y="51"/>
                  </a:lnTo>
                  <a:lnTo>
                    <a:pt x="51" y="51"/>
                  </a:lnTo>
                  <a:lnTo>
                    <a:pt x="51" y="49"/>
                  </a:lnTo>
                  <a:lnTo>
                    <a:pt x="47" y="49"/>
                  </a:lnTo>
                  <a:lnTo>
                    <a:pt x="47" y="46"/>
                  </a:lnTo>
                  <a:lnTo>
                    <a:pt x="42" y="46"/>
                  </a:lnTo>
                  <a:lnTo>
                    <a:pt x="42" y="43"/>
                  </a:lnTo>
                  <a:lnTo>
                    <a:pt x="38" y="43"/>
                  </a:lnTo>
                  <a:lnTo>
                    <a:pt x="38" y="42"/>
                  </a:lnTo>
                  <a:lnTo>
                    <a:pt x="34" y="42"/>
                  </a:lnTo>
                  <a:lnTo>
                    <a:pt x="34" y="35"/>
                  </a:lnTo>
                  <a:lnTo>
                    <a:pt x="31" y="35"/>
                  </a:lnTo>
                  <a:lnTo>
                    <a:pt x="31" y="30"/>
                  </a:lnTo>
                  <a:lnTo>
                    <a:pt x="26" y="30"/>
                  </a:lnTo>
                  <a:lnTo>
                    <a:pt x="26" y="27"/>
                  </a:lnTo>
                  <a:lnTo>
                    <a:pt x="21" y="27"/>
                  </a:lnTo>
                  <a:lnTo>
                    <a:pt x="21" y="24"/>
                  </a:lnTo>
                  <a:lnTo>
                    <a:pt x="17" y="24"/>
                  </a:lnTo>
                  <a:lnTo>
                    <a:pt x="17" y="17"/>
                  </a:lnTo>
                  <a:lnTo>
                    <a:pt x="13" y="17"/>
                  </a:lnTo>
                  <a:lnTo>
                    <a:pt x="13" y="14"/>
                  </a:lnTo>
                  <a:lnTo>
                    <a:pt x="9" y="14"/>
                  </a:lnTo>
                  <a:lnTo>
                    <a:pt x="9" y="11"/>
                  </a:lnTo>
                  <a:lnTo>
                    <a:pt x="4" y="11"/>
                  </a:lnTo>
                  <a:lnTo>
                    <a:pt x="4" y="9"/>
                  </a:lnTo>
                  <a:lnTo>
                    <a:pt x="0" y="9"/>
                  </a:lnTo>
                  <a:lnTo>
                    <a:pt x="0" y="0"/>
                  </a:lnTo>
                </a:path>
              </a:pathLst>
            </a:cu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4" name="Freeform 33"/>
            <p:cNvSpPr>
              <a:spLocks/>
            </p:cNvSpPr>
            <p:nvPr/>
          </p:nvSpPr>
          <p:spPr bwMode="auto">
            <a:xfrm>
              <a:off x="5420681" y="2531500"/>
              <a:ext cx="3168000" cy="1978360"/>
            </a:xfrm>
            <a:custGeom>
              <a:avLst/>
              <a:gdLst>
                <a:gd name="T0" fmla="*/ 250 w 250"/>
                <a:gd name="T1" fmla="*/ 141 h 141"/>
                <a:gd name="T2" fmla="*/ 207 w 250"/>
                <a:gd name="T3" fmla="*/ 141 h 141"/>
                <a:gd name="T4" fmla="*/ 207 w 250"/>
                <a:gd name="T5" fmla="*/ 138 h 141"/>
                <a:gd name="T6" fmla="*/ 177 w 250"/>
                <a:gd name="T7" fmla="*/ 138 h 141"/>
                <a:gd name="T8" fmla="*/ 177 w 250"/>
                <a:gd name="T9" fmla="*/ 134 h 141"/>
                <a:gd name="T10" fmla="*/ 156 w 250"/>
                <a:gd name="T11" fmla="*/ 134 h 141"/>
                <a:gd name="T12" fmla="*/ 156 w 250"/>
                <a:gd name="T13" fmla="*/ 131 h 141"/>
                <a:gd name="T14" fmla="*/ 135 w 250"/>
                <a:gd name="T15" fmla="*/ 131 h 141"/>
                <a:gd name="T16" fmla="*/ 135 w 250"/>
                <a:gd name="T17" fmla="*/ 128 h 141"/>
                <a:gd name="T18" fmla="*/ 110 w 250"/>
                <a:gd name="T19" fmla="*/ 128 h 141"/>
                <a:gd name="T20" fmla="*/ 110 w 250"/>
                <a:gd name="T21" fmla="*/ 126 h 141"/>
                <a:gd name="T22" fmla="*/ 81 w 250"/>
                <a:gd name="T23" fmla="*/ 126 h 141"/>
                <a:gd name="T24" fmla="*/ 81 w 250"/>
                <a:gd name="T25" fmla="*/ 124 h 141"/>
                <a:gd name="T26" fmla="*/ 73 w 250"/>
                <a:gd name="T27" fmla="*/ 124 h 141"/>
                <a:gd name="T28" fmla="*/ 73 w 250"/>
                <a:gd name="T29" fmla="*/ 122 h 141"/>
                <a:gd name="T30" fmla="*/ 69 w 250"/>
                <a:gd name="T31" fmla="*/ 122 h 141"/>
                <a:gd name="T32" fmla="*/ 69 w 250"/>
                <a:gd name="T33" fmla="*/ 112 h 141"/>
                <a:gd name="T34" fmla="*/ 55 w 250"/>
                <a:gd name="T35" fmla="*/ 112 h 141"/>
                <a:gd name="T36" fmla="*/ 55 w 250"/>
                <a:gd name="T37" fmla="*/ 104 h 141"/>
                <a:gd name="T38" fmla="*/ 51 w 250"/>
                <a:gd name="T39" fmla="*/ 104 h 141"/>
                <a:gd name="T40" fmla="*/ 51 w 250"/>
                <a:gd name="T41" fmla="*/ 102 h 141"/>
                <a:gd name="T42" fmla="*/ 42 w 250"/>
                <a:gd name="T43" fmla="*/ 102 h 141"/>
                <a:gd name="T44" fmla="*/ 42 w 250"/>
                <a:gd name="T45" fmla="*/ 88 h 141"/>
                <a:gd name="T46" fmla="*/ 39 w 250"/>
                <a:gd name="T47" fmla="*/ 88 h 141"/>
                <a:gd name="T48" fmla="*/ 39 w 250"/>
                <a:gd name="T49" fmla="*/ 78 h 141"/>
                <a:gd name="T50" fmla="*/ 34 w 250"/>
                <a:gd name="T51" fmla="*/ 78 h 141"/>
                <a:gd name="T52" fmla="*/ 34 w 250"/>
                <a:gd name="T53" fmla="*/ 74 h 141"/>
                <a:gd name="T54" fmla="*/ 30 w 250"/>
                <a:gd name="T55" fmla="*/ 74 h 141"/>
                <a:gd name="T56" fmla="*/ 30 w 250"/>
                <a:gd name="T57" fmla="*/ 65 h 141"/>
                <a:gd name="T58" fmla="*/ 21 w 250"/>
                <a:gd name="T59" fmla="*/ 65 h 141"/>
                <a:gd name="T60" fmla="*/ 21 w 250"/>
                <a:gd name="T61" fmla="*/ 50 h 141"/>
                <a:gd name="T62" fmla="*/ 18 w 250"/>
                <a:gd name="T63" fmla="*/ 50 h 141"/>
                <a:gd name="T64" fmla="*/ 18 w 250"/>
                <a:gd name="T65" fmla="*/ 40 h 141"/>
                <a:gd name="T66" fmla="*/ 13 w 250"/>
                <a:gd name="T67" fmla="*/ 40 h 141"/>
                <a:gd name="T68" fmla="*/ 13 w 250"/>
                <a:gd name="T69" fmla="*/ 23 h 141"/>
                <a:gd name="T70" fmla="*/ 9 w 250"/>
                <a:gd name="T71" fmla="*/ 23 h 141"/>
                <a:gd name="T72" fmla="*/ 9 w 250"/>
                <a:gd name="T73" fmla="*/ 16 h 141"/>
                <a:gd name="T74" fmla="*/ 5 w 250"/>
                <a:gd name="T75" fmla="*/ 16 h 141"/>
                <a:gd name="T76" fmla="*/ 5 w 250"/>
                <a:gd name="T77" fmla="*/ 12 h 141"/>
                <a:gd name="T78" fmla="*/ 0 w 250"/>
                <a:gd name="T79" fmla="*/ 12 h 141"/>
                <a:gd name="T80" fmla="*/ 0 w 250"/>
                <a:gd name="T81"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0" h="141">
                  <a:moveTo>
                    <a:pt x="250" y="141"/>
                  </a:moveTo>
                  <a:lnTo>
                    <a:pt x="207" y="141"/>
                  </a:lnTo>
                  <a:lnTo>
                    <a:pt x="207" y="138"/>
                  </a:lnTo>
                  <a:lnTo>
                    <a:pt x="177" y="138"/>
                  </a:lnTo>
                  <a:lnTo>
                    <a:pt x="177" y="134"/>
                  </a:lnTo>
                  <a:lnTo>
                    <a:pt x="156" y="134"/>
                  </a:lnTo>
                  <a:lnTo>
                    <a:pt x="156" y="131"/>
                  </a:lnTo>
                  <a:lnTo>
                    <a:pt x="135" y="131"/>
                  </a:lnTo>
                  <a:lnTo>
                    <a:pt x="135" y="128"/>
                  </a:lnTo>
                  <a:lnTo>
                    <a:pt x="110" y="128"/>
                  </a:lnTo>
                  <a:lnTo>
                    <a:pt x="110" y="126"/>
                  </a:lnTo>
                  <a:lnTo>
                    <a:pt x="81" y="126"/>
                  </a:lnTo>
                  <a:lnTo>
                    <a:pt x="81" y="124"/>
                  </a:lnTo>
                  <a:lnTo>
                    <a:pt x="73" y="124"/>
                  </a:lnTo>
                  <a:lnTo>
                    <a:pt x="73" y="122"/>
                  </a:lnTo>
                  <a:lnTo>
                    <a:pt x="69" y="122"/>
                  </a:lnTo>
                  <a:lnTo>
                    <a:pt x="69" y="112"/>
                  </a:lnTo>
                  <a:lnTo>
                    <a:pt x="55" y="112"/>
                  </a:lnTo>
                  <a:lnTo>
                    <a:pt x="55" y="104"/>
                  </a:lnTo>
                  <a:lnTo>
                    <a:pt x="51" y="104"/>
                  </a:lnTo>
                  <a:lnTo>
                    <a:pt x="51" y="102"/>
                  </a:lnTo>
                  <a:lnTo>
                    <a:pt x="42" y="102"/>
                  </a:lnTo>
                  <a:lnTo>
                    <a:pt x="42" y="88"/>
                  </a:lnTo>
                  <a:lnTo>
                    <a:pt x="39" y="88"/>
                  </a:lnTo>
                  <a:lnTo>
                    <a:pt x="39" y="78"/>
                  </a:lnTo>
                  <a:lnTo>
                    <a:pt x="34" y="78"/>
                  </a:lnTo>
                  <a:lnTo>
                    <a:pt x="34" y="74"/>
                  </a:lnTo>
                  <a:lnTo>
                    <a:pt x="30" y="74"/>
                  </a:lnTo>
                  <a:lnTo>
                    <a:pt x="30" y="65"/>
                  </a:lnTo>
                  <a:lnTo>
                    <a:pt x="21" y="65"/>
                  </a:lnTo>
                  <a:lnTo>
                    <a:pt x="21" y="50"/>
                  </a:lnTo>
                  <a:lnTo>
                    <a:pt x="18" y="50"/>
                  </a:lnTo>
                  <a:lnTo>
                    <a:pt x="18" y="40"/>
                  </a:lnTo>
                  <a:lnTo>
                    <a:pt x="13" y="40"/>
                  </a:lnTo>
                  <a:lnTo>
                    <a:pt x="13" y="23"/>
                  </a:lnTo>
                  <a:lnTo>
                    <a:pt x="9" y="23"/>
                  </a:lnTo>
                  <a:lnTo>
                    <a:pt x="9" y="16"/>
                  </a:lnTo>
                  <a:lnTo>
                    <a:pt x="5" y="16"/>
                  </a:lnTo>
                  <a:lnTo>
                    <a:pt x="5" y="12"/>
                  </a:lnTo>
                  <a:lnTo>
                    <a:pt x="0" y="12"/>
                  </a:lnTo>
                  <a:lnTo>
                    <a:pt x="0" y="0"/>
                  </a:lnTo>
                </a:path>
              </a:pathLst>
            </a:custGeom>
            <a:noFill/>
            <a:ln w="19050">
              <a:solidFill>
                <a:srgbClr val="006DB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5" name="Freeform 34"/>
            <p:cNvSpPr>
              <a:spLocks/>
            </p:cNvSpPr>
            <p:nvPr/>
          </p:nvSpPr>
          <p:spPr bwMode="auto">
            <a:xfrm>
              <a:off x="5420681" y="2509059"/>
              <a:ext cx="3168000" cy="2038469"/>
            </a:xfrm>
            <a:custGeom>
              <a:avLst/>
              <a:gdLst>
                <a:gd name="T0" fmla="*/ 251 w 251"/>
                <a:gd name="T1" fmla="*/ 144 h 144"/>
                <a:gd name="T2" fmla="*/ 47 w 251"/>
                <a:gd name="T3" fmla="*/ 144 h 144"/>
                <a:gd name="T4" fmla="*/ 47 w 251"/>
                <a:gd name="T5" fmla="*/ 105 h 144"/>
                <a:gd name="T6" fmla="*/ 30 w 251"/>
                <a:gd name="T7" fmla="*/ 105 h 144"/>
                <a:gd name="T8" fmla="*/ 30 w 251"/>
                <a:gd name="T9" fmla="*/ 78 h 144"/>
                <a:gd name="T10" fmla="*/ 9 w 251"/>
                <a:gd name="T11" fmla="*/ 78 h 144"/>
                <a:gd name="T12" fmla="*/ 9 w 251"/>
                <a:gd name="T13" fmla="*/ 51 h 144"/>
                <a:gd name="T14" fmla="*/ 0 w 251"/>
                <a:gd name="T15" fmla="*/ 51 h 144"/>
                <a:gd name="T16" fmla="*/ 0 w 251"/>
                <a:gd name="T1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 h="144">
                  <a:moveTo>
                    <a:pt x="251" y="144"/>
                  </a:moveTo>
                  <a:lnTo>
                    <a:pt x="47" y="144"/>
                  </a:lnTo>
                  <a:lnTo>
                    <a:pt x="47" y="105"/>
                  </a:lnTo>
                  <a:lnTo>
                    <a:pt x="30" y="105"/>
                  </a:lnTo>
                  <a:lnTo>
                    <a:pt x="30" y="78"/>
                  </a:lnTo>
                  <a:lnTo>
                    <a:pt x="9" y="78"/>
                  </a:lnTo>
                  <a:lnTo>
                    <a:pt x="9" y="51"/>
                  </a:lnTo>
                  <a:lnTo>
                    <a:pt x="0" y="51"/>
                  </a:lnTo>
                  <a:lnTo>
                    <a:pt x="0" y="0"/>
                  </a:lnTo>
                </a:path>
              </a:pathLst>
            </a:custGeom>
            <a:noFill/>
            <a:ln w="19050">
              <a:solidFill>
                <a:srgbClr val="62C4E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6" name="Freeform 35"/>
            <p:cNvSpPr>
              <a:spLocks/>
            </p:cNvSpPr>
            <p:nvPr/>
          </p:nvSpPr>
          <p:spPr bwMode="auto">
            <a:xfrm>
              <a:off x="5420681" y="2509059"/>
              <a:ext cx="3168000" cy="2218250"/>
            </a:xfrm>
            <a:custGeom>
              <a:avLst/>
              <a:gdLst>
                <a:gd name="T0" fmla="*/ 251 w 251"/>
                <a:gd name="T1" fmla="*/ 157 h 157"/>
                <a:gd name="T2" fmla="*/ 196 w 251"/>
                <a:gd name="T3" fmla="*/ 157 h 157"/>
                <a:gd name="T4" fmla="*/ 196 w 251"/>
                <a:gd name="T5" fmla="*/ 153 h 157"/>
                <a:gd name="T6" fmla="*/ 149 w 251"/>
                <a:gd name="T7" fmla="*/ 153 h 157"/>
                <a:gd name="T8" fmla="*/ 149 w 251"/>
                <a:gd name="T9" fmla="*/ 151 h 157"/>
                <a:gd name="T10" fmla="*/ 141 w 251"/>
                <a:gd name="T11" fmla="*/ 151 h 157"/>
                <a:gd name="T12" fmla="*/ 141 w 251"/>
                <a:gd name="T13" fmla="*/ 148 h 157"/>
                <a:gd name="T14" fmla="*/ 137 w 251"/>
                <a:gd name="T15" fmla="*/ 148 h 157"/>
                <a:gd name="T16" fmla="*/ 137 w 251"/>
                <a:gd name="T17" fmla="*/ 141 h 157"/>
                <a:gd name="T18" fmla="*/ 127 w 251"/>
                <a:gd name="T19" fmla="*/ 141 h 157"/>
                <a:gd name="T20" fmla="*/ 127 w 251"/>
                <a:gd name="T21" fmla="*/ 138 h 157"/>
                <a:gd name="T22" fmla="*/ 111 w 251"/>
                <a:gd name="T23" fmla="*/ 138 h 157"/>
                <a:gd name="T24" fmla="*/ 111 w 251"/>
                <a:gd name="T25" fmla="*/ 136 h 157"/>
                <a:gd name="T26" fmla="*/ 108 w 251"/>
                <a:gd name="T27" fmla="*/ 136 h 157"/>
                <a:gd name="T28" fmla="*/ 108 w 251"/>
                <a:gd name="T29" fmla="*/ 133 h 157"/>
                <a:gd name="T30" fmla="*/ 102 w 251"/>
                <a:gd name="T31" fmla="*/ 133 h 157"/>
                <a:gd name="T32" fmla="*/ 102 w 251"/>
                <a:gd name="T33" fmla="*/ 130 h 157"/>
                <a:gd name="T34" fmla="*/ 99 w 251"/>
                <a:gd name="T35" fmla="*/ 130 h 157"/>
                <a:gd name="T36" fmla="*/ 99 w 251"/>
                <a:gd name="T37" fmla="*/ 127 h 157"/>
                <a:gd name="T38" fmla="*/ 90 w 251"/>
                <a:gd name="T39" fmla="*/ 127 h 157"/>
                <a:gd name="T40" fmla="*/ 90 w 251"/>
                <a:gd name="T41" fmla="*/ 125 h 157"/>
                <a:gd name="T42" fmla="*/ 74 w 251"/>
                <a:gd name="T43" fmla="*/ 125 h 157"/>
                <a:gd name="T44" fmla="*/ 74 w 251"/>
                <a:gd name="T45" fmla="*/ 116 h 157"/>
                <a:gd name="T46" fmla="*/ 65 w 251"/>
                <a:gd name="T47" fmla="*/ 116 h 157"/>
                <a:gd name="T48" fmla="*/ 65 w 251"/>
                <a:gd name="T49" fmla="*/ 111 h 157"/>
                <a:gd name="T50" fmla="*/ 61 w 251"/>
                <a:gd name="T51" fmla="*/ 111 h 157"/>
                <a:gd name="T52" fmla="*/ 61 w 251"/>
                <a:gd name="T53" fmla="*/ 108 h 157"/>
                <a:gd name="T54" fmla="*/ 48 w 251"/>
                <a:gd name="T55" fmla="*/ 108 h 157"/>
                <a:gd name="T56" fmla="*/ 48 w 251"/>
                <a:gd name="T57" fmla="*/ 92 h 157"/>
                <a:gd name="T58" fmla="*/ 39 w 251"/>
                <a:gd name="T59" fmla="*/ 92 h 157"/>
                <a:gd name="T60" fmla="*/ 39 w 251"/>
                <a:gd name="T61" fmla="*/ 79 h 157"/>
                <a:gd name="T62" fmla="*/ 35 w 251"/>
                <a:gd name="T63" fmla="*/ 79 h 157"/>
                <a:gd name="T64" fmla="*/ 35 w 251"/>
                <a:gd name="T65" fmla="*/ 74 h 157"/>
                <a:gd name="T66" fmla="*/ 31 w 251"/>
                <a:gd name="T67" fmla="*/ 74 h 157"/>
                <a:gd name="T68" fmla="*/ 31 w 251"/>
                <a:gd name="T69" fmla="*/ 59 h 157"/>
                <a:gd name="T70" fmla="*/ 26 w 251"/>
                <a:gd name="T71" fmla="*/ 59 h 157"/>
                <a:gd name="T72" fmla="*/ 26 w 251"/>
                <a:gd name="T73" fmla="*/ 55 h 157"/>
                <a:gd name="T74" fmla="*/ 23 w 251"/>
                <a:gd name="T75" fmla="*/ 55 h 157"/>
                <a:gd name="T76" fmla="*/ 23 w 251"/>
                <a:gd name="T77" fmla="*/ 38 h 157"/>
                <a:gd name="T78" fmla="*/ 18 w 251"/>
                <a:gd name="T79" fmla="*/ 38 h 157"/>
                <a:gd name="T80" fmla="*/ 18 w 251"/>
                <a:gd name="T81" fmla="*/ 35 h 157"/>
                <a:gd name="T82" fmla="*/ 15 w 251"/>
                <a:gd name="T83" fmla="*/ 35 h 157"/>
                <a:gd name="T84" fmla="*/ 15 w 251"/>
                <a:gd name="T85" fmla="*/ 30 h 157"/>
                <a:gd name="T86" fmla="*/ 10 w 251"/>
                <a:gd name="T87" fmla="*/ 30 h 157"/>
                <a:gd name="T88" fmla="*/ 10 w 251"/>
                <a:gd name="T89" fmla="*/ 17 h 157"/>
                <a:gd name="T90" fmla="*/ 6 w 251"/>
                <a:gd name="T91" fmla="*/ 17 h 157"/>
                <a:gd name="T92" fmla="*/ 6 w 251"/>
                <a:gd name="T93" fmla="*/ 9 h 157"/>
                <a:gd name="T94" fmla="*/ 0 w 251"/>
                <a:gd name="T95" fmla="*/ 9 h 157"/>
                <a:gd name="T96" fmla="*/ 0 w 251"/>
                <a:gd name="T9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1" h="157">
                  <a:moveTo>
                    <a:pt x="251" y="157"/>
                  </a:moveTo>
                  <a:lnTo>
                    <a:pt x="196" y="157"/>
                  </a:lnTo>
                  <a:lnTo>
                    <a:pt x="196" y="153"/>
                  </a:lnTo>
                  <a:lnTo>
                    <a:pt x="149" y="153"/>
                  </a:lnTo>
                  <a:lnTo>
                    <a:pt x="149" y="151"/>
                  </a:lnTo>
                  <a:lnTo>
                    <a:pt x="141" y="151"/>
                  </a:lnTo>
                  <a:lnTo>
                    <a:pt x="141" y="148"/>
                  </a:lnTo>
                  <a:lnTo>
                    <a:pt x="137" y="148"/>
                  </a:lnTo>
                  <a:lnTo>
                    <a:pt x="137" y="141"/>
                  </a:lnTo>
                  <a:lnTo>
                    <a:pt x="127" y="141"/>
                  </a:lnTo>
                  <a:lnTo>
                    <a:pt x="127" y="138"/>
                  </a:lnTo>
                  <a:lnTo>
                    <a:pt x="111" y="138"/>
                  </a:lnTo>
                  <a:lnTo>
                    <a:pt x="111" y="136"/>
                  </a:lnTo>
                  <a:lnTo>
                    <a:pt x="108" y="136"/>
                  </a:lnTo>
                  <a:lnTo>
                    <a:pt x="108" y="133"/>
                  </a:lnTo>
                  <a:lnTo>
                    <a:pt x="102" y="133"/>
                  </a:lnTo>
                  <a:lnTo>
                    <a:pt x="102" y="130"/>
                  </a:lnTo>
                  <a:lnTo>
                    <a:pt x="99" y="130"/>
                  </a:lnTo>
                  <a:lnTo>
                    <a:pt x="99" y="127"/>
                  </a:lnTo>
                  <a:lnTo>
                    <a:pt x="90" y="127"/>
                  </a:lnTo>
                  <a:lnTo>
                    <a:pt x="90" y="125"/>
                  </a:lnTo>
                  <a:lnTo>
                    <a:pt x="74" y="125"/>
                  </a:lnTo>
                  <a:lnTo>
                    <a:pt x="74" y="116"/>
                  </a:lnTo>
                  <a:lnTo>
                    <a:pt x="65" y="116"/>
                  </a:lnTo>
                  <a:lnTo>
                    <a:pt x="65" y="111"/>
                  </a:lnTo>
                  <a:lnTo>
                    <a:pt x="61" y="111"/>
                  </a:lnTo>
                  <a:lnTo>
                    <a:pt x="61" y="108"/>
                  </a:lnTo>
                  <a:lnTo>
                    <a:pt x="48" y="108"/>
                  </a:lnTo>
                  <a:lnTo>
                    <a:pt x="48" y="92"/>
                  </a:lnTo>
                  <a:lnTo>
                    <a:pt x="39" y="92"/>
                  </a:lnTo>
                  <a:lnTo>
                    <a:pt x="39" y="79"/>
                  </a:lnTo>
                  <a:lnTo>
                    <a:pt x="35" y="79"/>
                  </a:lnTo>
                  <a:lnTo>
                    <a:pt x="35" y="74"/>
                  </a:lnTo>
                  <a:lnTo>
                    <a:pt x="31" y="74"/>
                  </a:lnTo>
                  <a:lnTo>
                    <a:pt x="31" y="59"/>
                  </a:lnTo>
                  <a:lnTo>
                    <a:pt x="26" y="59"/>
                  </a:lnTo>
                  <a:lnTo>
                    <a:pt x="26" y="55"/>
                  </a:lnTo>
                  <a:lnTo>
                    <a:pt x="23" y="55"/>
                  </a:lnTo>
                  <a:lnTo>
                    <a:pt x="23" y="38"/>
                  </a:lnTo>
                  <a:lnTo>
                    <a:pt x="18" y="38"/>
                  </a:lnTo>
                  <a:lnTo>
                    <a:pt x="18" y="35"/>
                  </a:lnTo>
                  <a:lnTo>
                    <a:pt x="15" y="35"/>
                  </a:lnTo>
                  <a:lnTo>
                    <a:pt x="15" y="30"/>
                  </a:lnTo>
                  <a:lnTo>
                    <a:pt x="10" y="30"/>
                  </a:lnTo>
                  <a:lnTo>
                    <a:pt x="10" y="17"/>
                  </a:lnTo>
                  <a:lnTo>
                    <a:pt x="6" y="17"/>
                  </a:lnTo>
                  <a:lnTo>
                    <a:pt x="6" y="9"/>
                  </a:lnTo>
                  <a:lnTo>
                    <a:pt x="0" y="9"/>
                  </a:lnTo>
                  <a:lnTo>
                    <a:pt x="0" y="0"/>
                  </a:lnTo>
                </a:path>
              </a:pathLst>
            </a:custGeom>
            <a:noFill/>
            <a:ln w="19050">
              <a:solidFill>
                <a:srgbClr val="96969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7" name="Freeform 36"/>
            <p:cNvSpPr>
              <a:spLocks/>
            </p:cNvSpPr>
            <p:nvPr/>
          </p:nvSpPr>
          <p:spPr bwMode="auto">
            <a:xfrm>
              <a:off x="5420681" y="2509059"/>
              <a:ext cx="3168000" cy="2341284"/>
            </a:xfrm>
            <a:custGeom>
              <a:avLst/>
              <a:gdLst>
                <a:gd name="T0" fmla="*/ 200 w 250"/>
                <a:gd name="T1" fmla="*/ 166 h 166"/>
                <a:gd name="T2" fmla="*/ 195 w 250"/>
                <a:gd name="T3" fmla="*/ 164 h 166"/>
                <a:gd name="T4" fmla="*/ 179 w 250"/>
                <a:gd name="T5" fmla="*/ 161 h 166"/>
                <a:gd name="T6" fmla="*/ 169 w 250"/>
                <a:gd name="T7" fmla="*/ 160 h 166"/>
                <a:gd name="T8" fmla="*/ 153 w 250"/>
                <a:gd name="T9" fmla="*/ 158 h 166"/>
                <a:gd name="T10" fmla="*/ 135 w 250"/>
                <a:gd name="T11" fmla="*/ 157 h 166"/>
                <a:gd name="T12" fmla="*/ 130 w 250"/>
                <a:gd name="T13" fmla="*/ 155 h 166"/>
                <a:gd name="T14" fmla="*/ 126 w 250"/>
                <a:gd name="T15" fmla="*/ 153 h 166"/>
                <a:gd name="T16" fmla="*/ 118 w 250"/>
                <a:gd name="T17" fmla="*/ 152 h 166"/>
                <a:gd name="T18" fmla="*/ 114 w 250"/>
                <a:gd name="T19" fmla="*/ 151 h 166"/>
                <a:gd name="T20" fmla="*/ 107 w 250"/>
                <a:gd name="T21" fmla="*/ 148 h 166"/>
                <a:gd name="T22" fmla="*/ 98 w 250"/>
                <a:gd name="T23" fmla="*/ 146 h 166"/>
                <a:gd name="T24" fmla="*/ 94 w 250"/>
                <a:gd name="T25" fmla="*/ 138 h 166"/>
                <a:gd name="T26" fmla="*/ 90 w 250"/>
                <a:gd name="T27" fmla="*/ 134 h 166"/>
                <a:gd name="T28" fmla="*/ 81 w 250"/>
                <a:gd name="T29" fmla="*/ 132 h 166"/>
                <a:gd name="T30" fmla="*/ 76 w 250"/>
                <a:gd name="T31" fmla="*/ 125 h 166"/>
                <a:gd name="T32" fmla="*/ 72 w 250"/>
                <a:gd name="T33" fmla="*/ 123 h 166"/>
                <a:gd name="T34" fmla="*/ 64 w 250"/>
                <a:gd name="T35" fmla="*/ 117 h 166"/>
                <a:gd name="T36" fmla="*/ 59 w 250"/>
                <a:gd name="T37" fmla="*/ 110 h 166"/>
                <a:gd name="T38" fmla="*/ 56 w 250"/>
                <a:gd name="T39" fmla="*/ 108 h 166"/>
                <a:gd name="T40" fmla="*/ 51 w 250"/>
                <a:gd name="T41" fmla="*/ 102 h 166"/>
                <a:gd name="T42" fmla="*/ 47 w 250"/>
                <a:gd name="T43" fmla="*/ 98 h 166"/>
                <a:gd name="T44" fmla="*/ 42 w 250"/>
                <a:gd name="T45" fmla="*/ 91 h 166"/>
                <a:gd name="T46" fmla="*/ 39 w 250"/>
                <a:gd name="T47" fmla="*/ 85 h 166"/>
                <a:gd name="T48" fmla="*/ 34 w 250"/>
                <a:gd name="T49" fmla="*/ 79 h 166"/>
                <a:gd name="T50" fmla="*/ 30 w 250"/>
                <a:gd name="T51" fmla="*/ 74 h 166"/>
                <a:gd name="T52" fmla="*/ 22 w 250"/>
                <a:gd name="T53" fmla="*/ 64 h 166"/>
                <a:gd name="T54" fmla="*/ 18 w 250"/>
                <a:gd name="T55" fmla="*/ 51 h 166"/>
                <a:gd name="T56" fmla="*/ 13 w 250"/>
                <a:gd name="T57" fmla="*/ 41 h 166"/>
                <a:gd name="T58" fmla="*/ 9 w 250"/>
                <a:gd name="T59" fmla="*/ 27 h 166"/>
                <a:gd name="T60" fmla="*/ 5 w 250"/>
                <a:gd name="T61" fmla="*/ 17 h 166"/>
                <a:gd name="T62" fmla="*/ 0 w 250"/>
                <a:gd name="T63" fmla="*/ 1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0" h="166">
                  <a:moveTo>
                    <a:pt x="250" y="166"/>
                  </a:moveTo>
                  <a:lnTo>
                    <a:pt x="200" y="166"/>
                  </a:lnTo>
                  <a:lnTo>
                    <a:pt x="200" y="164"/>
                  </a:lnTo>
                  <a:lnTo>
                    <a:pt x="195" y="164"/>
                  </a:lnTo>
                  <a:lnTo>
                    <a:pt x="195" y="161"/>
                  </a:lnTo>
                  <a:lnTo>
                    <a:pt x="179" y="161"/>
                  </a:lnTo>
                  <a:lnTo>
                    <a:pt x="179" y="160"/>
                  </a:lnTo>
                  <a:lnTo>
                    <a:pt x="169" y="160"/>
                  </a:lnTo>
                  <a:lnTo>
                    <a:pt x="169" y="158"/>
                  </a:lnTo>
                  <a:lnTo>
                    <a:pt x="153" y="158"/>
                  </a:lnTo>
                  <a:lnTo>
                    <a:pt x="153" y="157"/>
                  </a:lnTo>
                  <a:lnTo>
                    <a:pt x="135" y="157"/>
                  </a:lnTo>
                  <a:lnTo>
                    <a:pt x="135" y="155"/>
                  </a:lnTo>
                  <a:lnTo>
                    <a:pt x="130" y="155"/>
                  </a:lnTo>
                  <a:lnTo>
                    <a:pt x="130" y="153"/>
                  </a:lnTo>
                  <a:lnTo>
                    <a:pt x="126" y="153"/>
                  </a:lnTo>
                  <a:lnTo>
                    <a:pt x="126" y="152"/>
                  </a:lnTo>
                  <a:lnTo>
                    <a:pt x="118" y="152"/>
                  </a:lnTo>
                  <a:lnTo>
                    <a:pt x="118" y="151"/>
                  </a:lnTo>
                  <a:lnTo>
                    <a:pt x="114" y="151"/>
                  </a:lnTo>
                  <a:lnTo>
                    <a:pt x="114" y="148"/>
                  </a:lnTo>
                  <a:lnTo>
                    <a:pt x="107" y="148"/>
                  </a:lnTo>
                  <a:lnTo>
                    <a:pt x="107" y="146"/>
                  </a:lnTo>
                  <a:lnTo>
                    <a:pt x="98" y="146"/>
                  </a:lnTo>
                  <a:lnTo>
                    <a:pt x="98" y="138"/>
                  </a:lnTo>
                  <a:lnTo>
                    <a:pt x="94" y="138"/>
                  </a:lnTo>
                  <a:lnTo>
                    <a:pt x="94" y="134"/>
                  </a:lnTo>
                  <a:lnTo>
                    <a:pt x="90" y="134"/>
                  </a:lnTo>
                  <a:lnTo>
                    <a:pt x="90" y="132"/>
                  </a:lnTo>
                  <a:lnTo>
                    <a:pt x="81" y="132"/>
                  </a:lnTo>
                  <a:lnTo>
                    <a:pt x="81" y="125"/>
                  </a:lnTo>
                  <a:lnTo>
                    <a:pt x="76" y="125"/>
                  </a:lnTo>
                  <a:lnTo>
                    <a:pt x="76" y="123"/>
                  </a:lnTo>
                  <a:lnTo>
                    <a:pt x="72" y="123"/>
                  </a:lnTo>
                  <a:lnTo>
                    <a:pt x="72" y="117"/>
                  </a:lnTo>
                  <a:lnTo>
                    <a:pt x="64" y="117"/>
                  </a:lnTo>
                  <a:lnTo>
                    <a:pt x="64" y="110"/>
                  </a:lnTo>
                  <a:lnTo>
                    <a:pt x="59" y="110"/>
                  </a:lnTo>
                  <a:lnTo>
                    <a:pt x="59" y="108"/>
                  </a:lnTo>
                  <a:lnTo>
                    <a:pt x="56" y="108"/>
                  </a:lnTo>
                  <a:lnTo>
                    <a:pt x="56" y="102"/>
                  </a:lnTo>
                  <a:lnTo>
                    <a:pt x="51" y="102"/>
                  </a:lnTo>
                  <a:lnTo>
                    <a:pt x="51" y="98"/>
                  </a:lnTo>
                  <a:lnTo>
                    <a:pt x="47" y="98"/>
                  </a:lnTo>
                  <a:lnTo>
                    <a:pt x="47" y="91"/>
                  </a:lnTo>
                  <a:lnTo>
                    <a:pt x="42" y="91"/>
                  </a:lnTo>
                  <a:lnTo>
                    <a:pt x="42" y="85"/>
                  </a:lnTo>
                  <a:lnTo>
                    <a:pt x="39" y="85"/>
                  </a:lnTo>
                  <a:lnTo>
                    <a:pt x="39" y="79"/>
                  </a:lnTo>
                  <a:lnTo>
                    <a:pt x="34" y="79"/>
                  </a:lnTo>
                  <a:lnTo>
                    <a:pt x="34" y="74"/>
                  </a:lnTo>
                  <a:lnTo>
                    <a:pt x="30" y="74"/>
                  </a:lnTo>
                  <a:lnTo>
                    <a:pt x="30" y="64"/>
                  </a:lnTo>
                  <a:lnTo>
                    <a:pt x="22" y="64"/>
                  </a:lnTo>
                  <a:lnTo>
                    <a:pt x="22" y="51"/>
                  </a:lnTo>
                  <a:lnTo>
                    <a:pt x="18" y="51"/>
                  </a:lnTo>
                  <a:lnTo>
                    <a:pt x="18" y="41"/>
                  </a:lnTo>
                  <a:lnTo>
                    <a:pt x="13" y="41"/>
                  </a:lnTo>
                  <a:lnTo>
                    <a:pt x="13" y="27"/>
                  </a:lnTo>
                  <a:lnTo>
                    <a:pt x="9" y="27"/>
                  </a:lnTo>
                  <a:lnTo>
                    <a:pt x="9" y="17"/>
                  </a:lnTo>
                  <a:lnTo>
                    <a:pt x="5" y="17"/>
                  </a:lnTo>
                  <a:lnTo>
                    <a:pt x="5" y="13"/>
                  </a:lnTo>
                  <a:lnTo>
                    <a:pt x="0" y="13"/>
                  </a:lnTo>
                  <a:lnTo>
                    <a:pt x="0" y="0"/>
                  </a:lnTo>
                </a:path>
              </a:pathLst>
            </a:cu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8" name="Freeform 37"/>
            <p:cNvSpPr>
              <a:spLocks/>
            </p:cNvSpPr>
            <p:nvPr/>
          </p:nvSpPr>
          <p:spPr bwMode="auto">
            <a:xfrm>
              <a:off x="5420681" y="2531499"/>
              <a:ext cx="3168000" cy="2411743"/>
            </a:xfrm>
            <a:custGeom>
              <a:avLst/>
              <a:gdLst>
                <a:gd name="T0" fmla="*/ 250 w 250"/>
                <a:gd name="T1" fmla="*/ 172 h 172"/>
                <a:gd name="T2" fmla="*/ 238 w 250"/>
                <a:gd name="T3" fmla="*/ 172 h 172"/>
                <a:gd name="T4" fmla="*/ 238 w 250"/>
                <a:gd name="T5" fmla="*/ 158 h 172"/>
                <a:gd name="T6" fmla="*/ 216 w 250"/>
                <a:gd name="T7" fmla="*/ 158 h 172"/>
                <a:gd name="T8" fmla="*/ 216 w 250"/>
                <a:gd name="T9" fmla="*/ 144 h 172"/>
                <a:gd name="T10" fmla="*/ 111 w 250"/>
                <a:gd name="T11" fmla="*/ 144 h 172"/>
                <a:gd name="T12" fmla="*/ 111 w 250"/>
                <a:gd name="T13" fmla="*/ 132 h 172"/>
                <a:gd name="T14" fmla="*/ 107 w 250"/>
                <a:gd name="T15" fmla="*/ 132 h 172"/>
                <a:gd name="T16" fmla="*/ 107 w 250"/>
                <a:gd name="T17" fmla="*/ 117 h 172"/>
                <a:gd name="T18" fmla="*/ 73 w 250"/>
                <a:gd name="T19" fmla="*/ 117 h 172"/>
                <a:gd name="T20" fmla="*/ 73 w 250"/>
                <a:gd name="T21" fmla="*/ 92 h 172"/>
                <a:gd name="T22" fmla="*/ 34 w 250"/>
                <a:gd name="T23" fmla="*/ 92 h 172"/>
                <a:gd name="T24" fmla="*/ 34 w 250"/>
                <a:gd name="T25" fmla="*/ 78 h 172"/>
                <a:gd name="T26" fmla="*/ 27 w 250"/>
                <a:gd name="T27" fmla="*/ 78 h 172"/>
                <a:gd name="T28" fmla="*/ 27 w 250"/>
                <a:gd name="T29" fmla="*/ 52 h 172"/>
                <a:gd name="T30" fmla="*/ 22 w 250"/>
                <a:gd name="T31" fmla="*/ 52 h 172"/>
                <a:gd name="T32" fmla="*/ 22 w 250"/>
                <a:gd name="T33" fmla="*/ 26 h 172"/>
                <a:gd name="T34" fmla="*/ 9 w 250"/>
                <a:gd name="T35" fmla="*/ 26 h 172"/>
                <a:gd name="T36" fmla="*/ 9 w 250"/>
                <a:gd name="T37" fmla="*/ 14 h 172"/>
                <a:gd name="T38" fmla="*/ 5 w 250"/>
                <a:gd name="T39" fmla="*/ 14 h 172"/>
                <a:gd name="T40" fmla="*/ 5 w 250"/>
                <a:gd name="T41" fmla="*/ 0 h 172"/>
                <a:gd name="T42" fmla="*/ 0 w 250"/>
                <a:gd name="T43"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0" h="172">
                  <a:moveTo>
                    <a:pt x="250" y="172"/>
                  </a:moveTo>
                  <a:lnTo>
                    <a:pt x="238" y="172"/>
                  </a:lnTo>
                  <a:lnTo>
                    <a:pt x="238" y="158"/>
                  </a:lnTo>
                  <a:lnTo>
                    <a:pt x="216" y="158"/>
                  </a:lnTo>
                  <a:lnTo>
                    <a:pt x="216" y="144"/>
                  </a:lnTo>
                  <a:lnTo>
                    <a:pt x="111" y="144"/>
                  </a:lnTo>
                  <a:lnTo>
                    <a:pt x="111" y="132"/>
                  </a:lnTo>
                  <a:lnTo>
                    <a:pt x="107" y="132"/>
                  </a:lnTo>
                  <a:lnTo>
                    <a:pt x="107" y="117"/>
                  </a:lnTo>
                  <a:lnTo>
                    <a:pt x="73" y="117"/>
                  </a:lnTo>
                  <a:lnTo>
                    <a:pt x="73" y="92"/>
                  </a:lnTo>
                  <a:lnTo>
                    <a:pt x="34" y="92"/>
                  </a:lnTo>
                  <a:lnTo>
                    <a:pt x="34" y="78"/>
                  </a:lnTo>
                  <a:lnTo>
                    <a:pt x="27" y="78"/>
                  </a:lnTo>
                  <a:lnTo>
                    <a:pt x="27" y="52"/>
                  </a:lnTo>
                  <a:lnTo>
                    <a:pt x="22" y="52"/>
                  </a:lnTo>
                  <a:lnTo>
                    <a:pt x="22" y="26"/>
                  </a:lnTo>
                  <a:lnTo>
                    <a:pt x="9" y="26"/>
                  </a:lnTo>
                  <a:lnTo>
                    <a:pt x="9" y="14"/>
                  </a:lnTo>
                  <a:lnTo>
                    <a:pt x="5" y="14"/>
                  </a:lnTo>
                  <a:lnTo>
                    <a:pt x="5" y="0"/>
                  </a:lnTo>
                  <a:lnTo>
                    <a:pt x="0" y="0"/>
                  </a:lnTo>
                </a:path>
              </a:pathLst>
            </a:cu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13" name="TextBox 5"/>
          <p:cNvSpPr txBox="1"/>
          <p:nvPr/>
        </p:nvSpPr>
        <p:spPr>
          <a:xfrm>
            <a:off x="1111111" y="6025766"/>
            <a:ext cx="7348487" cy="43088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0850" indent="-450850"/>
            <a:r>
              <a:rPr lang="en-US" sz="1100" dirty="0" smtClean="0"/>
              <a:t>DD, dedifferentiated; LMS, leiomyosarcoma; LPS, liposarcoma; MPNST, malignant peripheral nerve sheath tumor; </a:t>
            </a:r>
            <a:br>
              <a:rPr lang="en-US" sz="1100" dirty="0" smtClean="0"/>
            </a:br>
            <a:r>
              <a:rPr lang="en-US" sz="1100" dirty="0" smtClean="0"/>
              <a:t>SFT, solitary fibrous tumor; WD, well-differentiated</a:t>
            </a:r>
            <a:endParaRPr lang="en-US" sz="1100" dirty="0"/>
          </a:p>
        </p:txBody>
      </p:sp>
    </p:spTree>
    <p:custDataLst>
      <p:tags r:id="rId1"/>
    </p:custDataLst>
    <p:extLst>
      <p:ext uri="{BB962C8B-B14F-4D97-AF65-F5344CB8AC3E}">
        <p14:creationId xmlns:p14="http://schemas.microsoft.com/office/powerpoint/2010/main" val="416429408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1" y="228600"/>
            <a:ext cx="7526546" cy="939801"/>
          </a:xfrm>
        </p:spPr>
        <p:txBody>
          <a:bodyPr/>
          <a:lstStyle/>
          <a:p>
            <a:r>
              <a:rPr lang="en-US" sz="1800" dirty="0" smtClean="0">
                <a:solidFill>
                  <a:schemeClr val="bg1"/>
                </a:solidFill>
              </a:rPr>
              <a:t>045: The influence of local treatment on outcome of localized pelvic Ewing sarcoma – a retrospective analysis of the EURO-EWING99 trial – </a:t>
            </a:r>
            <a:r>
              <a:rPr lang="en-US" sz="1800" dirty="0" err="1" smtClean="0">
                <a:solidFill>
                  <a:schemeClr val="bg1"/>
                </a:solidFill>
              </a:rPr>
              <a:t>Andreou</a:t>
            </a:r>
            <a:r>
              <a:rPr lang="en-US" sz="1800" dirty="0" smtClean="0">
                <a:solidFill>
                  <a:schemeClr val="bg1"/>
                </a:solidFill>
              </a:rPr>
              <a:t> D, et al</a:t>
            </a:r>
            <a:endParaRPr lang="en-US" sz="1800" dirty="0">
              <a:solidFill>
                <a:schemeClr val="bg1"/>
              </a:solidFill>
            </a:endParaRPr>
          </a:p>
        </p:txBody>
      </p:sp>
      <p:sp>
        <p:nvSpPr>
          <p:cNvPr id="5123" name="Rectangle 3"/>
          <p:cNvSpPr>
            <a:spLocks noGrp="1" noChangeArrowheads="1"/>
          </p:cNvSpPr>
          <p:nvPr>
            <p:ph type="body" idx="1"/>
          </p:nvPr>
        </p:nvSpPr>
        <p:spPr/>
        <p:txBody>
          <a:bodyPr/>
          <a:lstStyle/>
          <a:p>
            <a:pPr marL="0" indent="0">
              <a:buNone/>
            </a:pPr>
            <a:r>
              <a:rPr lang="en-US" b="1" dirty="0" smtClean="0">
                <a:solidFill>
                  <a:schemeClr val="bg1"/>
                </a:solidFill>
              </a:rPr>
              <a:t>KEY RESULTS</a:t>
            </a:r>
          </a:p>
        </p:txBody>
      </p:sp>
      <p:sp>
        <p:nvSpPr>
          <p:cNvPr id="6" name="Text Box 4"/>
          <p:cNvSpPr txBox="1">
            <a:spLocks noChangeArrowheads="1"/>
          </p:cNvSpPr>
          <p:nvPr/>
        </p:nvSpPr>
        <p:spPr bwMode="auto">
          <a:xfrm>
            <a:off x="2941123" y="6474897"/>
            <a:ext cx="598221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US" sz="1200" dirty="0" err="1" smtClean="0">
                <a:solidFill>
                  <a:srgbClr val="000000"/>
                </a:solidFill>
              </a:rPr>
              <a:t>Andreou</a:t>
            </a:r>
            <a:r>
              <a:rPr lang="en-US" sz="1200" dirty="0" smtClean="0">
                <a:solidFill>
                  <a:srgbClr val="000000"/>
                </a:solidFill>
              </a:rPr>
              <a:t> D et al. CTOS 2017 Annual Meeting, November 8–11, Maui, Hawaii; Paper 045</a:t>
            </a:r>
            <a:endParaRPr lang="en-US" sz="1200" dirty="0">
              <a:solidFill>
                <a:srgbClr val="000000"/>
              </a:solidFill>
            </a:endParaRPr>
          </a:p>
        </p:txBody>
      </p:sp>
      <p:grpSp>
        <p:nvGrpSpPr>
          <p:cNvPr id="7" name="Group 6"/>
          <p:cNvGrpSpPr/>
          <p:nvPr/>
        </p:nvGrpSpPr>
        <p:grpSpPr>
          <a:xfrm>
            <a:off x="1209259" y="2210779"/>
            <a:ext cx="3283217" cy="2548194"/>
            <a:chOff x="1908259" y="2265134"/>
            <a:chExt cx="4912603" cy="2672243"/>
          </a:xfrm>
        </p:grpSpPr>
        <p:grpSp>
          <p:nvGrpSpPr>
            <p:cNvPr id="8" name="Group 7"/>
            <p:cNvGrpSpPr/>
            <p:nvPr/>
          </p:nvGrpSpPr>
          <p:grpSpPr>
            <a:xfrm>
              <a:off x="2614623" y="2396465"/>
              <a:ext cx="3906738" cy="2171700"/>
              <a:chOff x="836615" y="2448719"/>
              <a:chExt cx="3906738" cy="2171700"/>
            </a:xfrm>
          </p:grpSpPr>
          <p:sp>
            <p:nvSpPr>
              <p:cNvPr id="24" name="Freeform 23"/>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25"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26"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27" name="Line 8"/>
              <p:cNvSpPr>
                <a:spLocks noChangeShapeType="1"/>
              </p:cNvSpPr>
              <p:nvPr/>
            </p:nvSpPr>
            <p:spPr bwMode="auto">
              <a:xfrm>
                <a:off x="836615" y="322872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28" name="Line 9"/>
              <p:cNvSpPr>
                <a:spLocks noChangeShapeType="1"/>
              </p:cNvSpPr>
              <p:nvPr/>
            </p:nvSpPr>
            <p:spPr bwMode="auto">
              <a:xfrm>
                <a:off x="836615" y="362736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29" name="Line 10"/>
              <p:cNvSpPr>
                <a:spLocks noChangeShapeType="1"/>
              </p:cNvSpPr>
              <p:nvPr/>
            </p:nvSpPr>
            <p:spPr bwMode="auto">
              <a:xfrm>
                <a:off x="836615" y="401736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30"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31" name="Line 12"/>
              <p:cNvSpPr>
                <a:spLocks noChangeShapeType="1"/>
              </p:cNvSpPr>
              <p:nvPr/>
            </p:nvSpPr>
            <p:spPr bwMode="auto">
              <a:xfrm>
                <a:off x="331787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32" name="Line 13"/>
              <p:cNvSpPr>
                <a:spLocks noChangeShapeType="1"/>
              </p:cNvSpPr>
              <p:nvPr/>
            </p:nvSpPr>
            <p:spPr bwMode="auto">
              <a:xfrm>
                <a:off x="2590370"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33" name="Line 14"/>
              <p:cNvSpPr>
                <a:spLocks noChangeShapeType="1"/>
              </p:cNvSpPr>
              <p:nvPr/>
            </p:nvSpPr>
            <p:spPr bwMode="auto">
              <a:xfrm>
                <a:off x="403167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34"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35" name="Line 19"/>
              <p:cNvSpPr>
                <a:spLocks noChangeShapeType="1"/>
              </p:cNvSpPr>
              <p:nvPr/>
            </p:nvSpPr>
            <p:spPr bwMode="auto">
              <a:xfrm>
                <a:off x="188436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36" name="Line 21"/>
              <p:cNvSpPr>
                <a:spLocks noChangeShapeType="1"/>
              </p:cNvSpPr>
              <p:nvPr/>
            </p:nvSpPr>
            <p:spPr bwMode="auto">
              <a:xfrm>
                <a:off x="116119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cs typeface="Arial" panose="020B0604020202020204" pitchFamily="34" charset="0"/>
                </a:endParaRPr>
              </a:p>
            </p:txBody>
          </p:sp>
        </p:grpSp>
        <p:sp>
          <p:nvSpPr>
            <p:cNvPr id="9" name="TextBox 8"/>
            <p:cNvSpPr txBox="1"/>
            <p:nvPr/>
          </p:nvSpPr>
          <p:spPr>
            <a:xfrm rot="16200000">
              <a:off x="1155119" y="3213794"/>
              <a:ext cx="1874695" cy="368415"/>
            </a:xfrm>
            <a:prstGeom prst="rect">
              <a:avLst/>
            </a:prstGeom>
            <a:noFill/>
          </p:spPr>
          <p:txBody>
            <a:bodyPr wrap="none" rtlCol="0">
              <a:spAutoFit/>
            </a:bodyPr>
            <a:lstStyle/>
            <a:p>
              <a:pPr algn="ctr" fontAlgn="base">
                <a:spcBef>
                  <a:spcPct val="0"/>
                </a:spcBef>
                <a:spcAft>
                  <a:spcPct val="0"/>
                </a:spcAft>
              </a:pPr>
              <a:r>
                <a:rPr lang="en-US" sz="1000" dirty="0" smtClean="0">
                  <a:solidFill>
                    <a:srgbClr val="000000"/>
                  </a:solidFill>
                  <a:cs typeface="Arial" panose="020B0604020202020204" pitchFamily="34" charset="0"/>
                </a:rPr>
                <a:t>Local recurrence, probability</a:t>
              </a:r>
              <a:endParaRPr lang="en-US" sz="1000" dirty="0">
                <a:solidFill>
                  <a:srgbClr val="000000"/>
                </a:solidFill>
                <a:cs typeface="Arial" panose="020B0604020202020204" pitchFamily="34" charset="0"/>
              </a:endParaRPr>
            </a:p>
          </p:txBody>
        </p:sp>
        <p:sp>
          <p:nvSpPr>
            <p:cNvPr id="10" name="TextBox 9"/>
            <p:cNvSpPr txBox="1"/>
            <p:nvPr/>
          </p:nvSpPr>
          <p:spPr>
            <a:xfrm>
              <a:off x="3669150" y="4679170"/>
              <a:ext cx="2252705" cy="258207"/>
            </a:xfrm>
            <a:prstGeom prst="rect">
              <a:avLst/>
            </a:prstGeom>
            <a:noFill/>
          </p:spPr>
          <p:txBody>
            <a:bodyPr wrap="none" rtlCol="0">
              <a:spAutoFit/>
            </a:bodyPr>
            <a:lstStyle/>
            <a:p>
              <a:pPr algn="ctr" fontAlgn="base">
                <a:spcBef>
                  <a:spcPct val="0"/>
                </a:spcBef>
                <a:spcAft>
                  <a:spcPct val="0"/>
                </a:spcAft>
              </a:pPr>
              <a:r>
                <a:rPr lang="en-US" sz="1000" dirty="0" smtClean="0">
                  <a:solidFill>
                    <a:srgbClr val="000000"/>
                  </a:solidFill>
                  <a:cs typeface="Arial" panose="020B0604020202020204" pitchFamily="34" charset="0"/>
                </a:rPr>
                <a:t>Follow-up time, months</a:t>
              </a:r>
              <a:endParaRPr lang="en-US" sz="1000" dirty="0">
                <a:solidFill>
                  <a:srgbClr val="000000"/>
                </a:solidFill>
                <a:cs typeface="Arial" panose="020B0604020202020204" pitchFamily="34" charset="0"/>
              </a:endParaRPr>
            </a:p>
          </p:txBody>
        </p:sp>
        <p:sp>
          <p:nvSpPr>
            <p:cNvPr id="11" name="TextBox 10"/>
            <p:cNvSpPr txBox="1"/>
            <p:nvPr/>
          </p:nvSpPr>
          <p:spPr>
            <a:xfrm>
              <a:off x="2187415" y="2265134"/>
              <a:ext cx="540150" cy="258207"/>
            </a:xfrm>
            <a:prstGeom prst="rect">
              <a:avLst/>
            </a:prstGeom>
            <a:noFill/>
          </p:spPr>
          <p:txBody>
            <a:bodyPr wrap="none" rtlCol="0" anchor="ctr" anchorCtr="0">
              <a:spAutoFit/>
            </a:bodyPr>
            <a:lstStyle/>
            <a:p>
              <a:pPr algn="r"/>
              <a:r>
                <a:rPr lang="en-US" sz="1000" dirty="0" smtClean="0">
                  <a:solidFill>
                    <a:srgbClr val="000000"/>
                  </a:solidFill>
                  <a:cs typeface="Arial" panose="020B0604020202020204" pitchFamily="34" charset="0"/>
                </a:rPr>
                <a:t>1.0</a:t>
              </a:r>
              <a:endParaRPr lang="en-US" sz="1000" dirty="0">
                <a:solidFill>
                  <a:srgbClr val="000000"/>
                </a:solidFill>
                <a:cs typeface="Arial" panose="020B0604020202020204" pitchFamily="34" charset="0"/>
              </a:endParaRPr>
            </a:p>
          </p:txBody>
        </p:sp>
        <p:sp>
          <p:nvSpPr>
            <p:cNvPr id="12" name="TextBox 11"/>
            <p:cNvSpPr txBox="1"/>
            <p:nvPr/>
          </p:nvSpPr>
          <p:spPr>
            <a:xfrm>
              <a:off x="2187417" y="2661010"/>
              <a:ext cx="540150" cy="258207"/>
            </a:xfrm>
            <a:prstGeom prst="rect">
              <a:avLst/>
            </a:prstGeom>
            <a:noFill/>
          </p:spPr>
          <p:txBody>
            <a:bodyPr wrap="none" rtlCol="0" anchor="ctr" anchorCtr="0">
              <a:spAutoFit/>
            </a:bodyPr>
            <a:lstStyle/>
            <a:p>
              <a:pPr algn="r"/>
              <a:r>
                <a:rPr lang="en-US" sz="1000" dirty="0" smtClean="0">
                  <a:solidFill>
                    <a:srgbClr val="000000"/>
                  </a:solidFill>
                  <a:cs typeface="Arial" panose="020B0604020202020204" pitchFamily="34" charset="0"/>
                </a:rPr>
                <a:t>0.8</a:t>
              </a:r>
              <a:endParaRPr lang="en-US" sz="1000" dirty="0">
                <a:solidFill>
                  <a:srgbClr val="000000"/>
                </a:solidFill>
                <a:cs typeface="Arial" panose="020B0604020202020204" pitchFamily="34" charset="0"/>
              </a:endParaRPr>
            </a:p>
          </p:txBody>
        </p:sp>
        <p:sp>
          <p:nvSpPr>
            <p:cNvPr id="13" name="TextBox 12"/>
            <p:cNvSpPr txBox="1"/>
            <p:nvPr/>
          </p:nvSpPr>
          <p:spPr>
            <a:xfrm>
              <a:off x="2187417" y="3046507"/>
              <a:ext cx="540150" cy="258207"/>
            </a:xfrm>
            <a:prstGeom prst="rect">
              <a:avLst/>
            </a:prstGeom>
            <a:noFill/>
          </p:spPr>
          <p:txBody>
            <a:bodyPr wrap="none" rtlCol="0" anchor="ctr" anchorCtr="0">
              <a:spAutoFit/>
            </a:bodyPr>
            <a:lstStyle/>
            <a:p>
              <a:pPr algn="r"/>
              <a:r>
                <a:rPr lang="en-US" sz="1000" dirty="0" smtClean="0">
                  <a:solidFill>
                    <a:srgbClr val="000000"/>
                  </a:solidFill>
                  <a:cs typeface="Arial" panose="020B0604020202020204" pitchFamily="34" charset="0"/>
                </a:rPr>
                <a:t>0.6</a:t>
              </a:r>
              <a:endParaRPr lang="en-US" sz="1000" dirty="0">
                <a:solidFill>
                  <a:srgbClr val="000000"/>
                </a:solidFill>
                <a:cs typeface="Arial" panose="020B0604020202020204" pitchFamily="34" charset="0"/>
              </a:endParaRPr>
            </a:p>
          </p:txBody>
        </p:sp>
        <p:sp>
          <p:nvSpPr>
            <p:cNvPr id="14" name="TextBox 13"/>
            <p:cNvSpPr txBox="1"/>
            <p:nvPr/>
          </p:nvSpPr>
          <p:spPr>
            <a:xfrm>
              <a:off x="2187417" y="3444965"/>
              <a:ext cx="540150" cy="258207"/>
            </a:xfrm>
            <a:prstGeom prst="rect">
              <a:avLst/>
            </a:prstGeom>
            <a:noFill/>
          </p:spPr>
          <p:txBody>
            <a:bodyPr wrap="none" rtlCol="0" anchor="ctr" anchorCtr="0">
              <a:spAutoFit/>
            </a:bodyPr>
            <a:lstStyle/>
            <a:p>
              <a:pPr algn="r"/>
              <a:r>
                <a:rPr lang="en-US" sz="1000" dirty="0" smtClean="0">
                  <a:solidFill>
                    <a:srgbClr val="000000"/>
                  </a:solidFill>
                  <a:cs typeface="Arial" panose="020B0604020202020204" pitchFamily="34" charset="0"/>
                </a:rPr>
                <a:t>0.4</a:t>
              </a:r>
              <a:endParaRPr lang="en-US" sz="1000" dirty="0">
                <a:solidFill>
                  <a:srgbClr val="000000"/>
                </a:solidFill>
                <a:cs typeface="Arial" panose="020B0604020202020204" pitchFamily="34" charset="0"/>
              </a:endParaRPr>
            </a:p>
          </p:txBody>
        </p:sp>
        <p:sp>
          <p:nvSpPr>
            <p:cNvPr id="15" name="TextBox 14"/>
            <p:cNvSpPr txBox="1"/>
            <p:nvPr/>
          </p:nvSpPr>
          <p:spPr>
            <a:xfrm>
              <a:off x="2187417" y="3834782"/>
              <a:ext cx="540150" cy="258207"/>
            </a:xfrm>
            <a:prstGeom prst="rect">
              <a:avLst/>
            </a:prstGeom>
            <a:noFill/>
          </p:spPr>
          <p:txBody>
            <a:bodyPr wrap="none" rtlCol="0" anchor="ctr" anchorCtr="0">
              <a:spAutoFit/>
            </a:bodyPr>
            <a:lstStyle/>
            <a:p>
              <a:pPr algn="r"/>
              <a:r>
                <a:rPr lang="en-US" sz="1000" dirty="0" smtClean="0">
                  <a:solidFill>
                    <a:srgbClr val="000000"/>
                  </a:solidFill>
                  <a:cs typeface="Arial" panose="020B0604020202020204" pitchFamily="34" charset="0"/>
                </a:rPr>
                <a:t>0.2</a:t>
              </a:r>
              <a:endParaRPr lang="en-US" sz="1000" dirty="0">
                <a:solidFill>
                  <a:srgbClr val="000000"/>
                </a:solidFill>
                <a:cs typeface="Arial" panose="020B0604020202020204" pitchFamily="34" charset="0"/>
              </a:endParaRPr>
            </a:p>
          </p:txBody>
        </p:sp>
        <p:sp>
          <p:nvSpPr>
            <p:cNvPr id="16" name="TextBox 15"/>
            <p:cNvSpPr txBox="1"/>
            <p:nvPr/>
          </p:nvSpPr>
          <p:spPr>
            <a:xfrm>
              <a:off x="2187423" y="4228919"/>
              <a:ext cx="540150" cy="258207"/>
            </a:xfrm>
            <a:prstGeom prst="rect">
              <a:avLst/>
            </a:prstGeom>
            <a:noFill/>
          </p:spPr>
          <p:txBody>
            <a:bodyPr wrap="none" rtlCol="0" anchor="ctr" anchorCtr="0">
              <a:spAutoFit/>
            </a:bodyPr>
            <a:lstStyle/>
            <a:p>
              <a:pPr algn="r"/>
              <a:r>
                <a:rPr lang="en-US" sz="1000" dirty="0" smtClean="0">
                  <a:solidFill>
                    <a:srgbClr val="000000"/>
                  </a:solidFill>
                  <a:cs typeface="Arial" panose="020B0604020202020204" pitchFamily="34" charset="0"/>
                </a:rPr>
                <a:t>0.0</a:t>
              </a:r>
              <a:endParaRPr lang="en-US" sz="1000" dirty="0">
                <a:solidFill>
                  <a:srgbClr val="000000"/>
                </a:solidFill>
                <a:cs typeface="Arial" panose="020B0604020202020204" pitchFamily="34" charset="0"/>
              </a:endParaRPr>
            </a:p>
          </p:txBody>
        </p:sp>
        <p:sp>
          <p:nvSpPr>
            <p:cNvPr id="17" name="TextBox 16"/>
            <p:cNvSpPr txBox="1"/>
            <p:nvPr/>
          </p:nvSpPr>
          <p:spPr>
            <a:xfrm>
              <a:off x="2753131" y="4522748"/>
              <a:ext cx="381848" cy="258207"/>
            </a:xfrm>
            <a:prstGeom prst="rect">
              <a:avLst/>
            </a:prstGeom>
            <a:noFill/>
          </p:spPr>
          <p:txBody>
            <a:bodyPr wrap="none" rtlCol="0" anchor="t" anchorCtr="0">
              <a:spAutoFit/>
            </a:bodyPr>
            <a:lstStyle/>
            <a:p>
              <a:pPr algn="ctr"/>
              <a:r>
                <a:rPr lang="en-US" sz="1000" dirty="0" smtClean="0">
                  <a:solidFill>
                    <a:srgbClr val="000000"/>
                  </a:solidFill>
                  <a:cs typeface="Arial" panose="020B0604020202020204" pitchFamily="34" charset="0"/>
                </a:rPr>
                <a:t>0</a:t>
              </a:r>
              <a:endParaRPr lang="en-US" sz="1000" dirty="0">
                <a:solidFill>
                  <a:srgbClr val="000000"/>
                </a:solidFill>
                <a:cs typeface="Arial" panose="020B0604020202020204" pitchFamily="34" charset="0"/>
              </a:endParaRPr>
            </a:p>
          </p:txBody>
        </p:sp>
        <p:sp>
          <p:nvSpPr>
            <p:cNvPr id="18" name="TextBox 17"/>
            <p:cNvSpPr txBox="1"/>
            <p:nvPr/>
          </p:nvSpPr>
          <p:spPr>
            <a:xfrm>
              <a:off x="3420519" y="4522748"/>
              <a:ext cx="487384" cy="258207"/>
            </a:xfrm>
            <a:prstGeom prst="rect">
              <a:avLst/>
            </a:prstGeom>
            <a:noFill/>
          </p:spPr>
          <p:txBody>
            <a:bodyPr wrap="none" rtlCol="0" anchor="t" anchorCtr="0">
              <a:spAutoFit/>
            </a:bodyPr>
            <a:lstStyle/>
            <a:p>
              <a:pPr algn="ctr"/>
              <a:r>
                <a:rPr lang="en-US" sz="1000" dirty="0" smtClean="0">
                  <a:solidFill>
                    <a:srgbClr val="000000"/>
                  </a:solidFill>
                  <a:cs typeface="Arial" panose="020B0604020202020204" pitchFamily="34" charset="0"/>
                </a:rPr>
                <a:t>30</a:t>
              </a:r>
              <a:endParaRPr lang="en-US" sz="1000" dirty="0">
                <a:solidFill>
                  <a:srgbClr val="000000"/>
                </a:solidFill>
                <a:cs typeface="Arial" panose="020B0604020202020204" pitchFamily="34" charset="0"/>
              </a:endParaRPr>
            </a:p>
          </p:txBody>
        </p:sp>
        <p:sp>
          <p:nvSpPr>
            <p:cNvPr id="19" name="TextBox 18"/>
            <p:cNvSpPr txBox="1"/>
            <p:nvPr/>
          </p:nvSpPr>
          <p:spPr>
            <a:xfrm>
              <a:off x="4007582" y="4522748"/>
              <a:ext cx="276409" cy="258207"/>
            </a:xfrm>
            <a:prstGeom prst="rect">
              <a:avLst/>
            </a:prstGeom>
            <a:noFill/>
          </p:spPr>
          <p:txBody>
            <a:bodyPr wrap="none" rtlCol="0" anchor="t" anchorCtr="0">
              <a:spAutoFit/>
            </a:bodyPr>
            <a:lstStyle/>
            <a:p>
              <a:pPr algn="ctr"/>
              <a:endParaRPr lang="en-US" sz="1000" dirty="0">
                <a:solidFill>
                  <a:srgbClr val="000000"/>
                </a:solidFill>
                <a:cs typeface="Arial" panose="020B0604020202020204" pitchFamily="34" charset="0"/>
              </a:endParaRPr>
            </a:p>
          </p:txBody>
        </p:sp>
        <p:sp>
          <p:nvSpPr>
            <p:cNvPr id="20" name="TextBox 19"/>
            <p:cNvSpPr txBox="1"/>
            <p:nvPr/>
          </p:nvSpPr>
          <p:spPr>
            <a:xfrm>
              <a:off x="4120957" y="4522748"/>
              <a:ext cx="487384" cy="258207"/>
            </a:xfrm>
            <a:prstGeom prst="rect">
              <a:avLst/>
            </a:prstGeom>
            <a:noFill/>
          </p:spPr>
          <p:txBody>
            <a:bodyPr wrap="none" rtlCol="0" anchor="t" anchorCtr="0">
              <a:spAutoFit/>
            </a:bodyPr>
            <a:lstStyle/>
            <a:p>
              <a:pPr algn="ctr"/>
              <a:r>
                <a:rPr lang="en-US" sz="1000" dirty="0" smtClean="0">
                  <a:solidFill>
                    <a:srgbClr val="000000"/>
                  </a:solidFill>
                  <a:cs typeface="Arial" panose="020B0604020202020204" pitchFamily="34" charset="0"/>
                </a:rPr>
                <a:t>60</a:t>
              </a:r>
              <a:endParaRPr lang="en-US" sz="1000" dirty="0">
                <a:solidFill>
                  <a:srgbClr val="000000"/>
                </a:solidFill>
                <a:cs typeface="Arial" panose="020B0604020202020204" pitchFamily="34" charset="0"/>
              </a:endParaRPr>
            </a:p>
          </p:txBody>
        </p:sp>
        <p:sp>
          <p:nvSpPr>
            <p:cNvPr id="21" name="TextBox 20"/>
            <p:cNvSpPr txBox="1"/>
            <p:nvPr/>
          </p:nvSpPr>
          <p:spPr>
            <a:xfrm>
              <a:off x="4857930" y="4522748"/>
              <a:ext cx="487384" cy="258207"/>
            </a:xfrm>
            <a:prstGeom prst="rect">
              <a:avLst/>
            </a:prstGeom>
            <a:noFill/>
          </p:spPr>
          <p:txBody>
            <a:bodyPr wrap="none" rtlCol="0" anchor="t" anchorCtr="0">
              <a:spAutoFit/>
            </a:bodyPr>
            <a:lstStyle/>
            <a:p>
              <a:pPr algn="ctr"/>
              <a:r>
                <a:rPr lang="en-US" sz="1000" dirty="0" smtClean="0">
                  <a:solidFill>
                    <a:srgbClr val="000000"/>
                  </a:solidFill>
                  <a:cs typeface="Arial" panose="020B0604020202020204" pitchFamily="34" charset="0"/>
                </a:rPr>
                <a:t>90</a:t>
              </a:r>
              <a:endParaRPr lang="en-US" sz="1000" dirty="0">
                <a:solidFill>
                  <a:srgbClr val="000000"/>
                </a:solidFill>
                <a:cs typeface="Arial" panose="020B0604020202020204" pitchFamily="34" charset="0"/>
              </a:endParaRPr>
            </a:p>
          </p:txBody>
        </p:sp>
        <p:sp>
          <p:nvSpPr>
            <p:cNvPr id="22" name="TextBox 21"/>
            <p:cNvSpPr txBox="1"/>
            <p:nvPr/>
          </p:nvSpPr>
          <p:spPr>
            <a:xfrm>
              <a:off x="5511800" y="4522748"/>
              <a:ext cx="592919" cy="258207"/>
            </a:xfrm>
            <a:prstGeom prst="rect">
              <a:avLst/>
            </a:prstGeom>
            <a:noFill/>
          </p:spPr>
          <p:txBody>
            <a:bodyPr wrap="none" rtlCol="0" anchor="t" anchorCtr="0">
              <a:spAutoFit/>
            </a:bodyPr>
            <a:lstStyle/>
            <a:p>
              <a:pPr algn="ctr"/>
              <a:r>
                <a:rPr lang="en-US" sz="1000" dirty="0" smtClean="0">
                  <a:solidFill>
                    <a:srgbClr val="000000"/>
                  </a:solidFill>
                  <a:cs typeface="Arial" panose="020B0604020202020204" pitchFamily="34" charset="0"/>
                </a:rPr>
                <a:t>120</a:t>
              </a:r>
              <a:endParaRPr lang="en-US" sz="1000" dirty="0">
                <a:solidFill>
                  <a:srgbClr val="000000"/>
                </a:solidFill>
                <a:cs typeface="Arial" panose="020B0604020202020204" pitchFamily="34" charset="0"/>
              </a:endParaRPr>
            </a:p>
          </p:txBody>
        </p:sp>
        <p:sp>
          <p:nvSpPr>
            <p:cNvPr id="23" name="TextBox 22"/>
            <p:cNvSpPr txBox="1"/>
            <p:nvPr/>
          </p:nvSpPr>
          <p:spPr>
            <a:xfrm>
              <a:off x="6227943" y="4522748"/>
              <a:ext cx="592919" cy="258207"/>
            </a:xfrm>
            <a:prstGeom prst="rect">
              <a:avLst/>
            </a:prstGeom>
            <a:noFill/>
          </p:spPr>
          <p:txBody>
            <a:bodyPr wrap="none" rtlCol="0" anchor="t" anchorCtr="0">
              <a:spAutoFit/>
            </a:bodyPr>
            <a:lstStyle/>
            <a:p>
              <a:pPr algn="ctr"/>
              <a:r>
                <a:rPr lang="en-US" sz="1000" dirty="0" smtClean="0">
                  <a:solidFill>
                    <a:srgbClr val="000000"/>
                  </a:solidFill>
                  <a:cs typeface="Arial" panose="020B0604020202020204" pitchFamily="34" charset="0"/>
                </a:rPr>
                <a:t>150</a:t>
              </a:r>
              <a:endParaRPr lang="en-US" sz="1000" dirty="0">
                <a:solidFill>
                  <a:srgbClr val="000000"/>
                </a:solidFill>
                <a:cs typeface="Arial" panose="020B0604020202020204" pitchFamily="34" charset="0"/>
              </a:endParaRPr>
            </a:p>
          </p:txBody>
        </p:sp>
      </p:grpSp>
      <p:grpSp>
        <p:nvGrpSpPr>
          <p:cNvPr id="37" name="Group 36"/>
          <p:cNvGrpSpPr/>
          <p:nvPr/>
        </p:nvGrpSpPr>
        <p:grpSpPr>
          <a:xfrm>
            <a:off x="4906046" y="2210779"/>
            <a:ext cx="3276182" cy="2548194"/>
            <a:chOff x="1918785" y="2265134"/>
            <a:chExt cx="4902077" cy="2672243"/>
          </a:xfrm>
        </p:grpSpPr>
        <p:grpSp>
          <p:nvGrpSpPr>
            <p:cNvPr id="38" name="Group 37"/>
            <p:cNvGrpSpPr/>
            <p:nvPr/>
          </p:nvGrpSpPr>
          <p:grpSpPr>
            <a:xfrm>
              <a:off x="2614623" y="2396465"/>
              <a:ext cx="3906738" cy="2171700"/>
              <a:chOff x="836615" y="2448719"/>
              <a:chExt cx="3906738" cy="2171700"/>
            </a:xfrm>
          </p:grpSpPr>
          <p:sp>
            <p:nvSpPr>
              <p:cNvPr id="54" name="Freeform 53"/>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55"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56"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57" name="Line 8"/>
              <p:cNvSpPr>
                <a:spLocks noChangeShapeType="1"/>
              </p:cNvSpPr>
              <p:nvPr/>
            </p:nvSpPr>
            <p:spPr bwMode="auto">
              <a:xfrm>
                <a:off x="836615" y="322872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58" name="Line 9"/>
              <p:cNvSpPr>
                <a:spLocks noChangeShapeType="1"/>
              </p:cNvSpPr>
              <p:nvPr/>
            </p:nvSpPr>
            <p:spPr bwMode="auto">
              <a:xfrm>
                <a:off x="836615" y="362736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59" name="Line 10"/>
              <p:cNvSpPr>
                <a:spLocks noChangeShapeType="1"/>
              </p:cNvSpPr>
              <p:nvPr/>
            </p:nvSpPr>
            <p:spPr bwMode="auto">
              <a:xfrm>
                <a:off x="836615" y="401736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60"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61" name="Line 12"/>
              <p:cNvSpPr>
                <a:spLocks noChangeShapeType="1"/>
              </p:cNvSpPr>
              <p:nvPr/>
            </p:nvSpPr>
            <p:spPr bwMode="auto">
              <a:xfrm>
                <a:off x="331787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62" name="Line 13"/>
              <p:cNvSpPr>
                <a:spLocks noChangeShapeType="1"/>
              </p:cNvSpPr>
              <p:nvPr/>
            </p:nvSpPr>
            <p:spPr bwMode="auto">
              <a:xfrm>
                <a:off x="2590370"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63" name="Line 14"/>
              <p:cNvSpPr>
                <a:spLocks noChangeShapeType="1"/>
              </p:cNvSpPr>
              <p:nvPr/>
            </p:nvSpPr>
            <p:spPr bwMode="auto">
              <a:xfrm>
                <a:off x="403167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64"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65" name="Line 19"/>
              <p:cNvSpPr>
                <a:spLocks noChangeShapeType="1"/>
              </p:cNvSpPr>
              <p:nvPr/>
            </p:nvSpPr>
            <p:spPr bwMode="auto">
              <a:xfrm>
                <a:off x="188436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66" name="Line 21"/>
              <p:cNvSpPr>
                <a:spLocks noChangeShapeType="1"/>
              </p:cNvSpPr>
              <p:nvPr/>
            </p:nvSpPr>
            <p:spPr bwMode="auto">
              <a:xfrm>
                <a:off x="116119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cs typeface="Arial" panose="020B0604020202020204" pitchFamily="34" charset="0"/>
                </a:endParaRPr>
              </a:p>
            </p:txBody>
          </p:sp>
        </p:grpSp>
        <p:sp>
          <p:nvSpPr>
            <p:cNvPr id="39" name="TextBox 38"/>
            <p:cNvSpPr txBox="1"/>
            <p:nvPr/>
          </p:nvSpPr>
          <p:spPr>
            <a:xfrm rot="16200000">
              <a:off x="1205150" y="3213794"/>
              <a:ext cx="1795686" cy="368415"/>
            </a:xfrm>
            <a:prstGeom prst="rect">
              <a:avLst/>
            </a:prstGeom>
            <a:noFill/>
          </p:spPr>
          <p:txBody>
            <a:bodyPr wrap="none" rtlCol="0">
              <a:spAutoFit/>
            </a:bodyPr>
            <a:lstStyle/>
            <a:p>
              <a:pPr algn="ctr" fontAlgn="base">
                <a:spcBef>
                  <a:spcPct val="0"/>
                </a:spcBef>
                <a:spcAft>
                  <a:spcPct val="0"/>
                </a:spcAft>
              </a:pPr>
              <a:r>
                <a:rPr lang="en-US" sz="1000" dirty="0" smtClean="0">
                  <a:solidFill>
                    <a:srgbClr val="000000"/>
                  </a:solidFill>
                  <a:cs typeface="Arial" panose="020B0604020202020204" pitchFamily="34" charset="0"/>
                </a:rPr>
                <a:t>Overall survival, probability</a:t>
              </a:r>
              <a:endParaRPr lang="en-US" sz="1000" dirty="0">
                <a:solidFill>
                  <a:srgbClr val="000000"/>
                </a:solidFill>
                <a:cs typeface="Arial" panose="020B0604020202020204" pitchFamily="34" charset="0"/>
              </a:endParaRPr>
            </a:p>
          </p:txBody>
        </p:sp>
        <p:sp>
          <p:nvSpPr>
            <p:cNvPr id="40" name="TextBox 39"/>
            <p:cNvSpPr txBox="1"/>
            <p:nvPr/>
          </p:nvSpPr>
          <p:spPr>
            <a:xfrm>
              <a:off x="3669150" y="4679170"/>
              <a:ext cx="2252705" cy="258207"/>
            </a:xfrm>
            <a:prstGeom prst="rect">
              <a:avLst/>
            </a:prstGeom>
            <a:noFill/>
          </p:spPr>
          <p:txBody>
            <a:bodyPr wrap="none" rtlCol="0">
              <a:spAutoFit/>
            </a:bodyPr>
            <a:lstStyle/>
            <a:p>
              <a:pPr algn="ctr" fontAlgn="base">
                <a:spcBef>
                  <a:spcPct val="0"/>
                </a:spcBef>
                <a:spcAft>
                  <a:spcPct val="0"/>
                </a:spcAft>
              </a:pPr>
              <a:r>
                <a:rPr lang="en-US" sz="1000" dirty="0" smtClean="0">
                  <a:solidFill>
                    <a:srgbClr val="000000"/>
                  </a:solidFill>
                  <a:cs typeface="Arial" panose="020B0604020202020204" pitchFamily="34" charset="0"/>
                </a:rPr>
                <a:t>Follow-up time, months</a:t>
              </a:r>
              <a:endParaRPr lang="en-US" sz="1000" dirty="0">
                <a:solidFill>
                  <a:srgbClr val="000000"/>
                </a:solidFill>
                <a:cs typeface="Arial" panose="020B0604020202020204" pitchFamily="34" charset="0"/>
              </a:endParaRPr>
            </a:p>
          </p:txBody>
        </p:sp>
        <p:sp>
          <p:nvSpPr>
            <p:cNvPr id="41" name="TextBox 40"/>
            <p:cNvSpPr txBox="1"/>
            <p:nvPr/>
          </p:nvSpPr>
          <p:spPr>
            <a:xfrm>
              <a:off x="2187415" y="2265134"/>
              <a:ext cx="540150" cy="258207"/>
            </a:xfrm>
            <a:prstGeom prst="rect">
              <a:avLst/>
            </a:prstGeom>
            <a:noFill/>
          </p:spPr>
          <p:txBody>
            <a:bodyPr wrap="none" rtlCol="0" anchor="ctr" anchorCtr="0">
              <a:spAutoFit/>
            </a:bodyPr>
            <a:lstStyle/>
            <a:p>
              <a:pPr algn="r"/>
              <a:r>
                <a:rPr lang="en-US" sz="1000" dirty="0" smtClean="0">
                  <a:solidFill>
                    <a:srgbClr val="000000"/>
                  </a:solidFill>
                  <a:cs typeface="Arial" panose="020B0604020202020204" pitchFamily="34" charset="0"/>
                </a:rPr>
                <a:t>1.0</a:t>
              </a:r>
              <a:endParaRPr lang="en-US" sz="1000" dirty="0">
                <a:solidFill>
                  <a:srgbClr val="000000"/>
                </a:solidFill>
                <a:cs typeface="Arial" panose="020B0604020202020204" pitchFamily="34" charset="0"/>
              </a:endParaRPr>
            </a:p>
          </p:txBody>
        </p:sp>
        <p:sp>
          <p:nvSpPr>
            <p:cNvPr id="42" name="TextBox 41"/>
            <p:cNvSpPr txBox="1"/>
            <p:nvPr/>
          </p:nvSpPr>
          <p:spPr>
            <a:xfrm>
              <a:off x="2187417" y="2661010"/>
              <a:ext cx="540150" cy="258207"/>
            </a:xfrm>
            <a:prstGeom prst="rect">
              <a:avLst/>
            </a:prstGeom>
            <a:noFill/>
          </p:spPr>
          <p:txBody>
            <a:bodyPr wrap="none" rtlCol="0" anchor="ctr" anchorCtr="0">
              <a:spAutoFit/>
            </a:bodyPr>
            <a:lstStyle/>
            <a:p>
              <a:pPr algn="r"/>
              <a:r>
                <a:rPr lang="en-US" sz="1000" dirty="0" smtClean="0">
                  <a:solidFill>
                    <a:srgbClr val="000000"/>
                  </a:solidFill>
                  <a:cs typeface="Arial" panose="020B0604020202020204" pitchFamily="34" charset="0"/>
                </a:rPr>
                <a:t>0.8</a:t>
              </a:r>
              <a:endParaRPr lang="en-US" sz="1000" dirty="0">
                <a:solidFill>
                  <a:srgbClr val="000000"/>
                </a:solidFill>
                <a:cs typeface="Arial" panose="020B0604020202020204" pitchFamily="34" charset="0"/>
              </a:endParaRPr>
            </a:p>
          </p:txBody>
        </p:sp>
        <p:sp>
          <p:nvSpPr>
            <p:cNvPr id="43" name="TextBox 42"/>
            <p:cNvSpPr txBox="1"/>
            <p:nvPr/>
          </p:nvSpPr>
          <p:spPr>
            <a:xfrm>
              <a:off x="2187417" y="3046507"/>
              <a:ext cx="540150" cy="258207"/>
            </a:xfrm>
            <a:prstGeom prst="rect">
              <a:avLst/>
            </a:prstGeom>
            <a:noFill/>
          </p:spPr>
          <p:txBody>
            <a:bodyPr wrap="none" rtlCol="0" anchor="ctr" anchorCtr="0">
              <a:spAutoFit/>
            </a:bodyPr>
            <a:lstStyle/>
            <a:p>
              <a:pPr algn="r"/>
              <a:r>
                <a:rPr lang="en-US" sz="1000" dirty="0" smtClean="0">
                  <a:solidFill>
                    <a:srgbClr val="000000"/>
                  </a:solidFill>
                  <a:cs typeface="Arial" panose="020B0604020202020204" pitchFamily="34" charset="0"/>
                </a:rPr>
                <a:t>0.6</a:t>
              </a:r>
              <a:endParaRPr lang="en-US" sz="1000" dirty="0">
                <a:solidFill>
                  <a:srgbClr val="000000"/>
                </a:solidFill>
                <a:cs typeface="Arial" panose="020B0604020202020204" pitchFamily="34" charset="0"/>
              </a:endParaRPr>
            </a:p>
          </p:txBody>
        </p:sp>
        <p:sp>
          <p:nvSpPr>
            <p:cNvPr id="44" name="TextBox 43"/>
            <p:cNvSpPr txBox="1"/>
            <p:nvPr/>
          </p:nvSpPr>
          <p:spPr>
            <a:xfrm>
              <a:off x="2187417" y="3444965"/>
              <a:ext cx="540150" cy="258207"/>
            </a:xfrm>
            <a:prstGeom prst="rect">
              <a:avLst/>
            </a:prstGeom>
            <a:noFill/>
          </p:spPr>
          <p:txBody>
            <a:bodyPr wrap="none" rtlCol="0" anchor="ctr" anchorCtr="0">
              <a:spAutoFit/>
            </a:bodyPr>
            <a:lstStyle/>
            <a:p>
              <a:pPr algn="r"/>
              <a:r>
                <a:rPr lang="en-US" sz="1000" dirty="0" smtClean="0">
                  <a:solidFill>
                    <a:srgbClr val="000000"/>
                  </a:solidFill>
                  <a:cs typeface="Arial" panose="020B0604020202020204" pitchFamily="34" charset="0"/>
                </a:rPr>
                <a:t>0.4</a:t>
              </a:r>
              <a:endParaRPr lang="en-US" sz="1000" dirty="0">
                <a:solidFill>
                  <a:srgbClr val="000000"/>
                </a:solidFill>
                <a:cs typeface="Arial" panose="020B0604020202020204" pitchFamily="34" charset="0"/>
              </a:endParaRPr>
            </a:p>
          </p:txBody>
        </p:sp>
        <p:sp>
          <p:nvSpPr>
            <p:cNvPr id="45" name="TextBox 44"/>
            <p:cNvSpPr txBox="1"/>
            <p:nvPr/>
          </p:nvSpPr>
          <p:spPr>
            <a:xfrm>
              <a:off x="2187417" y="3834782"/>
              <a:ext cx="540150" cy="258207"/>
            </a:xfrm>
            <a:prstGeom prst="rect">
              <a:avLst/>
            </a:prstGeom>
            <a:noFill/>
          </p:spPr>
          <p:txBody>
            <a:bodyPr wrap="none" rtlCol="0" anchor="ctr" anchorCtr="0">
              <a:spAutoFit/>
            </a:bodyPr>
            <a:lstStyle/>
            <a:p>
              <a:pPr algn="r"/>
              <a:r>
                <a:rPr lang="en-US" sz="1000" dirty="0" smtClean="0">
                  <a:solidFill>
                    <a:srgbClr val="000000"/>
                  </a:solidFill>
                  <a:cs typeface="Arial" panose="020B0604020202020204" pitchFamily="34" charset="0"/>
                </a:rPr>
                <a:t>0.2</a:t>
              </a:r>
              <a:endParaRPr lang="en-US" sz="1000" dirty="0">
                <a:solidFill>
                  <a:srgbClr val="000000"/>
                </a:solidFill>
                <a:cs typeface="Arial" panose="020B0604020202020204" pitchFamily="34" charset="0"/>
              </a:endParaRPr>
            </a:p>
          </p:txBody>
        </p:sp>
        <p:sp>
          <p:nvSpPr>
            <p:cNvPr id="46" name="TextBox 45"/>
            <p:cNvSpPr txBox="1"/>
            <p:nvPr/>
          </p:nvSpPr>
          <p:spPr>
            <a:xfrm>
              <a:off x="2187423" y="4228919"/>
              <a:ext cx="540150" cy="258207"/>
            </a:xfrm>
            <a:prstGeom prst="rect">
              <a:avLst/>
            </a:prstGeom>
            <a:noFill/>
          </p:spPr>
          <p:txBody>
            <a:bodyPr wrap="none" rtlCol="0" anchor="ctr" anchorCtr="0">
              <a:spAutoFit/>
            </a:bodyPr>
            <a:lstStyle/>
            <a:p>
              <a:pPr algn="r"/>
              <a:r>
                <a:rPr lang="en-US" sz="1000" dirty="0" smtClean="0">
                  <a:solidFill>
                    <a:srgbClr val="000000"/>
                  </a:solidFill>
                  <a:cs typeface="Arial" panose="020B0604020202020204" pitchFamily="34" charset="0"/>
                </a:rPr>
                <a:t>0.0</a:t>
              </a:r>
              <a:endParaRPr lang="en-US" sz="1000" dirty="0">
                <a:solidFill>
                  <a:srgbClr val="000000"/>
                </a:solidFill>
                <a:cs typeface="Arial" panose="020B0604020202020204" pitchFamily="34" charset="0"/>
              </a:endParaRPr>
            </a:p>
          </p:txBody>
        </p:sp>
        <p:sp>
          <p:nvSpPr>
            <p:cNvPr id="47" name="TextBox 46"/>
            <p:cNvSpPr txBox="1"/>
            <p:nvPr/>
          </p:nvSpPr>
          <p:spPr>
            <a:xfrm>
              <a:off x="2753131" y="4522748"/>
              <a:ext cx="381848" cy="258207"/>
            </a:xfrm>
            <a:prstGeom prst="rect">
              <a:avLst/>
            </a:prstGeom>
            <a:noFill/>
          </p:spPr>
          <p:txBody>
            <a:bodyPr wrap="none" rtlCol="0" anchor="t" anchorCtr="0">
              <a:spAutoFit/>
            </a:bodyPr>
            <a:lstStyle/>
            <a:p>
              <a:pPr algn="ctr"/>
              <a:r>
                <a:rPr lang="en-US" sz="1000" dirty="0" smtClean="0">
                  <a:solidFill>
                    <a:srgbClr val="000000"/>
                  </a:solidFill>
                  <a:cs typeface="Arial" panose="020B0604020202020204" pitchFamily="34" charset="0"/>
                </a:rPr>
                <a:t>0</a:t>
              </a:r>
              <a:endParaRPr lang="en-US" sz="1000" dirty="0">
                <a:solidFill>
                  <a:srgbClr val="000000"/>
                </a:solidFill>
                <a:cs typeface="Arial" panose="020B0604020202020204" pitchFamily="34" charset="0"/>
              </a:endParaRPr>
            </a:p>
          </p:txBody>
        </p:sp>
        <p:sp>
          <p:nvSpPr>
            <p:cNvPr id="48" name="TextBox 47"/>
            <p:cNvSpPr txBox="1"/>
            <p:nvPr/>
          </p:nvSpPr>
          <p:spPr>
            <a:xfrm>
              <a:off x="3420519" y="4522748"/>
              <a:ext cx="487384" cy="258207"/>
            </a:xfrm>
            <a:prstGeom prst="rect">
              <a:avLst/>
            </a:prstGeom>
            <a:noFill/>
          </p:spPr>
          <p:txBody>
            <a:bodyPr wrap="none" rtlCol="0" anchor="t" anchorCtr="0">
              <a:spAutoFit/>
            </a:bodyPr>
            <a:lstStyle/>
            <a:p>
              <a:pPr algn="ctr"/>
              <a:r>
                <a:rPr lang="en-US" sz="1000" dirty="0" smtClean="0">
                  <a:solidFill>
                    <a:srgbClr val="000000"/>
                  </a:solidFill>
                  <a:cs typeface="Arial" panose="020B0604020202020204" pitchFamily="34" charset="0"/>
                </a:rPr>
                <a:t>30</a:t>
              </a:r>
              <a:endParaRPr lang="en-US" sz="1000" dirty="0">
                <a:solidFill>
                  <a:srgbClr val="000000"/>
                </a:solidFill>
                <a:cs typeface="Arial" panose="020B0604020202020204" pitchFamily="34" charset="0"/>
              </a:endParaRPr>
            </a:p>
          </p:txBody>
        </p:sp>
        <p:sp>
          <p:nvSpPr>
            <p:cNvPr id="49" name="TextBox 48"/>
            <p:cNvSpPr txBox="1"/>
            <p:nvPr/>
          </p:nvSpPr>
          <p:spPr>
            <a:xfrm>
              <a:off x="4007582" y="4522748"/>
              <a:ext cx="276409" cy="258207"/>
            </a:xfrm>
            <a:prstGeom prst="rect">
              <a:avLst/>
            </a:prstGeom>
            <a:noFill/>
          </p:spPr>
          <p:txBody>
            <a:bodyPr wrap="none" rtlCol="0" anchor="t" anchorCtr="0">
              <a:spAutoFit/>
            </a:bodyPr>
            <a:lstStyle/>
            <a:p>
              <a:pPr algn="ctr"/>
              <a:endParaRPr lang="en-US" sz="1000" dirty="0">
                <a:solidFill>
                  <a:srgbClr val="000000"/>
                </a:solidFill>
                <a:cs typeface="Arial" panose="020B0604020202020204" pitchFamily="34" charset="0"/>
              </a:endParaRPr>
            </a:p>
          </p:txBody>
        </p:sp>
        <p:sp>
          <p:nvSpPr>
            <p:cNvPr id="50" name="TextBox 49"/>
            <p:cNvSpPr txBox="1"/>
            <p:nvPr/>
          </p:nvSpPr>
          <p:spPr>
            <a:xfrm>
              <a:off x="4120957" y="4522748"/>
              <a:ext cx="487384" cy="258207"/>
            </a:xfrm>
            <a:prstGeom prst="rect">
              <a:avLst/>
            </a:prstGeom>
            <a:noFill/>
          </p:spPr>
          <p:txBody>
            <a:bodyPr wrap="none" rtlCol="0" anchor="t" anchorCtr="0">
              <a:spAutoFit/>
            </a:bodyPr>
            <a:lstStyle/>
            <a:p>
              <a:pPr algn="ctr"/>
              <a:r>
                <a:rPr lang="en-US" sz="1000" dirty="0" smtClean="0">
                  <a:solidFill>
                    <a:srgbClr val="000000"/>
                  </a:solidFill>
                  <a:cs typeface="Arial" panose="020B0604020202020204" pitchFamily="34" charset="0"/>
                </a:rPr>
                <a:t>60</a:t>
              </a:r>
              <a:endParaRPr lang="en-US" sz="1000" dirty="0">
                <a:solidFill>
                  <a:srgbClr val="000000"/>
                </a:solidFill>
                <a:cs typeface="Arial" panose="020B0604020202020204" pitchFamily="34" charset="0"/>
              </a:endParaRPr>
            </a:p>
          </p:txBody>
        </p:sp>
        <p:sp>
          <p:nvSpPr>
            <p:cNvPr id="51" name="TextBox 50"/>
            <p:cNvSpPr txBox="1"/>
            <p:nvPr/>
          </p:nvSpPr>
          <p:spPr>
            <a:xfrm>
              <a:off x="4857930" y="4522748"/>
              <a:ext cx="487384" cy="258207"/>
            </a:xfrm>
            <a:prstGeom prst="rect">
              <a:avLst/>
            </a:prstGeom>
            <a:noFill/>
          </p:spPr>
          <p:txBody>
            <a:bodyPr wrap="none" rtlCol="0" anchor="t" anchorCtr="0">
              <a:spAutoFit/>
            </a:bodyPr>
            <a:lstStyle/>
            <a:p>
              <a:pPr algn="ctr"/>
              <a:r>
                <a:rPr lang="en-US" sz="1000" dirty="0" smtClean="0">
                  <a:solidFill>
                    <a:srgbClr val="000000"/>
                  </a:solidFill>
                  <a:cs typeface="Arial" panose="020B0604020202020204" pitchFamily="34" charset="0"/>
                </a:rPr>
                <a:t>90</a:t>
              </a:r>
              <a:endParaRPr lang="en-US" sz="1000" dirty="0">
                <a:solidFill>
                  <a:srgbClr val="000000"/>
                </a:solidFill>
                <a:cs typeface="Arial" panose="020B0604020202020204" pitchFamily="34" charset="0"/>
              </a:endParaRPr>
            </a:p>
          </p:txBody>
        </p:sp>
        <p:sp>
          <p:nvSpPr>
            <p:cNvPr id="52" name="TextBox 51"/>
            <p:cNvSpPr txBox="1"/>
            <p:nvPr/>
          </p:nvSpPr>
          <p:spPr>
            <a:xfrm>
              <a:off x="5511800" y="4522748"/>
              <a:ext cx="592919" cy="258207"/>
            </a:xfrm>
            <a:prstGeom prst="rect">
              <a:avLst/>
            </a:prstGeom>
            <a:noFill/>
          </p:spPr>
          <p:txBody>
            <a:bodyPr wrap="none" rtlCol="0" anchor="t" anchorCtr="0">
              <a:spAutoFit/>
            </a:bodyPr>
            <a:lstStyle/>
            <a:p>
              <a:pPr algn="ctr"/>
              <a:r>
                <a:rPr lang="en-US" sz="1000" dirty="0" smtClean="0">
                  <a:solidFill>
                    <a:srgbClr val="000000"/>
                  </a:solidFill>
                  <a:cs typeface="Arial" panose="020B0604020202020204" pitchFamily="34" charset="0"/>
                </a:rPr>
                <a:t>120</a:t>
              </a:r>
              <a:endParaRPr lang="en-US" sz="1000" dirty="0">
                <a:solidFill>
                  <a:srgbClr val="000000"/>
                </a:solidFill>
                <a:cs typeface="Arial" panose="020B0604020202020204" pitchFamily="34" charset="0"/>
              </a:endParaRPr>
            </a:p>
          </p:txBody>
        </p:sp>
        <p:sp>
          <p:nvSpPr>
            <p:cNvPr id="53" name="TextBox 52"/>
            <p:cNvSpPr txBox="1"/>
            <p:nvPr/>
          </p:nvSpPr>
          <p:spPr>
            <a:xfrm>
              <a:off x="6227943" y="4522748"/>
              <a:ext cx="592919" cy="258207"/>
            </a:xfrm>
            <a:prstGeom prst="rect">
              <a:avLst/>
            </a:prstGeom>
            <a:noFill/>
          </p:spPr>
          <p:txBody>
            <a:bodyPr wrap="none" rtlCol="0" anchor="t" anchorCtr="0">
              <a:spAutoFit/>
            </a:bodyPr>
            <a:lstStyle/>
            <a:p>
              <a:pPr algn="ctr"/>
              <a:r>
                <a:rPr lang="en-US" sz="1000" dirty="0" smtClean="0">
                  <a:solidFill>
                    <a:srgbClr val="000000"/>
                  </a:solidFill>
                  <a:cs typeface="Arial" panose="020B0604020202020204" pitchFamily="34" charset="0"/>
                </a:rPr>
                <a:t>150</a:t>
              </a:r>
              <a:endParaRPr lang="en-US" sz="1000" dirty="0">
                <a:solidFill>
                  <a:srgbClr val="000000"/>
                </a:solidFill>
                <a:cs typeface="Arial" panose="020B0604020202020204" pitchFamily="34" charset="0"/>
              </a:endParaRPr>
            </a:p>
          </p:txBody>
        </p:sp>
      </p:grpSp>
      <p:grpSp>
        <p:nvGrpSpPr>
          <p:cNvPr id="67" name="Group 66"/>
          <p:cNvGrpSpPr/>
          <p:nvPr/>
        </p:nvGrpSpPr>
        <p:grpSpPr>
          <a:xfrm>
            <a:off x="1901506" y="3899145"/>
            <a:ext cx="2141612" cy="322579"/>
            <a:chOff x="1901506" y="3500121"/>
            <a:chExt cx="2141612" cy="322579"/>
          </a:xfrm>
        </p:grpSpPr>
        <p:sp>
          <p:nvSpPr>
            <p:cNvPr id="68" name="Line 2"/>
            <p:cNvSpPr>
              <a:spLocks noChangeShapeType="1"/>
            </p:cNvSpPr>
            <p:nvPr/>
          </p:nvSpPr>
          <p:spPr bwMode="auto">
            <a:xfrm>
              <a:off x="2546570" y="3539096"/>
              <a:ext cx="0" cy="68614"/>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9" name="Line 3"/>
            <p:cNvSpPr>
              <a:spLocks noChangeShapeType="1"/>
            </p:cNvSpPr>
            <p:nvPr/>
          </p:nvSpPr>
          <p:spPr bwMode="auto">
            <a:xfrm>
              <a:off x="4004414" y="3500121"/>
              <a:ext cx="0" cy="102922"/>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0" name="Line 4"/>
            <p:cNvSpPr>
              <a:spLocks noChangeShapeType="1"/>
            </p:cNvSpPr>
            <p:nvPr/>
          </p:nvSpPr>
          <p:spPr bwMode="auto">
            <a:xfrm>
              <a:off x="3939908" y="3500121"/>
              <a:ext cx="0" cy="102922"/>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1" name="Line 5"/>
            <p:cNvSpPr>
              <a:spLocks noChangeShapeType="1"/>
            </p:cNvSpPr>
            <p:nvPr/>
          </p:nvSpPr>
          <p:spPr bwMode="auto">
            <a:xfrm>
              <a:off x="3681882" y="3500121"/>
              <a:ext cx="0" cy="102922"/>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2" name="Line 6"/>
            <p:cNvSpPr>
              <a:spLocks noChangeShapeType="1"/>
            </p:cNvSpPr>
            <p:nvPr/>
          </p:nvSpPr>
          <p:spPr bwMode="auto">
            <a:xfrm>
              <a:off x="4030217" y="3500121"/>
              <a:ext cx="0" cy="102922"/>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3" name="Line 7"/>
            <p:cNvSpPr>
              <a:spLocks noChangeShapeType="1"/>
            </p:cNvSpPr>
            <p:nvPr/>
          </p:nvSpPr>
          <p:spPr bwMode="auto">
            <a:xfrm>
              <a:off x="3914105" y="3500121"/>
              <a:ext cx="0" cy="102922"/>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4" name="Line 8"/>
            <p:cNvSpPr>
              <a:spLocks noChangeShapeType="1"/>
            </p:cNvSpPr>
            <p:nvPr/>
          </p:nvSpPr>
          <p:spPr bwMode="auto">
            <a:xfrm>
              <a:off x="2417557" y="3539096"/>
              <a:ext cx="0" cy="68614"/>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5" name="Line 9"/>
            <p:cNvSpPr>
              <a:spLocks noChangeShapeType="1"/>
            </p:cNvSpPr>
            <p:nvPr/>
          </p:nvSpPr>
          <p:spPr bwMode="auto">
            <a:xfrm>
              <a:off x="3978612" y="3500121"/>
              <a:ext cx="0" cy="102922"/>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0"/>
            <p:cNvSpPr>
              <a:spLocks/>
            </p:cNvSpPr>
            <p:nvPr/>
          </p:nvSpPr>
          <p:spPr bwMode="auto">
            <a:xfrm>
              <a:off x="1901506" y="3548245"/>
              <a:ext cx="2141612" cy="274455"/>
            </a:xfrm>
            <a:custGeom>
              <a:avLst/>
              <a:gdLst>
                <a:gd name="T0" fmla="*/ 166 w 166"/>
                <a:gd name="T1" fmla="*/ 0 h 20"/>
                <a:gd name="T2" fmla="*/ 52 w 166"/>
                <a:gd name="T3" fmla="*/ 0 h 20"/>
                <a:gd name="T4" fmla="*/ 52 w 166"/>
                <a:gd name="T5" fmla="*/ 2 h 20"/>
                <a:gd name="T6" fmla="*/ 39 w 166"/>
                <a:gd name="T7" fmla="*/ 2 h 20"/>
                <a:gd name="T8" fmla="*/ 39 w 166"/>
                <a:gd name="T9" fmla="*/ 6 h 20"/>
                <a:gd name="T10" fmla="*/ 36 w 166"/>
                <a:gd name="T11" fmla="*/ 6 h 20"/>
                <a:gd name="T12" fmla="*/ 36 w 166"/>
                <a:gd name="T13" fmla="*/ 8 h 20"/>
                <a:gd name="T14" fmla="*/ 27 w 166"/>
                <a:gd name="T15" fmla="*/ 8 h 20"/>
                <a:gd name="T16" fmla="*/ 27 w 166"/>
                <a:gd name="T17" fmla="*/ 9 h 20"/>
                <a:gd name="T18" fmla="*/ 25 w 166"/>
                <a:gd name="T19" fmla="*/ 9 h 20"/>
                <a:gd name="T20" fmla="*/ 25 w 166"/>
                <a:gd name="T21" fmla="*/ 11 h 20"/>
                <a:gd name="T22" fmla="*/ 19 w 166"/>
                <a:gd name="T23" fmla="*/ 11 h 20"/>
                <a:gd name="T24" fmla="*/ 19 w 166"/>
                <a:gd name="T25" fmla="*/ 13 h 20"/>
                <a:gd name="T26" fmla="*/ 16 w 166"/>
                <a:gd name="T27" fmla="*/ 13 h 20"/>
                <a:gd name="T28" fmla="*/ 16 w 166"/>
                <a:gd name="T29" fmla="*/ 15 h 20"/>
                <a:gd name="T30" fmla="*/ 14 w 166"/>
                <a:gd name="T31" fmla="*/ 15 h 20"/>
                <a:gd name="T32" fmla="*/ 14 w 166"/>
                <a:gd name="T33" fmla="*/ 16 h 20"/>
                <a:gd name="T34" fmla="*/ 11 w 166"/>
                <a:gd name="T35" fmla="*/ 16 h 20"/>
                <a:gd name="T36" fmla="*/ 11 w 166"/>
                <a:gd name="T37" fmla="*/ 20 h 20"/>
                <a:gd name="T38" fmla="*/ 0 w 166"/>
                <a:gd name="T3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6" h="20">
                  <a:moveTo>
                    <a:pt x="166" y="0"/>
                  </a:moveTo>
                  <a:lnTo>
                    <a:pt x="52" y="0"/>
                  </a:lnTo>
                  <a:lnTo>
                    <a:pt x="52" y="2"/>
                  </a:lnTo>
                  <a:lnTo>
                    <a:pt x="39" y="2"/>
                  </a:lnTo>
                  <a:lnTo>
                    <a:pt x="39" y="6"/>
                  </a:lnTo>
                  <a:lnTo>
                    <a:pt x="36" y="6"/>
                  </a:lnTo>
                  <a:lnTo>
                    <a:pt x="36" y="8"/>
                  </a:lnTo>
                  <a:lnTo>
                    <a:pt x="27" y="8"/>
                  </a:lnTo>
                  <a:lnTo>
                    <a:pt x="27" y="9"/>
                  </a:lnTo>
                  <a:lnTo>
                    <a:pt x="25" y="9"/>
                  </a:lnTo>
                  <a:lnTo>
                    <a:pt x="25" y="11"/>
                  </a:lnTo>
                  <a:lnTo>
                    <a:pt x="19" y="11"/>
                  </a:lnTo>
                  <a:lnTo>
                    <a:pt x="19" y="13"/>
                  </a:lnTo>
                  <a:lnTo>
                    <a:pt x="16" y="13"/>
                  </a:lnTo>
                  <a:lnTo>
                    <a:pt x="16" y="15"/>
                  </a:lnTo>
                  <a:lnTo>
                    <a:pt x="14" y="15"/>
                  </a:lnTo>
                  <a:lnTo>
                    <a:pt x="14" y="16"/>
                  </a:lnTo>
                  <a:lnTo>
                    <a:pt x="11" y="16"/>
                  </a:lnTo>
                  <a:lnTo>
                    <a:pt x="11" y="20"/>
                  </a:lnTo>
                  <a:lnTo>
                    <a:pt x="0" y="20"/>
                  </a:lnTo>
                </a:path>
              </a:pathLst>
            </a:custGeom>
            <a:noFill/>
            <a:ln w="19050">
              <a:solidFill>
                <a:srgbClr val="62C4E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7" name="Line 11"/>
            <p:cNvSpPr>
              <a:spLocks noChangeShapeType="1"/>
            </p:cNvSpPr>
            <p:nvPr/>
          </p:nvSpPr>
          <p:spPr bwMode="auto">
            <a:xfrm>
              <a:off x="3862500" y="3500121"/>
              <a:ext cx="0" cy="102922"/>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8" name="Line 12"/>
            <p:cNvSpPr>
              <a:spLocks noChangeShapeType="1"/>
            </p:cNvSpPr>
            <p:nvPr/>
          </p:nvSpPr>
          <p:spPr bwMode="auto">
            <a:xfrm>
              <a:off x="3888303" y="3500121"/>
              <a:ext cx="0" cy="102922"/>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9" name="Line 13"/>
            <p:cNvSpPr>
              <a:spLocks noChangeShapeType="1"/>
            </p:cNvSpPr>
            <p:nvPr/>
          </p:nvSpPr>
          <p:spPr bwMode="auto">
            <a:xfrm>
              <a:off x="3410955" y="3500121"/>
              <a:ext cx="0" cy="102922"/>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Line 14"/>
            <p:cNvSpPr>
              <a:spLocks noChangeShapeType="1"/>
            </p:cNvSpPr>
            <p:nvPr/>
          </p:nvSpPr>
          <p:spPr bwMode="auto">
            <a:xfrm>
              <a:off x="3436758" y="3500121"/>
              <a:ext cx="0" cy="102922"/>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1" name="Line 15"/>
            <p:cNvSpPr>
              <a:spLocks noChangeShapeType="1"/>
            </p:cNvSpPr>
            <p:nvPr/>
          </p:nvSpPr>
          <p:spPr bwMode="auto">
            <a:xfrm>
              <a:off x="3269041" y="3500121"/>
              <a:ext cx="0" cy="102922"/>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2" name="Line 16"/>
            <p:cNvSpPr>
              <a:spLocks noChangeShapeType="1"/>
            </p:cNvSpPr>
            <p:nvPr/>
          </p:nvSpPr>
          <p:spPr bwMode="auto">
            <a:xfrm>
              <a:off x="3294844" y="3500121"/>
              <a:ext cx="0" cy="102922"/>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3" name="Line 17"/>
            <p:cNvSpPr>
              <a:spLocks noChangeShapeType="1"/>
            </p:cNvSpPr>
            <p:nvPr/>
          </p:nvSpPr>
          <p:spPr bwMode="auto">
            <a:xfrm>
              <a:off x="3217436" y="3500121"/>
              <a:ext cx="0" cy="102922"/>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4" name="Line 18"/>
            <p:cNvSpPr>
              <a:spLocks noChangeShapeType="1"/>
            </p:cNvSpPr>
            <p:nvPr/>
          </p:nvSpPr>
          <p:spPr bwMode="auto">
            <a:xfrm>
              <a:off x="3243239" y="3500121"/>
              <a:ext cx="0" cy="102922"/>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5" name="Line 19"/>
            <p:cNvSpPr>
              <a:spLocks noChangeShapeType="1"/>
            </p:cNvSpPr>
            <p:nvPr/>
          </p:nvSpPr>
          <p:spPr bwMode="auto">
            <a:xfrm>
              <a:off x="3165831" y="3500121"/>
              <a:ext cx="0" cy="102920"/>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6" name="Line 20"/>
            <p:cNvSpPr>
              <a:spLocks noChangeShapeType="1"/>
            </p:cNvSpPr>
            <p:nvPr/>
          </p:nvSpPr>
          <p:spPr bwMode="auto">
            <a:xfrm>
              <a:off x="3191634" y="3500121"/>
              <a:ext cx="0" cy="102920"/>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7" name="Line 21"/>
            <p:cNvSpPr>
              <a:spLocks noChangeShapeType="1"/>
            </p:cNvSpPr>
            <p:nvPr/>
          </p:nvSpPr>
          <p:spPr bwMode="auto">
            <a:xfrm>
              <a:off x="3114226" y="3500121"/>
              <a:ext cx="0" cy="102920"/>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8" name="Line 22"/>
            <p:cNvSpPr>
              <a:spLocks noChangeShapeType="1"/>
            </p:cNvSpPr>
            <p:nvPr/>
          </p:nvSpPr>
          <p:spPr bwMode="auto">
            <a:xfrm>
              <a:off x="3140029" y="3500121"/>
              <a:ext cx="0" cy="102920"/>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9" name="Line 23"/>
            <p:cNvSpPr>
              <a:spLocks noChangeShapeType="1"/>
            </p:cNvSpPr>
            <p:nvPr/>
          </p:nvSpPr>
          <p:spPr bwMode="auto">
            <a:xfrm>
              <a:off x="3062621" y="3500121"/>
              <a:ext cx="0" cy="102920"/>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0" name="Line 24"/>
            <p:cNvSpPr>
              <a:spLocks noChangeShapeType="1"/>
            </p:cNvSpPr>
            <p:nvPr/>
          </p:nvSpPr>
          <p:spPr bwMode="auto">
            <a:xfrm>
              <a:off x="3088423" y="3500121"/>
              <a:ext cx="0" cy="102920"/>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1" name="Line 25"/>
            <p:cNvSpPr>
              <a:spLocks noChangeShapeType="1"/>
            </p:cNvSpPr>
            <p:nvPr/>
          </p:nvSpPr>
          <p:spPr bwMode="auto">
            <a:xfrm>
              <a:off x="3011016" y="3500121"/>
              <a:ext cx="0" cy="102922"/>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2" name="Line 26"/>
            <p:cNvSpPr>
              <a:spLocks noChangeShapeType="1"/>
            </p:cNvSpPr>
            <p:nvPr/>
          </p:nvSpPr>
          <p:spPr bwMode="auto">
            <a:xfrm>
              <a:off x="3036818" y="3500121"/>
              <a:ext cx="0" cy="102922"/>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3" name="Line 27"/>
            <p:cNvSpPr>
              <a:spLocks noChangeShapeType="1"/>
            </p:cNvSpPr>
            <p:nvPr/>
          </p:nvSpPr>
          <p:spPr bwMode="auto">
            <a:xfrm>
              <a:off x="2714286" y="3500121"/>
              <a:ext cx="0" cy="102922"/>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4" name="Line 28"/>
            <p:cNvSpPr>
              <a:spLocks noChangeShapeType="1"/>
            </p:cNvSpPr>
            <p:nvPr/>
          </p:nvSpPr>
          <p:spPr bwMode="auto">
            <a:xfrm>
              <a:off x="2740089" y="3500121"/>
              <a:ext cx="0" cy="102922"/>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5" name="Line 29"/>
            <p:cNvSpPr>
              <a:spLocks noChangeShapeType="1"/>
            </p:cNvSpPr>
            <p:nvPr/>
          </p:nvSpPr>
          <p:spPr bwMode="auto">
            <a:xfrm>
              <a:off x="2662681" y="3500121"/>
              <a:ext cx="0" cy="102920"/>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6" name="Line 30"/>
            <p:cNvSpPr>
              <a:spLocks noChangeShapeType="1"/>
            </p:cNvSpPr>
            <p:nvPr/>
          </p:nvSpPr>
          <p:spPr bwMode="auto">
            <a:xfrm>
              <a:off x="2688484" y="3500121"/>
              <a:ext cx="0" cy="102920"/>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7" name="Line 31"/>
            <p:cNvSpPr>
              <a:spLocks noChangeShapeType="1"/>
            </p:cNvSpPr>
            <p:nvPr/>
          </p:nvSpPr>
          <p:spPr bwMode="auto">
            <a:xfrm>
              <a:off x="2623978" y="3500121"/>
              <a:ext cx="0" cy="102920"/>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8" name="Line 32"/>
            <p:cNvSpPr>
              <a:spLocks noChangeShapeType="1"/>
            </p:cNvSpPr>
            <p:nvPr/>
          </p:nvSpPr>
          <p:spPr bwMode="auto">
            <a:xfrm>
              <a:off x="2649780" y="3500121"/>
              <a:ext cx="0" cy="102920"/>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9" name="Line 33"/>
            <p:cNvSpPr>
              <a:spLocks noChangeShapeType="1"/>
            </p:cNvSpPr>
            <p:nvPr/>
          </p:nvSpPr>
          <p:spPr bwMode="auto">
            <a:xfrm>
              <a:off x="3810895" y="3500121"/>
              <a:ext cx="0" cy="102922"/>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0" name="Line 34"/>
            <p:cNvSpPr>
              <a:spLocks noChangeShapeType="1"/>
            </p:cNvSpPr>
            <p:nvPr/>
          </p:nvSpPr>
          <p:spPr bwMode="auto">
            <a:xfrm>
              <a:off x="3836698" y="3500121"/>
              <a:ext cx="0" cy="102922"/>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1" name="Line 35"/>
            <p:cNvSpPr>
              <a:spLocks noChangeShapeType="1"/>
            </p:cNvSpPr>
            <p:nvPr/>
          </p:nvSpPr>
          <p:spPr bwMode="auto">
            <a:xfrm>
              <a:off x="3488363" y="3500121"/>
              <a:ext cx="0" cy="102922"/>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 name="Line 36"/>
            <p:cNvSpPr>
              <a:spLocks noChangeShapeType="1"/>
            </p:cNvSpPr>
            <p:nvPr/>
          </p:nvSpPr>
          <p:spPr bwMode="auto">
            <a:xfrm>
              <a:off x="3514166" y="3500121"/>
              <a:ext cx="0" cy="102922"/>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 name="Line 37"/>
            <p:cNvSpPr>
              <a:spLocks noChangeShapeType="1"/>
            </p:cNvSpPr>
            <p:nvPr/>
          </p:nvSpPr>
          <p:spPr bwMode="auto">
            <a:xfrm>
              <a:off x="3591573" y="3500121"/>
              <a:ext cx="0" cy="102920"/>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 name="Line 38"/>
            <p:cNvSpPr>
              <a:spLocks noChangeShapeType="1"/>
            </p:cNvSpPr>
            <p:nvPr/>
          </p:nvSpPr>
          <p:spPr bwMode="auto">
            <a:xfrm>
              <a:off x="3617376" y="3500121"/>
              <a:ext cx="0" cy="102920"/>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 name="Line 39"/>
            <p:cNvSpPr>
              <a:spLocks noChangeShapeType="1"/>
            </p:cNvSpPr>
            <p:nvPr/>
          </p:nvSpPr>
          <p:spPr bwMode="auto">
            <a:xfrm>
              <a:off x="2894904" y="3500121"/>
              <a:ext cx="0" cy="102922"/>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 name="Line 40"/>
            <p:cNvSpPr>
              <a:spLocks noChangeShapeType="1"/>
            </p:cNvSpPr>
            <p:nvPr/>
          </p:nvSpPr>
          <p:spPr bwMode="auto">
            <a:xfrm>
              <a:off x="3372252" y="3500121"/>
              <a:ext cx="0" cy="102922"/>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 name="Line 41"/>
            <p:cNvSpPr>
              <a:spLocks noChangeShapeType="1"/>
            </p:cNvSpPr>
            <p:nvPr/>
          </p:nvSpPr>
          <p:spPr bwMode="auto">
            <a:xfrm>
              <a:off x="3333548" y="3500121"/>
              <a:ext cx="0" cy="102920"/>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 name="Line 42"/>
            <p:cNvSpPr>
              <a:spLocks noChangeShapeType="1"/>
            </p:cNvSpPr>
            <p:nvPr/>
          </p:nvSpPr>
          <p:spPr bwMode="auto">
            <a:xfrm>
              <a:off x="2933608" y="3500121"/>
              <a:ext cx="0" cy="102922"/>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9" name="Group 108"/>
          <p:cNvGrpSpPr/>
          <p:nvPr/>
        </p:nvGrpSpPr>
        <p:grpSpPr>
          <a:xfrm>
            <a:off x="3143110" y="2457000"/>
            <a:ext cx="1601326" cy="507831"/>
            <a:chOff x="2874170" y="2057976"/>
            <a:chExt cx="1601326" cy="507831"/>
          </a:xfrm>
        </p:grpSpPr>
        <p:cxnSp>
          <p:nvCxnSpPr>
            <p:cNvPr id="110" name="Straight Connector 109"/>
            <p:cNvCxnSpPr/>
            <p:nvPr/>
          </p:nvCxnSpPr>
          <p:spPr>
            <a:xfrm>
              <a:off x="2874170" y="2441825"/>
              <a:ext cx="245124" cy="0"/>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cxnSp>
        <p:sp>
          <p:nvSpPr>
            <p:cNvPr id="111" name="TextBox 110"/>
            <p:cNvSpPr txBox="1"/>
            <p:nvPr/>
          </p:nvSpPr>
          <p:spPr>
            <a:xfrm>
              <a:off x="3114226" y="2057976"/>
              <a:ext cx="1361270" cy="507831"/>
            </a:xfrm>
            <a:prstGeom prst="rect">
              <a:avLst/>
            </a:prstGeom>
            <a:noFill/>
          </p:spPr>
          <p:txBody>
            <a:bodyPr wrap="none" rtlCol="0">
              <a:spAutoFit/>
            </a:bodyPr>
            <a:lstStyle/>
            <a:p>
              <a:r>
                <a:rPr lang="en-US" sz="900" dirty="0" smtClean="0"/>
                <a:t>Surgery</a:t>
              </a:r>
            </a:p>
            <a:p>
              <a:r>
                <a:rPr lang="en-US" sz="900" dirty="0" smtClean="0"/>
                <a:t>Radiotherapy</a:t>
              </a:r>
            </a:p>
            <a:p>
              <a:r>
                <a:rPr lang="en-US" sz="900" dirty="0" smtClean="0"/>
                <a:t>Surgery + radiotherapy</a:t>
              </a:r>
              <a:endParaRPr lang="en-US" sz="900" dirty="0"/>
            </a:p>
          </p:txBody>
        </p:sp>
        <p:cxnSp>
          <p:nvCxnSpPr>
            <p:cNvPr id="112" name="Straight Connector 111"/>
            <p:cNvCxnSpPr/>
            <p:nvPr/>
          </p:nvCxnSpPr>
          <p:spPr>
            <a:xfrm>
              <a:off x="2874170" y="2313006"/>
              <a:ext cx="245124" cy="0"/>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cxnSp>
        <p:cxnSp>
          <p:nvCxnSpPr>
            <p:cNvPr id="113" name="Straight Connector 112"/>
            <p:cNvCxnSpPr/>
            <p:nvPr/>
          </p:nvCxnSpPr>
          <p:spPr>
            <a:xfrm>
              <a:off x="2874170" y="2184187"/>
              <a:ext cx="245124" cy="0"/>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cxnSp>
      </p:grpSp>
      <p:grpSp>
        <p:nvGrpSpPr>
          <p:cNvPr id="114" name="Group 113"/>
          <p:cNvGrpSpPr/>
          <p:nvPr/>
        </p:nvGrpSpPr>
        <p:grpSpPr>
          <a:xfrm>
            <a:off x="1901506" y="3707562"/>
            <a:ext cx="2304000" cy="514163"/>
            <a:chOff x="2490975" y="2658860"/>
            <a:chExt cx="1704975" cy="352425"/>
          </a:xfrm>
        </p:grpSpPr>
        <p:sp>
          <p:nvSpPr>
            <p:cNvPr id="115" name="Line 43"/>
            <p:cNvSpPr>
              <a:spLocks noChangeShapeType="1"/>
            </p:cNvSpPr>
            <p:nvPr/>
          </p:nvSpPr>
          <p:spPr bwMode="auto">
            <a:xfrm>
              <a:off x="3462525" y="2658860"/>
              <a:ext cx="0" cy="57150"/>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 name="Line 44"/>
            <p:cNvSpPr>
              <a:spLocks noChangeShapeType="1"/>
            </p:cNvSpPr>
            <p:nvPr/>
          </p:nvSpPr>
          <p:spPr bwMode="auto">
            <a:xfrm>
              <a:off x="2891025" y="2716010"/>
              <a:ext cx="0" cy="57150"/>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 name="Line 45"/>
            <p:cNvSpPr>
              <a:spLocks noChangeShapeType="1"/>
            </p:cNvSpPr>
            <p:nvPr/>
          </p:nvSpPr>
          <p:spPr bwMode="auto">
            <a:xfrm>
              <a:off x="2691000" y="2944610"/>
              <a:ext cx="0" cy="57150"/>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 name="Line 46"/>
            <p:cNvSpPr>
              <a:spLocks noChangeShapeType="1"/>
            </p:cNvSpPr>
            <p:nvPr/>
          </p:nvSpPr>
          <p:spPr bwMode="auto">
            <a:xfrm>
              <a:off x="2662425" y="2944610"/>
              <a:ext cx="0" cy="57150"/>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 name="Line 47"/>
            <p:cNvSpPr>
              <a:spLocks noChangeShapeType="1"/>
            </p:cNvSpPr>
            <p:nvPr/>
          </p:nvSpPr>
          <p:spPr bwMode="auto">
            <a:xfrm>
              <a:off x="4081650" y="2658860"/>
              <a:ext cx="0" cy="57150"/>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 name="Line 48"/>
            <p:cNvSpPr>
              <a:spLocks noChangeShapeType="1"/>
            </p:cNvSpPr>
            <p:nvPr/>
          </p:nvSpPr>
          <p:spPr bwMode="auto">
            <a:xfrm>
              <a:off x="3891150" y="2658860"/>
              <a:ext cx="0" cy="57150"/>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1" name="Line 49"/>
            <p:cNvSpPr>
              <a:spLocks noChangeShapeType="1"/>
            </p:cNvSpPr>
            <p:nvPr/>
          </p:nvSpPr>
          <p:spPr bwMode="auto">
            <a:xfrm>
              <a:off x="3510150" y="2658860"/>
              <a:ext cx="0" cy="57150"/>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2" name="Line 50"/>
            <p:cNvSpPr>
              <a:spLocks noChangeShapeType="1"/>
            </p:cNvSpPr>
            <p:nvPr/>
          </p:nvSpPr>
          <p:spPr bwMode="auto">
            <a:xfrm>
              <a:off x="4186425" y="2658860"/>
              <a:ext cx="0" cy="57150"/>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3" name="Line 51"/>
            <p:cNvSpPr>
              <a:spLocks noChangeShapeType="1"/>
            </p:cNvSpPr>
            <p:nvPr/>
          </p:nvSpPr>
          <p:spPr bwMode="auto">
            <a:xfrm>
              <a:off x="3805425" y="2658860"/>
              <a:ext cx="0" cy="57150"/>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 name="Line 52"/>
            <p:cNvSpPr>
              <a:spLocks noChangeShapeType="1"/>
            </p:cNvSpPr>
            <p:nvPr/>
          </p:nvSpPr>
          <p:spPr bwMode="auto">
            <a:xfrm>
              <a:off x="4024500" y="2658860"/>
              <a:ext cx="0" cy="57150"/>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5" name="Line 53"/>
            <p:cNvSpPr>
              <a:spLocks noChangeShapeType="1"/>
            </p:cNvSpPr>
            <p:nvPr/>
          </p:nvSpPr>
          <p:spPr bwMode="auto">
            <a:xfrm>
              <a:off x="3367275" y="2658860"/>
              <a:ext cx="0" cy="57150"/>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6" name="Line 54"/>
            <p:cNvSpPr>
              <a:spLocks noChangeShapeType="1"/>
            </p:cNvSpPr>
            <p:nvPr/>
          </p:nvSpPr>
          <p:spPr bwMode="auto">
            <a:xfrm>
              <a:off x="3386325" y="2658860"/>
              <a:ext cx="0" cy="57150"/>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7" name="Line 55"/>
            <p:cNvSpPr>
              <a:spLocks noChangeShapeType="1"/>
            </p:cNvSpPr>
            <p:nvPr/>
          </p:nvSpPr>
          <p:spPr bwMode="auto">
            <a:xfrm>
              <a:off x="3233925" y="2658860"/>
              <a:ext cx="0" cy="57150"/>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8" name="Line 56"/>
            <p:cNvSpPr>
              <a:spLocks noChangeShapeType="1"/>
            </p:cNvSpPr>
            <p:nvPr/>
          </p:nvSpPr>
          <p:spPr bwMode="auto">
            <a:xfrm>
              <a:off x="3243450" y="2658860"/>
              <a:ext cx="0" cy="57150"/>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9" name="Line 57"/>
            <p:cNvSpPr>
              <a:spLocks noChangeShapeType="1"/>
            </p:cNvSpPr>
            <p:nvPr/>
          </p:nvSpPr>
          <p:spPr bwMode="auto">
            <a:xfrm>
              <a:off x="3043425" y="2658860"/>
              <a:ext cx="0" cy="57150"/>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0" name="Line 58"/>
            <p:cNvSpPr>
              <a:spLocks noChangeShapeType="1"/>
            </p:cNvSpPr>
            <p:nvPr/>
          </p:nvSpPr>
          <p:spPr bwMode="auto">
            <a:xfrm>
              <a:off x="3062475" y="2658860"/>
              <a:ext cx="0" cy="57150"/>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1" name="Line 59"/>
            <p:cNvSpPr>
              <a:spLocks noChangeShapeType="1"/>
            </p:cNvSpPr>
            <p:nvPr/>
          </p:nvSpPr>
          <p:spPr bwMode="auto">
            <a:xfrm>
              <a:off x="2995800" y="2658860"/>
              <a:ext cx="0" cy="57150"/>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2" name="Line 60"/>
            <p:cNvSpPr>
              <a:spLocks noChangeShapeType="1"/>
            </p:cNvSpPr>
            <p:nvPr/>
          </p:nvSpPr>
          <p:spPr bwMode="auto">
            <a:xfrm>
              <a:off x="3014850" y="2658860"/>
              <a:ext cx="0" cy="57150"/>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3" name="Line 61"/>
            <p:cNvSpPr>
              <a:spLocks noChangeShapeType="1"/>
            </p:cNvSpPr>
            <p:nvPr/>
          </p:nvSpPr>
          <p:spPr bwMode="auto">
            <a:xfrm>
              <a:off x="3110100" y="2658860"/>
              <a:ext cx="0" cy="57150"/>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 name="Line 62"/>
            <p:cNvSpPr>
              <a:spLocks noChangeShapeType="1"/>
            </p:cNvSpPr>
            <p:nvPr/>
          </p:nvSpPr>
          <p:spPr bwMode="auto">
            <a:xfrm>
              <a:off x="3138675" y="2658860"/>
              <a:ext cx="0" cy="57150"/>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63"/>
            <p:cNvSpPr>
              <a:spLocks/>
            </p:cNvSpPr>
            <p:nvPr/>
          </p:nvSpPr>
          <p:spPr bwMode="auto">
            <a:xfrm>
              <a:off x="2490975" y="2687435"/>
              <a:ext cx="1704975" cy="323850"/>
            </a:xfrm>
            <a:custGeom>
              <a:avLst/>
              <a:gdLst>
                <a:gd name="T0" fmla="*/ 179 w 179"/>
                <a:gd name="T1" fmla="*/ 0 h 34"/>
                <a:gd name="T2" fmla="*/ 45 w 179"/>
                <a:gd name="T3" fmla="*/ 0 h 34"/>
                <a:gd name="T4" fmla="*/ 45 w 179"/>
                <a:gd name="T5" fmla="*/ 5 h 34"/>
                <a:gd name="T6" fmla="*/ 32 w 179"/>
                <a:gd name="T7" fmla="*/ 5 h 34"/>
                <a:gd name="T8" fmla="*/ 32 w 179"/>
                <a:gd name="T9" fmla="*/ 11 h 34"/>
                <a:gd name="T10" fmla="*/ 30 w 179"/>
                <a:gd name="T11" fmla="*/ 11 h 34"/>
                <a:gd name="T12" fmla="*/ 30 w 179"/>
                <a:gd name="T13" fmla="*/ 16 h 34"/>
                <a:gd name="T14" fmla="*/ 29 w 179"/>
                <a:gd name="T15" fmla="*/ 16 h 34"/>
                <a:gd name="T16" fmla="*/ 29 w 179"/>
                <a:gd name="T17" fmla="*/ 19 h 34"/>
                <a:gd name="T18" fmla="*/ 28 w 179"/>
                <a:gd name="T19" fmla="*/ 19 h 34"/>
                <a:gd name="T20" fmla="*/ 28 w 179"/>
                <a:gd name="T21" fmla="*/ 21 h 34"/>
                <a:gd name="T22" fmla="*/ 26 w 179"/>
                <a:gd name="T23" fmla="*/ 21 h 34"/>
                <a:gd name="T24" fmla="*/ 26 w 179"/>
                <a:gd name="T25" fmla="*/ 25 h 34"/>
                <a:gd name="T26" fmla="*/ 23 w 179"/>
                <a:gd name="T27" fmla="*/ 25 h 34"/>
                <a:gd name="T28" fmla="*/ 23 w 179"/>
                <a:gd name="T29" fmla="*/ 30 h 34"/>
                <a:gd name="T30" fmla="*/ 12 w 179"/>
                <a:gd name="T31" fmla="*/ 30 h 34"/>
                <a:gd name="T32" fmla="*/ 12 w 179"/>
                <a:gd name="T33" fmla="*/ 34 h 34"/>
                <a:gd name="T34" fmla="*/ 0 w 179"/>
                <a:gd name="T3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34">
                  <a:moveTo>
                    <a:pt x="179" y="0"/>
                  </a:moveTo>
                  <a:lnTo>
                    <a:pt x="45" y="0"/>
                  </a:lnTo>
                  <a:lnTo>
                    <a:pt x="45" y="5"/>
                  </a:lnTo>
                  <a:lnTo>
                    <a:pt x="32" y="5"/>
                  </a:lnTo>
                  <a:lnTo>
                    <a:pt x="32" y="11"/>
                  </a:lnTo>
                  <a:lnTo>
                    <a:pt x="30" y="11"/>
                  </a:lnTo>
                  <a:lnTo>
                    <a:pt x="30" y="16"/>
                  </a:lnTo>
                  <a:lnTo>
                    <a:pt x="29" y="16"/>
                  </a:lnTo>
                  <a:lnTo>
                    <a:pt x="29" y="19"/>
                  </a:lnTo>
                  <a:lnTo>
                    <a:pt x="28" y="19"/>
                  </a:lnTo>
                  <a:lnTo>
                    <a:pt x="28" y="21"/>
                  </a:lnTo>
                  <a:lnTo>
                    <a:pt x="26" y="21"/>
                  </a:lnTo>
                  <a:lnTo>
                    <a:pt x="26" y="25"/>
                  </a:lnTo>
                  <a:lnTo>
                    <a:pt x="23" y="25"/>
                  </a:lnTo>
                  <a:lnTo>
                    <a:pt x="23" y="30"/>
                  </a:lnTo>
                  <a:lnTo>
                    <a:pt x="12" y="30"/>
                  </a:lnTo>
                  <a:lnTo>
                    <a:pt x="12" y="34"/>
                  </a:lnTo>
                  <a:lnTo>
                    <a:pt x="0" y="34"/>
                  </a:lnTo>
                </a:path>
              </a:pathLst>
            </a:cu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6" name="Group 135"/>
          <p:cNvGrpSpPr/>
          <p:nvPr/>
        </p:nvGrpSpPr>
        <p:grpSpPr>
          <a:xfrm>
            <a:off x="1901506" y="3532408"/>
            <a:ext cx="2444128" cy="689317"/>
            <a:chOff x="3671888" y="3176588"/>
            <a:chExt cx="1800225" cy="492125"/>
          </a:xfrm>
        </p:grpSpPr>
        <p:sp>
          <p:nvSpPr>
            <p:cNvPr id="137" name="Line 64"/>
            <p:cNvSpPr>
              <a:spLocks noChangeShapeType="1"/>
            </p:cNvSpPr>
            <p:nvPr/>
          </p:nvSpPr>
          <p:spPr bwMode="auto">
            <a:xfrm>
              <a:off x="4652963" y="3176588"/>
              <a:ext cx="0" cy="71437"/>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8" name="Line 65"/>
            <p:cNvSpPr>
              <a:spLocks noChangeShapeType="1"/>
            </p:cNvSpPr>
            <p:nvPr/>
          </p:nvSpPr>
          <p:spPr bwMode="auto">
            <a:xfrm>
              <a:off x="4595813" y="3176588"/>
              <a:ext cx="0" cy="71437"/>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9" name="Line 66"/>
            <p:cNvSpPr>
              <a:spLocks noChangeShapeType="1"/>
            </p:cNvSpPr>
            <p:nvPr/>
          </p:nvSpPr>
          <p:spPr bwMode="auto">
            <a:xfrm>
              <a:off x="4167188" y="3176588"/>
              <a:ext cx="0" cy="71437"/>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0" name="Line 67"/>
            <p:cNvSpPr>
              <a:spLocks noChangeShapeType="1"/>
            </p:cNvSpPr>
            <p:nvPr/>
          </p:nvSpPr>
          <p:spPr bwMode="auto">
            <a:xfrm>
              <a:off x="4433888" y="3176588"/>
              <a:ext cx="0" cy="71437"/>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1" name="Line 68"/>
            <p:cNvSpPr>
              <a:spLocks noChangeShapeType="1"/>
            </p:cNvSpPr>
            <p:nvPr/>
          </p:nvSpPr>
          <p:spPr bwMode="auto">
            <a:xfrm>
              <a:off x="5262563" y="3176588"/>
              <a:ext cx="0" cy="71437"/>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2" name="Line 69"/>
            <p:cNvSpPr>
              <a:spLocks noChangeShapeType="1"/>
            </p:cNvSpPr>
            <p:nvPr/>
          </p:nvSpPr>
          <p:spPr bwMode="auto">
            <a:xfrm>
              <a:off x="4938713" y="3178175"/>
              <a:ext cx="0" cy="71438"/>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3" name="Line 70"/>
            <p:cNvSpPr>
              <a:spLocks noChangeShapeType="1"/>
            </p:cNvSpPr>
            <p:nvPr/>
          </p:nvSpPr>
          <p:spPr bwMode="auto">
            <a:xfrm>
              <a:off x="5357813" y="3176588"/>
              <a:ext cx="0" cy="71437"/>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4" name="Line 71"/>
            <p:cNvSpPr>
              <a:spLocks noChangeShapeType="1"/>
            </p:cNvSpPr>
            <p:nvPr/>
          </p:nvSpPr>
          <p:spPr bwMode="auto">
            <a:xfrm>
              <a:off x="5319713" y="3176588"/>
              <a:ext cx="0" cy="71437"/>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5" name="Line 72"/>
            <p:cNvSpPr>
              <a:spLocks noChangeShapeType="1"/>
            </p:cNvSpPr>
            <p:nvPr/>
          </p:nvSpPr>
          <p:spPr bwMode="auto">
            <a:xfrm>
              <a:off x="4833938" y="3178175"/>
              <a:ext cx="0" cy="71438"/>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6" name="Line 73"/>
            <p:cNvSpPr>
              <a:spLocks noChangeShapeType="1"/>
            </p:cNvSpPr>
            <p:nvPr/>
          </p:nvSpPr>
          <p:spPr bwMode="auto">
            <a:xfrm>
              <a:off x="4976813" y="3178175"/>
              <a:ext cx="0" cy="71438"/>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7" name="Line 74"/>
            <p:cNvSpPr>
              <a:spLocks noChangeShapeType="1"/>
            </p:cNvSpPr>
            <p:nvPr/>
          </p:nvSpPr>
          <p:spPr bwMode="auto">
            <a:xfrm>
              <a:off x="4900613" y="3176588"/>
              <a:ext cx="0" cy="71437"/>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8" name="Line 75"/>
            <p:cNvSpPr>
              <a:spLocks noChangeShapeType="1"/>
            </p:cNvSpPr>
            <p:nvPr/>
          </p:nvSpPr>
          <p:spPr bwMode="auto">
            <a:xfrm>
              <a:off x="4919663" y="3176588"/>
              <a:ext cx="0" cy="71437"/>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9" name="Line 76"/>
            <p:cNvSpPr>
              <a:spLocks noChangeShapeType="1"/>
            </p:cNvSpPr>
            <p:nvPr/>
          </p:nvSpPr>
          <p:spPr bwMode="auto">
            <a:xfrm>
              <a:off x="4357688" y="3178175"/>
              <a:ext cx="0" cy="71438"/>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0" name="Line 77"/>
            <p:cNvSpPr>
              <a:spLocks noChangeShapeType="1"/>
            </p:cNvSpPr>
            <p:nvPr/>
          </p:nvSpPr>
          <p:spPr bwMode="auto">
            <a:xfrm>
              <a:off x="4376738" y="3178175"/>
              <a:ext cx="0" cy="71438"/>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1" name="Line 78"/>
            <p:cNvSpPr>
              <a:spLocks noChangeShapeType="1"/>
            </p:cNvSpPr>
            <p:nvPr/>
          </p:nvSpPr>
          <p:spPr bwMode="auto">
            <a:xfrm>
              <a:off x="4300538" y="3176588"/>
              <a:ext cx="0" cy="71437"/>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2" name="Line 79"/>
            <p:cNvSpPr>
              <a:spLocks noChangeShapeType="1"/>
            </p:cNvSpPr>
            <p:nvPr/>
          </p:nvSpPr>
          <p:spPr bwMode="auto">
            <a:xfrm>
              <a:off x="4319588" y="3176588"/>
              <a:ext cx="0" cy="71437"/>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3" name="Line 80"/>
            <p:cNvSpPr>
              <a:spLocks noChangeShapeType="1"/>
            </p:cNvSpPr>
            <p:nvPr/>
          </p:nvSpPr>
          <p:spPr bwMode="auto">
            <a:xfrm>
              <a:off x="5462588" y="3176588"/>
              <a:ext cx="0" cy="71437"/>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81"/>
            <p:cNvSpPr>
              <a:spLocks/>
            </p:cNvSpPr>
            <p:nvPr/>
          </p:nvSpPr>
          <p:spPr bwMode="auto">
            <a:xfrm>
              <a:off x="3671888" y="3211513"/>
              <a:ext cx="1800225" cy="457200"/>
            </a:xfrm>
            <a:custGeom>
              <a:avLst/>
              <a:gdLst>
                <a:gd name="T0" fmla="*/ 189 w 189"/>
                <a:gd name="T1" fmla="*/ 0 h 48"/>
                <a:gd name="T2" fmla="*/ 47 w 189"/>
                <a:gd name="T3" fmla="*/ 0 h 48"/>
                <a:gd name="T4" fmla="*/ 47 w 189"/>
                <a:gd name="T5" fmla="*/ 5 h 48"/>
                <a:gd name="T6" fmla="*/ 39 w 189"/>
                <a:gd name="T7" fmla="*/ 5 h 48"/>
                <a:gd name="T8" fmla="*/ 39 w 189"/>
                <a:gd name="T9" fmla="*/ 8 h 48"/>
                <a:gd name="T10" fmla="*/ 30 w 189"/>
                <a:gd name="T11" fmla="*/ 8 h 48"/>
                <a:gd name="T12" fmla="*/ 30 w 189"/>
                <a:gd name="T13" fmla="*/ 10 h 48"/>
                <a:gd name="T14" fmla="*/ 28 w 189"/>
                <a:gd name="T15" fmla="*/ 10 h 48"/>
                <a:gd name="T16" fmla="*/ 28 w 189"/>
                <a:gd name="T17" fmla="*/ 18 h 48"/>
                <a:gd name="T18" fmla="*/ 25 w 189"/>
                <a:gd name="T19" fmla="*/ 18 h 48"/>
                <a:gd name="T20" fmla="*/ 25 w 189"/>
                <a:gd name="T21" fmla="*/ 22 h 48"/>
                <a:gd name="T22" fmla="*/ 23 w 189"/>
                <a:gd name="T23" fmla="*/ 22 h 48"/>
                <a:gd name="T24" fmla="*/ 23 w 189"/>
                <a:gd name="T25" fmla="*/ 27 h 48"/>
                <a:gd name="T26" fmla="*/ 21 w 189"/>
                <a:gd name="T27" fmla="*/ 27 h 48"/>
                <a:gd name="T28" fmla="*/ 21 w 189"/>
                <a:gd name="T29" fmla="*/ 30 h 48"/>
                <a:gd name="T30" fmla="*/ 19 w 189"/>
                <a:gd name="T31" fmla="*/ 30 h 48"/>
                <a:gd name="T32" fmla="*/ 19 w 189"/>
                <a:gd name="T33" fmla="*/ 33 h 48"/>
                <a:gd name="T34" fmla="*/ 17 w 189"/>
                <a:gd name="T35" fmla="*/ 33 h 48"/>
                <a:gd name="T36" fmla="*/ 17 w 189"/>
                <a:gd name="T37" fmla="*/ 36 h 48"/>
                <a:gd name="T38" fmla="*/ 14 w 189"/>
                <a:gd name="T39" fmla="*/ 36 h 48"/>
                <a:gd name="T40" fmla="*/ 14 w 189"/>
                <a:gd name="T41" fmla="*/ 40 h 48"/>
                <a:gd name="T42" fmla="*/ 12 w 189"/>
                <a:gd name="T43" fmla="*/ 40 h 48"/>
                <a:gd name="T44" fmla="*/ 12 w 189"/>
                <a:gd name="T45" fmla="*/ 43 h 48"/>
                <a:gd name="T46" fmla="*/ 10 w 189"/>
                <a:gd name="T47" fmla="*/ 43 h 48"/>
                <a:gd name="T48" fmla="*/ 10 w 189"/>
                <a:gd name="T49" fmla="*/ 45 h 48"/>
                <a:gd name="T50" fmla="*/ 4 w 189"/>
                <a:gd name="T51" fmla="*/ 45 h 48"/>
                <a:gd name="T52" fmla="*/ 4 w 189"/>
                <a:gd name="T53" fmla="*/ 48 h 48"/>
                <a:gd name="T54" fmla="*/ 0 w 189"/>
                <a:gd name="T5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9" h="48">
                  <a:moveTo>
                    <a:pt x="189" y="0"/>
                  </a:moveTo>
                  <a:lnTo>
                    <a:pt x="47" y="0"/>
                  </a:lnTo>
                  <a:lnTo>
                    <a:pt x="47" y="5"/>
                  </a:lnTo>
                  <a:lnTo>
                    <a:pt x="39" y="5"/>
                  </a:lnTo>
                  <a:lnTo>
                    <a:pt x="39" y="8"/>
                  </a:lnTo>
                  <a:lnTo>
                    <a:pt x="30" y="8"/>
                  </a:lnTo>
                  <a:lnTo>
                    <a:pt x="30" y="10"/>
                  </a:lnTo>
                  <a:lnTo>
                    <a:pt x="28" y="10"/>
                  </a:lnTo>
                  <a:lnTo>
                    <a:pt x="28" y="18"/>
                  </a:lnTo>
                  <a:lnTo>
                    <a:pt x="25" y="18"/>
                  </a:lnTo>
                  <a:lnTo>
                    <a:pt x="25" y="22"/>
                  </a:lnTo>
                  <a:lnTo>
                    <a:pt x="23" y="22"/>
                  </a:lnTo>
                  <a:lnTo>
                    <a:pt x="23" y="27"/>
                  </a:lnTo>
                  <a:lnTo>
                    <a:pt x="21" y="27"/>
                  </a:lnTo>
                  <a:lnTo>
                    <a:pt x="21" y="30"/>
                  </a:lnTo>
                  <a:lnTo>
                    <a:pt x="19" y="30"/>
                  </a:lnTo>
                  <a:lnTo>
                    <a:pt x="19" y="33"/>
                  </a:lnTo>
                  <a:lnTo>
                    <a:pt x="17" y="33"/>
                  </a:lnTo>
                  <a:lnTo>
                    <a:pt x="17" y="36"/>
                  </a:lnTo>
                  <a:lnTo>
                    <a:pt x="14" y="36"/>
                  </a:lnTo>
                  <a:lnTo>
                    <a:pt x="14" y="40"/>
                  </a:lnTo>
                  <a:lnTo>
                    <a:pt x="12" y="40"/>
                  </a:lnTo>
                  <a:lnTo>
                    <a:pt x="12" y="43"/>
                  </a:lnTo>
                  <a:lnTo>
                    <a:pt x="10" y="43"/>
                  </a:lnTo>
                  <a:lnTo>
                    <a:pt x="10" y="45"/>
                  </a:lnTo>
                  <a:lnTo>
                    <a:pt x="4" y="45"/>
                  </a:lnTo>
                  <a:lnTo>
                    <a:pt x="4" y="48"/>
                  </a:lnTo>
                  <a:lnTo>
                    <a:pt x="0" y="48"/>
                  </a:lnTo>
                </a:path>
              </a:pathLst>
            </a:cu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5" name="Group 154"/>
          <p:cNvGrpSpPr/>
          <p:nvPr/>
        </p:nvGrpSpPr>
        <p:grpSpPr>
          <a:xfrm>
            <a:off x="6944935" y="2457000"/>
            <a:ext cx="1601326" cy="507831"/>
            <a:chOff x="2874170" y="2057976"/>
            <a:chExt cx="1601326" cy="507831"/>
          </a:xfrm>
        </p:grpSpPr>
        <p:cxnSp>
          <p:nvCxnSpPr>
            <p:cNvPr id="156" name="Straight Connector 155"/>
            <p:cNvCxnSpPr/>
            <p:nvPr/>
          </p:nvCxnSpPr>
          <p:spPr>
            <a:xfrm>
              <a:off x="2874170" y="2441825"/>
              <a:ext cx="245124" cy="0"/>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cxnSp>
        <p:sp>
          <p:nvSpPr>
            <p:cNvPr id="157" name="TextBox 156"/>
            <p:cNvSpPr txBox="1"/>
            <p:nvPr/>
          </p:nvSpPr>
          <p:spPr>
            <a:xfrm>
              <a:off x="3114226" y="2057976"/>
              <a:ext cx="1361270" cy="507831"/>
            </a:xfrm>
            <a:prstGeom prst="rect">
              <a:avLst/>
            </a:prstGeom>
            <a:noFill/>
          </p:spPr>
          <p:txBody>
            <a:bodyPr wrap="none" rtlCol="0">
              <a:spAutoFit/>
            </a:bodyPr>
            <a:lstStyle/>
            <a:p>
              <a:r>
                <a:rPr lang="en-US" sz="900" dirty="0" smtClean="0"/>
                <a:t>Surgery</a:t>
              </a:r>
            </a:p>
            <a:p>
              <a:r>
                <a:rPr lang="en-US" sz="900" dirty="0" smtClean="0"/>
                <a:t>Radiotherapy</a:t>
              </a:r>
            </a:p>
            <a:p>
              <a:r>
                <a:rPr lang="en-US" sz="900" dirty="0" smtClean="0"/>
                <a:t>Surgery + radiotherapy</a:t>
              </a:r>
              <a:endParaRPr lang="en-US" sz="900" dirty="0"/>
            </a:p>
          </p:txBody>
        </p:sp>
        <p:cxnSp>
          <p:nvCxnSpPr>
            <p:cNvPr id="158" name="Straight Connector 157"/>
            <p:cNvCxnSpPr/>
            <p:nvPr/>
          </p:nvCxnSpPr>
          <p:spPr>
            <a:xfrm>
              <a:off x="2874170" y="2313006"/>
              <a:ext cx="245124" cy="0"/>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cxnSp>
        <p:cxnSp>
          <p:nvCxnSpPr>
            <p:cNvPr id="159" name="Straight Connector 158"/>
            <p:cNvCxnSpPr/>
            <p:nvPr/>
          </p:nvCxnSpPr>
          <p:spPr>
            <a:xfrm>
              <a:off x="2874170" y="2184187"/>
              <a:ext cx="245124" cy="0"/>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cxnSp>
      </p:grpSp>
      <p:grpSp>
        <p:nvGrpSpPr>
          <p:cNvPr id="160" name="Group 159"/>
          <p:cNvGrpSpPr/>
          <p:nvPr/>
        </p:nvGrpSpPr>
        <p:grpSpPr>
          <a:xfrm>
            <a:off x="5581649" y="2433758"/>
            <a:ext cx="2328863" cy="1198711"/>
            <a:chOff x="5190227" y="4955709"/>
            <a:chExt cx="1752600" cy="866775"/>
          </a:xfrm>
        </p:grpSpPr>
        <p:sp>
          <p:nvSpPr>
            <p:cNvPr id="161" name="Line 82"/>
            <p:cNvSpPr>
              <a:spLocks noChangeShapeType="1"/>
            </p:cNvSpPr>
            <p:nvPr/>
          </p:nvSpPr>
          <p:spPr bwMode="auto">
            <a:xfrm>
              <a:off x="6123677" y="5765334"/>
              <a:ext cx="0" cy="57150"/>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2" name="Line 83"/>
            <p:cNvSpPr>
              <a:spLocks noChangeShapeType="1"/>
            </p:cNvSpPr>
            <p:nvPr/>
          </p:nvSpPr>
          <p:spPr bwMode="auto">
            <a:xfrm>
              <a:off x="6066527" y="5765334"/>
              <a:ext cx="0" cy="57150"/>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3" name="Line 84"/>
            <p:cNvSpPr>
              <a:spLocks noChangeShapeType="1"/>
            </p:cNvSpPr>
            <p:nvPr/>
          </p:nvSpPr>
          <p:spPr bwMode="auto">
            <a:xfrm>
              <a:off x="5837927" y="5698659"/>
              <a:ext cx="0" cy="57150"/>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4" name="Line 85"/>
            <p:cNvSpPr>
              <a:spLocks noChangeShapeType="1"/>
            </p:cNvSpPr>
            <p:nvPr/>
          </p:nvSpPr>
          <p:spPr bwMode="auto">
            <a:xfrm>
              <a:off x="5704577" y="5631984"/>
              <a:ext cx="0" cy="47625"/>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5" name="Line 86"/>
            <p:cNvSpPr>
              <a:spLocks noChangeShapeType="1"/>
            </p:cNvSpPr>
            <p:nvPr/>
          </p:nvSpPr>
          <p:spPr bwMode="auto">
            <a:xfrm>
              <a:off x="6733277" y="5765334"/>
              <a:ext cx="0" cy="57150"/>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6" name="Line 87"/>
            <p:cNvSpPr>
              <a:spLocks noChangeShapeType="1"/>
            </p:cNvSpPr>
            <p:nvPr/>
          </p:nvSpPr>
          <p:spPr bwMode="auto">
            <a:xfrm>
              <a:off x="6418952" y="5765334"/>
              <a:ext cx="0" cy="57150"/>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7" name="Line 88"/>
            <p:cNvSpPr>
              <a:spLocks noChangeShapeType="1"/>
            </p:cNvSpPr>
            <p:nvPr/>
          </p:nvSpPr>
          <p:spPr bwMode="auto">
            <a:xfrm>
              <a:off x="6838052" y="5765334"/>
              <a:ext cx="0" cy="57150"/>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8" name="Line 89"/>
            <p:cNvSpPr>
              <a:spLocks noChangeShapeType="1"/>
            </p:cNvSpPr>
            <p:nvPr/>
          </p:nvSpPr>
          <p:spPr bwMode="auto">
            <a:xfrm>
              <a:off x="6790427" y="5765334"/>
              <a:ext cx="0" cy="57150"/>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9" name="Line 90"/>
            <p:cNvSpPr>
              <a:spLocks noChangeShapeType="1"/>
            </p:cNvSpPr>
            <p:nvPr/>
          </p:nvSpPr>
          <p:spPr bwMode="auto">
            <a:xfrm>
              <a:off x="6304652" y="5765334"/>
              <a:ext cx="0" cy="57150"/>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0" name="Line 91"/>
            <p:cNvSpPr>
              <a:spLocks noChangeShapeType="1"/>
            </p:cNvSpPr>
            <p:nvPr/>
          </p:nvSpPr>
          <p:spPr bwMode="auto">
            <a:xfrm>
              <a:off x="6447527" y="5765334"/>
              <a:ext cx="0" cy="57150"/>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1" name="Line 92"/>
            <p:cNvSpPr>
              <a:spLocks noChangeShapeType="1"/>
            </p:cNvSpPr>
            <p:nvPr/>
          </p:nvSpPr>
          <p:spPr bwMode="auto">
            <a:xfrm>
              <a:off x="6371327" y="5765334"/>
              <a:ext cx="0" cy="57150"/>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2" name="Line 93"/>
            <p:cNvSpPr>
              <a:spLocks noChangeShapeType="1"/>
            </p:cNvSpPr>
            <p:nvPr/>
          </p:nvSpPr>
          <p:spPr bwMode="auto">
            <a:xfrm>
              <a:off x="6390377" y="5765334"/>
              <a:ext cx="0" cy="57150"/>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3" name="Line 94"/>
            <p:cNvSpPr>
              <a:spLocks noChangeShapeType="1"/>
            </p:cNvSpPr>
            <p:nvPr/>
          </p:nvSpPr>
          <p:spPr bwMode="auto">
            <a:xfrm>
              <a:off x="5866502" y="5708184"/>
              <a:ext cx="0" cy="57150"/>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4" name="Line 95"/>
            <p:cNvSpPr>
              <a:spLocks noChangeShapeType="1"/>
            </p:cNvSpPr>
            <p:nvPr/>
          </p:nvSpPr>
          <p:spPr bwMode="auto">
            <a:xfrm>
              <a:off x="5876027" y="5708184"/>
              <a:ext cx="0" cy="57150"/>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5" name="Line 96"/>
            <p:cNvSpPr>
              <a:spLocks noChangeShapeType="1"/>
            </p:cNvSpPr>
            <p:nvPr/>
          </p:nvSpPr>
          <p:spPr bwMode="auto">
            <a:xfrm>
              <a:off x="6942827" y="5765334"/>
              <a:ext cx="0" cy="57150"/>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6" name="Freeform 97"/>
            <p:cNvSpPr>
              <a:spLocks/>
            </p:cNvSpPr>
            <p:nvPr/>
          </p:nvSpPr>
          <p:spPr bwMode="auto">
            <a:xfrm>
              <a:off x="5190227" y="4955709"/>
              <a:ext cx="1752600" cy="838200"/>
            </a:xfrm>
            <a:custGeom>
              <a:avLst/>
              <a:gdLst>
                <a:gd name="T0" fmla="*/ 184 w 184"/>
                <a:gd name="T1" fmla="*/ 88 h 88"/>
                <a:gd name="T2" fmla="*/ 77 w 184"/>
                <a:gd name="T3" fmla="*/ 88 h 88"/>
                <a:gd name="T4" fmla="*/ 77 w 184"/>
                <a:gd name="T5" fmla="*/ 82 h 88"/>
                <a:gd name="T6" fmla="*/ 66 w 184"/>
                <a:gd name="T7" fmla="*/ 82 h 88"/>
                <a:gd name="T8" fmla="*/ 66 w 184"/>
                <a:gd name="T9" fmla="*/ 79 h 88"/>
                <a:gd name="T10" fmla="*/ 64 w 184"/>
                <a:gd name="T11" fmla="*/ 79 h 88"/>
                <a:gd name="T12" fmla="*/ 64 w 184"/>
                <a:gd name="T13" fmla="*/ 76 h 88"/>
                <a:gd name="T14" fmla="*/ 59 w 184"/>
                <a:gd name="T15" fmla="*/ 76 h 88"/>
                <a:gd name="T16" fmla="*/ 59 w 184"/>
                <a:gd name="T17" fmla="*/ 72 h 88"/>
                <a:gd name="T18" fmla="*/ 52 w 184"/>
                <a:gd name="T19" fmla="*/ 72 h 88"/>
                <a:gd name="T20" fmla="*/ 52 w 184"/>
                <a:gd name="T21" fmla="*/ 69 h 88"/>
                <a:gd name="T22" fmla="*/ 48 w 184"/>
                <a:gd name="T23" fmla="*/ 69 h 88"/>
                <a:gd name="T24" fmla="*/ 48 w 184"/>
                <a:gd name="T25" fmla="*/ 66 h 88"/>
                <a:gd name="T26" fmla="*/ 45 w 184"/>
                <a:gd name="T27" fmla="*/ 66 h 88"/>
                <a:gd name="T28" fmla="*/ 45 w 184"/>
                <a:gd name="T29" fmla="*/ 62 h 88"/>
                <a:gd name="T30" fmla="*/ 43 w 184"/>
                <a:gd name="T31" fmla="*/ 62 h 88"/>
                <a:gd name="T32" fmla="*/ 43 w 184"/>
                <a:gd name="T33" fmla="*/ 56 h 88"/>
                <a:gd name="T34" fmla="*/ 42 w 184"/>
                <a:gd name="T35" fmla="*/ 56 h 88"/>
                <a:gd name="T36" fmla="*/ 42 w 184"/>
                <a:gd name="T37" fmla="*/ 50 h 88"/>
                <a:gd name="T38" fmla="*/ 40 w 184"/>
                <a:gd name="T39" fmla="*/ 50 h 88"/>
                <a:gd name="T40" fmla="*/ 40 w 184"/>
                <a:gd name="T41" fmla="*/ 45 h 88"/>
                <a:gd name="T42" fmla="*/ 39 w 184"/>
                <a:gd name="T43" fmla="*/ 45 h 88"/>
                <a:gd name="T44" fmla="*/ 39 w 184"/>
                <a:gd name="T45" fmla="*/ 41 h 88"/>
                <a:gd name="T46" fmla="*/ 38 w 184"/>
                <a:gd name="T47" fmla="*/ 41 h 88"/>
                <a:gd name="T48" fmla="*/ 38 w 184"/>
                <a:gd name="T49" fmla="*/ 39 h 88"/>
                <a:gd name="T50" fmla="*/ 33 w 184"/>
                <a:gd name="T51" fmla="*/ 39 h 88"/>
                <a:gd name="T52" fmla="*/ 33 w 184"/>
                <a:gd name="T53" fmla="*/ 36 h 88"/>
                <a:gd name="T54" fmla="*/ 30 w 184"/>
                <a:gd name="T55" fmla="*/ 36 h 88"/>
                <a:gd name="T56" fmla="*/ 30 w 184"/>
                <a:gd name="T57" fmla="*/ 32 h 88"/>
                <a:gd name="T58" fmla="*/ 29 w 184"/>
                <a:gd name="T59" fmla="*/ 32 h 88"/>
                <a:gd name="T60" fmla="*/ 29 w 184"/>
                <a:gd name="T61" fmla="*/ 30 h 88"/>
                <a:gd name="T62" fmla="*/ 27 w 184"/>
                <a:gd name="T63" fmla="*/ 30 h 88"/>
                <a:gd name="T64" fmla="*/ 27 w 184"/>
                <a:gd name="T65" fmla="*/ 27 h 88"/>
                <a:gd name="T66" fmla="*/ 26 w 184"/>
                <a:gd name="T67" fmla="*/ 27 h 88"/>
                <a:gd name="T68" fmla="*/ 26 w 184"/>
                <a:gd name="T69" fmla="*/ 22 h 88"/>
                <a:gd name="T70" fmla="*/ 25 w 184"/>
                <a:gd name="T71" fmla="*/ 22 h 88"/>
                <a:gd name="T72" fmla="*/ 25 w 184"/>
                <a:gd name="T73" fmla="*/ 19 h 88"/>
                <a:gd name="T74" fmla="*/ 21 w 184"/>
                <a:gd name="T75" fmla="*/ 19 h 88"/>
                <a:gd name="T76" fmla="*/ 21 w 184"/>
                <a:gd name="T77" fmla="*/ 15 h 88"/>
                <a:gd name="T78" fmla="*/ 18 w 184"/>
                <a:gd name="T79" fmla="*/ 15 h 88"/>
                <a:gd name="T80" fmla="*/ 18 w 184"/>
                <a:gd name="T81" fmla="*/ 13 h 88"/>
                <a:gd name="T82" fmla="*/ 17 w 184"/>
                <a:gd name="T83" fmla="*/ 13 h 88"/>
                <a:gd name="T84" fmla="*/ 17 w 184"/>
                <a:gd name="T85" fmla="*/ 11 h 88"/>
                <a:gd name="T86" fmla="*/ 16 w 184"/>
                <a:gd name="T87" fmla="*/ 11 h 88"/>
                <a:gd name="T88" fmla="*/ 16 w 184"/>
                <a:gd name="T89" fmla="*/ 8 h 88"/>
                <a:gd name="T90" fmla="*/ 13 w 184"/>
                <a:gd name="T91" fmla="*/ 8 h 88"/>
                <a:gd name="T92" fmla="*/ 13 w 184"/>
                <a:gd name="T93" fmla="*/ 4 h 88"/>
                <a:gd name="T94" fmla="*/ 11 w 184"/>
                <a:gd name="T95" fmla="*/ 4 h 88"/>
                <a:gd name="T96" fmla="*/ 11 w 184"/>
                <a:gd name="T97" fmla="*/ 3 h 88"/>
                <a:gd name="T98" fmla="*/ 10 w 184"/>
                <a:gd name="T99" fmla="*/ 3 h 88"/>
                <a:gd name="T100" fmla="*/ 10 w 184"/>
                <a:gd name="T101" fmla="*/ 0 h 88"/>
                <a:gd name="T102" fmla="*/ 0 w 184"/>
                <a:gd name="T10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4" h="88">
                  <a:moveTo>
                    <a:pt x="184" y="88"/>
                  </a:moveTo>
                  <a:lnTo>
                    <a:pt x="77" y="88"/>
                  </a:lnTo>
                  <a:lnTo>
                    <a:pt x="77" y="82"/>
                  </a:lnTo>
                  <a:lnTo>
                    <a:pt x="66" y="82"/>
                  </a:lnTo>
                  <a:lnTo>
                    <a:pt x="66" y="79"/>
                  </a:lnTo>
                  <a:lnTo>
                    <a:pt x="64" y="79"/>
                  </a:lnTo>
                  <a:lnTo>
                    <a:pt x="64" y="76"/>
                  </a:lnTo>
                  <a:lnTo>
                    <a:pt x="59" y="76"/>
                  </a:lnTo>
                  <a:lnTo>
                    <a:pt x="59" y="72"/>
                  </a:lnTo>
                  <a:lnTo>
                    <a:pt x="52" y="72"/>
                  </a:lnTo>
                  <a:lnTo>
                    <a:pt x="52" y="69"/>
                  </a:lnTo>
                  <a:lnTo>
                    <a:pt x="48" y="69"/>
                  </a:lnTo>
                  <a:lnTo>
                    <a:pt x="48" y="66"/>
                  </a:lnTo>
                  <a:lnTo>
                    <a:pt x="45" y="66"/>
                  </a:lnTo>
                  <a:lnTo>
                    <a:pt x="45" y="62"/>
                  </a:lnTo>
                  <a:lnTo>
                    <a:pt x="43" y="62"/>
                  </a:lnTo>
                  <a:lnTo>
                    <a:pt x="43" y="56"/>
                  </a:lnTo>
                  <a:lnTo>
                    <a:pt x="42" y="56"/>
                  </a:lnTo>
                  <a:lnTo>
                    <a:pt x="42" y="50"/>
                  </a:lnTo>
                  <a:lnTo>
                    <a:pt x="40" y="50"/>
                  </a:lnTo>
                  <a:lnTo>
                    <a:pt x="40" y="45"/>
                  </a:lnTo>
                  <a:lnTo>
                    <a:pt x="39" y="45"/>
                  </a:lnTo>
                  <a:lnTo>
                    <a:pt x="39" y="41"/>
                  </a:lnTo>
                  <a:lnTo>
                    <a:pt x="38" y="41"/>
                  </a:lnTo>
                  <a:lnTo>
                    <a:pt x="38" y="39"/>
                  </a:lnTo>
                  <a:lnTo>
                    <a:pt x="33" y="39"/>
                  </a:lnTo>
                  <a:lnTo>
                    <a:pt x="33" y="36"/>
                  </a:lnTo>
                  <a:lnTo>
                    <a:pt x="30" y="36"/>
                  </a:lnTo>
                  <a:lnTo>
                    <a:pt x="30" y="32"/>
                  </a:lnTo>
                  <a:lnTo>
                    <a:pt x="29" y="32"/>
                  </a:lnTo>
                  <a:lnTo>
                    <a:pt x="29" y="30"/>
                  </a:lnTo>
                  <a:lnTo>
                    <a:pt x="27" y="30"/>
                  </a:lnTo>
                  <a:lnTo>
                    <a:pt x="27" y="27"/>
                  </a:lnTo>
                  <a:lnTo>
                    <a:pt x="26" y="27"/>
                  </a:lnTo>
                  <a:lnTo>
                    <a:pt x="26" y="22"/>
                  </a:lnTo>
                  <a:lnTo>
                    <a:pt x="25" y="22"/>
                  </a:lnTo>
                  <a:lnTo>
                    <a:pt x="25" y="19"/>
                  </a:lnTo>
                  <a:lnTo>
                    <a:pt x="21" y="19"/>
                  </a:lnTo>
                  <a:lnTo>
                    <a:pt x="21" y="15"/>
                  </a:lnTo>
                  <a:lnTo>
                    <a:pt x="18" y="15"/>
                  </a:lnTo>
                  <a:lnTo>
                    <a:pt x="18" y="13"/>
                  </a:lnTo>
                  <a:lnTo>
                    <a:pt x="17" y="13"/>
                  </a:lnTo>
                  <a:lnTo>
                    <a:pt x="17" y="11"/>
                  </a:lnTo>
                  <a:lnTo>
                    <a:pt x="16" y="11"/>
                  </a:lnTo>
                  <a:lnTo>
                    <a:pt x="16" y="8"/>
                  </a:lnTo>
                  <a:lnTo>
                    <a:pt x="13" y="8"/>
                  </a:lnTo>
                  <a:lnTo>
                    <a:pt x="13" y="4"/>
                  </a:lnTo>
                  <a:lnTo>
                    <a:pt x="11" y="4"/>
                  </a:lnTo>
                  <a:lnTo>
                    <a:pt x="11" y="3"/>
                  </a:lnTo>
                  <a:lnTo>
                    <a:pt x="10" y="3"/>
                  </a:lnTo>
                  <a:lnTo>
                    <a:pt x="10" y="0"/>
                  </a:lnTo>
                  <a:lnTo>
                    <a:pt x="0" y="0"/>
                  </a:lnTo>
                </a:path>
              </a:pathLst>
            </a:cu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77" name="Group 176"/>
          <p:cNvGrpSpPr/>
          <p:nvPr/>
        </p:nvGrpSpPr>
        <p:grpSpPr>
          <a:xfrm>
            <a:off x="5581648" y="2433757"/>
            <a:ext cx="2189637" cy="813241"/>
            <a:chOff x="5623166" y="2770188"/>
            <a:chExt cx="1638300" cy="590550"/>
          </a:xfrm>
        </p:grpSpPr>
        <p:sp>
          <p:nvSpPr>
            <p:cNvPr id="178" name="Line 98"/>
            <p:cNvSpPr>
              <a:spLocks noChangeShapeType="1"/>
            </p:cNvSpPr>
            <p:nvPr/>
          </p:nvSpPr>
          <p:spPr bwMode="auto">
            <a:xfrm>
              <a:off x="6232766" y="3236913"/>
              <a:ext cx="0" cy="47625"/>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9" name="Line 99"/>
            <p:cNvSpPr>
              <a:spLocks noChangeShapeType="1"/>
            </p:cNvSpPr>
            <p:nvPr/>
          </p:nvSpPr>
          <p:spPr bwMode="auto">
            <a:xfrm>
              <a:off x="6261341" y="3303588"/>
              <a:ext cx="0" cy="57150"/>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0" name="Line 100"/>
            <p:cNvSpPr>
              <a:spLocks noChangeShapeType="1"/>
            </p:cNvSpPr>
            <p:nvPr/>
          </p:nvSpPr>
          <p:spPr bwMode="auto">
            <a:xfrm>
              <a:off x="6108941" y="2951163"/>
              <a:ext cx="0" cy="57150"/>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1" name="Line 101"/>
            <p:cNvSpPr>
              <a:spLocks noChangeShapeType="1"/>
            </p:cNvSpPr>
            <p:nvPr/>
          </p:nvSpPr>
          <p:spPr bwMode="auto">
            <a:xfrm>
              <a:off x="6004166" y="2941638"/>
              <a:ext cx="0" cy="57150"/>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2" name="Line 102"/>
            <p:cNvSpPr>
              <a:spLocks noChangeShapeType="1"/>
            </p:cNvSpPr>
            <p:nvPr/>
          </p:nvSpPr>
          <p:spPr bwMode="auto">
            <a:xfrm>
              <a:off x="7099541" y="3303588"/>
              <a:ext cx="0" cy="57150"/>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3" name="Line 103"/>
            <p:cNvSpPr>
              <a:spLocks noChangeShapeType="1"/>
            </p:cNvSpPr>
            <p:nvPr/>
          </p:nvSpPr>
          <p:spPr bwMode="auto">
            <a:xfrm>
              <a:off x="6889991" y="3303588"/>
              <a:ext cx="0" cy="57150"/>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4" name="Line 104"/>
            <p:cNvSpPr>
              <a:spLocks noChangeShapeType="1"/>
            </p:cNvSpPr>
            <p:nvPr/>
          </p:nvSpPr>
          <p:spPr bwMode="auto">
            <a:xfrm>
              <a:off x="7261466" y="3303588"/>
              <a:ext cx="0" cy="57150"/>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5" name="Line 105"/>
            <p:cNvSpPr>
              <a:spLocks noChangeShapeType="1"/>
            </p:cNvSpPr>
            <p:nvPr/>
          </p:nvSpPr>
          <p:spPr bwMode="auto">
            <a:xfrm>
              <a:off x="7156691" y="3303588"/>
              <a:ext cx="0" cy="57150"/>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6" name="Line 106"/>
            <p:cNvSpPr>
              <a:spLocks noChangeShapeType="1"/>
            </p:cNvSpPr>
            <p:nvPr/>
          </p:nvSpPr>
          <p:spPr bwMode="auto">
            <a:xfrm>
              <a:off x="6556616" y="3303588"/>
              <a:ext cx="0" cy="57150"/>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7" name="Line 107"/>
            <p:cNvSpPr>
              <a:spLocks noChangeShapeType="1"/>
            </p:cNvSpPr>
            <p:nvPr/>
          </p:nvSpPr>
          <p:spPr bwMode="auto">
            <a:xfrm>
              <a:off x="6975716" y="3303588"/>
              <a:ext cx="0" cy="57150"/>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8" name="Line 108"/>
            <p:cNvSpPr>
              <a:spLocks noChangeShapeType="1"/>
            </p:cNvSpPr>
            <p:nvPr/>
          </p:nvSpPr>
          <p:spPr bwMode="auto">
            <a:xfrm>
              <a:off x="6480416" y="3303588"/>
              <a:ext cx="0" cy="57150"/>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9" name="Line 109"/>
            <p:cNvSpPr>
              <a:spLocks noChangeShapeType="1"/>
            </p:cNvSpPr>
            <p:nvPr/>
          </p:nvSpPr>
          <p:spPr bwMode="auto">
            <a:xfrm>
              <a:off x="6499466" y="3303588"/>
              <a:ext cx="0" cy="57150"/>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0" name="Line 110"/>
            <p:cNvSpPr>
              <a:spLocks noChangeShapeType="1"/>
            </p:cNvSpPr>
            <p:nvPr/>
          </p:nvSpPr>
          <p:spPr bwMode="auto">
            <a:xfrm>
              <a:off x="6337541" y="3303588"/>
              <a:ext cx="0" cy="57150"/>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1" name="Line 111"/>
            <p:cNvSpPr>
              <a:spLocks noChangeShapeType="1"/>
            </p:cNvSpPr>
            <p:nvPr/>
          </p:nvSpPr>
          <p:spPr bwMode="auto">
            <a:xfrm>
              <a:off x="6356591" y="3303588"/>
              <a:ext cx="0" cy="57150"/>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2" name="Freeform 112"/>
            <p:cNvSpPr>
              <a:spLocks/>
            </p:cNvSpPr>
            <p:nvPr/>
          </p:nvSpPr>
          <p:spPr bwMode="auto">
            <a:xfrm>
              <a:off x="5623166" y="2770188"/>
              <a:ext cx="1638300" cy="561975"/>
            </a:xfrm>
            <a:custGeom>
              <a:avLst/>
              <a:gdLst>
                <a:gd name="T0" fmla="*/ 172 w 172"/>
                <a:gd name="T1" fmla="*/ 59 h 59"/>
                <a:gd name="T2" fmla="*/ 66 w 172"/>
                <a:gd name="T3" fmla="*/ 59 h 59"/>
                <a:gd name="T4" fmla="*/ 66 w 172"/>
                <a:gd name="T5" fmla="*/ 52 h 59"/>
                <a:gd name="T6" fmla="*/ 64 w 172"/>
                <a:gd name="T7" fmla="*/ 52 h 59"/>
                <a:gd name="T8" fmla="*/ 64 w 172"/>
                <a:gd name="T9" fmla="*/ 48 h 59"/>
                <a:gd name="T10" fmla="*/ 59 w 172"/>
                <a:gd name="T11" fmla="*/ 48 h 59"/>
                <a:gd name="T12" fmla="*/ 59 w 172"/>
                <a:gd name="T13" fmla="*/ 42 h 59"/>
                <a:gd name="T14" fmla="*/ 57 w 172"/>
                <a:gd name="T15" fmla="*/ 42 h 59"/>
                <a:gd name="T16" fmla="*/ 57 w 172"/>
                <a:gd name="T17" fmla="*/ 40 h 59"/>
                <a:gd name="T18" fmla="*/ 55 w 172"/>
                <a:gd name="T19" fmla="*/ 40 h 59"/>
                <a:gd name="T20" fmla="*/ 55 w 172"/>
                <a:gd name="T21" fmla="*/ 37 h 59"/>
                <a:gd name="T22" fmla="*/ 53 w 172"/>
                <a:gd name="T23" fmla="*/ 37 h 59"/>
                <a:gd name="T24" fmla="*/ 53 w 172"/>
                <a:gd name="T25" fmla="*/ 21 h 59"/>
                <a:gd name="T26" fmla="*/ 33 w 172"/>
                <a:gd name="T27" fmla="*/ 21 h 59"/>
                <a:gd name="T28" fmla="*/ 33 w 172"/>
                <a:gd name="T29" fmla="*/ 17 h 59"/>
                <a:gd name="T30" fmla="*/ 27 w 172"/>
                <a:gd name="T31" fmla="*/ 17 h 59"/>
                <a:gd name="T32" fmla="*/ 27 w 172"/>
                <a:gd name="T33" fmla="*/ 12 h 59"/>
                <a:gd name="T34" fmla="*/ 19 w 172"/>
                <a:gd name="T35" fmla="*/ 12 h 59"/>
                <a:gd name="T36" fmla="*/ 19 w 172"/>
                <a:gd name="T37" fmla="*/ 8 h 59"/>
                <a:gd name="T38" fmla="*/ 13 w 172"/>
                <a:gd name="T39" fmla="*/ 8 h 59"/>
                <a:gd name="T40" fmla="*/ 13 w 172"/>
                <a:gd name="T41" fmla="*/ 5 h 59"/>
                <a:gd name="T42" fmla="*/ 6 w 172"/>
                <a:gd name="T43" fmla="*/ 5 h 59"/>
                <a:gd name="T44" fmla="*/ 6 w 172"/>
                <a:gd name="T45" fmla="*/ 0 h 59"/>
                <a:gd name="T46" fmla="*/ 0 w 172"/>
                <a:gd name="T4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2" h="59">
                  <a:moveTo>
                    <a:pt x="172" y="59"/>
                  </a:moveTo>
                  <a:lnTo>
                    <a:pt x="66" y="59"/>
                  </a:lnTo>
                  <a:lnTo>
                    <a:pt x="66" y="52"/>
                  </a:lnTo>
                  <a:lnTo>
                    <a:pt x="64" y="52"/>
                  </a:lnTo>
                  <a:lnTo>
                    <a:pt x="64" y="48"/>
                  </a:lnTo>
                  <a:lnTo>
                    <a:pt x="59" y="48"/>
                  </a:lnTo>
                  <a:lnTo>
                    <a:pt x="59" y="42"/>
                  </a:lnTo>
                  <a:lnTo>
                    <a:pt x="57" y="42"/>
                  </a:lnTo>
                  <a:lnTo>
                    <a:pt x="57" y="40"/>
                  </a:lnTo>
                  <a:lnTo>
                    <a:pt x="55" y="40"/>
                  </a:lnTo>
                  <a:lnTo>
                    <a:pt x="55" y="37"/>
                  </a:lnTo>
                  <a:lnTo>
                    <a:pt x="53" y="37"/>
                  </a:lnTo>
                  <a:lnTo>
                    <a:pt x="53" y="21"/>
                  </a:lnTo>
                  <a:lnTo>
                    <a:pt x="33" y="21"/>
                  </a:lnTo>
                  <a:lnTo>
                    <a:pt x="33" y="17"/>
                  </a:lnTo>
                  <a:cubicBezTo>
                    <a:pt x="33" y="17"/>
                    <a:pt x="27" y="17"/>
                    <a:pt x="27" y="17"/>
                  </a:cubicBezTo>
                  <a:cubicBezTo>
                    <a:pt x="27" y="16"/>
                    <a:pt x="27" y="12"/>
                    <a:pt x="27" y="12"/>
                  </a:cubicBezTo>
                  <a:lnTo>
                    <a:pt x="19" y="12"/>
                  </a:lnTo>
                  <a:lnTo>
                    <a:pt x="19" y="8"/>
                  </a:lnTo>
                  <a:lnTo>
                    <a:pt x="13" y="8"/>
                  </a:lnTo>
                  <a:lnTo>
                    <a:pt x="13" y="5"/>
                  </a:lnTo>
                  <a:lnTo>
                    <a:pt x="6" y="5"/>
                  </a:lnTo>
                  <a:lnTo>
                    <a:pt x="6" y="0"/>
                  </a:lnTo>
                  <a:lnTo>
                    <a:pt x="0" y="0"/>
                  </a:lnTo>
                </a:path>
              </a:pathLst>
            </a:cu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93" name="Group 192"/>
          <p:cNvGrpSpPr/>
          <p:nvPr/>
        </p:nvGrpSpPr>
        <p:grpSpPr>
          <a:xfrm>
            <a:off x="5581648" y="2433757"/>
            <a:ext cx="2025398" cy="1106504"/>
            <a:chOff x="5620574" y="3133384"/>
            <a:chExt cx="1514475" cy="790575"/>
          </a:xfrm>
        </p:grpSpPr>
        <p:sp>
          <p:nvSpPr>
            <p:cNvPr id="194" name="Line 113"/>
            <p:cNvSpPr>
              <a:spLocks noChangeShapeType="1"/>
            </p:cNvSpPr>
            <p:nvPr/>
          </p:nvSpPr>
          <p:spPr bwMode="auto">
            <a:xfrm>
              <a:off x="6392099" y="3504859"/>
              <a:ext cx="0" cy="47625"/>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5" name="Line 114"/>
            <p:cNvSpPr>
              <a:spLocks noChangeShapeType="1"/>
            </p:cNvSpPr>
            <p:nvPr/>
          </p:nvSpPr>
          <p:spPr bwMode="auto">
            <a:xfrm>
              <a:off x="6296849" y="3504859"/>
              <a:ext cx="0" cy="47625"/>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6" name="Line 115"/>
            <p:cNvSpPr>
              <a:spLocks noChangeShapeType="1"/>
            </p:cNvSpPr>
            <p:nvPr/>
          </p:nvSpPr>
          <p:spPr bwMode="auto">
            <a:xfrm>
              <a:off x="6334949" y="3504859"/>
              <a:ext cx="0" cy="47625"/>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7" name="Line 116"/>
            <p:cNvSpPr>
              <a:spLocks noChangeShapeType="1"/>
            </p:cNvSpPr>
            <p:nvPr/>
          </p:nvSpPr>
          <p:spPr bwMode="auto">
            <a:xfrm>
              <a:off x="6220649" y="3504859"/>
              <a:ext cx="0" cy="47625"/>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8" name="Line 117"/>
            <p:cNvSpPr>
              <a:spLocks noChangeShapeType="1"/>
            </p:cNvSpPr>
            <p:nvPr/>
          </p:nvSpPr>
          <p:spPr bwMode="auto">
            <a:xfrm>
              <a:off x="7011224" y="3571534"/>
              <a:ext cx="0" cy="57150"/>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9" name="Line 118"/>
            <p:cNvSpPr>
              <a:spLocks noChangeShapeType="1"/>
            </p:cNvSpPr>
            <p:nvPr/>
          </p:nvSpPr>
          <p:spPr bwMode="auto">
            <a:xfrm>
              <a:off x="6639749" y="3571534"/>
              <a:ext cx="0" cy="57150"/>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0" name="Line 119"/>
            <p:cNvSpPr>
              <a:spLocks noChangeShapeType="1"/>
            </p:cNvSpPr>
            <p:nvPr/>
          </p:nvSpPr>
          <p:spPr bwMode="auto">
            <a:xfrm>
              <a:off x="7077899" y="3571534"/>
              <a:ext cx="0" cy="57150"/>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1" name="Line 120"/>
            <p:cNvSpPr>
              <a:spLocks noChangeShapeType="1"/>
            </p:cNvSpPr>
            <p:nvPr/>
          </p:nvSpPr>
          <p:spPr bwMode="auto">
            <a:xfrm>
              <a:off x="7115999" y="3866809"/>
              <a:ext cx="0" cy="57150"/>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2" name="Line 121"/>
            <p:cNvSpPr>
              <a:spLocks noChangeShapeType="1"/>
            </p:cNvSpPr>
            <p:nvPr/>
          </p:nvSpPr>
          <p:spPr bwMode="auto">
            <a:xfrm>
              <a:off x="7135049" y="3866809"/>
              <a:ext cx="0" cy="57150"/>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3" name="Line 122"/>
            <p:cNvSpPr>
              <a:spLocks noChangeShapeType="1"/>
            </p:cNvSpPr>
            <p:nvPr/>
          </p:nvSpPr>
          <p:spPr bwMode="auto">
            <a:xfrm>
              <a:off x="7049324" y="3571534"/>
              <a:ext cx="0" cy="57150"/>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4" name="Line 123"/>
            <p:cNvSpPr>
              <a:spLocks noChangeShapeType="1"/>
            </p:cNvSpPr>
            <p:nvPr/>
          </p:nvSpPr>
          <p:spPr bwMode="auto">
            <a:xfrm>
              <a:off x="6477824" y="3533434"/>
              <a:ext cx="0" cy="57150"/>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5" name="Line 124"/>
            <p:cNvSpPr>
              <a:spLocks noChangeShapeType="1"/>
            </p:cNvSpPr>
            <p:nvPr/>
          </p:nvSpPr>
          <p:spPr bwMode="auto">
            <a:xfrm>
              <a:off x="6506399" y="3533434"/>
              <a:ext cx="0" cy="57150"/>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6" name="Line 125"/>
            <p:cNvSpPr>
              <a:spLocks noChangeShapeType="1"/>
            </p:cNvSpPr>
            <p:nvPr/>
          </p:nvSpPr>
          <p:spPr bwMode="auto">
            <a:xfrm>
              <a:off x="6877874" y="3571534"/>
              <a:ext cx="0" cy="57150"/>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7" name="Line 126"/>
            <p:cNvSpPr>
              <a:spLocks noChangeShapeType="1"/>
            </p:cNvSpPr>
            <p:nvPr/>
          </p:nvSpPr>
          <p:spPr bwMode="auto">
            <a:xfrm>
              <a:off x="6449249" y="3533434"/>
              <a:ext cx="0" cy="57150"/>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8" name="Line 127"/>
            <p:cNvSpPr>
              <a:spLocks noChangeShapeType="1"/>
            </p:cNvSpPr>
            <p:nvPr/>
          </p:nvSpPr>
          <p:spPr bwMode="auto">
            <a:xfrm>
              <a:off x="6468299" y="3533434"/>
              <a:ext cx="0" cy="57150"/>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9" name="Line 128"/>
            <p:cNvSpPr>
              <a:spLocks noChangeShapeType="1"/>
            </p:cNvSpPr>
            <p:nvPr/>
          </p:nvSpPr>
          <p:spPr bwMode="auto">
            <a:xfrm>
              <a:off x="6534974" y="3533434"/>
              <a:ext cx="0" cy="57150"/>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0" name="Line 129"/>
            <p:cNvSpPr>
              <a:spLocks noChangeShapeType="1"/>
            </p:cNvSpPr>
            <p:nvPr/>
          </p:nvSpPr>
          <p:spPr bwMode="auto">
            <a:xfrm>
              <a:off x="6554024" y="3533434"/>
              <a:ext cx="0" cy="57150"/>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1" name="Line 130"/>
            <p:cNvSpPr>
              <a:spLocks noChangeShapeType="1"/>
            </p:cNvSpPr>
            <p:nvPr/>
          </p:nvSpPr>
          <p:spPr bwMode="auto">
            <a:xfrm>
              <a:off x="6573074" y="3533434"/>
              <a:ext cx="0" cy="57150"/>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2" name="Line 131"/>
            <p:cNvSpPr>
              <a:spLocks noChangeShapeType="1"/>
            </p:cNvSpPr>
            <p:nvPr/>
          </p:nvSpPr>
          <p:spPr bwMode="auto">
            <a:xfrm>
              <a:off x="6592124" y="3533434"/>
              <a:ext cx="0" cy="57150"/>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3" name="Line 132"/>
            <p:cNvSpPr>
              <a:spLocks noChangeShapeType="1"/>
            </p:cNvSpPr>
            <p:nvPr/>
          </p:nvSpPr>
          <p:spPr bwMode="auto">
            <a:xfrm>
              <a:off x="6658799" y="3571534"/>
              <a:ext cx="0" cy="57150"/>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4" name="Line 133"/>
            <p:cNvSpPr>
              <a:spLocks noChangeShapeType="1"/>
            </p:cNvSpPr>
            <p:nvPr/>
          </p:nvSpPr>
          <p:spPr bwMode="auto">
            <a:xfrm>
              <a:off x="6677849" y="3571534"/>
              <a:ext cx="0" cy="57150"/>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5" name="Line 134"/>
            <p:cNvSpPr>
              <a:spLocks noChangeShapeType="1"/>
            </p:cNvSpPr>
            <p:nvPr/>
          </p:nvSpPr>
          <p:spPr bwMode="auto">
            <a:xfrm>
              <a:off x="6696899" y="3571534"/>
              <a:ext cx="0" cy="57150"/>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6" name="Line 135"/>
            <p:cNvSpPr>
              <a:spLocks noChangeShapeType="1"/>
            </p:cNvSpPr>
            <p:nvPr/>
          </p:nvSpPr>
          <p:spPr bwMode="auto">
            <a:xfrm>
              <a:off x="6715949" y="3571534"/>
              <a:ext cx="0" cy="57150"/>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7" name="Line 136"/>
            <p:cNvSpPr>
              <a:spLocks noChangeShapeType="1"/>
            </p:cNvSpPr>
            <p:nvPr/>
          </p:nvSpPr>
          <p:spPr bwMode="auto">
            <a:xfrm>
              <a:off x="6734999" y="3571534"/>
              <a:ext cx="0" cy="57150"/>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8" name="Line 137"/>
            <p:cNvSpPr>
              <a:spLocks noChangeShapeType="1"/>
            </p:cNvSpPr>
            <p:nvPr/>
          </p:nvSpPr>
          <p:spPr bwMode="auto">
            <a:xfrm>
              <a:off x="6744524" y="3571534"/>
              <a:ext cx="0" cy="57150"/>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9" name="Line 138"/>
            <p:cNvSpPr>
              <a:spLocks noChangeShapeType="1"/>
            </p:cNvSpPr>
            <p:nvPr/>
          </p:nvSpPr>
          <p:spPr bwMode="auto">
            <a:xfrm>
              <a:off x="6811199" y="3571534"/>
              <a:ext cx="0" cy="57150"/>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0" name="Line 139"/>
            <p:cNvSpPr>
              <a:spLocks noChangeShapeType="1"/>
            </p:cNvSpPr>
            <p:nvPr/>
          </p:nvSpPr>
          <p:spPr bwMode="auto">
            <a:xfrm>
              <a:off x="6820724" y="3571534"/>
              <a:ext cx="0" cy="57150"/>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1" name="Line 140"/>
            <p:cNvSpPr>
              <a:spLocks noChangeShapeType="1"/>
            </p:cNvSpPr>
            <p:nvPr/>
          </p:nvSpPr>
          <p:spPr bwMode="auto">
            <a:xfrm>
              <a:off x="6935024" y="3571534"/>
              <a:ext cx="0" cy="57150"/>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2" name="Line 141"/>
            <p:cNvSpPr>
              <a:spLocks noChangeShapeType="1"/>
            </p:cNvSpPr>
            <p:nvPr/>
          </p:nvSpPr>
          <p:spPr bwMode="auto">
            <a:xfrm>
              <a:off x="6954074" y="3571534"/>
              <a:ext cx="0" cy="57150"/>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3" name="Line 142"/>
            <p:cNvSpPr>
              <a:spLocks noChangeShapeType="1"/>
            </p:cNvSpPr>
            <p:nvPr/>
          </p:nvSpPr>
          <p:spPr bwMode="auto">
            <a:xfrm>
              <a:off x="6973124" y="3571534"/>
              <a:ext cx="0" cy="57150"/>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4" name="Line 143"/>
            <p:cNvSpPr>
              <a:spLocks noChangeShapeType="1"/>
            </p:cNvSpPr>
            <p:nvPr/>
          </p:nvSpPr>
          <p:spPr bwMode="auto">
            <a:xfrm>
              <a:off x="6992174" y="3571534"/>
              <a:ext cx="0" cy="57150"/>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5" name="Line 144"/>
            <p:cNvSpPr>
              <a:spLocks noChangeShapeType="1"/>
            </p:cNvSpPr>
            <p:nvPr/>
          </p:nvSpPr>
          <p:spPr bwMode="auto">
            <a:xfrm>
              <a:off x="6411149" y="3533434"/>
              <a:ext cx="0" cy="57150"/>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6" name="Line 145"/>
            <p:cNvSpPr>
              <a:spLocks noChangeShapeType="1"/>
            </p:cNvSpPr>
            <p:nvPr/>
          </p:nvSpPr>
          <p:spPr bwMode="auto">
            <a:xfrm>
              <a:off x="6430199" y="3533434"/>
              <a:ext cx="0" cy="57150"/>
            </a:xfrm>
            <a:prstGeom prst="line">
              <a:avLst/>
            </a:pr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7" name="Freeform 146"/>
            <p:cNvSpPr>
              <a:spLocks/>
            </p:cNvSpPr>
            <p:nvPr/>
          </p:nvSpPr>
          <p:spPr bwMode="auto">
            <a:xfrm>
              <a:off x="5620574" y="3133384"/>
              <a:ext cx="1514475" cy="762000"/>
            </a:xfrm>
            <a:custGeom>
              <a:avLst/>
              <a:gdLst>
                <a:gd name="T0" fmla="*/ 159 w 159"/>
                <a:gd name="T1" fmla="*/ 80 h 80"/>
                <a:gd name="T2" fmla="*/ 156 w 159"/>
                <a:gd name="T3" fmla="*/ 80 h 80"/>
                <a:gd name="T4" fmla="*/ 156 w 159"/>
                <a:gd name="T5" fmla="*/ 49 h 80"/>
                <a:gd name="T6" fmla="*/ 106 w 159"/>
                <a:gd name="T7" fmla="*/ 49 h 80"/>
                <a:gd name="T8" fmla="*/ 106 w 159"/>
                <a:gd name="T9" fmla="*/ 45 h 80"/>
                <a:gd name="T10" fmla="*/ 83 w 159"/>
                <a:gd name="T11" fmla="*/ 45 h 80"/>
                <a:gd name="T12" fmla="*/ 83 w 159"/>
                <a:gd name="T13" fmla="*/ 42 h 80"/>
                <a:gd name="T14" fmla="*/ 61 w 159"/>
                <a:gd name="T15" fmla="*/ 42 h 80"/>
                <a:gd name="T16" fmla="*/ 61 w 159"/>
                <a:gd name="T17" fmla="*/ 39 h 80"/>
                <a:gd name="T18" fmla="*/ 58 w 159"/>
                <a:gd name="T19" fmla="*/ 39 h 80"/>
                <a:gd name="T20" fmla="*/ 58 w 159"/>
                <a:gd name="T21" fmla="*/ 37 h 80"/>
                <a:gd name="T22" fmla="*/ 56 w 159"/>
                <a:gd name="T23" fmla="*/ 37 h 80"/>
                <a:gd name="T24" fmla="*/ 56 w 159"/>
                <a:gd name="T25" fmla="*/ 35 h 80"/>
                <a:gd name="T26" fmla="*/ 53 w 159"/>
                <a:gd name="T27" fmla="*/ 35 h 80"/>
                <a:gd name="T28" fmla="*/ 53 w 159"/>
                <a:gd name="T29" fmla="*/ 33 h 80"/>
                <a:gd name="T30" fmla="*/ 52 w 159"/>
                <a:gd name="T31" fmla="*/ 33 h 80"/>
                <a:gd name="T32" fmla="*/ 52 w 159"/>
                <a:gd name="T33" fmla="*/ 31 h 80"/>
                <a:gd name="T34" fmla="*/ 47 w 159"/>
                <a:gd name="T35" fmla="*/ 31 h 80"/>
                <a:gd name="T36" fmla="*/ 47 w 159"/>
                <a:gd name="T37" fmla="*/ 29 h 80"/>
                <a:gd name="T38" fmla="*/ 45 w 159"/>
                <a:gd name="T39" fmla="*/ 29 h 80"/>
                <a:gd name="T40" fmla="*/ 45 w 159"/>
                <a:gd name="T41" fmla="*/ 28 h 80"/>
                <a:gd name="T42" fmla="*/ 43 w 159"/>
                <a:gd name="T43" fmla="*/ 28 h 80"/>
                <a:gd name="T44" fmla="*/ 43 w 159"/>
                <a:gd name="T45" fmla="*/ 25 h 80"/>
                <a:gd name="T46" fmla="*/ 38 w 159"/>
                <a:gd name="T47" fmla="*/ 25 h 80"/>
                <a:gd name="T48" fmla="*/ 38 w 159"/>
                <a:gd name="T49" fmla="*/ 24 h 80"/>
                <a:gd name="T50" fmla="*/ 37 w 159"/>
                <a:gd name="T51" fmla="*/ 24 h 80"/>
                <a:gd name="T52" fmla="*/ 37 w 159"/>
                <a:gd name="T53" fmla="*/ 21 h 80"/>
                <a:gd name="T54" fmla="*/ 32 w 159"/>
                <a:gd name="T55" fmla="*/ 21 h 80"/>
                <a:gd name="T56" fmla="*/ 32 w 159"/>
                <a:gd name="T57" fmla="*/ 19 h 80"/>
                <a:gd name="T58" fmla="*/ 29 w 159"/>
                <a:gd name="T59" fmla="*/ 19 h 80"/>
                <a:gd name="T60" fmla="*/ 29 w 159"/>
                <a:gd name="T61" fmla="*/ 15 h 80"/>
                <a:gd name="T62" fmla="*/ 23 w 159"/>
                <a:gd name="T63" fmla="*/ 15 h 80"/>
                <a:gd name="T64" fmla="*/ 23 w 159"/>
                <a:gd name="T65" fmla="*/ 11 h 80"/>
                <a:gd name="T66" fmla="*/ 18 w 159"/>
                <a:gd name="T67" fmla="*/ 11 h 80"/>
                <a:gd name="T68" fmla="*/ 18 w 159"/>
                <a:gd name="T69" fmla="*/ 6 h 80"/>
                <a:gd name="T70" fmla="*/ 16 w 159"/>
                <a:gd name="T71" fmla="*/ 6 h 80"/>
                <a:gd name="T72" fmla="*/ 16 w 159"/>
                <a:gd name="T73" fmla="*/ 2 h 80"/>
                <a:gd name="T74" fmla="*/ 14 w 159"/>
                <a:gd name="T75" fmla="*/ 2 h 80"/>
                <a:gd name="T76" fmla="*/ 14 w 159"/>
                <a:gd name="T77" fmla="*/ 0 h 80"/>
                <a:gd name="T78" fmla="*/ 0 w 159"/>
                <a:gd name="T7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9" h="80">
                  <a:moveTo>
                    <a:pt x="159" y="80"/>
                  </a:moveTo>
                  <a:lnTo>
                    <a:pt x="156" y="80"/>
                  </a:lnTo>
                  <a:lnTo>
                    <a:pt x="156" y="49"/>
                  </a:lnTo>
                  <a:lnTo>
                    <a:pt x="106" y="49"/>
                  </a:lnTo>
                  <a:lnTo>
                    <a:pt x="106" y="45"/>
                  </a:lnTo>
                  <a:lnTo>
                    <a:pt x="83" y="45"/>
                  </a:lnTo>
                  <a:lnTo>
                    <a:pt x="83" y="42"/>
                  </a:lnTo>
                  <a:lnTo>
                    <a:pt x="61" y="42"/>
                  </a:lnTo>
                  <a:lnTo>
                    <a:pt x="61" y="39"/>
                  </a:lnTo>
                  <a:lnTo>
                    <a:pt x="58" y="39"/>
                  </a:lnTo>
                  <a:lnTo>
                    <a:pt x="58" y="37"/>
                  </a:lnTo>
                  <a:lnTo>
                    <a:pt x="56" y="37"/>
                  </a:lnTo>
                  <a:lnTo>
                    <a:pt x="56" y="35"/>
                  </a:lnTo>
                  <a:lnTo>
                    <a:pt x="53" y="35"/>
                  </a:lnTo>
                  <a:lnTo>
                    <a:pt x="53" y="33"/>
                  </a:lnTo>
                  <a:lnTo>
                    <a:pt x="52" y="33"/>
                  </a:lnTo>
                  <a:lnTo>
                    <a:pt x="52" y="31"/>
                  </a:lnTo>
                  <a:lnTo>
                    <a:pt x="47" y="31"/>
                  </a:lnTo>
                  <a:lnTo>
                    <a:pt x="47" y="29"/>
                  </a:lnTo>
                  <a:lnTo>
                    <a:pt x="45" y="29"/>
                  </a:lnTo>
                  <a:lnTo>
                    <a:pt x="45" y="28"/>
                  </a:lnTo>
                  <a:lnTo>
                    <a:pt x="43" y="28"/>
                  </a:lnTo>
                  <a:lnTo>
                    <a:pt x="43" y="25"/>
                  </a:lnTo>
                  <a:lnTo>
                    <a:pt x="38" y="25"/>
                  </a:lnTo>
                  <a:lnTo>
                    <a:pt x="38" y="24"/>
                  </a:lnTo>
                  <a:lnTo>
                    <a:pt x="37" y="24"/>
                  </a:lnTo>
                  <a:lnTo>
                    <a:pt x="37" y="21"/>
                  </a:lnTo>
                  <a:lnTo>
                    <a:pt x="32" y="21"/>
                  </a:lnTo>
                  <a:lnTo>
                    <a:pt x="32" y="19"/>
                  </a:lnTo>
                  <a:lnTo>
                    <a:pt x="29" y="19"/>
                  </a:lnTo>
                  <a:lnTo>
                    <a:pt x="29" y="15"/>
                  </a:lnTo>
                  <a:lnTo>
                    <a:pt x="23" y="15"/>
                  </a:lnTo>
                  <a:lnTo>
                    <a:pt x="23" y="11"/>
                  </a:lnTo>
                  <a:lnTo>
                    <a:pt x="18" y="11"/>
                  </a:lnTo>
                  <a:lnTo>
                    <a:pt x="18" y="6"/>
                  </a:lnTo>
                  <a:lnTo>
                    <a:pt x="16" y="6"/>
                  </a:lnTo>
                  <a:lnTo>
                    <a:pt x="16" y="2"/>
                  </a:lnTo>
                  <a:lnTo>
                    <a:pt x="14" y="2"/>
                  </a:lnTo>
                  <a:lnTo>
                    <a:pt x="14" y="0"/>
                  </a:lnTo>
                  <a:lnTo>
                    <a:pt x="0" y="0"/>
                  </a:lnTo>
                </a:path>
              </a:pathLst>
            </a:custGeom>
            <a:noFill/>
            <a:ln w="19050">
              <a:solidFill>
                <a:srgbClr val="62C4EE"/>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228" name="TextBox 227"/>
          <p:cNvSpPr txBox="1"/>
          <p:nvPr/>
        </p:nvSpPr>
        <p:spPr>
          <a:xfrm>
            <a:off x="2235674" y="2028237"/>
            <a:ext cx="1627369" cy="307777"/>
          </a:xfrm>
          <a:prstGeom prst="rect">
            <a:avLst/>
          </a:prstGeom>
          <a:noFill/>
        </p:spPr>
        <p:txBody>
          <a:bodyPr wrap="none" rtlCol="0">
            <a:spAutoFit/>
          </a:bodyPr>
          <a:lstStyle/>
          <a:p>
            <a:r>
              <a:rPr lang="en-US" sz="1400" b="1" dirty="0" smtClean="0">
                <a:solidFill>
                  <a:srgbClr val="000000"/>
                </a:solidFill>
              </a:rPr>
              <a:t>Local recurrence</a:t>
            </a:r>
            <a:endParaRPr lang="en-US" sz="1400" b="1" dirty="0">
              <a:solidFill>
                <a:srgbClr val="000000"/>
              </a:solidFill>
            </a:endParaRPr>
          </a:p>
        </p:txBody>
      </p:sp>
      <p:sp>
        <p:nvSpPr>
          <p:cNvPr id="229" name="TextBox 228"/>
          <p:cNvSpPr txBox="1"/>
          <p:nvPr/>
        </p:nvSpPr>
        <p:spPr>
          <a:xfrm>
            <a:off x="5975745" y="2028237"/>
            <a:ext cx="1518364" cy="307777"/>
          </a:xfrm>
          <a:prstGeom prst="rect">
            <a:avLst/>
          </a:prstGeom>
          <a:noFill/>
        </p:spPr>
        <p:txBody>
          <a:bodyPr wrap="none" rtlCol="0">
            <a:spAutoFit/>
          </a:bodyPr>
          <a:lstStyle/>
          <a:p>
            <a:r>
              <a:rPr lang="en-US" sz="1400" b="1" dirty="0" smtClean="0">
                <a:solidFill>
                  <a:srgbClr val="000000"/>
                </a:solidFill>
              </a:rPr>
              <a:t>Overall survival</a:t>
            </a:r>
            <a:endParaRPr lang="en-US" sz="1400" b="1" dirty="0">
              <a:solidFill>
                <a:srgbClr val="000000"/>
              </a:solidFill>
            </a:endParaRPr>
          </a:p>
        </p:txBody>
      </p:sp>
      <p:sp>
        <p:nvSpPr>
          <p:cNvPr id="230" name="TextBox 229"/>
          <p:cNvSpPr txBox="1"/>
          <p:nvPr/>
        </p:nvSpPr>
        <p:spPr>
          <a:xfrm>
            <a:off x="2912732" y="1773321"/>
            <a:ext cx="3318537" cy="307777"/>
          </a:xfrm>
          <a:prstGeom prst="rect">
            <a:avLst/>
          </a:prstGeom>
          <a:noFill/>
        </p:spPr>
        <p:txBody>
          <a:bodyPr wrap="none" rtlCol="0">
            <a:spAutoFit/>
          </a:bodyPr>
          <a:lstStyle/>
          <a:p>
            <a:r>
              <a:rPr lang="en-US" sz="1400" b="1" dirty="0" smtClean="0">
                <a:solidFill>
                  <a:srgbClr val="000000"/>
                </a:solidFill>
              </a:rPr>
              <a:t>Local treatment – preliminary results</a:t>
            </a:r>
            <a:endParaRPr lang="en-US" sz="1400" b="1" dirty="0">
              <a:solidFill>
                <a:srgbClr val="000000"/>
              </a:solidFill>
            </a:endParaRPr>
          </a:p>
        </p:txBody>
      </p:sp>
    </p:spTree>
    <p:custDataLst>
      <p:tags r:id="rId1"/>
    </p:custDataLst>
    <p:extLst>
      <p:ext uri="{BB962C8B-B14F-4D97-AF65-F5344CB8AC3E}">
        <p14:creationId xmlns:p14="http://schemas.microsoft.com/office/powerpoint/2010/main" val="20696549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1" y="228600"/>
            <a:ext cx="7526546" cy="939801"/>
          </a:xfrm>
        </p:spPr>
        <p:txBody>
          <a:bodyPr/>
          <a:lstStyle/>
          <a:p>
            <a:r>
              <a:rPr lang="en-US" sz="1800" dirty="0" smtClean="0">
                <a:solidFill>
                  <a:schemeClr val="bg1"/>
                </a:solidFill>
              </a:rPr>
              <a:t>045: The influence of local treatment on outcome of localized pelvic Ewing sarcoma – a retrospective analysis of the EURO-EWING99 trial – </a:t>
            </a:r>
            <a:r>
              <a:rPr lang="en-US" sz="1800" dirty="0" err="1" smtClean="0">
                <a:solidFill>
                  <a:schemeClr val="bg1"/>
                </a:solidFill>
              </a:rPr>
              <a:t>Andreou</a:t>
            </a:r>
            <a:r>
              <a:rPr lang="en-US" sz="1800" dirty="0" smtClean="0">
                <a:solidFill>
                  <a:schemeClr val="bg1"/>
                </a:solidFill>
              </a:rPr>
              <a:t> D, et al</a:t>
            </a:r>
            <a:endParaRPr lang="en-US" sz="1800" dirty="0">
              <a:solidFill>
                <a:schemeClr val="bg1"/>
              </a:solidFill>
            </a:endParaRPr>
          </a:p>
        </p:txBody>
      </p:sp>
      <p:sp>
        <p:nvSpPr>
          <p:cNvPr id="5123" name="Rectangle 3"/>
          <p:cNvSpPr>
            <a:spLocks noGrp="1" noChangeArrowheads="1"/>
          </p:cNvSpPr>
          <p:nvPr>
            <p:ph type="body" idx="1"/>
          </p:nvPr>
        </p:nvSpPr>
        <p:spPr/>
        <p:txBody>
          <a:bodyPr/>
          <a:lstStyle/>
          <a:p>
            <a:pPr marL="0" indent="0">
              <a:buNone/>
            </a:pPr>
            <a:r>
              <a:rPr lang="en-US" b="1" dirty="0" smtClean="0">
                <a:solidFill>
                  <a:schemeClr val="bg1"/>
                </a:solidFill>
              </a:rPr>
              <a:t>KEY RESULTS (CONT.)</a:t>
            </a:r>
            <a:endParaRPr lang="en-US" b="1" dirty="0">
              <a:solidFill>
                <a:schemeClr val="bg1"/>
              </a:solidFill>
            </a:endParaRPr>
          </a:p>
        </p:txBody>
      </p:sp>
      <p:sp>
        <p:nvSpPr>
          <p:cNvPr id="6" name="Text Box 4"/>
          <p:cNvSpPr txBox="1">
            <a:spLocks noChangeArrowheads="1"/>
          </p:cNvSpPr>
          <p:nvPr/>
        </p:nvSpPr>
        <p:spPr bwMode="auto">
          <a:xfrm>
            <a:off x="2941123" y="6474897"/>
            <a:ext cx="598221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US" sz="1200" dirty="0" err="1" smtClean="0">
                <a:solidFill>
                  <a:srgbClr val="000000"/>
                </a:solidFill>
              </a:rPr>
              <a:t>Andreou</a:t>
            </a:r>
            <a:r>
              <a:rPr lang="en-US" sz="1200" dirty="0" smtClean="0">
                <a:solidFill>
                  <a:srgbClr val="000000"/>
                </a:solidFill>
              </a:rPr>
              <a:t> D et al. CTOS 2017 Annual Meeting, November 8–11, Maui, Hawaii; Paper 045</a:t>
            </a:r>
            <a:endParaRPr lang="en-US" sz="1200" dirty="0">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58534322"/>
              </p:ext>
            </p:extLst>
          </p:nvPr>
        </p:nvGraphicFramePr>
        <p:xfrm>
          <a:off x="1356361" y="1715784"/>
          <a:ext cx="6447905" cy="4535385"/>
        </p:xfrm>
        <a:graphic>
          <a:graphicData uri="http://schemas.openxmlformats.org/drawingml/2006/table">
            <a:tbl>
              <a:tblPr firstRow="1" bandRow="1">
                <a:tableStyleId>{69012ECD-51FC-41F1-AA8D-1B2483CD663E}</a:tableStyleId>
              </a:tblPr>
              <a:tblGrid>
                <a:gridCol w="2941319"/>
                <a:gridCol w="1986742"/>
                <a:gridCol w="1519844"/>
              </a:tblGrid>
              <a:tr h="265545">
                <a:tc>
                  <a:txBody>
                    <a:bodyPr/>
                    <a:lstStyle/>
                    <a:p>
                      <a:r>
                        <a:rPr lang="en-US" sz="1400" noProof="0" dirty="0" smtClean="0">
                          <a:solidFill>
                            <a:schemeClr val="tx2"/>
                          </a:solidFill>
                          <a:latin typeface="+mn-lt"/>
                        </a:rPr>
                        <a:t>Factor</a:t>
                      </a:r>
                      <a:endParaRPr lang="en-US" sz="1400" noProof="0" dirty="0">
                        <a:solidFill>
                          <a:schemeClr val="tx2"/>
                        </a:solidFill>
                        <a:latin typeface="+mn-lt"/>
                      </a:endParaRPr>
                    </a:p>
                  </a:txBody>
                  <a:tcPr marT="18000" marB="18000"/>
                </a:tc>
                <a:tc>
                  <a:txBody>
                    <a:bodyPr/>
                    <a:lstStyle/>
                    <a:p>
                      <a:pPr algn="ctr"/>
                      <a:r>
                        <a:rPr lang="en-US" sz="1400" noProof="0" dirty="0" smtClean="0">
                          <a:solidFill>
                            <a:schemeClr val="tx2"/>
                          </a:solidFill>
                          <a:latin typeface="+mn-lt"/>
                        </a:rPr>
                        <a:t>HR (95%CI)</a:t>
                      </a:r>
                      <a:endParaRPr lang="en-US" sz="1400" noProof="0" dirty="0">
                        <a:solidFill>
                          <a:schemeClr val="tx2"/>
                        </a:solidFill>
                        <a:latin typeface="+mn-lt"/>
                      </a:endParaRPr>
                    </a:p>
                  </a:txBody>
                  <a:tcPr marT="18000" marB="18000"/>
                </a:tc>
                <a:tc>
                  <a:txBody>
                    <a:bodyPr/>
                    <a:lstStyle/>
                    <a:p>
                      <a:pPr algn="ctr"/>
                      <a:r>
                        <a:rPr lang="en-US" sz="1400" noProof="0" dirty="0" smtClean="0">
                          <a:solidFill>
                            <a:schemeClr val="tx2"/>
                          </a:solidFill>
                          <a:latin typeface="+mn-lt"/>
                        </a:rPr>
                        <a:t>p-value</a:t>
                      </a:r>
                      <a:endParaRPr lang="en-US" sz="1400" noProof="0" dirty="0">
                        <a:solidFill>
                          <a:schemeClr val="tx2"/>
                        </a:solidFill>
                        <a:latin typeface="+mn-lt"/>
                      </a:endParaRPr>
                    </a:p>
                  </a:txBody>
                  <a:tcPr marT="18000" marB="18000"/>
                </a:tc>
              </a:tr>
              <a:tr h="296069">
                <a:tc>
                  <a:txBody>
                    <a:bodyPr/>
                    <a:lstStyle/>
                    <a:p>
                      <a:r>
                        <a:rPr lang="en-US" sz="1400" noProof="0" dirty="0" smtClean="0">
                          <a:latin typeface="+mn-lt"/>
                        </a:rPr>
                        <a:t>Primary tumor volume</a:t>
                      </a:r>
                    </a:p>
                    <a:p>
                      <a:pPr marL="92075" indent="0"/>
                      <a:r>
                        <a:rPr lang="en-US" sz="1400" noProof="0" dirty="0" smtClean="0">
                          <a:latin typeface="+mn-lt"/>
                        </a:rPr>
                        <a:t>&lt;200</a:t>
                      </a:r>
                      <a:r>
                        <a:rPr lang="en-US" sz="1400" baseline="0" noProof="0" dirty="0" smtClean="0">
                          <a:latin typeface="+mn-lt"/>
                        </a:rPr>
                        <a:t> mL</a:t>
                      </a:r>
                    </a:p>
                    <a:p>
                      <a:pPr marL="92075" indent="0"/>
                      <a:r>
                        <a:rPr lang="en-US" sz="1400" baseline="0" noProof="0" dirty="0" smtClean="0">
                          <a:latin typeface="+mn-lt"/>
                          <a:cs typeface="Arial"/>
                        </a:rPr>
                        <a:t>≥</a:t>
                      </a:r>
                      <a:r>
                        <a:rPr lang="en-US" sz="1400" baseline="0" noProof="0" dirty="0" smtClean="0">
                          <a:latin typeface="+mn-lt"/>
                        </a:rPr>
                        <a:t>200 mL</a:t>
                      </a:r>
                      <a:endParaRPr lang="en-US" sz="1400" noProof="0" dirty="0">
                        <a:latin typeface="+mn-lt"/>
                      </a:endParaRPr>
                    </a:p>
                  </a:txBody>
                  <a:tcPr marT="18000" marB="18000"/>
                </a:tc>
                <a:tc>
                  <a:txBody>
                    <a:bodyPr/>
                    <a:lstStyle/>
                    <a:p>
                      <a:pPr algn="ctr"/>
                      <a:endParaRPr lang="en-US" sz="1400" noProof="0" dirty="0" smtClean="0">
                        <a:latin typeface="+mn-lt"/>
                      </a:endParaRPr>
                    </a:p>
                    <a:p>
                      <a:pPr algn="ctr"/>
                      <a:r>
                        <a:rPr lang="en-US" sz="1400" noProof="0" dirty="0" smtClean="0">
                          <a:latin typeface="+mn-lt"/>
                        </a:rPr>
                        <a:t>1</a:t>
                      </a:r>
                    </a:p>
                    <a:p>
                      <a:pPr algn="ctr"/>
                      <a:r>
                        <a:rPr lang="en-US" sz="1400" noProof="0" dirty="0" smtClean="0">
                          <a:latin typeface="+mn-lt"/>
                        </a:rPr>
                        <a:t>1.79</a:t>
                      </a:r>
                      <a:r>
                        <a:rPr lang="en-US" sz="1400" baseline="0" noProof="0" dirty="0" smtClean="0">
                          <a:latin typeface="+mn-lt"/>
                        </a:rPr>
                        <a:t> (0.75, 4.28)</a:t>
                      </a:r>
                      <a:endParaRPr lang="en-US" sz="1400" noProof="0" dirty="0">
                        <a:latin typeface="+mn-lt"/>
                      </a:endParaRPr>
                    </a:p>
                  </a:txBody>
                  <a:tcPr marT="18000" marB="18000"/>
                </a:tc>
                <a:tc>
                  <a:txBody>
                    <a:bodyPr/>
                    <a:lstStyle/>
                    <a:p>
                      <a:pPr algn="ctr"/>
                      <a:endParaRPr lang="en-US" sz="1400" noProof="0" dirty="0" smtClean="0">
                        <a:latin typeface="+mn-lt"/>
                      </a:endParaRPr>
                    </a:p>
                    <a:p>
                      <a:pPr algn="ctr"/>
                      <a:r>
                        <a:rPr lang="en-US" sz="1400" noProof="0" dirty="0" smtClean="0">
                          <a:latin typeface="+mn-lt"/>
                        </a:rPr>
                        <a:t>0.93</a:t>
                      </a:r>
                      <a:endParaRPr lang="en-US" sz="1400" noProof="0" dirty="0">
                        <a:latin typeface="+mn-lt"/>
                      </a:endParaRPr>
                    </a:p>
                  </a:txBody>
                  <a:tcPr marT="18000" marB="18000"/>
                </a:tc>
              </a:tr>
              <a:tr h="365385">
                <a:tc>
                  <a:txBody>
                    <a:bodyPr/>
                    <a:lstStyle/>
                    <a:p>
                      <a:r>
                        <a:rPr lang="en-US" sz="1400" noProof="0" dirty="0" smtClean="0">
                          <a:latin typeface="+mn-lt"/>
                        </a:rPr>
                        <a:t>Removal of involved</a:t>
                      </a:r>
                      <a:r>
                        <a:rPr lang="en-US" sz="1400" baseline="0" noProof="0" dirty="0" smtClean="0">
                          <a:latin typeface="+mn-lt"/>
                        </a:rPr>
                        <a:t> bone</a:t>
                      </a:r>
                    </a:p>
                    <a:p>
                      <a:pPr marL="92075" indent="0"/>
                      <a:r>
                        <a:rPr lang="en-US" sz="1400" baseline="0" noProof="0" dirty="0" smtClean="0">
                          <a:latin typeface="+mn-lt"/>
                        </a:rPr>
                        <a:t>Complete</a:t>
                      </a:r>
                    </a:p>
                    <a:p>
                      <a:pPr marL="92075" indent="0"/>
                      <a:r>
                        <a:rPr lang="en-US" sz="1400" baseline="0" noProof="0" dirty="0" smtClean="0">
                          <a:latin typeface="+mn-lt"/>
                        </a:rPr>
                        <a:t>Incomplete</a:t>
                      </a:r>
                      <a:endParaRPr lang="en-US" sz="1400" noProof="0" dirty="0">
                        <a:latin typeface="+mn-lt"/>
                      </a:endParaRPr>
                    </a:p>
                  </a:txBody>
                  <a:tcPr marT="18000" marB="18000"/>
                </a:tc>
                <a:tc>
                  <a:txBody>
                    <a:bodyPr/>
                    <a:lstStyle/>
                    <a:p>
                      <a:pPr algn="ctr"/>
                      <a:endParaRPr lang="en-US" sz="1400" noProof="0" dirty="0" smtClean="0">
                        <a:latin typeface="+mn-lt"/>
                      </a:endParaRPr>
                    </a:p>
                    <a:p>
                      <a:pPr algn="ctr"/>
                      <a:r>
                        <a:rPr lang="en-US" sz="1400" noProof="0" dirty="0" smtClean="0">
                          <a:latin typeface="+mn-lt"/>
                        </a:rPr>
                        <a:t>1</a:t>
                      </a:r>
                    </a:p>
                    <a:p>
                      <a:pPr algn="ctr"/>
                      <a:r>
                        <a:rPr lang="en-US" sz="1400" noProof="0" dirty="0" smtClean="0">
                          <a:latin typeface="+mn-lt"/>
                        </a:rPr>
                        <a:t>5.04 (2.07, 12.24)</a:t>
                      </a:r>
                      <a:endParaRPr lang="en-US" sz="1400" noProof="0" dirty="0">
                        <a:latin typeface="+mn-lt"/>
                      </a:endParaRPr>
                    </a:p>
                  </a:txBody>
                  <a:tcPr marT="18000" marB="18000"/>
                </a:tc>
                <a:tc>
                  <a:txBody>
                    <a:bodyPr/>
                    <a:lstStyle/>
                    <a:p>
                      <a:pPr algn="ctr"/>
                      <a:endParaRPr lang="en-US" sz="1400" noProof="0" dirty="0" smtClean="0">
                        <a:latin typeface="+mn-lt"/>
                      </a:endParaRPr>
                    </a:p>
                    <a:p>
                      <a:pPr algn="ctr"/>
                      <a:r>
                        <a:rPr lang="en-US" sz="1400" noProof="0" dirty="0" smtClean="0">
                          <a:latin typeface="+mn-lt"/>
                        </a:rPr>
                        <a:t>0.0004</a:t>
                      </a:r>
                      <a:endParaRPr lang="en-US" sz="1400" noProof="0" dirty="0">
                        <a:latin typeface="+mn-lt"/>
                      </a:endParaRPr>
                    </a:p>
                  </a:txBody>
                  <a:tcPr marT="18000" marB="18000"/>
                </a:tc>
              </a:tr>
              <a:tr h="634207">
                <a:tc>
                  <a:txBody>
                    <a:bodyPr/>
                    <a:lstStyle/>
                    <a:p>
                      <a:r>
                        <a:rPr lang="en-US" sz="1400" noProof="0" dirty="0" smtClean="0">
                          <a:latin typeface="+mn-lt"/>
                        </a:rPr>
                        <a:t>Histological</a:t>
                      </a:r>
                      <a:r>
                        <a:rPr lang="en-US" sz="1400" baseline="0" noProof="0" dirty="0" smtClean="0">
                          <a:latin typeface="+mn-lt"/>
                        </a:rPr>
                        <a:t> response</a:t>
                      </a:r>
                    </a:p>
                    <a:p>
                      <a:pPr marL="92075" indent="0"/>
                      <a:r>
                        <a:rPr lang="en-US" sz="1400" baseline="0" noProof="0" dirty="0" smtClean="0">
                          <a:latin typeface="+mn-lt"/>
                        </a:rPr>
                        <a:t>&lt;10% vital tumor</a:t>
                      </a:r>
                    </a:p>
                    <a:p>
                      <a:pPr marL="92075" indent="0"/>
                      <a:r>
                        <a:rPr lang="en-US" sz="1400" baseline="0" noProof="0" dirty="0" smtClean="0">
                          <a:latin typeface="+mn-lt"/>
                          <a:cs typeface="+mn-cs"/>
                        </a:rPr>
                        <a:t>≥</a:t>
                      </a:r>
                      <a:r>
                        <a:rPr lang="en-US" sz="1400" baseline="0" noProof="0" dirty="0" smtClean="0">
                          <a:latin typeface="+mn-lt"/>
                        </a:rPr>
                        <a:t>10% vital tumor</a:t>
                      </a:r>
                      <a:endParaRPr lang="en-US" sz="1400" noProof="0" dirty="0">
                        <a:latin typeface="+mn-lt"/>
                      </a:endParaRPr>
                    </a:p>
                  </a:txBody>
                  <a:tcPr marT="18000" marB="18000"/>
                </a:tc>
                <a:tc>
                  <a:txBody>
                    <a:bodyPr/>
                    <a:lstStyle/>
                    <a:p>
                      <a:pPr algn="ctr"/>
                      <a:endParaRPr lang="en-US" sz="1400" noProof="0" dirty="0" smtClean="0">
                        <a:latin typeface="+mn-lt"/>
                      </a:endParaRPr>
                    </a:p>
                    <a:p>
                      <a:pPr algn="ctr"/>
                      <a:r>
                        <a:rPr lang="en-US" sz="1400" noProof="0" dirty="0" smtClean="0">
                          <a:latin typeface="+mn-lt"/>
                        </a:rPr>
                        <a:t>1</a:t>
                      </a:r>
                    </a:p>
                    <a:p>
                      <a:pPr algn="ctr"/>
                      <a:r>
                        <a:rPr lang="en-US" sz="1400" noProof="0" dirty="0" smtClean="0">
                          <a:latin typeface="+mn-lt"/>
                        </a:rPr>
                        <a:t>3.72 (1.51, 9.12)</a:t>
                      </a:r>
                      <a:endParaRPr lang="en-US" sz="1400" noProof="0" dirty="0">
                        <a:latin typeface="+mn-lt"/>
                      </a:endParaRPr>
                    </a:p>
                  </a:txBody>
                  <a:tcPr marT="18000" marB="18000"/>
                </a:tc>
                <a:tc>
                  <a:txBody>
                    <a:bodyPr/>
                    <a:lstStyle/>
                    <a:p>
                      <a:pPr algn="ctr"/>
                      <a:endParaRPr lang="en-US" sz="1400" noProof="0" dirty="0" smtClean="0">
                        <a:latin typeface="+mn-lt"/>
                      </a:endParaRPr>
                    </a:p>
                    <a:p>
                      <a:pPr algn="ctr"/>
                      <a:r>
                        <a:rPr lang="en-US" sz="1400" noProof="0" dirty="0" smtClean="0">
                          <a:latin typeface="+mn-lt"/>
                        </a:rPr>
                        <a:t>0.004</a:t>
                      </a:r>
                      <a:endParaRPr lang="en-US" sz="1400" noProof="0" dirty="0">
                        <a:latin typeface="+mn-lt"/>
                      </a:endParaRPr>
                    </a:p>
                  </a:txBody>
                  <a:tcPr marT="18000" marB="18000"/>
                </a:tc>
              </a:tr>
              <a:tr h="370840">
                <a:tc>
                  <a:txBody>
                    <a:bodyPr/>
                    <a:lstStyle/>
                    <a:p>
                      <a:r>
                        <a:rPr lang="en-US" sz="1400" noProof="0" dirty="0" smtClean="0">
                          <a:latin typeface="+mn-lt"/>
                        </a:rPr>
                        <a:t>Surgical margins</a:t>
                      </a:r>
                    </a:p>
                    <a:p>
                      <a:pPr marL="92075" indent="0"/>
                      <a:r>
                        <a:rPr lang="en-US" sz="1400" noProof="0" dirty="0" smtClean="0">
                          <a:latin typeface="+mn-lt"/>
                        </a:rPr>
                        <a:t>Wide/radical</a:t>
                      </a:r>
                    </a:p>
                    <a:p>
                      <a:pPr marL="92075" indent="0"/>
                      <a:r>
                        <a:rPr lang="en-US" sz="1400" noProof="0" dirty="0" smtClean="0">
                          <a:latin typeface="+mn-lt"/>
                        </a:rPr>
                        <a:t>Marginal</a:t>
                      </a:r>
                    </a:p>
                    <a:p>
                      <a:pPr marL="92075" indent="0"/>
                      <a:r>
                        <a:rPr lang="en-US" sz="1400" noProof="0" dirty="0" err="1" smtClean="0">
                          <a:latin typeface="+mn-lt"/>
                        </a:rPr>
                        <a:t>Intralesional</a:t>
                      </a:r>
                      <a:endParaRPr lang="en-US" sz="1400" noProof="0" dirty="0">
                        <a:latin typeface="+mn-lt"/>
                      </a:endParaRPr>
                    </a:p>
                  </a:txBody>
                  <a:tcPr marT="18000" marB="18000"/>
                </a:tc>
                <a:tc>
                  <a:txBody>
                    <a:bodyPr/>
                    <a:lstStyle/>
                    <a:p>
                      <a:pPr algn="ctr"/>
                      <a:endParaRPr lang="en-US" sz="1400" noProof="0" dirty="0" smtClean="0">
                        <a:latin typeface="+mn-lt"/>
                      </a:endParaRPr>
                    </a:p>
                    <a:p>
                      <a:pPr algn="ctr"/>
                      <a:r>
                        <a:rPr lang="en-US" sz="1400" noProof="0" dirty="0" smtClean="0">
                          <a:latin typeface="+mn-lt"/>
                        </a:rPr>
                        <a:t>1</a:t>
                      </a:r>
                    </a:p>
                    <a:p>
                      <a:pPr algn="ctr"/>
                      <a:r>
                        <a:rPr lang="en-US" sz="1400" noProof="0" dirty="0" smtClean="0">
                          <a:latin typeface="+mn-lt"/>
                        </a:rPr>
                        <a:t>0.82 (0.29, 2.35)</a:t>
                      </a:r>
                    </a:p>
                    <a:p>
                      <a:pPr algn="ctr"/>
                      <a:r>
                        <a:rPr lang="en-US" sz="1400" noProof="0" dirty="0" smtClean="0">
                          <a:latin typeface="+mn-lt"/>
                        </a:rPr>
                        <a:t>4.35 (1.17, 16.25)</a:t>
                      </a:r>
                      <a:endParaRPr lang="en-US" sz="1400" noProof="0" dirty="0">
                        <a:latin typeface="+mn-lt"/>
                      </a:endParaRPr>
                    </a:p>
                  </a:txBody>
                  <a:tcPr marT="18000" marB="18000"/>
                </a:tc>
                <a:tc>
                  <a:txBody>
                    <a:bodyPr/>
                    <a:lstStyle/>
                    <a:p>
                      <a:pPr algn="ctr"/>
                      <a:endParaRPr lang="en-US" sz="1400" noProof="0" dirty="0" smtClean="0">
                        <a:latin typeface="+mn-lt"/>
                      </a:endParaRPr>
                    </a:p>
                    <a:p>
                      <a:pPr algn="ctr"/>
                      <a:r>
                        <a:rPr lang="en-US" sz="1400" noProof="0" dirty="0" smtClean="0">
                          <a:latin typeface="+mn-lt"/>
                        </a:rPr>
                        <a:t>0.061</a:t>
                      </a:r>
                    </a:p>
                    <a:p>
                      <a:pPr algn="ctr"/>
                      <a:r>
                        <a:rPr lang="en-US" sz="1400" noProof="0" dirty="0" smtClean="0">
                          <a:latin typeface="+mn-lt"/>
                        </a:rPr>
                        <a:t>0.713</a:t>
                      </a:r>
                    </a:p>
                    <a:p>
                      <a:pPr algn="ctr"/>
                      <a:r>
                        <a:rPr lang="en-US" sz="1400" noProof="0" dirty="0" smtClean="0">
                          <a:latin typeface="+mn-lt"/>
                        </a:rPr>
                        <a:t>0.029</a:t>
                      </a:r>
                      <a:endParaRPr lang="en-US" sz="1400" noProof="0" dirty="0">
                        <a:latin typeface="+mn-lt"/>
                      </a:endParaRPr>
                    </a:p>
                  </a:txBody>
                  <a:tcPr marT="18000" marB="18000"/>
                </a:tc>
              </a:tr>
              <a:tr h="370840">
                <a:tc>
                  <a:txBody>
                    <a:bodyPr/>
                    <a:lstStyle/>
                    <a:p>
                      <a:r>
                        <a:rPr lang="en-US" sz="1400" noProof="0" dirty="0" smtClean="0">
                          <a:latin typeface="+mn-lt"/>
                        </a:rPr>
                        <a:t>Local treatment modality</a:t>
                      </a:r>
                    </a:p>
                    <a:p>
                      <a:pPr marL="92075" indent="0"/>
                      <a:r>
                        <a:rPr lang="en-US" sz="1400" noProof="0" dirty="0" smtClean="0">
                          <a:latin typeface="+mn-lt"/>
                        </a:rPr>
                        <a:t>Surgery</a:t>
                      </a:r>
                      <a:r>
                        <a:rPr lang="en-US" sz="1400" baseline="0" noProof="0" dirty="0" smtClean="0">
                          <a:latin typeface="+mn-lt"/>
                        </a:rPr>
                        <a:t> + radiotherapy</a:t>
                      </a:r>
                    </a:p>
                    <a:p>
                      <a:pPr marL="92075" indent="0"/>
                      <a:r>
                        <a:rPr lang="en-US" sz="1400" baseline="0" noProof="0" dirty="0" smtClean="0">
                          <a:latin typeface="+mn-lt"/>
                        </a:rPr>
                        <a:t>Surgery</a:t>
                      </a:r>
                      <a:endParaRPr lang="en-US" sz="1400" noProof="0" dirty="0">
                        <a:latin typeface="+mn-lt"/>
                      </a:endParaRPr>
                    </a:p>
                  </a:txBody>
                  <a:tcPr marT="18000" marB="18000"/>
                </a:tc>
                <a:tc>
                  <a:txBody>
                    <a:bodyPr/>
                    <a:lstStyle/>
                    <a:p>
                      <a:pPr algn="ctr"/>
                      <a:endParaRPr lang="en-US" sz="1400" noProof="0" dirty="0" smtClean="0">
                        <a:latin typeface="+mn-lt"/>
                      </a:endParaRPr>
                    </a:p>
                    <a:p>
                      <a:pPr algn="ctr"/>
                      <a:r>
                        <a:rPr lang="en-US" sz="1400" noProof="0" dirty="0" smtClean="0">
                          <a:latin typeface="+mn-lt"/>
                        </a:rPr>
                        <a:t>1</a:t>
                      </a:r>
                    </a:p>
                    <a:p>
                      <a:pPr algn="ctr"/>
                      <a:r>
                        <a:rPr lang="en-US" sz="1400" noProof="0" dirty="0" smtClean="0">
                          <a:latin typeface="+mn-lt"/>
                        </a:rPr>
                        <a:t>4.34 (1.71, 11.05)</a:t>
                      </a:r>
                      <a:endParaRPr lang="en-US" sz="1400" noProof="0" dirty="0">
                        <a:latin typeface="+mn-lt"/>
                      </a:endParaRPr>
                    </a:p>
                  </a:txBody>
                  <a:tcPr marT="18000" marB="18000"/>
                </a:tc>
                <a:tc>
                  <a:txBody>
                    <a:bodyPr/>
                    <a:lstStyle/>
                    <a:p>
                      <a:pPr algn="ctr"/>
                      <a:endParaRPr lang="en-US" sz="1400" noProof="0" dirty="0" smtClean="0">
                        <a:latin typeface="+mn-lt"/>
                      </a:endParaRPr>
                    </a:p>
                    <a:p>
                      <a:pPr algn="ctr"/>
                      <a:r>
                        <a:rPr lang="en-US" sz="1400" noProof="0" dirty="0" smtClean="0">
                          <a:latin typeface="+mn-lt"/>
                        </a:rPr>
                        <a:t>0.002</a:t>
                      </a:r>
                      <a:endParaRPr lang="en-US" sz="1400" noProof="0" dirty="0">
                        <a:latin typeface="+mn-lt"/>
                      </a:endParaRPr>
                    </a:p>
                  </a:txBody>
                  <a:tcPr marT="18000" marB="18000"/>
                </a:tc>
              </a:tr>
              <a:tr h="604168">
                <a:tc>
                  <a:txBody>
                    <a:bodyPr/>
                    <a:lstStyle/>
                    <a:p>
                      <a:r>
                        <a:rPr lang="en-US" sz="1400" noProof="0" dirty="0" smtClean="0">
                          <a:latin typeface="+mn-lt"/>
                        </a:rPr>
                        <a:t>Soft tissue</a:t>
                      </a:r>
                      <a:r>
                        <a:rPr lang="en-US" sz="1400" baseline="0" noProof="0" dirty="0" smtClean="0">
                          <a:latin typeface="+mn-lt"/>
                        </a:rPr>
                        <a:t> infiltration at surgery</a:t>
                      </a:r>
                    </a:p>
                    <a:p>
                      <a:pPr marL="92075" indent="0"/>
                      <a:r>
                        <a:rPr lang="en-US" sz="1400" baseline="0" noProof="0" dirty="0" smtClean="0">
                          <a:latin typeface="+mn-lt"/>
                        </a:rPr>
                        <a:t>No </a:t>
                      </a:r>
                    </a:p>
                    <a:p>
                      <a:pPr marL="92075" indent="0"/>
                      <a:r>
                        <a:rPr lang="en-US" sz="1400" baseline="0" noProof="0" dirty="0" smtClean="0">
                          <a:latin typeface="+mn-lt"/>
                        </a:rPr>
                        <a:t>Yes</a:t>
                      </a:r>
                      <a:endParaRPr lang="en-US" sz="1400" noProof="0" dirty="0">
                        <a:latin typeface="+mn-lt"/>
                      </a:endParaRPr>
                    </a:p>
                  </a:txBody>
                  <a:tcPr marT="18000" marB="18000"/>
                </a:tc>
                <a:tc>
                  <a:txBody>
                    <a:bodyPr/>
                    <a:lstStyle/>
                    <a:p>
                      <a:pPr algn="ctr"/>
                      <a:endParaRPr lang="en-US" sz="1400" noProof="0" dirty="0" smtClean="0">
                        <a:latin typeface="+mn-lt"/>
                      </a:endParaRPr>
                    </a:p>
                    <a:p>
                      <a:pPr algn="ctr"/>
                      <a:r>
                        <a:rPr lang="en-US" sz="1400" noProof="0" dirty="0" smtClean="0">
                          <a:latin typeface="+mn-lt"/>
                        </a:rPr>
                        <a:t>1</a:t>
                      </a:r>
                    </a:p>
                    <a:p>
                      <a:pPr algn="ctr"/>
                      <a:r>
                        <a:rPr lang="en-US" sz="1400" noProof="0" dirty="0" smtClean="0">
                          <a:latin typeface="+mn-lt"/>
                        </a:rPr>
                        <a:t>4.61 (1.06, 20.67)</a:t>
                      </a:r>
                      <a:endParaRPr lang="en-US" sz="1400" noProof="0" dirty="0">
                        <a:latin typeface="+mn-lt"/>
                      </a:endParaRPr>
                    </a:p>
                  </a:txBody>
                  <a:tcPr marT="18000" marB="18000"/>
                </a:tc>
                <a:tc>
                  <a:txBody>
                    <a:bodyPr/>
                    <a:lstStyle/>
                    <a:p>
                      <a:pPr algn="ctr"/>
                      <a:endParaRPr lang="en-US" sz="1400" noProof="0" dirty="0" smtClean="0">
                        <a:latin typeface="+mn-lt"/>
                      </a:endParaRPr>
                    </a:p>
                    <a:p>
                      <a:pPr algn="ctr"/>
                      <a:r>
                        <a:rPr lang="en-US" sz="1400" noProof="0" dirty="0" smtClean="0">
                          <a:latin typeface="+mn-lt"/>
                        </a:rPr>
                        <a:t>0.046</a:t>
                      </a:r>
                      <a:endParaRPr lang="en-US" sz="1400" noProof="0" dirty="0">
                        <a:latin typeface="+mn-lt"/>
                      </a:endParaRPr>
                    </a:p>
                  </a:txBody>
                  <a:tcPr marT="18000" marB="18000"/>
                </a:tc>
              </a:tr>
            </a:tbl>
          </a:graphicData>
        </a:graphic>
      </p:graphicFrame>
    </p:spTree>
    <p:custDataLst>
      <p:tags r:id="rId1"/>
    </p:custDataLst>
    <p:extLst>
      <p:ext uri="{BB962C8B-B14F-4D97-AF65-F5344CB8AC3E}">
        <p14:creationId xmlns:p14="http://schemas.microsoft.com/office/powerpoint/2010/main" val="20696549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1" y="228600"/>
            <a:ext cx="7526546" cy="939801"/>
          </a:xfrm>
        </p:spPr>
        <p:txBody>
          <a:bodyPr/>
          <a:lstStyle/>
          <a:p>
            <a:r>
              <a:rPr lang="en-US" sz="1800" dirty="0" smtClean="0">
                <a:solidFill>
                  <a:schemeClr val="bg1"/>
                </a:solidFill>
              </a:rPr>
              <a:t>045: The influence of local treatment on outcome of localized pelvic Ewing sarcoma – a retrospective analysis of the EURO-EWING99 trial – </a:t>
            </a:r>
            <a:r>
              <a:rPr lang="en-US" sz="1800" dirty="0" err="1" smtClean="0">
                <a:solidFill>
                  <a:schemeClr val="bg1"/>
                </a:solidFill>
              </a:rPr>
              <a:t>Andreou</a:t>
            </a:r>
            <a:r>
              <a:rPr lang="en-US" sz="1800" dirty="0" smtClean="0">
                <a:solidFill>
                  <a:schemeClr val="bg1"/>
                </a:solidFill>
              </a:rPr>
              <a:t> D, et al</a:t>
            </a:r>
            <a:endParaRPr lang="en-US" sz="1800" dirty="0">
              <a:solidFill>
                <a:schemeClr val="bg1"/>
              </a:solidFill>
            </a:endParaRPr>
          </a:p>
        </p:txBody>
      </p:sp>
      <p:sp>
        <p:nvSpPr>
          <p:cNvPr id="5123" name="Rectangle 3"/>
          <p:cNvSpPr>
            <a:spLocks noGrp="1" noChangeArrowheads="1"/>
          </p:cNvSpPr>
          <p:nvPr>
            <p:ph type="body" idx="1"/>
          </p:nvPr>
        </p:nvSpPr>
        <p:spPr/>
        <p:txBody>
          <a:bodyPr/>
          <a:lstStyle/>
          <a:p>
            <a:pPr marL="0" indent="0">
              <a:spcAft>
                <a:spcPts val="300"/>
              </a:spcAft>
              <a:buNone/>
            </a:pPr>
            <a:r>
              <a:rPr lang="en-US" b="1" dirty="0" smtClean="0">
                <a:solidFill>
                  <a:schemeClr val="bg1"/>
                </a:solidFill>
              </a:rPr>
              <a:t>KEY RESULTS (CONT.)</a:t>
            </a:r>
          </a:p>
          <a:p>
            <a:pPr>
              <a:spcAft>
                <a:spcPts val="300"/>
              </a:spcAft>
            </a:pPr>
            <a:r>
              <a:rPr lang="en-US" dirty="0" smtClean="0"/>
              <a:t>Sacrum tumors appear to have significantly less local recurrence (p=0.032) and better OS (p=0.025) compared with innominate bone tumors</a:t>
            </a:r>
          </a:p>
          <a:p>
            <a:pPr>
              <a:spcAft>
                <a:spcPts val="300"/>
              </a:spcAft>
            </a:pPr>
            <a:r>
              <a:rPr lang="en-US" dirty="0" smtClean="0"/>
              <a:t>For innominate bone tumors</a:t>
            </a:r>
          </a:p>
          <a:p>
            <a:pPr lvl="1">
              <a:spcAft>
                <a:spcPts val="300"/>
              </a:spcAft>
            </a:pPr>
            <a:r>
              <a:rPr lang="en-US" dirty="0"/>
              <a:t>S</a:t>
            </a:r>
            <a:r>
              <a:rPr lang="en-US" dirty="0" smtClean="0"/>
              <a:t>urgery plus radiotherapy significantly improved OS (p=0.009) compared with surgery alone </a:t>
            </a:r>
          </a:p>
          <a:p>
            <a:pPr lvl="1">
              <a:spcAft>
                <a:spcPts val="300"/>
              </a:spcAft>
            </a:pPr>
            <a:r>
              <a:rPr lang="en-US" dirty="0" smtClean="0"/>
              <a:t>Complete removal of the affected bone significantly improved local recurrence (p=0.001) and OS (p&lt;0.0001) compared with incomplete removal</a:t>
            </a:r>
          </a:p>
          <a:p>
            <a:pPr lvl="1">
              <a:spcAft>
                <a:spcPts val="300"/>
              </a:spcAft>
            </a:pPr>
            <a:r>
              <a:rPr lang="en-US" dirty="0" smtClean="0"/>
              <a:t>No soft tissue </a:t>
            </a:r>
            <a:r>
              <a:rPr lang="en-US" dirty="0"/>
              <a:t>infiltration </a:t>
            </a:r>
            <a:r>
              <a:rPr lang="en-US" dirty="0" smtClean="0"/>
              <a:t>significantly improved local </a:t>
            </a:r>
            <a:r>
              <a:rPr lang="en-US" dirty="0"/>
              <a:t>recurrence (</a:t>
            </a:r>
            <a:r>
              <a:rPr lang="en-US" dirty="0" smtClean="0"/>
              <a:t>p=0.026) </a:t>
            </a:r>
            <a:r>
              <a:rPr lang="en-US" dirty="0"/>
              <a:t>and </a:t>
            </a:r>
            <a:r>
              <a:rPr lang="en-US" dirty="0" smtClean="0"/>
              <a:t>OS </a:t>
            </a:r>
            <a:r>
              <a:rPr lang="en-US" dirty="0"/>
              <a:t>(</a:t>
            </a:r>
            <a:r>
              <a:rPr lang="en-US" dirty="0" smtClean="0"/>
              <a:t>p=0.005) </a:t>
            </a:r>
            <a:r>
              <a:rPr lang="en-US" dirty="0"/>
              <a:t>compared with </a:t>
            </a:r>
            <a:r>
              <a:rPr lang="en-US" dirty="0" smtClean="0"/>
              <a:t>persisting soft tissue infiltration</a:t>
            </a:r>
          </a:p>
          <a:p>
            <a:pPr marL="0" indent="0">
              <a:spcAft>
                <a:spcPts val="300"/>
              </a:spcAft>
              <a:buNone/>
            </a:pPr>
            <a:endParaRPr lang="en-US" b="1" dirty="0" smtClean="0">
              <a:solidFill>
                <a:schemeClr val="bg1"/>
              </a:solidFill>
            </a:endParaRPr>
          </a:p>
          <a:p>
            <a:pPr marL="0" indent="0">
              <a:spcAft>
                <a:spcPts val="300"/>
              </a:spcAft>
              <a:buNone/>
            </a:pPr>
            <a:r>
              <a:rPr lang="en-US" b="1" dirty="0" smtClean="0">
                <a:solidFill>
                  <a:schemeClr val="bg1"/>
                </a:solidFill>
              </a:rPr>
              <a:t>CONCLUSIONS</a:t>
            </a:r>
          </a:p>
          <a:p>
            <a:pPr>
              <a:spcAft>
                <a:spcPts val="300"/>
              </a:spcAft>
            </a:pPr>
            <a:r>
              <a:rPr lang="en-US" dirty="0" smtClean="0"/>
              <a:t>Sacral Ewing sarcomas seem to have a different behavior to other pelvic tumors and should be evaluated separately</a:t>
            </a:r>
          </a:p>
          <a:p>
            <a:pPr>
              <a:spcAft>
                <a:spcPts val="300"/>
              </a:spcAft>
            </a:pPr>
            <a:r>
              <a:rPr lang="en-US" dirty="0" smtClean="0"/>
              <a:t>For patients with non-sacral pelvic tumors treatment with surgery and radiotherapy seems to be superior to surgery alone</a:t>
            </a:r>
          </a:p>
        </p:txBody>
      </p:sp>
      <p:sp>
        <p:nvSpPr>
          <p:cNvPr id="6" name="Text Box 4"/>
          <p:cNvSpPr txBox="1">
            <a:spLocks noChangeArrowheads="1"/>
          </p:cNvSpPr>
          <p:nvPr/>
        </p:nvSpPr>
        <p:spPr bwMode="auto">
          <a:xfrm>
            <a:off x="2941123" y="6474897"/>
            <a:ext cx="598221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US" sz="1200" dirty="0" err="1" smtClean="0">
                <a:solidFill>
                  <a:srgbClr val="000000"/>
                </a:solidFill>
              </a:rPr>
              <a:t>Andreou</a:t>
            </a:r>
            <a:r>
              <a:rPr lang="en-US" sz="1200" dirty="0" smtClean="0">
                <a:solidFill>
                  <a:srgbClr val="000000"/>
                </a:solidFill>
              </a:rPr>
              <a:t> D et al. CTOS 2017 Annual Meeting, November 8–11, Maui, Hawaii; Paper 045</a:t>
            </a:r>
            <a:endParaRPr lang="en-US" sz="1200" dirty="0">
              <a:solidFill>
                <a:srgbClr val="000000"/>
              </a:solidFill>
            </a:endParaRPr>
          </a:p>
        </p:txBody>
      </p:sp>
    </p:spTree>
    <p:custDataLst>
      <p:tags r:id="rId1"/>
    </p:custDataLst>
    <p:extLst>
      <p:ext uri="{BB962C8B-B14F-4D97-AF65-F5344CB8AC3E}">
        <p14:creationId xmlns:p14="http://schemas.microsoft.com/office/powerpoint/2010/main" val="20696549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228600"/>
            <a:ext cx="7759460" cy="939801"/>
          </a:xfrm>
        </p:spPr>
        <p:txBody>
          <a:bodyPr/>
          <a:lstStyle/>
          <a:p>
            <a:r>
              <a:rPr lang="en-US" sz="1800" dirty="0" smtClean="0">
                <a:solidFill>
                  <a:schemeClr val="bg1"/>
                </a:solidFill>
              </a:rPr>
              <a:t>049: Detection of EWSR1 fusions in circulating </a:t>
            </a:r>
            <a:br>
              <a:rPr lang="en-US" sz="1800" dirty="0" smtClean="0">
                <a:solidFill>
                  <a:schemeClr val="bg1"/>
                </a:solidFill>
              </a:rPr>
            </a:br>
            <a:r>
              <a:rPr lang="en-US" sz="1800" dirty="0" smtClean="0">
                <a:solidFill>
                  <a:schemeClr val="bg1"/>
                </a:solidFill>
              </a:rPr>
              <a:t>cell free DNA is associated with disease features and poor </a:t>
            </a:r>
            <a:br>
              <a:rPr lang="en-US" sz="1800" dirty="0" smtClean="0">
                <a:solidFill>
                  <a:schemeClr val="bg1"/>
                </a:solidFill>
              </a:rPr>
            </a:br>
            <a:r>
              <a:rPr lang="en-US" sz="1800" dirty="0" smtClean="0">
                <a:solidFill>
                  <a:schemeClr val="bg1"/>
                </a:solidFill>
              </a:rPr>
              <a:t>outcomes in Ewing sarcoma (EWS): A report from the Children’s Oncology Group (COG) – Shulman DS, et al</a:t>
            </a:r>
            <a:endParaRPr lang="en-US" sz="1800" dirty="0">
              <a:solidFill>
                <a:schemeClr val="bg1"/>
              </a:solidFill>
            </a:endParaRPr>
          </a:p>
        </p:txBody>
      </p:sp>
      <p:sp>
        <p:nvSpPr>
          <p:cNvPr id="5123" name="Rectangle 3"/>
          <p:cNvSpPr>
            <a:spLocks noGrp="1" noChangeArrowheads="1"/>
          </p:cNvSpPr>
          <p:nvPr>
            <p:ph type="body" idx="1"/>
          </p:nvPr>
        </p:nvSpPr>
        <p:spPr/>
        <p:txBody>
          <a:bodyPr/>
          <a:lstStyle/>
          <a:p>
            <a:pPr marL="0" indent="0">
              <a:buNone/>
            </a:pPr>
            <a:r>
              <a:rPr lang="en-US" b="1" dirty="0" smtClean="0">
                <a:solidFill>
                  <a:schemeClr val="bg1"/>
                </a:solidFill>
              </a:rPr>
              <a:t>STUDY OBJECTIVE </a:t>
            </a:r>
          </a:p>
          <a:p>
            <a:r>
              <a:rPr lang="en-US" dirty="0" smtClean="0"/>
              <a:t>To determine the rate of </a:t>
            </a:r>
            <a:r>
              <a:rPr lang="en-US" i="1" dirty="0" smtClean="0"/>
              <a:t>EWSR1</a:t>
            </a:r>
            <a:r>
              <a:rPr lang="en-US" dirty="0" smtClean="0"/>
              <a:t> fusions in ctDNA and whether this is associated with any clinical features and survival outcomes in patients with Ewing sarcoma</a:t>
            </a:r>
          </a:p>
          <a:p>
            <a:endParaRPr lang="en-US" dirty="0" smtClean="0"/>
          </a:p>
          <a:p>
            <a:pPr marL="0" indent="0">
              <a:buNone/>
            </a:pPr>
            <a:r>
              <a:rPr lang="en-US" b="1" dirty="0" smtClean="0">
                <a:solidFill>
                  <a:schemeClr val="bg1"/>
                </a:solidFill>
              </a:rPr>
              <a:t>METHODS</a:t>
            </a:r>
          </a:p>
          <a:p>
            <a:r>
              <a:rPr lang="en-US" i="1" dirty="0" smtClean="0"/>
              <a:t>EWSR1</a:t>
            </a:r>
            <a:r>
              <a:rPr lang="en-US" dirty="0" smtClean="0"/>
              <a:t>, </a:t>
            </a:r>
            <a:r>
              <a:rPr lang="en-US" i="1" dirty="0" smtClean="0"/>
              <a:t>CIC</a:t>
            </a:r>
            <a:r>
              <a:rPr lang="en-US" dirty="0" smtClean="0"/>
              <a:t> and </a:t>
            </a:r>
            <a:r>
              <a:rPr lang="en-US" i="1" dirty="0" smtClean="0"/>
              <a:t>BCOR</a:t>
            </a:r>
            <a:r>
              <a:rPr lang="en-US" dirty="0" smtClean="0"/>
              <a:t> gene fusions were analyzed using a custom next-generation sequencing hybrid capture assay from peripheral blood taken either at diagnosis or relapse from 94 patients with Ewing sarcoma included in the COG AEWS07B1 biology study</a:t>
            </a:r>
            <a:endParaRPr lang="en-US" dirty="0"/>
          </a:p>
        </p:txBody>
      </p:sp>
      <p:sp>
        <p:nvSpPr>
          <p:cNvPr id="6" name="Text Box 4"/>
          <p:cNvSpPr txBox="1">
            <a:spLocks noChangeArrowheads="1"/>
          </p:cNvSpPr>
          <p:nvPr/>
        </p:nvSpPr>
        <p:spPr bwMode="auto">
          <a:xfrm>
            <a:off x="2812883" y="6474897"/>
            <a:ext cx="61104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US" sz="1200" dirty="0" smtClean="0">
                <a:solidFill>
                  <a:srgbClr val="000000"/>
                </a:solidFill>
              </a:rPr>
              <a:t>Shulman DS et al. CTOS 2017 Annual Meeting, November 8–11, Maui, Hawaii; Paper 049</a:t>
            </a:r>
            <a:endParaRPr lang="en-US" sz="1200" dirty="0">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195981834"/>
              </p:ext>
            </p:extLst>
          </p:nvPr>
        </p:nvGraphicFramePr>
        <p:xfrm>
          <a:off x="1524000" y="4273203"/>
          <a:ext cx="6096000" cy="1483360"/>
        </p:xfrm>
        <a:graphic>
          <a:graphicData uri="http://schemas.openxmlformats.org/drawingml/2006/table">
            <a:tbl>
              <a:tblPr firstRow="1" bandRow="1">
                <a:tableStyleId>{69012ECD-51FC-41F1-AA8D-1B2483CD663E}</a:tableStyleId>
              </a:tblPr>
              <a:tblGrid>
                <a:gridCol w="2032000"/>
                <a:gridCol w="2032000"/>
                <a:gridCol w="2032000"/>
              </a:tblGrid>
              <a:tr h="370840">
                <a:tc>
                  <a:txBody>
                    <a:bodyPr/>
                    <a:lstStyle/>
                    <a:p>
                      <a:endParaRPr lang="en-GB" sz="1400" dirty="0"/>
                    </a:p>
                  </a:txBody>
                  <a:tcPr/>
                </a:tc>
                <a:tc>
                  <a:txBody>
                    <a:bodyPr/>
                    <a:lstStyle/>
                    <a:p>
                      <a:pPr algn="ctr"/>
                      <a:r>
                        <a:rPr lang="en-GB" sz="1400" dirty="0" smtClean="0">
                          <a:solidFill>
                            <a:schemeClr val="tx2"/>
                          </a:solidFill>
                        </a:rPr>
                        <a:t>ctDNA positive, %</a:t>
                      </a:r>
                      <a:endParaRPr lang="en-GB" sz="1400" dirty="0">
                        <a:solidFill>
                          <a:schemeClr val="tx2"/>
                        </a:solidFill>
                      </a:endParaRPr>
                    </a:p>
                  </a:txBody>
                  <a:tcPr/>
                </a:tc>
                <a:tc>
                  <a:txBody>
                    <a:bodyPr/>
                    <a:lstStyle/>
                    <a:p>
                      <a:pPr algn="ctr"/>
                      <a:r>
                        <a:rPr lang="en-GB" sz="1400" dirty="0" smtClean="0">
                          <a:solidFill>
                            <a:schemeClr val="tx2"/>
                          </a:solidFill>
                        </a:rPr>
                        <a:t>ctDNA</a:t>
                      </a:r>
                      <a:r>
                        <a:rPr lang="en-GB" sz="1400" baseline="0" dirty="0" smtClean="0">
                          <a:solidFill>
                            <a:schemeClr val="tx2"/>
                          </a:solidFill>
                        </a:rPr>
                        <a:t> negative, %</a:t>
                      </a:r>
                      <a:endParaRPr lang="en-GB" sz="1400" dirty="0">
                        <a:solidFill>
                          <a:schemeClr val="tx2"/>
                        </a:solidFill>
                      </a:endParaRPr>
                    </a:p>
                  </a:txBody>
                  <a:tcPr/>
                </a:tc>
              </a:tr>
              <a:tr h="370840">
                <a:tc>
                  <a:txBody>
                    <a:bodyPr/>
                    <a:lstStyle/>
                    <a:p>
                      <a:r>
                        <a:rPr lang="en-GB" sz="1400" dirty="0" smtClean="0"/>
                        <a:t>Full cohort</a:t>
                      </a:r>
                      <a:r>
                        <a:rPr lang="en-GB" sz="1400" baseline="0" dirty="0" smtClean="0"/>
                        <a:t> (n=94)</a:t>
                      </a:r>
                      <a:endParaRPr lang="en-GB" sz="1400" dirty="0"/>
                    </a:p>
                  </a:txBody>
                  <a:tcPr/>
                </a:tc>
                <a:tc>
                  <a:txBody>
                    <a:bodyPr/>
                    <a:lstStyle/>
                    <a:p>
                      <a:pPr algn="ctr"/>
                      <a:r>
                        <a:rPr lang="en-GB" sz="1400" dirty="0" smtClean="0"/>
                        <a:t>52</a:t>
                      </a:r>
                      <a:endParaRPr lang="en-GB" sz="1400" dirty="0"/>
                    </a:p>
                  </a:txBody>
                  <a:tcPr/>
                </a:tc>
                <a:tc>
                  <a:txBody>
                    <a:bodyPr/>
                    <a:lstStyle/>
                    <a:p>
                      <a:pPr algn="ctr"/>
                      <a:r>
                        <a:rPr lang="en-GB" sz="1400" dirty="0" smtClean="0"/>
                        <a:t>48</a:t>
                      </a:r>
                      <a:endParaRPr lang="en-GB" sz="1400" dirty="0"/>
                    </a:p>
                  </a:txBody>
                  <a:tcPr/>
                </a:tc>
              </a:tr>
              <a:tr h="370840">
                <a:tc>
                  <a:txBody>
                    <a:bodyPr/>
                    <a:lstStyle/>
                    <a:p>
                      <a:r>
                        <a:rPr lang="en-GB" sz="1400" dirty="0" smtClean="0"/>
                        <a:t>Initial diagnosis</a:t>
                      </a:r>
                      <a:r>
                        <a:rPr lang="en-GB" sz="1400" baseline="0" dirty="0" smtClean="0"/>
                        <a:t> (n=77)</a:t>
                      </a:r>
                      <a:endParaRPr lang="en-GB" sz="1400" dirty="0"/>
                    </a:p>
                  </a:txBody>
                  <a:tcPr/>
                </a:tc>
                <a:tc>
                  <a:txBody>
                    <a:bodyPr/>
                    <a:lstStyle/>
                    <a:p>
                      <a:pPr algn="ctr"/>
                      <a:r>
                        <a:rPr lang="en-GB" sz="1400" dirty="0" smtClean="0"/>
                        <a:t>53</a:t>
                      </a:r>
                      <a:endParaRPr lang="en-GB" sz="1400" dirty="0"/>
                    </a:p>
                  </a:txBody>
                  <a:tcPr/>
                </a:tc>
                <a:tc>
                  <a:txBody>
                    <a:bodyPr/>
                    <a:lstStyle/>
                    <a:p>
                      <a:pPr algn="ctr"/>
                      <a:r>
                        <a:rPr lang="en-GB" sz="1400" dirty="0" smtClean="0"/>
                        <a:t>47</a:t>
                      </a:r>
                      <a:endParaRPr lang="en-GB" sz="1400" dirty="0"/>
                    </a:p>
                  </a:txBody>
                  <a:tcPr/>
                </a:tc>
              </a:tr>
              <a:tr h="370840">
                <a:tc>
                  <a:txBody>
                    <a:bodyPr/>
                    <a:lstStyle/>
                    <a:p>
                      <a:r>
                        <a:rPr lang="en-GB" sz="1400" dirty="0" smtClean="0"/>
                        <a:t>Relapse (n=17)</a:t>
                      </a:r>
                      <a:endParaRPr lang="en-GB" sz="1400" dirty="0"/>
                    </a:p>
                  </a:txBody>
                  <a:tcPr/>
                </a:tc>
                <a:tc>
                  <a:txBody>
                    <a:bodyPr/>
                    <a:lstStyle/>
                    <a:p>
                      <a:pPr algn="ctr"/>
                      <a:r>
                        <a:rPr lang="en-GB" sz="1400" dirty="0" smtClean="0"/>
                        <a:t>47</a:t>
                      </a:r>
                      <a:endParaRPr lang="en-GB" sz="1400" dirty="0"/>
                    </a:p>
                  </a:txBody>
                  <a:tcPr/>
                </a:tc>
                <a:tc>
                  <a:txBody>
                    <a:bodyPr/>
                    <a:lstStyle/>
                    <a:p>
                      <a:pPr algn="ctr"/>
                      <a:r>
                        <a:rPr lang="en-GB" sz="1400" dirty="0" smtClean="0"/>
                        <a:t>53</a:t>
                      </a:r>
                      <a:endParaRPr lang="en-GB" sz="1400" dirty="0"/>
                    </a:p>
                  </a:txBody>
                  <a:tcPr/>
                </a:tc>
              </a:tr>
            </a:tbl>
          </a:graphicData>
        </a:graphic>
      </p:graphicFrame>
    </p:spTree>
    <p:custDataLst>
      <p:tags r:id="rId1"/>
    </p:custDataLst>
    <p:extLst>
      <p:ext uri="{BB962C8B-B14F-4D97-AF65-F5344CB8AC3E}">
        <p14:creationId xmlns:p14="http://schemas.microsoft.com/office/powerpoint/2010/main" val="23711643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228600"/>
            <a:ext cx="7759460" cy="939801"/>
          </a:xfrm>
        </p:spPr>
        <p:txBody>
          <a:bodyPr/>
          <a:lstStyle/>
          <a:p>
            <a:r>
              <a:rPr lang="en-US" sz="1800" dirty="0" smtClean="0">
                <a:solidFill>
                  <a:schemeClr val="bg1"/>
                </a:solidFill>
              </a:rPr>
              <a:t>049: Detection of EWSR1 fusions in circulating </a:t>
            </a:r>
            <a:br>
              <a:rPr lang="en-US" sz="1800" dirty="0" smtClean="0">
                <a:solidFill>
                  <a:schemeClr val="bg1"/>
                </a:solidFill>
              </a:rPr>
            </a:br>
            <a:r>
              <a:rPr lang="en-US" sz="1800" dirty="0" smtClean="0">
                <a:solidFill>
                  <a:schemeClr val="bg1"/>
                </a:solidFill>
              </a:rPr>
              <a:t>cell free DNA is associated with disease features and poor </a:t>
            </a:r>
            <a:br>
              <a:rPr lang="en-US" sz="1800" dirty="0" smtClean="0">
                <a:solidFill>
                  <a:schemeClr val="bg1"/>
                </a:solidFill>
              </a:rPr>
            </a:br>
            <a:r>
              <a:rPr lang="en-US" sz="1800" dirty="0" smtClean="0">
                <a:solidFill>
                  <a:schemeClr val="bg1"/>
                </a:solidFill>
              </a:rPr>
              <a:t>outcomes in Ewing sarcoma (EWS): A report from the Children’s Oncology Group (COG) – Shulman DS, et al</a:t>
            </a:r>
            <a:endParaRPr lang="en-US" sz="1800" dirty="0">
              <a:solidFill>
                <a:schemeClr val="bg1"/>
              </a:solidFill>
            </a:endParaRPr>
          </a:p>
        </p:txBody>
      </p:sp>
      <p:sp>
        <p:nvSpPr>
          <p:cNvPr id="5123" name="Rectangle 3"/>
          <p:cNvSpPr>
            <a:spLocks noGrp="1" noChangeArrowheads="1"/>
          </p:cNvSpPr>
          <p:nvPr>
            <p:ph type="body" idx="1"/>
          </p:nvPr>
        </p:nvSpPr>
        <p:spPr/>
        <p:txBody>
          <a:bodyPr/>
          <a:lstStyle/>
          <a:p>
            <a:pPr marL="0" indent="0">
              <a:buNone/>
            </a:pPr>
            <a:r>
              <a:rPr lang="en-US" b="1" dirty="0" smtClean="0">
                <a:solidFill>
                  <a:schemeClr val="bg1"/>
                </a:solidFill>
              </a:rPr>
              <a:t>KEY RESULTS</a:t>
            </a:r>
          </a:p>
          <a:p>
            <a:r>
              <a:rPr lang="en-US" dirty="0" smtClean="0"/>
              <a:t>ctDNA detection was associated with poorer event free-survival and OS </a:t>
            </a:r>
            <a:endParaRPr lang="en-US" dirty="0"/>
          </a:p>
        </p:txBody>
      </p:sp>
      <p:sp>
        <p:nvSpPr>
          <p:cNvPr id="6" name="Text Box 4"/>
          <p:cNvSpPr txBox="1">
            <a:spLocks noChangeArrowheads="1"/>
          </p:cNvSpPr>
          <p:nvPr/>
        </p:nvSpPr>
        <p:spPr bwMode="auto">
          <a:xfrm>
            <a:off x="2812883" y="6474897"/>
            <a:ext cx="61104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US" sz="1200" dirty="0" smtClean="0">
                <a:solidFill>
                  <a:srgbClr val="000000"/>
                </a:solidFill>
              </a:rPr>
              <a:t>Shulman DS et al. CTOS 2017 Annual Meeting, November 8–11, Maui, Hawaii; Paper 049</a:t>
            </a:r>
            <a:endParaRPr lang="en-US" sz="1200" dirty="0">
              <a:solidFill>
                <a:srgbClr val="000000"/>
              </a:solidFill>
            </a:endParaRPr>
          </a:p>
        </p:txBody>
      </p:sp>
      <p:grpSp>
        <p:nvGrpSpPr>
          <p:cNvPr id="7" name="Group 6"/>
          <p:cNvGrpSpPr/>
          <p:nvPr/>
        </p:nvGrpSpPr>
        <p:grpSpPr>
          <a:xfrm>
            <a:off x="1713712" y="2184569"/>
            <a:ext cx="6233436" cy="2079436"/>
            <a:chOff x="1636338" y="1726077"/>
            <a:chExt cx="6233436" cy="2079436"/>
          </a:xfrm>
        </p:grpSpPr>
        <p:grpSp>
          <p:nvGrpSpPr>
            <p:cNvPr id="8" name="Group 7"/>
            <p:cNvGrpSpPr/>
            <p:nvPr/>
          </p:nvGrpSpPr>
          <p:grpSpPr>
            <a:xfrm>
              <a:off x="1636338" y="1726077"/>
              <a:ext cx="3039948" cy="2079436"/>
              <a:chOff x="1636338" y="1726077"/>
              <a:chExt cx="3039948" cy="2079436"/>
            </a:xfrm>
          </p:grpSpPr>
          <p:grpSp>
            <p:nvGrpSpPr>
              <p:cNvPr id="43" name="Group 42"/>
              <p:cNvGrpSpPr/>
              <p:nvPr/>
            </p:nvGrpSpPr>
            <p:grpSpPr>
              <a:xfrm>
                <a:off x="1636338" y="1888462"/>
                <a:ext cx="3039948" cy="1917051"/>
                <a:chOff x="1711408" y="2178971"/>
                <a:chExt cx="5085448" cy="2919075"/>
              </a:xfrm>
            </p:grpSpPr>
            <p:grpSp>
              <p:nvGrpSpPr>
                <p:cNvPr id="51" name="Group 50"/>
                <p:cNvGrpSpPr/>
                <p:nvPr/>
              </p:nvGrpSpPr>
              <p:grpSpPr>
                <a:xfrm>
                  <a:off x="2614623" y="2396465"/>
                  <a:ext cx="3906738" cy="2171700"/>
                  <a:chOff x="836615" y="2448719"/>
                  <a:chExt cx="3906738" cy="2171700"/>
                </a:xfrm>
              </p:grpSpPr>
              <p:sp>
                <p:nvSpPr>
                  <p:cNvPr id="65" name="Freeform 64"/>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66"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67" name="Line 7"/>
                  <p:cNvSpPr>
                    <a:spLocks noChangeShapeType="1"/>
                  </p:cNvSpPr>
                  <p:nvPr/>
                </p:nvSpPr>
                <p:spPr bwMode="auto">
                  <a:xfrm>
                    <a:off x="836615" y="296394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68" name="Line 9"/>
                  <p:cNvSpPr>
                    <a:spLocks noChangeShapeType="1"/>
                  </p:cNvSpPr>
                  <p:nvPr/>
                </p:nvSpPr>
                <p:spPr bwMode="auto">
                  <a:xfrm>
                    <a:off x="836615" y="345103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69" name="Line 10"/>
                  <p:cNvSpPr>
                    <a:spLocks noChangeShapeType="1"/>
                  </p:cNvSpPr>
                  <p:nvPr/>
                </p:nvSpPr>
                <p:spPr bwMode="auto">
                  <a:xfrm>
                    <a:off x="836615" y="393194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70" name="Line 11"/>
                  <p:cNvSpPr>
                    <a:spLocks noChangeShapeType="1"/>
                  </p:cNvSpPr>
                  <p:nvPr/>
                </p:nvSpPr>
                <p:spPr bwMode="auto">
                  <a:xfrm>
                    <a:off x="836615" y="446294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71" name="Line 12"/>
                  <p:cNvSpPr>
                    <a:spLocks noChangeShapeType="1"/>
                  </p:cNvSpPr>
                  <p:nvPr/>
                </p:nvSpPr>
                <p:spPr bwMode="auto">
                  <a:xfrm>
                    <a:off x="2938752" y="4528343"/>
                    <a:ext cx="0" cy="9207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72" name="Line 14"/>
                  <p:cNvSpPr>
                    <a:spLocks noChangeShapeType="1"/>
                  </p:cNvSpPr>
                  <p:nvPr/>
                </p:nvSpPr>
                <p:spPr bwMode="auto">
                  <a:xfrm>
                    <a:off x="3838783" y="4528343"/>
                    <a:ext cx="0" cy="9207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73"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74" name="Line 19"/>
                  <p:cNvSpPr>
                    <a:spLocks noChangeShapeType="1"/>
                  </p:cNvSpPr>
                  <p:nvPr/>
                </p:nvSpPr>
                <p:spPr bwMode="auto">
                  <a:xfrm>
                    <a:off x="2010740" y="4528343"/>
                    <a:ext cx="0" cy="9207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75" name="Line 21"/>
                  <p:cNvSpPr>
                    <a:spLocks noChangeShapeType="1"/>
                  </p:cNvSpPr>
                  <p:nvPr/>
                </p:nvSpPr>
                <p:spPr bwMode="auto">
                  <a:xfrm>
                    <a:off x="1061424" y="4528343"/>
                    <a:ext cx="0" cy="9207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cs typeface="Arial" panose="020B0604020202020204" pitchFamily="34" charset="0"/>
                    </a:endParaRPr>
                  </a:p>
                </p:txBody>
              </p:sp>
            </p:grpSp>
            <p:sp>
              <p:nvSpPr>
                <p:cNvPr id="52" name="TextBox 51"/>
                <p:cNvSpPr txBox="1"/>
                <p:nvPr/>
              </p:nvSpPr>
              <p:spPr>
                <a:xfrm rot="16200000">
                  <a:off x="686702" y="3203677"/>
                  <a:ext cx="2461310" cy="411897"/>
                </a:xfrm>
                <a:prstGeom prst="rect">
                  <a:avLst/>
                </a:prstGeom>
                <a:noFill/>
              </p:spPr>
              <p:txBody>
                <a:bodyPr wrap="none" rtlCol="0">
                  <a:spAutoFit/>
                </a:bodyPr>
                <a:lstStyle/>
                <a:p>
                  <a:pPr algn="ctr" fontAlgn="base">
                    <a:spcBef>
                      <a:spcPct val="0"/>
                    </a:spcBef>
                    <a:spcAft>
                      <a:spcPct val="0"/>
                    </a:spcAft>
                  </a:pPr>
                  <a:r>
                    <a:rPr lang="en-US" sz="1000" dirty="0" smtClean="0">
                      <a:solidFill>
                        <a:srgbClr val="000000"/>
                      </a:solidFill>
                      <a:cs typeface="Arial" panose="020B0604020202020204" pitchFamily="34" charset="0"/>
                    </a:rPr>
                    <a:t>Proportion without event</a:t>
                  </a:r>
                  <a:endParaRPr lang="en-US" sz="1000" dirty="0">
                    <a:solidFill>
                      <a:srgbClr val="000000"/>
                    </a:solidFill>
                    <a:cs typeface="Arial" panose="020B0604020202020204" pitchFamily="34" charset="0"/>
                  </a:endParaRPr>
                </a:p>
              </p:txBody>
            </p:sp>
            <p:sp>
              <p:nvSpPr>
                <p:cNvPr id="53" name="TextBox 52"/>
                <p:cNvSpPr txBox="1"/>
                <p:nvPr/>
              </p:nvSpPr>
              <p:spPr>
                <a:xfrm>
                  <a:off x="3993428" y="4723128"/>
                  <a:ext cx="1604147" cy="374918"/>
                </a:xfrm>
                <a:prstGeom prst="rect">
                  <a:avLst/>
                </a:prstGeom>
                <a:noFill/>
              </p:spPr>
              <p:txBody>
                <a:bodyPr wrap="none" rtlCol="0">
                  <a:spAutoFit/>
                </a:bodyPr>
                <a:lstStyle/>
                <a:p>
                  <a:pPr algn="ctr" fontAlgn="base">
                    <a:spcBef>
                      <a:spcPct val="0"/>
                    </a:spcBef>
                    <a:spcAft>
                      <a:spcPct val="0"/>
                    </a:spcAft>
                  </a:pPr>
                  <a:r>
                    <a:rPr lang="en-US" sz="1000" dirty="0" smtClean="0">
                      <a:solidFill>
                        <a:srgbClr val="000000"/>
                      </a:solidFill>
                      <a:cs typeface="Arial" panose="020B0604020202020204" pitchFamily="34" charset="0"/>
                    </a:rPr>
                    <a:t>Time, months</a:t>
                  </a:r>
                  <a:endParaRPr lang="en-US" sz="1000" dirty="0">
                    <a:solidFill>
                      <a:srgbClr val="000000"/>
                    </a:solidFill>
                    <a:cs typeface="Arial" panose="020B0604020202020204" pitchFamily="34" charset="0"/>
                  </a:endParaRPr>
                </a:p>
              </p:txBody>
            </p:sp>
            <p:sp>
              <p:nvSpPr>
                <p:cNvPr id="54" name="TextBox 53"/>
                <p:cNvSpPr txBox="1"/>
                <p:nvPr/>
              </p:nvSpPr>
              <p:spPr>
                <a:xfrm>
                  <a:off x="2004491" y="2199805"/>
                  <a:ext cx="721892" cy="388868"/>
                </a:xfrm>
                <a:prstGeom prst="rect">
                  <a:avLst/>
                </a:prstGeom>
                <a:noFill/>
              </p:spPr>
              <p:txBody>
                <a:bodyPr wrap="none" rtlCol="0" anchor="ctr" anchorCtr="0">
                  <a:spAutoFit/>
                </a:bodyPr>
                <a:lstStyle/>
                <a:p>
                  <a:pPr algn="r"/>
                  <a:r>
                    <a:rPr lang="en-US" sz="1000" dirty="0" smtClean="0">
                      <a:solidFill>
                        <a:srgbClr val="000000"/>
                      </a:solidFill>
                      <a:cs typeface="Arial" panose="020B0604020202020204" pitchFamily="34" charset="0"/>
                    </a:rPr>
                    <a:t>1.00</a:t>
                  </a:r>
                  <a:endParaRPr lang="en-US" sz="1000" dirty="0">
                    <a:solidFill>
                      <a:srgbClr val="000000"/>
                    </a:solidFill>
                    <a:cs typeface="Arial" panose="020B0604020202020204" pitchFamily="34" charset="0"/>
                  </a:endParaRPr>
                </a:p>
              </p:txBody>
            </p:sp>
            <p:sp>
              <p:nvSpPr>
                <p:cNvPr id="55" name="TextBox 54"/>
                <p:cNvSpPr txBox="1"/>
                <p:nvPr/>
              </p:nvSpPr>
              <p:spPr>
                <a:xfrm>
                  <a:off x="2004492" y="2717253"/>
                  <a:ext cx="721892" cy="388868"/>
                </a:xfrm>
                <a:prstGeom prst="rect">
                  <a:avLst/>
                </a:prstGeom>
                <a:noFill/>
              </p:spPr>
              <p:txBody>
                <a:bodyPr wrap="none" rtlCol="0" anchor="ctr" anchorCtr="0">
                  <a:spAutoFit/>
                </a:bodyPr>
                <a:lstStyle/>
                <a:p>
                  <a:pPr algn="r"/>
                  <a:r>
                    <a:rPr lang="en-US" sz="1000" dirty="0" smtClean="0">
                      <a:solidFill>
                        <a:srgbClr val="000000"/>
                      </a:solidFill>
                      <a:cs typeface="Arial" panose="020B0604020202020204" pitchFamily="34" charset="0"/>
                    </a:rPr>
                    <a:t>0.75</a:t>
                  </a:r>
                  <a:endParaRPr lang="en-US" sz="1000" dirty="0">
                    <a:solidFill>
                      <a:srgbClr val="000000"/>
                    </a:solidFill>
                    <a:cs typeface="Arial" panose="020B0604020202020204" pitchFamily="34" charset="0"/>
                  </a:endParaRPr>
                </a:p>
              </p:txBody>
            </p:sp>
            <p:sp>
              <p:nvSpPr>
                <p:cNvPr id="56" name="TextBox 55"/>
                <p:cNvSpPr txBox="1"/>
                <p:nvPr/>
              </p:nvSpPr>
              <p:spPr>
                <a:xfrm>
                  <a:off x="2004492" y="3203302"/>
                  <a:ext cx="721892" cy="388868"/>
                </a:xfrm>
                <a:prstGeom prst="rect">
                  <a:avLst/>
                </a:prstGeom>
                <a:noFill/>
              </p:spPr>
              <p:txBody>
                <a:bodyPr wrap="none" rtlCol="0" anchor="ctr" anchorCtr="0">
                  <a:spAutoFit/>
                </a:bodyPr>
                <a:lstStyle/>
                <a:p>
                  <a:pPr algn="r"/>
                  <a:r>
                    <a:rPr lang="en-US" sz="1000" dirty="0" smtClean="0">
                      <a:solidFill>
                        <a:srgbClr val="000000"/>
                      </a:solidFill>
                      <a:cs typeface="Arial" panose="020B0604020202020204" pitchFamily="34" charset="0"/>
                    </a:rPr>
                    <a:t>0.50</a:t>
                  </a:r>
                  <a:endParaRPr lang="en-US" sz="1000" dirty="0">
                    <a:solidFill>
                      <a:srgbClr val="000000"/>
                    </a:solidFill>
                    <a:cs typeface="Arial" panose="020B0604020202020204" pitchFamily="34" charset="0"/>
                  </a:endParaRPr>
                </a:p>
              </p:txBody>
            </p:sp>
            <p:sp>
              <p:nvSpPr>
                <p:cNvPr id="57" name="TextBox 56"/>
                <p:cNvSpPr txBox="1"/>
                <p:nvPr/>
              </p:nvSpPr>
              <p:spPr>
                <a:xfrm>
                  <a:off x="2004492" y="3684031"/>
                  <a:ext cx="721892" cy="388868"/>
                </a:xfrm>
                <a:prstGeom prst="rect">
                  <a:avLst/>
                </a:prstGeom>
                <a:noFill/>
              </p:spPr>
              <p:txBody>
                <a:bodyPr wrap="none" rtlCol="0" anchor="ctr" anchorCtr="0">
                  <a:spAutoFit/>
                </a:bodyPr>
                <a:lstStyle/>
                <a:p>
                  <a:pPr algn="r"/>
                  <a:r>
                    <a:rPr lang="en-US" sz="1000" dirty="0" smtClean="0">
                      <a:solidFill>
                        <a:srgbClr val="000000"/>
                      </a:solidFill>
                      <a:cs typeface="Arial" panose="020B0604020202020204" pitchFamily="34" charset="0"/>
                    </a:rPr>
                    <a:t>0.25</a:t>
                  </a:r>
                  <a:endParaRPr lang="en-US" sz="1000" dirty="0">
                    <a:solidFill>
                      <a:srgbClr val="000000"/>
                    </a:solidFill>
                    <a:cs typeface="Arial" panose="020B0604020202020204" pitchFamily="34" charset="0"/>
                  </a:endParaRPr>
                </a:p>
              </p:txBody>
            </p:sp>
            <p:sp>
              <p:nvSpPr>
                <p:cNvPr id="58" name="TextBox 57"/>
                <p:cNvSpPr txBox="1"/>
                <p:nvPr/>
              </p:nvSpPr>
              <p:spPr>
                <a:xfrm>
                  <a:off x="2004497" y="4214842"/>
                  <a:ext cx="721892" cy="388868"/>
                </a:xfrm>
                <a:prstGeom prst="rect">
                  <a:avLst/>
                </a:prstGeom>
                <a:noFill/>
              </p:spPr>
              <p:txBody>
                <a:bodyPr wrap="none" rtlCol="0" anchor="ctr" anchorCtr="0">
                  <a:spAutoFit/>
                </a:bodyPr>
                <a:lstStyle/>
                <a:p>
                  <a:pPr algn="r"/>
                  <a:r>
                    <a:rPr lang="en-US" sz="1000" dirty="0" smtClean="0">
                      <a:solidFill>
                        <a:srgbClr val="000000"/>
                      </a:solidFill>
                      <a:cs typeface="Arial" panose="020B0604020202020204" pitchFamily="34" charset="0"/>
                    </a:rPr>
                    <a:t>0.00</a:t>
                  </a:r>
                  <a:endParaRPr lang="en-US" sz="1000" dirty="0">
                    <a:solidFill>
                      <a:srgbClr val="000000"/>
                    </a:solidFill>
                    <a:cs typeface="Arial" panose="020B0604020202020204" pitchFamily="34" charset="0"/>
                  </a:endParaRPr>
                </a:p>
              </p:txBody>
            </p:sp>
            <p:sp>
              <p:nvSpPr>
                <p:cNvPr id="59" name="TextBox 58"/>
                <p:cNvSpPr txBox="1"/>
                <p:nvPr/>
              </p:nvSpPr>
              <p:spPr>
                <a:xfrm>
                  <a:off x="2630829" y="4522749"/>
                  <a:ext cx="426914" cy="374918"/>
                </a:xfrm>
                <a:prstGeom prst="rect">
                  <a:avLst/>
                </a:prstGeom>
                <a:noFill/>
              </p:spPr>
              <p:txBody>
                <a:bodyPr wrap="none" rtlCol="0" anchor="t" anchorCtr="0">
                  <a:spAutoFit/>
                </a:bodyPr>
                <a:lstStyle/>
                <a:p>
                  <a:pPr algn="ctr"/>
                  <a:r>
                    <a:rPr lang="en-US" sz="1000" dirty="0" smtClean="0">
                      <a:solidFill>
                        <a:srgbClr val="000000"/>
                      </a:solidFill>
                      <a:cs typeface="Arial" panose="020B0604020202020204" pitchFamily="34" charset="0"/>
                    </a:rPr>
                    <a:t>0</a:t>
                  </a:r>
                  <a:endParaRPr lang="en-US" sz="1000" dirty="0">
                    <a:solidFill>
                      <a:srgbClr val="000000"/>
                    </a:solidFill>
                    <a:cs typeface="Arial" panose="020B0604020202020204" pitchFamily="34" charset="0"/>
                  </a:endParaRPr>
                </a:p>
              </p:txBody>
            </p:sp>
            <p:sp>
              <p:nvSpPr>
                <p:cNvPr id="60" name="TextBox 59"/>
                <p:cNvSpPr txBox="1"/>
                <p:nvPr/>
              </p:nvSpPr>
              <p:spPr>
                <a:xfrm>
                  <a:off x="3518133" y="4522749"/>
                  <a:ext cx="544907" cy="388867"/>
                </a:xfrm>
                <a:prstGeom prst="rect">
                  <a:avLst/>
                </a:prstGeom>
                <a:noFill/>
              </p:spPr>
              <p:txBody>
                <a:bodyPr wrap="none" rtlCol="0" anchor="t" anchorCtr="0">
                  <a:spAutoFit/>
                </a:bodyPr>
                <a:lstStyle/>
                <a:p>
                  <a:pPr algn="ctr"/>
                  <a:r>
                    <a:rPr lang="en-US" sz="1000" dirty="0" smtClean="0">
                      <a:solidFill>
                        <a:srgbClr val="000000"/>
                      </a:solidFill>
                      <a:cs typeface="Arial" panose="020B0604020202020204" pitchFamily="34" charset="0"/>
                    </a:rPr>
                    <a:t>12</a:t>
                  </a:r>
                  <a:endParaRPr lang="en-US" sz="1000" dirty="0">
                    <a:solidFill>
                      <a:srgbClr val="000000"/>
                    </a:solidFill>
                    <a:cs typeface="Arial" panose="020B0604020202020204" pitchFamily="34" charset="0"/>
                  </a:endParaRPr>
                </a:p>
              </p:txBody>
            </p:sp>
            <p:sp>
              <p:nvSpPr>
                <p:cNvPr id="61" name="TextBox 60"/>
                <p:cNvSpPr txBox="1"/>
                <p:nvPr/>
              </p:nvSpPr>
              <p:spPr>
                <a:xfrm>
                  <a:off x="3991272" y="4522748"/>
                  <a:ext cx="309032" cy="374918"/>
                </a:xfrm>
                <a:prstGeom prst="rect">
                  <a:avLst/>
                </a:prstGeom>
                <a:noFill/>
              </p:spPr>
              <p:txBody>
                <a:bodyPr wrap="none" rtlCol="0" anchor="t" anchorCtr="0">
                  <a:spAutoFit/>
                </a:bodyPr>
                <a:lstStyle/>
                <a:p>
                  <a:pPr algn="ctr"/>
                  <a:endParaRPr lang="en-US" sz="1000" dirty="0">
                    <a:solidFill>
                      <a:srgbClr val="000000"/>
                    </a:solidFill>
                    <a:cs typeface="Arial" panose="020B0604020202020204" pitchFamily="34" charset="0"/>
                  </a:endParaRPr>
                </a:p>
              </p:txBody>
            </p:sp>
            <p:sp>
              <p:nvSpPr>
                <p:cNvPr id="62" name="TextBox 61"/>
                <p:cNvSpPr txBox="1"/>
                <p:nvPr/>
              </p:nvSpPr>
              <p:spPr>
                <a:xfrm>
                  <a:off x="4450041" y="4522749"/>
                  <a:ext cx="544907" cy="388867"/>
                </a:xfrm>
                <a:prstGeom prst="rect">
                  <a:avLst/>
                </a:prstGeom>
                <a:noFill/>
              </p:spPr>
              <p:txBody>
                <a:bodyPr wrap="none" rtlCol="0" anchor="t" anchorCtr="0">
                  <a:spAutoFit/>
                </a:bodyPr>
                <a:lstStyle/>
                <a:p>
                  <a:pPr algn="ctr"/>
                  <a:r>
                    <a:rPr lang="en-US" sz="1000" dirty="0" smtClean="0">
                      <a:solidFill>
                        <a:srgbClr val="000000"/>
                      </a:solidFill>
                      <a:cs typeface="Arial" panose="020B0604020202020204" pitchFamily="34" charset="0"/>
                    </a:rPr>
                    <a:t>24</a:t>
                  </a:r>
                  <a:endParaRPr lang="en-US" sz="1000" dirty="0">
                    <a:solidFill>
                      <a:srgbClr val="000000"/>
                    </a:solidFill>
                    <a:cs typeface="Arial" panose="020B0604020202020204" pitchFamily="34" charset="0"/>
                  </a:endParaRPr>
                </a:p>
              </p:txBody>
            </p:sp>
            <p:sp>
              <p:nvSpPr>
                <p:cNvPr id="63" name="TextBox 62"/>
                <p:cNvSpPr txBox="1"/>
                <p:nvPr/>
              </p:nvSpPr>
              <p:spPr>
                <a:xfrm>
                  <a:off x="5342916" y="4522749"/>
                  <a:ext cx="544907" cy="388867"/>
                </a:xfrm>
                <a:prstGeom prst="rect">
                  <a:avLst/>
                </a:prstGeom>
                <a:noFill/>
              </p:spPr>
              <p:txBody>
                <a:bodyPr wrap="none" rtlCol="0" anchor="t" anchorCtr="0">
                  <a:spAutoFit/>
                </a:bodyPr>
                <a:lstStyle/>
                <a:p>
                  <a:pPr algn="ctr"/>
                  <a:r>
                    <a:rPr lang="en-US" sz="1000" dirty="0" smtClean="0">
                      <a:solidFill>
                        <a:srgbClr val="000000"/>
                      </a:solidFill>
                      <a:cs typeface="Arial" panose="020B0604020202020204" pitchFamily="34" charset="0"/>
                    </a:rPr>
                    <a:t>36</a:t>
                  </a:r>
                  <a:endParaRPr lang="en-US" sz="1000" dirty="0">
                    <a:solidFill>
                      <a:srgbClr val="000000"/>
                    </a:solidFill>
                    <a:cs typeface="Arial" panose="020B0604020202020204" pitchFamily="34" charset="0"/>
                  </a:endParaRPr>
                </a:p>
              </p:txBody>
            </p:sp>
            <p:sp>
              <p:nvSpPr>
                <p:cNvPr id="64" name="TextBox 63"/>
                <p:cNvSpPr txBox="1"/>
                <p:nvPr/>
              </p:nvSpPr>
              <p:spPr>
                <a:xfrm>
                  <a:off x="6251949" y="4522749"/>
                  <a:ext cx="544907" cy="388867"/>
                </a:xfrm>
                <a:prstGeom prst="rect">
                  <a:avLst/>
                </a:prstGeom>
                <a:noFill/>
              </p:spPr>
              <p:txBody>
                <a:bodyPr wrap="none" rtlCol="0" anchor="t" anchorCtr="0">
                  <a:spAutoFit/>
                </a:bodyPr>
                <a:lstStyle/>
                <a:p>
                  <a:pPr algn="ctr"/>
                  <a:r>
                    <a:rPr lang="en-US" sz="1000" dirty="0" smtClean="0">
                      <a:solidFill>
                        <a:srgbClr val="000000"/>
                      </a:solidFill>
                      <a:cs typeface="Arial" panose="020B0604020202020204" pitchFamily="34" charset="0"/>
                    </a:rPr>
                    <a:t>48</a:t>
                  </a:r>
                  <a:endParaRPr lang="en-US" sz="1000" dirty="0">
                    <a:solidFill>
                      <a:srgbClr val="000000"/>
                    </a:solidFill>
                    <a:cs typeface="Arial" panose="020B0604020202020204" pitchFamily="34" charset="0"/>
                  </a:endParaRPr>
                </a:p>
              </p:txBody>
            </p:sp>
          </p:grpSp>
          <p:sp>
            <p:nvSpPr>
              <p:cNvPr id="44" name="TextBox 43"/>
              <p:cNvSpPr txBox="1"/>
              <p:nvPr/>
            </p:nvSpPr>
            <p:spPr>
              <a:xfrm>
                <a:off x="2217244" y="3156939"/>
                <a:ext cx="818199" cy="246221"/>
              </a:xfrm>
              <a:prstGeom prst="rect">
                <a:avLst/>
              </a:prstGeom>
              <a:noFill/>
            </p:spPr>
            <p:txBody>
              <a:bodyPr wrap="square" rtlCol="0">
                <a:spAutoFit/>
              </a:bodyPr>
              <a:lstStyle/>
              <a:p>
                <a:r>
                  <a:rPr lang="en-US" sz="1000" dirty="0" smtClean="0"/>
                  <a:t>p=0.012</a:t>
                </a:r>
                <a:endParaRPr lang="en-US" sz="1000" dirty="0"/>
              </a:p>
            </p:txBody>
          </p:sp>
          <p:sp>
            <p:nvSpPr>
              <p:cNvPr id="45" name="TextBox 44"/>
              <p:cNvSpPr txBox="1"/>
              <p:nvPr/>
            </p:nvSpPr>
            <p:spPr>
              <a:xfrm>
                <a:off x="2125766" y="1726077"/>
                <a:ext cx="1611339" cy="276999"/>
              </a:xfrm>
              <a:prstGeom prst="rect">
                <a:avLst/>
              </a:prstGeom>
              <a:noFill/>
            </p:spPr>
            <p:txBody>
              <a:bodyPr wrap="none" rtlCol="0">
                <a:spAutoFit/>
              </a:bodyPr>
              <a:lstStyle/>
              <a:p>
                <a:r>
                  <a:rPr lang="en-US" sz="1200" b="1" dirty="0" smtClean="0"/>
                  <a:t>Initial cohort (n=28)</a:t>
                </a:r>
                <a:endParaRPr lang="en-US" sz="1200" b="1" dirty="0"/>
              </a:p>
            </p:txBody>
          </p:sp>
          <p:sp>
            <p:nvSpPr>
              <p:cNvPr id="46" name="TextBox 45"/>
              <p:cNvSpPr txBox="1"/>
              <p:nvPr/>
            </p:nvSpPr>
            <p:spPr>
              <a:xfrm>
                <a:off x="2529296" y="2824059"/>
                <a:ext cx="753732" cy="400110"/>
              </a:xfrm>
              <a:prstGeom prst="rect">
                <a:avLst/>
              </a:prstGeom>
              <a:noFill/>
            </p:spPr>
            <p:txBody>
              <a:bodyPr wrap="none" rtlCol="0">
                <a:spAutoFit/>
              </a:bodyPr>
              <a:lstStyle/>
              <a:p>
                <a:r>
                  <a:rPr lang="en-US" sz="1000" dirty="0" smtClean="0"/>
                  <a:t>No ctDNA</a:t>
                </a:r>
              </a:p>
              <a:p>
                <a:r>
                  <a:rPr lang="en-US" sz="1000" dirty="0" smtClean="0"/>
                  <a:t>ctDNA</a:t>
                </a:r>
                <a:endParaRPr lang="en-US" sz="1000" dirty="0"/>
              </a:p>
            </p:txBody>
          </p:sp>
          <p:cxnSp>
            <p:nvCxnSpPr>
              <p:cNvPr id="47" name="Straight Connector 46"/>
              <p:cNvCxnSpPr/>
              <p:nvPr/>
            </p:nvCxnSpPr>
            <p:spPr>
              <a:xfrm>
                <a:off x="2445149" y="2940713"/>
                <a:ext cx="145855" cy="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445149" y="3106866"/>
                <a:ext cx="145855"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49" name="Freeform 2"/>
              <p:cNvSpPr>
                <a:spLocks/>
              </p:cNvSpPr>
              <p:nvPr/>
            </p:nvSpPr>
            <p:spPr bwMode="auto">
              <a:xfrm>
                <a:off x="2313542" y="2025970"/>
                <a:ext cx="1980000" cy="1106296"/>
              </a:xfrm>
              <a:custGeom>
                <a:avLst/>
                <a:gdLst>
                  <a:gd name="T0" fmla="*/ 157 w 157"/>
                  <a:gd name="T1" fmla="*/ 84 h 84"/>
                  <a:gd name="T2" fmla="*/ 157 w 157"/>
                  <a:gd name="T3" fmla="*/ 75 h 84"/>
                  <a:gd name="T4" fmla="*/ 151 w 157"/>
                  <a:gd name="T5" fmla="*/ 75 h 84"/>
                  <a:gd name="T6" fmla="*/ 151 w 157"/>
                  <a:gd name="T7" fmla="*/ 66 h 84"/>
                  <a:gd name="T8" fmla="*/ 90 w 157"/>
                  <a:gd name="T9" fmla="*/ 66 h 84"/>
                  <a:gd name="T10" fmla="*/ 90 w 157"/>
                  <a:gd name="T11" fmla="*/ 56 h 84"/>
                  <a:gd name="T12" fmla="*/ 79 w 157"/>
                  <a:gd name="T13" fmla="*/ 56 h 84"/>
                  <a:gd name="T14" fmla="*/ 79 w 157"/>
                  <a:gd name="T15" fmla="*/ 47 h 84"/>
                  <a:gd name="T16" fmla="*/ 61 w 157"/>
                  <a:gd name="T17" fmla="*/ 47 h 84"/>
                  <a:gd name="T18" fmla="*/ 61 w 157"/>
                  <a:gd name="T19" fmla="*/ 38 h 84"/>
                  <a:gd name="T20" fmla="*/ 51 w 157"/>
                  <a:gd name="T21" fmla="*/ 38 h 84"/>
                  <a:gd name="T22" fmla="*/ 51 w 157"/>
                  <a:gd name="T23" fmla="*/ 28 h 84"/>
                  <a:gd name="T24" fmla="*/ 47 w 157"/>
                  <a:gd name="T25" fmla="*/ 28 h 84"/>
                  <a:gd name="T26" fmla="*/ 47 w 157"/>
                  <a:gd name="T27" fmla="*/ 19 h 84"/>
                  <a:gd name="T28" fmla="*/ 43 w 157"/>
                  <a:gd name="T29" fmla="*/ 19 h 84"/>
                  <a:gd name="T30" fmla="*/ 43 w 157"/>
                  <a:gd name="T31" fmla="*/ 0 h 84"/>
                  <a:gd name="T32" fmla="*/ 0 w 157"/>
                  <a:gd name="T3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84">
                    <a:moveTo>
                      <a:pt x="157" y="84"/>
                    </a:moveTo>
                    <a:lnTo>
                      <a:pt x="157" y="75"/>
                    </a:lnTo>
                    <a:lnTo>
                      <a:pt x="151" y="75"/>
                    </a:lnTo>
                    <a:lnTo>
                      <a:pt x="151" y="66"/>
                    </a:lnTo>
                    <a:lnTo>
                      <a:pt x="90" y="66"/>
                    </a:lnTo>
                    <a:lnTo>
                      <a:pt x="90" y="56"/>
                    </a:lnTo>
                    <a:lnTo>
                      <a:pt x="79" y="56"/>
                    </a:lnTo>
                    <a:lnTo>
                      <a:pt x="79" y="47"/>
                    </a:lnTo>
                    <a:lnTo>
                      <a:pt x="61" y="47"/>
                    </a:lnTo>
                    <a:lnTo>
                      <a:pt x="61" y="38"/>
                    </a:lnTo>
                    <a:lnTo>
                      <a:pt x="51" y="38"/>
                    </a:lnTo>
                    <a:lnTo>
                      <a:pt x="51" y="28"/>
                    </a:lnTo>
                    <a:lnTo>
                      <a:pt x="47" y="28"/>
                    </a:lnTo>
                    <a:lnTo>
                      <a:pt x="47" y="19"/>
                    </a:lnTo>
                    <a:lnTo>
                      <a:pt x="43" y="19"/>
                    </a:lnTo>
                    <a:lnTo>
                      <a:pt x="43" y="0"/>
                    </a:lnTo>
                    <a:lnTo>
                      <a:pt x="0" y="0"/>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50" name="Freeform 3"/>
              <p:cNvSpPr>
                <a:spLocks/>
              </p:cNvSpPr>
              <p:nvPr/>
            </p:nvSpPr>
            <p:spPr bwMode="auto">
              <a:xfrm>
                <a:off x="2313542" y="2025970"/>
                <a:ext cx="1980000" cy="432000"/>
              </a:xfrm>
              <a:custGeom>
                <a:avLst/>
                <a:gdLst>
                  <a:gd name="T0" fmla="*/ 160 w 160"/>
                  <a:gd name="T1" fmla="*/ 34 h 34"/>
                  <a:gd name="T2" fmla="*/ 77 w 160"/>
                  <a:gd name="T3" fmla="*/ 34 h 34"/>
                  <a:gd name="T4" fmla="*/ 77 w 160"/>
                  <a:gd name="T5" fmla="*/ 27 h 34"/>
                  <a:gd name="T6" fmla="*/ 64 w 160"/>
                  <a:gd name="T7" fmla="*/ 27 h 34"/>
                  <a:gd name="T8" fmla="*/ 64 w 160"/>
                  <a:gd name="T9" fmla="*/ 20 h 34"/>
                  <a:gd name="T10" fmla="*/ 58 w 160"/>
                  <a:gd name="T11" fmla="*/ 20 h 34"/>
                  <a:gd name="T12" fmla="*/ 58 w 160"/>
                  <a:gd name="T13" fmla="*/ 14 h 34"/>
                  <a:gd name="T14" fmla="*/ 54 w 160"/>
                  <a:gd name="T15" fmla="*/ 14 h 34"/>
                  <a:gd name="T16" fmla="*/ 54 w 160"/>
                  <a:gd name="T17" fmla="*/ 8 h 34"/>
                  <a:gd name="T18" fmla="*/ 46 w 160"/>
                  <a:gd name="T19" fmla="*/ 8 h 34"/>
                  <a:gd name="T20" fmla="*/ 46 w 160"/>
                  <a:gd name="T21" fmla="*/ 0 h 34"/>
                  <a:gd name="T22" fmla="*/ 0 w 160"/>
                  <a:gd name="T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34">
                    <a:moveTo>
                      <a:pt x="160" y="34"/>
                    </a:moveTo>
                    <a:lnTo>
                      <a:pt x="77" y="34"/>
                    </a:lnTo>
                    <a:lnTo>
                      <a:pt x="77" y="27"/>
                    </a:lnTo>
                    <a:lnTo>
                      <a:pt x="64" y="27"/>
                    </a:lnTo>
                    <a:lnTo>
                      <a:pt x="64" y="20"/>
                    </a:lnTo>
                    <a:lnTo>
                      <a:pt x="58" y="20"/>
                    </a:lnTo>
                    <a:lnTo>
                      <a:pt x="58" y="14"/>
                    </a:lnTo>
                    <a:lnTo>
                      <a:pt x="54" y="14"/>
                    </a:lnTo>
                    <a:lnTo>
                      <a:pt x="54" y="8"/>
                    </a:lnTo>
                    <a:lnTo>
                      <a:pt x="46" y="8"/>
                    </a:lnTo>
                    <a:lnTo>
                      <a:pt x="46" y="0"/>
                    </a:lnTo>
                    <a:lnTo>
                      <a:pt x="0" y="0"/>
                    </a:lnTo>
                  </a:path>
                </a:pathLst>
              </a:cu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grpSp>
        <p:grpSp>
          <p:nvGrpSpPr>
            <p:cNvPr id="9" name="Group 8"/>
            <p:cNvGrpSpPr/>
            <p:nvPr/>
          </p:nvGrpSpPr>
          <p:grpSpPr>
            <a:xfrm>
              <a:off x="4829826" y="1726077"/>
              <a:ext cx="3039948" cy="2079436"/>
              <a:chOff x="1636338" y="1726077"/>
              <a:chExt cx="3039948" cy="2079436"/>
            </a:xfrm>
          </p:grpSpPr>
          <p:grpSp>
            <p:nvGrpSpPr>
              <p:cNvPr id="12" name="Group 11"/>
              <p:cNvGrpSpPr/>
              <p:nvPr/>
            </p:nvGrpSpPr>
            <p:grpSpPr>
              <a:xfrm>
                <a:off x="1636338" y="1888462"/>
                <a:ext cx="3039948" cy="1917051"/>
                <a:chOff x="1711408" y="2178971"/>
                <a:chExt cx="5085448" cy="2919075"/>
              </a:xfrm>
            </p:grpSpPr>
            <p:grpSp>
              <p:nvGrpSpPr>
                <p:cNvPr id="18" name="Group 17"/>
                <p:cNvGrpSpPr/>
                <p:nvPr/>
              </p:nvGrpSpPr>
              <p:grpSpPr>
                <a:xfrm>
                  <a:off x="2614623" y="2396465"/>
                  <a:ext cx="3906738" cy="2171700"/>
                  <a:chOff x="836615" y="2448719"/>
                  <a:chExt cx="3906738" cy="2171700"/>
                </a:xfrm>
              </p:grpSpPr>
              <p:sp>
                <p:nvSpPr>
                  <p:cNvPr id="32" name="Freeform 31"/>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33"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34" name="Line 7"/>
                  <p:cNvSpPr>
                    <a:spLocks noChangeShapeType="1"/>
                  </p:cNvSpPr>
                  <p:nvPr/>
                </p:nvSpPr>
                <p:spPr bwMode="auto">
                  <a:xfrm>
                    <a:off x="836615" y="296394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35" name="Line 9"/>
                  <p:cNvSpPr>
                    <a:spLocks noChangeShapeType="1"/>
                  </p:cNvSpPr>
                  <p:nvPr/>
                </p:nvSpPr>
                <p:spPr bwMode="auto">
                  <a:xfrm>
                    <a:off x="836615" y="345103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36" name="Line 10"/>
                  <p:cNvSpPr>
                    <a:spLocks noChangeShapeType="1"/>
                  </p:cNvSpPr>
                  <p:nvPr/>
                </p:nvSpPr>
                <p:spPr bwMode="auto">
                  <a:xfrm>
                    <a:off x="836615" y="393194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37" name="Line 11"/>
                  <p:cNvSpPr>
                    <a:spLocks noChangeShapeType="1"/>
                  </p:cNvSpPr>
                  <p:nvPr/>
                </p:nvSpPr>
                <p:spPr bwMode="auto">
                  <a:xfrm>
                    <a:off x="836615" y="446294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38" name="Line 12"/>
                  <p:cNvSpPr>
                    <a:spLocks noChangeShapeType="1"/>
                  </p:cNvSpPr>
                  <p:nvPr/>
                </p:nvSpPr>
                <p:spPr bwMode="auto">
                  <a:xfrm>
                    <a:off x="2938752" y="4528343"/>
                    <a:ext cx="0" cy="9207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39" name="Line 14"/>
                  <p:cNvSpPr>
                    <a:spLocks noChangeShapeType="1"/>
                  </p:cNvSpPr>
                  <p:nvPr/>
                </p:nvSpPr>
                <p:spPr bwMode="auto">
                  <a:xfrm>
                    <a:off x="3838783" y="4528343"/>
                    <a:ext cx="0" cy="9207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40"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41" name="Line 19"/>
                  <p:cNvSpPr>
                    <a:spLocks noChangeShapeType="1"/>
                  </p:cNvSpPr>
                  <p:nvPr/>
                </p:nvSpPr>
                <p:spPr bwMode="auto">
                  <a:xfrm>
                    <a:off x="2010740" y="4528343"/>
                    <a:ext cx="0" cy="9207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42" name="Line 21"/>
                  <p:cNvSpPr>
                    <a:spLocks noChangeShapeType="1"/>
                  </p:cNvSpPr>
                  <p:nvPr/>
                </p:nvSpPr>
                <p:spPr bwMode="auto">
                  <a:xfrm>
                    <a:off x="1061424" y="4528343"/>
                    <a:ext cx="0" cy="9207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cs typeface="Arial" panose="020B0604020202020204" pitchFamily="34" charset="0"/>
                    </a:endParaRPr>
                  </a:p>
                </p:txBody>
              </p:sp>
            </p:grpSp>
            <p:sp>
              <p:nvSpPr>
                <p:cNvPr id="19" name="TextBox 18"/>
                <p:cNvSpPr txBox="1"/>
                <p:nvPr/>
              </p:nvSpPr>
              <p:spPr>
                <a:xfrm rot="16200000">
                  <a:off x="686702" y="3203677"/>
                  <a:ext cx="2461310" cy="411897"/>
                </a:xfrm>
                <a:prstGeom prst="rect">
                  <a:avLst/>
                </a:prstGeom>
                <a:noFill/>
              </p:spPr>
              <p:txBody>
                <a:bodyPr wrap="none" rtlCol="0">
                  <a:spAutoFit/>
                </a:bodyPr>
                <a:lstStyle/>
                <a:p>
                  <a:pPr algn="ctr" fontAlgn="base">
                    <a:spcBef>
                      <a:spcPct val="0"/>
                    </a:spcBef>
                    <a:spcAft>
                      <a:spcPct val="0"/>
                    </a:spcAft>
                  </a:pPr>
                  <a:r>
                    <a:rPr lang="en-US" sz="1000" dirty="0" smtClean="0">
                      <a:solidFill>
                        <a:srgbClr val="000000"/>
                      </a:solidFill>
                      <a:cs typeface="Arial" panose="020B0604020202020204" pitchFamily="34" charset="0"/>
                    </a:rPr>
                    <a:t>Proportion without event</a:t>
                  </a:r>
                  <a:endParaRPr lang="en-US" sz="1000" dirty="0">
                    <a:solidFill>
                      <a:srgbClr val="000000"/>
                    </a:solidFill>
                    <a:cs typeface="Arial" panose="020B0604020202020204" pitchFamily="34" charset="0"/>
                  </a:endParaRPr>
                </a:p>
              </p:txBody>
            </p:sp>
            <p:sp>
              <p:nvSpPr>
                <p:cNvPr id="20" name="TextBox 19"/>
                <p:cNvSpPr txBox="1"/>
                <p:nvPr/>
              </p:nvSpPr>
              <p:spPr>
                <a:xfrm>
                  <a:off x="3993428" y="4723128"/>
                  <a:ext cx="1604147" cy="374918"/>
                </a:xfrm>
                <a:prstGeom prst="rect">
                  <a:avLst/>
                </a:prstGeom>
                <a:noFill/>
              </p:spPr>
              <p:txBody>
                <a:bodyPr wrap="none" rtlCol="0">
                  <a:spAutoFit/>
                </a:bodyPr>
                <a:lstStyle/>
                <a:p>
                  <a:pPr algn="ctr" fontAlgn="base">
                    <a:spcBef>
                      <a:spcPct val="0"/>
                    </a:spcBef>
                    <a:spcAft>
                      <a:spcPct val="0"/>
                    </a:spcAft>
                  </a:pPr>
                  <a:r>
                    <a:rPr lang="en-US" sz="1000" dirty="0" smtClean="0">
                      <a:solidFill>
                        <a:srgbClr val="000000"/>
                      </a:solidFill>
                      <a:cs typeface="Arial" panose="020B0604020202020204" pitchFamily="34" charset="0"/>
                    </a:rPr>
                    <a:t>Time, months</a:t>
                  </a:r>
                  <a:endParaRPr lang="en-US" sz="1000" dirty="0">
                    <a:solidFill>
                      <a:srgbClr val="000000"/>
                    </a:solidFill>
                    <a:cs typeface="Arial" panose="020B0604020202020204" pitchFamily="34" charset="0"/>
                  </a:endParaRPr>
                </a:p>
              </p:txBody>
            </p:sp>
            <p:sp>
              <p:nvSpPr>
                <p:cNvPr id="21" name="TextBox 20"/>
                <p:cNvSpPr txBox="1"/>
                <p:nvPr/>
              </p:nvSpPr>
              <p:spPr>
                <a:xfrm>
                  <a:off x="2004491" y="2199805"/>
                  <a:ext cx="721892" cy="388868"/>
                </a:xfrm>
                <a:prstGeom prst="rect">
                  <a:avLst/>
                </a:prstGeom>
                <a:noFill/>
              </p:spPr>
              <p:txBody>
                <a:bodyPr wrap="none" rtlCol="0" anchor="ctr" anchorCtr="0">
                  <a:spAutoFit/>
                </a:bodyPr>
                <a:lstStyle/>
                <a:p>
                  <a:pPr algn="r"/>
                  <a:r>
                    <a:rPr lang="en-US" sz="1000" dirty="0" smtClean="0">
                      <a:solidFill>
                        <a:srgbClr val="000000"/>
                      </a:solidFill>
                      <a:cs typeface="Arial" panose="020B0604020202020204" pitchFamily="34" charset="0"/>
                    </a:rPr>
                    <a:t>1.00</a:t>
                  </a:r>
                  <a:endParaRPr lang="en-US" sz="1000" dirty="0">
                    <a:solidFill>
                      <a:srgbClr val="000000"/>
                    </a:solidFill>
                    <a:cs typeface="Arial" panose="020B0604020202020204" pitchFamily="34" charset="0"/>
                  </a:endParaRPr>
                </a:p>
              </p:txBody>
            </p:sp>
            <p:sp>
              <p:nvSpPr>
                <p:cNvPr id="22" name="TextBox 21"/>
                <p:cNvSpPr txBox="1"/>
                <p:nvPr/>
              </p:nvSpPr>
              <p:spPr>
                <a:xfrm>
                  <a:off x="2004492" y="2717253"/>
                  <a:ext cx="721892" cy="388868"/>
                </a:xfrm>
                <a:prstGeom prst="rect">
                  <a:avLst/>
                </a:prstGeom>
                <a:noFill/>
              </p:spPr>
              <p:txBody>
                <a:bodyPr wrap="none" rtlCol="0" anchor="ctr" anchorCtr="0">
                  <a:spAutoFit/>
                </a:bodyPr>
                <a:lstStyle/>
                <a:p>
                  <a:pPr algn="r"/>
                  <a:r>
                    <a:rPr lang="en-US" sz="1000" dirty="0" smtClean="0">
                      <a:solidFill>
                        <a:srgbClr val="000000"/>
                      </a:solidFill>
                      <a:cs typeface="Arial" panose="020B0604020202020204" pitchFamily="34" charset="0"/>
                    </a:rPr>
                    <a:t>0.75</a:t>
                  </a:r>
                  <a:endParaRPr lang="en-US" sz="1000" dirty="0">
                    <a:solidFill>
                      <a:srgbClr val="000000"/>
                    </a:solidFill>
                    <a:cs typeface="Arial" panose="020B0604020202020204" pitchFamily="34" charset="0"/>
                  </a:endParaRPr>
                </a:p>
              </p:txBody>
            </p:sp>
            <p:sp>
              <p:nvSpPr>
                <p:cNvPr id="23" name="TextBox 22"/>
                <p:cNvSpPr txBox="1"/>
                <p:nvPr/>
              </p:nvSpPr>
              <p:spPr>
                <a:xfrm>
                  <a:off x="2004492" y="3203302"/>
                  <a:ext cx="721892" cy="388868"/>
                </a:xfrm>
                <a:prstGeom prst="rect">
                  <a:avLst/>
                </a:prstGeom>
                <a:noFill/>
              </p:spPr>
              <p:txBody>
                <a:bodyPr wrap="none" rtlCol="0" anchor="ctr" anchorCtr="0">
                  <a:spAutoFit/>
                </a:bodyPr>
                <a:lstStyle/>
                <a:p>
                  <a:pPr algn="r"/>
                  <a:r>
                    <a:rPr lang="en-US" sz="1000" dirty="0" smtClean="0">
                      <a:solidFill>
                        <a:srgbClr val="000000"/>
                      </a:solidFill>
                      <a:cs typeface="Arial" panose="020B0604020202020204" pitchFamily="34" charset="0"/>
                    </a:rPr>
                    <a:t>0.50</a:t>
                  </a:r>
                  <a:endParaRPr lang="en-US" sz="1000" dirty="0">
                    <a:solidFill>
                      <a:srgbClr val="000000"/>
                    </a:solidFill>
                    <a:cs typeface="Arial" panose="020B0604020202020204" pitchFamily="34" charset="0"/>
                  </a:endParaRPr>
                </a:p>
              </p:txBody>
            </p:sp>
            <p:sp>
              <p:nvSpPr>
                <p:cNvPr id="24" name="TextBox 23"/>
                <p:cNvSpPr txBox="1"/>
                <p:nvPr/>
              </p:nvSpPr>
              <p:spPr>
                <a:xfrm>
                  <a:off x="2004492" y="3684031"/>
                  <a:ext cx="721892" cy="388868"/>
                </a:xfrm>
                <a:prstGeom prst="rect">
                  <a:avLst/>
                </a:prstGeom>
                <a:noFill/>
              </p:spPr>
              <p:txBody>
                <a:bodyPr wrap="none" rtlCol="0" anchor="ctr" anchorCtr="0">
                  <a:spAutoFit/>
                </a:bodyPr>
                <a:lstStyle/>
                <a:p>
                  <a:pPr algn="r"/>
                  <a:r>
                    <a:rPr lang="en-US" sz="1000" dirty="0" smtClean="0">
                      <a:solidFill>
                        <a:srgbClr val="000000"/>
                      </a:solidFill>
                      <a:cs typeface="Arial" panose="020B0604020202020204" pitchFamily="34" charset="0"/>
                    </a:rPr>
                    <a:t>0.25</a:t>
                  </a:r>
                  <a:endParaRPr lang="en-US" sz="1000" dirty="0">
                    <a:solidFill>
                      <a:srgbClr val="000000"/>
                    </a:solidFill>
                    <a:cs typeface="Arial" panose="020B0604020202020204" pitchFamily="34" charset="0"/>
                  </a:endParaRPr>
                </a:p>
              </p:txBody>
            </p:sp>
            <p:sp>
              <p:nvSpPr>
                <p:cNvPr id="25" name="TextBox 24"/>
                <p:cNvSpPr txBox="1"/>
                <p:nvPr/>
              </p:nvSpPr>
              <p:spPr>
                <a:xfrm>
                  <a:off x="2004497" y="4214842"/>
                  <a:ext cx="721892" cy="388868"/>
                </a:xfrm>
                <a:prstGeom prst="rect">
                  <a:avLst/>
                </a:prstGeom>
                <a:noFill/>
              </p:spPr>
              <p:txBody>
                <a:bodyPr wrap="none" rtlCol="0" anchor="ctr" anchorCtr="0">
                  <a:spAutoFit/>
                </a:bodyPr>
                <a:lstStyle/>
                <a:p>
                  <a:pPr algn="r"/>
                  <a:r>
                    <a:rPr lang="en-US" sz="1000" dirty="0" smtClean="0">
                      <a:solidFill>
                        <a:srgbClr val="000000"/>
                      </a:solidFill>
                      <a:cs typeface="Arial" panose="020B0604020202020204" pitchFamily="34" charset="0"/>
                    </a:rPr>
                    <a:t>0.00</a:t>
                  </a:r>
                  <a:endParaRPr lang="en-US" sz="1000" dirty="0">
                    <a:solidFill>
                      <a:srgbClr val="000000"/>
                    </a:solidFill>
                    <a:cs typeface="Arial" panose="020B0604020202020204" pitchFamily="34" charset="0"/>
                  </a:endParaRPr>
                </a:p>
              </p:txBody>
            </p:sp>
            <p:sp>
              <p:nvSpPr>
                <p:cNvPr id="26" name="TextBox 25"/>
                <p:cNvSpPr txBox="1"/>
                <p:nvPr/>
              </p:nvSpPr>
              <p:spPr>
                <a:xfrm>
                  <a:off x="2630829" y="4522749"/>
                  <a:ext cx="426914" cy="374918"/>
                </a:xfrm>
                <a:prstGeom prst="rect">
                  <a:avLst/>
                </a:prstGeom>
                <a:noFill/>
              </p:spPr>
              <p:txBody>
                <a:bodyPr wrap="none" rtlCol="0" anchor="t" anchorCtr="0">
                  <a:spAutoFit/>
                </a:bodyPr>
                <a:lstStyle/>
                <a:p>
                  <a:pPr algn="ctr"/>
                  <a:r>
                    <a:rPr lang="en-US" sz="1000" dirty="0" smtClean="0">
                      <a:solidFill>
                        <a:srgbClr val="000000"/>
                      </a:solidFill>
                      <a:cs typeface="Arial" panose="020B0604020202020204" pitchFamily="34" charset="0"/>
                    </a:rPr>
                    <a:t>0</a:t>
                  </a:r>
                  <a:endParaRPr lang="en-US" sz="1000" dirty="0">
                    <a:solidFill>
                      <a:srgbClr val="000000"/>
                    </a:solidFill>
                    <a:cs typeface="Arial" panose="020B0604020202020204" pitchFamily="34" charset="0"/>
                  </a:endParaRPr>
                </a:p>
              </p:txBody>
            </p:sp>
            <p:sp>
              <p:nvSpPr>
                <p:cNvPr id="27" name="TextBox 26"/>
                <p:cNvSpPr txBox="1"/>
                <p:nvPr/>
              </p:nvSpPr>
              <p:spPr>
                <a:xfrm>
                  <a:off x="3518133" y="4522749"/>
                  <a:ext cx="544907" cy="388867"/>
                </a:xfrm>
                <a:prstGeom prst="rect">
                  <a:avLst/>
                </a:prstGeom>
                <a:noFill/>
              </p:spPr>
              <p:txBody>
                <a:bodyPr wrap="none" rtlCol="0" anchor="t" anchorCtr="0">
                  <a:spAutoFit/>
                </a:bodyPr>
                <a:lstStyle/>
                <a:p>
                  <a:pPr algn="ctr"/>
                  <a:r>
                    <a:rPr lang="en-US" sz="1000" dirty="0" smtClean="0">
                      <a:solidFill>
                        <a:srgbClr val="000000"/>
                      </a:solidFill>
                      <a:cs typeface="Arial" panose="020B0604020202020204" pitchFamily="34" charset="0"/>
                    </a:rPr>
                    <a:t>12</a:t>
                  </a:r>
                  <a:endParaRPr lang="en-US" sz="1000" dirty="0">
                    <a:solidFill>
                      <a:srgbClr val="000000"/>
                    </a:solidFill>
                    <a:cs typeface="Arial" panose="020B0604020202020204" pitchFamily="34" charset="0"/>
                  </a:endParaRPr>
                </a:p>
              </p:txBody>
            </p:sp>
            <p:sp>
              <p:nvSpPr>
                <p:cNvPr id="28" name="TextBox 27"/>
                <p:cNvSpPr txBox="1"/>
                <p:nvPr/>
              </p:nvSpPr>
              <p:spPr>
                <a:xfrm>
                  <a:off x="3991272" y="4522748"/>
                  <a:ext cx="309032" cy="374918"/>
                </a:xfrm>
                <a:prstGeom prst="rect">
                  <a:avLst/>
                </a:prstGeom>
                <a:noFill/>
              </p:spPr>
              <p:txBody>
                <a:bodyPr wrap="none" rtlCol="0" anchor="t" anchorCtr="0">
                  <a:spAutoFit/>
                </a:bodyPr>
                <a:lstStyle/>
                <a:p>
                  <a:pPr algn="ctr"/>
                  <a:endParaRPr lang="en-US" sz="1000" dirty="0">
                    <a:solidFill>
                      <a:srgbClr val="000000"/>
                    </a:solidFill>
                    <a:cs typeface="Arial" panose="020B0604020202020204" pitchFamily="34" charset="0"/>
                  </a:endParaRPr>
                </a:p>
              </p:txBody>
            </p:sp>
            <p:sp>
              <p:nvSpPr>
                <p:cNvPr id="29" name="TextBox 28"/>
                <p:cNvSpPr txBox="1"/>
                <p:nvPr/>
              </p:nvSpPr>
              <p:spPr>
                <a:xfrm>
                  <a:off x="4450041" y="4522749"/>
                  <a:ext cx="544907" cy="388867"/>
                </a:xfrm>
                <a:prstGeom prst="rect">
                  <a:avLst/>
                </a:prstGeom>
                <a:noFill/>
              </p:spPr>
              <p:txBody>
                <a:bodyPr wrap="none" rtlCol="0" anchor="t" anchorCtr="0">
                  <a:spAutoFit/>
                </a:bodyPr>
                <a:lstStyle/>
                <a:p>
                  <a:pPr algn="ctr"/>
                  <a:r>
                    <a:rPr lang="en-US" sz="1000" dirty="0" smtClean="0">
                      <a:solidFill>
                        <a:srgbClr val="000000"/>
                      </a:solidFill>
                      <a:cs typeface="Arial" panose="020B0604020202020204" pitchFamily="34" charset="0"/>
                    </a:rPr>
                    <a:t>24</a:t>
                  </a:r>
                  <a:endParaRPr lang="en-US" sz="1000" dirty="0">
                    <a:solidFill>
                      <a:srgbClr val="000000"/>
                    </a:solidFill>
                    <a:cs typeface="Arial" panose="020B0604020202020204" pitchFamily="34" charset="0"/>
                  </a:endParaRPr>
                </a:p>
              </p:txBody>
            </p:sp>
            <p:sp>
              <p:nvSpPr>
                <p:cNvPr id="30" name="TextBox 29"/>
                <p:cNvSpPr txBox="1"/>
                <p:nvPr/>
              </p:nvSpPr>
              <p:spPr>
                <a:xfrm>
                  <a:off x="5342916" y="4522749"/>
                  <a:ext cx="544907" cy="388867"/>
                </a:xfrm>
                <a:prstGeom prst="rect">
                  <a:avLst/>
                </a:prstGeom>
                <a:noFill/>
              </p:spPr>
              <p:txBody>
                <a:bodyPr wrap="none" rtlCol="0" anchor="t" anchorCtr="0">
                  <a:spAutoFit/>
                </a:bodyPr>
                <a:lstStyle/>
                <a:p>
                  <a:pPr algn="ctr"/>
                  <a:r>
                    <a:rPr lang="en-US" sz="1000" dirty="0" smtClean="0">
                      <a:solidFill>
                        <a:srgbClr val="000000"/>
                      </a:solidFill>
                      <a:cs typeface="Arial" panose="020B0604020202020204" pitchFamily="34" charset="0"/>
                    </a:rPr>
                    <a:t>36</a:t>
                  </a:r>
                  <a:endParaRPr lang="en-US" sz="1000" dirty="0">
                    <a:solidFill>
                      <a:srgbClr val="000000"/>
                    </a:solidFill>
                    <a:cs typeface="Arial" panose="020B0604020202020204" pitchFamily="34" charset="0"/>
                  </a:endParaRPr>
                </a:p>
              </p:txBody>
            </p:sp>
            <p:sp>
              <p:nvSpPr>
                <p:cNvPr id="31" name="TextBox 30"/>
                <p:cNvSpPr txBox="1"/>
                <p:nvPr/>
              </p:nvSpPr>
              <p:spPr>
                <a:xfrm>
                  <a:off x="6251949" y="4522749"/>
                  <a:ext cx="544907" cy="388867"/>
                </a:xfrm>
                <a:prstGeom prst="rect">
                  <a:avLst/>
                </a:prstGeom>
                <a:noFill/>
              </p:spPr>
              <p:txBody>
                <a:bodyPr wrap="none" rtlCol="0" anchor="t" anchorCtr="0">
                  <a:spAutoFit/>
                </a:bodyPr>
                <a:lstStyle/>
                <a:p>
                  <a:pPr algn="ctr"/>
                  <a:r>
                    <a:rPr lang="en-US" sz="1000" dirty="0" smtClean="0">
                      <a:solidFill>
                        <a:srgbClr val="000000"/>
                      </a:solidFill>
                      <a:cs typeface="Arial" panose="020B0604020202020204" pitchFamily="34" charset="0"/>
                    </a:rPr>
                    <a:t>48</a:t>
                  </a:r>
                  <a:endParaRPr lang="en-US" sz="1000" dirty="0">
                    <a:solidFill>
                      <a:srgbClr val="000000"/>
                    </a:solidFill>
                    <a:cs typeface="Arial" panose="020B0604020202020204" pitchFamily="34" charset="0"/>
                  </a:endParaRPr>
                </a:p>
              </p:txBody>
            </p:sp>
          </p:grpSp>
          <p:sp>
            <p:nvSpPr>
              <p:cNvPr id="13" name="TextBox 12"/>
              <p:cNvSpPr txBox="1"/>
              <p:nvPr/>
            </p:nvSpPr>
            <p:spPr>
              <a:xfrm>
                <a:off x="2217244" y="3156939"/>
                <a:ext cx="818199" cy="246221"/>
              </a:xfrm>
              <a:prstGeom prst="rect">
                <a:avLst/>
              </a:prstGeom>
              <a:noFill/>
            </p:spPr>
            <p:txBody>
              <a:bodyPr wrap="square" rtlCol="0">
                <a:spAutoFit/>
              </a:bodyPr>
              <a:lstStyle/>
              <a:p>
                <a:r>
                  <a:rPr lang="en-US" sz="1000" dirty="0" smtClean="0"/>
                  <a:t>p=0.03</a:t>
                </a:r>
                <a:endParaRPr lang="en-US" sz="1000" dirty="0"/>
              </a:p>
            </p:txBody>
          </p:sp>
          <p:sp>
            <p:nvSpPr>
              <p:cNvPr id="14" name="TextBox 13"/>
              <p:cNvSpPr txBox="1"/>
              <p:nvPr/>
            </p:nvSpPr>
            <p:spPr>
              <a:xfrm>
                <a:off x="2125766" y="1726077"/>
                <a:ext cx="2172390" cy="276999"/>
              </a:xfrm>
              <a:prstGeom prst="rect">
                <a:avLst/>
              </a:prstGeom>
              <a:noFill/>
            </p:spPr>
            <p:txBody>
              <a:bodyPr wrap="none" rtlCol="0">
                <a:spAutoFit/>
              </a:bodyPr>
              <a:lstStyle/>
              <a:p>
                <a:r>
                  <a:rPr lang="en-US" sz="1200" b="1" dirty="0" smtClean="0"/>
                  <a:t>Confirmatory cohort (n=22)</a:t>
                </a:r>
                <a:endParaRPr lang="en-US" sz="1200" b="1" dirty="0"/>
              </a:p>
            </p:txBody>
          </p:sp>
          <p:sp>
            <p:nvSpPr>
              <p:cNvPr id="15" name="TextBox 14"/>
              <p:cNvSpPr txBox="1"/>
              <p:nvPr/>
            </p:nvSpPr>
            <p:spPr>
              <a:xfrm>
                <a:off x="2529296" y="2824059"/>
                <a:ext cx="753732" cy="400110"/>
              </a:xfrm>
              <a:prstGeom prst="rect">
                <a:avLst/>
              </a:prstGeom>
              <a:noFill/>
            </p:spPr>
            <p:txBody>
              <a:bodyPr wrap="none" rtlCol="0">
                <a:spAutoFit/>
              </a:bodyPr>
              <a:lstStyle/>
              <a:p>
                <a:r>
                  <a:rPr lang="en-US" sz="1000" dirty="0" smtClean="0"/>
                  <a:t>No ctDNA</a:t>
                </a:r>
              </a:p>
              <a:p>
                <a:r>
                  <a:rPr lang="en-US" sz="1000" dirty="0" smtClean="0"/>
                  <a:t>ctDNA</a:t>
                </a:r>
                <a:endParaRPr lang="en-US" sz="1000" dirty="0"/>
              </a:p>
            </p:txBody>
          </p:sp>
          <p:cxnSp>
            <p:nvCxnSpPr>
              <p:cNvPr id="16" name="Straight Connector 15"/>
              <p:cNvCxnSpPr/>
              <p:nvPr/>
            </p:nvCxnSpPr>
            <p:spPr>
              <a:xfrm>
                <a:off x="2445149" y="2940713"/>
                <a:ext cx="145855" cy="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445149" y="3106866"/>
                <a:ext cx="145855"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grpSp>
        <p:sp>
          <p:nvSpPr>
            <p:cNvPr id="10" name="Freeform 4"/>
            <p:cNvSpPr>
              <a:spLocks/>
            </p:cNvSpPr>
            <p:nvPr/>
          </p:nvSpPr>
          <p:spPr bwMode="auto">
            <a:xfrm>
              <a:off x="5504129" y="2031299"/>
              <a:ext cx="1822249" cy="686807"/>
            </a:xfrm>
            <a:custGeom>
              <a:avLst/>
              <a:gdLst>
                <a:gd name="T0" fmla="*/ 149 w 149"/>
                <a:gd name="T1" fmla="*/ 49 h 49"/>
                <a:gd name="T2" fmla="*/ 91 w 149"/>
                <a:gd name="T3" fmla="*/ 49 h 49"/>
                <a:gd name="T4" fmla="*/ 91 w 149"/>
                <a:gd name="T5" fmla="*/ 21 h 49"/>
                <a:gd name="T6" fmla="*/ 63 w 149"/>
                <a:gd name="T7" fmla="*/ 21 h 49"/>
                <a:gd name="T8" fmla="*/ 63 w 149"/>
                <a:gd name="T9" fmla="*/ 12 h 49"/>
                <a:gd name="T10" fmla="*/ 24 w 149"/>
                <a:gd name="T11" fmla="*/ 12 h 49"/>
                <a:gd name="T12" fmla="*/ 24 w 149"/>
                <a:gd name="T13" fmla="*/ 0 h 49"/>
                <a:gd name="T14" fmla="*/ 0 w 149"/>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 h="49">
                  <a:moveTo>
                    <a:pt x="149" y="49"/>
                  </a:moveTo>
                  <a:lnTo>
                    <a:pt x="91" y="49"/>
                  </a:lnTo>
                  <a:lnTo>
                    <a:pt x="91" y="21"/>
                  </a:lnTo>
                  <a:lnTo>
                    <a:pt x="63" y="21"/>
                  </a:lnTo>
                  <a:lnTo>
                    <a:pt x="63" y="12"/>
                  </a:lnTo>
                  <a:lnTo>
                    <a:pt x="24" y="12"/>
                  </a:lnTo>
                  <a:lnTo>
                    <a:pt x="24" y="0"/>
                  </a:lnTo>
                  <a:lnTo>
                    <a:pt x="0" y="0"/>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11" name="Line 5"/>
            <p:cNvSpPr>
              <a:spLocks noChangeShapeType="1"/>
            </p:cNvSpPr>
            <p:nvPr/>
          </p:nvSpPr>
          <p:spPr bwMode="auto">
            <a:xfrm flipH="1">
              <a:off x="5494604" y="2031299"/>
              <a:ext cx="1831774" cy="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grpSp>
      <p:grpSp>
        <p:nvGrpSpPr>
          <p:cNvPr id="76" name="Group 75"/>
          <p:cNvGrpSpPr/>
          <p:nvPr/>
        </p:nvGrpSpPr>
        <p:grpSpPr>
          <a:xfrm>
            <a:off x="1713713" y="4350890"/>
            <a:ext cx="6233438" cy="2079437"/>
            <a:chOff x="1636339" y="1726077"/>
            <a:chExt cx="6233438" cy="2079437"/>
          </a:xfrm>
        </p:grpSpPr>
        <p:grpSp>
          <p:nvGrpSpPr>
            <p:cNvPr id="77" name="Group 76"/>
            <p:cNvGrpSpPr/>
            <p:nvPr/>
          </p:nvGrpSpPr>
          <p:grpSpPr>
            <a:xfrm>
              <a:off x="1636339" y="1726077"/>
              <a:ext cx="3039950" cy="2079437"/>
              <a:chOff x="1636339" y="1726077"/>
              <a:chExt cx="3039950" cy="2079437"/>
            </a:xfrm>
          </p:grpSpPr>
          <p:grpSp>
            <p:nvGrpSpPr>
              <p:cNvPr id="110" name="Group 109"/>
              <p:cNvGrpSpPr/>
              <p:nvPr/>
            </p:nvGrpSpPr>
            <p:grpSpPr>
              <a:xfrm>
                <a:off x="1636339" y="1902145"/>
                <a:ext cx="3039950" cy="1903369"/>
                <a:chOff x="1711406" y="2199805"/>
                <a:chExt cx="5085450" cy="2898241"/>
              </a:xfrm>
            </p:grpSpPr>
            <p:grpSp>
              <p:nvGrpSpPr>
                <p:cNvPr id="116" name="Group 115"/>
                <p:cNvGrpSpPr/>
                <p:nvPr/>
              </p:nvGrpSpPr>
              <p:grpSpPr>
                <a:xfrm>
                  <a:off x="2614623" y="2396465"/>
                  <a:ext cx="3906738" cy="2171700"/>
                  <a:chOff x="836615" y="2448719"/>
                  <a:chExt cx="3906738" cy="2171700"/>
                </a:xfrm>
              </p:grpSpPr>
              <p:sp>
                <p:nvSpPr>
                  <p:cNvPr id="130" name="Freeform 129"/>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131"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132" name="Line 7"/>
                  <p:cNvSpPr>
                    <a:spLocks noChangeShapeType="1"/>
                  </p:cNvSpPr>
                  <p:nvPr/>
                </p:nvSpPr>
                <p:spPr bwMode="auto">
                  <a:xfrm>
                    <a:off x="836615" y="296394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133" name="Line 9"/>
                  <p:cNvSpPr>
                    <a:spLocks noChangeShapeType="1"/>
                  </p:cNvSpPr>
                  <p:nvPr/>
                </p:nvSpPr>
                <p:spPr bwMode="auto">
                  <a:xfrm>
                    <a:off x="836615" y="345103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134" name="Line 10"/>
                  <p:cNvSpPr>
                    <a:spLocks noChangeShapeType="1"/>
                  </p:cNvSpPr>
                  <p:nvPr/>
                </p:nvSpPr>
                <p:spPr bwMode="auto">
                  <a:xfrm>
                    <a:off x="836615" y="393194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135" name="Line 11"/>
                  <p:cNvSpPr>
                    <a:spLocks noChangeShapeType="1"/>
                  </p:cNvSpPr>
                  <p:nvPr/>
                </p:nvSpPr>
                <p:spPr bwMode="auto">
                  <a:xfrm>
                    <a:off x="836615" y="446294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136" name="Line 12"/>
                  <p:cNvSpPr>
                    <a:spLocks noChangeShapeType="1"/>
                  </p:cNvSpPr>
                  <p:nvPr/>
                </p:nvSpPr>
                <p:spPr bwMode="auto">
                  <a:xfrm>
                    <a:off x="2938752" y="4528343"/>
                    <a:ext cx="0" cy="9207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137" name="Line 14"/>
                  <p:cNvSpPr>
                    <a:spLocks noChangeShapeType="1"/>
                  </p:cNvSpPr>
                  <p:nvPr/>
                </p:nvSpPr>
                <p:spPr bwMode="auto">
                  <a:xfrm>
                    <a:off x="3838783" y="4528343"/>
                    <a:ext cx="0" cy="9207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138"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139" name="Line 19"/>
                  <p:cNvSpPr>
                    <a:spLocks noChangeShapeType="1"/>
                  </p:cNvSpPr>
                  <p:nvPr/>
                </p:nvSpPr>
                <p:spPr bwMode="auto">
                  <a:xfrm>
                    <a:off x="2010740" y="4528343"/>
                    <a:ext cx="0" cy="9207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140" name="Line 21"/>
                  <p:cNvSpPr>
                    <a:spLocks noChangeShapeType="1"/>
                  </p:cNvSpPr>
                  <p:nvPr/>
                </p:nvSpPr>
                <p:spPr bwMode="auto">
                  <a:xfrm>
                    <a:off x="1061424" y="4528343"/>
                    <a:ext cx="0" cy="9207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cs typeface="Arial" panose="020B0604020202020204" pitchFamily="34" charset="0"/>
                    </a:endParaRPr>
                  </a:p>
                </p:txBody>
              </p:sp>
            </p:grpSp>
            <p:sp>
              <p:nvSpPr>
                <p:cNvPr id="117" name="TextBox 116"/>
                <p:cNvSpPr txBox="1"/>
                <p:nvPr/>
              </p:nvSpPr>
              <p:spPr>
                <a:xfrm rot="16200000">
                  <a:off x="1101857" y="3203677"/>
                  <a:ext cx="1630994" cy="411896"/>
                </a:xfrm>
                <a:prstGeom prst="rect">
                  <a:avLst/>
                </a:prstGeom>
                <a:noFill/>
              </p:spPr>
              <p:txBody>
                <a:bodyPr wrap="none" rtlCol="0">
                  <a:spAutoFit/>
                </a:bodyPr>
                <a:lstStyle/>
                <a:p>
                  <a:pPr algn="ctr" fontAlgn="base">
                    <a:spcBef>
                      <a:spcPct val="0"/>
                    </a:spcBef>
                    <a:spcAft>
                      <a:spcPct val="0"/>
                    </a:spcAft>
                  </a:pPr>
                  <a:r>
                    <a:rPr lang="en-US" sz="1000" dirty="0" smtClean="0">
                      <a:solidFill>
                        <a:srgbClr val="000000"/>
                      </a:solidFill>
                      <a:cs typeface="Arial" panose="020B0604020202020204" pitchFamily="34" charset="0"/>
                    </a:rPr>
                    <a:t>Proportion alive</a:t>
                  </a:r>
                  <a:endParaRPr lang="en-US" sz="1000" dirty="0">
                    <a:solidFill>
                      <a:srgbClr val="000000"/>
                    </a:solidFill>
                    <a:cs typeface="Arial" panose="020B0604020202020204" pitchFamily="34" charset="0"/>
                  </a:endParaRPr>
                </a:p>
              </p:txBody>
            </p:sp>
            <p:sp>
              <p:nvSpPr>
                <p:cNvPr id="118" name="TextBox 117"/>
                <p:cNvSpPr txBox="1"/>
                <p:nvPr/>
              </p:nvSpPr>
              <p:spPr>
                <a:xfrm>
                  <a:off x="3993428" y="4723128"/>
                  <a:ext cx="1604146" cy="374918"/>
                </a:xfrm>
                <a:prstGeom prst="rect">
                  <a:avLst/>
                </a:prstGeom>
                <a:noFill/>
              </p:spPr>
              <p:txBody>
                <a:bodyPr wrap="none" rtlCol="0">
                  <a:spAutoFit/>
                </a:bodyPr>
                <a:lstStyle/>
                <a:p>
                  <a:pPr algn="ctr" fontAlgn="base">
                    <a:spcBef>
                      <a:spcPct val="0"/>
                    </a:spcBef>
                    <a:spcAft>
                      <a:spcPct val="0"/>
                    </a:spcAft>
                  </a:pPr>
                  <a:r>
                    <a:rPr lang="en-US" sz="1000" dirty="0" smtClean="0">
                      <a:solidFill>
                        <a:srgbClr val="000000"/>
                      </a:solidFill>
                      <a:cs typeface="Arial" panose="020B0604020202020204" pitchFamily="34" charset="0"/>
                    </a:rPr>
                    <a:t>Time, months</a:t>
                  </a:r>
                  <a:endParaRPr lang="en-US" sz="1000" dirty="0">
                    <a:solidFill>
                      <a:srgbClr val="000000"/>
                    </a:solidFill>
                    <a:cs typeface="Arial" panose="020B0604020202020204" pitchFamily="34" charset="0"/>
                  </a:endParaRPr>
                </a:p>
              </p:txBody>
            </p:sp>
            <p:sp>
              <p:nvSpPr>
                <p:cNvPr id="119" name="TextBox 118"/>
                <p:cNvSpPr txBox="1"/>
                <p:nvPr/>
              </p:nvSpPr>
              <p:spPr>
                <a:xfrm>
                  <a:off x="2004491" y="2199805"/>
                  <a:ext cx="721892" cy="388868"/>
                </a:xfrm>
                <a:prstGeom prst="rect">
                  <a:avLst/>
                </a:prstGeom>
                <a:noFill/>
              </p:spPr>
              <p:txBody>
                <a:bodyPr wrap="none" rtlCol="0" anchor="ctr" anchorCtr="0">
                  <a:spAutoFit/>
                </a:bodyPr>
                <a:lstStyle/>
                <a:p>
                  <a:pPr algn="r"/>
                  <a:r>
                    <a:rPr lang="en-US" sz="1000" dirty="0" smtClean="0">
                      <a:solidFill>
                        <a:srgbClr val="000000"/>
                      </a:solidFill>
                      <a:cs typeface="Arial" panose="020B0604020202020204" pitchFamily="34" charset="0"/>
                    </a:rPr>
                    <a:t>1.00</a:t>
                  </a:r>
                  <a:endParaRPr lang="en-US" sz="1000" dirty="0">
                    <a:solidFill>
                      <a:srgbClr val="000000"/>
                    </a:solidFill>
                    <a:cs typeface="Arial" panose="020B0604020202020204" pitchFamily="34" charset="0"/>
                  </a:endParaRPr>
                </a:p>
              </p:txBody>
            </p:sp>
            <p:sp>
              <p:nvSpPr>
                <p:cNvPr id="120" name="TextBox 119"/>
                <p:cNvSpPr txBox="1"/>
                <p:nvPr/>
              </p:nvSpPr>
              <p:spPr>
                <a:xfrm>
                  <a:off x="2004492" y="2717253"/>
                  <a:ext cx="721892" cy="388868"/>
                </a:xfrm>
                <a:prstGeom prst="rect">
                  <a:avLst/>
                </a:prstGeom>
                <a:noFill/>
              </p:spPr>
              <p:txBody>
                <a:bodyPr wrap="none" rtlCol="0" anchor="ctr" anchorCtr="0">
                  <a:spAutoFit/>
                </a:bodyPr>
                <a:lstStyle/>
                <a:p>
                  <a:pPr algn="r"/>
                  <a:r>
                    <a:rPr lang="en-US" sz="1000" dirty="0" smtClean="0">
                      <a:solidFill>
                        <a:srgbClr val="000000"/>
                      </a:solidFill>
                      <a:cs typeface="Arial" panose="020B0604020202020204" pitchFamily="34" charset="0"/>
                    </a:rPr>
                    <a:t>0.75</a:t>
                  </a:r>
                  <a:endParaRPr lang="en-US" sz="1000" dirty="0">
                    <a:solidFill>
                      <a:srgbClr val="000000"/>
                    </a:solidFill>
                    <a:cs typeface="Arial" panose="020B0604020202020204" pitchFamily="34" charset="0"/>
                  </a:endParaRPr>
                </a:p>
              </p:txBody>
            </p:sp>
            <p:sp>
              <p:nvSpPr>
                <p:cNvPr id="121" name="TextBox 120"/>
                <p:cNvSpPr txBox="1"/>
                <p:nvPr/>
              </p:nvSpPr>
              <p:spPr>
                <a:xfrm>
                  <a:off x="2004492" y="3203302"/>
                  <a:ext cx="721892" cy="388868"/>
                </a:xfrm>
                <a:prstGeom prst="rect">
                  <a:avLst/>
                </a:prstGeom>
                <a:noFill/>
              </p:spPr>
              <p:txBody>
                <a:bodyPr wrap="none" rtlCol="0" anchor="ctr" anchorCtr="0">
                  <a:spAutoFit/>
                </a:bodyPr>
                <a:lstStyle/>
                <a:p>
                  <a:pPr algn="r"/>
                  <a:r>
                    <a:rPr lang="en-US" sz="1000" dirty="0" smtClean="0">
                      <a:solidFill>
                        <a:srgbClr val="000000"/>
                      </a:solidFill>
                      <a:cs typeface="Arial" panose="020B0604020202020204" pitchFamily="34" charset="0"/>
                    </a:rPr>
                    <a:t>0.50</a:t>
                  </a:r>
                  <a:endParaRPr lang="en-US" sz="1000" dirty="0">
                    <a:solidFill>
                      <a:srgbClr val="000000"/>
                    </a:solidFill>
                    <a:cs typeface="Arial" panose="020B0604020202020204" pitchFamily="34" charset="0"/>
                  </a:endParaRPr>
                </a:p>
              </p:txBody>
            </p:sp>
            <p:sp>
              <p:nvSpPr>
                <p:cNvPr id="122" name="TextBox 121"/>
                <p:cNvSpPr txBox="1"/>
                <p:nvPr/>
              </p:nvSpPr>
              <p:spPr>
                <a:xfrm>
                  <a:off x="2004492" y="3684031"/>
                  <a:ext cx="721892" cy="388868"/>
                </a:xfrm>
                <a:prstGeom prst="rect">
                  <a:avLst/>
                </a:prstGeom>
                <a:noFill/>
              </p:spPr>
              <p:txBody>
                <a:bodyPr wrap="none" rtlCol="0" anchor="ctr" anchorCtr="0">
                  <a:spAutoFit/>
                </a:bodyPr>
                <a:lstStyle/>
                <a:p>
                  <a:pPr algn="r"/>
                  <a:r>
                    <a:rPr lang="en-US" sz="1000" dirty="0" smtClean="0">
                      <a:solidFill>
                        <a:srgbClr val="000000"/>
                      </a:solidFill>
                      <a:cs typeface="Arial" panose="020B0604020202020204" pitchFamily="34" charset="0"/>
                    </a:rPr>
                    <a:t>0.25</a:t>
                  </a:r>
                  <a:endParaRPr lang="en-US" sz="1000" dirty="0">
                    <a:solidFill>
                      <a:srgbClr val="000000"/>
                    </a:solidFill>
                    <a:cs typeface="Arial" panose="020B0604020202020204" pitchFamily="34" charset="0"/>
                  </a:endParaRPr>
                </a:p>
              </p:txBody>
            </p:sp>
            <p:sp>
              <p:nvSpPr>
                <p:cNvPr id="123" name="TextBox 122"/>
                <p:cNvSpPr txBox="1"/>
                <p:nvPr/>
              </p:nvSpPr>
              <p:spPr>
                <a:xfrm>
                  <a:off x="2004497" y="4214842"/>
                  <a:ext cx="721892" cy="388868"/>
                </a:xfrm>
                <a:prstGeom prst="rect">
                  <a:avLst/>
                </a:prstGeom>
                <a:noFill/>
              </p:spPr>
              <p:txBody>
                <a:bodyPr wrap="none" rtlCol="0" anchor="ctr" anchorCtr="0">
                  <a:spAutoFit/>
                </a:bodyPr>
                <a:lstStyle/>
                <a:p>
                  <a:pPr algn="r"/>
                  <a:r>
                    <a:rPr lang="en-US" sz="1000" dirty="0" smtClean="0">
                      <a:solidFill>
                        <a:srgbClr val="000000"/>
                      </a:solidFill>
                      <a:cs typeface="Arial" panose="020B0604020202020204" pitchFamily="34" charset="0"/>
                    </a:rPr>
                    <a:t>0.00</a:t>
                  </a:r>
                  <a:endParaRPr lang="en-US" sz="1000" dirty="0">
                    <a:solidFill>
                      <a:srgbClr val="000000"/>
                    </a:solidFill>
                    <a:cs typeface="Arial" panose="020B0604020202020204" pitchFamily="34" charset="0"/>
                  </a:endParaRPr>
                </a:p>
              </p:txBody>
            </p:sp>
            <p:sp>
              <p:nvSpPr>
                <p:cNvPr id="124" name="TextBox 123"/>
                <p:cNvSpPr txBox="1"/>
                <p:nvPr/>
              </p:nvSpPr>
              <p:spPr>
                <a:xfrm>
                  <a:off x="2630829" y="4522749"/>
                  <a:ext cx="426914" cy="374918"/>
                </a:xfrm>
                <a:prstGeom prst="rect">
                  <a:avLst/>
                </a:prstGeom>
                <a:noFill/>
              </p:spPr>
              <p:txBody>
                <a:bodyPr wrap="none" rtlCol="0" anchor="t" anchorCtr="0">
                  <a:spAutoFit/>
                </a:bodyPr>
                <a:lstStyle/>
                <a:p>
                  <a:pPr algn="ctr"/>
                  <a:r>
                    <a:rPr lang="en-US" sz="1000" dirty="0" smtClean="0">
                      <a:solidFill>
                        <a:srgbClr val="000000"/>
                      </a:solidFill>
                      <a:cs typeface="Arial" panose="020B0604020202020204" pitchFamily="34" charset="0"/>
                    </a:rPr>
                    <a:t>0</a:t>
                  </a:r>
                  <a:endParaRPr lang="en-US" sz="1000" dirty="0">
                    <a:solidFill>
                      <a:srgbClr val="000000"/>
                    </a:solidFill>
                    <a:cs typeface="Arial" panose="020B0604020202020204" pitchFamily="34" charset="0"/>
                  </a:endParaRPr>
                </a:p>
              </p:txBody>
            </p:sp>
            <p:sp>
              <p:nvSpPr>
                <p:cNvPr id="125" name="TextBox 124"/>
                <p:cNvSpPr txBox="1"/>
                <p:nvPr/>
              </p:nvSpPr>
              <p:spPr>
                <a:xfrm>
                  <a:off x="3518133" y="4522749"/>
                  <a:ext cx="544907" cy="388867"/>
                </a:xfrm>
                <a:prstGeom prst="rect">
                  <a:avLst/>
                </a:prstGeom>
                <a:noFill/>
              </p:spPr>
              <p:txBody>
                <a:bodyPr wrap="none" rtlCol="0" anchor="t" anchorCtr="0">
                  <a:spAutoFit/>
                </a:bodyPr>
                <a:lstStyle/>
                <a:p>
                  <a:pPr algn="ctr"/>
                  <a:r>
                    <a:rPr lang="en-US" sz="1000" dirty="0" smtClean="0">
                      <a:solidFill>
                        <a:srgbClr val="000000"/>
                      </a:solidFill>
                      <a:cs typeface="Arial" panose="020B0604020202020204" pitchFamily="34" charset="0"/>
                    </a:rPr>
                    <a:t>12</a:t>
                  </a:r>
                  <a:endParaRPr lang="en-US" sz="1000" dirty="0">
                    <a:solidFill>
                      <a:srgbClr val="000000"/>
                    </a:solidFill>
                    <a:cs typeface="Arial" panose="020B0604020202020204" pitchFamily="34" charset="0"/>
                  </a:endParaRPr>
                </a:p>
              </p:txBody>
            </p:sp>
            <p:sp>
              <p:nvSpPr>
                <p:cNvPr id="126" name="TextBox 125"/>
                <p:cNvSpPr txBox="1"/>
                <p:nvPr/>
              </p:nvSpPr>
              <p:spPr>
                <a:xfrm>
                  <a:off x="3991271" y="4522748"/>
                  <a:ext cx="309031" cy="374918"/>
                </a:xfrm>
                <a:prstGeom prst="rect">
                  <a:avLst/>
                </a:prstGeom>
                <a:noFill/>
              </p:spPr>
              <p:txBody>
                <a:bodyPr wrap="none" rtlCol="0" anchor="t" anchorCtr="0">
                  <a:spAutoFit/>
                </a:bodyPr>
                <a:lstStyle/>
                <a:p>
                  <a:pPr algn="ctr"/>
                  <a:endParaRPr lang="en-US" sz="1000" dirty="0">
                    <a:solidFill>
                      <a:srgbClr val="000000"/>
                    </a:solidFill>
                    <a:cs typeface="Arial" panose="020B0604020202020204" pitchFamily="34" charset="0"/>
                  </a:endParaRPr>
                </a:p>
              </p:txBody>
            </p:sp>
            <p:sp>
              <p:nvSpPr>
                <p:cNvPr id="127" name="TextBox 126"/>
                <p:cNvSpPr txBox="1"/>
                <p:nvPr/>
              </p:nvSpPr>
              <p:spPr>
                <a:xfrm>
                  <a:off x="4450041" y="4522749"/>
                  <a:ext cx="544907" cy="388867"/>
                </a:xfrm>
                <a:prstGeom prst="rect">
                  <a:avLst/>
                </a:prstGeom>
                <a:noFill/>
              </p:spPr>
              <p:txBody>
                <a:bodyPr wrap="none" rtlCol="0" anchor="t" anchorCtr="0">
                  <a:spAutoFit/>
                </a:bodyPr>
                <a:lstStyle/>
                <a:p>
                  <a:pPr algn="ctr"/>
                  <a:r>
                    <a:rPr lang="en-US" sz="1000" dirty="0" smtClean="0">
                      <a:solidFill>
                        <a:srgbClr val="000000"/>
                      </a:solidFill>
                      <a:cs typeface="Arial" panose="020B0604020202020204" pitchFamily="34" charset="0"/>
                    </a:rPr>
                    <a:t>24</a:t>
                  </a:r>
                  <a:endParaRPr lang="en-US" sz="1000" dirty="0">
                    <a:solidFill>
                      <a:srgbClr val="000000"/>
                    </a:solidFill>
                    <a:cs typeface="Arial" panose="020B0604020202020204" pitchFamily="34" charset="0"/>
                  </a:endParaRPr>
                </a:p>
              </p:txBody>
            </p:sp>
            <p:sp>
              <p:nvSpPr>
                <p:cNvPr id="128" name="TextBox 127"/>
                <p:cNvSpPr txBox="1"/>
                <p:nvPr/>
              </p:nvSpPr>
              <p:spPr>
                <a:xfrm>
                  <a:off x="5342916" y="4522749"/>
                  <a:ext cx="544907" cy="388867"/>
                </a:xfrm>
                <a:prstGeom prst="rect">
                  <a:avLst/>
                </a:prstGeom>
                <a:noFill/>
              </p:spPr>
              <p:txBody>
                <a:bodyPr wrap="none" rtlCol="0" anchor="t" anchorCtr="0">
                  <a:spAutoFit/>
                </a:bodyPr>
                <a:lstStyle/>
                <a:p>
                  <a:pPr algn="ctr"/>
                  <a:r>
                    <a:rPr lang="en-US" sz="1000" dirty="0" smtClean="0">
                      <a:solidFill>
                        <a:srgbClr val="000000"/>
                      </a:solidFill>
                      <a:cs typeface="Arial" panose="020B0604020202020204" pitchFamily="34" charset="0"/>
                    </a:rPr>
                    <a:t>36</a:t>
                  </a:r>
                  <a:endParaRPr lang="en-US" sz="1000" dirty="0">
                    <a:solidFill>
                      <a:srgbClr val="000000"/>
                    </a:solidFill>
                    <a:cs typeface="Arial" panose="020B0604020202020204" pitchFamily="34" charset="0"/>
                  </a:endParaRPr>
                </a:p>
              </p:txBody>
            </p:sp>
            <p:sp>
              <p:nvSpPr>
                <p:cNvPr id="129" name="TextBox 128"/>
                <p:cNvSpPr txBox="1"/>
                <p:nvPr/>
              </p:nvSpPr>
              <p:spPr>
                <a:xfrm>
                  <a:off x="6251949" y="4522749"/>
                  <a:ext cx="544907" cy="388867"/>
                </a:xfrm>
                <a:prstGeom prst="rect">
                  <a:avLst/>
                </a:prstGeom>
                <a:noFill/>
              </p:spPr>
              <p:txBody>
                <a:bodyPr wrap="none" rtlCol="0" anchor="t" anchorCtr="0">
                  <a:spAutoFit/>
                </a:bodyPr>
                <a:lstStyle/>
                <a:p>
                  <a:pPr algn="ctr"/>
                  <a:r>
                    <a:rPr lang="en-US" sz="1000" dirty="0" smtClean="0">
                      <a:solidFill>
                        <a:srgbClr val="000000"/>
                      </a:solidFill>
                      <a:cs typeface="Arial" panose="020B0604020202020204" pitchFamily="34" charset="0"/>
                    </a:rPr>
                    <a:t>48</a:t>
                  </a:r>
                  <a:endParaRPr lang="en-US" sz="1000" dirty="0">
                    <a:solidFill>
                      <a:srgbClr val="000000"/>
                    </a:solidFill>
                    <a:cs typeface="Arial" panose="020B0604020202020204" pitchFamily="34" charset="0"/>
                  </a:endParaRPr>
                </a:p>
              </p:txBody>
            </p:sp>
          </p:grpSp>
          <p:sp>
            <p:nvSpPr>
              <p:cNvPr id="111" name="TextBox 110"/>
              <p:cNvSpPr txBox="1"/>
              <p:nvPr/>
            </p:nvSpPr>
            <p:spPr>
              <a:xfrm>
                <a:off x="2217244" y="3156939"/>
                <a:ext cx="818199" cy="246221"/>
              </a:xfrm>
              <a:prstGeom prst="rect">
                <a:avLst/>
              </a:prstGeom>
              <a:noFill/>
            </p:spPr>
            <p:txBody>
              <a:bodyPr wrap="square" rtlCol="0">
                <a:spAutoFit/>
              </a:bodyPr>
              <a:lstStyle/>
              <a:p>
                <a:r>
                  <a:rPr lang="en-US" sz="1000" dirty="0" smtClean="0"/>
                  <a:t>p=0.021</a:t>
                </a:r>
                <a:endParaRPr lang="en-US" sz="1000" dirty="0"/>
              </a:p>
            </p:txBody>
          </p:sp>
          <p:sp>
            <p:nvSpPr>
              <p:cNvPr id="112" name="TextBox 111"/>
              <p:cNvSpPr txBox="1"/>
              <p:nvPr/>
            </p:nvSpPr>
            <p:spPr>
              <a:xfrm>
                <a:off x="2125766" y="1726077"/>
                <a:ext cx="1611339" cy="276999"/>
              </a:xfrm>
              <a:prstGeom prst="rect">
                <a:avLst/>
              </a:prstGeom>
              <a:noFill/>
            </p:spPr>
            <p:txBody>
              <a:bodyPr wrap="none" rtlCol="0">
                <a:spAutoFit/>
              </a:bodyPr>
              <a:lstStyle/>
              <a:p>
                <a:r>
                  <a:rPr lang="en-US" sz="1200" b="1" dirty="0" smtClean="0"/>
                  <a:t>Initial cohort (n=28)</a:t>
                </a:r>
                <a:endParaRPr lang="en-US" sz="1200" b="1" dirty="0"/>
              </a:p>
            </p:txBody>
          </p:sp>
          <p:sp>
            <p:nvSpPr>
              <p:cNvPr id="113" name="TextBox 112"/>
              <p:cNvSpPr txBox="1"/>
              <p:nvPr/>
            </p:nvSpPr>
            <p:spPr>
              <a:xfrm>
                <a:off x="2529296" y="2824059"/>
                <a:ext cx="753732" cy="400110"/>
              </a:xfrm>
              <a:prstGeom prst="rect">
                <a:avLst/>
              </a:prstGeom>
              <a:noFill/>
            </p:spPr>
            <p:txBody>
              <a:bodyPr wrap="none" rtlCol="0">
                <a:spAutoFit/>
              </a:bodyPr>
              <a:lstStyle/>
              <a:p>
                <a:r>
                  <a:rPr lang="en-US" sz="1000" dirty="0" smtClean="0"/>
                  <a:t>No ctDNA</a:t>
                </a:r>
              </a:p>
              <a:p>
                <a:r>
                  <a:rPr lang="en-US" sz="1000" dirty="0" smtClean="0"/>
                  <a:t>ctDNA</a:t>
                </a:r>
                <a:endParaRPr lang="en-US" sz="1000" dirty="0"/>
              </a:p>
            </p:txBody>
          </p:sp>
          <p:cxnSp>
            <p:nvCxnSpPr>
              <p:cNvPr id="114" name="Straight Connector 113"/>
              <p:cNvCxnSpPr/>
              <p:nvPr/>
            </p:nvCxnSpPr>
            <p:spPr>
              <a:xfrm>
                <a:off x="2445149" y="2940713"/>
                <a:ext cx="145855" cy="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2445149" y="3106866"/>
                <a:ext cx="145855"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a:off x="4829827" y="1726077"/>
              <a:ext cx="3039950" cy="2079437"/>
              <a:chOff x="1636339" y="1726077"/>
              <a:chExt cx="3039950" cy="2079437"/>
            </a:xfrm>
          </p:grpSpPr>
          <p:grpSp>
            <p:nvGrpSpPr>
              <p:cNvPr id="79" name="Group 78"/>
              <p:cNvGrpSpPr/>
              <p:nvPr/>
            </p:nvGrpSpPr>
            <p:grpSpPr>
              <a:xfrm>
                <a:off x="1636339" y="1902145"/>
                <a:ext cx="3039950" cy="1903369"/>
                <a:chOff x="1711406" y="2199805"/>
                <a:chExt cx="5085450" cy="2898241"/>
              </a:xfrm>
            </p:grpSpPr>
            <p:grpSp>
              <p:nvGrpSpPr>
                <p:cNvPr id="85" name="Group 84"/>
                <p:cNvGrpSpPr/>
                <p:nvPr/>
              </p:nvGrpSpPr>
              <p:grpSpPr>
                <a:xfrm>
                  <a:off x="2614623" y="2396465"/>
                  <a:ext cx="3906738" cy="2171700"/>
                  <a:chOff x="836615" y="2448719"/>
                  <a:chExt cx="3906738" cy="2171700"/>
                </a:xfrm>
              </p:grpSpPr>
              <p:sp>
                <p:nvSpPr>
                  <p:cNvPr id="99" name="Freeform 98"/>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100"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101" name="Line 7"/>
                  <p:cNvSpPr>
                    <a:spLocks noChangeShapeType="1"/>
                  </p:cNvSpPr>
                  <p:nvPr/>
                </p:nvSpPr>
                <p:spPr bwMode="auto">
                  <a:xfrm>
                    <a:off x="836615" y="296394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102" name="Line 9"/>
                  <p:cNvSpPr>
                    <a:spLocks noChangeShapeType="1"/>
                  </p:cNvSpPr>
                  <p:nvPr/>
                </p:nvSpPr>
                <p:spPr bwMode="auto">
                  <a:xfrm>
                    <a:off x="836615" y="345103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103" name="Line 10"/>
                  <p:cNvSpPr>
                    <a:spLocks noChangeShapeType="1"/>
                  </p:cNvSpPr>
                  <p:nvPr/>
                </p:nvSpPr>
                <p:spPr bwMode="auto">
                  <a:xfrm>
                    <a:off x="836615" y="393194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104" name="Line 11"/>
                  <p:cNvSpPr>
                    <a:spLocks noChangeShapeType="1"/>
                  </p:cNvSpPr>
                  <p:nvPr/>
                </p:nvSpPr>
                <p:spPr bwMode="auto">
                  <a:xfrm>
                    <a:off x="836615" y="446294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105" name="Line 12"/>
                  <p:cNvSpPr>
                    <a:spLocks noChangeShapeType="1"/>
                  </p:cNvSpPr>
                  <p:nvPr/>
                </p:nvSpPr>
                <p:spPr bwMode="auto">
                  <a:xfrm>
                    <a:off x="2938752" y="4528343"/>
                    <a:ext cx="0" cy="9207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106" name="Line 14"/>
                  <p:cNvSpPr>
                    <a:spLocks noChangeShapeType="1"/>
                  </p:cNvSpPr>
                  <p:nvPr/>
                </p:nvSpPr>
                <p:spPr bwMode="auto">
                  <a:xfrm>
                    <a:off x="3838783" y="4528343"/>
                    <a:ext cx="0" cy="9207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107"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108" name="Line 19"/>
                  <p:cNvSpPr>
                    <a:spLocks noChangeShapeType="1"/>
                  </p:cNvSpPr>
                  <p:nvPr/>
                </p:nvSpPr>
                <p:spPr bwMode="auto">
                  <a:xfrm>
                    <a:off x="2010740" y="4528343"/>
                    <a:ext cx="0" cy="9207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endParaRPr>
                  </a:p>
                </p:txBody>
              </p:sp>
              <p:sp>
                <p:nvSpPr>
                  <p:cNvPr id="109" name="Line 21"/>
                  <p:cNvSpPr>
                    <a:spLocks noChangeShapeType="1"/>
                  </p:cNvSpPr>
                  <p:nvPr/>
                </p:nvSpPr>
                <p:spPr bwMode="auto">
                  <a:xfrm>
                    <a:off x="1061424" y="4528343"/>
                    <a:ext cx="0" cy="9207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000000"/>
                      </a:solidFill>
                      <a:cs typeface="Arial" panose="020B0604020202020204" pitchFamily="34" charset="0"/>
                    </a:endParaRPr>
                  </a:p>
                </p:txBody>
              </p:sp>
            </p:grpSp>
            <p:sp>
              <p:nvSpPr>
                <p:cNvPr id="86" name="TextBox 85"/>
                <p:cNvSpPr txBox="1"/>
                <p:nvPr/>
              </p:nvSpPr>
              <p:spPr>
                <a:xfrm rot="16200000">
                  <a:off x="1101857" y="3203677"/>
                  <a:ext cx="1630994" cy="411896"/>
                </a:xfrm>
                <a:prstGeom prst="rect">
                  <a:avLst/>
                </a:prstGeom>
                <a:noFill/>
              </p:spPr>
              <p:txBody>
                <a:bodyPr wrap="none" rtlCol="0">
                  <a:spAutoFit/>
                </a:bodyPr>
                <a:lstStyle/>
                <a:p>
                  <a:pPr algn="ctr" fontAlgn="base">
                    <a:spcBef>
                      <a:spcPct val="0"/>
                    </a:spcBef>
                    <a:spcAft>
                      <a:spcPct val="0"/>
                    </a:spcAft>
                  </a:pPr>
                  <a:r>
                    <a:rPr lang="en-US" sz="1000" dirty="0" smtClean="0">
                      <a:solidFill>
                        <a:srgbClr val="000000"/>
                      </a:solidFill>
                      <a:cs typeface="Arial" panose="020B0604020202020204" pitchFamily="34" charset="0"/>
                    </a:rPr>
                    <a:t>Proportion alive</a:t>
                  </a:r>
                  <a:endParaRPr lang="en-US" sz="1000" dirty="0">
                    <a:solidFill>
                      <a:srgbClr val="000000"/>
                    </a:solidFill>
                    <a:cs typeface="Arial" panose="020B0604020202020204" pitchFamily="34" charset="0"/>
                  </a:endParaRPr>
                </a:p>
              </p:txBody>
            </p:sp>
            <p:sp>
              <p:nvSpPr>
                <p:cNvPr id="87" name="TextBox 86"/>
                <p:cNvSpPr txBox="1"/>
                <p:nvPr/>
              </p:nvSpPr>
              <p:spPr>
                <a:xfrm>
                  <a:off x="3993428" y="4723128"/>
                  <a:ext cx="1604146" cy="374918"/>
                </a:xfrm>
                <a:prstGeom prst="rect">
                  <a:avLst/>
                </a:prstGeom>
                <a:noFill/>
              </p:spPr>
              <p:txBody>
                <a:bodyPr wrap="none" rtlCol="0">
                  <a:spAutoFit/>
                </a:bodyPr>
                <a:lstStyle/>
                <a:p>
                  <a:pPr algn="ctr" fontAlgn="base">
                    <a:spcBef>
                      <a:spcPct val="0"/>
                    </a:spcBef>
                    <a:spcAft>
                      <a:spcPct val="0"/>
                    </a:spcAft>
                  </a:pPr>
                  <a:r>
                    <a:rPr lang="en-US" sz="1000" dirty="0" smtClean="0">
                      <a:solidFill>
                        <a:srgbClr val="000000"/>
                      </a:solidFill>
                      <a:cs typeface="Arial" panose="020B0604020202020204" pitchFamily="34" charset="0"/>
                    </a:rPr>
                    <a:t>Time, months</a:t>
                  </a:r>
                  <a:endParaRPr lang="en-US" sz="1000" dirty="0">
                    <a:solidFill>
                      <a:srgbClr val="000000"/>
                    </a:solidFill>
                    <a:cs typeface="Arial" panose="020B0604020202020204" pitchFamily="34" charset="0"/>
                  </a:endParaRPr>
                </a:p>
              </p:txBody>
            </p:sp>
            <p:sp>
              <p:nvSpPr>
                <p:cNvPr id="88" name="TextBox 87"/>
                <p:cNvSpPr txBox="1"/>
                <p:nvPr/>
              </p:nvSpPr>
              <p:spPr>
                <a:xfrm>
                  <a:off x="2004491" y="2199805"/>
                  <a:ext cx="721892" cy="388868"/>
                </a:xfrm>
                <a:prstGeom prst="rect">
                  <a:avLst/>
                </a:prstGeom>
                <a:noFill/>
              </p:spPr>
              <p:txBody>
                <a:bodyPr wrap="none" rtlCol="0" anchor="ctr" anchorCtr="0">
                  <a:spAutoFit/>
                </a:bodyPr>
                <a:lstStyle/>
                <a:p>
                  <a:pPr algn="r"/>
                  <a:r>
                    <a:rPr lang="en-US" sz="1000" dirty="0" smtClean="0">
                      <a:solidFill>
                        <a:srgbClr val="000000"/>
                      </a:solidFill>
                      <a:cs typeface="Arial" panose="020B0604020202020204" pitchFamily="34" charset="0"/>
                    </a:rPr>
                    <a:t>1.00</a:t>
                  </a:r>
                  <a:endParaRPr lang="en-US" sz="1000" dirty="0">
                    <a:solidFill>
                      <a:srgbClr val="000000"/>
                    </a:solidFill>
                    <a:cs typeface="Arial" panose="020B0604020202020204" pitchFamily="34" charset="0"/>
                  </a:endParaRPr>
                </a:p>
              </p:txBody>
            </p:sp>
            <p:sp>
              <p:nvSpPr>
                <p:cNvPr id="89" name="TextBox 88"/>
                <p:cNvSpPr txBox="1"/>
                <p:nvPr/>
              </p:nvSpPr>
              <p:spPr>
                <a:xfrm>
                  <a:off x="2004492" y="2717253"/>
                  <a:ext cx="721892" cy="388868"/>
                </a:xfrm>
                <a:prstGeom prst="rect">
                  <a:avLst/>
                </a:prstGeom>
                <a:noFill/>
              </p:spPr>
              <p:txBody>
                <a:bodyPr wrap="none" rtlCol="0" anchor="ctr" anchorCtr="0">
                  <a:spAutoFit/>
                </a:bodyPr>
                <a:lstStyle/>
                <a:p>
                  <a:pPr algn="r"/>
                  <a:r>
                    <a:rPr lang="en-US" sz="1000" dirty="0" smtClean="0">
                      <a:solidFill>
                        <a:srgbClr val="000000"/>
                      </a:solidFill>
                      <a:cs typeface="Arial" panose="020B0604020202020204" pitchFamily="34" charset="0"/>
                    </a:rPr>
                    <a:t>0.75</a:t>
                  </a:r>
                  <a:endParaRPr lang="en-US" sz="1000" dirty="0">
                    <a:solidFill>
                      <a:srgbClr val="000000"/>
                    </a:solidFill>
                    <a:cs typeface="Arial" panose="020B0604020202020204" pitchFamily="34" charset="0"/>
                  </a:endParaRPr>
                </a:p>
              </p:txBody>
            </p:sp>
            <p:sp>
              <p:nvSpPr>
                <p:cNvPr id="90" name="TextBox 89"/>
                <p:cNvSpPr txBox="1"/>
                <p:nvPr/>
              </p:nvSpPr>
              <p:spPr>
                <a:xfrm>
                  <a:off x="2004492" y="3203302"/>
                  <a:ext cx="721892" cy="388868"/>
                </a:xfrm>
                <a:prstGeom prst="rect">
                  <a:avLst/>
                </a:prstGeom>
                <a:noFill/>
              </p:spPr>
              <p:txBody>
                <a:bodyPr wrap="none" rtlCol="0" anchor="ctr" anchorCtr="0">
                  <a:spAutoFit/>
                </a:bodyPr>
                <a:lstStyle/>
                <a:p>
                  <a:pPr algn="r"/>
                  <a:r>
                    <a:rPr lang="en-US" sz="1000" dirty="0" smtClean="0">
                      <a:solidFill>
                        <a:srgbClr val="000000"/>
                      </a:solidFill>
                      <a:cs typeface="Arial" panose="020B0604020202020204" pitchFamily="34" charset="0"/>
                    </a:rPr>
                    <a:t>0.50</a:t>
                  </a:r>
                  <a:endParaRPr lang="en-US" sz="1000" dirty="0">
                    <a:solidFill>
                      <a:srgbClr val="000000"/>
                    </a:solidFill>
                    <a:cs typeface="Arial" panose="020B0604020202020204" pitchFamily="34" charset="0"/>
                  </a:endParaRPr>
                </a:p>
              </p:txBody>
            </p:sp>
            <p:sp>
              <p:nvSpPr>
                <p:cNvPr id="91" name="TextBox 90"/>
                <p:cNvSpPr txBox="1"/>
                <p:nvPr/>
              </p:nvSpPr>
              <p:spPr>
                <a:xfrm>
                  <a:off x="2004492" y="3684031"/>
                  <a:ext cx="721892" cy="388868"/>
                </a:xfrm>
                <a:prstGeom prst="rect">
                  <a:avLst/>
                </a:prstGeom>
                <a:noFill/>
              </p:spPr>
              <p:txBody>
                <a:bodyPr wrap="none" rtlCol="0" anchor="ctr" anchorCtr="0">
                  <a:spAutoFit/>
                </a:bodyPr>
                <a:lstStyle/>
                <a:p>
                  <a:pPr algn="r"/>
                  <a:r>
                    <a:rPr lang="en-US" sz="1000" dirty="0" smtClean="0">
                      <a:solidFill>
                        <a:srgbClr val="000000"/>
                      </a:solidFill>
                      <a:cs typeface="Arial" panose="020B0604020202020204" pitchFamily="34" charset="0"/>
                    </a:rPr>
                    <a:t>0.25</a:t>
                  </a:r>
                  <a:endParaRPr lang="en-US" sz="1000" dirty="0">
                    <a:solidFill>
                      <a:srgbClr val="000000"/>
                    </a:solidFill>
                    <a:cs typeface="Arial" panose="020B0604020202020204" pitchFamily="34" charset="0"/>
                  </a:endParaRPr>
                </a:p>
              </p:txBody>
            </p:sp>
            <p:sp>
              <p:nvSpPr>
                <p:cNvPr id="92" name="TextBox 91"/>
                <p:cNvSpPr txBox="1"/>
                <p:nvPr/>
              </p:nvSpPr>
              <p:spPr>
                <a:xfrm>
                  <a:off x="2004497" y="4214842"/>
                  <a:ext cx="721892" cy="388868"/>
                </a:xfrm>
                <a:prstGeom prst="rect">
                  <a:avLst/>
                </a:prstGeom>
                <a:noFill/>
              </p:spPr>
              <p:txBody>
                <a:bodyPr wrap="none" rtlCol="0" anchor="ctr" anchorCtr="0">
                  <a:spAutoFit/>
                </a:bodyPr>
                <a:lstStyle/>
                <a:p>
                  <a:pPr algn="r"/>
                  <a:r>
                    <a:rPr lang="en-US" sz="1000" dirty="0" smtClean="0">
                      <a:solidFill>
                        <a:srgbClr val="000000"/>
                      </a:solidFill>
                      <a:cs typeface="Arial" panose="020B0604020202020204" pitchFamily="34" charset="0"/>
                    </a:rPr>
                    <a:t>0.00</a:t>
                  </a:r>
                  <a:endParaRPr lang="en-US" sz="1000" dirty="0">
                    <a:solidFill>
                      <a:srgbClr val="000000"/>
                    </a:solidFill>
                    <a:cs typeface="Arial" panose="020B0604020202020204" pitchFamily="34" charset="0"/>
                  </a:endParaRPr>
                </a:p>
              </p:txBody>
            </p:sp>
            <p:sp>
              <p:nvSpPr>
                <p:cNvPr id="93" name="TextBox 92"/>
                <p:cNvSpPr txBox="1"/>
                <p:nvPr/>
              </p:nvSpPr>
              <p:spPr>
                <a:xfrm>
                  <a:off x="2630829" y="4522749"/>
                  <a:ext cx="426914" cy="374918"/>
                </a:xfrm>
                <a:prstGeom prst="rect">
                  <a:avLst/>
                </a:prstGeom>
                <a:noFill/>
              </p:spPr>
              <p:txBody>
                <a:bodyPr wrap="none" rtlCol="0" anchor="t" anchorCtr="0">
                  <a:spAutoFit/>
                </a:bodyPr>
                <a:lstStyle/>
                <a:p>
                  <a:pPr algn="ctr"/>
                  <a:r>
                    <a:rPr lang="en-US" sz="1000" dirty="0" smtClean="0">
                      <a:solidFill>
                        <a:srgbClr val="000000"/>
                      </a:solidFill>
                      <a:cs typeface="Arial" panose="020B0604020202020204" pitchFamily="34" charset="0"/>
                    </a:rPr>
                    <a:t>0</a:t>
                  </a:r>
                  <a:endParaRPr lang="en-US" sz="1000" dirty="0">
                    <a:solidFill>
                      <a:srgbClr val="000000"/>
                    </a:solidFill>
                    <a:cs typeface="Arial" panose="020B0604020202020204" pitchFamily="34" charset="0"/>
                  </a:endParaRPr>
                </a:p>
              </p:txBody>
            </p:sp>
            <p:sp>
              <p:nvSpPr>
                <p:cNvPr id="94" name="TextBox 93"/>
                <p:cNvSpPr txBox="1"/>
                <p:nvPr/>
              </p:nvSpPr>
              <p:spPr>
                <a:xfrm>
                  <a:off x="3518133" y="4522749"/>
                  <a:ext cx="544907" cy="388867"/>
                </a:xfrm>
                <a:prstGeom prst="rect">
                  <a:avLst/>
                </a:prstGeom>
                <a:noFill/>
              </p:spPr>
              <p:txBody>
                <a:bodyPr wrap="none" rtlCol="0" anchor="t" anchorCtr="0">
                  <a:spAutoFit/>
                </a:bodyPr>
                <a:lstStyle/>
                <a:p>
                  <a:pPr algn="ctr"/>
                  <a:r>
                    <a:rPr lang="en-US" sz="1000" dirty="0" smtClean="0">
                      <a:solidFill>
                        <a:srgbClr val="000000"/>
                      </a:solidFill>
                      <a:cs typeface="Arial" panose="020B0604020202020204" pitchFamily="34" charset="0"/>
                    </a:rPr>
                    <a:t>12</a:t>
                  </a:r>
                  <a:endParaRPr lang="en-US" sz="1000" dirty="0">
                    <a:solidFill>
                      <a:srgbClr val="000000"/>
                    </a:solidFill>
                    <a:cs typeface="Arial" panose="020B0604020202020204" pitchFamily="34" charset="0"/>
                  </a:endParaRPr>
                </a:p>
              </p:txBody>
            </p:sp>
            <p:sp>
              <p:nvSpPr>
                <p:cNvPr id="95" name="TextBox 94"/>
                <p:cNvSpPr txBox="1"/>
                <p:nvPr/>
              </p:nvSpPr>
              <p:spPr>
                <a:xfrm>
                  <a:off x="3991271" y="4522748"/>
                  <a:ext cx="309031" cy="374918"/>
                </a:xfrm>
                <a:prstGeom prst="rect">
                  <a:avLst/>
                </a:prstGeom>
                <a:noFill/>
              </p:spPr>
              <p:txBody>
                <a:bodyPr wrap="none" rtlCol="0" anchor="t" anchorCtr="0">
                  <a:spAutoFit/>
                </a:bodyPr>
                <a:lstStyle/>
                <a:p>
                  <a:pPr algn="ctr"/>
                  <a:endParaRPr lang="en-US" sz="1000" dirty="0">
                    <a:solidFill>
                      <a:srgbClr val="000000"/>
                    </a:solidFill>
                    <a:cs typeface="Arial" panose="020B0604020202020204" pitchFamily="34" charset="0"/>
                  </a:endParaRPr>
                </a:p>
              </p:txBody>
            </p:sp>
            <p:sp>
              <p:nvSpPr>
                <p:cNvPr id="96" name="TextBox 95"/>
                <p:cNvSpPr txBox="1"/>
                <p:nvPr/>
              </p:nvSpPr>
              <p:spPr>
                <a:xfrm>
                  <a:off x="4450041" y="4522749"/>
                  <a:ext cx="544907" cy="388867"/>
                </a:xfrm>
                <a:prstGeom prst="rect">
                  <a:avLst/>
                </a:prstGeom>
                <a:noFill/>
              </p:spPr>
              <p:txBody>
                <a:bodyPr wrap="none" rtlCol="0" anchor="t" anchorCtr="0">
                  <a:spAutoFit/>
                </a:bodyPr>
                <a:lstStyle/>
                <a:p>
                  <a:pPr algn="ctr"/>
                  <a:r>
                    <a:rPr lang="en-US" sz="1000" dirty="0" smtClean="0">
                      <a:solidFill>
                        <a:srgbClr val="000000"/>
                      </a:solidFill>
                      <a:cs typeface="Arial" panose="020B0604020202020204" pitchFamily="34" charset="0"/>
                    </a:rPr>
                    <a:t>24</a:t>
                  </a:r>
                  <a:endParaRPr lang="en-US" sz="1000" dirty="0">
                    <a:solidFill>
                      <a:srgbClr val="000000"/>
                    </a:solidFill>
                    <a:cs typeface="Arial" panose="020B0604020202020204" pitchFamily="34" charset="0"/>
                  </a:endParaRPr>
                </a:p>
              </p:txBody>
            </p:sp>
            <p:sp>
              <p:nvSpPr>
                <p:cNvPr id="97" name="TextBox 96"/>
                <p:cNvSpPr txBox="1"/>
                <p:nvPr/>
              </p:nvSpPr>
              <p:spPr>
                <a:xfrm>
                  <a:off x="5342916" y="4522749"/>
                  <a:ext cx="544907" cy="388867"/>
                </a:xfrm>
                <a:prstGeom prst="rect">
                  <a:avLst/>
                </a:prstGeom>
                <a:noFill/>
              </p:spPr>
              <p:txBody>
                <a:bodyPr wrap="none" rtlCol="0" anchor="t" anchorCtr="0">
                  <a:spAutoFit/>
                </a:bodyPr>
                <a:lstStyle/>
                <a:p>
                  <a:pPr algn="ctr"/>
                  <a:r>
                    <a:rPr lang="en-US" sz="1000" dirty="0" smtClean="0">
                      <a:solidFill>
                        <a:srgbClr val="000000"/>
                      </a:solidFill>
                      <a:cs typeface="Arial" panose="020B0604020202020204" pitchFamily="34" charset="0"/>
                    </a:rPr>
                    <a:t>36</a:t>
                  </a:r>
                  <a:endParaRPr lang="en-US" sz="1000" dirty="0">
                    <a:solidFill>
                      <a:srgbClr val="000000"/>
                    </a:solidFill>
                    <a:cs typeface="Arial" panose="020B0604020202020204" pitchFamily="34" charset="0"/>
                  </a:endParaRPr>
                </a:p>
              </p:txBody>
            </p:sp>
            <p:sp>
              <p:nvSpPr>
                <p:cNvPr id="98" name="TextBox 97"/>
                <p:cNvSpPr txBox="1"/>
                <p:nvPr/>
              </p:nvSpPr>
              <p:spPr>
                <a:xfrm>
                  <a:off x="6251949" y="4522749"/>
                  <a:ext cx="544907" cy="388867"/>
                </a:xfrm>
                <a:prstGeom prst="rect">
                  <a:avLst/>
                </a:prstGeom>
                <a:noFill/>
              </p:spPr>
              <p:txBody>
                <a:bodyPr wrap="none" rtlCol="0" anchor="t" anchorCtr="0">
                  <a:spAutoFit/>
                </a:bodyPr>
                <a:lstStyle/>
                <a:p>
                  <a:pPr algn="ctr"/>
                  <a:r>
                    <a:rPr lang="en-US" sz="1000" dirty="0" smtClean="0">
                      <a:solidFill>
                        <a:srgbClr val="000000"/>
                      </a:solidFill>
                      <a:cs typeface="Arial" panose="020B0604020202020204" pitchFamily="34" charset="0"/>
                    </a:rPr>
                    <a:t>48</a:t>
                  </a:r>
                  <a:endParaRPr lang="en-US" sz="1000" dirty="0">
                    <a:solidFill>
                      <a:srgbClr val="000000"/>
                    </a:solidFill>
                    <a:cs typeface="Arial" panose="020B0604020202020204" pitchFamily="34" charset="0"/>
                  </a:endParaRPr>
                </a:p>
              </p:txBody>
            </p:sp>
          </p:grpSp>
          <p:sp>
            <p:nvSpPr>
              <p:cNvPr id="80" name="TextBox 79"/>
              <p:cNvSpPr txBox="1"/>
              <p:nvPr/>
            </p:nvSpPr>
            <p:spPr>
              <a:xfrm>
                <a:off x="2217244" y="3156939"/>
                <a:ext cx="818199" cy="246221"/>
              </a:xfrm>
              <a:prstGeom prst="rect">
                <a:avLst/>
              </a:prstGeom>
              <a:noFill/>
            </p:spPr>
            <p:txBody>
              <a:bodyPr wrap="square" rtlCol="0">
                <a:spAutoFit/>
              </a:bodyPr>
              <a:lstStyle/>
              <a:p>
                <a:r>
                  <a:rPr lang="en-US" sz="1000" dirty="0" smtClean="0"/>
                  <a:t>p=0.006</a:t>
                </a:r>
                <a:endParaRPr lang="en-US" sz="1000" dirty="0"/>
              </a:p>
            </p:txBody>
          </p:sp>
          <p:sp>
            <p:nvSpPr>
              <p:cNvPr id="81" name="TextBox 80"/>
              <p:cNvSpPr txBox="1"/>
              <p:nvPr/>
            </p:nvSpPr>
            <p:spPr>
              <a:xfrm>
                <a:off x="2125766" y="1726077"/>
                <a:ext cx="2172390" cy="276999"/>
              </a:xfrm>
              <a:prstGeom prst="rect">
                <a:avLst/>
              </a:prstGeom>
              <a:noFill/>
            </p:spPr>
            <p:txBody>
              <a:bodyPr wrap="none" rtlCol="0">
                <a:spAutoFit/>
              </a:bodyPr>
              <a:lstStyle/>
              <a:p>
                <a:r>
                  <a:rPr lang="en-US" sz="1200" b="1" dirty="0" smtClean="0"/>
                  <a:t>Confirmatory cohort (n=22)</a:t>
                </a:r>
                <a:endParaRPr lang="en-US" sz="1200" b="1" dirty="0"/>
              </a:p>
            </p:txBody>
          </p:sp>
          <p:sp>
            <p:nvSpPr>
              <p:cNvPr id="82" name="TextBox 81"/>
              <p:cNvSpPr txBox="1"/>
              <p:nvPr/>
            </p:nvSpPr>
            <p:spPr>
              <a:xfrm>
                <a:off x="2529296" y="2824059"/>
                <a:ext cx="753732" cy="400110"/>
              </a:xfrm>
              <a:prstGeom prst="rect">
                <a:avLst/>
              </a:prstGeom>
              <a:noFill/>
            </p:spPr>
            <p:txBody>
              <a:bodyPr wrap="none" rtlCol="0">
                <a:spAutoFit/>
              </a:bodyPr>
              <a:lstStyle/>
              <a:p>
                <a:r>
                  <a:rPr lang="en-US" sz="1000" dirty="0" smtClean="0"/>
                  <a:t>No ctDNA</a:t>
                </a:r>
              </a:p>
              <a:p>
                <a:r>
                  <a:rPr lang="en-US" sz="1000" dirty="0" smtClean="0"/>
                  <a:t>ctDNA</a:t>
                </a:r>
                <a:endParaRPr lang="en-US" sz="1000" dirty="0"/>
              </a:p>
            </p:txBody>
          </p:sp>
          <p:cxnSp>
            <p:nvCxnSpPr>
              <p:cNvPr id="83" name="Straight Connector 82"/>
              <p:cNvCxnSpPr/>
              <p:nvPr/>
            </p:nvCxnSpPr>
            <p:spPr>
              <a:xfrm>
                <a:off x="2445149" y="2940713"/>
                <a:ext cx="145855" cy="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445149" y="3106866"/>
                <a:ext cx="145855"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grpSp>
      </p:grpSp>
      <p:sp>
        <p:nvSpPr>
          <p:cNvPr id="141" name="Freeform 6"/>
          <p:cNvSpPr>
            <a:spLocks/>
          </p:cNvSpPr>
          <p:nvPr/>
        </p:nvSpPr>
        <p:spPr bwMode="auto">
          <a:xfrm>
            <a:off x="2377040" y="4656112"/>
            <a:ext cx="1993875" cy="686806"/>
          </a:xfrm>
          <a:custGeom>
            <a:avLst/>
            <a:gdLst>
              <a:gd name="T0" fmla="*/ 160 w 160"/>
              <a:gd name="T1" fmla="*/ 51 h 51"/>
              <a:gd name="T2" fmla="*/ 160 w 160"/>
              <a:gd name="T3" fmla="*/ 42 h 51"/>
              <a:gd name="T4" fmla="*/ 154 w 160"/>
              <a:gd name="T5" fmla="*/ 42 h 51"/>
              <a:gd name="T6" fmla="*/ 154 w 160"/>
              <a:gd name="T7" fmla="*/ 33 h 51"/>
              <a:gd name="T8" fmla="*/ 136 w 160"/>
              <a:gd name="T9" fmla="*/ 33 h 51"/>
              <a:gd name="T10" fmla="*/ 136 w 160"/>
              <a:gd name="T11" fmla="*/ 22 h 51"/>
              <a:gd name="T12" fmla="*/ 125 w 160"/>
              <a:gd name="T13" fmla="*/ 22 h 51"/>
              <a:gd name="T14" fmla="*/ 125 w 160"/>
              <a:gd name="T15" fmla="*/ 12 h 51"/>
              <a:gd name="T16" fmla="*/ 90 w 160"/>
              <a:gd name="T17" fmla="*/ 12 h 51"/>
              <a:gd name="T18" fmla="*/ 90 w 160"/>
              <a:gd name="T19" fmla="*/ 0 h 51"/>
              <a:gd name="T20" fmla="*/ 0 w 160"/>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0" h="51">
                <a:moveTo>
                  <a:pt x="160" y="51"/>
                </a:moveTo>
                <a:lnTo>
                  <a:pt x="160" y="42"/>
                </a:lnTo>
                <a:lnTo>
                  <a:pt x="154" y="42"/>
                </a:lnTo>
                <a:lnTo>
                  <a:pt x="154" y="33"/>
                </a:lnTo>
                <a:lnTo>
                  <a:pt x="136" y="33"/>
                </a:lnTo>
                <a:lnTo>
                  <a:pt x="136" y="22"/>
                </a:lnTo>
                <a:lnTo>
                  <a:pt x="125" y="22"/>
                </a:lnTo>
                <a:lnTo>
                  <a:pt x="125" y="12"/>
                </a:lnTo>
                <a:lnTo>
                  <a:pt x="90" y="12"/>
                </a:lnTo>
                <a:lnTo>
                  <a:pt x="90" y="0"/>
                </a:lnTo>
                <a:lnTo>
                  <a:pt x="0" y="0"/>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142" name="Freeform 7"/>
          <p:cNvSpPr>
            <a:spLocks/>
          </p:cNvSpPr>
          <p:nvPr/>
        </p:nvSpPr>
        <p:spPr bwMode="auto">
          <a:xfrm>
            <a:off x="2377041" y="4656112"/>
            <a:ext cx="2143307" cy="466053"/>
          </a:xfrm>
          <a:custGeom>
            <a:avLst/>
            <a:gdLst>
              <a:gd name="T0" fmla="*/ 171 w 171"/>
              <a:gd name="T1" fmla="*/ 33 h 33"/>
              <a:gd name="T2" fmla="*/ 171 w 171"/>
              <a:gd name="T3" fmla="*/ 23 h 33"/>
              <a:gd name="T4" fmla="*/ 132 w 171"/>
              <a:gd name="T5" fmla="*/ 23 h 33"/>
              <a:gd name="T6" fmla="*/ 132 w 171"/>
              <a:gd name="T7" fmla="*/ 15 h 33"/>
              <a:gd name="T8" fmla="*/ 90 w 171"/>
              <a:gd name="T9" fmla="*/ 15 h 33"/>
              <a:gd name="T10" fmla="*/ 90 w 171"/>
              <a:gd name="T11" fmla="*/ 7 h 33"/>
              <a:gd name="T12" fmla="*/ 78 w 171"/>
              <a:gd name="T13" fmla="*/ 7 h 33"/>
              <a:gd name="T14" fmla="*/ 78 w 171"/>
              <a:gd name="T15" fmla="*/ 0 h 33"/>
              <a:gd name="T16" fmla="*/ 0 w 171"/>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33">
                <a:moveTo>
                  <a:pt x="171" y="33"/>
                </a:moveTo>
                <a:lnTo>
                  <a:pt x="171" y="23"/>
                </a:lnTo>
                <a:lnTo>
                  <a:pt x="132" y="23"/>
                </a:lnTo>
                <a:lnTo>
                  <a:pt x="132" y="15"/>
                </a:lnTo>
                <a:lnTo>
                  <a:pt x="90" y="15"/>
                </a:lnTo>
                <a:lnTo>
                  <a:pt x="90" y="7"/>
                </a:lnTo>
                <a:lnTo>
                  <a:pt x="78" y="7"/>
                </a:lnTo>
                <a:lnTo>
                  <a:pt x="78" y="0"/>
                </a:lnTo>
                <a:lnTo>
                  <a:pt x="0" y="0"/>
                </a:lnTo>
              </a:path>
            </a:pathLst>
          </a:cu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143" name="Freeform 8"/>
          <p:cNvSpPr>
            <a:spLocks/>
          </p:cNvSpPr>
          <p:nvPr/>
        </p:nvSpPr>
        <p:spPr bwMode="auto">
          <a:xfrm>
            <a:off x="5581961" y="4662584"/>
            <a:ext cx="2039456" cy="967610"/>
          </a:xfrm>
          <a:custGeom>
            <a:avLst/>
            <a:gdLst>
              <a:gd name="T0" fmla="*/ 153 w 153"/>
              <a:gd name="T1" fmla="*/ 74 h 74"/>
              <a:gd name="T2" fmla="*/ 135 w 153"/>
              <a:gd name="T3" fmla="*/ 74 h 74"/>
              <a:gd name="T4" fmla="*/ 135 w 153"/>
              <a:gd name="T5" fmla="*/ 48 h 74"/>
              <a:gd name="T6" fmla="*/ 121 w 153"/>
              <a:gd name="T7" fmla="*/ 48 h 74"/>
              <a:gd name="T8" fmla="*/ 121 w 153"/>
              <a:gd name="T9" fmla="*/ 22 h 74"/>
              <a:gd name="T10" fmla="*/ 89 w 153"/>
              <a:gd name="T11" fmla="*/ 22 h 74"/>
              <a:gd name="T12" fmla="*/ 89 w 153"/>
              <a:gd name="T13" fmla="*/ 0 h 74"/>
              <a:gd name="T14" fmla="*/ 0 w 153"/>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74">
                <a:moveTo>
                  <a:pt x="153" y="74"/>
                </a:moveTo>
                <a:lnTo>
                  <a:pt x="135" y="74"/>
                </a:lnTo>
                <a:lnTo>
                  <a:pt x="135" y="48"/>
                </a:lnTo>
                <a:lnTo>
                  <a:pt x="121" y="48"/>
                </a:lnTo>
                <a:lnTo>
                  <a:pt x="121" y="22"/>
                </a:lnTo>
                <a:lnTo>
                  <a:pt x="89" y="22"/>
                </a:lnTo>
                <a:lnTo>
                  <a:pt x="89" y="0"/>
                </a:lnTo>
                <a:lnTo>
                  <a:pt x="0" y="0"/>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144" name="Line 9"/>
          <p:cNvSpPr>
            <a:spLocks noChangeShapeType="1"/>
          </p:cNvSpPr>
          <p:nvPr/>
        </p:nvSpPr>
        <p:spPr bwMode="auto">
          <a:xfrm flipH="1">
            <a:off x="5581961" y="4837157"/>
            <a:ext cx="2039456" cy="0"/>
          </a:xfrm>
          <a:prstGeom prst="line">
            <a:avLst/>
          </a:prstGeom>
          <a:ln w="1905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145" name="TextBox 144"/>
          <p:cNvSpPr txBox="1"/>
          <p:nvPr/>
        </p:nvSpPr>
        <p:spPr>
          <a:xfrm>
            <a:off x="3692924" y="1987155"/>
            <a:ext cx="1786066" cy="307777"/>
          </a:xfrm>
          <a:prstGeom prst="rect">
            <a:avLst/>
          </a:prstGeom>
          <a:noFill/>
        </p:spPr>
        <p:txBody>
          <a:bodyPr wrap="none" rtlCol="0">
            <a:spAutoFit/>
          </a:bodyPr>
          <a:lstStyle/>
          <a:p>
            <a:pPr algn="ctr"/>
            <a:r>
              <a:rPr lang="en-US" sz="1400" b="1" dirty="0" smtClean="0">
                <a:solidFill>
                  <a:srgbClr val="000000"/>
                </a:solidFill>
              </a:rPr>
              <a:t>Event-free survival</a:t>
            </a:r>
            <a:endParaRPr lang="en-US" sz="1400" b="1" dirty="0">
              <a:solidFill>
                <a:srgbClr val="000000"/>
              </a:solidFill>
            </a:endParaRPr>
          </a:p>
        </p:txBody>
      </p:sp>
      <p:sp>
        <p:nvSpPr>
          <p:cNvPr id="146" name="TextBox 145"/>
          <p:cNvSpPr txBox="1"/>
          <p:nvPr/>
        </p:nvSpPr>
        <p:spPr>
          <a:xfrm>
            <a:off x="3812818" y="4181612"/>
            <a:ext cx="1518364" cy="307777"/>
          </a:xfrm>
          <a:prstGeom prst="rect">
            <a:avLst/>
          </a:prstGeom>
          <a:noFill/>
        </p:spPr>
        <p:txBody>
          <a:bodyPr wrap="none" rtlCol="0">
            <a:spAutoFit/>
          </a:bodyPr>
          <a:lstStyle/>
          <a:p>
            <a:pPr algn="ctr"/>
            <a:r>
              <a:rPr lang="en-US" sz="1400" b="1" dirty="0" smtClean="0">
                <a:solidFill>
                  <a:srgbClr val="000000"/>
                </a:solidFill>
              </a:rPr>
              <a:t>Overall survival</a:t>
            </a:r>
            <a:endParaRPr lang="en-US" sz="1400" b="1" dirty="0">
              <a:solidFill>
                <a:srgbClr val="000000"/>
              </a:solidFill>
            </a:endParaRPr>
          </a:p>
        </p:txBody>
      </p:sp>
    </p:spTree>
    <p:custDataLst>
      <p:tags r:id="rId1"/>
    </p:custDataLst>
    <p:extLst>
      <p:ext uri="{BB962C8B-B14F-4D97-AF65-F5344CB8AC3E}">
        <p14:creationId xmlns:p14="http://schemas.microsoft.com/office/powerpoint/2010/main" val="10090819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228600"/>
            <a:ext cx="7759460" cy="939801"/>
          </a:xfrm>
        </p:spPr>
        <p:txBody>
          <a:bodyPr/>
          <a:lstStyle/>
          <a:p>
            <a:r>
              <a:rPr lang="en-US" sz="1800" dirty="0" smtClean="0">
                <a:solidFill>
                  <a:schemeClr val="bg1"/>
                </a:solidFill>
              </a:rPr>
              <a:t>049: Detection of EWSR1 fusions in circulating </a:t>
            </a:r>
            <a:br>
              <a:rPr lang="en-US" sz="1800" dirty="0" smtClean="0">
                <a:solidFill>
                  <a:schemeClr val="bg1"/>
                </a:solidFill>
              </a:rPr>
            </a:br>
            <a:r>
              <a:rPr lang="en-US" sz="1800" dirty="0" smtClean="0">
                <a:solidFill>
                  <a:schemeClr val="bg1"/>
                </a:solidFill>
              </a:rPr>
              <a:t>cell free DNA is associated with disease features and poor </a:t>
            </a:r>
            <a:br>
              <a:rPr lang="en-US" sz="1800" dirty="0" smtClean="0">
                <a:solidFill>
                  <a:schemeClr val="bg1"/>
                </a:solidFill>
              </a:rPr>
            </a:br>
            <a:r>
              <a:rPr lang="en-US" sz="1800" dirty="0" smtClean="0">
                <a:solidFill>
                  <a:schemeClr val="bg1"/>
                </a:solidFill>
              </a:rPr>
              <a:t>outcomes in Ewing sarcoma (EWS): A report from the Children’s Oncology Group (COG) – Shulman DS, et al</a:t>
            </a:r>
            <a:endParaRPr lang="en-US" sz="1800" dirty="0">
              <a:solidFill>
                <a:schemeClr val="bg1"/>
              </a:solidFill>
            </a:endParaRPr>
          </a:p>
        </p:txBody>
      </p:sp>
      <p:sp>
        <p:nvSpPr>
          <p:cNvPr id="5123" name="Rectangle 3"/>
          <p:cNvSpPr>
            <a:spLocks noGrp="1" noChangeArrowheads="1"/>
          </p:cNvSpPr>
          <p:nvPr>
            <p:ph type="body" idx="1"/>
          </p:nvPr>
        </p:nvSpPr>
        <p:spPr/>
        <p:txBody>
          <a:bodyPr/>
          <a:lstStyle/>
          <a:p>
            <a:pPr marL="0" indent="0">
              <a:spcAft>
                <a:spcPts val="200"/>
              </a:spcAft>
              <a:buNone/>
            </a:pPr>
            <a:r>
              <a:rPr lang="en-US" b="1" dirty="0" smtClean="0">
                <a:solidFill>
                  <a:schemeClr val="bg1"/>
                </a:solidFill>
              </a:rPr>
              <a:t>KEY RESULTS (CONT.)</a:t>
            </a:r>
          </a:p>
          <a:p>
            <a:pPr>
              <a:spcAft>
                <a:spcPts val="200"/>
              </a:spcAft>
            </a:pPr>
            <a:r>
              <a:rPr lang="en-US" dirty="0" smtClean="0"/>
              <a:t>ctDNA was associated with disease features at initial diagnosis as well as being an independent prognostic marker regardless of age and pelvic primary site</a:t>
            </a:r>
          </a:p>
          <a:p>
            <a:pPr marL="0" indent="0">
              <a:spcBef>
                <a:spcPts val="17000"/>
              </a:spcBef>
              <a:spcAft>
                <a:spcPts val="200"/>
              </a:spcAft>
              <a:buNone/>
            </a:pPr>
            <a:r>
              <a:rPr lang="en-US" b="1" dirty="0" smtClean="0">
                <a:solidFill>
                  <a:schemeClr val="bg1"/>
                </a:solidFill>
              </a:rPr>
              <a:t>CONCLUSIONS</a:t>
            </a:r>
          </a:p>
          <a:p>
            <a:pPr>
              <a:spcAft>
                <a:spcPts val="200"/>
              </a:spcAft>
            </a:pPr>
            <a:r>
              <a:rPr lang="en-US" dirty="0" smtClean="0"/>
              <a:t>In patients with Ewing sarcoma, ctDNA can be detected using a hybrid capture approach with no prior knowledge of translocation required</a:t>
            </a:r>
          </a:p>
          <a:p>
            <a:pPr>
              <a:spcAft>
                <a:spcPts val="200"/>
              </a:spcAft>
            </a:pPr>
            <a:r>
              <a:rPr lang="en-US" dirty="0" smtClean="0"/>
              <a:t>Patients at greater risk of treatment failure can be identified using ctDNA levels at diagnosis</a:t>
            </a:r>
          </a:p>
          <a:p>
            <a:pPr>
              <a:spcAft>
                <a:spcPts val="200"/>
              </a:spcAft>
            </a:pPr>
            <a:r>
              <a:rPr lang="en-US" dirty="0" smtClean="0"/>
              <a:t>These results require prospective validation</a:t>
            </a:r>
            <a:endParaRPr lang="en-US" dirty="0"/>
          </a:p>
        </p:txBody>
      </p:sp>
      <p:sp>
        <p:nvSpPr>
          <p:cNvPr id="6" name="Text Box 4"/>
          <p:cNvSpPr txBox="1">
            <a:spLocks noChangeArrowheads="1"/>
          </p:cNvSpPr>
          <p:nvPr/>
        </p:nvSpPr>
        <p:spPr bwMode="auto">
          <a:xfrm>
            <a:off x="2812883" y="6474897"/>
            <a:ext cx="61104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US" sz="1200" dirty="0" smtClean="0">
                <a:solidFill>
                  <a:srgbClr val="000000"/>
                </a:solidFill>
              </a:rPr>
              <a:t>Shulman DS et al. CTOS 2017 Annual Meeting, November 8–11, Maui, Hawaii; Paper 049</a:t>
            </a:r>
            <a:endParaRPr lang="en-US" sz="1200"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014025035"/>
              </p:ext>
            </p:extLst>
          </p:nvPr>
        </p:nvGraphicFramePr>
        <p:xfrm>
          <a:off x="235528" y="2269840"/>
          <a:ext cx="5167746" cy="2072640"/>
        </p:xfrm>
        <a:graphic>
          <a:graphicData uri="http://schemas.openxmlformats.org/drawingml/2006/table">
            <a:tbl>
              <a:tblPr firstRow="1" bandRow="1">
                <a:tableStyleId>{69012ECD-51FC-41F1-AA8D-1B2483CD663E}</a:tableStyleId>
              </a:tblPr>
              <a:tblGrid>
                <a:gridCol w="1767839"/>
                <a:gridCol w="1280160"/>
                <a:gridCol w="1172095"/>
                <a:gridCol w="947652"/>
              </a:tblGrid>
              <a:tr h="370840">
                <a:tc>
                  <a:txBody>
                    <a:bodyPr/>
                    <a:lstStyle/>
                    <a:p>
                      <a:endParaRPr lang="en-GB" sz="1400" dirty="0"/>
                    </a:p>
                  </a:txBody>
                  <a:tcPr/>
                </a:tc>
                <a:tc>
                  <a:txBody>
                    <a:bodyPr/>
                    <a:lstStyle/>
                    <a:p>
                      <a:pPr algn="ctr"/>
                      <a:r>
                        <a:rPr lang="en-GB" sz="1400" dirty="0" smtClean="0">
                          <a:solidFill>
                            <a:schemeClr val="tx2"/>
                          </a:solidFill>
                        </a:rPr>
                        <a:t>ctDNA positive, %</a:t>
                      </a:r>
                      <a:endParaRPr lang="en-GB" sz="1400" dirty="0">
                        <a:solidFill>
                          <a:schemeClr val="tx2"/>
                        </a:solidFill>
                      </a:endParaRPr>
                    </a:p>
                  </a:txBody>
                  <a:tcPr anchor="b"/>
                </a:tc>
                <a:tc>
                  <a:txBody>
                    <a:bodyPr/>
                    <a:lstStyle/>
                    <a:p>
                      <a:pPr algn="ctr"/>
                      <a:r>
                        <a:rPr lang="en-GB" sz="1400" dirty="0" smtClean="0">
                          <a:solidFill>
                            <a:schemeClr val="tx2"/>
                          </a:solidFill>
                        </a:rPr>
                        <a:t>ctDNA</a:t>
                      </a:r>
                      <a:r>
                        <a:rPr lang="en-GB" sz="1400" baseline="0" dirty="0" smtClean="0">
                          <a:solidFill>
                            <a:schemeClr val="tx2"/>
                          </a:solidFill>
                        </a:rPr>
                        <a:t> negative, %</a:t>
                      </a:r>
                      <a:endParaRPr lang="en-GB" sz="1400" dirty="0">
                        <a:solidFill>
                          <a:schemeClr val="tx2"/>
                        </a:solidFill>
                      </a:endParaRPr>
                    </a:p>
                  </a:txBody>
                  <a:tcPr anchor="b"/>
                </a:tc>
                <a:tc>
                  <a:txBody>
                    <a:bodyPr/>
                    <a:lstStyle/>
                    <a:p>
                      <a:pPr algn="ctr"/>
                      <a:r>
                        <a:rPr lang="en-GB" sz="1400" dirty="0" smtClean="0">
                          <a:solidFill>
                            <a:schemeClr val="tx2"/>
                          </a:solidFill>
                        </a:rPr>
                        <a:t>p-value</a:t>
                      </a:r>
                      <a:endParaRPr lang="en-GB" sz="1400" dirty="0">
                        <a:solidFill>
                          <a:schemeClr val="tx2"/>
                        </a:solidFill>
                      </a:endParaRPr>
                    </a:p>
                  </a:txBody>
                  <a:tcPr anchor="b"/>
                </a:tc>
              </a:tr>
              <a:tr h="370840">
                <a:tc>
                  <a:txBody>
                    <a:bodyPr/>
                    <a:lstStyle/>
                    <a:p>
                      <a:r>
                        <a:rPr lang="en-GB" sz="1400" dirty="0" smtClean="0"/>
                        <a:t>Age &lt;18 years</a:t>
                      </a:r>
                    </a:p>
                    <a:p>
                      <a:r>
                        <a:rPr lang="en-GB" sz="1400" dirty="0" smtClean="0"/>
                        <a:t>Age </a:t>
                      </a:r>
                      <a:r>
                        <a:rPr lang="en-GB" sz="1400" dirty="0" smtClean="0">
                          <a:latin typeface="Arial"/>
                          <a:cs typeface="Arial"/>
                        </a:rPr>
                        <a:t>≥</a:t>
                      </a:r>
                      <a:r>
                        <a:rPr lang="en-GB" sz="1400" dirty="0" smtClean="0"/>
                        <a:t>18 years</a:t>
                      </a:r>
                      <a:endParaRPr lang="en-GB" sz="1400" dirty="0"/>
                    </a:p>
                  </a:txBody>
                  <a:tcPr/>
                </a:tc>
                <a:tc>
                  <a:txBody>
                    <a:bodyPr/>
                    <a:lstStyle/>
                    <a:p>
                      <a:pPr algn="ctr"/>
                      <a:r>
                        <a:rPr lang="en-GB" sz="1400" dirty="0" smtClean="0"/>
                        <a:t>53</a:t>
                      </a:r>
                    </a:p>
                    <a:p>
                      <a:pPr algn="ctr"/>
                      <a:r>
                        <a:rPr lang="en-GB" sz="1400" dirty="0" smtClean="0"/>
                        <a:t>55</a:t>
                      </a:r>
                      <a:endParaRPr lang="en-GB" sz="1400" dirty="0"/>
                    </a:p>
                  </a:txBody>
                  <a:tcPr/>
                </a:tc>
                <a:tc>
                  <a:txBody>
                    <a:bodyPr/>
                    <a:lstStyle/>
                    <a:p>
                      <a:pPr algn="ctr"/>
                      <a:r>
                        <a:rPr lang="en-GB" sz="1400" dirty="0" smtClean="0"/>
                        <a:t>47</a:t>
                      </a:r>
                    </a:p>
                    <a:p>
                      <a:pPr algn="ctr"/>
                      <a:r>
                        <a:rPr lang="en-GB" sz="1400" dirty="0" smtClean="0"/>
                        <a:t>45</a:t>
                      </a:r>
                    </a:p>
                  </a:txBody>
                  <a:tcPr/>
                </a:tc>
                <a:tc>
                  <a:txBody>
                    <a:bodyPr/>
                    <a:lstStyle/>
                    <a:p>
                      <a:pPr algn="ctr"/>
                      <a:r>
                        <a:rPr lang="en-GB" sz="1400" dirty="0" smtClean="0"/>
                        <a:t>1.0</a:t>
                      </a:r>
                    </a:p>
                  </a:txBody>
                  <a:tcPr/>
                </a:tc>
              </a:tr>
              <a:tr h="370840">
                <a:tc>
                  <a:txBody>
                    <a:bodyPr/>
                    <a:lstStyle/>
                    <a:p>
                      <a:r>
                        <a:rPr lang="en-GB" sz="1400" dirty="0" smtClean="0"/>
                        <a:t>Pelvic primary</a:t>
                      </a:r>
                    </a:p>
                    <a:p>
                      <a:r>
                        <a:rPr lang="en-GB" sz="1400" dirty="0" smtClean="0"/>
                        <a:t>Non-pelvic primary</a:t>
                      </a:r>
                      <a:endParaRPr lang="en-GB" sz="1400" dirty="0"/>
                    </a:p>
                  </a:txBody>
                  <a:tcPr/>
                </a:tc>
                <a:tc>
                  <a:txBody>
                    <a:bodyPr/>
                    <a:lstStyle/>
                    <a:p>
                      <a:pPr algn="ctr"/>
                      <a:r>
                        <a:rPr lang="en-GB" sz="1400" dirty="0" smtClean="0"/>
                        <a:t>67</a:t>
                      </a:r>
                    </a:p>
                    <a:p>
                      <a:pPr algn="ctr"/>
                      <a:r>
                        <a:rPr lang="en-GB" sz="1400" dirty="0" smtClean="0"/>
                        <a:t>46</a:t>
                      </a:r>
                      <a:endParaRPr lang="en-GB" sz="1400" dirty="0"/>
                    </a:p>
                  </a:txBody>
                  <a:tcPr/>
                </a:tc>
                <a:tc>
                  <a:txBody>
                    <a:bodyPr/>
                    <a:lstStyle/>
                    <a:p>
                      <a:pPr algn="ctr"/>
                      <a:r>
                        <a:rPr lang="en-GB" sz="1400" dirty="0" smtClean="0"/>
                        <a:t>33</a:t>
                      </a:r>
                    </a:p>
                    <a:p>
                      <a:pPr algn="ctr"/>
                      <a:r>
                        <a:rPr lang="en-GB" sz="1400" dirty="0" smtClean="0"/>
                        <a:t>54</a:t>
                      </a:r>
                      <a:endParaRPr lang="en-GB" sz="1400" dirty="0"/>
                    </a:p>
                  </a:txBody>
                  <a:tcPr/>
                </a:tc>
                <a:tc>
                  <a:txBody>
                    <a:bodyPr/>
                    <a:lstStyle/>
                    <a:p>
                      <a:pPr algn="ctr"/>
                      <a:r>
                        <a:rPr lang="en-GB" sz="1400" dirty="0" smtClean="0"/>
                        <a:t>0.18</a:t>
                      </a:r>
                      <a:endParaRPr lang="en-GB" sz="1400" dirty="0"/>
                    </a:p>
                  </a:txBody>
                  <a:tcPr/>
                </a:tc>
              </a:tr>
              <a:tr h="370840">
                <a:tc>
                  <a:txBody>
                    <a:bodyPr/>
                    <a:lstStyle/>
                    <a:p>
                      <a:r>
                        <a:rPr lang="en-GB" sz="1400" dirty="0" smtClean="0"/>
                        <a:t>Metastatic</a:t>
                      </a:r>
                    </a:p>
                    <a:p>
                      <a:r>
                        <a:rPr lang="en-GB" sz="1400" dirty="0" smtClean="0"/>
                        <a:t>Non-metastatic</a:t>
                      </a:r>
                      <a:endParaRPr lang="en-GB" sz="1400" dirty="0"/>
                    </a:p>
                  </a:txBody>
                  <a:tcPr/>
                </a:tc>
                <a:tc>
                  <a:txBody>
                    <a:bodyPr/>
                    <a:lstStyle/>
                    <a:p>
                      <a:pPr algn="ctr"/>
                      <a:r>
                        <a:rPr lang="en-GB" sz="1400" dirty="0" smtClean="0"/>
                        <a:t>69</a:t>
                      </a:r>
                    </a:p>
                    <a:p>
                      <a:pPr algn="ctr"/>
                      <a:r>
                        <a:rPr lang="en-GB" sz="1400" dirty="0" smtClean="0"/>
                        <a:t>44</a:t>
                      </a:r>
                      <a:endParaRPr lang="en-GB" sz="1400" dirty="0"/>
                    </a:p>
                  </a:txBody>
                  <a:tcPr/>
                </a:tc>
                <a:tc>
                  <a:txBody>
                    <a:bodyPr/>
                    <a:lstStyle/>
                    <a:p>
                      <a:pPr algn="ctr"/>
                      <a:r>
                        <a:rPr lang="en-GB" sz="1400" dirty="0" smtClean="0"/>
                        <a:t>31</a:t>
                      </a:r>
                    </a:p>
                    <a:p>
                      <a:pPr algn="ctr"/>
                      <a:r>
                        <a:rPr lang="en-GB" sz="1400" dirty="0" smtClean="0"/>
                        <a:t>56</a:t>
                      </a:r>
                      <a:endParaRPr lang="en-GB" sz="1400" dirty="0"/>
                    </a:p>
                  </a:txBody>
                  <a:tcPr/>
                </a:tc>
                <a:tc>
                  <a:txBody>
                    <a:bodyPr/>
                    <a:lstStyle/>
                    <a:p>
                      <a:pPr algn="ctr"/>
                      <a:r>
                        <a:rPr lang="en-GB" sz="1400" dirty="0" smtClean="0"/>
                        <a:t>0.053</a:t>
                      </a:r>
                      <a:endParaRPr lang="en-GB" sz="1400"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079928359"/>
              </p:ext>
            </p:extLst>
          </p:nvPr>
        </p:nvGraphicFramePr>
        <p:xfrm>
          <a:off x="5563982" y="2665013"/>
          <a:ext cx="3412836" cy="1407160"/>
        </p:xfrm>
        <a:graphic>
          <a:graphicData uri="http://schemas.openxmlformats.org/drawingml/2006/table">
            <a:tbl>
              <a:tblPr firstRow="1" bandRow="1">
                <a:tableStyleId>{69012ECD-51FC-41F1-AA8D-1B2483CD663E}</a:tableStyleId>
              </a:tblPr>
              <a:tblGrid>
                <a:gridCol w="1012664"/>
                <a:gridCol w="1586448"/>
                <a:gridCol w="813724"/>
              </a:tblGrid>
              <a:tr h="370840">
                <a:tc>
                  <a:txBody>
                    <a:bodyPr/>
                    <a:lstStyle/>
                    <a:p>
                      <a:r>
                        <a:rPr lang="en-GB" sz="1400" dirty="0" smtClean="0">
                          <a:solidFill>
                            <a:schemeClr val="tx2"/>
                          </a:solidFill>
                        </a:rPr>
                        <a:t>ctDNA detected</a:t>
                      </a:r>
                      <a:endParaRPr lang="en-GB" sz="1400" dirty="0">
                        <a:solidFill>
                          <a:schemeClr val="tx2"/>
                        </a:solidFill>
                      </a:endParaRPr>
                    </a:p>
                  </a:txBody>
                  <a:tcPr anchor="b"/>
                </a:tc>
                <a:tc>
                  <a:txBody>
                    <a:bodyPr/>
                    <a:lstStyle/>
                    <a:p>
                      <a:pPr algn="ctr"/>
                      <a:r>
                        <a:rPr lang="en-GB" sz="1400" dirty="0" smtClean="0">
                          <a:solidFill>
                            <a:schemeClr val="tx2"/>
                          </a:solidFill>
                        </a:rPr>
                        <a:t>HR (95%CI)</a:t>
                      </a:r>
                      <a:endParaRPr lang="en-GB" sz="1400" dirty="0">
                        <a:solidFill>
                          <a:schemeClr val="tx2"/>
                        </a:solidFill>
                      </a:endParaRPr>
                    </a:p>
                  </a:txBody>
                  <a:tcPr anchor="b"/>
                </a:tc>
                <a:tc>
                  <a:txBody>
                    <a:bodyPr/>
                    <a:lstStyle/>
                    <a:p>
                      <a:pPr algn="ctr"/>
                      <a:r>
                        <a:rPr lang="en-GB" sz="1400" dirty="0" smtClean="0">
                          <a:solidFill>
                            <a:schemeClr val="tx2"/>
                          </a:solidFill>
                        </a:rPr>
                        <a:t>p-value</a:t>
                      </a:r>
                      <a:endParaRPr lang="en-GB" sz="1400" dirty="0">
                        <a:solidFill>
                          <a:schemeClr val="tx2"/>
                        </a:solidFill>
                      </a:endParaRPr>
                    </a:p>
                  </a:txBody>
                  <a:tcPr anchor="b"/>
                </a:tc>
              </a:tr>
              <a:tr h="370840">
                <a:tc>
                  <a:txBody>
                    <a:bodyPr/>
                    <a:lstStyle/>
                    <a:p>
                      <a:r>
                        <a:rPr lang="en-GB" sz="1400" dirty="0" smtClean="0"/>
                        <a:t>Event-free</a:t>
                      </a:r>
                      <a:r>
                        <a:rPr lang="en-GB" sz="1400" baseline="0" dirty="0" smtClean="0"/>
                        <a:t> survival</a:t>
                      </a:r>
                      <a:endParaRPr lang="en-GB" sz="1400" dirty="0"/>
                    </a:p>
                  </a:txBody>
                  <a:tcPr/>
                </a:tc>
                <a:tc>
                  <a:txBody>
                    <a:bodyPr/>
                    <a:lstStyle/>
                    <a:p>
                      <a:pPr algn="ctr"/>
                      <a:r>
                        <a:rPr lang="en-GB" sz="1400" dirty="0" smtClean="0"/>
                        <a:t>3.85 (1.37, 10.85)</a:t>
                      </a:r>
                      <a:endParaRPr lang="en-GB" sz="1400" dirty="0"/>
                    </a:p>
                  </a:txBody>
                  <a:tcPr/>
                </a:tc>
                <a:tc>
                  <a:txBody>
                    <a:bodyPr/>
                    <a:lstStyle/>
                    <a:p>
                      <a:pPr algn="ctr"/>
                      <a:r>
                        <a:rPr lang="en-GB" sz="1400" dirty="0" smtClean="0"/>
                        <a:t>0.011</a:t>
                      </a:r>
                      <a:endParaRPr lang="en-GB" sz="1400" dirty="0"/>
                    </a:p>
                  </a:txBody>
                  <a:tcPr/>
                </a:tc>
              </a:tr>
              <a:tr h="370840">
                <a:tc>
                  <a:txBody>
                    <a:bodyPr/>
                    <a:lstStyle/>
                    <a:p>
                      <a:r>
                        <a:rPr lang="en-GB" sz="1400" dirty="0" smtClean="0"/>
                        <a:t>OS</a:t>
                      </a:r>
                      <a:endParaRPr lang="en-GB" sz="1400" dirty="0"/>
                    </a:p>
                  </a:txBody>
                  <a:tcPr/>
                </a:tc>
                <a:tc>
                  <a:txBody>
                    <a:bodyPr/>
                    <a:lstStyle/>
                    <a:p>
                      <a:pPr algn="ctr"/>
                      <a:r>
                        <a:rPr lang="en-GB" sz="1400" dirty="0" smtClean="0"/>
                        <a:t>3.76</a:t>
                      </a:r>
                      <a:r>
                        <a:rPr lang="en-GB" sz="1400" baseline="0" dirty="0" smtClean="0"/>
                        <a:t> (1.06, 13.31)</a:t>
                      </a:r>
                      <a:endParaRPr lang="en-GB" sz="1400" dirty="0"/>
                    </a:p>
                  </a:txBody>
                  <a:tcPr/>
                </a:tc>
                <a:tc>
                  <a:txBody>
                    <a:bodyPr/>
                    <a:lstStyle/>
                    <a:p>
                      <a:pPr algn="ctr"/>
                      <a:r>
                        <a:rPr lang="en-GB" sz="1400" dirty="0" smtClean="0"/>
                        <a:t>0.04</a:t>
                      </a:r>
                      <a:endParaRPr lang="en-GB" sz="1400" dirty="0"/>
                    </a:p>
                  </a:txBody>
                  <a:tcPr/>
                </a:tc>
              </a:tr>
            </a:tbl>
          </a:graphicData>
        </a:graphic>
      </p:graphicFrame>
    </p:spTree>
    <p:custDataLst>
      <p:tags r:id="rId1"/>
    </p:custDataLst>
    <p:extLst>
      <p:ext uri="{BB962C8B-B14F-4D97-AF65-F5344CB8AC3E}">
        <p14:creationId xmlns:p14="http://schemas.microsoft.com/office/powerpoint/2010/main" val="1009081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ln>
            <a:noFill/>
          </a:ln>
        </p:spPr>
        <p:txBody>
          <a:bodyPr/>
          <a:lstStyle/>
          <a:p>
            <a:r>
              <a:rPr lang="en-US" sz="1600" dirty="0" smtClean="0">
                <a:solidFill>
                  <a:schemeClr val="bg1"/>
                </a:solidFill>
              </a:rPr>
              <a:t>002: Predicting survival in patients (</a:t>
            </a:r>
            <a:r>
              <a:rPr lang="en-US" sz="1600" dirty="0" err="1" smtClean="0">
                <a:solidFill>
                  <a:schemeClr val="bg1"/>
                </a:solidFill>
              </a:rPr>
              <a:t>pts</a:t>
            </a:r>
            <a:r>
              <a:rPr lang="en-US" sz="1600" dirty="0" smtClean="0">
                <a:solidFill>
                  <a:schemeClr val="bg1"/>
                </a:solidFill>
              </a:rPr>
              <a:t>) undergoing resection </a:t>
            </a:r>
            <a:br>
              <a:rPr lang="en-US" sz="1600" dirty="0" smtClean="0">
                <a:solidFill>
                  <a:schemeClr val="bg1"/>
                </a:solidFill>
              </a:rPr>
            </a:br>
            <a:r>
              <a:rPr lang="en-US" sz="1600" dirty="0" smtClean="0">
                <a:solidFill>
                  <a:schemeClr val="bg1"/>
                </a:solidFill>
              </a:rPr>
              <a:t>for </a:t>
            </a:r>
            <a:r>
              <a:rPr lang="en-US" sz="1600" dirty="0" err="1" smtClean="0">
                <a:solidFill>
                  <a:schemeClr val="bg1"/>
                </a:solidFill>
              </a:rPr>
              <a:t>locoregionally</a:t>
            </a:r>
            <a:r>
              <a:rPr lang="en-US" sz="1600" dirty="0" smtClean="0">
                <a:solidFill>
                  <a:schemeClr val="bg1"/>
                </a:solidFill>
              </a:rPr>
              <a:t> recurrent retroperitoneal sarcoma (LRRPS): A study and </a:t>
            </a:r>
            <a:r>
              <a:rPr lang="en-US" sz="1600" dirty="0" err="1" smtClean="0">
                <a:solidFill>
                  <a:schemeClr val="bg1"/>
                </a:solidFill>
              </a:rPr>
              <a:t>nomogram</a:t>
            </a:r>
            <a:r>
              <a:rPr lang="en-US" sz="1600" dirty="0" smtClean="0">
                <a:solidFill>
                  <a:schemeClr val="bg1"/>
                </a:solidFill>
              </a:rPr>
              <a:t> from the Transatlantic Retroperitoneal Sarcoma Working Group (TARPSWG) – </a:t>
            </a:r>
            <a:r>
              <a:rPr lang="en-US" sz="1600" dirty="0" err="1" smtClean="0">
                <a:solidFill>
                  <a:schemeClr val="bg1"/>
                </a:solidFill>
              </a:rPr>
              <a:t>Raut</a:t>
            </a:r>
            <a:r>
              <a:rPr lang="en-US" sz="1600" dirty="0" smtClean="0">
                <a:solidFill>
                  <a:schemeClr val="bg1"/>
                </a:solidFill>
              </a:rPr>
              <a:t> CP, et al</a:t>
            </a:r>
            <a:endParaRPr lang="en-US" sz="1600" dirty="0">
              <a:solidFill>
                <a:schemeClr val="bg1"/>
              </a:solidFill>
            </a:endParaRPr>
          </a:p>
        </p:txBody>
      </p:sp>
      <p:sp>
        <p:nvSpPr>
          <p:cNvPr id="5123" name="Rectangle 3"/>
          <p:cNvSpPr>
            <a:spLocks noGrp="1" noChangeArrowheads="1"/>
          </p:cNvSpPr>
          <p:nvPr>
            <p:ph type="body" idx="1"/>
          </p:nvPr>
        </p:nvSpPr>
        <p:spPr>
          <a:xfrm>
            <a:off x="236538" y="1316428"/>
            <a:ext cx="8686800" cy="5308600"/>
          </a:xfrm>
        </p:spPr>
        <p:txBody>
          <a:bodyPr/>
          <a:lstStyle/>
          <a:p>
            <a:pPr marL="0" indent="0">
              <a:buNone/>
            </a:pPr>
            <a:r>
              <a:rPr lang="en-US" b="1" dirty="0" smtClean="0">
                <a:solidFill>
                  <a:schemeClr val="bg1"/>
                </a:solidFill>
              </a:rPr>
              <a:t>KEY RESULTS (CONT.)</a:t>
            </a:r>
            <a:endParaRPr lang="en-US" b="1" dirty="0">
              <a:solidFill>
                <a:schemeClr val="bg1"/>
              </a:solidFill>
            </a:endParaRPr>
          </a:p>
        </p:txBody>
      </p:sp>
      <p:sp>
        <p:nvSpPr>
          <p:cNvPr id="5124" name="Text Box 4"/>
          <p:cNvSpPr txBox="1">
            <a:spLocks noChangeArrowheads="1"/>
          </p:cNvSpPr>
          <p:nvPr/>
        </p:nvSpPr>
        <p:spPr bwMode="auto">
          <a:xfrm>
            <a:off x="3096165" y="6474897"/>
            <a:ext cx="582717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US" sz="1200" dirty="0" err="1" smtClean="0">
                <a:solidFill>
                  <a:srgbClr val="000000"/>
                </a:solidFill>
              </a:rPr>
              <a:t>Raut</a:t>
            </a:r>
            <a:r>
              <a:rPr lang="en-US" sz="1200" dirty="0" smtClean="0">
                <a:solidFill>
                  <a:srgbClr val="000000"/>
                </a:solidFill>
              </a:rPr>
              <a:t> CP et al. CTOS 2017 Annual Meeting, November 8–11, Maui, Hawaii; Paper 002</a:t>
            </a:r>
            <a:endParaRPr lang="en-US" sz="1200" dirty="0">
              <a:solidFill>
                <a:srgbClr val="000000"/>
              </a:solidFill>
            </a:endParaRPr>
          </a:p>
        </p:txBody>
      </p:sp>
      <p:sp>
        <p:nvSpPr>
          <p:cNvPr id="10" name="TextBox 5"/>
          <p:cNvSpPr txBox="1"/>
          <p:nvPr/>
        </p:nvSpPr>
        <p:spPr>
          <a:xfrm>
            <a:off x="956363" y="5962460"/>
            <a:ext cx="723127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Median follow-up: 119 months from 1</a:t>
            </a:r>
            <a:r>
              <a:rPr lang="en-US" sz="1200" baseline="30000" dirty="0" smtClean="0"/>
              <a:t>st</a:t>
            </a:r>
            <a:r>
              <a:rPr lang="en-US" sz="1200" dirty="0" smtClean="0"/>
              <a:t> surgery (IQR 80–169); 75 months from 2</a:t>
            </a:r>
            <a:r>
              <a:rPr lang="en-US" sz="1200" baseline="30000" dirty="0" smtClean="0"/>
              <a:t>nd</a:t>
            </a:r>
            <a:r>
              <a:rPr lang="en-US" sz="1200" dirty="0" smtClean="0"/>
              <a:t> surgery (IQR 50–105)</a:t>
            </a:r>
            <a:endParaRPr lang="en-US" sz="1200" dirty="0"/>
          </a:p>
        </p:txBody>
      </p:sp>
      <p:sp>
        <p:nvSpPr>
          <p:cNvPr id="11" name="TextBox 10"/>
          <p:cNvSpPr txBox="1"/>
          <p:nvPr/>
        </p:nvSpPr>
        <p:spPr>
          <a:xfrm>
            <a:off x="1936001" y="1706530"/>
            <a:ext cx="1492716"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t>First events</a:t>
            </a:r>
          </a:p>
          <a:p>
            <a:pPr algn="ctr"/>
            <a:r>
              <a:rPr lang="en-US" sz="1400" i="1" dirty="0" smtClean="0"/>
              <a:t>After 2</a:t>
            </a:r>
            <a:r>
              <a:rPr lang="en-US" sz="1400" i="1" baseline="30000" dirty="0" smtClean="0"/>
              <a:t>nd</a:t>
            </a:r>
            <a:r>
              <a:rPr lang="en-US" sz="1400" i="1" dirty="0" smtClean="0"/>
              <a:t> surgery</a:t>
            </a:r>
            <a:endParaRPr lang="en-US" sz="1400" i="1" dirty="0"/>
          </a:p>
        </p:txBody>
      </p:sp>
      <p:sp>
        <p:nvSpPr>
          <p:cNvPr id="12" name="TextBox 11"/>
          <p:cNvSpPr txBox="1"/>
          <p:nvPr/>
        </p:nvSpPr>
        <p:spPr>
          <a:xfrm>
            <a:off x="5638206" y="1706530"/>
            <a:ext cx="2969083"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t>Disease-free and overall survival</a:t>
            </a:r>
          </a:p>
          <a:p>
            <a:pPr algn="ctr"/>
            <a:r>
              <a:rPr lang="en-US" sz="1400" i="1" dirty="0" smtClean="0"/>
              <a:t>After 2</a:t>
            </a:r>
            <a:r>
              <a:rPr lang="en-US" sz="1400" i="1" baseline="30000" dirty="0" smtClean="0"/>
              <a:t>nd</a:t>
            </a:r>
            <a:r>
              <a:rPr lang="en-US" sz="1400" i="1" dirty="0" smtClean="0"/>
              <a:t> surgery</a:t>
            </a:r>
            <a:endParaRPr lang="en-US" sz="1400" i="1" dirty="0"/>
          </a:p>
        </p:txBody>
      </p:sp>
      <p:grpSp>
        <p:nvGrpSpPr>
          <p:cNvPr id="13" name="Group 12"/>
          <p:cNvGrpSpPr/>
          <p:nvPr/>
        </p:nvGrpSpPr>
        <p:grpSpPr>
          <a:xfrm>
            <a:off x="116665" y="2112306"/>
            <a:ext cx="4447828" cy="2695710"/>
            <a:chOff x="98515" y="2112513"/>
            <a:chExt cx="4729954" cy="2695710"/>
          </a:xfrm>
        </p:grpSpPr>
        <p:grpSp>
          <p:nvGrpSpPr>
            <p:cNvPr id="51" name="Group 50"/>
            <p:cNvGrpSpPr/>
            <p:nvPr/>
          </p:nvGrpSpPr>
          <p:grpSpPr>
            <a:xfrm>
              <a:off x="98515" y="2112513"/>
              <a:ext cx="4729954" cy="2695710"/>
              <a:chOff x="2040295" y="2252750"/>
              <a:chExt cx="4717188" cy="2753877"/>
            </a:xfrm>
          </p:grpSpPr>
          <p:grpSp>
            <p:nvGrpSpPr>
              <p:cNvPr id="58" name="Group 57"/>
              <p:cNvGrpSpPr/>
              <p:nvPr/>
            </p:nvGrpSpPr>
            <p:grpSpPr>
              <a:xfrm>
                <a:off x="2614623" y="2396465"/>
                <a:ext cx="3906738" cy="2176285"/>
                <a:chOff x="836615" y="2448719"/>
                <a:chExt cx="3906738" cy="2176285"/>
              </a:xfrm>
            </p:grpSpPr>
            <p:sp>
              <p:nvSpPr>
                <p:cNvPr id="75" name="Freeform 74"/>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srgbClr val="000000"/>
                    </a:solidFill>
                  </a:endParaRPr>
                </a:p>
              </p:txBody>
            </p:sp>
            <p:sp>
              <p:nvSpPr>
                <p:cNvPr id="76"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srgbClr val="000000"/>
                    </a:solidFill>
                  </a:endParaRPr>
                </a:p>
              </p:txBody>
            </p:sp>
            <p:sp>
              <p:nvSpPr>
                <p:cNvPr id="77"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srgbClr val="000000"/>
                    </a:solidFill>
                  </a:endParaRPr>
                </a:p>
              </p:txBody>
            </p:sp>
            <p:sp>
              <p:nvSpPr>
                <p:cNvPr id="78" name="Line 8"/>
                <p:cNvSpPr>
                  <a:spLocks noChangeShapeType="1"/>
                </p:cNvSpPr>
                <p:nvPr/>
              </p:nvSpPr>
              <p:spPr bwMode="auto">
                <a:xfrm>
                  <a:off x="836615" y="322872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srgbClr val="000000"/>
                    </a:solidFill>
                  </a:endParaRPr>
                </a:p>
              </p:txBody>
            </p:sp>
            <p:sp>
              <p:nvSpPr>
                <p:cNvPr id="79" name="Line 9"/>
                <p:cNvSpPr>
                  <a:spLocks noChangeShapeType="1"/>
                </p:cNvSpPr>
                <p:nvPr/>
              </p:nvSpPr>
              <p:spPr bwMode="auto">
                <a:xfrm>
                  <a:off x="836615" y="362736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srgbClr val="000000"/>
                    </a:solidFill>
                  </a:endParaRPr>
                </a:p>
              </p:txBody>
            </p:sp>
            <p:sp>
              <p:nvSpPr>
                <p:cNvPr id="80" name="Line 10"/>
                <p:cNvSpPr>
                  <a:spLocks noChangeShapeType="1"/>
                </p:cNvSpPr>
                <p:nvPr/>
              </p:nvSpPr>
              <p:spPr bwMode="auto">
                <a:xfrm>
                  <a:off x="836615" y="401736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srgbClr val="000000"/>
                    </a:solidFill>
                  </a:endParaRPr>
                </a:p>
              </p:txBody>
            </p:sp>
            <p:sp>
              <p:nvSpPr>
                <p:cNvPr id="81"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srgbClr val="000000"/>
                    </a:solidFill>
                  </a:endParaRPr>
                </a:p>
              </p:txBody>
            </p:sp>
            <p:sp>
              <p:nvSpPr>
                <p:cNvPr id="82" name="Line 12"/>
                <p:cNvSpPr>
                  <a:spLocks noChangeShapeType="1"/>
                </p:cNvSpPr>
                <p:nvPr/>
              </p:nvSpPr>
              <p:spPr bwMode="auto">
                <a:xfrm>
                  <a:off x="2913449"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srgbClr val="000000"/>
                    </a:solidFill>
                  </a:endParaRPr>
                </a:p>
              </p:txBody>
            </p:sp>
            <p:sp>
              <p:nvSpPr>
                <p:cNvPr id="83" name="Line 13"/>
                <p:cNvSpPr>
                  <a:spLocks noChangeShapeType="1"/>
                </p:cNvSpPr>
                <p:nvPr/>
              </p:nvSpPr>
              <p:spPr bwMode="auto">
                <a:xfrm>
                  <a:off x="229736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srgbClr val="000000"/>
                    </a:solidFill>
                  </a:endParaRPr>
                </a:p>
              </p:txBody>
            </p:sp>
            <p:sp>
              <p:nvSpPr>
                <p:cNvPr id="84" name="Line 14"/>
                <p:cNvSpPr>
                  <a:spLocks noChangeShapeType="1"/>
                </p:cNvSpPr>
                <p:nvPr/>
              </p:nvSpPr>
              <p:spPr bwMode="auto">
                <a:xfrm>
                  <a:off x="351994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srgbClr val="000000"/>
                    </a:solidFill>
                  </a:endParaRPr>
                </a:p>
              </p:txBody>
            </p:sp>
            <p:sp>
              <p:nvSpPr>
                <p:cNvPr id="85"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srgbClr val="000000"/>
                    </a:solidFill>
                  </a:endParaRPr>
                </a:p>
              </p:txBody>
            </p:sp>
            <p:sp>
              <p:nvSpPr>
                <p:cNvPr id="86" name="Line 19"/>
                <p:cNvSpPr>
                  <a:spLocks noChangeShapeType="1"/>
                </p:cNvSpPr>
                <p:nvPr/>
              </p:nvSpPr>
              <p:spPr bwMode="auto">
                <a:xfrm>
                  <a:off x="1682150"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srgbClr val="000000"/>
                    </a:solidFill>
                  </a:endParaRPr>
                </a:p>
              </p:txBody>
            </p:sp>
            <p:sp>
              <p:nvSpPr>
                <p:cNvPr id="87" name="Line 21"/>
                <p:cNvSpPr>
                  <a:spLocks noChangeShapeType="1"/>
                </p:cNvSpPr>
                <p:nvPr/>
              </p:nvSpPr>
              <p:spPr bwMode="auto">
                <a:xfrm>
                  <a:off x="104564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srgbClr val="000000"/>
                    </a:solidFill>
                    <a:latin typeface="Arial" panose="020B0604020202020204" pitchFamily="34" charset="0"/>
                    <a:cs typeface="Arial" panose="020B0604020202020204" pitchFamily="34" charset="0"/>
                  </a:endParaRPr>
                </a:p>
              </p:txBody>
            </p:sp>
            <p:sp>
              <p:nvSpPr>
                <p:cNvPr id="88" name="Line 14"/>
                <p:cNvSpPr>
                  <a:spLocks noChangeShapeType="1"/>
                </p:cNvSpPr>
                <p:nvPr/>
              </p:nvSpPr>
              <p:spPr bwMode="auto">
                <a:xfrm>
                  <a:off x="4134090" y="4532929"/>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srgbClr val="000000"/>
                    </a:solidFill>
                  </a:endParaRPr>
                </a:p>
              </p:txBody>
            </p:sp>
          </p:grpSp>
          <p:sp>
            <p:nvSpPr>
              <p:cNvPr id="59" name="TextBox 14"/>
              <p:cNvSpPr txBox="1"/>
              <p:nvPr/>
            </p:nvSpPr>
            <p:spPr>
              <a:xfrm rot="16200000">
                <a:off x="1349390" y="3295373"/>
                <a:ext cx="1675584" cy="29377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200" dirty="0" smtClean="0">
                    <a:solidFill>
                      <a:srgbClr val="000000"/>
                    </a:solidFill>
                    <a:latin typeface="Arial" panose="020B0604020202020204" pitchFamily="34" charset="0"/>
                    <a:cs typeface="Arial" panose="020B0604020202020204" pitchFamily="34" charset="0"/>
                  </a:rPr>
                  <a:t>Cumulative incidence</a:t>
                </a:r>
                <a:endParaRPr lang="en-US" sz="1200" dirty="0">
                  <a:solidFill>
                    <a:srgbClr val="000000"/>
                  </a:solidFill>
                  <a:latin typeface="Arial" panose="020B0604020202020204" pitchFamily="34" charset="0"/>
                  <a:cs typeface="Arial" panose="020B0604020202020204" pitchFamily="34" charset="0"/>
                </a:endParaRPr>
              </a:p>
            </p:txBody>
          </p:sp>
          <p:sp>
            <p:nvSpPr>
              <p:cNvPr id="60" name="TextBox 15"/>
              <p:cNvSpPr txBox="1"/>
              <p:nvPr/>
            </p:nvSpPr>
            <p:spPr>
              <a:xfrm>
                <a:off x="4206726" y="4723651"/>
                <a:ext cx="1177544" cy="28297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200" dirty="0" smtClean="0">
                    <a:solidFill>
                      <a:srgbClr val="000000"/>
                    </a:solidFill>
                    <a:latin typeface="Arial" panose="020B0604020202020204" pitchFamily="34" charset="0"/>
                    <a:cs typeface="Arial" panose="020B0604020202020204" pitchFamily="34" charset="0"/>
                  </a:rPr>
                  <a:t>Time, months</a:t>
                </a:r>
                <a:endParaRPr lang="en-US" sz="1200" dirty="0">
                  <a:solidFill>
                    <a:srgbClr val="000000"/>
                  </a:solidFill>
                  <a:latin typeface="Arial" panose="020B0604020202020204" pitchFamily="34" charset="0"/>
                  <a:cs typeface="Arial" panose="020B0604020202020204" pitchFamily="34" charset="0"/>
                </a:endParaRPr>
              </a:p>
            </p:txBody>
          </p:sp>
          <p:sp>
            <p:nvSpPr>
              <p:cNvPr id="61" name="TextBox 16"/>
              <p:cNvSpPr txBox="1"/>
              <p:nvPr/>
            </p:nvSpPr>
            <p:spPr>
              <a:xfrm>
                <a:off x="2266071" y="2252750"/>
                <a:ext cx="421960" cy="282976"/>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solidFill>
                      <a:srgbClr val="000000"/>
                    </a:solidFill>
                    <a:latin typeface="Arial" panose="020B0604020202020204" pitchFamily="34" charset="0"/>
                    <a:cs typeface="Arial" panose="020B0604020202020204" pitchFamily="34" charset="0"/>
                  </a:rPr>
                  <a:t>1.0</a:t>
                </a:r>
                <a:endParaRPr lang="en-US" sz="1200" dirty="0">
                  <a:solidFill>
                    <a:srgbClr val="000000"/>
                  </a:solidFill>
                  <a:latin typeface="Arial" panose="020B0604020202020204" pitchFamily="34" charset="0"/>
                  <a:cs typeface="Arial" panose="020B0604020202020204" pitchFamily="34" charset="0"/>
                </a:endParaRPr>
              </a:p>
            </p:txBody>
          </p:sp>
          <p:sp>
            <p:nvSpPr>
              <p:cNvPr id="62" name="TextBox 17"/>
              <p:cNvSpPr txBox="1"/>
              <p:nvPr/>
            </p:nvSpPr>
            <p:spPr>
              <a:xfrm>
                <a:off x="2266073" y="2648627"/>
                <a:ext cx="421960" cy="282976"/>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solidFill>
                      <a:srgbClr val="000000"/>
                    </a:solidFill>
                    <a:latin typeface="Arial" panose="020B0604020202020204" pitchFamily="34" charset="0"/>
                    <a:cs typeface="Arial" panose="020B0604020202020204" pitchFamily="34" charset="0"/>
                  </a:rPr>
                  <a:t>0.8</a:t>
                </a:r>
                <a:endParaRPr lang="en-US" sz="1200" dirty="0">
                  <a:solidFill>
                    <a:srgbClr val="000000"/>
                  </a:solidFill>
                  <a:latin typeface="Arial" panose="020B0604020202020204" pitchFamily="34" charset="0"/>
                  <a:cs typeface="Arial" panose="020B0604020202020204" pitchFamily="34" charset="0"/>
                </a:endParaRPr>
              </a:p>
            </p:txBody>
          </p:sp>
          <p:sp>
            <p:nvSpPr>
              <p:cNvPr id="63" name="TextBox 18"/>
              <p:cNvSpPr txBox="1"/>
              <p:nvPr/>
            </p:nvSpPr>
            <p:spPr>
              <a:xfrm>
                <a:off x="2266073" y="3034123"/>
                <a:ext cx="421960" cy="282976"/>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solidFill>
                      <a:srgbClr val="000000"/>
                    </a:solidFill>
                    <a:latin typeface="Arial" panose="020B0604020202020204" pitchFamily="34" charset="0"/>
                    <a:cs typeface="Arial" panose="020B0604020202020204" pitchFamily="34" charset="0"/>
                  </a:rPr>
                  <a:t>0.6</a:t>
                </a:r>
                <a:endParaRPr lang="en-US" sz="1200" dirty="0">
                  <a:solidFill>
                    <a:srgbClr val="000000"/>
                  </a:solidFill>
                  <a:latin typeface="Arial" panose="020B0604020202020204" pitchFamily="34" charset="0"/>
                  <a:cs typeface="Arial" panose="020B0604020202020204" pitchFamily="34" charset="0"/>
                </a:endParaRPr>
              </a:p>
            </p:txBody>
          </p:sp>
          <p:sp>
            <p:nvSpPr>
              <p:cNvPr id="64" name="TextBox 19"/>
              <p:cNvSpPr txBox="1"/>
              <p:nvPr/>
            </p:nvSpPr>
            <p:spPr>
              <a:xfrm>
                <a:off x="2266073" y="3432581"/>
                <a:ext cx="421960" cy="282976"/>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solidFill>
                      <a:srgbClr val="000000"/>
                    </a:solidFill>
                    <a:latin typeface="Arial" panose="020B0604020202020204" pitchFamily="34" charset="0"/>
                    <a:cs typeface="Arial" panose="020B0604020202020204" pitchFamily="34" charset="0"/>
                  </a:rPr>
                  <a:t>0.4</a:t>
                </a:r>
                <a:endParaRPr lang="en-US" sz="1200" dirty="0">
                  <a:solidFill>
                    <a:srgbClr val="000000"/>
                  </a:solidFill>
                  <a:latin typeface="Arial" panose="020B0604020202020204" pitchFamily="34" charset="0"/>
                  <a:cs typeface="Arial" panose="020B0604020202020204" pitchFamily="34" charset="0"/>
                </a:endParaRPr>
              </a:p>
            </p:txBody>
          </p:sp>
          <p:sp>
            <p:nvSpPr>
              <p:cNvPr id="65" name="TextBox 20"/>
              <p:cNvSpPr txBox="1"/>
              <p:nvPr/>
            </p:nvSpPr>
            <p:spPr>
              <a:xfrm>
                <a:off x="2266073" y="3822399"/>
                <a:ext cx="421960" cy="282976"/>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solidFill>
                      <a:srgbClr val="000000"/>
                    </a:solidFill>
                    <a:latin typeface="Arial" panose="020B0604020202020204" pitchFamily="34" charset="0"/>
                    <a:cs typeface="Arial" panose="020B0604020202020204" pitchFamily="34" charset="0"/>
                  </a:rPr>
                  <a:t>0.2</a:t>
                </a:r>
                <a:endParaRPr lang="en-US" sz="1200" dirty="0">
                  <a:solidFill>
                    <a:srgbClr val="000000"/>
                  </a:solidFill>
                  <a:latin typeface="Arial" panose="020B0604020202020204" pitchFamily="34" charset="0"/>
                  <a:cs typeface="Arial" panose="020B0604020202020204" pitchFamily="34" charset="0"/>
                </a:endParaRPr>
              </a:p>
            </p:txBody>
          </p:sp>
          <p:sp>
            <p:nvSpPr>
              <p:cNvPr id="66" name="TextBox 21"/>
              <p:cNvSpPr txBox="1"/>
              <p:nvPr/>
            </p:nvSpPr>
            <p:spPr>
              <a:xfrm>
                <a:off x="2266079" y="4216536"/>
                <a:ext cx="421960" cy="282976"/>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solidFill>
                      <a:srgbClr val="000000"/>
                    </a:solidFill>
                    <a:latin typeface="Arial" panose="020B0604020202020204" pitchFamily="34" charset="0"/>
                    <a:cs typeface="Arial" panose="020B0604020202020204" pitchFamily="34" charset="0"/>
                  </a:rPr>
                  <a:t>0.0</a:t>
                </a:r>
                <a:endParaRPr lang="en-US" sz="1200" dirty="0">
                  <a:solidFill>
                    <a:srgbClr val="000000"/>
                  </a:solidFill>
                  <a:latin typeface="Arial" panose="020B0604020202020204" pitchFamily="34" charset="0"/>
                  <a:cs typeface="Arial" panose="020B0604020202020204" pitchFamily="34" charset="0"/>
                </a:endParaRPr>
              </a:p>
            </p:txBody>
          </p:sp>
          <p:sp>
            <p:nvSpPr>
              <p:cNvPr id="67" name="TextBox 22"/>
              <p:cNvSpPr txBox="1"/>
              <p:nvPr/>
            </p:nvSpPr>
            <p:spPr>
              <a:xfrm>
                <a:off x="2685526" y="4522748"/>
                <a:ext cx="285955" cy="282976"/>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rgbClr val="000000"/>
                    </a:solidFill>
                    <a:latin typeface="Arial" panose="020B0604020202020204" pitchFamily="34" charset="0"/>
                    <a:cs typeface="Arial" panose="020B0604020202020204" pitchFamily="34" charset="0"/>
                  </a:rPr>
                  <a:t>0</a:t>
                </a:r>
                <a:endParaRPr lang="en-US" sz="1200" dirty="0">
                  <a:solidFill>
                    <a:srgbClr val="000000"/>
                  </a:solidFill>
                  <a:latin typeface="Arial" panose="020B0604020202020204" pitchFamily="34" charset="0"/>
                  <a:cs typeface="Arial" panose="020B0604020202020204" pitchFamily="34" charset="0"/>
                </a:endParaRPr>
              </a:p>
            </p:txBody>
          </p:sp>
          <p:sp>
            <p:nvSpPr>
              <p:cNvPr id="68" name="TextBox 23"/>
              <p:cNvSpPr txBox="1"/>
              <p:nvPr/>
            </p:nvSpPr>
            <p:spPr>
              <a:xfrm>
                <a:off x="3273967" y="4522748"/>
                <a:ext cx="376058" cy="282976"/>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rgbClr val="000000"/>
                    </a:solidFill>
                    <a:latin typeface="Arial" panose="020B0604020202020204" pitchFamily="34" charset="0"/>
                    <a:cs typeface="Arial" panose="020B0604020202020204" pitchFamily="34" charset="0"/>
                  </a:rPr>
                  <a:t>20</a:t>
                </a:r>
                <a:endParaRPr lang="en-US" sz="1200" dirty="0">
                  <a:solidFill>
                    <a:srgbClr val="000000"/>
                  </a:solidFill>
                  <a:latin typeface="Arial" panose="020B0604020202020204" pitchFamily="34" charset="0"/>
                  <a:cs typeface="Arial" panose="020B0604020202020204" pitchFamily="34" charset="0"/>
                </a:endParaRPr>
              </a:p>
            </p:txBody>
          </p:sp>
          <p:sp>
            <p:nvSpPr>
              <p:cNvPr id="69" name="TextBox 24"/>
              <p:cNvSpPr txBox="1"/>
              <p:nvPr/>
            </p:nvSpPr>
            <p:spPr>
              <a:xfrm>
                <a:off x="4047827" y="4522748"/>
                <a:ext cx="195917" cy="282976"/>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00" dirty="0">
                  <a:solidFill>
                    <a:srgbClr val="000000"/>
                  </a:solidFill>
                  <a:latin typeface="Arial" panose="020B0604020202020204" pitchFamily="34" charset="0"/>
                  <a:cs typeface="Arial" panose="020B0604020202020204" pitchFamily="34" charset="0"/>
                </a:endParaRPr>
              </a:p>
            </p:txBody>
          </p:sp>
          <p:sp>
            <p:nvSpPr>
              <p:cNvPr id="70" name="TextBox 25"/>
              <p:cNvSpPr txBox="1"/>
              <p:nvPr/>
            </p:nvSpPr>
            <p:spPr>
              <a:xfrm>
                <a:off x="3883615" y="4522748"/>
                <a:ext cx="376058" cy="282976"/>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rgbClr val="000000"/>
                    </a:solidFill>
                    <a:latin typeface="Arial" panose="020B0604020202020204" pitchFamily="34" charset="0"/>
                    <a:cs typeface="Arial" panose="020B0604020202020204" pitchFamily="34" charset="0"/>
                  </a:rPr>
                  <a:t>40</a:t>
                </a:r>
                <a:endParaRPr lang="en-US" sz="1200" dirty="0">
                  <a:solidFill>
                    <a:srgbClr val="000000"/>
                  </a:solidFill>
                  <a:latin typeface="Arial" panose="020B0604020202020204" pitchFamily="34" charset="0"/>
                  <a:cs typeface="Arial" panose="020B0604020202020204" pitchFamily="34" charset="0"/>
                </a:endParaRPr>
              </a:p>
            </p:txBody>
          </p:sp>
          <p:sp>
            <p:nvSpPr>
              <p:cNvPr id="71" name="TextBox 26"/>
              <p:cNvSpPr txBox="1"/>
              <p:nvPr/>
            </p:nvSpPr>
            <p:spPr>
              <a:xfrm>
                <a:off x="4509162" y="4522748"/>
                <a:ext cx="376058" cy="282976"/>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rgbClr val="000000"/>
                    </a:solidFill>
                    <a:latin typeface="Arial" panose="020B0604020202020204" pitchFamily="34" charset="0"/>
                    <a:cs typeface="Arial" panose="020B0604020202020204" pitchFamily="34" charset="0"/>
                  </a:rPr>
                  <a:t>60</a:t>
                </a:r>
                <a:endParaRPr lang="en-US" sz="1200" dirty="0">
                  <a:solidFill>
                    <a:srgbClr val="000000"/>
                  </a:solidFill>
                  <a:latin typeface="Arial" panose="020B0604020202020204" pitchFamily="34" charset="0"/>
                  <a:cs typeface="Arial" panose="020B0604020202020204" pitchFamily="34" charset="0"/>
                </a:endParaRPr>
              </a:p>
            </p:txBody>
          </p:sp>
          <p:sp>
            <p:nvSpPr>
              <p:cNvPr id="72" name="TextBox 27"/>
              <p:cNvSpPr txBox="1"/>
              <p:nvPr/>
            </p:nvSpPr>
            <p:spPr>
              <a:xfrm>
                <a:off x="5108503" y="4522748"/>
                <a:ext cx="376058" cy="282976"/>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rgbClr val="000000"/>
                    </a:solidFill>
                    <a:latin typeface="Arial" panose="020B0604020202020204" pitchFamily="34" charset="0"/>
                    <a:cs typeface="Arial" panose="020B0604020202020204" pitchFamily="34" charset="0"/>
                  </a:rPr>
                  <a:t>80</a:t>
                </a:r>
                <a:endParaRPr lang="en-US" sz="1200" dirty="0">
                  <a:solidFill>
                    <a:srgbClr val="000000"/>
                  </a:solidFill>
                  <a:latin typeface="Arial" panose="020B0604020202020204" pitchFamily="34" charset="0"/>
                  <a:cs typeface="Arial" panose="020B0604020202020204" pitchFamily="34" charset="0"/>
                </a:endParaRPr>
              </a:p>
            </p:txBody>
          </p:sp>
          <p:sp>
            <p:nvSpPr>
              <p:cNvPr id="73" name="TextBox 28"/>
              <p:cNvSpPr txBox="1"/>
              <p:nvPr/>
            </p:nvSpPr>
            <p:spPr>
              <a:xfrm>
                <a:off x="6291320" y="4522748"/>
                <a:ext cx="466163" cy="282976"/>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rgbClr val="000000"/>
                    </a:solidFill>
                    <a:latin typeface="Arial" panose="020B0604020202020204" pitchFamily="34" charset="0"/>
                    <a:cs typeface="Arial" panose="020B0604020202020204" pitchFamily="34" charset="0"/>
                  </a:rPr>
                  <a:t>120</a:t>
                </a:r>
                <a:endParaRPr lang="en-US" sz="1200" dirty="0">
                  <a:solidFill>
                    <a:srgbClr val="000000"/>
                  </a:solidFill>
                  <a:latin typeface="Arial" panose="020B0604020202020204" pitchFamily="34" charset="0"/>
                  <a:cs typeface="Arial" panose="020B0604020202020204" pitchFamily="34" charset="0"/>
                </a:endParaRPr>
              </a:p>
            </p:txBody>
          </p:sp>
          <p:sp>
            <p:nvSpPr>
              <p:cNvPr id="74" name="TextBox 43"/>
              <p:cNvSpPr txBox="1"/>
              <p:nvPr/>
            </p:nvSpPr>
            <p:spPr>
              <a:xfrm>
                <a:off x="5677597" y="4527332"/>
                <a:ext cx="466163" cy="282976"/>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rgbClr val="000000"/>
                    </a:solidFill>
                    <a:latin typeface="Arial" panose="020B0604020202020204" pitchFamily="34" charset="0"/>
                    <a:cs typeface="Arial" panose="020B0604020202020204" pitchFamily="34" charset="0"/>
                  </a:rPr>
                  <a:t>100</a:t>
                </a:r>
                <a:endParaRPr lang="en-US" sz="1200" dirty="0">
                  <a:solidFill>
                    <a:srgbClr val="000000"/>
                  </a:solidFill>
                  <a:latin typeface="Arial" panose="020B0604020202020204" pitchFamily="34" charset="0"/>
                  <a:cs typeface="Arial" panose="020B0604020202020204" pitchFamily="34" charset="0"/>
                </a:endParaRPr>
              </a:p>
            </p:txBody>
          </p:sp>
        </p:grpSp>
        <p:sp>
          <p:nvSpPr>
            <p:cNvPr id="52" name="Freeform 51"/>
            <p:cNvSpPr>
              <a:spLocks/>
            </p:cNvSpPr>
            <p:nvPr/>
          </p:nvSpPr>
          <p:spPr bwMode="auto">
            <a:xfrm>
              <a:off x="902098" y="3016722"/>
              <a:ext cx="3843805" cy="1123574"/>
            </a:xfrm>
            <a:custGeom>
              <a:avLst/>
              <a:gdLst>
                <a:gd name="T0" fmla="*/ 295 w 300"/>
                <a:gd name="T1" fmla="*/ 0 h 96"/>
                <a:gd name="T2" fmla="*/ 274 w 300"/>
                <a:gd name="T3" fmla="*/ 2 h 96"/>
                <a:gd name="T4" fmla="*/ 258 w 300"/>
                <a:gd name="T5" fmla="*/ 4 h 96"/>
                <a:gd name="T6" fmla="*/ 223 w 300"/>
                <a:gd name="T7" fmla="*/ 5 h 96"/>
                <a:gd name="T8" fmla="*/ 219 w 300"/>
                <a:gd name="T9" fmla="*/ 6 h 96"/>
                <a:gd name="T10" fmla="*/ 204 w 300"/>
                <a:gd name="T11" fmla="*/ 8 h 96"/>
                <a:gd name="T12" fmla="*/ 192 w 300"/>
                <a:gd name="T13" fmla="*/ 9 h 96"/>
                <a:gd name="T14" fmla="*/ 172 w 300"/>
                <a:gd name="T15" fmla="*/ 10 h 96"/>
                <a:gd name="T16" fmla="*/ 166 w 300"/>
                <a:gd name="T17" fmla="*/ 12 h 96"/>
                <a:gd name="T18" fmla="*/ 150 w 300"/>
                <a:gd name="T19" fmla="*/ 12 h 96"/>
                <a:gd name="T20" fmla="*/ 147 w 300"/>
                <a:gd name="T21" fmla="*/ 13 h 96"/>
                <a:gd name="T22" fmla="*/ 145 w 300"/>
                <a:gd name="T23" fmla="*/ 14 h 96"/>
                <a:gd name="T24" fmla="*/ 142 w 300"/>
                <a:gd name="T25" fmla="*/ 16 h 96"/>
                <a:gd name="T26" fmla="*/ 139 w 300"/>
                <a:gd name="T27" fmla="*/ 17 h 96"/>
                <a:gd name="T28" fmla="*/ 123 w 300"/>
                <a:gd name="T29" fmla="*/ 17 h 96"/>
                <a:gd name="T30" fmla="*/ 119 w 300"/>
                <a:gd name="T31" fmla="*/ 18 h 96"/>
                <a:gd name="T32" fmla="*/ 112 w 300"/>
                <a:gd name="T33" fmla="*/ 20 h 96"/>
                <a:gd name="T34" fmla="*/ 104 w 300"/>
                <a:gd name="T35" fmla="*/ 21 h 96"/>
                <a:gd name="T36" fmla="*/ 99 w 300"/>
                <a:gd name="T37" fmla="*/ 23 h 96"/>
                <a:gd name="T38" fmla="*/ 92 w 300"/>
                <a:gd name="T39" fmla="*/ 24 h 96"/>
                <a:gd name="T40" fmla="*/ 83 w 300"/>
                <a:gd name="T41" fmla="*/ 26 h 96"/>
                <a:gd name="T42" fmla="*/ 80 w 300"/>
                <a:gd name="T43" fmla="*/ 27 h 96"/>
                <a:gd name="T44" fmla="*/ 76 w 300"/>
                <a:gd name="T45" fmla="*/ 29 h 96"/>
                <a:gd name="T46" fmla="*/ 70 w 300"/>
                <a:gd name="T47" fmla="*/ 31 h 96"/>
                <a:gd name="T48" fmla="*/ 68 w 300"/>
                <a:gd name="T49" fmla="*/ 33 h 96"/>
                <a:gd name="T50" fmla="*/ 65 w 300"/>
                <a:gd name="T51" fmla="*/ 35 h 96"/>
                <a:gd name="T52" fmla="*/ 61 w 300"/>
                <a:gd name="T53" fmla="*/ 36 h 96"/>
                <a:gd name="T54" fmla="*/ 58 w 300"/>
                <a:gd name="T55" fmla="*/ 38 h 96"/>
                <a:gd name="T56" fmla="*/ 56 w 300"/>
                <a:gd name="T57" fmla="*/ 40 h 96"/>
                <a:gd name="T58" fmla="*/ 53 w 300"/>
                <a:gd name="T59" fmla="*/ 42 h 96"/>
                <a:gd name="T60" fmla="*/ 50 w 300"/>
                <a:gd name="T61" fmla="*/ 42 h 96"/>
                <a:gd name="T62" fmla="*/ 48 w 300"/>
                <a:gd name="T63" fmla="*/ 44 h 96"/>
                <a:gd name="T64" fmla="*/ 46 w 300"/>
                <a:gd name="T65" fmla="*/ 46 h 96"/>
                <a:gd name="T66" fmla="*/ 43 w 300"/>
                <a:gd name="T67" fmla="*/ 49 h 96"/>
                <a:gd name="T68" fmla="*/ 41 w 300"/>
                <a:gd name="T69" fmla="*/ 52 h 96"/>
                <a:gd name="T70" fmla="*/ 38 w 300"/>
                <a:gd name="T71" fmla="*/ 53 h 96"/>
                <a:gd name="T72" fmla="*/ 35 w 300"/>
                <a:gd name="T73" fmla="*/ 54 h 96"/>
                <a:gd name="T74" fmla="*/ 33 w 300"/>
                <a:gd name="T75" fmla="*/ 57 h 96"/>
                <a:gd name="T76" fmla="*/ 30 w 300"/>
                <a:gd name="T77" fmla="*/ 59 h 96"/>
                <a:gd name="T78" fmla="*/ 29 w 300"/>
                <a:gd name="T79" fmla="*/ 61 h 96"/>
                <a:gd name="T80" fmla="*/ 26 w 300"/>
                <a:gd name="T81" fmla="*/ 65 h 96"/>
                <a:gd name="T82" fmla="*/ 22 w 300"/>
                <a:gd name="T83" fmla="*/ 66 h 96"/>
                <a:gd name="T84" fmla="*/ 20 w 300"/>
                <a:gd name="T85" fmla="*/ 68 h 96"/>
                <a:gd name="T86" fmla="*/ 17 w 300"/>
                <a:gd name="T87" fmla="*/ 72 h 96"/>
                <a:gd name="T88" fmla="*/ 15 w 300"/>
                <a:gd name="T89" fmla="*/ 76 h 96"/>
                <a:gd name="T90" fmla="*/ 12 w 300"/>
                <a:gd name="T91" fmla="*/ 79 h 96"/>
                <a:gd name="T92" fmla="*/ 10 w 300"/>
                <a:gd name="T93" fmla="*/ 83 h 96"/>
                <a:gd name="T94" fmla="*/ 7 w 300"/>
                <a:gd name="T95" fmla="*/ 87 h 96"/>
                <a:gd name="T96" fmla="*/ 5 w 300"/>
                <a:gd name="T97" fmla="*/ 89 h 96"/>
                <a:gd name="T98" fmla="*/ 3 w 300"/>
                <a:gd name="T99" fmla="*/ 92 h 96"/>
                <a:gd name="T100" fmla="*/ 0 w 300"/>
                <a:gd name="T10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0" h="96">
                  <a:moveTo>
                    <a:pt x="300" y="0"/>
                  </a:moveTo>
                  <a:lnTo>
                    <a:pt x="295" y="0"/>
                  </a:lnTo>
                  <a:lnTo>
                    <a:pt x="295" y="2"/>
                  </a:lnTo>
                  <a:lnTo>
                    <a:pt x="274" y="2"/>
                  </a:lnTo>
                  <a:lnTo>
                    <a:pt x="274" y="4"/>
                  </a:lnTo>
                  <a:lnTo>
                    <a:pt x="258" y="4"/>
                  </a:lnTo>
                  <a:lnTo>
                    <a:pt x="258" y="5"/>
                  </a:lnTo>
                  <a:lnTo>
                    <a:pt x="223" y="5"/>
                  </a:lnTo>
                  <a:lnTo>
                    <a:pt x="219" y="5"/>
                  </a:lnTo>
                  <a:lnTo>
                    <a:pt x="219" y="6"/>
                  </a:lnTo>
                  <a:cubicBezTo>
                    <a:pt x="219" y="6"/>
                    <a:pt x="204" y="7"/>
                    <a:pt x="204" y="6"/>
                  </a:cubicBezTo>
                  <a:cubicBezTo>
                    <a:pt x="204" y="5"/>
                    <a:pt x="204" y="8"/>
                    <a:pt x="204" y="8"/>
                  </a:cubicBezTo>
                  <a:lnTo>
                    <a:pt x="192" y="8"/>
                  </a:lnTo>
                  <a:lnTo>
                    <a:pt x="192" y="9"/>
                  </a:lnTo>
                  <a:lnTo>
                    <a:pt x="172" y="9"/>
                  </a:lnTo>
                  <a:lnTo>
                    <a:pt x="172" y="10"/>
                  </a:lnTo>
                  <a:lnTo>
                    <a:pt x="166" y="10"/>
                  </a:lnTo>
                  <a:lnTo>
                    <a:pt x="166" y="12"/>
                  </a:lnTo>
                  <a:lnTo>
                    <a:pt x="154" y="12"/>
                  </a:lnTo>
                  <a:lnTo>
                    <a:pt x="150" y="12"/>
                  </a:lnTo>
                  <a:lnTo>
                    <a:pt x="147" y="12"/>
                  </a:lnTo>
                  <a:lnTo>
                    <a:pt x="147" y="13"/>
                  </a:lnTo>
                  <a:lnTo>
                    <a:pt x="145" y="13"/>
                  </a:lnTo>
                  <a:lnTo>
                    <a:pt x="145" y="14"/>
                  </a:lnTo>
                  <a:lnTo>
                    <a:pt x="142" y="14"/>
                  </a:lnTo>
                  <a:lnTo>
                    <a:pt x="142" y="16"/>
                  </a:lnTo>
                  <a:lnTo>
                    <a:pt x="139" y="16"/>
                  </a:lnTo>
                  <a:lnTo>
                    <a:pt x="139" y="17"/>
                  </a:lnTo>
                  <a:lnTo>
                    <a:pt x="134" y="17"/>
                  </a:lnTo>
                  <a:lnTo>
                    <a:pt x="123" y="17"/>
                  </a:lnTo>
                  <a:lnTo>
                    <a:pt x="123" y="18"/>
                  </a:lnTo>
                  <a:lnTo>
                    <a:pt x="119" y="18"/>
                  </a:lnTo>
                  <a:lnTo>
                    <a:pt x="119" y="20"/>
                  </a:lnTo>
                  <a:lnTo>
                    <a:pt x="112" y="20"/>
                  </a:lnTo>
                  <a:lnTo>
                    <a:pt x="112" y="21"/>
                  </a:lnTo>
                  <a:lnTo>
                    <a:pt x="104" y="21"/>
                  </a:lnTo>
                  <a:lnTo>
                    <a:pt x="104" y="23"/>
                  </a:lnTo>
                  <a:lnTo>
                    <a:pt x="99" y="23"/>
                  </a:lnTo>
                  <a:lnTo>
                    <a:pt x="99" y="24"/>
                  </a:lnTo>
                  <a:lnTo>
                    <a:pt x="92" y="24"/>
                  </a:lnTo>
                  <a:lnTo>
                    <a:pt x="92" y="26"/>
                  </a:lnTo>
                  <a:lnTo>
                    <a:pt x="83" y="26"/>
                  </a:lnTo>
                  <a:lnTo>
                    <a:pt x="83" y="27"/>
                  </a:lnTo>
                  <a:lnTo>
                    <a:pt x="80" y="27"/>
                  </a:lnTo>
                  <a:lnTo>
                    <a:pt x="80" y="29"/>
                  </a:lnTo>
                  <a:lnTo>
                    <a:pt x="76" y="29"/>
                  </a:lnTo>
                  <a:lnTo>
                    <a:pt x="76" y="31"/>
                  </a:lnTo>
                  <a:lnTo>
                    <a:pt x="70" y="31"/>
                  </a:lnTo>
                  <a:lnTo>
                    <a:pt x="70" y="33"/>
                  </a:lnTo>
                  <a:lnTo>
                    <a:pt x="68" y="33"/>
                  </a:lnTo>
                  <a:lnTo>
                    <a:pt x="68" y="35"/>
                  </a:lnTo>
                  <a:lnTo>
                    <a:pt x="65" y="35"/>
                  </a:lnTo>
                  <a:lnTo>
                    <a:pt x="65" y="36"/>
                  </a:lnTo>
                  <a:lnTo>
                    <a:pt x="61" y="36"/>
                  </a:lnTo>
                  <a:lnTo>
                    <a:pt x="61" y="38"/>
                  </a:lnTo>
                  <a:lnTo>
                    <a:pt x="58" y="38"/>
                  </a:lnTo>
                  <a:lnTo>
                    <a:pt x="58" y="40"/>
                  </a:lnTo>
                  <a:lnTo>
                    <a:pt x="56" y="40"/>
                  </a:lnTo>
                  <a:lnTo>
                    <a:pt x="56" y="42"/>
                  </a:lnTo>
                  <a:lnTo>
                    <a:pt x="53" y="42"/>
                  </a:lnTo>
                  <a:lnTo>
                    <a:pt x="52" y="42"/>
                  </a:lnTo>
                  <a:lnTo>
                    <a:pt x="50" y="42"/>
                  </a:lnTo>
                  <a:lnTo>
                    <a:pt x="50" y="44"/>
                  </a:lnTo>
                  <a:lnTo>
                    <a:pt x="48" y="44"/>
                  </a:lnTo>
                  <a:lnTo>
                    <a:pt x="48" y="46"/>
                  </a:lnTo>
                  <a:lnTo>
                    <a:pt x="46" y="46"/>
                  </a:lnTo>
                  <a:lnTo>
                    <a:pt x="46" y="49"/>
                  </a:lnTo>
                  <a:lnTo>
                    <a:pt x="43" y="49"/>
                  </a:lnTo>
                  <a:lnTo>
                    <a:pt x="43" y="52"/>
                  </a:lnTo>
                  <a:lnTo>
                    <a:pt x="41" y="52"/>
                  </a:lnTo>
                  <a:lnTo>
                    <a:pt x="41" y="53"/>
                  </a:lnTo>
                  <a:lnTo>
                    <a:pt x="38" y="53"/>
                  </a:lnTo>
                  <a:lnTo>
                    <a:pt x="38" y="54"/>
                  </a:lnTo>
                  <a:lnTo>
                    <a:pt x="35" y="54"/>
                  </a:lnTo>
                  <a:lnTo>
                    <a:pt x="35" y="57"/>
                  </a:lnTo>
                  <a:lnTo>
                    <a:pt x="33" y="57"/>
                  </a:lnTo>
                  <a:lnTo>
                    <a:pt x="33" y="59"/>
                  </a:lnTo>
                  <a:lnTo>
                    <a:pt x="30" y="59"/>
                  </a:lnTo>
                  <a:lnTo>
                    <a:pt x="30" y="61"/>
                  </a:lnTo>
                  <a:lnTo>
                    <a:pt x="29" y="61"/>
                  </a:lnTo>
                  <a:lnTo>
                    <a:pt x="29" y="65"/>
                  </a:lnTo>
                  <a:lnTo>
                    <a:pt x="26" y="65"/>
                  </a:lnTo>
                  <a:lnTo>
                    <a:pt x="26" y="66"/>
                  </a:lnTo>
                  <a:lnTo>
                    <a:pt x="22" y="66"/>
                  </a:lnTo>
                  <a:lnTo>
                    <a:pt x="22" y="68"/>
                  </a:lnTo>
                  <a:lnTo>
                    <a:pt x="20" y="68"/>
                  </a:lnTo>
                  <a:lnTo>
                    <a:pt x="20" y="72"/>
                  </a:lnTo>
                  <a:lnTo>
                    <a:pt x="17" y="72"/>
                  </a:lnTo>
                  <a:lnTo>
                    <a:pt x="17" y="76"/>
                  </a:lnTo>
                  <a:lnTo>
                    <a:pt x="15" y="76"/>
                  </a:lnTo>
                  <a:lnTo>
                    <a:pt x="15" y="79"/>
                  </a:lnTo>
                  <a:lnTo>
                    <a:pt x="12" y="79"/>
                  </a:lnTo>
                  <a:lnTo>
                    <a:pt x="12" y="83"/>
                  </a:lnTo>
                  <a:lnTo>
                    <a:pt x="10" y="83"/>
                  </a:lnTo>
                  <a:lnTo>
                    <a:pt x="10" y="87"/>
                  </a:lnTo>
                  <a:lnTo>
                    <a:pt x="7" y="87"/>
                  </a:lnTo>
                  <a:lnTo>
                    <a:pt x="7" y="89"/>
                  </a:lnTo>
                  <a:lnTo>
                    <a:pt x="5" y="89"/>
                  </a:lnTo>
                  <a:lnTo>
                    <a:pt x="5" y="92"/>
                  </a:lnTo>
                  <a:lnTo>
                    <a:pt x="3" y="92"/>
                  </a:lnTo>
                  <a:lnTo>
                    <a:pt x="3" y="96"/>
                  </a:lnTo>
                  <a:lnTo>
                    <a:pt x="0" y="96"/>
                  </a:lnTo>
                </a:path>
              </a:pathLst>
            </a:cu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3" name="Freeform 52"/>
            <p:cNvSpPr>
              <a:spLocks/>
            </p:cNvSpPr>
            <p:nvPr/>
          </p:nvSpPr>
          <p:spPr bwMode="auto">
            <a:xfrm>
              <a:off x="921149" y="3922281"/>
              <a:ext cx="3805367" cy="198966"/>
            </a:xfrm>
            <a:custGeom>
              <a:avLst/>
              <a:gdLst>
                <a:gd name="T0" fmla="*/ 297 w 297"/>
                <a:gd name="T1" fmla="*/ 0 h 17"/>
                <a:gd name="T2" fmla="*/ 267 w 297"/>
                <a:gd name="T3" fmla="*/ 0 h 17"/>
                <a:gd name="T4" fmla="*/ 267 w 297"/>
                <a:gd name="T5" fmla="*/ 3 h 17"/>
                <a:gd name="T6" fmla="*/ 168 w 297"/>
                <a:gd name="T7" fmla="*/ 3 h 17"/>
                <a:gd name="T8" fmla="*/ 137 w 297"/>
                <a:gd name="T9" fmla="*/ 3 h 17"/>
                <a:gd name="T10" fmla="*/ 137 w 297"/>
                <a:gd name="T11" fmla="*/ 3 h 17"/>
                <a:gd name="T12" fmla="*/ 79 w 297"/>
                <a:gd name="T13" fmla="*/ 3 h 17"/>
                <a:gd name="T14" fmla="*/ 79 w 297"/>
                <a:gd name="T15" fmla="*/ 5 h 17"/>
                <a:gd name="T16" fmla="*/ 53 w 297"/>
                <a:gd name="T17" fmla="*/ 5 h 17"/>
                <a:gd name="T18" fmla="*/ 53 w 297"/>
                <a:gd name="T19" fmla="*/ 6 h 17"/>
                <a:gd name="T20" fmla="*/ 38 w 297"/>
                <a:gd name="T21" fmla="*/ 6 h 17"/>
                <a:gd name="T22" fmla="*/ 38 w 297"/>
                <a:gd name="T23" fmla="*/ 7 h 17"/>
                <a:gd name="T24" fmla="*/ 30 w 297"/>
                <a:gd name="T25" fmla="*/ 7 h 17"/>
                <a:gd name="T26" fmla="*/ 30 w 297"/>
                <a:gd name="T27" fmla="*/ 8 h 17"/>
                <a:gd name="T28" fmla="*/ 26 w 297"/>
                <a:gd name="T29" fmla="*/ 8 h 17"/>
                <a:gd name="T30" fmla="*/ 26 w 297"/>
                <a:gd name="T31" fmla="*/ 10 h 17"/>
                <a:gd name="T32" fmla="*/ 22 w 297"/>
                <a:gd name="T33" fmla="*/ 10 h 17"/>
                <a:gd name="T34" fmla="*/ 22 w 297"/>
                <a:gd name="T35" fmla="*/ 12 h 17"/>
                <a:gd name="T36" fmla="*/ 19 w 297"/>
                <a:gd name="T37" fmla="*/ 12 h 17"/>
                <a:gd name="T38" fmla="*/ 19 w 297"/>
                <a:gd name="T39" fmla="*/ 13 h 17"/>
                <a:gd name="T40" fmla="*/ 15 w 297"/>
                <a:gd name="T41" fmla="*/ 13 h 17"/>
                <a:gd name="T42" fmla="*/ 15 w 297"/>
                <a:gd name="T43" fmla="*/ 14 h 17"/>
                <a:gd name="T44" fmla="*/ 10 w 297"/>
                <a:gd name="T45" fmla="*/ 14 h 17"/>
                <a:gd name="T46" fmla="*/ 10 w 297"/>
                <a:gd name="T47" fmla="*/ 16 h 17"/>
                <a:gd name="T48" fmla="*/ 4 w 297"/>
                <a:gd name="T49" fmla="*/ 16 h 17"/>
                <a:gd name="T50" fmla="*/ 4 w 297"/>
                <a:gd name="T51" fmla="*/ 17 h 17"/>
                <a:gd name="T52" fmla="*/ 0 w 297"/>
                <a:gd name="T5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7" h="17">
                  <a:moveTo>
                    <a:pt x="297" y="0"/>
                  </a:moveTo>
                  <a:lnTo>
                    <a:pt x="267" y="0"/>
                  </a:lnTo>
                  <a:lnTo>
                    <a:pt x="267" y="3"/>
                  </a:lnTo>
                  <a:lnTo>
                    <a:pt x="168" y="3"/>
                  </a:lnTo>
                  <a:lnTo>
                    <a:pt x="137" y="3"/>
                  </a:lnTo>
                  <a:lnTo>
                    <a:pt x="137" y="3"/>
                  </a:lnTo>
                  <a:lnTo>
                    <a:pt x="79" y="3"/>
                  </a:lnTo>
                  <a:lnTo>
                    <a:pt x="79" y="5"/>
                  </a:lnTo>
                  <a:lnTo>
                    <a:pt x="53" y="5"/>
                  </a:lnTo>
                  <a:lnTo>
                    <a:pt x="53" y="6"/>
                  </a:lnTo>
                  <a:lnTo>
                    <a:pt x="38" y="6"/>
                  </a:lnTo>
                  <a:lnTo>
                    <a:pt x="38" y="7"/>
                  </a:lnTo>
                  <a:lnTo>
                    <a:pt x="30" y="7"/>
                  </a:lnTo>
                  <a:lnTo>
                    <a:pt x="30" y="8"/>
                  </a:lnTo>
                  <a:lnTo>
                    <a:pt x="26" y="8"/>
                  </a:lnTo>
                  <a:lnTo>
                    <a:pt x="26" y="10"/>
                  </a:lnTo>
                  <a:lnTo>
                    <a:pt x="22" y="10"/>
                  </a:lnTo>
                  <a:lnTo>
                    <a:pt x="22" y="12"/>
                  </a:lnTo>
                  <a:lnTo>
                    <a:pt x="19" y="12"/>
                  </a:lnTo>
                  <a:lnTo>
                    <a:pt x="19" y="13"/>
                  </a:lnTo>
                  <a:lnTo>
                    <a:pt x="15" y="13"/>
                  </a:lnTo>
                  <a:lnTo>
                    <a:pt x="15" y="14"/>
                  </a:lnTo>
                  <a:lnTo>
                    <a:pt x="10" y="14"/>
                  </a:lnTo>
                  <a:lnTo>
                    <a:pt x="10" y="16"/>
                  </a:lnTo>
                  <a:lnTo>
                    <a:pt x="4" y="16"/>
                  </a:lnTo>
                  <a:lnTo>
                    <a:pt x="4" y="17"/>
                  </a:lnTo>
                  <a:lnTo>
                    <a:pt x="0" y="17"/>
                  </a:lnTo>
                </a:path>
              </a:pathLst>
            </a:cu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4" name="Freeform 53"/>
            <p:cNvSpPr>
              <a:spLocks/>
            </p:cNvSpPr>
            <p:nvPr/>
          </p:nvSpPr>
          <p:spPr bwMode="auto">
            <a:xfrm>
              <a:off x="930674" y="4037140"/>
              <a:ext cx="3792554" cy="93631"/>
            </a:xfrm>
            <a:custGeom>
              <a:avLst/>
              <a:gdLst>
                <a:gd name="T0" fmla="*/ 296 w 296"/>
                <a:gd name="T1" fmla="*/ 0 h 8"/>
                <a:gd name="T2" fmla="*/ 132 w 296"/>
                <a:gd name="T3" fmla="*/ 0 h 8"/>
                <a:gd name="T4" fmla="*/ 132 w 296"/>
                <a:gd name="T5" fmla="*/ 1 h 8"/>
                <a:gd name="T6" fmla="*/ 73 w 296"/>
                <a:gd name="T7" fmla="*/ 1 h 8"/>
                <a:gd name="T8" fmla="*/ 44 w 296"/>
                <a:gd name="T9" fmla="*/ 1 h 8"/>
                <a:gd name="T10" fmla="*/ 39 w 296"/>
                <a:gd name="T11" fmla="*/ 1 h 8"/>
                <a:gd name="T12" fmla="*/ 39 w 296"/>
                <a:gd name="T13" fmla="*/ 2 h 8"/>
                <a:gd name="T14" fmla="*/ 32 w 296"/>
                <a:gd name="T15" fmla="*/ 2 h 8"/>
                <a:gd name="T16" fmla="*/ 32 w 296"/>
                <a:gd name="T17" fmla="*/ 3 h 8"/>
                <a:gd name="T18" fmla="*/ 22 w 296"/>
                <a:gd name="T19" fmla="*/ 3 h 8"/>
                <a:gd name="T20" fmla="*/ 22 w 296"/>
                <a:gd name="T21" fmla="*/ 4 h 8"/>
                <a:gd name="T22" fmla="*/ 14 w 296"/>
                <a:gd name="T23" fmla="*/ 4 h 8"/>
                <a:gd name="T24" fmla="*/ 14 w 296"/>
                <a:gd name="T25" fmla="*/ 6 h 8"/>
                <a:gd name="T26" fmla="*/ 4 w 296"/>
                <a:gd name="T27" fmla="*/ 6 h 8"/>
                <a:gd name="T28" fmla="*/ 4 w 296"/>
                <a:gd name="T29" fmla="*/ 8 h 8"/>
                <a:gd name="T30" fmla="*/ 0 w 296"/>
                <a:gd name="T3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6" h="8">
                  <a:moveTo>
                    <a:pt x="296" y="0"/>
                  </a:moveTo>
                  <a:lnTo>
                    <a:pt x="132" y="0"/>
                  </a:lnTo>
                  <a:lnTo>
                    <a:pt x="132" y="1"/>
                  </a:lnTo>
                  <a:lnTo>
                    <a:pt x="73" y="1"/>
                  </a:lnTo>
                  <a:lnTo>
                    <a:pt x="44" y="1"/>
                  </a:lnTo>
                  <a:lnTo>
                    <a:pt x="39" y="1"/>
                  </a:lnTo>
                  <a:lnTo>
                    <a:pt x="39" y="2"/>
                  </a:lnTo>
                  <a:lnTo>
                    <a:pt x="32" y="2"/>
                  </a:lnTo>
                  <a:lnTo>
                    <a:pt x="32" y="3"/>
                  </a:lnTo>
                  <a:lnTo>
                    <a:pt x="22" y="3"/>
                  </a:lnTo>
                  <a:lnTo>
                    <a:pt x="22" y="4"/>
                  </a:lnTo>
                  <a:lnTo>
                    <a:pt x="14" y="4"/>
                  </a:lnTo>
                  <a:lnTo>
                    <a:pt x="14" y="6"/>
                  </a:lnTo>
                  <a:lnTo>
                    <a:pt x="4" y="6"/>
                  </a:lnTo>
                  <a:lnTo>
                    <a:pt x="4" y="8"/>
                  </a:lnTo>
                  <a:lnTo>
                    <a:pt x="0" y="8"/>
                  </a:lnTo>
                </a:path>
              </a:pathLst>
            </a:custGeom>
            <a:solidFill>
              <a:srgbClr val="FFFFFF"/>
            </a:solidFill>
            <a:ln w="19050">
              <a:solidFill>
                <a:srgbClr val="2E2C2C"/>
              </a:solidFill>
              <a:prstDash val="solid"/>
              <a:round/>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5" name="TextBox 44"/>
            <p:cNvSpPr txBox="1"/>
            <p:nvPr/>
          </p:nvSpPr>
          <p:spPr>
            <a:xfrm>
              <a:off x="1698785" y="2792561"/>
              <a:ext cx="1614674"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2</a:t>
              </a:r>
              <a:r>
                <a:rPr lang="en-US" sz="1200" baseline="30000" dirty="0" smtClean="0"/>
                <a:t>nd</a:t>
              </a:r>
              <a:r>
                <a:rPr lang="en-US" sz="1200" dirty="0" smtClean="0"/>
                <a:t> local recurrence</a:t>
              </a:r>
              <a:endParaRPr lang="en-US" sz="1200" dirty="0"/>
            </a:p>
          </p:txBody>
        </p:sp>
        <p:sp>
          <p:nvSpPr>
            <p:cNvPr id="56" name="TextBox 48"/>
            <p:cNvSpPr txBox="1"/>
            <p:nvPr/>
          </p:nvSpPr>
          <p:spPr>
            <a:xfrm>
              <a:off x="1726035" y="3609740"/>
              <a:ext cx="158569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Distant metastases</a:t>
              </a:r>
              <a:endParaRPr lang="en-US" sz="1200" dirty="0"/>
            </a:p>
          </p:txBody>
        </p:sp>
        <p:sp>
          <p:nvSpPr>
            <p:cNvPr id="57" name="TextBox 49"/>
            <p:cNvSpPr txBox="1"/>
            <p:nvPr/>
          </p:nvSpPr>
          <p:spPr>
            <a:xfrm>
              <a:off x="2161251" y="4001796"/>
              <a:ext cx="631073"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Death</a:t>
              </a:r>
              <a:endParaRPr lang="en-US" sz="1200" dirty="0"/>
            </a:p>
          </p:txBody>
        </p:sp>
      </p:grpSp>
      <p:grpSp>
        <p:nvGrpSpPr>
          <p:cNvPr id="14" name="Group 13"/>
          <p:cNvGrpSpPr/>
          <p:nvPr/>
        </p:nvGrpSpPr>
        <p:grpSpPr>
          <a:xfrm>
            <a:off x="4585897" y="2112306"/>
            <a:ext cx="4447828" cy="2695710"/>
            <a:chOff x="98515" y="2112513"/>
            <a:chExt cx="4729953" cy="2695710"/>
          </a:xfrm>
        </p:grpSpPr>
        <p:grpSp>
          <p:nvGrpSpPr>
            <p:cNvPr id="17" name="Group 16"/>
            <p:cNvGrpSpPr/>
            <p:nvPr/>
          </p:nvGrpSpPr>
          <p:grpSpPr>
            <a:xfrm>
              <a:off x="98515" y="2112513"/>
              <a:ext cx="4729953" cy="2695710"/>
              <a:chOff x="2040295" y="2252750"/>
              <a:chExt cx="4717188" cy="2753877"/>
            </a:xfrm>
          </p:grpSpPr>
          <p:grpSp>
            <p:nvGrpSpPr>
              <p:cNvPr id="20" name="Group 19"/>
              <p:cNvGrpSpPr/>
              <p:nvPr/>
            </p:nvGrpSpPr>
            <p:grpSpPr>
              <a:xfrm>
                <a:off x="2614623" y="2396465"/>
                <a:ext cx="3906738" cy="2176285"/>
                <a:chOff x="836615" y="2448719"/>
                <a:chExt cx="3906738" cy="2176285"/>
              </a:xfrm>
            </p:grpSpPr>
            <p:sp>
              <p:nvSpPr>
                <p:cNvPr id="37" name="Freeform 36"/>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srgbClr val="000000"/>
                    </a:solidFill>
                  </a:endParaRPr>
                </a:p>
              </p:txBody>
            </p:sp>
            <p:sp>
              <p:nvSpPr>
                <p:cNvPr id="38"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srgbClr val="000000"/>
                    </a:solidFill>
                  </a:endParaRPr>
                </a:p>
              </p:txBody>
            </p:sp>
            <p:sp>
              <p:nvSpPr>
                <p:cNvPr id="39"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srgbClr val="000000"/>
                    </a:solidFill>
                  </a:endParaRPr>
                </a:p>
              </p:txBody>
            </p:sp>
            <p:sp>
              <p:nvSpPr>
                <p:cNvPr id="40" name="Line 8"/>
                <p:cNvSpPr>
                  <a:spLocks noChangeShapeType="1"/>
                </p:cNvSpPr>
                <p:nvPr/>
              </p:nvSpPr>
              <p:spPr bwMode="auto">
                <a:xfrm>
                  <a:off x="836615" y="322872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srgbClr val="000000"/>
                    </a:solidFill>
                  </a:endParaRPr>
                </a:p>
              </p:txBody>
            </p:sp>
            <p:sp>
              <p:nvSpPr>
                <p:cNvPr id="41" name="Line 9"/>
                <p:cNvSpPr>
                  <a:spLocks noChangeShapeType="1"/>
                </p:cNvSpPr>
                <p:nvPr/>
              </p:nvSpPr>
              <p:spPr bwMode="auto">
                <a:xfrm>
                  <a:off x="836615" y="362736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srgbClr val="000000"/>
                    </a:solidFill>
                  </a:endParaRPr>
                </a:p>
              </p:txBody>
            </p:sp>
            <p:sp>
              <p:nvSpPr>
                <p:cNvPr id="42" name="Line 10"/>
                <p:cNvSpPr>
                  <a:spLocks noChangeShapeType="1"/>
                </p:cNvSpPr>
                <p:nvPr/>
              </p:nvSpPr>
              <p:spPr bwMode="auto">
                <a:xfrm>
                  <a:off x="836615" y="401736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srgbClr val="000000"/>
                    </a:solidFill>
                  </a:endParaRPr>
                </a:p>
              </p:txBody>
            </p:sp>
            <p:sp>
              <p:nvSpPr>
                <p:cNvPr id="43"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srgbClr val="000000"/>
                    </a:solidFill>
                  </a:endParaRPr>
                </a:p>
              </p:txBody>
            </p:sp>
            <p:sp>
              <p:nvSpPr>
                <p:cNvPr id="44" name="Line 12"/>
                <p:cNvSpPr>
                  <a:spLocks noChangeShapeType="1"/>
                </p:cNvSpPr>
                <p:nvPr/>
              </p:nvSpPr>
              <p:spPr bwMode="auto">
                <a:xfrm>
                  <a:off x="2913449"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srgbClr val="000000"/>
                    </a:solidFill>
                  </a:endParaRPr>
                </a:p>
              </p:txBody>
            </p:sp>
            <p:sp>
              <p:nvSpPr>
                <p:cNvPr id="45" name="Line 13"/>
                <p:cNvSpPr>
                  <a:spLocks noChangeShapeType="1"/>
                </p:cNvSpPr>
                <p:nvPr/>
              </p:nvSpPr>
              <p:spPr bwMode="auto">
                <a:xfrm>
                  <a:off x="229736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srgbClr val="000000"/>
                    </a:solidFill>
                  </a:endParaRPr>
                </a:p>
              </p:txBody>
            </p:sp>
            <p:sp>
              <p:nvSpPr>
                <p:cNvPr id="46" name="Line 14"/>
                <p:cNvSpPr>
                  <a:spLocks noChangeShapeType="1"/>
                </p:cNvSpPr>
                <p:nvPr/>
              </p:nvSpPr>
              <p:spPr bwMode="auto">
                <a:xfrm>
                  <a:off x="351994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srgbClr val="000000"/>
                    </a:solidFill>
                  </a:endParaRPr>
                </a:p>
              </p:txBody>
            </p:sp>
            <p:sp>
              <p:nvSpPr>
                <p:cNvPr id="47"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srgbClr val="000000"/>
                    </a:solidFill>
                  </a:endParaRPr>
                </a:p>
              </p:txBody>
            </p:sp>
            <p:sp>
              <p:nvSpPr>
                <p:cNvPr id="48" name="Line 19"/>
                <p:cNvSpPr>
                  <a:spLocks noChangeShapeType="1"/>
                </p:cNvSpPr>
                <p:nvPr/>
              </p:nvSpPr>
              <p:spPr bwMode="auto">
                <a:xfrm>
                  <a:off x="1682150"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srgbClr val="000000"/>
                    </a:solidFill>
                  </a:endParaRPr>
                </a:p>
              </p:txBody>
            </p:sp>
            <p:sp>
              <p:nvSpPr>
                <p:cNvPr id="49" name="Line 21"/>
                <p:cNvSpPr>
                  <a:spLocks noChangeShapeType="1"/>
                </p:cNvSpPr>
                <p:nvPr/>
              </p:nvSpPr>
              <p:spPr bwMode="auto">
                <a:xfrm>
                  <a:off x="104564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srgbClr val="000000"/>
                    </a:solidFill>
                    <a:latin typeface="Arial" panose="020B0604020202020204" pitchFamily="34" charset="0"/>
                    <a:cs typeface="Arial" panose="020B0604020202020204" pitchFamily="34" charset="0"/>
                  </a:endParaRPr>
                </a:p>
              </p:txBody>
            </p:sp>
            <p:sp>
              <p:nvSpPr>
                <p:cNvPr id="50" name="Line 14"/>
                <p:cNvSpPr>
                  <a:spLocks noChangeShapeType="1"/>
                </p:cNvSpPr>
                <p:nvPr/>
              </p:nvSpPr>
              <p:spPr bwMode="auto">
                <a:xfrm>
                  <a:off x="4134090" y="4532929"/>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srgbClr val="000000"/>
                    </a:solidFill>
                  </a:endParaRPr>
                </a:p>
              </p:txBody>
            </p:sp>
          </p:grpSp>
          <p:sp>
            <p:nvSpPr>
              <p:cNvPr id="21" name="TextBox 60"/>
              <p:cNvSpPr txBox="1"/>
              <p:nvPr/>
            </p:nvSpPr>
            <p:spPr>
              <a:xfrm rot="16200000">
                <a:off x="1436182" y="3295373"/>
                <a:ext cx="1501999" cy="29377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200" dirty="0" smtClean="0">
                    <a:solidFill>
                      <a:srgbClr val="000000"/>
                    </a:solidFill>
                    <a:latin typeface="Arial" panose="020B0604020202020204" pitchFamily="34" charset="0"/>
                    <a:cs typeface="Arial" panose="020B0604020202020204" pitchFamily="34" charset="0"/>
                  </a:rPr>
                  <a:t>Survival probability</a:t>
                </a:r>
                <a:endParaRPr lang="en-US" sz="1200" dirty="0">
                  <a:solidFill>
                    <a:srgbClr val="000000"/>
                  </a:solidFill>
                  <a:latin typeface="Arial" panose="020B0604020202020204" pitchFamily="34" charset="0"/>
                  <a:cs typeface="Arial" panose="020B0604020202020204" pitchFamily="34" charset="0"/>
                </a:endParaRPr>
              </a:p>
            </p:txBody>
          </p:sp>
          <p:sp>
            <p:nvSpPr>
              <p:cNvPr id="22" name="TextBox 61"/>
              <p:cNvSpPr txBox="1"/>
              <p:nvPr/>
            </p:nvSpPr>
            <p:spPr>
              <a:xfrm>
                <a:off x="4206726" y="4723651"/>
                <a:ext cx="1177544" cy="28297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200" dirty="0" smtClean="0">
                    <a:solidFill>
                      <a:srgbClr val="000000"/>
                    </a:solidFill>
                    <a:latin typeface="Arial" panose="020B0604020202020204" pitchFamily="34" charset="0"/>
                    <a:cs typeface="Arial" panose="020B0604020202020204" pitchFamily="34" charset="0"/>
                  </a:rPr>
                  <a:t>Time, months</a:t>
                </a:r>
                <a:endParaRPr lang="en-US" sz="1200" dirty="0">
                  <a:solidFill>
                    <a:srgbClr val="000000"/>
                  </a:solidFill>
                  <a:latin typeface="Arial" panose="020B0604020202020204" pitchFamily="34" charset="0"/>
                  <a:cs typeface="Arial" panose="020B0604020202020204" pitchFamily="34" charset="0"/>
                </a:endParaRPr>
              </a:p>
            </p:txBody>
          </p:sp>
          <p:sp>
            <p:nvSpPr>
              <p:cNvPr id="23" name="TextBox 62"/>
              <p:cNvSpPr txBox="1"/>
              <p:nvPr/>
            </p:nvSpPr>
            <p:spPr>
              <a:xfrm>
                <a:off x="2266071" y="2252750"/>
                <a:ext cx="421960" cy="282976"/>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solidFill>
                      <a:srgbClr val="000000"/>
                    </a:solidFill>
                    <a:latin typeface="Arial" panose="020B0604020202020204" pitchFamily="34" charset="0"/>
                    <a:cs typeface="Arial" panose="020B0604020202020204" pitchFamily="34" charset="0"/>
                  </a:rPr>
                  <a:t>1.0</a:t>
                </a:r>
                <a:endParaRPr lang="en-US" sz="1200" dirty="0">
                  <a:solidFill>
                    <a:srgbClr val="000000"/>
                  </a:solidFill>
                  <a:latin typeface="Arial" panose="020B0604020202020204" pitchFamily="34" charset="0"/>
                  <a:cs typeface="Arial" panose="020B0604020202020204" pitchFamily="34" charset="0"/>
                </a:endParaRPr>
              </a:p>
            </p:txBody>
          </p:sp>
          <p:sp>
            <p:nvSpPr>
              <p:cNvPr id="24" name="TextBox 63"/>
              <p:cNvSpPr txBox="1"/>
              <p:nvPr/>
            </p:nvSpPr>
            <p:spPr>
              <a:xfrm>
                <a:off x="2266073" y="2648627"/>
                <a:ext cx="421960" cy="282976"/>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solidFill>
                      <a:srgbClr val="000000"/>
                    </a:solidFill>
                    <a:latin typeface="Arial" panose="020B0604020202020204" pitchFamily="34" charset="0"/>
                    <a:cs typeface="Arial" panose="020B0604020202020204" pitchFamily="34" charset="0"/>
                  </a:rPr>
                  <a:t>0.8</a:t>
                </a:r>
                <a:endParaRPr lang="en-US" sz="1200" dirty="0">
                  <a:solidFill>
                    <a:srgbClr val="000000"/>
                  </a:solidFill>
                  <a:latin typeface="Arial" panose="020B0604020202020204" pitchFamily="34" charset="0"/>
                  <a:cs typeface="Arial" panose="020B0604020202020204" pitchFamily="34" charset="0"/>
                </a:endParaRPr>
              </a:p>
            </p:txBody>
          </p:sp>
          <p:sp>
            <p:nvSpPr>
              <p:cNvPr id="25" name="TextBox 64"/>
              <p:cNvSpPr txBox="1"/>
              <p:nvPr/>
            </p:nvSpPr>
            <p:spPr>
              <a:xfrm>
                <a:off x="2266073" y="3034123"/>
                <a:ext cx="421960" cy="282976"/>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solidFill>
                      <a:srgbClr val="000000"/>
                    </a:solidFill>
                    <a:latin typeface="Arial" panose="020B0604020202020204" pitchFamily="34" charset="0"/>
                    <a:cs typeface="Arial" panose="020B0604020202020204" pitchFamily="34" charset="0"/>
                  </a:rPr>
                  <a:t>0.6</a:t>
                </a:r>
                <a:endParaRPr lang="en-US" sz="1200" dirty="0">
                  <a:solidFill>
                    <a:srgbClr val="000000"/>
                  </a:solidFill>
                  <a:latin typeface="Arial" panose="020B0604020202020204" pitchFamily="34" charset="0"/>
                  <a:cs typeface="Arial" panose="020B0604020202020204" pitchFamily="34" charset="0"/>
                </a:endParaRPr>
              </a:p>
            </p:txBody>
          </p:sp>
          <p:sp>
            <p:nvSpPr>
              <p:cNvPr id="26" name="TextBox 65"/>
              <p:cNvSpPr txBox="1"/>
              <p:nvPr/>
            </p:nvSpPr>
            <p:spPr>
              <a:xfrm>
                <a:off x="2266073" y="3432581"/>
                <a:ext cx="421960" cy="282976"/>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solidFill>
                      <a:srgbClr val="000000"/>
                    </a:solidFill>
                    <a:latin typeface="Arial" panose="020B0604020202020204" pitchFamily="34" charset="0"/>
                    <a:cs typeface="Arial" panose="020B0604020202020204" pitchFamily="34" charset="0"/>
                  </a:rPr>
                  <a:t>0.4</a:t>
                </a:r>
                <a:endParaRPr lang="en-US" sz="1200" dirty="0">
                  <a:solidFill>
                    <a:srgbClr val="000000"/>
                  </a:solidFill>
                  <a:latin typeface="Arial" panose="020B0604020202020204" pitchFamily="34" charset="0"/>
                  <a:cs typeface="Arial" panose="020B0604020202020204" pitchFamily="34" charset="0"/>
                </a:endParaRPr>
              </a:p>
            </p:txBody>
          </p:sp>
          <p:sp>
            <p:nvSpPr>
              <p:cNvPr id="27" name="TextBox 66"/>
              <p:cNvSpPr txBox="1"/>
              <p:nvPr/>
            </p:nvSpPr>
            <p:spPr>
              <a:xfrm>
                <a:off x="2266073" y="3822399"/>
                <a:ext cx="421960" cy="282976"/>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solidFill>
                      <a:srgbClr val="000000"/>
                    </a:solidFill>
                    <a:latin typeface="Arial" panose="020B0604020202020204" pitchFamily="34" charset="0"/>
                    <a:cs typeface="Arial" panose="020B0604020202020204" pitchFamily="34" charset="0"/>
                  </a:rPr>
                  <a:t>0.2</a:t>
                </a:r>
                <a:endParaRPr lang="en-US" sz="1200" dirty="0">
                  <a:solidFill>
                    <a:srgbClr val="000000"/>
                  </a:solidFill>
                  <a:latin typeface="Arial" panose="020B0604020202020204" pitchFamily="34" charset="0"/>
                  <a:cs typeface="Arial" panose="020B0604020202020204" pitchFamily="34" charset="0"/>
                </a:endParaRPr>
              </a:p>
            </p:txBody>
          </p:sp>
          <p:sp>
            <p:nvSpPr>
              <p:cNvPr id="28" name="TextBox 67"/>
              <p:cNvSpPr txBox="1"/>
              <p:nvPr/>
            </p:nvSpPr>
            <p:spPr>
              <a:xfrm>
                <a:off x="2266079" y="4216536"/>
                <a:ext cx="421960" cy="282976"/>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solidFill>
                      <a:srgbClr val="000000"/>
                    </a:solidFill>
                    <a:latin typeface="Arial" panose="020B0604020202020204" pitchFamily="34" charset="0"/>
                    <a:cs typeface="Arial" panose="020B0604020202020204" pitchFamily="34" charset="0"/>
                  </a:rPr>
                  <a:t>0.0</a:t>
                </a:r>
                <a:endParaRPr lang="en-US" sz="1200" dirty="0">
                  <a:solidFill>
                    <a:srgbClr val="000000"/>
                  </a:solidFill>
                  <a:latin typeface="Arial" panose="020B0604020202020204" pitchFamily="34" charset="0"/>
                  <a:cs typeface="Arial" panose="020B0604020202020204" pitchFamily="34" charset="0"/>
                </a:endParaRPr>
              </a:p>
            </p:txBody>
          </p:sp>
          <p:sp>
            <p:nvSpPr>
              <p:cNvPr id="29" name="TextBox 68"/>
              <p:cNvSpPr txBox="1"/>
              <p:nvPr/>
            </p:nvSpPr>
            <p:spPr>
              <a:xfrm>
                <a:off x="2685526" y="4522748"/>
                <a:ext cx="285955" cy="282976"/>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rgbClr val="000000"/>
                    </a:solidFill>
                    <a:latin typeface="Arial" panose="020B0604020202020204" pitchFamily="34" charset="0"/>
                    <a:cs typeface="Arial" panose="020B0604020202020204" pitchFamily="34" charset="0"/>
                  </a:rPr>
                  <a:t>0</a:t>
                </a:r>
                <a:endParaRPr lang="en-US" sz="1200" dirty="0">
                  <a:solidFill>
                    <a:srgbClr val="000000"/>
                  </a:solidFill>
                  <a:latin typeface="Arial" panose="020B0604020202020204" pitchFamily="34" charset="0"/>
                  <a:cs typeface="Arial" panose="020B0604020202020204" pitchFamily="34" charset="0"/>
                </a:endParaRPr>
              </a:p>
            </p:txBody>
          </p:sp>
          <p:sp>
            <p:nvSpPr>
              <p:cNvPr id="30" name="TextBox 69"/>
              <p:cNvSpPr txBox="1"/>
              <p:nvPr/>
            </p:nvSpPr>
            <p:spPr>
              <a:xfrm>
                <a:off x="3273967" y="4522748"/>
                <a:ext cx="376058" cy="282976"/>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rgbClr val="000000"/>
                    </a:solidFill>
                    <a:latin typeface="Arial" panose="020B0604020202020204" pitchFamily="34" charset="0"/>
                    <a:cs typeface="Arial" panose="020B0604020202020204" pitchFamily="34" charset="0"/>
                  </a:rPr>
                  <a:t>20</a:t>
                </a:r>
                <a:endParaRPr lang="en-US" sz="1200" dirty="0">
                  <a:solidFill>
                    <a:srgbClr val="000000"/>
                  </a:solidFill>
                  <a:latin typeface="Arial" panose="020B0604020202020204" pitchFamily="34" charset="0"/>
                  <a:cs typeface="Arial" panose="020B0604020202020204" pitchFamily="34" charset="0"/>
                </a:endParaRPr>
              </a:p>
            </p:txBody>
          </p:sp>
          <p:sp>
            <p:nvSpPr>
              <p:cNvPr id="31" name="TextBox 70"/>
              <p:cNvSpPr txBox="1"/>
              <p:nvPr/>
            </p:nvSpPr>
            <p:spPr>
              <a:xfrm>
                <a:off x="4047827" y="4522748"/>
                <a:ext cx="195917" cy="282976"/>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00" dirty="0">
                  <a:solidFill>
                    <a:srgbClr val="000000"/>
                  </a:solidFill>
                  <a:latin typeface="Arial" panose="020B0604020202020204" pitchFamily="34" charset="0"/>
                  <a:cs typeface="Arial" panose="020B0604020202020204" pitchFamily="34" charset="0"/>
                </a:endParaRPr>
              </a:p>
            </p:txBody>
          </p:sp>
          <p:sp>
            <p:nvSpPr>
              <p:cNvPr id="32" name="TextBox 71"/>
              <p:cNvSpPr txBox="1"/>
              <p:nvPr/>
            </p:nvSpPr>
            <p:spPr>
              <a:xfrm>
                <a:off x="3883615" y="4522748"/>
                <a:ext cx="376058" cy="282976"/>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rgbClr val="000000"/>
                    </a:solidFill>
                    <a:latin typeface="Arial" panose="020B0604020202020204" pitchFamily="34" charset="0"/>
                    <a:cs typeface="Arial" panose="020B0604020202020204" pitchFamily="34" charset="0"/>
                  </a:rPr>
                  <a:t>40</a:t>
                </a:r>
                <a:endParaRPr lang="en-US" sz="1200" dirty="0">
                  <a:solidFill>
                    <a:srgbClr val="000000"/>
                  </a:solidFill>
                  <a:latin typeface="Arial" panose="020B0604020202020204" pitchFamily="34" charset="0"/>
                  <a:cs typeface="Arial" panose="020B0604020202020204" pitchFamily="34" charset="0"/>
                </a:endParaRPr>
              </a:p>
            </p:txBody>
          </p:sp>
          <p:sp>
            <p:nvSpPr>
              <p:cNvPr id="33" name="TextBox 72"/>
              <p:cNvSpPr txBox="1"/>
              <p:nvPr/>
            </p:nvSpPr>
            <p:spPr>
              <a:xfrm>
                <a:off x="4509162" y="4522748"/>
                <a:ext cx="376058" cy="282976"/>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rgbClr val="000000"/>
                    </a:solidFill>
                    <a:latin typeface="Arial" panose="020B0604020202020204" pitchFamily="34" charset="0"/>
                    <a:cs typeface="Arial" panose="020B0604020202020204" pitchFamily="34" charset="0"/>
                  </a:rPr>
                  <a:t>60</a:t>
                </a:r>
                <a:endParaRPr lang="en-US" sz="1200" dirty="0">
                  <a:solidFill>
                    <a:srgbClr val="000000"/>
                  </a:solidFill>
                  <a:latin typeface="Arial" panose="020B0604020202020204" pitchFamily="34" charset="0"/>
                  <a:cs typeface="Arial" panose="020B0604020202020204" pitchFamily="34" charset="0"/>
                </a:endParaRPr>
              </a:p>
            </p:txBody>
          </p:sp>
          <p:sp>
            <p:nvSpPr>
              <p:cNvPr id="34" name="TextBox 73"/>
              <p:cNvSpPr txBox="1"/>
              <p:nvPr/>
            </p:nvSpPr>
            <p:spPr>
              <a:xfrm>
                <a:off x="5108503" y="4522748"/>
                <a:ext cx="376058" cy="282976"/>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rgbClr val="000000"/>
                    </a:solidFill>
                    <a:latin typeface="Arial" panose="020B0604020202020204" pitchFamily="34" charset="0"/>
                    <a:cs typeface="Arial" panose="020B0604020202020204" pitchFamily="34" charset="0"/>
                  </a:rPr>
                  <a:t>80</a:t>
                </a:r>
                <a:endParaRPr lang="en-US" sz="1200" dirty="0">
                  <a:solidFill>
                    <a:srgbClr val="000000"/>
                  </a:solidFill>
                  <a:latin typeface="Arial" panose="020B0604020202020204" pitchFamily="34" charset="0"/>
                  <a:cs typeface="Arial" panose="020B0604020202020204" pitchFamily="34" charset="0"/>
                </a:endParaRPr>
              </a:p>
            </p:txBody>
          </p:sp>
          <p:sp>
            <p:nvSpPr>
              <p:cNvPr id="35" name="TextBox 74"/>
              <p:cNvSpPr txBox="1"/>
              <p:nvPr/>
            </p:nvSpPr>
            <p:spPr>
              <a:xfrm>
                <a:off x="6291320" y="4522748"/>
                <a:ext cx="466163" cy="282976"/>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rgbClr val="000000"/>
                    </a:solidFill>
                    <a:latin typeface="Arial" panose="020B0604020202020204" pitchFamily="34" charset="0"/>
                    <a:cs typeface="Arial" panose="020B0604020202020204" pitchFamily="34" charset="0"/>
                  </a:rPr>
                  <a:t>120</a:t>
                </a:r>
                <a:endParaRPr lang="en-US" sz="1200" dirty="0">
                  <a:solidFill>
                    <a:srgbClr val="000000"/>
                  </a:solidFill>
                  <a:latin typeface="Arial" panose="020B0604020202020204" pitchFamily="34" charset="0"/>
                  <a:cs typeface="Arial" panose="020B0604020202020204" pitchFamily="34" charset="0"/>
                </a:endParaRPr>
              </a:p>
            </p:txBody>
          </p:sp>
          <p:sp>
            <p:nvSpPr>
              <p:cNvPr id="36" name="TextBox 75"/>
              <p:cNvSpPr txBox="1"/>
              <p:nvPr/>
            </p:nvSpPr>
            <p:spPr>
              <a:xfrm>
                <a:off x="5677597" y="4527332"/>
                <a:ext cx="466163" cy="282976"/>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rgbClr val="000000"/>
                    </a:solidFill>
                    <a:latin typeface="Arial" panose="020B0604020202020204" pitchFamily="34" charset="0"/>
                    <a:cs typeface="Arial" panose="020B0604020202020204" pitchFamily="34" charset="0"/>
                  </a:rPr>
                  <a:t>100</a:t>
                </a:r>
                <a:endParaRPr lang="en-US" sz="1200" dirty="0">
                  <a:solidFill>
                    <a:srgbClr val="000000"/>
                  </a:solidFill>
                  <a:latin typeface="Arial" panose="020B0604020202020204" pitchFamily="34" charset="0"/>
                  <a:cs typeface="Arial" panose="020B0604020202020204" pitchFamily="34" charset="0"/>
                </a:endParaRPr>
              </a:p>
            </p:txBody>
          </p:sp>
        </p:grpSp>
        <p:sp>
          <p:nvSpPr>
            <p:cNvPr id="18" name="TextBox 56"/>
            <p:cNvSpPr txBox="1"/>
            <p:nvPr/>
          </p:nvSpPr>
          <p:spPr>
            <a:xfrm>
              <a:off x="4199143" y="3290018"/>
              <a:ext cx="523679"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OS2</a:t>
              </a:r>
              <a:endParaRPr lang="en-US" sz="1200" dirty="0"/>
            </a:p>
          </p:txBody>
        </p:sp>
        <p:sp>
          <p:nvSpPr>
            <p:cNvPr id="19" name="TextBox 57"/>
            <p:cNvSpPr txBox="1"/>
            <p:nvPr/>
          </p:nvSpPr>
          <p:spPr>
            <a:xfrm>
              <a:off x="4153967" y="3747734"/>
              <a:ext cx="614028"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DFS2</a:t>
              </a:r>
              <a:endParaRPr lang="en-US" sz="1200" dirty="0"/>
            </a:p>
          </p:txBody>
        </p:sp>
      </p:grpSp>
      <p:sp>
        <p:nvSpPr>
          <p:cNvPr id="15" name="Freeform 14"/>
          <p:cNvSpPr>
            <a:spLocks/>
          </p:cNvSpPr>
          <p:nvPr/>
        </p:nvSpPr>
        <p:spPr bwMode="auto">
          <a:xfrm>
            <a:off x="5352034" y="2268865"/>
            <a:ext cx="3589028" cy="1423182"/>
          </a:xfrm>
          <a:custGeom>
            <a:avLst/>
            <a:gdLst>
              <a:gd name="T0" fmla="*/ 269 w 276"/>
              <a:gd name="T1" fmla="*/ 109 h 109"/>
              <a:gd name="T2" fmla="*/ 266 w 276"/>
              <a:gd name="T3" fmla="*/ 106 h 109"/>
              <a:gd name="T4" fmla="*/ 250 w 276"/>
              <a:gd name="T5" fmla="*/ 103 h 109"/>
              <a:gd name="T6" fmla="*/ 245 w 276"/>
              <a:gd name="T7" fmla="*/ 101 h 109"/>
              <a:gd name="T8" fmla="*/ 243 w 276"/>
              <a:gd name="T9" fmla="*/ 99 h 109"/>
              <a:gd name="T10" fmla="*/ 238 w 276"/>
              <a:gd name="T11" fmla="*/ 97 h 109"/>
              <a:gd name="T12" fmla="*/ 232 w 276"/>
              <a:gd name="T13" fmla="*/ 95 h 109"/>
              <a:gd name="T14" fmla="*/ 228 w 276"/>
              <a:gd name="T15" fmla="*/ 94 h 109"/>
              <a:gd name="T16" fmla="*/ 223 w 276"/>
              <a:gd name="T17" fmla="*/ 92 h 109"/>
              <a:gd name="T18" fmla="*/ 220 w 276"/>
              <a:gd name="T19" fmla="*/ 91 h 109"/>
              <a:gd name="T20" fmla="*/ 217 w 276"/>
              <a:gd name="T21" fmla="*/ 89 h 109"/>
              <a:gd name="T22" fmla="*/ 215 w 276"/>
              <a:gd name="T23" fmla="*/ 85 h 109"/>
              <a:gd name="T24" fmla="*/ 212 w 276"/>
              <a:gd name="T25" fmla="*/ 84 h 109"/>
              <a:gd name="T26" fmla="*/ 208 w 276"/>
              <a:gd name="T27" fmla="*/ 82 h 109"/>
              <a:gd name="T28" fmla="*/ 198 w 276"/>
              <a:gd name="T29" fmla="*/ 81 h 109"/>
              <a:gd name="T30" fmla="*/ 191 w 276"/>
              <a:gd name="T31" fmla="*/ 80 h 109"/>
              <a:gd name="T32" fmla="*/ 187 w 276"/>
              <a:gd name="T33" fmla="*/ 78 h 109"/>
              <a:gd name="T34" fmla="*/ 182 w 276"/>
              <a:gd name="T35" fmla="*/ 77 h 109"/>
              <a:gd name="T36" fmla="*/ 178 w 276"/>
              <a:gd name="T37" fmla="*/ 75 h 109"/>
              <a:gd name="T38" fmla="*/ 169 w 276"/>
              <a:gd name="T39" fmla="*/ 75 h 109"/>
              <a:gd name="T40" fmla="*/ 161 w 276"/>
              <a:gd name="T41" fmla="*/ 73 h 109"/>
              <a:gd name="T42" fmla="*/ 153 w 276"/>
              <a:gd name="T43" fmla="*/ 72 h 109"/>
              <a:gd name="T44" fmla="*/ 147 w 276"/>
              <a:gd name="T45" fmla="*/ 70 h 109"/>
              <a:gd name="T46" fmla="*/ 143 w 276"/>
              <a:gd name="T47" fmla="*/ 68 h 109"/>
              <a:gd name="T48" fmla="*/ 138 w 276"/>
              <a:gd name="T49" fmla="*/ 66 h 109"/>
              <a:gd name="T50" fmla="*/ 134 w 276"/>
              <a:gd name="T51" fmla="*/ 64 h 109"/>
              <a:gd name="T52" fmla="*/ 128 w 276"/>
              <a:gd name="T53" fmla="*/ 62 h 109"/>
              <a:gd name="T54" fmla="*/ 125 w 276"/>
              <a:gd name="T55" fmla="*/ 61 h 109"/>
              <a:gd name="T56" fmla="*/ 121 w 276"/>
              <a:gd name="T57" fmla="*/ 59 h 109"/>
              <a:gd name="T58" fmla="*/ 116 w 276"/>
              <a:gd name="T59" fmla="*/ 58 h 109"/>
              <a:gd name="T60" fmla="*/ 112 w 276"/>
              <a:gd name="T61" fmla="*/ 56 h 109"/>
              <a:gd name="T62" fmla="*/ 109 w 276"/>
              <a:gd name="T63" fmla="*/ 55 h 109"/>
              <a:gd name="T64" fmla="*/ 101 w 276"/>
              <a:gd name="T65" fmla="*/ 53 h 109"/>
              <a:gd name="T66" fmla="*/ 97 w 276"/>
              <a:gd name="T67" fmla="*/ 52 h 109"/>
              <a:gd name="T68" fmla="*/ 92 w 276"/>
              <a:gd name="T69" fmla="*/ 51 h 109"/>
              <a:gd name="T70" fmla="*/ 88 w 276"/>
              <a:gd name="T71" fmla="*/ 49 h 109"/>
              <a:gd name="T72" fmla="*/ 85 w 276"/>
              <a:gd name="T73" fmla="*/ 48 h 109"/>
              <a:gd name="T74" fmla="*/ 81 w 276"/>
              <a:gd name="T75" fmla="*/ 46 h 109"/>
              <a:gd name="T76" fmla="*/ 77 w 276"/>
              <a:gd name="T77" fmla="*/ 44 h 109"/>
              <a:gd name="T78" fmla="*/ 74 w 276"/>
              <a:gd name="T79" fmla="*/ 42 h 109"/>
              <a:gd name="T80" fmla="*/ 71 w 276"/>
              <a:gd name="T81" fmla="*/ 40 h 109"/>
              <a:gd name="T82" fmla="*/ 66 w 276"/>
              <a:gd name="T83" fmla="*/ 38 h 109"/>
              <a:gd name="T84" fmla="*/ 61 w 276"/>
              <a:gd name="T85" fmla="*/ 37 h 109"/>
              <a:gd name="T86" fmla="*/ 58 w 276"/>
              <a:gd name="T87" fmla="*/ 35 h 109"/>
              <a:gd name="T88" fmla="*/ 54 w 276"/>
              <a:gd name="T89" fmla="*/ 33 h 109"/>
              <a:gd name="T90" fmla="*/ 52 w 276"/>
              <a:gd name="T91" fmla="*/ 31 h 109"/>
              <a:gd name="T92" fmla="*/ 49 w 276"/>
              <a:gd name="T93" fmla="*/ 30 h 109"/>
              <a:gd name="T94" fmla="*/ 45 w 276"/>
              <a:gd name="T95" fmla="*/ 28 h 109"/>
              <a:gd name="T96" fmla="*/ 43 w 276"/>
              <a:gd name="T97" fmla="*/ 25 h 109"/>
              <a:gd name="T98" fmla="*/ 40 w 276"/>
              <a:gd name="T99" fmla="*/ 24 h 109"/>
              <a:gd name="T100" fmla="*/ 38 w 276"/>
              <a:gd name="T101" fmla="*/ 22 h 109"/>
              <a:gd name="T102" fmla="*/ 33 w 276"/>
              <a:gd name="T103" fmla="*/ 20 h 109"/>
              <a:gd name="T104" fmla="*/ 28 w 276"/>
              <a:gd name="T105" fmla="*/ 18 h 109"/>
              <a:gd name="T106" fmla="*/ 24 w 276"/>
              <a:gd name="T107" fmla="*/ 16 h 109"/>
              <a:gd name="T108" fmla="*/ 22 w 276"/>
              <a:gd name="T109" fmla="*/ 13 h 109"/>
              <a:gd name="T110" fmla="*/ 19 w 276"/>
              <a:gd name="T111" fmla="*/ 10 h 109"/>
              <a:gd name="T112" fmla="*/ 16 w 276"/>
              <a:gd name="T113" fmla="*/ 8 h 109"/>
              <a:gd name="T114" fmla="*/ 14 w 276"/>
              <a:gd name="T115" fmla="*/ 6 h 109"/>
              <a:gd name="T116" fmla="*/ 8 w 276"/>
              <a:gd name="T117" fmla="*/ 5 h 109"/>
              <a:gd name="T118" fmla="*/ 3 w 276"/>
              <a:gd name="T119" fmla="*/ 3 h 109"/>
              <a:gd name="T120" fmla="*/ 0 w 276"/>
              <a:gd name="T121"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6" h="109">
                <a:moveTo>
                  <a:pt x="276" y="109"/>
                </a:moveTo>
                <a:lnTo>
                  <a:pt x="269" y="109"/>
                </a:lnTo>
                <a:lnTo>
                  <a:pt x="269" y="106"/>
                </a:lnTo>
                <a:lnTo>
                  <a:pt x="266" y="106"/>
                </a:lnTo>
                <a:lnTo>
                  <a:pt x="266" y="103"/>
                </a:lnTo>
                <a:lnTo>
                  <a:pt x="250" y="103"/>
                </a:lnTo>
                <a:lnTo>
                  <a:pt x="250" y="101"/>
                </a:lnTo>
                <a:lnTo>
                  <a:pt x="245" y="101"/>
                </a:lnTo>
                <a:lnTo>
                  <a:pt x="245" y="99"/>
                </a:lnTo>
                <a:lnTo>
                  <a:pt x="243" y="99"/>
                </a:lnTo>
                <a:lnTo>
                  <a:pt x="243" y="97"/>
                </a:lnTo>
                <a:lnTo>
                  <a:pt x="238" y="97"/>
                </a:lnTo>
                <a:lnTo>
                  <a:pt x="238" y="95"/>
                </a:lnTo>
                <a:lnTo>
                  <a:pt x="232" y="95"/>
                </a:lnTo>
                <a:lnTo>
                  <a:pt x="232" y="94"/>
                </a:lnTo>
                <a:lnTo>
                  <a:pt x="228" y="94"/>
                </a:lnTo>
                <a:lnTo>
                  <a:pt x="228" y="92"/>
                </a:lnTo>
                <a:lnTo>
                  <a:pt x="223" y="92"/>
                </a:lnTo>
                <a:lnTo>
                  <a:pt x="223" y="91"/>
                </a:lnTo>
                <a:lnTo>
                  <a:pt x="220" y="91"/>
                </a:lnTo>
                <a:lnTo>
                  <a:pt x="220" y="89"/>
                </a:lnTo>
                <a:lnTo>
                  <a:pt x="217" y="89"/>
                </a:lnTo>
                <a:lnTo>
                  <a:pt x="217" y="85"/>
                </a:lnTo>
                <a:lnTo>
                  <a:pt x="215" y="85"/>
                </a:lnTo>
                <a:lnTo>
                  <a:pt x="215" y="84"/>
                </a:lnTo>
                <a:lnTo>
                  <a:pt x="212" y="84"/>
                </a:lnTo>
                <a:lnTo>
                  <a:pt x="212" y="82"/>
                </a:lnTo>
                <a:lnTo>
                  <a:pt x="208" y="82"/>
                </a:lnTo>
                <a:lnTo>
                  <a:pt x="208" y="81"/>
                </a:lnTo>
                <a:lnTo>
                  <a:pt x="198" y="81"/>
                </a:lnTo>
                <a:lnTo>
                  <a:pt x="198" y="80"/>
                </a:lnTo>
                <a:lnTo>
                  <a:pt x="191" y="80"/>
                </a:lnTo>
                <a:lnTo>
                  <a:pt x="191" y="78"/>
                </a:lnTo>
                <a:lnTo>
                  <a:pt x="187" y="78"/>
                </a:lnTo>
                <a:lnTo>
                  <a:pt x="187" y="77"/>
                </a:lnTo>
                <a:lnTo>
                  <a:pt x="182" y="77"/>
                </a:lnTo>
                <a:lnTo>
                  <a:pt x="178" y="77"/>
                </a:lnTo>
                <a:lnTo>
                  <a:pt x="178" y="75"/>
                </a:lnTo>
                <a:lnTo>
                  <a:pt x="173" y="75"/>
                </a:lnTo>
                <a:lnTo>
                  <a:pt x="169" y="75"/>
                </a:lnTo>
                <a:lnTo>
                  <a:pt x="169" y="73"/>
                </a:lnTo>
                <a:lnTo>
                  <a:pt x="161" y="73"/>
                </a:lnTo>
                <a:lnTo>
                  <a:pt x="161" y="72"/>
                </a:lnTo>
                <a:lnTo>
                  <a:pt x="153" y="72"/>
                </a:lnTo>
                <a:lnTo>
                  <a:pt x="153" y="70"/>
                </a:lnTo>
                <a:lnTo>
                  <a:pt x="147" y="70"/>
                </a:lnTo>
                <a:lnTo>
                  <a:pt x="147" y="68"/>
                </a:lnTo>
                <a:lnTo>
                  <a:pt x="143" y="68"/>
                </a:lnTo>
                <a:lnTo>
                  <a:pt x="143" y="66"/>
                </a:lnTo>
                <a:lnTo>
                  <a:pt x="138" y="66"/>
                </a:lnTo>
                <a:lnTo>
                  <a:pt x="138" y="64"/>
                </a:lnTo>
                <a:lnTo>
                  <a:pt x="134" y="64"/>
                </a:lnTo>
                <a:lnTo>
                  <a:pt x="134" y="62"/>
                </a:lnTo>
                <a:lnTo>
                  <a:pt x="128" y="62"/>
                </a:lnTo>
                <a:lnTo>
                  <a:pt x="128" y="61"/>
                </a:lnTo>
                <a:lnTo>
                  <a:pt x="125" y="61"/>
                </a:lnTo>
                <a:lnTo>
                  <a:pt x="125" y="59"/>
                </a:lnTo>
                <a:lnTo>
                  <a:pt x="121" y="59"/>
                </a:lnTo>
                <a:lnTo>
                  <a:pt x="121" y="58"/>
                </a:lnTo>
                <a:lnTo>
                  <a:pt x="116" y="58"/>
                </a:lnTo>
                <a:lnTo>
                  <a:pt x="116" y="56"/>
                </a:lnTo>
                <a:lnTo>
                  <a:pt x="112" y="56"/>
                </a:lnTo>
                <a:lnTo>
                  <a:pt x="112" y="55"/>
                </a:lnTo>
                <a:lnTo>
                  <a:pt x="109" y="55"/>
                </a:lnTo>
                <a:lnTo>
                  <a:pt x="109" y="53"/>
                </a:lnTo>
                <a:lnTo>
                  <a:pt x="101" y="53"/>
                </a:lnTo>
                <a:lnTo>
                  <a:pt x="101" y="52"/>
                </a:lnTo>
                <a:lnTo>
                  <a:pt x="97" y="52"/>
                </a:lnTo>
                <a:lnTo>
                  <a:pt x="97" y="51"/>
                </a:lnTo>
                <a:lnTo>
                  <a:pt x="92" y="51"/>
                </a:lnTo>
                <a:lnTo>
                  <a:pt x="92" y="49"/>
                </a:lnTo>
                <a:lnTo>
                  <a:pt x="88" y="49"/>
                </a:lnTo>
                <a:lnTo>
                  <a:pt x="88" y="48"/>
                </a:lnTo>
                <a:lnTo>
                  <a:pt x="85" y="48"/>
                </a:lnTo>
                <a:lnTo>
                  <a:pt x="85" y="46"/>
                </a:lnTo>
                <a:lnTo>
                  <a:pt x="81" y="46"/>
                </a:lnTo>
                <a:lnTo>
                  <a:pt x="81" y="44"/>
                </a:lnTo>
                <a:lnTo>
                  <a:pt x="77" y="44"/>
                </a:lnTo>
                <a:lnTo>
                  <a:pt x="77" y="42"/>
                </a:lnTo>
                <a:lnTo>
                  <a:pt x="74" y="42"/>
                </a:lnTo>
                <a:lnTo>
                  <a:pt x="74" y="40"/>
                </a:lnTo>
                <a:lnTo>
                  <a:pt x="71" y="40"/>
                </a:lnTo>
                <a:lnTo>
                  <a:pt x="71" y="38"/>
                </a:lnTo>
                <a:lnTo>
                  <a:pt x="66" y="38"/>
                </a:lnTo>
                <a:lnTo>
                  <a:pt x="66" y="37"/>
                </a:lnTo>
                <a:lnTo>
                  <a:pt x="61" y="37"/>
                </a:lnTo>
                <a:lnTo>
                  <a:pt x="61" y="35"/>
                </a:lnTo>
                <a:lnTo>
                  <a:pt x="58" y="35"/>
                </a:lnTo>
                <a:lnTo>
                  <a:pt x="58" y="33"/>
                </a:lnTo>
                <a:lnTo>
                  <a:pt x="54" y="33"/>
                </a:lnTo>
                <a:lnTo>
                  <a:pt x="54" y="31"/>
                </a:lnTo>
                <a:lnTo>
                  <a:pt x="52" y="31"/>
                </a:lnTo>
                <a:lnTo>
                  <a:pt x="52" y="30"/>
                </a:lnTo>
                <a:lnTo>
                  <a:pt x="49" y="30"/>
                </a:lnTo>
                <a:lnTo>
                  <a:pt x="49" y="28"/>
                </a:lnTo>
                <a:lnTo>
                  <a:pt x="45" y="28"/>
                </a:lnTo>
                <a:lnTo>
                  <a:pt x="45" y="25"/>
                </a:lnTo>
                <a:lnTo>
                  <a:pt x="43" y="25"/>
                </a:lnTo>
                <a:lnTo>
                  <a:pt x="43" y="24"/>
                </a:lnTo>
                <a:lnTo>
                  <a:pt x="40" y="24"/>
                </a:lnTo>
                <a:lnTo>
                  <a:pt x="40" y="22"/>
                </a:lnTo>
                <a:lnTo>
                  <a:pt x="38" y="22"/>
                </a:lnTo>
                <a:lnTo>
                  <a:pt x="38" y="20"/>
                </a:lnTo>
                <a:lnTo>
                  <a:pt x="33" y="20"/>
                </a:lnTo>
                <a:lnTo>
                  <a:pt x="33" y="18"/>
                </a:lnTo>
                <a:lnTo>
                  <a:pt x="28" y="18"/>
                </a:lnTo>
                <a:lnTo>
                  <a:pt x="28" y="16"/>
                </a:lnTo>
                <a:lnTo>
                  <a:pt x="24" y="16"/>
                </a:lnTo>
                <a:lnTo>
                  <a:pt x="24" y="13"/>
                </a:lnTo>
                <a:lnTo>
                  <a:pt x="22" y="13"/>
                </a:lnTo>
                <a:lnTo>
                  <a:pt x="22" y="10"/>
                </a:lnTo>
                <a:lnTo>
                  <a:pt x="19" y="10"/>
                </a:lnTo>
                <a:lnTo>
                  <a:pt x="19" y="8"/>
                </a:lnTo>
                <a:lnTo>
                  <a:pt x="16" y="8"/>
                </a:lnTo>
                <a:lnTo>
                  <a:pt x="16" y="6"/>
                </a:lnTo>
                <a:lnTo>
                  <a:pt x="14" y="6"/>
                </a:lnTo>
                <a:lnTo>
                  <a:pt x="14" y="5"/>
                </a:lnTo>
                <a:lnTo>
                  <a:pt x="8" y="5"/>
                </a:lnTo>
                <a:lnTo>
                  <a:pt x="8" y="3"/>
                </a:lnTo>
                <a:lnTo>
                  <a:pt x="3" y="3"/>
                </a:lnTo>
                <a:lnTo>
                  <a:pt x="3" y="0"/>
                </a:lnTo>
                <a:lnTo>
                  <a:pt x="0" y="0"/>
                </a:lnTo>
              </a:path>
            </a:pathLst>
          </a:custGeom>
          <a:noFill/>
          <a:ln w="19050">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6" name="Freeform 15"/>
          <p:cNvSpPr>
            <a:spLocks/>
          </p:cNvSpPr>
          <p:nvPr/>
        </p:nvSpPr>
        <p:spPr bwMode="auto">
          <a:xfrm>
            <a:off x="5352034" y="2268865"/>
            <a:ext cx="3589028" cy="1814883"/>
          </a:xfrm>
          <a:custGeom>
            <a:avLst/>
            <a:gdLst>
              <a:gd name="T0" fmla="*/ 262 w 276"/>
              <a:gd name="T1" fmla="*/ 139 h 139"/>
              <a:gd name="T2" fmla="*/ 258 w 276"/>
              <a:gd name="T3" fmla="*/ 135 h 139"/>
              <a:gd name="T4" fmla="*/ 243 w 276"/>
              <a:gd name="T5" fmla="*/ 134 h 139"/>
              <a:gd name="T6" fmla="*/ 213 w 276"/>
              <a:gd name="T7" fmla="*/ 131 h 139"/>
              <a:gd name="T8" fmla="*/ 205 w 276"/>
              <a:gd name="T9" fmla="*/ 130 h 139"/>
              <a:gd name="T10" fmla="*/ 194 w 276"/>
              <a:gd name="T11" fmla="*/ 128 h 139"/>
              <a:gd name="T12" fmla="*/ 184 w 276"/>
              <a:gd name="T13" fmla="*/ 126 h 139"/>
              <a:gd name="T14" fmla="*/ 174 w 276"/>
              <a:gd name="T15" fmla="*/ 125 h 139"/>
              <a:gd name="T16" fmla="*/ 164 w 276"/>
              <a:gd name="T17" fmla="*/ 124 h 139"/>
              <a:gd name="T18" fmla="*/ 158 w 276"/>
              <a:gd name="T19" fmla="*/ 123 h 139"/>
              <a:gd name="T20" fmla="*/ 147 w 276"/>
              <a:gd name="T21" fmla="*/ 120 h 139"/>
              <a:gd name="T22" fmla="*/ 140 w 276"/>
              <a:gd name="T23" fmla="*/ 119 h 139"/>
              <a:gd name="T24" fmla="*/ 137 w 276"/>
              <a:gd name="T25" fmla="*/ 117 h 139"/>
              <a:gd name="T26" fmla="*/ 131 w 276"/>
              <a:gd name="T27" fmla="*/ 114 h 139"/>
              <a:gd name="T28" fmla="*/ 114 w 276"/>
              <a:gd name="T29" fmla="*/ 111 h 139"/>
              <a:gd name="T30" fmla="*/ 106 w 276"/>
              <a:gd name="T31" fmla="*/ 109 h 139"/>
              <a:gd name="T32" fmla="*/ 101 w 276"/>
              <a:gd name="T33" fmla="*/ 107 h 139"/>
              <a:gd name="T34" fmla="*/ 96 w 276"/>
              <a:gd name="T35" fmla="*/ 104 h 139"/>
              <a:gd name="T36" fmla="*/ 85 w 276"/>
              <a:gd name="T37" fmla="*/ 102 h 139"/>
              <a:gd name="T38" fmla="*/ 78 w 276"/>
              <a:gd name="T39" fmla="*/ 99 h 139"/>
              <a:gd name="T40" fmla="*/ 75 w 276"/>
              <a:gd name="T41" fmla="*/ 97 h 139"/>
              <a:gd name="T42" fmla="*/ 71 w 276"/>
              <a:gd name="T43" fmla="*/ 94 h 139"/>
              <a:gd name="T44" fmla="*/ 67 w 276"/>
              <a:gd name="T45" fmla="*/ 92 h 139"/>
              <a:gd name="T46" fmla="*/ 62 w 276"/>
              <a:gd name="T47" fmla="*/ 90 h 139"/>
              <a:gd name="T48" fmla="*/ 58 w 276"/>
              <a:gd name="T49" fmla="*/ 86 h 139"/>
              <a:gd name="T50" fmla="*/ 54 w 276"/>
              <a:gd name="T51" fmla="*/ 83 h 139"/>
              <a:gd name="T52" fmla="*/ 48 w 276"/>
              <a:gd name="T53" fmla="*/ 79 h 139"/>
              <a:gd name="T54" fmla="*/ 44 w 276"/>
              <a:gd name="T55" fmla="*/ 74 h 139"/>
              <a:gd name="T56" fmla="*/ 41 w 276"/>
              <a:gd name="T57" fmla="*/ 70 h 139"/>
              <a:gd name="T58" fmla="*/ 38 w 276"/>
              <a:gd name="T59" fmla="*/ 66 h 139"/>
              <a:gd name="T60" fmla="*/ 36 w 276"/>
              <a:gd name="T61" fmla="*/ 63 h 139"/>
              <a:gd name="T62" fmla="*/ 32 w 276"/>
              <a:gd name="T63" fmla="*/ 57 h 139"/>
              <a:gd name="T64" fmla="*/ 28 w 276"/>
              <a:gd name="T65" fmla="*/ 55 h 139"/>
              <a:gd name="T66" fmla="*/ 26 w 276"/>
              <a:gd name="T67" fmla="*/ 50 h 139"/>
              <a:gd name="T68" fmla="*/ 25 w 276"/>
              <a:gd name="T69" fmla="*/ 46 h 139"/>
              <a:gd name="T70" fmla="*/ 22 w 276"/>
              <a:gd name="T71" fmla="*/ 41 h 139"/>
              <a:gd name="T72" fmla="*/ 20 w 276"/>
              <a:gd name="T73" fmla="*/ 39 h 139"/>
              <a:gd name="T74" fmla="*/ 18 w 276"/>
              <a:gd name="T75" fmla="*/ 33 h 139"/>
              <a:gd name="T76" fmla="*/ 16 w 276"/>
              <a:gd name="T77" fmla="*/ 30 h 139"/>
              <a:gd name="T78" fmla="*/ 14 w 276"/>
              <a:gd name="T79" fmla="*/ 24 h 139"/>
              <a:gd name="T80" fmla="*/ 12 w 276"/>
              <a:gd name="T81" fmla="*/ 21 h 139"/>
              <a:gd name="T82" fmla="*/ 10 w 276"/>
              <a:gd name="T83" fmla="*/ 20 h 139"/>
              <a:gd name="T84" fmla="*/ 9 w 276"/>
              <a:gd name="T85" fmla="*/ 14 h 139"/>
              <a:gd name="T86" fmla="*/ 6 w 276"/>
              <a:gd name="T87" fmla="*/ 11 h 139"/>
              <a:gd name="T88" fmla="*/ 3 w 276"/>
              <a:gd name="T89" fmla="*/ 6 h 139"/>
              <a:gd name="T90" fmla="*/ 0 w 276"/>
              <a:gd name="T9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6" h="139">
                <a:moveTo>
                  <a:pt x="276" y="139"/>
                </a:moveTo>
                <a:lnTo>
                  <a:pt x="262" y="139"/>
                </a:lnTo>
                <a:lnTo>
                  <a:pt x="262" y="135"/>
                </a:lnTo>
                <a:lnTo>
                  <a:pt x="258" y="135"/>
                </a:lnTo>
                <a:lnTo>
                  <a:pt x="258" y="134"/>
                </a:lnTo>
                <a:lnTo>
                  <a:pt x="243" y="134"/>
                </a:lnTo>
                <a:lnTo>
                  <a:pt x="243" y="131"/>
                </a:lnTo>
                <a:lnTo>
                  <a:pt x="213" y="131"/>
                </a:lnTo>
                <a:lnTo>
                  <a:pt x="213" y="130"/>
                </a:lnTo>
                <a:lnTo>
                  <a:pt x="205" y="130"/>
                </a:lnTo>
                <a:lnTo>
                  <a:pt x="205" y="128"/>
                </a:lnTo>
                <a:lnTo>
                  <a:pt x="194" y="128"/>
                </a:lnTo>
                <a:lnTo>
                  <a:pt x="194" y="126"/>
                </a:lnTo>
                <a:lnTo>
                  <a:pt x="184" y="126"/>
                </a:lnTo>
                <a:lnTo>
                  <a:pt x="184" y="125"/>
                </a:lnTo>
                <a:lnTo>
                  <a:pt x="174" y="125"/>
                </a:lnTo>
                <a:lnTo>
                  <a:pt x="174" y="124"/>
                </a:lnTo>
                <a:lnTo>
                  <a:pt x="164" y="124"/>
                </a:lnTo>
                <a:lnTo>
                  <a:pt x="164" y="123"/>
                </a:lnTo>
                <a:lnTo>
                  <a:pt x="158" y="123"/>
                </a:lnTo>
                <a:lnTo>
                  <a:pt x="158" y="120"/>
                </a:lnTo>
                <a:lnTo>
                  <a:pt x="147" y="120"/>
                </a:lnTo>
                <a:lnTo>
                  <a:pt x="147" y="119"/>
                </a:lnTo>
                <a:lnTo>
                  <a:pt x="140" y="119"/>
                </a:lnTo>
                <a:lnTo>
                  <a:pt x="140" y="117"/>
                </a:lnTo>
                <a:lnTo>
                  <a:pt x="137" y="117"/>
                </a:lnTo>
                <a:lnTo>
                  <a:pt x="137" y="114"/>
                </a:lnTo>
                <a:lnTo>
                  <a:pt x="131" y="114"/>
                </a:lnTo>
                <a:lnTo>
                  <a:pt x="131" y="111"/>
                </a:lnTo>
                <a:lnTo>
                  <a:pt x="114" y="111"/>
                </a:lnTo>
                <a:lnTo>
                  <a:pt x="114" y="109"/>
                </a:lnTo>
                <a:lnTo>
                  <a:pt x="106" y="109"/>
                </a:lnTo>
                <a:lnTo>
                  <a:pt x="106" y="107"/>
                </a:lnTo>
                <a:lnTo>
                  <a:pt x="101" y="107"/>
                </a:lnTo>
                <a:lnTo>
                  <a:pt x="101" y="104"/>
                </a:lnTo>
                <a:lnTo>
                  <a:pt x="96" y="104"/>
                </a:lnTo>
                <a:lnTo>
                  <a:pt x="96" y="102"/>
                </a:lnTo>
                <a:lnTo>
                  <a:pt x="85" y="102"/>
                </a:lnTo>
                <a:lnTo>
                  <a:pt x="85" y="99"/>
                </a:lnTo>
                <a:lnTo>
                  <a:pt x="78" y="99"/>
                </a:lnTo>
                <a:lnTo>
                  <a:pt x="78" y="97"/>
                </a:lnTo>
                <a:lnTo>
                  <a:pt x="75" y="97"/>
                </a:lnTo>
                <a:lnTo>
                  <a:pt x="75" y="94"/>
                </a:lnTo>
                <a:lnTo>
                  <a:pt x="71" y="94"/>
                </a:lnTo>
                <a:lnTo>
                  <a:pt x="71" y="92"/>
                </a:lnTo>
                <a:lnTo>
                  <a:pt x="67" y="92"/>
                </a:lnTo>
                <a:lnTo>
                  <a:pt x="67" y="90"/>
                </a:lnTo>
                <a:lnTo>
                  <a:pt x="62" y="90"/>
                </a:lnTo>
                <a:lnTo>
                  <a:pt x="62" y="86"/>
                </a:lnTo>
                <a:lnTo>
                  <a:pt x="58" y="86"/>
                </a:lnTo>
                <a:lnTo>
                  <a:pt x="58" y="83"/>
                </a:lnTo>
                <a:lnTo>
                  <a:pt x="54" y="83"/>
                </a:lnTo>
                <a:lnTo>
                  <a:pt x="54" y="79"/>
                </a:lnTo>
                <a:lnTo>
                  <a:pt x="48" y="79"/>
                </a:lnTo>
                <a:lnTo>
                  <a:pt x="48" y="74"/>
                </a:lnTo>
                <a:lnTo>
                  <a:pt x="44" y="74"/>
                </a:lnTo>
                <a:lnTo>
                  <a:pt x="44" y="70"/>
                </a:lnTo>
                <a:lnTo>
                  <a:pt x="41" y="70"/>
                </a:lnTo>
                <a:lnTo>
                  <a:pt x="41" y="66"/>
                </a:lnTo>
                <a:lnTo>
                  <a:pt x="38" y="66"/>
                </a:lnTo>
                <a:lnTo>
                  <a:pt x="38" y="63"/>
                </a:lnTo>
                <a:lnTo>
                  <a:pt x="36" y="63"/>
                </a:lnTo>
                <a:lnTo>
                  <a:pt x="36" y="57"/>
                </a:lnTo>
                <a:lnTo>
                  <a:pt x="32" y="57"/>
                </a:lnTo>
                <a:lnTo>
                  <a:pt x="32" y="55"/>
                </a:lnTo>
                <a:lnTo>
                  <a:pt x="28" y="55"/>
                </a:lnTo>
                <a:lnTo>
                  <a:pt x="28" y="50"/>
                </a:lnTo>
                <a:lnTo>
                  <a:pt x="26" y="50"/>
                </a:lnTo>
                <a:lnTo>
                  <a:pt x="26" y="46"/>
                </a:lnTo>
                <a:lnTo>
                  <a:pt x="25" y="46"/>
                </a:lnTo>
                <a:lnTo>
                  <a:pt x="25" y="41"/>
                </a:lnTo>
                <a:lnTo>
                  <a:pt x="22" y="41"/>
                </a:lnTo>
                <a:lnTo>
                  <a:pt x="22" y="39"/>
                </a:lnTo>
                <a:lnTo>
                  <a:pt x="20" y="39"/>
                </a:lnTo>
                <a:lnTo>
                  <a:pt x="20" y="33"/>
                </a:lnTo>
                <a:lnTo>
                  <a:pt x="18" y="33"/>
                </a:lnTo>
                <a:lnTo>
                  <a:pt x="18" y="30"/>
                </a:lnTo>
                <a:lnTo>
                  <a:pt x="16" y="30"/>
                </a:lnTo>
                <a:lnTo>
                  <a:pt x="16" y="24"/>
                </a:lnTo>
                <a:lnTo>
                  <a:pt x="14" y="24"/>
                </a:lnTo>
                <a:lnTo>
                  <a:pt x="14" y="21"/>
                </a:lnTo>
                <a:lnTo>
                  <a:pt x="12" y="21"/>
                </a:lnTo>
                <a:lnTo>
                  <a:pt x="12" y="20"/>
                </a:lnTo>
                <a:lnTo>
                  <a:pt x="10" y="20"/>
                </a:lnTo>
                <a:lnTo>
                  <a:pt x="10" y="14"/>
                </a:lnTo>
                <a:lnTo>
                  <a:pt x="9" y="14"/>
                </a:lnTo>
                <a:lnTo>
                  <a:pt x="9" y="11"/>
                </a:lnTo>
                <a:lnTo>
                  <a:pt x="6" y="11"/>
                </a:lnTo>
                <a:lnTo>
                  <a:pt x="6" y="6"/>
                </a:lnTo>
                <a:lnTo>
                  <a:pt x="3" y="6"/>
                </a:lnTo>
                <a:lnTo>
                  <a:pt x="3" y="0"/>
                </a:lnTo>
                <a:lnTo>
                  <a:pt x="0" y="0"/>
                </a:lnTo>
              </a:path>
            </a:pathLst>
          </a:custGeom>
          <a:noFill/>
          <a:ln w="19050">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45242668"/>
              </p:ext>
            </p:extLst>
          </p:nvPr>
        </p:nvGraphicFramePr>
        <p:xfrm>
          <a:off x="540298" y="4810297"/>
          <a:ext cx="4045598" cy="1097280"/>
        </p:xfrm>
        <a:graphic>
          <a:graphicData uri="http://schemas.openxmlformats.org/drawingml/2006/table">
            <a:tbl>
              <a:tblPr firstRow="1" bandRow="1">
                <a:tableStyleId>{69012ECD-51FC-41F1-AA8D-1B2483CD663E}</a:tableStyleId>
              </a:tblPr>
              <a:tblGrid>
                <a:gridCol w="1564865"/>
                <a:gridCol w="829733"/>
                <a:gridCol w="1651000"/>
              </a:tblGrid>
              <a:tr h="274320">
                <a:tc>
                  <a:txBody>
                    <a:bodyPr/>
                    <a:lstStyle/>
                    <a:p>
                      <a:r>
                        <a:rPr lang="en-GB" sz="1200" dirty="0" smtClean="0">
                          <a:solidFill>
                            <a:schemeClr val="tx2"/>
                          </a:solidFill>
                        </a:rPr>
                        <a:t>First events</a:t>
                      </a:r>
                      <a:endParaRPr lang="en-GB" sz="1200" dirty="0">
                        <a:solidFill>
                          <a:schemeClr val="tx2"/>
                        </a:solidFill>
                      </a:endParaRPr>
                    </a:p>
                  </a:txBody>
                  <a:tcPr/>
                </a:tc>
                <a:tc>
                  <a:txBody>
                    <a:bodyPr/>
                    <a:lstStyle/>
                    <a:p>
                      <a:pPr algn="ctr"/>
                      <a:r>
                        <a:rPr lang="en-GB" sz="1200" dirty="0" smtClean="0">
                          <a:solidFill>
                            <a:schemeClr val="tx2"/>
                          </a:solidFill>
                        </a:rPr>
                        <a:t>n (%)</a:t>
                      </a:r>
                      <a:endParaRPr lang="en-GB" sz="1200" dirty="0">
                        <a:solidFill>
                          <a:schemeClr val="tx2"/>
                        </a:solidFill>
                      </a:endParaRPr>
                    </a:p>
                  </a:txBody>
                  <a:tcPr/>
                </a:tc>
                <a:tc>
                  <a:txBody>
                    <a:bodyPr/>
                    <a:lstStyle/>
                    <a:p>
                      <a:pPr algn="ctr"/>
                      <a:r>
                        <a:rPr lang="en-GB" sz="1200" dirty="0" smtClean="0">
                          <a:solidFill>
                            <a:schemeClr val="tx2"/>
                          </a:solidFill>
                        </a:rPr>
                        <a:t>5-year CCI (95%CI)</a:t>
                      </a:r>
                      <a:endParaRPr lang="en-GB" sz="1200" dirty="0">
                        <a:solidFill>
                          <a:schemeClr val="tx2"/>
                        </a:solidFill>
                      </a:endParaRPr>
                    </a:p>
                  </a:txBody>
                  <a:tcPr/>
                </a:tc>
              </a:tr>
              <a:tr h="274320">
                <a:tc>
                  <a:txBody>
                    <a:bodyPr/>
                    <a:lstStyle/>
                    <a:p>
                      <a:r>
                        <a:rPr lang="en-GB" sz="1200" dirty="0" smtClean="0"/>
                        <a:t>2</a:t>
                      </a:r>
                      <a:r>
                        <a:rPr lang="en-GB" sz="1200" baseline="30000" dirty="0" smtClean="0"/>
                        <a:t>nd</a:t>
                      </a:r>
                      <a:r>
                        <a:rPr lang="en-GB" sz="1200" dirty="0" smtClean="0"/>
                        <a:t> local</a:t>
                      </a:r>
                      <a:r>
                        <a:rPr lang="en-GB" sz="1200" baseline="0" dirty="0" smtClean="0"/>
                        <a:t> recurrence</a:t>
                      </a:r>
                      <a:endParaRPr lang="en-GB" sz="1200" dirty="0"/>
                    </a:p>
                  </a:txBody>
                  <a:tcPr/>
                </a:tc>
                <a:tc>
                  <a:txBody>
                    <a:bodyPr/>
                    <a:lstStyle/>
                    <a:p>
                      <a:pPr algn="ctr"/>
                      <a:r>
                        <a:rPr lang="en-GB" sz="1200" dirty="0" smtClean="0"/>
                        <a:t>341 (57)</a:t>
                      </a:r>
                      <a:endParaRPr lang="en-GB" sz="1200" dirty="0"/>
                    </a:p>
                  </a:txBody>
                  <a:tcPr/>
                </a:tc>
                <a:tc>
                  <a:txBody>
                    <a:bodyPr/>
                    <a:lstStyle/>
                    <a:p>
                      <a:pPr algn="ctr"/>
                      <a:r>
                        <a:rPr lang="en-GB" sz="1200" dirty="0" smtClean="0"/>
                        <a:t>58 (54, 63)</a:t>
                      </a:r>
                      <a:endParaRPr lang="en-GB" sz="1200" dirty="0"/>
                    </a:p>
                  </a:txBody>
                  <a:tcPr/>
                </a:tc>
              </a:tr>
              <a:tr h="274320">
                <a:tc>
                  <a:txBody>
                    <a:bodyPr/>
                    <a:lstStyle/>
                    <a:p>
                      <a:r>
                        <a:rPr lang="en-GB" sz="1200" dirty="0" smtClean="0"/>
                        <a:t>Distant metastasis</a:t>
                      </a:r>
                      <a:endParaRPr lang="en-GB" sz="1200" dirty="0"/>
                    </a:p>
                  </a:txBody>
                  <a:tcPr/>
                </a:tc>
                <a:tc>
                  <a:txBody>
                    <a:bodyPr/>
                    <a:lstStyle/>
                    <a:p>
                      <a:pPr algn="ctr"/>
                      <a:r>
                        <a:rPr lang="en-GB" sz="1200" dirty="0" smtClean="0"/>
                        <a:t>85 (14)</a:t>
                      </a:r>
                      <a:endParaRPr lang="en-GB" sz="1200" dirty="0"/>
                    </a:p>
                  </a:txBody>
                  <a:tcPr/>
                </a:tc>
                <a:tc>
                  <a:txBody>
                    <a:bodyPr/>
                    <a:lstStyle/>
                    <a:p>
                      <a:pPr algn="ctr"/>
                      <a:r>
                        <a:rPr lang="en-GB" sz="1200" dirty="0" smtClean="0"/>
                        <a:t>11 (9, 14)</a:t>
                      </a:r>
                      <a:endParaRPr lang="en-GB" sz="1200" dirty="0"/>
                    </a:p>
                  </a:txBody>
                  <a:tcPr/>
                </a:tc>
              </a:tr>
              <a:tr h="274320">
                <a:tc>
                  <a:txBody>
                    <a:bodyPr/>
                    <a:lstStyle/>
                    <a:p>
                      <a:r>
                        <a:rPr lang="en-GB" sz="1200" dirty="0" smtClean="0"/>
                        <a:t>Death</a:t>
                      </a:r>
                      <a:endParaRPr lang="en-GB" sz="1200" dirty="0"/>
                    </a:p>
                  </a:txBody>
                  <a:tcPr/>
                </a:tc>
                <a:tc>
                  <a:txBody>
                    <a:bodyPr/>
                    <a:lstStyle/>
                    <a:p>
                      <a:pPr algn="ctr"/>
                      <a:r>
                        <a:rPr lang="en-GB" sz="1200" dirty="0" smtClean="0"/>
                        <a:t>41 (7)</a:t>
                      </a:r>
                      <a:endParaRPr lang="en-GB" sz="1200" dirty="0"/>
                    </a:p>
                  </a:txBody>
                  <a:tcPr/>
                </a:tc>
                <a:tc>
                  <a:txBody>
                    <a:bodyPr/>
                    <a:lstStyle/>
                    <a:p>
                      <a:pPr algn="ctr"/>
                      <a:r>
                        <a:rPr lang="en-GB" sz="1200" dirty="0" smtClean="0"/>
                        <a:t>7 (6, 10)</a:t>
                      </a:r>
                      <a:endParaRPr lang="en-GB" sz="1200" dirty="0"/>
                    </a:p>
                  </a:txBody>
                  <a:tcPr/>
                </a:tc>
              </a:tr>
            </a:tbl>
          </a:graphicData>
        </a:graphic>
      </p:graphicFrame>
      <p:graphicFrame>
        <p:nvGraphicFramePr>
          <p:cNvPr id="90" name="Table 89"/>
          <p:cNvGraphicFramePr>
            <a:graphicFrameLocks noGrp="1"/>
          </p:cNvGraphicFramePr>
          <p:nvPr>
            <p:extLst>
              <p:ext uri="{D42A27DB-BD31-4B8C-83A1-F6EECF244321}">
                <p14:modId xmlns:p14="http://schemas.microsoft.com/office/powerpoint/2010/main" val="1949847351"/>
              </p:ext>
            </p:extLst>
          </p:nvPr>
        </p:nvGraphicFramePr>
        <p:xfrm>
          <a:off x="4975018" y="4810297"/>
          <a:ext cx="4045599" cy="822960"/>
        </p:xfrm>
        <a:graphic>
          <a:graphicData uri="http://schemas.openxmlformats.org/drawingml/2006/table">
            <a:tbl>
              <a:tblPr firstRow="1" bandRow="1">
                <a:tableStyleId>{69012ECD-51FC-41F1-AA8D-1B2483CD663E}</a:tableStyleId>
              </a:tblPr>
              <a:tblGrid>
                <a:gridCol w="1564865"/>
                <a:gridCol w="1240367"/>
                <a:gridCol w="1240367"/>
              </a:tblGrid>
              <a:tr h="274320">
                <a:tc>
                  <a:txBody>
                    <a:bodyPr/>
                    <a:lstStyle/>
                    <a:p>
                      <a:endParaRPr lang="en-GB" sz="1200" dirty="0"/>
                    </a:p>
                  </a:txBody>
                  <a:tcPr/>
                </a:tc>
                <a:tc>
                  <a:txBody>
                    <a:bodyPr/>
                    <a:lstStyle/>
                    <a:p>
                      <a:pPr algn="ctr"/>
                      <a:r>
                        <a:rPr lang="en-GB" sz="1200" dirty="0" smtClean="0">
                          <a:solidFill>
                            <a:schemeClr val="tx2"/>
                          </a:solidFill>
                        </a:rPr>
                        <a:t>DFS</a:t>
                      </a:r>
                      <a:endParaRPr lang="en-GB" sz="1200" dirty="0">
                        <a:solidFill>
                          <a:schemeClr val="tx2"/>
                        </a:solidFill>
                      </a:endParaRPr>
                    </a:p>
                  </a:txBody>
                  <a:tcPr/>
                </a:tc>
                <a:tc>
                  <a:txBody>
                    <a:bodyPr/>
                    <a:lstStyle/>
                    <a:p>
                      <a:pPr algn="ctr"/>
                      <a:r>
                        <a:rPr lang="en-GB" sz="1200" dirty="0" smtClean="0">
                          <a:solidFill>
                            <a:schemeClr val="tx2"/>
                          </a:solidFill>
                        </a:rPr>
                        <a:t>OS</a:t>
                      </a:r>
                      <a:endParaRPr lang="en-GB" sz="1200" dirty="0">
                        <a:solidFill>
                          <a:schemeClr val="tx2"/>
                        </a:solidFill>
                      </a:endParaRPr>
                    </a:p>
                  </a:txBody>
                  <a:tcPr/>
                </a:tc>
              </a:tr>
              <a:tr h="274320">
                <a:tc>
                  <a:txBody>
                    <a:bodyPr/>
                    <a:lstStyle/>
                    <a:p>
                      <a:r>
                        <a:rPr lang="en-GB" sz="1200" dirty="0" smtClean="0"/>
                        <a:t>3-year, %</a:t>
                      </a:r>
                      <a:r>
                        <a:rPr lang="en-GB" sz="1200" baseline="0" dirty="0" smtClean="0"/>
                        <a:t> (95%CI)</a:t>
                      </a:r>
                      <a:endParaRPr lang="en-GB" sz="1200" dirty="0"/>
                    </a:p>
                  </a:txBody>
                  <a:tcPr/>
                </a:tc>
                <a:tc>
                  <a:txBody>
                    <a:bodyPr/>
                    <a:lstStyle/>
                    <a:p>
                      <a:pPr algn="ctr"/>
                      <a:r>
                        <a:rPr lang="en-GB" sz="1200" dirty="0" smtClean="0"/>
                        <a:t>34</a:t>
                      </a:r>
                      <a:r>
                        <a:rPr lang="en-GB" sz="1200" baseline="0" dirty="0" smtClean="0"/>
                        <a:t> (30, 38)</a:t>
                      </a:r>
                      <a:endParaRPr lang="en-GB" sz="1200" dirty="0"/>
                    </a:p>
                  </a:txBody>
                  <a:tcPr/>
                </a:tc>
                <a:tc>
                  <a:txBody>
                    <a:bodyPr/>
                    <a:lstStyle/>
                    <a:p>
                      <a:pPr algn="ctr"/>
                      <a:r>
                        <a:rPr lang="en-GB" sz="1200" dirty="0" smtClean="0"/>
                        <a:t>70 (67, 74)</a:t>
                      </a:r>
                      <a:endParaRPr lang="en-GB" sz="1200" dirty="0"/>
                    </a:p>
                  </a:txBody>
                  <a:tcPr/>
                </a:tc>
              </a:tr>
              <a:tr h="274320">
                <a:tc>
                  <a:txBody>
                    <a:bodyPr/>
                    <a:lstStyle/>
                    <a:p>
                      <a:r>
                        <a:rPr lang="en-GB" sz="1200" dirty="0" smtClean="0"/>
                        <a:t>5-year, %</a:t>
                      </a:r>
                      <a:r>
                        <a:rPr lang="en-GB" sz="1200" baseline="0" dirty="0" smtClean="0"/>
                        <a:t> (95%CI)</a:t>
                      </a:r>
                      <a:endParaRPr lang="en-GB" sz="1200" dirty="0"/>
                    </a:p>
                  </a:txBody>
                  <a:tcPr/>
                </a:tc>
                <a:tc>
                  <a:txBody>
                    <a:bodyPr/>
                    <a:lstStyle/>
                    <a:p>
                      <a:pPr algn="ctr"/>
                      <a:r>
                        <a:rPr lang="en-GB" sz="1200" dirty="0" smtClean="0"/>
                        <a:t>23 (20, 27)</a:t>
                      </a:r>
                      <a:endParaRPr lang="en-GB" sz="1200" dirty="0"/>
                    </a:p>
                  </a:txBody>
                  <a:tcPr/>
                </a:tc>
                <a:tc>
                  <a:txBody>
                    <a:bodyPr/>
                    <a:lstStyle/>
                    <a:p>
                      <a:pPr algn="ctr"/>
                      <a:r>
                        <a:rPr lang="en-GB" sz="1200" dirty="0" smtClean="0"/>
                        <a:t>58 (54,</a:t>
                      </a:r>
                      <a:r>
                        <a:rPr lang="en-GB" sz="1200" baseline="0" dirty="0" smtClean="0"/>
                        <a:t> 63)</a:t>
                      </a:r>
                      <a:endParaRPr lang="en-GB" sz="1200" dirty="0"/>
                    </a:p>
                  </a:txBody>
                  <a:tcPr/>
                </a:tc>
              </a:tr>
            </a:tbl>
          </a:graphicData>
        </a:graphic>
      </p:graphicFrame>
      <p:sp>
        <p:nvSpPr>
          <p:cNvPr id="89" name="TextBox 5"/>
          <p:cNvSpPr txBox="1"/>
          <p:nvPr/>
        </p:nvSpPr>
        <p:spPr>
          <a:xfrm>
            <a:off x="1676044" y="6239459"/>
            <a:ext cx="2207656"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t>CCI, crude cumulative incidence</a:t>
            </a:r>
            <a:endParaRPr lang="en-US" sz="1100" dirty="0"/>
          </a:p>
        </p:txBody>
      </p:sp>
    </p:spTree>
    <p:custDataLst>
      <p:tags r:id="rId1"/>
    </p:custDataLst>
    <p:extLst>
      <p:ext uri="{BB962C8B-B14F-4D97-AF65-F5344CB8AC3E}">
        <p14:creationId xmlns:p14="http://schemas.microsoft.com/office/powerpoint/2010/main" val="41642940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ln>
            <a:noFill/>
          </a:ln>
        </p:spPr>
        <p:txBody>
          <a:bodyPr/>
          <a:lstStyle/>
          <a:p>
            <a:r>
              <a:rPr lang="en-US" sz="1600" dirty="0" smtClean="0">
                <a:solidFill>
                  <a:schemeClr val="bg1"/>
                </a:solidFill>
              </a:rPr>
              <a:t>002: Predicting survival in patients (</a:t>
            </a:r>
            <a:r>
              <a:rPr lang="en-US" sz="1600" dirty="0" err="1" smtClean="0">
                <a:solidFill>
                  <a:schemeClr val="bg1"/>
                </a:solidFill>
              </a:rPr>
              <a:t>pts</a:t>
            </a:r>
            <a:r>
              <a:rPr lang="en-US" sz="1600" dirty="0" smtClean="0">
                <a:solidFill>
                  <a:schemeClr val="bg1"/>
                </a:solidFill>
              </a:rPr>
              <a:t>) undergoing resection </a:t>
            </a:r>
            <a:br>
              <a:rPr lang="en-US" sz="1600" dirty="0" smtClean="0">
                <a:solidFill>
                  <a:schemeClr val="bg1"/>
                </a:solidFill>
              </a:rPr>
            </a:br>
            <a:r>
              <a:rPr lang="en-US" sz="1600" dirty="0" smtClean="0">
                <a:solidFill>
                  <a:schemeClr val="bg1"/>
                </a:solidFill>
              </a:rPr>
              <a:t>for </a:t>
            </a:r>
            <a:r>
              <a:rPr lang="en-US" sz="1600" dirty="0" err="1" smtClean="0">
                <a:solidFill>
                  <a:schemeClr val="bg1"/>
                </a:solidFill>
              </a:rPr>
              <a:t>locoregionally</a:t>
            </a:r>
            <a:r>
              <a:rPr lang="en-US" sz="1600" dirty="0" smtClean="0">
                <a:solidFill>
                  <a:schemeClr val="bg1"/>
                </a:solidFill>
              </a:rPr>
              <a:t> recurrent retroperitoneal sarcoma (LRRPS): A study and </a:t>
            </a:r>
            <a:r>
              <a:rPr lang="en-US" sz="1600" dirty="0" err="1" smtClean="0">
                <a:solidFill>
                  <a:schemeClr val="bg1"/>
                </a:solidFill>
              </a:rPr>
              <a:t>nomogram</a:t>
            </a:r>
            <a:r>
              <a:rPr lang="en-US" sz="1600" dirty="0" smtClean="0">
                <a:solidFill>
                  <a:schemeClr val="bg1"/>
                </a:solidFill>
              </a:rPr>
              <a:t> from the Transatlantic Retroperitoneal Sarcoma Working Group (TARPSWG) – </a:t>
            </a:r>
            <a:r>
              <a:rPr lang="en-US" sz="1600" dirty="0" err="1" smtClean="0">
                <a:solidFill>
                  <a:schemeClr val="bg1"/>
                </a:solidFill>
              </a:rPr>
              <a:t>Raut</a:t>
            </a:r>
            <a:r>
              <a:rPr lang="en-US" sz="1600" dirty="0" smtClean="0">
                <a:solidFill>
                  <a:schemeClr val="bg1"/>
                </a:solidFill>
              </a:rPr>
              <a:t> CP, et al</a:t>
            </a:r>
            <a:endParaRPr lang="en-US" sz="1600" dirty="0">
              <a:solidFill>
                <a:schemeClr val="bg1"/>
              </a:solidFill>
            </a:endParaRPr>
          </a:p>
        </p:txBody>
      </p:sp>
      <p:sp>
        <p:nvSpPr>
          <p:cNvPr id="5123" name="Rectangle 3"/>
          <p:cNvSpPr>
            <a:spLocks noGrp="1" noChangeArrowheads="1"/>
          </p:cNvSpPr>
          <p:nvPr>
            <p:ph type="body" idx="1"/>
          </p:nvPr>
        </p:nvSpPr>
        <p:spPr>
          <a:xfrm>
            <a:off x="236538" y="1316428"/>
            <a:ext cx="8686800" cy="5308600"/>
          </a:xfrm>
        </p:spPr>
        <p:txBody>
          <a:bodyPr/>
          <a:lstStyle/>
          <a:p>
            <a:pPr marL="0" indent="0">
              <a:buNone/>
            </a:pPr>
            <a:r>
              <a:rPr lang="en-US" b="1" dirty="0" smtClean="0">
                <a:solidFill>
                  <a:schemeClr val="bg1"/>
                </a:solidFill>
              </a:rPr>
              <a:t>KEY RESULTS (CONT.)</a:t>
            </a:r>
            <a:endParaRPr lang="en-US" b="1" dirty="0">
              <a:solidFill>
                <a:schemeClr val="bg1"/>
              </a:solidFill>
            </a:endParaRPr>
          </a:p>
        </p:txBody>
      </p:sp>
      <p:sp>
        <p:nvSpPr>
          <p:cNvPr id="5124" name="Text Box 4"/>
          <p:cNvSpPr txBox="1">
            <a:spLocks noChangeArrowheads="1"/>
          </p:cNvSpPr>
          <p:nvPr/>
        </p:nvSpPr>
        <p:spPr bwMode="auto">
          <a:xfrm>
            <a:off x="3096165" y="6474897"/>
            <a:ext cx="582717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US" sz="1200" dirty="0" err="1" smtClean="0">
                <a:solidFill>
                  <a:srgbClr val="000000"/>
                </a:solidFill>
              </a:rPr>
              <a:t>Raut</a:t>
            </a:r>
            <a:r>
              <a:rPr lang="en-US" sz="1200" dirty="0" smtClean="0">
                <a:solidFill>
                  <a:srgbClr val="000000"/>
                </a:solidFill>
              </a:rPr>
              <a:t> CP et al. CTOS 2017 Annual Meeting, November 8–11, Maui, Hawaii; Paper 002</a:t>
            </a:r>
            <a:endParaRPr lang="en-US" sz="1200" dirty="0">
              <a:solidFill>
                <a:srgbClr val="000000"/>
              </a:solidFill>
            </a:endParaRPr>
          </a:p>
        </p:txBody>
      </p:sp>
      <p:sp>
        <p:nvSpPr>
          <p:cNvPr id="7" name="TextBox 7"/>
          <p:cNvSpPr txBox="1"/>
          <p:nvPr/>
        </p:nvSpPr>
        <p:spPr>
          <a:xfrm>
            <a:off x="837080" y="1625625"/>
            <a:ext cx="2951450"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t>Disease-free survival </a:t>
            </a:r>
            <a:r>
              <a:rPr lang="en-US" sz="1400" b="1" dirty="0" err="1" smtClean="0"/>
              <a:t>nomogram</a:t>
            </a:r>
            <a:endParaRPr lang="en-US" sz="1400" i="1" dirty="0"/>
          </a:p>
        </p:txBody>
      </p:sp>
      <p:sp>
        <p:nvSpPr>
          <p:cNvPr id="8" name="TextBox 8"/>
          <p:cNvSpPr txBox="1"/>
          <p:nvPr/>
        </p:nvSpPr>
        <p:spPr>
          <a:xfrm>
            <a:off x="5589089" y="1625625"/>
            <a:ext cx="2494594"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t>Overall survival </a:t>
            </a:r>
            <a:r>
              <a:rPr lang="en-US" sz="1400" b="1" dirty="0" err="1" smtClean="0"/>
              <a:t>nomogram</a:t>
            </a:r>
            <a:endParaRPr lang="en-US" sz="1400" i="1" dirty="0"/>
          </a:p>
        </p:txBody>
      </p:sp>
      <p:sp>
        <p:nvSpPr>
          <p:cNvPr id="9" name="TextBox 1"/>
          <p:cNvSpPr txBox="1"/>
          <p:nvPr/>
        </p:nvSpPr>
        <p:spPr>
          <a:xfrm>
            <a:off x="161695" y="1886902"/>
            <a:ext cx="1745726" cy="37856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en-US" sz="1200" dirty="0" smtClean="0"/>
              <a:t>Points</a:t>
            </a:r>
          </a:p>
          <a:p>
            <a:r>
              <a:rPr lang="en-US" sz="1200" dirty="0" err="1" smtClean="0"/>
              <a:t>Multifocality</a:t>
            </a:r>
            <a:r>
              <a:rPr lang="en-US" sz="1200" dirty="0" smtClean="0"/>
              <a:t> at 2</a:t>
            </a:r>
            <a:r>
              <a:rPr lang="en-US" sz="1200" baseline="30000" dirty="0" smtClean="0"/>
              <a:t>nd</a:t>
            </a:r>
            <a:r>
              <a:rPr lang="en-US" sz="1200" dirty="0" smtClean="0"/>
              <a:t> surgery</a:t>
            </a:r>
          </a:p>
          <a:p>
            <a:pPr>
              <a:lnSpc>
                <a:spcPct val="200000"/>
              </a:lnSpc>
            </a:pPr>
            <a:r>
              <a:rPr lang="en-US" sz="1200" dirty="0" smtClean="0"/>
              <a:t>Grade</a:t>
            </a:r>
          </a:p>
          <a:p>
            <a:r>
              <a:rPr lang="en-US" sz="1200" dirty="0" smtClean="0"/>
              <a:t>Quality of surgery at 2</a:t>
            </a:r>
            <a:r>
              <a:rPr lang="en-US" sz="1200" baseline="30000" dirty="0" smtClean="0"/>
              <a:t>nd</a:t>
            </a:r>
            <a:r>
              <a:rPr lang="en-US" sz="1200" dirty="0" smtClean="0"/>
              <a:t> surgery</a:t>
            </a:r>
          </a:p>
          <a:p>
            <a:pPr>
              <a:lnSpc>
                <a:spcPct val="200000"/>
              </a:lnSpc>
            </a:pPr>
            <a:r>
              <a:rPr lang="en-US" sz="1200" dirty="0" smtClean="0"/>
              <a:t>Histology</a:t>
            </a:r>
          </a:p>
          <a:p>
            <a:pPr>
              <a:lnSpc>
                <a:spcPct val="200000"/>
              </a:lnSpc>
            </a:pPr>
            <a:r>
              <a:rPr lang="en-US" sz="1200" dirty="0" smtClean="0"/>
              <a:t>CT after 1</a:t>
            </a:r>
            <a:r>
              <a:rPr lang="en-US" sz="1200" baseline="30000" dirty="0" smtClean="0"/>
              <a:t>st</a:t>
            </a:r>
            <a:r>
              <a:rPr lang="en-US" sz="1200" dirty="0" smtClean="0"/>
              <a:t> surgery</a:t>
            </a:r>
          </a:p>
          <a:p>
            <a:pPr>
              <a:lnSpc>
                <a:spcPct val="200000"/>
              </a:lnSpc>
            </a:pPr>
            <a:r>
              <a:rPr lang="en-US" sz="1200" dirty="0" smtClean="0"/>
              <a:t>RT after 1</a:t>
            </a:r>
            <a:r>
              <a:rPr lang="en-US" sz="1200" baseline="30000" dirty="0" smtClean="0"/>
              <a:t>st</a:t>
            </a:r>
            <a:r>
              <a:rPr lang="en-US" sz="1200" dirty="0" smtClean="0"/>
              <a:t> surgery</a:t>
            </a:r>
          </a:p>
          <a:p>
            <a:r>
              <a:rPr lang="en-US" sz="1200" dirty="0" smtClean="0"/>
              <a:t>Number of resected organs at 1</a:t>
            </a:r>
            <a:r>
              <a:rPr lang="en-US" sz="1200" baseline="30000" dirty="0" smtClean="0"/>
              <a:t>st</a:t>
            </a:r>
            <a:r>
              <a:rPr lang="en-US" sz="1200" dirty="0" smtClean="0"/>
              <a:t> surgery</a:t>
            </a:r>
          </a:p>
          <a:p>
            <a:pPr>
              <a:lnSpc>
                <a:spcPct val="200000"/>
              </a:lnSpc>
            </a:pPr>
            <a:r>
              <a:rPr lang="en-US" sz="1200" dirty="0" smtClean="0"/>
              <a:t>Total points</a:t>
            </a:r>
          </a:p>
          <a:p>
            <a:pPr>
              <a:lnSpc>
                <a:spcPct val="200000"/>
              </a:lnSpc>
            </a:pPr>
            <a:r>
              <a:rPr lang="en-US" sz="1200" dirty="0" smtClean="0"/>
              <a:t>6-year DFS probability</a:t>
            </a:r>
            <a:endParaRPr lang="en-US" sz="1200" dirty="0"/>
          </a:p>
        </p:txBody>
      </p:sp>
      <p:cxnSp>
        <p:nvCxnSpPr>
          <p:cNvPr id="10" name="Straight Connector 9"/>
          <p:cNvCxnSpPr/>
          <p:nvPr/>
        </p:nvCxnSpPr>
        <p:spPr>
          <a:xfrm>
            <a:off x="2086238" y="2154658"/>
            <a:ext cx="1998000" cy="0"/>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072948" y="2085320"/>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875304" y="2085320"/>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677660" y="2085320"/>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480016" y="2085320"/>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282372" y="2085320"/>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84728" y="2085320"/>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87084" y="2085320"/>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689440" y="2085320"/>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91796" y="2085320"/>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294152" y="2085320"/>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096508" y="2085320"/>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22" name="TextBox 29"/>
          <p:cNvSpPr txBox="1"/>
          <p:nvPr/>
        </p:nvSpPr>
        <p:spPr>
          <a:xfrm>
            <a:off x="1968909" y="1873768"/>
            <a:ext cx="255198"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0</a:t>
            </a:r>
            <a:endParaRPr lang="en-US" sz="1000" dirty="0"/>
          </a:p>
        </p:txBody>
      </p:sp>
      <p:sp>
        <p:nvSpPr>
          <p:cNvPr id="23" name="TextBox 33"/>
          <p:cNvSpPr txBox="1"/>
          <p:nvPr/>
        </p:nvSpPr>
        <p:spPr>
          <a:xfrm>
            <a:off x="2128901" y="1873768"/>
            <a:ext cx="325731"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10</a:t>
            </a:r>
            <a:endParaRPr lang="en-US" sz="1000" dirty="0"/>
          </a:p>
        </p:txBody>
      </p:sp>
      <p:sp>
        <p:nvSpPr>
          <p:cNvPr id="24" name="TextBox 34"/>
          <p:cNvSpPr txBox="1"/>
          <p:nvPr/>
        </p:nvSpPr>
        <p:spPr>
          <a:xfrm>
            <a:off x="2328921" y="1873768"/>
            <a:ext cx="325731"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20</a:t>
            </a:r>
            <a:endParaRPr lang="en-US" sz="1000" dirty="0"/>
          </a:p>
        </p:txBody>
      </p:sp>
      <p:sp>
        <p:nvSpPr>
          <p:cNvPr id="25" name="TextBox 35"/>
          <p:cNvSpPr txBox="1"/>
          <p:nvPr/>
        </p:nvSpPr>
        <p:spPr>
          <a:xfrm>
            <a:off x="2526560" y="1873768"/>
            <a:ext cx="325731"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30</a:t>
            </a:r>
            <a:endParaRPr lang="en-US" sz="1000" dirty="0"/>
          </a:p>
        </p:txBody>
      </p:sp>
      <p:sp>
        <p:nvSpPr>
          <p:cNvPr id="26" name="TextBox 36"/>
          <p:cNvSpPr txBox="1"/>
          <p:nvPr/>
        </p:nvSpPr>
        <p:spPr>
          <a:xfrm>
            <a:off x="2724199" y="1873768"/>
            <a:ext cx="325731"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40</a:t>
            </a:r>
            <a:endParaRPr lang="en-US" sz="1000" dirty="0"/>
          </a:p>
        </p:txBody>
      </p:sp>
      <p:sp>
        <p:nvSpPr>
          <p:cNvPr id="27" name="TextBox 37"/>
          <p:cNvSpPr txBox="1"/>
          <p:nvPr/>
        </p:nvSpPr>
        <p:spPr>
          <a:xfrm>
            <a:off x="2921838" y="1873768"/>
            <a:ext cx="325731"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50</a:t>
            </a:r>
            <a:endParaRPr lang="en-US" sz="1000" dirty="0"/>
          </a:p>
        </p:txBody>
      </p:sp>
      <p:sp>
        <p:nvSpPr>
          <p:cNvPr id="28" name="TextBox 38"/>
          <p:cNvSpPr txBox="1"/>
          <p:nvPr/>
        </p:nvSpPr>
        <p:spPr>
          <a:xfrm>
            <a:off x="3119477" y="1873768"/>
            <a:ext cx="325731"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60</a:t>
            </a:r>
            <a:endParaRPr lang="en-US" sz="1000" dirty="0"/>
          </a:p>
        </p:txBody>
      </p:sp>
      <p:sp>
        <p:nvSpPr>
          <p:cNvPr id="29" name="TextBox 39"/>
          <p:cNvSpPr txBox="1"/>
          <p:nvPr/>
        </p:nvSpPr>
        <p:spPr>
          <a:xfrm>
            <a:off x="3317116" y="1873768"/>
            <a:ext cx="325731"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70</a:t>
            </a:r>
            <a:endParaRPr lang="en-US" sz="1000" dirty="0"/>
          </a:p>
        </p:txBody>
      </p:sp>
      <p:sp>
        <p:nvSpPr>
          <p:cNvPr id="30" name="TextBox 40"/>
          <p:cNvSpPr txBox="1"/>
          <p:nvPr/>
        </p:nvSpPr>
        <p:spPr>
          <a:xfrm>
            <a:off x="3512374" y="1873768"/>
            <a:ext cx="325731"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80</a:t>
            </a:r>
            <a:endParaRPr lang="en-US" sz="1000" dirty="0"/>
          </a:p>
        </p:txBody>
      </p:sp>
      <p:sp>
        <p:nvSpPr>
          <p:cNvPr id="31" name="TextBox 41"/>
          <p:cNvSpPr txBox="1"/>
          <p:nvPr/>
        </p:nvSpPr>
        <p:spPr>
          <a:xfrm>
            <a:off x="3712394" y="1873768"/>
            <a:ext cx="325731"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90</a:t>
            </a:r>
            <a:endParaRPr lang="en-US" sz="1000" dirty="0"/>
          </a:p>
        </p:txBody>
      </p:sp>
      <p:sp>
        <p:nvSpPr>
          <p:cNvPr id="32" name="TextBox 42"/>
          <p:cNvSpPr txBox="1"/>
          <p:nvPr/>
        </p:nvSpPr>
        <p:spPr>
          <a:xfrm>
            <a:off x="3872387" y="1873768"/>
            <a:ext cx="396263"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100</a:t>
            </a:r>
            <a:endParaRPr lang="en-US" sz="1000" dirty="0"/>
          </a:p>
        </p:txBody>
      </p:sp>
      <p:grpSp>
        <p:nvGrpSpPr>
          <p:cNvPr id="33" name="Group 32"/>
          <p:cNvGrpSpPr/>
          <p:nvPr/>
        </p:nvGrpSpPr>
        <p:grpSpPr>
          <a:xfrm>
            <a:off x="2054734" y="2423454"/>
            <a:ext cx="1469846" cy="137243"/>
            <a:chOff x="2003374" y="2572661"/>
            <a:chExt cx="1998000" cy="137243"/>
          </a:xfrm>
        </p:grpSpPr>
        <p:cxnSp>
          <p:nvCxnSpPr>
            <p:cNvPr id="273" name="Straight Connector 272"/>
            <p:cNvCxnSpPr/>
            <p:nvPr/>
          </p:nvCxnSpPr>
          <p:spPr>
            <a:xfrm>
              <a:off x="2003374" y="2641999"/>
              <a:ext cx="1998000" cy="0"/>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a:off x="3990084" y="2572661"/>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2013644" y="2640566"/>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grpSp>
      <p:sp>
        <p:nvSpPr>
          <p:cNvPr id="34" name="TextBox 32"/>
          <p:cNvSpPr txBox="1"/>
          <p:nvPr/>
        </p:nvSpPr>
        <p:spPr>
          <a:xfrm>
            <a:off x="1893982" y="2492792"/>
            <a:ext cx="348172"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No</a:t>
            </a:r>
            <a:endParaRPr lang="en-US" sz="1000" dirty="0"/>
          </a:p>
        </p:txBody>
      </p:sp>
      <p:sp>
        <p:nvSpPr>
          <p:cNvPr id="35" name="TextBox 52"/>
          <p:cNvSpPr txBox="1"/>
          <p:nvPr/>
        </p:nvSpPr>
        <p:spPr>
          <a:xfrm>
            <a:off x="3313387" y="2232990"/>
            <a:ext cx="404278"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Yes</a:t>
            </a:r>
            <a:endParaRPr lang="en-US" sz="1000" dirty="0"/>
          </a:p>
        </p:txBody>
      </p:sp>
      <p:grpSp>
        <p:nvGrpSpPr>
          <p:cNvPr id="36" name="Group 35"/>
          <p:cNvGrpSpPr/>
          <p:nvPr/>
        </p:nvGrpSpPr>
        <p:grpSpPr>
          <a:xfrm>
            <a:off x="2057026" y="2811923"/>
            <a:ext cx="992918" cy="137243"/>
            <a:chOff x="2003374" y="2572661"/>
            <a:chExt cx="1349680" cy="137243"/>
          </a:xfrm>
        </p:grpSpPr>
        <p:cxnSp>
          <p:nvCxnSpPr>
            <p:cNvPr id="270" name="Straight Connector 269"/>
            <p:cNvCxnSpPr/>
            <p:nvPr/>
          </p:nvCxnSpPr>
          <p:spPr>
            <a:xfrm>
              <a:off x="2003374" y="2641999"/>
              <a:ext cx="1349680" cy="0"/>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3342684" y="2572661"/>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a:off x="2013644" y="2640566"/>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grpSp>
      <p:sp>
        <p:nvSpPr>
          <p:cNvPr id="37" name="TextBox 56"/>
          <p:cNvSpPr txBox="1"/>
          <p:nvPr/>
        </p:nvSpPr>
        <p:spPr>
          <a:xfrm>
            <a:off x="1896274" y="2881261"/>
            <a:ext cx="360996"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1/2</a:t>
            </a:r>
            <a:endParaRPr lang="en-US" sz="1000" dirty="0"/>
          </a:p>
        </p:txBody>
      </p:sp>
      <p:sp>
        <p:nvSpPr>
          <p:cNvPr id="38" name="TextBox 57"/>
          <p:cNvSpPr txBox="1"/>
          <p:nvPr/>
        </p:nvSpPr>
        <p:spPr>
          <a:xfrm>
            <a:off x="2911861" y="2621459"/>
            <a:ext cx="255198"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3</a:t>
            </a:r>
            <a:endParaRPr lang="en-US" sz="1000" dirty="0"/>
          </a:p>
        </p:txBody>
      </p:sp>
      <p:grpSp>
        <p:nvGrpSpPr>
          <p:cNvPr id="39" name="Group 38"/>
          <p:cNvGrpSpPr/>
          <p:nvPr/>
        </p:nvGrpSpPr>
        <p:grpSpPr>
          <a:xfrm>
            <a:off x="2057026" y="3153278"/>
            <a:ext cx="1190557" cy="137243"/>
            <a:chOff x="2003374" y="2572661"/>
            <a:chExt cx="1618336" cy="137243"/>
          </a:xfrm>
        </p:grpSpPr>
        <p:cxnSp>
          <p:nvCxnSpPr>
            <p:cNvPr id="267" name="Straight Connector 266"/>
            <p:cNvCxnSpPr/>
            <p:nvPr/>
          </p:nvCxnSpPr>
          <p:spPr>
            <a:xfrm>
              <a:off x="2003374" y="2641999"/>
              <a:ext cx="1618336" cy="0"/>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3620844" y="2572661"/>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2013644" y="2640566"/>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grpSp>
      <p:sp>
        <p:nvSpPr>
          <p:cNvPr id="40" name="TextBox 64"/>
          <p:cNvSpPr txBox="1"/>
          <p:nvPr/>
        </p:nvSpPr>
        <p:spPr>
          <a:xfrm>
            <a:off x="1712026" y="3222616"/>
            <a:ext cx="731290"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Complete</a:t>
            </a:r>
            <a:endParaRPr lang="en-US" sz="1000" dirty="0"/>
          </a:p>
        </p:txBody>
      </p:sp>
      <p:sp>
        <p:nvSpPr>
          <p:cNvPr id="41" name="TextBox 65"/>
          <p:cNvSpPr txBox="1"/>
          <p:nvPr/>
        </p:nvSpPr>
        <p:spPr>
          <a:xfrm>
            <a:off x="2840344" y="2962814"/>
            <a:ext cx="808235"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Incomplete</a:t>
            </a:r>
            <a:endParaRPr lang="en-US" sz="1000" dirty="0"/>
          </a:p>
        </p:txBody>
      </p:sp>
      <p:grpSp>
        <p:nvGrpSpPr>
          <p:cNvPr id="42" name="Group 41"/>
          <p:cNvGrpSpPr/>
          <p:nvPr/>
        </p:nvGrpSpPr>
        <p:grpSpPr>
          <a:xfrm>
            <a:off x="2057026" y="3576401"/>
            <a:ext cx="2069427" cy="138676"/>
            <a:chOff x="2003374" y="2571228"/>
            <a:chExt cx="2812993" cy="138676"/>
          </a:xfrm>
        </p:grpSpPr>
        <p:cxnSp>
          <p:nvCxnSpPr>
            <p:cNvPr id="260" name="Straight Connector 259"/>
            <p:cNvCxnSpPr/>
            <p:nvPr/>
          </p:nvCxnSpPr>
          <p:spPr>
            <a:xfrm>
              <a:off x="2003374" y="2641999"/>
              <a:ext cx="2812993" cy="0"/>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3693522" y="2571228"/>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a:off x="2013644" y="2640566"/>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4805112" y="2571228"/>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a:off x="3186221" y="2572848"/>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3369224" y="2634203"/>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a:off x="3812731" y="2640566"/>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grpSp>
      <p:sp>
        <p:nvSpPr>
          <p:cNvPr id="43" name="TextBox 72"/>
          <p:cNvSpPr txBox="1"/>
          <p:nvPr/>
        </p:nvSpPr>
        <p:spPr>
          <a:xfrm>
            <a:off x="1728775" y="3647172"/>
            <a:ext cx="675185"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err="1" smtClean="0"/>
              <a:t>Lipo</a:t>
            </a:r>
            <a:r>
              <a:rPr lang="en-US" sz="1000" dirty="0" smtClean="0"/>
              <a:t> WD</a:t>
            </a:r>
            <a:endParaRPr lang="en-US" sz="1000" dirty="0"/>
          </a:p>
        </p:txBody>
      </p:sp>
      <p:sp>
        <p:nvSpPr>
          <p:cNvPr id="44" name="TextBox 73"/>
          <p:cNvSpPr txBox="1"/>
          <p:nvPr/>
        </p:nvSpPr>
        <p:spPr>
          <a:xfrm>
            <a:off x="3801419" y="3387370"/>
            <a:ext cx="633508"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MPNST</a:t>
            </a:r>
            <a:endParaRPr lang="en-US" sz="1000" dirty="0"/>
          </a:p>
        </p:txBody>
      </p:sp>
      <p:sp>
        <p:nvSpPr>
          <p:cNvPr id="45" name="TextBox 83"/>
          <p:cNvSpPr txBox="1"/>
          <p:nvPr/>
        </p:nvSpPr>
        <p:spPr>
          <a:xfrm>
            <a:off x="2718994" y="3387370"/>
            <a:ext cx="426720"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SFT</a:t>
            </a:r>
            <a:endParaRPr lang="en-US" sz="1000" dirty="0"/>
          </a:p>
        </p:txBody>
      </p:sp>
      <p:sp>
        <p:nvSpPr>
          <p:cNvPr id="46" name="TextBox 84"/>
          <p:cNvSpPr txBox="1"/>
          <p:nvPr/>
        </p:nvSpPr>
        <p:spPr>
          <a:xfrm>
            <a:off x="3050543" y="3387370"/>
            <a:ext cx="503664"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Other</a:t>
            </a:r>
            <a:endParaRPr lang="en-US" sz="1000" dirty="0"/>
          </a:p>
        </p:txBody>
      </p:sp>
      <p:sp>
        <p:nvSpPr>
          <p:cNvPr id="47" name="TextBox 85"/>
          <p:cNvSpPr txBox="1"/>
          <p:nvPr/>
        </p:nvSpPr>
        <p:spPr>
          <a:xfrm>
            <a:off x="2737853" y="3647172"/>
            <a:ext cx="646332"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err="1" smtClean="0"/>
              <a:t>Lipo</a:t>
            </a:r>
            <a:r>
              <a:rPr lang="en-US" sz="1000" dirty="0" smtClean="0"/>
              <a:t> DD</a:t>
            </a:r>
            <a:endParaRPr lang="en-US" sz="1000" dirty="0"/>
          </a:p>
        </p:txBody>
      </p:sp>
      <p:sp>
        <p:nvSpPr>
          <p:cNvPr id="48" name="TextBox 86"/>
          <p:cNvSpPr txBox="1"/>
          <p:nvPr/>
        </p:nvSpPr>
        <p:spPr>
          <a:xfrm>
            <a:off x="3218143" y="3647172"/>
            <a:ext cx="447559"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LMS</a:t>
            </a:r>
            <a:endParaRPr lang="en-US" sz="1000" dirty="0"/>
          </a:p>
        </p:txBody>
      </p:sp>
      <p:grpSp>
        <p:nvGrpSpPr>
          <p:cNvPr id="49" name="Group 48"/>
          <p:cNvGrpSpPr/>
          <p:nvPr/>
        </p:nvGrpSpPr>
        <p:grpSpPr>
          <a:xfrm>
            <a:off x="2056961" y="3905541"/>
            <a:ext cx="524339" cy="137243"/>
            <a:chOff x="2003374" y="2572661"/>
            <a:chExt cx="712771" cy="137243"/>
          </a:xfrm>
        </p:grpSpPr>
        <p:cxnSp>
          <p:nvCxnSpPr>
            <p:cNvPr id="257" name="Straight Connector 256"/>
            <p:cNvCxnSpPr/>
            <p:nvPr/>
          </p:nvCxnSpPr>
          <p:spPr>
            <a:xfrm>
              <a:off x="2003374" y="2641999"/>
              <a:ext cx="712771" cy="0"/>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a:off x="2709738" y="2572661"/>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2013644" y="2640566"/>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grpSp>
      <p:sp>
        <p:nvSpPr>
          <p:cNvPr id="50" name="TextBox 90"/>
          <p:cNvSpPr txBox="1"/>
          <p:nvPr/>
        </p:nvSpPr>
        <p:spPr>
          <a:xfrm>
            <a:off x="1896274" y="3974879"/>
            <a:ext cx="348172"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No</a:t>
            </a:r>
            <a:endParaRPr lang="en-US" sz="1000" dirty="0"/>
          </a:p>
        </p:txBody>
      </p:sp>
      <p:sp>
        <p:nvSpPr>
          <p:cNvPr id="51" name="TextBox 91"/>
          <p:cNvSpPr txBox="1"/>
          <p:nvPr/>
        </p:nvSpPr>
        <p:spPr>
          <a:xfrm>
            <a:off x="2374819" y="3715077"/>
            <a:ext cx="404278"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Yes</a:t>
            </a:r>
            <a:endParaRPr lang="en-US" sz="1000" dirty="0"/>
          </a:p>
        </p:txBody>
      </p:sp>
      <p:grpSp>
        <p:nvGrpSpPr>
          <p:cNvPr id="52" name="Group 51"/>
          <p:cNvGrpSpPr/>
          <p:nvPr/>
        </p:nvGrpSpPr>
        <p:grpSpPr>
          <a:xfrm>
            <a:off x="2056964" y="4294489"/>
            <a:ext cx="167146" cy="137243"/>
            <a:chOff x="2003374" y="2572661"/>
            <a:chExt cx="227213" cy="137243"/>
          </a:xfrm>
        </p:grpSpPr>
        <p:cxnSp>
          <p:nvCxnSpPr>
            <p:cNvPr id="254" name="Straight Connector 253"/>
            <p:cNvCxnSpPr/>
            <p:nvPr/>
          </p:nvCxnSpPr>
          <p:spPr>
            <a:xfrm>
              <a:off x="2003374" y="2641999"/>
              <a:ext cx="227213" cy="0"/>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2219965" y="2572661"/>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a:off x="2013644" y="2640566"/>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grpSp>
      <p:sp>
        <p:nvSpPr>
          <p:cNvPr id="53" name="TextBox 98"/>
          <p:cNvSpPr txBox="1"/>
          <p:nvPr/>
        </p:nvSpPr>
        <p:spPr>
          <a:xfrm>
            <a:off x="1896274" y="4363827"/>
            <a:ext cx="348172"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No</a:t>
            </a:r>
            <a:endParaRPr lang="en-US" sz="1000" dirty="0"/>
          </a:p>
        </p:txBody>
      </p:sp>
      <p:sp>
        <p:nvSpPr>
          <p:cNvPr id="54" name="TextBox 99"/>
          <p:cNvSpPr txBox="1"/>
          <p:nvPr/>
        </p:nvSpPr>
        <p:spPr>
          <a:xfrm>
            <a:off x="2014525" y="4104025"/>
            <a:ext cx="404278"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Yes</a:t>
            </a:r>
            <a:endParaRPr lang="en-US" sz="1000" dirty="0"/>
          </a:p>
        </p:txBody>
      </p:sp>
      <p:grpSp>
        <p:nvGrpSpPr>
          <p:cNvPr id="55" name="Group 54"/>
          <p:cNvGrpSpPr/>
          <p:nvPr/>
        </p:nvGrpSpPr>
        <p:grpSpPr>
          <a:xfrm>
            <a:off x="2067749" y="4631801"/>
            <a:ext cx="1897128" cy="140210"/>
            <a:chOff x="2003374" y="2571228"/>
            <a:chExt cx="2578799" cy="140210"/>
          </a:xfrm>
        </p:grpSpPr>
        <p:cxnSp>
          <p:nvCxnSpPr>
            <p:cNvPr id="245" name="Straight Connector 244"/>
            <p:cNvCxnSpPr/>
            <p:nvPr/>
          </p:nvCxnSpPr>
          <p:spPr>
            <a:xfrm>
              <a:off x="2003374" y="2641999"/>
              <a:ext cx="2578799" cy="187"/>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a:off x="3906057" y="2571228"/>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2013644" y="2640566"/>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a:off x="4560251" y="2571228"/>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3186221" y="2572848"/>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a:off x="3587959" y="2634203"/>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4247041" y="2640566"/>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a:off x="2929950" y="2642100"/>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a:off x="2511526" y="2572848"/>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grpSp>
      <p:sp>
        <p:nvSpPr>
          <p:cNvPr id="56" name="TextBox 106"/>
          <p:cNvSpPr txBox="1"/>
          <p:nvPr/>
        </p:nvSpPr>
        <p:spPr>
          <a:xfrm>
            <a:off x="1949491" y="4709370"/>
            <a:ext cx="255198"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0</a:t>
            </a:r>
            <a:endParaRPr lang="en-US" sz="1000" dirty="0"/>
          </a:p>
        </p:txBody>
      </p:sp>
      <p:sp>
        <p:nvSpPr>
          <p:cNvPr id="57" name="TextBox 107"/>
          <p:cNvSpPr txBox="1"/>
          <p:nvPr/>
        </p:nvSpPr>
        <p:spPr>
          <a:xfrm>
            <a:off x="3821150" y="4442770"/>
            <a:ext cx="255198"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7</a:t>
            </a:r>
            <a:endParaRPr lang="en-US" sz="1000" dirty="0"/>
          </a:p>
        </p:txBody>
      </p:sp>
      <p:sp>
        <p:nvSpPr>
          <p:cNvPr id="58" name="TextBox 108"/>
          <p:cNvSpPr txBox="1"/>
          <p:nvPr/>
        </p:nvSpPr>
        <p:spPr>
          <a:xfrm>
            <a:off x="2815478" y="4442770"/>
            <a:ext cx="255198"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3</a:t>
            </a:r>
            <a:endParaRPr lang="en-US" sz="1000" dirty="0"/>
          </a:p>
        </p:txBody>
      </p:sp>
      <p:sp>
        <p:nvSpPr>
          <p:cNvPr id="59" name="TextBox 109"/>
          <p:cNvSpPr txBox="1"/>
          <p:nvPr/>
        </p:nvSpPr>
        <p:spPr>
          <a:xfrm>
            <a:off x="3341853" y="4442770"/>
            <a:ext cx="255198"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5</a:t>
            </a:r>
            <a:endParaRPr lang="en-US" sz="1000" dirty="0"/>
          </a:p>
        </p:txBody>
      </p:sp>
      <p:sp>
        <p:nvSpPr>
          <p:cNvPr id="60" name="TextBox 110"/>
          <p:cNvSpPr txBox="1"/>
          <p:nvPr/>
        </p:nvSpPr>
        <p:spPr>
          <a:xfrm>
            <a:off x="3105871" y="4709370"/>
            <a:ext cx="255198"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4</a:t>
            </a:r>
            <a:endParaRPr lang="en-US" sz="1000" dirty="0"/>
          </a:p>
        </p:txBody>
      </p:sp>
      <p:sp>
        <p:nvSpPr>
          <p:cNvPr id="61" name="TextBox 111"/>
          <p:cNvSpPr txBox="1"/>
          <p:nvPr/>
        </p:nvSpPr>
        <p:spPr>
          <a:xfrm>
            <a:off x="3590168" y="4709370"/>
            <a:ext cx="255198"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6</a:t>
            </a:r>
            <a:endParaRPr lang="en-US" sz="1000" dirty="0"/>
          </a:p>
        </p:txBody>
      </p:sp>
      <p:sp>
        <p:nvSpPr>
          <p:cNvPr id="62" name="TextBox 121"/>
          <p:cNvSpPr txBox="1"/>
          <p:nvPr/>
        </p:nvSpPr>
        <p:spPr>
          <a:xfrm>
            <a:off x="2621798" y="4709370"/>
            <a:ext cx="255198"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2</a:t>
            </a:r>
            <a:endParaRPr lang="en-US" sz="1000" dirty="0"/>
          </a:p>
        </p:txBody>
      </p:sp>
      <p:sp>
        <p:nvSpPr>
          <p:cNvPr id="63" name="TextBox 123"/>
          <p:cNvSpPr txBox="1"/>
          <p:nvPr/>
        </p:nvSpPr>
        <p:spPr>
          <a:xfrm>
            <a:off x="2319130" y="4442770"/>
            <a:ext cx="255198"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1</a:t>
            </a:r>
            <a:endParaRPr lang="en-US" sz="1000" dirty="0"/>
          </a:p>
        </p:txBody>
      </p:sp>
      <p:grpSp>
        <p:nvGrpSpPr>
          <p:cNvPr id="64" name="Group 63"/>
          <p:cNvGrpSpPr/>
          <p:nvPr/>
        </p:nvGrpSpPr>
        <p:grpSpPr>
          <a:xfrm>
            <a:off x="2073096" y="5084166"/>
            <a:ext cx="2133138" cy="70872"/>
            <a:chOff x="2003374" y="2640566"/>
            <a:chExt cx="2899611" cy="70872"/>
          </a:xfrm>
        </p:grpSpPr>
        <p:cxnSp>
          <p:nvCxnSpPr>
            <p:cNvPr id="236" name="Straight Connector 235"/>
            <p:cNvCxnSpPr/>
            <p:nvPr/>
          </p:nvCxnSpPr>
          <p:spPr>
            <a:xfrm>
              <a:off x="2003374" y="2641999"/>
              <a:ext cx="2899611" cy="0"/>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a:off x="4053907" y="2642100"/>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2013644" y="2640566"/>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4888294" y="2642100"/>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3237044" y="2642100"/>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a:off x="3638782" y="2642100"/>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a:off x="4454955" y="2642100"/>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2809822" y="2642100"/>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a:off x="2405259" y="2642100"/>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grpSp>
      <p:sp>
        <p:nvSpPr>
          <p:cNvPr id="65" name="TextBox 126"/>
          <p:cNvSpPr txBox="1"/>
          <p:nvPr/>
        </p:nvSpPr>
        <p:spPr>
          <a:xfrm>
            <a:off x="1954838" y="5097717"/>
            <a:ext cx="255198"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0</a:t>
            </a:r>
            <a:endParaRPr lang="en-US" sz="1000" dirty="0"/>
          </a:p>
        </p:txBody>
      </p:sp>
      <p:sp>
        <p:nvSpPr>
          <p:cNvPr id="66" name="TextBox 127"/>
          <p:cNvSpPr txBox="1"/>
          <p:nvPr/>
        </p:nvSpPr>
        <p:spPr>
          <a:xfrm>
            <a:off x="4000693" y="5097717"/>
            <a:ext cx="396263"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350</a:t>
            </a:r>
            <a:endParaRPr lang="en-US" sz="1000" dirty="0"/>
          </a:p>
        </p:txBody>
      </p:sp>
      <p:sp>
        <p:nvSpPr>
          <p:cNvPr id="67" name="TextBox 128"/>
          <p:cNvSpPr txBox="1"/>
          <p:nvPr/>
        </p:nvSpPr>
        <p:spPr>
          <a:xfrm>
            <a:off x="2780884" y="5097717"/>
            <a:ext cx="396263"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150</a:t>
            </a:r>
            <a:endParaRPr lang="en-US" sz="1000" dirty="0"/>
          </a:p>
        </p:txBody>
      </p:sp>
      <p:sp>
        <p:nvSpPr>
          <p:cNvPr id="68" name="TextBox 129"/>
          <p:cNvSpPr txBox="1"/>
          <p:nvPr/>
        </p:nvSpPr>
        <p:spPr>
          <a:xfrm>
            <a:off x="3385436" y="5097717"/>
            <a:ext cx="396263"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250</a:t>
            </a:r>
            <a:endParaRPr lang="en-US" sz="1000" dirty="0"/>
          </a:p>
        </p:txBody>
      </p:sp>
      <p:sp>
        <p:nvSpPr>
          <p:cNvPr id="69" name="TextBox 130"/>
          <p:cNvSpPr txBox="1"/>
          <p:nvPr/>
        </p:nvSpPr>
        <p:spPr>
          <a:xfrm>
            <a:off x="3078075" y="5097717"/>
            <a:ext cx="396263"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200</a:t>
            </a:r>
            <a:endParaRPr lang="en-US" sz="1000" dirty="0"/>
          </a:p>
        </p:txBody>
      </p:sp>
      <p:sp>
        <p:nvSpPr>
          <p:cNvPr id="70" name="TextBox 131"/>
          <p:cNvSpPr txBox="1"/>
          <p:nvPr/>
        </p:nvSpPr>
        <p:spPr>
          <a:xfrm>
            <a:off x="3677938" y="5097717"/>
            <a:ext cx="396263"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300</a:t>
            </a:r>
            <a:endParaRPr lang="en-US" sz="1000" dirty="0"/>
          </a:p>
        </p:txBody>
      </p:sp>
      <p:sp>
        <p:nvSpPr>
          <p:cNvPr id="71" name="TextBox 132"/>
          <p:cNvSpPr txBox="1"/>
          <p:nvPr/>
        </p:nvSpPr>
        <p:spPr>
          <a:xfrm>
            <a:off x="2471638" y="5097717"/>
            <a:ext cx="396263"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100</a:t>
            </a:r>
            <a:endParaRPr lang="en-US" sz="1000" dirty="0"/>
          </a:p>
        </p:txBody>
      </p:sp>
      <p:sp>
        <p:nvSpPr>
          <p:cNvPr id="72" name="TextBox 133"/>
          <p:cNvSpPr txBox="1"/>
          <p:nvPr/>
        </p:nvSpPr>
        <p:spPr>
          <a:xfrm>
            <a:off x="2207635" y="5097717"/>
            <a:ext cx="325731"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50</a:t>
            </a:r>
            <a:endParaRPr lang="en-US" sz="1000" dirty="0"/>
          </a:p>
        </p:txBody>
      </p:sp>
      <p:grpSp>
        <p:nvGrpSpPr>
          <p:cNvPr id="73" name="Group 72"/>
          <p:cNvGrpSpPr/>
          <p:nvPr/>
        </p:nvGrpSpPr>
        <p:grpSpPr>
          <a:xfrm>
            <a:off x="2073096" y="5457058"/>
            <a:ext cx="1639672" cy="70872"/>
            <a:chOff x="2003374" y="2640566"/>
            <a:chExt cx="2228880" cy="70872"/>
          </a:xfrm>
        </p:grpSpPr>
        <p:cxnSp>
          <p:nvCxnSpPr>
            <p:cNvPr id="227" name="Straight Connector 226"/>
            <p:cNvCxnSpPr/>
            <p:nvPr/>
          </p:nvCxnSpPr>
          <p:spPr>
            <a:xfrm>
              <a:off x="2003374" y="2641999"/>
              <a:ext cx="2228326" cy="0"/>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3397839" y="2642100"/>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2013644" y="2640566"/>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4232254" y="2642100"/>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a:off x="2807364" y="2642100"/>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3153665" y="2642100"/>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a:off x="3798888" y="2642100"/>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2518745" y="2642100"/>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2248169" y="2642100"/>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grpSp>
      <p:sp>
        <p:nvSpPr>
          <p:cNvPr id="74" name="TextBox 146"/>
          <p:cNvSpPr txBox="1"/>
          <p:nvPr/>
        </p:nvSpPr>
        <p:spPr>
          <a:xfrm>
            <a:off x="1889115" y="5494402"/>
            <a:ext cx="386644"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smtClean="0"/>
              <a:t>0.45</a:t>
            </a:r>
            <a:endParaRPr lang="en-US" sz="800" dirty="0"/>
          </a:p>
        </p:txBody>
      </p:sp>
      <p:sp>
        <p:nvSpPr>
          <p:cNvPr id="75" name="TextBox 147"/>
          <p:cNvSpPr txBox="1"/>
          <p:nvPr/>
        </p:nvSpPr>
        <p:spPr>
          <a:xfrm>
            <a:off x="3493992" y="5494402"/>
            <a:ext cx="444352"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smtClean="0"/>
              <a:t>0.001</a:t>
            </a:r>
            <a:endParaRPr lang="en-US" sz="800" dirty="0"/>
          </a:p>
        </p:txBody>
      </p:sp>
      <p:sp>
        <p:nvSpPr>
          <p:cNvPr id="76" name="TextBox 148"/>
          <p:cNvSpPr txBox="1"/>
          <p:nvPr/>
        </p:nvSpPr>
        <p:spPr>
          <a:xfrm>
            <a:off x="2498440" y="5494402"/>
            <a:ext cx="328936"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smtClean="0"/>
              <a:t>0.2</a:t>
            </a:r>
            <a:endParaRPr lang="en-US" sz="800" dirty="0"/>
          </a:p>
        </p:txBody>
      </p:sp>
      <p:sp>
        <p:nvSpPr>
          <p:cNvPr id="77" name="TextBox 149"/>
          <p:cNvSpPr txBox="1"/>
          <p:nvPr/>
        </p:nvSpPr>
        <p:spPr>
          <a:xfrm>
            <a:off x="2907587" y="5494402"/>
            <a:ext cx="386644"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smtClean="0"/>
              <a:t>0.05</a:t>
            </a:r>
            <a:endParaRPr lang="en-US" sz="800" dirty="0"/>
          </a:p>
        </p:txBody>
      </p:sp>
      <p:sp>
        <p:nvSpPr>
          <p:cNvPr id="78" name="TextBox 150"/>
          <p:cNvSpPr txBox="1"/>
          <p:nvPr/>
        </p:nvSpPr>
        <p:spPr>
          <a:xfrm>
            <a:off x="2744646" y="5494402"/>
            <a:ext cx="328936"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smtClean="0"/>
              <a:t>0.1</a:t>
            </a:r>
            <a:endParaRPr lang="en-US" sz="800" dirty="0"/>
          </a:p>
        </p:txBody>
      </p:sp>
      <p:sp>
        <p:nvSpPr>
          <p:cNvPr id="79" name="TextBox 151"/>
          <p:cNvSpPr txBox="1"/>
          <p:nvPr/>
        </p:nvSpPr>
        <p:spPr>
          <a:xfrm>
            <a:off x="3200090" y="5494402"/>
            <a:ext cx="386644"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smtClean="0"/>
              <a:t>0.01</a:t>
            </a:r>
            <a:endParaRPr lang="en-US" sz="800" dirty="0"/>
          </a:p>
        </p:txBody>
      </p:sp>
      <p:sp>
        <p:nvSpPr>
          <p:cNvPr id="80" name="TextBox 152"/>
          <p:cNvSpPr txBox="1"/>
          <p:nvPr/>
        </p:nvSpPr>
        <p:spPr>
          <a:xfrm>
            <a:off x="2291164" y="5494402"/>
            <a:ext cx="328936"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smtClean="0"/>
              <a:t>0.3</a:t>
            </a:r>
            <a:endParaRPr lang="en-US" sz="800" dirty="0"/>
          </a:p>
        </p:txBody>
      </p:sp>
      <p:sp>
        <p:nvSpPr>
          <p:cNvPr id="81" name="TextBox 153"/>
          <p:cNvSpPr txBox="1"/>
          <p:nvPr/>
        </p:nvSpPr>
        <p:spPr>
          <a:xfrm>
            <a:off x="2097264" y="5494402"/>
            <a:ext cx="328936"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smtClean="0"/>
              <a:t>0.4</a:t>
            </a:r>
            <a:endParaRPr lang="en-US" sz="800" dirty="0"/>
          </a:p>
        </p:txBody>
      </p:sp>
      <p:sp>
        <p:nvSpPr>
          <p:cNvPr id="82" name="TextBox 119"/>
          <p:cNvSpPr txBox="1"/>
          <p:nvPr/>
        </p:nvSpPr>
        <p:spPr>
          <a:xfrm>
            <a:off x="2568228" y="5683727"/>
            <a:ext cx="1912703" cy="7848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i="1" dirty="0" smtClean="0"/>
              <a:t>Not predictive</a:t>
            </a:r>
          </a:p>
          <a:p>
            <a:pPr marL="171450" indent="-171450">
              <a:buFont typeface="Arial" panose="020B0604020202020204" pitchFamily="34" charset="0"/>
              <a:buChar char="•"/>
            </a:pPr>
            <a:r>
              <a:rPr lang="en-US" sz="900" dirty="0" smtClean="0"/>
              <a:t>Institution, 1</a:t>
            </a:r>
            <a:r>
              <a:rPr lang="en-US" sz="900" baseline="30000" dirty="0" smtClean="0"/>
              <a:t>st</a:t>
            </a:r>
            <a:r>
              <a:rPr lang="en-US" sz="900" dirty="0" smtClean="0"/>
              <a:t> surgery</a:t>
            </a:r>
          </a:p>
          <a:p>
            <a:pPr marL="171450" indent="-171450">
              <a:buFont typeface="Arial" panose="020B0604020202020204" pitchFamily="34" charset="0"/>
              <a:buChar char="•"/>
            </a:pPr>
            <a:r>
              <a:rPr lang="en-US" sz="900" dirty="0" smtClean="0"/>
              <a:t>Age, 2</a:t>
            </a:r>
            <a:r>
              <a:rPr lang="en-US" sz="900" baseline="30000" dirty="0" smtClean="0"/>
              <a:t>nd</a:t>
            </a:r>
            <a:r>
              <a:rPr lang="en-US" sz="900" dirty="0" smtClean="0"/>
              <a:t> surgery</a:t>
            </a:r>
          </a:p>
          <a:p>
            <a:pPr marL="171450" indent="-171450">
              <a:buFont typeface="Arial" panose="020B0604020202020204" pitchFamily="34" charset="0"/>
              <a:buChar char="•"/>
            </a:pPr>
            <a:r>
              <a:rPr lang="en-US" sz="900" dirty="0" smtClean="0"/>
              <a:t># resected organs, 2</a:t>
            </a:r>
            <a:r>
              <a:rPr lang="en-US" sz="900" baseline="30000" dirty="0" smtClean="0"/>
              <a:t>nd</a:t>
            </a:r>
            <a:r>
              <a:rPr lang="en-US" sz="900" dirty="0" smtClean="0"/>
              <a:t> surgery</a:t>
            </a:r>
          </a:p>
          <a:p>
            <a:pPr marL="171450" indent="-171450">
              <a:buFont typeface="Arial" panose="020B0604020202020204" pitchFamily="34" charset="0"/>
              <a:buChar char="•"/>
            </a:pPr>
            <a:r>
              <a:rPr lang="en-US" sz="900" dirty="0" smtClean="0"/>
              <a:t>Size, 2</a:t>
            </a:r>
            <a:r>
              <a:rPr lang="en-US" sz="900" baseline="30000" dirty="0" smtClean="0"/>
              <a:t>nd</a:t>
            </a:r>
            <a:r>
              <a:rPr lang="en-US" sz="900" dirty="0" smtClean="0"/>
              <a:t> surgery</a:t>
            </a:r>
            <a:endParaRPr lang="en-US" sz="900" dirty="0"/>
          </a:p>
        </p:txBody>
      </p:sp>
      <p:sp>
        <p:nvSpPr>
          <p:cNvPr id="83" name="TextBox 167"/>
          <p:cNvSpPr txBox="1"/>
          <p:nvPr/>
        </p:nvSpPr>
        <p:spPr>
          <a:xfrm>
            <a:off x="4663068" y="1886902"/>
            <a:ext cx="1745726" cy="37856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en-US" sz="1200" dirty="0" smtClean="0"/>
              <a:t>Points</a:t>
            </a:r>
          </a:p>
          <a:p>
            <a:r>
              <a:rPr lang="en-US" sz="1200" dirty="0" err="1" smtClean="0"/>
              <a:t>Multifocality</a:t>
            </a:r>
            <a:r>
              <a:rPr lang="en-US" sz="1200" dirty="0" smtClean="0"/>
              <a:t> at 2</a:t>
            </a:r>
            <a:r>
              <a:rPr lang="en-US" sz="1200" baseline="30000" dirty="0" smtClean="0"/>
              <a:t>nd</a:t>
            </a:r>
            <a:r>
              <a:rPr lang="en-US" sz="1200" dirty="0" smtClean="0"/>
              <a:t> surgery</a:t>
            </a:r>
          </a:p>
          <a:p>
            <a:pPr>
              <a:lnSpc>
                <a:spcPct val="200000"/>
              </a:lnSpc>
            </a:pPr>
            <a:r>
              <a:rPr lang="en-US" sz="1200" dirty="0" smtClean="0"/>
              <a:t>Grade</a:t>
            </a:r>
          </a:p>
          <a:p>
            <a:r>
              <a:rPr lang="en-US" sz="1200" dirty="0" smtClean="0"/>
              <a:t>Quality of surgery at 2</a:t>
            </a:r>
            <a:r>
              <a:rPr lang="en-US" sz="1200" baseline="30000" dirty="0" smtClean="0"/>
              <a:t>nd</a:t>
            </a:r>
            <a:r>
              <a:rPr lang="en-US" sz="1200" dirty="0" smtClean="0"/>
              <a:t> surgery</a:t>
            </a:r>
          </a:p>
          <a:p>
            <a:pPr>
              <a:lnSpc>
                <a:spcPct val="200000"/>
              </a:lnSpc>
            </a:pPr>
            <a:r>
              <a:rPr lang="en-US" sz="1200" dirty="0" smtClean="0"/>
              <a:t>Histology</a:t>
            </a:r>
          </a:p>
          <a:p>
            <a:pPr>
              <a:lnSpc>
                <a:spcPct val="200000"/>
              </a:lnSpc>
            </a:pPr>
            <a:r>
              <a:rPr lang="en-US" sz="1200" dirty="0" smtClean="0"/>
              <a:t>Age at 2</a:t>
            </a:r>
            <a:r>
              <a:rPr lang="en-US" sz="1200" baseline="30000" dirty="0" smtClean="0"/>
              <a:t>nd</a:t>
            </a:r>
            <a:r>
              <a:rPr lang="en-US" sz="1200" dirty="0" smtClean="0"/>
              <a:t> surgery</a:t>
            </a:r>
          </a:p>
          <a:p>
            <a:pPr>
              <a:lnSpc>
                <a:spcPct val="200000"/>
              </a:lnSpc>
            </a:pPr>
            <a:r>
              <a:rPr lang="en-US" sz="1200" dirty="0" smtClean="0"/>
              <a:t>RT after 1</a:t>
            </a:r>
            <a:r>
              <a:rPr lang="en-US" sz="1200" baseline="30000" dirty="0" smtClean="0"/>
              <a:t>st</a:t>
            </a:r>
            <a:r>
              <a:rPr lang="en-US" sz="1200" dirty="0" smtClean="0"/>
              <a:t> surgery</a:t>
            </a:r>
          </a:p>
          <a:p>
            <a:r>
              <a:rPr lang="en-US" sz="1200" dirty="0" smtClean="0"/>
              <a:t>Number of resected organs at 1</a:t>
            </a:r>
            <a:r>
              <a:rPr lang="en-US" sz="1200" baseline="30000" dirty="0" smtClean="0"/>
              <a:t>st</a:t>
            </a:r>
            <a:r>
              <a:rPr lang="en-US" sz="1200" dirty="0" smtClean="0"/>
              <a:t> surgery</a:t>
            </a:r>
          </a:p>
          <a:p>
            <a:pPr>
              <a:lnSpc>
                <a:spcPct val="200000"/>
              </a:lnSpc>
            </a:pPr>
            <a:r>
              <a:rPr lang="en-US" sz="1200" dirty="0" smtClean="0"/>
              <a:t>Total points</a:t>
            </a:r>
          </a:p>
          <a:p>
            <a:pPr>
              <a:lnSpc>
                <a:spcPct val="200000"/>
              </a:lnSpc>
            </a:pPr>
            <a:r>
              <a:rPr lang="en-US" sz="1200" dirty="0" smtClean="0"/>
              <a:t>6-year DFS probability</a:t>
            </a:r>
            <a:endParaRPr lang="en-US" sz="1200" dirty="0"/>
          </a:p>
        </p:txBody>
      </p:sp>
      <p:cxnSp>
        <p:nvCxnSpPr>
          <p:cNvPr id="84" name="Straight Connector 83"/>
          <p:cNvCxnSpPr/>
          <p:nvPr/>
        </p:nvCxnSpPr>
        <p:spPr>
          <a:xfrm>
            <a:off x="6587611" y="2154658"/>
            <a:ext cx="1998000" cy="0"/>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574321" y="2085320"/>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376677" y="2085320"/>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8179033" y="2085320"/>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7981389" y="2085320"/>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7783745" y="2085320"/>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7586101" y="2085320"/>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7388457" y="2085320"/>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7190813" y="2085320"/>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6993169" y="2085320"/>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6795525" y="2085320"/>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6597881" y="2085320"/>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96" name="TextBox 289"/>
          <p:cNvSpPr txBox="1"/>
          <p:nvPr/>
        </p:nvSpPr>
        <p:spPr>
          <a:xfrm>
            <a:off x="6470282" y="1873768"/>
            <a:ext cx="255198"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0</a:t>
            </a:r>
            <a:endParaRPr lang="en-US" sz="1000" dirty="0"/>
          </a:p>
        </p:txBody>
      </p:sp>
      <p:sp>
        <p:nvSpPr>
          <p:cNvPr id="97" name="TextBox 290"/>
          <p:cNvSpPr txBox="1"/>
          <p:nvPr/>
        </p:nvSpPr>
        <p:spPr>
          <a:xfrm>
            <a:off x="6630274" y="1873768"/>
            <a:ext cx="325731"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10</a:t>
            </a:r>
            <a:endParaRPr lang="en-US" sz="1000" dirty="0"/>
          </a:p>
        </p:txBody>
      </p:sp>
      <p:sp>
        <p:nvSpPr>
          <p:cNvPr id="98" name="TextBox 291"/>
          <p:cNvSpPr txBox="1"/>
          <p:nvPr/>
        </p:nvSpPr>
        <p:spPr>
          <a:xfrm>
            <a:off x="6830294" y="1873768"/>
            <a:ext cx="325731"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20</a:t>
            </a:r>
            <a:endParaRPr lang="en-US" sz="1000" dirty="0"/>
          </a:p>
        </p:txBody>
      </p:sp>
      <p:sp>
        <p:nvSpPr>
          <p:cNvPr id="99" name="TextBox 292"/>
          <p:cNvSpPr txBox="1"/>
          <p:nvPr/>
        </p:nvSpPr>
        <p:spPr>
          <a:xfrm>
            <a:off x="7027933" y="1873768"/>
            <a:ext cx="325731"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30</a:t>
            </a:r>
            <a:endParaRPr lang="en-US" sz="1000" dirty="0"/>
          </a:p>
        </p:txBody>
      </p:sp>
      <p:sp>
        <p:nvSpPr>
          <p:cNvPr id="100" name="TextBox 293"/>
          <p:cNvSpPr txBox="1"/>
          <p:nvPr/>
        </p:nvSpPr>
        <p:spPr>
          <a:xfrm>
            <a:off x="7225572" y="1873768"/>
            <a:ext cx="325731"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40</a:t>
            </a:r>
            <a:endParaRPr lang="en-US" sz="1000" dirty="0"/>
          </a:p>
        </p:txBody>
      </p:sp>
      <p:sp>
        <p:nvSpPr>
          <p:cNvPr id="101" name="TextBox 294"/>
          <p:cNvSpPr txBox="1"/>
          <p:nvPr/>
        </p:nvSpPr>
        <p:spPr>
          <a:xfrm>
            <a:off x="7423211" y="1873768"/>
            <a:ext cx="325731"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50</a:t>
            </a:r>
            <a:endParaRPr lang="en-US" sz="1000" dirty="0"/>
          </a:p>
        </p:txBody>
      </p:sp>
      <p:sp>
        <p:nvSpPr>
          <p:cNvPr id="102" name="TextBox 295"/>
          <p:cNvSpPr txBox="1"/>
          <p:nvPr/>
        </p:nvSpPr>
        <p:spPr>
          <a:xfrm>
            <a:off x="7620850" y="1873768"/>
            <a:ext cx="325731"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60</a:t>
            </a:r>
            <a:endParaRPr lang="en-US" sz="1000" dirty="0"/>
          </a:p>
        </p:txBody>
      </p:sp>
      <p:sp>
        <p:nvSpPr>
          <p:cNvPr id="103" name="TextBox 296"/>
          <p:cNvSpPr txBox="1"/>
          <p:nvPr/>
        </p:nvSpPr>
        <p:spPr>
          <a:xfrm>
            <a:off x="7818489" y="1873768"/>
            <a:ext cx="325731"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70</a:t>
            </a:r>
            <a:endParaRPr lang="en-US" sz="1000" dirty="0"/>
          </a:p>
        </p:txBody>
      </p:sp>
      <p:sp>
        <p:nvSpPr>
          <p:cNvPr id="104" name="TextBox 297"/>
          <p:cNvSpPr txBox="1"/>
          <p:nvPr/>
        </p:nvSpPr>
        <p:spPr>
          <a:xfrm>
            <a:off x="8013747" y="1873768"/>
            <a:ext cx="325731"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80</a:t>
            </a:r>
            <a:endParaRPr lang="en-US" sz="1000" dirty="0"/>
          </a:p>
        </p:txBody>
      </p:sp>
      <p:sp>
        <p:nvSpPr>
          <p:cNvPr id="105" name="TextBox 298"/>
          <p:cNvSpPr txBox="1"/>
          <p:nvPr/>
        </p:nvSpPr>
        <p:spPr>
          <a:xfrm>
            <a:off x="8213767" y="1873768"/>
            <a:ext cx="325731"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90</a:t>
            </a:r>
            <a:endParaRPr lang="en-US" sz="1000" dirty="0"/>
          </a:p>
        </p:txBody>
      </p:sp>
      <p:sp>
        <p:nvSpPr>
          <p:cNvPr id="106" name="TextBox 299"/>
          <p:cNvSpPr txBox="1"/>
          <p:nvPr/>
        </p:nvSpPr>
        <p:spPr>
          <a:xfrm>
            <a:off x="8373760" y="1873768"/>
            <a:ext cx="396263"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100</a:t>
            </a:r>
            <a:endParaRPr lang="en-US" sz="1000" dirty="0"/>
          </a:p>
        </p:txBody>
      </p:sp>
      <p:grpSp>
        <p:nvGrpSpPr>
          <p:cNvPr id="107" name="Group 106"/>
          <p:cNvGrpSpPr/>
          <p:nvPr/>
        </p:nvGrpSpPr>
        <p:grpSpPr>
          <a:xfrm>
            <a:off x="6556107" y="2423454"/>
            <a:ext cx="1227632" cy="137243"/>
            <a:chOff x="2003374" y="2572661"/>
            <a:chExt cx="1668760" cy="137243"/>
          </a:xfrm>
        </p:grpSpPr>
        <p:cxnSp>
          <p:nvCxnSpPr>
            <p:cNvPr id="224" name="Straight Connector 223"/>
            <p:cNvCxnSpPr/>
            <p:nvPr/>
          </p:nvCxnSpPr>
          <p:spPr>
            <a:xfrm>
              <a:off x="2003374" y="2641999"/>
              <a:ext cx="1668760" cy="0"/>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3659893" y="2572661"/>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2013644" y="2640566"/>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grpSp>
      <p:sp>
        <p:nvSpPr>
          <p:cNvPr id="108" name="TextBox 272"/>
          <p:cNvSpPr txBox="1"/>
          <p:nvPr/>
        </p:nvSpPr>
        <p:spPr>
          <a:xfrm>
            <a:off x="6395355" y="2492792"/>
            <a:ext cx="348172"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No</a:t>
            </a:r>
            <a:endParaRPr lang="en-US" sz="1000" dirty="0"/>
          </a:p>
        </p:txBody>
      </p:sp>
      <p:sp>
        <p:nvSpPr>
          <p:cNvPr id="109" name="TextBox 273"/>
          <p:cNvSpPr txBox="1"/>
          <p:nvPr/>
        </p:nvSpPr>
        <p:spPr>
          <a:xfrm>
            <a:off x="7576610" y="2232990"/>
            <a:ext cx="404278"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Yes</a:t>
            </a:r>
            <a:endParaRPr lang="en-US" sz="1000" dirty="0"/>
          </a:p>
        </p:txBody>
      </p:sp>
      <p:grpSp>
        <p:nvGrpSpPr>
          <p:cNvPr id="110" name="Group 109"/>
          <p:cNvGrpSpPr/>
          <p:nvPr/>
        </p:nvGrpSpPr>
        <p:grpSpPr>
          <a:xfrm>
            <a:off x="6558399" y="2811923"/>
            <a:ext cx="1260090" cy="137243"/>
            <a:chOff x="2003374" y="2572661"/>
            <a:chExt cx="1712849" cy="137243"/>
          </a:xfrm>
        </p:grpSpPr>
        <p:cxnSp>
          <p:nvCxnSpPr>
            <p:cNvPr id="221" name="Straight Connector 220"/>
            <p:cNvCxnSpPr/>
            <p:nvPr/>
          </p:nvCxnSpPr>
          <p:spPr>
            <a:xfrm flipV="1">
              <a:off x="2003374" y="2640566"/>
              <a:ext cx="1712849" cy="1433"/>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3711724" y="2572661"/>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2013644" y="2640566"/>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grpSp>
      <p:sp>
        <p:nvSpPr>
          <p:cNvPr id="111" name="TextBox 266"/>
          <p:cNvSpPr txBox="1"/>
          <p:nvPr/>
        </p:nvSpPr>
        <p:spPr>
          <a:xfrm>
            <a:off x="6397647" y="2881261"/>
            <a:ext cx="360996"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1/2</a:t>
            </a:r>
            <a:endParaRPr lang="en-US" sz="1000" dirty="0"/>
          </a:p>
        </p:txBody>
      </p:sp>
      <p:sp>
        <p:nvSpPr>
          <p:cNvPr id="112" name="TextBox 267"/>
          <p:cNvSpPr txBox="1"/>
          <p:nvPr/>
        </p:nvSpPr>
        <p:spPr>
          <a:xfrm>
            <a:off x="7684725" y="2621459"/>
            <a:ext cx="255198"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3</a:t>
            </a:r>
            <a:endParaRPr lang="en-US" sz="1000" dirty="0"/>
          </a:p>
        </p:txBody>
      </p:sp>
      <p:grpSp>
        <p:nvGrpSpPr>
          <p:cNvPr id="113" name="Group 112"/>
          <p:cNvGrpSpPr/>
          <p:nvPr/>
        </p:nvGrpSpPr>
        <p:grpSpPr>
          <a:xfrm>
            <a:off x="6558399" y="3153278"/>
            <a:ext cx="1608676" cy="137243"/>
            <a:chOff x="2003374" y="2572661"/>
            <a:chExt cx="2186656" cy="137243"/>
          </a:xfrm>
        </p:grpSpPr>
        <p:cxnSp>
          <p:nvCxnSpPr>
            <p:cNvPr id="218" name="Straight Connector 217"/>
            <p:cNvCxnSpPr/>
            <p:nvPr/>
          </p:nvCxnSpPr>
          <p:spPr>
            <a:xfrm>
              <a:off x="2003374" y="2641999"/>
              <a:ext cx="2186656" cy="0"/>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a:off x="4177609" y="2572661"/>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2013644" y="2640566"/>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grpSp>
      <p:sp>
        <p:nvSpPr>
          <p:cNvPr id="114" name="TextBox 260"/>
          <p:cNvSpPr txBox="1"/>
          <p:nvPr/>
        </p:nvSpPr>
        <p:spPr>
          <a:xfrm>
            <a:off x="6213399" y="3222616"/>
            <a:ext cx="731290"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Complete</a:t>
            </a:r>
            <a:endParaRPr lang="en-US" sz="1000" dirty="0"/>
          </a:p>
        </p:txBody>
      </p:sp>
      <p:sp>
        <p:nvSpPr>
          <p:cNvPr id="115" name="TextBox 261"/>
          <p:cNvSpPr txBox="1"/>
          <p:nvPr/>
        </p:nvSpPr>
        <p:spPr>
          <a:xfrm>
            <a:off x="7756098" y="2962814"/>
            <a:ext cx="808235"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Incomplete</a:t>
            </a:r>
            <a:endParaRPr lang="en-US" sz="1000" dirty="0"/>
          </a:p>
        </p:txBody>
      </p:sp>
      <p:grpSp>
        <p:nvGrpSpPr>
          <p:cNvPr id="116" name="Group 115"/>
          <p:cNvGrpSpPr/>
          <p:nvPr/>
        </p:nvGrpSpPr>
        <p:grpSpPr>
          <a:xfrm>
            <a:off x="6558399" y="3576401"/>
            <a:ext cx="2069427" cy="138676"/>
            <a:chOff x="2003374" y="2571228"/>
            <a:chExt cx="2812993" cy="138676"/>
          </a:xfrm>
        </p:grpSpPr>
        <p:cxnSp>
          <p:nvCxnSpPr>
            <p:cNvPr id="211" name="Straight Connector 210"/>
            <p:cNvCxnSpPr/>
            <p:nvPr/>
          </p:nvCxnSpPr>
          <p:spPr>
            <a:xfrm>
              <a:off x="2003374" y="2641999"/>
              <a:ext cx="2812993" cy="0"/>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4290421" y="2571228"/>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2013644" y="2640566"/>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4805112" y="2571228"/>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a:off x="2367793" y="2572848"/>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3573066" y="2634203"/>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a:off x="4327240" y="2640566"/>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grpSp>
      <p:sp>
        <p:nvSpPr>
          <p:cNvPr id="117" name="TextBox 246"/>
          <p:cNvSpPr txBox="1"/>
          <p:nvPr/>
        </p:nvSpPr>
        <p:spPr>
          <a:xfrm>
            <a:off x="6230148" y="3647172"/>
            <a:ext cx="675185"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err="1" smtClean="0"/>
              <a:t>Lipo</a:t>
            </a:r>
            <a:r>
              <a:rPr lang="en-US" sz="1000" dirty="0" smtClean="0"/>
              <a:t> WD</a:t>
            </a:r>
            <a:endParaRPr lang="en-US" sz="1000" dirty="0"/>
          </a:p>
        </p:txBody>
      </p:sp>
      <p:sp>
        <p:nvSpPr>
          <p:cNvPr id="118" name="TextBox 247"/>
          <p:cNvSpPr txBox="1"/>
          <p:nvPr/>
        </p:nvSpPr>
        <p:spPr>
          <a:xfrm>
            <a:off x="8302792" y="3387370"/>
            <a:ext cx="633508"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MPNST</a:t>
            </a:r>
            <a:endParaRPr lang="en-US" sz="1000" dirty="0"/>
          </a:p>
        </p:txBody>
      </p:sp>
      <p:sp>
        <p:nvSpPr>
          <p:cNvPr id="119" name="TextBox 248"/>
          <p:cNvSpPr txBox="1"/>
          <p:nvPr/>
        </p:nvSpPr>
        <p:spPr>
          <a:xfrm>
            <a:off x="6609222" y="3387370"/>
            <a:ext cx="426720"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SFT</a:t>
            </a:r>
            <a:endParaRPr lang="en-US" sz="1000" dirty="0"/>
          </a:p>
        </p:txBody>
      </p:sp>
      <p:sp>
        <p:nvSpPr>
          <p:cNvPr id="120" name="TextBox 249"/>
          <p:cNvSpPr txBox="1"/>
          <p:nvPr/>
        </p:nvSpPr>
        <p:spPr>
          <a:xfrm>
            <a:off x="7783893" y="3387370"/>
            <a:ext cx="646332"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err="1" smtClean="0"/>
              <a:t>Lipo</a:t>
            </a:r>
            <a:r>
              <a:rPr lang="en-US" sz="1000" dirty="0" smtClean="0"/>
              <a:t> DD</a:t>
            </a:r>
            <a:endParaRPr lang="en-US" sz="1000" dirty="0"/>
          </a:p>
        </p:txBody>
      </p:sp>
      <p:sp>
        <p:nvSpPr>
          <p:cNvPr id="121" name="TextBox 250"/>
          <p:cNvSpPr txBox="1"/>
          <p:nvPr/>
        </p:nvSpPr>
        <p:spPr>
          <a:xfrm>
            <a:off x="7489391" y="3647172"/>
            <a:ext cx="447559"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LMS</a:t>
            </a:r>
            <a:endParaRPr lang="en-US" sz="1000" dirty="0"/>
          </a:p>
        </p:txBody>
      </p:sp>
      <p:sp>
        <p:nvSpPr>
          <p:cNvPr id="122" name="TextBox 251"/>
          <p:cNvSpPr txBox="1"/>
          <p:nvPr/>
        </p:nvSpPr>
        <p:spPr>
          <a:xfrm>
            <a:off x="8028172" y="3647172"/>
            <a:ext cx="503664"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Other</a:t>
            </a:r>
            <a:endParaRPr lang="en-US" sz="1000" dirty="0"/>
          </a:p>
        </p:txBody>
      </p:sp>
      <p:grpSp>
        <p:nvGrpSpPr>
          <p:cNvPr id="123" name="Group 122"/>
          <p:cNvGrpSpPr/>
          <p:nvPr/>
        </p:nvGrpSpPr>
        <p:grpSpPr>
          <a:xfrm>
            <a:off x="6558334" y="3973446"/>
            <a:ext cx="1847501" cy="73865"/>
            <a:chOff x="2003374" y="2640566"/>
            <a:chExt cx="2511439" cy="73865"/>
          </a:xfrm>
        </p:grpSpPr>
        <p:cxnSp>
          <p:nvCxnSpPr>
            <p:cNvPr id="203" name="Straight Connector 202"/>
            <p:cNvCxnSpPr/>
            <p:nvPr/>
          </p:nvCxnSpPr>
          <p:spPr>
            <a:xfrm>
              <a:off x="2003374" y="2641999"/>
              <a:ext cx="2511439" cy="0"/>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2278967" y="2645093"/>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2013644" y="2640566"/>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2615367" y="2645093"/>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3062536" y="2645093"/>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3534321" y="2645093"/>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4024567" y="2645093"/>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4514813" y="2645093"/>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grpSp>
      <p:sp>
        <p:nvSpPr>
          <p:cNvPr id="124" name="TextBox 240"/>
          <p:cNvSpPr txBox="1"/>
          <p:nvPr/>
        </p:nvSpPr>
        <p:spPr>
          <a:xfrm>
            <a:off x="6408868" y="3974879"/>
            <a:ext cx="325731"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50</a:t>
            </a:r>
            <a:endParaRPr lang="en-US" sz="1000" dirty="0"/>
          </a:p>
        </p:txBody>
      </p:sp>
      <p:sp>
        <p:nvSpPr>
          <p:cNvPr id="125" name="TextBox 310"/>
          <p:cNvSpPr txBox="1"/>
          <p:nvPr/>
        </p:nvSpPr>
        <p:spPr>
          <a:xfrm>
            <a:off x="6596211" y="3974879"/>
            <a:ext cx="325731"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60</a:t>
            </a:r>
            <a:endParaRPr lang="en-US" sz="1000" dirty="0"/>
          </a:p>
        </p:txBody>
      </p:sp>
      <p:sp>
        <p:nvSpPr>
          <p:cNvPr id="126" name="TextBox 311"/>
          <p:cNvSpPr txBox="1"/>
          <p:nvPr/>
        </p:nvSpPr>
        <p:spPr>
          <a:xfrm>
            <a:off x="6846932" y="3974879"/>
            <a:ext cx="325731"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65</a:t>
            </a:r>
            <a:endParaRPr lang="en-US" sz="1000" dirty="0"/>
          </a:p>
        </p:txBody>
      </p:sp>
      <p:sp>
        <p:nvSpPr>
          <p:cNvPr id="127" name="TextBox 312"/>
          <p:cNvSpPr txBox="1"/>
          <p:nvPr/>
        </p:nvSpPr>
        <p:spPr>
          <a:xfrm>
            <a:off x="7174612" y="3974879"/>
            <a:ext cx="325731"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70</a:t>
            </a:r>
            <a:endParaRPr lang="en-US" sz="1000" dirty="0"/>
          </a:p>
        </p:txBody>
      </p:sp>
      <p:sp>
        <p:nvSpPr>
          <p:cNvPr id="128" name="TextBox 313"/>
          <p:cNvSpPr txBox="1"/>
          <p:nvPr/>
        </p:nvSpPr>
        <p:spPr>
          <a:xfrm>
            <a:off x="7520400" y="3974879"/>
            <a:ext cx="325731"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75</a:t>
            </a:r>
            <a:endParaRPr lang="en-US" sz="1000" dirty="0"/>
          </a:p>
        </p:txBody>
      </p:sp>
      <p:sp>
        <p:nvSpPr>
          <p:cNvPr id="129" name="TextBox 314"/>
          <p:cNvSpPr txBox="1"/>
          <p:nvPr/>
        </p:nvSpPr>
        <p:spPr>
          <a:xfrm>
            <a:off x="7879769" y="3974879"/>
            <a:ext cx="325731"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80</a:t>
            </a:r>
            <a:endParaRPr lang="en-US" sz="1000" dirty="0"/>
          </a:p>
        </p:txBody>
      </p:sp>
      <p:sp>
        <p:nvSpPr>
          <p:cNvPr id="130" name="TextBox 315"/>
          <p:cNvSpPr txBox="1"/>
          <p:nvPr/>
        </p:nvSpPr>
        <p:spPr>
          <a:xfrm>
            <a:off x="8239138" y="3974879"/>
            <a:ext cx="325731"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85</a:t>
            </a:r>
            <a:endParaRPr lang="en-US" sz="1000" dirty="0"/>
          </a:p>
        </p:txBody>
      </p:sp>
      <p:grpSp>
        <p:nvGrpSpPr>
          <p:cNvPr id="131" name="Group 130"/>
          <p:cNvGrpSpPr/>
          <p:nvPr/>
        </p:nvGrpSpPr>
        <p:grpSpPr>
          <a:xfrm>
            <a:off x="6558324" y="4294489"/>
            <a:ext cx="344939" cy="137243"/>
            <a:chOff x="2003374" y="2572661"/>
            <a:chExt cx="468905" cy="137243"/>
          </a:xfrm>
        </p:grpSpPr>
        <p:cxnSp>
          <p:nvCxnSpPr>
            <p:cNvPr id="200" name="Straight Connector 199"/>
            <p:cNvCxnSpPr/>
            <p:nvPr/>
          </p:nvCxnSpPr>
          <p:spPr>
            <a:xfrm>
              <a:off x="2003374" y="2641999"/>
              <a:ext cx="468905" cy="0"/>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2472279" y="2572661"/>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2013644" y="2640566"/>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grpSp>
      <p:sp>
        <p:nvSpPr>
          <p:cNvPr id="132" name="TextBox 234"/>
          <p:cNvSpPr txBox="1"/>
          <p:nvPr/>
        </p:nvSpPr>
        <p:spPr>
          <a:xfrm>
            <a:off x="6397647" y="4363827"/>
            <a:ext cx="348172"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No</a:t>
            </a:r>
            <a:endParaRPr lang="en-US" sz="1000" dirty="0"/>
          </a:p>
        </p:txBody>
      </p:sp>
      <p:sp>
        <p:nvSpPr>
          <p:cNvPr id="133" name="TextBox 235"/>
          <p:cNvSpPr txBox="1"/>
          <p:nvPr/>
        </p:nvSpPr>
        <p:spPr>
          <a:xfrm>
            <a:off x="6696978" y="4108552"/>
            <a:ext cx="404278"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Yes</a:t>
            </a:r>
            <a:endParaRPr lang="en-US" sz="1000" dirty="0"/>
          </a:p>
        </p:txBody>
      </p:sp>
      <p:grpSp>
        <p:nvGrpSpPr>
          <p:cNvPr id="134" name="Group 133"/>
          <p:cNvGrpSpPr/>
          <p:nvPr/>
        </p:nvGrpSpPr>
        <p:grpSpPr>
          <a:xfrm>
            <a:off x="6569122" y="4631801"/>
            <a:ext cx="1522440" cy="140210"/>
            <a:chOff x="2003374" y="2571228"/>
            <a:chExt cx="2069451" cy="140210"/>
          </a:xfrm>
        </p:grpSpPr>
        <p:cxnSp>
          <p:nvCxnSpPr>
            <p:cNvPr id="191" name="Straight Connector 190"/>
            <p:cNvCxnSpPr/>
            <p:nvPr/>
          </p:nvCxnSpPr>
          <p:spPr>
            <a:xfrm>
              <a:off x="2003374" y="2641999"/>
              <a:ext cx="2069451" cy="0"/>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3782984" y="2571228"/>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2013644" y="2640566"/>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4067943" y="2571228"/>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3500056" y="2572848"/>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3637188" y="2634203"/>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3927043" y="2640566"/>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3311473" y="2642100"/>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2868437" y="2572848"/>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grpSp>
      <p:sp>
        <p:nvSpPr>
          <p:cNvPr id="135" name="TextBox 216"/>
          <p:cNvSpPr txBox="1"/>
          <p:nvPr/>
        </p:nvSpPr>
        <p:spPr>
          <a:xfrm>
            <a:off x="6450864" y="4709370"/>
            <a:ext cx="255198"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0</a:t>
            </a:r>
            <a:endParaRPr lang="en-US" sz="1000" dirty="0"/>
          </a:p>
        </p:txBody>
      </p:sp>
      <p:sp>
        <p:nvSpPr>
          <p:cNvPr id="136" name="TextBox 217"/>
          <p:cNvSpPr txBox="1"/>
          <p:nvPr/>
        </p:nvSpPr>
        <p:spPr>
          <a:xfrm>
            <a:off x="7964890" y="4442770"/>
            <a:ext cx="255198"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7</a:t>
            </a:r>
            <a:endParaRPr lang="en-US" sz="1000" dirty="0"/>
          </a:p>
        </p:txBody>
      </p:sp>
      <p:sp>
        <p:nvSpPr>
          <p:cNvPr id="137" name="TextBox 218"/>
          <p:cNvSpPr txBox="1"/>
          <p:nvPr/>
        </p:nvSpPr>
        <p:spPr>
          <a:xfrm>
            <a:off x="7538674" y="4442770"/>
            <a:ext cx="255198"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3</a:t>
            </a:r>
            <a:endParaRPr lang="en-US" sz="1000" dirty="0"/>
          </a:p>
        </p:txBody>
      </p:sp>
      <p:sp>
        <p:nvSpPr>
          <p:cNvPr id="138" name="TextBox 219"/>
          <p:cNvSpPr txBox="1"/>
          <p:nvPr/>
        </p:nvSpPr>
        <p:spPr>
          <a:xfrm>
            <a:off x="7752686" y="4442770"/>
            <a:ext cx="255198"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5</a:t>
            </a:r>
            <a:endParaRPr lang="en-US" sz="1000" dirty="0"/>
          </a:p>
        </p:txBody>
      </p:sp>
      <p:sp>
        <p:nvSpPr>
          <p:cNvPr id="139" name="TextBox 220"/>
          <p:cNvSpPr txBox="1"/>
          <p:nvPr/>
        </p:nvSpPr>
        <p:spPr>
          <a:xfrm>
            <a:off x="7638933" y="4709370"/>
            <a:ext cx="255198"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4</a:t>
            </a:r>
            <a:endParaRPr lang="en-US" sz="1000" dirty="0"/>
          </a:p>
        </p:txBody>
      </p:sp>
      <p:sp>
        <p:nvSpPr>
          <p:cNvPr id="140" name="TextBox 221"/>
          <p:cNvSpPr txBox="1"/>
          <p:nvPr/>
        </p:nvSpPr>
        <p:spPr>
          <a:xfrm>
            <a:off x="7856137" y="4709370"/>
            <a:ext cx="255198"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6</a:t>
            </a:r>
            <a:endParaRPr lang="en-US" sz="1000" dirty="0"/>
          </a:p>
        </p:txBody>
      </p:sp>
      <p:sp>
        <p:nvSpPr>
          <p:cNvPr id="141" name="TextBox 222"/>
          <p:cNvSpPr txBox="1"/>
          <p:nvPr/>
        </p:nvSpPr>
        <p:spPr>
          <a:xfrm>
            <a:off x="7403845" y="4709370"/>
            <a:ext cx="255198"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2</a:t>
            </a:r>
            <a:endParaRPr lang="en-US" sz="1000" dirty="0"/>
          </a:p>
        </p:txBody>
      </p:sp>
      <p:sp>
        <p:nvSpPr>
          <p:cNvPr id="142" name="TextBox 223"/>
          <p:cNvSpPr txBox="1"/>
          <p:nvPr/>
        </p:nvSpPr>
        <p:spPr>
          <a:xfrm>
            <a:off x="7069488" y="4442770"/>
            <a:ext cx="255198"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1</a:t>
            </a:r>
            <a:endParaRPr lang="en-US" sz="1000" dirty="0"/>
          </a:p>
        </p:txBody>
      </p:sp>
      <p:grpSp>
        <p:nvGrpSpPr>
          <p:cNvPr id="143" name="Group 142"/>
          <p:cNvGrpSpPr/>
          <p:nvPr/>
        </p:nvGrpSpPr>
        <p:grpSpPr>
          <a:xfrm>
            <a:off x="6574469" y="5067614"/>
            <a:ext cx="2045161" cy="70904"/>
            <a:chOff x="2003374" y="2640566"/>
            <a:chExt cx="2780011" cy="70904"/>
          </a:xfrm>
        </p:grpSpPr>
        <p:cxnSp>
          <p:nvCxnSpPr>
            <p:cNvPr id="180" name="Straight Connector 179"/>
            <p:cNvCxnSpPr/>
            <p:nvPr/>
          </p:nvCxnSpPr>
          <p:spPr>
            <a:xfrm>
              <a:off x="2003374" y="2641999"/>
              <a:ext cx="2779908" cy="0"/>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3571663" y="2642100"/>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2013644" y="2640566"/>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4783385" y="2642100"/>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2965175" y="2642100"/>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3273054" y="2642100"/>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3882089" y="2642100"/>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2651231" y="2642100"/>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2347001" y="2642100"/>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4189581" y="2642116"/>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4480200" y="2642132"/>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grpSp>
      <p:sp>
        <p:nvSpPr>
          <p:cNvPr id="144" name="TextBox 198"/>
          <p:cNvSpPr txBox="1"/>
          <p:nvPr/>
        </p:nvSpPr>
        <p:spPr>
          <a:xfrm>
            <a:off x="6459417" y="5081165"/>
            <a:ext cx="248786" cy="2308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smtClean="0"/>
              <a:t>0</a:t>
            </a:r>
            <a:endParaRPr lang="en-US" sz="900" dirty="0"/>
          </a:p>
        </p:txBody>
      </p:sp>
      <p:sp>
        <p:nvSpPr>
          <p:cNvPr id="145" name="TextBox 199"/>
          <p:cNvSpPr txBox="1"/>
          <p:nvPr/>
        </p:nvSpPr>
        <p:spPr>
          <a:xfrm>
            <a:off x="8431117" y="5081165"/>
            <a:ext cx="377026" cy="2308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smtClean="0"/>
              <a:t>450</a:t>
            </a:r>
            <a:endParaRPr lang="en-US" sz="900" dirty="0"/>
          </a:p>
        </p:txBody>
      </p:sp>
      <p:sp>
        <p:nvSpPr>
          <p:cNvPr id="146" name="TextBox 200"/>
          <p:cNvSpPr txBox="1"/>
          <p:nvPr/>
        </p:nvSpPr>
        <p:spPr>
          <a:xfrm>
            <a:off x="7091871" y="5081165"/>
            <a:ext cx="377026" cy="2308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smtClean="0"/>
              <a:t>150</a:t>
            </a:r>
            <a:endParaRPr lang="en-US" sz="900" dirty="0"/>
          </a:p>
        </p:txBody>
      </p:sp>
      <p:sp>
        <p:nvSpPr>
          <p:cNvPr id="147" name="TextBox 201"/>
          <p:cNvSpPr txBox="1"/>
          <p:nvPr/>
        </p:nvSpPr>
        <p:spPr>
          <a:xfrm>
            <a:off x="7541658" y="5081165"/>
            <a:ext cx="377026" cy="2308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smtClean="0"/>
              <a:t>250</a:t>
            </a:r>
            <a:endParaRPr lang="en-US" sz="900" dirty="0"/>
          </a:p>
        </p:txBody>
      </p:sp>
      <p:sp>
        <p:nvSpPr>
          <p:cNvPr id="148" name="TextBox 202"/>
          <p:cNvSpPr txBox="1"/>
          <p:nvPr/>
        </p:nvSpPr>
        <p:spPr>
          <a:xfrm>
            <a:off x="7320013" y="5081165"/>
            <a:ext cx="377026" cy="2308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smtClean="0"/>
              <a:t>200</a:t>
            </a:r>
            <a:endParaRPr lang="en-US" sz="900" dirty="0"/>
          </a:p>
        </p:txBody>
      </p:sp>
      <p:sp>
        <p:nvSpPr>
          <p:cNvPr id="149" name="TextBox 203"/>
          <p:cNvSpPr txBox="1"/>
          <p:nvPr/>
        </p:nvSpPr>
        <p:spPr>
          <a:xfrm>
            <a:off x="7767492" y="5081165"/>
            <a:ext cx="377026" cy="2308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smtClean="0"/>
              <a:t>300</a:t>
            </a:r>
            <a:endParaRPr lang="en-US" sz="900" dirty="0"/>
          </a:p>
        </p:txBody>
      </p:sp>
      <p:sp>
        <p:nvSpPr>
          <p:cNvPr id="150" name="TextBox 204"/>
          <p:cNvSpPr txBox="1"/>
          <p:nvPr/>
        </p:nvSpPr>
        <p:spPr>
          <a:xfrm>
            <a:off x="6865960" y="5081165"/>
            <a:ext cx="377026" cy="2308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smtClean="0"/>
              <a:t>100</a:t>
            </a:r>
            <a:endParaRPr lang="en-US" sz="900" dirty="0"/>
          </a:p>
        </p:txBody>
      </p:sp>
      <p:sp>
        <p:nvSpPr>
          <p:cNvPr id="151" name="TextBox 205"/>
          <p:cNvSpPr txBox="1"/>
          <p:nvPr/>
        </p:nvSpPr>
        <p:spPr>
          <a:xfrm>
            <a:off x="6672562" y="5081165"/>
            <a:ext cx="312906" cy="2308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smtClean="0"/>
              <a:t>50</a:t>
            </a:r>
            <a:endParaRPr lang="en-US" sz="900" dirty="0"/>
          </a:p>
        </p:txBody>
      </p:sp>
      <p:sp>
        <p:nvSpPr>
          <p:cNvPr id="152" name="TextBox 319"/>
          <p:cNvSpPr txBox="1"/>
          <p:nvPr/>
        </p:nvSpPr>
        <p:spPr>
          <a:xfrm>
            <a:off x="7993703" y="5081181"/>
            <a:ext cx="377026" cy="2308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smtClean="0"/>
              <a:t>350</a:t>
            </a:r>
            <a:endParaRPr lang="en-US" sz="900" dirty="0"/>
          </a:p>
        </p:txBody>
      </p:sp>
      <p:sp>
        <p:nvSpPr>
          <p:cNvPr id="153" name="TextBox 321"/>
          <p:cNvSpPr txBox="1"/>
          <p:nvPr/>
        </p:nvSpPr>
        <p:spPr>
          <a:xfrm>
            <a:off x="8207500" y="5081197"/>
            <a:ext cx="377026" cy="2308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smtClean="0"/>
              <a:t>400</a:t>
            </a:r>
            <a:endParaRPr lang="en-US" sz="900" dirty="0"/>
          </a:p>
        </p:txBody>
      </p:sp>
      <p:cxnSp>
        <p:nvCxnSpPr>
          <p:cNvPr id="154" name="Straight Connector 153"/>
          <p:cNvCxnSpPr/>
          <p:nvPr/>
        </p:nvCxnSpPr>
        <p:spPr>
          <a:xfrm>
            <a:off x="6574469" y="5458491"/>
            <a:ext cx="1765009" cy="0"/>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7389930" y="5458592"/>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6582024" y="5457058"/>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7118238" y="5458592"/>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7260794" y="5458592"/>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7513856" y="5458592"/>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6947991" y="5458592"/>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6737722" y="5458592"/>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8128763" y="5451846"/>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7803939" y="5451846"/>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7937917" y="5451846"/>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8334034" y="5451846"/>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7647554" y="5451846"/>
            <a:ext cx="0" cy="69338"/>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167" name="TextBox 180"/>
          <p:cNvSpPr txBox="1"/>
          <p:nvPr/>
        </p:nvSpPr>
        <p:spPr>
          <a:xfrm>
            <a:off x="6416135" y="5484812"/>
            <a:ext cx="335348" cy="18466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 dirty="0" smtClean="0"/>
              <a:t>0.85</a:t>
            </a:r>
            <a:endParaRPr lang="en-US" sz="600" dirty="0"/>
          </a:p>
        </p:txBody>
      </p:sp>
      <p:sp>
        <p:nvSpPr>
          <p:cNvPr id="168" name="TextBox 182"/>
          <p:cNvSpPr txBox="1"/>
          <p:nvPr/>
        </p:nvSpPr>
        <p:spPr>
          <a:xfrm>
            <a:off x="6970562" y="5484812"/>
            <a:ext cx="292068" cy="18466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 dirty="0" smtClean="0"/>
              <a:t>0.6</a:t>
            </a:r>
            <a:endParaRPr lang="en-US" sz="600" dirty="0"/>
          </a:p>
        </p:txBody>
      </p:sp>
      <p:sp>
        <p:nvSpPr>
          <p:cNvPr id="169" name="TextBox 183"/>
          <p:cNvSpPr txBox="1"/>
          <p:nvPr/>
        </p:nvSpPr>
        <p:spPr>
          <a:xfrm>
            <a:off x="7245872" y="5484812"/>
            <a:ext cx="292068" cy="18466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 dirty="0" smtClean="0"/>
              <a:t>0.4</a:t>
            </a:r>
            <a:endParaRPr lang="en-US" sz="600" dirty="0"/>
          </a:p>
        </p:txBody>
      </p:sp>
      <p:sp>
        <p:nvSpPr>
          <p:cNvPr id="170" name="TextBox 184"/>
          <p:cNvSpPr txBox="1"/>
          <p:nvPr/>
        </p:nvSpPr>
        <p:spPr>
          <a:xfrm>
            <a:off x="7104568" y="5484812"/>
            <a:ext cx="292068" cy="18466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 dirty="0" smtClean="0"/>
              <a:t>0.5</a:t>
            </a:r>
            <a:endParaRPr lang="en-US" sz="600" dirty="0"/>
          </a:p>
        </p:txBody>
      </p:sp>
      <p:sp>
        <p:nvSpPr>
          <p:cNvPr id="171" name="TextBox 185"/>
          <p:cNvSpPr txBox="1"/>
          <p:nvPr/>
        </p:nvSpPr>
        <p:spPr>
          <a:xfrm>
            <a:off x="7367270" y="5484812"/>
            <a:ext cx="292068" cy="18466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 dirty="0" smtClean="0"/>
              <a:t>0.3</a:t>
            </a:r>
            <a:endParaRPr lang="en-US" sz="600" dirty="0"/>
          </a:p>
        </p:txBody>
      </p:sp>
      <p:sp>
        <p:nvSpPr>
          <p:cNvPr id="172" name="TextBox 186"/>
          <p:cNvSpPr txBox="1"/>
          <p:nvPr/>
        </p:nvSpPr>
        <p:spPr>
          <a:xfrm>
            <a:off x="6805361" y="5484812"/>
            <a:ext cx="292068" cy="18466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 dirty="0" smtClean="0"/>
              <a:t>0.7</a:t>
            </a:r>
            <a:endParaRPr lang="en-US" sz="600" dirty="0"/>
          </a:p>
        </p:txBody>
      </p:sp>
      <p:sp>
        <p:nvSpPr>
          <p:cNvPr id="173" name="TextBox 187"/>
          <p:cNvSpPr txBox="1"/>
          <p:nvPr/>
        </p:nvSpPr>
        <p:spPr>
          <a:xfrm>
            <a:off x="6600241" y="5484812"/>
            <a:ext cx="292068" cy="18466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 dirty="0" smtClean="0"/>
              <a:t>0.8</a:t>
            </a:r>
            <a:endParaRPr lang="en-US" sz="600" dirty="0"/>
          </a:p>
        </p:txBody>
      </p:sp>
      <p:sp>
        <p:nvSpPr>
          <p:cNvPr id="174" name="TextBox 337"/>
          <p:cNvSpPr txBox="1"/>
          <p:nvPr/>
        </p:nvSpPr>
        <p:spPr>
          <a:xfrm>
            <a:off x="7775909" y="5484812"/>
            <a:ext cx="335349" cy="18466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 dirty="0" smtClean="0"/>
              <a:t>0.05</a:t>
            </a:r>
            <a:endParaRPr lang="en-US" sz="600" dirty="0"/>
          </a:p>
        </p:txBody>
      </p:sp>
      <p:sp>
        <p:nvSpPr>
          <p:cNvPr id="175" name="TextBox 338"/>
          <p:cNvSpPr txBox="1"/>
          <p:nvPr/>
        </p:nvSpPr>
        <p:spPr>
          <a:xfrm>
            <a:off x="8144168" y="5484812"/>
            <a:ext cx="378630" cy="18466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 dirty="0" smtClean="0"/>
              <a:t>0.001</a:t>
            </a:r>
            <a:endParaRPr lang="en-US" sz="600" dirty="0"/>
          </a:p>
        </p:txBody>
      </p:sp>
      <p:sp>
        <p:nvSpPr>
          <p:cNvPr id="176" name="TextBox 339"/>
          <p:cNvSpPr txBox="1"/>
          <p:nvPr/>
        </p:nvSpPr>
        <p:spPr>
          <a:xfrm>
            <a:off x="7499314" y="5484812"/>
            <a:ext cx="292068" cy="18466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 dirty="0" smtClean="0"/>
              <a:t>0.2</a:t>
            </a:r>
            <a:endParaRPr lang="en-US" sz="600" dirty="0"/>
          </a:p>
        </p:txBody>
      </p:sp>
      <p:sp>
        <p:nvSpPr>
          <p:cNvPr id="177" name="TextBox 340"/>
          <p:cNvSpPr txBox="1"/>
          <p:nvPr/>
        </p:nvSpPr>
        <p:spPr>
          <a:xfrm>
            <a:off x="7655747" y="5484812"/>
            <a:ext cx="292068" cy="18466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 dirty="0" smtClean="0"/>
              <a:t>0.1</a:t>
            </a:r>
            <a:endParaRPr lang="en-US" sz="600" dirty="0"/>
          </a:p>
        </p:txBody>
      </p:sp>
      <p:sp>
        <p:nvSpPr>
          <p:cNvPr id="178" name="TextBox 342"/>
          <p:cNvSpPr txBox="1"/>
          <p:nvPr/>
        </p:nvSpPr>
        <p:spPr>
          <a:xfrm>
            <a:off x="7962054" y="5484812"/>
            <a:ext cx="335349" cy="18466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 dirty="0" smtClean="0"/>
              <a:t>0.01</a:t>
            </a:r>
            <a:endParaRPr lang="en-US" sz="600" dirty="0"/>
          </a:p>
        </p:txBody>
      </p:sp>
      <p:sp>
        <p:nvSpPr>
          <p:cNvPr id="179" name="TextBox 178"/>
          <p:cNvSpPr txBox="1"/>
          <p:nvPr/>
        </p:nvSpPr>
        <p:spPr>
          <a:xfrm>
            <a:off x="7069601" y="5683727"/>
            <a:ext cx="1912703" cy="7848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i="1" dirty="0" smtClean="0"/>
              <a:t>Not predictive</a:t>
            </a:r>
          </a:p>
          <a:p>
            <a:pPr marL="171450" indent="-171450">
              <a:buFont typeface="Arial" panose="020B0604020202020204" pitchFamily="34" charset="0"/>
              <a:buChar char="•"/>
            </a:pPr>
            <a:r>
              <a:rPr lang="en-US" sz="900" dirty="0" smtClean="0"/>
              <a:t>Institution, 1</a:t>
            </a:r>
            <a:r>
              <a:rPr lang="en-US" sz="900" baseline="30000" dirty="0" smtClean="0"/>
              <a:t>st</a:t>
            </a:r>
            <a:r>
              <a:rPr lang="en-US" sz="900" dirty="0" smtClean="0"/>
              <a:t> surgery</a:t>
            </a:r>
          </a:p>
          <a:p>
            <a:pPr marL="171450" indent="-171450">
              <a:buFont typeface="Arial" panose="020B0604020202020204" pitchFamily="34" charset="0"/>
              <a:buChar char="•"/>
            </a:pPr>
            <a:r>
              <a:rPr lang="en-US" sz="900" dirty="0" smtClean="0"/>
              <a:t>Chemotherapy, 1</a:t>
            </a:r>
            <a:r>
              <a:rPr lang="en-US" sz="900" baseline="30000" dirty="0" smtClean="0"/>
              <a:t>st</a:t>
            </a:r>
            <a:r>
              <a:rPr lang="en-US" sz="900" dirty="0" smtClean="0"/>
              <a:t> surgery</a:t>
            </a:r>
          </a:p>
          <a:p>
            <a:pPr marL="171450" indent="-171450">
              <a:buFont typeface="Arial" panose="020B0604020202020204" pitchFamily="34" charset="0"/>
              <a:buChar char="•"/>
            </a:pPr>
            <a:r>
              <a:rPr lang="en-US" sz="900" dirty="0" smtClean="0"/>
              <a:t># resected organs, 2</a:t>
            </a:r>
            <a:r>
              <a:rPr lang="en-US" sz="900" baseline="30000" dirty="0" smtClean="0"/>
              <a:t>nd</a:t>
            </a:r>
            <a:r>
              <a:rPr lang="en-US" sz="900" dirty="0" smtClean="0"/>
              <a:t> surgery</a:t>
            </a:r>
          </a:p>
          <a:p>
            <a:pPr marL="171450" indent="-171450">
              <a:buFont typeface="Arial" panose="020B0604020202020204" pitchFamily="34" charset="0"/>
              <a:buChar char="•"/>
            </a:pPr>
            <a:r>
              <a:rPr lang="en-US" sz="900" dirty="0" smtClean="0"/>
              <a:t>Size, 2</a:t>
            </a:r>
            <a:r>
              <a:rPr lang="en-US" sz="900" baseline="30000" dirty="0" smtClean="0"/>
              <a:t>nd</a:t>
            </a:r>
            <a:r>
              <a:rPr lang="en-US" sz="900" dirty="0" smtClean="0"/>
              <a:t> surgery</a:t>
            </a:r>
            <a:endParaRPr lang="en-US" sz="900" dirty="0"/>
          </a:p>
        </p:txBody>
      </p:sp>
    </p:spTree>
    <p:custDataLst>
      <p:tags r:id="rId1"/>
    </p:custDataLst>
    <p:extLst>
      <p:ext uri="{BB962C8B-B14F-4D97-AF65-F5344CB8AC3E}">
        <p14:creationId xmlns:p14="http://schemas.microsoft.com/office/powerpoint/2010/main" val="416429408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 name="PRESGUID" val="ff9a3f7a-f178-462e-82f7-e079aa9a2456"/>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DELIMITERS" val="3.1"/>
</p:tagLst>
</file>

<file path=ppt/tags/tag38.xml><?xml version="1.0" encoding="utf-8"?>
<p:tagLst xmlns:a="http://schemas.openxmlformats.org/drawingml/2006/main" xmlns:r="http://schemas.openxmlformats.org/officeDocument/2006/relationships" xmlns:p="http://schemas.openxmlformats.org/presentationml/2006/main">
  <p:tag name="DELIMITERS" val="3.1"/>
</p:tagLst>
</file>

<file path=ppt/tags/tag39.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DELIMITERS" val="3.1"/>
</p:tagLst>
</file>

<file path=ppt/tags/tag41.xml><?xml version="1.0" encoding="utf-8"?>
<p:tagLst xmlns:a="http://schemas.openxmlformats.org/drawingml/2006/main" xmlns:r="http://schemas.openxmlformats.org/officeDocument/2006/relationships" xmlns:p="http://schemas.openxmlformats.org/presentationml/2006/main">
  <p:tag name="DELIMITERS" val="3.1"/>
</p:tagLst>
</file>

<file path=ppt/tags/tag42.xml><?xml version="1.0" encoding="utf-8"?>
<p:tagLst xmlns:a="http://schemas.openxmlformats.org/drawingml/2006/main" xmlns:r="http://schemas.openxmlformats.org/officeDocument/2006/relationships" xmlns:p="http://schemas.openxmlformats.org/presentationml/2006/main">
  <p:tag name="DELIMITERS" val="3.1"/>
</p:tagLst>
</file>

<file path=ppt/tags/tag43.xml><?xml version="1.0" encoding="utf-8"?>
<p:tagLst xmlns:a="http://schemas.openxmlformats.org/drawingml/2006/main" xmlns:r="http://schemas.openxmlformats.org/officeDocument/2006/relationships" xmlns:p="http://schemas.openxmlformats.org/presentationml/2006/main">
  <p:tag name="DELIMITERS" val="3.1"/>
</p:tagLst>
</file>

<file path=ppt/tags/tag44.xml><?xml version="1.0" encoding="utf-8"?>
<p:tagLst xmlns:a="http://schemas.openxmlformats.org/drawingml/2006/main" xmlns:r="http://schemas.openxmlformats.org/officeDocument/2006/relationships" xmlns:p="http://schemas.openxmlformats.org/presentationml/2006/main">
  <p:tag name="DELIMITERS" val="3.1"/>
</p:tagLst>
</file>

<file path=ppt/tags/tag45.xml><?xml version="1.0" encoding="utf-8"?>
<p:tagLst xmlns:a="http://schemas.openxmlformats.org/drawingml/2006/main" xmlns:r="http://schemas.openxmlformats.org/officeDocument/2006/relationships" xmlns:p="http://schemas.openxmlformats.org/presentationml/2006/main">
  <p:tag name="DELIMITERS" val="3.1"/>
</p:tagLst>
</file>

<file path=ppt/tags/tag46.xml><?xml version="1.0" encoding="utf-8"?>
<p:tagLst xmlns:a="http://schemas.openxmlformats.org/drawingml/2006/main" xmlns:r="http://schemas.openxmlformats.org/officeDocument/2006/relationships" xmlns:p="http://schemas.openxmlformats.org/presentationml/2006/main">
  <p:tag name="DELIMITERS" val="3.1"/>
</p:tagLst>
</file>

<file path=ppt/tags/tag47.xml><?xml version="1.0" encoding="utf-8"?>
<p:tagLst xmlns:a="http://schemas.openxmlformats.org/drawingml/2006/main" xmlns:r="http://schemas.openxmlformats.org/officeDocument/2006/relationships" xmlns:p="http://schemas.openxmlformats.org/presentationml/2006/main">
  <p:tag name="DELIMITERS" val="3.1"/>
</p:tagLst>
</file>

<file path=ppt/tags/tag48.xml><?xml version="1.0" encoding="utf-8"?>
<p:tagLst xmlns:a="http://schemas.openxmlformats.org/drawingml/2006/main" xmlns:r="http://schemas.openxmlformats.org/officeDocument/2006/relationships" xmlns:p="http://schemas.openxmlformats.org/presentationml/2006/main">
  <p:tag name="DELIMITERS" val="3.1"/>
</p:tagLst>
</file>

<file path=ppt/tags/tag49.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DELIMITERS" val="3.1"/>
</p:tagLst>
</file>

<file path=ppt/tags/tag51.xml><?xml version="1.0" encoding="utf-8"?>
<p:tagLst xmlns:a="http://schemas.openxmlformats.org/drawingml/2006/main" xmlns:r="http://schemas.openxmlformats.org/officeDocument/2006/relationships" xmlns:p="http://schemas.openxmlformats.org/presentationml/2006/main">
  <p:tag name="DELIMITERS" val="3.1"/>
</p:tagLst>
</file>

<file path=ppt/tags/tag52.xml><?xml version="1.0" encoding="utf-8"?>
<p:tagLst xmlns:a="http://schemas.openxmlformats.org/drawingml/2006/main" xmlns:r="http://schemas.openxmlformats.org/officeDocument/2006/relationships" xmlns:p="http://schemas.openxmlformats.org/presentationml/2006/main">
  <p:tag name="DELIMITERS" val="3.1"/>
</p:tagLst>
</file>

<file path=ppt/tags/tag53.xml><?xml version="1.0" encoding="utf-8"?>
<p:tagLst xmlns:a="http://schemas.openxmlformats.org/drawingml/2006/main" xmlns:r="http://schemas.openxmlformats.org/officeDocument/2006/relationships" xmlns:p="http://schemas.openxmlformats.org/presentationml/2006/main">
  <p:tag name="DELIMITERS" val="3.1"/>
</p:tagLst>
</file>

<file path=ppt/tags/tag54.xml><?xml version="1.0" encoding="utf-8"?>
<p:tagLst xmlns:a="http://schemas.openxmlformats.org/drawingml/2006/main" xmlns:r="http://schemas.openxmlformats.org/officeDocument/2006/relationships" xmlns:p="http://schemas.openxmlformats.org/presentationml/2006/main">
  <p:tag name="DELIMITERS" val="3.1"/>
</p:tagLst>
</file>

<file path=ppt/tags/tag55.xml><?xml version="1.0" encoding="utf-8"?>
<p:tagLst xmlns:a="http://schemas.openxmlformats.org/drawingml/2006/main" xmlns:r="http://schemas.openxmlformats.org/officeDocument/2006/relationships" xmlns:p="http://schemas.openxmlformats.org/presentationml/2006/main">
  <p:tag name="DELIMITERS" val="3.1"/>
</p:tagLst>
</file>

<file path=ppt/tags/tag56.xml><?xml version="1.0" encoding="utf-8"?>
<p:tagLst xmlns:a="http://schemas.openxmlformats.org/drawingml/2006/main" xmlns:r="http://schemas.openxmlformats.org/officeDocument/2006/relationships" xmlns:p="http://schemas.openxmlformats.org/presentationml/2006/main">
  <p:tag name="DELIMITERS" val="3.1"/>
</p:tagLst>
</file>

<file path=ppt/tags/tag57.xml><?xml version="1.0" encoding="utf-8"?>
<p:tagLst xmlns:a="http://schemas.openxmlformats.org/drawingml/2006/main" xmlns:r="http://schemas.openxmlformats.org/officeDocument/2006/relationships" xmlns:p="http://schemas.openxmlformats.org/presentationml/2006/main">
  <p:tag name="DELIMITERS" val="3.1"/>
</p:tagLst>
</file>

<file path=ppt/tags/tag58.xml><?xml version="1.0" encoding="utf-8"?>
<p:tagLst xmlns:a="http://schemas.openxmlformats.org/drawingml/2006/main" xmlns:r="http://schemas.openxmlformats.org/officeDocument/2006/relationships" xmlns:p="http://schemas.openxmlformats.org/presentationml/2006/main">
  <p:tag name="DELIMITERS" val="3.1"/>
</p:tagLst>
</file>

<file path=ppt/tags/tag59.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60.xml><?xml version="1.0" encoding="utf-8"?>
<p:tagLst xmlns:a="http://schemas.openxmlformats.org/drawingml/2006/main" xmlns:r="http://schemas.openxmlformats.org/officeDocument/2006/relationships" xmlns:p="http://schemas.openxmlformats.org/presentationml/2006/main">
  <p:tag name="DELIMITERS" val="3.1"/>
</p:tagLst>
</file>

<file path=ppt/tags/tag61.xml><?xml version="1.0" encoding="utf-8"?>
<p:tagLst xmlns:a="http://schemas.openxmlformats.org/drawingml/2006/main" xmlns:r="http://schemas.openxmlformats.org/officeDocument/2006/relationships" xmlns:p="http://schemas.openxmlformats.org/presentationml/2006/main">
  <p:tag name="DELIMITERS" val="3.1"/>
</p:tagLst>
</file>

<file path=ppt/tags/tag62.xml><?xml version="1.0" encoding="utf-8"?>
<p:tagLst xmlns:a="http://schemas.openxmlformats.org/drawingml/2006/main" xmlns:r="http://schemas.openxmlformats.org/officeDocument/2006/relationships" xmlns:p="http://schemas.openxmlformats.org/presentationml/2006/main">
  <p:tag name="DELIMITERS" val="3.1"/>
</p:tagLst>
</file>

<file path=ppt/tags/tag63.xml><?xml version="1.0" encoding="utf-8"?>
<p:tagLst xmlns:a="http://schemas.openxmlformats.org/drawingml/2006/main" xmlns:r="http://schemas.openxmlformats.org/officeDocument/2006/relationships" xmlns:p="http://schemas.openxmlformats.org/presentationml/2006/main">
  <p:tag name="DELIMITERS" val="3.1"/>
</p:tagLst>
</file>

<file path=ppt/tags/tag64.xml><?xml version="1.0" encoding="utf-8"?>
<p:tagLst xmlns:a="http://schemas.openxmlformats.org/drawingml/2006/main" xmlns:r="http://schemas.openxmlformats.org/officeDocument/2006/relationships" xmlns:p="http://schemas.openxmlformats.org/presentationml/2006/main">
  <p:tag name="DELIMITERS" val="3.1"/>
</p:tagLst>
</file>

<file path=ppt/tags/tag65.xml><?xml version="1.0" encoding="utf-8"?>
<p:tagLst xmlns:a="http://schemas.openxmlformats.org/drawingml/2006/main" xmlns:r="http://schemas.openxmlformats.org/officeDocument/2006/relationships" xmlns:p="http://schemas.openxmlformats.org/presentationml/2006/main">
  <p:tag name="DELIMITERS" val="3.1"/>
</p:tagLst>
</file>

<file path=ppt/tags/tag66.xml><?xml version="1.0" encoding="utf-8"?>
<p:tagLst xmlns:a="http://schemas.openxmlformats.org/drawingml/2006/main" xmlns:r="http://schemas.openxmlformats.org/officeDocument/2006/relationships" xmlns:p="http://schemas.openxmlformats.org/presentationml/2006/main">
  <p:tag name="DELIMITERS" val="3.1"/>
</p:tagLst>
</file>

<file path=ppt/tags/tag67.xml><?xml version="1.0" encoding="utf-8"?>
<p:tagLst xmlns:a="http://schemas.openxmlformats.org/drawingml/2006/main" xmlns:r="http://schemas.openxmlformats.org/officeDocument/2006/relationships" xmlns:p="http://schemas.openxmlformats.org/presentationml/2006/main">
  <p:tag name="DELIMITERS" val="3.1"/>
</p:tagLst>
</file>

<file path=ppt/tags/tag68.xml><?xml version="1.0" encoding="utf-8"?>
<p:tagLst xmlns:a="http://schemas.openxmlformats.org/drawingml/2006/main" xmlns:r="http://schemas.openxmlformats.org/officeDocument/2006/relationships" xmlns:p="http://schemas.openxmlformats.org/presentationml/2006/main">
  <p:tag name="DELIMITERS" val="3.1"/>
</p:tagLst>
</file>

<file path=ppt/tags/tag69.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70.xml><?xml version="1.0" encoding="utf-8"?>
<p:tagLst xmlns:a="http://schemas.openxmlformats.org/drawingml/2006/main" xmlns:r="http://schemas.openxmlformats.org/officeDocument/2006/relationships" xmlns:p="http://schemas.openxmlformats.org/presentationml/2006/main">
  <p:tag name="DELIMITERS" val="3.1"/>
</p:tagLst>
</file>

<file path=ppt/tags/tag71.xml><?xml version="1.0" encoding="utf-8"?>
<p:tagLst xmlns:a="http://schemas.openxmlformats.org/drawingml/2006/main" xmlns:r="http://schemas.openxmlformats.org/officeDocument/2006/relationships" xmlns:p="http://schemas.openxmlformats.org/presentationml/2006/main">
  <p:tag name="DELIMITERS" val="3.1"/>
</p:tagLst>
</file>

<file path=ppt/tags/tag72.xml><?xml version="1.0" encoding="utf-8"?>
<p:tagLst xmlns:a="http://schemas.openxmlformats.org/drawingml/2006/main" xmlns:r="http://schemas.openxmlformats.org/officeDocument/2006/relationships" xmlns:p="http://schemas.openxmlformats.org/presentationml/2006/main">
  <p:tag name="DELIMITERS" val="3.1"/>
</p:tagLst>
</file>

<file path=ppt/tags/tag73.xml><?xml version="1.0" encoding="utf-8"?>
<p:tagLst xmlns:a="http://schemas.openxmlformats.org/drawingml/2006/main" xmlns:r="http://schemas.openxmlformats.org/officeDocument/2006/relationships" xmlns:p="http://schemas.openxmlformats.org/presentationml/2006/main">
  <p:tag name="DELIMITERS" val="3.1"/>
</p:tagLst>
</file>

<file path=ppt/tags/tag74.xml><?xml version="1.0" encoding="utf-8"?>
<p:tagLst xmlns:a="http://schemas.openxmlformats.org/drawingml/2006/main" xmlns:r="http://schemas.openxmlformats.org/officeDocument/2006/relationships" xmlns:p="http://schemas.openxmlformats.org/presentationml/2006/main">
  <p:tag name="DELIMITERS" val="3.1"/>
</p:tagLst>
</file>

<file path=ppt/tags/tag75.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WSN Template">
      <a:dk1>
        <a:srgbClr val="969696"/>
      </a:dk1>
      <a:lt1>
        <a:srgbClr val="363636"/>
      </a:lt1>
      <a:dk2>
        <a:srgbClr val="23246D"/>
      </a:dk2>
      <a:lt2>
        <a:srgbClr val="FFFFFF"/>
      </a:lt2>
      <a:accent1>
        <a:srgbClr val="62C4EE"/>
      </a:accent1>
      <a:accent2>
        <a:srgbClr val="006DB0"/>
      </a:accent2>
      <a:accent3>
        <a:srgbClr val="FF6600"/>
      </a:accent3>
      <a:accent4>
        <a:srgbClr val="FFC000"/>
      </a:accent4>
      <a:accent5>
        <a:srgbClr val="C0C0C0"/>
      </a:accent5>
      <a:accent6>
        <a:srgbClr val="AACAFF"/>
      </a:accent6>
      <a:hlink>
        <a:srgbClr val="62C4EE"/>
      </a:hlink>
      <a:folHlink>
        <a:srgbClr val="006DB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WSN Template">
      <a:dk1>
        <a:srgbClr val="969696"/>
      </a:dk1>
      <a:lt1>
        <a:srgbClr val="363636"/>
      </a:lt1>
      <a:dk2>
        <a:srgbClr val="23246D"/>
      </a:dk2>
      <a:lt2>
        <a:srgbClr val="FFFFFF"/>
      </a:lt2>
      <a:accent1>
        <a:srgbClr val="62C4EE"/>
      </a:accent1>
      <a:accent2>
        <a:srgbClr val="006DB0"/>
      </a:accent2>
      <a:accent3>
        <a:srgbClr val="FF6600"/>
      </a:accent3>
      <a:accent4>
        <a:srgbClr val="FFC000"/>
      </a:accent4>
      <a:accent5>
        <a:srgbClr val="C0C0C0"/>
      </a:accent5>
      <a:accent6>
        <a:srgbClr val="AACAFF"/>
      </a:accent6>
      <a:hlink>
        <a:srgbClr val="62C4EE"/>
      </a:hlink>
      <a:folHlink>
        <a:srgbClr val="006DB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10656</TotalTime>
  <Words>8920</Words>
  <Application>Microsoft Office PowerPoint</Application>
  <PresentationFormat>On-screen Show (4:3)</PresentationFormat>
  <Paragraphs>2314</Paragraphs>
  <Slides>75</Slides>
  <Notes>0</Notes>
  <HiddenSlides>0</HiddenSlides>
  <MMClips>0</MMClips>
  <ScaleCrop>false</ScaleCrop>
  <HeadingPairs>
    <vt:vector size="4" baseType="variant">
      <vt:variant>
        <vt:lpstr>Theme</vt:lpstr>
      </vt:variant>
      <vt:variant>
        <vt:i4>2</vt:i4>
      </vt:variant>
      <vt:variant>
        <vt:lpstr>Slide Titles</vt:lpstr>
      </vt:variant>
      <vt:variant>
        <vt:i4>75</vt:i4>
      </vt:variant>
    </vt:vector>
  </HeadingPairs>
  <TitlesOfParts>
    <vt:vector size="77" baseType="lpstr">
      <vt:lpstr>Default Design</vt:lpstr>
      <vt:lpstr>1_Default Design</vt:lpstr>
      <vt:lpstr>PowerPoint Presentation</vt:lpstr>
      <vt:lpstr>Letter from Prof Jean Yves-Blay</vt:lpstr>
      <vt:lpstr>WSN Medical Oncology Slide Deck Editors 2017</vt:lpstr>
      <vt:lpstr>Contents</vt:lpstr>
      <vt:lpstr>Retroperitoneal sarcoma</vt:lpstr>
      <vt:lpstr>002: Predicting survival in patients (pts) undergoing resection  for locoregionally recurrent retroperitoneal sarcoma (LRRPS): A study and nomogram from the Transatlantic Retroperitoneal Sarcoma Working Group (TARPSWG) – Raut CP, et al</vt:lpstr>
      <vt:lpstr>002: Predicting survival in patients (pts) undergoing resection  for locoregionally recurrent retroperitoneal sarcoma (LRRPS): A study and nomogram from the Transatlantic Retroperitoneal Sarcoma Working Group (TARPSWG) – Raut CP, et al</vt:lpstr>
      <vt:lpstr>002: Predicting survival in patients (pts) undergoing resection  for locoregionally recurrent retroperitoneal sarcoma (LRRPS): A study and nomogram from the Transatlantic Retroperitoneal Sarcoma Working Group (TARPSWG) – Raut CP, et al</vt:lpstr>
      <vt:lpstr>002: Predicting survival in patients (pts) undergoing resection  for locoregionally recurrent retroperitoneal sarcoma (LRRPS): A study and nomogram from the Transatlantic Retroperitoneal Sarcoma Working Group (TARPSWG) – Raut CP, et al</vt:lpstr>
      <vt:lpstr>002: Predicting survival in patients (pts) undergoing resection  for locoregionally recurrent retroperitoneal sarcoma (LRRPS): A study and nomogram from the Transatlantic Retroperitoneal Sarcoma Working Group (TARPSWG) – Raut CP, et al</vt:lpstr>
      <vt:lpstr>003: Needle tract recurrences following core biopsies in retroperitoneal sarcoma – van Houdt WJ, et al</vt:lpstr>
      <vt:lpstr>003: Needle tract recurrences following core biopsies in retroperitoneal sarcoma – van Houdt WJ, et al</vt:lpstr>
      <vt:lpstr>003: Needle tract recurrences following core biopsies in retroperitoneal sarcoma – van Houdt WJ, et al</vt:lpstr>
      <vt:lpstr>Epithelioid sarcoma</vt:lpstr>
      <vt:lpstr>016: EZH2 inhibitor tazemetostat in adult and pediatric patients with epithelioid sarcoma: Results from 3 prospective clinical trials  – Italiano A, et al</vt:lpstr>
      <vt:lpstr>016: EZH2 inhibitor tazemetostat in adult and pediatric patients with epithelioid sarcoma: Results from 3 prospective clinical trials  – Italiano A, et al</vt:lpstr>
      <vt:lpstr>016: EZH2 inhibitor tazemetostat in adult and pediatric patients with epithelioid sarcoma: Results from 3 prospective clinical trials  – Italiano A, et al</vt:lpstr>
      <vt:lpstr>016: EZH2 inhibitor tazemetostat in adult and pediatric patients with epithelioid sarcoma: Results from 3 prospective clinical trials  – Italiano A, et al</vt:lpstr>
      <vt:lpstr>016: EZH2 inhibitor tazemetostat in adult and pediatric patients with epithelioid sarcoma: Results from 3 prospective clinical trials  – Italiano A, et al</vt:lpstr>
      <vt:lpstr>017: Anthracycline, gemcitabine and pazopanib in epithelioid sarcoma: Updated results of a retrospective multi-institutional case series – Frezza AM, et al</vt:lpstr>
      <vt:lpstr>017: Anthracycline, gemcitabine and pazopanib in epithelioid sarcoma: Updated results of a retrospective multi-institutional case series – Frezza AM, et al</vt:lpstr>
      <vt:lpstr>017: Anthracycline, gemcitabine and pazopanib in epithelioid sarcoma: Updated results of a retrospective multi-institutional case series – Frezza AM, et al</vt:lpstr>
      <vt:lpstr>017: Anthracycline, gemcitabine and pazopanib in epithelioid sarcoma: Updated results of a retrospective multi-institutional case series – Frezza AM, et al</vt:lpstr>
      <vt:lpstr>Soft tissue sarcoma</vt:lpstr>
      <vt:lpstr>005: 5-day hypofractionated preoperative radiotherapy in soft tissue sarcoma: Preliminary toxicity and pathologic outcomes from a prospective phase 1/2 clinical trial – Kalbasi A, et al</vt:lpstr>
      <vt:lpstr>005: 5-day hypofractionated preoperative radiotherapy in soft tissue sarcoma: Preliminary toxicity and pathologic outcomes from a prospective phase 1/2 clinical trial – Kalbasi A, et al</vt:lpstr>
      <vt:lpstr>005: 5-day hypofractionated preoperative radiotherapy in soft tissue sarcoma: Preliminary toxicity and pathologic outcomes from a prospective phase 1/2 clinical trial – Kalbasi A, et al</vt:lpstr>
      <vt:lpstr>005: 5-day hypofractionated preoperative radiotherapy in soft tissue sarcoma: Preliminary toxicity and pathologic outcomes from a prospective phase 1/2 clinical trial – Kalbasi A, et al</vt:lpstr>
      <vt:lpstr>006: Substantial volume changes during preoperative radiotherapy in extremity soft tissue sarcoma patients – Haas R, et al</vt:lpstr>
      <vt:lpstr>006: Substantial volume changes during preoperative radiotherapy in extremity soft tissue sarcoma patients – Haas R, et al</vt:lpstr>
      <vt:lpstr>006: Substantial volume changes during preoperative radiotherapy in extremity soft tissue sarcoma patients – Haas R, et al</vt:lpstr>
      <vt:lpstr>006: Substantial volume changes during preoperative radiotherapy in extremity soft tissue sarcoma patients – Haas R, et al</vt:lpstr>
      <vt:lpstr>010: A phase II multi-arm study to test the efficacy of durvalumab and tremelimumab in multiple sarcoma subtypes – Somaiah N, et al</vt:lpstr>
      <vt:lpstr>010: A phase II multi-arm study to test the efficacy of durvalumab and tremelimumab in multiple sarcoma subtypes – Somaiah N, et al</vt:lpstr>
      <vt:lpstr>010: A phase II multi-arm study to test the efficacy of durvalumab and tremelimumab in multiple sarcoma subtypes – Somaiah N, et al</vt:lpstr>
      <vt:lpstr>018: Benefit of adjuvant chemotherapy combined  with accelerated radiotherapy in high-risk soft tissue sarcoma  defined by size, vascular invasion, necrosis and growth pattern – a Scandinavian Sarcoma Group Study (SSG XX) – Sundby Hall K, et al</vt:lpstr>
      <vt:lpstr>018: Benefit of adjuvant chemotherapy combined  with accelerated radiotherapy in high-risk soft tissue sarcoma  defined by size, vascular invasion, necrosis and growth pattern – a Scandinavian Sarcoma Group Study (SSG XX) – Sundby Hall K, et al</vt:lpstr>
      <vt:lpstr>018: Benefit of adjuvant chemotherapy combined  with accelerated radiotherapy in high-risk soft tissue sarcoma  defined by size, vascular invasion, necrosis and growth pattern – a Scandinavian Sarcoma Group Study (SSG XX) – Sundby Hall K, et al</vt:lpstr>
      <vt:lpstr>019: Improved overall survival (OS) by neoadjuvant therapy in patients (pts) with high-risk soft tissue sarcoma (HR-STS) of extremity (E) and non-extremity (NE) – Issels RD, et al</vt:lpstr>
      <vt:lpstr>019: Improved overall survival (OS) by neoadjuvant therapy in patients (pts) with high-risk soft tissue sarcoma (HR-STS) of extremity (E) and non-extremity (NE) – Issels RD, et al</vt:lpstr>
      <vt:lpstr>019: Improved overall survival (OS) by neoadjuvant therapy in patients (pts) with high-risk soft tissue sarcoma (HR-STS) of extremity (E) and non-extremity (NE) – Issels RD, et al</vt:lpstr>
      <vt:lpstr>054: Neoadjuvant radiotherapy is associated with R0 resection and improved survival in extremity soft tissue sarcoma patients undergoing surgery: an NCDB analysis – Gingrich A, et al</vt:lpstr>
      <vt:lpstr>054: Neoadjuvant radiotherapy is associated with R0 resection and improved survival in extremity soft tissue sarcoma patients undergoing surgery: an NCDB analysis – Gingrich A, et al</vt:lpstr>
      <vt:lpstr>054: Neoadjuvant radiotherapy is associated with R0 resection and improved survival in extremity soft tissue sarcoma patients undergoing surgery: an NCDB analysis – Gingrich A, et al</vt:lpstr>
      <vt:lpstr>054: Neoadjuvant radiotherapy is associated with R0 resection and improved survival in extremity soft tissue sarcoma patients undergoing surgery: an NCDB analysis – Gingrich A, et al</vt:lpstr>
      <vt:lpstr>030: How long and how often should we follow-up  patients with localized soft tissue sarcoma after curative resection? Evidence for a time- and risk-adapted approach to aftercare from a multicenter analysis of 835 cases – Posch F, et al</vt:lpstr>
      <vt:lpstr>030: How long and how often should we follow-up  patients with localized soft tissue sarcoma after curative resection? Evidence for a time- and risk-adapted approach to aftercare from a multicenter analysis of 835 cases – Posch F, et al</vt:lpstr>
      <vt:lpstr>030: How long and how often should we follow-up  patients with localized soft tissue sarcoma after curative resection? Evidence for a time- and risk-adapted approach to aftercare from a multicenter analysis of 835 cases – Posch F, et al</vt:lpstr>
      <vt:lpstr>Rarer sarcomas and  desmoid tumors</vt:lpstr>
      <vt:lpstr>009: Antitumor activity of axitinib plus pembrolizumab in a phase II trial for patients with advanced alveolar soft part sarcoma (ASPS) and other soft tissue sarcomas – Wilky BA, et al</vt:lpstr>
      <vt:lpstr>009: Antitumor activity of axitinib plus pembrolizumab in a phase II trial for patients with advanced alveolar soft part sarcoma (ASPS) and other soft tissue sarcomas – Wilky BA, et al</vt:lpstr>
      <vt:lpstr>009: Antitumor activity of axitinib plus pembrolizumab in a phase II trial for patients with advanced alveolar soft part sarcoma (ASPS) and other soft tissue sarcomas – Wilky BA, et al</vt:lpstr>
      <vt:lpstr>009: Antitumor activity of axitinib plus pembrolizumab in a phase II trial for patients with advanced alveolar soft part sarcoma (ASPS) and other soft tissue sarcomas – Wilky BA, et al</vt:lpstr>
      <vt:lpstr>034: Preliminary data on systemic therapy in a multicenter cases series of perivascular epithelioid cell tumours (PECOMA)  – Sanfilippo R, et al</vt:lpstr>
      <vt:lpstr>034: Preliminary data on systemic therapy in a multicenter cases series of perivascular epithelioid cell tumours (PECOMA)  – Sanfilippo R, et al</vt:lpstr>
      <vt:lpstr>034: Preliminary data on systemic therapy in a multicenter cases series of perivascular epithelioid cell tumours (PECOMA)  – Sanfilippo R, et al</vt:lpstr>
      <vt:lpstr>035: Prognosis of desmoid tumours initially managed with surveillance only at all anatomical locations – van Houdt WJ, et al</vt:lpstr>
      <vt:lpstr>035: Prognosis of desmoid tumours initially managed with surveillance only at all anatomical locations – van Houdt WJ, et al</vt:lpstr>
      <vt:lpstr>035: Prognosis of desmoid tumours initially managed with surveillance only at all anatomical locations – van Houdt WJ, et al</vt:lpstr>
      <vt:lpstr>GIST</vt:lpstr>
      <vt:lpstr>040: KIT mutation zygosity impacts TKI sensitivity in GIST – Dufresne A, et al</vt:lpstr>
      <vt:lpstr>040: KIT mutation zygosity impacts TKI sensitivity in GIST – Dufresne A, et al</vt:lpstr>
      <vt:lpstr>040: KIT mutation zygosity impacts TKI sensitivity in GIST – Dufresne A, et al</vt:lpstr>
      <vt:lpstr>Osteosarcoma and chondrosarcoma</vt:lpstr>
      <vt:lpstr>043: TAS-115, a novel oral MET/VEGFR/CSF1R inhibitor, revealed the preliminary anti-tumor activity against osteosarcoma and rare subtypes of soft tissue sarcoma in the phase I study – Naito Y, et al</vt:lpstr>
      <vt:lpstr>043: TAS-115, a novel oral MET/VEGFR/CSF1R inhibitor, revealed the preliminary anti-tumor activity against osteosarcoma and rare subtypes of soft tissue sarcoma in the phase I study – Naito Y, et al</vt:lpstr>
      <vt:lpstr>043: TAS-115, a novel oral MET/VEGFR/CSF1R inhibitor, revealed the preliminary anti-tumor activity against osteosarcoma and rare subtypes of soft tissue sarcoma in the phase I study – Naito Y, et al</vt:lpstr>
      <vt:lpstr>Ewing sarcoma</vt:lpstr>
      <vt:lpstr>045: The influence of local treatment on outcome of localized pelvic Ewing sarcoma – a retrospective analysis of the EURO-EWING99 trial – Andreou D, et al</vt:lpstr>
      <vt:lpstr>045: The influence of local treatment on outcome of localized pelvic Ewing sarcoma – a retrospective analysis of the EURO-EWING99 trial – Andreou D, et al</vt:lpstr>
      <vt:lpstr>045: The influence of local treatment on outcome of localized pelvic Ewing sarcoma – a retrospective analysis of the EURO-EWING99 trial – Andreou D, et al</vt:lpstr>
      <vt:lpstr>045: The influence of local treatment on outcome of localized pelvic Ewing sarcoma – a retrospective analysis of the EURO-EWING99 trial – Andreou D, et al</vt:lpstr>
      <vt:lpstr>049: Detection of EWSR1 fusions in circulating  cell free DNA is associated with disease features and poor  outcomes in Ewing sarcoma (EWS): A report from the Children’s Oncology Group (COG) – Shulman DS, et al</vt:lpstr>
      <vt:lpstr>049: Detection of EWSR1 fusions in circulating  cell free DNA is associated with disease features and poor  outcomes in Ewing sarcoma (EWS): A report from the Children’s Oncology Group (COG) – Shulman DS, et al</vt:lpstr>
      <vt:lpstr>049: Detection of EWSR1 fusions in circulating  cell free DNA is associated with disease features and poor  outcomes in Ewing sarcoma (EWS): A report from the Children’s Oncology Group (COG) – Shulman DS, et al</vt:lpstr>
    </vt:vector>
  </TitlesOfParts>
  <Company>AP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Wheatcroft, Clare, Springer</cp:lastModifiedBy>
  <cp:revision>953</cp:revision>
  <dcterms:created xsi:type="dcterms:W3CDTF">2011-02-23T10:20:57Z</dcterms:created>
  <dcterms:modified xsi:type="dcterms:W3CDTF">2017-11-21T11:32:53Z</dcterms:modified>
</cp:coreProperties>
</file>